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4F61-7CFC-43FA-B600-8F81E9743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BAFB1-B34B-4406-A8B5-D3324CB44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A5DB-C057-4E11-A215-33477957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E18B-6A52-4AD0-B9D8-F8F0CF5A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D487-9067-4616-B67C-8EFBF1F3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2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F452-34EA-43B2-AC7A-D2460643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EDA61-1708-4AC7-BC06-99126E92F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6938-7E15-49BB-A925-56237FB8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8A66-EDA0-42C1-9DC0-1B3981EA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912E-F3EA-4024-BEE8-A7C703E5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3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28FEA-6DC9-49E1-AC41-DCCBCE5B1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F44C5-EB9C-4A36-9CF8-6D6D0BBED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1829-67CD-4929-AE5F-A5003FF5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E704-BF02-4D3A-B074-FCB028F6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5D4C-3155-42D4-9AB3-DEE6D6F4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4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EDAB-CE34-42B4-8C71-ED88A2E0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A65-B069-4DD5-8F1F-E1780E6C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D3EF-9B0B-4611-9BCE-BCCEE802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7B15-08ED-455A-B686-1208735D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D69A-8607-4816-AA5D-5CDE387A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9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5CF3-37CD-45BA-9BD6-AF58F5FD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F2FB-9671-48DC-B9F9-F61A0BB39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98E1-3D2B-42D0-9E32-663C51D2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7E8D-4B45-4387-BBFC-95444421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E359-773C-4A63-8916-C1575E53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49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68D9-A667-4479-8581-36060D80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5E26-94D5-4B94-B026-3CA1816B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2F52A-5EDD-4259-88CA-E8D397D6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78C2-5C4D-4B63-8065-60F16DE5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8D07-D5BC-4A42-88AA-10C770E9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3276-72EC-4CF8-ACAC-C5D2075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9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207E-E747-48AB-A17A-481F5959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FC8C6-C50A-431A-9033-BC5E68C7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A67F6-684B-453F-B937-3C42D0E3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63E00-2982-4470-9AD8-A46B4A4B7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5D29B-FA36-4DDE-B334-FE05127E4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D3F35-7877-4D1D-8679-77DA2284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704F2-271A-4686-8FA4-AD405C7A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8F2C5-DAE0-4311-B707-B9077744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3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40CF-E94C-42BC-84F2-AC2590C5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94C32-1B9D-4317-A31C-8E2886EE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F6E43-F456-4A36-AD51-05680C8F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C5FE5-5DF2-46CD-8E58-20BF1653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4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9644-CE00-4426-A58D-2EA78EDB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4893B-CACE-4E9B-9178-C772EFD0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DCB75-2010-4793-9444-5D61BFE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13DA-CC9F-4181-8F25-67A78549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178-280A-43EC-9058-4944A3CB6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42BE3-7EB9-4B8D-8EFF-0F98BC30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AC57-70AE-4992-A201-9155984B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0AD65-77FC-4342-96E4-D3E6E8A8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4E787-D72A-407C-95EB-A0394E5F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384C-D061-4AC5-90F8-6B353A9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11BC0-8D40-4632-8BFE-3604B9542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19FD8-BF14-4F11-A3FB-A1239DCF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88E8-8104-4264-A8B0-8C1A5818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94C6A-3A49-444D-9880-36700B0E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9A6F9-4767-4974-8957-757DD1B3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94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9414-4FA5-4980-A1B2-439039A7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C3C8-0B74-42D1-A52E-E112C1BB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C0B0-09E0-4693-A960-56E6D628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DC66-CE2C-44E7-B0F7-3FC80288D372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AB06-D7D5-4F1E-BB17-0325DCD2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0842-4B42-4B62-976C-C21C346EE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5B67-10DE-4B5A-B88A-D77D734D5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0850-C16D-46D6-9C06-53311A6AB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Software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A8E40-EF41-4BCE-847B-932BA9EF0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III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72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59AC-D268-4C38-9316-C766AF87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8441-295B-49E1-AD0D-611D3D29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MY" sz="2300" b="1" dirty="0">
                <a:latin typeface="Times New Roman" pitchFamily="18" charset="0"/>
                <a:cs typeface="Times New Roman" pitchFamily="18" charset="0"/>
              </a:rPr>
              <a:t>Encapsulation :</a:t>
            </a:r>
          </a:p>
          <a:p>
            <a:pPr lvl="1" algn="just">
              <a:lnSpc>
                <a:spcPct val="20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Encapsulation means that we want to hide unnecessary details from the user.</a:t>
            </a:r>
          </a:p>
          <a:p>
            <a:pPr lvl="1" algn="just">
              <a:lnSpc>
                <a:spcPct val="20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For example, </a:t>
            </a:r>
          </a:p>
          <a:p>
            <a:pPr lvl="2" algn="just">
              <a:lnSpc>
                <a:spcPct val="20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when we call from our mobile phone, we select the number and press call button.</a:t>
            </a:r>
          </a:p>
          <a:p>
            <a:pPr lvl="2" algn="just">
              <a:lnSpc>
                <a:spcPct val="20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But the entire process of calling or what happens from the moment we press or touch the call button to the moment we start having a phone conversation is hidden from us.</a:t>
            </a:r>
            <a:endParaRPr lang="en-MY" sz="19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70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BC4-42FF-4909-925C-FF52311B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Abstraction and Encapsulation</a:t>
            </a:r>
            <a:endParaRPr lang="en-IN" dirty="0"/>
          </a:p>
        </p:txBody>
      </p:sp>
      <p:pic>
        <p:nvPicPr>
          <p:cNvPr id="4" name="Picture 2" descr="D:\MCA\3. Odd Semester 2020\S1\Advanced Software Engineering\Module 3\1. OOP Concepts\oop5.png">
            <a:extLst>
              <a:ext uri="{FF2B5EF4-FFF2-40B4-BE49-F238E27FC236}">
                <a16:creationId xmlns:a16="http://schemas.microsoft.com/office/drawing/2014/main" id="{6857E19B-2087-4EE3-98B3-CE49C4C1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690688"/>
            <a:ext cx="10515601" cy="51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FC79-EBC8-4E03-B20D-758016A5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B462-2E37-42AE-AD17-5CC64475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1441357"/>
          </a:xfrm>
        </p:spPr>
        <p:txBody>
          <a:bodyPr>
            <a:normAutofit lnSpcReduction="10000"/>
          </a:bodyPr>
          <a:lstStyle/>
          <a:p>
            <a:r>
              <a:rPr lang="en-MY" sz="2300" b="1" dirty="0">
                <a:latin typeface="Times New Roman" pitchFamily="18" charset="0"/>
                <a:cs typeface="Times New Roman" pitchFamily="18" charset="0"/>
              </a:rPr>
              <a:t>Polymorphism : </a:t>
            </a:r>
          </a:p>
          <a:p>
            <a:pPr lvl="1" algn="just">
              <a:lnSpc>
                <a:spcPct val="15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Polymorphism is a feature of object-oriented programming languages that allows a specific routine to use variables of different types at different times.</a:t>
            </a:r>
            <a:endParaRPr lang="en-MY" sz="23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D:\MCA\3. Odd Semester 2020\S1\Advanced Software Engineering\Module 3\oop2.jpg">
            <a:extLst>
              <a:ext uri="{FF2B5EF4-FFF2-40B4-BE49-F238E27FC236}">
                <a16:creationId xmlns:a16="http://schemas.microsoft.com/office/drawing/2014/main" id="{230DBA43-94AA-4E00-BD91-F4D5C38FC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266982"/>
            <a:ext cx="10515600" cy="351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1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A665-FF30-40DA-8740-2FF8EE84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itchFamily="18" charset="0"/>
                <a:cs typeface="Times New Roman" pitchFamily="18" charset="0"/>
              </a:rPr>
              <a:t>Design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FAA7-E071-47E4-872F-CC4FBAC3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1482571"/>
            <a:ext cx="11345662" cy="522007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A set of design classes refined the analysis class by providing design details.</a:t>
            </a:r>
          </a:p>
          <a:p>
            <a:pPr algn="just">
              <a:lnSpc>
                <a:spcPct val="150000"/>
              </a:lnSpc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There are five different types of design classes and each type represents the layer of the design architecture these are as follows:</a:t>
            </a:r>
          </a:p>
          <a:p>
            <a:pPr marL="452628" indent="-3429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 interface classes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classes are designed for Human Computer Interaction(HCI).</a:t>
            </a:r>
          </a:p>
          <a:p>
            <a:pPr marL="452628" indent="-342900" algn="just">
              <a:lnSpc>
                <a:spcPct val="150000"/>
              </a:lnSpc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Business domain classes </a:t>
            </a: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classes are required to implement the elements of the business domain.</a:t>
            </a:r>
          </a:p>
          <a:p>
            <a:pPr marL="452628" indent="-3429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Process classes :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needed to completely manage the business domain class.</a:t>
            </a:r>
          </a:p>
          <a:p>
            <a:pPr marL="452628" indent="-342900" algn="just">
              <a:lnSpc>
                <a:spcPct val="150000"/>
              </a:lnSpc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Persistence classes :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shows data stores that will persist behind the execution of the software.</a:t>
            </a:r>
          </a:p>
          <a:p>
            <a:pPr marL="452628" indent="-342900" algn="just">
              <a:lnSpc>
                <a:spcPct val="150000"/>
              </a:lnSpc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System Classes :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 classes implement software management and control functions.</a:t>
            </a:r>
          </a:p>
          <a:p>
            <a:pPr algn="just">
              <a:lnSpc>
                <a:spcPct val="150000"/>
              </a:lnSpc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1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5510-7B11-4EFC-9067-93812955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57A9-1FC1-48E2-8E38-5CF813CA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>
                <a:latin typeface="Times New Roman" pitchFamily="18" charset="0"/>
                <a:cs typeface="Times New Roman" pitchFamily="18" charset="0"/>
              </a:rPr>
              <a:t>Design class characteristics</a:t>
            </a:r>
          </a:p>
          <a:p>
            <a:pPr lvl="1" algn="just">
              <a:lnSpc>
                <a:spcPct val="150000"/>
              </a:lnSpc>
            </a:pPr>
            <a:r>
              <a:rPr lang="en-MY" b="1" dirty="0">
                <a:latin typeface="Times New Roman" pitchFamily="18" charset="0"/>
                <a:cs typeface="Times New Roman" pitchFamily="18" charset="0"/>
              </a:rPr>
              <a:t>Complete and sufficient</a:t>
            </a:r>
          </a:p>
          <a:p>
            <a:pPr lvl="1" algn="just">
              <a:lnSpc>
                <a:spcPct val="150000"/>
              </a:lnSpc>
            </a:pPr>
            <a:r>
              <a:rPr lang="en-MY" b="1" dirty="0">
                <a:latin typeface="Times New Roman" pitchFamily="18" charset="0"/>
                <a:cs typeface="Times New Roman" pitchFamily="18" charset="0"/>
              </a:rPr>
              <a:t>Primitiveness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Fulfill one service for the class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MY" b="1" dirty="0">
                <a:latin typeface="Times New Roman" pitchFamily="18" charset="0"/>
                <a:cs typeface="Times New Roman" pitchFamily="18" charset="0"/>
              </a:rPr>
              <a:t>High cohesion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cohesion design class has a small and focused set of responsibilities.</a:t>
            </a:r>
          </a:p>
          <a:p>
            <a:pPr lvl="1" algn="just">
              <a:lnSpc>
                <a:spcPct val="150000"/>
              </a:lnSpc>
            </a:pPr>
            <a:r>
              <a:rPr lang="en-MY" b="1" dirty="0">
                <a:latin typeface="Times New Roman" pitchFamily="18" charset="0"/>
                <a:cs typeface="Times New Roman" pitchFamily="18" charset="0"/>
              </a:rPr>
              <a:t>Low-coupling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minimum acceptable of collaboration must be kept in the model. If a design model is highly coupled then the system is difficult to implement, to test and to maintain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05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E6F2-D7E1-4E7B-9E96-E6F3F71E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0FA3-9F87-45F4-BD6F-FF3A1230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61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ECFC-F472-4B81-8C7B-37811F45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B54-33C7-4C2D-AA4D-3ECF5B3D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testing method by which individual units of source code, such as functions, methods, and class are tested to determine whether they are fit for use. (Verifies the correctness of a specific piece of code)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 are short code fragments created by programmers during the development process. 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forms the basis for component testing. Since unit test is the first chance to catch errors, it is extremely important.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57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65F-FBE4-4543-A60E-0BB192C0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pic>
        <p:nvPicPr>
          <p:cNvPr id="4" name="Picture 2" descr="Unit testing in Test Life Cycle">
            <a:extLst>
              <a:ext uri="{FF2B5EF4-FFF2-40B4-BE49-F238E27FC236}">
                <a16:creationId xmlns:a16="http://schemas.microsoft.com/office/drawing/2014/main" id="{1DBE6632-ED37-4525-AB3F-830A2C45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98" y="1410197"/>
            <a:ext cx="5677468" cy="544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8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DC5C-86FC-4515-B1B3-E2CC1780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A5CA-30CD-4928-BA93-2DD87F29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Unit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</a:t>
            </a:r>
          </a:p>
          <a:p>
            <a:pPr lvl="2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 test cases manually without any tool support is known as manual testing.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Testing.</a:t>
            </a:r>
          </a:p>
          <a:p>
            <a:pPr lvl="2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tool support and executing the test cases by using automation tool is known as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49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2DD5-FBD7-4B44-9F6D-D1B9E804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Frameworks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A3569-3A7A-492A-8F16-C8168E7E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software tools to support writing and running unit tests, including a foundation on which to build tests and the functionality to execute the tests and report their results.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frameworks are a family of tools. 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frameworks are a key element of Test Driven Development (TDD),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“test-first programming.” 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frameworks achieve their maximum utility when used to enable TDD, although they still are useful when TDD is not followed.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56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94DF-B172-4802-AC9B-B1BB2E1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B489-FAFC-44C0-92A5-FCED1E5C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OOP Concepts; Design Patterns: Basic concepts of Design patterns, How to select a design pattern, Creational patterns, Structural patterns, Behavioural patterns. Concept of Anti-patterns.</a:t>
            </a:r>
          </a:p>
          <a:p>
            <a:r>
              <a:rPr lang="en-IN" dirty="0"/>
              <a:t>Unit testing and Unit Testing frameworks, The </a:t>
            </a:r>
            <a:r>
              <a:rPr lang="en-IN" dirty="0" err="1"/>
              <a:t>xUnit</a:t>
            </a:r>
            <a:r>
              <a:rPr lang="en-IN" dirty="0"/>
              <a:t> Architecture, Writing Unit Tests using at least one of Junit (for Java), </a:t>
            </a:r>
            <a:r>
              <a:rPr lang="en-IN" dirty="0" err="1"/>
              <a:t>unittest</a:t>
            </a:r>
            <a:r>
              <a:rPr lang="en-IN" dirty="0"/>
              <a:t> (for Python) or </a:t>
            </a:r>
            <a:r>
              <a:rPr lang="en-IN" dirty="0" err="1"/>
              <a:t>phpdbg</a:t>
            </a:r>
            <a:r>
              <a:rPr lang="en-IN" dirty="0"/>
              <a:t> (PHP). Writing tests with Assertions, defining and using Custom Assertions, single condition tests, testing for expected errors, Abstract test.</a:t>
            </a:r>
          </a:p>
        </p:txBody>
      </p:sp>
    </p:spTree>
    <p:extLst>
      <p:ext uri="{BB962C8B-B14F-4D97-AF65-F5344CB8AC3E}">
        <p14:creationId xmlns:p14="http://schemas.microsoft.com/office/powerpoint/2010/main" val="365454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2435-E7ED-40DA-BE4D-F028A713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C0D2-AFAC-48AF-8352-7B8E8F63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93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rule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TDD can be summarized as “test twice, code once”.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twice, code once” refers to the three-step procedure involved in any code change: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I:- Write a test, run it, and verify the resulting failure. The failure is important because it validates that the test fails as expected.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II:- Code is written to make the test succeed.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“the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thing that could possibly work.”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III:- The test succeeds, verifying both the new code and its test.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code may be refactored.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Refactoring is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transforming code to improve its internal design without changing 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functionality.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7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89F-1BFD-4D6B-A2DE-3BC320B6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20C71-DD04-44D4-AF07-9B4AEE66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the TDD cycle, you can come as close as humanly possible to writing flawless code on the first try - in other words, “code once.”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gives you a clear indication that a piece of work is done.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new unit test is written and then fails, the task is halfway completed.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move on to something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test succeeds.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33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319-3ACF-410F-A8F3-7374090A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F30A-FD09-4250-89A8-099AB15B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Kent Beck published a unit test framework for the Smalltalk language in 1999.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architecture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SmalltalkUnit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represents a sweet spot, an ideal balance between simplicity and utility.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Later, Erich Gamma ported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Java, creating JUnit.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in turn begat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ports to many other languages.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dizzying array of unit test frameworks built on the same model now exists.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frameworks are known as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of tools.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free,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software.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054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FCC5-0001-4443-9901-131A18BD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5A3E-ED1C-43CA-AE55-2F76A815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unit testing frameworks are:-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is a unit testing framework for the Java programming language. The reference implementation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JUnit is by far the most widely used and extended unit test framework. It is implemented in and used with Java.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version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included as a standard component of Python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Phpdbg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phpdbg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alternative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xdebug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 is an open source testing framework for PHP that is used for development and debugging of codes.), and is an interactive PHP debugger tool.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46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DC7A-7D50-4E60-84D2-027BDC0A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20E4-B37C-4416-96B3-247811DC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have the same basic architecture.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frameworks share the following basic component architecture, with some varied implementation details</a:t>
            </a:r>
          </a:p>
          <a:p>
            <a:pPr>
              <a:lnSpc>
                <a:spcPct val="17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classes are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TestFixture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TestResult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classes represent the core of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what they do is to understand how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works.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is described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Junit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is the most widely used of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other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 in their implementation details, but follow the same pattern and generally contain the same key classes and concepts.</a:t>
            </a:r>
          </a:p>
          <a:p>
            <a:pPr>
              <a:lnSpc>
                <a:spcPct val="17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466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132A-A301-4737-A4F4-D2439428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E596-7A98-4BCD-9EE3-5A12FCD4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72" y="1802167"/>
            <a:ext cx="10515600" cy="506787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58515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AF62-284C-4555-BBA0-2341DEC5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F3EE-16B2-4266-80F0-335A95A72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524564" cy="47349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xUnit’s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elemental class is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base class for a unit test.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class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parent of all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tests.</a:t>
            </a:r>
          </a:p>
          <a:p>
            <a:pPr marL="742950" lvl="1" indent="-2857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unit tests are inherited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unit test, define a test class that is descended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add a test method to it.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010B2-75DA-4AC9-9B0B-B17181DC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743" y="2610033"/>
            <a:ext cx="3016155" cy="39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6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FB8B-C413-4FA3-9C99-6AF8912F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59CE-3AD7-45A0-B286-3DAABBBE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785" y="1825625"/>
            <a:ext cx="5554638" cy="49813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method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testConstructBook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the value of the Book’s title. Test conditions always are evaluated by the framework’s assert methods.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condition evaluates to TRUE, the framework increments the successful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testcounter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FALSE, a test failure has occurred and the framework records the details, including the failure’s location in the code.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failure, the framework skips the rest of the code in the test method, since the test result is already known.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6A4B8-8C2B-4CA8-AA17-82F5EA64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8" y="1825625"/>
            <a:ext cx="5554638" cy="49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4F53-0A1E-4B7D-BE79-E1387D47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815D-631A-44F0-AC0C-C075DE95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8474476" cy="52289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details about the test results and simplifies the test.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produces results in one or more output formats.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JUnit, comes in three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flavors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AWT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Swing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textual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(cleverly named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TextTestRunner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purpose is to run one or more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report the results.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classes often have multiple test methods.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find all of the test methods that have names starting with test and run them.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testrunner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executable program that runs tests implemented using an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framework and reports the test results.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7D0BB-2848-4B2B-8414-350A6CEB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685" y="2363679"/>
            <a:ext cx="2942315" cy="21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41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BE2C-252C-4D4B-B006-BF5673C8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81DE-6026-4BDE-9F41-7B8C1ED0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85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TestFixture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testfixture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environment used to consistently test some item, device, or piece of software.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test fixture represents the preparation needed to perform one or more tests, and any associated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testfixture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(also known as a test context) is the set of preconditions or state needed to run a test. The developer should set up a known good state before the tests, and return to the original state after the tests.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fixture sets up a system for the software testing process by initializing it, thereby satisfying any preconditions the system may have.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79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2666-6B06-46C9-AE7E-63E1905C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B34A-D9E2-44B0-8015-C99A7AFE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 Oriented is a popular design approach for analyzing and designing an application.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Most of the languages like C++, Java,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 object oriented design concept.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Object-oriented concepts are used in the design methods such as classes, objects, polymorphism, encapsulation, inheritance, dynamic binding, information hiding, interface, constructor, destructor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451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3C24-33DA-4591-8063-40D1961D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F60E-5EEF-4CEF-AAF6-ADFF0C08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fixture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test environment used by multiple tests.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implicitly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TestFixture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although it may not act as one.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TestFixture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into play when multiple test methods have objects in common.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called prior to each test method, establishing the initial environment for the test.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tearDown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always called after each test method to clean up the test environment, even if there is a failure.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although the tests use the same objects, they can make changes without the possibility of affecting the next test.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702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BB49-02F8-443D-8267-A2DE0B0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6C81-6CB1-4CE4-A0B3-9B43FF145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9334" cy="43513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TestFixture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behaviour effectively creates and destroys the test class each time one of its test methods is called.</a:t>
            </a: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may incur a performance penalty, but it is important to guarantee that the tests are isolated.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376E2-8BA6-4DAF-B25D-98C7FEC0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935332"/>
            <a:ext cx="5259067" cy="47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8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2B94-B452-4CB5-865E-D320006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429F-2FC1-4CF8-B6DD-226EBE46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TestFixtures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methods can share objects but still run in isolation.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coupling is minimized.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methods that share code can be grouped together in the same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TestFixture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duplication between tests is reduced.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is guaranteed to run whether a test succeeds or fails.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test methods can be run in any order, since they are isolated.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443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604B-8302-4F28-A722-E2265864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8254-BDFB-4685-A37E-05EED230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suites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 class for aggregating unit tests called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closely related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both are descendants of the same abstract class, Test.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test suite is a set of tests that all share the same fixture. The order of the tests shouldn't matter.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055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731F-E79A-44D9-B654-A09A42F1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CD58-D2F3-4348-8D6C-49B5EE8B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25625"/>
            <a:ext cx="5971713" cy="4868138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Test contains the run( ) method that the framework uses to run tests and collect their results. </a:t>
            </a: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run( ), it can be run just like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run, its test methods are run. </a:t>
            </a: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run, its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run.</a:t>
            </a:r>
          </a:p>
          <a:p>
            <a:pPr marL="342900" indent="-342900">
              <a:lnSpc>
                <a:spcPct val="15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added to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method. </a:t>
            </a:r>
          </a:p>
          <a:p>
            <a:pPr marL="342900" indent="-342900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itself a Test,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contain other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the intrepid developer to build hierarchies of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TestSuites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25184-1E89-4961-B01A-4491EA0E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87" y="1960562"/>
            <a:ext cx="6171614" cy="48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352E-DE32-45FE-8C2A-9F174DC5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7C37-8E1E-431C-8D75-C4048FF6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8359066" cy="531772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TestResult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parameter to Test’s run( ) method. </a:t>
            </a:r>
          </a:p>
          <a:p>
            <a:pPr lvl="1"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immediate goal of running unit tests, in a literal sense, is to accumulate test results. The class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TestResult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serves this purpose. </a:t>
            </a:r>
          </a:p>
          <a:p>
            <a:pPr lvl="1"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test is run,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TestResult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is passed in to collect the results.</a:t>
            </a:r>
          </a:p>
          <a:p>
            <a:pPr lvl="1">
              <a:lnSpc>
                <a:spcPct val="16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TestResult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simple object. It counts the tests run and collects test failures and errors so the framework can report them. </a:t>
            </a:r>
          </a:p>
          <a:p>
            <a:pPr lvl="1"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failures and errors include details about the location in the code where they occurred and any associated test descriptions.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F5DF1-E2F2-42DE-8CF9-6DD9BEC1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266" y="3923732"/>
            <a:ext cx="2946857" cy="27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80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D341-8713-40B5-878A-C193F3C8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C1808-6643-420A-BE26-5683C455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44210"/>
            <a:ext cx="10672550" cy="46430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7C5D4CA-7819-4BA0-94B7-14042529E394}"/>
              </a:ext>
            </a:extLst>
          </p:cNvPr>
          <p:cNvSpPr txBox="1">
            <a:spLocks/>
          </p:cNvSpPr>
          <p:nvPr/>
        </p:nvSpPr>
        <p:spPr>
          <a:xfrm>
            <a:off x="1177031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Example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9227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B343-80E9-4362-A97D-CB284B1E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 in the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0268-23AB-4C07-A33E-3C8C4AB8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The execution of an individual unit test proceeds with a setup() and teardown() methods that serve to initialize and clean up test fixtures.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An assertion is a function or macro that verifies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the state) of the unit under test. Usually an assertion expresses a logical condition that is true for results expected in a correctly running system under test (SUT). Failure of an assertion typically throws an exception, aborting the execution of the current test.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04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CBA3-C1E7-460B-A98B-13217A2A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( for Java)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BA22-593A-421A-9D9F-CF5B6DC4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promotes the idea of "first testing then coding", which emphasizes on setting up the test data for a piece of code that can be tested first and then implemented.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is like "test a little, code a little, test a little, code a little." It increases the productivity of the programmer and the stability of program code, which in turn reduces the stress on the programmer and the time spent on debugging.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35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CD95-A269-4923-B519-35B9A8AB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6E86-ACB3-49F6-94A9-C54CE214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 framework provides the following important features −</a:t>
            </a:r>
          </a:p>
          <a:p>
            <a:pPr lvl="1"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Fixtures</a:t>
            </a:r>
          </a:p>
          <a:p>
            <a:pPr lvl="1"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suites</a:t>
            </a:r>
          </a:p>
          <a:p>
            <a:pPr lvl="1"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runners</a:t>
            </a:r>
          </a:p>
          <a:p>
            <a:pPr lvl="1"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classes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Fixtures is a fixed state of a set of objects used as a baseline for running tests. The purpose of a test fixture is to ensure that there is a well-known and fixed environment in which tests are run so that results are repeatable.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59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80A2-025A-469B-BC16-1540639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B798-440A-4584-9CC7-4D40A96D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Object Oriented Design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software development and maintainability.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and low cost development.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high quality software.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program size.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suitable for all types of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822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A83E-2568-428F-ADDE-68ECC6F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AC17-E8DB-42AB-AE18-3984AE3E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Suites :- A test suite bundles a few unit test cases and runs them together.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Runners :- Test runner is used for executing the test cases.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classes are important classes, used in writing and testing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of the important classes are −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 − Contains a set of assert methods.</a:t>
            </a:r>
          </a:p>
          <a:p>
            <a:pPr lvl="1">
              <a:lnSpc>
                <a:spcPct val="17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Contains a test case that defines the fixture to run multiple tests.</a:t>
            </a:r>
          </a:p>
          <a:p>
            <a:pPr lvl="1">
              <a:lnSpc>
                <a:spcPct val="17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TestResult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Contains methods to collect the results of executing a test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990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638B-B524-4CAF-8097-48F13B6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21FA-BEED-4E13-8E2E-85AE7E3D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7" y="1615736"/>
            <a:ext cx="10741981" cy="487713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JUnit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is an open source framework, which is used for writing and running tests.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annotations to identify test methods.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assertions for testing expected results.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test runners for running tests.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tests allow you to write codes faster, which increases quality.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is elegantly simple. It is less complex and takes less time.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tests can be run automatically and they check their own results and provide immediate feedback. 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tests can be organized into test suites containing test cases and even other test suites.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shows test progress in a bar that is green if the test is running smoothly, and it turns red when a test fails.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96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4798-A7F2-4406-B5C0-60719045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Python)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28AF-DC10-4BB9-AB7D-22258ADD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unit testing framework was originally inspired by JUnit and has a similar flavor as major unit testing frameworks in other languages.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supports test automation, sharing of setup and shutdown code for tests, aggregation of tests into collections, and independence of the tests from the reporting framework.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403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5B5F-9B9C-4972-91AE-A38D0C0E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4DE0-7474-463C-BA0F-C29AC94A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1550"/>
            <a:ext cx="10809303" cy="5273335"/>
          </a:xfrm>
        </p:spPr>
        <p:txBody>
          <a:bodyPr>
            <a:normAutofit fontScale="85000" lnSpcReduction="100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this,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supports some important concepts in an object-oriented way:</a:t>
            </a:r>
            <a:endParaRPr lang="en-US" altLang="en-US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fixture :-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fixture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the preparation needed to perform one or more tests, and any associated cleanup actions. This may involve, for example, creating temporary or proxy databases, directories, or starting a server process.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case:- 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 individual unit of testing. It checks for a specific response to a particular set of inputs.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provides a base class 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may be used to create new test cases.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suite 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:-A </a:t>
            </a:r>
            <a:r>
              <a:rPr lang="en-US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suite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test cases, test suites, or both. It is used to aggregate tests that should be executed together.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runner 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:-A </a:t>
            </a:r>
            <a:r>
              <a:rPr lang="en-US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runner</a:t>
            </a:r>
            <a:r>
              <a:rPr lang="en-US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component which orchestrates the execution of tests and provides the outcome to the user. The runner may use a graphical interface, a textual interface, or return a special value to indicate the results of executing the tests.</a:t>
            </a:r>
          </a:p>
        </p:txBody>
      </p:sp>
    </p:spTree>
    <p:extLst>
      <p:ext uri="{BB962C8B-B14F-4D97-AF65-F5344CB8AC3E}">
        <p14:creationId xmlns:p14="http://schemas.microsoft.com/office/powerpoint/2010/main" val="619592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EC02-7851-4F3A-A67C-5F63F708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528D-A860-4628-AC61-9CB20E2D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45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unit testing is done in Python?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 the standard library.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called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TestSum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inherits from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functions into methods by adding self as the first argument.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assertions to use the self. ...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command-line entry point to call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78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58A-9360-4758-8B52-21526261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Unit Tests using Assertions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10DB-4295-4245-AB66-FE5DD7E2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 at a specific point in a program which will be true unless there is a bug in the program.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assertion is defined as an expression, which encapsulates some testable logic specified about a target under test.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having assertions is to identify defects in a program.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usefulness of assertions include: 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detect subtle errors which might go unnoticed.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detect errors sooner after they occur.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statement about the effects of the code that is guaranteed to be true.</a:t>
            </a: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064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4C9-83C0-4F5E-B94A-53C45643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1A36-D332-4473-A013-B9E35641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assert : -&gt;  Plain assert and Custom assert</a:t>
            </a:r>
          </a:p>
          <a:p>
            <a:pPr>
              <a:lnSpc>
                <a:spcPct val="170000"/>
              </a:lnSpc>
            </a:pP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asserts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generic type of test assertion, which take a Boolean condition that must evaluate to TRUE for the test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succeed.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 have two versions of every assert method, one of which takes a message parameter describing the assert.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037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9F19-FF58-4AFE-B761-8185B5A0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75B37-9AE8-4D3C-B0D3-23BAD4F0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735104" cy="26256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8FED1-AC24-4D0A-BDC4-182234FB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96" y="4046562"/>
            <a:ext cx="5976304" cy="281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A7DB9E-93D6-49D5-9CEE-B2A73A7FB54F}"/>
              </a:ext>
            </a:extLst>
          </p:cNvPr>
          <p:cNvSpPr/>
          <p:nvPr/>
        </p:nvSpPr>
        <p:spPr>
          <a:xfrm>
            <a:off x="510277" y="4758465"/>
            <a:ext cx="4714549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additional message, the rest results provide better information about the cause of the test failure.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96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C12E-EF61-47EF-B6B1-322528E4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5870-0079-4986-A355-6755207B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Asserts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 and using custom assertions:-</a:t>
            </a:r>
          </a:p>
          <a:p>
            <a:pPr lvl="1"/>
            <a:r>
              <a:rPr lang="en-GB" dirty="0"/>
              <a:t>The basic assert methods cover only a few common cases. </a:t>
            </a:r>
          </a:p>
          <a:p>
            <a:pPr lvl="1"/>
            <a:r>
              <a:rPr lang="en-GB" dirty="0"/>
              <a:t>It’s often useful to extend them to cover additional test conditions and data types. </a:t>
            </a:r>
          </a:p>
          <a:p>
            <a:pPr lvl="1"/>
            <a:r>
              <a:rPr lang="en-GB" dirty="0"/>
              <a:t>Custom assert methods save test coding effort and make the test code more readable.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649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7402-0DC1-4825-9C24-EFC59384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74978"/>
            <a:ext cx="10515600" cy="877749"/>
          </a:xfrm>
        </p:spPr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428BC-8878-462F-BB7E-BF7C44D5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5192635" cy="266007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E3645F-6B47-407B-945E-22B4C04FFD01}"/>
              </a:ext>
            </a:extLst>
          </p:cNvPr>
          <p:cNvSpPr/>
          <p:nvPr/>
        </p:nvSpPr>
        <p:spPr>
          <a:xfrm>
            <a:off x="5797118" y="1206046"/>
            <a:ext cx="6377128" cy="55769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really sure that the test Book is correct, the tests should also check the Book’s author, but this means adding extra asserts to each test.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clearly useful to have an assert method that compares an expected Book to the actual Book, checking all of the attributes.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new assert method is easy to implement by building on the generic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assert method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takes expected and actual Book objects to compare.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succeeds if the title and author attributes of the two Books are equal.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F1B7C-76D5-4A9B-BD59-D2EF7DCF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" y="3763163"/>
            <a:ext cx="5235897" cy="30378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7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E5FE-6466-4CEE-B4BF-B26E63E1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89FA-A45A-40BA-ABA5-1454024C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terms related to Object Oriented Design are:</a:t>
            </a:r>
            <a:endParaRPr lang="en-IN" dirty="0"/>
          </a:p>
        </p:txBody>
      </p:sp>
      <p:pic>
        <p:nvPicPr>
          <p:cNvPr id="4" name="Picture 2" descr="D:\MCA\3. Odd Semester 2020\S1\Advanced Software Engineering\Module 3\oop1.png">
            <a:extLst>
              <a:ext uri="{FF2B5EF4-FFF2-40B4-BE49-F238E27FC236}">
                <a16:creationId xmlns:a16="http://schemas.microsoft.com/office/drawing/2014/main" id="{AE3E2568-9291-469C-9E3D-A6F0DBDC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68" y="1571348"/>
            <a:ext cx="5806736" cy="57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30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8383-879B-45AE-99B7-9F3678F8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condition tests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C7C0-EC36-412A-A7B6-5229B8DEF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useful rule of thumb is that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method should only contain a single test assertion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that a test method should only test one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if there is more than one assert condition, multiple things are being tested.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more than one condition to test, then a test fixture should be set up, and each condition placed in a separate test method.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 to enforce this rule when handling test assertion failures.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method returns as soon as a failure occurs, skipping any additional code.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rest of the test is unnecessary, since the result (failure) is known.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0589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6933-B74D-4732-9474-2510D707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Expected Errors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61D5-EC64-4CCD-ABB5-92E2A01A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test the error-handling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production code in addition to its normal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tests generate an error and assert that the error is handled as expected.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an expected error produces a unit test success.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670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A50B-7346-4750-ADCC-6F8BB9F0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B382-B639-4EE6-94D2-8AA265E3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regular classes, abstract classes and interfaces should have their own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such tests is not straightforward, because these object types cannot be directly instantiated.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every descendant of an abstract class passes the parent object’s tests.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is the answer.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itself abstract, like the tested object.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an abstract factory method, which produces an instance of the object to test.</a:t>
            </a:r>
          </a:p>
        </p:txBody>
      </p:sp>
    </p:spTree>
    <p:extLst>
      <p:ext uri="{BB962C8B-B14F-4D97-AF65-F5344CB8AC3E}">
        <p14:creationId xmlns:p14="http://schemas.microsoft.com/office/powerpoint/2010/main" val="2942235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E2F2-B6DA-4C89-B27D-B8D715D5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7E56-EDC9-40C1-B24A-8CA4A0C8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690688"/>
            <a:ext cx="10670219" cy="499419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contains the test methods for the abstract class. 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resemble ordinary unit test methods, but test instances of the abstract class created by the factory method.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a concrete class that is descended from the abstract class, the unit test is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subclassed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factory method returns an instance of the concrete class. 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concrete unit test is run,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run as well. 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tests every concrete implementation of the abstract class.</a:t>
            </a:r>
          </a:p>
          <a:p>
            <a:pPr>
              <a:lnSpc>
                <a:spcPct val="17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test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interface to make sure that any concrete implementation of it is correct.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24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CD72-17CC-424F-86E2-7971E6C5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phpdbg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(PHP)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EC61-B0C2-4371-B046-95190246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phpdbg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be a lightweight, powerful, easy to use debugging platform for PHP.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the following features: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Step-Through Debugging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Breakpoints (Class Method, Function, File:Line, Address, Opcode)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PHP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Integrated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Comfortable Terminal Operation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78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46F0-466B-4E99-B0D1-5598EB06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CB51-3C56-41FB-9EBB-5C082F2A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class is a collection of method and variables.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a blueprint that defines the data and behavior of a type.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Let’s take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HumanBeing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a class.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class is a blueprint for any functional entity which defines its properties and its functions.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HumanBeing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having body parts, performing various 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70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70C8-20ED-42CF-ADA1-A0F6EA5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itchFamily="18" charset="0"/>
                <a:cs typeface="Times New Roman" pitchFamily="18" charset="0"/>
              </a:rPr>
              <a:t>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E61C-1240-4711-B676-0C21DBCC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Inheritance is a feature of object-oriented programming that allows code reusability when a class includes property of another class.</a:t>
            </a:r>
          </a:p>
          <a:p>
            <a:pPr algn="just">
              <a:lnSpc>
                <a:spcPct val="150000"/>
              </a:lnSpc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Considering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HumanBeing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a class, which has properties like hands, legs, eyes, mouth,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and functions like walk, talk, eat, see, etc.</a:t>
            </a:r>
          </a:p>
          <a:p>
            <a:pPr algn="just">
              <a:lnSpc>
                <a:spcPct val="150000"/>
              </a:lnSpc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Man and Woman are also classes, but most of the properties and functions are included in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HumanBeing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Hence, they can inherit everything from class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HumanBeing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using the concept of Inheritance.</a:t>
            </a:r>
            <a:endParaRPr lang="en-MY" sz="27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91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127-D7D5-46E2-AA4C-E5120D19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pic>
        <p:nvPicPr>
          <p:cNvPr id="4" name="Picture 2" descr="D:\MCA\3. Odd Semester 2020\S1\Advanced Software Engineering\Module 3\1. OOP Concepts\oop3">
            <a:extLst>
              <a:ext uri="{FF2B5EF4-FFF2-40B4-BE49-F238E27FC236}">
                <a16:creationId xmlns:a16="http://schemas.microsoft.com/office/drawing/2014/main" id="{C92C6FC8-B73D-4563-8439-8DF715D01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50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3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1CAE-748A-4EE6-B9D7-49C1F637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F785-0254-4DC9-9D56-40AAE8AD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Objects :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My name is Akhil, and I am an instance/object of class Man</a:t>
            </a:r>
            <a:endParaRPr lang="en-MY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MY" sz="2400" b="1" dirty="0">
                <a:latin typeface="Times New Roman" pitchFamily="18" charset="0"/>
                <a:cs typeface="Times New Roman" pitchFamily="18" charset="0"/>
              </a:rPr>
              <a:t>Abstraction :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 means, showcasing only the required things to the outside world while hiding the details.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Continuing our example,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HumanBeing’s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 talk, walk, hear, eat, but the details of the muscles mechanism and their connections to the brain are hidden from the outside world.</a:t>
            </a:r>
            <a:endParaRPr lang="en-MY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78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3175</Words>
  <Application>Microsoft Office PowerPoint</Application>
  <PresentationFormat>Widescreen</PresentationFormat>
  <Paragraphs>290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Office Theme</vt:lpstr>
      <vt:lpstr>Advanced Software Engineering</vt:lpstr>
      <vt:lpstr>Syllabus</vt:lpstr>
      <vt:lpstr>OOP Concepts </vt:lpstr>
      <vt:lpstr>Continues..</vt:lpstr>
      <vt:lpstr>Continues..</vt:lpstr>
      <vt:lpstr>Class</vt:lpstr>
      <vt:lpstr>Inheritance</vt:lpstr>
      <vt:lpstr>Continues..</vt:lpstr>
      <vt:lpstr>Continues..</vt:lpstr>
      <vt:lpstr>Continues..</vt:lpstr>
      <vt:lpstr>Difference between Abstraction and Encapsulation</vt:lpstr>
      <vt:lpstr>Continues..</vt:lpstr>
      <vt:lpstr>Design classes</vt:lpstr>
      <vt:lpstr>Continues..</vt:lpstr>
      <vt:lpstr>Design Patterns</vt:lpstr>
      <vt:lpstr>Unit Testing</vt:lpstr>
      <vt:lpstr>Continues..</vt:lpstr>
      <vt:lpstr>Continues..</vt:lpstr>
      <vt:lpstr>Unit Testing Frameworks</vt:lpstr>
      <vt:lpstr>Continues..</vt:lpstr>
      <vt:lpstr>Continues..</vt:lpstr>
      <vt:lpstr>History of xUnit </vt:lpstr>
      <vt:lpstr>Continues..</vt:lpstr>
      <vt:lpstr>The xUnit Architecture</vt:lpstr>
      <vt:lpstr>Continues..</vt:lpstr>
      <vt:lpstr>Continues..</vt:lpstr>
      <vt:lpstr>Continues..</vt:lpstr>
      <vt:lpstr>Continues..</vt:lpstr>
      <vt:lpstr>Continues..</vt:lpstr>
      <vt:lpstr>Continues..</vt:lpstr>
      <vt:lpstr>Continues..</vt:lpstr>
      <vt:lpstr>Continues..</vt:lpstr>
      <vt:lpstr>Continues..</vt:lpstr>
      <vt:lpstr>Continues..</vt:lpstr>
      <vt:lpstr>Continues..</vt:lpstr>
      <vt:lpstr>Continues..</vt:lpstr>
      <vt:lpstr>Other components in the architecture</vt:lpstr>
      <vt:lpstr>Junit ( for Java)</vt:lpstr>
      <vt:lpstr>Continues..</vt:lpstr>
      <vt:lpstr>Continues..</vt:lpstr>
      <vt:lpstr>Continues..</vt:lpstr>
      <vt:lpstr>Unittest (for Python)</vt:lpstr>
      <vt:lpstr>Continues..</vt:lpstr>
      <vt:lpstr>Continues..</vt:lpstr>
      <vt:lpstr>Writing Unit Tests using Assertions</vt:lpstr>
      <vt:lpstr>Continues..</vt:lpstr>
      <vt:lpstr>Continues..</vt:lpstr>
      <vt:lpstr>Continues..</vt:lpstr>
      <vt:lpstr>Continues..</vt:lpstr>
      <vt:lpstr>Single condition tests</vt:lpstr>
      <vt:lpstr>Testing Expected Errors</vt:lpstr>
      <vt:lpstr>AbstractTest</vt:lpstr>
      <vt:lpstr>Continues..</vt:lpstr>
      <vt:lpstr>phpdbg (PHP)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Engineering</dc:title>
  <dc:creator>Manu John</dc:creator>
  <cp:lastModifiedBy>Manu John</cp:lastModifiedBy>
  <cp:revision>22</cp:revision>
  <dcterms:created xsi:type="dcterms:W3CDTF">2022-01-23T03:39:05Z</dcterms:created>
  <dcterms:modified xsi:type="dcterms:W3CDTF">2023-01-22T14:58:53Z</dcterms:modified>
</cp:coreProperties>
</file>