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1" r:id="rId45"/>
    <p:sldId id="299"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B4C6B70-64FF-40E9-A015-16A807104490}"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414467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4C6B70-64FF-40E9-A015-16A807104490}"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159550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4C6B70-64FF-40E9-A015-16A807104490}"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386781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4C6B70-64FF-40E9-A015-16A807104490}"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283156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C6B70-64FF-40E9-A015-16A807104490}"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290371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B4C6B70-64FF-40E9-A015-16A807104490}"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111849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B4C6B70-64FF-40E9-A015-16A807104490}"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359487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B4C6B70-64FF-40E9-A015-16A807104490}"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165505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C6B70-64FF-40E9-A015-16A807104490}" type="datetimeFigureOut">
              <a:rPr lang="en-IN" smtClean="0"/>
              <a:t>21-01-2023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190483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C6B70-64FF-40E9-A015-16A807104490}"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138849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4C6B70-64FF-40E9-A015-16A807104490}"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2E9F7-2CAD-4C6F-BC39-330602EEFA53}" type="slidenum">
              <a:rPr lang="en-IN" smtClean="0"/>
              <a:t>‹#›</a:t>
            </a:fld>
            <a:endParaRPr lang="en-IN"/>
          </a:p>
        </p:txBody>
      </p:sp>
    </p:spTree>
    <p:extLst>
      <p:ext uri="{BB962C8B-B14F-4D97-AF65-F5344CB8AC3E}">
        <p14:creationId xmlns:p14="http://schemas.microsoft.com/office/powerpoint/2010/main" val="218866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C6B70-64FF-40E9-A015-16A807104490}" type="datetimeFigureOut">
              <a:rPr lang="en-IN" smtClean="0"/>
              <a:t>21-01-2023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2E9F7-2CAD-4C6F-BC39-330602EEFA53}" type="slidenum">
              <a:rPr lang="en-IN" smtClean="0"/>
              <a:t>‹#›</a:t>
            </a:fld>
            <a:endParaRPr lang="en-IN"/>
          </a:p>
        </p:txBody>
      </p:sp>
    </p:spTree>
    <p:extLst>
      <p:ext uri="{BB962C8B-B14F-4D97-AF65-F5344CB8AC3E}">
        <p14:creationId xmlns:p14="http://schemas.microsoft.com/office/powerpoint/2010/main" val="251663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Module V</a:t>
            </a:r>
            <a:endParaRPr lang="en-IN" dirty="0"/>
          </a:p>
        </p:txBody>
      </p:sp>
      <p:sp>
        <p:nvSpPr>
          <p:cNvPr id="5" name="Content Placeholder 4"/>
          <p:cNvSpPr>
            <a:spLocks noGrp="1"/>
          </p:cNvSpPr>
          <p:nvPr>
            <p:ph idx="1"/>
          </p:nvPr>
        </p:nvSpPr>
        <p:spPr/>
        <p:txBody>
          <a:bodyPr>
            <a:normAutofit fontScale="92500" lnSpcReduction="10000"/>
          </a:bodyPr>
          <a:lstStyle/>
          <a:p>
            <a:r>
              <a:rPr lang="en-GB" dirty="0"/>
              <a:t>Software Configuration Management: Using version control, Managing dependencies, Managing software configuration, Managing build and deployment environments.</a:t>
            </a:r>
          </a:p>
          <a:p>
            <a:r>
              <a:rPr lang="en-IN" dirty="0"/>
              <a:t>Continuous Integration: Prerequisites for continuous integration, Essential practices.</a:t>
            </a:r>
          </a:p>
          <a:p>
            <a:r>
              <a:rPr lang="en-GB" dirty="0"/>
              <a:t>Continuous Delivery: Principles of Software delivery, Introduction and concepts.</a:t>
            </a:r>
          </a:p>
          <a:p>
            <a:r>
              <a:rPr lang="en-GB" dirty="0"/>
              <a:t>Build and deployment automation, Learn to use </a:t>
            </a:r>
            <a:r>
              <a:rPr lang="en-GB" dirty="0" err="1"/>
              <a:t>Ansible</a:t>
            </a:r>
            <a:r>
              <a:rPr lang="en-GB" dirty="0"/>
              <a:t> for configuration management.</a:t>
            </a:r>
          </a:p>
          <a:p>
            <a:r>
              <a:rPr lang="en-GB" dirty="0"/>
              <a:t>Test automation (as part of continuous integration), Learn to set up test automation cases using </a:t>
            </a:r>
            <a:r>
              <a:rPr lang="en-IN" dirty="0"/>
              <a:t>Robot Framework.</a:t>
            </a:r>
          </a:p>
        </p:txBody>
      </p:sp>
    </p:spTree>
    <p:extLst>
      <p:ext uri="{BB962C8B-B14F-4D97-AF65-F5344CB8AC3E}">
        <p14:creationId xmlns:p14="http://schemas.microsoft.com/office/powerpoint/2010/main" val="310868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888D-614F-4EEA-9C18-4CD985645AD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22EFE78-BFAB-4CE7-B913-DB1A3E3A6B9A}"/>
              </a:ext>
            </a:extLst>
          </p:cNvPr>
          <p:cNvSpPr>
            <a:spLocks noGrp="1"/>
          </p:cNvSpPr>
          <p:nvPr>
            <p:ph idx="1"/>
          </p:nvPr>
        </p:nvSpPr>
        <p:spPr>
          <a:xfrm>
            <a:off x="603683" y="1825625"/>
            <a:ext cx="11105964" cy="4770484"/>
          </a:xfrm>
        </p:spPr>
        <p:txBody>
          <a:bodyPr>
            <a:normAutofit fontScale="70000" lnSpcReduction="2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Check In Regularly to Trunk(main branch):- </a:t>
            </a:r>
          </a:p>
          <a:p>
            <a:pPr>
              <a:lnSpc>
                <a:spcPct val="150000"/>
              </a:lnSpc>
            </a:pPr>
            <a:r>
              <a:rPr lang="en-GB" dirty="0">
                <a:latin typeface="Times New Roman" panose="02020603050405020304" pitchFamily="18" charset="0"/>
                <a:cs typeface="Times New Roman" panose="02020603050405020304" pitchFamily="18" charset="0"/>
              </a:rPr>
              <a:t>It is important to be sure that your work, whatever it may be, is ready for the level of publicity that a check-in implies.</a:t>
            </a:r>
          </a:p>
          <a:p>
            <a:pPr>
              <a:lnSpc>
                <a:spcPct val="150000"/>
              </a:lnSpc>
            </a:pPr>
            <a:r>
              <a:rPr lang="en-GB" dirty="0">
                <a:latin typeface="Times New Roman" panose="02020603050405020304" pitchFamily="18" charset="0"/>
                <a:cs typeface="Times New Roman" panose="02020603050405020304" pitchFamily="18" charset="0"/>
              </a:rPr>
              <a:t>When a new features is developed incrementally, commit them to the trunk in version control on a regular and frequent basis. </a:t>
            </a:r>
          </a:p>
          <a:p>
            <a:pPr>
              <a:lnSpc>
                <a:spcPct val="150000"/>
              </a:lnSpc>
            </a:pPr>
            <a:r>
              <a:rPr lang="en-GB" dirty="0">
                <a:latin typeface="Times New Roman" panose="02020603050405020304" pitchFamily="18" charset="0"/>
                <a:cs typeface="Times New Roman" panose="02020603050405020304" pitchFamily="18" charset="0"/>
              </a:rPr>
              <a:t>This keeps the software working and integrated at all times. </a:t>
            </a:r>
          </a:p>
          <a:p>
            <a:pPr>
              <a:lnSpc>
                <a:spcPct val="150000"/>
              </a:lnSpc>
            </a:pPr>
            <a:r>
              <a:rPr lang="en-GB" dirty="0">
                <a:latin typeface="Times New Roman" panose="02020603050405020304" pitchFamily="18" charset="0"/>
                <a:cs typeface="Times New Roman" panose="02020603050405020304" pitchFamily="18" charset="0"/>
              </a:rPr>
              <a:t>It means that your software is always tested because your automated tests are run on trunk by the continuous integration (CI) server every time you check in. </a:t>
            </a:r>
          </a:p>
          <a:p>
            <a:pPr>
              <a:lnSpc>
                <a:spcPct val="150000"/>
              </a:lnSpc>
            </a:pPr>
            <a:r>
              <a:rPr lang="en-GB" dirty="0">
                <a:latin typeface="Times New Roman" panose="02020603050405020304" pitchFamily="18" charset="0"/>
                <a:cs typeface="Times New Roman" panose="02020603050405020304" pitchFamily="18" charset="0"/>
              </a:rPr>
              <a:t>It reduces the possibility of large merge conflicts caused by refactoring, ensures that integration problems are caught immediately when they are cheap to fix, and results in higher-quality </a:t>
            </a:r>
            <a:r>
              <a:rPr lang="en-US" dirty="0">
                <a:latin typeface="Times New Roman" panose="02020603050405020304" pitchFamily="18" charset="0"/>
                <a:cs typeface="Times New Roman" panose="02020603050405020304" pitchFamily="18" charset="0"/>
              </a:rPr>
              <a:t>software.</a:t>
            </a:r>
          </a:p>
          <a:p>
            <a:endParaRPr lang="en-IN" dirty="0"/>
          </a:p>
        </p:txBody>
      </p:sp>
    </p:spTree>
    <p:extLst>
      <p:ext uri="{BB962C8B-B14F-4D97-AF65-F5344CB8AC3E}">
        <p14:creationId xmlns:p14="http://schemas.microsoft.com/office/powerpoint/2010/main" val="97178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C458-8C6F-4144-89A5-603DC1747FC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BE7568B8-9EDE-4AEF-91B0-7FAFA9049C03}"/>
              </a:ext>
            </a:extLst>
          </p:cNvPr>
          <p:cNvSpPr>
            <a:spLocks noGrp="1"/>
          </p:cNvSpPr>
          <p:nvPr>
            <p:ph idx="1"/>
          </p:nvPr>
        </p:nvSpPr>
        <p:spPr/>
        <p:txBody>
          <a:bodyPr>
            <a:normAutofit fontScale="77500" lnSpcReduction="20000"/>
          </a:bodyPr>
          <a:lstStyle/>
          <a:p>
            <a:pPr marL="0" indent="0">
              <a:lnSpc>
                <a:spcPct val="160000"/>
              </a:lnSpc>
              <a:buNone/>
            </a:pPr>
            <a:r>
              <a:rPr lang="en-US" b="1" i="1" dirty="0">
                <a:latin typeface="Times New Roman" panose="02020603050405020304" pitchFamily="18" charset="0"/>
                <a:cs typeface="Times New Roman" panose="02020603050405020304" pitchFamily="18" charset="0"/>
              </a:rPr>
              <a:t>Use Meaningful Commit Messages:- </a:t>
            </a:r>
          </a:p>
          <a:p>
            <a:pPr>
              <a:lnSpc>
                <a:spcPct val="160000"/>
              </a:lnSpc>
            </a:pPr>
            <a:r>
              <a:rPr lang="en-GB" dirty="0">
                <a:latin typeface="Times New Roman" panose="02020603050405020304" pitchFamily="18" charset="0"/>
                <a:cs typeface="Times New Roman" panose="02020603050405020304" pitchFamily="18" charset="0"/>
              </a:rPr>
              <a:t>Every version control system has the facility to add a description to your commit.</a:t>
            </a:r>
          </a:p>
          <a:p>
            <a:pPr>
              <a:lnSpc>
                <a:spcPct val="160000"/>
              </a:lnSpc>
            </a:pPr>
            <a:r>
              <a:rPr lang="en-GB" dirty="0">
                <a:latin typeface="Times New Roman" panose="02020603050405020304" pitchFamily="18" charset="0"/>
                <a:cs typeface="Times New Roman" panose="02020603050405020304" pitchFamily="18" charset="0"/>
              </a:rPr>
              <a:t>It is easy to omit these messages, and many people get into the bad habit of doing so. </a:t>
            </a:r>
          </a:p>
          <a:p>
            <a:pPr>
              <a:lnSpc>
                <a:spcPct val="160000"/>
              </a:lnSpc>
            </a:pPr>
            <a:r>
              <a:rPr lang="en-GB" dirty="0">
                <a:latin typeface="Times New Roman" panose="02020603050405020304" pitchFamily="18" charset="0"/>
                <a:cs typeface="Times New Roman" panose="02020603050405020304" pitchFamily="18" charset="0"/>
              </a:rPr>
              <a:t>The most important reason to write descriptive commit messages is so that, when the build breaks, you know who broke the build and why. </a:t>
            </a:r>
          </a:p>
          <a:p>
            <a:pPr>
              <a:lnSpc>
                <a:spcPct val="160000"/>
              </a:lnSpc>
            </a:pPr>
            <a:r>
              <a:rPr lang="en-GB" dirty="0">
                <a:latin typeface="Times New Roman" panose="02020603050405020304" pitchFamily="18" charset="0"/>
                <a:cs typeface="Times New Roman" panose="02020603050405020304" pitchFamily="18" charset="0"/>
              </a:rPr>
              <a:t>A commit message explaining what the person was doing when they committed that change can save you hours of debugging.</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22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2698-89E4-4476-BB45-E519121EEE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Managing Dependencies</a:t>
            </a:r>
            <a:endParaRPr lang="en-IN" dirty="0"/>
          </a:p>
        </p:txBody>
      </p:sp>
      <p:sp>
        <p:nvSpPr>
          <p:cNvPr id="3" name="Content Placeholder 2">
            <a:extLst>
              <a:ext uri="{FF2B5EF4-FFF2-40B4-BE49-F238E27FC236}">
                <a16:creationId xmlns:a16="http://schemas.microsoft.com/office/drawing/2014/main" id="{DAF8613F-7EFC-45D0-B1D3-09CC208C8212}"/>
              </a:ext>
            </a:extLst>
          </p:cNvPr>
          <p:cNvSpPr>
            <a:spLocks noGrp="1"/>
          </p:cNvSpPr>
          <p:nvPr>
            <p:ph idx="1"/>
          </p:nvPr>
        </p:nvSpPr>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The most common external dependencies within your application are the third party libraries it uses and the relationships between components or modules under development by other teams within your organization.</a:t>
            </a:r>
          </a:p>
          <a:p>
            <a:pPr>
              <a:lnSpc>
                <a:spcPct val="150000"/>
              </a:lnSpc>
            </a:pPr>
            <a:r>
              <a:rPr lang="en-US" b="1" i="1" dirty="0">
                <a:latin typeface="Times New Roman" panose="02020603050405020304" pitchFamily="18" charset="0"/>
                <a:cs typeface="Times New Roman" panose="02020603050405020304" pitchFamily="18" charset="0"/>
              </a:rPr>
              <a:t>Managing External Libraries:- </a:t>
            </a:r>
            <a:r>
              <a:rPr lang="en-GB" dirty="0">
                <a:latin typeface="Times New Roman" panose="02020603050405020304" pitchFamily="18" charset="0"/>
                <a:cs typeface="Times New Roman" panose="02020603050405020304" pitchFamily="18" charset="0"/>
              </a:rPr>
              <a:t>External libraries usually come in binary form, unless you’re using an interpreted language. Even with interpreted languages, external libraries are normally installed globally on your system by a package management system.</a:t>
            </a:r>
          </a:p>
          <a:p>
            <a:endParaRPr lang="en-IN" dirty="0"/>
          </a:p>
        </p:txBody>
      </p:sp>
    </p:spTree>
    <p:extLst>
      <p:ext uri="{BB962C8B-B14F-4D97-AF65-F5344CB8AC3E}">
        <p14:creationId xmlns:p14="http://schemas.microsoft.com/office/powerpoint/2010/main" val="42757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878F-DE54-44AB-BF04-CF38979DC11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C0050B1-329E-42FD-8BE3-676C02654DA3}"/>
              </a:ext>
            </a:extLst>
          </p:cNvPr>
          <p:cNvSpPr>
            <a:spLocks noGrp="1"/>
          </p:cNvSpPr>
          <p:nvPr>
            <p:ph idx="1"/>
          </p:nvPr>
        </p:nvSpPr>
        <p:spPr/>
        <p:txBody>
          <a:bodyPr>
            <a:normAutofit fontScale="70000" lnSpcReduction="20000"/>
          </a:bodyPr>
          <a:lstStyle/>
          <a:p>
            <a:pPr>
              <a:lnSpc>
                <a:spcPct val="150000"/>
              </a:lnSpc>
            </a:pPr>
            <a:r>
              <a:rPr lang="en-GB" dirty="0">
                <a:latin typeface="Times New Roman" panose="02020603050405020304" pitchFamily="18" charset="0"/>
                <a:cs typeface="Times New Roman" panose="02020603050405020304" pitchFamily="18" charset="0"/>
              </a:rPr>
              <a:t>It is better to keep copies of your external libraries somewhere locally.</a:t>
            </a:r>
          </a:p>
          <a:p>
            <a:pPr>
              <a:lnSpc>
                <a:spcPct val="150000"/>
              </a:lnSpc>
            </a:pPr>
            <a:r>
              <a:rPr lang="en-GB" dirty="0">
                <a:latin typeface="Times New Roman" panose="02020603050405020304" pitchFamily="18" charset="0"/>
                <a:cs typeface="Times New Roman" panose="02020603050405020304" pitchFamily="18" charset="0"/>
              </a:rPr>
              <a:t>This is essential if you have to follow compliance regulations, and it also makes getting started on a project </a:t>
            </a:r>
            <a:r>
              <a:rPr lang="en-US" dirty="0">
                <a:latin typeface="Times New Roman" panose="02020603050405020304" pitchFamily="18" charset="0"/>
                <a:cs typeface="Times New Roman" panose="02020603050405020304" pitchFamily="18" charset="0"/>
              </a:rPr>
              <a:t>faster.</a:t>
            </a:r>
          </a:p>
          <a:p>
            <a:pPr>
              <a:lnSpc>
                <a:spcPct val="150000"/>
              </a:lnSpc>
            </a:pPr>
            <a:r>
              <a:rPr lang="en-GB" dirty="0">
                <a:latin typeface="Times New Roman" panose="02020603050405020304" pitchFamily="18" charset="0"/>
                <a:cs typeface="Times New Roman" panose="02020603050405020304" pitchFamily="18" charset="0"/>
              </a:rPr>
              <a:t>We emphasize that your build system should always specify the exact version of the external libraries that you use.</a:t>
            </a:r>
          </a:p>
          <a:p>
            <a:pPr>
              <a:lnSpc>
                <a:spcPct val="150000"/>
              </a:lnSpc>
            </a:pPr>
            <a:r>
              <a:rPr lang="en-GB" dirty="0">
                <a:latin typeface="Times New Roman" panose="02020603050405020304" pitchFamily="18" charset="0"/>
                <a:cs typeface="Times New Roman" panose="02020603050405020304" pitchFamily="18" charset="0"/>
              </a:rPr>
              <a:t> If you don’t do this, you can’t reproduce </a:t>
            </a:r>
            <a:r>
              <a:rPr lang="en-US" dirty="0">
                <a:latin typeface="Times New Roman" panose="02020603050405020304" pitchFamily="18" charset="0"/>
                <a:cs typeface="Times New Roman" panose="02020603050405020304" pitchFamily="18" charset="0"/>
              </a:rPr>
              <a:t>your build.</a:t>
            </a:r>
          </a:p>
          <a:p>
            <a:pPr>
              <a:lnSpc>
                <a:spcPct val="150000"/>
              </a:lnSpc>
            </a:pPr>
            <a:r>
              <a:rPr lang="en-GB" dirty="0">
                <a:latin typeface="Times New Roman" panose="02020603050405020304" pitchFamily="18" charset="0"/>
                <a:cs typeface="Times New Roman" panose="02020603050405020304" pitchFamily="18" charset="0"/>
              </a:rPr>
              <a:t>Whether you keep external libraries in version control or not involves some trade-offs. It makes it much easier to correlate versions of your software with the versions of the libraries that were used to build them.</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487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91D-EF3B-45D3-A464-486160AB1B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Managing Software Configuration</a:t>
            </a:r>
            <a:endParaRPr lang="en-IN" dirty="0"/>
          </a:p>
        </p:txBody>
      </p:sp>
      <p:sp>
        <p:nvSpPr>
          <p:cNvPr id="3" name="Content Placeholder 2">
            <a:extLst>
              <a:ext uri="{FF2B5EF4-FFF2-40B4-BE49-F238E27FC236}">
                <a16:creationId xmlns:a16="http://schemas.microsoft.com/office/drawing/2014/main" id="{AF425D30-7441-4A0A-978E-6B9882F0453B}"/>
              </a:ext>
            </a:extLst>
          </p:cNvPr>
          <p:cNvSpPr>
            <a:spLocks noGrp="1"/>
          </p:cNvSpPr>
          <p:nvPr>
            <p:ph idx="1"/>
          </p:nvPr>
        </p:nvSpPr>
        <p:spPr>
          <a:xfrm>
            <a:off x="426128" y="1509204"/>
            <a:ext cx="11345662" cy="5113538"/>
          </a:xfrm>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Configuration is one of the three key parts that comprise an application, along with its binaries and its data. </a:t>
            </a:r>
          </a:p>
          <a:p>
            <a:pPr>
              <a:lnSpc>
                <a:spcPct val="170000"/>
              </a:lnSpc>
            </a:pPr>
            <a:r>
              <a:rPr lang="en-GB" dirty="0">
                <a:latin typeface="Times New Roman" panose="02020603050405020304" pitchFamily="18" charset="0"/>
                <a:cs typeface="Times New Roman" panose="02020603050405020304" pitchFamily="18" charset="0"/>
              </a:rPr>
              <a:t>Configuration information can be used to change the behaviour of software at build time, deploy time and run time. </a:t>
            </a:r>
          </a:p>
          <a:p>
            <a:pPr>
              <a:lnSpc>
                <a:spcPct val="170000"/>
              </a:lnSpc>
            </a:pPr>
            <a:r>
              <a:rPr lang="en-GB" dirty="0">
                <a:latin typeface="Times New Roman" panose="02020603050405020304" pitchFamily="18" charset="0"/>
                <a:cs typeface="Times New Roman" panose="02020603050405020304" pitchFamily="18" charset="0"/>
              </a:rPr>
              <a:t>Delivery teams need to consider carefully what configuration options should be available, how to manage them throughout the application’s life, and how to ensure that configuration is managed consistently across components, applications, and technologies. </a:t>
            </a:r>
          </a:p>
          <a:p>
            <a:pPr>
              <a:lnSpc>
                <a:spcPct val="170000"/>
              </a:lnSpc>
            </a:pPr>
            <a:r>
              <a:rPr lang="en-GB" dirty="0">
                <a:latin typeface="Times New Roman" panose="02020603050405020304" pitchFamily="18" charset="0"/>
                <a:cs typeface="Times New Roman" panose="02020603050405020304" pitchFamily="18" charset="0"/>
              </a:rPr>
              <a:t>you should treat the configuration of your system in the same way you treat your code: Make it subject to proper management and </a:t>
            </a:r>
            <a:r>
              <a:rPr lang="en-US" dirty="0">
                <a:latin typeface="Times New Roman" panose="02020603050405020304" pitchFamily="18" charset="0"/>
                <a:cs typeface="Times New Roman" panose="02020603050405020304" pitchFamily="18" charset="0"/>
              </a:rPr>
              <a:t>testing.</a:t>
            </a:r>
          </a:p>
          <a:p>
            <a:endParaRPr lang="en-IN" dirty="0"/>
          </a:p>
        </p:txBody>
      </p:sp>
    </p:spTree>
    <p:extLst>
      <p:ext uri="{BB962C8B-B14F-4D97-AF65-F5344CB8AC3E}">
        <p14:creationId xmlns:p14="http://schemas.microsoft.com/office/powerpoint/2010/main" val="88232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C73F-4E6D-4482-BAD8-56CA57A6633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38EA071-3594-4E0D-8539-B5854D7B958A}"/>
              </a:ext>
            </a:extLst>
          </p:cNvPr>
          <p:cNvSpPr>
            <a:spLocks noGrp="1"/>
          </p:cNvSpPr>
          <p:nvPr>
            <p:ph idx="1"/>
          </p:nvPr>
        </p:nvSpPr>
        <p:spPr>
          <a:xfrm>
            <a:off x="656948" y="1825625"/>
            <a:ext cx="10919534" cy="4592930"/>
          </a:xfrm>
        </p:spPr>
        <p:txBody>
          <a:bodyPr>
            <a:normAutofit fontScale="92500"/>
          </a:bodyPr>
          <a:lstStyle/>
          <a:p>
            <a:pPr>
              <a:lnSpc>
                <a:spcPct val="170000"/>
              </a:lnSpc>
            </a:pPr>
            <a:r>
              <a:rPr lang="en-US" b="1" dirty="0">
                <a:latin typeface="Times New Roman" panose="02020603050405020304" pitchFamily="18" charset="0"/>
                <a:cs typeface="Times New Roman" panose="02020603050405020304" pitchFamily="18" charset="0"/>
              </a:rPr>
              <a:t>Configuration and Flexibility</a:t>
            </a:r>
          </a:p>
          <a:p>
            <a:pPr lvl="1">
              <a:lnSpc>
                <a:spcPct val="170000"/>
              </a:lnSpc>
            </a:pPr>
            <a:r>
              <a:rPr lang="en-US" dirty="0">
                <a:latin typeface="Times New Roman" panose="02020603050405020304" pitchFamily="18" charset="0"/>
                <a:cs typeface="Times New Roman" panose="02020603050405020304" pitchFamily="18" charset="0"/>
              </a:rPr>
              <a:t>Everyone wants flexible software. But flexibility </a:t>
            </a:r>
            <a:r>
              <a:rPr lang="en-GB" dirty="0">
                <a:latin typeface="Times New Roman" panose="02020603050405020304" pitchFamily="18" charset="0"/>
                <a:cs typeface="Times New Roman" panose="02020603050405020304" pitchFamily="18" charset="0"/>
              </a:rPr>
              <a:t>usually comes at a cost.</a:t>
            </a:r>
          </a:p>
          <a:p>
            <a:pPr lvl="1">
              <a:lnSpc>
                <a:spcPct val="170000"/>
              </a:lnSpc>
            </a:pPr>
            <a:r>
              <a:rPr lang="en-US" dirty="0">
                <a:latin typeface="Times New Roman" panose="02020603050405020304" pitchFamily="18" charset="0"/>
                <a:cs typeface="Times New Roman" panose="02020603050405020304" pitchFamily="18" charset="0"/>
              </a:rPr>
              <a:t>Most applications </a:t>
            </a:r>
            <a:r>
              <a:rPr lang="en-GB" dirty="0">
                <a:latin typeface="Times New Roman" panose="02020603050405020304" pitchFamily="18" charset="0"/>
                <a:cs typeface="Times New Roman" panose="02020603050405020304" pitchFamily="18" charset="0"/>
              </a:rPr>
              <a:t>they are designed for a specific purpose, but within the bounds of that purpose they will usually have some ways in which their behaviour can be modified.</a:t>
            </a:r>
          </a:p>
          <a:p>
            <a:pPr lvl="1">
              <a:lnSpc>
                <a:spcPct val="170000"/>
              </a:lnSpc>
            </a:pPr>
            <a:r>
              <a:rPr lang="en-GB" dirty="0">
                <a:latin typeface="Times New Roman" panose="02020603050405020304" pitchFamily="18" charset="0"/>
                <a:cs typeface="Times New Roman" panose="02020603050405020304" pitchFamily="18" charset="0"/>
              </a:rPr>
              <a:t>The desire to achieve flexibility may lead to the common antipattern of “ultimate configurability” which is, all too frequently, stated as a requirement for software projects. </a:t>
            </a:r>
          </a:p>
          <a:p>
            <a:pPr lvl="1">
              <a:lnSpc>
                <a:spcPct val="170000"/>
              </a:lnSpc>
            </a:pPr>
            <a:r>
              <a:rPr lang="en-GB" dirty="0">
                <a:latin typeface="Times New Roman" panose="02020603050405020304" pitchFamily="18" charset="0"/>
                <a:cs typeface="Times New Roman" panose="02020603050405020304" pitchFamily="18" charset="0"/>
              </a:rPr>
              <a:t>It is at best unhelpful, and at worst, this one requirement </a:t>
            </a:r>
            <a:r>
              <a:rPr lang="en-US" dirty="0">
                <a:latin typeface="Times New Roman" panose="02020603050405020304" pitchFamily="18" charset="0"/>
                <a:cs typeface="Times New Roman" panose="02020603050405020304" pitchFamily="18" charset="0"/>
              </a:rPr>
              <a:t>can kill a project.</a:t>
            </a: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54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5F0F-3607-43EB-AD61-F565F3767DB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6B12798-9F3F-40C0-B9D7-8EE273B04D04}"/>
              </a:ext>
            </a:extLst>
          </p:cNvPr>
          <p:cNvSpPr>
            <a:spLocks noGrp="1"/>
          </p:cNvSpPr>
          <p:nvPr>
            <p:ph idx="1"/>
          </p:nvPr>
        </p:nvSpPr>
        <p:spPr>
          <a:xfrm>
            <a:off x="838200" y="1825625"/>
            <a:ext cx="10515600" cy="4548542"/>
          </a:xfrm>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Configurable software is not always the cheaper solution it appears to be. It’s almost always better to focus on delivering the high-value functionality with little configuration and then add configuration options later when necessary.</a:t>
            </a:r>
          </a:p>
          <a:p>
            <a:pPr>
              <a:lnSpc>
                <a:spcPct val="170000"/>
              </a:lnSpc>
            </a:pPr>
            <a:r>
              <a:rPr lang="en-GB" dirty="0">
                <a:latin typeface="Times New Roman" panose="02020603050405020304" pitchFamily="18" charset="0"/>
                <a:cs typeface="Times New Roman" panose="02020603050405020304" pitchFamily="18" charset="0"/>
              </a:rPr>
              <a:t>Most configuration information is free-form and untested.</a:t>
            </a:r>
          </a:p>
          <a:p>
            <a:pPr>
              <a:lnSpc>
                <a:spcPct val="170000"/>
              </a:lnSpc>
            </a:pPr>
            <a:r>
              <a:rPr lang="en-GB" dirty="0">
                <a:latin typeface="Times New Roman" panose="02020603050405020304" pitchFamily="18" charset="0"/>
                <a:cs typeface="Times New Roman" panose="02020603050405020304" pitchFamily="18" charset="0"/>
              </a:rPr>
              <a:t>Configuration is not inherently evil. But it needs to be managed carefully and consistently. </a:t>
            </a:r>
          </a:p>
          <a:p>
            <a:pPr>
              <a:lnSpc>
                <a:spcPct val="170000"/>
              </a:lnSpc>
            </a:pPr>
            <a:r>
              <a:rPr lang="en-GB" dirty="0">
                <a:latin typeface="Times New Roman" panose="02020603050405020304" pitchFamily="18" charset="0"/>
                <a:cs typeface="Times New Roman" panose="02020603050405020304" pitchFamily="18" charset="0"/>
              </a:rPr>
              <a:t>Modern computer languages have evolved all sorts of characteristics and techniques to help them reduce errors.</a:t>
            </a:r>
          </a:p>
          <a:p>
            <a:endParaRPr lang="en-IN" dirty="0"/>
          </a:p>
        </p:txBody>
      </p:sp>
    </p:spTree>
    <p:extLst>
      <p:ext uri="{BB962C8B-B14F-4D97-AF65-F5344CB8AC3E}">
        <p14:creationId xmlns:p14="http://schemas.microsoft.com/office/powerpoint/2010/main" val="232232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DCC3-6004-48D4-BBBC-BD7B50B414E5}"/>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2668C19-FEAD-4208-820E-F83D9E7F49C6}"/>
              </a:ext>
            </a:extLst>
          </p:cNvPr>
          <p:cNvSpPr>
            <a:spLocks noGrp="1"/>
          </p:cNvSpPr>
          <p:nvPr>
            <p:ph idx="1"/>
          </p:nvPr>
        </p:nvSpPr>
        <p:spPr/>
        <p:txBody>
          <a:bodyPr>
            <a:normAutofit fontScale="77500" lnSpcReduction="20000"/>
          </a:bodyPr>
          <a:lstStyle/>
          <a:p>
            <a:pPr>
              <a:lnSpc>
                <a:spcPct val="150000"/>
              </a:lnSpc>
            </a:pPr>
            <a:r>
              <a:rPr lang="en-GB" dirty="0">
                <a:latin typeface="Times New Roman" panose="02020603050405020304" pitchFamily="18" charset="0"/>
                <a:cs typeface="Times New Roman" panose="02020603050405020304" pitchFamily="18" charset="0"/>
              </a:rPr>
              <a:t>In most cases, these protections do not exist for configuration information, and more often than not there are not even any tests in place to verify that your software has been configured correctly in testing and production environments.</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Deployment </a:t>
            </a:r>
            <a:r>
              <a:rPr lang="en-GB" dirty="0">
                <a:latin typeface="Times New Roman" panose="02020603050405020304" pitchFamily="18" charset="0"/>
                <a:cs typeface="Times New Roman" panose="02020603050405020304" pitchFamily="18" charset="0"/>
              </a:rPr>
              <a:t>smoke tests are one way to mitigate this problem and should always be used.</a:t>
            </a:r>
          </a:p>
          <a:p>
            <a:pPr>
              <a:lnSpc>
                <a:spcPct val="150000"/>
              </a:lnSpc>
            </a:pPr>
            <a:r>
              <a:rPr lang="en-GB" b="1" dirty="0">
                <a:latin typeface="Times New Roman" panose="02020603050405020304" pitchFamily="18" charset="0"/>
                <a:cs typeface="Times New Roman" panose="02020603050405020304" pitchFamily="18" charset="0"/>
              </a:rPr>
              <a:t>Smoke tests</a:t>
            </a:r>
            <a:r>
              <a:rPr lang="en-GB" dirty="0">
                <a:latin typeface="Times New Roman" panose="02020603050405020304" pitchFamily="18" charset="0"/>
                <a:cs typeface="Times New Roman" panose="02020603050405020304" pitchFamily="18" charset="0"/>
              </a:rPr>
              <a:t> are a subset of test cases that cover the most important functionality of a component or system, used to aid assessment of whether main functions of the software appear to work correctly. </a:t>
            </a:r>
            <a:r>
              <a:rPr lang="en-GB" b="1" dirty="0">
                <a:latin typeface="Times New Roman" panose="02020603050405020304" pitchFamily="18" charset="0"/>
                <a:cs typeface="Times New Roman" panose="02020603050405020304" pitchFamily="18" charset="0"/>
              </a:rPr>
              <a:t>Smoke testing</a:t>
            </a:r>
            <a:r>
              <a:rPr lang="en-GB" dirty="0">
                <a:latin typeface="Times New Roman" panose="02020603050405020304" pitchFamily="18" charset="0"/>
                <a:cs typeface="Times New Roman" panose="02020603050405020304" pitchFamily="18" charset="0"/>
              </a:rPr>
              <a:t> is also done by testers before accepting a build for further testing.</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977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B105-5784-4C16-AE8B-586A3320C028}"/>
              </a:ext>
            </a:extLst>
          </p:cNvPr>
          <p:cNvSpPr>
            <a:spLocks noGrp="1"/>
          </p:cNvSpPr>
          <p:nvPr>
            <p:ph type="title"/>
          </p:nvPr>
        </p:nvSpPr>
        <p:spPr/>
        <p:txBody>
          <a:bodyPr/>
          <a:lstStyle/>
          <a:p>
            <a:r>
              <a:rPr lang="en-US" dirty="0"/>
              <a:t>Continues..</a:t>
            </a:r>
            <a:endParaRPr lang="en-IN" dirty="0"/>
          </a:p>
        </p:txBody>
      </p:sp>
      <p:pic>
        <p:nvPicPr>
          <p:cNvPr id="4" name="Picture 3">
            <a:extLst>
              <a:ext uri="{FF2B5EF4-FFF2-40B4-BE49-F238E27FC236}">
                <a16:creationId xmlns:a16="http://schemas.microsoft.com/office/drawing/2014/main" id="{CA36B22C-62D6-42DC-8417-B9406BF0C5B6}"/>
              </a:ext>
            </a:extLst>
          </p:cNvPr>
          <p:cNvPicPr>
            <a:picLocks noChangeAspect="1"/>
          </p:cNvPicPr>
          <p:nvPr/>
        </p:nvPicPr>
        <p:blipFill>
          <a:blip r:embed="rId2"/>
          <a:stretch>
            <a:fillRect/>
          </a:stretch>
        </p:blipFill>
        <p:spPr>
          <a:xfrm>
            <a:off x="838200" y="1590233"/>
            <a:ext cx="10031104" cy="5156798"/>
          </a:xfrm>
          <a:prstGeom prst="rect">
            <a:avLst/>
          </a:prstGeom>
        </p:spPr>
      </p:pic>
    </p:spTree>
    <p:extLst>
      <p:ext uri="{BB962C8B-B14F-4D97-AF65-F5344CB8AC3E}">
        <p14:creationId xmlns:p14="http://schemas.microsoft.com/office/powerpoint/2010/main" val="30416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7FE3-A2F0-4EA3-B780-EE8EB005CA69}"/>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FF5396A-B627-47A7-ACCE-0D04DCCC3523}"/>
              </a:ext>
            </a:extLst>
          </p:cNvPr>
          <p:cNvSpPr>
            <a:spLocks noGrp="1"/>
          </p:cNvSpPr>
          <p:nvPr>
            <p:ph idx="1"/>
          </p:nvPr>
        </p:nvSpPr>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Whatever mechanism you choose, it is recommended that, as far as practically possible, you should try and supply all configuration information for all the applications and environments in your organization through the same mechanism. </a:t>
            </a:r>
          </a:p>
          <a:p>
            <a:pPr>
              <a:lnSpc>
                <a:spcPct val="150000"/>
              </a:lnSpc>
            </a:pPr>
            <a:r>
              <a:rPr lang="en-GB" dirty="0">
                <a:latin typeface="Times New Roman" panose="02020603050405020304" pitchFamily="18" charset="0"/>
                <a:cs typeface="Times New Roman" panose="02020603050405020304" pitchFamily="18" charset="0"/>
              </a:rPr>
              <a:t>This isn’t always possible, but when it is, it means that there is a single source of configuration to change, manage, version-control, and override (if necessary).</a:t>
            </a:r>
          </a:p>
          <a:p>
            <a:pPr>
              <a:lnSpc>
                <a:spcPct val="150000"/>
              </a:lnSpc>
            </a:pPr>
            <a:r>
              <a:rPr lang="en-GB" dirty="0">
                <a:latin typeface="Times New Roman" panose="02020603050405020304" pitchFamily="18" charset="0"/>
                <a:cs typeface="Times New Roman" panose="02020603050405020304" pitchFamily="18" charset="0"/>
              </a:rPr>
              <a:t>In organizations where this practice isn’t followed, people regularly spend hours tracking down the source of some particular setting in one of their environments.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52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2BF2-F6A8-4067-B1D7-15E1727A4E90}"/>
              </a:ext>
            </a:extLst>
          </p:cNvPr>
          <p:cNvSpPr>
            <a:spLocks noGrp="1"/>
          </p:cNvSpPr>
          <p:nvPr>
            <p:ph type="title"/>
          </p:nvPr>
        </p:nvSpPr>
        <p:spPr/>
        <p:txBody>
          <a:bodyPr/>
          <a:lstStyle/>
          <a:p>
            <a:r>
              <a:rPr lang="en-US" dirty="0"/>
              <a:t>Books </a:t>
            </a:r>
            <a:r>
              <a:rPr lang="en-US" dirty="0" err="1"/>
              <a:t>refered</a:t>
            </a:r>
            <a:endParaRPr lang="en-IN" dirty="0"/>
          </a:p>
        </p:txBody>
      </p:sp>
      <p:sp>
        <p:nvSpPr>
          <p:cNvPr id="3" name="Content Placeholder 2">
            <a:extLst>
              <a:ext uri="{FF2B5EF4-FFF2-40B4-BE49-F238E27FC236}">
                <a16:creationId xmlns:a16="http://schemas.microsoft.com/office/drawing/2014/main" id="{82280A5C-9911-4CFC-85E5-176D00C9C65E}"/>
              </a:ext>
            </a:extLst>
          </p:cNvPr>
          <p:cNvSpPr>
            <a:spLocks noGrp="1"/>
          </p:cNvSpPr>
          <p:nvPr>
            <p:ph idx="1"/>
          </p:nvPr>
        </p:nvSpPr>
        <p:spPr/>
        <p:txBody>
          <a:bodyPr>
            <a:normAutofit fontScale="85000" lnSpcReduction="10000"/>
          </a:bodyPr>
          <a:lstStyle/>
          <a:p>
            <a:pPr marL="514350" indent="-514350">
              <a:lnSpc>
                <a:spcPct val="150000"/>
              </a:lnSpc>
              <a:buFont typeface="+mj-lt"/>
              <a:buAutoNum type="arabicPeriod"/>
            </a:pPr>
            <a:r>
              <a:rPr lang="en-GB" dirty="0" err="1">
                <a:latin typeface="Times New Roman" panose="02020603050405020304" pitchFamily="18" charset="0"/>
                <a:cs typeface="Times New Roman" panose="02020603050405020304" pitchFamily="18" charset="0"/>
              </a:rPr>
              <a:t>Glenford</a:t>
            </a:r>
            <a:r>
              <a:rPr lang="en-GB" dirty="0">
                <a:latin typeface="Times New Roman" panose="02020603050405020304" pitchFamily="18" charset="0"/>
                <a:cs typeface="Times New Roman" panose="02020603050405020304" pitchFamily="18" charset="0"/>
              </a:rPr>
              <a:t> J. Myers, et. al., </a:t>
            </a:r>
            <a:r>
              <a:rPr lang="en-GB" i="1" dirty="0">
                <a:latin typeface="Times New Roman" panose="02020603050405020304" pitchFamily="18" charset="0"/>
                <a:cs typeface="Times New Roman" panose="02020603050405020304" pitchFamily="18" charset="0"/>
              </a:rPr>
              <a:t>The Art of Software Testing</a:t>
            </a:r>
            <a:r>
              <a:rPr lang="en-GB" dirty="0">
                <a:latin typeface="Times New Roman" panose="02020603050405020304" pitchFamily="18" charset="0"/>
                <a:cs typeface="Times New Roman" panose="02020603050405020304" pitchFamily="18" charset="0"/>
              </a:rPr>
              <a:t>, Wiley.</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Lee Copeland, </a:t>
            </a:r>
            <a:r>
              <a:rPr lang="en-GB" i="1" dirty="0">
                <a:latin typeface="Times New Roman" panose="02020603050405020304" pitchFamily="18" charset="0"/>
                <a:cs typeface="Times New Roman" panose="02020603050405020304" pitchFamily="18" charset="0"/>
              </a:rPr>
              <a:t>A Practitioner's Guide to Software Test Design</a:t>
            </a:r>
            <a:r>
              <a:rPr lang="en-GB" dirty="0">
                <a:latin typeface="Times New Roman" panose="02020603050405020304" pitchFamily="18" charset="0"/>
                <a:cs typeface="Times New Roman" panose="02020603050405020304" pitchFamily="18" charset="0"/>
              </a:rPr>
              <a:t>, Artech House Publishers.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Jez Humble and David Farley, </a:t>
            </a:r>
            <a:r>
              <a:rPr lang="en-GB" i="1" dirty="0">
                <a:latin typeface="Times New Roman" panose="02020603050405020304" pitchFamily="18" charset="0"/>
                <a:cs typeface="Times New Roman" panose="02020603050405020304" pitchFamily="18" charset="0"/>
              </a:rPr>
              <a:t>Continuous Delivery: Reliable Software Releases through Build, Test, and Deployment Automation, </a:t>
            </a:r>
            <a:r>
              <a:rPr lang="en-GB" dirty="0">
                <a:latin typeface="Times New Roman" panose="02020603050405020304" pitchFamily="18" charset="0"/>
                <a:cs typeface="Times New Roman" panose="02020603050405020304" pitchFamily="18" charset="0"/>
              </a:rPr>
              <a:t>Pearson Education.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What is CI/CD? https://www.redhat.com/en/topics/devops/what-is-ci-cd Retrieved 8 July 2020.</a:t>
            </a: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411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2E92-85B5-49EC-A76E-930C7CB95924}"/>
              </a:ext>
            </a:extLst>
          </p:cNvPr>
          <p:cNvSpPr>
            <a:spLocks noGrp="1"/>
          </p:cNvSpPr>
          <p:nvPr>
            <p:ph type="title"/>
          </p:nvPr>
        </p:nvSpPr>
        <p:spPr/>
        <p:txBody>
          <a:bodyPr/>
          <a:lstStyle/>
          <a:p>
            <a:r>
              <a:rPr lang="en-US" dirty="0"/>
              <a:t>Managing Build and Deployment Environments </a:t>
            </a:r>
            <a:endParaRPr lang="en-IN" dirty="0"/>
          </a:p>
        </p:txBody>
      </p:sp>
      <p:sp>
        <p:nvSpPr>
          <p:cNvPr id="3" name="Content Placeholder 2">
            <a:extLst>
              <a:ext uri="{FF2B5EF4-FFF2-40B4-BE49-F238E27FC236}">
                <a16:creationId xmlns:a16="http://schemas.microsoft.com/office/drawing/2014/main" id="{7A56BE64-5E85-431F-8028-FCDBDBB58249}"/>
              </a:ext>
            </a:extLst>
          </p:cNvPr>
          <p:cNvSpPr>
            <a:spLocks noGrp="1"/>
          </p:cNvSpPr>
          <p:nvPr>
            <p:ph idx="1"/>
          </p:nvPr>
        </p:nvSpPr>
        <p:spPr/>
        <p:txBody>
          <a:bodyPr>
            <a:normAutofit fontScale="77500" lnSpcReduction="20000"/>
          </a:bodyPr>
          <a:lstStyle/>
          <a:p>
            <a:pPr>
              <a:lnSpc>
                <a:spcPct val="160000"/>
              </a:lnSpc>
            </a:pPr>
            <a:r>
              <a:rPr lang="en-GB" dirty="0">
                <a:latin typeface="Times New Roman" panose="02020603050405020304" pitchFamily="18" charset="0"/>
                <a:cs typeface="Times New Roman" panose="02020603050405020304" pitchFamily="18" charset="0"/>
              </a:rPr>
              <a:t>No application is an island. </a:t>
            </a:r>
          </a:p>
          <a:p>
            <a:pPr>
              <a:lnSpc>
                <a:spcPct val="160000"/>
              </a:lnSpc>
            </a:pPr>
            <a:r>
              <a:rPr lang="en-GB" dirty="0">
                <a:latin typeface="Times New Roman" panose="02020603050405020304" pitchFamily="18" charset="0"/>
                <a:cs typeface="Times New Roman" panose="02020603050405020304" pitchFamily="18" charset="0"/>
              </a:rPr>
              <a:t>Every application depends on hardware, software, infrastructure, and external systems in order to work – referred as </a:t>
            </a:r>
            <a:r>
              <a:rPr lang="en-US" dirty="0">
                <a:latin typeface="Times New Roman" panose="02020603050405020304" pitchFamily="18" charset="0"/>
                <a:cs typeface="Times New Roman" panose="02020603050405020304" pitchFamily="18" charset="0"/>
              </a:rPr>
              <a:t>application’s environment.</a:t>
            </a:r>
          </a:p>
          <a:p>
            <a:pPr>
              <a:lnSpc>
                <a:spcPct val="160000"/>
              </a:lnSpc>
            </a:pPr>
            <a:r>
              <a:rPr lang="en-GB" dirty="0">
                <a:latin typeface="Times New Roman" panose="02020603050405020304" pitchFamily="18" charset="0"/>
                <a:cs typeface="Times New Roman" panose="02020603050405020304" pitchFamily="18" charset="0"/>
              </a:rPr>
              <a:t>The principle to bear in mind when managing the environment that your application runs in is that the configuration of that environment is as important as the configuration of the application.</a:t>
            </a:r>
          </a:p>
          <a:p>
            <a:pPr>
              <a:lnSpc>
                <a:spcPct val="160000"/>
              </a:lnSpc>
            </a:pPr>
            <a:r>
              <a:rPr lang="en-GB" dirty="0">
                <a:latin typeface="Times New Roman" panose="02020603050405020304" pitchFamily="18" charset="0"/>
                <a:cs typeface="Times New Roman" panose="02020603050405020304" pitchFamily="18" charset="0"/>
              </a:rPr>
              <a:t>For example, if your application depends on a messaging bus, the bus needs to be configured correctly or the application </a:t>
            </a:r>
            <a:r>
              <a:rPr lang="en-US" dirty="0">
                <a:latin typeface="Times New Roman" panose="02020603050405020304" pitchFamily="18" charset="0"/>
                <a:cs typeface="Times New Roman" panose="02020603050405020304" pitchFamily="18" charset="0"/>
              </a:rPr>
              <a:t>will not work.</a:t>
            </a:r>
          </a:p>
          <a:p>
            <a:endParaRPr lang="en-IN" dirty="0"/>
          </a:p>
        </p:txBody>
      </p:sp>
    </p:spTree>
    <p:extLst>
      <p:ext uri="{BB962C8B-B14F-4D97-AF65-F5344CB8AC3E}">
        <p14:creationId xmlns:p14="http://schemas.microsoft.com/office/powerpoint/2010/main" val="202329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D0DC-1320-4C09-87B6-3D8CCBA0B2D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FBE5664-2B7D-4CEB-9D25-5748E23983D0}"/>
              </a:ext>
            </a:extLst>
          </p:cNvPr>
          <p:cNvSpPr>
            <a:spLocks noGrp="1"/>
          </p:cNvSpPr>
          <p:nvPr>
            <p:ph idx="1"/>
          </p:nvPr>
        </p:nvSpPr>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The problems can be summed up as follows:</a:t>
            </a:r>
          </a:p>
          <a:p>
            <a:pPr lvl="1">
              <a:lnSpc>
                <a:spcPct val="150000"/>
              </a:lnSpc>
            </a:pPr>
            <a:r>
              <a:rPr lang="en-GB" dirty="0">
                <a:latin typeface="Times New Roman" panose="02020603050405020304" pitchFamily="18" charset="0"/>
                <a:cs typeface="Times New Roman" panose="02020603050405020304" pitchFamily="18" charset="0"/>
              </a:rPr>
              <a:t>One small change can break the whole application or severely degrade its </a:t>
            </a:r>
            <a:r>
              <a:rPr lang="en-US" dirty="0">
                <a:latin typeface="Times New Roman" panose="02020603050405020304" pitchFamily="18" charset="0"/>
                <a:cs typeface="Times New Roman" panose="02020603050405020304" pitchFamily="18" charset="0"/>
              </a:rPr>
              <a:t>performance.</a:t>
            </a:r>
          </a:p>
          <a:p>
            <a:pPr lvl="1">
              <a:lnSpc>
                <a:spcPct val="150000"/>
              </a:lnSpc>
            </a:pPr>
            <a:r>
              <a:rPr lang="en-GB" dirty="0">
                <a:latin typeface="Times New Roman" panose="02020603050405020304" pitchFamily="18" charset="0"/>
                <a:cs typeface="Times New Roman" panose="02020603050405020304" pitchFamily="18" charset="0"/>
              </a:rPr>
              <a:t>Once it is broken, finding the problem and fixing it takes an indeterminate amount of time and requires senior personnel.</a:t>
            </a:r>
          </a:p>
          <a:p>
            <a:pPr lvl="1">
              <a:lnSpc>
                <a:spcPct val="150000"/>
              </a:lnSpc>
            </a:pPr>
            <a:r>
              <a:rPr lang="en-GB" dirty="0">
                <a:latin typeface="Times New Roman" panose="02020603050405020304" pitchFamily="18" charset="0"/>
                <a:cs typeface="Times New Roman" panose="02020603050405020304" pitchFamily="18" charset="0"/>
              </a:rPr>
              <a:t>It is extremely difficult to precisely reproduce manually configured </a:t>
            </a:r>
            <a:r>
              <a:rPr lang="en-US" dirty="0">
                <a:latin typeface="Times New Roman" panose="02020603050405020304" pitchFamily="18" charset="0"/>
                <a:cs typeface="Times New Roman" panose="02020603050405020304" pitchFamily="18" charset="0"/>
              </a:rPr>
              <a:t>environments for testing purposes.</a:t>
            </a:r>
          </a:p>
          <a:p>
            <a:pPr lvl="1">
              <a:lnSpc>
                <a:spcPct val="150000"/>
              </a:lnSpc>
            </a:pPr>
            <a:r>
              <a:rPr lang="en-GB" dirty="0">
                <a:latin typeface="Times New Roman" panose="02020603050405020304" pitchFamily="18" charset="0"/>
                <a:cs typeface="Times New Roman" panose="02020603050405020304" pitchFamily="18" charset="0"/>
              </a:rPr>
              <a:t>The collection of configuration information is very large.</a:t>
            </a:r>
          </a:p>
          <a:p>
            <a:pPr lvl="1">
              <a:lnSpc>
                <a:spcPct val="150000"/>
              </a:lnSpc>
            </a:pPr>
            <a:r>
              <a:rPr lang="en-GB" dirty="0">
                <a:latin typeface="Times New Roman" panose="02020603050405020304" pitchFamily="18" charset="0"/>
                <a:cs typeface="Times New Roman" panose="02020603050405020304" pitchFamily="18" charset="0"/>
              </a:rPr>
              <a:t>It is difficult to maintain such environments without the configuration, and hence behaviour, of different nodes drifting apart.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555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4601-F6FD-4578-8564-550F89B97EF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F114E45-C36E-4403-BF47-3BF5715E9EBD}"/>
              </a:ext>
            </a:extLst>
          </p:cNvPr>
          <p:cNvSpPr>
            <a:spLocks noGrp="1"/>
          </p:cNvSpPr>
          <p:nvPr>
            <p:ph idx="1"/>
          </p:nvPr>
        </p:nvSpPr>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In order to reduce the cost and risk of managing environments, it is essential to turn our environments into mass-produced objects whose creation is repeatable and takes a predictable amount of time.</a:t>
            </a:r>
          </a:p>
          <a:p>
            <a:pPr>
              <a:lnSpc>
                <a:spcPct val="150000"/>
              </a:lnSpc>
            </a:pPr>
            <a:r>
              <a:rPr lang="en-GB" dirty="0">
                <a:latin typeface="Times New Roman" panose="02020603050405020304" pitchFamily="18" charset="0"/>
                <a:cs typeface="Times New Roman" panose="02020603050405020304" pitchFamily="18" charset="0"/>
              </a:rPr>
              <a:t>The key to managing environments is to make their creation a fully automated process. </a:t>
            </a:r>
          </a:p>
          <a:p>
            <a:pPr>
              <a:lnSpc>
                <a:spcPct val="150000"/>
              </a:lnSpc>
            </a:pPr>
            <a:r>
              <a:rPr lang="en-GB" dirty="0">
                <a:latin typeface="Times New Roman" panose="02020603050405020304" pitchFamily="18" charset="0"/>
                <a:cs typeface="Times New Roman" panose="02020603050405020304" pitchFamily="18" charset="0"/>
              </a:rPr>
              <a:t>It should always be cheaper to create a new environment than to repair </a:t>
            </a:r>
            <a:r>
              <a:rPr lang="en-US" dirty="0">
                <a:latin typeface="Times New Roman" panose="02020603050405020304" pitchFamily="18" charset="0"/>
                <a:cs typeface="Times New Roman" panose="02020603050405020304" pitchFamily="18" charset="0"/>
              </a:rPr>
              <a:t>an old one.</a:t>
            </a:r>
          </a:p>
          <a:p>
            <a:endParaRPr lang="en-IN" dirty="0"/>
          </a:p>
        </p:txBody>
      </p:sp>
    </p:spTree>
    <p:extLst>
      <p:ext uri="{BB962C8B-B14F-4D97-AF65-F5344CB8AC3E}">
        <p14:creationId xmlns:p14="http://schemas.microsoft.com/office/powerpoint/2010/main" val="37292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F34B-BB53-47AE-9ED6-30F1BCDD2D2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BBFC79E-ECC3-4AF3-994C-A98B4D1417A3}"/>
              </a:ext>
            </a:extLst>
          </p:cNvPr>
          <p:cNvSpPr>
            <a:spLocks noGrp="1"/>
          </p:cNvSpPr>
          <p:nvPr>
            <p:ph idx="1"/>
          </p:nvPr>
        </p:nvSpPr>
        <p:spPr>
          <a:xfrm>
            <a:off x="838200" y="1825625"/>
            <a:ext cx="10515600" cy="4667250"/>
          </a:xfrm>
        </p:spPr>
        <p:txBody>
          <a:bodyPr>
            <a:normAutofit fontScale="55000" lnSpcReduction="20000"/>
          </a:bodyPr>
          <a:lstStyle/>
          <a:p>
            <a:pPr>
              <a:lnSpc>
                <a:spcPct val="150000"/>
              </a:lnSpc>
            </a:pPr>
            <a:r>
              <a:rPr lang="en-GB" sz="4500" dirty="0">
                <a:latin typeface="Times New Roman" panose="02020603050405020304" pitchFamily="18" charset="0"/>
                <a:cs typeface="Times New Roman" panose="02020603050405020304" pitchFamily="18" charset="0"/>
              </a:rPr>
              <a:t>Being able to reproduce your environments is essential for several </a:t>
            </a:r>
            <a:r>
              <a:rPr lang="en-US" sz="4500" dirty="0">
                <a:latin typeface="Times New Roman" panose="02020603050405020304" pitchFamily="18" charset="0"/>
                <a:cs typeface="Times New Roman" panose="02020603050405020304" pitchFamily="18" charset="0"/>
              </a:rPr>
              <a:t>reasons:-</a:t>
            </a:r>
          </a:p>
          <a:p>
            <a:pPr marL="514350" indent="-514350">
              <a:lnSpc>
                <a:spcPct val="150000"/>
              </a:lnSpc>
              <a:buFont typeface="+mj-lt"/>
              <a:buAutoNum type="arabicPeriod"/>
            </a:pPr>
            <a:r>
              <a:rPr lang="en-GB" sz="3600" dirty="0">
                <a:latin typeface="Times New Roman" panose="02020603050405020304" pitchFamily="18" charset="0"/>
                <a:cs typeface="Times New Roman" panose="02020603050405020304" pitchFamily="18" charset="0"/>
              </a:rPr>
              <a:t>It removes the problem of having random pieces of infrastructure around whose configuration is only understood by somebody who has left the organization and cannot be reached. When such things stop working, you can usually assume a significant downtime. This is a large and </a:t>
            </a:r>
            <a:r>
              <a:rPr lang="en-US" sz="3600" dirty="0">
                <a:latin typeface="Times New Roman" panose="02020603050405020304" pitchFamily="18" charset="0"/>
                <a:cs typeface="Times New Roman" panose="02020603050405020304" pitchFamily="18" charset="0"/>
              </a:rPr>
              <a:t>unnecessary risk.</a:t>
            </a:r>
          </a:p>
          <a:p>
            <a:pPr marL="514350" indent="-514350">
              <a:lnSpc>
                <a:spcPct val="150000"/>
              </a:lnSpc>
              <a:buFont typeface="+mj-lt"/>
              <a:buAutoNum type="arabicPeriod"/>
            </a:pPr>
            <a:r>
              <a:rPr lang="en-GB" sz="3600" dirty="0">
                <a:latin typeface="Times New Roman" panose="02020603050405020304" pitchFamily="18" charset="0"/>
                <a:cs typeface="Times New Roman" panose="02020603050405020304" pitchFamily="18" charset="0"/>
              </a:rPr>
              <a:t>Fixing one of your environments can take many hours. It is always better to be able to rebuild it in a predictable amount of time so as to get back to </a:t>
            </a:r>
            <a:r>
              <a:rPr lang="en-US" sz="3600" dirty="0">
                <a:latin typeface="Times New Roman" panose="02020603050405020304" pitchFamily="18" charset="0"/>
                <a:cs typeface="Times New Roman" panose="02020603050405020304" pitchFamily="18" charset="0"/>
              </a:rPr>
              <a:t>a known good state.</a:t>
            </a:r>
          </a:p>
          <a:p>
            <a:pPr marL="514350" indent="-514350">
              <a:lnSpc>
                <a:spcPct val="150000"/>
              </a:lnSpc>
              <a:buFont typeface="+mj-lt"/>
              <a:buAutoNum type="arabicPeriod"/>
            </a:pPr>
            <a:r>
              <a:rPr lang="en-GB" sz="3600" dirty="0">
                <a:latin typeface="Times New Roman" panose="02020603050405020304" pitchFamily="18" charset="0"/>
                <a:cs typeface="Times New Roman" panose="02020603050405020304" pitchFamily="18" charset="0"/>
              </a:rPr>
              <a:t>It is essential to be able to create copies of production environments for testing purposes. In terms of software configuration, testing environments should be exact replicas of the production ones, so configuration problems </a:t>
            </a:r>
            <a:r>
              <a:rPr lang="en-US" sz="3600" dirty="0">
                <a:latin typeface="Times New Roman" panose="02020603050405020304" pitchFamily="18" charset="0"/>
                <a:cs typeface="Times New Roman" panose="02020603050405020304" pitchFamily="18" charset="0"/>
              </a:rPr>
              <a:t>can be found early.</a:t>
            </a:r>
          </a:p>
          <a:p>
            <a:endParaRPr lang="en-IN" dirty="0"/>
          </a:p>
        </p:txBody>
      </p:sp>
    </p:spTree>
    <p:extLst>
      <p:ext uri="{BB962C8B-B14F-4D97-AF65-F5344CB8AC3E}">
        <p14:creationId xmlns:p14="http://schemas.microsoft.com/office/powerpoint/2010/main" val="6425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0334-E937-4E72-BE60-97B493A9D98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C9CB03B-98D0-4BD6-8629-115E9326D2B2}"/>
              </a:ext>
            </a:extLst>
          </p:cNvPr>
          <p:cNvSpPr>
            <a:spLocks noGrp="1"/>
          </p:cNvSpPr>
          <p:nvPr>
            <p:ph idx="1"/>
          </p:nvPr>
        </p:nvSpPr>
        <p:spPr>
          <a:xfrm>
            <a:off x="692459" y="1690688"/>
            <a:ext cx="10955044" cy="4914297"/>
          </a:xfrm>
        </p:spPr>
        <p:txBody>
          <a:bodyPr>
            <a:normAutofit fontScale="70000" lnSpcReduction="20000"/>
          </a:bodyPr>
          <a:lstStyle/>
          <a:p>
            <a:pPr>
              <a:lnSpc>
                <a:spcPct val="150000"/>
              </a:lnSpc>
            </a:pPr>
            <a:r>
              <a:rPr lang="en-GB" sz="3400" dirty="0">
                <a:latin typeface="Times New Roman" panose="02020603050405020304" pitchFamily="18" charset="0"/>
                <a:cs typeface="Times New Roman" panose="02020603050405020304" pitchFamily="18" charset="0"/>
              </a:rPr>
              <a:t>The kinds of environment configuration information you should be concerned </a:t>
            </a:r>
            <a:r>
              <a:rPr lang="en-US" sz="3400" dirty="0">
                <a:latin typeface="Times New Roman" panose="02020603050405020304" pitchFamily="18" charset="0"/>
                <a:cs typeface="Times New Roman" panose="02020603050405020304" pitchFamily="18" charset="0"/>
              </a:rPr>
              <a:t>about are:</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various operating systems in your environment, including their versions, patch levels, and configuration settings.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additional software packages that need to be installed on each environment to support your application, including their versions and configuration.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networking topology required for your application to work.</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Any external services that your application depends upon, including their </a:t>
            </a:r>
            <a:r>
              <a:rPr lang="en-US" dirty="0">
                <a:latin typeface="Times New Roman" panose="02020603050405020304" pitchFamily="18" charset="0"/>
                <a:cs typeface="Times New Roman" panose="02020603050405020304" pitchFamily="18" charset="0"/>
              </a:rPr>
              <a:t>versions and configuration.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Any data or other state that is present in them (for example, production </a:t>
            </a:r>
            <a:r>
              <a:rPr lang="en-US" dirty="0">
                <a:latin typeface="Times New Roman" panose="02020603050405020304" pitchFamily="18" charset="0"/>
                <a:cs typeface="Times New Roman" panose="02020603050405020304" pitchFamily="18" charset="0"/>
              </a:rPr>
              <a:t>databases)</a:t>
            </a:r>
          </a:p>
          <a:p>
            <a:endParaRPr lang="en-IN" dirty="0"/>
          </a:p>
        </p:txBody>
      </p:sp>
    </p:spTree>
    <p:extLst>
      <p:ext uri="{BB962C8B-B14F-4D97-AF65-F5344CB8AC3E}">
        <p14:creationId xmlns:p14="http://schemas.microsoft.com/office/powerpoint/2010/main" val="975806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76F3-4D1A-4EB6-9309-42CC5F699A37}"/>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10C16D1-589B-4D91-914D-1AB2ECF371EB}"/>
              </a:ext>
            </a:extLst>
          </p:cNvPr>
          <p:cNvSpPr>
            <a:spLocks noGrp="1"/>
          </p:cNvSpPr>
          <p:nvPr>
            <p:ph idx="1"/>
          </p:nvPr>
        </p:nvSpPr>
        <p:spPr/>
        <p:txBody>
          <a:bodyPr>
            <a:normAutofit fontScale="85000" lnSpcReduction="20000"/>
          </a:bodyPr>
          <a:lstStyle/>
          <a:p>
            <a:pPr>
              <a:lnSpc>
                <a:spcPct val="150000"/>
              </a:lnSpc>
            </a:pPr>
            <a:r>
              <a:rPr lang="en-GB" dirty="0">
                <a:latin typeface="Times New Roman" panose="02020603050405020304" pitchFamily="18" charset="0"/>
                <a:cs typeface="Times New Roman" panose="02020603050405020304" pitchFamily="18" charset="0"/>
              </a:rPr>
              <a:t>There are </a:t>
            </a:r>
            <a:r>
              <a:rPr lang="en-GB" b="1" dirty="0">
                <a:latin typeface="Times New Roman" panose="02020603050405020304" pitchFamily="18" charset="0"/>
                <a:cs typeface="Times New Roman" panose="02020603050405020304" pitchFamily="18" charset="0"/>
              </a:rPr>
              <a:t>two principles </a:t>
            </a:r>
            <a:r>
              <a:rPr lang="en-GB" dirty="0">
                <a:latin typeface="Times New Roman" panose="02020603050405020304" pitchFamily="18" charset="0"/>
                <a:cs typeface="Times New Roman" panose="02020603050405020304" pitchFamily="18" charset="0"/>
              </a:rPr>
              <a:t>that form the basis of an effective configuration management strategy: </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Keep binary files independent from configuration information, and </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keep all configuration information in one </a:t>
            </a:r>
            <a:r>
              <a:rPr lang="en-US" dirty="0">
                <a:latin typeface="Times New Roman" panose="02020603050405020304" pitchFamily="18" charset="0"/>
                <a:cs typeface="Times New Roman" panose="02020603050405020304" pitchFamily="18" charset="0"/>
              </a:rPr>
              <a:t>place.</a:t>
            </a:r>
          </a:p>
          <a:p>
            <a:pPr>
              <a:lnSpc>
                <a:spcPct val="150000"/>
              </a:lnSpc>
            </a:pPr>
            <a:r>
              <a:rPr lang="en-GB" dirty="0">
                <a:latin typeface="Times New Roman" panose="02020603050405020304" pitchFamily="18" charset="0"/>
                <a:cs typeface="Times New Roman" panose="02020603050405020304" pitchFamily="18" charset="0"/>
              </a:rPr>
              <a:t>Applying these fundamentals to every part of your system will pave the way to the point where creating new environments, upgrading parts of your system, and rolling out new configurations without making your system unavailable becomes a simple, automated process.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3000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0850-87AE-4762-8223-7DBDD510274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683759E-44C2-445C-AD0F-B61466E9355A}"/>
              </a:ext>
            </a:extLst>
          </p:cNvPr>
          <p:cNvSpPr>
            <a:spLocks noGrp="1"/>
          </p:cNvSpPr>
          <p:nvPr>
            <p:ph idx="1"/>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When evaluating third-party products and services, start by </a:t>
            </a:r>
            <a:r>
              <a:rPr lang="en-US" dirty="0">
                <a:latin typeface="Times New Roman" panose="02020603050405020304" pitchFamily="18" charset="0"/>
                <a:cs typeface="Times New Roman" panose="02020603050405020304" pitchFamily="18" charset="0"/>
              </a:rPr>
              <a:t>asking the following questions:</a:t>
            </a:r>
          </a:p>
          <a:p>
            <a:pPr lvl="1">
              <a:lnSpc>
                <a:spcPct val="150000"/>
              </a:lnSpc>
            </a:pPr>
            <a:r>
              <a:rPr lang="en-US" dirty="0">
                <a:latin typeface="Times New Roman" panose="02020603050405020304" pitchFamily="18" charset="0"/>
                <a:cs typeface="Times New Roman" panose="02020603050405020304" pitchFamily="18" charset="0"/>
              </a:rPr>
              <a:t>Can we deploy it?</a:t>
            </a:r>
          </a:p>
          <a:p>
            <a:pPr lvl="1">
              <a:lnSpc>
                <a:spcPct val="150000"/>
              </a:lnSpc>
            </a:pPr>
            <a:r>
              <a:rPr lang="en-GB" dirty="0">
                <a:latin typeface="Times New Roman" panose="02020603050405020304" pitchFamily="18" charset="0"/>
                <a:cs typeface="Times New Roman" panose="02020603050405020304" pitchFamily="18" charset="0"/>
              </a:rPr>
              <a:t>Can we version its configuration effectively?</a:t>
            </a:r>
          </a:p>
          <a:p>
            <a:pPr lvl="1">
              <a:lnSpc>
                <a:spcPct val="150000"/>
              </a:lnSpc>
            </a:pPr>
            <a:r>
              <a:rPr lang="en-GB" dirty="0">
                <a:latin typeface="Times New Roman" panose="02020603050405020304" pitchFamily="18" charset="0"/>
                <a:cs typeface="Times New Roman" panose="02020603050405020304" pitchFamily="18" charset="0"/>
              </a:rPr>
              <a:t>How will it fit into our automated deployment strategy?</a:t>
            </a:r>
          </a:p>
          <a:p>
            <a:endParaRPr lang="en-IN" dirty="0"/>
          </a:p>
        </p:txBody>
      </p:sp>
    </p:spTree>
    <p:extLst>
      <p:ext uri="{BB962C8B-B14F-4D97-AF65-F5344CB8AC3E}">
        <p14:creationId xmlns:p14="http://schemas.microsoft.com/office/powerpoint/2010/main" val="2962274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7D4C-BA5C-420E-AD09-382CBCB2DAEB}"/>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CC2460E-F178-48B2-842F-27D79943654B}"/>
              </a:ext>
            </a:extLst>
          </p:cNvPr>
          <p:cNvSpPr>
            <a:spLocks noGrp="1"/>
          </p:cNvSpPr>
          <p:nvPr>
            <p:ph idx="1"/>
          </p:nvPr>
        </p:nvSpPr>
        <p:spPr>
          <a:xfrm>
            <a:off x="838200" y="1825625"/>
            <a:ext cx="10791548" cy="4667250"/>
          </a:xfrm>
        </p:spPr>
        <p:txBody>
          <a:bodyPr>
            <a:normAutofit fontScale="77500" lnSpcReduction="20000"/>
          </a:bodyPr>
          <a:lstStyle/>
          <a:p>
            <a:pPr>
              <a:lnSpc>
                <a:spcPct val="150000"/>
              </a:lnSpc>
            </a:pPr>
            <a:r>
              <a:rPr lang="en-GB" dirty="0">
                <a:latin typeface="Times New Roman" panose="02020603050405020304" pitchFamily="18" charset="0"/>
                <a:cs typeface="Times New Roman" panose="02020603050405020304" pitchFamily="18" charset="0"/>
              </a:rPr>
              <a:t>An environment that is in a properly deployed state is known as a </a:t>
            </a:r>
            <a:r>
              <a:rPr lang="en-GB" i="1" dirty="0">
                <a:latin typeface="Times New Roman" panose="02020603050405020304" pitchFamily="18" charset="0"/>
                <a:cs typeface="Times New Roman" panose="02020603050405020304" pitchFamily="18" charset="0"/>
              </a:rPr>
              <a:t>baseline </a:t>
            </a:r>
            <a:r>
              <a:rPr lang="en-GB" dirty="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configuration management terminology. </a:t>
            </a:r>
          </a:p>
          <a:p>
            <a:pPr>
              <a:lnSpc>
                <a:spcPct val="150000"/>
              </a:lnSpc>
            </a:pPr>
            <a:r>
              <a:rPr lang="en-US" dirty="0">
                <a:latin typeface="Times New Roman" panose="02020603050405020304" pitchFamily="18" charset="0"/>
                <a:cs typeface="Times New Roman" panose="02020603050405020304" pitchFamily="18" charset="0"/>
              </a:rPr>
              <a:t>Your automated environment provisioning </a:t>
            </a:r>
            <a:r>
              <a:rPr lang="en-GB" dirty="0">
                <a:latin typeface="Times New Roman" panose="02020603050405020304" pitchFamily="18" charset="0"/>
                <a:cs typeface="Times New Roman" panose="02020603050405020304" pitchFamily="18" charset="0"/>
              </a:rPr>
              <a:t>system should be able to establish, or re-establish, any given baseline that has existed in the recent history of your project. </a:t>
            </a:r>
          </a:p>
          <a:p>
            <a:pPr>
              <a:lnSpc>
                <a:spcPct val="150000"/>
              </a:lnSpc>
            </a:pPr>
            <a:r>
              <a:rPr lang="en-GB" dirty="0">
                <a:latin typeface="Times New Roman" panose="02020603050405020304" pitchFamily="18" charset="0"/>
                <a:cs typeface="Times New Roman" panose="02020603050405020304" pitchFamily="18" charset="0"/>
              </a:rPr>
              <a:t>Any time you change any aspect of the host environment of your applications, you should store the change, creating a new version of the baseline and associating that version of the application with the new version of the baseline. </a:t>
            </a:r>
          </a:p>
          <a:p>
            <a:pPr>
              <a:lnSpc>
                <a:spcPct val="150000"/>
              </a:lnSpc>
            </a:pPr>
            <a:r>
              <a:rPr lang="en-GB" dirty="0">
                <a:latin typeface="Times New Roman" panose="02020603050405020304" pitchFamily="18" charset="0"/>
                <a:cs typeface="Times New Roman" panose="02020603050405020304" pitchFamily="18" charset="0"/>
              </a:rPr>
              <a:t>This ensures that the next time that you deploy the application or create a new environment, it will include the change.</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874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66F5-D4F7-4075-8AC1-E5A51609B22A}"/>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32D1B7A-CAE7-4B30-8588-D1FCF8755AF5}"/>
              </a:ext>
            </a:extLst>
          </p:cNvPr>
          <p:cNvSpPr>
            <a:spLocks noGrp="1"/>
          </p:cNvSpPr>
          <p:nvPr>
            <p:ph idx="1"/>
          </p:nvPr>
        </p:nvSpPr>
        <p:spPr/>
        <p:txBody>
          <a:bodyPr>
            <a:normAutofit fontScale="62500" lnSpcReduction="20000"/>
          </a:bodyPr>
          <a:lstStyle/>
          <a:p>
            <a:pPr>
              <a:lnSpc>
                <a:spcPct val="170000"/>
              </a:lnSpc>
            </a:pPr>
            <a:r>
              <a:rPr lang="en-GB" dirty="0">
                <a:latin typeface="Times New Roman" panose="02020603050405020304" pitchFamily="18" charset="0"/>
                <a:cs typeface="Times New Roman" panose="02020603050405020304" pitchFamily="18" charset="0"/>
              </a:rPr>
              <a:t>You should treat your environment the same way you treat your code—changing it incrementally and checking the changes into version control.</a:t>
            </a:r>
          </a:p>
          <a:p>
            <a:pPr>
              <a:lnSpc>
                <a:spcPct val="170000"/>
              </a:lnSpc>
            </a:pPr>
            <a:r>
              <a:rPr lang="en-GB" dirty="0">
                <a:latin typeface="Times New Roman" panose="02020603050405020304" pitchFamily="18" charset="0"/>
                <a:cs typeface="Times New Roman" panose="02020603050405020304" pitchFamily="18" charset="0"/>
              </a:rPr>
              <a:t>Every change should be tested to ensure that it doesn’t break any of the applications that run in the new version of the environment.</a:t>
            </a:r>
            <a:endParaRPr lang="en-US" dirty="0">
              <a:latin typeface="Times New Roman" panose="02020603050405020304" pitchFamily="18" charset="0"/>
              <a:cs typeface="Times New Roman" panose="02020603050405020304" pitchFamily="18" charset="0"/>
            </a:endParaRPr>
          </a:p>
          <a:p>
            <a:pPr>
              <a:lnSpc>
                <a:spcPct val="170000"/>
              </a:lnSpc>
            </a:pPr>
            <a:r>
              <a:rPr lang="en-US" dirty="0">
                <a:latin typeface="Times New Roman" panose="02020603050405020304" pitchFamily="18" charset="0"/>
                <a:cs typeface="Times New Roman" panose="02020603050405020304" pitchFamily="18" charset="0"/>
              </a:rPr>
              <a:t>Integration is often a </a:t>
            </a:r>
            <a:r>
              <a:rPr lang="en-GB" dirty="0">
                <a:latin typeface="Times New Roman" panose="02020603050405020304" pitchFamily="18" charset="0"/>
                <a:cs typeface="Times New Roman" panose="02020603050405020304" pitchFamily="18" charset="0"/>
              </a:rPr>
              <a:t>very painful process. </a:t>
            </a:r>
          </a:p>
          <a:p>
            <a:pPr>
              <a:lnSpc>
                <a:spcPct val="170000"/>
              </a:lnSpc>
            </a:pPr>
            <a:r>
              <a:rPr lang="en-GB" dirty="0">
                <a:latin typeface="Times New Roman" panose="02020603050405020304" pitchFamily="18" charset="0"/>
                <a:cs typeface="Times New Roman" panose="02020603050405020304" pitchFamily="18" charset="0"/>
              </a:rPr>
              <a:t>If this is true on your project, integrate every time somebody checks in, and do it from the start of the project. </a:t>
            </a:r>
          </a:p>
          <a:p>
            <a:pPr>
              <a:lnSpc>
                <a:spcPct val="170000"/>
              </a:lnSpc>
            </a:pPr>
            <a:r>
              <a:rPr lang="en-GB" dirty="0">
                <a:latin typeface="Times New Roman" panose="02020603050405020304" pitchFamily="18" charset="0"/>
                <a:cs typeface="Times New Roman" panose="02020603050405020304" pitchFamily="18" charset="0"/>
              </a:rPr>
              <a:t>If testing is a painful process that occurs just before release, don’t do it at the end. Instead, do it continually from the beginning of the project.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151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CC4D-43EF-4AA7-ADF9-D4B8125BB8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of Configuration Management</a:t>
            </a:r>
            <a:endParaRPr lang="en-IN" dirty="0"/>
          </a:p>
        </p:txBody>
      </p:sp>
      <p:sp>
        <p:nvSpPr>
          <p:cNvPr id="3" name="Content Placeholder 2">
            <a:extLst>
              <a:ext uri="{FF2B5EF4-FFF2-40B4-BE49-F238E27FC236}">
                <a16:creationId xmlns:a16="http://schemas.microsoft.com/office/drawing/2014/main" id="{20A468EF-D38F-49DF-947E-52E441B8FB5A}"/>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Allowing configuration to be version controlled</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Detecting and correcting configuration drift</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Treating infrastructure as flexible resource</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Facilitating automation</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Enabling automated scale-up and scale-out</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Providing environment consistency</a:t>
            </a:r>
          </a:p>
          <a:p>
            <a:endParaRPr lang="en-IN" dirty="0"/>
          </a:p>
        </p:txBody>
      </p:sp>
    </p:spTree>
    <p:extLst>
      <p:ext uri="{BB962C8B-B14F-4D97-AF65-F5344CB8AC3E}">
        <p14:creationId xmlns:p14="http://schemas.microsoft.com/office/powerpoint/2010/main" val="208694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Configuration Management</a:t>
            </a:r>
            <a:endParaRPr lang="en-IN" dirty="0"/>
          </a:p>
        </p:txBody>
      </p:sp>
      <p:sp>
        <p:nvSpPr>
          <p:cNvPr id="3" name="Content Placeholder 2"/>
          <p:cNvSpPr>
            <a:spLocks noGrp="1"/>
          </p:cNvSpPr>
          <p:nvPr>
            <p:ph idx="1"/>
          </p:nvPr>
        </p:nvSpPr>
        <p:spPr>
          <a:xfrm>
            <a:off x="838200" y="1825624"/>
            <a:ext cx="10515600" cy="4539665"/>
          </a:xfrm>
        </p:spPr>
        <p:txBody>
          <a:bodyPr>
            <a:normAutofit/>
          </a:bodyPr>
          <a:lstStyle/>
          <a:p>
            <a:r>
              <a:rPr lang="en-US" dirty="0"/>
              <a:t>Other word for version control.</a:t>
            </a:r>
            <a:endParaRPr lang="en-GB" dirty="0"/>
          </a:p>
          <a:p>
            <a:r>
              <a:rPr lang="en-GB" dirty="0"/>
              <a:t>Configuration management refers to the process by which all </a:t>
            </a:r>
            <a:r>
              <a:rPr lang="en-GB" dirty="0" err="1"/>
              <a:t>artifacts</a:t>
            </a:r>
            <a:r>
              <a:rPr lang="en-GB" dirty="0"/>
              <a:t> relevant to your project, and the relationships between them, are stored, retrieved, uniquely </a:t>
            </a:r>
            <a:r>
              <a:rPr lang="en-IN" dirty="0"/>
              <a:t>identified, and modified.</a:t>
            </a:r>
          </a:p>
          <a:p>
            <a:pPr lvl="1"/>
            <a:r>
              <a:rPr lang="en-IN" dirty="0"/>
              <a:t>How you manage all </a:t>
            </a:r>
            <a:r>
              <a:rPr lang="en-GB" dirty="0"/>
              <a:t>of the changes that happen within your project.</a:t>
            </a:r>
          </a:p>
          <a:p>
            <a:pPr lvl="1"/>
            <a:r>
              <a:rPr lang="en-GB" dirty="0"/>
              <a:t>It records the evolution of your systems and applications.</a:t>
            </a:r>
          </a:p>
          <a:p>
            <a:pPr lvl="1"/>
            <a:r>
              <a:rPr lang="en-GB" dirty="0"/>
              <a:t>It will also govern how your team collaborates.</a:t>
            </a:r>
          </a:p>
        </p:txBody>
      </p:sp>
    </p:spTree>
    <p:extLst>
      <p:ext uri="{BB962C8B-B14F-4D97-AF65-F5344CB8AC3E}">
        <p14:creationId xmlns:p14="http://schemas.microsoft.com/office/powerpoint/2010/main" val="3998992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DE6F-5E37-401B-88E5-BA4C91C599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Continuous Integration (CI)</a:t>
            </a:r>
            <a:endParaRPr lang="en-IN" dirty="0"/>
          </a:p>
        </p:txBody>
      </p:sp>
      <p:sp>
        <p:nvSpPr>
          <p:cNvPr id="3" name="Content Placeholder 2">
            <a:extLst>
              <a:ext uri="{FF2B5EF4-FFF2-40B4-BE49-F238E27FC236}">
                <a16:creationId xmlns:a16="http://schemas.microsoft.com/office/drawing/2014/main" id="{F1ABDEF9-D3EF-4029-9731-BA9A1622C274}"/>
              </a:ext>
            </a:extLst>
          </p:cNvPr>
          <p:cNvSpPr>
            <a:spLocks noGrp="1"/>
          </p:cNvSpPr>
          <p:nvPr>
            <p:ph idx="1"/>
          </p:nvPr>
        </p:nvSpPr>
        <p:spPr>
          <a:xfrm>
            <a:off x="114623" y="1825624"/>
            <a:ext cx="6650161" cy="4667251"/>
          </a:xfrm>
        </p:spPr>
        <p:txBody>
          <a:bodyPr>
            <a:normAutofit lnSpcReduction="10000"/>
          </a:bodyPr>
          <a:lstStyle/>
          <a:p>
            <a:pPr lvl="0">
              <a:lnSpc>
                <a:spcPct val="150000"/>
              </a:lnSpc>
            </a:pPr>
            <a:r>
              <a:rPr lang="en-US" dirty="0">
                <a:latin typeface="Times New Roman" panose="02020603050405020304" pitchFamily="18" charset="0"/>
                <a:cs typeface="Times New Roman" panose="02020603050405020304" pitchFamily="18" charset="0"/>
              </a:rPr>
              <a:t>CI is the practice of merging all developer working copies to a shared code line several times a day, and validating each integration with an automated build.</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Also, CI is often defined as having a build with unit tests that executes at every commit/check-in to version control.</a:t>
            </a:r>
          </a:p>
          <a:p>
            <a:pPr lvl="0">
              <a:lnSpc>
                <a:spcPct val="150000"/>
              </a:lnSpc>
            </a:pPr>
            <a:endParaRPr lang="en-US" sz="2000" dirty="0">
              <a:latin typeface="Times New Roman" panose="02020603050405020304" pitchFamily="18" charset="0"/>
              <a:cs typeface="Times New Roman" panose="02020603050405020304" pitchFamily="18" charset="0"/>
            </a:endParaRPr>
          </a:p>
          <a:p>
            <a:endParaRPr lang="en-IN" dirty="0"/>
          </a:p>
        </p:txBody>
      </p:sp>
      <p:pic>
        <p:nvPicPr>
          <p:cNvPr id="4" name="Picture 2" descr="Continuous Integration• Integrate the code changes by each developerso that the main branch remains up-to-date ">
            <a:extLst>
              <a:ext uri="{FF2B5EF4-FFF2-40B4-BE49-F238E27FC236}">
                <a16:creationId xmlns:a16="http://schemas.microsoft.com/office/drawing/2014/main" id="{E1B7E8FB-FF23-4819-8BD6-1376CD40C097}"/>
              </a:ext>
            </a:extLst>
          </p:cNvPr>
          <p:cNvPicPr>
            <a:picLocks noChangeAspect="1" noChangeArrowheads="1"/>
          </p:cNvPicPr>
          <p:nvPr/>
        </p:nvPicPr>
        <p:blipFill>
          <a:blip r:embed="rId2"/>
          <a:srcRect/>
          <a:stretch>
            <a:fillRect/>
          </a:stretch>
        </p:blipFill>
        <p:spPr bwMode="auto">
          <a:xfrm>
            <a:off x="6516210" y="1690688"/>
            <a:ext cx="5561167" cy="4667251"/>
          </a:xfrm>
          <a:prstGeom prst="rect">
            <a:avLst/>
          </a:prstGeom>
          <a:noFill/>
        </p:spPr>
      </p:pic>
    </p:spTree>
    <p:extLst>
      <p:ext uri="{BB962C8B-B14F-4D97-AF65-F5344CB8AC3E}">
        <p14:creationId xmlns:p14="http://schemas.microsoft.com/office/powerpoint/2010/main" val="4214424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093F-4D8E-4D4E-907C-69560796E66C}"/>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812FE3C5-547C-4E55-B2BF-0CA17B71F1A4}"/>
              </a:ext>
            </a:extLst>
          </p:cNvPr>
          <p:cNvSpPr>
            <a:spLocks noGrp="1"/>
          </p:cNvSpPr>
          <p:nvPr>
            <p:ph idx="1"/>
          </p:nvPr>
        </p:nvSpPr>
        <p:spPr/>
        <p:txBody>
          <a:bodyPr/>
          <a:lstStyle/>
          <a:p>
            <a:pPr>
              <a:lnSpc>
                <a:spcPct val="150000"/>
              </a:lnSpc>
            </a:pPr>
            <a:r>
              <a:rPr lang="en-US" sz="3200" dirty="0">
                <a:latin typeface="Times New Roman" panose="02020603050405020304" pitchFamily="18" charset="0"/>
                <a:cs typeface="Times New Roman" panose="02020603050405020304" pitchFamily="18" charset="0"/>
              </a:rPr>
              <a:t>Improving code quality based on rapid feedback</a:t>
            </a:r>
          </a:p>
          <a:p>
            <a:pPr>
              <a:lnSpc>
                <a:spcPct val="150000"/>
              </a:lnSpc>
            </a:pPr>
            <a:r>
              <a:rPr lang="en-US" sz="3200" dirty="0">
                <a:latin typeface="Times New Roman" panose="02020603050405020304" pitchFamily="18" charset="0"/>
                <a:cs typeface="Times New Roman" panose="02020603050405020304" pitchFamily="18" charset="0"/>
              </a:rPr>
              <a:t>Triggering for automated testing for every code change</a:t>
            </a:r>
          </a:p>
          <a:p>
            <a:pPr>
              <a:lnSpc>
                <a:spcPct val="150000"/>
              </a:lnSpc>
            </a:pPr>
            <a:r>
              <a:rPr lang="en-US" sz="3200" dirty="0">
                <a:latin typeface="Times New Roman" panose="02020603050405020304" pitchFamily="18" charset="0"/>
                <a:cs typeface="Times New Roman" panose="02020603050405020304" pitchFamily="18" charset="0"/>
              </a:rPr>
              <a:t>Better managing technical debt and conducting code analysis</a:t>
            </a:r>
          </a:p>
          <a:p>
            <a:pPr>
              <a:lnSpc>
                <a:spcPct val="150000"/>
              </a:lnSpc>
            </a:pPr>
            <a:r>
              <a:rPr lang="en-US" sz="3200" dirty="0">
                <a:latin typeface="Times New Roman" panose="02020603050405020304" pitchFamily="18" charset="0"/>
                <a:cs typeface="Times New Roman" panose="02020603050405020304" pitchFamily="18" charset="0"/>
              </a:rPr>
              <a:t>Reducing long, difficult and bug-inducing merges</a:t>
            </a:r>
          </a:p>
          <a:p>
            <a:pPr>
              <a:lnSpc>
                <a:spcPct val="150000"/>
              </a:lnSpc>
            </a:pPr>
            <a:r>
              <a:rPr lang="en-US" sz="3200" dirty="0">
                <a:latin typeface="Times New Roman" panose="02020603050405020304" pitchFamily="18" charset="0"/>
                <a:cs typeface="Times New Roman" panose="02020603050405020304" pitchFamily="18" charset="0"/>
              </a:rPr>
              <a:t>Increasing confidence in code long before production</a:t>
            </a:r>
          </a:p>
          <a:p>
            <a:pPr>
              <a:lnSpc>
                <a:spcPct val="150000"/>
              </a:lnSpc>
            </a:pPr>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33921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2E45-9A96-4497-B4C4-3014D345B7C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D91B798-A047-455F-8A09-74E2AF6C3DD9}"/>
              </a:ext>
            </a:extLst>
          </p:cNvPr>
          <p:cNvSpPr>
            <a:spLocks noGrp="1"/>
          </p:cNvSpPr>
          <p:nvPr>
            <p:ph idx="1"/>
          </p:nvPr>
        </p:nvSpPr>
        <p:spPr>
          <a:xfrm>
            <a:off x="488271" y="1825624"/>
            <a:ext cx="11363417" cy="4859261"/>
          </a:xfrm>
        </p:spPr>
        <p:txBody>
          <a:bodyPr>
            <a:normAutofit fontScale="62500" lnSpcReduction="20000"/>
          </a:bodyPr>
          <a:lstStyle/>
          <a:p>
            <a:pPr>
              <a:lnSpc>
                <a:spcPct val="150000"/>
              </a:lnSpc>
            </a:pPr>
            <a:r>
              <a:rPr lang="en-GB" dirty="0">
                <a:latin typeface="Times New Roman" panose="02020603050405020304" pitchFamily="18" charset="0"/>
                <a:cs typeface="Times New Roman" panose="02020603050405020304" pitchFamily="18" charset="0"/>
              </a:rPr>
              <a:t>Continuous integration represents a paradigm shift.</a:t>
            </a:r>
          </a:p>
          <a:p>
            <a:pPr>
              <a:lnSpc>
                <a:spcPct val="150000"/>
              </a:lnSpc>
            </a:pPr>
            <a:r>
              <a:rPr lang="en-GB" dirty="0">
                <a:latin typeface="Times New Roman" panose="02020603050405020304" pitchFamily="18" charset="0"/>
                <a:cs typeface="Times New Roman" panose="02020603050405020304" pitchFamily="18" charset="0"/>
              </a:rPr>
              <a:t> Without continuous integration, your software is broken until somebody proves it works, usually during a testing or integration stage. </a:t>
            </a:r>
          </a:p>
          <a:p>
            <a:pPr>
              <a:lnSpc>
                <a:spcPct val="150000"/>
              </a:lnSpc>
            </a:pPr>
            <a:r>
              <a:rPr lang="en-GB" dirty="0">
                <a:latin typeface="Times New Roman" panose="02020603050405020304" pitchFamily="18" charset="0"/>
                <a:cs typeface="Times New Roman" panose="02020603050405020304" pitchFamily="18" charset="0"/>
              </a:rPr>
              <a:t>With continuous integration, your software is </a:t>
            </a:r>
            <a:r>
              <a:rPr lang="en-US" dirty="0">
                <a:latin typeface="Times New Roman" panose="02020603050405020304" pitchFamily="18" charset="0"/>
                <a:cs typeface="Times New Roman" panose="02020603050405020304" pitchFamily="18" charset="0"/>
              </a:rPr>
              <a:t>proven to work </a:t>
            </a:r>
            <a:r>
              <a:rPr lang="en-GB" dirty="0">
                <a:latin typeface="Times New Roman" panose="02020603050405020304" pitchFamily="18" charset="0"/>
                <a:cs typeface="Times New Roman" panose="02020603050405020304" pitchFamily="18" charset="0"/>
              </a:rPr>
              <a:t>with every new change—and you know the moment it breaks and can fix it immediately.</a:t>
            </a:r>
          </a:p>
          <a:p>
            <a:pPr>
              <a:lnSpc>
                <a:spcPct val="150000"/>
              </a:lnSpc>
            </a:pPr>
            <a:r>
              <a:rPr lang="en-GB" dirty="0">
                <a:latin typeface="Times New Roman" panose="02020603050405020304" pitchFamily="18" charset="0"/>
                <a:cs typeface="Times New Roman" panose="02020603050405020304" pitchFamily="18" charset="0"/>
              </a:rPr>
              <a:t>The teams that use continuous integration effectively are able to deliver software much faster, and with fewer bugs, than teams that do not. </a:t>
            </a:r>
          </a:p>
          <a:p>
            <a:pPr>
              <a:lnSpc>
                <a:spcPct val="150000"/>
              </a:lnSpc>
            </a:pPr>
            <a:r>
              <a:rPr lang="en-GB" dirty="0">
                <a:latin typeface="Times New Roman" panose="02020603050405020304" pitchFamily="18" charset="0"/>
                <a:cs typeface="Times New Roman" panose="02020603050405020304" pitchFamily="18" charset="0"/>
              </a:rPr>
              <a:t>Bugs are caught much earlier in the delivery process when they are cheaper to fix, providing significant cost and time savings. </a:t>
            </a:r>
          </a:p>
          <a:p>
            <a:pPr>
              <a:lnSpc>
                <a:spcPct val="150000"/>
              </a:lnSpc>
            </a:pPr>
            <a:r>
              <a:rPr lang="en-GB" dirty="0">
                <a:latin typeface="Times New Roman" panose="02020603050405020304" pitchFamily="18" charset="0"/>
                <a:cs typeface="Times New Roman" panose="02020603050405020304" pitchFamily="18" charset="0"/>
              </a:rPr>
              <a:t>Hence we consider it an essential practice for professional teams, perhaps as important as using version control.</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7523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7263-26F5-434D-9967-5372ED36E7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Continuous Integration</a:t>
            </a:r>
            <a:endParaRPr lang="en-IN" dirty="0"/>
          </a:p>
        </p:txBody>
      </p:sp>
      <p:sp>
        <p:nvSpPr>
          <p:cNvPr id="3" name="Content Placeholder 2">
            <a:extLst>
              <a:ext uri="{FF2B5EF4-FFF2-40B4-BE49-F238E27FC236}">
                <a16:creationId xmlns:a16="http://schemas.microsoft.com/office/drawing/2014/main" id="{E33116B0-EB8B-4DFC-9ED5-C695B5265C69}"/>
              </a:ext>
            </a:extLst>
          </p:cNvPr>
          <p:cNvSpPr>
            <a:spLocks noGrp="1"/>
          </p:cNvSpPr>
          <p:nvPr>
            <p:ph idx="1"/>
          </p:nvPr>
        </p:nvSpPr>
        <p:spPr/>
        <p:txBody>
          <a:bodyPr>
            <a:normAutofit fontScale="92500"/>
          </a:bodyPr>
          <a:lstStyle/>
          <a:p>
            <a:r>
              <a:rPr lang="en-US" sz="3100" dirty="0"/>
              <a:t>There are some prerequisites for implementing CI.</a:t>
            </a:r>
          </a:p>
          <a:p>
            <a:r>
              <a:rPr lang="en-US" sz="3100" dirty="0"/>
              <a:t>There are some essential practices which have to be followed the teams.</a:t>
            </a:r>
          </a:p>
          <a:p>
            <a:r>
              <a:rPr lang="en-GB" sz="3100" dirty="0">
                <a:latin typeface="Times New Roman" panose="02020603050405020304" pitchFamily="18" charset="0"/>
                <a:cs typeface="Times New Roman" panose="02020603050405020304" pitchFamily="18" charset="0"/>
              </a:rPr>
              <a:t>There are </a:t>
            </a:r>
            <a:r>
              <a:rPr lang="en-GB" sz="3100" u="sng" dirty="0">
                <a:latin typeface="Times New Roman" panose="02020603050405020304" pitchFamily="18" charset="0"/>
                <a:cs typeface="Times New Roman" panose="02020603050405020304" pitchFamily="18" charset="0"/>
              </a:rPr>
              <a:t>three things </a:t>
            </a:r>
            <a:r>
              <a:rPr lang="en-GB" sz="3100" dirty="0">
                <a:latin typeface="Times New Roman" panose="02020603050405020304" pitchFamily="18" charset="0"/>
                <a:cs typeface="Times New Roman" panose="02020603050405020304" pitchFamily="18" charset="0"/>
              </a:rPr>
              <a:t>that you need before you can start with continuous </a:t>
            </a:r>
            <a:r>
              <a:rPr lang="en-US" sz="3100" dirty="0">
                <a:latin typeface="Times New Roman" panose="02020603050405020304" pitchFamily="18" charset="0"/>
                <a:cs typeface="Times New Roman" panose="02020603050405020304" pitchFamily="18" charset="0"/>
              </a:rPr>
              <a:t>integration.</a:t>
            </a:r>
          </a:p>
          <a:p>
            <a:pPr lvl="1">
              <a:lnSpc>
                <a:spcPct val="160000"/>
              </a:lnSpc>
            </a:pPr>
            <a:r>
              <a:rPr lang="en-US" sz="2500" b="1" dirty="0">
                <a:latin typeface="Times New Roman" panose="02020603050405020304" pitchFamily="18" charset="0"/>
                <a:cs typeface="Times New Roman" panose="02020603050405020304" pitchFamily="18" charset="0"/>
              </a:rPr>
              <a:t>Version Control:- </a:t>
            </a:r>
            <a:r>
              <a:rPr lang="en-GB" sz="2500" dirty="0">
                <a:latin typeface="Times New Roman" panose="02020603050405020304" pitchFamily="18" charset="0"/>
                <a:cs typeface="Times New Roman" panose="02020603050405020304" pitchFamily="18" charset="0"/>
              </a:rPr>
              <a:t>Everything in your project must be checked in to a single version control repository: code, tests, database scripts, build and deployment scripts, and anything else needed to create, install, run, and test your application.</a:t>
            </a:r>
            <a:endParaRPr lang="en-US" sz="2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4334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13ED-3BBB-498C-942F-0D8700FD736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C972AC6-0956-4210-9FEC-DE51A0E6791C}"/>
              </a:ext>
            </a:extLst>
          </p:cNvPr>
          <p:cNvSpPr>
            <a:spLocks noGrp="1"/>
          </p:cNvSpPr>
          <p:nvPr>
            <p:ph idx="1"/>
          </p:nvPr>
        </p:nvSpPr>
        <p:spPr>
          <a:xfrm>
            <a:off x="838200" y="1509204"/>
            <a:ext cx="10515600" cy="5149047"/>
          </a:xfrm>
        </p:spPr>
        <p:txBody>
          <a:bodyPr>
            <a:normAutofit fontScale="85000" lnSpcReduction="10000"/>
          </a:bodyPr>
          <a:lstStyle/>
          <a:p>
            <a:pPr lvl="1">
              <a:lnSpc>
                <a:spcPct val="150000"/>
              </a:lnSpc>
            </a:pPr>
            <a:r>
              <a:rPr lang="en-US" b="1" dirty="0">
                <a:latin typeface="Times New Roman" panose="02020603050405020304" pitchFamily="18" charset="0"/>
                <a:cs typeface="Times New Roman" panose="02020603050405020304" pitchFamily="18" charset="0"/>
              </a:rPr>
              <a:t>An Automated Build:- </a:t>
            </a:r>
            <a:r>
              <a:rPr lang="en-GB" dirty="0">
                <a:latin typeface="Times New Roman" panose="02020603050405020304" pitchFamily="18" charset="0"/>
                <a:cs typeface="Times New Roman" panose="02020603050405020304" pitchFamily="18" charset="0"/>
              </a:rPr>
              <a:t>You must be able to start your build from the command line. You can start off with a command-line program that tells your IDE to build your software and then runs your tests, or it can be a complex collection of multistage build scripts that call one another. Whatever the mechanism, it must be possible for either a person or a computer to run your build, test, and deployment process in an automated fashion via the command line</a:t>
            </a:r>
          </a:p>
          <a:p>
            <a:pPr lvl="1">
              <a:lnSpc>
                <a:spcPct val="150000"/>
              </a:lnSpc>
            </a:pPr>
            <a:r>
              <a:rPr lang="en-US" b="1" dirty="0">
                <a:latin typeface="Times New Roman" panose="02020603050405020304" pitchFamily="18" charset="0"/>
                <a:cs typeface="Times New Roman" panose="02020603050405020304" pitchFamily="18" charset="0"/>
              </a:rPr>
              <a:t>Agreement of the Team:- </a:t>
            </a:r>
            <a:r>
              <a:rPr lang="en-GB" dirty="0">
                <a:latin typeface="Times New Roman" panose="02020603050405020304" pitchFamily="18" charset="0"/>
                <a:cs typeface="Times New Roman" panose="02020603050405020304" pitchFamily="18" charset="0"/>
              </a:rPr>
              <a:t>Continuous integration is a practice, not a tool. It requires a degree of commitment and discipline from your development team. You need everyone to check in small incremental changes frequently to mainline and agree that the highest priority task on the project is to fix any change that breaks the application. If people don’t adopt the discipline necessary for it to work, your attempts at continuous integration will not lead to the improvement in quality that you hope for.</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9589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4CAE-4E5A-4477-92A0-4E70491FA0D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 Basic Continuous Integration System</a:t>
            </a:r>
            <a:endParaRPr lang="en-IN" dirty="0"/>
          </a:p>
        </p:txBody>
      </p:sp>
      <p:sp>
        <p:nvSpPr>
          <p:cNvPr id="3" name="Content Placeholder 2">
            <a:extLst>
              <a:ext uri="{FF2B5EF4-FFF2-40B4-BE49-F238E27FC236}">
                <a16:creationId xmlns:a16="http://schemas.microsoft.com/office/drawing/2014/main" id="{21F62D08-F2AC-4BEE-8DC7-E2BABD326EF3}"/>
              </a:ext>
            </a:extLst>
          </p:cNvPr>
          <p:cNvSpPr>
            <a:spLocks noGrp="1"/>
          </p:cNvSpPr>
          <p:nvPr>
            <p:ph idx="1"/>
          </p:nvPr>
        </p:nvSpPr>
        <p:spPr/>
        <p:txBody>
          <a:bodyPr>
            <a:normAutofit fontScale="85000" lnSpcReduction="10000"/>
          </a:bodyPr>
          <a:lstStyle/>
          <a:p>
            <a:pPr>
              <a:lnSpc>
                <a:spcPct val="150000"/>
              </a:lnSpc>
            </a:pPr>
            <a:r>
              <a:rPr lang="en-GB" i="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is a practice, not a tool.</a:t>
            </a:r>
          </a:p>
          <a:p>
            <a:pPr>
              <a:lnSpc>
                <a:spcPct val="150000"/>
              </a:lnSpc>
            </a:pPr>
            <a:r>
              <a:rPr lang="en-GB" dirty="0">
                <a:latin typeface="Times New Roman" panose="02020603050405020304" pitchFamily="18" charset="0"/>
                <a:cs typeface="Times New Roman" panose="02020603050405020304" pitchFamily="18" charset="0"/>
              </a:rPr>
              <a:t>CI tools these days are extremely simple to install and get </a:t>
            </a:r>
            <a:r>
              <a:rPr lang="en-US" dirty="0">
                <a:latin typeface="Times New Roman" panose="02020603050405020304" pitchFamily="18" charset="0"/>
                <a:cs typeface="Times New Roman" panose="02020603050405020304" pitchFamily="18" charset="0"/>
              </a:rPr>
              <a:t>running.</a:t>
            </a:r>
          </a:p>
          <a:p>
            <a:pPr>
              <a:lnSpc>
                <a:spcPct val="150000"/>
              </a:lnSpc>
            </a:pPr>
            <a:r>
              <a:rPr lang="en-GB" dirty="0">
                <a:latin typeface="Times New Roman" panose="02020603050405020304" pitchFamily="18" charset="0"/>
                <a:cs typeface="Times New Roman" panose="02020603050405020304" pitchFamily="18" charset="0"/>
              </a:rPr>
              <a:t>Once you have your CI tool of choice installed it should be possible to get started in just a few minutes by telling your tool where to find your source control repository, what script to run in order to compile, and run the automated commit tests for your application, and how to tell you if the last set of changes broke the software.</a:t>
            </a:r>
          </a:p>
          <a:p>
            <a:r>
              <a:rPr lang="en-GB" dirty="0">
                <a:latin typeface="Times New Roman" panose="02020603050405020304" pitchFamily="18" charset="0"/>
                <a:cs typeface="Times New Roman" panose="02020603050405020304" pitchFamily="18" charset="0"/>
              </a:rPr>
              <a:t>The next step is for everybody to start using the CI server.</a:t>
            </a:r>
          </a:p>
          <a:p>
            <a:endParaRPr lang="en-IN" dirty="0"/>
          </a:p>
        </p:txBody>
      </p:sp>
    </p:spTree>
    <p:extLst>
      <p:ext uri="{BB962C8B-B14F-4D97-AF65-F5344CB8AC3E}">
        <p14:creationId xmlns:p14="http://schemas.microsoft.com/office/powerpoint/2010/main" val="237047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BFAA-B759-4302-9894-04AEFCFFBC15}"/>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C46D215-1686-4C7B-B9B8-BA529CE17A18}"/>
              </a:ext>
            </a:extLst>
          </p:cNvPr>
          <p:cNvSpPr>
            <a:spLocks noGrp="1"/>
          </p:cNvSpPr>
          <p:nvPr>
            <p:ph idx="1"/>
          </p:nvPr>
        </p:nvSpPr>
        <p:spPr/>
        <p:txBody>
          <a:bodyPr>
            <a:normAutofit fontScale="77500" lnSpcReduction="20000"/>
          </a:bodyPr>
          <a:lstStyle/>
          <a:p>
            <a:pPr>
              <a:lnSpc>
                <a:spcPct val="150000"/>
              </a:lnSpc>
            </a:pPr>
            <a:r>
              <a:rPr lang="en-GB" dirty="0">
                <a:latin typeface="Times New Roman" panose="02020603050405020304" pitchFamily="18" charset="0"/>
                <a:cs typeface="Times New Roman" panose="02020603050405020304" pitchFamily="18" charset="0"/>
              </a:rPr>
              <a:t>Here is a simple </a:t>
            </a:r>
            <a:r>
              <a:rPr lang="en-US" dirty="0">
                <a:latin typeface="Times New Roman" panose="02020603050405020304" pitchFamily="18" charset="0"/>
                <a:cs typeface="Times New Roman" panose="02020603050405020304" pitchFamily="18" charset="0"/>
              </a:rPr>
              <a:t>process to follow.</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Check to see if the build is already running. If so, wait for it to finish. If it fails, you’ll need to work with the rest of the team to make it green before </a:t>
            </a:r>
            <a:r>
              <a:rPr lang="en-US" dirty="0">
                <a:latin typeface="Times New Roman" panose="02020603050405020304" pitchFamily="18" charset="0"/>
                <a:cs typeface="Times New Roman" panose="02020603050405020304" pitchFamily="18" charset="0"/>
              </a:rPr>
              <a:t>you check in.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Once it has finished and the tests have passed, update the code in your development environment from this version in the version control repository to </a:t>
            </a:r>
            <a:r>
              <a:rPr lang="en-US" dirty="0">
                <a:latin typeface="Times New Roman" panose="02020603050405020304" pitchFamily="18" charset="0"/>
                <a:cs typeface="Times New Roman" panose="02020603050405020304" pitchFamily="18" charset="0"/>
              </a:rPr>
              <a:t>get any updates.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Run the build script and tests on your development machine to make sure that everything still works correctly on your computer, or alternatively use your CI tool’s personal build feature.</a:t>
            </a:r>
          </a:p>
          <a:p>
            <a:endParaRPr lang="en-IN" dirty="0"/>
          </a:p>
        </p:txBody>
      </p:sp>
    </p:spTree>
    <p:extLst>
      <p:ext uri="{BB962C8B-B14F-4D97-AF65-F5344CB8AC3E}">
        <p14:creationId xmlns:p14="http://schemas.microsoft.com/office/powerpoint/2010/main" val="900664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9F1B-99C8-4FF9-BA2E-FCE0126C8C9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B66DCDB0-A48B-47D1-82C8-B697820B2723}"/>
              </a:ext>
            </a:extLst>
          </p:cNvPr>
          <p:cNvSpPr>
            <a:spLocks noGrp="1"/>
          </p:cNvSpPr>
          <p:nvPr>
            <p:ph idx="1"/>
          </p:nvPr>
        </p:nvSpPr>
        <p:spPr/>
        <p:txBody>
          <a:bodyPr>
            <a:normAutofit fontScale="77500" lnSpcReduction="20000"/>
          </a:bodyPr>
          <a:lstStyle/>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your local build passes, check your code into version control.</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Wait for your CI tool to run the build with your changes.</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it fails, stop what you’re doing and fix the problem immediately on your development machine—go to step 3.</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the build passes, rejoice and move on to your next task.</a:t>
            </a:r>
          </a:p>
          <a:p>
            <a:pPr marL="0" indent="0">
              <a:lnSpc>
                <a:spcPct val="150000"/>
              </a:lnSpc>
              <a:buNone/>
            </a:pPr>
            <a:r>
              <a:rPr lang="en-GB" dirty="0">
                <a:latin typeface="Times New Roman" panose="02020603050405020304" pitchFamily="18" charset="0"/>
                <a:cs typeface="Times New Roman" panose="02020603050405020304" pitchFamily="18" charset="0"/>
              </a:rPr>
              <a:t>If everybody on the team follows these simple steps every time they commit any change, you will know that your software works on any box with the same configuration as the CI box at all times.</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516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CF96-5A15-499B-ACD4-D343DE44F0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Prerequisites for Continuous Integration</a:t>
            </a:r>
            <a:endParaRPr lang="en-IN" dirty="0"/>
          </a:p>
        </p:txBody>
      </p:sp>
      <p:sp>
        <p:nvSpPr>
          <p:cNvPr id="3" name="Content Placeholder 2">
            <a:extLst>
              <a:ext uri="{FF2B5EF4-FFF2-40B4-BE49-F238E27FC236}">
                <a16:creationId xmlns:a16="http://schemas.microsoft.com/office/drawing/2014/main" id="{BC6DC02B-D4CD-4A9D-B550-DFB41129C832}"/>
              </a:ext>
            </a:extLst>
          </p:cNvPr>
          <p:cNvSpPr>
            <a:spLocks noGrp="1"/>
          </p:cNvSpPr>
          <p:nvPr>
            <p:ph idx="1"/>
          </p:nvPr>
        </p:nvSpPr>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For CI to be effective, the following practices will need to be in place before you start…</a:t>
            </a:r>
          </a:p>
          <a:p>
            <a:pPr marL="514350" indent="-514350">
              <a:lnSpc>
                <a:spcPct val="170000"/>
              </a:lnSpc>
              <a:buFont typeface="+mj-lt"/>
              <a:buAutoNum type="arabicPeriod"/>
            </a:pPr>
            <a:r>
              <a:rPr lang="en-US" dirty="0">
                <a:latin typeface="Times New Roman" panose="02020603050405020304" pitchFamily="18" charset="0"/>
                <a:cs typeface="Times New Roman" panose="02020603050405020304" pitchFamily="18" charset="0"/>
              </a:rPr>
              <a:t>Check In Regularly</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Create a Comprehensive Automated Test Suite</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Keep the Build and Test Process Short</a:t>
            </a:r>
          </a:p>
          <a:p>
            <a:pPr marL="514350" indent="-514350">
              <a:lnSpc>
                <a:spcPct val="170000"/>
              </a:lnSpc>
              <a:buFont typeface="+mj-lt"/>
              <a:buAutoNum type="arabicPeriod"/>
            </a:pPr>
            <a:r>
              <a:rPr lang="en-US" dirty="0">
                <a:latin typeface="Times New Roman" panose="02020603050405020304" pitchFamily="18" charset="0"/>
                <a:cs typeface="Times New Roman" panose="02020603050405020304" pitchFamily="18" charset="0"/>
              </a:rPr>
              <a:t>Managing Your Development Workspace</a:t>
            </a:r>
          </a:p>
          <a:p>
            <a:pPr marL="514350" indent="-514350">
              <a:lnSpc>
                <a:spcPct val="170000"/>
              </a:lnSpc>
              <a:buFont typeface="+mj-lt"/>
              <a:buAutoNum type="arabicPeriod"/>
            </a:pPr>
            <a:r>
              <a:rPr lang="en-US" dirty="0">
                <a:latin typeface="Times New Roman" panose="02020603050405020304" pitchFamily="18" charset="0"/>
                <a:cs typeface="Times New Roman" panose="02020603050405020304" pitchFamily="18" charset="0"/>
              </a:rPr>
              <a:t>Using Continuous Integration Software</a:t>
            </a:r>
            <a:endParaRPr lang="en-IN" dirty="0"/>
          </a:p>
        </p:txBody>
      </p:sp>
    </p:spTree>
    <p:extLst>
      <p:ext uri="{BB962C8B-B14F-4D97-AF65-F5344CB8AC3E}">
        <p14:creationId xmlns:p14="http://schemas.microsoft.com/office/powerpoint/2010/main" val="154042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6198-7DE0-4B9C-A455-32B192E86FCF}"/>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7087DE0-C0C5-4522-A142-17F0C9D030D8}"/>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Check In Regularly</a:t>
            </a:r>
          </a:p>
          <a:p>
            <a:pPr lvl="1">
              <a:lnSpc>
                <a:spcPct val="170000"/>
              </a:lnSpc>
            </a:pPr>
            <a:r>
              <a:rPr lang="en-GB" sz="2000" dirty="0">
                <a:latin typeface="Times New Roman" panose="02020603050405020304" pitchFamily="18" charset="0"/>
                <a:cs typeface="Times New Roman" panose="02020603050405020304" pitchFamily="18" charset="0"/>
              </a:rPr>
              <a:t>The most important practice for </a:t>
            </a:r>
            <a:r>
              <a:rPr lang="en-GB" sz="2000" i="1" dirty="0">
                <a:latin typeface="Times New Roman" panose="02020603050405020304" pitchFamily="18" charset="0"/>
                <a:cs typeface="Times New Roman" panose="02020603050405020304" pitchFamily="18" charset="0"/>
              </a:rPr>
              <a:t>continuous integration </a:t>
            </a:r>
            <a:r>
              <a:rPr lang="en-GB" sz="2000" dirty="0">
                <a:latin typeface="Times New Roman" panose="02020603050405020304" pitchFamily="18" charset="0"/>
                <a:cs typeface="Times New Roman" panose="02020603050405020304" pitchFamily="18" charset="0"/>
              </a:rPr>
              <a:t>to work properly is frequent check-ins to trunk or mainline. </a:t>
            </a:r>
          </a:p>
          <a:p>
            <a:pPr lvl="1">
              <a:lnSpc>
                <a:spcPct val="170000"/>
              </a:lnSpc>
            </a:pPr>
            <a:r>
              <a:rPr lang="en-GB" sz="2000" dirty="0">
                <a:latin typeface="Times New Roman" panose="02020603050405020304" pitchFamily="18" charset="0"/>
                <a:cs typeface="Times New Roman" panose="02020603050405020304" pitchFamily="18" charset="0"/>
              </a:rPr>
              <a:t>Checking in your code at least a couple of times a day.</a:t>
            </a:r>
          </a:p>
          <a:p>
            <a:pPr lvl="1">
              <a:lnSpc>
                <a:spcPct val="170000"/>
              </a:lnSpc>
            </a:pPr>
            <a:r>
              <a:rPr lang="en-GB" sz="2000" dirty="0">
                <a:latin typeface="Times New Roman" panose="02020603050405020304" pitchFamily="18" charset="0"/>
                <a:cs typeface="Times New Roman" panose="02020603050405020304" pitchFamily="18" charset="0"/>
              </a:rPr>
              <a:t>Checking in regularly brings lots of other benefits:-</a:t>
            </a:r>
          </a:p>
          <a:p>
            <a:pPr marL="1428750" lvl="2"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It makes your changes smaller and thus less likely to break the build. It means you have a recent known good version of the software to revert to when you make a mistake or go down the wrong path. </a:t>
            </a:r>
          </a:p>
          <a:p>
            <a:endParaRPr lang="en-IN" dirty="0"/>
          </a:p>
        </p:txBody>
      </p:sp>
    </p:spTree>
    <p:extLst>
      <p:ext uri="{BB962C8B-B14F-4D97-AF65-F5344CB8AC3E}">
        <p14:creationId xmlns:p14="http://schemas.microsoft.com/office/powerpoint/2010/main" val="225359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6774-3A92-45F4-96CA-71C8A699D17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32656A9-A2FA-4A84-9008-63E410905918}"/>
              </a:ext>
            </a:extLst>
          </p:cNvPr>
          <p:cNvSpPr>
            <a:spLocks noGrp="1"/>
          </p:cNvSpPr>
          <p:nvPr>
            <p:ph idx="1"/>
          </p:nvPr>
        </p:nvSpPr>
        <p:spPr/>
        <p:txBody>
          <a:bodyPr>
            <a:normAutofit fontScale="92500" lnSpcReduction="10000"/>
          </a:bodyPr>
          <a:lstStyle/>
          <a:p>
            <a:r>
              <a:rPr lang="en-GB" dirty="0"/>
              <a:t>If you have a good configuration management strategy, you should be able to answer “yes” to all of the following questions:</a:t>
            </a:r>
          </a:p>
          <a:p>
            <a:pPr lvl="1"/>
            <a:r>
              <a:rPr lang="en-GB" dirty="0"/>
              <a:t>Can I exactly reproduce any of my environments, including the version of the operating system, its patch level, the network configuration, the software stack, the applications deployed into it, and their configuration?</a:t>
            </a:r>
          </a:p>
          <a:p>
            <a:pPr lvl="1"/>
            <a:r>
              <a:rPr lang="en-GB" dirty="0"/>
              <a:t>Can I easily make an incremental change to any of these individual items and deploy the change to any, and all, of my environments?</a:t>
            </a:r>
          </a:p>
          <a:p>
            <a:pPr lvl="1"/>
            <a:r>
              <a:rPr lang="en-GB" dirty="0"/>
              <a:t>Can I easily see each change that occurred to a particular environment and trace it back to see exactly what the change was, who made it, and when </a:t>
            </a:r>
            <a:r>
              <a:rPr lang="en-IN" dirty="0"/>
              <a:t>they made it?</a:t>
            </a:r>
          </a:p>
          <a:p>
            <a:pPr lvl="1"/>
            <a:r>
              <a:rPr lang="en-GB" dirty="0"/>
              <a:t>Can I satisfy all of the compliance regulations that I am subject to?</a:t>
            </a:r>
          </a:p>
          <a:p>
            <a:pPr lvl="1"/>
            <a:r>
              <a:rPr lang="en-GB" dirty="0"/>
              <a:t>Is it easy for every member of the team to get the information they need, and to make the changes they need to make? Or does the strategy get in the way of efficient delivery, leading to increased cycle time and reduced </a:t>
            </a:r>
            <a:r>
              <a:rPr lang="en-IN" dirty="0"/>
              <a:t>feedback?</a:t>
            </a:r>
          </a:p>
          <a:p>
            <a:endParaRPr lang="en-IN" dirty="0"/>
          </a:p>
        </p:txBody>
      </p:sp>
    </p:spTree>
    <p:extLst>
      <p:ext uri="{BB962C8B-B14F-4D97-AF65-F5344CB8AC3E}">
        <p14:creationId xmlns:p14="http://schemas.microsoft.com/office/powerpoint/2010/main" val="2483299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7F35-C846-4422-A990-B49C0DF4DC95}"/>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1B5C169-5EC8-4C70-A861-A701F31B7D40}"/>
              </a:ext>
            </a:extLst>
          </p:cNvPr>
          <p:cNvSpPr>
            <a:spLocks noGrp="1"/>
          </p:cNvSpPr>
          <p:nvPr>
            <p:ph idx="1"/>
          </p:nvPr>
        </p:nvSpPr>
        <p:spPr/>
        <p:txBody>
          <a:bodyPr>
            <a:normAutofit fontScale="62500" lnSpcReduction="20000"/>
          </a:bodyPr>
          <a:lstStyle/>
          <a:p>
            <a:pPr marL="1428750" lvl="2" indent="-514350">
              <a:lnSpc>
                <a:spcPct val="170000"/>
              </a:lnSpc>
              <a:buFont typeface="+mj-lt"/>
              <a:buAutoNum type="arabicPeriod" startAt="2"/>
            </a:pPr>
            <a:r>
              <a:rPr lang="en-GB" sz="3100" dirty="0">
                <a:latin typeface="Times New Roman" panose="02020603050405020304" pitchFamily="18" charset="0"/>
                <a:cs typeface="Times New Roman" panose="02020603050405020304" pitchFamily="18" charset="0"/>
              </a:rPr>
              <a:t>It helps you to be more disciplined about your refactoring and stick to small changes that preserve behaviour. </a:t>
            </a:r>
          </a:p>
          <a:p>
            <a:pPr marL="1428750" lvl="2" indent="-514350">
              <a:lnSpc>
                <a:spcPct val="170000"/>
              </a:lnSpc>
              <a:buFont typeface="+mj-lt"/>
              <a:buAutoNum type="arabicPeriod" startAt="2"/>
            </a:pPr>
            <a:r>
              <a:rPr lang="en-GB" sz="3100" dirty="0">
                <a:latin typeface="Times New Roman" panose="02020603050405020304" pitchFamily="18" charset="0"/>
                <a:cs typeface="Times New Roman" panose="02020603050405020304" pitchFamily="18" charset="0"/>
              </a:rPr>
              <a:t>It helps to ensure that changes altering a lot of files are less likely to conflict with other people’s work. </a:t>
            </a:r>
          </a:p>
          <a:p>
            <a:pPr marL="1428750" lvl="2" indent="-514350">
              <a:lnSpc>
                <a:spcPct val="170000"/>
              </a:lnSpc>
              <a:buFont typeface="+mj-lt"/>
              <a:buAutoNum type="arabicPeriod" startAt="2"/>
            </a:pPr>
            <a:r>
              <a:rPr lang="en-GB" sz="3100" dirty="0">
                <a:latin typeface="Times New Roman" panose="02020603050405020304" pitchFamily="18" charset="0"/>
                <a:cs typeface="Times New Roman" panose="02020603050405020304" pitchFamily="18" charset="0"/>
              </a:rPr>
              <a:t>It allows developers to be more explorative, trying out ideas and discarding them by reverting back to the last committed version.</a:t>
            </a:r>
          </a:p>
          <a:p>
            <a:pPr marL="1428750" lvl="2" indent="-514350">
              <a:lnSpc>
                <a:spcPct val="170000"/>
              </a:lnSpc>
              <a:buFont typeface="+mj-lt"/>
              <a:buAutoNum type="arabicPeriod" startAt="2"/>
            </a:pPr>
            <a:r>
              <a:rPr lang="en-GB" sz="3100" dirty="0">
                <a:latin typeface="Times New Roman" panose="02020603050405020304" pitchFamily="18" charset="0"/>
                <a:cs typeface="Times New Roman" panose="02020603050405020304" pitchFamily="18" charset="0"/>
              </a:rPr>
              <a:t>It forces you to take regular breaks and stretch your muscles.</a:t>
            </a:r>
          </a:p>
          <a:p>
            <a:pPr marL="1428750" lvl="2" indent="-514350">
              <a:lnSpc>
                <a:spcPct val="170000"/>
              </a:lnSpc>
              <a:buFont typeface="+mj-lt"/>
              <a:buAutoNum type="arabicPeriod" startAt="2"/>
            </a:pPr>
            <a:r>
              <a:rPr lang="en-GB" sz="3100" dirty="0">
                <a:latin typeface="Times New Roman" panose="02020603050405020304" pitchFamily="18" charset="0"/>
                <a:cs typeface="Times New Roman" panose="02020603050405020304" pitchFamily="18" charset="0"/>
              </a:rPr>
              <a:t>It also means that if something catastrophic happens (such as deleting something by mistake) you haven’t lost too much work.</a:t>
            </a:r>
            <a:endParaRPr lang="en-US" sz="3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635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26B0-A644-4917-A9A9-3EAD205147A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54D51DA-AA98-47B1-BEB0-AE99908F8093}"/>
              </a:ext>
            </a:extLst>
          </p:cNvPr>
          <p:cNvSpPr>
            <a:spLocks noGrp="1"/>
          </p:cNvSpPr>
          <p:nvPr>
            <p:ph idx="1"/>
          </p:nvPr>
        </p:nvSpPr>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Create a Comprehensive Automated Test Suite</a:t>
            </a:r>
          </a:p>
          <a:p>
            <a:pPr lvl="1">
              <a:lnSpc>
                <a:spcPct val="170000"/>
              </a:lnSpc>
            </a:pPr>
            <a:r>
              <a:rPr lang="en-GB" dirty="0">
                <a:latin typeface="Times New Roman" panose="02020603050405020304" pitchFamily="18" charset="0"/>
                <a:cs typeface="Times New Roman" panose="02020603050405020304" pitchFamily="18" charset="0"/>
              </a:rPr>
              <a:t>If you don’t have a comprehensive suite of automated tests, a passing build only means that the application could be compiled and assembled. </a:t>
            </a:r>
          </a:p>
          <a:p>
            <a:pPr lvl="1">
              <a:lnSpc>
                <a:spcPct val="170000"/>
              </a:lnSpc>
            </a:pPr>
            <a:r>
              <a:rPr lang="en-GB" dirty="0">
                <a:latin typeface="Times New Roman" panose="02020603050405020304" pitchFamily="18" charset="0"/>
                <a:cs typeface="Times New Roman" panose="02020603050405020304" pitchFamily="18" charset="0"/>
              </a:rPr>
              <a:t>While for some teams this is a big step, it’s essential to have some level of automated testing to provide confidence that your application is actually working. </a:t>
            </a:r>
          </a:p>
          <a:p>
            <a:pPr lvl="1">
              <a:lnSpc>
                <a:spcPct val="170000"/>
              </a:lnSpc>
            </a:pPr>
            <a:r>
              <a:rPr lang="en-GB" dirty="0">
                <a:latin typeface="Times New Roman" panose="02020603050405020304" pitchFamily="18" charset="0"/>
                <a:cs typeface="Times New Roman" panose="02020603050405020304" pitchFamily="18" charset="0"/>
              </a:rPr>
              <a:t>There are many </a:t>
            </a:r>
            <a:r>
              <a:rPr lang="en-US" dirty="0">
                <a:latin typeface="Times New Roman" panose="02020603050405020304" pitchFamily="18" charset="0"/>
                <a:cs typeface="Times New Roman" panose="02020603050405020304" pitchFamily="18" charset="0"/>
              </a:rPr>
              <a:t>kinds of automated tests. </a:t>
            </a:r>
            <a:r>
              <a:rPr lang="en-GB" dirty="0">
                <a:latin typeface="Times New Roman" panose="02020603050405020304" pitchFamily="18" charset="0"/>
                <a:cs typeface="Times New Roman" panose="02020603050405020304" pitchFamily="18" charset="0"/>
              </a:rPr>
              <a:t>However, there are three kinds of tests that runs from continuous integration build: unit tests, component tests, and acceptance tests.</a:t>
            </a:r>
          </a:p>
          <a:p>
            <a:pPr lvl="1">
              <a:lnSpc>
                <a:spcPct val="170000"/>
              </a:lnSpc>
            </a:pPr>
            <a:r>
              <a:rPr lang="en-GB" dirty="0">
                <a:latin typeface="Times New Roman" panose="02020603050405020304" pitchFamily="18" charset="0"/>
                <a:cs typeface="Times New Roman" panose="02020603050405020304" pitchFamily="18" charset="0"/>
              </a:rPr>
              <a:t>These three sets of tests, combined, should provide an extremely high level of confidence that any introduced change has not broken existing functionality.</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9009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E1A8-0016-4B6A-A314-3B2A6BC0F45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BFE1D42-FDF9-4FC4-A1D2-BB9297416906}"/>
              </a:ext>
            </a:extLst>
          </p:cNvPr>
          <p:cNvSpPr>
            <a:spLocks noGrp="1"/>
          </p:cNvSpPr>
          <p:nvPr>
            <p:ph idx="1"/>
          </p:nvPr>
        </p:nvSpPr>
        <p:spPr>
          <a:xfrm>
            <a:off x="838200" y="1825624"/>
            <a:ext cx="10515600" cy="4850383"/>
          </a:xfrm>
        </p:spPr>
        <p:txBody>
          <a:bodyPr>
            <a:normAutofit fontScale="77500" lnSpcReduction="20000"/>
          </a:bodyPr>
          <a:lstStyle/>
          <a:p>
            <a:pPr>
              <a:lnSpc>
                <a:spcPct val="150000"/>
              </a:lnSpc>
            </a:pPr>
            <a:r>
              <a:rPr lang="en-GB" b="1" dirty="0">
                <a:latin typeface="Times New Roman" panose="02020603050405020304" pitchFamily="18" charset="0"/>
                <a:cs typeface="Times New Roman" panose="02020603050405020304" pitchFamily="18" charset="0"/>
              </a:rPr>
              <a:t>Unit tests </a:t>
            </a:r>
            <a:r>
              <a:rPr lang="en-GB" dirty="0">
                <a:latin typeface="Times New Roman" panose="02020603050405020304" pitchFamily="18" charset="0"/>
                <a:cs typeface="Times New Roman" panose="02020603050405020304" pitchFamily="18" charset="0"/>
              </a:rPr>
              <a:t>are written to test the behaviour of small pieces of your application in isolation.</a:t>
            </a:r>
          </a:p>
          <a:p>
            <a:pPr lvl="1">
              <a:lnSpc>
                <a:spcPct val="150000"/>
              </a:lnSpc>
            </a:pPr>
            <a:r>
              <a:rPr lang="en-GB" dirty="0">
                <a:latin typeface="Times New Roman" panose="02020603050405020304" pitchFamily="18" charset="0"/>
                <a:cs typeface="Times New Roman" panose="02020603050405020304" pitchFamily="18" charset="0"/>
              </a:rPr>
              <a:t>They can usually be run without starting the whole application.</a:t>
            </a:r>
          </a:p>
          <a:p>
            <a:pPr lvl="1">
              <a:lnSpc>
                <a:spcPct val="150000"/>
              </a:lnSpc>
            </a:pPr>
            <a:r>
              <a:rPr lang="en-GB" dirty="0">
                <a:latin typeface="Times New Roman" panose="02020603050405020304" pitchFamily="18" charset="0"/>
                <a:cs typeface="Times New Roman" panose="02020603050405020304" pitchFamily="18" charset="0"/>
              </a:rPr>
              <a:t>They do not hit the database (if your application has one), the filesystem, or the network. </a:t>
            </a:r>
          </a:p>
          <a:p>
            <a:pPr lvl="1">
              <a:lnSpc>
                <a:spcPct val="150000"/>
              </a:lnSpc>
            </a:pPr>
            <a:r>
              <a:rPr lang="en-GB" dirty="0">
                <a:latin typeface="Times New Roman" panose="02020603050405020304" pitchFamily="18" charset="0"/>
                <a:cs typeface="Times New Roman" panose="02020603050405020304" pitchFamily="18" charset="0"/>
              </a:rPr>
              <a:t>They don’t require your application to be running in a production-like environment. </a:t>
            </a:r>
          </a:p>
          <a:p>
            <a:pPr lvl="1">
              <a:lnSpc>
                <a:spcPct val="150000"/>
              </a:lnSpc>
            </a:pPr>
            <a:r>
              <a:rPr lang="en-GB" dirty="0">
                <a:latin typeface="Times New Roman" panose="02020603050405020304" pitchFamily="18" charset="0"/>
                <a:cs typeface="Times New Roman" panose="02020603050405020304" pitchFamily="18" charset="0"/>
              </a:rPr>
              <a:t>Unit tests should run very fast—your whole suite, even for a large application, should be able to run in under ten minutes.</a:t>
            </a:r>
          </a:p>
          <a:p>
            <a:pPr>
              <a:lnSpc>
                <a:spcPct val="150000"/>
              </a:lnSpc>
            </a:pPr>
            <a:r>
              <a:rPr lang="en-GB" b="1" dirty="0">
                <a:latin typeface="Times New Roman" panose="02020603050405020304" pitchFamily="18" charset="0"/>
                <a:cs typeface="Times New Roman" panose="02020603050405020304" pitchFamily="18" charset="0"/>
              </a:rPr>
              <a:t>Component tests </a:t>
            </a:r>
            <a:r>
              <a:rPr lang="en-GB" dirty="0">
                <a:latin typeface="Times New Roman" panose="02020603050405020304" pitchFamily="18" charset="0"/>
                <a:cs typeface="Times New Roman" panose="02020603050405020304" pitchFamily="18" charset="0"/>
              </a:rPr>
              <a:t>test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several components of your application.</a:t>
            </a:r>
          </a:p>
          <a:p>
            <a:pPr lvl="1">
              <a:lnSpc>
                <a:spcPct val="150000"/>
              </a:lnSpc>
            </a:pPr>
            <a:r>
              <a:rPr lang="en-GB" dirty="0">
                <a:latin typeface="Times New Roman" panose="02020603050405020304" pitchFamily="18" charset="0"/>
                <a:cs typeface="Times New Roman" panose="02020603050405020304" pitchFamily="18" charset="0"/>
              </a:rPr>
              <a:t>Like unit tests, they don’t always require starting the whole application. </a:t>
            </a:r>
          </a:p>
          <a:p>
            <a:pPr lvl="1">
              <a:lnSpc>
                <a:spcPct val="150000"/>
              </a:lnSpc>
            </a:pPr>
            <a:r>
              <a:rPr lang="en-GB" dirty="0">
                <a:latin typeface="Times New Roman" panose="02020603050405020304" pitchFamily="18" charset="0"/>
                <a:cs typeface="Times New Roman" panose="02020603050405020304" pitchFamily="18" charset="0"/>
              </a:rPr>
              <a:t>They may hit the database, the filesystem, or other systems (which may be stubbed out). </a:t>
            </a:r>
          </a:p>
          <a:p>
            <a:pPr lvl="1">
              <a:lnSpc>
                <a:spcPct val="150000"/>
              </a:lnSpc>
            </a:pPr>
            <a:r>
              <a:rPr lang="en-GB" dirty="0">
                <a:latin typeface="Times New Roman" panose="02020603050405020304" pitchFamily="18" charset="0"/>
                <a:cs typeface="Times New Roman" panose="02020603050405020304" pitchFamily="18" charset="0"/>
              </a:rPr>
              <a:t>Component tests typically take longer to run.</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603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CAE7-08B5-4365-8B7E-BBE32221277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BBFF3D9-A2C6-40BA-93C6-3800E4171F47}"/>
              </a:ext>
            </a:extLst>
          </p:cNvPr>
          <p:cNvSpPr>
            <a:spLocks noGrp="1"/>
          </p:cNvSpPr>
          <p:nvPr>
            <p:ph idx="1"/>
          </p:nvPr>
        </p:nvSpPr>
        <p:spPr/>
        <p:txBody>
          <a:bodyPr>
            <a:normAutofit fontScale="92500" lnSpcReduction="20000"/>
          </a:bodyPr>
          <a:lstStyle/>
          <a:p>
            <a:pPr>
              <a:lnSpc>
                <a:spcPct val="160000"/>
              </a:lnSpc>
            </a:pPr>
            <a:r>
              <a:rPr lang="en-GB" b="1" dirty="0">
                <a:latin typeface="Times New Roman" panose="02020603050405020304" pitchFamily="18" charset="0"/>
                <a:cs typeface="Times New Roman" panose="02020603050405020304" pitchFamily="18" charset="0"/>
              </a:rPr>
              <a:t>Acceptance tests </a:t>
            </a:r>
            <a:r>
              <a:rPr lang="en-GB" dirty="0">
                <a:latin typeface="Times New Roman" panose="02020603050405020304" pitchFamily="18" charset="0"/>
                <a:cs typeface="Times New Roman" panose="02020603050405020304" pitchFamily="18" charset="0"/>
              </a:rPr>
              <a:t>test that the application meets the acceptance criteria decided by the business, including both the functionality provided by the application and its characteristics such as capacity, availability, security, and so on. </a:t>
            </a:r>
          </a:p>
          <a:p>
            <a:pPr lvl="1">
              <a:lnSpc>
                <a:spcPct val="160000"/>
              </a:lnSpc>
            </a:pPr>
            <a:r>
              <a:rPr lang="en-GB" dirty="0">
                <a:latin typeface="Times New Roman" panose="02020603050405020304" pitchFamily="18" charset="0"/>
                <a:cs typeface="Times New Roman" panose="02020603050405020304" pitchFamily="18" charset="0"/>
              </a:rPr>
              <a:t>Acceptance tests are best written in such a way that they run against the whole application in a production-like environment. </a:t>
            </a:r>
          </a:p>
          <a:p>
            <a:pPr lvl="1">
              <a:lnSpc>
                <a:spcPct val="160000"/>
              </a:lnSpc>
            </a:pPr>
            <a:r>
              <a:rPr lang="en-GB" dirty="0">
                <a:latin typeface="Times New Roman" panose="02020603050405020304" pitchFamily="18" charset="0"/>
                <a:cs typeface="Times New Roman" panose="02020603050405020304" pitchFamily="18" charset="0"/>
              </a:rPr>
              <a:t>Acceptance tests can take a long time to run—it’s not unheard of for an acceptance test suite to take more than a day </a:t>
            </a:r>
            <a:r>
              <a:rPr lang="en-US" dirty="0">
                <a:latin typeface="Times New Roman" panose="02020603050405020304" pitchFamily="18" charset="0"/>
                <a:cs typeface="Times New Roman" panose="02020603050405020304" pitchFamily="18" charset="0"/>
              </a:rPr>
              <a:t>to run sequentially.</a:t>
            </a:r>
          </a:p>
          <a:p>
            <a:endParaRPr lang="en-IN" dirty="0"/>
          </a:p>
        </p:txBody>
      </p:sp>
    </p:spTree>
    <p:extLst>
      <p:ext uri="{BB962C8B-B14F-4D97-AF65-F5344CB8AC3E}">
        <p14:creationId xmlns:p14="http://schemas.microsoft.com/office/powerpoint/2010/main" val="1581253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F31A-0028-45EF-9D2D-199756B0C0D9}"/>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BC9FE221-E4DD-43DC-9933-DE6AC30194BC}"/>
              </a:ext>
            </a:extLst>
          </p:cNvPr>
          <p:cNvSpPr>
            <a:spLocks noGrp="1"/>
          </p:cNvSpPr>
          <p:nvPr>
            <p:ph idx="1"/>
          </p:nvPr>
        </p:nvSpPr>
        <p:spPr>
          <a:xfrm>
            <a:off x="399495" y="1825625"/>
            <a:ext cx="11452194" cy="4814872"/>
          </a:xfrm>
        </p:spPr>
        <p:txBody>
          <a:bodyPr>
            <a:normAutofit fontScale="77500" lnSpcReduction="20000"/>
          </a:bodyPr>
          <a:lstStyle/>
          <a:p>
            <a:r>
              <a:rPr lang="en-GB" dirty="0">
                <a:latin typeface="Times New Roman" panose="02020603050405020304" pitchFamily="18" charset="0"/>
                <a:cs typeface="Times New Roman" panose="02020603050405020304" pitchFamily="18" charset="0"/>
              </a:rPr>
              <a:t>Keep the Build and Test Process Short</a:t>
            </a:r>
          </a:p>
          <a:p>
            <a:pPr lvl="1">
              <a:lnSpc>
                <a:spcPct val="150000"/>
              </a:lnSpc>
            </a:pPr>
            <a:r>
              <a:rPr lang="en-GB" dirty="0">
                <a:latin typeface="Times New Roman" panose="02020603050405020304" pitchFamily="18" charset="0"/>
                <a:cs typeface="Times New Roman" panose="02020603050405020304" pitchFamily="18" charset="0"/>
              </a:rPr>
              <a:t>If it takes too long to build the code and run the unit tests, you will run into the </a:t>
            </a:r>
            <a:r>
              <a:rPr lang="en-US" dirty="0">
                <a:latin typeface="Times New Roman" panose="02020603050405020304" pitchFamily="18" charset="0"/>
                <a:cs typeface="Times New Roman" panose="02020603050405020304" pitchFamily="18" charset="0"/>
              </a:rPr>
              <a:t>following problems:</a:t>
            </a:r>
          </a:p>
          <a:p>
            <a:pPr marL="1428750" lvl="2"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People will stop doing a full build and running the tests before they check-in. You will start to get more failing builds.</a:t>
            </a:r>
          </a:p>
          <a:p>
            <a:pPr marL="1428750" lvl="2"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continuous integration process will take so long that multiple commits will have taken place by the time you can run the build again, so you won’t know which check-in broke the build.</a:t>
            </a:r>
          </a:p>
          <a:p>
            <a:pPr marL="1428750" lvl="2"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People will check in less often because they have to sit around for ages waiting for the software to build and the tests to run.</a:t>
            </a:r>
          </a:p>
          <a:p>
            <a:pPr lvl="1">
              <a:lnSpc>
                <a:spcPct val="150000"/>
              </a:lnSpc>
            </a:pPr>
            <a:r>
              <a:rPr lang="en-GB" dirty="0">
                <a:latin typeface="Times New Roman" panose="02020603050405020304" pitchFamily="18" charset="0"/>
                <a:cs typeface="Times New Roman" panose="02020603050405020304" pitchFamily="18" charset="0"/>
              </a:rPr>
              <a:t>Ideally, the compile and test process that you run prior to check-in and on your CI server should take no more than a few minutes.</a:t>
            </a:r>
          </a:p>
          <a:p>
            <a:pPr lvl="1">
              <a:lnSpc>
                <a:spcPct val="150000"/>
              </a:lnSpc>
            </a:pPr>
            <a:r>
              <a:rPr lang="en-GB" dirty="0">
                <a:latin typeface="Times New Roman" panose="02020603050405020304" pitchFamily="18" charset="0"/>
                <a:cs typeface="Times New Roman" panose="02020603050405020304" pitchFamily="18" charset="0"/>
              </a:rPr>
              <a:t>There are a number of techniques that you can use to reduce the build time. </a:t>
            </a:r>
          </a:p>
          <a:p>
            <a:pPr lvl="1">
              <a:lnSpc>
                <a:spcPct val="150000"/>
              </a:lnSpc>
            </a:pPr>
            <a:r>
              <a:rPr lang="en-GB" dirty="0">
                <a:latin typeface="Times New Roman" panose="02020603050405020304" pitchFamily="18" charset="0"/>
                <a:cs typeface="Times New Roman" panose="02020603050405020304" pitchFamily="18" charset="0"/>
              </a:rPr>
              <a:t>The first thing to consider is making your tests run faster. </a:t>
            </a:r>
          </a:p>
          <a:p>
            <a:pPr lvl="1">
              <a:lnSpc>
                <a:spcPct val="150000"/>
              </a:lnSpc>
            </a:pPr>
            <a:r>
              <a:rPr lang="en-GB" dirty="0" err="1">
                <a:latin typeface="Times New Roman" panose="02020603050405020304" pitchFamily="18" charset="0"/>
                <a:cs typeface="Times New Roman" panose="02020603050405020304" pitchFamily="18" charset="0"/>
              </a:rPr>
              <a:t>XUnit</a:t>
            </a:r>
            <a:r>
              <a:rPr lang="en-GB" dirty="0">
                <a:latin typeface="Times New Roman" panose="02020603050405020304" pitchFamily="18" charset="0"/>
                <a:cs typeface="Times New Roman" panose="02020603050405020304" pitchFamily="18" charset="0"/>
              </a:rPr>
              <a:t>-type tools, such as JUnit and </a:t>
            </a:r>
            <a:r>
              <a:rPr lang="en-GB" dirty="0" err="1">
                <a:latin typeface="Times New Roman" panose="02020603050405020304" pitchFamily="18" charset="0"/>
                <a:cs typeface="Times New Roman" panose="02020603050405020304" pitchFamily="18" charset="0"/>
              </a:rPr>
              <a:t>NUnit</a:t>
            </a:r>
            <a:r>
              <a:rPr lang="en-GB" dirty="0">
                <a:latin typeface="Times New Roman" panose="02020603050405020304" pitchFamily="18" charset="0"/>
                <a:cs typeface="Times New Roman" panose="02020603050405020304" pitchFamily="18" charset="0"/>
              </a:rPr>
              <a:t>, provide a breakdown of how long each test took in their output.</a:t>
            </a:r>
          </a:p>
          <a:p>
            <a:pPr marL="914400" lvl="2" indent="0">
              <a:lnSpc>
                <a:spcPct val="150000"/>
              </a:lnSpc>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1229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0297-A2C9-42C6-B494-AB1952375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A4B900-1D82-4BBD-AFFF-779ACF296E3D}"/>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Managing Your Development Workspace</a:t>
            </a:r>
          </a:p>
          <a:p>
            <a:pPr lvl="1">
              <a:lnSpc>
                <a:spcPct val="160000"/>
              </a:lnSpc>
            </a:pPr>
            <a:r>
              <a:rPr lang="en-GB" dirty="0">
                <a:latin typeface="Times New Roman" panose="02020603050405020304" pitchFamily="18" charset="0"/>
                <a:cs typeface="Times New Roman" panose="02020603050405020304" pitchFamily="18" charset="0"/>
              </a:rPr>
              <a:t>It is important for developers’ productivity and sanity that their development environment is carefully managed. </a:t>
            </a:r>
          </a:p>
          <a:p>
            <a:pPr lvl="1">
              <a:lnSpc>
                <a:spcPct val="160000"/>
              </a:lnSpc>
            </a:pPr>
            <a:r>
              <a:rPr lang="en-GB" dirty="0">
                <a:latin typeface="Times New Roman" panose="02020603050405020304" pitchFamily="18" charset="0"/>
                <a:cs typeface="Times New Roman" panose="02020603050405020304" pitchFamily="18" charset="0"/>
              </a:rPr>
              <a:t>Developers should always work from a </a:t>
            </a:r>
            <a:r>
              <a:rPr lang="en-GB" dirty="0" err="1">
                <a:latin typeface="Times New Roman" panose="02020603050405020304" pitchFamily="18" charset="0"/>
                <a:cs typeface="Times New Roman" panose="02020603050405020304" pitchFamily="18" charset="0"/>
              </a:rPr>
              <a:t>knowngood</a:t>
            </a:r>
            <a:r>
              <a:rPr lang="en-GB" dirty="0">
                <a:latin typeface="Times New Roman" panose="02020603050405020304" pitchFamily="18" charset="0"/>
                <a:cs typeface="Times New Roman" panose="02020603050405020304" pitchFamily="18" charset="0"/>
              </a:rPr>
              <a:t> starting point when they begin a fresh piece of work. </a:t>
            </a:r>
          </a:p>
          <a:p>
            <a:pPr lvl="1">
              <a:lnSpc>
                <a:spcPct val="160000"/>
              </a:lnSpc>
            </a:pPr>
            <a:r>
              <a:rPr lang="en-GB" dirty="0">
                <a:latin typeface="Times New Roman" panose="02020603050405020304" pitchFamily="18" charset="0"/>
                <a:cs typeface="Times New Roman" panose="02020603050405020304" pitchFamily="18" charset="0"/>
              </a:rPr>
              <a:t>They should be able to run the build, execute the automated tests, and deploy the application in an </a:t>
            </a:r>
            <a:r>
              <a:rPr lang="en-US" dirty="0">
                <a:latin typeface="Times New Roman" panose="02020603050405020304" pitchFamily="18" charset="0"/>
                <a:cs typeface="Times New Roman" panose="02020603050405020304" pitchFamily="18" charset="0"/>
              </a:rPr>
              <a:t>environment under their control.</a:t>
            </a:r>
          </a:p>
          <a:p>
            <a:pPr lvl="1">
              <a:lnSpc>
                <a:spcPct val="160000"/>
              </a:lnSpc>
            </a:pPr>
            <a:r>
              <a:rPr lang="en-GB" dirty="0">
                <a:latin typeface="Times New Roman" panose="02020603050405020304" pitchFamily="18" charset="0"/>
                <a:cs typeface="Times New Roman" panose="02020603050405020304" pitchFamily="18" charset="0"/>
              </a:rPr>
              <a:t>This should be on their own local </a:t>
            </a:r>
            <a:r>
              <a:rPr lang="en-US" dirty="0">
                <a:latin typeface="Times New Roman" panose="02020603050405020304" pitchFamily="18" charset="0"/>
                <a:cs typeface="Times New Roman" panose="02020603050405020304" pitchFamily="18" charset="0"/>
              </a:rPr>
              <a:t>machine.</a:t>
            </a:r>
          </a:p>
          <a:p>
            <a:endParaRPr lang="en-IN" dirty="0"/>
          </a:p>
        </p:txBody>
      </p:sp>
    </p:spTree>
    <p:extLst>
      <p:ext uri="{BB962C8B-B14F-4D97-AF65-F5344CB8AC3E}">
        <p14:creationId xmlns:p14="http://schemas.microsoft.com/office/powerpoint/2010/main" val="1896079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EFFD-7E31-45C3-9A3C-CB60563E17BE}"/>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DAD0FB6C-F34B-4BDB-9C0D-CFD643047DAF}"/>
              </a:ext>
            </a:extLst>
          </p:cNvPr>
          <p:cNvSpPr>
            <a:spLocks noGrp="1"/>
          </p:cNvSpPr>
          <p:nvPr>
            <p:ph idx="1"/>
          </p:nvPr>
        </p:nvSpPr>
        <p:spPr>
          <a:xfrm>
            <a:off x="372862" y="1597982"/>
            <a:ext cx="11461072" cy="5113536"/>
          </a:xfrm>
        </p:spPr>
        <p:txBody>
          <a:bodyPr>
            <a:normAutofit fontScale="92500" lnSpcReduction="20000"/>
          </a:bodyPr>
          <a:lstStyle/>
          <a:p>
            <a:pPr lvl="1">
              <a:lnSpc>
                <a:spcPct val="160000"/>
              </a:lnSpc>
            </a:pPr>
            <a:r>
              <a:rPr lang="en-GB" dirty="0">
                <a:latin typeface="Times New Roman" panose="02020603050405020304" pitchFamily="18" charset="0"/>
                <a:cs typeface="Times New Roman" panose="02020603050405020304" pitchFamily="18" charset="0"/>
              </a:rPr>
              <a:t>Only in exceptional circumstances should you use shared environments for development. </a:t>
            </a:r>
          </a:p>
          <a:p>
            <a:pPr lvl="1">
              <a:lnSpc>
                <a:spcPct val="160000"/>
              </a:lnSpc>
            </a:pPr>
            <a:r>
              <a:rPr lang="en-GB" dirty="0">
                <a:latin typeface="Times New Roman" panose="02020603050405020304" pitchFamily="18" charset="0"/>
                <a:cs typeface="Times New Roman" panose="02020603050405020304" pitchFamily="18" charset="0"/>
              </a:rPr>
              <a:t>Running the application in a local development environment should use the same automated processes that are used in the continuous integration and testing environments and ultimately in production.</a:t>
            </a:r>
          </a:p>
          <a:p>
            <a:pPr lvl="1">
              <a:lnSpc>
                <a:spcPct val="16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first prerequisite </a:t>
            </a:r>
            <a:r>
              <a:rPr lang="en-GB" dirty="0">
                <a:latin typeface="Times New Roman" panose="02020603050405020304" pitchFamily="18" charset="0"/>
                <a:cs typeface="Times New Roman" panose="02020603050405020304" pitchFamily="18" charset="0"/>
              </a:rPr>
              <a:t>to achieve this is careful configuration management,</a:t>
            </a:r>
            <a:r>
              <a:rPr lang="en-US" dirty="0">
                <a:latin typeface="Times New Roman" panose="02020603050405020304" pitchFamily="18" charset="0"/>
                <a:cs typeface="Times New Roman" panose="02020603050405020304" pitchFamily="18" charset="0"/>
              </a:rPr>
              <a:t> not </a:t>
            </a:r>
            <a:r>
              <a:rPr lang="en-GB" dirty="0">
                <a:latin typeface="Times New Roman" panose="02020603050405020304" pitchFamily="18" charset="0"/>
                <a:cs typeface="Times New Roman" panose="02020603050405020304" pitchFamily="18" charset="0"/>
              </a:rPr>
              <a:t>just of source code, but also of test data, database scripts, build scripts, and deployment </a:t>
            </a:r>
            <a:r>
              <a:rPr lang="en-US" dirty="0">
                <a:latin typeface="Times New Roman" panose="02020603050405020304" pitchFamily="18" charset="0"/>
                <a:cs typeface="Times New Roman" panose="02020603050405020304" pitchFamily="18" charset="0"/>
              </a:rPr>
              <a:t>scripts.</a:t>
            </a:r>
          </a:p>
          <a:p>
            <a:pPr lvl="1">
              <a:lnSpc>
                <a:spcPct val="16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second step </a:t>
            </a:r>
            <a:r>
              <a:rPr lang="en-GB" dirty="0">
                <a:latin typeface="Times New Roman" panose="02020603050405020304" pitchFamily="18" charset="0"/>
                <a:cs typeface="Times New Roman" panose="02020603050405020304" pitchFamily="18" charset="0"/>
              </a:rPr>
              <a:t>is configuration management of third-party dependencies, </a:t>
            </a:r>
            <a:r>
              <a:rPr lang="en-US" dirty="0">
                <a:latin typeface="Times New Roman" panose="02020603050405020304" pitchFamily="18" charset="0"/>
                <a:cs typeface="Times New Roman" panose="02020603050405020304" pitchFamily="18" charset="0"/>
              </a:rPr>
              <a:t>libraries, and components.</a:t>
            </a:r>
          </a:p>
          <a:p>
            <a:pPr lvl="1">
              <a:lnSpc>
                <a:spcPct val="16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final step </a:t>
            </a:r>
            <a:r>
              <a:rPr lang="en-GB" dirty="0">
                <a:latin typeface="Times New Roman" panose="02020603050405020304" pitchFamily="18" charset="0"/>
                <a:cs typeface="Times New Roman" panose="02020603050405020304" pitchFamily="18" charset="0"/>
              </a:rPr>
              <a:t>is to make sure that the automated tests, including smoke tests, can be run on developer machines.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1984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3BC1-4FF9-4547-B59C-BB230E0E03F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7722AB86-B857-450C-B33B-6E7F24F55814}"/>
              </a:ext>
            </a:extLst>
          </p:cNvPr>
          <p:cNvSpPr>
            <a:spLocks noGrp="1"/>
          </p:cNvSpPr>
          <p:nvPr>
            <p:ph idx="1"/>
          </p:nvPr>
        </p:nvSpPr>
        <p:spPr>
          <a:xfrm>
            <a:off x="390617" y="1825625"/>
            <a:ext cx="11540971" cy="4877016"/>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Using Continuous Integration Software</a:t>
            </a:r>
          </a:p>
          <a:p>
            <a:pPr lvl="1">
              <a:lnSpc>
                <a:spcPct val="150000"/>
              </a:lnSpc>
            </a:pPr>
            <a:r>
              <a:rPr lang="en-GB" dirty="0">
                <a:latin typeface="Times New Roman" panose="02020603050405020304" pitchFamily="18" charset="0"/>
                <a:cs typeface="Times New Roman" panose="02020603050405020304" pitchFamily="18" charset="0"/>
              </a:rPr>
              <a:t>There are many products on the market that can provide the infrastructure for your automated build and test process.</a:t>
            </a:r>
          </a:p>
          <a:p>
            <a:pPr lvl="1">
              <a:lnSpc>
                <a:spcPct val="150000"/>
              </a:lnSpc>
            </a:pPr>
            <a:r>
              <a:rPr lang="en-GB" dirty="0">
                <a:latin typeface="Times New Roman" panose="02020603050405020304" pitchFamily="18" charset="0"/>
                <a:cs typeface="Times New Roman" panose="02020603050405020304" pitchFamily="18" charset="0"/>
              </a:rPr>
              <a:t>The most basic functionality of continuous integration software is to poll your version control system to see if any commits have occurred and, if so, check out the latest version of the software, run your build script to compile the software, run the tests, and then notify you of the </a:t>
            </a:r>
            <a:r>
              <a:rPr lang="en-US" dirty="0">
                <a:latin typeface="Times New Roman" panose="02020603050405020304" pitchFamily="18" charset="0"/>
                <a:cs typeface="Times New Roman" panose="02020603050405020304" pitchFamily="18" charset="0"/>
              </a:rPr>
              <a:t>results.</a:t>
            </a:r>
          </a:p>
          <a:p>
            <a:pPr lvl="1">
              <a:lnSpc>
                <a:spcPct val="150000"/>
              </a:lnSpc>
            </a:pPr>
            <a:r>
              <a:rPr lang="en-GB" sz="2200" dirty="0">
                <a:latin typeface="Times New Roman" panose="02020603050405020304" pitchFamily="18" charset="0"/>
                <a:cs typeface="Times New Roman" panose="02020603050405020304" pitchFamily="18" charset="0"/>
              </a:rPr>
              <a:t>At heart, continuous integration server software has </a:t>
            </a:r>
            <a:r>
              <a:rPr lang="en-GB" sz="2200" u="sng" dirty="0">
                <a:latin typeface="Times New Roman" panose="02020603050405020304" pitchFamily="18" charset="0"/>
                <a:cs typeface="Times New Roman" panose="02020603050405020304" pitchFamily="18" charset="0"/>
              </a:rPr>
              <a:t>two components. </a:t>
            </a:r>
          </a:p>
          <a:p>
            <a:pPr lvl="2">
              <a:lnSpc>
                <a:spcPct val="150000"/>
              </a:lnSpc>
            </a:pPr>
            <a:r>
              <a:rPr lang="en-GB" sz="2200" dirty="0">
                <a:latin typeface="Times New Roman" panose="02020603050405020304" pitchFamily="18" charset="0"/>
                <a:cs typeface="Times New Roman" panose="02020603050405020304" pitchFamily="18" charset="0"/>
              </a:rPr>
              <a:t>The </a:t>
            </a:r>
            <a:r>
              <a:rPr lang="en-GB" sz="2200" u="sng" dirty="0">
                <a:latin typeface="Times New Roman" panose="02020603050405020304" pitchFamily="18" charset="0"/>
                <a:cs typeface="Times New Roman" panose="02020603050405020304" pitchFamily="18" charset="0"/>
              </a:rPr>
              <a:t>first</a:t>
            </a:r>
            <a:r>
              <a:rPr lang="en-GB" sz="2200" dirty="0">
                <a:latin typeface="Times New Roman" panose="02020603050405020304" pitchFamily="18" charset="0"/>
                <a:cs typeface="Times New Roman" panose="02020603050405020304" pitchFamily="18" charset="0"/>
              </a:rPr>
              <a:t> is a long-running process which can execute a simple workflow at regular intervals.</a:t>
            </a:r>
          </a:p>
          <a:p>
            <a:pPr lvl="2">
              <a:lnSpc>
                <a:spcPct val="150000"/>
              </a:lnSpc>
            </a:pPr>
            <a:r>
              <a:rPr lang="en-GB" sz="2200" dirty="0">
                <a:latin typeface="Times New Roman" panose="02020603050405020304" pitchFamily="18" charset="0"/>
                <a:cs typeface="Times New Roman" panose="02020603050405020304" pitchFamily="18" charset="0"/>
              </a:rPr>
              <a:t>The </a:t>
            </a:r>
            <a:r>
              <a:rPr lang="en-GB" sz="2200" u="sng" dirty="0">
                <a:latin typeface="Times New Roman" panose="02020603050405020304" pitchFamily="18" charset="0"/>
                <a:cs typeface="Times New Roman" panose="02020603050405020304" pitchFamily="18" charset="0"/>
              </a:rPr>
              <a:t>second</a:t>
            </a:r>
            <a:r>
              <a:rPr lang="en-GB" sz="2200" dirty="0">
                <a:latin typeface="Times New Roman" panose="02020603050405020304" pitchFamily="18" charset="0"/>
                <a:cs typeface="Times New Roman" panose="02020603050405020304" pitchFamily="18" charset="0"/>
              </a:rPr>
              <a:t> provides a view of the results of the processes that have been run, notifies you of the success or failure of your build and test runs, and provides access to test reports, installers, and so on.</a:t>
            </a:r>
          </a:p>
          <a:p>
            <a:endParaRPr lang="en-IN" dirty="0"/>
          </a:p>
        </p:txBody>
      </p:sp>
    </p:spTree>
    <p:extLst>
      <p:ext uri="{BB962C8B-B14F-4D97-AF65-F5344CB8AC3E}">
        <p14:creationId xmlns:p14="http://schemas.microsoft.com/office/powerpoint/2010/main" val="4292630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4885-4776-415E-85E6-114BA29686DB}"/>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38ECDE8-42E5-4C70-BC21-D064207D85F6}"/>
              </a:ext>
            </a:extLst>
          </p:cNvPr>
          <p:cNvSpPr>
            <a:spLocks noGrp="1"/>
          </p:cNvSpPr>
          <p:nvPr>
            <p:ph idx="1"/>
          </p:nvPr>
        </p:nvSpPr>
        <p:spPr/>
        <p:txBody>
          <a:bodyPr>
            <a:normAutofit fontScale="85000" lnSpcReduction="20000"/>
          </a:bodyPr>
          <a:lstStyle/>
          <a:p>
            <a:pPr lvl="1">
              <a:lnSpc>
                <a:spcPct val="150000"/>
              </a:lnSpc>
            </a:pPr>
            <a:r>
              <a:rPr lang="en-GB" sz="2500" dirty="0">
                <a:latin typeface="Times New Roman" panose="02020603050405020304" pitchFamily="18" charset="0"/>
                <a:cs typeface="Times New Roman" panose="02020603050405020304" pitchFamily="18" charset="0"/>
              </a:rPr>
              <a:t>Most CI servers include a web server that shows you a list of builds that have run and allows you to look at the reports that define the success or failure of each build. </a:t>
            </a:r>
          </a:p>
          <a:p>
            <a:pPr lvl="1">
              <a:lnSpc>
                <a:spcPct val="160000"/>
              </a:lnSpc>
            </a:pPr>
            <a:r>
              <a:rPr lang="en-GB" dirty="0">
                <a:latin typeface="Times New Roman" panose="02020603050405020304" pitchFamily="18" charset="0"/>
                <a:cs typeface="Times New Roman" panose="02020603050405020304" pitchFamily="18" charset="0"/>
              </a:rPr>
              <a:t>This sequence of build instructions should culminate in the production and storage of the resulting </a:t>
            </a:r>
            <a:r>
              <a:rPr lang="en-GB" dirty="0" err="1">
                <a:latin typeface="Times New Roman" panose="02020603050405020304" pitchFamily="18" charset="0"/>
                <a:cs typeface="Times New Roman" panose="02020603050405020304" pitchFamily="18" charset="0"/>
              </a:rPr>
              <a:t>artifacts</a:t>
            </a:r>
            <a:r>
              <a:rPr lang="en-GB" dirty="0">
                <a:latin typeface="Times New Roman" panose="02020603050405020304" pitchFamily="18" charset="0"/>
                <a:cs typeface="Times New Roman" panose="02020603050405020304" pitchFamily="18" charset="0"/>
              </a:rPr>
              <a:t> such as binaries or installation packages, so that testers and clients can easily download the latest good version of the software.</a:t>
            </a:r>
          </a:p>
          <a:p>
            <a:pPr lvl="1">
              <a:lnSpc>
                <a:spcPct val="160000"/>
              </a:lnSpc>
            </a:pPr>
            <a:r>
              <a:rPr lang="en-GB" dirty="0">
                <a:latin typeface="Times New Roman" panose="02020603050405020304" pitchFamily="18" charset="0"/>
                <a:cs typeface="Times New Roman" panose="02020603050405020304" pitchFamily="18" charset="0"/>
              </a:rPr>
              <a:t> Most CI servers are configurable using a web interface or through </a:t>
            </a:r>
            <a:r>
              <a:rPr lang="en-US" dirty="0">
                <a:latin typeface="Times New Roman" panose="02020603050405020304" pitchFamily="18" charset="0"/>
                <a:cs typeface="Times New Roman" panose="02020603050405020304" pitchFamily="18" charset="0"/>
              </a:rPr>
              <a:t>simple scripts.</a:t>
            </a:r>
          </a:p>
          <a:p>
            <a:pPr lvl="1">
              <a:lnSpc>
                <a:spcPct val="160000"/>
              </a:lnSpc>
            </a:pPr>
            <a:r>
              <a:rPr lang="en-GB" dirty="0">
                <a:latin typeface="Times New Roman" panose="02020603050405020304" pitchFamily="18" charset="0"/>
                <a:cs typeface="Times New Roman" panose="02020603050405020304" pitchFamily="18" charset="0"/>
              </a:rPr>
              <a:t>Today’s advanced CI servers can distribute work across a build grid, manage the builds and dependencies of collections of collaborating components, report directly into your project management tracking system, and do lots of other </a:t>
            </a:r>
            <a:r>
              <a:rPr lang="en-US" dirty="0">
                <a:latin typeface="Times New Roman" panose="02020603050405020304" pitchFamily="18" charset="0"/>
                <a:cs typeface="Times New Roman" panose="02020603050405020304" pitchFamily="18" charset="0"/>
              </a:rPr>
              <a:t>useful things.</a:t>
            </a:r>
          </a:p>
          <a:p>
            <a:endParaRPr lang="en-IN" dirty="0"/>
          </a:p>
        </p:txBody>
      </p:sp>
    </p:spTree>
    <p:extLst>
      <p:ext uri="{BB962C8B-B14F-4D97-AF65-F5344CB8AC3E}">
        <p14:creationId xmlns:p14="http://schemas.microsoft.com/office/powerpoint/2010/main" val="1731394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A61C-5CD4-4D67-9725-6BD90372E0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Essential Practices</a:t>
            </a:r>
            <a:endParaRPr lang="en-IN" dirty="0"/>
          </a:p>
        </p:txBody>
      </p:sp>
      <p:sp>
        <p:nvSpPr>
          <p:cNvPr id="3" name="Content Placeholder 2">
            <a:extLst>
              <a:ext uri="{FF2B5EF4-FFF2-40B4-BE49-F238E27FC236}">
                <a16:creationId xmlns:a16="http://schemas.microsoft.com/office/drawing/2014/main" id="{411B364E-2B90-457B-B606-8C0732E45E70}"/>
              </a:ext>
            </a:extLst>
          </p:cNvPr>
          <p:cNvSpPr>
            <a:spLocks noGrp="1"/>
          </p:cNvSpPr>
          <p:nvPr>
            <p:ph idx="1"/>
          </p:nvPr>
        </p:nvSpPr>
        <p:spPr>
          <a:xfrm>
            <a:off x="461639" y="1313896"/>
            <a:ext cx="11176985" cy="5299968"/>
          </a:xfrm>
        </p:spPr>
        <p:txBody>
          <a:bodyPr>
            <a:normAutofit fontScale="77500" lnSpcReduction="20000"/>
          </a:bodyPr>
          <a:lstStyle/>
          <a:p>
            <a:pPr>
              <a:lnSpc>
                <a:spcPct val="160000"/>
              </a:lnSpc>
            </a:pPr>
            <a:r>
              <a:rPr lang="en-GB" dirty="0">
                <a:latin typeface="Times New Roman" panose="02020603050405020304" pitchFamily="18" charset="0"/>
                <a:cs typeface="Times New Roman" panose="02020603050405020304" pitchFamily="18" charset="0"/>
              </a:rPr>
              <a:t>Continuous integration is a practice, not a tool, and it depends upon discipline to make it effective. </a:t>
            </a:r>
          </a:p>
          <a:p>
            <a:pPr>
              <a:lnSpc>
                <a:spcPct val="160000"/>
              </a:lnSpc>
            </a:pPr>
            <a:r>
              <a:rPr lang="en-GB" dirty="0">
                <a:latin typeface="Times New Roman" panose="02020603050405020304" pitchFamily="18" charset="0"/>
                <a:cs typeface="Times New Roman" panose="02020603050405020304" pitchFamily="18" charset="0"/>
              </a:rPr>
              <a:t>Keeping a continuous integration system operating, particularly when dealing with large and complex CI systems, requires a significant degree of discipline from the development team </a:t>
            </a:r>
            <a:r>
              <a:rPr lang="en-US" dirty="0">
                <a:latin typeface="Times New Roman" panose="02020603050405020304" pitchFamily="18" charset="0"/>
                <a:cs typeface="Times New Roman" panose="02020603050405020304" pitchFamily="18" charset="0"/>
              </a:rPr>
              <a:t>as a whole.</a:t>
            </a:r>
          </a:p>
          <a:p>
            <a:pPr>
              <a:lnSpc>
                <a:spcPct val="160000"/>
              </a:lnSpc>
            </a:pPr>
            <a:r>
              <a:rPr lang="en-GB" dirty="0">
                <a:latin typeface="Times New Roman" panose="02020603050405020304" pitchFamily="18" charset="0"/>
                <a:cs typeface="Times New Roman" panose="02020603050405020304" pitchFamily="18" charset="0"/>
              </a:rPr>
              <a:t>The objective of CI system is to ensure that software is working, all of the time. </a:t>
            </a:r>
          </a:p>
          <a:p>
            <a:pPr>
              <a:lnSpc>
                <a:spcPct val="160000"/>
              </a:lnSpc>
            </a:pPr>
            <a:r>
              <a:rPr lang="en-GB" dirty="0">
                <a:latin typeface="Times New Roman" panose="02020603050405020304" pitchFamily="18" charset="0"/>
                <a:cs typeface="Times New Roman" panose="02020603050405020304" pitchFamily="18" charset="0"/>
              </a:rPr>
              <a:t>There are few practices that should be enforced on teams to ensure that  the software is working, all of the time. </a:t>
            </a:r>
          </a:p>
          <a:p>
            <a:pPr>
              <a:lnSpc>
                <a:spcPct val="160000"/>
              </a:lnSpc>
            </a:pPr>
            <a:r>
              <a:rPr lang="en-GB" dirty="0">
                <a:latin typeface="Times New Roman" panose="02020603050405020304" pitchFamily="18" charset="0"/>
                <a:cs typeface="Times New Roman" panose="02020603050405020304" pitchFamily="18" charset="0"/>
              </a:rPr>
              <a:t>These practices that are optional but desirable, but those listed here are mandatory for continuous integration </a:t>
            </a:r>
            <a:r>
              <a:rPr lang="en-US" dirty="0">
                <a:latin typeface="Times New Roman" panose="02020603050405020304" pitchFamily="18" charset="0"/>
                <a:cs typeface="Times New Roman" panose="02020603050405020304" pitchFamily="18" charset="0"/>
              </a:rPr>
              <a:t>to work.</a:t>
            </a: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3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8E3D-BD05-4E25-8BAB-668CAAB41E9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AFCCADA-E839-40D6-AE88-58BBBD3DAEA1}"/>
              </a:ext>
            </a:extLst>
          </p:cNvPr>
          <p:cNvSpPr>
            <a:spLocks noGrp="1"/>
          </p:cNvSpPr>
          <p:nvPr>
            <p:ph idx="1"/>
          </p:nvPr>
        </p:nvSpPr>
        <p:spPr/>
        <p:txBody>
          <a:bodyPr>
            <a:normAutofit fontScale="92500"/>
          </a:bodyPr>
          <a:lstStyle/>
          <a:p>
            <a:pPr>
              <a:lnSpc>
                <a:spcPct val="150000"/>
              </a:lnSpc>
            </a:pPr>
            <a:r>
              <a:rPr lang="en-GB" b="1" dirty="0">
                <a:latin typeface="Times New Roman" panose="02020603050405020304" pitchFamily="18" charset="0"/>
                <a:cs typeface="Times New Roman" panose="02020603050405020304" pitchFamily="18" charset="0"/>
              </a:rPr>
              <a:t>Software Configuration Management</a:t>
            </a:r>
            <a:r>
              <a:rPr lang="en-GB" dirty="0">
                <a:latin typeface="Times New Roman" panose="02020603050405020304" pitchFamily="18" charset="0"/>
                <a:cs typeface="Times New Roman" panose="02020603050405020304" pitchFamily="18" charset="0"/>
              </a:rPr>
              <a:t>(SCM) is a process to systematically manage, organize, and control the changes in the documents, codes, and other entities during the Software Development Life Cycle. </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primary goal </a:t>
            </a:r>
            <a:r>
              <a:rPr lang="en-GB" dirty="0">
                <a:latin typeface="Times New Roman" panose="02020603050405020304" pitchFamily="18" charset="0"/>
                <a:cs typeface="Times New Roman" panose="02020603050405020304" pitchFamily="18" charset="0"/>
              </a:rPr>
              <a:t>is to increase productivity with minimal mistakes.</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objective</a:t>
            </a:r>
            <a:r>
              <a:rPr lang="en-GB" dirty="0">
                <a:latin typeface="Times New Roman" panose="02020603050405020304" pitchFamily="18" charset="0"/>
                <a:cs typeface="Times New Roman" panose="02020603050405020304" pitchFamily="18" charset="0"/>
              </a:rPr>
              <a:t> is to maintain software integrity and traceability throughout the software life cycle.</a:t>
            </a:r>
          </a:p>
          <a:p>
            <a:endParaRPr lang="en-IN" dirty="0"/>
          </a:p>
        </p:txBody>
      </p:sp>
    </p:spTree>
    <p:extLst>
      <p:ext uri="{BB962C8B-B14F-4D97-AF65-F5344CB8AC3E}">
        <p14:creationId xmlns:p14="http://schemas.microsoft.com/office/powerpoint/2010/main" val="10521220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E9CD-353E-4A77-9BB0-6CFACF92FC5A}"/>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65B5B758-7EB8-44BE-80A5-1D17119BF783}"/>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Don’t Check In on a Broken Build:-</a:t>
            </a:r>
          </a:p>
          <a:p>
            <a:pPr lvl="1"/>
            <a:r>
              <a:rPr lang="en-US" dirty="0">
                <a:latin typeface="Times New Roman" panose="02020603050405020304" pitchFamily="18" charset="0"/>
                <a:cs typeface="Times New Roman" panose="02020603050405020304" pitchFamily="18" charset="0"/>
              </a:rPr>
              <a:t>If </a:t>
            </a:r>
            <a:r>
              <a:rPr lang="en-GB" dirty="0">
                <a:latin typeface="Times New Roman" panose="02020603050405020304" pitchFamily="18" charset="0"/>
                <a:cs typeface="Times New Roman" panose="02020603050405020304" pitchFamily="18" charset="0"/>
              </a:rPr>
              <a:t>the build breaks, the developers responsible are waiting to fix it. They identify the cause of the breakage as soon as possible and fix it. work out what caused the breakage and </a:t>
            </a:r>
            <a:r>
              <a:rPr lang="en-US" dirty="0">
                <a:latin typeface="Times New Roman" panose="02020603050405020304" pitchFamily="18" charset="0"/>
                <a:cs typeface="Times New Roman" panose="02020603050405020304" pitchFamily="18" charset="0"/>
              </a:rPr>
              <a:t>fix it immediately.</a:t>
            </a:r>
            <a:r>
              <a:rPr lang="en-GB" dirty="0">
                <a:latin typeface="Times New Roman" panose="02020603050405020304" pitchFamily="18" charset="0"/>
                <a:cs typeface="Times New Roman" panose="02020603050405020304" pitchFamily="18" charset="0"/>
              </a:rPr>
              <a:t> When this rule is broken, it inevitably takes much longer for the build to be fixed. People get used to seeing the build broken, and very quickly you get into a situation where the build stays broken all of the time.</a:t>
            </a:r>
            <a:endParaRPr lang="en-GB" b="1"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Always Run All Commit Tests Locally before Committing, or Get Your CI Server to Do It for You:-</a:t>
            </a:r>
          </a:p>
          <a:p>
            <a:pPr lvl="1"/>
            <a:r>
              <a:rPr lang="en-US" dirty="0">
                <a:latin typeface="Times New Roman" panose="02020603050405020304" pitchFamily="18" charset="0"/>
                <a:cs typeface="Times New Roman" panose="02020603050405020304" pitchFamily="18" charset="0"/>
              </a:rPr>
              <a:t>Running the commit tests </a:t>
            </a:r>
            <a:r>
              <a:rPr lang="en-GB" dirty="0">
                <a:latin typeface="Times New Roman" panose="02020603050405020304" pitchFamily="18" charset="0"/>
                <a:cs typeface="Times New Roman" panose="02020603050405020304" pitchFamily="18" charset="0"/>
              </a:rPr>
              <a:t>locally is a sanity check before committing to the action. It is also a way to ensure that what we believe to work actually does.</a:t>
            </a:r>
          </a:p>
          <a:p>
            <a:endParaRPr lang="en-IN" dirty="0"/>
          </a:p>
        </p:txBody>
      </p:sp>
    </p:spTree>
    <p:extLst>
      <p:ext uri="{BB962C8B-B14F-4D97-AF65-F5344CB8AC3E}">
        <p14:creationId xmlns:p14="http://schemas.microsoft.com/office/powerpoint/2010/main" val="62114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0F0D-C442-43C9-82EF-E58783051DF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ECC72CB-FCBB-40A1-BF5A-2BE8325A38D1}"/>
              </a:ext>
            </a:extLst>
          </p:cNvPr>
          <p:cNvSpPr>
            <a:spLocks noGrp="1"/>
          </p:cNvSpPr>
          <p:nvPr>
            <p:ph idx="1"/>
          </p:nvPr>
        </p:nvSpPr>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There are two reasons for this approach:</a:t>
            </a:r>
          </a:p>
          <a:p>
            <a:pPr marL="914400" lvl="1" indent="-457200">
              <a:lnSpc>
                <a:spcPct val="150000"/>
              </a:lnSpc>
              <a:buFont typeface="+mj-lt"/>
              <a:buAutoNum type="arabicPeriod"/>
            </a:pPr>
            <a:r>
              <a:rPr lang="en-GB" dirty="0">
                <a:latin typeface="Times New Roman" panose="02020603050405020304" pitchFamily="18" charset="0"/>
                <a:cs typeface="Times New Roman" panose="02020603050405020304" pitchFamily="18" charset="0"/>
              </a:rPr>
              <a:t>Other people may have checked in before your last update from version control, and the combination of your new changes and theirs might cause tests to fail. If you check out and run the commit tests locally, you will identify this problem without breaking the build.</a:t>
            </a:r>
          </a:p>
          <a:p>
            <a:pPr marL="914400" lvl="1" indent="-457200">
              <a:lnSpc>
                <a:spcPct val="150000"/>
              </a:lnSpc>
              <a:buFont typeface="+mj-lt"/>
              <a:buAutoNum type="arabicPeriod"/>
            </a:pPr>
            <a:r>
              <a:rPr lang="en-GB" dirty="0">
                <a:latin typeface="Times New Roman" panose="02020603050405020304" pitchFamily="18" charset="0"/>
                <a:cs typeface="Times New Roman" panose="02020603050405020304" pitchFamily="18" charset="0"/>
              </a:rPr>
              <a:t> A common source of errors on check-in is to forget to add some new artefact to the repository. If you follow this procedure, and your local build passes, and then your CI management system fails the </a:t>
            </a:r>
            <a:r>
              <a:rPr lang="en-GB" i="1" dirty="0">
                <a:latin typeface="Times New Roman" panose="02020603050405020304" pitchFamily="18" charset="0"/>
                <a:cs typeface="Times New Roman" panose="02020603050405020304" pitchFamily="18" charset="0"/>
              </a:rPr>
              <a:t>commit stage</a:t>
            </a:r>
            <a:r>
              <a:rPr lang="en-GB" dirty="0">
                <a:latin typeface="Times New Roman" panose="02020603050405020304" pitchFamily="18" charset="0"/>
                <a:cs typeface="Times New Roman" panose="02020603050405020304" pitchFamily="18" charset="0"/>
              </a:rPr>
              <a:t>, you know that it is either because someone checked in in the meantime, or because you forgot to add the new class or configuration file that you have just been working on into the version control system.</a:t>
            </a:r>
          </a:p>
          <a:p>
            <a:endParaRPr lang="en-IN" dirty="0"/>
          </a:p>
        </p:txBody>
      </p:sp>
    </p:spTree>
    <p:extLst>
      <p:ext uri="{BB962C8B-B14F-4D97-AF65-F5344CB8AC3E}">
        <p14:creationId xmlns:p14="http://schemas.microsoft.com/office/powerpoint/2010/main" val="3570990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700E-A8BB-4EA3-BCB0-057E4CCF84F7}"/>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04A7DA1-10AC-47DA-BFAA-F6617FE9C879}"/>
              </a:ext>
            </a:extLst>
          </p:cNvPr>
          <p:cNvSpPr>
            <a:spLocks noGrp="1"/>
          </p:cNvSpPr>
          <p:nvPr>
            <p:ph idx="1"/>
          </p:nvPr>
        </p:nvSpPr>
        <p:spPr>
          <a:xfrm>
            <a:off x="838200" y="1402672"/>
            <a:ext cx="10515600" cy="5175681"/>
          </a:xfrm>
        </p:spPr>
        <p:txBody>
          <a:bodyPr>
            <a:normAutofit fontScale="92500"/>
          </a:bodyPr>
          <a:lstStyle/>
          <a:p>
            <a:r>
              <a:rPr lang="en-GB" dirty="0">
                <a:latin typeface="Times New Roman" panose="02020603050405020304" pitchFamily="18" charset="0"/>
                <a:cs typeface="Times New Roman" panose="02020603050405020304" pitchFamily="18" charset="0"/>
              </a:rPr>
              <a:t>Wait for Commit Tests to Pass before Moving On:-</a:t>
            </a:r>
            <a:r>
              <a:rPr lang="en-GB" b="1" i="1" dirty="0">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The CI system is a shared resource for the team. When a team is using CI effectively, any breakage of the build is a minor stumbling block for the team and project as a whole. Build breakages are a normal and expected part of the process. Aim is to find errors and eliminate them as quickly as possible, without expecting </a:t>
            </a:r>
            <a:r>
              <a:rPr lang="en-US" dirty="0">
                <a:latin typeface="Times New Roman" panose="02020603050405020304" pitchFamily="18" charset="0"/>
                <a:cs typeface="Times New Roman" panose="02020603050405020304" pitchFamily="18" charset="0"/>
              </a:rPr>
              <a:t>perfection and zero errors.</a:t>
            </a:r>
            <a:r>
              <a:rPr lang="en-GB" dirty="0"/>
              <a:t> </a:t>
            </a:r>
            <a:r>
              <a:rPr lang="en-GB" dirty="0">
                <a:latin typeface="Times New Roman" panose="02020603050405020304" pitchFamily="18" charset="0"/>
                <a:cs typeface="Times New Roman" panose="02020603050405020304" pitchFamily="18" charset="0"/>
              </a:rPr>
              <a:t>If the commit succeeds, the developers can move on to their next task. If it fails, they are at hand to start determining the </a:t>
            </a:r>
            <a:r>
              <a:rPr lang="en-GB" dirty="0" err="1">
                <a:latin typeface="Times New Roman" panose="02020603050405020304" pitchFamily="18" charset="0"/>
                <a:cs typeface="Times New Roman" panose="02020603050405020304" pitchFamily="18" charset="0"/>
              </a:rPr>
              <a:t>natureof</a:t>
            </a:r>
            <a:r>
              <a:rPr lang="en-GB" dirty="0">
                <a:latin typeface="Times New Roman" panose="02020603050405020304" pitchFamily="18" charset="0"/>
                <a:cs typeface="Times New Roman" panose="02020603050405020304" pitchFamily="18" charset="0"/>
              </a:rPr>
              <a:t> the problem and fixing it.</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Never Go Home on a Broken Build:-</a:t>
            </a:r>
          </a:p>
          <a:p>
            <a:pPr lvl="1"/>
            <a:r>
              <a:rPr lang="en-GB" dirty="0">
                <a:latin typeface="Times New Roman" panose="02020603050405020304" pitchFamily="18" charset="0"/>
                <a:cs typeface="Times New Roman" panose="02020603050405020304" pitchFamily="18" charset="0"/>
              </a:rPr>
              <a:t>It is 5:30 P.M. on Friday, you have just committed your changes. The build has broken. You have three options. You can resign yourself to the fact that you will be leaving late, and try to fix it. You can revert your changes and return to your check-in attempt next week. Or you can leave now and leave the build broken. Just to be absolutely clear, </a:t>
            </a:r>
            <a:r>
              <a:rPr lang="en-GB" i="1" dirty="0">
                <a:latin typeface="Times New Roman" panose="02020603050405020304" pitchFamily="18" charset="0"/>
                <a:cs typeface="Times New Roman" panose="02020603050405020304" pitchFamily="18" charset="0"/>
              </a:rPr>
              <a:t>we are not recommending that you stay late to fix the build after working hours</a:t>
            </a:r>
            <a:r>
              <a:rPr lang="en-GB" dirty="0">
                <a:latin typeface="Times New Roman" panose="02020603050405020304" pitchFamily="18" charset="0"/>
                <a:cs typeface="Times New Roman" panose="02020603050405020304" pitchFamily="18" charset="0"/>
              </a:rPr>
              <a:t>. Rather, we recommend that you check in regularly and early enough to give yourself time to deal with problems should they occur.</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2504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AED9-2D0F-4557-BB8B-1F143D7CAC28}"/>
              </a:ext>
            </a:extLst>
          </p:cNvPr>
          <p:cNvSpPr>
            <a:spLocks noGrp="1"/>
          </p:cNvSpPr>
          <p:nvPr>
            <p:ph type="title"/>
          </p:nvPr>
        </p:nvSpPr>
        <p:spPr>
          <a:xfrm>
            <a:off x="838200" y="365125"/>
            <a:ext cx="10515600" cy="1037547"/>
          </a:xfrm>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2D6C92E-13C1-46F1-B7E2-2568044859C7}"/>
              </a:ext>
            </a:extLst>
          </p:cNvPr>
          <p:cNvSpPr>
            <a:spLocks noGrp="1"/>
          </p:cNvSpPr>
          <p:nvPr>
            <p:ph idx="1"/>
          </p:nvPr>
        </p:nvSpPr>
        <p:spPr>
          <a:xfrm>
            <a:off x="328474" y="1402672"/>
            <a:ext cx="11549848" cy="5291091"/>
          </a:xfrm>
        </p:spPr>
        <p:txBody>
          <a:bodyPr>
            <a:normAutofit fontScale="62500" lnSpcReduction="20000"/>
          </a:bodyPr>
          <a:lstStyle/>
          <a:p>
            <a:r>
              <a:rPr lang="en-GB" dirty="0">
                <a:latin typeface="Times New Roman" panose="02020603050405020304" pitchFamily="18" charset="0"/>
                <a:cs typeface="Times New Roman" panose="02020603050405020304" pitchFamily="18" charset="0"/>
              </a:rPr>
              <a:t>Always Be Prepared to Revert to the Previous Revision:-</a:t>
            </a:r>
          </a:p>
          <a:p>
            <a:pPr lvl="1">
              <a:lnSpc>
                <a:spcPct val="170000"/>
              </a:lnSpc>
            </a:pPr>
            <a:r>
              <a:rPr lang="en-US" dirty="0">
                <a:latin typeface="Times New Roman" panose="02020603050405020304" pitchFamily="18" charset="0"/>
                <a:cs typeface="Times New Roman" panose="02020603050405020304" pitchFamily="18" charset="0"/>
              </a:rPr>
              <a:t>we all make mistakes, </a:t>
            </a:r>
            <a:r>
              <a:rPr lang="en-GB" dirty="0">
                <a:latin typeface="Times New Roman" panose="02020603050405020304" pitchFamily="18" charset="0"/>
                <a:cs typeface="Times New Roman" panose="02020603050405020304" pitchFamily="18" charset="0"/>
              </a:rPr>
              <a:t>so we expect that everyone will break the build from time to time. Whatever our reaction to a failed </a:t>
            </a:r>
            <a:r>
              <a:rPr lang="en-GB" i="1" dirty="0">
                <a:latin typeface="Times New Roman" panose="02020603050405020304" pitchFamily="18" charset="0"/>
                <a:cs typeface="Times New Roman" panose="02020603050405020304" pitchFamily="18" charset="0"/>
              </a:rPr>
              <a:t>commit stage</a:t>
            </a:r>
            <a:r>
              <a:rPr lang="en-GB" dirty="0">
                <a:latin typeface="Times New Roman" panose="02020603050405020304" pitchFamily="18" charset="0"/>
                <a:cs typeface="Times New Roman" panose="02020603050405020304" pitchFamily="18" charset="0"/>
              </a:rPr>
              <a:t>, it is important that we get everything working again quickly. If we can’t fix the problem quickly, for whatever reason, we should revert to the previous change-set held in revision control and remedy the problem in our local environment. Airplane pilots are taught that every time they land, they should assume that something will go wrong, so they should be ready to abort the landing attempt and “go around” to make another try. Use the same mindset when checking in.</a:t>
            </a:r>
          </a:p>
          <a:p>
            <a:pPr>
              <a:lnSpc>
                <a:spcPct val="150000"/>
              </a:lnSpc>
            </a:pPr>
            <a:r>
              <a:rPr lang="en-US" dirty="0">
                <a:latin typeface="Times New Roman" panose="02020603050405020304" pitchFamily="18" charset="0"/>
                <a:cs typeface="Times New Roman" panose="02020603050405020304" pitchFamily="18" charset="0"/>
              </a:rPr>
              <a:t>Time-Box Fixing before Reverting:- </a:t>
            </a:r>
          </a:p>
          <a:p>
            <a:pPr lvl="1">
              <a:lnSpc>
                <a:spcPct val="150000"/>
              </a:lnSpc>
            </a:pPr>
            <a:r>
              <a:rPr lang="en-GB" dirty="0">
                <a:latin typeface="Times New Roman" panose="02020603050405020304" pitchFamily="18" charset="0"/>
                <a:cs typeface="Times New Roman" panose="02020603050405020304" pitchFamily="18" charset="0"/>
              </a:rPr>
              <a:t>Establish a team rule: When the build breaks on check-in, try to fix it for ten minutes. If, after ten minutes, you aren’t finished with the solution, revert to the previous version from your version control system.</a:t>
            </a:r>
          </a:p>
          <a:p>
            <a:pPr>
              <a:lnSpc>
                <a:spcPct val="150000"/>
              </a:lnSpc>
            </a:pPr>
            <a:r>
              <a:rPr lang="en-GB" dirty="0">
                <a:latin typeface="Times New Roman" panose="02020603050405020304" pitchFamily="18" charset="0"/>
                <a:cs typeface="Times New Roman" panose="02020603050405020304" pitchFamily="18" charset="0"/>
              </a:rPr>
              <a:t>Don’t Comment Out Failing Tests:- </a:t>
            </a:r>
          </a:p>
          <a:p>
            <a:pPr lvl="1">
              <a:lnSpc>
                <a:spcPct val="150000"/>
              </a:lnSpc>
            </a:pPr>
            <a:r>
              <a:rPr lang="en-GB" dirty="0">
                <a:latin typeface="Times New Roman" panose="02020603050405020304" pitchFamily="18" charset="0"/>
                <a:cs typeface="Times New Roman" panose="02020603050405020304" pitchFamily="18" charset="0"/>
              </a:rPr>
              <a:t>Once you begin to enforce the previous rule, the result is often that developers comment out failing tests in order to get their changes checked in. This impulse is understandable, but wrong. When tests that have been passing for a while begin to fail, it can be hard to work out why. Commenting out tests that fail should always be a last resort, very rarely and reluctantly used, unless you are disciplined enough to fix it right away. It is OK to very occasionally comment out a test pending either some serious development work that needs to be scheduled or some extended discussions with the customer.</a:t>
            </a:r>
            <a:endParaRPr lang="en-US" b="1" i="1"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3830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B4B2-365D-45A5-8913-5800B55933A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96859DF9-6807-4DC8-8A1C-4D7CAAA2200C}"/>
              </a:ext>
            </a:extLst>
          </p:cNvPr>
          <p:cNvSpPr>
            <a:spLocks noGrp="1"/>
          </p:cNvSpPr>
          <p:nvPr>
            <p:ph idx="1"/>
          </p:nvPr>
        </p:nvSpPr>
        <p:spPr/>
        <p:txBody>
          <a:bodyPr>
            <a:normAutofit fontScale="85000" lnSpcReduction="20000"/>
          </a:bodyPr>
          <a:lstStyle/>
          <a:p>
            <a:pPr>
              <a:lnSpc>
                <a:spcPct val="150000"/>
              </a:lnSpc>
            </a:pPr>
            <a:r>
              <a:rPr lang="en-GB" dirty="0">
                <a:latin typeface="Times New Roman" panose="02020603050405020304" pitchFamily="18" charset="0"/>
                <a:cs typeface="Times New Roman" panose="02020603050405020304" pitchFamily="18" charset="0"/>
              </a:rPr>
              <a:t>Take Responsibility for All Breakages That Result from Your </a:t>
            </a:r>
            <a:r>
              <a:rPr lang="en-US" dirty="0">
                <a:latin typeface="Times New Roman" panose="02020603050405020304" pitchFamily="18" charset="0"/>
                <a:cs typeface="Times New Roman" panose="02020603050405020304" pitchFamily="18" charset="0"/>
              </a:rPr>
              <a:t>Changes </a:t>
            </a:r>
            <a:r>
              <a:rPr lang="en-US" b="1" i="1" dirty="0">
                <a:latin typeface="Times New Roman" panose="02020603050405020304" pitchFamily="18" charset="0"/>
                <a:cs typeface="Times New Roman" panose="02020603050405020304" pitchFamily="18" charset="0"/>
              </a:rPr>
              <a:t>:-</a:t>
            </a:r>
          </a:p>
          <a:p>
            <a:pPr lvl="1">
              <a:lnSpc>
                <a:spcPct val="150000"/>
              </a:lnSpc>
            </a:pPr>
            <a:r>
              <a:rPr lang="en-GB" dirty="0">
                <a:latin typeface="Times New Roman" panose="02020603050405020304" pitchFamily="18" charset="0"/>
                <a:cs typeface="Times New Roman" panose="02020603050405020304" pitchFamily="18" charset="0"/>
              </a:rPr>
              <a:t>If you commit a change and all the tests you wrote pass, but others break, the build is still broken. Usually this means that you have introduced a regression bug into the application. It is your responsibility—because you made the change—to fix all tests that are not passing as a result of your changes.</a:t>
            </a:r>
            <a:r>
              <a:rPr lang="en-US" b="1" i="1" dirty="0">
                <a:latin typeface="Times New Roman" panose="02020603050405020304" pitchFamily="18" charset="0"/>
                <a:cs typeface="Times New Roman" panose="02020603050405020304" pitchFamily="18" charset="0"/>
              </a:rPr>
              <a:t> </a:t>
            </a:r>
          </a:p>
          <a:p>
            <a:pPr lvl="1">
              <a:lnSpc>
                <a:spcPct val="150000"/>
              </a:lnSpc>
            </a:pPr>
            <a:r>
              <a:rPr lang="en-GB" u="sng" dirty="0">
                <a:latin typeface="Times New Roman" panose="02020603050405020304" pitchFamily="18" charset="0"/>
                <a:cs typeface="Times New Roman" panose="02020603050405020304" pitchFamily="18" charset="0"/>
              </a:rPr>
              <a:t>To do CI effectively, </a:t>
            </a:r>
            <a:r>
              <a:rPr lang="en-GB" dirty="0">
                <a:latin typeface="Times New Roman" panose="02020603050405020304" pitchFamily="18" charset="0"/>
                <a:cs typeface="Times New Roman" panose="02020603050405020304" pitchFamily="18" charset="0"/>
              </a:rPr>
              <a:t>everybody needs access to the whole codebase. If for some reasons you are forced into a situation where access to code cannot be shared with the whole team, you can manage around it through good collaboration with the people who have the necessary access. However, this is very much a second-best, and you should work hard to get such restrictions </a:t>
            </a:r>
            <a:r>
              <a:rPr lang="en-US" dirty="0">
                <a:latin typeface="Times New Roman" panose="02020603050405020304" pitchFamily="18" charset="0"/>
                <a:cs typeface="Times New Roman" panose="02020603050405020304" pitchFamily="18" charset="0"/>
              </a:rPr>
              <a:t>removed.</a:t>
            </a:r>
            <a:endParaRPr lang="en-US" b="1"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044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2375-89DE-4C56-81F1-DAA92F463003}"/>
              </a:ext>
            </a:extLst>
          </p:cNvPr>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Test-Driven Development</a:t>
            </a:r>
            <a:endParaRPr lang="en-IN" dirty="0"/>
          </a:p>
        </p:txBody>
      </p:sp>
      <p:sp>
        <p:nvSpPr>
          <p:cNvPr id="3" name="Content Placeholder 2">
            <a:extLst>
              <a:ext uri="{FF2B5EF4-FFF2-40B4-BE49-F238E27FC236}">
                <a16:creationId xmlns:a16="http://schemas.microsoft.com/office/drawing/2014/main" id="{AF4EEA7D-5F2E-4C2B-A72D-D77402E967FC}"/>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idea is that when developing a new piece of functionality or fixing a bug, developers first create a test that is an executable specification of the expected behaviour of the code to be written. Not only do these tests drive the application’s design, they then serve both as regression tests and as documentation of the code and the application’s </a:t>
            </a:r>
            <a:r>
              <a:rPr lang="en-US" dirty="0">
                <a:latin typeface="Times New Roman" panose="02020603050405020304" pitchFamily="18" charset="0"/>
                <a:cs typeface="Times New Roman" panose="02020603050405020304" pitchFamily="18" charset="0"/>
              </a:rPr>
              <a:t>expected behavior.</a:t>
            </a:r>
          </a:p>
        </p:txBody>
      </p:sp>
    </p:spTree>
    <p:extLst>
      <p:ext uri="{BB962C8B-B14F-4D97-AF65-F5344CB8AC3E}">
        <p14:creationId xmlns:p14="http://schemas.microsoft.com/office/powerpoint/2010/main" val="3723620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AE6E-8493-40E1-8D64-056062A83E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Continues Delivery </a:t>
            </a:r>
            <a:endParaRPr lang="en-IN" dirty="0"/>
          </a:p>
        </p:txBody>
      </p:sp>
      <p:pic>
        <p:nvPicPr>
          <p:cNvPr id="4" name="Picture 2" descr="Continuous Delivery In a Nutshell | by Zaiku | Medium">
            <a:extLst>
              <a:ext uri="{FF2B5EF4-FFF2-40B4-BE49-F238E27FC236}">
                <a16:creationId xmlns:a16="http://schemas.microsoft.com/office/drawing/2014/main" id="{44CF38F8-E2EC-4A07-B0EF-393C77AAC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491" y="1953087"/>
            <a:ext cx="6848165" cy="426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822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1F38-434E-4E6A-8C92-BC0E23AD335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EBD98DE-F4CB-49DF-8713-BDB7F76C4070}"/>
              </a:ext>
            </a:extLst>
          </p:cNvPr>
          <p:cNvSpPr>
            <a:spLocks noGrp="1"/>
          </p:cNvSpPr>
          <p:nvPr>
            <p:ph idx="1"/>
          </p:nvPr>
        </p:nvSpPr>
        <p:spPr/>
        <p:txBody>
          <a:bodyPr>
            <a:normAutofit fontScale="77500" lnSpcReduction="20000"/>
          </a:bodyPr>
          <a:lstStyle/>
          <a:p>
            <a:pPr fontAlgn="base">
              <a:lnSpc>
                <a:spcPct val="150000"/>
              </a:lnSpc>
            </a:pPr>
            <a:r>
              <a:rPr lang="en-GB" b="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usually refers to integrating, building, and testing code within the development environment. Continuous Delivery builds on this, dealing with the final stages required for production deployment.</a:t>
            </a:r>
          </a:p>
          <a:p>
            <a:pPr fontAlgn="base">
              <a:lnSpc>
                <a:spcPct val="150000"/>
              </a:lnSpc>
            </a:pPr>
            <a:r>
              <a:rPr lang="en-GB" b="1" dirty="0">
                <a:latin typeface="Times New Roman" panose="02020603050405020304" pitchFamily="18" charset="0"/>
                <a:cs typeface="Times New Roman" panose="02020603050405020304" pitchFamily="18" charset="0"/>
              </a:rPr>
              <a:t>Continuous Delivery</a:t>
            </a:r>
            <a:r>
              <a:rPr lang="en-GB" dirty="0">
                <a:latin typeface="Times New Roman" panose="02020603050405020304" pitchFamily="18" charset="0"/>
                <a:cs typeface="Times New Roman" panose="02020603050405020304" pitchFamily="18" charset="0"/>
              </a:rPr>
              <a:t> just means that you are able to do frequent deployments but may choose not to do it, usually due to businesses preferring a slower rate of deployment. In order to do Continuous Deployment you must be doing Continuous Delivery.</a:t>
            </a:r>
          </a:p>
          <a:p>
            <a:pPr fontAlgn="base">
              <a:lnSpc>
                <a:spcPct val="150000"/>
              </a:lnSpc>
            </a:pPr>
            <a:r>
              <a:rPr lang="en-GB" b="1" dirty="0">
                <a:latin typeface="Times New Roman" panose="02020603050405020304" pitchFamily="18" charset="0"/>
                <a:cs typeface="Times New Roman" panose="02020603050405020304" pitchFamily="18" charset="0"/>
              </a:rPr>
              <a:t>Continuous Deployment</a:t>
            </a:r>
            <a:r>
              <a:rPr lang="en-GB" dirty="0">
                <a:latin typeface="Times New Roman" panose="02020603050405020304" pitchFamily="18" charset="0"/>
                <a:cs typeface="Times New Roman" panose="02020603050405020304" pitchFamily="18" charset="0"/>
              </a:rPr>
              <a:t> means that every change goes through the pipeline and automatically gets put into production, resulting in many production deployments every day.</a:t>
            </a:r>
          </a:p>
          <a:p>
            <a:endParaRPr lang="en-IN" dirty="0"/>
          </a:p>
        </p:txBody>
      </p:sp>
    </p:spTree>
    <p:extLst>
      <p:ext uri="{BB962C8B-B14F-4D97-AF65-F5344CB8AC3E}">
        <p14:creationId xmlns:p14="http://schemas.microsoft.com/office/powerpoint/2010/main" val="2591940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89C0-4329-4076-ABED-3952F64CD857}"/>
              </a:ext>
            </a:extLst>
          </p:cNvPr>
          <p:cNvSpPr>
            <a:spLocks noGrp="1"/>
          </p:cNvSpPr>
          <p:nvPr>
            <p:ph type="title"/>
          </p:nvPr>
        </p:nvSpPr>
        <p:spPr/>
        <p:txBody>
          <a:bodyPr/>
          <a:lstStyle/>
          <a:p>
            <a:r>
              <a:rPr lang="en-US" dirty="0"/>
              <a:t>Continues..</a:t>
            </a:r>
            <a:endParaRPr lang="en-IN" dirty="0"/>
          </a:p>
        </p:txBody>
      </p:sp>
      <p:pic>
        <p:nvPicPr>
          <p:cNvPr id="4" name="Picture 2" descr="How does continuous integration relate to continuous delivery / deployment?  - DevOps Stack Exchange">
            <a:extLst>
              <a:ext uri="{FF2B5EF4-FFF2-40B4-BE49-F238E27FC236}">
                <a16:creationId xmlns:a16="http://schemas.microsoft.com/office/drawing/2014/main" id="{342A5933-B03D-4C74-BC01-11E124133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31" y="1775534"/>
            <a:ext cx="10156054" cy="508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43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AFAC-7677-4AB9-A29D-2BC3399569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Continuous Delivery</a:t>
            </a:r>
            <a:endParaRPr lang="en-IN" dirty="0"/>
          </a:p>
        </p:txBody>
      </p:sp>
      <p:sp>
        <p:nvSpPr>
          <p:cNvPr id="3" name="Content Placeholder 2">
            <a:extLst>
              <a:ext uri="{FF2B5EF4-FFF2-40B4-BE49-F238E27FC236}">
                <a16:creationId xmlns:a16="http://schemas.microsoft.com/office/drawing/2014/main" id="{97BB2F28-FAD3-46F5-B9D7-F14241998DBD}"/>
              </a:ext>
            </a:extLst>
          </p:cNvPr>
          <p:cNvSpPr>
            <a:spLocks noGrp="1"/>
          </p:cNvSpPr>
          <p:nvPr>
            <p:ph idx="1"/>
          </p:nvPr>
        </p:nvSpPr>
        <p:spPr/>
        <p:txBody>
          <a:bodyPr>
            <a:normAutofit fontScale="92500" lnSpcReduction="10000"/>
          </a:bodyPr>
          <a:lstStyle/>
          <a:p>
            <a:pPr lvl="0">
              <a:lnSpc>
                <a:spcPct val="170000"/>
              </a:lnSpc>
            </a:pPr>
            <a:r>
              <a:rPr lang="en-US" dirty="0">
                <a:latin typeface="Times New Roman" panose="02020603050405020304" pitchFamily="18" charset="0"/>
                <a:cs typeface="Times New Roman" panose="02020603050405020304" pitchFamily="18" charset="0"/>
              </a:rPr>
              <a:t>Continuous Delivery is a software engineering approach in which teams produce software in short cycles, ensuring that software can be reliably released at any time.</a:t>
            </a:r>
          </a:p>
          <a:p>
            <a:pPr lvl="0">
              <a:lnSpc>
                <a:spcPct val="170000"/>
              </a:lnSpc>
            </a:pPr>
            <a:r>
              <a:rPr lang="en-US" dirty="0">
                <a:latin typeface="Times New Roman" panose="02020603050405020304" pitchFamily="18" charset="0"/>
                <a:cs typeface="Times New Roman" panose="02020603050405020304" pitchFamily="18" charset="0"/>
              </a:rPr>
              <a:t>It aims to build, test and release software faster and more frequently.</a:t>
            </a:r>
          </a:p>
          <a:p>
            <a:pPr lvl="0">
              <a:lnSpc>
                <a:spcPct val="170000"/>
              </a:lnSpc>
            </a:pPr>
            <a:r>
              <a:rPr lang="en-US" dirty="0">
                <a:latin typeface="Times New Roman" panose="02020603050405020304" pitchFamily="18" charset="0"/>
                <a:cs typeface="Times New Roman" panose="02020603050405020304" pitchFamily="18" charset="0"/>
              </a:rPr>
              <a:t>It reduces the cost, time, and risk of delivering changes by allowing for more incremental updates to production.</a:t>
            </a:r>
          </a:p>
          <a:p>
            <a:endParaRPr lang="en-IN" dirty="0"/>
          </a:p>
        </p:txBody>
      </p:sp>
    </p:spTree>
    <p:extLst>
      <p:ext uri="{BB962C8B-B14F-4D97-AF65-F5344CB8AC3E}">
        <p14:creationId xmlns:p14="http://schemas.microsoft.com/office/powerpoint/2010/main" val="338662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33DA-D8D1-4ABE-8BF5-FC3C9ABF3AD2}"/>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E3C19386-0844-4753-B52E-471F26A23E0C}"/>
              </a:ext>
            </a:extLst>
          </p:cNvPr>
          <p:cNvSpPr>
            <a:spLocks noGrp="1"/>
          </p:cNvSpPr>
          <p:nvPr>
            <p:ph idx="1"/>
          </p:nvPr>
        </p:nvSpPr>
        <p:spPr/>
        <p:txBody>
          <a:bodyPr>
            <a:normAutofit fontScale="70000" lnSpcReduction="20000"/>
          </a:bodyPr>
          <a:lstStyle/>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Getting the prerequisites in place to manage your application’s build, deploy, test, and release process-  We tackle this in two parts: getting everything into </a:t>
            </a:r>
            <a:r>
              <a:rPr lang="en-GB" b="1" dirty="0">
                <a:latin typeface="Times New Roman" panose="02020603050405020304" pitchFamily="18" charset="0"/>
                <a:cs typeface="Times New Roman" panose="02020603050405020304" pitchFamily="18" charset="0"/>
              </a:rPr>
              <a:t>version control</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managing dependencies</a:t>
            </a:r>
            <a:r>
              <a:rPr lang="en-GB" dirty="0">
                <a:latin typeface="Times New Roman" panose="02020603050405020304" pitchFamily="18" charset="0"/>
                <a:cs typeface="Times New Roman" panose="02020603050405020304" pitchFamily="18" charset="0"/>
              </a:rPr>
              <a:t>.</a:t>
            </a:r>
          </a:p>
          <a:p>
            <a:pPr marL="514350" indent="-514350">
              <a:lnSpc>
                <a:spcPct val="170000"/>
              </a:lnSpc>
              <a:buFont typeface="+mj-lt"/>
              <a:buAutoNum type="arabicPeriod"/>
            </a:pPr>
            <a:r>
              <a:rPr lang="en-US" b="1" dirty="0">
                <a:latin typeface="Times New Roman" panose="02020603050405020304" pitchFamily="18" charset="0"/>
                <a:cs typeface="Times New Roman" panose="02020603050405020304" pitchFamily="18" charset="0"/>
              </a:rPr>
              <a:t>Managing </a:t>
            </a:r>
            <a:r>
              <a:rPr lang="en-US" dirty="0">
                <a:latin typeface="Times New Roman" panose="02020603050405020304" pitchFamily="18" charset="0"/>
                <a:cs typeface="Times New Roman" panose="02020603050405020304" pitchFamily="18" charset="0"/>
              </a:rPr>
              <a:t>an application’s </a:t>
            </a:r>
            <a:r>
              <a:rPr lang="en-US" b="1" dirty="0">
                <a:latin typeface="Times New Roman" panose="02020603050405020304" pitchFamily="18" charset="0"/>
                <a:cs typeface="Times New Roman" panose="02020603050405020304" pitchFamily="18" charset="0"/>
              </a:rPr>
              <a:t>configuration</a:t>
            </a:r>
            <a:r>
              <a:rPr lang="en-US" dirty="0">
                <a:latin typeface="Times New Roman" panose="02020603050405020304" pitchFamily="18" charset="0"/>
                <a:cs typeface="Times New Roman" panose="02020603050405020304" pitchFamily="18" charset="0"/>
              </a:rPr>
              <a:t>. </a:t>
            </a:r>
          </a:p>
          <a:p>
            <a:pPr marL="514350" indent="-514350">
              <a:lnSpc>
                <a:spcPct val="170000"/>
              </a:lnSpc>
              <a:buFont typeface="+mj-lt"/>
              <a:buAutoNum type="arabicPeriod"/>
            </a:pPr>
            <a:r>
              <a:rPr lang="en-GB" b="1" dirty="0">
                <a:latin typeface="Times New Roman" panose="02020603050405020304" pitchFamily="18" charset="0"/>
                <a:cs typeface="Times New Roman" panose="02020603050405020304" pitchFamily="18" charset="0"/>
              </a:rPr>
              <a:t>Configuration management of whole environments</a:t>
            </a:r>
            <a:r>
              <a:rPr lang="en-GB" dirty="0">
                <a:latin typeface="Times New Roman" panose="02020603050405020304" pitchFamily="18" charset="0"/>
                <a:cs typeface="Times New Roman" panose="02020603050405020304" pitchFamily="18" charset="0"/>
              </a:rPr>
              <a:t>—the software, hardware, and infrastructure that an application depends upon; the principles behind environment management, from operating systems to application servers, databases, and other commercial off-the-shelf (COTS) software.</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3392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C465-E563-48BA-91E9-EB56DD3AA6BD}"/>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F7AB914-AB37-45D4-9557-888D24C4FC10}"/>
              </a:ext>
            </a:extLst>
          </p:cNvPr>
          <p:cNvSpPr>
            <a:spLocks noGrp="1"/>
          </p:cNvSpPr>
          <p:nvPr>
            <p:ph idx="1"/>
          </p:nvPr>
        </p:nvSpPr>
        <p:spPr>
          <a:xfrm>
            <a:off x="594805" y="1438184"/>
            <a:ext cx="11097086" cy="5228946"/>
          </a:xfrm>
        </p:spPr>
        <p:txBody>
          <a:bodyPr>
            <a:normAutofit fontScale="70000" lnSpcReduction="20000"/>
          </a:bodyPr>
          <a:lstStyle/>
          <a:p>
            <a:pPr>
              <a:lnSpc>
                <a:spcPct val="150000"/>
              </a:lnSpc>
            </a:pPr>
            <a:r>
              <a:rPr lang="en-GB" b="1" dirty="0">
                <a:latin typeface="Times New Roman" panose="02020603050405020304" pitchFamily="18" charset="0"/>
                <a:cs typeface="Times New Roman" panose="02020603050405020304" pitchFamily="18" charset="0"/>
              </a:rPr>
              <a:t>Continuous delivery</a:t>
            </a:r>
            <a:r>
              <a:rPr lang="en-GB" dirty="0">
                <a:latin typeface="Times New Roman" panose="02020603050405020304" pitchFamily="18" charset="0"/>
                <a:cs typeface="Times New Roman" panose="02020603050405020304" pitchFamily="18" charset="0"/>
              </a:rPr>
              <a:t> is a software development practice where code changes are automatically prepared for a release to production.</a:t>
            </a:r>
          </a:p>
          <a:p>
            <a:pPr>
              <a:lnSpc>
                <a:spcPct val="150000"/>
              </a:lnSpc>
            </a:pPr>
            <a:r>
              <a:rPr lang="en-GB" dirty="0">
                <a:latin typeface="Times New Roman" panose="02020603050405020304" pitchFamily="18" charset="0"/>
                <a:cs typeface="Times New Roman" panose="02020603050405020304" pitchFamily="18" charset="0"/>
              </a:rPr>
              <a:t>Continuous delivery lets developers automate testing beyond just unit tests so they can verify application updates across multiple dimensions before deploying to customers.</a:t>
            </a:r>
          </a:p>
          <a:p>
            <a:pPr>
              <a:lnSpc>
                <a:spcPct val="150000"/>
              </a:lnSpc>
            </a:pPr>
            <a:r>
              <a:rPr lang="en-US" dirty="0">
                <a:latin typeface="Times New Roman" panose="02020603050405020304" pitchFamily="18" charset="0"/>
                <a:cs typeface="Times New Roman" panose="02020603050405020304" pitchFamily="18" charset="0"/>
              </a:rPr>
              <a:t>In practice, continuous delivery focuses on automated deployment pipeline. This may have one or more manual approval gates prior to reaching production.</a:t>
            </a:r>
          </a:p>
          <a:p>
            <a:pPr lvl="0">
              <a:lnSpc>
                <a:spcPct val="150000"/>
              </a:lnSpc>
            </a:pPr>
            <a:r>
              <a:rPr lang="en-US" dirty="0">
                <a:latin typeface="Times New Roman" panose="02020603050405020304" pitchFamily="18" charset="0"/>
                <a:cs typeface="Times New Roman" panose="02020603050405020304" pitchFamily="18" charset="0"/>
              </a:rPr>
              <a:t>Continuous delivery provides many benefits, including:</a:t>
            </a:r>
          </a:p>
          <a:p>
            <a:pPr lvl="1">
              <a:lnSpc>
                <a:spcPct val="150000"/>
              </a:lnSpc>
            </a:pPr>
            <a:r>
              <a:rPr lang="en-US" sz="2800" dirty="0">
                <a:latin typeface="Times New Roman" panose="02020603050405020304" pitchFamily="18" charset="0"/>
                <a:cs typeface="Times New Roman" panose="02020603050405020304" pitchFamily="18" charset="0"/>
              </a:rPr>
              <a:t>It encourages Infrastructure as Code and Configuration as Code.</a:t>
            </a:r>
          </a:p>
          <a:p>
            <a:pPr lvl="1">
              <a:lnSpc>
                <a:spcPct val="150000"/>
              </a:lnSpc>
            </a:pPr>
            <a:r>
              <a:rPr lang="en-US" sz="2800" dirty="0">
                <a:latin typeface="Times New Roman" panose="02020603050405020304" pitchFamily="18" charset="0"/>
                <a:cs typeface="Times New Roman" panose="02020603050405020304" pitchFamily="18" charset="0"/>
              </a:rPr>
              <a:t>It enables automated testing throughout the pipeline.</a:t>
            </a:r>
          </a:p>
          <a:p>
            <a:pPr lvl="1">
              <a:lnSpc>
                <a:spcPct val="150000"/>
              </a:lnSpc>
            </a:pPr>
            <a:r>
              <a:rPr lang="en-US" sz="2800" dirty="0">
                <a:latin typeface="Times New Roman" panose="02020603050405020304" pitchFamily="18" charset="0"/>
                <a:cs typeface="Times New Roman" panose="02020603050405020304" pitchFamily="18" charset="0"/>
              </a:rPr>
              <a:t>It provides visibility and fast feedback cycles.</a:t>
            </a:r>
          </a:p>
          <a:p>
            <a:pPr lvl="1">
              <a:lnSpc>
                <a:spcPct val="150000"/>
              </a:lnSpc>
            </a:pPr>
            <a:r>
              <a:rPr lang="en-US" sz="2800" dirty="0">
                <a:latin typeface="Times New Roman" panose="02020603050405020304" pitchFamily="18" charset="0"/>
                <a:cs typeface="Times New Roman" panose="02020603050405020304" pitchFamily="18" charset="0"/>
              </a:rPr>
              <a:t>It makes going to production a low stress activity.</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9311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3A67-7108-45FE-834A-B0728BFEBA2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D5A98B5-45AB-4005-B0E3-D4717A6145BD}"/>
              </a:ext>
            </a:extLst>
          </p:cNvPr>
          <p:cNvSpPr>
            <a:spLocks noGrp="1"/>
          </p:cNvSpPr>
          <p:nvPr>
            <p:ph idx="1"/>
          </p:nvPr>
        </p:nvSpPr>
        <p:spPr>
          <a:xfrm>
            <a:off x="838200" y="1825624"/>
            <a:ext cx="10515600" cy="2835151"/>
          </a:xfrm>
        </p:spPr>
        <p:txBody>
          <a:bodyPr>
            <a:normAutofit fontScale="70000" lnSpcReduction="20000"/>
          </a:bodyPr>
          <a:lstStyle/>
          <a:p>
            <a:pPr>
              <a:lnSpc>
                <a:spcPct val="150000"/>
              </a:lnSpc>
            </a:pPr>
            <a:r>
              <a:rPr lang="en-US" dirty="0">
                <a:latin typeface="Times New Roman" panose="02020603050405020304" pitchFamily="18" charset="0"/>
                <a:cs typeface="Times New Roman" panose="02020603050405020304" pitchFamily="18" charset="0"/>
              </a:rPr>
              <a:t>A deployment </a:t>
            </a:r>
            <a:r>
              <a:rPr lang="en-GB" dirty="0">
                <a:latin typeface="Times New Roman" panose="02020603050405020304" pitchFamily="18" charset="0"/>
                <a:cs typeface="Times New Roman" panose="02020603050405020304" pitchFamily="18" charset="0"/>
              </a:rPr>
              <a:t>pipeline is an automated implementation of your application’s build, deploy, test, and release process. </a:t>
            </a:r>
          </a:p>
          <a:p>
            <a:pPr>
              <a:lnSpc>
                <a:spcPct val="150000"/>
              </a:lnSpc>
            </a:pPr>
            <a:r>
              <a:rPr lang="en-GB" dirty="0">
                <a:latin typeface="Times New Roman" panose="02020603050405020304" pitchFamily="18" charset="0"/>
                <a:cs typeface="Times New Roman" panose="02020603050405020304" pitchFamily="18" charset="0"/>
              </a:rPr>
              <a:t>Every organization will have differences in the implementation of their deployment pipelines, depending on their value stream for releasing software, but the principles that govern them do not vary.</a:t>
            </a:r>
          </a:p>
          <a:p>
            <a:pPr>
              <a:lnSpc>
                <a:spcPct val="150000"/>
              </a:lnSpc>
            </a:pPr>
            <a:r>
              <a:rPr lang="en-GB" dirty="0">
                <a:latin typeface="Times New Roman" panose="02020603050405020304" pitchFamily="18" charset="0"/>
                <a:cs typeface="Times New Roman" panose="02020603050405020304" pitchFamily="18" charset="0"/>
              </a:rPr>
              <a:t>An example of a deployment pipeline is given below:-</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278E778-172F-41FC-897D-773239A81B58}"/>
              </a:ext>
            </a:extLst>
          </p:cNvPr>
          <p:cNvPicPr>
            <a:picLocks noChangeAspect="1"/>
          </p:cNvPicPr>
          <p:nvPr/>
        </p:nvPicPr>
        <p:blipFill>
          <a:blip r:embed="rId2"/>
          <a:stretch>
            <a:fillRect/>
          </a:stretch>
        </p:blipFill>
        <p:spPr>
          <a:xfrm>
            <a:off x="838200" y="4660776"/>
            <a:ext cx="10613993" cy="2041865"/>
          </a:xfrm>
          <a:prstGeom prst="rect">
            <a:avLst/>
          </a:prstGeom>
        </p:spPr>
      </p:pic>
    </p:spTree>
    <p:extLst>
      <p:ext uri="{BB962C8B-B14F-4D97-AF65-F5344CB8AC3E}">
        <p14:creationId xmlns:p14="http://schemas.microsoft.com/office/powerpoint/2010/main" val="3335959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C3D2-0C84-477F-A307-5AB20CCBD42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4973116-A838-4C4C-849A-CADF109179ED}"/>
              </a:ext>
            </a:extLst>
          </p:cNvPr>
          <p:cNvSpPr>
            <a:spLocks noGrp="1"/>
          </p:cNvSpPr>
          <p:nvPr>
            <p:ph idx="1"/>
          </p:nvPr>
        </p:nvSpPr>
        <p:spPr/>
        <p:txBody>
          <a:bodyPr>
            <a:normAutofit fontScale="85000" lnSpcReduction="20000"/>
          </a:bodyPr>
          <a:lstStyle/>
          <a:p>
            <a:pPr>
              <a:lnSpc>
                <a:spcPct val="160000"/>
              </a:lnSpc>
            </a:pPr>
            <a:r>
              <a:rPr lang="en-GB" dirty="0"/>
              <a:t>The way the deployment pipeline works is as follows:-</a:t>
            </a:r>
          </a:p>
          <a:p>
            <a:pPr lvl="1">
              <a:lnSpc>
                <a:spcPct val="160000"/>
              </a:lnSpc>
            </a:pPr>
            <a:r>
              <a:rPr lang="en-GB" dirty="0"/>
              <a:t> Every change that is made to an application’s configuration, source code, environment, or data, triggers the creation of a new instance of the pipeline. </a:t>
            </a:r>
          </a:p>
          <a:p>
            <a:pPr lvl="1">
              <a:lnSpc>
                <a:spcPct val="160000"/>
              </a:lnSpc>
            </a:pPr>
            <a:r>
              <a:rPr lang="en-GB" dirty="0"/>
              <a:t>One of the first steps in the pipeline is to create binaries and installers. </a:t>
            </a:r>
          </a:p>
          <a:p>
            <a:pPr lvl="1">
              <a:lnSpc>
                <a:spcPct val="160000"/>
              </a:lnSpc>
            </a:pPr>
            <a:r>
              <a:rPr lang="en-GB" dirty="0"/>
              <a:t>The rest of the pipeline runs a series of tests on the binaries to prove that they can be released. </a:t>
            </a:r>
          </a:p>
          <a:p>
            <a:pPr lvl="1">
              <a:lnSpc>
                <a:spcPct val="160000"/>
              </a:lnSpc>
            </a:pPr>
            <a:r>
              <a:rPr lang="en-GB" dirty="0"/>
              <a:t>Each test that the release candidate passes gives us more confidence that this particular combination of binary code, configuration information, environment, and data will work. </a:t>
            </a:r>
          </a:p>
          <a:p>
            <a:pPr lvl="1">
              <a:lnSpc>
                <a:spcPct val="160000"/>
              </a:lnSpc>
            </a:pPr>
            <a:r>
              <a:rPr lang="en-GB" dirty="0"/>
              <a:t>If the release candidate passes all the tests, it can be released.</a:t>
            </a:r>
            <a:endParaRPr lang="en-US" dirty="0"/>
          </a:p>
          <a:p>
            <a:endParaRPr lang="en-IN" dirty="0"/>
          </a:p>
        </p:txBody>
      </p:sp>
    </p:spTree>
    <p:extLst>
      <p:ext uri="{BB962C8B-B14F-4D97-AF65-F5344CB8AC3E}">
        <p14:creationId xmlns:p14="http://schemas.microsoft.com/office/powerpoint/2010/main" val="3677700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143-5033-4962-961A-6AE1A1870AE1}"/>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D996CD7-CE38-4357-9498-DA1299286816}"/>
              </a:ext>
            </a:extLst>
          </p:cNvPr>
          <p:cNvSpPr>
            <a:spLocks noGrp="1"/>
          </p:cNvSpPr>
          <p:nvPr>
            <p:ph idx="1"/>
          </p:nvPr>
        </p:nvSpPr>
        <p:spPr>
          <a:xfrm>
            <a:off x="363984" y="1402672"/>
            <a:ext cx="11354540" cy="5299969"/>
          </a:xfrm>
        </p:spPr>
        <p:txBody>
          <a:bodyPr>
            <a:normAutofit fontScale="70000" lnSpcReduction="20000"/>
          </a:bodyPr>
          <a:lstStyle/>
          <a:p>
            <a:pPr>
              <a:lnSpc>
                <a:spcPct val="150000"/>
              </a:lnSpc>
            </a:pPr>
            <a:r>
              <a:rPr lang="en-GB" dirty="0">
                <a:latin typeface="Times New Roman" panose="02020603050405020304" pitchFamily="18" charset="0"/>
                <a:cs typeface="Times New Roman" panose="02020603050405020304" pitchFamily="18" charset="0"/>
              </a:rPr>
              <a:t>The aim of the deployment pipeline is threefold.</a:t>
            </a:r>
          </a:p>
          <a:p>
            <a:pPr lvl="1">
              <a:lnSpc>
                <a:spcPct val="150000"/>
              </a:lnSpc>
            </a:pPr>
            <a:r>
              <a:rPr lang="en-GB" b="1" dirty="0">
                <a:latin typeface="Times New Roman" panose="02020603050405020304" pitchFamily="18" charset="0"/>
                <a:cs typeface="Times New Roman" panose="02020603050405020304" pitchFamily="18" charset="0"/>
              </a:rPr>
              <a:t>First</a:t>
            </a:r>
            <a:r>
              <a:rPr lang="en-GB" dirty="0">
                <a:latin typeface="Times New Roman" panose="02020603050405020304" pitchFamily="18" charset="0"/>
                <a:cs typeface="Times New Roman" panose="02020603050405020304" pitchFamily="18" charset="0"/>
              </a:rPr>
              <a:t>, it makes every part of the process of building, deploying, testing, and releasing software visible to everybody involved, aiding collaboration.</a:t>
            </a:r>
          </a:p>
          <a:p>
            <a:pPr lvl="1">
              <a:lnSpc>
                <a:spcPct val="150000"/>
              </a:lnSpc>
            </a:pPr>
            <a:r>
              <a:rPr lang="en-GB" b="1" dirty="0">
                <a:latin typeface="Times New Roman" panose="02020603050405020304" pitchFamily="18" charset="0"/>
                <a:cs typeface="Times New Roman" panose="02020603050405020304" pitchFamily="18" charset="0"/>
              </a:rPr>
              <a:t>Second</a:t>
            </a:r>
            <a:r>
              <a:rPr lang="en-GB" dirty="0">
                <a:latin typeface="Times New Roman" panose="02020603050405020304" pitchFamily="18" charset="0"/>
                <a:cs typeface="Times New Roman" panose="02020603050405020304" pitchFamily="18" charset="0"/>
              </a:rPr>
              <a:t>, it improves feedback so that problems are identified, and so resolved, as early in the process as possible. </a:t>
            </a:r>
          </a:p>
          <a:p>
            <a:pPr lvl="1">
              <a:lnSpc>
                <a:spcPct val="150000"/>
              </a:lnSpc>
            </a:pPr>
            <a:r>
              <a:rPr lang="en-GB" b="1" dirty="0">
                <a:latin typeface="Times New Roman" panose="02020603050405020304" pitchFamily="18" charset="0"/>
                <a:cs typeface="Times New Roman" panose="02020603050405020304" pitchFamily="18" charset="0"/>
              </a:rPr>
              <a:t>Finally</a:t>
            </a:r>
            <a:r>
              <a:rPr lang="en-GB" dirty="0">
                <a:latin typeface="Times New Roman" panose="02020603050405020304" pitchFamily="18" charset="0"/>
                <a:cs typeface="Times New Roman" panose="02020603050405020304" pitchFamily="18" charset="0"/>
              </a:rPr>
              <a:t>, it enables teams to deploy and release any version of their software to any environment at will through a fully automated process.</a:t>
            </a:r>
          </a:p>
          <a:p>
            <a:pPr>
              <a:lnSpc>
                <a:spcPct val="150000"/>
              </a:lnSpc>
            </a:pPr>
            <a:r>
              <a:rPr lang="en-GB" dirty="0">
                <a:latin typeface="Times New Roman" panose="02020603050405020304" pitchFamily="18" charset="0"/>
                <a:cs typeface="Times New Roman" panose="02020603050405020304" pitchFamily="18" charset="0"/>
              </a:rPr>
              <a:t>Our goal as software professionals is to deliver useful, working software to users as quickly as possible.</a:t>
            </a:r>
          </a:p>
          <a:p>
            <a:pPr>
              <a:lnSpc>
                <a:spcPct val="150000"/>
              </a:lnSpc>
            </a:pPr>
            <a:r>
              <a:rPr lang="en-GB" dirty="0">
                <a:latin typeface="Times New Roman" panose="02020603050405020304" pitchFamily="18" charset="0"/>
                <a:cs typeface="Times New Roman" panose="02020603050405020304" pitchFamily="18" charset="0"/>
              </a:rPr>
              <a:t>Speed is essential because there is an opportunity cost associated with not delivering software. (You can only start to get a return on your investment once </a:t>
            </a:r>
            <a:r>
              <a:rPr lang="en-US" dirty="0">
                <a:latin typeface="Times New Roman" panose="02020603050405020304" pitchFamily="18" charset="0"/>
                <a:cs typeface="Times New Roman" panose="02020603050405020304" pitchFamily="18" charset="0"/>
              </a:rPr>
              <a:t>your software is released.)</a:t>
            </a:r>
          </a:p>
          <a:p>
            <a:pPr>
              <a:lnSpc>
                <a:spcPct val="150000"/>
              </a:lnSpc>
            </a:pPr>
            <a:r>
              <a:rPr lang="en-GB" dirty="0">
                <a:latin typeface="Times New Roman" panose="02020603050405020304" pitchFamily="18" charset="0"/>
                <a:cs typeface="Times New Roman" panose="02020603050405020304" pitchFamily="18" charset="0"/>
              </a:rPr>
              <a:t>Find ways to reduce </a:t>
            </a:r>
            <a:r>
              <a:rPr lang="en-GB" b="1" i="1" dirty="0">
                <a:latin typeface="Times New Roman" panose="02020603050405020304" pitchFamily="18" charset="0"/>
                <a:cs typeface="Times New Roman" panose="02020603050405020304" pitchFamily="18" charset="0"/>
              </a:rPr>
              <a:t>cycle time :--</a:t>
            </a:r>
            <a:r>
              <a:rPr lang="en-GB" dirty="0">
                <a:latin typeface="Times New Roman" panose="02020603050405020304" pitchFamily="18" charset="0"/>
                <a:cs typeface="Times New Roman" panose="02020603050405020304" pitchFamily="18" charset="0"/>
              </a:rPr>
              <a:t> the time it takes from deciding to make a change, whether a bugfix or a feature, to having it available to users.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0635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9A9D-F074-4C73-A551-ABB858046C57}"/>
              </a:ext>
            </a:extLst>
          </p:cNvPr>
          <p:cNvSpPr>
            <a:spLocks noGrp="1"/>
          </p:cNvSpPr>
          <p:nvPr>
            <p:ph type="title"/>
          </p:nvPr>
        </p:nvSpPr>
        <p:spPr>
          <a:xfrm>
            <a:off x="885547" y="54408"/>
            <a:ext cx="10515600" cy="842238"/>
          </a:xfrm>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0C89F82-6DF9-44D8-B940-FCC211C12402}"/>
              </a:ext>
            </a:extLst>
          </p:cNvPr>
          <p:cNvSpPr>
            <a:spLocks noGrp="1"/>
          </p:cNvSpPr>
          <p:nvPr>
            <p:ph idx="1"/>
          </p:nvPr>
        </p:nvSpPr>
        <p:spPr>
          <a:xfrm>
            <a:off x="284085" y="896646"/>
            <a:ext cx="11718525" cy="5805996"/>
          </a:xfrm>
        </p:spPr>
        <p:txBody>
          <a:bodyPr>
            <a:normAutofit fontScale="62500" lnSpcReduction="20000"/>
          </a:bodyPr>
          <a:lstStyle/>
          <a:p>
            <a:pPr>
              <a:lnSpc>
                <a:spcPct val="160000"/>
              </a:lnSpc>
            </a:pPr>
            <a:r>
              <a:rPr lang="en-GB" dirty="0">
                <a:latin typeface="Times New Roman" panose="02020603050405020304" pitchFamily="18" charset="0"/>
                <a:cs typeface="Times New Roman" panose="02020603050405020304" pitchFamily="18" charset="0"/>
              </a:rPr>
              <a:t>Delivering fast is also important because it allows you to verify whether your features and bug fixes really are useful.</a:t>
            </a:r>
          </a:p>
          <a:p>
            <a:pPr>
              <a:lnSpc>
                <a:spcPct val="160000"/>
              </a:lnSpc>
            </a:pPr>
            <a:r>
              <a:rPr lang="en-GB" dirty="0">
                <a:latin typeface="Times New Roman" panose="02020603050405020304" pitchFamily="18" charset="0"/>
                <a:cs typeface="Times New Roman" panose="02020603050405020304" pitchFamily="18" charset="0"/>
              </a:rPr>
              <a:t>An important part of usefulness is quality. Our software should be fit for its </a:t>
            </a:r>
            <a:r>
              <a:rPr lang="en-US" dirty="0">
                <a:latin typeface="Times New Roman" panose="02020603050405020304" pitchFamily="18" charset="0"/>
                <a:cs typeface="Times New Roman" panose="02020603050405020304" pitchFamily="18" charset="0"/>
              </a:rPr>
              <a:t>purpose.</a:t>
            </a:r>
          </a:p>
          <a:p>
            <a:pPr>
              <a:lnSpc>
                <a:spcPct val="160000"/>
              </a:lnSpc>
            </a:pPr>
            <a:r>
              <a:rPr lang="en-GB" dirty="0">
                <a:latin typeface="Times New Roman" panose="02020603050405020304" pitchFamily="18" charset="0"/>
                <a:cs typeface="Times New Roman" panose="02020603050405020304" pitchFamily="18" charset="0"/>
              </a:rPr>
              <a:t>our goal should always be to deliver software of sufficient quality to bring value to its users. </a:t>
            </a:r>
          </a:p>
          <a:p>
            <a:pPr>
              <a:lnSpc>
                <a:spcPct val="160000"/>
              </a:lnSpc>
            </a:pPr>
            <a:r>
              <a:rPr lang="en-GB" dirty="0">
                <a:latin typeface="Times New Roman" panose="02020603050405020304" pitchFamily="18" charset="0"/>
                <a:cs typeface="Times New Roman" panose="02020603050405020304" pitchFamily="18" charset="0"/>
              </a:rPr>
              <a:t>So while it is important to deliver our software as quickly as possible, it is essential to maintain an appropriate </a:t>
            </a:r>
            <a:r>
              <a:rPr lang="en-US" dirty="0">
                <a:latin typeface="Times New Roman" panose="02020603050405020304" pitchFamily="18" charset="0"/>
                <a:cs typeface="Times New Roman" panose="02020603050405020304" pitchFamily="18" charset="0"/>
              </a:rPr>
              <a:t>level of quality.</a:t>
            </a:r>
          </a:p>
          <a:p>
            <a:pPr>
              <a:lnSpc>
                <a:spcPct val="170000"/>
              </a:lnSpc>
            </a:pPr>
            <a:r>
              <a:rPr lang="en-GB" dirty="0">
                <a:latin typeface="Times New Roman" panose="02020603050405020304" pitchFamily="18" charset="0"/>
                <a:cs typeface="Times New Roman" panose="02020603050405020304" pitchFamily="18" charset="0"/>
              </a:rPr>
              <a:t>Hence , now our goal actually </a:t>
            </a:r>
            <a:r>
              <a:rPr lang="en-GB" b="1" i="1" dirty="0">
                <a:latin typeface="Times New Roman" panose="02020603050405020304" pitchFamily="18" charset="0"/>
                <a:cs typeface="Times New Roman" panose="02020603050405020304" pitchFamily="18" charset="0"/>
              </a:rPr>
              <a:t>is to find ways to deliver high-quality, valuable software in an efficient, fast, and reliable manner.</a:t>
            </a:r>
          </a:p>
          <a:p>
            <a:pPr>
              <a:lnSpc>
                <a:spcPct val="170000"/>
              </a:lnSpc>
            </a:pPr>
            <a:r>
              <a:rPr lang="en-GB" dirty="0">
                <a:latin typeface="Times New Roman" panose="02020603050405020304" pitchFamily="18" charset="0"/>
                <a:cs typeface="Times New Roman" panose="02020603050405020304" pitchFamily="18" charset="0"/>
              </a:rPr>
              <a:t>In order to achieve these goals—low cycle time and high quality—we need to make frequent, automated </a:t>
            </a:r>
            <a:r>
              <a:rPr lang="en-US" dirty="0">
                <a:latin typeface="Times New Roman" panose="02020603050405020304" pitchFamily="18" charset="0"/>
                <a:cs typeface="Times New Roman" panose="02020603050405020304" pitchFamily="18" charset="0"/>
              </a:rPr>
              <a:t>releases of our software.</a:t>
            </a:r>
          </a:p>
          <a:p>
            <a:pPr>
              <a:lnSpc>
                <a:spcPct val="170000"/>
              </a:lnSpc>
            </a:pPr>
            <a:r>
              <a:rPr lang="en-GB" b="1" dirty="0">
                <a:latin typeface="Times New Roman" panose="02020603050405020304" pitchFamily="18" charset="0"/>
                <a:cs typeface="Times New Roman" panose="02020603050405020304" pitchFamily="18" charset="0"/>
              </a:rPr>
              <a:t>Automated:-  </a:t>
            </a:r>
            <a:r>
              <a:rPr lang="en-GB" dirty="0">
                <a:latin typeface="Times New Roman" panose="02020603050405020304" pitchFamily="18" charset="0"/>
                <a:cs typeface="Times New Roman" panose="02020603050405020304" pitchFamily="18" charset="0"/>
              </a:rPr>
              <a:t>If the build, deploy, test, and release process is not automated, it is not repeatable. Every time it is done, it will be different, because of changes in the software, the configuration of the system, the environments, and the release process. Since the steps are manual, they are error-prone, and there is no way to review exactly what was done.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12735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B592-04D8-4416-90F6-B101512BB43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EC2481F-6EB4-4B62-8797-2C8F7420BEE8}"/>
              </a:ext>
            </a:extLst>
          </p:cNvPr>
          <p:cNvSpPr>
            <a:spLocks noGrp="1"/>
          </p:cNvSpPr>
          <p:nvPr>
            <p:ph idx="1"/>
          </p:nvPr>
        </p:nvSpPr>
        <p:spPr/>
        <p:txBody>
          <a:bodyPr>
            <a:normAutofit fontScale="70000" lnSpcReduction="20000"/>
          </a:bodyPr>
          <a:lstStyle/>
          <a:p>
            <a:pPr>
              <a:lnSpc>
                <a:spcPct val="170000"/>
              </a:lnSpc>
            </a:pPr>
            <a:r>
              <a:rPr lang="en-GB" b="1" dirty="0">
                <a:latin typeface="Times New Roman" panose="02020603050405020304" pitchFamily="18" charset="0"/>
                <a:cs typeface="Times New Roman" panose="02020603050405020304" pitchFamily="18" charset="0"/>
              </a:rPr>
              <a:t>Frequent. </a:t>
            </a:r>
            <a:r>
              <a:rPr lang="en-GB" dirty="0">
                <a:latin typeface="Times New Roman" panose="02020603050405020304" pitchFamily="18" charset="0"/>
                <a:cs typeface="Times New Roman" panose="02020603050405020304" pitchFamily="18" charset="0"/>
              </a:rPr>
              <a:t>If releases are frequent, the delta between releases will be small. This significantly reduces the risk associated with releasing and makes it much easier to roll back. Frequent releases also lead to faster feedback.</a:t>
            </a:r>
          </a:p>
          <a:p>
            <a:pPr>
              <a:lnSpc>
                <a:spcPct val="170000"/>
              </a:lnSpc>
            </a:pPr>
            <a:r>
              <a:rPr lang="en-GB" dirty="0">
                <a:latin typeface="Times New Roman" panose="02020603050405020304" pitchFamily="18" charset="0"/>
                <a:cs typeface="Times New Roman" panose="02020603050405020304" pitchFamily="18" charset="0"/>
              </a:rPr>
              <a:t>Feedback is essential to frequent, automated releases. There are three criteria for feedback to be useful.</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Any change needs to trigger the feedback process.</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The feedback must be delivered as soon as possible.</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The delivery team must receive feedback and then act on it.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9435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0067-A5BD-4911-8B55-DD34970F648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9912BEA-8043-48CF-8637-6C44B2ACB296}"/>
              </a:ext>
            </a:extLst>
          </p:cNvPr>
          <p:cNvSpPr>
            <a:spLocks noGrp="1"/>
          </p:cNvSpPr>
          <p:nvPr>
            <p:ph idx="1"/>
          </p:nvPr>
        </p:nvSpPr>
        <p:spPr/>
        <p:txBody>
          <a:bodyPr>
            <a:normAutofit fontScale="70000" lnSpcReduction="20000"/>
          </a:bodyPr>
          <a:lstStyle/>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Every Change Should Trigger the Feedback Process</a:t>
            </a:r>
          </a:p>
          <a:p>
            <a:pPr lvl="1">
              <a:lnSpc>
                <a:spcPct val="150000"/>
              </a:lnSpc>
            </a:pPr>
            <a:r>
              <a:rPr lang="en-GB" dirty="0">
                <a:latin typeface="Times New Roman" panose="02020603050405020304" pitchFamily="18" charset="0"/>
                <a:cs typeface="Times New Roman" panose="02020603050405020304" pitchFamily="18" charset="0"/>
              </a:rPr>
              <a:t>A working software application can be usefully decomposed into four components: executable code, configuration, host environment, and data.</a:t>
            </a:r>
          </a:p>
          <a:p>
            <a:pPr lvl="1">
              <a:lnSpc>
                <a:spcPct val="150000"/>
              </a:lnSpc>
            </a:pPr>
            <a:r>
              <a:rPr lang="en-GB" dirty="0">
                <a:latin typeface="Times New Roman" panose="02020603050405020304" pitchFamily="18" charset="0"/>
                <a:cs typeface="Times New Roman" panose="02020603050405020304" pitchFamily="18" charset="0"/>
              </a:rPr>
              <a:t> If any of them changes, it can lead to a change in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the application.  Therefore we need to keep all four of these components under control and ensure that a change in any one of them is verified.</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The Feedback Must Be Received as Soon as Possible</a:t>
            </a:r>
          </a:p>
          <a:p>
            <a:pPr lvl="1">
              <a:lnSpc>
                <a:spcPct val="170000"/>
              </a:lnSpc>
            </a:pPr>
            <a:r>
              <a:rPr lang="en-GB" dirty="0">
                <a:latin typeface="Times New Roman" panose="02020603050405020304" pitchFamily="18" charset="0"/>
                <a:cs typeface="Times New Roman" panose="02020603050405020304" pitchFamily="18" charset="0"/>
              </a:rPr>
              <a:t>The key to fast feedback is automation.</a:t>
            </a:r>
          </a:p>
          <a:p>
            <a:pPr lvl="1">
              <a:lnSpc>
                <a:spcPct val="170000"/>
              </a:lnSpc>
            </a:pPr>
            <a:r>
              <a:rPr lang="en-GB" dirty="0">
                <a:latin typeface="Times New Roman" panose="02020603050405020304" pitchFamily="18" charset="0"/>
                <a:cs typeface="Times New Roman" panose="02020603050405020304" pitchFamily="18" charset="0"/>
              </a:rPr>
              <a:t>If you have manual processes, you are dependent on people to get the job done. People take longer, they introduce errors, and they are not auditable. Moreover performing manual build, test, and deployment processes is boring and repetitive.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4913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BFE6-CA44-443E-8A61-430AFACFA3C3}"/>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C1ACC04D-FA4A-4F1D-B75D-A33CBA19BFC6}"/>
              </a:ext>
            </a:extLst>
          </p:cNvPr>
          <p:cNvSpPr>
            <a:spLocks noGrp="1"/>
          </p:cNvSpPr>
          <p:nvPr>
            <p:ph idx="1"/>
          </p:nvPr>
        </p:nvSpPr>
        <p:spPr>
          <a:xfrm>
            <a:off x="838200" y="1825625"/>
            <a:ext cx="10515600" cy="4667250"/>
          </a:xfrm>
        </p:spPr>
        <p:txBody>
          <a:bodyPr>
            <a:normAutofit fontScale="62500" lnSpcReduction="20000"/>
          </a:bodyPr>
          <a:lstStyle/>
          <a:p>
            <a:pPr marL="514350" indent="-514350">
              <a:lnSpc>
                <a:spcPct val="170000"/>
              </a:lnSpc>
              <a:buFont typeface="+mj-lt"/>
              <a:buAutoNum type="arabicPeriod" startAt="3"/>
            </a:pPr>
            <a:r>
              <a:rPr lang="en-GB" sz="3200" dirty="0">
                <a:latin typeface="Times New Roman" panose="02020603050405020304" pitchFamily="18" charset="0"/>
                <a:cs typeface="Times New Roman" panose="02020603050405020304" pitchFamily="18" charset="0"/>
              </a:rPr>
              <a:t>The Delivery Team Must Receive Feedback and Then Act on It</a:t>
            </a:r>
          </a:p>
          <a:p>
            <a:pPr lvl="1">
              <a:lnSpc>
                <a:spcPct val="170000"/>
              </a:lnSpc>
            </a:pPr>
            <a:r>
              <a:rPr lang="en-GB" sz="3100" dirty="0">
                <a:latin typeface="Times New Roman" panose="02020603050405020304" pitchFamily="18" charset="0"/>
                <a:cs typeface="Times New Roman" panose="02020603050405020304" pitchFamily="18" charset="0"/>
              </a:rPr>
              <a:t>It is essential that everybody (developers, testers, operations staff, database administrators, infrastructure specialists, and managers) involved in the process of delivering software is involved in the feedback process. </a:t>
            </a:r>
          </a:p>
          <a:p>
            <a:pPr lvl="1">
              <a:lnSpc>
                <a:spcPct val="170000"/>
              </a:lnSpc>
            </a:pPr>
            <a:r>
              <a:rPr lang="en-GB" sz="3100" dirty="0">
                <a:latin typeface="Times New Roman" panose="02020603050405020304" pitchFamily="18" charset="0"/>
                <a:cs typeface="Times New Roman" panose="02020603050405020304" pitchFamily="18" charset="0"/>
              </a:rPr>
              <a:t>If people in these roles do not work together on a day-to-day basis, it is essential that they meet frequently and work to improve the process of delivering software. </a:t>
            </a:r>
          </a:p>
          <a:p>
            <a:pPr lvl="1">
              <a:lnSpc>
                <a:spcPct val="170000"/>
              </a:lnSpc>
            </a:pPr>
            <a:r>
              <a:rPr lang="en-GB" sz="3100" dirty="0">
                <a:latin typeface="Times New Roman" panose="02020603050405020304" pitchFamily="18" charset="0"/>
                <a:cs typeface="Times New Roman" panose="02020603050405020304" pitchFamily="18" charset="0"/>
              </a:rPr>
              <a:t>A process based on continuous improvement is essential to the rapid delivery of quality software.</a:t>
            </a:r>
          </a:p>
          <a:p>
            <a:pPr lvl="1">
              <a:lnSpc>
                <a:spcPct val="170000"/>
              </a:lnSpc>
            </a:pPr>
            <a:r>
              <a:rPr lang="en-GB" sz="3100" dirty="0">
                <a:latin typeface="Times New Roman" panose="02020603050405020304" pitchFamily="18" charset="0"/>
                <a:cs typeface="Times New Roman" panose="02020603050405020304" pitchFamily="18" charset="0"/>
              </a:rPr>
              <a:t>Iterative processes help this kind of activity—at least once per iteration a retrospective meeting is held where everybody discusses how to improve the delivery process for the next iteration. </a:t>
            </a:r>
          </a:p>
          <a:p>
            <a:endParaRPr lang="en-IN" dirty="0"/>
          </a:p>
        </p:txBody>
      </p:sp>
    </p:spTree>
    <p:extLst>
      <p:ext uri="{BB962C8B-B14F-4D97-AF65-F5344CB8AC3E}">
        <p14:creationId xmlns:p14="http://schemas.microsoft.com/office/powerpoint/2010/main" val="19033787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C809-0DCE-4A18-A565-DFC720937C7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291BB0D-E7D9-44E5-9AE1-48D6A47218C4}"/>
              </a:ext>
            </a:extLst>
          </p:cNvPr>
          <p:cNvSpPr>
            <a:spLocks noGrp="1"/>
          </p:cNvSpPr>
          <p:nvPr>
            <p:ph idx="1"/>
          </p:nvPr>
        </p:nvSpPr>
        <p:spPr/>
        <p:txBody>
          <a:bodyPr>
            <a:normAutofit fontScale="85000" lnSpcReduction="10000"/>
          </a:bodyPr>
          <a:lstStyle/>
          <a:p>
            <a:pPr lvl="1">
              <a:lnSpc>
                <a:spcPct val="170000"/>
              </a:lnSpc>
            </a:pPr>
            <a:r>
              <a:rPr lang="en-GB" dirty="0">
                <a:latin typeface="Times New Roman" panose="02020603050405020304" pitchFamily="18" charset="0"/>
                <a:cs typeface="Times New Roman" panose="02020603050405020304" pitchFamily="18" charset="0"/>
              </a:rPr>
              <a:t>Being able to react to feedback also means broadcasting information. Using big, visible dashboards (which need not be electronic) and other notification mechanisms is central to ensuring that feedback is fed-back and makes the final step into someone’s head. </a:t>
            </a:r>
          </a:p>
          <a:p>
            <a:pPr lvl="1">
              <a:lnSpc>
                <a:spcPct val="170000"/>
              </a:lnSpc>
            </a:pPr>
            <a:r>
              <a:rPr lang="en-GB" dirty="0">
                <a:latin typeface="Times New Roman" panose="02020603050405020304" pitchFamily="18" charset="0"/>
                <a:cs typeface="Times New Roman" panose="02020603050405020304" pitchFamily="18" charset="0"/>
              </a:rPr>
              <a:t>Finally, feedback is no good unless it is acted upon. This requires discipline and planning. </a:t>
            </a:r>
          </a:p>
          <a:p>
            <a:pPr lvl="1">
              <a:lnSpc>
                <a:spcPct val="170000"/>
              </a:lnSpc>
            </a:pPr>
            <a:r>
              <a:rPr lang="en-GB" dirty="0">
                <a:latin typeface="Times New Roman" panose="02020603050405020304" pitchFamily="18" charset="0"/>
                <a:cs typeface="Times New Roman" panose="02020603050405020304" pitchFamily="18" charset="0"/>
              </a:rPr>
              <a:t>When something needs doing, it is the responsibility of the whole team to stop what they are doing and decide on a course of action. Only once this is done should the team carry on with their work.</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2365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5FA2-B503-4FCA-B734-CDE90DAA1EF4}"/>
              </a:ext>
            </a:extLst>
          </p:cNvPr>
          <p:cNvSpPr>
            <a:spLocks noGrp="1"/>
          </p:cNvSpPr>
          <p:nvPr>
            <p:ph type="title"/>
          </p:nvPr>
        </p:nvSpPr>
        <p:spPr/>
        <p:txBody>
          <a:bodyPr/>
          <a:lstStyle/>
          <a:p>
            <a:r>
              <a:rPr lang="en-US" dirty="0"/>
              <a:t>Continues..</a:t>
            </a:r>
            <a:endParaRPr lang="en-IN" dirty="0"/>
          </a:p>
        </p:txBody>
      </p:sp>
      <p:pic>
        <p:nvPicPr>
          <p:cNvPr id="4" name="Picture 2" descr="Continuous Integration and Continuous Delivery: Beyond the Conveyor Belt  Mentality">
            <a:extLst>
              <a:ext uri="{FF2B5EF4-FFF2-40B4-BE49-F238E27FC236}">
                <a16:creationId xmlns:a16="http://schemas.microsoft.com/office/drawing/2014/main" id="{9C576893-816A-4340-8B50-FBD664604A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7400" y="933214"/>
            <a:ext cx="4967785" cy="3115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ntinuous Delivery | Not A Factory Anymore">
            <a:extLst>
              <a:ext uri="{FF2B5EF4-FFF2-40B4-BE49-F238E27FC236}">
                <a16:creationId xmlns:a16="http://schemas.microsoft.com/office/drawing/2014/main" id="{C8D12C34-E672-45A8-8FD5-17A480D0F5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28" y="4862351"/>
            <a:ext cx="4962335" cy="19956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ontinuous Delivery: Everything You Need to Know | LogiGear Blog">
            <a:extLst>
              <a:ext uri="{FF2B5EF4-FFF2-40B4-BE49-F238E27FC236}">
                <a16:creationId xmlns:a16="http://schemas.microsoft.com/office/drawing/2014/main" id="{27D12690-6414-41AF-AC93-EEA38C0F1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400" y="4048216"/>
            <a:ext cx="4995981" cy="28097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inuous Delivery In a Nutshell | by Zaiku | Medium">
            <a:extLst>
              <a:ext uri="{FF2B5EF4-FFF2-40B4-BE49-F238E27FC236}">
                <a16:creationId xmlns:a16="http://schemas.microsoft.com/office/drawing/2014/main" id="{215008E3-8DF5-4FFF-AF07-DE4A48B08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815" y="1871628"/>
            <a:ext cx="4476750" cy="28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9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7376-F16C-4528-AA72-4E7E1410817D}"/>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91CD8CB-9F77-493D-B52F-9CE6803E5D6B}"/>
              </a:ext>
            </a:extLst>
          </p:cNvPr>
          <p:cNvSpPr>
            <a:spLocks noGrp="1"/>
          </p:cNvSpPr>
          <p:nvPr>
            <p:ph idx="1"/>
          </p:nvPr>
        </p:nvSpPr>
        <p:spPr>
          <a:xfrm>
            <a:off x="838200" y="1825625"/>
            <a:ext cx="10515600" cy="4667250"/>
          </a:xfrm>
        </p:spPr>
        <p:txBody>
          <a:bodyPr>
            <a:normAutofit fontScale="62500" lnSpcReduction="20000"/>
          </a:bodyPr>
          <a:lstStyle/>
          <a:p>
            <a:pPr>
              <a:lnSpc>
                <a:spcPct val="170000"/>
              </a:lnSpc>
            </a:pPr>
            <a:r>
              <a:rPr lang="en-GB" b="1" dirty="0">
                <a:latin typeface="Times New Roman" panose="02020603050405020304" pitchFamily="18" charset="0"/>
                <a:cs typeface="Times New Roman" panose="02020603050405020304" pitchFamily="18" charset="0"/>
              </a:rPr>
              <a:t>Version control </a:t>
            </a:r>
            <a:r>
              <a:rPr lang="en-GB" dirty="0">
                <a:latin typeface="Times New Roman" panose="02020603050405020304" pitchFamily="18" charset="0"/>
                <a:cs typeface="Times New Roman" panose="02020603050405020304" pitchFamily="18" charset="0"/>
              </a:rPr>
              <a:t>is a component of software configuration management.</a:t>
            </a:r>
          </a:p>
          <a:p>
            <a:pPr>
              <a:lnSpc>
                <a:spcPct val="170000"/>
              </a:lnSpc>
            </a:pPr>
            <a:r>
              <a:rPr lang="en-GB" dirty="0">
                <a:latin typeface="Times New Roman" panose="02020603050405020304" pitchFamily="18" charset="0"/>
                <a:cs typeface="Times New Roman" panose="02020603050405020304" pitchFamily="18" charset="0"/>
              </a:rPr>
              <a:t>Everything you need to build, deploy, test, and release your application should be kept in some form of </a:t>
            </a:r>
            <a:r>
              <a:rPr lang="en-GB" b="1" dirty="0">
                <a:latin typeface="Times New Roman" panose="02020603050405020304" pitchFamily="18" charset="0"/>
                <a:cs typeface="Times New Roman" panose="02020603050405020304" pitchFamily="18" charset="0"/>
              </a:rPr>
              <a:t>versioned storage</a:t>
            </a:r>
            <a:r>
              <a:rPr lang="en-GB" dirty="0">
                <a:latin typeface="Times New Roman" panose="02020603050405020304" pitchFamily="18" charset="0"/>
                <a:cs typeface="Times New Roman" panose="02020603050405020304" pitchFamily="18" charset="0"/>
              </a:rPr>
              <a:t>. </a:t>
            </a:r>
          </a:p>
          <a:p>
            <a:pPr>
              <a:lnSpc>
                <a:spcPct val="170000"/>
              </a:lnSpc>
            </a:pPr>
            <a:r>
              <a:rPr lang="en-GB" dirty="0">
                <a:latin typeface="Times New Roman" panose="02020603050405020304" pitchFamily="18" charset="0"/>
                <a:cs typeface="Times New Roman" panose="02020603050405020304" pitchFamily="18" charset="0"/>
              </a:rPr>
              <a:t>This </a:t>
            </a:r>
            <a:r>
              <a:rPr lang="en-GB" u="sng" dirty="0">
                <a:latin typeface="Times New Roman" panose="02020603050405020304" pitchFamily="18" charset="0"/>
                <a:cs typeface="Times New Roman" panose="02020603050405020304" pitchFamily="18" charset="0"/>
              </a:rPr>
              <a:t>includes</a:t>
            </a:r>
            <a:r>
              <a:rPr lang="en-GB" dirty="0">
                <a:latin typeface="Times New Roman" panose="02020603050405020304" pitchFamily="18" charset="0"/>
                <a:cs typeface="Times New Roman" panose="02020603050405020304" pitchFamily="18" charset="0"/>
              </a:rPr>
              <a:t> requirement documents, test scripts, automated test cases, network configuration scripts, deployment scripts, database creation, upgrade, downgrade, and initialization scripts, application </a:t>
            </a:r>
            <a:r>
              <a:rPr lang="en-US" dirty="0">
                <a:latin typeface="Times New Roman" panose="02020603050405020304" pitchFamily="18" charset="0"/>
                <a:cs typeface="Times New Roman" panose="02020603050405020304" pitchFamily="18" charset="0"/>
              </a:rPr>
              <a:t>stack configuration scripts, libraries, toolchains, technical documentation, </a:t>
            </a:r>
            <a:r>
              <a:rPr lang="en-GB" dirty="0">
                <a:latin typeface="Times New Roman" panose="02020603050405020304" pitchFamily="18" charset="0"/>
                <a:cs typeface="Times New Roman" panose="02020603050405020304" pitchFamily="18" charset="0"/>
              </a:rPr>
              <a:t>and so on. </a:t>
            </a:r>
          </a:p>
          <a:p>
            <a:pPr>
              <a:lnSpc>
                <a:spcPct val="170000"/>
              </a:lnSpc>
            </a:pPr>
            <a:r>
              <a:rPr lang="en-GB" dirty="0">
                <a:latin typeface="Times New Roman" panose="02020603050405020304" pitchFamily="18" charset="0"/>
                <a:cs typeface="Times New Roman" panose="02020603050405020304" pitchFamily="18" charset="0"/>
              </a:rPr>
              <a:t>All of this stuff should be version-controlled, and the relevant version should be identifiable for any given build. </a:t>
            </a:r>
          </a:p>
          <a:p>
            <a:pPr>
              <a:lnSpc>
                <a:spcPct val="170000"/>
              </a:lnSpc>
            </a:pPr>
            <a:r>
              <a:rPr lang="en-GB" dirty="0">
                <a:latin typeface="Times New Roman" panose="02020603050405020304" pitchFamily="18" charset="0"/>
                <a:cs typeface="Times New Roman" panose="02020603050405020304" pitchFamily="18" charset="0"/>
              </a:rPr>
              <a:t>That is, these </a:t>
            </a:r>
            <a:r>
              <a:rPr lang="en-GB" i="1" dirty="0">
                <a:latin typeface="Times New Roman" panose="02020603050405020304" pitchFamily="18" charset="0"/>
                <a:cs typeface="Times New Roman" panose="02020603050405020304" pitchFamily="18" charset="0"/>
              </a:rPr>
              <a:t>change sets </a:t>
            </a:r>
            <a:r>
              <a:rPr lang="en-GB" u="sng" dirty="0">
                <a:latin typeface="Times New Roman" panose="02020603050405020304" pitchFamily="18" charset="0"/>
                <a:cs typeface="Times New Roman" panose="02020603050405020304" pitchFamily="18" charset="0"/>
              </a:rPr>
              <a:t>should have a single identifier</a:t>
            </a:r>
            <a:r>
              <a:rPr lang="en-GB" dirty="0">
                <a:latin typeface="Times New Roman" panose="02020603050405020304" pitchFamily="18" charset="0"/>
                <a:cs typeface="Times New Roman" panose="02020603050405020304" pitchFamily="18" charset="0"/>
              </a:rPr>
              <a:t>, such as a build number or a version control change set number, </a:t>
            </a:r>
            <a:r>
              <a:rPr lang="en-US" dirty="0">
                <a:latin typeface="Times New Roman" panose="02020603050405020304" pitchFamily="18" charset="0"/>
                <a:cs typeface="Times New Roman" panose="02020603050405020304" pitchFamily="18" charset="0"/>
              </a:rPr>
              <a:t>that references every piece.</a:t>
            </a:r>
          </a:p>
        </p:txBody>
      </p:sp>
    </p:spTree>
    <p:extLst>
      <p:ext uri="{BB962C8B-B14F-4D97-AF65-F5344CB8AC3E}">
        <p14:creationId xmlns:p14="http://schemas.microsoft.com/office/powerpoint/2010/main" val="23301766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A4F4-536E-4124-8ED4-8AC94D91D1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Principles of Software Delivery</a:t>
            </a:r>
            <a:endParaRPr lang="en-IN" dirty="0"/>
          </a:p>
        </p:txBody>
      </p:sp>
      <p:sp>
        <p:nvSpPr>
          <p:cNvPr id="3" name="Content Placeholder 2">
            <a:extLst>
              <a:ext uri="{FF2B5EF4-FFF2-40B4-BE49-F238E27FC236}">
                <a16:creationId xmlns:a16="http://schemas.microsoft.com/office/drawing/2014/main" id="{0B0C54A4-B78D-4795-8C82-7BBDC06C343C}"/>
              </a:ext>
            </a:extLst>
          </p:cNvPr>
          <p:cNvSpPr>
            <a:spLocks noGrp="1"/>
          </p:cNvSpPr>
          <p:nvPr>
            <p:ph idx="1"/>
          </p:nvPr>
        </p:nvSpPr>
        <p:spPr>
          <a:xfrm>
            <a:off x="399495" y="1825624"/>
            <a:ext cx="11407806" cy="4788239"/>
          </a:xfrm>
        </p:spPr>
        <p:txBody>
          <a:bodyPr>
            <a:normAutofit fontScale="77500" lnSpcReduction="20000"/>
          </a:bodyPr>
          <a:lstStyle/>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Create a Repeatable, Reliable Process for Releasing Software:-</a:t>
            </a:r>
          </a:p>
          <a:p>
            <a:pPr lvl="1">
              <a:lnSpc>
                <a:spcPct val="150000"/>
              </a:lnSpc>
            </a:pPr>
            <a:r>
              <a:rPr lang="en-US" dirty="0">
                <a:latin typeface="Times New Roman" panose="02020603050405020304" pitchFamily="18" charset="0"/>
                <a:cs typeface="Times New Roman" panose="02020603050405020304" pitchFamily="18" charset="0"/>
              </a:rPr>
              <a:t>Releasing </a:t>
            </a:r>
            <a:r>
              <a:rPr lang="en-GB" dirty="0">
                <a:latin typeface="Times New Roman" panose="02020603050405020304" pitchFamily="18" charset="0"/>
                <a:cs typeface="Times New Roman" panose="02020603050405020304" pitchFamily="18" charset="0"/>
              </a:rPr>
              <a:t>software should be easy. It should be as simple as pressing a button. </a:t>
            </a:r>
          </a:p>
          <a:p>
            <a:pPr lvl="1">
              <a:lnSpc>
                <a:spcPct val="150000"/>
              </a:lnSpc>
            </a:pPr>
            <a:r>
              <a:rPr lang="en-GB" dirty="0">
                <a:latin typeface="Times New Roman" panose="02020603050405020304" pitchFamily="18" charset="0"/>
                <a:cs typeface="Times New Roman" panose="02020603050405020304" pitchFamily="18" charset="0"/>
              </a:rPr>
              <a:t>It should be easy because you have tested every single part of the release process hundreds of times before. </a:t>
            </a:r>
          </a:p>
          <a:p>
            <a:pPr lvl="1">
              <a:lnSpc>
                <a:spcPct val="150000"/>
              </a:lnSpc>
            </a:pPr>
            <a:r>
              <a:rPr lang="en-GB" dirty="0">
                <a:latin typeface="Times New Roman" panose="02020603050405020304" pitchFamily="18" charset="0"/>
                <a:cs typeface="Times New Roman" panose="02020603050405020304" pitchFamily="18" charset="0"/>
              </a:rPr>
              <a:t>The repeatability and reliability derive from two principles: automate almost everything, and keep everything you need to build, deploy, test, and release your application in version control.</a:t>
            </a:r>
          </a:p>
          <a:p>
            <a:pPr>
              <a:lnSpc>
                <a:spcPct val="150000"/>
              </a:lnSpc>
            </a:pPr>
            <a:r>
              <a:rPr lang="en-GB" dirty="0">
                <a:latin typeface="Times New Roman" panose="02020603050405020304" pitchFamily="18" charset="0"/>
                <a:cs typeface="Times New Roman" panose="02020603050405020304" pitchFamily="18" charset="0"/>
              </a:rPr>
              <a:t>Deploying software ultimately involves three things:</a:t>
            </a:r>
          </a:p>
          <a:p>
            <a:pPr marL="971550" lvl="1"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Provisioning and managing the environment in which your application will run (hardware configuration, software, infrastructure, and external services).</a:t>
            </a:r>
          </a:p>
          <a:p>
            <a:pPr marL="971550" lvl="1"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Installing the correct version of your application into it.</a:t>
            </a:r>
          </a:p>
          <a:p>
            <a:pPr marL="971550" lvl="1"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Configuring your application, including any data or state it requires.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46074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615-33F4-49CF-A4A3-8FBE872D49AA}"/>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6588F4C-F069-4844-9650-410701C3D503}"/>
              </a:ext>
            </a:extLst>
          </p:cNvPr>
          <p:cNvSpPr>
            <a:spLocks noGrp="1"/>
          </p:cNvSpPr>
          <p:nvPr>
            <p:ph idx="1"/>
          </p:nvPr>
        </p:nvSpPr>
        <p:spPr>
          <a:xfrm>
            <a:off x="838200" y="1825625"/>
            <a:ext cx="10515600" cy="4805994"/>
          </a:xfrm>
        </p:spPr>
        <p:txBody>
          <a:bodyPr>
            <a:normAutofit fontScale="77500" lnSpcReduction="20000"/>
          </a:bodyPr>
          <a:lstStyle/>
          <a:p>
            <a:pPr marL="514350" indent="-514350">
              <a:buFont typeface="+mj-lt"/>
              <a:buAutoNum type="arabicPeriod" startAt="2"/>
            </a:pPr>
            <a:r>
              <a:rPr lang="en-US" dirty="0">
                <a:latin typeface="Times New Roman" panose="02020603050405020304" pitchFamily="18" charset="0"/>
                <a:cs typeface="Times New Roman" panose="02020603050405020304" pitchFamily="18" charset="0"/>
              </a:rPr>
              <a:t>Automate Almost Everything</a:t>
            </a:r>
          </a:p>
          <a:p>
            <a:pPr lvl="1">
              <a:lnSpc>
                <a:spcPct val="160000"/>
              </a:lnSpc>
            </a:pPr>
            <a:r>
              <a:rPr lang="en-GB" dirty="0">
                <a:latin typeface="Times New Roman" panose="02020603050405020304" pitchFamily="18" charset="0"/>
                <a:cs typeface="Times New Roman" panose="02020603050405020304" pitchFamily="18" charset="0"/>
              </a:rPr>
              <a:t>Most development teams don’t automate their release process because it seems such a daunting task. </a:t>
            </a:r>
          </a:p>
          <a:p>
            <a:pPr lvl="1">
              <a:lnSpc>
                <a:spcPct val="160000"/>
              </a:lnSpc>
            </a:pPr>
            <a:r>
              <a:rPr lang="en-GB" dirty="0">
                <a:latin typeface="Times New Roman" panose="02020603050405020304" pitchFamily="18" charset="0"/>
                <a:cs typeface="Times New Roman" panose="02020603050405020304" pitchFamily="18" charset="0"/>
              </a:rPr>
              <a:t>It’s easier just to do things manually. Perhaps that is true the first time they perform a step in the process, but it is certainly not true by the time they perform that step for the tenth time.</a:t>
            </a:r>
          </a:p>
          <a:p>
            <a:pPr lvl="1">
              <a:lnSpc>
                <a:spcPct val="160000"/>
              </a:lnSpc>
            </a:pPr>
            <a:r>
              <a:rPr lang="en-GB" dirty="0">
                <a:latin typeface="Times New Roman" panose="02020603050405020304" pitchFamily="18" charset="0"/>
                <a:cs typeface="Times New Roman" panose="02020603050405020304" pitchFamily="18" charset="0"/>
              </a:rPr>
              <a:t>Automation is a prerequisite for the deployment pipeline, because it is only through automation that we can guarantee that people will get what they need at the push of a button. </a:t>
            </a:r>
          </a:p>
          <a:p>
            <a:pPr lvl="1">
              <a:lnSpc>
                <a:spcPct val="160000"/>
              </a:lnSpc>
            </a:pPr>
            <a:r>
              <a:rPr lang="en-GB" dirty="0">
                <a:latin typeface="Times New Roman" panose="02020603050405020304" pitchFamily="18" charset="0"/>
                <a:cs typeface="Times New Roman" panose="02020603050405020304" pitchFamily="18" charset="0"/>
              </a:rPr>
              <a:t>You don’t need to automate everything at once. You can, and should, automate </a:t>
            </a:r>
            <a:r>
              <a:rPr lang="en-US" dirty="0">
                <a:latin typeface="Times New Roman" panose="02020603050405020304" pitchFamily="18" charset="0"/>
                <a:cs typeface="Times New Roman" panose="02020603050405020304" pitchFamily="18" charset="0"/>
              </a:rPr>
              <a:t>gradually over time. </a:t>
            </a:r>
          </a:p>
          <a:p>
            <a:pPr lvl="1">
              <a:lnSpc>
                <a:spcPct val="160000"/>
              </a:lnSpc>
            </a:pPr>
            <a:r>
              <a:rPr lang="en-GB" dirty="0">
                <a:latin typeface="Times New Roman" panose="02020603050405020304" pitchFamily="18" charset="0"/>
                <a:cs typeface="Times New Roman" panose="02020603050405020304" pitchFamily="18" charset="0"/>
              </a:rPr>
              <a:t>There are some things it is impossible to automate.(</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Demonstrations of working software to representatives of your user community cannot be performed by computers.) </a:t>
            </a:r>
            <a:r>
              <a:rPr lang="en-US" dirty="0">
                <a:latin typeface="Times New Roman" panose="02020603050405020304" pitchFamily="18" charset="0"/>
                <a:cs typeface="Times New Roman" panose="02020603050405020304" pitchFamily="18" charset="0"/>
              </a:rPr>
              <a:t>However, the list of </a:t>
            </a:r>
            <a:r>
              <a:rPr lang="en-GB" dirty="0">
                <a:latin typeface="Times New Roman" panose="02020603050405020304" pitchFamily="18" charset="0"/>
                <a:cs typeface="Times New Roman" panose="02020603050405020304" pitchFamily="18" charset="0"/>
              </a:rPr>
              <a:t>things that cannot be automated is much smaller than many people think.</a:t>
            </a:r>
            <a:endParaRPr lang="en-US" dirty="0">
              <a:latin typeface="Times New Roman" panose="02020603050405020304" pitchFamily="18" charset="0"/>
              <a:cs typeface="Times New Roman" panose="02020603050405020304" pitchFamily="18" charset="0"/>
            </a:endParaRPr>
          </a:p>
          <a:p>
            <a:pPr lvl="1">
              <a:lnSpc>
                <a:spcPct val="160000"/>
              </a:lnSpc>
            </a:pP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5959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0268-C01C-4544-9252-52717344ED7D}"/>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7344F0EA-0B43-42C9-A80E-662C7B2A3E64}"/>
              </a:ext>
            </a:extLst>
          </p:cNvPr>
          <p:cNvSpPr>
            <a:spLocks noGrp="1"/>
          </p:cNvSpPr>
          <p:nvPr>
            <p:ph idx="1"/>
          </p:nvPr>
        </p:nvSpPr>
        <p:spPr/>
        <p:txBody>
          <a:bodyPr>
            <a:normAutofit fontScale="77500" lnSpcReduction="20000"/>
          </a:bodyPr>
          <a:lstStyle/>
          <a:p>
            <a:pPr marL="514350" indent="-514350">
              <a:buFont typeface="+mj-lt"/>
              <a:buAutoNum type="arabicPeriod" startAt="3"/>
            </a:pPr>
            <a:r>
              <a:rPr lang="en-GB" dirty="0">
                <a:latin typeface="Times New Roman" panose="02020603050405020304" pitchFamily="18" charset="0"/>
                <a:cs typeface="Times New Roman" panose="02020603050405020304" pitchFamily="18" charset="0"/>
              </a:rPr>
              <a:t>Keep Everything in Version Control</a:t>
            </a:r>
          </a:p>
          <a:p>
            <a:pPr lvl="1">
              <a:lnSpc>
                <a:spcPct val="160000"/>
              </a:lnSpc>
            </a:pPr>
            <a:r>
              <a:rPr lang="en-GB" dirty="0">
                <a:latin typeface="Times New Roman" panose="02020603050405020304" pitchFamily="18" charset="0"/>
                <a:cs typeface="Times New Roman" panose="02020603050405020304" pitchFamily="18" charset="0"/>
              </a:rPr>
              <a:t>Everything you need to build, deploy, test, and release your application should be kept in some form of versioned storage. </a:t>
            </a:r>
          </a:p>
          <a:p>
            <a:pPr lvl="1">
              <a:lnSpc>
                <a:spcPct val="160000"/>
              </a:lnSpc>
            </a:pPr>
            <a:r>
              <a:rPr lang="en-GB" dirty="0">
                <a:latin typeface="Times New Roman" panose="02020603050405020304" pitchFamily="18" charset="0"/>
                <a:cs typeface="Times New Roman" panose="02020603050405020304" pitchFamily="18" charset="0"/>
              </a:rPr>
              <a:t>This includes requirement documents, test scripts, automated test cases, network configuration scripts, deployment scripts, database creation, upgrade, downgrade, and initialization scripts, application </a:t>
            </a:r>
            <a:r>
              <a:rPr lang="en-US" dirty="0">
                <a:latin typeface="Times New Roman" panose="02020603050405020304" pitchFamily="18" charset="0"/>
                <a:cs typeface="Times New Roman" panose="02020603050405020304" pitchFamily="18" charset="0"/>
              </a:rPr>
              <a:t>stack configuration scripts, libraries, toolchains, technical documentation, </a:t>
            </a:r>
            <a:r>
              <a:rPr lang="en-GB" dirty="0">
                <a:latin typeface="Times New Roman" panose="02020603050405020304" pitchFamily="18" charset="0"/>
                <a:cs typeface="Times New Roman" panose="02020603050405020304" pitchFamily="18" charset="0"/>
              </a:rPr>
              <a:t>and so on. </a:t>
            </a:r>
          </a:p>
          <a:p>
            <a:pPr lvl="1">
              <a:lnSpc>
                <a:spcPct val="160000"/>
              </a:lnSpc>
            </a:pPr>
            <a:r>
              <a:rPr lang="en-GB" dirty="0">
                <a:latin typeface="Times New Roman" panose="02020603050405020304" pitchFamily="18" charset="0"/>
                <a:cs typeface="Times New Roman" panose="02020603050405020304" pitchFamily="18" charset="0"/>
              </a:rPr>
              <a:t>All of this stuff should be version-controlled, and the relevant version should be identifiable for any given build. </a:t>
            </a:r>
          </a:p>
          <a:p>
            <a:pPr lvl="1">
              <a:lnSpc>
                <a:spcPct val="160000"/>
              </a:lnSpc>
            </a:pPr>
            <a:r>
              <a:rPr lang="en-GB" dirty="0">
                <a:latin typeface="Times New Roman" panose="02020603050405020304" pitchFamily="18" charset="0"/>
                <a:cs typeface="Times New Roman" panose="02020603050405020304" pitchFamily="18" charset="0"/>
              </a:rPr>
              <a:t>That is, these </a:t>
            </a:r>
            <a:r>
              <a:rPr lang="en-GB" i="1" dirty="0">
                <a:latin typeface="Times New Roman" panose="02020603050405020304" pitchFamily="18" charset="0"/>
                <a:cs typeface="Times New Roman" panose="02020603050405020304" pitchFamily="18" charset="0"/>
              </a:rPr>
              <a:t>change sets </a:t>
            </a:r>
            <a:r>
              <a:rPr lang="en-GB" dirty="0">
                <a:latin typeface="Times New Roman" panose="02020603050405020304" pitchFamily="18" charset="0"/>
                <a:cs typeface="Times New Roman" panose="02020603050405020304" pitchFamily="18" charset="0"/>
              </a:rPr>
              <a:t>should have a single identifier, such as a build number or a version control change set number, </a:t>
            </a:r>
            <a:r>
              <a:rPr lang="en-US" dirty="0">
                <a:latin typeface="Times New Roman" panose="02020603050405020304" pitchFamily="18" charset="0"/>
                <a:cs typeface="Times New Roman" panose="02020603050405020304" pitchFamily="18" charset="0"/>
              </a:rPr>
              <a:t>that references every piece.</a:t>
            </a:r>
          </a:p>
          <a:p>
            <a:endParaRPr lang="en-IN" dirty="0"/>
          </a:p>
        </p:txBody>
      </p:sp>
    </p:spTree>
    <p:extLst>
      <p:ext uri="{BB962C8B-B14F-4D97-AF65-F5344CB8AC3E}">
        <p14:creationId xmlns:p14="http://schemas.microsoft.com/office/powerpoint/2010/main" val="1933977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D509-FDF4-4272-8013-BEB1935F775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529018B-902F-4D2A-889C-3E96873D235A}"/>
              </a:ext>
            </a:extLst>
          </p:cNvPr>
          <p:cNvSpPr>
            <a:spLocks noGrp="1"/>
          </p:cNvSpPr>
          <p:nvPr>
            <p:ph idx="1"/>
          </p:nvPr>
        </p:nvSpPr>
        <p:spPr/>
        <p:txBody>
          <a:bodyPr>
            <a:normAutofit fontScale="70000" lnSpcReduction="20000"/>
          </a:bodyPr>
          <a:lstStyle/>
          <a:p>
            <a:pPr marL="514350" indent="-514350">
              <a:buFont typeface="+mj-lt"/>
              <a:buAutoNum type="arabicPeriod" startAt="4"/>
            </a:pPr>
            <a:r>
              <a:rPr lang="en-GB" dirty="0">
                <a:latin typeface="Times New Roman" panose="02020603050405020304" pitchFamily="18" charset="0"/>
                <a:cs typeface="Times New Roman" panose="02020603050405020304" pitchFamily="18" charset="0"/>
              </a:rPr>
              <a:t>If It Hurts, Do It More Frequently, and Bring the Pain Forward</a:t>
            </a:r>
          </a:p>
          <a:p>
            <a:pPr lvl="1">
              <a:lnSpc>
                <a:spcPct val="150000"/>
              </a:lnSpc>
            </a:pPr>
            <a:r>
              <a:rPr lang="en-US" dirty="0">
                <a:latin typeface="Times New Roman" panose="02020603050405020304" pitchFamily="18" charset="0"/>
                <a:cs typeface="Times New Roman" panose="02020603050405020304" pitchFamily="18" charset="0"/>
              </a:rPr>
              <a:t>Integration is often a </a:t>
            </a:r>
            <a:r>
              <a:rPr lang="en-GB" dirty="0">
                <a:latin typeface="Times New Roman" panose="02020603050405020304" pitchFamily="18" charset="0"/>
                <a:cs typeface="Times New Roman" panose="02020603050405020304" pitchFamily="18" charset="0"/>
              </a:rPr>
              <a:t>very painful process. If this is true on your project, integrate every time somebody checks in, and do it from the start of the project. </a:t>
            </a:r>
          </a:p>
          <a:p>
            <a:pPr lvl="1">
              <a:lnSpc>
                <a:spcPct val="150000"/>
              </a:lnSpc>
            </a:pPr>
            <a:r>
              <a:rPr lang="en-GB" dirty="0">
                <a:latin typeface="Times New Roman" panose="02020603050405020304" pitchFamily="18" charset="0"/>
                <a:cs typeface="Times New Roman" panose="02020603050405020304" pitchFamily="18" charset="0"/>
              </a:rPr>
              <a:t>If testing is a painful process that occurs just before release, don’t do it at the end. Instead, do it continually from the beginning of the project.</a:t>
            </a:r>
          </a:p>
          <a:p>
            <a:pPr lvl="1">
              <a:lnSpc>
                <a:spcPct val="150000"/>
              </a:lnSpc>
            </a:pPr>
            <a:r>
              <a:rPr lang="en-GB" dirty="0">
                <a:latin typeface="Times New Roman" panose="02020603050405020304" pitchFamily="18" charset="0"/>
                <a:cs typeface="Times New Roman" panose="02020603050405020304" pitchFamily="18" charset="0"/>
              </a:rPr>
              <a:t>If releasing software is painful, aim to release it every time somebody checks in a change that passes all the automated tests.</a:t>
            </a:r>
          </a:p>
          <a:p>
            <a:pPr lvl="1">
              <a:lnSpc>
                <a:spcPct val="150000"/>
              </a:lnSpc>
            </a:pPr>
            <a:r>
              <a:rPr lang="en-GB" dirty="0">
                <a:latin typeface="Times New Roman" panose="02020603050405020304" pitchFamily="18" charset="0"/>
                <a:cs typeface="Times New Roman" panose="02020603050405020304" pitchFamily="18" charset="0"/>
              </a:rPr>
              <a:t>If you can’t release it to real users upon every change, release it to a production-like environment upon every check-in.</a:t>
            </a:r>
          </a:p>
          <a:p>
            <a:pPr lvl="1">
              <a:lnSpc>
                <a:spcPct val="150000"/>
              </a:lnSpc>
            </a:pPr>
            <a:r>
              <a:rPr lang="en-GB" dirty="0">
                <a:latin typeface="Times New Roman" panose="02020603050405020304" pitchFamily="18" charset="0"/>
                <a:cs typeface="Times New Roman" panose="02020603050405020304" pitchFamily="18" charset="0"/>
              </a:rPr>
              <a:t>If creating application documentation is painful, do it as you develop new features instead of leaving it to the end.</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37144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A2E0-CF41-4F09-99C6-D9DEA2B7933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07139BBF-E97E-4C1E-B73C-784DA2F3B6DB}"/>
              </a:ext>
            </a:extLst>
          </p:cNvPr>
          <p:cNvSpPr>
            <a:spLocks noGrp="1"/>
          </p:cNvSpPr>
          <p:nvPr>
            <p:ph idx="1"/>
          </p:nvPr>
        </p:nvSpPr>
        <p:spPr>
          <a:xfrm>
            <a:off x="692459" y="1473693"/>
            <a:ext cx="10857390" cy="5019182"/>
          </a:xfrm>
        </p:spPr>
        <p:txBody>
          <a:bodyPr>
            <a:normAutofit fontScale="85000" lnSpcReduction="20000"/>
          </a:bodyPr>
          <a:lstStyle/>
          <a:p>
            <a:pPr marL="514350" indent="-514350">
              <a:lnSpc>
                <a:spcPct val="160000"/>
              </a:lnSpc>
              <a:buFont typeface="+mj-lt"/>
              <a:buAutoNum type="arabicPeriod" startAt="5"/>
            </a:pPr>
            <a:r>
              <a:rPr lang="en-US" dirty="0">
                <a:latin typeface="Times New Roman" panose="02020603050405020304" pitchFamily="18" charset="0"/>
                <a:cs typeface="Times New Roman" panose="02020603050405020304" pitchFamily="18" charset="0"/>
              </a:rPr>
              <a:t>Build Quality In</a:t>
            </a:r>
          </a:p>
          <a:p>
            <a:pPr lvl="1">
              <a:lnSpc>
                <a:spcPct val="160000"/>
              </a:lnSpc>
            </a:pPr>
            <a:r>
              <a:rPr lang="en-US" dirty="0">
                <a:latin typeface="Times New Roman" panose="02020603050405020304" pitchFamily="18" charset="0"/>
                <a:cs typeface="Times New Roman" panose="02020603050405020304" pitchFamily="18" charset="0"/>
              </a:rPr>
              <a:t>“Build quality in” “Bring the pain forward” --</a:t>
            </a:r>
            <a:r>
              <a:rPr lang="en-GB" dirty="0">
                <a:latin typeface="Times New Roman" panose="02020603050405020304" pitchFamily="18" charset="0"/>
                <a:cs typeface="Times New Roman" panose="02020603050405020304" pitchFamily="18" charset="0"/>
              </a:rPr>
              <a:t>catch defects as early in the delivery process as possible  and the next step is to fix them.</a:t>
            </a:r>
          </a:p>
          <a:p>
            <a:pPr lvl="1">
              <a:lnSpc>
                <a:spcPct val="160000"/>
              </a:lnSpc>
            </a:pPr>
            <a:r>
              <a:rPr lang="en-GB" dirty="0">
                <a:latin typeface="Times New Roman" panose="02020603050405020304" pitchFamily="18" charset="0"/>
                <a:cs typeface="Times New Roman" panose="02020603050405020304" pitchFamily="18" charset="0"/>
              </a:rPr>
              <a:t>Delivery teams must be disciplined about fixing defects as soon as they are found.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fire alarm is </a:t>
            </a:r>
            <a:r>
              <a:rPr lang="en-GB" dirty="0">
                <a:latin typeface="Times New Roman" panose="02020603050405020304" pitchFamily="18" charset="0"/>
                <a:cs typeface="Times New Roman" panose="02020603050405020304" pitchFamily="18" charset="0"/>
              </a:rPr>
              <a:t>useless if everybody ignores it.)</a:t>
            </a:r>
          </a:p>
          <a:p>
            <a:pPr marL="514350" indent="-514350">
              <a:lnSpc>
                <a:spcPct val="160000"/>
              </a:lnSpc>
              <a:buFont typeface="+mj-lt"/>
              <a:buAutoNum type="arabicPeriod" startAt="6"/>
            </a:pPr>
            <a:r>
              <a:rPr lang="en-US" dirty="0">
                <a:latin typeface="Times New Roman" panose="02020603050405020304" pitchFamily="18" charset="0"/>
                <a:cs typeface="Times New Roman" panose="02020603050405020304" pitchFamily="18" charset="0"/>
              </a:rPr>
              <a:t>Done Means Released</a:t>
            </a:r>
          </a:p>
          <a:p>
            <a:pPr lvl="1">
              <a:lnSpc>
                <a:spcPct val="160000"/>
              </a:lnSpc>
            </a:pPr>
            <a:r>
              <a:rPr lang="en-GB" dirty="0">
                <a:latin typeface="Times New Roman" panose="02020603050405020304" pitchFamily="18" charset="0"/>
                <a:cs typeface="Times New Roman" panose="02020603050405020304" pitchFamily="18" charset="0"/>
              </a:rPr>
              <a:t>A feature is only done when it is delivering </a:t>
            </a:r>
            <a:r>
              <a:rPr lang="en-US" dirty="0">
                <a:latin typeface="Times New Roman" panose="02020603050405020304" pitchFamily="18" charset="0"/>
                <a:cs typeface="Times New Roman" panose="02020603050405020304" pitchFamily="18" charset="0"/>
              </a:rPr>
              <a:t>value to users.</a:t>
            </a:r>
          </a:p>
          <a:p>
            <a:pPr lvl="1">
              <a:lnSpc>
                <a:spcPct val="160000"/>
              </a:lnSpc>
            </a:pPr>
            <a:r>
              <a:rPr lang="en-GB" dirty="0">
                <a:latin typeface="Times New Roman" panose="02020603050405020304" pitchFamily="18" charset="0"/>
                <a:cs typeface="Times New Roman" panose="02020603050405020304" pitchFamily="18" charset="0"/>
              </a:rPr>
              <a:t>For some agile delivery teams, “done” means released into production. This is the ideal situation for a software development project.</a:t>
            </a:r>
          </a:p>
          <a:p>
            <a:pPr lvl="1">
              <a:lnSpc>
                <a:spcPct val="160000"/>
              </a:lnSpc>
            </a:pPr>
            <a:r>
              <a:rPr lang="en-GB" dirty="0">
                <a:latin typeface="Times New Roman" panose="02020603050405020304" pitchFamily="18" charset="0"/>
                <a:cs typeface="Times New Roman" panose="02020603050405020304" pitchFamily="18" charset="0"/>
              </a:rPr>
              <a:t>There is no “80% done.” Things are either done, or they are not.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78976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B58D-0C9F-4496-9304-5DC2F39E07A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45E1FBC6-8B9B-40F5-ACDA-77EF02301FFA}"/>
              </a:ext>
            </a:extLst>
          </p:cNvPr>
          <p:cNvSpPr>
            <a:spLocks noGrp="1"/>
          </p:cNvSpPr>
          <p:nvPr>
            <p:ph idx="1"/>
          </p:nvPr>
        </p:nvSpPr>
        <p:spPr/>
        <p:txBody>
          <a:bodyPr>
            <a:normAutofit fontScale="92500" lnSpcReduction="20000"/>
          </a:bodyPr>
          <a:lstStyle/>
          <a:p>
            <a:pPr marL="514350" indent="-514350">
              <a:lnSpc>
                <a:spcPct val="150000"/>
              </a:lnSpc>
              <a:buFont typeface="+mj-lt"/>
              <a:buAutoNum type="arabicPeriod" startAt="7"/>
            </a:pPr>
            <a:r>
              <a:rPr lang="en-GB" dirty="0">
                <a:latin typeface="Times New Roman" panose="02020603050405020304" pitchFamily="18" charset="0"/>
                <a:cs typeface="Times New Roman" panose="02020603050405020304" pitchFamily="18" charset="0"/>
              </a:rPr>
              <a:t>Everybody Is Responsible for the Delivery Process</a:t>
            </a:r>
          </a:p>
          <a:p>
            <a:pPr lvl="1">
              <a:lnSpc>
                <a:spcPct val="150000"/>
              </a:lnSpc>
            </a:pPr>
            <a:r>
              <a:rPr lang="en-GB" dirty="0">
                <a:latin typeface="Times New Roman" panose="02020603050405020304" pitchFamily="18" charset="0"/>
                <a:cs typeface="Times New Roman" panose="02020603050405020304" pitchFamily="18" charset="0"/>
              </a:rPr>
              <a:t>Everybody within an organization is aligned with its goals, and people work together to help each to meet them. Ultimately the team succeeds or fails as a team, not as individuals.</a:t>
            </a:r>
          </a:p>
          <a:p>
            <a:pPr lvl="1">
              <a:lnSpc>
                <a:spcPct val="150000"/>
              </a:lnSpc>
            </a:pPr>
            <a:r>
              <a:rPr lang="en-GB" dirty="0">
                <a:latin typeface="Times New Roman" panose="02020603050405020304" pitchFamily="18" charset="0"/>
                <a:cs typeface="Times New Roman" panose="02020603050405020304" pitchFamily="18" charset="0"/>
              </a:rPr>
              <a:t>If you are working in a small organization or in a relatively independent department, you may have complete control over the resources that you need to release software. If so, fantastic. If not, realizing this principle may require hard work over a long period of time to break down the barriers between the silos that isolate people in different roles.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27335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012D-43EC-4FFA-A0BA-A74E6FAD68BE}"/>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82DDF533-6726-4BBC-B287-7C39C051138D}"/>
              </a:ext>
            </a:extLst>
          </p:cNvPr>
          <p:cNvSpPr>
            <a:spLocks noGrp="1"/>
          </p:cNvSpPr>
          <p:nvPr>
            <p:ph idx="1"/>
          </p:nvPr>
        </p:nvSpPr>
        <p:spPr>
          <a:xfrm>
            <a:off x="838200" y="1825625"/>
            <a:ext cx="10515600" cy="1725443"/>
          </a:xfrm>
        </p:spPr>
        <p:txBody>
          <a:bodyPr/>
          <a:lstStyle/>
          <a:p>
            <a:r>
              <a:rPr lang="en-GB" dirty="0">
                <a:latin typeface="Times New Roman" panose="02020603050405020304" pitchFamily="18" charset="0"/>
                <a:cs typeface="Times New Roman" panose="02020603050405020304" pitchFamily="18" charset="0"/>
              </a:rPr>
              <a:t>This is one of the central principles of the DevOps movement. The DevOps movement – encouraging greater collaboration between everyone involved in software delivery in order to release valuable software faster and more reliably.</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2" descr="DevOps&#10;I do not think it means what&#10;you think it means&#10;&#10; ">
            <a:extLst>
              <a:ext uri="{FF2B5EF4-FFF2-40B4-BE49-F238E27FC236}">
                <a16:creationId xmlns:a16="http://schemas.microsoft.com/office/drawing/2014/main" id="{1C241041-5B26-4ADC-89CD-A4F9D2FFC9FB}"/>
              </a:ext>
            </a:extLst>
          </p:cNvPr>
          <p:cNvPicPr>
            <a:picLocks noChangeAspect="1" noChangeArrowheads="1"/>
          </p:cNvPicPr>
          <p:nvPr/>
        </p:nvPicPr>
        <p:blipFill>
          <a:blip r:embed="rId2"/>
          <a:srcRect/>
          <a:stretch>
            <a:fillRect/>
          </a:stretch>
        </p:blipFill>
        <p:spPr bwMode="auto">
          <a:xfrm>
            <a:off x="564548" y="4354726"/>
            <a:ext cx="3115589" cy="2138149"/>
          </a:xfrm>
          <a:prstGeom prst="rect">
            <a:avLst/>
          </a:prstGeom>
          <a:noFill/>
        </p:spPr>
      </p:pic>
      <p:pic>
        <p:nvPicPr>
          <p:cNvPr id="5" name="Picture 2" descr="Dev&#10;&#10;Ops&#10;&#10; ">
            <a:extLst>
              <a:ext uri="{FF2B5EF4-FFF2-40B4-BE49-F238E27FC236}">
                <a16:creationId xmlns:a16="http://schemas.microsoft.com/office/drawing/2014/main" id="{093333D0-103F-4F72-A35A-C245DEDB4268}"/>
              </a:ext>
            </a:extLst>
          </p:cNvPr>
          <p:cNvPicPr>
            <a:picLocks noChangeAspect="1" noChangeArrowheads="1"/>
          </p:cNvPicPr>
          <p:nvPr/>
        </p:nvPicPr>
        <p:blipFill>
          <a:blip r:embed="rId3"/>
          <a:srcRect/>
          <a:stretch>
            <a:fillRect/>
          </a:stretch>
        </p:blipFill>
        <p:spPr bwMode="auto">
          <a:xfrm>
            <a:off x="3867306" y="4463907"/>
            <a:ext cx="3280013" cy="1913341"/>
          </a:xfrm>
          <a:prstGeom prst="rect">
            <a:avLst/>
          </a:prstGeom>
          <a:noFill/>
        </p:spPr>
      </p:pic>
      <p:pic>
        <p:nvPicPr>
          <p:cNvPr id="6" name="Picture 2" descr="Dev Ops&#10;A culture and mindset for collaborating&#10;between developers and operations&#10;&#10; ">
            <a:extLst>
              <a:ext uri="{FF2B5EF4-FFF2-40B4-BE49-F238E27FC236}">
                <a16:creationId xmlns:a16="http://schemas.microsoft.com/office/drawing/2014/main" id="{7027C0C4-4D27-4130-93F3-75CFCB6CBE37}"/>
              </a:ext>
            </a:extLst>
          </p:cNvPr>
          <p:cNvPicPr>
            <a:picLocks noChangeAspect="1" noChangeArrowheads="1"/>
          </p:cNvPicPr>
          <p:nvPr/>
        </p:nvPicPr>
        <p:blipFill>
          <a:blip r:embed="rId4"/>
          <a:srcRect/>
          <a:stretch>
            <a:fillRect/>
          </a:stretch>
        </p:blipFill>
        <p:spPr bwMode="auto">
          <a:xfrm>
            <a:off x="7739859" y="4291036"/>
            <a:ext cx="3405970" cy="2201839"/>
          </a:xfrm>
          <a:prstGeom prst="rect">
            <a:avLst/>
          </a:prstGeom>
          <a:noFill/>
        </p:spPr>
      </p:pic>
    </p:spTree>
    <p:extLst>
      <p:ext uri="{BB962C8B-B14F-4D97-AF65-F5344CB8AC3E}">
        <p14:creationId xmlns:p14="http://schemas.microsoft.com/office/powerpoint/2010/main" val="4134639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108D-B1BD-4C72-81A0-A127F843B199}"/>
              </a:ext>
            </a:extLst>
          </p:cNvPr>
          <p:cNvSpPr>
            <a:spLocks noGrp="1"/>
          </p:cNvSpPr>
          <p:nvPr>
            <p:ph type="title"/>
          </p:nvPr>
        </p:nvSpPr>
        <p:spPr/>
        <p:txBody>
          <a:bodyPr/>
          <a:lstStyle/>
          <a:p>
            <a:r>
              <a:rPr lang="en-US" dirty="0"/>
              <a:t>Continues..</a:t>
            </a:r>
            <a:endParaRPr lang="en-IN" dirty="0"/>
          </a:p>
        </p:txBody>
      </p:sp>
      <p:pic>
        <p:nvPicPr>
          <p:cNvPr id="4" name="Picture 2" descr="Continuous Delivery• Taking each CI build and run it throughdeployment procedures on production orproduction-equivalent en...">
            <a:extLst>
              <a:ext uri="{FF2B5EF4-FFF2-40B4-BE49-F238E27FC236}">
                <a16:creationId xmlns:a16="http://schemas.microsoft.com/office/drawing/2014/main" id="{B1F8256F-C8DC-48D4-8093-591C3984AEAB}"/>
              </a:ext>
            </a:extLst>
          </p:cNvPr>
          <p:cNvPicPr>
            <a:picLocks noChangeAspect="1" noChangeArrowheads="1"/>
          </p:cNvPicPr>
          <p:nvPr/>
        </p:nvPicPr>
        <p:blipFill>
          <a:blip r:embed="rId2"/>
          <a:srcRect/>
          <a:stretch>
            <a:fillRect/>
          </a:stretch>
        </p:blipFill>
        <p:spPr bwMode="auto">
          <a:xfrm>
            <a:off x="838200" y="1690688"/>
            <a:ext cx="10515600" cy="5167312"/>
          </a:xfrm>
          <a:prstGeom prst="rect">
            <a:avLst/>
          </a:prstGeom>
          <a:noFill/>
        </p:spPr>
      </p:pic>
    </p:spTree>
    <p:extLst>
      <p:ext uri="{BB962C8B-B14F-4D97-AF65-F5344CB8AC3E}">
        <p14:creationId xmlns:p14="http://schemas.microsoft.com/office/powerpoint/2010/main" val="9977418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AF86-2887-48B0-A8A5-1A957972FD9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FF4EF749-11F4-407A-97A4-8DA9BE017BE1}"/>
              </a:ext>
            </a:extLst>
          </p:cNvPr>
          <p:cNvSpPr>
            <a:spLocks noGrp="1"/>
          </p:cNvSpPr>
          <p:nvPr>
            <p:ph idx="1"/>
          </p:nvPr>
        </p:nvSpPr>
        <p:spPr>
          <a:xfrm>
            <a:off x="372861" y="1825625"/>
            <a:ext cx="11425561" cy="4667250"/>
          </a:xfrm>
        </p:spPr>
        <p:txBody>
          <a:bodyPr>
            <a:normAutofit fontScale="77500" lnSpcReduction="20000"/>
          </a:bodyPr>
          <a:lstStyle/>
          <a:p>
            <a:pPr marL="514350" indent="-514350">
              <a:lnSpc>
                <a:spcPct val="160000"/>
              </a:lnSpc>
              <a:buFont typeface="+mj-lt"/>
              <a:buAutoNum type="arabicPeriod" startAt="8"/>
            </a:pPr>
            <a:r>
              <a:rPr lang="en-US" dirty="0">
                <a:latin typeface="Times New Roman" panose="02020603050405020304" pitchFamily="18" charset="0"/>
                <a:cs typeface="Times New Roman" panose="02020603050405020304" pitchFamily="18" charset="0"/>
              </a:rPr>
              <a:t>Continuous Improvement</a:t>
            </a:r>
          </a:p>
          <a:p>
            <a:pPr lvl="1">
              <a:lnSpc>
                <a:spcPct val="160000"/>
              </a:lnSpc>
            </a:pPr>
            <a:r>
              <a:rPr lang="en-GB" dirty="0">
                <a:latin typeface="Times New Roman" panose="02020603050405020304" pitchFamily="18" charset="0"/>
                <a:cs typeface="Times New Roman" panose="02020603050405020304" pitchFamily="18" charset="0"/>
              </a:rPr>
              <a:t>It is worth emphasizing that the first release of an application is just the first stage in its life. </a:t>
            </a:r>
          </a:p>
          <a:p>
            <a:pPr lvl="1">
              <a:lnSpc>
                <a:spcPct val="160000"/>
              </a:lnSpc>
            </a:pPr>
            <a:r>
              <a:rPr lang="en-GB" dirty="0">
                <a:latin typeface="Times New Roman" panose="02020603050405020304" pitchFamily="18" charset="0"/>
                <a:cs typeface="Times New Roman" panose="02020603050405020304" pitchFamily="18" charset="0"/>
              </a:rPr>
              <a:t>All applications evolve, and more releases will follow. It is important that your delivery process also evolves with it.</a:t>
            </a:r>
          </a:p>
          <a:p>
            <a:pPr lvl="1">
              <a:lnSpc>
                <a:spcPct val="160000"/>
              </a:lnSpc>
            </a:pPr>
            <a:r>
              <a:rPr lang="en-GB" dirty="0">
                <a:latin typeface="Times New Roman" panose="02020603050405020304" pitchFamily="18" charset="0"/>
                <a:cs typeface="Times New Roman" panose="02020603050405020304" pitchFamily="18" charset="0"/>
              </a:rPr>
              <a:t>The whole team should regularly gather together and hold a retrospective on the delivery process. </a:t>
            </a:r>
          </a:p>
          <a:p>
            <a:pPr lvl="1">
              <a:lnSpc>
                <a:spcPct val="160000"/>
              </a:lnSpc>
            </a:pPr>
            <a:r>
              <a:rPr lang="en-GB" dirty="0">
                <a:latin typeface="Times New Roman" panose="02020603050405020304" pitchFamily="18" charset="0"/>
                <a:cs typeface="Times New Roman" panose="02020603050405020304" pitchFamily="18" charset="0"/>
              </a:rPr>
              <a:t>This means that the team should reflect on what has gone well and what has gone badly, and discuss ideas on how to improve things.</a:t>
            </a:r>
          </a:p>
          <a:p>
            <a:pPr lvl="1">
              <a:lnSpc>
                <a:spcPct val="160000"/>
              </a:lnSpc>
            </a:pPr>
            <a:r>
              <a:rPr lang="en-GB" dirty="0">
                <a:latin typeface="Times New Roman" panose="02020603050405020304" pitchFamily="18" charset="0"/>
                <a:cs typeface="Times New Roman" panose="02020603050405020304" pitchFamily="18" charset="0"/>
              </a:rPr>
              <a:t>Somebody should be nominated to own each idea and ensure that it is acted </a:t>
            </a:r>
            <a:r>
              <a:rPr lang="en-GB" dirty="0" err="1">
                <a:latin typeface="Times New Roman" panose="02020603050405020304" pitchFamily="18" charset="0"/>
                <a:cs typeface="Times New Roman" panose="02020603050405020304" pitchFamily="18" charset="0"/>
              </a:rPr>
              <a:t>upon.Then</a:t>
            </a:r>
            <a:r>
              <a:rPr lang="en-GB" dirty="0">
                <a:latin typeface="Times New Roman" panose="02020603050405020304" pitchFamily="18" charset="0"/>
                <a:cs typeface="Times New Roman" panose="02020603050405020304" pitchFamily="18" charset="0"/>
              </a:rPr>
              <a:t>, the next time that the team gathers, they should report back on what happened. </a:t>
            </a:r>
          </a:p>
          <a:p>
            <a:pPr lvl="1">
              <a:lnSpc>
                <a:spcPct val="160000"/>
              </a:lnSpc>
            </a:pPr>
            <a:r>
              <a:rPr lang="en-GB" dirty="0">
                <a:latin typeface="Times New Roman" panose="02020603050405020304" pitchFamily="18" charset="0"/>
                <a:cs typeface="Times New Roman" panose="02020603050405020304" pitchFamily="18" charset="0"/>
              </a:rPr>
              <a:t>This is known as the </a:t>
            </a:r>
            <a:r>
              <a:rPr lang="en-GB" i="1" dirty="0">
                <a:latin typeface="Times New Roman" panose="02020603050405020304" pitchFamily="18" charset="0"/>
                <a:cs typeface="Times New Roman" panose="02020603050405020304" pitchFamily="18" charset="0"/>
              </a:rPr>
              <a:t>Deming cycle</a:t>
            </a:r>
            <a:r>
              <a:rPr lang="en-GB" dirty="0">
                <a:latin typeface="Times New Roman" panose="02020603050405020304" pitchFamily="18" charset="0"/>
                <a:cs typeface="Times New Roman" panose="02020603050405020304" pitchFamily="18" charset="0"/>
              </a:rPr>
              <a:t>: plan, do, study, act.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62032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8095-155B-4874-9DEC-76F6C598BD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Build and Deployment Automation</a:t>
            </a:r>
            <a:endParaRPr lang="en-IN" dirty="0"/>
          </a:p>
        </p:txBody>
      </p:sp>
      <p:sp>
        <p:nvSpPr>
          <p:cNvPr id="3" name="Content Placeholder 2">
            <a:extLst>
              <a:ext uri="{FF2B5EF4-FFF2-40B4-BE49-F238E27FC236}">
                <a16:creationId xmlns:a16="http://schemas.microsoft.com/office/drawing/2014/main" id="{2EAA2BCB-0E92-401F-9D0E-3034CB6A2B74}"/>
              </a:ext>
            </a:extLst>
          </p:cNvPr>
          <p:cNvSpPr>
            <a:spLocks noGrp="1"/>
          </p:cNvSpPr>
          <p:nvPr>
            <p:ph idx="1"/>
          </p:nvPr>
        </p:nvSpPr>
        <p:spPr/>
        <p:txBody>
          <a:bodyPr>
            <a:normAutofit fontScale="77500" lnSpcReduction="20000"/>
          </a:bodyPr>
          <a:lstStyle/>
          <a:p>
            <a:pPr>
              <a:lnSpc>
                <a:spcPct val="170000"/>
              </a:lnSpc>
            </a:pPr>
            <a:r>
              <a:rPr lang="en-GB" b="1" dirty="0">
                <a:latin typeface="Times New Roman" panose="02020603050405020304" pitchFamily="18" charset="0"/>
                <a:cs typeface="Times New Roman" panose="02020603050405020304" pitchFamily="18" charset="0"/>
              </a:rPr>
              <a:t>Build automation</a:t>
            </a:r>
            <a:r>
              <a:rPr lang="en-GB" dirty="0">
                <a:latin typeface="Times New Roman" panose="02020603050405020304" pitchFamily="18" charset="0"/>
                <a:cs typeface="Times New Roman" panose="02020603050405020304" pitchFamily="18" charset="0"/>
              </a:rPr>
              <a:t> is the process of automating the creation of a software build and the associated processes including: compiling computer source code into binary code, packaging binary code, and running automated tests.</a:t>
            </a:r>
          </a:p>
          <a:p>
            <a:pPr>
              <a:lnSpc>
                <a:spcPct val="170000"/>
              </a:lnSpc>
            </a:pPr>
            <a:r>
              <a:rPr lang="en-GB" b="1" dirty="0">
                <a:latin typeface="Times New Roman" panose="02020603050405020304" pitchFamily="18" charset="0"/>
                <a:cs typeface="Times New Roman" panose="02020603050405020304" pitchFamily="18" charset="0"/>
              </a:rPr>
              <a:t>Deployment automation </a:t>
            </a:r>
            <a:r>
              <a:rPr lang="en-GB" dirty="0">
                <a:latin typeface="Times New Roman" panose="02020603050405020304" pitchFamily="18" charset="0"/>
                <a:cs typeface="Times New Roman" panose="02020603050405020304" pitchFamily="18" charset="0"/>
              </a:rPr>
              <a:t>is what enables you to deploy your software to testing and production environments with the push of a button. Automation is essential to reduce the risk of production deployments. It's also essential for providing fast feedback on the quality of your software by allowing teams to do comprehensive testing as soon as possible after changes.</a:t>
            </a:r>
            <a:endParaRPr lang="en-GB"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741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8856-0193-432A-AD06-3B1B68F94E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Using Version Control</a:t>
            </a:r>
            <a:endParaRPr lang="en-IN" dirty="0"/>
          </a:p>
        </p:txBody>
      </p:sp>
      <p:sp>
        <p:nvSpPr>
          <p:cNvPr id="3" name="Content Placeholder 2">
            <a:extLst>
              <a:ext uri="{FF2B5EF4-FFF2-40B4-BE49-F238E27FC236}">
                <a16:creationId xmlns:a16="http://schemas.microsoft.com/office/drawing/2014/main" id="{4103DD72-43A1-4540-B80A-ADDD7C812D59}"/>
              </a:ext>
            </a:extLst>
          </p:cNvPr>
          <p:cNvSpPr>
            <a:spLocks noGrp="1"/>
          </p:cNvSpPr>
          <p:nvPr>
            <p:ph idx="1"/>
          </p:nvPr>
        </p:nvSpPr>
        <p:spPr/>
        <p:txBody>
          <a:bodyPr>
            <a:normAutofit fontScale="92500" lnSpcReduction="20000"/>
          </a:bodyPr>
          <a:lstStyle/>
          <a:p>
            <a:pPr>
              <a:lnSpc>
                <a:spcPct val="150000"/>
              </a:lnSpc>
            </a:pPr>
            <a:r>
              <a:rPr lang="en-GB" b="1" dirty="0">
                <a:latin typeface="Times New Roman" panose="02020603050405020304" pitchFamily="18" charset="0"/>
                <a:cs typeface="Times New Roman" panose="02020603050405020304" pitchFamily="18" charset="0"/>
              </a:rPr>
              <a:t>Version control systems</a:t>
            </a:r>
            <a:r>
              <a:rPr lang="en-GB" dirty="0">
                <a:latin typeface="Times New Roman" panose="02020603050405020304" pitchFamily="18" charset="0"/>
                <a:cs typeface="Times New Roman" panose="02020603050405020304" pitchFamily="18" charset="0"/>
              </a:rPr>
              <a:t>, also known as </a:t>
            </a:r>
            <a:r>
              <a:rPr lang="en-GB" b="1" dirty="0">
                <a:latin typeface="Times New Roman" panose="02020603050405020304" pitchFamily="18" charset="0"/>
                <a:cs typeface="Times New Roman" panose="02020603050405020304" pitchFamily="18" charset="0"/>
              </a:rPr>
              <a:t>source control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source code management systems</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revision control systems</a:t>
            </a:r>
            <a:r>
              <a:rPr lang="en-GB" dirty="0">
                <a:latin typeface="Times New Roman" panose="02020603050405020304" pitchFamily="18" charset="0"/>
                <a:cs typeface="Times New Roman" panose="02020603050405020304" pitchFamily="18" charset="0"/>
              </a:rPr>
              <a:t>, are a mechanism for keeping multiple versions of your files, so that when you modify a file you can still access the previous </a:t>
            </a:r>
            <a:r>
              <a:rPr lang="en-US" dirty="0">
                <a:latin typeface="Times New Roman" panose="02020603050405020304" pitchFamily="18" charset="0"/>
                <a:cs typeface="Times New Roman" panose="02020603050405020304" pitchFamily="18" charset="0"/>
              </a:rPr>
              <a:t>revisions.</a:t>
            </a:r>
          </a:p>
          <a:p>
            <a:pPr>
              <a:lnSpc>
                <a:spcPct val="150000"/>
              </a:lnSpc>
            </a:pPr>
            <a:r>
              <a:rPr lang="en-GB" dirty="0">
                <a:latin typeface="Times New Roman" panose="02020603050405020304" pitchFamily="18" charset="0"/>
                <a:cs typeface="Times New Roman" panose="02020603050405020304" pitchFamily="18" charset="0"/>
              </a:rPr>
              <a:t>The </a:t>
            </a:r>
            <a:r>
              <a:rPr lang="en-GB" u="sng" dirty="0">
                <a:latin typeface="Times New Roman" panose="02020603050405020304" pitchFamily="18" charset="0"/>
                <a:cs typeface="Times New Roman" panose="02020603050405020304" pitchFamily="18" charset="0"/>
              </a:rPr>
              <a:t>aim (or purpose)</a:t>
            </a:r>
            <a:r>
              <a:rPr lang="en-GB" dirty="0">
                <a:latin typeface="Times New Roman" panose="02020603050405020304" pitchFamily="18" charset="0"/>
                <a:cs typeface="Times New Roman" panose="02020603050405020304" pitchFamily="18" charset="0"/>
              </a:rPr>
              <a:t> of a version control system is twofold: </a:t>
            </a:r>
            <a:r>
              <a:rPr lang="en-GB" b="1" dirty="0">
                <a:latin typeface="Times New Roman" panose="02020603050405020304" pitchFamily="18" charset="0"/>
                <a:cs typeface="Times New Roman" panose="02020603050405020304" pitchFamily="18" charset="0"/>
              </a:rPr>
              <a:t>First</a:t>
            </a:r>
            <a:r>
              <a:rPr lang="en-GB" dirty="0">
                <a:latin typeface="Times New Roman" panose="02020603050405020304" pitchFamily="18" charset="0"/>
                <a:cs typeface="Times New Roman" panose="02020603050405020304" pitchFamily="18" charset="0"/>
              </a:rPr>
              <a:t>, it retains, and provides access to, every version of every file that has ever been stored in it.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Second</a:t>
            </a:r>
            <a:r>
              <a:rPr lang="en-US" dirty="0">
                <a:latin typeface="Times New Roman" panose="02020603050405020304" pitchFamily="18" charset="0"/>
                <a:cs typeface="Times New Roman" panose="02020603050405020304" pitchFamily="18" charset="0"/>
              </a:rPr>
              <a:t>, it allows </a:t>
            </a:r>
            <a:r>
              <a:rPr lang="en-GB" dirty="0">
                <a:latin typeface="Times New Roman" panose="02020603050405020304" pitchFamily="18" charset="0"/>
                <a:cs typeface="Times New Roman" panose="02020603050405020304" pitchFamily="18" charset="0"/>
              </a:rPr>
              <a:t>teams that may be distributed across space and time to collaborate.</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8262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954-977D-4CCC-A5D8-EF252DBB01C8}"/>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26C715E4-F155-40AA-A49B-BE9493510560}"/>
              </a:ext>
            </a:extLst>
          </p:cNvPr>
          <p:cNvSpPr>
            <a:spLocks noGrp="1"/>
          </p:cNvSpPr>
          <p:nvPr>
            <p:ph idx="1"/>
          </p:nvPr>
        </p:nvSpPr>
        <p:spPr/>
        <p:txBody>
          <a:bodyPr>
            <a:normAutofit fontScale="92500" lnSpcReduction="20000"/>
          </a:bodyPr>
          <a:lstStyle/>
          <a:p>
            <a:pPr marL="0" indent="0">
              <a:lnSpc>
                <a:spcPct val="150000"/>
              </a:lnSpc>
              <a:buNone/>
            </a:pPr>
            <a:r>
              <a:rPr lang="en-GB" dirty="0">
                <a:latin typeface="Times New Roman" panose="02020603050405020304" pitchFamily="18" charset="0"/>
                <a:cs typeface="Times New Roman" panose="02020603050405020304" pitchFamily="18" charset="0"/>
              </a:rPr>
              <a:t>An automated deployment process has the following inputs: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Packages created by the continuous integration (CI) process (these packages should be deployable to any environment, including production).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Scripts to configure the environment, deploy the packages, and perform a deployment test (sometimes known as a </a:t>
            </a:r>
            <a:r>
              <a:rPr lang="en-GB" i="1" dirty="0">
                <a:latin typeface="Times New Roman" panose="02020603050405020304" pitchFamily="18" charset="0"/>
                <a:cs typeface="Times New Roman" panose="02020603050405020304" pitchFamily="18" charset="0"/>
              </a:rPr>
              <a:t>smoke test</a:t>
            </a:r>
            <a:r>
              <a:rPr lang="en-GB" dirty="0">
                <a:latin typeface="Times New Roman" panose="02020603050405020304" pitchFamily="18" charset="0"/>
                <a:cs typeface="Times New Roman" panose="02020603050405020304" pitchFamily="18" charset="0"/>
              </a:rPr>
              <a:t>).</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Environment-specific configuration information.</a:t>
            </a:r>
          </a:p>
          <a:p>
            <a:endParaRPr lang="en-IN" dirty="0"/>
          </a:p>
        </p:txBody>
      </p:sp>
    </p:spTree>
    <p:extLst>
      <p:ext uri="{BB962C8B-B14F-4D97-AF65-F5344CB8AC3E}">
        <p14:creationId xmlns:p14="http://schemas.microsoft.com/office/powerpoint/2010/main" val="10105289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C67-B2DD-456F-B682-F9F644C56026}"/>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71AFD2C1-B753-4945-9577-6A59630B9D93}"/>
              </a:ext>
            </a:extLst>
          </p:cNvPr>
          <p:cNvSpPr>
            <a:spLocks noGrp="1"/>
          </p:cNvSpPr>
          <p:nvPr>
            <p:ph idx="1"/>
          </p:nvPr>
        </p:nvSpPr>
        <p:spPr>
          <a:xfrm>
            <a:off x="461639" y="1526960"/>
            <a:ext cx="11088209" cy="5051394"/>
          </a:xfrm>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A  deployment pipeline is an automated manifestation of your process for getting software from version control into the hands of your users.</a:t>
            </a:r>
          </a:p>
          <a:p>
            <a:pPr>
              <a:lnSpc>
                <a:spcPct val="170000"/>
              </a:lnSpc>
            </a:pPr>
            <a:r>
              <a:rPr lang="en-GB" dirty="0">
                <a:latin typeface="Times New Roman" panose="02020603050405020304" pitchFamily="18" charset="0"/>
                <a:cs typeface="Times New Roman" panose="02020603050405020304" pitchFamily="18" charset="0"/>
              </a:rPr>
              <a:t>That process involves building the software, followed by the progress of these builds through multiple stages of testing and deployment. </a:t>
            </a:r>
          </a:p>
          <a:p>
            <a:pPr>
              <a:lnSpc>
                <a:spcPct val="170000"/>
              </a:lnSpc>
            </a:pPr>
            <a:r>
              <a:rPr lang="en-GB" dirty="0">
                <a:latin typeface="Times New Roman" panose="02020603050405020304" pitchFamily="18" charset="0"/>
                <a:cs typeface="Times New Roman" panose="02020603050405020304" pitchFamily="18" charset="0"/>
              </a:rPr>
              <a:t>This, in turn, requires collaboration between many individuals, and perhaps several teams. </a:t>
            </a:r>
          </a:p>
          <a:p>
            <a:pPr>
              <a:lnSpc>
                <a:spcPct val="170000"/>
              </a:lnSpc>
            </a:pPr>
            <a:r>
              <a:rPr lang="en-GB" dirty="0">
                <a:latin typeface="Times New Roman" panose="02020603050405020304" pitchFamily="18" charset="0"/>
                <a:cs typeface="Times New Roman" panose="02020603050405020304" pitchFamily="18" charset="0"/>
              </a:rPr>
              <a:t>The deployment pipeline models this process, and its incarnation in a continuous integration and release management tool is what allows you to see and control the progress of each change as it moves from version control through various sets of tests and deployments to release to users.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05574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767D-9142-4898-A1C9-EB89BD244FFA}"/>
              </a:ext>
            </a:extLst>
          </p:cNvPr>
          <p:cNvSpPr>
            <a:spLocks noGrp="1"/>
          </p:cNvSpPr>
          <p:nvPr>
            <p:ph type="title"/>
          </p:nvPr>
        </p:nvSpPr>
        <p:spPr/>
        <p:txBody>
          <a:bodyPr/>
          <a:lstStyle/>
          <a:p>
            <a:r>
              <a:rPr lang="en-US" dirty="0"/>
              <a:t>Continues..</a:t>
            </a:r>
            <a:endParaRPr lang="en-IN" dirty="0"/>
          </a:p>
        </p:txBody>
      </p:sp>
      <p:pic>
        <p:nvPicPr>
          <p:cNvPr id="4" name="Picture 3">
            <a:extLst>
              <a:ext uri="{FF2B5EF4-FFF2-40B4-BE49-F238E27FC236}">
                <a16:creationId xmlns:a16="http://schemas.microsoft.com/office/drawing/2014/main" id="{EF88E1B2-D747-4DE8-B1C9-97FBC8912F84}"/>
              </a:ext>
            </a:extLst>
          </p:cNvPr>
          <p:cNvPicPr>
            <a:picLocks noChangeAspect="1"/>
          </p:cNvPicPr>
          <p:nvPr/>
        </p:nvPicPr>
        <p:blipFill>
          <a:blip r:embed="rId2"/>
          <a:stretch>
            <a:fillRect/>
          </a:stretch>
        </p:blipFill>
        <p:spPr>
          <a:xfrm>
            <a:off x="838199" y="1690689"/>
            <a:ext cx="10515599" cy="4873884"/>
          </a:xfrm>
          <a:prstGeom prst="rect">
            <a:avLst/>
          </a:prstGeom>
        </p:spPr>
      </p:pic>
    </p:spTree>
    <p:extLst>
      <p:ext uri="{BB962C8B-B14F-4D97-AF65-F5344CB8AC3E}">
        <p14:creationId xmlns:p14="http://schemas.microsoft.com/office/powerpoint/2010/main" val="20313573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18B2-5718-49FE-860E-8721B2BC9F58}"/>
              </a:ext>
            </a:extLst>
          </p:cNvPr>
          <p:cNvSpPr>
            <a:spLocks noGrp="1"/>
          </p:cNvSpPr>
          <p:nvPr>
            <p:ph type="title"/>
          </p:nvPr>
        </p:nvSpPr>
        <p:spPr/>
        <p:txBody>
          <a:bodyPr/>
          <a:lstStyle/>
          <a:p>
            <a:r>
              <a:rPr lang="en-US" dirty="0"/>
              <a:t>Continues..</a:t>
            </a:r>
            <a:endParaRPr lang="en-IN" dirty="0"/>
          </a:p>
        </p:txBody>
      </p:sp>
      <p:pic>
        <p:nvPicPr>
          <p:cNvPr id="4" name="Picture 3">
            <a:extLst>
              <a:ext uri="{FF2B5EF4-FFF2-40B4-BE49-F238E27FC236}">
                <a16:creationId xmlns:a16="http://schemas.microsoft.com/office/drawing/2014/main" id="{89453468-AC7C-4D59-87B0-FC715AFD11B6}"/>
              </a:ext>
            </a:extLst>
          </p:cNvPr>
          <p:cNvPicPr>
            <a:picLocks noChangeAspect="1"/>
          </p:cNvPicPr>
          <p:nvPr/>
        </p:nvPicPr>
        <p:blipFill>
          <a:blip r:embed="rId2"/>
          <a:stretch>
            <a:fillRect/>
          </a:stretch>
        </p:blipFill>
        <p:spPr>
          <a:xfrm>
            <a:off x="838200" y="1876634"/>
            <a:ext cx="10515599" cy="4913194"/>
          </a:xfrm>
          <a:prstGeom prst="rect">
            <a:avLst/>
          </a:prstGeom>
        </p:spPr>
      </p:pic>
    </p:spTree>
    <p:extLst>
      <p:ext uri="{BB962C8B-B14F-4D97-AF65-F5344CB8AC3E}">
        <p14:creationId xmlns:p14="http://schemas.microsoft.com/office/powerpoint/2010/main" val="2721839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8C6F-8B15-4C49-ABC2-FC5F98782314}"/>
              </a:ext>
            </a:extLst>
          </p:cNvPr>
          <p:cNvSpPr>
            <a:spLocks noGrp="1"/>
          </p:cNvSpPr>
          <p:nvPr>
            <p:ph type="title"/>
          </p:nvPr>
        </p:nvSpPr>
        <p:spPr/>
        <p:txBody>
          <a:bodyPr/>
          <a:lstStyle/>
          <a:p>
            <a:r>
              <a:rPr lang="en-US" dirty="0"/>
              <a:t>Continues..</a:t>
            </a:r>
            <a:endParaRPr lang="en-IN" dirty="0"/>
          </a:p>
        </p:txBody>
      </p:sp>
      <p:pic>
        <p:nvPicPr>
          <p:cNvPr id="4" name="Picture 3">
            <a:extLst>
              <a:ext uri="{FF2B5EF4-FFF2-40B4-BE49-F238E27FC236}">
                <a16:creationId xmlns:a16="http://schemas.microsoft.com/office/drawing/2014/main" id="{19515DBD-13A8-4E52-BF17-C9E079940EAF}"/>
              </a:ext>
            </a:extLst>
          </p:cNvPr>
          <p:cNvPicPr>
            <a:picLocks noChangeAspect="1"/>
          </p:cNvPicPr>
          <p:nvPr/>
        </p:nvPicPr>
        <p:blipFill>
          <a:blip r:embed="rId2"/>
          <a:stretch>
            <a:fillRect/>
          </a:stretch>
        </p:blipFill>
        <p:spPr>
          <a:xfrm>
            <a:off x="559293" y="1690688"/>
            <a:ext cx="11141476" cy="5167312"/>
          </a:xfrm>
          <a:prstGeom prst="rect">
            <a:avLst/>
          </a:prstGeom>
        </p:spPr>
      </p:pic>
    </p:spTree>
    <p:extLst>
      <p:ext uri="{BB962C8B-B14F-4D97-AF65-F5344CB8AC3E}">
        <p14:creationId xmlns:p14="http://schemas.microsoft.com/office/powerpoint/2010/main" val="11465884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C248-35C7-4E40-83FE-F5CADA3C21EC}"/>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127779E7-3D81-4009-9848-B0B484DD6E3B}"/>
              </a:ext>
            </a:extLst>
          </p:cNvPr>
          <p:cNvSpPr>
            <a:spLocks noGrp="1"/>
          </p:cNvSpPr>
          <p:nvPr>
            <p:ph idx="1"/>
          </p:nvPr>
        </p:nvSpPr>
        <p:spPr/>
        <p:txBody>
          <a:bodyPr>
            <a:normAutofit fontScale="85000" lnSpcReduction="10000"/>
          </a:bodyPr>
          <a:lstStyle/>
          <a:p>
            <a:pPr>
              <a:lnSpc>
                <a:spcPct val="150000"/>
              </a:lnSpc>
            </a:pPr>
            <a:r>
              <a:rPr lang="en-GB" i="1" dirty="0">
                <a:latin typeface="Times New Roman" panose="02020603050405020304" pitchFamily="18" charset="0"/>
                <a:cs typeface="Times New Roman" panose="02020603050405020304" pitchFamily="18" charset="0"/>
              </a:rPr>
              <a:t>Deployment pipeline- </a:t>
            </a:r>
            <a:r>
              <a:rPr lang="en-GB" dirty="0">
                <a:latin typeface="Times New Roman" panose="02020603050405020304" pitchFamily="18" charset="0"/>
                <a:cs typeface="Times New Roman" panose="02020603050405020304" pitchFamily="18" charset="0"/>
              </a:rPr>
              <a:t>It is also sometimes referred to as a continuous integration pipeline, a build pipeline, a deployment production line, or a living build. </a:t>
            </a:r>
          </a:p>
          <a:p>
            <a:pPr>
              <a:lnSpc>
                <a:spcPct val="150000"/>
              </a:lnSpc>
            </a:pPr>
            <a:r>
              <a:rPr lang="en-GB" dirty="0">
                <a:latin typeface="Times New Roman" panose="02020603050405020304" pitchFamily="18" charset="0"/>
                <a:cs typeface="Times New Roman" panose="02020603050405020304" pitchFamily="18" charset="0"/>
              </a:rPr>
              <a:t>Whatever it is called, this is, fundamentally, an automated software delivery process. </a:t>
            </a:r>
          </a:p>
          <a:p>
            <a:pPr>
              <a:lnSpc>
                <a:spcPct val="150000"/>
              </a:lnSpc>
            </a:pPr>
            <a:r>
              <a:rPr lang="en-GB" dirty="0">
                <a:latin typeface="Times New Roman" panose="02020603050405020304" pitchFamily="18" charset="0"/>
                <a:cs typeface="Times New Roman" panose="02020603050405020304" pitchFamily="18" charset="0"/>
              </a:rPr>
              <a:t>This is not intended to imply that there is no human interaction with the system through this release process; rather, it ensures that error-prone and complex steps are automated, reliable, </a:t>
            </a:r>
            <a:r>
              <a:rPr lang="en-US" dirty="0">
                <a:latin typeface="Times New Roman" panose="02020603050405020304" pitchFamily="18" charset="0"/>
                <a:cs typeface="Times New Roman" panose="02020603050405020304" pitchFamily="18" charset="0"/>
              </a:rPr>
              <a:t>and repeatable in execution.</a:t>
            </a:r>
          </a:p>
          <a:p>
            <a:endParaRPr lang="en-IN" dirty="0"/>
          </a:p>
        </p:txBody>
      </p:sp>
    </p:spTree>
    <p:extLst>
      <p:ext uri="{BB962C8B-B14F-4D97-AF65-F5344CB8AC3E}">
        <p14:creationId xmlns:p14="http://schemas.microsoft.com/office/powerpoint/2010/main" val="2522727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AE42-8F8D-43E8-873D-09628E7AC982}"/>
              </a:ext>
            </a:extLst>
          </p:cNvPr>
          <p:cNvSpPr>
            <a:spLocks noGrp="1"/>
          </p:cNvSpPr>
          <p:nvPr>
            <p:ph type="title"/>
          </p:nvPr>
        </p:nvSpPr>
        <p:spPr/>
        <p:txBody>
          <a:bodyPr>
            <a:noAutofit/>
          </a:bodyPr>
          <a:lstStyle/>
          <a:p>
            <a:r>
              <a:rPr lang="en-US" altLang="en-US" sz="3200" dirty="0">
                <a:solidFill>
                  <a:srgbClr val="202124"/>
                </a:solidFill>
                <a:latin typeface="Times New Roman" panose="02020603050405020304" pitchFamily="18" charset="0"/>
                <a:cs typeface="Times New Roman" panose="02020603050405020304" pitchFamily="18" charset="0"/>
              </a:rPr>
              <a:t>How to implement deployment automation (best practices w</a:t>
            </a:r>
            <a:r>
              <a:rPr lang="en-GB" sz="3200" dirty="0">
                <a:solidFill>
                  <a:srgbClr val="202124"/>
                </a:solidFill>
                <a:latin typeface="Times New Roman" panose="02020603050405020304" pitchFamily="18" charset="0"/>
                <a:cs typeface="Times New Roman" panose="02020603050405020304" pitchFamily="18" charset="0"/>
              </a:rPr>
              <a:t>hen you design your automated deployment process</a:t>
            </a:r>
            <a:r>
              <a:rPr lang="en-US" altLang="en-US" sz="3200" dirty="0">
                <a:solidFill>
                  <a:srgbClr val="202124"/>
                </a:solidFill>
                <a:latin typeface="Times New Roman" panose="02020603050405020304" pitchFamily="18" charset="0"/>
                <a:cs typeface="Times New Roman" panose="02020603050405020304" pitchFamily="18" charset="0"/>
              </a:rPr>
              <a:t>)?</a:t>
            </a:r>
            <a:br>
              <a:rPr lang="en-US" altLang="en-US" sz="3200" dirty="0">
                <a:solidFill>
                  <a:srgbClr val="202124"/>
                </a:solidFill>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1F8199C-AB05-4AF2-85B6-91A358DC3004}"/>
              </a:ext>
            </a:extLst>
          </p:cNvPr>
          <p:cNvSpPr>
            <a:spLocks noGrp="1"/>
          </p:cNvSpPr>
          <p:nvPr>
            <p:ph idx="1"/>
          </p:nvPr>
        </p:nvSpPr>
        <p:spPr/>
        <p:txBody>
          <a:bodyPr>
            <a:normAutofit fontScale="92500" lnSpcReduction="10000"/>
          </a:bodyPr>
          <a:lstStyle/>
          <a:p>
            <a:pPr marL="514350" lvl="0" indent="-514350" eaLnBrk="0" fontAlgn="base" hangingPunct="0">
              <a:lnSpc>
                <a:spcPct val="160000"/>
              </a:lnSpc>
              <a:spcBef>
                <a:spcPct val="0"/>
              </a:spcBef>
              <a:spcAft>
                <a:spcPct val="0"/>
              </a:spcAft>
              <a:buFont typeface="+mj-lt"/>
              <a:buAutoNum type="arabicPeriod"/>
            </a:pPr>
            <a:r>
              <a:rPr lang="en-US" altLang="en-US" dirty="0">
                <a:solidFill>
                  <a:srgbClr val="202124"/>
                </a:solidFill>
                <a:latin typeface="Times New Roman" panose="02020603050405020304" pitchFamily="18" charset="0"/>
                <a:cs typeface="Times New Roman" panose="02020603050405020304" pitchFamily="18" charset="0"/>
              </a:rPr>
              <a:t>Use the same deployment process for every environment, including production. </a:t>
            </a:r>
          </a:p>
          <a:p>
            <a:pPr marL="514350" lvl="0" indent="-514350" eaLnBrk="0" fontAlgn="base" hangingPunct="0">
              <a:lnSpc>
                <a:spcPct val="160000"/>
              </a:lnSpc>
              <a:spcBef>
                <a:spcPct val="0"/>
              </a:spcBef>
              <a:spcAft>
                <a:spcPct val="0"/>
              </a:spcAft>
              <a:buFont typeface="+mj-lt"/>
              <a:buAutoNum type="arabicPeriod"/>
            </a:pPr>
            <a:r>
              <a:rPr lang="en-US" altLang="en-US" dirty="0">
                <a:solidFill>
                  <a:srgbClr val="202124"/>
                </a:solidFill>
                <a:latin typeface="Times New Roman" panose="02020603050405020304" pitchFamily="18" charset="0"/>
                <a:cs typeface="Times New Roman" panose="02020603050405020304" pitchFamily="18" charset="0"/>
              </a:rPr>
              <a:t>Allow anyone with the necessary credentials to deploy any version of the artifact to any environment on demand in a fully automated fashion.</a:t>
            </a:r>
          </a:p>
          <a:p>
            <a:pPr marL="514350" lvl="0" indent="-514350" eaLnBrk="0" fontAlgn="base" hangingPunct="0">
              <a:lnSpc>
                <a:spcPct val="160000"/>
              </a:lnSpc>
              <a:spcBef>
                <a:spcPct val="0"/>
              </a:spcBef>
              <a:spcAft>
                <a:spcPct val="0"/>
              </a:spcAft>
              <a:buFont typeface="+mj-lt"/>
              <a:buAutoNum type="arabicPeriod"/>
            </a:pPr>
            <a:r>
              <a:rPr lang="en-US" altLang="en-US" dirty="0">
                <a:solidFill>
                  <a:srgbClr val="202124"/>
                </a:solidFill>
                <a:latin typeface="Times New Roman" panose="02020603050405020304" pitchFamily="18" charset="0"/>
                <a:cs typeface="Times New Roman" panose="02020603050405020304" pitchFamily="18" charset="0"/>
              </a:rPr>
              <a:t> Use the same packages for every environment. </a:t>
            </a:r>
          </a:p>
          <a:p>
            <a:pPr marL="514350" lvl="0" indent="-514350" eaLnBrk="0" fontAlgn="base" hangingPunct="0">
              <a:lnSpc>
                <a:spcPct val="160000"/>
              </a:lnSpc>
              <a:spcBef>
                <a:spcPct val="0"/>
              </a:spcBef>
              <a:spcAft>
                <a:spcPct val="0"/>
              </a:spcAft>
              <a:buFont typeface="+mj-lt"/>
              <a:buAutoNum type="arabicPeriod"/>
            </a:pPr>
            <a:r>
              <a:rPr lang="en-US" altLang="en-US" dirty="0">
                <a:solidFill>
                  <a:srgbClr val="202124"/>
                </a:solidFill>
                <a:latin typeface="Times New Roman" panose="02020603050405020304" pitchFamily="18" charset="0"/>
                <a:cs typeface="Times New Roman" panose="02020603050405020304" pitchFamily="18" charset="0"/>
              </a:rPr>
              <a:t>Make it possible to recreate the state of any environment from information stored in version control.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58137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D38E-D4E1-41EA-BA3F-1F3DE906B35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Ansible for configuration management</a:t>
            </a:r>
            <a:endParaRPr lang="en-IN" dirty="0"/>
          </a:p>
        </p:txBody>
      </p:sp>
      <p:sp>
        <p:nvSpPr>
          <p:cNvPr id="3" name="Content Placeholder 2">
            <a:extLst>
              <a:ext uri="{FF2B5EF4-FFF2-40B4-BE49-F238E27FC236}">
                <a16:creationId xmlns:a16="http://schemas.microsoft.com/office/drawing/2014/main" id="{8D2A7D97-2FCB-48B1-AD26-E9FE7BFF986B}"/>
              </a:ext>
            </a:extLst>
          </p:cNvPr>
          <p:cNvSpPr>
            <a:spLocks noGrp="1"/>
          </p:cNvSpPr>
          <p:nvPr>
            <p:ph idx="1"/>
          </p:nvPr>
        </p:nvSpPr>
        <p:spPr/>
        <p:txBody>
          <a:bodyPr>
            <a:normAutofit fontScale="85000" lnSpcReduction="10000"/>
          </a:bodyPr>
          <a:lstStyle/>
          <a:p>
            <a:pPr>
              <a:lnSpc>
                <a:spcPct val="170000"/>
              </a:lnSpc>
            </a:pPr>
            <a:r>
              <a:rPr lang="en-GB" dirty="0">
                <a:latin typeface="Times New Roman" panose="02020603050405020304" pitchFamily="18" charset="0"/>
                <a:cs typeface="Times New Roman" panose="02020603050405020304" pitchFamily="18" charset="0"/>
              </a:rPr>
              <a:t>Ansible is the simplest solution for configuration management.</a:t>
            </a:r>
          </a:p>
          <a:p>
            <a:pPr>
              <a:lnSpc>
                <a:spcPct val="170000"/>
              </a:lnSpc>
            </a:pPr>
            <a:r>
              <a:rPr lang="en-GB" dirty="0">
                <a:latin typeface="Times New Roman" panose="02020603050405020304" pitchFamily="18" charset="0"/>
                <a:cs typeface="Times New Roman" panose="02020603050405020304" pitchFamily="18" charset="0"/>
              </a:rPr>
              <a:t>Ansible is a configuration management platform that automates storage, servers, and networking. When you use Ansible to configure these components, difficult manual tasks become repeatable and less vulnerable to error.</a:t>
            </a:r>
          </a:p>
          <a:p>
            <a:pPr>
              <a:lnSpc>
                <a:spcPct val="170000"/>
              </a:lnSpc>
            </a:pPr>
            <a:r>
              <a:rPr lang="en-GB" dirty="0">
                <a:latin typeface="Times New Roman" panose="02020603050405020304" pitchFamily="18" charset="0"/>
                <a:cs typeface="Times New Roman" panose="02020603050405020304" pitchFamily="18" charset="0"/>
              </a:rPr>
              <a:t>It's designed to be minimal in nature, consistent, secure and highly reliable, with an extremely low learning curve for administrators, developers and IT managers.</a:t>
            </a:r>
          </a:p>
          <a:p>
            <a:endParaRPr lang="en-IN" dirty="0"/>
          </a:p>
        </p:txBody>
      </p:sp>
    </p:spTree>
    <p:extLst>
      <p:ext uri="{BB962C8B-B14F-4D97-AF65-F5344CB8AC3E}">
        <p14:creationId xmlns:p14="http://schemas.microsoft.com/office/powerpoint/2010/main" val="10993043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C90B-1D2F-42E2-A67C-58A2132B819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3175F32-2206-4864-86D6-D9B10BABE29C}"/>
              </a:ext>
            </a:extLst>
          </p:cNvPr>
          <p:cNvSpPr>
            <a:spLocks noGrp="1"/>
          </p:cNvSpPr>
          <p:nvPr>
            <p:ph idx="1"/>
          </p:nvPr>
        </p:nvSpPr>
        <p:spPr/>
        <p:txBody>
          <a:bodyPr>
            <a:normAutofit fontScale="70000" lnSpcReduction="20000"/>
          </a:bodyPr>
          <a:lstStyle/>
          <a:p>
            <a:pPr>
              <a:lnSpc>
                <a:spcPct val="170000"/>
              </a:lnSpc>
            </a:pPr>
            <a:r>
              <a:rPr lang="en-GB" dirty="0">
                <a:latin typeface="Times New Roman" panose="02020603050405020304" pitchFamily="18" charset="0"/>
                <a:cs typeface="Times New Roman" panose="02020603050405020304" pitchFamily="18" charset="0"/>
              </a:rPr>
              <a:t>Ansible consolidates resources across multiple systems to manage them from a single platform.</a:t>
            </a:r>
          </a:p>
          <a:p>
            <a:pPr>
              <a:lnSpc>
                <a:spcPct val="170000"/>
              </a:lnSpc>
            </a:pPr>
            <a:r>
              <a:rPr lang="en-GB" dirty="0">
                <a:latin typeface="Times New Roman" panose="02020603050405020304" pitchFamily="18" charset="0"/>
                <a:cs typeface="Times New Roman" panose="02020603050405020304" pitchFamily="18" charset="0"/>
              </a:rPr>
              <a:t>A configuration management system like Ansible is made up of several components. The systems that are managed can include servers, storage, networking, and software.</a:t>
            </a:r>
          </a:p>
          <a:p>
            <a:pPr>
              <a:lnSpc>
                <a:spcPct val="170000"/>
              </a:lnSpc>
            </a:pPr>
            <a:r>
              <a:rPr lang="en-GB" dirty="0">
                <a:latin typeface="Times New Roman" panose="02020603050405020304" pitchFamily="18" charset="0"/>
                <a:cs typeface="Times New Roman" panose="02020603050405020304" pitchFamily="18" charset="0"/>
              </a:rPr>
              <a:t>Ansible configurations are simple data descriptions of your infrastructure (both human-readable and machine-</a:t>
            </a:r>
            <a:r>
              <a:rPr lang="en-GB" dirty="0" err="1">
                <a:latin typeface="Times New Roman" panose="02020603050405020304" pitchFamily="18" charset="0"/>
                <a:cs typeface="Times New Roman" panose="02020603050405020304" pitchFamily="18" charset="0"/>
              </a:rPr>
              <a:t>parsable</a:t>
            </a:r>
            <a:r>
              <a:rPr lang="en-GB" dirty="0">
                <a:latin typeface="Times New Roman" panose="02020603050405020304" pitchFamily="18" charset="0"/>
                <a:cs typeface="Times New Roman" panose="02020603050405020304" pitchFamily="18" charset="0"/>
              </a:rPr>
              <a:t>) - ensuring everyone on your team will be able to understand the meaning of each configuration task. New team members will be able to quickly dive in and make an impact. Existing team members can get work done faster</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83740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4984-BB20-4E4A-B0C1-13050D42340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Test automation (as part of CI)</a:t>
            </a:r>
            <a:endParaRPr lang="en-IN" dirty="0"/>
          </a:p>
        </p:txBody>
      </p:sp>
      <p:sp>
        <p:nvSpPr>
          <p:cNvPr id="3" name="Content Placeholder 2">
            <a:extLst>
              <a:ext uri="{FF2B5EF4-FFF2-40B4-BE49-F238E27FC236}">
                <a16:creationId xmlns:a16="http://schemas.microsoft.com/office/drawing/2014/main" id="{F5E20085-69A5-4A1B-83B6-C10D0C47369B}"/>
              </a:ext>
            </a:extLst>
          </p:cNvPr>
          <p:cNvSpPr>
            <a:spLocks noGrp="1"/>
          </p:cNvSpPr>
          <p:nvPr>
            <p:ph idx="1"/>
          </p:nvPr>
        </p:nvSpPr>
        <p:spPr>
          <a:xfrm>
            <a:off x="838200" y="1825626"/>
            <a:ext cx="10515600" cy="1423602"/>
          </a:xfrm>
        </p:spPr>
        <p:txBody>
          <a:bodyPr>
            <a:normAutofit fontScale="92500" lnSpcReduction="10000"/>
          </a:bodyPr>
          <a:lstStyle/>
          <a:p>
            <a:r>
              <a:rPr lang="en-GB" b="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CI</a:t>
            </a:r>
            <a:r>
              <a:rPr lang="en-GB" dirty="0">
                <a:latin typeface="Times New Roman" panose="02020603050405020304" pitchFamily="18" charset="0"/>
                <a:cs typeface="Times New Roman" panose="02020603050405020304" pitchFamily="18" charset="0"/>
              </a:rPr>
              <a:t>) is a development practice where developers integrate code into a shared repository frequently, preferably several times a day. Each integration can then be verified by an automated build and automated tests.</a:t>
            </a:r>
            <a:endParaRPr lang="en-IN" dirty="0"/>
          </a:p>
        </p:txBody>
      </p:sp>
      <p:pic>
        <p:nvPicPr>
          <p:cNvPr id="4" name="Picture 2" descr="Test Automation and Continuous Integration">
            <a:extLst>
              <a:ext uri="{FF2B5EF4-FFF2-40B4-BE49-F238E27FC236}">
                <a16:creationId xmlns:a16="http://schemas.microsoft.com/office/drawing/2014/main" id="{6B26D672-8D23-4BCE-9F08-1BFADE285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87082"/>
            <a:ext cx="10515600" cy="367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00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4EC2-AE59-48B4-8C74-7FC52A3145E4}"/>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D0453897-AA53-4A76-8A8D-7CA3F397C3EF}"/>
              </a:ext>
            </a:extLst>
          </p:cNvPr>
          <p:cNvSpPr>
            <a:spLocks noGrp="1"/>
          </p:cNvSpPr>
          <p:nvPr>
            <p:ph idx="1"/>
          </p:nvPr>
        </p:nvSpPr>
        <p:spPr>
          <a:xfrm>
            <a:off x="479394" y="1509204"/>
            <a:ext cx="11407806" cy="5122415"/>
          </a:xfrm>
        </p:spPr>
        <p:txBody>
          <a:bodyPr>
            <a:normAutofit fontScale="62500" lnSpcReduction="2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Keep Absolutely Everything in Version Control :- </a:t>
            </a:r>
          </a:p>
          <a:p>
            <a:pPr>
              <a:lnSpc>
                <a:spcPct val="150000"/>
              </a:lnSpc>
            </a:pPr>
            <a:r>
              <a:rPr lang="en-GB" dirty="0">
                <a:latin typeface="Times New Roman" panose="02020603050405020304" pitchFamily="18" charset="0"/>
                <a:cs typeface="Times New Roman" panose="02020603050405020304" pitchFamily="18" charset="0"/>
              </a:rPr>
              <a:t>The objective is to have everything that can possibly change at any point in the life of the project stored in a controlled manner. </a:t>
            </a:r>
          </a:p>
          <a:p>
            <a:pPr>
              <a:lnSpc>
                <a:spcPct val="150000"/>
              </a:lnSpc>
            </a:pPr>
            <a:r>
              <a:rPr lang="en-GB" dirty="0">
                <a:latin typeface="Times New Roman" panose="02020603050405020304" pitchFamily="18" charset="0"/>
                <a:cs typeface="Times New Roman" panose="02020603050405020304" pitchFamily="18" charset="0"/>
              </a:rPr>
              <a:t>This allows you to recover an exact snapshot of the state of the entire system, from development environment to production environment, at any point in the project’s history. </a:t>
            </a:r>
          </a:p>
          <a:p>
            <a:pPr>
              <a:lnSpc>
                <a:spcPct val="150000"/>
              </a:lnSpc>
            </a:pPr>
            <a:r>
              <a:rPr lang="en-GB" dirty="0">
                <a:latin typeface="Times New Roman" panose="02020603050405020304" pitchFamily="18" charset="0"/>
                <a:cs typeface="Times New Roman" panose="02020603050405020304" pitchFamily="18" charset="0"/>
              </a:rPr>
              <a:t>It is even helpful to keep the configuration files for the development team’s development environments in version control since it makes it easy for everyone on the team to use the same settings. </a:t>
            </a:r>
          </a:p>
          <a:p>
            <a:pPr>
              <a:lnSpc>
                <a:spcPct val="150000"/>
              </a:lnSpc>
            </a:pPr>
            <a:r>
              <a:rPr lang="en-GB" dirty="0">
                <a:latin typeface="Times New Roman" panose="02020603050405020304" pitchFamily="18" charset="0"/>
                <a:cs typeface="Times New Roman" panose="02020603050405020304" pitchFamily="18" charset="0"/>
              </a:rPr>
              <a:t>Analysts should store requirements documents. </a:t>
            </a:r>
          </a:p>
          <a:p>
            <a:pPr>
              <a:lnSpc>
                <a:spcPct val="150000"/>
              </a:lnSpc>
            </a:pPr>
            <a:r>
              <a:rPr lang="en-GB" dirty="0">
                <a:latin typeface="Times New Roman" panose="02020603050405020304" pitchFamily="18" charset="0"/>
                <a:cs typeface="Times New Roman" panose="02020603050405020304" pitchFamily="18" charset="0"/>
              </a:rPr>
              <a:t>Testers should keep their test scripts and procedures in version control. </a:t>
            </a:r>
          </a:p>
          <a:p>
            <a:pPr>
              <a:lnSpc>
                <a:spcPct val="150000"/>
              </a:lnSpc>
            </a:pPr>
            <a:r>
              <a:rPr lang="en-GB" dirty="0">
                <a:latin typeface="Times New Roman" panose="02020603050405020304" pitchFamily="18" charset="0"/>
                <a:cs typeface="Times New Roman" panose="02020603050405020304" pitchFamily="18" charset="0"/>
              </a:rPr>
              <a:t>Project managers should save their release plans, progress charts, and risk logs here.</a:t>
            </a:r>
          </a:p>
          <a:p>
            <a:pPr>
              <a:lnSpc>
                <a:spcPct val="150000"/>
              </a:lnSpc>
            </a:pPr>
            <a:r>
              <a:rPr lang="en-GB" dirty="0">
                <a:latin typeface="Times New Roman" panose="02020603050405020304" pitchFamily="18" charset="0"/>
                <a:cs typeface="Times New Roman" panose="02020603050405020304" pitchFamily="18" charset="0"/>
              </a:rPr>
              <a:t>In short, every member of the team should store any document or file related to the project in </a:t>
            </a:r>
            <a:r>
              <a:rPr lang="en-US" dirty="0">
                <a:latin typeface="Times New Roman" panose="02020603050405020304" pitchFamily="18" charset="0"/>
                <a:cs typeface="Times New Roman" panose="02020603050405020304" pitchFamily="18" charset="0"/>
              </a:rPr>
              <a:t>version control.</a:t>
            </a:r>
          </a:p>
          <a:p>
            <a:pPr>
              <a:lnSpc>
                <a:spcPct val="150000"/>
              </a:lnSpc>
            </a:pP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85223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6C88-8020-43FE-9D77-6D18B043418B}"/>
              </a:ext>
            </a:extLst>
          </p:cNvPr>
          <p:cNvSpPr>
            <a:spLocks noGrp="1"/>
          </p:cNvSpPr>
          <p:nvPr>
            <p:ph type="title"/>
          </p:nvPr>
        </p:nvSpPr>
        <p:spPr/>
        <p:txBody>
          <a:bodyPr/>
          <a:lstStyle/>
          <a:p>
            <a:r>
              <a:rPr lang="en-US" dirty="0"/>
              <a:t>Continues..</a:t>
            </a:r>
            <a:endParaRPr lang="en-IN" dirty="0"/>
          </a:p>
        </p:txBody>
      </p:sp>
      <p:pic>
        <p:nvPicPr>
          <p:cNvPr id="4" name="Picture 2" descr="description">
            <a:extLst>
              <a:ext uri="{FF2B5EF4-FFF2-40B4-BE49-F238E27FC236}">
                <a16:creationId xmlns:a16="http://schemas.microsoft.com/office/drawing/2014/main" id="{DEDBCAA4-81EE-4C93-B2D8-EF5428966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68615"/>
            <a:ext cx="10515600" cy="432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465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F3ED-D2F4-4121-B187-A3D222B073D4}"/>
              </a:ext>
            </a:extLst>
          </p:cNvPr>
          <p:cNvSpPr>
            <a:spLocks noGrp="1"/>
          </p:cNvSpPr>
          <p:nvPr>
            <p:ph type="title"/>
          </p:nvPr>
        </p:nvSpPr>
        <p:spPr/>
        <p:txBody>
          <a:bodyPr/>
          <a:lstStyle/>
          <a:p>
            <a:r>
              <a:rPr lang="en-US" dirty="0"/>
              <a:t>Continues..</a:t>
            </a:r>
            <a:endParaRPr lang="en-IN" dirty="0"/>
          </a:p>
        </p:txBody>
      </p:sp>
      <p:pic>
        <p:nvPicPr>
          <p:cNvPr id="4" name="Picture 4" descr="description">
            <a:extLst>
              <a:ext uri="{FF2B5EF4-FFF2-40B4-BE49-F238E27FC236}">
                <a16:creationId xmlns:a16="http://schemas.microsoft.com/office/drawing/2014/main" id="{A85895AB-9093-4C37-8E92-72A052190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755" y="2053989"/>
            <a:ext cx="9512489" cy="48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4374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471A-E3FB-4FDA-A308-A9313B4966DB}"/>
              </a:ext>
            </a:extLst>
          </p:cNvPr>
          <p:cNvSpPr>
            <a:spLocks noGrp="1"/>
          </p:cNvSpPr>
          <p:nvPr>
            <p:ph type="title"/>
          </p:nvPr>
        </p:nvSpPr>
        <p:spPr/>
        <p:txBody>
          <a:bodyPr/>
          <a:lstStyle/>
          <a:p>
            <a:r>
              <a:rPr lang="en-US" dirty="0"/>
              <a:t>Continues..</a:t>
            </a:r>
            <a:endParaRPr lang="en-IN" dirty="0"/>
          </a:p>
        </p:txBody>
      </p:sp>
      <p:pic>
        <p:nvPicPr>
          <p:cNvPr id="4" name="Picture 2" descr="Agile Test Automation is Incomplete Without Continuous Integration | Kaizen  Testing">
            <a:extLst>
              <a:ext uri="{FF2B5EF4-FFF2-40B4-BE49-F238E27FC236}">
                <a16:creationId xmlns:a16="http://schemas.microsoft.com/office/drawing/2014/main" id="{171DD5CD-012D-4D3D-9B9C-E3CA4B01F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01" y="2609849"/>
            <a:ext cx="5895975" cy="4248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aster development and delivery with Continuous Integration and Deployment  | Adaps Btranse">
            <a:extLst>
              <a:ext uri="{FF2B5EF4-FFF2-40B4-BE49-F238E27FC236}">
                <a16:creationId xmlns:a16="http://schemas.microsoft.com/office/drawing/2014/main" id="{70C4FB35-2CF2-494D-85F6-3D69D26B5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381" y="2771774"/>
            <a:ext cx="5715000"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7350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EB34-6302-4EDD-9F2C-06BDD7D8CDAF}"/>
              </a:ext>
            </a:extLst>
          </p:cNvPr>
          <p:cNvSpPr>
            <a:spLocks noGrp="1"/>
          </p:cNvSpPr>
          <p:nvPr>
            <p:ph type="title"/>
          </p:nvPr>
        </p:nvSpPr>
        <p:spPr/>
        <p:txBody>
          <a:bodyPr/>
          <a:lstStyle/>
          <a:p>
            <a:r>
              <a:rPr lang="en-US" dirty="0"/>
              <a:t>Continues..</a:t>
            </a:r>
            <a:endParaRPr lang="en-IN" dirty="0"/>
          </a:p>
        </p:txBody>
      </p:sp>
      <p:pic>
        <p:nvPicPr>
          <p:cNvPr id="4" name="Picture 2" descr="Turbo Boost Your Digital App Test Automation with Jenkins">
            <a:extLst>
              <a:ext uri="{FF2B5EF4-FFF2-40B4-BE49-F238E27FC236}">
                <a16:creationId xmlns:a16="http://schemas.microsoft.com/office/drawing/2014/main" id="{2AEFFC17-5812-4B04-BB3A-03E1B0200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11044"/>
            <a:ext cx="10515600" cy="504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0247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B960-93E9-43FF-8FBA-D77AB9BEF3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Robot Framework</a:t>
            </a:r>
            <a:endParaRPr lang="en-IN" dirty="0"/>
          </a:p>
        </p:txBody>
      </p:sp>
      <p:sp>
        <p:nvSpPr>
          <p:cNvPr id="3" name="Content Placeholder 2">
            <a:extLst>
              <a:ext uri="{FF2B5EF4-FFF2-40B4-BE49-F238E27FC236}">
                <a16:creationId xmlns:a16="http://schemas.microsoft.com/office/drawing/2014/main" id="{0431ECDC-50C1-497C-997E-AF70F71BA8DC}"/>
              </a:ext>
            </a:extLst>
          </p:cNvPr>
          <p:cNvSpPr>
            <a:spLocks noGrp="1"/>
          </p:cNvSpPr>
          <p:nvPr>
            <p:ph idx="1"/>
          </p:nvPr>
        </p:nvSpPr>
        <p:spPr/>
        <p:txBody>
          <a:bodyPr>
            <a:normAutofit fontScale="70000" lnSpcReduction="20000"/>
          </a:bodyPr>
          <a:lstStyle/>
          <a:p>
            <a:pPr>
              <a:lnSpc>
                <a:spcPct val="170000"/>
              </a:lnSpc>
            </a:pPr>
            <a:r>
              <a:rPr lang="en-GB" b="1" dirty="0">
                <a:latin typeface="Times New Roman" panose="02020603050405020304" pitchFamily="18" charset="0"/>
                <a:cs typeface="Times New Roman" panose="02020603050405020304" pitchFamily="18" charset="0"/>
              </a:rPr>
              <a:t>Robot Framework</a:t>
            </a:r>
            <a:r>
              <a:rPr lang="en-GB" dirty="0">
                <a:latin typeface="Times New Roman" panose="02020603050405020304" pitchFamily="18" charset="0"/>
                <a:cs typeface="Times New Roman" panose="02020603050405020304" pitchFamily="18" charset="0"/>
              </a:rPr>
              <a:t> is a generic open source automation framework. It can be used for test automation and robotic process automation (RPA).</a:t>
            </a:r>
          </a:p>
          <a:p>
            <a:pPr>
              <a:lnSpc>
                <a:spcPct val="170000"/>
              </a:lnSpc>
            </a:pPr>
            <a:r>
              <a:rPr lang="en-GB" dirty="0">
                <a:latin typeface="Times New Roman" panose="02020603050405020304" pitchFamily="18" charset="0"/>
                <a:cs typeface="Times New Roman" panose="02020603050405020304" pitchFamily="18" charset="0"/>
              </a:rPr>
              <a:t>Robot Framework is a generic test automation framework for acceptance testing and acceptance test-driven development (ATDD). </a:t>
            </a:r>
          </a:p>
          <a:p>
            <a:pPr>
              <a:lnSpc>
                <a:spcPct val="170000"/>
              </a:lnSpc>
            </a:pPr>
            <a:r>
              <a:rPr lang="en-GB" dirty="0">
                <a:latin typeface="Times New Roman" panose="02020603050405020304" pitchFamily="18" charset="0"/>
                <a:cs typeface="Times New Roman" panose="02020603050405020304" pitchFamily="18" charset="0"/>
              </a:rPr>
              <a:t>It is a keyword-driven testing framework that uses tabular test data syntax.</a:t>
            </a:r>
          </a:p>
          <a:p>
            <a:pPr>
              <a:lnSpc>
                <a:spcPct val="170000"/>
              </a:lnSpc>
            </a:pPr>
            <a:r>
              <a:rPr lang="en-GB" dirty="0">
                <a:latin typeface="Times New Roman" panose="02020603050405020304" pitchFamily="18" charset="0"/>
                <a:cs typeface="Times New Roman" panose="02020603050405020304" pitchFamily="18" charset="0"/>
              </a:rPr>
              <a:t>Test cases are written using a keyword-testing methodology written in a tabular format which makes it clear and readable, and conveys the right information about the intention of the test case. For example, to open browser, the keyword used is </a:t>
            </a:r>
            <a:r>
              <a:rPr lang="en-GB" b="1" dirty="0">
                <a:latin typeface="Times New Roman" panose="02020603050405020304" pitchFamily="18" charset="0"/>
                <a:cs typeface="Times New Roman" panose="02020603050405020304" pitchFamily="18" charset="0"/>
              </a:rPr>
              <a:t>“Open Browser”</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969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8E50-D6FE-426D-B85A-BB7B04191DB2}"/>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316108C3-4E5E-4761-905A-F88CBE1AB8AA}"/>
              </a:ext>
            </a:extLst>
          </p:cNvPr>
          <p:cNvSpPr>
            <a:spLocks noGrp="1"/>
          </p:cNvSpPr>
          <p:nvPr>
            <p:ph idx="1"/>
          </p:nvPr>
        </p:nvSpPr>
        <p:spPr/>
        <p:txBody>
          <a:bodyPr>
            <a:normAutofit fontScale="77500" lnSpcReduction="20000"/>
          </a:bodyPr>
          <a:lstStyle/>
          <a:p>
            <a:pPr>
              <a:lnSpc>
                <a:spcPct val="150000"/>
              </a:lnSpc>
            </a:pPr>
            <a:r>
              <a:rPr lang="en-GB" dirty="0">
                <a:latin typeface="Times New Roman" panose="02020603050405020304" pitchFamily="18" charset="0"/>
                <a:cs typeface="Times New Roman" panose="02020603050405020304" pitchFamily="18" charset="0"/>
              </a:rPr>
              <a:t>Robot Framework is open and extensible and can be integrated with virtually any other tool to create powerful and flexible automation solutions. </a:t>
            </a:r>
          </a:p>
          <a:p>
            <a:pPr>
              <a:lnSpc>
                <a:spcPct val="150000"/>
              </a:lnSpc>
            </a:pPr>
            <a:r>
              <a:rPr lang="en-GB" dirty="0">
                <a:latin typeface="Times New Roman" panose="02020603050405020304" pitchFamily="18" charset="0"/>
                <a:cs typeface="Times New Roman" panose="02020603050405020304" pitchFamily="18" charset="0"/>
              </a:rPr>
              <a:t>Being open source also means that Robot Framework is free to use without licensing costs.</a:t>
            </a:r>
          </a:p>
          <a:p>
            <a:pPr>
              <a:lnSpc>
                <a:spcPct val="150000"/>
              </a:lnSpc>
            </a:pPr>
            <a:r>
              <a:rPr lang="en-GB" dirty="0">
                <a:latin typeface="Times New Roman" panose="02020603050405020304" pitchFamily="18" charset="0"/>
                <a:cs typeface="Times New Roman" panose="02020603050405020304" pitchFamily="18" charset="0"/>
              </a:rPr>
              <a:t>Robot Framework has easy syntax, utilizing human-readable keywords. </a:t>
            </a:r>
          </a:p>
          <a:p>
            <a:pPr>
              <a:lnSpc>
                <a:spcPct val="150000"/>
              </a:lnSpc>
            </a:pPr>
            <a:r>
              <a:rPr lang="en-GB" dirty="0">
                <a:latin typeface="Times New Roman" panose="02020603050405020304" pitchFamily="18" charset="0"/>
                <a:cs typeface="Times New Roman" panose="02020603050405020304" pitchFamily="18" charset="0"/>
              </a:rPr>
              <a:t>Its capabilities can be extended by libraries implemented with Python or Java.</a:t>
            </a:r>
          </a:p>
          <a:p>
            <a:pPr>
              <a:lnSpc>
                <a:spcPct val="150000"/>
              </a:lnSpc>
            </a:pPr>
            <a:r>
              <a:rPr lang="en-GB" dirty="0">
                <a:latin typeface="Times New Roman" panose="02020603050405020304" pitchFamily="18" charset="0"/>
                <a:cs typeface="Times New Roman" panose="02020603050405020304" pitchFamily="18" charset="0"/>
              </a:rPr>
              <a:t>Robot Framework is used very widely around the world in different domains and contexts.</a:t>
            </a:r>
          </a:p>
          <a:p>
            <a:endParaRPr lang="en-IN" dirty="0"/>
          </a:p>
        </p:txBody>
      </p:sp>
    </p:spTree>
    <p:extLst>
      <p:ext uri="{BB962C8B-B14F-4D97-AF65-F5344CB8AC3E}">
        <p14:creationId xmlns:p14="http://schemas.microsoft.com/office/powerpoint/2010/main" val="2229126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6CEC-ED84-4C5F-8FAA-16B6F0FA6B39}"/>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EC714901-92A1-4416-82E6-674E029850A5}"/>
              </a:ext>
            </a:extLst>
          </p:cNvPr>
          <p:cNvSpPr>
            <a:spLocks noGrp="1"/>
          </p:cNvSpPr>
          <p:nvPr>
            <p:ph idx="1"/>
          </p:nvPr>
        </p:nvSpPr>
        <p:spPr/>
        <p:txBody>
          <a:bodyPr>
            <a:normAutofit fontScale="85000" lnSpcReduction="10000"/>
          </a:bodyPr>
          <a:lstStyle/>
          <a:p>
            <a:pPr>
              <a:lnSpc>
                <a:spcPct val="160000"/>
              </a:lnSpc>
            </a:pPr>
            <a:r>
              <a:rPr lang="en-GB" dirty="0">
                <a:latin typeface="Times New Roman" panose="02020603050405020304" pitchFamily="18" charset="0"/>
                <a:cs typeface="Times New Roman" panose="02020603050405020304" pitchFamily="18" charset="0"/>
              </a:rPr>
              <a:t>Robot framework consists of a set of tools, techniques and abstract rules; its job (besides allowing to write automated test cases) is simplifying the test automation process. </a:t>
            </a:r>
          </a:p>
          <a:p>
            <a:pPr>
              <a:lnSpc>
                <a:spcPct val="160000"/>
              </a:lnSpc>
            </a:pPr>
            <a:r>
              <a:rPr lang="en-GB" dirty="0">
                <a:latin typeface="Times New Roman" panose="02020603050405020304" pitchFamily="18" charset="0"/>
                <a:cs typeface="Times New Roman" panose="02020603050405020304" pitchFamily="18" charset="0"/>
              </a:rPr>
              <a:t>In practice, Robot is a modular test automation framework that has the capability to interact with 3</a:t>
            </a:r>
            <a:r>
              <a:rPr lang="en-GB" baseline="30000" dirty="0">
                <a:latin typeface="Times New Roman" panose="02020603050405020304" pitchFamily="18" charset="0"/>
                <a:cs typeface="Times New Roman" panose="02020603050405020304" pitchFamily="18" charset="0"/>
              </a:rPr>
              <a:t>rd</a:t>
            </a:r>
            <a:r>
              <a:rPr lang="en-GB" dirty="0">
                <a:latin typeface="Times New Roman" panose="02020603050405020304" pitchFamily="18" charset="0"/>
                <a:cs typeface="Times New Roman" panose="02020603050405020304" pitchFamily="18" charset="0"/>
              </a:rPr>
              <a:t> party libraries and functions.</a:t>
            </a:r>
          </a:p>
          <a:p>
            <a:pPr>
              <a:lnSpc>
                <a:spcPct val="160000"/>
              </a:lnSpc>
            </a:pPr>
            <a:r>
              <a:rPr lang="en-GB" dirty="0">
                <a:latin typeface="Times New Roman" panose="02020603050405020304" pitchFamily="18" charset="0"/>
                <a:cs typeface="Times New Roman" panose="02020603050405020304" pitchFamily="18" charset="0"/>
              </a:rPr>
              <a:t>Robot is a test automation framework that uses libraries. With Robot, you can run a variety of automated tests. Selenium is a library (some call it a </a:t>
            </a:r>
            <a:r>
              <a:rPr lang="en-GB" dirty="0" err="1">
                <a:latin typeface="Times New Roman" panose="02020603050405020304" pitchFamily="18" charset="0"/>
                <a:cs typeface="Times New Roman" panose="02020603050405020304" pitchFamily="18" charset="0"/>
              </a:rPr>
              <a:t>webdriver</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49430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59CB-BFB7-4375-96EA-CAA8549798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endParaRPr lang="en-IN" dirty="0"/>
          </a:p>
        </p:txBody>
      </p:sp>
      <p:pic>
        <p:nvPicPr>
          <p:cNvPr id="4" name="Picture 2" descr="Architechture of Robot framework">
            <a:extLst>
              <a:ext uri="{FF2B5EF4-FFF2-40B4-BE49-F238E27FC236}">
                <a16:creationId xmlns:a16="http://schemas.microsoft.com/office/drawing/2014/main" id="{267E5DA6-9C8A-4001-B8C2-169315EA8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01" y="1690688"/>
            <a:ext cx="10515600"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33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8234</Words>
  <Application>Microsoft Office PowerPoint</Application>
  <PresentationFormat>Widescreen</PresentationFormat>
  <Paragraphs>475</Paragraphs>
  <Slides>97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Calibri</vt:lpstr>
      <vt:lpstr>Calibri Light</vt:lpstr>
      <vt:lpstr>Times New Roman</vt:lpstr>
      <vt:lpstr>Office Theme</vt:lpstr>
      <vt:lpstr>Module V</vt:lpstr>
      <vt:lpstr>Books refered</vt:lpstr>
      <vt:lpstr>Configuration Management</vt:lpstr>
      <vt:lpstr>Continues..</vt:lpstr>
      <vt:lpstr>Continues..</vt:lpstr>
      <vt:lpstr>Advantages</vt:lpstr>
      <vt:lpstr>Continues..</vt:lpstr>
      <vt:lpstr>Using Version Control</vt:lpstr>
      <vt:lpstr>Continues..</vt:lpstr>
      <vt:lpstr>Continues..</vt:lpstr>
      <vt:lpstr>Continues..</vt:lpstr>
      <vt:lpstr>Managing Dependencies</vt:lpstr>
      <vt:lpstr>Continues..</vt:lpstr>
      <vt:lpstr>Managing Software Configuration</vt:lpstr>
      <vt:lpstr>Continues..</vt:lpstr>
      <vt:lpstr>Continues..</vt:lpstr>
      <vt:lpstr>Continues..</vt:lpstr>
      <vt:lpstr>Continues..</vt:lpstr>
      <vt:lpstr>Continues..</vt:lpstr>
      <vt:lpstr>Managing Build and Deployment Environments </vt:lpstr>
      <vt:lpstr>Continues..</vt:lpstr>
      <vt:lpstr>Continues..</vt:lpstr>
      <vt:lpstr>Continues..</vt:lpstr>
      <vt:lpstr>Continues..</vt:lpstr>
      <vt:lpstr>Continues..</vt:lpstr>
      <vt:lpstr>Continues..</vt:lpstr>
      <vt:lpstr>Continues..</vt:lpstr>
      <vt:lpstr>Continues..</vt:lpstr>
      <vt:lpstr>Benefits of Configuration Management</vt:lpstr>
      <vt:lpstr>Continuous Integration (CI)</vt:lpstr>
      <vt:lpstr>Benefits</vt:lpstr>
      <vt:lpstr>Continues..</vt:lpstr>
      <vt:lpstr>Implementing Continuous Integration</vt:lpstr>
      <vt:lpstr>Continues..</vt:lpstr>
      <vt:lpstr>A Basic Continuous Integration System</vt:lpstr>
      <vt:lpstr>Continues..</vt:lpstr>
      <vt:lpstr>Continues..</vt:lpstr>
      <vt:lpstr>Prerequisites for Continuous Integration</vt:lpstr>
      <vt:lpstr>Continues..</vt:lpstr>
      <vt:lpstr>Continues..</vt:lpstr>
      <vt:lpstr>Continues..</vt:lpstr>
      <vt:lpstr>Continues..</vt:lpstr>
      <vt:lpstr>Continues..</vt:lpstr>
      <vt:lpstr>Continues..</vt:lpstr>
      <vt:lpstr>PowerPoint Presentation</vt:lpstr>
      <vt:lpstr>Continue..</vt:lpstr>
      <vt:lpstr>Continues..</vt:lpstr>
      <vt:lpstr>Continues..</vt:lpstr>
      <vt:lpstr>Essential Practices</vt:lpstr>
      <vt:lpstr>Continues..</vt:lpstr>
      <vt:lpstr>Continues..</vt:lpstr>
      <vt:lpstr>Continues..</vt:lpstr>
      <vt:lpstr>Continues..</vt:lpstr>
      <vt:lpstr>Continues..</vt:lpstr>
      <vt:lpstr>Test-Driven Development</vt:lpstr>
      <vt:lpstr>Continues Delivery </vt:lpstr>
      <vt:lpstr>Continues..</vt:lpstr>
      <vt:lpstr>Continues..</vt:lpstr>
      <vt:lpstr>Continuous Delivery</vt:lpstr>
      <vt:lpstr>Continues..</vt:lpstr>
      <vt:lpstr>Continues..</vt:lpstr>
      <vt:lpstr>Continues..</vt:lpstr>
      <vt:lpstr>Continues..</vt:lpstr>
      <vt:lpstr>Continues..</vt:lpstr>
      <vt:lpstr>Continues..</vt:lpstr>
      <vt:lpstr>Continues..</vt:lpstr>
      <vt:lpstr>Continues..</vt:lpstr>
      <vt:lpstr>Continues..</vt:lpstr>
      <vt:lpstr>Continues..</vt:lpstr>
      <vt:lpstr>Principles of Software Delivery</vt:lpstr>
      <vt:lpstr>Continues..</vt:lpstr>
      <vt:lpstr>Continues..</vt:lpstr>
      <vt:lpstr>Continues..</vt:lpstr>
      <vt:lpstr>Continues..</vt:lpstr>
      <vt:lpstr>Continues..</vt:lpstr>
      <vt:lpstr>Continues..</vt:lpstr>
      <vt:lpstr>Continues..</vt:lpstr>
      <vt:lpstr>Continues..</vt:lpstr>
      <vt:lpstr>Build and Deployment Automation</vt:lpstr>
      <vt:lpstr>Continues..</vt:lpstr>
      <vt:lpstr>Continues..</vt:lpstr>
      <vt:lpstr>Continues..</vt:lpstr>
      <vt:lpstr>Continues..</vt:lpstr>
      <vt:lpstr>Continues..</vt:lpstr>
      <vt:lpstr>Continues..</vt:lpstr>
      <vt:lpstr>How to implement deployment automation (best practices when you design your automated deployment process)? </vt:lpstr>
      <vt:lpstr>Ansible for configuration management</vt:lpstr>
      <vt:lpstr>Continues..</vt:lpstr>
      <vt:lpstr>Test automation (as part of CI)</vt:lpstr>
      <vt:lpstr>Continues..</vt:lpstr>
      <vt:lpstr>Continues..</vt:lpstr>
      <vt:lpstr>Continues..</vt:lpstr>
      <vt:lpstr>Continues..</vt:lpstr>
      <vt:lpstr>Robot Framework</vt:lpstr>
      <vt:lpstr>Continues..</vt:lpstr>
      <vt:lpstr>Continues..</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dc:title>
  <dc:creator>Manu</dc:creator>
  <cp:lastModifiedBy>Manu John</cp:lastModifiedBy>
  <cp:revision>24</cp:revision>
  <dcterms:created xsi:type="dcterms:W3CDTF">2021-02-23T05:16:00Z</dcterms:created>
  <dcterms:modified xsi:type="dcterms:W3CDTF">2023-01-21T17:45:43Z</dcterms:modified>
</cp:coreProperties>
</file>