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9" r:id="rId44"/>
    <p:sldId id="298"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9C9B5D8-84EF-471E-9F4F-0620970D1E30}"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46CCED-B128-4FE2-9231-D5DC9D0E989A}" type="slidenum">
              <a:rPr lang="en-IN" smtClean="0"/>
              <a:t>‹#›</a:t>
            </a:fld>
            <a:endParaRPr lang="en-IN"/>
          </a:p>
        </p:txBody>
      </p:sp>
    </p:spTree>
    <p:extLst>
      <p:ext uri="{BB962C8B-B14F-4D97-AF65-F5344CB8AC3E}">
        <p14:creationId xmlns:p14="http://schemas.microsoft.com/office/powerpoint/2010/main" val="3312688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9C9B5D8-84EF-471E-9F4F-0620970D1E30}"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46CCED-B128-4FE2-9231-D5DC9D0E989A}" type="slidenum">
              <a:rPr lang="en-IN" smtClean="0"/>
              <a:t>‹#›</a:t>
            </a:fld>
            <a:endParaRPr lang="en-IN"/>
          </a:p>
        </p:txBody>
      </p:sp>
    </p:spTree>
    <p:extLst>
      <p:ext uri="{BB962C8B-B14F-4D97-AF65-F5344CB8AC3E}">
        <p14:creationId xmlns:p14="http://schemas.microsoft.com/office/powerpoint/2010/main" val="3983938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9C9B5D8-84EF-471E-9F4F-0620970D1E30}"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46CCED-B128-4FE2-9231-D5DC9D0E989A}" type="slidenum">
              <a:rPr lang="en-IN" smtClean="0"/>
              <a:t>‹#›</a:t>
            </a:fld>
            <a:endParaRPr lang="en-IN"/>
          </a:p>
        </p:txBody>
      </p:sp>
    </p:spTree>
    <p:extLst>
      <p:ext uri="{BB962C8B-B14F-4D97-AF65-F5344CB8AC3E}">
        <p14:creationId xmlns:p14="http://schemas.microsoft.com/office/powerpoint/2010/main" val="3710296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9C9B5D8-84EF-471E-9F4F-0620970D1E30}"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46CCED-B128-4FE2-9231-D5DC9D0E989A}" type="slidenum">
              <a:rPr lang="en-IN" smtClean="0"/>
              <a:t>‹#›</a:t>
            </a:fld>
            <a:endParaRPr lang="en-IN"/>
          </a:p>
        </p:txBody>
      </p:sp>
    </p:spTree>
    <p:extLst>
      <p:ext uri="{BB962C8B-B14F-4D97-AF65-F5344CB8AC3E}">
        <p14:creationId xmlns:p14="http://schemas.microsoft.com/office/powerpoint/2010/main" val="2696311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9C9B5D8-84EF-471E-9F4F-0620970D1E30}"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46CCED-B128-4FE2-9231-D5DC9D0E989A}" type="slidenum">
              <a:rPr lang="en-IN" smtClean="0"/>
              <a:t>‹#›</a:t>
            </a:fld>
            <a:endParaRPr lang="en-IN"/>
          </a:p>
        </p:txBody>
      </p:sp>
    </p:spTree>
    <p:extLst>
      <p:ext uri="{BB962C8B-B14F-4D97-AF65-F5344CB8AC3E}">
        <p14:creationId xmlns:p14="http://schemas.microsoft.com/office/powerpoint/2010/main" val="1954786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9C9B5D8-84EF-471E-9F4F-0620970D1E30}" type="datetimeFigureOut">
              <a:rPr lang="en-IN" smtClean="0"/>
              <a:t>30-11-2023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46CCED-B128-4FE2-9231-D5DC9D0E989A}" type="slidenum">
              <a:rPr lang="en-IN" smtClean="0"/>
              <a:t>‹#›</a:t>
            </a:fld>
            <a:endParaRPr lang="en-IN"/>
          </a:p>
        </p:txBody>
      </p:sp>
    </p:spTree>
    <p:extLst>
      <p:ext uri="{BB962C8B-B14F-4D97-AF65-F5344CB8AC3E}">
        <p14:creationId xmlns:p14="http://schemas.microsoft.com/office/powerpoint/2010/main" val="3914680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9C9B5D8-84EF-471E-9F4F-0620970D1E30}" type="datetimeFigureOut">
              <a:rPr lang="en-IN" smtClean="0"/>
              <a:t>30-11-2023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C46CCED-B128-4FE2-9231-D5DC9D0E989A}" type="slidenum">
              <a:rPr lang="en-IN" smtClean="0"/>
              <a:t>‹#›</a:t>
            </a:fld>
            <a:endParaRPr lang="en-IN"/>
          </a:p>
        </p:txBody>
      </p:sp>
    </p:spTree>
    <p:extLst>
      <p:ext uri="{BB962C8B-B14F-4D97-AF65-F5344CB8AC3E}">
        <p14:creationId xmlns:p14="http://schemas.microsoft.com/office/powerpoint/2010/main" val="4174926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9C9B5D8-84EF-471E-9F4F-0620970D1E30}" type="datetimeFigureOut">
              <a:rPr lang="en-IN" smtClean="0"/>
              <a:t>30-11-2023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C46CCED-B128-4FE2-9231-D5DC9D0E989A}" type="slidenum">
              <a:rPr lang="en-IN" smtClean="0"/>
              <a:t>‹#›</a:t>
            </a:fld>
            <a:endParaRPr lang="en-IN"/>
          </a:p>
        </p:txBody>
      </p:sp>
    </p:spTree>
    <p:extLst>
      <p:ext uri="{BB962C8B-B14F-4D97-AF65-F5344CB8AC3E}">
        <p14:creationId xmlns:p14="http://schemas.microsoft.com/office/powerpoint/2010/main" val="725325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C9B5D8-84EF-471E-9F4F-0620970D1E30}" type="datetimeFigureOut">
              <a:rPr lang="en-IN" smtClean="0"/>
              <a:t>30-11-2023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C46CCED-B128-4FE2-9231-D5DC9D0E989A}" type="slidenum">
              <a:rPr lang="en-IN" smtClean="0"/>
              <a:t>‹#›</a:t>
            </a:fld>
            <a:endParaRPr lang="en-IN"/>
          </a:p>
        </p:txBody>
      </p:sp>
    </p:spTree>
    <p:extLst>
      <p:ext uri="{BB962C8B-B14F-4D97-AF65-F5344CB8AC3E}">
        <p14:creationId xmlns:p14="http://schemas.microsoft.com/office/powerpoint/2010/main" val="2259182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9C9B5D8-84EF-471E-9F4F-0620970D1E30}" type="datetimeFigureOut">
              <a:rPr lang="en-IN" smtClean="0"/>
              <a:t>30-11-2023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46CCED-B128-4FE2-9231-D5DC9D0E989A}" type="slidenum">
              <a:rPr lang="en-IN" smtClean="0"/>
              <a:t>‹#›</a:t>
            </a:fld>
            <a:endParaRPr lang="en-IN"/>
          </a:p>
        </p:txBody>
      </p:sp>
    </p:spTree>
    <p:extLst>
      <p:ext uri="{BB962C8B-B14F-4D97-AF65-F5344CB8AC3E}">
        <p14:creationId xmlns:p14="http://schemas.microsoft.com/office/powerpoint/2010/main" val="889410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9C9B5D8-84EF-471E-9F4F-0620970D1E30}" type="datetimeFigureOut">
              <a:rPr lang="en-IN" smtClean="0"/>
              <a:t>30-11-2023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46CCED-B128-4FE2-9231-D5DC9D0E989A}" type="slidenum">
              <a:rPr lang="en-IN" smtClean="0"/>
              <a:t>‹#›</a:t>
            </a:fld>
            <a:endParaRPr lang="en-IN"/>
          </a:p>
        </p:txBody>
      </p:sp>
    </p:spTree>
    <p:extLst>
      <p:ext uri="{BB962C8B-B14F-4D97-AF65-F5344CB8AC3E}">
        <p14:creationId xmlns:p14="http://schemas.microsoft.com/office/powerpoint/2010/main" val="2453194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30">
          <a:fgClr>
            <a:schemeClr val="accent2">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C9B5D8-84EF-471E-9F4F-0620970D1E30}" type="datetimeFigureOut">
              <a:rPr lang="en-IN" smtClean="0"/>
              <a:t>30-11-2023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46CCED-B128-4FE2-9231-D5DC9D0E989A}" type="slidenum">
              <a:rPr lang="en-IN" smtClean="0"/>
              <a:t>‹#›</a:t>
            </a:fld>
            <a:endParaRPr lang="en-IN"/>
          </a:p>
        </p:txBody>
      </p:sp>
    </p:spTree>
    <p:extLst>
      <p:ext uri="{BB962C8B-B14F-4D97-AF65-F5344CB8AC3E}">
        <p14:creationId xmlns:p14="http://schemas.microsoft.com/office/powerpoint/2010/main" val="118477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a:t>Module IV</a:t>
            </a:r>
            <a:endParaRPr lang="en-IN" b="1" dirty="0"/>
          </a:p>
        </p:txBody>
      </p:sp>
    </p:spTree>
    <p:extLst>
      <p:ext uri="{BB962C8B-B14F-4D97-AF65-F5344CB8AC3E}">
        <p14:creationId xmlns:p14="http://schemas.microsoft.com/office/powerpoint/2010/main" val="3877304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Master</a:t>
            </a:r>
            <a:endParaRPr lang="en-IN" dirty="0"/>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The Scrum Master acts as a remover of obstacles for the team.</a:t>
            </a:r>
          </a:p>
          <a:p>
            <a:r>
              <a:rPr lang="en-US" dirty="0">
                <a:latin typeface="Times New Roman" pitchFamily="18" charset="0"/>
                <a:cs typeface="Times New Roman" pitchFamily="18" charset="0"/>
              </a:rPr>
              <a:t>This person also ensures that the team follows good Scrum practices, challenges the team to improve, and sometimes leads meetings. </a:t>
            </a:r>
          </a:p>
          <a:p>
            <a:endParaRPr lang="en-IN" dirty="0"/>
          </a:p>
        </p:txBody>
      </p:sp>
    </p:spTree>
    <p:extLst>
      <p:ext uri="{BB962C8B-B14F-4D97-AF65-F5344CB8AC3E}">
        <p14:creationId xmlns:p14="http://schemas.microsoft.com/office/powerpoint/2010/main" val="361404079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4B539-CC46-484C-9D51-C9BCCFE7397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Testing Non-Functional Requirements.</a:t>
            </a:r>
            <a:endParaRPr lang="en-IN" dirty="0"/>
          </a:p>
        </p:txBody>
      </p:sp>
      <p:sp>
        <p:nvSpPr>
          <p:cNvPr id="3" name="Content Placeholder 2">
            <a:extLst>
              <a:ext uri="{FF2B5EF4-FFF2-40B4-BE49-F238E27FC236}">
                <a16:creationId xmlns:a16="http://schemas.microsoft.com/office/drawing/2014/main" id="{670C2CF8-9BAA-47F8-85EB-19DC8104358C}"/>
              </a:ext>
            </a:extLst>
          </p:cNvPr>
          <p:cNvSpPr>
            <a:spLocks noGrp="1"/>
          </p:cNvSpPr>
          <p:nvPr>
            <p:ph idx="1"/>
          </p:nvPr>
        </p:nvSpPr>
        <p:spPr/>
        <p:txBody>
          <a:bodyPr/>
          <a:lstStyle/>
          <a:p>
            <a:pPr>
              <a:lnSpc>
                <a:spcPct val="150000"/>
              </a:lnSpc>
            </a:pPr>
            <a:r>
              <a:rPr lang="en-GB" dirty="0">
                <a:latin typeface="Times New Roman" panose="02020603050405020304" pitchFamily="18" charset="0"/>
                <a:cs typeface="Times New Roman" panose="02020603050405020304" pitchFamily="18" charset="0"/>
              </a:rPr>
              <a:t>It a type of software testing to check non-functional aspects (performance, usability, reliability, etc) of a software application. </a:t>
            </a:r>
          </a:p>
          <a:p>
            <a:pPr>
              <a:lnSpc>
                <a:spcPct val="150000"/>
              </a:lnSpc>
            </a:pPr>
            <a:r>
              <a:rPr lang="en-GB" dirty="0">
                <a:latin typeface="Times New Roman" panose="02020603050405020304" pitchFamily="18" charset="0"/>
                <a:cs typeface="Times New Roman" panose="02020603050405020304" pitchFamily="18" charset="0"/>
              </a:rPr>
              <a:t>It is designed to test the readiness of a system as per  non-functional parameters which are never addressed by functional testing.</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7828975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B377F-FC16-439F-85E1-08059DBB6203}"/>
              </a:ext>
            </a:extLst>
          </p:cNvPr>
          <p:cNvSpPr>
            <a:spLocks noGrp="1"/>
          </p:cNvSpPr>
          <p:nvPr>
            <p:ph type="title"/>
          </p:nvPr>
        </p:nvSpPr>
        <p:spPr>
          <a:xfrm>
            <a:off x="838200" y="125428"/>
            <a:ext cx="10515600" cy="788111"/>
          </a:xfrm>
        </p:spPr>
        <p:txBody>
          <a:bodyPr/>
          <a:lstStyle/>
          <a:p>
            <a:r>
              <a:rPr lang="en-US" dirty="0"/>
              <a:t>Continues..</a:t>
            </a:r>
            <a:endParaRPr lang="en-IN" dirty="0"/>
          </a:p>
        </p:txBody>
      </p:sp>
      <p:pic>
        <p:nvPicPr>
          <p:cNvPr id="4" name="Picture 2" descr="Image result for testing non functional requirements">
            <a:extLst>
              <a:ext uri="{FF2B5EF4-FFF2-40B4-BE49-F238E27FC236}">
                <a16:creationId xmlns:a16="http://schemas.microsoft.com/office/drawing/2014/main" id="{0AE37637-8855-4BDD-B50D-1A0F2F0C11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2360" y="1153236"/>
            <a:ext cx="9785444" cy="5704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433986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478C7-C8C5-48DB-8D71-C8B933E75D9F}"/>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58A141EE-485B-41AC-A205-364D41385D92}"/>
              </a:ext>
            </a:extLst>
          </p:cNvPr>
          <p:cNvSpPr>
            <a:spLocks noGrp="1"/>
          </p:cNvSpPr>
          <p:nvPr>
            <p:ph idx="1"/>
          </p:nvPr>
        </p:nvSpPr>
        <p:spPr>
          <a:xfrm>
            <a:off x="573350" y="1825625"/>
            <a:ext cx="3510378" cy="4351338"/>
          </a:xfrm>
        </p:spPr>
        <p:txBody>
          <a:bodyPr>
            <a:normAutofit fontScale="77500" lnSpcReduction="20000"/>
          </a:bodyPr>
          <a:lstStyle/>
          <a:p>
            <a:pPr>
              <a:lnSpc>
                <a:spcPct val="170000"/>
              </a:lnSpc>
            </a:pPr>
            <a:r>
              <a:rPr lang="en-GB" dirty="0">
                <a:latin typeface="Times New Roman" panose="02020603050405020304" pitchFamily="18" charset="0"/>
                <a:cs typeface="Times New Roman" panose="02020603050405020304" pitchFamily="18" charset="0"/>
              </a:rPr>
              <a:t>Baseline testing</a:t>
            </a:r>
          </a:p>
          <a:p>
            <a:pPr>
              <a:lnSpc>
                <a:spcPct val="170000"/>
              </a:lnSpc>
            </a:pPr>
            <a:r>
              <a:rPr lang="en-GB" dirty="0">
                <a:latin typeface="Times New Roman" panose="02020603050405020304" pitchFamily="18" charset="0"/>
                <a:cs typeface="Times New Roman" panose="02020603050405020304" pitchFamily="18" charset="0"/>
              </a:rPr>
              <a:t>Compliance testing</a:t>
            </a:r>
          </a:p>
          <a:p>
            <a:pPr>
              <a:lnSpc>
                <a:spcPct val="170000"/>
              </a:lnSpc>
            </a:pPr>
            <a:r>
              <a:rPr lang="en-GB" dirty="0">
                <a:latin typeface="Times New Roman" panose="02020603050405020304" pitchFamily="18" charset="0"/>
                <a:cs typeface="Times New Roman" panose="02020603050405020304" pitchFamily="18" charset="0"/>
              </a:rPr>
              <a:t>Documentation testing</a:t>
            </a:r>
          </a:p>
          <a:p>
            <a:pPr>
              <a:lnSpc>
                <a:spcPct val="170000"/>
              </a:lnSpc>
            </a:pPr>
            <a:r>
              <a:rPr lang="en-GB" dirty="0">
                <a:latin typeface="Times New Roman" panose="02020603050405020304" pitchFamily="18" charset="0"/>
                <a:cs typeface="Times New Roman" panose="02020603050405020304" pitchFamily="18" charset="0"/>
              </a:rPr>
              <a:t>Endurance testing or reliability testing</a:t>
            </a:r>
          </a:p>
          <a:p>
            <a:pPr>
              <a:lnSpc>
                <a:spcPct val="170000"/>
              </a:lnSpc>
            </a:pPr>
            <a:r>
              <a:rPr lang="en-GB" dirty="0">
                <a:latin typeface="Times New Roman" panose="02020603050405020304" pitchFamily="18" charset="0"/>
                <a:cs typeface="Times New Roman" panose="02020603050405020304" pitchFamily="18" charset="0"/>
              </a:rPr>
              <a:t>Load testing</a:t>
            </a:r>
            <a:endParaRPr lang="en-US" dirty="0">
              <a:latin typeface="Times New Roman" panose="02020603050405020304" pitchFamily="18" charset="0"/>
              <a:cs typeface="Times New Roman" panose="02020603050405020304" pitchFamily="18" charset="0"/>
            </a:endParaRPr>
          </a:p>
          <a:p>
            <a:endParaRPr lang="en-IN" dirty="0"/>
          </a:p>
        </p:txBody>
      </p:sp>
      <p:sp>
        <p:nvSpPr>
          <p:cNvPr id="4" name="Content Placeholder 2">
            <a:extLst>
              <a:ext uri="{FF2B5EF4-FFF2-40B4-BE49-F238E27FC236}">
                <a16:creationId xmlns:a16="http://schemas.microsoft.com/office/drawing/2014/main" id="{65685034-30DA-4DF7-974A-FCFBCDA74E9F}"/>
              </a:ext>
            </a:extLst>
          </p:cNvPr>
          <p:cNvSpPr txBox="1">
            <a:spLocks/>
          </p:cNvSpPr>
          <p:nvPr/>
        </p:nvSpPr>
        <p:spPr>
          <a:xfrm>
            <a:off x="4177684" y="1859440"/>
            <a:ext cx="3510378" cy="435133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70000"/>
              </a:lnSpc>
            </a:pPr>
            <a:r>
              <a:rPr lang="en-GB" dirty="0">
                <a:latin typeface="Times New Roman" panose="02020603050405020304" pitchFamily="18" charset="0"/>
                <a:cs typeface="Times New Roman" panose="02020603050405020304" pitchFamily="18" charset="0"/>
              </a:rPr>
              <a:t>Localization testing and Internationalization testing</a:t>
            </a:r>
          </a:p>
          <a:p>
            <a:pPr>
              <a:lnSpc>
                <a:spcPct val="170000"/>
              </a:lnSpc>
            </a:pPr>
            <a:r>
              <a:rPr lang="en-GB" dirty="0">
                <a:latin typeface="Times New Roman" panose="02020603050405020304" pitchFamily="18" charset="0"/>
                <a:cs typeface="Times New Roman" panose="02020603050405020304" pitchFamily="18" charset="0"/>
              </a:rPr>
              <a:t>Performance testing</a:t>
            </a:r>
          </a:p>
          <a:p>
            <a:pPr>
              <a:lnSpc>
                <a:spcPct val="170000"/>
              </a:lnSpc>
            </a:pPr>
            <a:r>
              <a:rPr lang="en-GB" dirty="0">
                <a:latin typeface="Times New Roman" panose="02020603050405020304" pitchFamily="18" charset="0"/>
                <a:cs typeface="Times New Roman" panose="02020603050405020304" pitchFamily="18" charset="0"/>
              </a:rPr>
              <a:t>Recovery testing</a:t>
            </a:r>
          </a:p>
          <a:p>
            <a:pPr>
              <a:lnSpc>
                <a:spcPct val="170000"/>
              </a:lnSpc>
            </a:pPr>
            <a:r>
              <a:rPr lang="en-GB" dirty="0">
                <a:latin typeface="Times New Roman" panose="02020603050405020304" pitchFamily="18" charset="0"/>
                <a:cs typeface="Times New Roman" panose="02020603050405020304" pitchFamily="18" charset="0"/>
              </a:rPr>
              <a:t>Resilience testing</a:t>
            </a:r>
          </a:p>
          <a:p>
            <a:pPr>
              <a:lnSpc>
                <a:spcPct val="170000"/>
              </a:lnSpc>
            </a:pPr>
            <a:r>
              <a:rPr lang="en-GB" dirty="0">
                <a:latin typeface="Times New Roman" panose="02020603050405020304" pitchFamily="18" charset="0"/>
                <a:cs typeface="Times New Roman" panose="02020603050405020304" pitchFamily="18" charset="0"/>
              </a:rPr>
              <a:t>Security testing</a:t>
            </a:r>
          </a:p>
          <a:p>
            <a:pPr>
              <a:lnSpc>
                <a:spcPct val="170000"/>
              </a:lnSpc>
            </a:pPr>
            <a:endParaRPr lang="en-US" dirty="0">
              <a:latin typeface="Times New Roman" panose="02020603050405020304" pitchFamily="18" charset="0"/>
              <a:cs typeface="Times New Roman" panose="02020603050405020304" pitchFamily="18" charset="0"/>
            </a:endParaRPr>
          </a:p>
          <a:p>
            <a:endParaRPr lang="en-IN" dirty="0"/>
          </a:p>
        </p:txBody>
      </p:sp>
      <p:sp>
        <p:nvSpPr>
          <p:cNvPr id="5" name="Content Placeholder 2">
            <a:extLst>
              <a:ext uri="{FF2B5EF4-FFF2-40B4-BE49-F238E27FC236}">
                <a16:creationId xmlns:a16="http://schemas.microsoft.com/office/drawing/2014/main" id="{45A7561D-B48E-4F15-A7EA-00654B75A8CE}"/>
              </a:ext>
            </a:extLst>
          </p:cNvPr>
          <p:cNvSpPr txBox="1">
            <a:spLocks/>
          </p:cNvSpPr>
          <p:nvPr/>
        </p:nvSpPr>
        <p:spPr>
          <a:xfrm>
            <a:off x="7897428" y="1690688"/>
            <a:ext cx="311088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70000"/>
              </a:lnSpc>
            </a:pPr>
            <a:r>
              <a:rPr lang="en-GB" sz="2200" dirty="0">
                <a:latin typeface="Times New Roman" panose="02020603050405020304" pitchFamily="18" charset="0"/>
                <a:cs typeface="Times New Roman" panose="02020603050405020304" pitchFamily="18" charset="0"/>
              </a:rPr>
              <a:t>Scalability testing</a:t>
            </a:r>
          </a:p>
          <a:p>
            <a:pPr>
              <a:lnSpc>
                <a:spcPct val="170000"/>
              </a:lnSpc>
            </a:pPr>
            <a:r>
              <a:rPr lang="en-GB" sz="2200" dirty="0">
                <a:latin typeface="Times New Roman" panose="02020603050405020304" pitchFamily="18" charset="0"/>
                <a:cs typeface="Times New Roman" panose="02020603050405020304" pitchFamily="18" charset="0"/>
              </a:rPr>
              <a:t>Stress testing</a:t>
            </a:r>
          </a:p>
          <a:p>
            <a:pPr>
              <a:lnSpc>
                <a:spcPct val="170000"/>
              </a:lnSpc>
            </a:pPr>
            <a:r>
              <a:rPr lang="en-GB" sz="2200" dirty="0">
                <a:latin typeface="Times New Roman" panose="02020603050405020304" pitchFamily="18" charset="0"/>
                <a:cs typeface="Times New Roman" panose="02020603050405020304" pitchFamily="18" charset="0"/>
              </a:rPr>
              <a:t>Usability testing</a:t>
            </a:r>
          </a:p>
          <a:p>
            <a:pPr>
              <a:lnSpc>
                <a:spcPct val="170000"/>
              </a:lnSpc>
            </a:pPr>
            <a:r>
              <a:rPr lang="en-GB" sz="2200" dirty="0">
                <a:latin typeface="Times New Roman" panose="02020603050405020304" pitchFamily="18" charset="0"/>
                <a:cs typeface="Times New Roman" panose="02020603050405020304" pitchFamily="18" charset="0"/>
              </a:rPr>
              <a:t>Volume testing</a:t>
            </a:r>
          </a:p>
          <a:p>
            <a:pPr>
              <a:lnSpc>
                <a:spcPct val="170000"/>
              </a:lnSpc>
            </a:pPr>
            <a:r>
              <a:rPr lang="en-GB" sz="2200" dirty="0">
                <a:latin typeface="Times New Roman" panose="02020603050405020304" pitchFamily="18" charset="0"/>
                <a:cs typeface="Times New Roman" panose="02020603050405020304" pitchFamily="18" charset="0"/>
              </a:rPr>
              <a:t>Compatibility testing</a:t>
            </a:r>
          </a:p>
          <a:p>
            <a:pPr>
              <a:lnSpc>
                <a:spcPct val="170000"/>
              </a:lnSpc>
            </a:pP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7868009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1F5C0-BA52-4360-8016-2BEEC9A7C24F}"/>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8CE40160-D1D1-47B4-BD22-56CDF2BA6C11}"/>
              </a:ext>
            </a:extLst>
          </p:cNvPr>
          <p:cNvSpPr>
            <a:spLocks noGrp="1"/>
          </p:cNvSpPr>
          <p:nvPr>
            <p:ph idx="1"/>
          </p:nvPr>
        </p:nvSpPr>
        <p:spPr/>
        <p:txBody>
          <a:bodyPr>
            <a:normAutofit fontScale="62500" lnSpcReduction="20000"/>
          </a:bodyPr>
          <a:lstStyle/>
          <a:p>
            <a:pPr>
              <a:lnSpc>
                <a:spcPct val="160000"/>
              </a:lnSpc>
            </a:pPr>
            <a:r>
              <a:rPr lang="en-GB" b="1" dirty="0">
                <a:latin typeface="Times New Roman" panose="02020603050405020304" pitchFamily="18" charset="0"/>
                <a:cs typeface="Times New Roman" panose="02020603050405020304" pitchFamily="18" charset="0"/>
              </a:rPr>
              <a:t>Performance and scalability. </a:t>
            </a:r>
            <a:r>
              <a:rPr lang="en-GB" dirty="0">
                <a:latin typeface="Times New Roman" panose="02020603050405020304" pitchFamily="18" charset="0"/>
                <a:cs typeface="Times New Roman" panose="02020603050405020304" pitchFamily="18" charset="0"/>
              </a:rPr>
              <a:t>How fast does the system return results? How much will this performance change with higher workloads?</a:t>
            </a:r>
          </a:p>
          <a:p>
            <a:pPr>
              <a:lnSpc>
                <a:spcPct val="160000"/>
              </a:lnSpc>
            </a:pPr>
            <a:r>
              <a:rPr lang="en-GB" b="1" dirty="0">
                <a:latin typeface="Times New Roman" panose="02020603050405020304" pitchFamily="18" charset="0"/>
                <a:cs typeface="Times New Roman" panose="02020603050405020304" pitchFamily="18" charset="0"/>
              </a:rPr>
              <a:t>Portability and compatibility. </a:t>
            </a:r>
            <a:r>
              <a:rPr lang="en-GB" dirty="0">
                <a:latin typeface="Times New Roman" panose="02020603050405020304" pitchFamily="18" charset="0"/>
                <a:cs typeface="Times New Roman" panose="02020603050405020304" pitchFamily="18" charset="0"/>
              </a:rPr>
              <a:t>Which hardware, operating systems, browsers, and their versions does the software run on? Does it conflict with other applications and processes within these environments?</a:t>
            </a:r>
          </a:p>
          <a:p>
            <a:pPr>
              <a:lnSpc>
                <a:spcPct val="160000"/>
              </a:lnSpc>
            </a:pPr>
            <a:r>
              <a:rPr lang="en-GB" b="1" dirty="0">
                <a:latin typeface="Times New Roman" panose="02020603050405020304" pitchFamily="18" charset="0"/>
                <a:cs typeface="Times New Roman" panose="02020603050405020304" pitchFamily="18" charset="0"/>
              </a:rPr>
              <a:t>Reliability, availability, maintainability. </a:t>
            </a:r>
            <a:r>
              <a:rPr lang="en-GB" dirty="0">
                <a:latin typeface="Times New Roman" panose="02020603050405020304" pitchFamily="18" charset="0"/>
                <a:cs typeface="Times New Roman" panose="02020603050405020304" pitchFamily="18" charset="0"/>
              </a:rPr>
              <a:t>How often does the system experience critical failures? and how much time is it available to users against downtimes?</a:t>
            </a:r>
          </a:p>
          <a:p>
            <a:pPr>
              <a:lnSpc>
                <a:spcPct val="160000"/>
              </a:lnSpc>
            </a:pPr>
            <a:r>
              <a:rPr lang="en-GB" b="1" dirty="0">
                <a:latin typeface="Times New Roman" panose="02020603050405020304" pitchFamily="18" charset="0"/>
                <a:cs typeface="Times New Roman" panose="02020603050405020304" pitchFamily="18" charset="0"/>
              </a:rPr>
              <a:t>Security. </a:t>
            </a:r>
            <a:r>
              <a:rPr lang="en-GB" dirty="0">
                <a:latin typeface="Times New Roman" panose="02020603050405020304" pitchFamily="18" charset="0"/>
                <a:cs typeface="Times New Roman" panose="02020603050405020304" pitchFamily="18" charset="0"/>
              </a:rPr>
              <a:t>How are the system and its data protected against attacks?</a:t>
            </a:r>
          </a:p>
          <a:p>
            <a:pPr>
              <a:lnSpc>
                <a:spcPct val="160000"/>
              </a:lnSpc>
            </a:pPr>
            <a:r>
              <a:rPr lang="en-GB" b="1" dirty="0">
                <a:latin typeface="Times New Roman" panose="02020603050405020304" pitchFamily="18" charset="0"/>
                <a:cs typeface="Times New Roman" panose="02020603050405020304" pitchFamily="18" charset="0"/>
              </a:rPr>
              <a:t>Localization. </a:t>
            </a:r>
            <a:r>
              <a:rPr lang="en-GB" dirty="0">
                <a:latin typeface="Times New Roman" panose="02020603050405020304" pitchFamily="18" charset="0"/>
                <a:cs typeface="Times New Roman" panose="02020603050405020304" pitchFamily="18" charset="0"/>
              </a:rPr>
              <a:t>Does the system match local specifics?</a:t>
            </a:r>
          </a:p>
          <a:p>
            <a:pPr>
              <a:lnSpc>
                <a:spcPct val="160000"/>
              </a:lnSpc>
            </a:pPr>
            <a:r>
              <a:rPr lang="en-GB" b="1" dirty="0">
                <a:latin typeface="Times New Roman" panose="02020603050405020304" pitchFamily="18" charset="0"/>
                <a:cs typeface="Times New Roman" panose="02020603050405020304" pitchFamily="18" charset="0"/>
              </a:rPr>
              <a:t>Usability. </a:t>
            </a:r>
            <a:r>
              <a:rPr lang="en-GB" dirty="0">
                <a:latin typeface="Times New Roman" panose="02020603050405020304" pitchFamily="18" charset="0"/>
                <a:cs typeface="Times New Roman" panose="02020603050405020304" pitchFamily="18" charset="0"/>
              </a:rPr>
              <a:t>How easy is it for a customer to use the system?</a:t>
            </a:r>
          </a:p>
          <a:p>
            <a:endParaRPr lang="en-IN" dirty="0"/>
          </a:p>
        </p:txBody>
      </p:sp>
    </p:spTree>
    <p:extLst>
      <p:ext uri="{BB962C8B-B14F-4D97-AF65-F5344CB8AC3E}">
        <p14:creationId xmlns:p14="http://schemas.microsoft.com/office/powerpoint/2010/main" val="4227256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Sprints</a:t>
            </a:r>
            <a:endParaRPr lang="en-IN" dirty="0"/>
          </a:p>
        </p:txBody>
      </p:sp>
      <p:sp>
        <p:nvSpPr>
          <p:cNvPr id="3" name="Content Placeholder 2"/>
          <p:cNvSpPr>
            <a:spLocks noGrp="1"/>
          </p:cNvSpPr>
          <p:nvPr>
            <p:ph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A Scrum project creates a series of </a:t>
            </a:r>
            <a:r>
              <a:rPr lang="en-US" dirty="0" err="1">
                <a:latin typeface="Times New Roman" panose="02020603050405020304" pitchFamily="18" charset="0"/>
                <a:cs typeface="Times New Roman" panose="02020603050405020304" pitchFamily="18" charset="0"/>
              </a:rPr>
              <a:t>timeboxed</a:t>
            </a:r>
            <a:r>
              <a:rPr lang="en-US" dirty="0">
                <a:latin typeface="Times New Roman" panose="02020603050405020304" pitchFamily="18" charset="0"/>
                <a:cs typeface="Times New Roman" panose="02020603050405020304" pitchFamily="18" charset="0"/>
              </a:rPr>
              <a:t> incremental iterations, which are usually called </a:t>
            </a:r>
            <a:r>
              <a:rPr lang="en-US" i="1" dirty="0">
                <a:latin typeface="Times New Roman" panose="02020603050405020304" pitchFamily="18" charset="0"/>
                <a:cs typeface="Times New Roman" panose="02020603050405020304" pitchFamily="18" charset="0"/>
              </a:rPr>
              <a:t>sprints </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In traditional Scrum, a sprint is 30 days long; although some people prefer shorter sprints of one, two, or three weeks.</a:t>
            </a:r>
          </a:p>
          <a:p>
            <a:r>
              <a:rPr lang="en-US" dirty="0">
                <a:latin typeface="Times New Roman" panose="02020603050405020304" pitchFamily="18" charset="0"/>
                <a:cs typeface="Times New Roman" panose="02020603050405020304" pitchFamily="18" charset="0"/>
              </a:rPr>
              <a:t>The result of each sprint is a fully tested and approved piece of software, which is sometimes called a </a:t>
            </a:r>
            <a:r>
              <a:rPr lang="en-US" i="1" dirty="0">
                <a:latin typeface="Times New Roman" panose="02020603050405020304" pitchFamily="18" charset="0"/>
                <a:cs typeface="Times New Roman" panose="02020603050405020304" pitchFamily="18" charset="0"/>
              </a:rPr>
              <a:t>potentially shippable increment </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PSI </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Before each sprint begins, the team holds a </a:t>
            </a:r>
            <a:r>
              <a:rPr lang="en-US" i="1" dirty="0">
                <a:latin typeface="Times New Roman" panose="02020603050405020304" pitchFamily="18" charset="0"/>
                <a:cs typeface="Times New Roman" panose="02020603050405020304" pitchFamily="18" charset="0"/>
              </a:rPr>
              <a:t>sprint planning meeting </a:t>
            </a:r>
            <a:r>
              <a:rPr lang="en-US" dirty="0">
                <a:latin typeface="Times New Roman" panose="02020603050405020304" pitchFamily="18" charset="0"/>
                <a:cs typeface="Times New Roman" panose="02020603050405020304" pitchFamily="18" charset="0"/>
              </a:rPr>
              <a:t>. The meeting is </a:t>
            </a:r>
            <a:r>
              <a:rPr lang="en-US" dirty="0" err="1">
                <a:latin typeface="Times New Roman" panose="02020603050405020304" pitchFamily="18" charset="0"/>
                <a:cs typeface="Times New Roman" panose="02020603050405020304" pitchFamily="18" charset="0"/>
              </a:rPr>
              <a:t>timeboxed</a:t>
            </a:r>
            <a:r>
              <a:rPr lang="en-US" dirty="0">
                <a:latin typeface="Times New Roman" panose="02020603050405020304" pitchFamily="18" charset="0"/>
                <a:cs typeface="Times New Roman" panose="02020603050405020304" pitchFamily="18" charset="0"/>
              </a:rPr>
              <a:t> to four hours so that it doesn’t take up too much time.</a:t>
            </a:r>
          </a:p>
          <a:p>
            <a:r>
              <a:rPr lang="en-US" dirty="0">
                <a:latin typeface="Times New Roman" panose="02020603050405020304" pitchFamily="18" charset="0"/>
                <a:cs typeface="Times New Roman" panose="02020603050405020304" pitchFamily="18" charset="0"/>
              </a:rPr>
              <a:t>During that meeting, the product owner decides which user stories should be selected for the upcoming sprint. </a:t>
            </a:r>
          </a:p>
          <a:p>
            <a:r>
              <a:rPr lang="en-US" dirty="0">
                <a:latin typeface="Times New Roman" panose="02020603050405020304" pitchFamily="18" charset="0"/>
                <a:cs typeface="Times New Roman" panose="02020603050405020304" pitchFamily="18" charset="0"/>
              </a:rPr>
              <a:t>The goal is to provide the greatest benefit to the users in each iteration, so the most useful items should be selected. Fixes for any outstanding bugs should also be included</a:t>
            </a:r>
            <a:r>
              <a:rPr lang="en-US" dirty="0"/>
              <a:t>.</a:t>
            </a:r>
          </a:p>
          <a:p>
            <a:endParaRPr lang="en-IN" dirty="0"/>
          </a:p>
        </p:txBody>
      </p:sp>
    </p:spTree>
    <p:extLst>
      <p:ext uri="{BB962C8B-B14F-4D97-AF65-F5344CB8AC3E}">
        <p14:creationId xmlns:p14="http://schemas.microsoft.com/office/powerpoint/2010/main" val="4087915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The developers can ask for clarification and point out any potential problems. When the meeting is done, the selected items are moved from the product backlog into the </a:t>
            </a:r>
            <a:r>
              <a:rPr lang="en-US" i="1" dirty="0">
                <a:latin typeface="Times New Roman" panose="02020603050405020304" pitchFamily="18" charset="0"/>
                <a:cs typeface="Times New Roman" panose="02020603050405020304" pitchFamily="18" charset="0"/>
              </a:rPr>
              <a:t>sprint backlog </a:t>
            </a:r>
            <a:r>
              <a:rPr lang="en-US" dirty="0">
                <a:solidFill>
                  <a:srgbClr val="FF0000"/>
                </a:solidFill>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After the sprint’s goals and tasks have been defined, the developers roll up their sleeves, divide up the tasks, and really get to work. They analyze the tasks, design solutions, write code, and test.</a:t>
            </a:r>
          </a:p>
          <a:p>
            <a:r>
              <a:rPr lang="en-US" dirty="0">
                <a:latin typeface="Times New Roman" panose="02020603050405020304" pitchFamily="18" charset="0"/>
                <a:cs typeface="Times New Roman" panose="02020603050405020304" pitchFamily="18" charset="0"/>
              </a:rPr>
              <a:t>During the sprint, the team holds a quick 10–15 minute </a:t>
            </a:r>
            <a:r>
              <a:rPr lang="en-US" i="1" dirty="0">
                <a:latin typeface="Times New Roman" panose="02020603050405020304" pitchFamily="18" charset="0"/>
                <a:cs typeface="Times New Roman" panose="02020603050405020304" pitchFamily="18" charset="0"/>
              </a:rPr>
              <a:t>daily scrum </a:t>
            </a:r>
            <a:r>
              <a:rPr lang="en-US" dirty="0">
                <a:latin typeface="Times New Roman" panose="02020603050405020304" pitchFamily="18" charset="0"/>
                <a:cs typeface="Times New Roman" panose="02020603050405020304" pitchFamily="18" charset="0"/>
              </a:rPr>
              <a:t>(sometimes called a “standup,” where each developer answers the Three Questions of Agile Development:</a:t>
            </a:r>
          </a:p>
          <a:p>
            <a:pPr lvl="1"/>
            <a:r>
              <a:rPr lang="en-US" dirty="0">
                <a:latin typeface="Times New Roman" panose="02020603050405020304" pitchFamily="18" charset="0"/>
                <a:cs typeface="Times New Roman" panose="02020603050405020304" pitchFamily="18" charset="0"/>
              </a:rPr>
              <a:t>What did you do since the last scrum?</a:t>
            </a:r>
          </a:p>
          <a:p>
            <a:pPr lvl="1"/>
            <a:r>
              <a:rPr lang="en-US" dirty="0">
                <a:latin typeface="Times New Roman" panose="02020603050405020304" pitchFamily="18" charset="0"/>
                <a:cs typeface="Times New Roman" panose="02020603050405020304" pitchFamily="18" charset="0"/>
              </a:rPr>
              <a:t>What do you hope to accomplish before the next scrum?</a:t>
            </a:r>
          </a:p>
          <a:p>
            <a:pPr lvl="1"/>
            <a:r>
              <a:rPr lang="en-US" dirty="0">
                <a:latin typeface="Times New Roman" panose="02020603050405020304" pitchFamily="18" charset="0"/>
                <a:cs typeface="Times New Roman" panose="02020603050405020304" pitchFamily="18" charset="0"/>
              </a:rPr>
              <a:t>What obstacles do you see in your way?</a:t>
            </a:r>
          </a:p>
        </p:txBody>
      </p:sp>
    </p:spTree>
    <p:extLst>
      <p:ext uri="{BB962C8B-B14F-4D97-AF65-F5344CB8AC3E}">
        <p14:creationId xmlns:p14="http://schemas.microsoft.com/office/powerpoint/2010/main" val="2092330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Continues..</a:t>
            </a:r>
            <a:endParaRPr lang="en-IN" dirty="0"/>
          </a:p>
        </p:txBody>
      </p:sp>
      <p:sp>
        <p:nvSpPr>
          <p:cNvPr id="3" name="Content Placeholder 2"/>
          <p:cNvSpPr>
            <a:spLocks noGrp="1"/>
          </p:cNvSpPr>
          <p:nvPr>
            <p:ph idx="1"/>
          </p:nvPr>
        </p:nvSpPr>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If a developer sees obstacles, the Scrum Master looks into them.</a:t>
            </a:r>
          </a:p>
          <a:p>
            <a:r>
              <a:rPr lang="en-US" dirty="0">
                <a:latin typeface="Times New Roman" panose="02020603050405020304" pitchFamily="18" charset="0"/>
                <a:cs typeface="Times New Roman" panose="02020603050405020304" pitchFamily="18" charset="0"/>
              </a:rPr>
              <a:t>After all the work is done, the sprint ends with a </a:t>
            </a:r>
            <a:r>
              <a:rPr lang="en-US" i="1" dirty="0">
                <a:latin typeface="Times New Roman" panose="02020603050405020304" pitchFamily="18" charset="0"/>
                <a:cs typeface="Times New Roman" panose="02020603050405020304" pitchFamily="18" charset="0"/>
              </a:rPr>
              <a:t>sprint review meeting </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The development team presents the current PSI to the product owner, who checks the results against the items that were originally selected for the sprint to make sure the sprint’s goals have been met.</a:t>
            </a:r>
          </a:p>
          <a:p>
            <a:r>
              <a:rPr lang="en-US" dirty="0">
                <a:latin typeface="Times New Roman" panose="02020603050405020304" pitchFamily="18" charset="0"/>
                <a:cs typeface="Times New Roman" panose="02020603050405020304" pitchFamily="18" charset="0"/>
              </a:rPr>
              <a:t> If the application can’t handle even part of any of the user stories, the product owner can flag that story as unfinished.</a:t>
            </a:r>
          </a:p>
          <a:p>
            <a:r>
              <a:rPr lang="en-US" dirty="0">
                <a:latin typeface="Times New Roman" panose="02020603050405020304" pitchFamily="18" charset="0"/>
                <a:cs typeface="Times New Roman" panose="02020603050405020304" pitchFamily="18" charset="0"/>
              </a:rPr>
              <a:t>After the sprint review meeting, the Scrum Master and the development team hold a </a:t>
            </a:r>
            <a:r>
              <a:rPr lang="en-US" i="1" dirty="0">
                <a:latin typeface="Times New Roman" panose="02020603050405020304" pitchFamily="18" charset="0"/>
                <a:cs typeface="Times New Roman" panose="02020603050405020304" pitchFamily="18" charset="0"/>
              </a:rPr>
              <a:t>retrospective meeting </a:t>
            </a:r>
            <a:r>
              <a:rPr lang="en-US" dirty="0">
                <a:latin typeface="Times New Roman" panose="02020603050405020304" pitchFamily="18" charset="0"/>
                <a:cs typeface="Times New Roman" panose="02020603050405020304" pitchFamily="18" charset="0"/>
              </a:rPr>
              <a:t>where they discuss the recent sprint.</a:t>
            </a:r>
          </a:p>
          <a:p>
            <a:r>
              <a:rPr lang="en-US" dirty="0">
                <a:latin typeface="Times New Roman" panose="02020603050405020304" pitchFamily="18" charset="0"/>
                <a:cs typeface="Times New Roman" panose="02020603050405020304" pitchFamily="18" charset="0"/>
              </a:rPr>
              <a:t> Here they discuss the three big questions about any development method and particularly any iterative method:</a:t>
            </a:r>
          </a:p>
          <a:p>
            <a:pPr lvl="1"/>
            <a:r>
              <a:rPr lang="en-US" dirty="0">
                <a:latin typeface="Times New Roman" panose="02020603050405020304" pitchFamily="18" charset="0"/>
                <a:cs typeface="Times New Roman" panose="02020603050405020304" pitchFamily="18" charset="0"/>
              </a:rPr>
              <a:t>What went well and how can we make it happen again?</a:t>
            </a:r>
          </a:p>
          <a:p>
            <a:pPr lvl="1"/>
            <a:r>
              <a:rPr lang="en-US" dirty="0">
                <a:latin typeface="Times New Roman" panose="02020603050405020304" pitchFamily="18" charset="0"/>
                <a:cs typeface="Times New Roman" panose="02020603050405020304" pitchFamily="18" charset="0"/>
              </a:rPr>
              <a:t>What went poorly and how can we avoid that in the future?</a:t>
            </a:r>
          </a:p>
          <a:p>
            <a:pPr lvl="1"/>
            <a:r>
              <a:rPr lang="en-US" dirty="0">
                <a:latin typeface="Times New Roman" panose="02020603050405020304" pitchFamily="18" charset="0"/>
                <a:cs typeface="Times New Roman" panose="02020603050405020304" pitchFamily="18" charset="0"/>
              </a:rPr>
              <a:t>How can we improve the next sprint?</a:t>
            </a:r>
          </a:p>
        </p:txBody>
      </p:sp>
    </p:spTree>
    <p:extLst>
      <p:ext uri="{BB962C8B-B14F-4D97-AF65-F5344CB8AC3E}">
        <p14:creationId xmlns:p14="http://schemas.microsoft.com/office/powerpoint/2010/main" val="2126806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Burndown</a:t>
            </a:r>
            <a:r>
              <a:rPr lang="en-US" dirty="0"/>
              <a:t> Charts</a:t>
            </a:r>
            <a:endParaRPr lang="en-IN"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Also called release </a:t>
            </a:r>
            <a:r>
              <a:rPr lang="en-US" dirty="0" err="1">
                <a:latin typeface="Times New Roman" panose="02020603050405020304" pitchFamily="18" charset="0"/>
                <a:cs typeface="Times New Roman" panose="02020603050405020304" pitchFamily="18" charset="0"/>
              </a:rPr>
              <a:t>burndown</a:t>
            </a:r>
            <a:r>
              <a:rPr lang="en-US" dirty="0">
                <a:latin typeface="Times New Roman" panose="02020603050405020304" pitchFamily="18" charset="0"/>
                <a:cs typeface="Times New Roman" panose="02020603050405020304" pitchFamily="18" charset="0"/>
              </a:rPr>
              <a:t> chart.</a:t>
            </a:r>
          </a:p>
          <a:p>
            <a:r>
              <a:rPr lang="en-US" dirty="0">
                <a:latin typeface="Times New Roman" panose="02020603050405020304" pitchFamily="18" charset="0"/>
                <a:cs typeface="Times New Roman" panose="02020603050405020304" pitchFamily="18" charset="0"/>
              </a:rPr>
              <a:t>Scrum uses </a:t>
            </a:r>
            <a:r>
              <a:rPr lang="en-US" dirty="0" err="1">
                <a:latin typeface="Times New Roman" panose="02020603050405020304" pitchFamily="18" charset="0"/>
                <a:cs typeface="Times New Roman" panose="02020603050405020304" pitchFamily="18" charset="0"/>
              </a:rPr>
              <a:t>burndown</a:t>
            </a:r>
            <a:r>
              <a:rPr lang="en-US" dirty="0">
                <a:latin typeface="Times New Roman" panose="02020603050405020304" pitchFamily="18" charset="0"/>
                <a:cs typeface="Times New Roman" panose="02020603050405020304" pitchFamily="18" charset="0"/>
              </a:rPr>
              <a:t> charts to measure progress.</a:t>
            </a:r>
          </a:p>
          <a:p>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burndown</a:t>
            </a:r>
            <a:r>
              <a:rPr lang="en-US" dirty="0">
                <a:latin typeface="Times New Roman" panose="02020603050405020304" pitchFamily="18" charset="0"/>
                <a:cs typeface="Times New Roman" panose="02020603050405020304" pitchFamily="18" charset="0"/>
              </a:rPr>
              <a:t> chart shows the amount of work remaining plotted over time. </a:t>
            </a:r>
          </a:p>
          <a:p>
            <a:r>
              <a:rPr lang="en-US" dirty="0">
                <a:latin typeface="Times New Roman" panose="02020603050405020304" pitchFamily="18" charset="0"/>
                <a:cs typeface="Times New Roman" panose="02020603050405020304" pitchFamily="18" charset="0"/>
              </a:rPr>
              <a:t>A sprint </a:t>
            </a:r>
            <a:r>
              <a:rPr lang="en-US" dirty="0" err="1">
                <a:latin typeface="Times New Roman" panose="02020603050405020304" pitchFamily="18" charset="0"/>
                <a:cs typeface="Times New Roman" panose="02020603050405020304" pitchFamily="18" charset="0"/>
              </a:rPr>
              <a:t>burndown</a:t>
            </a:r>
            <a:r>
              <a:rPr lang="en-US" dirty="0">
                <a:latin typeface="Times New Roman" panose="02020603050405020304" pitchFamily="18" charset="0"/>
                <a:cs typeface="Times New Roman" panose="02020603050405020304" pitchFamily="18" charset="0"/>
              </a:rPr>
              <a:t> chart   shows the amount of work for a sprint. </a:t>
            </a:r>
          </a:p>
          <a:p>
            <a:r>
              <a:rPr lang="en-US" dirty="0">
                <a:latin typeface="Times New Roman" panose="02020603050405020304" pitchFamily="18" charset="0"/>
                <a:cs typeface="Times New Roman" panose="02020603050405020304" pitchFamily="18" charset="0"/>
              </a:rPr>
              <a:t>You can measure the amount of work in story points, expected number of hours of work, or any other measurement you find useful. </a:t>
            </a:r>
          </a:p>
          <a:p>
            <a:r>
              <a:rPr lang="en-US" dirty="0">
                <a:latin typeface="Times New Roman" panose="02020603050405020304" pitchFamily="18" charset="0"/>
                <a:cs typeface="Times New Roman" panose="02020603050405020304" pitchFamily="18" charset="0"/>
              </a:rPr>
              <a:t>You can let the chart’s X‐axis show the date or, for a project </a:t>
            </a:r>
            <a:r>
              <a:rPr lang="en-US" dirty="0" err="1">
                <a:latin typeface="Times New Roman" panose="02020603050405020304" pitchFamily="18" charset="0"/>
                <a:cs typeface="Times New Roman" panose="02020603050405020304" pitchFamily="18" charset="0"/>
              </a:rPr>
              <a:t>burndown</a:t>
            </a:r>
            <a:r>
              <a:rPr lang="en-US" dirty="0">
                <a:latin typeface="Times New Roman" panose="02020603050405020304" pitchFamily="18" charset="0"/>
                <a:cs typeface="Times New Roman" panose="02020603050405020304" pitchFamily="18" charset="0"/>
              </a:rPr>
              <a:t> chart, the sprint number. </a:t>
            </a:r>
          </a:p>
          <a:p>
            <a:endParaRPr lang="en-US" dirty="0"/>
          </a:p>
        </p:txBody>
      </p:sp>
    </p:spTree>
    <p:extLst>
      <p:ext uri="{BB962C8B-B14F-4D97-AF65-F5344CB8AC3E}">
        <p14:creationId xmlns:p14="http://schemas.microsoft.com/office/powerpoint/2010/main" val="4057023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endParaRPr lang="en-IN" dirty="0"/>
          </a:p>
        </p:txBody>
      </p:sp>
      <p:pic>
        <p:nvPicPr>
          <p:cNvPr id="4"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599" y="1371600"/>
            <a:ext cx="11893731" cy="5296278"/>
          </a:xfrm>
        </p:spPr>
      </p:pic>
    </p:spTree>
    <p:extLst>
      <p:ext uri="{BB962C8B-B14F-4D97-AF65-F5344CB8AC3E}">
        <p14:creationId xmlns:p14="http://schemas.microsoft.com/office/powerpoint/2010/main" val="1308751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Velocity</a:t>
            </a:r>
            <a:endParaRPr lang="en-IN" dirty="0"/>
          </a:p>
        </p:txBody>
      </p:sp>
      <p:sp>
        <p:nvSpPr>
          <p:cNvPr id="3" name="Content Placeholder 2"/>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A project’s velocity  represents the amount of work the team can perform during a sprint. </a:t>
            </a:r>
          </a:p>
          <a:p>
            <a:r>
              <a:rPr lang="en-US" dirty="0">
                <a:latin typeface="Times New Roman" panose="02020603050405020304" pitchFamily="18" charset="0"/>
                <a:cs typeface="Times New Roman" panose="02020603050405020304" pitchFamily="18" charset="0"/>
              </a:rPr>
              <a:t>To calculate the velocity during a sprint, simply add up the number of features the sprint delivered. </a:t>
            </a:r>
            <a:endParaRPr lang="en-US" dirty="0"/>
          </a:p>
          <a:p>
            <a:r>
              <a:rPr lang="en-US" dirty="0">
                <a:latin typeface="Times New Roman" panose="02020603050405020304" pitchFamily="18" charset="0"/>
                <a:cs typeface="Times New Roman" panose="02020603050405020304" pitchFamily="18" charset="0"/>
              </a:rPr>
              <a:t>To calculate the number of features, you can use story points, backlog items, or any other measure that you find useful</a:t>
            </a:r>
            <a:r>
              <a:rPr lang="en-US" dirty="0"/>
              <a:t>. </a:t>
            </a:r>
          </a:p>
          <a:p>
            <a:r>
              <a:rPr lang="en-US" dirty="0">
                <a:latin typeface="Times New Roman" panose="02020603050405020304" pitchFamily="18" charset="0"/>
                <a:cs typeface="Times New Roman" panose="02020603050405020304" pitchFamily="18" charset="0"/>
              </a:rPr>
              <a:t>For example</a:t>
            </a:r>
          </a:p>
          <a:p>
            <a:pPr lvl="1"/>
            <a:r>
              <a:rPr lang="en-US" dirty="0">
                <a:latin typeface="Times New Roman" panose="02020603050405020304" pitchFamily="18" charset="0"/>
                <a:cs typeface="Times New Roman" panose="02020603050405020304" pitchFamily="18" charset="0"/>
              </a:rPr>
              <a:t>Suppose your team implements 12 story points during a sprint. </a:t>
            </a:r>
          </a:p>
          <a:p>
            <a:pPr lvl="1"/>
            <a:r>
              <a:rPr lang="en-US" dirty="0">
                <a:latin typeface="Times New Roman" panose="02020603050405020304" pitchFamily="18" charset="0"/>
                <a:cs typeface="Times New Roman" panose="02020603050405020304" pitchFamily="18" charset="0"/>
              </a:rPr>
              <a:t>Then the velocity during that sprint is 12. </a:t>
            </a:r>
          </a:p>
          <a:p>
            <a:pPr lvl="1"/>
            <a:r>
              <a:rPr lang="en-US" dirty="0">
                <a:latin typeface="Times New Roman" panose="02020603050405020304" pitchFamily="18" charset="0"/>
                <a:cs typeface="Times New Roman" panose="02020603050405020304" pitchFamily="18" charset="0"/>
              </a:rPr>
              <a:t>Usually, after a few sprints the team’s velocity becomes relatively stable and you can use it to estimate how much work future sprints can accomplish</a:t>
            </a:r>
          </a:p>
        </p:txBody>
      </p:sp>
    </p:spTree>
    <p:extLst>
      <p:ext uri="{BB962C8B-B14F-4D97-AF65-F5344CB8AC3E}">
        <p14:creationId xmlns:p14="http://schemas.microsoft.com/office/powerpoint/2010/main" val="1750190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Reasons </a:t>
            </a:r>
            <a:r>
              <a:rPr lang="en-US" dirty="0">
                <a:latin typeface="Times New Roman" panose="02020603050405020304" pitchFamily="18" charset="0"/>
                <a:cs typeface="Times New Roman" panose="02020603050405020304" pitchFamily="18" charset="0"/>
              </a:rPr>
              <a:t>why velocity might fluctuate?</a:t>
            </a:r>
            <a:endParaRPr lang="en-IN"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For example, Scrum teams are usually fairly small , so adding or removing a single person can make a big difference. </a:t>
            </a:r>
          </a:p>
          <a:p>
            <a:r>
              <a:rPr lang="en-US" dirty="0">
                <a:latin typeface="Times New Roman" panose="02020603050405020304" pitchFamily="18" charset="0"/>
                <a:cs typeface="Times New Roman" panose="02020603050405020304" pitchFamily="18" charset="0"/>
              </a:rPr>
              <a:t>Removing one person from a four‐person project means losing 25 percent of your staff. </a:t>
            </a:r>
          </a:p>
          <a:p>
            <a:r>
              <a:rPr lang="en-US" dirty="0">
                <a:latin typeface="Times New Roman" panose="02020603050405020304" pitchFamily="18" charset="0"/>
                <a:cs typeface="Times New Roman" panose="02020603050405020304" pitchFamily="18" charset="0"/>
              </a:rPr>
              <a:t>Velocity will also vary if you change the length of the sprints; for example, switching from four weeks to two weeks.</a:t>
            </a:r>
          </a:p>
        </p:txBody>
      </p:sp>
    </p:spTree>
    <p:extLst>
      <p:ext uri="{BB962C8B-B14F-4D97-AF65-F5344CB8AC3E}">
        <p14:creationId xmlns:p14="http://schemas.microsoft.com/office/powerpoint/2010/main" val="3347969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Estimation</a:t>
            </a:r>
            <a:endParaRPr lang="en-IN" dirty="0"/>
          </a:p>
        </p:txBody>
      </p:sp>
      <p:sp>
        <p:nvSpPr>
          <p:cNvPr id="3" name="Content Placeholder 2"/>
          <p:cNvSpPr>
            <a:spLocks noGrp="1"/>
          </p:cNvSpPr>
          <p:nvPr>
            <p:ph idx="1"/>
          </p:nvPr>
        </p:nvSpPr>
        <p:spPr/>
        <p:txBody>
          <a:bodyPr/>
          <a:lstStyle/>
          <a:p>
            <a:pPr algn="just"/>
            <a:r>
              <a:rPr lang="en-US" sz="2400" b="1" dirty="0">
                <a:latin typeface="Times New Roman" pitchFamily="18" charset="0"/>
                <a:cs typeface="Times New Roman" pitchFamily="18" charset="0"/>
              </a:rPr>
              <a:t>‘Story Point’</a:t>
            </a:r>
            <a:r>
              <a:rPr lang="en-US" sz="2400" dirty="0">
                <a:latin typeface="Times New Roman" pitchFamily="18" charset="0"/>
                <a:cs typeface="Times New Roman" pitchFamily="18" charset="0"/>
              </a:rPr>
              <a:t> is the measure of size (or complexity) of user stories in agile projects.</a:t>
            </a:r>
          </a:p>
          <a:p>
            <a:pPr algn="just"/>
            <a:r>
              <a:rPr lang="en-US" sz="2400" b="1" dirty="0">
                <a:latin typeface="Times New Roman" pitchFamily="18" charset="0"/>
                <a:cs typeface="Times New Roman" pitchFamily="18" charset="0"/>
              </a:rPr>
              <a:t>‘Ideal Days’</a:t>
            </a:r>
            <a:r>
              <a:rPr lang="en-US" sz="2400" dirty="0">
                <a:latin typeface="Times New Roman" pitchFamily="18" charset="0"/>
                <a:cs typeface="Times New Roman" pitchFamily="18" charset="0"/>
              </a:rPr>
              <a:t>  is the measure of effort in agile projects, which is the number of days a task will take if one person does that task without any interruptions. </a:t>
            </a:r>
          </a:p>
          <a:p>
            <a:pPr algn="just"/>
            <a:r>
              <a:rPr lang="en-US" sz="2400" b="1" dirty="0">
                <a:latin typeface="Times New Roman" pitchFamily="18" charset="0"/>
                <a:cs typeface="Times New Roman" pitchFamily="18" charset="0"/>
              </a:rPr>
              <a:t>‘Velocity’</a:t>
            </a:r>
            <a:r>
              <a:rPr lang="en-US" sz="2400" dirty="0">
                <a:latin typeface="Times New Roman" pitchFamily="18" charset="0"/>
                <a:cs typeface="Times New Roman" pitchFamily="18" charset="0"/>
              </a:rPr>
              <a:t> is the sum of story points delivered by a team per cycle of iteration (sprint).</a:t>
            </a:r>
          </a:p>
          <a:p>
            <a:pPr algn="just"/>
            <a:r>
              <a:rPr lang="en-US" sz="2400" b="1" dirty="0">
                <a:latin typeface="Times New Roman" pitchFamily="18" charset="0"/>
                <a:cs typeface="Times New Roman" pitchFamily="18" charset="0"/>
              </a:rPr>
              <a:t>Explained in next slides</a:t>
            </a:r>
          </a:p>
          <a:p>
            <a:pPr algn="just"/>
            <a:r>
              <a:rPr lang="en-US" sz="2400" dirty="0">
                <a:latin typeface="Times New Roman" pitchFamily="18" charset="0"/>
                <a:cs typeface="Times New Roman" pitchFamily="18" charset="0"/>
              </a:rPr>
              <a:t>Two commonly used estimation techniques for agile projects are: </a:t>
            </a:r>
          </a:p>
          <a:p>
            <a:pPr marL="1200150" lvl="2" indent="-342900" algn="just"/>
            <a:r>
              <a:rPr lang="en-US" dirty="0">
                <a:latin typeface="Times New Roman" pitchFamily="18" charset="0"/>
                <a:cs typeface="Times New Roman" pitchFamily="18" charset="0"/>
              </a:rPr>
              <a:t>Delphi Wideband</a:t>
            </a:r>
          </a:p>
          <a:p>
            <a:pPr marL="1200150" lvl="2" indent="-342900" algn="just"/>
            <a:r>
              <a:rPr lang="en-US" dirty="0">
                <a:latin typeface="Times New Roman" pitchFamily="18" charset="0"/>
                <a:cs typeface="Times New Roman" pitchFamily="18" charset="0"/>
              </a:rPr>
              <a:t>Planning Poker</a:t>
            </a:r>
            <a:endParaRPr lang="en-US" dirty="0"/>
          </a:p>
          <a:p>
            <a:endParaRPr lang="en-IN" dirty="0"/>
          </a:p>
        </p:txBody>
      </p:sp>
    </p:spTree>
    <p:extLst>
      <p:ext uri="{BB962C8B-B14F-4D97-AF65-F5344CB8AC3E}">
        <p14:creationId xmlns:p14="http://schemas.microsoft.com/office/powerpoint/2010/main" val="725589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Story Points</a:t>
            </a:r>
            <a:endParaRPr lang="en-IN" dirty="0"/>
          </a:p>
        </p:txBody>
      </p:sp>
      <p:sp>
        <p:nvSpPr>
          <p:cNvPr id="3" name="Content Placeholder 2"/>
          <p:cNvSpPr>
            <a:spLocks noGrp="1"/>
          </p:cNvSpPr>
          <p:nvPr>
            <p:ph idx="1"/>
          </p:nvPr>
        </p:nvSpPr>
        <p:spPr>
          <a:xfrm>
            <a:off x="838200" y="1349828"/>
            <a:ext cx="10515600" cy="5399315"/>
          </a:xfrm>
        </p:spPr>
        <p:txBody>
          <a:bodyPr>
            <a:normAutofit fontScale="77500" lnSpcReduction="20000"/>
          </a:bodyPr>
          <a:lstStyle/>
          <a:p>
            <a:pPr algn="just"/>
            <a:r>
              <a:rPr lang="en-US" sz="2900" dirty="0">
                <a:latin typeface="Times New Roman" pitchFamily="18" charset="0"/>
                <a:cs typeface="Times New Roman" pitchFamily="18" charset="0"/>
              </a:rPr>
              <a:t>Relative &amp; indirect measure of complexity of user stories.</a:t>
            </a:r>
          </a:p>
          <a:p>
            <a:pPr algn="just"/>
            <a:r>
              <a:rPr lang="en-US" sz="2900" dirty="0">
                <a:latin typeface="Times New Roman" pitchFamily="18" charset="0"/>
                <a:cs typeface="Times New Roman" pitchFamily="18" charset="0"/>
              </a:rPr>
              <a:t>Complexity assessed &amp; story points estimated in comparison with a baseline story.</a:t>
            </a:r>
          </a:p>
          <a:p>
            <a:pPr algn="just"/>
            <a:r>
              <a:rPr lang="en-US" sz="2900" dirty="0">
                <a:latin typeface="Times New Roman" pitchFamily="18" charset="0"/>
                <a:cs typeface="Times New Roman" pitchFamily="18" charset="0"/>
              </a:rPr>
              <a:t>Baseline story need not be the smallest one; it should be the one which all team members can relate to.</a:t>
            </a:r>
          </a:p>
          <a:p>
            <a:pPr algn="just"/>
            <a:r>
              <a:rPr lang="en-US" sz="2900" dirty="0">
                <a:latin typeface="Times New Roman" pitchFamily="18" charset="0"/>
                <a:cs typeface="Times New Roman" pitchFamily="18" charset="0"/>
              </a:rPr>
              <a:t>For example, consider following user stories to estimate:</a:t>
            </a:r>
          </a:p>
          <a:p>
            <a:pPr marL="800100" lvl="1" indent="-342900" algn="just">
              <a:lnSpc>
                <a:spcPct val="100000"/>
              </a:lnSpc>
              <a:buNone/>
            </a:pPr>
            <a:r>
              <a:rPr lang="en-US" sz="2900" dirty="0">
                <a:latin typeface="Times New Roman" pitchFamily="18" charset="0"/>
                <a:cs typeface="Times New Roman" pitchFamily="18" charset="0"/>
              </a:rPr>
              <a:t>Story 1 : A login screen to be developed</a:t>
            </a:r>
          </a:p>
          <a:p>
            <a:pPr marL="800100" lvl="1" indent="-342900" algn="just">
              <a:lnSpc>
                <a:spcPct val="100000"/>
              </a:lnSpc>
              <a:buNone/>
            </a:pPr>
            <a:r>
              <a:rPr lang="en-US" sz="2900" dirty="0">
                <a:latin typeface="Times New Roman" pitchFamily="18" charset="0"/>
                <a:cs typeface="Times New Roman" pitchFamily="18" charset="0"/>
              </a:rPr>
              <a:t>Story 2 : A screen for entering customer data is required.</a:t>
            </a:r>
          </a:p>
          <a:p>
            <a:pPr marL="800100" lvl="1" indent="-342900" algn="just">
              <a:lnSpc>
                <a:spcPct val="100000"/>
              </a:lnSpc>
              <a:buNone/>
            </a:pPr>
            <a:r>
              <a:rPr lang="en-US" sz="2900" dirty="0">
                <a:latin typeface="Times New Roman" pitchFamily="18" charset="0"/>
                <a:cs typeface="Times New Roman" pitchFamily="18" charset="0"/>
              </a:rPr>
              <a:t>Story 3 : A mailing module to send periodic mails to the customers.</a:t>
            </a:r>
          </a:p>
          <a:p>
            <a:pPr algn="just"/>
            <a:r>
              <a:rPr lang="en-US" sz="2900" dirty="0">
                <a:latin typeface="Times New Roman" pitchFamily="18" charset="0"/>
                <a:cs typeface="Times New Roman" pitchFamily="18" charset="0"/>
              </a:rPr>
              <a:t>User story 2 – customer data entry screen may be taken as the baseline story, since all team members can clearly understand this functionality. </a:t>
            </a:r>
          </a:p>
          <a:p>
            <a:pPr algn="just"/>
            <a:r>
              <a:rPr lang="en-US" sz="2900" dirty="0">
                <a:latin typeface="Times New Roman" pitchFamily="18" charset="0"/>
                <a:cs typeface="Times New Roman" pitchFamily="18" charset="0"/>
              </a:rPr>
              <a:t>Assign a story point of 6 (any arbitrary number) for the user story 2 - customer data entry screen .</a:t>
            </a:r>
          </a:p>
          <a:p>
            <a:pPr algn="just"/>
            <a:r>
              <a:rPr lang="en-US" sz="2900" dirty="0">
                <a:latin typeface="Times New Roman" pitchFamily="18" charset="0"/>
                <a:cs typeface="Times New Roman" pitchFamily="18" charset="0"/>
              </a:rPr>
              <a:t>Complexity of all other user stories will be compared with the customer data entry screen &amp; assigned a relative story point.</a:t>
            </a:r>
          </a:p>
          <a:p>
            <a:pPr algn="just"/>
            <a:r>
              <a:rPr lang="en-US" sz="2900" dirty="0">
                <a:latin typeface="Times New Roman" pitchFamily="18" charset="0"/>
                <a:cs typeface="Times New Roman" pitchFamily="18" charset="0"/>
              </a:rPr>
              <a:t>For every team, story size could mean different things depending on what baseline they chose.</a:t>
            </a:r>
          </a:p>
          <a:p>
            <a:pPr algn="just"/>
            <a:r>
              <a:rPr lang="en-US" sz="2900" dirty="0">
                <a:latin typeface="Times New Roman" pitchFamily="18" charset="0"/>
                <a:cs typeface="Times New Roman" pitchFamily="18" charset="0"/>
              </a:rPr>
              <a:t>Story points of different projects / teams are not comparable.</a:t>
            </a:r>
          </a:p>
          <a:p>
            <a:endParaRPr lang="en-IN" dirty="0"/>
          </a:p>
        </p:txBody>
      </p:sp>
    </p:spTree>
    <p:extLst>
      <p:ext uri="{BB962C8B-B14F-4D97-AF65-F5344CB8AC3E}">
        <p14:creationId xmlns:p14="http://schemas.microsoft.com/office/powerpoint/2010/main" val="2758018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 IV</a:t>
            </a:r>
            <a:endParaRPr lang="en-IN" dirty="0"/>
          </a:p>
        </p:txBody>
      </p:sp>
      <p:sp>
        <p:nvSpPr>
          <p:cNvPr id="3" name="Content Placeholder 2"/>
          <p:cNvSpPr>
            <a:spLocks noGrp="1"/>
          </p:cNvSpPr>
          <p:nvPr>
            <p:ph idx="1"/>
          </p:nvPr>
        </p:nvSpPr>
        <p:spPr/>
        <p:txBody>
          <a:bodyPr/>
          <a:lstStyle/>
          <a:p>
            <a:r>
              <a:rPr lang="en-IN" dirty="0"/>
              <a:t>Concepts of Agile Development methodology; Scrum Framework.</a:t>
            </a:r>
          </a:p>
          <a:p>
            <a:r>
              <a:rPr lang="en-IN" dirty="0"/>
              <a:t>Software testing principles, Program inspections, Program walkthroughs, Program reviews; </a:t>
            </a:r>
            <a:r>
              <a:rPr lang="en-IN" dirty="0" err="1"/>
              <a:t>Blackbox</a:t>
            </a:r>
            <a:r>
              <a:rPr lang="en-IN" dirty="0"/>
              <a:t> testing: Equivalence class testing, Boundary value testing, Decision table testing, Pairwise testing, State transition testing, Use-case testing; White box testing: control flow testing, Data flow testing.</a:t>
            </a:r>
          </a:p>
          <a:p>
            <a:r>
              <a:rPr lang="en-IN" dirty="0"/>
              <a:t>Testing automation: Defect life cycle; Regression testing, Testing automation; Testing non-functional requirements.</a:t>
            </a:r>
          </a:p>
          <a:p>
            <a:endParaRPr lang="en-IN" dirty="0"/>
          </a:p>
        </p:txBody>
      </p:sp>
    </p:spTree>
    <p:extLst>
      <p:ext uri="{BB962C8B-B14F-4D97-AF65-F5344CB8AC3E}">
        <p14:creationId xmlns:p14="http://schemas.microsoft.com/office/powerpoint/2010/main" val="1797083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Continues..</a:t>
            </a:r>
            <a:endParaRPr lang="en-IN" dirty="0"/>
          </a:p>
        </p:txBody>
      </p:sp>
      <p:sp>
        <p:nvSpPr>
          <p:cNvPr id="3" name="Content Placeholder 2"/>
          <p:cNvSpPr>
            <a:spLocks noGrp="1"/>
          </p:cNvSpPr>
          <p:nvPr>
            <p:ph idx="1"/>
          </p:nvPr>
        </p:nvSpPr>
        <p:spPr/>
        <p:txBody>
          <a:bodyPr>
            <a:normAutofit lnSpcReduction="10000"/>
          </a:bodyPr>
          <a:lstStyle/>
          <a:p>
            <a:pPr algn="just"/>
            <a:r>
              <a:rPr lang="en-US" sz="2400" dirty="0">
                <a:latin typeface="Times New Roman" pitchFamily="18" charset="0"/>
                <a:cs typeface="Times New Roman" pitchFamily="18" charset="0"/>
              </a:rPr>
              <a:t>Story points are a relative measure to represent complexity of user stories in comparison with a baseline story.</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So, story points could be:</a:t>
            </a:r>
          </a:p>
          <a:p>
            <a:pPr lvl="1" algn="just"/>
            <a:r>
              <a:rPr lang="en-US" dirty="0">
                <a:latin typeface="Times New Roman" pitchFamily="18" charset="0"/>
                <a:cs typeface="Times New Roman" pitchFamily="18" charset="0"/>
              </a:rPr>
              <a:t>1, 2, 3, 4, …, 10</a:t>
            </a:r>
          </a:p>
          <a:p>
            <a:pPr lvl="1" algn="just"/>
            <a:r>
              <a:rPr lang="en-US" dirty="0">
                <a:latin typeface="Times New Roman" pitchFamily="18" charset="0"/>
                <a:cs typeface="Times New Roman" pitchFamily="18" charset="0"/>
              </a:rPr>
              <a:t>10, 20, 30, …, 100</a:t>
            </a:r>
          </a:p>
          <a:p>
            <a:pPr lvl="1" algn="just"/>
            <a:r>
              <a:rPr lang="en-US" dirty="0">
                <a:latin typeface="Times New Roman" pitchFamily="18" charset="0"/>
                <a:cs typeface="Times New Roman" pitchFamily="18" charset="0"/>
              </a:rPr>
              <a:t>1, 2, 4, 8 and 16</a:t>
            </a:r>
          </a:p>
          <a:p>
            <a:pPr lvl="1" algn="just"/>
            <a:r>
              <a:rPr lang="en-US" dirty="0">
                <a:latin typeface="Times New Roman" pitchFamily="18" charset="0"/>
                <a:cs typeface="Times New Roman" pitchFamily="18" charset="0"/>
              </a:rPr>
              <a:t>0, 1, 2, 3, 5, 8 and 13 (Fibonacci series)</a:t>
            </a:r>
          </a:p>
          <a:p>
            <a:pPr lvl="1" algn="just"/>
            <a:r>
              <a:rPr lang="en-US" dirty="0">
                <a:latin typeface="Times New Roman" pitchFamily="18" charset="0"/>
                <a:cs typeface="Times New Roman" pitchFamily="18" charset="0"/>
              </a:rPr>
              <a:t>S, M, L, XL, XXL</a:t>
            </a:r>
          </a:p>
          <a:p>
            <a:pPr lvl="1" algn="just"/>
            <a:r>
              <a:rPr lang="en-US" dirty="0">
                <a:latin typeface="Times New Roman" pitchFamily="18" charset="0"/>
                <a:cs typeface="Times New Roman" pitchFamily="18" charset="0"/>
              </a:rPr>
              <a:t>Cat, Dog, Lion and Elephant</a:t>
            </a:r>
          </a:p>
          <a:p>
            <a:pPr algn="just"/>
            <a:r>
              <a:rPr lang="en-US" sz="2400" dirty="0">
                <a:latin typeface="Times New Roman" pitchFamily="18" charset="0"/>
                <a:cs typeface="Times New Roman" pitchFamily="18" charset="0"/>
              </a:rPr>
              <a:t>Team members should have clear understanding of the scale they use for story points.</a:t>
            </a:r>
          </a:p>
          <a:p>
            <a:pPr algn="just"/>
            <a:r>
              <a:rPr lang="en-US" sz="2400" dirty="0">
                <a:latin typeface="Times New Roman" pitchFamily="18" charset="0"/>
                <a:cs typeface="Times New Roman" pitchFamily="18" charset="0"/>
              </a:rPr>
              <a:t>Story points are converted to ideal days using the average velocity of previous sprints.</a:t>
            </a:r>
            <a:endParaRPr lang="en-US" dirty="0"/>
          </a:p>
          <a:p>
            <a:endParaRPr lang="en-IN" dirty="0"/>
          </a:p>
        </p:txBody>
      </p:sp>
    </p:spTree>
    <p:extLst>
      <p:ext uri="{BB962C8B-B14F-4D97-AF65-F5344CB8AC3E}">
        <p14:creationId xmlns:p14="http://schemas.microsoft.com/office/powerpoint/2010/main" val="1804187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Game</a:t>
            </a:r>
            <a:endParaRPr lang="en-IN"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Planning poker(also called Scrum poker  ) is a game you can play to decide how much work a particular task might be.</a:t>
            </a:r>
          </a:p>
          <a:p>
            <a:r>
              <a:rPr lang="en-US" dirty="0">
                <a:latin typeface="Times New Roman" panose="02020603050405020304" pitchFamily="18" charset="0"/>
                <a:cs typeface="Times New Roman" panose="02020603050405020304" pitchFamily="18" charset="0"/>
              </a:rPr>
              <a:t> Each team member gets a deck of cards with values based roughly on the Fibonacci sequence. In that sequence, each number is the sum of the two previous numbers: 0, 1, 1, 2, 3, 5, 8, 13, 21, etc.</a:t>
            </a:r>
          </a:p>
          <a:p>
            <a:r>
              <a:rPr lang="en-US" dirty="0">
                <a:latin typeface="Times New Roman" panose="02020603050405020304" pitchFamily="18" charset="0"/>
                <a:cs typeface="Times New Roman" panose="02020603050405020304" pitchFamily="18" charset="0"/>
              </a:rPr>
              <a:t>Some decks also include a question mark card to indicate that an item will take an unknown amount of time and a coffee cup card to indicate that you need a break. </a:t>
            </a:r>
          </a:p>
        </p:txBody>
      </p:sp>
    </p:spTree>
    <p:extLst>
      <p:ext uri="{BB962C8B-B14F-4D97-AF65-F5344CB8AC3E}">
        <p14:creationId xmlns:p14="http://schemas.microsoft.com/office/powerpoint/2010/main" val="3726827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Continues..</a:t>
            </a:r>
            <a:endParaRPr lang="en-IN" dirty="0"/>
          </a:p>
        </p:txBody>
      </p:sp>
      <p:sp>
        <p:nvSpPr>
          <p:cNvPr id="3" name="Content Placeholder 2"/>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After everyone has a card deck, the game begins. The meeting moderator, who normally doesn’t play the game, reads a user story and then leads a brief discussion of restrictions, risks, and assumptions. (Some teams use an egg timer to ensure that the team doesn’t spend too much time on any single story.)</a:t>
            </a:r>
          </a:p>
          <a:p>
            <a:r>
              <a:rPr lang="en-US" dirty="0">
                <a:latin typeface="Times New Roman" panose="02020603050405020304" pitchFamily="18" charset="0"/>
                <a:cs typeface="Times New Roman" panose="02020603050405020304" pitchFamily="18" charset="0"/>
              </a:rPr>
              <a:t>The players select cards from their decks and place them face‐down on the table. When everyone is ready, they turn their cards over simultaneously. </a:t>
            </a:r>
          </a:p>
          <a:p>
            <a:r>
              <a:rPr lang="en-US" dirty="0">
                <a:latin typeface="Times New Roman" panose="02020603050405020304" pitchFamily="18" charset="0"/>
                <a:cs typeface="Times New Roman" panose="02020603050405020304" pitchFamily="18" charset="0"/>
              </a:rPr>
              <a:t>Having the players turn their cards over at the same time helps prevent   anchoring  , a phenomenon in which early decisions anchor later decisions. </a:t>
            </a:r>
          </a:p>
          <a:p>
            <a:r>
              <a:rPr lang="en-US" dirty="0">
                <a:latin typeface="Times New Roman" panose="02020603050405020304" pitchFamily="18" charset="0"/>
                <a:cs typeface="Times New Roman" panose="02020603050405020304" pitchFamily="18" charset="0"/>
              </a:rPr>
              <a:t>For example, suppose you’re trying to decide whether you want to assign a task a 2 or 3, but then another team member plays a 34.</a:t>
            </a:r>
          </a:p>
        </p:txBody>
      </p:sp>
    </p:spTree>
    <p:extLst>
      <p:ext uri="{BB962C8B-B14F-4D97-AF65-F5344CB8AC3E}">
        <p14:creationId xmlns:p14="http://schemas.microsoft.com/office/powerpoint/2010/main" val="29589786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Continues..</a:t>
            </a:r>
            <a:endParaRPr lang="en-IN" dirty="0"/>
          </a:p>
        </p:txBody>
      </p:sp>
      <p:sp>
        <p:nvSpPr>
          <p:cNvPr id="3" name="Content Placeholder 2"/>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You might decide you grossly underestimated the task and decide to bump up to an 8. Playing your cards at the same time gets more honest estimates from everyone.</a:t>
            </a:r>
          </a:p>
          <a:p>
            <a:r>
              <a:rPr lang="en-US" dirty="0">
                <a:latin typeface="Times New Roman" panose="02020603050405020304" pitchFamily="18" charset="0"/>
                <a:cs typeface="Times New Roman" panose="02020603050405020304" pitchFamily="18" charset="0"/>
              </a:rPr>
              <a:t>After everyone plays a card, the people with the highest and lowest estimates are given a soapbox to explain why they feel their estimate is correct. Who knows? The guy who played a 34 when everyone else played 2 or 3 might know something that everyone else doesn’t. </a:t>
            </a:r>
          </a:p>
          <a:p>
            <a:r>
              <a:rPr lang="en-US" dirty="0">
                <a:latin typeface="Times New Roman" panose="02020603050405020304" pitchFamily="18" charset="0"/>
                <a:cs typeface="Times New Roman" panose="02020603050405020304" pitchFamily="18" charset="0"/>
              </a:rPr>
              <a:t>After the soapboxing, you gather up your cards and do it again. You repeat the process until the group reaches a consensus for that item. Write down the number of points for that story (called its number of story points) and move on to the next item</a:t>
            </a:r>
          </a:p>
          <a:p>
            <a:endParaRPr lang="en-IN" dirty="0"/>
          </a:p>
        </p:txBody>
      </p:sp>
    </p:spTree>
    <p:extLst>
      <p:ext uri="{BB962C8B-B14F-4D97-AF65-F5344CB8AC3E}">
        <p14:creationId xmlns:p14="http://schemas.microsoft.com/office/powerpoint/2010/main" val="2120468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Stories</a:t>
            </a:r>
            <a:endParaRPr lang="en-IN" dirty="0"/>
          </a:p>
        </p:txBody>
      </p:sp>
      <p:sp>
        <p:nvSpPr>
          <p:cNvPr id="3" name="Content Placeholder 2"/>
          <p:cNvSpPr>
            <a:spLocks noGrp="1"/>
          </p:cNvSpPr>
          <p:nvPr>
            <p:ph idx="1"/>
          </p:nvPr>
        </p:nvSpPr>
        <p:spPr/>
        <p:txBody>
          <a:bodyPr>
            <a:normAutofit fontScale="92500"/>
          </a:bodyPr>
          <a:lstStyle/>
          <a:p>
            <a:pPr marL="469900" indent="-469900" algn="just">
              <a:spcBef>
                <a:spcPct val="30000"/>
              </a:spcBef>
              <a:spcAft>
                <a:spcPct val="30000"/>
              </a:spcAft>
              <a:buSzPct val="115000"/>
            </a:pPr>
            <a:r>
              <a:rPr lang="en-US" sz="2000" dirty="0">
                <a:latin typeface="Times New Roman" pitchFamily="18" charset="0"/>
                <a:cs typeface="Times New Roman" pitchFamily="18" charset="0"/>
              </a:rPr>
              <a:t>Product features are called as user stories</a:t>
            </a:r>
          </a:p>
          <a:p>
            <a:pPr marL="469900" indent="-469900" algn="just">
              <a:spcBef>
                <a:spcPct val="30000"/>
              </a:spcBef>
              <a:spcAft>
                <a:spcPct val="30000"/>
              </a:spcAft>
              <a:buSzPct val="115000"/>
            </a:pPr>
            <a:r>
              <a:rPr lang="en-US" sz="2000" dirty="0">
                <a:latin typeface="Times New Roman" pitchFamily="18" charset="0"/>
                <a:cs typeface="Times New Roman" pitchFamily="18" charset="0"/>
              </a:rPr>
              <a:t>A user story describes what the user does with the software and how the software responds.</a:t>
            </a:r>
          </a:p>
          <a:p>
            <a:pPr marL="469900" indent="-469900" algn="just">
              <a:spcBef>
                <a:spcPct val="30000"/>
              </a:spcBef>
              <a:spcAft>
                <a:spcPct val="30000"/>
              </a:spcAft>
              <a:buSzPct val="115000"/>
            </a:pPr>
            <a:r>
              <a:rPr lang="en-US" sz="2000" dirty="0">
                <a:latin typeface="Times New Roman" pitchFamily="18" charset="0"/>
                <a:cs typeface="Times New Roman" pitchFamily="18" charset="0"/>
              </a:rPr>
              <a:t>A user story is a functional requirement that resembles a use case and test case.</a:t>
            </a:r>
          </a:p>
          <a:p>
            <a:pPr marL="469900" indent="-469900" algn="just">
              <a:spcBef>
                <a:spcPct val="30000"/>
              </a:spcBef>
              <a:spcAft>
                <a:spcPct val="30000"/>
              </a:spcAft>
              <a:buSzPct val="115000"/>
            </a:pPr>
            <a:r>
              <a:rPr lang="en-US" sz="2000" dirty="0">
                <a:latin typeface="Times New Roman" pitchFamily="18" charset="0"/>
                <a:cs typeface="Times New Roman" pitchFamily="18" charset="0"/>
              </a:rPr>
              <a:t>Format of user stories:</a:t>
            </a:r>
          </a:p>
          <a:p>
            <a:pPr marL="927100" lvl="1" indent="-469900" algn="just">
              <a:spcBef>
                <a:spcPct val="30000"/>
              </a:spcBef>
              <a:spcAft>
                <a:spcPct val="30000"/>
              </a:spcAft>
              <a:buSzPct val="115000"/>
            </a:pPr>
            <a:r>
              <a:rPr lang="en-US" sz="2000" dirty="0">
                <a:latin typeface="Times New Roman" pitchFamily="18" charset="0"/>
                <a:cs typeface="Times New Roman" pitchFamily="18" charset="0"/>
              </a:rPr>
              <a:t>As a [role] I want to do [feature] so that [reason / benefit].</a:t>
            </a:r>
          </a:p>
          <a:p>
            <a:pPr marL="927100" lvl="1" indent="-469900" algn="just">
              <a:spcBef>
                <a:spcPct val="30000"/>
              </a:spcBef>
              <a:spcAft>
                <a:spcPct val="30000"/>
              </a:spcAft>
              <a:buSzPct val="115000"/>
            </a:pPr>
            <a:r>
              <a:rPr lang="en-US" sz="2000" dirty="0">
                <a:latin typeface="Times New Roman" pitchFamily="18" charset="0"/>
                <a:cs typeface="Times New Roman" pitchFamily="18" charset="0"/>
              </a:rPr>
              <a:t>It is actually the format of [Who][What][Why].</a:t>
            </a:r>
          </a:p>
          <a:p>
            <a:pPr marL="927100" lvl="1" indent="-469900" algn="just">
              <a:spcBef>
                <a:spcPct val="30000"/>
              </a:spcBef>
              <a:spcAft>
                <a:spcPct val="30000"/>
              </a:spcAft>
              <a:buSzPct val="115000"/>
            </a:pPr>
            <a:r>
              <a:rPr lang="en-US" sz="2000" dirty="0">
                <a:latin typeface="Times New Roman" pitchFamily="18" charset="0"/>
                <a:cs typeface="Times New Roman" pitchFamily="18" charset="0"/>
              </a:rPr>
              <a:t>[Why] part is optional but it is better to describe that.</a:t>
            </a:r>
          </a:p>
          <a:p>
            <a:pPr marL="469900" indent="-469900" algn="just">
              <a:spcBef>
                <a:spcPct val="30000"/>
              </a:spcBef>
              <a:spcAft>
                <a:spcPct val="30000"/>
              </a:spcAft>
              <a:buSzPct val="115000"/>
            </a:pPr>
            <a:r>
              <a:rPr lang="en-US" sz="2000" dirty="0">
                <a:latin typeface="Times New Roman" pitchFamily="18" charset="0"/>
                <a:cs typeface="Times New Roman" pitchFamily="18" charset="0"/>
              </a:rPr>
              <a:t>User stories example:</a:t>
            </a:r>
          </a:p>
          <a:p>
            <a:pPr marL="927100" lvl="1" indent="-469900" algn="just">
              <a:spcBef>
                <a:spcPct val="30000"/>
              </a:spcBef>
              <a:spcAft>
                <a:spcPct val="30000"/>
              </a:spcAft>
              <a:buSzPct val="115000"/>
            </a:pPr>
            <a:r>
              <a:rPr lang="en-US" sz="2000" dirty="0">
                <a:latin typeface="Times New Roman" pitchFamily="18" charset="0"/>
                <a:cs typeface="Times New Roman" pitchFamily="18" charset="0"/>
              </a:rPr>
              <a:t>As a loan applicant I want to track the status of my loan online.</a:t>
            </a:r>
          </a:p>
          <a:p>
            <a:pPr marL="927100" lvl="1" indent="-469900" algn="just">
              <a:spcBef>
                <a:spcPct val="30000"/>
              </a:spcBef>
              <a:spcAft>
                <a:spcPct val="30000"/>
              </a:spcAft>
              <a:buSzPct val="115000"/>
            </a:pPr>
            <a:r>
              <a:rPr lang="en-US" sz="2000" dirty="0">
                <a:latin typeface="Times New Roman" pitchFamily="18" charset="0"/>
                <a:cs typeface="Times New Roman" pitchFamily="18" charset="0"/>
              </a:rPr>
              <a:t>As an end user I want to chat with the moderator online so that I can clarify my doubts quickly.</a:t>
            </a:r>
            <a:endParaRPr lang="en-US" sz="2000" dirty="0"/>
          </a:p>
          <a:p>
            <a:endParaRPr lang="en-IN" dirty="0"/>
          </a:p>
        </p:txBody>
      </p:sp>
    </p:spTree>
    <p:extLst>
      <p:ext uri="{BB962C8B-B14F-4D97-AF65-F5344CB8AC3E}">
        <p14:creationId xmlns:p14="http://schemas.microsoft.com/office/powerpoint/2010/main" val="35082951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Continues..</a:t>
            </a:r>
            <a:endParaRPr lang="en-IN" dirty="0"/>
          </a:p>
        </p:txBody>
      </p:sp>
      <p:sp>
        <p:nvSpPr>
          <p:cNvPr id="3" name="Content Placeholder 2"/>
          <p:cNvSpPr>
            <a:spLocks noGrp="1"/>
          </p:cNvSpPr>
          <p:nvPr>
            <p:ph idx="1"/>
          </p:nvPr>
        </p:nvSpPr>
        <p:spPr/>
        <p:txBody>
          <a:bodyPr/>
          <a:lstStyle/>
          <a:p>
            <a:pPr marL="469900" indent="469900" algn="just">
              <a:spcBef>
                <a:spcPct val="30000"/>
              </a:spcBef>
              <a:spcAft>
                <a:spcPct val="30000"/>
              </a:spcAft>
              <a:buSzPct val="115000"/>
            </a:pPr>
            <a:r>
              <a:rPr lang="en-US" sz="2400" dirty="0">
                <a:latin typeface="Times New Roman" pitchFamily="18" charset="0"/>
                <a:cs typeface="Times New Roman" pitchFamily="18" charset="0"/>
              </a:rPr>
              <a:t>A well defined user story follows INVEST model:</a:t>
            </a:r>
          </a:p>
          <a:p>
            <a:pPr marL="1327150" lvl="2" indent="469900" algn="just">
              <a:spcBef>
                <a:spcPct val="30000"/>
              </a:spcBef>
              <a:spcAft>
                <a:spcPct val="30000"/>
              </a:spcAft>
              <a:buSzPct val="115000"/>
            </a:pPr>
            <a:r>
              <a:rPr lang="en-US" dirty="0">
                <a:latin typeface="Times New Roman" pitchFamily="18" charset="0"/>
                <a:cs typeface="Times New Roman" pitchFamily="18" charset="0"/>
              </a:rPr>
              <a:t>Independent</a:t>
            </a:r>
          </a:p>
          <a:p>
            <a:pPr marL="1327150" lvl="2" indent="469900" algn="just">
              <a:spcBef>
                <a:spcPct val="30000"/>
              </a:spcBef>
              <a:spcAft>
                <a:spcPct val="30000"/>
              </a:spcAft>
              <a:buSzPct val="115000"/>
            </a:pPr>
            <a:r>
              <a:rPr lang="en-US" dirty="0">
                <a:latin typeface="Times New Roman" pitchFamily="18" charset="0"/>
                <a:cs typeface="Times New Roman" pitchFamily="18" charset="0"/>
              </a:rPr>
              <a:t>Negotiable</a:t>
            </a:r>
          </a:p>
          <a:p>
            <a:pPr marL="1327150" lvl="2" indent="469900" algn="just">
              <a:spcBef>
                <a:spcPct val="30000"/>
              </a:spcBef>
              <a:spcAft>
                <a:spcPct val="30000"/>
              </a:spcAft>
              <a:buSzPct val="115000"/>
            </a:pPr>
            <a:r>
              <a:rPr lang="en-US" dirty="0">
                <a:latin typeface="Times New Roman" pitchFamily="18" charset="0"/>
                <a:cs typeface="Times New Roman" pitchFamily="18" charset="0"/>
              </a:rPr>
              <a:t>Valuable to users / customers</a:t>
            </a:r>
          </a:p>
          <a:p>
            <a:pPr marL="1327150" lvl="2" indent="469900" algn="just">
              <a:spcBef>
                <a:spcPct val="30000"/>
              </a:spcBef>
              <a:spcAft>
                <a:spcPct val="30000"/>
              </a:spcAft>
              <a:buSzPct val="115000"/>
            </a:pPr>
            <a:r>
              <a:rPr lang="en-US" dirty="0" err="1">
                <a:latin typeface="Times New Roman" pitchFamily="18" charset="0"/>
                <a:cs typeface="Times New Roman" pitchFamily="18" charset="0"/>
              </a:rPr>
              <a:t>Estimatable</a:t>
            </a:r>
            <a:endParaRPr lang="en-US" dirty="0">
              <a:latin typeface="Times New Roman" pitchFamily="18" charset="0"/>
              <a:cs typeface="Times New Roman" pitchFamily="18" charset="0"/>
            </a:endParaRPr>
          </a:p>
          <a:p>
            <a:pPr marL="1327150" lvl="2" indent="469900" algn="just">
              <a:spcBef>
                <a:spcPct val="30000"/>
              </a:spcBef>
              <a:spcAft>
                <a:spcPct val="30000"/>
              </a:spcAft>
              <a:buSzPct val="115000"/>
            </a:pPr>
            <a:r>
              <a:rPr lang="en-US" dirty="0">
                <a:latin typeface="Times New Roman" pitchFamily="18" charset="0"/>
                <a:cs typeface="Times New Roman" pitchFamily="18" charset="0"/>
              </a:rPr>
              <a:t>Small size (typically executed in less than a week)</a:t>
            </a:r>
          </a:p>
          <a:p>
            <a:pPr marL="1327150" lvl="2" indent="469900" algn="just">
              <a:spcBef>
                <a:spcPct val="30000"/>
              </a:spcBef>
              <a:spcAft>
                <a:spcPct val="30000"/>
              </a:spcAft>
              <a:buSzPct val="115000"/>
            </a:pPr>
            <a:r>
              <a:rPr lang="en-US" dirty="0">
                <a:latin typeface="Times New Roman" pitchFamily="18" charset="0"/>
                <a:cs typeface="Times New Roman" pitchFamily="18" charset="0"/>
              </a:rPr>
              <a:t>Testable</a:t>
            </a:r>
          </a:p>
          <a:p>
            <a:endParaRPr lang="en-IN" dirty="0"/>
          </a:p>
        </p:txBody>
      </p:sp>
    </p:spTree>
    <p:extLst>
      <p:ext uri="{BB962C8B-B14F-4D97-AF65-F5344CB8AC3E}">
        <p14:creationId xmlns:p14="http://schemas.microsoft.com/office/powerpoint/2010/main" val="39566287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Continues..</a:t>
            </a:r>
            <a:endParaRPr lang="en-IN" dirty="0"/>
          </a:p>
        </p:txBody>
      </p:sp>
      <p:sp>
        <p:nvSpPr>
          <p:cNvPr id="3" name="Content Placeholder 2"/>
          <p:cNvSpPr>
            <a:spLocks noGrp="1"/>
          </p:cNvSpPr>
          <p:nvPr>
            <p:ph idx="1"/>
          </p:nvPr>
        </p:nvSpPr>
        <p:spPr/>
        <p:txBody>
          <a:bodyPr>
            <a:normAutofit fontScale="85000" lnSpcReduction="20000"/>
          </a:bodyPr>
          <a:lstStyle/>
          <a:p>
            <a:pPr marL="469900" indent="469900" algn="just">
              <a:spcBef>
                <a:spcPct val="30000"/>
              </a:spcBef>
              <a:spcAft>
                <a:spcPct val="30000"/>
              </a:spcAft>
              <a:buSzPct val="115000"/>
              <a:buFont typeface="Wingdings" pitchFamily="2" charset="2"/>
              <a:buChar char="§"/>
            </a:pPr>
            <a:r>
              <a:rPr lang="en-US" sz="2000" dirty="0">
                <a:latin typeface="Times New Roman" pitchFamily="18" charset="0"/>
                <a:cs typeface="Times New Roman" pitchFamily="18" charset="0"/>
              </a:rPr>
              <a:t>Important considerations for writing user stories are:</a:t>
            </a:r>
          </a:p>
          <a:p>
            <a:pPr marL="927100" lvl="1" indent="469900" algn="just">
              <a:spcBef>
                <a:spcPct val="30000"/>
              </a:spcBef>
              <a:spcAft>
                <a:spcPct val="30000"/>
              </a:spcAft>
              <a:buSzPct val="115000"/>
            </a:pPr>
            <a:r>
              <a:rPr lang="en-US" sz="2000" dirty="0">
                <a:latin typeface="Times New Roman" pitchFamily="18" charset="0"/>
                <a:cs typeface="Times New Roman" pitchFamily="18" charset="0"/>
              </a:rPr>
              <a:t>Customer focused – describe the feature from customer point of view.</a:t>
            </a:r>
          </a:p>
          <a:p>
            <a:pPr marL="927100" lvl="1" indent="469900" algn="just">
              <a:spcBef>
                <a:spcPct val="30000"/>
              </a:spcBef>
              <a:spcAft>
                <a:spcPct val="30000"/>
              </a:spcAft>
              <a:buSzPct val="115000"/>
            </a:pPr>
            <a:r>
              <a:rPr lang="en-US" sz="2000" dirty="0">
                <a:latin typeface="Times New Roman" pitchFamily="18" charset="0"/>
                <a:cs typeface="Times New Roman" pitchFamily="18" charset="0"/>
              </a:rPr>
              <a:t>Domain experts write user stories.</a:t>
            </a:r>
          </a:p>
          <a:p>
            <a:pPr marL="927100" lvl="1" indent="469900" algn="just">
              <a:spcBef>
                <a:spcPct val="30000"/>
              </a:spcBef>
              <a:spcAft>
                <a:spcPct val="30000"/>
              </a:spcAft>
              <a:buSzPct val="115000"/>
            </a:pPr>
            <a:r>
              <a:rPr lang="en-US" sz="2000" dirty="0">
                <a:latin typeface="Times New Roman" pitchFamily="18" charset="0"/>
                <a:cs typeface="Times New Roman" pitchFamily="18" charset="0"/>
              </a:rPr>
              <a:t>Use index cards.</a:t>
            </a:r>
          </a:p>
          <a:p>
            <a:pPr marL="927100" lvl="1" indent="469900" algn="just">
              <a:spcBef>
                <a:spcPct val="30000"/>
              </a:spcBef>
              <a:spcAft>
                <a:spcPct val="30000"/>
              </a:spcAft>
              <a:buSzPct val="115000"/>
            </a:pPr>
            <a:r>
              <a:rPr lang="en-US" sz="2000" dirty="0">
                <a:latin typeface="Times New Roman" pitchFamily="18" charset="0"/>
                <a:cs typeface="Times New Roman" pitchFamily="18" charset="0"/>
              </a:rPr>
              <a:t>Write it in simple language.</a:t>
            </a:r>
          </a:p>
          <a:p>
            <a:pPr marL="927100" lvl="1" indent="469900" algn="just">
              <a:spcBef>
                <a:spcPct val="30000"/>
              </a:spcBef>
              <a:spcAft>
                <a:spcPct val="30000"/>
              </a:spcAft>
              <a:buSzPct val="115000"/>
            </a:pPr>
            <a:r>
              <a:rPr lang="en-US" sz="2000" dirty="0">
                <a:latin typeface="Times New Roman" pitchFamily="18" charset="0"/>
                <a:cs typeface="Times New Roman" pitchFamily="18" charset="0"/>
              </a:rPr>
              <a:t>Include unique story number.</a:t>
            </a:r>
          </a:p>
          <a:p>
            <a:pPr marL="927100" lvl="1" indent="469900" algn="just">
              <a:spcBef>
                <a:spcPct val="30000"/>
              </a:spcBef>
              <a:spcAft>
                <a:spcPct val="30000"/>
              </a:spcAft>
              <a:buSzPct val="115000"/>
            </a:pPr>
            <a:r>
              <a:rPr lang="en-US" sz="2000" dirty="0">
                <a:latin typeface="Times New Roman" pitchFamily="18" charset="0"/>
                <a:cs typeface="Times New Roman" pitchFamily="18" charset="0"/>
              </a:rPr>
              <a:t>Include the priority number</a:t>
            </a:r>
          </a:p>
          <a:p>
            <a:pPr marL="927100" lvl="1" indent="469900" algn="just">
              <a:spcBef>
                <a:spcPct val="30000"/>
              </a:spcBef>
              <a:spcAft>
                <a:spcPct val="30000"/>
              </a:spcAft>
              <a:buSzPct val="115000"/>
            </a:pPr>
            <a:r>
              <a:rPr lang="en-US" sz="2000" dirty="0">
                <a:latin typeface="Times New Roman" pitchFamily="18" charset="0"/>
                <a:cs typeface="Times New Roman" pitchFamily="18" charset="0"/>
              </a:rPr>
              <a:t>Indicate the estimated size in ‘story points’ </a:t>
            </a:r>
          </a:p>
          <a:p>
            <a:pPr marL="927100" lvl="1" indent="469900" algn="just">
              <a:spcBef>
                <a:spcPct val="30000"/>
              </a:spcBef>
              <a:spcAft>
                <a:spcPct val="30000"/>
              </a:spcAft>
              <a:buSzPct val="115000"/>
            </a:pPr>
            <a:r>
              <a:rPr lang="en-US" sz="2000" dirty="0">
                <a:latin typeface="Times New Roman" pitchFamily="18" charset="0"/>
                <a:cs typeface="Times New Roman" pitchFamily="18" charset="0"/>
              </a:rPr>
              <a:t>Easily testable – include acceptance test cases</a:t>
            </a:r>
          </a:p>
          <a:p>
            <a:pPr marL="927100" lvl="1" indent="469900" algn="just">
              <a:spcBef>
                <a:spcPct val="30000"/>
              </a:spcBef>
              <a:spcAft>
                <a:spcPct val="30000"/>
              </a:spcAft>
              <a:buSzPct val="115000"/>
            </a:pPr>
            <a:r>
              <a:rPr lang="en-US" sz="2000" dirty="0">
                <a:latin typeface="Times New Roman" pitchFamily="18" charset="0"/>
                <a:cs typeface="Times New Roman" pitchFamily="18" charset="0"/>
              </a:rPr>
              <a:t>Independent or stand-alone</a:t>
            </a:r>
          </a:p>
          <a:p>
            <a:pPr marL="927100" lvl="1" indent="469900" algn="just">
              <a:spcBef>
                <a:spcPct val="30000"/>
              </a:spcBef>
              <a:spcAft>
                <a:spcPct val="30000"/>
              </a:spcAft>
              <a:buSzPct val="115000"/>
            </a:pPr>
            <a:r>
              <a:rPr lang="en-US" sz="2000" dirty="0">
                <a:latin typeface="Times New Roman" pitchFamily="18" charset="0"/>
                <a:cs typeface="Times New Roman" pitchFamily="18" charset="0"/>
              </a:rPr>
              <a:t>Achievable in a single iteration</a:t>
            </a:r>
          </a:p>
          <a:p>
            <a:pPr marL="927100" lvl="1" indent="469900" algn="just">
              <a:spcBef>
                <a:spcPct val="30000"/>
              </a:spcBef>
              <a:spcAft>
                <a:spcPct val="30000"/>
              </a:spcAft>
              <a:buSzPct val="115000"/>
            </a:pPr>
            <a:r>
              <a:rPr lang="en-US" sz="2000" dirty="0">
                <a:latin typeface="Times New Roman" pitchFamily="18" charset="0"/>
                <a:cs typeface="Times New Roman" pitchFamily="18" charset="0"/>
              </a:rPr>
              <a:t>Include conversations with stakeholders</a:t>
            </a:r>
          </a:p>
          <a:p>
            <a:endParaRPr lang="en-IN" dirty="0"/>
          </a:p>
        </p:txBody>
      </p:sp>
    </p:spTree>
    <p:extLst>
      <p:ext uri="{BB962C8B-B14F-4D97-AF65-F5344CB8AC3E}">
        <p14:creationId xmlns:p14="http://schemas.microsoft.com/office/powerpoint/2010/main" val="3960800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sample Index Card</a:t>
            </a:r>
            <a:endParaRPr lang="en-IN" dirty="0"/>
          </a:p>
        </p:txBody>
      </p:sp>
      <p:pic>
        <p:nvPicPr>
          <p:cNvPr id="4" name="Content Placeholder 3"/>
          <p:cNvPicPr>
            <a:picLocks noGrp="1" noChangeAspect="1" noChangeArrowheads="1"/>
          </p:cNvPicPr>
          <p:nvPr>
            <p:ph idx="1"/>
          </p:nvPr>
        </p:nvPicPr>
        <p:blipFill>
          <a:blip r:embed="rId2" cstate="print"/>
          <a:srcRect/>
          <a:stretch>
            <a:fillRect/>
          </a:stretch>
        </p:blipFill>
        <p:spPr bwMode="auto">
          <a:xfrm>
            <a:off x="1" y="1371600"/>
            <a:ext cx="12104914" cy="5486400"/>
          </a:xfrm>
          <a:prstGeom prst="rect">
            <a:avLst/>
          </a:prstGeom>
          <a:noFill/>
          <a:ln w="9525">
            <a:noFill/>
            <a:miter lim="800000"/>
            <a:headEnd/>
            <a:tailEnd/>
          </a:ln>
        </p:spPr>
      </p:pic>
    </p:spTree>
    <p:extLst>
      <p:ext uri="{BB962C8B-B14F-4D97-AF65-F5344CB8AC3E}">
        <p14:creationId xmlns:p14="http://schemas.microsoft.com/office/powerpoint/2010/main" val="42094211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Iteration(Sprint )Planning</a:t>
            </a:r>
            <a:endParaRPr lang="en-IN" dirty="0"/>
          </a:p>
        </p:txBody>
      </p:sp>
      <p:sp>
        <p:nvSpPr>
          <p:cNvPr id="3" name="Content Placeholder 2"/>
          <p:cNvSpPr>
            <a:spLocks noGrp="1"/>
          </p:cNvSpPr>
          <p:nvPr>
            <p:ph idx="1"/>
          </p:nvPr>
        </p:nvSpPr>
        <p:spPr/>
        <p:txBody>
          <a:bodyPr/>
          <a:lstStyle/>
          <a:p>
            <a:pPr marL="469900" indent="-469900" algn="just">
              <a:spcBef>
                <a:spcPct val="30000"/>
              </a:spcBef>
              <a:spcAft>
                <a:spcPct val="30000"/>
              </a:spcAft>
              <a:buSzPct val="115000"/>
            </a:pPr>
            <a:r>
              <a:rPr lang="en-US" dirty="0">
                <a:latin typeface="Times New Roman" pitchFamily="18" charset="0"/>
                <a:cs typeface="Times New Roman" pitchFamily="18" charset="0"/>
              </a:rPr>
              <a:t>SCRUM projects make progress in a series of “Sprints” &amp; XP projects call it as “Iterations”.</a:t>
            </a:r>
          </a:p>
          <a:p>
            <a:pPr marL="469900" indent="-469900" algn="just">
              <a:spcBef>
                <a:spcPct val="30000"/>
              </a:spcBef>
              <a:spcAft>
                <a:spcPct val="30000"/>
              </a:spcAft>
              <a:buSzPct val="115000"/>
            </a:pPr>
            <a:r>
              <a:rPr lang="en-US" dirty="0">
                <a:latin typeface="Times New Roman" pitchFamily="18" charset="0"/>
                <a:cs typeface="Times New Roman" pitchFamily="18" charset="0"/>
              </a:rPr>
              <a:t>Duration of an iteration / sprint is usually one month +/- a week or two.</a:t>
            </a:r>
          </a:p>
          <a:p>
            <a:pPr marL="469900" indent="-469900" algn="just">
              <a:spcBef>
                <a:spcPct val="30000"/>
              </a:spcBef>
              <a:spcAft>
                <a:spcPct val="30000"/>
              </a:spcAft>
              <a:buSzPct val="115000"/>
            </a:pPr>
            <a:r>
              <a:rPr lang="en-US" dirty="0">
                <a:latin typeface="Times New Roman" pitchFamily="18" charset="0"/>
                <a:cs typeface="Times New Roman" pitchFamily="18" charset="0"/>
              </a:rPr>
              <a:t>Product is designed, coded and tested during the sprint.</a:t>
            </a:r>
          </a:p>
          <a:p>
            <a:pPr marL="469900" indent="-469900" algn="just">
              <a:spcBef>
                <a:spcPct val="30000"/>
              </a:spcBef>
              <a:spcAft>
                <a:spcPct val="30000"/>
              </a:spcAft>
              <a:buSzPct val="115000"/>
            </a:pPr>
            <a:r>
              <a:rPr lang="en-US" dirty="0">
                <a:latin typeface="Times New Roman" pitchFamily="18" charset="0"/>
                <a:cs typeface="Times New Roman" pitchFamily="18" charset="0"/>
              </a:rPr>
              <a:t>Sprint planning meeting at the beginning of every sprint for about 4-8 hours depending on sprint duration.</a:t>
            </a:r>
          </a:p>
        </p:txBody>
      </p:sp>
    </p:spTree>
    <p:extLst>
      <p:ext uri="{BB962C8B-B14F-4D97-AF65-F5344CB8AC3E}">
        <p14:creationId xmlns:p14="http://schemas.microsoft.com/office/powerpoint/2010/main" val="17276253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Continues..</a:t>
            </a:r>
            <a:endParaRPr lang="en-IN" dirty="0"/>
          </a:p>
        </p:txBody>
      </p:sp>
      <p:pic>
        <p:nvPicPr>
          <p:cNvPr id="4"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086" y="1690688"/>
            <a:ext cx="12104914" cy="4938712"/>
          </a:xfrm>
        </p:spPr>
      </p:pic>
    </p:spTree>
    <p:extLst>
      <p:ext uri="{BB962C8B-B14F-4D97-AF65-F5344CB8AC3E}">
        <p14:creationId xmlns:p14="http://schemas.microsoft.com/office/powerpoint/2010/main" val="2417510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3" name="Content Placeholder 2"/>
          <p:cNvSpPr>
            <a:spLocks noGrp="1"/>
          </p:cNvSpPr>
          <p:nvPr>
            <p:ph idx="1"/>
          </p:nvPr>
        </p:nvSpPr>
        <p:spPr/>
        <p:txBody>
          <a:bodyPr>
            <a:normAutofit fontScale="70000" lnSpcReduction="20000"/>
          </a:bodyPr>
          <a:lstStyle/>
          <a:p>
            <a:r>
              <a:rPr lang="en-US" dirty="0">
                <a:latin typeface="Times New Roman" pitchFamily="18" charset="0"/>
                <a:cs typeface="Times New Roman" pitchFamily="18" charset="0"/>
              </a:rPr>
              <a:t>It is an agile software development method.</a:t>
            </a:r>
          </a:p>
          <a:p>
            <a:r>
              <a:rPr lang="en-US" dirty="0">
                <a:latin typeface="Times New Roman" pitchFamily="18" charset="0"/>
                <a:cs typeface="Times New Roman" pitchFamily="18" charset="0"/>
              </a:rPr>
              <a:t> It is conceived by </a:t>
            </a:r>
            <a:r>
              <a:rPr lang="en-US" b="1" dirty="0">
                <a:latin typeface="Times New Roman" pitchFamily="18" charset="0"/>
                <a:cs typeface="Times New Roman" pitchFamily="18" charset="0"/>
              </a:rPr>
              <a:t>Jeff Sutherland </a:t>
            </a:r>
            <a:r>
              <a:rPr lang="en-US" dirty="0">
                <a:latin typeface="Times New Roman" pitchFamily="18" charset="0"/>
                <a:cs typeface="Times New Roman" pitchFamily="18" charset="0"/>
              </a:rPr>
              <a:t>and his team.</a:t>
            </a:r>
          </a:p>
          <a:p>
            <a:r>
              <a:rPr lang="en-US" dirty="0">
                <a:latin typeface="Times New Roman" pitchFamily="18" charset="0"/>
                <a:cs typeface="Times New Roman" pitchFamily="18" charset="0"/>
              </a:rPr>
              <a:t>Further development was performed by </a:t>
            </a:r>
            <a:r>
              <a:rPr lang="en-US" b="1" dirty="0" err="1">
                <a:latin typeface="Times New Roman" pitchFamily="18" charset="0"/>
                <a:cs typeface="Times New Roman" pitchFamily="18" charset="0"/>
              </a:rPr>
              <a:t>Schwaber</a:t>
            </a:r>
            <a:r>
              <a:rPr lang="en-US" b="1" dirty="0">
                <a:latin typeface="Times New Roman" pitchFamily="18" charset="0"/>
                <a:cs typeface="Times New Roman" pitchFamily="18" charset="0"/>
              </a:rPr>
              <a:t> and </a:t>
            </a:r>
            <a:r>
              <a:rPr lang="en-US" b="1" dirty="0" err="1">
                <a:latin typeface="Times New Roman" pitchFamily="18" charset="0"/>
                <a:cs typeface="Times New Roman" pitchFamily="18" charset="0"/>
              </a:rPr>
              <a:t>Beedle</a:t>
            </a:r>
            <a:r>
              <a:rPr lang="en-US" b="1" dirty="0">
                <a:latin typeface="Times New Roman" pitchFamily="18" charset="0"/>
                <a:cs typeface="Times New Roman" pitchFamily="18" charset="0"/>
              </a:rPr>
              <a:t>.</a:t>
            </a:r>
          </a:p>
          <a:p>
            <a:r>
              <a:rPr lang="en-US" dirty="0">
                <a:latin typeface="Times New Roman" pitchFamily="18" charset="0"/>
                <a:cs typeface="Times New Roman" pitchFamily="18" charset="0"/>
              </a:rPr>
              <a:t>Scrum principles are consistent with the agile manifesto and are used to guide development activities within a process that incorporates the following framework activities:</a:t>
            </a:r>
          </a:p>
          <a:p>
            <a:pPr lvl="1"/>
            <a:r>
              <a:rPr lang="en-US" dirty="0">
                <a:latin typeface="Times New Roman" pitchFamily="18" charset="0"/>
                <a:cs typeface="Times New Roman" pitchFamily="18" charset="0"/>
              </a:rPr>
              <a:t> Requirements Analysis.</a:t>
            </a:r>
          </a:p>
          <a:p>
            <a:pPr lvl="1"/>
            <a:r>
              <a:rPr lang="en-US" dirty="0">
                <a:latin typeface="Times New Roman" pitchFamily="18" charset="0"/>
                <a:cs typeface="Times New Roman" pitchFamily="18" charset="0"/>
              </a:rPr>
              <a:t> Design.</a:t>
            </a:r>
          </a:p>
          <a:p>
            <a:pPr lvl="1"/>
            <a:r>
              <a:rPr lang="en-US" dirty="0">
                <a:latin typeface="Times New Roman" pitchFamily="18" charset="0"/>
                <a:cs typeface="Times New Roman" pitchFamily="18" charset="0"/>
              </a:rPr>
              <a:t> Evolution.</a:t>
            </a:r>
          </a:p>
          <a:p>
            <a:pPr lvl="1"/>
            <a:r>
              <a:rPr lang="en-US" dirty="0">
                <a:latin typeface="Times New Roman" pitchFamily="18" charset="0"/>
                <a:cs typeface="Times New Roman" pitchFamily="18" charset="0"/>
              </a:rPr>
              <a:t>Delivery framework activity.</a:t>
            </a:r>
          </a:p>
          <a:p>
            <a:r>
              <a:rPr lang="en-US" dirty="0">
                <a:latin typeface="Times New Roman" pitchFamily="18" charset="0"/>
                <a:cs typeface="Times New Roman" pitchFamily="18" charset="0"/>
              </a:rPr>
              <a:t>Work tasks occur within a process pattern called a </a:t>
            </a:r>
            <a:r>
              <a:rPr lang="en-US" i="1" dirty="0">
                <a:latin typeface="Times New Roman" pitchFamily="18" charset="0"/>
                <a:cs typeface="Times New Roman" pitchFamily="18" charset="0"/>
              </a:rPr>
              <a:t>sprint.</a:t>
            </a:r>
          </a:p>
          <a:p>
            <a:r>
              <a:rPr lang="en-US" dirty="0">
                <a:latin typeface="Times New Roman" pitchFamily="18" charset="0"/>
                <a:cs typeface="Times New Roman" pitchFamily="18" charset="0"/>
              </a:rPr>
              <a:t>It gives more importance for the following:</a:t>
            </a:r>
          </a:p>
          <a:p>
            <a:pPr lvl="1"/>
            <a:r>
              <a:rPr lang="en-US" dirty="0">
                <a:latin typeface="Times New Roman" pitchFamily="18" charset="0"/>
                <a:cs typeface="Times New Roman" pitchFamily="18" charset="0"/>
              </a:rPr>
              <a:t>Tight timelines</a:t>
            </a:r>
          </a:p>
          <a:p>
            <a:pPr lvl="1"/>
            <a:r>
              <a:rPr lang="en-US" dirty="0">
                <a:latin typeface="Times New Roman" pitchFamily="18" charset="0"/>
                <a:cs typeface="Times New Roman" pitchFamily="18" charset="0"/>
              </a:rPr>
              <a:t> Changing requirements</a:t>
            </a:r>
          </a:p>
          <a:p>
            <a:pPr lvl="1"/>
            <a:r>
              <a:rPr lang="en-US" dirty="0">
                <a:latin typeface="Times New Roman" pitchFamily="18" charset="0"/>
                <a:cs typeface="Times New Roman" pitchFamily="18" charset="0"/>
              </a:rPr>
              <a:t>Business criticality</a:t>
            </a:r>
            <a:r>
              <a:rPr lang="en-US" dirty="0">
                <a:solidFill>
                  <a:srgbClr val="FF0000"/>
                </a:solidFill>
                <a:latin typeface="Times New Roman" pitchFamily="18" charset="0"/>
                <a:cs typeface="Times New Roman" pitchFamily="18" charset="0"/>
              </a:rPr>
              <a:t>. </a:t>
            </a:r>
          </a:p>
          <a:p>
            <a:r>
              <a:rPr lang="en-US" dirty="0">
                <a:latin typeface="Times New Roman" pitchFamily="18" charset="0"/>
                <a:cs typeface="Times New Roman" pitchFamily="18" charset="0"/>
              </a:rPr>
              <a:t>Each of these process patterns defines a set of development actions:</a:t>
            </a:r>
          </a:p>
          <a:p>
            <a:endParaRPr lang="en-IN" dirty="0"/>
          </a:p>
        </p:txBody>
      </p:sp>
    </p:spTree>
    <p:extLst>
      <p:ext uri="{BB962C8B-B14F-4D97-AF65-F5344CB8AC3E}">
        <p14:creationId xmlns:p14="http://schemas.microsoft.com/office/powerpoint/2010/main" val="37359373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59131"/>
            <a:ext cx="12192000" cy="4854789"/>
          </a:xfrm>
        </p:spPr>
      </p:pic>
    </p:spTree>
    <p:extLst>
      <p:ext uri="{BB962C8B-B14F-4D97-AF65-F5344CB8AC3E}">
        <p14:creationId xmlns:p14="http://schemas.microsoft.com/office/powerpoint/2010/main" val="37698814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Continues..</a:t>
            </a:r>
            <a:endParaRPr lang="en-IN" dirty="0"/>
          </a:p>
        </p:txBody>
      </p:sp>
      <p:sp>
        <p:nvSpPr>
          <p:cNvPr id="3" name="Content Placeholder 2"/>
          <p:cNvSpPr>
            <a:spLocks noGrp="1"/>
          </p:cNvSpPr>
          <p:nvPr>
            <p:ph idx="1"/>
          </p:nvPr>
        </p:nvSpPr>
        <p:spPr/>
        <p:txBody>
          <a:bodyPr>
            <a:normAutofit fontScale="77500" lnSpcReduction="20000"/>
          </a:bodyPr>
          <a:lstStyle/>
          <a:p>
            <a:r>
              <a:rPr lang="en-US" dirty="0"/>
              <a:t>Rules for Sprint Planning Meeting</a:t>
            </a:r>
          </a:p>
          <a:p>
            <a:pPr lvl="1"/>
            <a:r>
              <a:rPr lang="en-US" dirty="0">
                <a:latin typeface="Times New Roman" pitchFamily="18" charset="0"/>
                <a:cs typeface="Times New Roman" pitchFamily="18" charset="0"/>
              </a:rPr>
              <a:t>Time boxed into 4 to 8 hours</a:t>
            </a:r>
          </a:p>
          <a:p>
            <a:pPr lvl="2"/>
            <a:r>
              <a:rPr lang="en-US" sz="2800" dirty="0">
                <a:latin typeface="Times New Roman" pitchFamily="18" charset="0"/>
                <a:cs typeface="Times New Roman" pitchFamily="18" charset="0"/>
              </a:rPr>
              <a:t>Comprises of two segments of 2 to 4 hours each.</a:t>
            </a:r>
          </a:p>
          <a:p>
            <a:pPr lvl="2"/>
            <a:r>
              <a:rPr lang="en-US" sz="2800" dirty="0">
                <a:latin typeface="Times New Roman" pitchFamily="18" charset="0"/>
                <a:cs typeface="Times New Roman" pitchFamily="18" charset="0"/>
              </a:rPr>
              <a:t>First segment is for selecting the product backlog..</a:t>
            </a:r>
            <a:r>
              <a:rPr lang="en-US" sz="2800" dirty="0" err="1">
                <a:latin typeface="Times New Roman" pitchFamily="18" charset="0"/>
                <a:cs typeface="Times New Roman" pitchFamily="18" charset="0"/>
              </a:rPr>
              <a:t>ie</a:t>
            </a:r>
            <a:r>
              <a:rPr lang="en-US" sz="2800" dirty="0">
                <a:latin typeface="Times New Roman" pitchFamily="18" charset="0"/>
                <a:cs typeface="Times New Roman" pitchFamily="18" charset="0"/>
              </a:rPr>
              <a:t>. select the user stories to be included in the sprint.</a:t>
            </a:r>
          </a:p>
          <a:p>
            <a:pPr lvl="2"/>
            <a:r>
              <a:rPr lang="en-US" sz="2800" dirty="0">
                <a:latin typeface="Times New Roman" pitchFamily="18" charset="0"/>
                <a:cs typeface="Times New Roman" pitchFamily="18" charset="0"/>
              </a:rPr>
              <a:t>Second segment is for preparing sprint backlog. </a:t>
            </a:r>
            <a:r>
              <a:rPr lang="en-US" sz="2800" dirty="0" err="1">
                <a:latin typeface="Times New Roman" pitchFamily="18" charset="0"/>
                <a:cs typeface="Times New Roman" pitchFamily="18" charset="0"/>
              </a:rPr>
              <a:t>ie</a:t>
            </a:r>
            <a:r>
              <a:rPr lang="en-US" sz="2800" dirty="0">
                <a:latin typeface="Times New Roman" pitchFamily="18" charset="0"/>
                <a:cs typeface="Times New Roman" pitchFamily="18" charset="0"/>
              </a:rPr>
              <a:t>. identify the tasks for completing the selected user stories .</a:t>
            </a:r>
          </a:p>
          <a:p>
            <a:pPr marL="469900" indent="-469900" algn="just">
              <a:spcBef>
                <a:spcPct val="30000"/>
              </a:spcBef>
              <a:spcAft>
                <a:spcPct val="30000"/>
              </a:spcAft>
              <a:buSzPct val="115000"/>
            </a:pPr>
            <a:r>
              <a:rPr lang="en-US" sz="3100" dirty="0">
                <a:latin typeface="Times New Roman" pitchFamily="18" charset="0"/>
                <a:cs typeface="Times New Roman" pitchFamily="18" charset="0"/>
              </a:rPr>
              <a:t>Participants</a:t>
            </a:r>
          </a:p>
          <a:p>
            <a:pPr marL="927100" lvl="1" indent="-469900" algn="just">
              <a:spcBef>
                <a:spcPct val="30000"/>
              </a:spcBef>
              <a:spcAft>
                <a:spcPct val="30000"/>
              </a:spcAft>
              <a:buSzPct val="115000"/>
            </a:pPr>
            <a:r>
              <a:rPr lang="en-US" sz="3100" dirty="0">
                <a:latin typeface="Times New Roman" pitchFamily="18" charset="0"/>
                <a:cs typeface="Times New Roman" pitchFamily="18" charset="0"/>
              </a:rPr>
              <a:t>Scrum Master</a:t>
            </a:r>
          </a:p>
          <a:p>
            <a:pPr marL="927100" lvl="1" indent="-469900" algn="just">
              <a:spcBef>
                <a:spcPct val="30000"/>
              </a:spcBef>
              <a:spcAft>
                <a:spcPct val="30000"/>
              </a:spcAft>
              <a:buSzPct val="115000"/>
            </a:pPr>
            <a:r>
              <a:rPr lang="en-US" sz="3100" dirty="0">
                <a:latin typeface="Times New Roman" pitchFamily="18" charset="0"/>
                <a:cs typeface="Times New Roman" pitchFamily="18" charset="0"/>
              </a:rPr>
              <a:t>Product Owner</a:t>
            </a:r>
          </a:p>
          <a:p>
            <a:pPr marL="927100" lvl="1" indent="-469900" algn="just">
              <a:spcBef>
                <a:spcPct val="30000"/>
              </a:spcBef>
              <a:spcAft>
                <a:spcPct val="30000"/>
              </a:spcAft>
              <a:buSzPct val="115000"/>
            </a:pPr>
            <a:r>
              <a:rPr lang="en-US" sz="3100" dirty="0">
                <a:latin typeface="Times New Roman" pitchFamily="18" charset="0"/>
                <a:cs typeface="Times New Roman" pitchFamily="18" charset="0"/>
              </a:rPr>
              <a:t>Team</a:t>
            </a:r>
          </a:p>
          <a:p>
            <a:pPr marL="927100" lvl="1" indent="-469900" algn="just">
              <a:spcBef>
                <a:spcPct val="30000"/>
              </a:spcBef>
              <a:spcAft>
                <a:spcPct val="30000"/>
              </a:spcAft>
              <a:buSzPct val="115000"/>
            </a:pPr>
            <a:r>
              <a:rPr lang="en-US" sz="3100" dirty="0">
                <a:latin typeface="Times New Roman" pitchFamily="18" charset="0"/>
                <a:cs typeface="Times New Roman" pitchFamily="18" charset="0"/>
              </a:rPr>
              <a:t>Additional parties can be invited (part time)</a:t>
            </a:r>
          </a:p>
          <a:p>
            <a:endParaRPr lang="en-IN" dirty="0"/>
          </a:p>
        </p:txBody>
      </p:sp>
    </p:spTree>
    <p:extLst>
      <p:ext uri="{BB962C8B-B14F-4D97-AF65-F5344CB8AC3E}">
        <p14:creationId xmlns:p14="http://schemas.microsoft.com/office/powerpoint/2010/main" val="24768734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Continues..</a:t>
            </a:r>
            <a:endParaRPr lang="en-IN"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Output of Sprint Planning Meeting</a:t>
            </a:r>
          </a:p>
          <a:p>
            <a:pPr marL="869950" lvl="1" indent="-469900" algn="just">
              <a:spcBef>
                <a:spcPct val="30000"/>
              </a:spcBef>
              <a:spcAft>
                <a:spcPct val="30000"/>
              </a:spcAft>
              <a:buSzPct val="115000"/>
            </a:pPr>
            <a:r>
              <a:rPr lang="en-US" dirty="0">
                <a:latin typeface="Times New Roman" panose="02020603050405020304" pitchFamily="18" charset="0"/>
                <a:cs typeface="Times New Roman" panose="02020603050405020304" pitchFamily="18" charset="0"/>
              </a:rPr>
              <a:t>A Sprint Goal.</a:t>
            </a:r>
          </a:p>
          <a:p>
            <a:pPr marL="869950" lvl="1" indent="-469900" algn="just">
              <a:spcBef>
                <a:spcPct val="30000"/>
              </a:spcBef>
              <a:spcAft>
                <a:spcPct val="30000"/>
              </a:spcAft>
              <a:buSzPct val="115000"/>
            </a:pPr>
            <a:r>
              <a:rPr lang="en-US" dirty="0">
                <a:latin typeface="Times New Roman" panose="02020603050405020304" pitchFamily="18" charset="0"/>
                <a:cs typeface="Times New Roman" panose="02020603050405020304" pitchFamily="18" charset="0"/>
              </a:rPr>
              <a:t>A Sprint Backlog.</a:t>
            </a:r>
          </a:p>
          <a:p>
            <a:pPr marL="869950" lvl="1" indent="-469900" algn="just">
              <a:spcBef>
                <a:spcPct val="30000"/>
              </a:spcBef>
              <a:spcAft>
                <a:spcPct val="30000"/>
              </a:spcAft>
              <a:buSzPct val="115000"/>
            </a:pPr>
            <a:r>
              <a:rPr lang="en-US" dirty="0">
                <a:latin typeface="Times New Roman" panose="02020603050405020304" pitchFamily="18" charset="0"/>
                <a:cs typeface="Times New Roman" panose="02020603050405020304" pitchFamily="18" charset="0"/>
              </a:rPr>
              <a:t>A list of team members and their commitment levels.</a:t>
            </a:r>
          </a:p>
          <a:p>
            <a:pPr marL="869950" lvl="1" indent="-469900" algn="just">
              <a:spcBef>
                <a:spcPct val="30000"/>
              </a:spcBef>
              <a:spcAft>
                <a:spcPct val="30000"/>
              </a:spcAft>
              <a:buSzPct val="115000"/>
            </a:pPr>
            <a:r>
              <a:rPr lang="en-US" dirty="0">
                <a:latin typeface="Times New Roman" panose="02020603050405020304" pitchFamily="18" charset="0"/>
                <a:cs typeface="Times New Roman" panose="02020603050405020304" pitchFamily="18" charset="0"/>
              </a:rPr>
              <a:t>A defined Sprint Demo Date.</a:t>
            </a:r>
          </a:p>
          <a:p>
            <a:pPr marL="869950" lvl="1" indent="-469900" algn="just">
              <a:spcBef>
                <a:spcPct val="30000"/>
              </a:spcBef>
              <a:spcAft>
                <a:spcPct val="30000"/>
              </a:spcAft>
              <a:buSzPct val="115000"/>
            </a:pPr>
            <a:r>
              <a:rPr lang="en-US" dirty="0">
                <a:latin typeface="Times New Roman" panose="02020603050405020304" pitchFamily="18" charset="0"/>
                <a:cs typeface="Times New Roman" panose="02020603050405020304" pitchFamily="18" charset="0"/>
              </a:rPr>
              <a:t>A defined time and place for the daily Scrum meeting.</a:t>
            </a:r>
          </a:p>
          <a:p>
            <a:pPr marL="869950" lvl="1" indent="-469900" algn="just">
              <a:spcBef>
                <a:spcPct val="30000"/>
              </a:spcBef>
              <a:spcAft>
                <a:spcPct val="30000"/>
              </a:spcAft>
              <a:buSzPct val="115000"/>
            </a:pPr>
            <a:r>
              <a:rPr lang="en-US" dirty="0">
                <a:latin typeface="Times New Roman" panose="02020603050405020304" pitchFamily="18" charset="0"/>
                <a:cs typeface="Times New Roman" panose="02020603050405020304" pitchFamily="18" charset="0"/>
              </a:rPr>
              <a:t>Index cards for user stories.</a:t>
            </a:r>
          </a:p>
        </p:txBody>
      </p:sp>
    </p:spTree>
    <p:extLst>
      <p:ext uri="{BB962C8B-B14F-4D97-AF65-F5344CB8AC3E}">
        <p14:creationId xmlns:p14="http://schemas.microsoft.com/office/powerpoint/2010/main" val="19013772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for Agile project Management</a:t>
            </a:r>
            <a:endParaRPr lang="en-IN" dirty="0"/>
          </a:p>
        </p:txBody>
      </p:sp>
      <p:sp>
        <p:nvSpPr>
          <p:cNvPr id="3" name="Content Placeholder 2"/>
          <p:cNvSpPr>
            <a:spLocks noGrp="1"/>
          </p:cNvSpPr>
          <p:nvPr>
            <p:ph idx="1"/>
          </p:nvPr>
        </p:nvSpPr>
        <p:spPr/>
        <p:txBody>
          <a:bodyPr/>
          <a:lstStyle/>
          <a:p>
            <a:pPr marL="400050">
              <a:buClr>
                <a:schemeClr val="tx1"/>
              </a:buClr>
              <a:buSzPct val="95000"/>
              <a:defRPr/>
            </a:pPr>
            <a:r>
              <a:rPr lang="en-US" sz="3600" dirty="0">
                <a:latin typeface="Times New Roman" panose="02020603050405020304" pitchFamily="18" charset="0"/>
                <a:cs typeface="Times New Roman" panose="02020603050405020304" pitchFamily="18" charset="0"/>
              </a:rPr>
              <a:t>Tracking </a:t>
            </a:r>
            <a:r>
              <a:rPr lang="en-US" sz="3600" dirty="0" err="1">
                <a:latin typeface="Times New Roman" panose="02020603050405020304" pitchFamily="18" charset="0"/>
                <a:cs typeface="Times New Roman" panose="02020603050405020304" pitchFamily="18" charset="0"/>
              </a:rPr>
              <a:t>Burndown</a:t>
            </a:r>
            <a:r>
              <a:rPr lang="en-US" sz="3600" dirty="0">
                <a:latin typeface="Times New Roman" panose="02020603050405020304" pitchFamily="18" charset="0"/>
                <a:cs typeface="Times New Roman" panose="02020603050405020304" pitchFamily="18" charset="0"/>
              </a:rPr>
              <a:t> chart (Discussed earlier)</a:t>
            </a:r>
          </a:p>
          <a:p>
            <a:pPr marL="400050">
              <a:buClr>
                <a:schemeClr val="tx1"/>
              </a:buClr>
              <a:buSzPct val="95000"/>
              <a:defRPr/>
            </a:pPr>
            <a:r>
              <a:rPr lang="en-US" sz="3600" dirty="0">
                <a:latin typeface="Times New Roman" panose="02020603050405020304" pitchFamily="18" charset="0"/>
                <a:cs typeface="Times New Roman" panose="02020603050405020304" pitchFamily="18" charset="0"/>
              </a:rPr>
              <a:t>Tracking Gantt Chart</a:t>
            </a:r>
          </a:p>
          <a:p>
            <a:pPr marL="400050">
              <a:buClr>
                <a:schemeClr val="tx1"/>
              </a:buClr>
              <a:buSzPct val="95000"/>
              <a:defRPr/>
            </a:pPr>
            <a:r>
              <a:rPr lang="en-US" sz="3600" dirty="0">
                <a:latin typeface="Times New Roman" panose="02020603050405020304" pitchFamily="18" charset="0"/>
                <a:cs typeface="Times New Roman" panose="02020603050405020304" pitchFamily="18" charset="0"/>
              </a:rPr>
              <a:t>Project Review Meetings</a:t>
            </a:r>
          </a:p>
          <a:p>
            <a:pPr lvl="1"/>
            <a:r>
              <a:rPr lang="en-US" dirty="0"/>
              <a:t>Daily Scrum Meeting</a:t>
            </a:r>
          </a:p>
          <a:p>
            <a:pPr lvl="1"/>
            <a:r>
              <a:rPr lang="en-US" dirty="0"/>
              <a:t>Scrum Planning Meeting</a:t>
            </a:r>
          </a:p>
          <a:p>
            <a:pPr lvl="1"/>
            <a:r>
              <a:rPr lang="en-US" dirty="0"/>
              <a:t>Scrum Review Meeting</a:t>
            </a:r>
          </a:p>
          <a:p>
            <a:pPr lvl="1"/>
            <a:r>
              <a:rPr lang="en-US" dirty="0"/>
              <a:t>Retrospective(looking back or review) Meeting</a:t>
            </a:r>
          </a:p>
          <a:p>
            <a:pPr marL="457200" lvl="1" indent="0">
              <a:buNone/>
            </a:pPr>
            <a:endParaRPr lang="en-US" dirty="0"/>
          </a:p>
        </p:txBody>
      </p:sp>
    </p:spTree>
    <p:extLst>
      <p:ext uri="{BB962C8B-B14F-4D97-AF65-F5344CB8AC3E}">
        <p14:creationId xmlns:p14="http://schemas.microsoft.com/office/powerpoint/2010/main" val="27595854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Gantt chart</a:t>
            </a:r>
            <a:endParaRPr lang="en-IN" dirty="0"/>
          </a:p>
        </p:txBody>
      </p:sp>
      <p:sp>
        <p:nvSpPr>
          <p:cNvPr id="3" name="Content Placeholder 2"/>
          <p:cNvSpPr>
            <a:spLocks noGrp="1"/>
          </p:cNvSpPr>
          <p:nvPr>
            <p:ph idx="1"/>
          </p:nvPr>
        </p:nvSpPr>
        <p:spPr/>
        <p:txBody>
          <a:bodyPr/>
          <a:lstStyle/>
          <a:p>
            <a:pPr marL="342900" lvl="0" indent="-342900">
              <a:lnSpc>
                <a:spcPct val="100000"/>
              </a:lnSpc>
              <a:spcBef>
                <a:spcPct val="20000"/>
              </a:spcBef>
            </a:pPr>
            <a:r>
              <a:rPr lang="en-US" sz="2700" dirty="0">
                <a:solidFill>
                  <a:prstClr val="black"/>
                </a:solidFill>
              </a:rPr>
              <a:t>Gantt chart was invented by a mechanical engineer named Henry Gantt in 1910.</a:t>
            </a:r>
          </a:p>
          <a:p>
            <a:pPr marL="342900" lvl="0" indent="-342900">
              <a:lnSpc>
                <a:spcPct val="100000"/>
              </a:lnSpc>
              <a:spcBef>
                <a:spcPct val="20000"/>
              </a:spcBef>
            </a:pPr>
            <a:r>
              <a:rPr lang="en-US" sz="2700" dirty="0">
                <a:solidFill>
                  <a:prstClr val="black"/>
                </a:solidFill>
              </a:rPr>
              <a:t>It is a type of a bar chart that is used for illustrating project schedules.</a:t>
            </a:r>
          </a:p>
          <a:p>
            <a:pPr marL="342900" lvl="0" indent="-342900">
              <a:lnSpc>
                <a:spcPct val="100000"/>
              </a:lnSpc>
              <a:spcBef>
                <a:spcPct val="20000"/>
              </a:spcBef>
            </a:pPr>
            <a:r>
              <a:rPr lang="en-US" sz="2700" dirty="0">
                <a:solidFill>
                  <a:prstClr val="black"/>
                </a:solidFill>
              </a:rPr>
              <a:t>It allow project managers to track the progress of the entire project.</a:t>
            </a:r>
          </a:p>
          <a:p>
            <a:pPr marL="342900" lvl="0" indent="-342900">
              <a:lnSpc>
                <a:spcPct val="100000"/>
              </a:lnSpc>
              <a:spcBef>
                <a:spcPct val="20000"/>
              </a:spcBef>
            </a:pPr>
            <a:r>
              <a:rPr lang="en-US" sz="2700" dirty="0">
                <a:solidFill>
                  <a:prstClr val="black"/>
                </a:solidFill>
              </a:rPr>
              <a:t>The project manager can keep a track of the individual tasks as well as of the overall project progression.</a:t>
            </a:r>
          </a:p>
          <a:p>
            <a:pPr marL="342900" lvl="0" indent="-342900">
              <a:lnSpc>
                <a:spcPct val="100000"/>
              </a:lnSpc>
              <a:spcBef>
                <a:spcPct val="20000"/>
              </a:spcBef>
            </a:pPr>
            <a:r>
              <a:rPr lang="en-US" sz="2700" dirty="0">
                <a:solidFill>
                  <a:prstClr val="black"/>
                </a:solidFill>
              </a:rPr>
              <a:t>It is used for tracking the utilization of the resources in the project.</a:t>
            </a:r>
          </a:p>
          <a:p>
            <a:pPr marL="342900" lvl="0" indent="-342900">
              <a:lnSpc>
                <a:spcPct val="100000"/>
              </a:lnSpc>
              <a:spcBef>
                <a:spcPct val="20000"/>
              </a:spcBef>
            </a:pPr>
            <a:r>
              <a:rPr lang="en-US" sz="2700" dirty="0">
                <a:solidFill>
                  <a:prstClr val="black"/>
                </a:solidFill>
              </a:rPr>
              <a:t>The resources can be human resources as well as materials used.</a:t>
            </a:r>
          </a:p>
          <a:p>
            <a:endParaRPr lang="en-IN" dirty="0"/>
          </a:p>
        </p:txBody>
      </p:sp>
    </p:spTree>
    <p:extLst>
      <p:ext uri="{BB962C8B-B14F-4D97-AF65-F5344CB8AC3E}">
        <p14:creationId xmlns:p14="http://schemas.microsoft.com/office/powerpoint/2010/main" val="30268927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Continues..</a:t>
            </a:r>
            <a:endParaRPr lang="en-IN" dirty="0"/>
          </a:p>
        </p:txBody>
      </p:sp>
      <p:sp>
        <p:nvSpPr>
          <p:cNvPr id="3" name="Content Placeholder 2"/>
          <p:cNvSpPr>
            <a:spLocks noGrp="1"/>
          </p:cNvSpPr>
          <p:nvPr>
            <p:ph idx="1"/>
          </p:nvPr>
        </p:nvSpPr>
        <p:spPr/>
        <p:txBody>
          <a:bodyPr/>
          <a:lstStyle/>
          <a:p>
            <a:r>
              <a:rPr lang="en-US" dirty="0"/>
              <a:t>The project should have a sufficiently detailed Work Breakdown Structure (WBS).</a:t>
            </a:r>
          </a:p>
          <a:p>
            <a:r>
              <a:rPr lang="en-US" dirty="0"/>
              <a:t>The project should have identified its milestones and deliveries.</a:t>
            </a:r>
          </a:p>
          <a:p>
            <a:r>
              <a:rPr lang="en-US" dirty="0"/>
              <a:t>There are dozens of Gantt chart tools that can be used for successful project tracking. These tools usually vary by the feature offered.</a:t>
            </a:r>
          </a:p>
          <a:p>
            <a:r>
              <a:rPr lang="en-US" dirty="0"/>
              <a:t>Examples</a:t>
            </a:r>
          </a:p>
          <a:p>
            <a:pPr lvl="1"/>
            <a:r>
              <a:rPr lang="en-US" dirty="0"/>
              <a:t>Microsoft Excel</a:t>
            </a:r>
          </a:p>
          <a:p>
            <a:pPr lvl="1"/>
            <a:r>
              <a:rPr lang="en-US" dirty="0"/>
              <a:t>Microsoft Project Gantt Chart</a:t>
            </a:r>
          </a:p>
          <a:p>
            <a:pPr lvl="1"/>
            <a:r>
              <a:rPr lang="en-US" dirty="0"/>
              <a:t>Etc..</a:t>
            </a:r>
          </a:p>
          <a:p>
            <a:endParaRPr lang="en-IN" dirty="0"/>
          </a:p>
        </p:txBody>
      </p:sp>
    </p:spTree>
    <p:extLst>
      <p:ext uri="{BB962C8B-B14F-4D97-AF65-F5344CB8AC3E}">
        <p14:creationId xmlns:p14="http://schemas.microsoft.com/office/powerpoint/2010/main" val="42707249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Continues..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977908"/>
            <a:ext cx="12192000" cy="4642370"/>
          </a:xfrm>
        </p:spPr>
      </p:pic>
    </p:spTree>
    <p:extLst>
      <p:ext uri="{BB962C8B-B14F-4D97-AF65-F5344CB8AC3E}">
        <p14:creationId xmlns:p14="http://schemas.microsoft.com/office/powerpoint/2010/main" val="33658904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Software Testing Principles</a:t>
            </a:r>
            <a:endParaRPr lang="en-IN" dirty="0"/>
          </a:p>
        </p:txBody>
      </p:sp>
      <p:sp>
        <p:nvSpPr>
          <p:cNvPr id="3" name="Content Placeholder 2"/>
          <p:cNvSpPr>
            <a:spLocks noGrp="1"/>
          </p:cNvSpPr>
          <p:nvPr>
            <p:ph idx="1"/>
          </p:nvPr>
        </p:nvSpPr>
        <p:spPr/>
        <p:txBody>
          <a:bodyPr/>
          <a:lstStyle/>
          <a:p>
            <a:r>
              <a:rPr lang="en-GB" dirty="0"/>
              <a:t>Definitions</a:t>
            </a:r>
          </a:p>
          <a:p>
            <a:pPr lvl="1"/>
            <a:r>
              <a:rPr lang="en-GB" dirty="0"/>
              <a:t>Testing is the process of demonstrating that errors are not present. </a:t>
            </a:r>
          </a:p>
          <a:p>
            <a:pPr lvl="1"/>
            <a:r>
              <a:rPr lang="en-GB" dirty="0"/>
              <a:t>The purpose of testing is to show that a program performs its intended functions correctly. </a:t>
            </a:r>
          </a:p>
          <a:p>
            <a:pPr lvl="1"/>
            <a:r>
              <a:rPr lang="en-GB" dirty="0"/>
              <a:t>Testing is the process of establishing confidence that a program does what it is supposed to do.</a:t>
            </a:r>
          </a:p>
          <a:p>
            <a:endParaRPr lang="en-GB" dirty="0"/>
          </a:p>
          <a:p>
            <a:endParaRPr lang="en-IN" dirty="0"/>
          </a:p>
        </p:txBody>
      </p:sp>
    </p:spTree>
    <p:extLst>
      <p:ext uri="{BB962C8B-B14F-4D97-AF65-F5344CB8AC3E}">
        <p14:creationId xmlns:p14="http://schemas.microsoft.com/office/powerpoint/2010/main" val="7042317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1285"/>
            <a:ext cx="10515600" cy="1002121"/>
          </a:xfrm>
        </p:spPr>
        <p:txBody>
          <a:bodyPr/>
          <a:lstStyle/>
          <a:p>
            <a:r>
              <a:rPr lang="en-GB" dirty="0"/>
              <a:t>Testing Principles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33555662"/>
              </p:ext>
            </p:extLst>
          </p:nvPr>
        </p:nvGraphicFramePr>
        <p:xfrm>
          <a:off x="339634" y="1123402"/>
          <a:ext cx="11547566" cy="5675543"/>
        </p:xfrm>
        <a:graphic>
          <a:graphicData uri="http://schemas.openxmlformats.org/drawingml/2006/table">
            <a:tbl>
              <a:tblPr firstRow="1" bandRow="1">
                <a:tableStyleId>{5C22544A-7EE6-4342-B048-85BDC9FD1C3A}</a:tableStyleId>
              </a:tblPr>
              <a:tblGrid>
                <a:gridCol w="609654">
                  <a:extLst>
                    <a:ext uri="{9D8B030D-6E8A-4147-A177-3AD203B41FA5}">
                      <a16:colId xmlns:a16="http://schemas.microsoft.com/office/drawing/2014/main" val="369642516"/>
                    </a:ext>
                  </a:extLst>
                </a:gridCol>
                <a:gridCol w="10937912">
                  <a:extLst>
                    <a:ext uri="{9D8B030D-6E8A-4147-A177-3AD203B41FA5}">
                      <a16:colId xmlns:a16="http://schemas.microsoft.com/office/drawing/2014/main" val="497405039"/>
                    </a:ext>
                  </a:extLst>
                </a:gridCol>
              </a:tblGrid>
              <a:tr h="521755">
                <a:tc>
                  <a:txBody>
                    <a:bodyPr/>
                    <a:lstStyle/>
                    <a:p>
                      <a:r>
                        <a:rPr lang="en-GB" sz="1200" dirty="0"/>
                        <a:t>Serial No.</a:t>
                      </a:r>
                      <a:endParaRPr lang="en-IN" sz="1200" dirty="0"/>
                    </a:p>
                  </a:txBody>
                  <a:tcPr/>
                </a:tc>
                <a:tc>
                  <a:txBody>
                    <a:bodyPr/>
                    <a:lstStyle/>
                    <a:p>
                      <a:r>
                        <a:rPr lang="en-GB" dirty="0"/>
                        <a:t>Principles</a:t>
                      </a:r>
                      <a:endParaRPr lang="en-IN" dirty="0"/>
                    </a:p>
                  </a:txBody>
                  <a:tcPr/>
                </a:tc>
                <a:extLst>
                  <a:ext uri="{0D108BD9-81ED-4DB2-BD59-A6C34878D82A}">
                    <a16:rowId xmlns:a16="http://schemas.microsoft.com/office/drawing/2014/main" val="334716905"/>
                  </a:ext>
                </a:extLst>
              </a:tr>
              <a:tr h="423202">
                <a:tc>
                  <a:txBody>
                    <a:bodyPr/>
                    <a:lstStyle/>
                    <a:p>
                      <a:r>
                        <a:rPr lang="en-GB" dirty="0"/>
                        <a:t>1</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u="none" strike="noStrike" kern="1200" baseline="0" dirty="0">
                          <a:solidFill>
                            <a:schemeClr val="dk1"/>
                          </a:solidFill>
                          <a:latin typeface="+mn-lt"/>
                          <a:ea typeface="+mn-ea"/>
                          <a:cs typeface="+mn-cs"/>
                        </a:rPr>
                        <a:t>A necessary part of a test case is a definition of the expected output or result. 	</a:t>
                      </a:r>
                    </a:p>
                  </a:txBody>
                  <a:tcPr/>
                </a:tc>
                <a:extLst>
                  <a:ext uri="{0D108BD9-81ED-4DB2-BD59-A6C34878D82A}">
                    <a16:rowId xmlns:a16="http://schemas.microsoft.com/office/drawing/2014/main" val="2335303622"/>
                  </a:ext>
                </a:extLst>
              </a:tr>
              <a:tr h="423202">
                <a:tc>
                  <a:txBody>
                    <a:bodyPr/>
                    <a:lstStyle/>
                    <a:p>
                      <a:r>
                        <a:rPr lang="en-GB" dirty="0"/>
                        <a:t>2</a:t>
                      </a:r>
                      <a:endParaRPr lang="en-IN" dirty="0"/>
                    </a:p>
                  </a:txBody>
                  <a:tcPr/>
                </a:tc>
                <a:tc>
                  <a:txBody>
                    <a:bodyPr/>
                    <a:lstStyle/>
                    <a:p>
                      <a:r>
                        <a:rPr lang="en-GB" sz="1800" b="0" i="0" u="none" strike="noStrike" kern="1200" baseline="0" dirty="0">
                          <a:solidFill>
                            <a:schemeClr val="dk1"/>
                          </a:solidFill>
                          <a:latin typeface="+mn-lt"/>
                          <a:ea typeface="+mn-ea"/>
                          <a:cs typeface="+mn-cs"/>
                        </a:rPr>
                        <a:t>A programmer should avoid attempting to test his or her own program. </a:t>
                      </a:r>
                    </a:p>
                  </a:txBody>
                  <a:tcPr/>
                </a:tc>
                <a:extLst>
                  <a:ext uri="{0D108BD9-81ED-4DB2-BD59-A6C34878D82A}">
                    <a16:rowId xmlns:a16="http://schemas.microsoft.com/office/drawing/2014/main" val="449179106"/>
                  </a:ext>
                </a:extLst>
              </a:tr>
              <a:tr h="423202">
                <a:tc>
                  <a:txBody>
                    <a:bodyPr/>
                    <a:lstStyle/>
                    <a:p>
                      <a:r>
                        <a:rPr lang="en-GB" dirty="0"/>
                        <a:t>3</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u="none" strike="noStrike" kern="1200" baseline="0" dirty="0">
                          <a:solidFill>
                            <a:schemeClr val="dk1"/>
                          </a:solidFill>
                          <a:latin typeface="+mn-lt"/>
                          <a:ea typeface="+mn-ea"/>
                          <a:cs typeface="+mn-cs"/>
                        </a:rPr>
                        <a:t>A programming organization should not test its own programs. 		</a:t>
                      </a:r>
                    </a:p>
                  </a:txBody>
                  <a:tcPr/>
                </a:tc>
                <a:extLst>
                  <a:ext uri="{0D108BD9-81ED-4DB2-BD59-A6C34878D82A}">
                    <a16:rowId xmlns:a16="http://schemas.microsoft.com/office/drawing/2014/main" val="3948869573"/>
                  </a:ext>
                </a:extLst>
              </a:tr>
              <a:tr h="423202">
                <a:tc>
                  <a:txBody>
                    <a:bodyPr/>
                    <a:lstStyle/>
                    <a:p>
                      <a:r>
                        <a:rPr lang="en-GB" dirty="0"/>
                        <a:t>4</a:t>
                      </a:r>
                      <a:endParaRPr lang="en-IN" dirty="0"/>
                    </a:p>
                  </a:txBody>
                  <a:tcPr/>
                </a:tc>
                <a:tc>
                  <a:txBody>
                    <a:bodyPr/>
                    <a:lstStyle/>
                    <a:p>
                      <a:r>
                        <a:rPr lang="en-GB" sz="1800" b="0" i="0" u="none" strike="noStrike" kern="1200" baseline="0" dirty="0">
                          <a:solidFill>
                            <a:schemeClr val="dk1"/>
                          </a:solidFill>
                          <a:latin typeface="+mn-lt"/>
                          <a:ea typeface="+mn-ea"/>
                          <a:cs typeface="+mn-cs"/>
                        </a:rPr>
                        <a:t>Thoroughly inspect the results of each test. 	</a:t>
                      </a:r>
                    </a:p>
                  </a:txBody>
                  <a:tcPr/>
                </a:tc>
                <a:extLst>
                  <a:ext uri="{0D108BD9-81ED-4DB2-BD59-A6C34878D82A}">
                    <a16:rowId xmlns:a16="http://schemas.microsoft.com/office/drawing/2014/main" val="3536627497"/>
                  </a:ext>
                </a:extLst>
              </a:tr>
              <a:tr h="730458">
                <a:tc>
                  <a:txBody>
                    <a:bodyPr/>
                    <a:lstStyle/>
                    <a:p>
                      <a:r>
                        <a:rPr lang="en-GB" dirty="0"/>
                        <a:t>5</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u="none" strike="noStrike" kern="1200" baseline="0" dirty="0">
                          <a:solidFill>
                            <a:schemeClr val="dk1"/>
                          </a:solidFill>
                          <a:latin typeface="+mn-lt"/>
                          <a:ea typeface="+mn-ea"/>
                          <a:cs typeface="+mn-cs"/>
                        </a:rPr>
                        <a:t>Test cases must be written for input conditions that are invalid and unexpected, as well as for those that are valid and expected. </a:t>
                      </a:r>
                    </a:p>
                  </a:txBody>
                  <a:tcPr/>
                </a:tc>
                <a:extLst>
                  <a:ext uri="{0D108BD9-81ED-4DB2-BD59-A6C34878D82A}">
                    <a16:rowId xmlns:a16="http://schemas.microsoft.com/office/drawing/2014/main" val="1524652499"/>
                  </a:ext>
                </a:extLst>
              </a:tr>
              <a:tr h="730458">
                <a:tc>
                  <a:txBody>
                    <a:bodyPr/>
                    <a:lstStyle/>
                    <a:p>
                      <a:r>
                        <a:rPr lang="en-GB" dirty="0"/>
                        <a:t>6</a:t>
                      </a:r>
                      <a:endParaRPr lang="en-IN" dirty="0"/>
                    </a:p>
                  </a:txBody>
                  <a:tcPr/>
                </a:tc>
                <a:tc>
                  <a:txBody>
                    <a:bodyPr/>
                    <a:lstStyle/>
                    <a:p>
                      <a:r>
                        <a:rPr lang="en-GB" sz="1800" b="0" i="0" u="none" strike="noStrike" kern="1200" baseline="0" dirty="0">
                          <a:solidFill>
                            <a:schemeClr val="dk1"/>
                          </a:solidFill>
                          <a:latin typeface="+mn-lt"/>
                          <a:ea typeface="+mn-ea"/>
                          <a:cs typeface="+mn-cs"/>
                        </a:rPr>
                        <a:t>Examining a program to see if it does not do what it is supposed to do is only half the battle; the other half is seeing whether the program does what it is not supposed to do. </a:t>
                      </a:r>
                    </a:p>
                  </a:txBody>
                  <a:tcPr/>
                </a:tc>
                <a:extLst>
                  <a:ext uri="{0D108BD9-81ED-4DB2-BD59-A6C34878D82A}">
                    <a16:rowId xmlns:a16="http://schemas.microsoft.com/office/drawing/2014/main" val="463063093"/>
                  </a:ext>
                </a:extLst>
              </a:tr>
              <a:tr h="423202">
                <a:tc>
                  <a:txBody>
                    <a:bodyPr/>
                    <a:lstStyle/>
                    <a:p>
                      <a:r>
                        <a:rPr lang="en-GB" dirty="0"/>
                        <a:t>7</a:t>
                      </a:r>
                      <a:endParaRPr lang="en-IN" dirty="0"/>
                    </a:p>
                  </a:txBody>
                  <a:tcPr/>
                </a:tc>
                <a:tc>
                  <a:txBody>
                    <a:bodyPr/>
                    <a:lstStyle/>
                    <a:p>
                      <a:r>
                        <a:rPr lang="en-GB" sz="1800" b="0" i="0" u="none" strike="noStrike" kern="1200" baseline="0" dirty="0">
                          <a:solidFill>
                            <a:schemeClr val="dk1"/>
                          </a:solidFill>
                          <a:latin typeface="+mn-lt"/>
                          <a:ea typeface="+mn-ea"/>
                          <a:cs typeface="+mn-cs"/>
                        </a:rPr>
                        <a:t>Avoid throwaway test cases unless the program is truly a throwaway program. 	</a:t>
                      </a:r>
                    </a:p>
                  </a:txBody>
                  <a:tcPr/>
                </a:tc>
                <a:extLst>
                  <a:ext uri="{0D108BD9-81ED-4DB2-BD59-A6C34878D82A}">
                    <a16:rowId xmlns:a16="http://schemas.microsoft.com/office/drawing/2014/main" val="3060540006"/>
                  </a:ext>
                </a:extLst>
              </a:tr>
              <a:tr h="423202">
                <a:tc>
                  <a:txBody>
                    <a:bodyPr/>
                    <a:lstStyle/>
                    <a:p>
                      <a:r>
                        <a:rPr lang="en-GB" dirty="0"/>
                        <a:t>8</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u="none" strike="noStrike" kern="1200" baseline="0" dirty="0">
                          <a:solidFill>
                            <a:schemeClr val="dk1"/>
                          </a:solidFill>
                          <a:latin typeface="+mn-lt"/>
                          <a:ea typeface="+mn-ea"/>
                          <a:cs typeface="+mn-cs"/>
                        </a:rPr>
                        <a:t>Do not plan a testing effort under the tacit assumption that no errors will be found.</a:t>
                      </a:r>
                    </a:p>
                  </a:txBody>
                  <a:tcPr/>
                </a:tc>
                <a:extLst>
                  <a:ext uri="{0D108BD9-81ED-4DB2-BD59-A6C34878D82A}">
                    <a16:rowId xmlns:a16="http://schemas.microsoft.com/office/drawing/2014/main" val="2006591462"/>
                  </a:ext>
                </a:extLst>
              </a:tr>
              <a:tr h="730458">
                <a:tc>
                  <a:txBody>
                    <a:bodyPr/>
                    <a:lstStyle/>
                    <a:p>
                      <a:r>
                        <a:rPr lang="en-GB" dirty="0"/>
                        <a:t>9</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u="none" strike="noStrike" kern="1200" baseline="0" dirty="0">
                          <a:solidFill>
                            <a:schemeClr val="dk1"/>
                          </a:solidFill>
                          <a:latin typeface="+mn-lt"/>
                          <a:ea typeface="+mn-ea"/>
                          <a:cs typeface="+mn-cs"/>
                        </a:rPr>
                        <a:t>The probability of the existence of more errors in a section of a program is proportional to the number of errors already found in that section. </a:t>
                      </a:r>
                    </a:p>
                  </a:txBody>
                  <a:tcPr/>
                </a:tc>
                <a:extLst>
                  <a:ext uri="{0D108BD9-81ED-4DB2-BD59-A6C34878D82A}">
                    <a16:rowId xmlns:a16="http://schemas.microsoft.com/office/drawing/2014/main" val="686123517"/>
                  </a:ext>
                </a:extLst>
              </a:tr>
              <a:tr h="423202">
                <a:tc>
                  <a:txBody>
                    <a:bodyPr/>
                    <a:lstStyle/>
                    <a:p>
                      <a:r>
                        <a:rPr lang="en-GB" dirty="0"/>
                        <a:t>10</a:t>
                      </a:r>
                      <a:endParaRPr lang="en-IN" dirty="0"/>
                    </a:p>
                  </a:txBody>
                  <a:tcPr/>
                </a:tc>
                <a:tc>
                  <a:txBody>
                    <a:bodyPr/>
                    <a:lstStyle/>
                    <a:p>
                      <a:r>
                        <a:rPr lang="en-GB" sz="1800" b="0" i="0" u="none" strike="noStrike" kern="1200" baseline="0" dirty="0">
                          <a:solidFill>
                            <a:schemeClr val="dk1"/>
                          </a:solidFill>
                          <a:latin typeface="+mn-lt"/>
                          <a:ea typeface="+mn-ea"/>
                          <a:cs typeface="+mn-cs"/>
                        </a:rPr>
                        <a:t>Testing is an extremely creative and intellectually challenging task. 	</a:t>
                      </a:r>
                    </a:p>
                  </a:txBody>
                  <a:tcPr/>
                </a:tc>
                <a:extLst>
                  <a:ext uri="{0D108BD9-81ED-4DB2-BD59-A6C34878D82A}">
                    <a16:rowId xmlns:a16="http://schemas.microsoft.com/office/drawing/2014/main" val="4075796526"/>
                  </a:ext>
                </a:extLst>
              </a:tr>
            </a:tbl>
          </a:graphicData>
        </a:graphic>
      </p:graphicFrame>
    </p:spTree>
    <p:extLst>
      <p:ext uri="{BB962C8B-B14F-4D97-AF65-F5344CB8AC3E}">
        <p14:creationId xmlns:p14="http://schemas.microsoft.com/office/powerpoint/2010/main" val="24491042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Program Inspections, Walkthroughs and Reviews</a:t>
            </a:r>
            <a:endParaRPr lang="en-IN" dirty="0"/>
          </a:p>
        </p:txBody>
      </p:sp>
      <p:sp>
        <p:nvSpPr>
          <p:cNvPr id="3" name="Content Placeholder 2"/>
          <p:cNvSpPr>
            <a:spLocks noGrp="1"/>
          </p:cNvSpPr>
          <p:nvPr>
            <p:ph idx="1"/>
          </p:nvPr>
        </p:nvSpPr>
        <p:spPr/>
        <p:txBody>
          <a:bodyPr/>
          <a:lstStyle/>
          <a:p>
            <a:r>
              <a:rPr lang="en-GB" dirty="0"/>
              <a:t>Errors are not found only by machine execution.</a:t>
            </a:r>
          </a:p>
          <a:p>
            <a:r>
              <a:rPr lang="en-GB" dirty="0"/>
              <a:t>Testers of software applications read code, but the concept of studying program code as part of a testing effort certainly is widely accepted.</a:t>
            </a:r>
          </a:p>
          <a:p>
            <a:r>
              <a:rPr lang="en-GB" dirty="0"/>
              <a:t>By reading a program:-</a:t>
            </a:r>
          </a:p>
          <a:p>
            <a:pPr lvl="1"/>
            <a:r>
              <a:rPr lang="en-GB" dirty="0"/>
              <a:t>The size or complexity of the application.</a:t>
            </a:r>
          </a:p>
          <a:p>
            <a:pPr lvl="1"/>
            <a:r>
              <a:rPr lang="en-GB" dirty="0"/>
              <a:t>The size of the development team.</a:t>
            </a:r>
          </a:p>
          <a:p>
            <a:pPr lvl="1"/>
            <a:r>
              <a:rPr lang="en-GB" dirty="0"/>
              <a:t>The timeline for application development.</a:t>
            </a:r>
          </a:p>
          <a:p>
            <a:pPr lvl="1"/>
            <a:r>
              <a:rPr lang="en-GB" dirty="0"/>
              <a:t>The background and culture of the programming team. </a:t>
            </a:r>
          </a:p>
          <a:p>
            <a:r>
              <a:rPr lang="en-GB" dirty="0"/>
              <a:t>That is why non-computerised testing(Human Testing).</a:t>
            </a:r>
            <a:endParaRPr lang="en-IN" dirty="0"/>
          </a:p>
        </p:txBody>
      </p:sp>
    </p:spTree>
    <p:extLst>
      <p:ext uri="{BB962C8B-B14F-4D97-AF65-F5344CB8AC3E}">
        <p14:creationId xmlns:p14="http://schemas.microsoft.com/office/powerpoint/2010/main" val="2715062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200709" cy="6858000"/>
          </a:xfrm>
        </p:spPr>
      </p:pic>
    </p:spTree>
    <p:extLst>
      <p:ext uri="{BB962C8B-B14F-4D97-AF65-F5344CB8AC3E}">
        <p14:creationId xmlns:p14="http://schemas.microsoft.com/office/powerpoint/2010/main" val="36574187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Inspections and Walkthroughs</a:t>
            </a:r>
            <a:endParaRPr lang="en-IN" dirty="0"/>
          </a:p>
        </p:txBody>
      </p:sp>
      <p:sp>
        <p:nvSpPr>
          <p:cNvPr id="3" name="Content Placeholder 2"/>
          <p:cNvSpPr>
            <a:spLocks noGrp="1"/>
          </p:cNvSpPr>
          <p:nvPr>
            <p:ph idx="1"/>
          </p:nvPr>
        </p:nvSpPr>
        <p:spPr/>
        <p:txBody>
          <a:bodyPr/>
          <a:lstStyle/>
          <a:p>
            <a:r>
              <a:rPr lang="en-GB" dirty="0"/>
              <a:t>The two primary human testing methods are code inspections and walkthroughs. </a:t>
            </a:r>
          </a:p>
          <a:p>
            <a:r>
              <a:rPr lang="en-GB" dirty="0"/>
              <a:t>A team of people reading or visually inspecting a program.</a:t>
            </a:r>
          </a:p>
          <a:p>
            <a:r>
              <a:rPr lang="en-GB" dirty="0"/>
              <a:t>For that, participants must conduct some preparatory work.  </a:t>
            </a:r>
          </a:p>
          <a:p>
            <a:r>
              <a:rPr lang="en-GB" dirty="0"/>
              <a:t>There is “meeting of the minds,” at a participant conference. </a:t>
            </a:r>
          </a:p>
          <a:p>
            <a:r>
              <a:rPr lang="en-GB" dirty="0"/>
              <a:t>The objective of the meeting is to find errors but not to find solutions to the errors. </a:t>
            </a:r>
            <a:r>
              <a:rPr lang="en-GB" dirty="0" err="1"/>
              <a:t>ie</a:t>
            </a:r>
            <a:r>
              <a:rPr lang="en-GB" dirty="0"/>
              <a:t> , to test, not debug. </a:t>
            </a:r>
          </a:p>
          <a:p>
            <a:r>
              <a:rPr lang="en-GB" dirty="0"/>
              <a:t>It is effective only if people other than the program’s author are involved in the process. </a:t>
            </a:r>
          </a:p>
          <a:p>
            <a:endParaRPr lang="en-IN" dirty="0"/>
          </a:p>
        </p:txBody>
      </p:sp>
    </p:spTree>
    <p:extLst>
      <p:ext uri="{BB962C8B-B14F-4D97-AF65-F5344CB8AC3E}">
        <p14:creationId xmlns:p14="http://schemas.microsoft.com/office/powerpoint/2010/main" val="16709775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Continues..</a:t>
            </a:r>
            <a:endParaRPr lang="en-IN" dirty="0"/>
          </a:p>
        </p:txBody>
      </p:sp>
      <p:sp>
        <p:nvSpPr>
          <p:cNvPr id="3" name="Content Placeholder 2"/>
          <p:cNvSpPr>
            <a:spLocks noGrp="1"/>
          </p:cNvSpPr>
          <p:nvPr>
            <p:ph idx="1"/>
          </p:nvPr>
        </p:nvSpPr>
        <p:spPr/>
        <p:txBody>
          <a:bodyPr/>
          <a:lstStyle/>
          <a:p>
            <a:r>
              <a:rPr lang="en-GB" dirty="0"/>
              <a:t>Advantage of walkthrough is reducing </a:t>
            </a:r>
            <a:r>
              <a:rPr lang="en-IN" dirty="0"/>
              <a:t>debugging (error-correction) costs.</a:t>
            </a:r>
          </a:p>
          <a:p>
            <a:r>
              <a:rPr lang="en-GB" dirty="0"/>
              <a:t>If it is found as an error, it is very difficult to locate.</a:t>
            </a:r>
          </a:p>
          <a:p>
            <a:r>
              <a:rPr lang="en-GB" dirty="0"/>
              <a:t>Computer-based testing normally exposes only a symptom of the error .</a:t>
            </a:r>
          </a:p>
          <a:p>
            <a:r>
              <a:rPr lang="en-GB" dirty="0"/>
              <a:t>It is effective in finding from approximately 30 to 70 percent of the logic-design and coding errors in typical programs.</a:t>
            </a:r>
          </a:p>
          <a:p>
            <a:r>
              <a:rPr lang="en-GB" dirty="0"/>
              <a:t> They are not effective, in detecting high-level design errors, such as errors made in the requirements-analysis process.</a:t>
            </a:r>
          </a:p>
          <a:p>
            <a:endParaRPr lang="en-GB" dirty="0"/>
          </a:p>
        </p:txBody>
      </p:sp>
    </p:spTree>
    <p:extLst>
      <p:ext uri="{BB962C8B-B14F-4D97-AF65-F5344CB8AC3E}">
        <p14:creationId xmlns:p14="http://schemas.microsoft.com/office/powerpoint/2010/main" val="13258050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Code Inspection</a:t>
            </a:r>
            <a:endParaRPr lang="en-IN" dirty="0"/>
          </a:p>
        </p:txBody>
      </p:sp>
      <p:sp>
        <p:nvSpPr>
          <p:cNvPr id="3" name="Content Placeholder 2"/>
          <p:cNvSpPr>
            <a:spLocks noGrp="1"/>
          </p:cNvSpPr>
          <p:nvPr>
            <p:ph idx="1"/>
          </p:nvPr>
        </p:nvSpPr>
        <p:spPr>
          <a:xfrm>
            <a:off x="522515" y="1825625"/>
            <a:ext cx="11469188" cy="4932226"/>
          </a:xfrm>
        </p:spPr>
        <p:txBody>
          <a:bodyPr>
            <a:normAutofit fontScale="92500" lnSpcReduction="20000"/>
          </a:bodyPr>
          <a:lstStyle/>
          <a:p>
            <a:r>
              <a:rPr lang="en-GB" dirty="0"/>
              <a:t>A code inspection is a set of procedures and error-detection techniques for group code reading.</a:t>
            </a:r>
          </a:p>
          <a:p>
            <a:r>
              <a:rPr lang="en-GB" dirty="0"/>
              <a:t>Code inspections focus on the procedures, forms to be filled out, and so on.</a:t>
            </a:r>
          </a:p>
          <a:p>
            <a:r>
              <a:rPr lang="en-GB" dirty="0"/>
              <a:t>Inspection Team</a:t>
            </a:r>
          </a:p>
          <a:p>
            <a:pPr lvl="1"/>
            <a:r>
              <a:rPr lang="en-GB" dirty="0"/>
              <a:t>Usually consists of four people.</a:t>
            </a:r>
          </a:p>
          <a:p>
            <a:pPr lvl="1"/>
            <a:r>
              <a:rPr lang="en-GB" dirty="0"/>
              <a:t>One plays the role of moderator.</a:t>
            </a:r>
          </a:p>
          <a:p>
            <a:pPr lvl="1"/>
            <a:r>
              <a:rPr lang="en-GB" dirty="0"/>
              <a:t>The moderator is expected to be a competent programmer.</a:t>
            </a:r>
          </a:p>
          <a:p>
            <a:pPr lvl="1"/>
            <a:r>
              <a:rPr lang="en-GB" dirty="0"/>
              <a:t>Should not the author of the program.</a:t>
            </a:r>
          </a:p>
          <a:p>
            <a:pPr lvl="1"/>
            <a:r>
              <a:rPr lang="en-GB" dirty="0"/>
              <a:t>Need not be familiar with the details of the program. </a:t>
            </a:r>
          </a:p>
          <a:p>
            <a:pPr lvl="1"/>
            <a:r>
              <a:rPr lang="en-GB" dirty="0"/>
              <a:t>He/she is like a quality control engineer.</a:t>
            </a:r>
          </a:p>
          <a:p>
            <a:pPr lvl="1"/>
            <a:r>
              <a:rPr lang="en-GB" dirty="0"/>
              <a:t>The duties of the moderator include </a:t>
            </a:r>
          </a:p>
          <a:p>
            <a:pPr lvl="2"/>
            <a:r>
              <a:rPr lang="en-GB" dirty="0"/>
              <a:t>Distributing materials for, and scheduling, the inspection session.</a:t>
            </a:r>
          </a:p>
          <a:p>
            <a:pPr lvl="2"/>
            <a:r>
              <a:rPr lang="en-IN" dirty="0"/>
              <a:t>Leading the session.</a:t>
            </a:r>
          </a:p>
          <a:p>
            <a:pPr lvl="2"/>
            <a:r>
              <a:rPr lang="en-IN" dirty="0"/>
              <a:t>Recording all errors found.</a:t>
            </a:r>
          </a:p>
          <a:p>
            <a:pPr lvl="2"/>
            <a:r>
              <a:rPr lang="en-GB" dirty="0"/>
              <a:t>Ensuring that the errors are subsequently corrected.</a:t>
            </a:r>
          </a:p>
          <a:p>
            <a:pPr lvl="1"/>
            <a:r>
              <a:rPr lang="en-GB" dirty="0"/>
              <a:t>The others may be a programmer, designer and a test specialist.</a:t>
            </a:r>
          </a:p>
          <a:p>
            <a:pPr lvl="1"/>
            <a:endParaRPr lang="en-IN" dirty="0"/>
          </a:p>
        </p:txBody>
      </p:sp>
    </p:spTree>
    <p:extLst>
      <p:ext uri="{BB962C8B-B14F-4D97-AF65-F5344CB8AC3E}">
        <p14:creationId xmlns:p14="http://schemas.microsoft.com/office/powerpoint/2010/main" val="23575071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Continues..</a:t>
            </a:r>
            <a:endParaRPr lang="en-IN" dirty="0"/>
          </a:p>
        </p:txBody>
      </p:sp>
      <p:sp>
        <p:nvSpPr>
          <p:cNvPr id="3" name="Content Placeholder 2"/>
          <p:cNvSpPr>
            <a:spLocks noGrp="1"/>
          </p:cNvSpPr>
          <p:nvPr>
            <p:ph idx="1"/>
          </p:nvPr>
        </p:nvSpPr>
        <p:spPr/>
        <p:txBody>
          <a:bodyPr>
            <a:normAutofit fontScale="92500" lnSpcReduction="10000"/>
          </a:bodyPr>
          <a:lstStyle/>
          <a:p>
            <a:r>
              <a:rPr lang="en-GB" dirty="0"/>
              <a:t>The moderator distributes the program’s listing and design specification to the other participants several days in advance of the inspection session.</a:t>
            </a:r>
          </a:p>
          <a:p>
            <a:r>
              <a:rPr lang="en-GB" dirty="0"/>
              <a:t> The participants are expected to familiarize themselves with the material prior to the session. </a:t>
            </a:r>
          </a:p>
          <a:p>
            <a:r>
              <a:rPr lang="en-GB" dirty="0"/>
              <a:t>During the session two activities occur: </a:t>
            </a:r>
          </a:p>
          <a:p>
            <a:pPr lvl="1"/>
            <a:r>
              <a:rPr lang="en-GB" dirty="0"/>
              <a:t>The programmer narrates, statement by statement, the logic of the program. During the discourse, other participants should raise questions, and they should be pursued to determine whether errors exist. It is likely that the programmer rather than the other team members will find many of the errors found during this narration. In other words, the simple act of reading aloud a program to an audience seems to be a remarkably effective error-detection technique. </a:t>
            </a:r>
          </a:p>
          <a:p>
            <a:pPr lvl="1"/>
            <a:r>
              <a:rPr lang="en-GB" dirty="0"/>
              <a:t>The program is </a:t>
            </a:r>
            <a:r>
              <a:rPr lang="en-GB" dirty="0" err="1"/>
              <a:t>analyzed</a:t>
            </a:r>
            <a:r>
              <a:rPr lang="en-GB" dirty="0"/>
              <a:t> with respect to a checklist of historically common programming errors.</a:t>
            </a:r>
          </a:p>
        </p:txBody>
      </p:sp>
    </p:spTree>
    <p:extLst>
      <p:ext uri="{BB962C8B-B14F-4D97-AF65-F5344CB8AC3E}">
        <p14:creationId xmlns:p14="http://schemas.microsoft.com/office/powerpoint/2010/main" val="30431055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Continues..</a:t>
            </a:r>
            <a:endParaRPr lang="en-IN" dirty="0"/>
          </a:p>
        </p:txBody>
      </p:sp>
      <p:sp>
        <p:nvSpPr>
          <p:cNvPr id="3" name="Content Placeholder 2"/>
          <p:cNvSpPr>
            <a:spLocks noGrp="1"/>
          </p:cNvSpPr>
          <p:nvPr>
            <p:ph idx="1"/>
          </p:nvPr>
        </p:nvSpPr>
        <p:spPr/>
        <p:txBody>
          <a:bodyPr>
            <a:normAutofit fontScale="77500" lnSpcReduction="20000"/>
          </a:bodyPr>
          <a:lstStyle/>
          <a:p>
            <a:r>
              <a:rPr lang="en-GB" dirty="0"/>
              <a:t>After the session</a:t>
            </a:r>
          </a:p>
          <a:p>
            <a:pPr lvl="1"/>
            <a:r>
              <a:rPr lang="en-GB" dirty="0"/>
              <a:t> the programmer is given a list of the errors found.</a:t>
            </a:r>
          </a:p>
          <a:p>
            <a:pPr lvl="1"/>
            <a:r>
              <a:rPr lang="en-GB" dirty="0"/>
              <a:t>If more than a few errors were found, or if any of the errors requires a substantial correction, the moderator might make arrangements to re-inspect the program after the errors are corrected.</a:t>
            </a:r>
          </a:p>
          <a:p>
            <a:pPr lvl="1"/>
            <a:r>
              <a:rPr lang="en-GB" dirty="0"/>
              <a:t>This list of errors is also analysed, categorized, and used to refine the error checklist to improve the effectiveness of future inspections. </a:t>
            </a:r>
          </a:p>
          <a:p>
            <a:r>
              <a:rPr lang="en-GB" dirty="0"/>
              <a:t>The time and location of the inspection should be planned to avoid all outside interruptions.</a:t>
            </a:r>
          </a:p>
          <a:p>
            <a:r>
              <a:rPr lang="en-GB" dirty="0"/>
              <a:t> The optimal amount of time for the inspection session appears to be from 90 to 120 minutes. </a:t>
            </a:r>
          </a:p>
          <a:p>
            <a:r>
              <a:rPr lang="en-GB" dirty="0"/>
              <a:t>Longer sessions tend to be less productive. </a:t>
            </a:r>
          </a:p>
          <a:p>
            <a:r>
              <a:rPr lang="en-GB" dirty="0"/>
              <a:t>Most inspections proceed at a rate of approximately 150 program statements per hour. For that reason, large programs should be examined in multiple inspections, each inspection dealing with one or several modules or subroutines.</a:t>
            </a:r>
          </a:p>
          <a:p>
            <a:r>
              <a:rPr lang="en-GB" dirty="0"/>
              <a:t>The ego state of the programmer is very important.</a:t>
            </a:r>
          </a:p>
          <a:p>
            <a:endParaRPr lang="en-IN" dirty="0"/>
          </a:p>
        </p:txBody>
      </p:sp>
    </p:spTree>
    <p:extLst>
      <p:ext uri="{BB962C8B-B14F-4D97-AF65-F5344CB8AC3E}">
        <p14:creationId xmlns:p14="http://schemas.microsoft.com/office/powerpoint/2010/main" val="37351252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Continues..</a:t>
            </a:r>
            <a:endParaRPr lang="en-IN" dirty="0"/>
          </a:p>
        </p:txBody>
      </p:sp>
      <p:sp>
        <p:nvSpPr>
          <p:cNvPr id="3" name="Content Placeholder 2"/>
          <p:cNvSpPr>
            <a:spLocks noGrp="1"/>
          </p:cNvSpPr>
          <p:nvPr>
            <p:ph idx="1"/>
          </p:nvPr>
        </p:nvSpPr>
        <p:spPr/>
        <p:txBody>
          <a:bodyPr/>
          <a:lstStyle/>
          <a:p>
            <a:r>
              <a:rPr lang="en-GB" dirty="0"/>
              <a:t>An error checklist for inspection</a:t>
            </a:r>
          </a:p>
          <a:p>
            <a:pPr lvl="1"/>
            <a:r>
              <a:rPr lang="en-GB" dirty="0"/>
              <a:t>Data reference errors</a:t>
            </a:r>
          </a:p>
          <a:p>
            <a:pPr lvl="1"/>
            <a:r>
              <a:rPr lang="en-GB" dirty="0"/>
              <a:t>Data declaration errors</a:t>
            </a:r>
          </a:p>
          <a:p>
            <a:pPr lvl="1"/>
            <a:r>
              <a:rPr lang="en-GB" dirty="0"/>
              <a:t>Computation errors</a:t>
            </a:r>
          </a:p>
          <a:p>
            <a:pPr lvl="1"/>
            <a:r>
              <a:rPr lang="en-GB" dirty="0"/>
              <a:t>Comparison errors</a:t>
            </a:r>
          </a:p>
          <a:p>
            <a:pPr lvl="1"/>
            <a:r>
              <a:rPr lang="en-GB" dirty="0"/>
              <a:t>Control-flow errors</a:t>
            </a:r>
          </a:p>
          <a:p>
            <a:pPr lvl="1"/>
            <a:r>
              <a:rPr lang="en-GB" dirty="0"/>
              <a:t>Interface errors</a:t>
            </a:r>
          </a:p>
          <a:p>
            <a:pPr lvl="1"/>
            <a:r>
              <a:rPr lang="en-GB" dirty="0" err="1"/>
              <a:t>Input/Output</a:t>
            </a:r>
            <a:r>
              <a:rPr lang="en-GB" dirty="0"/>
              <a:t> errors</a:t>
            </a:r>
          </a:p>
          <a:p>
            <a:pPr lvl="1"/>
            <a:r>
              <a:rPr lang="en-GB" dirty="0"/>
              <a:t>Other checks</a:t>
            </a:r>
            <a:endParaRPr lang="en-IN" dirty="0"/>
          </a:p>
        </p:txBody>
      </p:sp>
    </p:spTree>
    <p:extLst>
      <p:ext uri="{BB962C8B-B14F-4D97-AF65-F5344CB8AC3E}">
        <p14:creationId xmlns:p14="http://schemas.microsoft.com/office/powerpoint/2010/main" val="18955924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Walkthroughs</a:t>
            </a:r>
            <a:endParaRPr lang="en-IN" dirty="0"/>
          </a:p>
        </p:txBody>
      </p:sp>
      <p:sp>
        <p:nvSpPr>
          <p:cNvPr id="3" name="Content Placeholder 2"/>
          <p:cNvSpPr>
            <a:spLocks noGrp="1"/>
          </p:cNvSpPr>
          <p:nvPr>
            <p:ph idx="1"/>
          </p:nvPr>
        </p:nvSpPr>
        <p:spPr>
          <a:xfrm>
            <a:off x="838199" y="1402080"/>
            <a:ext cx="10909663" cy="5277393"/>
          </a:xfrm>
        </p:spPr>
        <p:txBody>
          <a:bodyPr>
            <a:normAutofit fontScale="92500" lnSpcReduction="10000"/>
          </a:bodyPr>
          <a:lstStyle/>
          <a:p>
            <a:r>
              <a:rPr lang="en-GB" dirty="0"/>
              <a:t>It is like inspection.</a:t>
            </a:r>
          </a:p>
          <a:p>
            <a:r>
              <a:rPr lang="en-GB" dirty="0"/>
              <a:t>It is an uninterrupted meeting of one to two hours in duration.</a:t>
            </a:r>
          </a:p>
          <a:p>
            <a:r>
              <a:rPr lang="en-GB" dirty="0"/>
              <a:t>Team consists of three to five people.</a:t>
            </a:r>
          </a:p>
          <a:p>
            <a:r>
              <a:rPr lang="en-GB" dirty="0"/>
              <a:t>Roles</a:t>
            </a:r>
          </a:p>
          <a:p>
            <a:pPr lvl="1"/>
            <a:r>
              <a:rPr lang="en-GB" dirty="0"/>
              <a:t>Any of these people plays the role of moderator.</a:t>
            </a:r>
          </a:p>
          <a:p>
            <a:pPr lvl="1"/>
            <a:r>
              <a:rPr lang="en-GB" dirty="0"/>
              <a:t>One act as secretary.</a:t>
            </a:r>
          </a:p>
          <a:p>
            <a:pPr lvl="1"/>
            <a:r>
              <a:rPr lang="en-GB" dirty="0"/>
              <a:t>Third person plays the role of a tester. </a:t>
            </a:r>
          </a:p>
          <a:p>
            <a:r>
              <a:rPr lang="en-GB" dirty="0"/>
              <a:t>Suggestions for the other participants include </a:t>
            </a:r>
          </a:p>
          <a:p>
            <a:pPr lvl="1"/>
            <a:r>
              <a:rPr lang="en-GB" dirty="0"/>
              <a:t>A highly experienced programmer.</a:t>
            </a:r>
          </a:p>
          <a:p>
            <a:pPr lvl="1"/>
            <a:r>
              <a:rPr lang="en-GB" dirty="0"/>
              <a:t>A programming-language expert.</a:t>
            </a:r>
          </a:p>
          <a:p>
            <a:pPr lvl="1"/>
            <a:r>
              <a:rPr lang="en-GB" dirty="0"/>
              <a:t>A new programmer (to give a fresh, unbiased outlook). </a:t>
            </a:r>
          </a:p>
          <a:p>
            <a:pPr lvl="1"/>
            <a:r>
              <a:rPr lang="en-GB" dirty="0"/>
              <a:t>The person who will eventually maintain the program.</a:t>
            </a:r>
          </a:p>
          <a:p>
            <a:pPr lvl="1"/>
            <a:r>
              <a:rPr lang="en-GB" dirty="0"/>
              <a:t>Someone from a different project.</a:t>
            </a:r>
          </a:p>
          <a:p>
            <a:pPr lvl="1"/>
            <a:r>
              <a:rPr lang="en-GB" dirty="0"/>
              <a:t>Someone from the same programming team as the programmer. </a:t>
            </a:r>
          </a:p>
          <a:p>
            <a:endParaRPr lang="en-GB" dirty="0"/>
          </a:p>
          <a:p>
            <a:endParaRPr lang="en-IN" dirty="0"/>
          </a:p>
        </p:txBody>
      </p:sp>
    </p:spTree>
    <p:extLst>
      <p:ext uri="{BB962C8B-B14F-4D97-AF65-F5344CB8AC3E}">
        <p14:creationId xmlns:p14="http://schemas.microsoft.com/office/powerpoint/2010/main" val="1430013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Continues..</a:t>
            </a:r>
            <a:endParaRPr lang="en-IN" dirty="0"/>
          </a:p>
        </p:txBody>
      </p:sp>
      <p:sp>
        <p:nvSpPr>
          <p:cNvPr id="3" name="Content Placeholder 2"/>
          <p:cNvSpPr>
            <a:spLocks noGrp="1"/>
          </p:cNvSpPr>
          <p:nvPr>
            <p:ph idx="1"/>
          </p:nvPr>
        </p:nvSpPr>
        <p:spPr>
          <a:xfrm>
            <a:off x="838200" y="1825625"/>
            <a:ext cx="10515600" cy="4888684"/>
          </a:xfrm>
        </p:spPr>
        <p:txBody>
          <a:bodyPr>
            <a:normAutofit fontScale="77500" lnSpcReduction="20000"/>
          </a:bodyPr>
          <a:lstStyle/>
          <a:p>
            <a:r>
              <a:rPr lang="en-GB" dirty="0"/>
              <a:t>Identical to that of the inspection process, but the procedure is different.</a:t>
            </a:r>
          </a:p>
          <a:p>
            <a:r>
              <a:rPr lang="en-GB" dirty="0"/>
              <a:t>The participants are given the materials several days in advance to allow them to bone up on the program. </a:t>
            </a:r>
          </a:p>
          <a:p>
            <a:r>
              <a:rPr lang="en-GB" dirty="0"/>
              <a:t>Rather than simply reading the program or using error checklists, the participants “play computer.”</a:t>
            </a:r>
          </a:p>
          <a:p>
            <a:r>
              <a:rPr lang="en-GB" dirty="0"/>
              <a:t>The person designated as the tester comes to the meeting armed with a small set of paper test cases—representative sets of inputs (and expected outputs) for the program or module.</a:t>
            </a:r>
          </a:p>
          <a:p>
            <a:r>
              <a:rPr lang="en-GB" dirty="0"/>
              <a:t>During the meeting, each test case is mentally executed. That is, the test data are walked through the logic of the program.</a:t>
            </a:r>
          </a:p>
          <a:p>
            <a:r>
              <a:rPr lang="en-GB" dirty="0"/>
              <a:t>The state of the program (i.e., the values of the variables) is monitored on paper or whiteboard. </a:t>
            </a:r>
          </a:p>
          <a:p>
            <a:r>
              <a:rPr lang="en-GB" dirty="0"/>
              <a:t>This is for getting started and for questioning the programmer about his or her logic and assumptions.</a:t>
            </a:r>
          </a:p>
          <a:p>
            <a:r>
              <a:rPr lang="en-GB" dirty="0"/>
              <a:t>In most walkthroughs, more errors are found during the process of questioning the programmer than are found directly by the test cases themselves. </a:t>
            </a:r>
            <a:endParaRPr lang="en-IN" dirty="0"/>
          </a:p>
        </p:txBody>
      </p:sp>
    </p:spTree>
    <p:extLst>
      <p:ext uri="{BB962C8B-B14F-4D97-AF65-F5344CB8AC3E}">
        <p14:creationId xmlns:p14="http://schemas.microsoft.com/office/powerpoint/2010/main" val="39190844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Continues..</a:t>
            </a:r>
            <a:endParaRPr lang="en-IN" dirty="0"/>
          </a:p>
        </p:txBody>
      </p:sp>
      <p:sp>
        <p:nvSpPr>
          <p:cNvPr id="3" name="Content Placeholder 2"/>
          <p:cNvSpPr>
            <a:spLocks noGrp="1"/>
          </p:cNvSpPr>
          <p:nvPr>
            <p:ph idx="1"/>
          </p:nvPr>
        </p:nvSpPr>
        <p:spPr/>
        <p:txBody>
          <a:bodyPr>
            <a:normAutofit/>
          </a:bodyPr>
          <a:lstStyle/>
          <a:p>
            <a:r>
              <a:rPr lang="en-GB" dirty="0"/>
              <a:t>Desk checking</a:t>
            </a:r>
          </a:p>
          <a:p>
            <a:pPr lvl="1"/>
            <a:r>
              <a:rPr lang="en-GB" dirty="0"/>
              <a:t>A desk check can be viewed as a one-person inspection or walkthrough.</a:t>
            </a:r>
          </a:p>
          <a:p>
            <a:pPr lvl="1"/>
            <a:r>
              <a:rPr lang="en-GB" dirty="0"/>
              <a:t> A person reads a program, checks it with respect to an error list, and/or walks test data through it. </a:t>
            </a:r>
          </a:p>
          <a:p>
            <a:pPr lvl="1"/>
            <a:r>
              <a:rPr lang="en-IN" dirty="0"/>
              <a:t>It is relatively unproductive because it is undisciplined process and it is </a:t>
            </a:r>
            <a:r>
              <a:rPr lang="en-GB" dirty="0"/>
              <a:t>ineffective in testing their own programs. </a:t>
            </a:r>
            <a:endParaRPr lang="en-IN" dirty="0"/>
          </a:p>
          <a:p>
            <a:r>
              <a:rPr lang="en-GB" dirty="0"/>
              <a:t>Peer Ratings</a:t>
            </a:r>
          </a:p>
          <a:p>
            <a:pPr lvl="1"/>
            <a:r>
              <a:rPr lang="en-GB" dirty="0"/>
              <a:t>It is a technique of evaluating anonymous programs in terms of their overall quality, maintainability, extensibility, usability, and clarity.</a:t>
            </a:r>
          </a:p>
          <a:p>
            <a:pPr lvl="1"/>
            <a:r>
              <a:rPr lang="en-GB" dirty="0"/>
              <a:t>The purpose of the technique is to provide programmer self-evaluation. </a:t>
            </a:r>
          </a:p>
          <a:p>
            <a:pPr lvl="2"/>
            <a:endParaRPr lang="en-GB" dirty="0"/>
          </a:p>
          <a:p>
            <a:pPr lvl="2"/>
            <a:endParaRPr lang="en-IN" dirty="0"/>
          </a:p>
        </p:txBody>
      </p:sp>
    </p:spTree>
    <p:extLst>
      <p:ext uri="{BB962C8B-B14F-4D97-AF65-F5344CB8AC3E}">
        <p14:creationId xmlns:p14="http://schemas.microsoft.com/office/powerpoint/2010/main" val="23075823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Continues..</a:t>
            </a:r>
            <a:endParaRPr lang="en-IN" dirty="0"/>
          </a:p>
        </p:txBody>
      </p:sp>
      <p:sp>
        <p:nvSpPr>
          <p:cNvPr id="3" name="Content Placeholder 2"/>
          <p:cNvSpPr>
            <a:spLocks noGrp="1"/>
          </p:cNvSpPr>
          <p:nvPr>
            <p:ph idx="1"/>
          </p:nvPr>
        </p:nvSpPr>
        <p:spPr>
          <a:xfrm>
            <a:off x="838200" y="1825625"/>
            <a:ext cx="10515600" cy="4810306"/>
          </a:xfrm>
        </p:spPr>
        <p:txBody>
          <a:bodyPr>
            <a:normAutofit/>
          </a:bodyPr>
          <a:lstStyle/>
          <a:p>
            <a:pPr lvl="1"/>
            <a:r>
              <a:rPr lang="en-GB" dirty="0"/>
              <a:t>Procedure</a:t>
            </a:r>
          </a:p>
          <a:p>
            <a:pPr lvl="2"/>
            <a:r>
              <a:rPr lang="en-GB" dirty="0"/>
              <a:t>A programmer is selected to serve as an administrator of the process. </a:t>
            </a:r>
          </a:p>
          <a:p>
            <a:pPr lvl="2"/>
            <a:r>
              <a:rPr lang="en-GB" dirty="0"/>
              <a:t>Team consists of approximately 6 to 20 participants.</a:t>
            </a:r>
          </a:p>
          <a:p>
            <a:pPr lvl="2"/>
            <a:r>
              <a:rPr lang="en-GB" dirty="0"/>
              <a:t>Each participant is asked to select two of his or her own programs to be reviewed(one best work and one worst work).</a:t>
            </a:r>
          </a:p>
          <a:p>
            <a:pPr lvl="2"/>
            <a:r>
              <a:rPr lang="en-GB" dirty="0"/>
              <a:t>Once the programs have been collected, they are randomly distributed to the participants.</a:t>
            </a:r>
          </a:p>
          <a:p>
            <a:pPr lvl="2"/>
            <a:r>
              <a:rPr lang="en-GB" dirty="0"/>
              <a:t>Each participant is given four programs to review. Two of the programs are the “finest” programs and two are “poorer” programs, but the reviewer is not told which is which.</a:t>
            </a:r>
          </a:p>
          <a:p>
            <a:pPr lvl="2"/>
            <a:r>
              <a:rPr lang="en-GB" dirty="0"/>
              <a:t> Each participant spends 30 minutes with each program and then completes an evaluation form after reviewing the program.</a:t>
            </a:r>
          </a:p>
          <a:p>
            <a:pPr lvl="2"/>
            <a:r>
              <a:rPr lang="en-GB" dirty="0"/>
              <a:t>After reviewing all four programs, each participant rates the relative quality of the four programs. The evaluation form asks the reviewer to answer, on a 7 scale questionnaire.</a:t>
            </a:r>
          </a:p>
        </p:txBody>
      </p:sp>
    </p:spTree>
    <p:extLst>
      <p:ext uri="{BB962C8B-B14F-4D97-AF65-F5344CB8AC3E}">
        <p14:creationId xmlns:p14="http://schemas.microsoft.com/office/powerpoint/2010/main" val="2724733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Continues…</a:t>
            </a:r>
            <a:endParaRPr lang="en-IN" dirty="0"/>
          </a:p>
        </p:txBody>
      </p:sp>
      <p:sp>
        <p:nvSpPr>
          <p:cNvPr id="3" name="Content Placeholder 2"/>
          <p:cNvSpPr>
            <a:spLocks noGrp="1"/>
          </p:cNvSpPr>
          <p:nvPr>
            <p:ph idx="1"/>
          </p:nvPr>
        </p:nvSpPr>
        <p:spPr/>
        <p:txBody>
          <a:bodyPr>
            <a:normAutofit fontScale="85000" lnSpcReduction="20000"/>
          </a:bodyPr>
          <a:lstStyle/>
          <a:p>
            <a:r>
              <a:rPr lang="en-US" i="1" dirty="0">
                <a:latin typeface="Times New Roman" pitchFamily="18" charset="0"/>
                <a:cs typeface="Times New Roman" pitchFamily="18" charset="0"/>
              </a:rPr>
              <a:t>Backlog</a:t>
            </a:r>
            <a:endParaRPr lang="en-US" dirty="0">
              <a:latin typeface="Times New Roman" pitchFamily="18" charset="0"/>
              <a:cs typeface="Times New Roman" pitchFamily="18" charset="0"/>
            </a:endParaRPr>
          </a:p>
          <a:p>
            <a:pPr lvl="1"/>
            <a:r>
              <a:rPr lang="en-US" dirty="0">
                <a:latin typeface="Times New Roman" pitchFamily="18" charset="0"/>
                <a:cs typeface="Times New Roman" pitchFamily="18" charset="0"/>
              </a:rPr>
              <a:t>A prioritized list of project requirements or features that provide business value for the customer. Items can be added to the backlog at any time (this is how changes are introduced). </a:t>
            </a:r>
          </a:p>
          <a:p>
            <a:pPr lvl="1"/>
            <a:r>
              <a:rPr lang="en-US" dirty="0">
                <a:latin typeface="Times New Roman" pitchFamily="18" charset="0"/>
                <a:cs typeface="Times New Roman" pitchFamily="18" charset="0"/>
              </a:rPr>
              <a:t>The product manager assesses the backlog and updates priorities as required.</a:t>
            </a:r>
          </a:p>
          <a:p>
            <a:r>
              <a:rPr lang="en-US" i="1" dirty="0">
                <a:latin typeface="Times New Roman" pitchFamily="18" charset="0"/>
                <a:cs typeface="Times New Roman" pitchFamily="18" charset="0"/>
              </a:rPr>
              <a:t>Sprints</a:t>
            </a:r>
            <a:endParaRPr lang="en-US" dirty="0">
              <a:latin typeface="Times New Roman" pitchFamily="18" charset="0"/>
              <a:cs typeface="Times New Roman" pitchFamily="18" charset="0"/>
            </a:endParaRPr>
          </a:p>
          <a:p>
            <a:pPr lvl="1"/>
            <a:r>
              <a:rPr lang="en-US" dirty="0">
                <a:latin typeface="Times New Roman" pitchFamily="18" charset="0"/>
                <a:cs typeface="Times New Roman" pitchFamily="18" charset="0"/>
              </a:rPr>
              <a:t>It consists of work units that are required to achieve a requirement defined in the backlog that must be fit into a predefined time-box (typically 30 days). </a:t>
            </a:r>
          </a:p>
          <a:p>
            <a:pPr lvl="1"/>
            <a:r>
              <a:rPr lang="en-US" dirty="0">
                <a:latin typeface="Times New Roman" pitchFamily="18" charset="0"/>
                <a:cs typeface="Times New Roman" pitchFamily="18" charset="0"/>
              </a:rPr>
              <a:t>Changes (e.g., backlog work items) are not introduced during the sprint. Hence, the sprint allows team members to work in a short-term, but stable environment.</a:t>
            </a:r>
          </a:p>
          <a:p>
            <a:r>
              <a:rPr lang="en-US" i="1" dirty="0">
                <a:latin typeface="Times New Roman" pitchFamily="18" charset="0"/>
                <a:cs typeface="Times New Roman" pitchFamily="18" charset="0"/>
              </a:rPr>
              <a:t>Scrum meetings </a:t>
            </a:r>
          </a:p>
          <a:p>
            <a:pPr lvl="1"/>
            <a:r>
              <a:rPr lang="en-US" dirty="0">
                <a:latin typeface="Times New Roman" pitchFamily="18" charset="0"/>
                <a:cs typeface="Times New Roman" pitchFamily="18" charset="0"/>
              </a:rPr>
              <a:t>Are short (typically 15 minutes) meetings held daily by the Scrum team. Three key questions are asked and answered by all team members :</a:t>
            </a:r>
          </a:p>
          <a:p>
            <a:pPr marL="509778" lvl="1" indent="0">
              <a:buNone/>
            </a:pPr>
            <a:r>
              <a:rPr lang="en-US" dirty="0">
                <a:latin typeface="Times New Roman" pitchFamily="18" charset="0"/>
                <a:cs typeface="Times New Roman" pitchFamily="18" charset="0"/>
              </a:rPr>
              <a:t>• What did you do since the last team meeting?</a:t>
            </a:r>
          </a:p>
          <a:p>
            <a:pPr marL="509778" lvl="1" indent="0">
              <a:buNone/>
            </a:pPr>
            <a:r>
              <a:rPr lang="en-US" dirty="0">
                <a:latin typeface="Times New Roman" pitchFamily="18" charset="0"/>
                <a:cs typeface="Times New Roman" pitchFamily="18" charset="0"/>
              </a:rPr>
              <a:t>• What obstacles are you encountering?</a:t>
            </a:r>
          </a:p>
          <a:p>
            <a:pPr marL="509778" lvl="1" indent="0">
              <a:buNone/>
            </a:pPr>
            <a:r>
              <a:rPr lang="en-US" dirty="0">
                <a:latin typeface="Times New Roman" pitchFamily="18" charset="0"/>
                <a:cs typeface="Times New Roman" pitchFamily="18" charset="0"/>
              </a:rPr>
              <a:t>• What do you plan to accomplish by the next team meeting?</a:t>
            </a:r>
          </a:p>
          <a:p>
            <a:endParaRPr lang="en-IN" dirty="0"/>
          </a:p>
        </p:txBody>
      </p:sp>
    </p:spTree>
    <p:extLst>
      <p:ext uri="{BB962C8B-B14F-4D97-AF65-F5344CB8AC3E}">
        <p14:creationId xmlns:p14="http://schemas.microsoft.com/office/powerpoint/2010/main" val="25450681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Black Box Testing</a:t>
            </a:r>
            <a:endParaRPr lang="en-IN" dirty="0"/>
          </a:p>
        </p:txBody>
      </p:sp>
      <p:sp>
        <p:nvSpPr>
          <p:cNvPr id="3" name="Content Placeholder 2"/>
          <p:cNvSpPr>
            <a:spLocks noGrp="1"/>
          </p:cNvSpPr>
          <p:nvPr>
            <p:ph idx="1"/>
          </p:nvPr>
        </p:nvSpPr>
        <p:spPr>
          <a:xfrm>
            <a:off x="838200" y="1825624"/>
            <a:ext cx="10515600" cy="4914809"/>
          </a:xfrm>
        </p:spPr>
        <p:txBody>
          <a:bodyPr>
            <a:normAutofit fontScale="92500" lnSpcReduction="10000"/>
          </a:bodyPr>
          <a:lstStyle/>
          <a:p>
            <a:r>
              <a:rPr lang="en-GB" dirty="0"/>
              <a:t>Black box testing is a strategy in which testing is based solely on the requirements and specifications. </a:t>
            </a:r>
          </a:p>
          <a:p>
            <a:r>
              <a:rPr lang="en-GB" dirty="0"/>
              <a:t>Requires no knowledge of the internal paths, structure, or implementation of the software under test (SUT).</a:t>
            </a:r>
          </a:p>
          <a:p>
            <a:r>
              <a:rPr lang="en-GB" dirty="0"/>
              <a:t>The general black box testing process is:</a:t>
            </a:r>
          </a:p>
          <a:p>
            <a:pPr lvl="1"/>
            <a:r>
              <a:rPr lang="en-GB" dirty="0"/>
              <a:t>The requirements or specifications are analysed.</a:t>
            </a:r>
          </a:p>
          <a:p>
            <a:pPr lvl="1"/>
            <a:r>
              <a:rPr lang="en-GB" dirty="0"/>
              <a:t>Valid inputs are chosen based on the specification to determine that the SUT processes them correctly. Invalid inputs must also be chosen to verify that the SUT detects them </a:t>
            </a:r>
            <a:r>
              <a:rPr lang="en-IN" dirty="0"/>
              <a:t>and handles them properly.</a:t>
            </a:r>
          </a:p>
          <a:p>
            <a:pPr lvl="1"/>
            <a:r>
              <a:rPr lang="en-GB" dirty="0"/>
              <a:t>Expected outputs for those inputs are determined.</a:t>
            </a:r>
          </a:p>
          <a:p>
            <a:pPr lvl="1"/>
            <a:r>
              <a:rPr lang="en-GB" dirty="0"/>
              <a:t>Tests are constructed with the selected inputs.</a:t>
            </a:r>
          </a:p>
          <a:p>
            <a:pPr lvl="1"/>
            <a:r>
              <a:rPr lang="en-IN" dirty="0"/>
              <a:t>The tests are run.</a:t>
            </a:r>
          </a:p>
          <a:p>
            <a:pPr lvl="1"/>
            <a:r>
              <a:rPr lang="en-GB" dirty="0"/>
              <a:t>Actual outputs are compared with the expected outputs.</a:t>
            </a:r>
          </a:p>
          <a:p>
            <a:pPr lvl="1"/>
            <a:r>
              <a:rPr lang="en-GB" dirty="0"/>
              <a:t>A determination is made as to the proper functioning of the SUT.</a:t>
            </a:r>
            <a:endParaRPr lang="en-IN" dirty="0"/>
          </a:p>
        </p:txBody>
      </p:sp>
    </p:spTree>
    <p:extLst>
      <p:ext uri="{BB962C8B-B14F-4D97-AF65-F5344CB8AC3E}">
        <p14:creationId xmlns:p14="http://schemas.microsoft.com/office/powerpoint/2010/main" val="24681307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Levels of Black Box Testing</a:t>
            </a:r>
            <a:endParaRPr lang="en-IN" dirty="0"/>
          </a:p>
        </p:txBody>
      </p:sp>
      <p:sp>
        <p:nvSpPr>
          <p:cNvPr id="3" name="Content Placeholder 2"/>
          <p:cNvSpPr>
            <a:spLocks noGrp="1"/>
          </p:cNvSpPr>
          <p:nvPr>
            <p:ph idx="1"/>
          </p:nvPr>
        </p:nvSpPr>
        <p:spPr>
          <a:xfrm>
            <a:off x="838200" y="1825625"/>
            <a:ext cx="10515600" cy="1222375"/>
          </a:xfrm>
        </p:spPr>
        <p:txBody>
          <a:bodyPr/>
          <a:lstStyle/>
          <a:p>
            <a:r>
              <a:rPr lang="en-GB" dirty="0"/>
              <a:t>Black box testing can be applied at all levels of system development.</a:t>
            </a:r>
          </a:p>
          <a:p>
            <a:endParaRPr lang="en-IN" dirty="0"/>
          </a:p>
        </p:txBody>
      </p:sp>
      <p:pic>
        <p:nvPicPr>
          <p:cNvPr id="1026" name="Picture 2" descr="Image result for levels of black box tes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3426777"/>
            <a:ext cx="10629900" cy="1524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33744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Disadvantages and Advantages</a:t>
            </a:r>
            <a:endParaRPr lang="en-IN" dirty="0"/>
          </a:p>
        </p:txBody>
      </p:sp>
      <p:sp>
        <p:nvSpPr>
          <p:cNvPr id="3" name="Content Placeholder 2"/>
          <p:cNvSpPr>
            <a:spLocks noGrp="1"/>
          </p:cNvSpPr>
          <p:nvPr>
            <p:ph idx="1"/>
          </p:nvPr>
        </p:nvSpPr>
        <p:spPr/>
        <p:txBody>
          <a:bodyPr/>
          <a:lstStyle/>
          <a:p>
            <a:r>
              <a:rPr lang="en-GB" dirty="0"/>
              <a:t>Disadvantages</a:t>
            </a:r>
          </a:p>
          <a:p>
            <a:pPr lvl="1"/>
            <a:r>
              <a:rPr lang="en-GB" dirty="0"/>
              <a:t>The tester can never be sure of how much of the SUT has been </a:t>
            </a:r>
            <a:r>
              <a:rPr lang="en-IN" dirty="0"/>
              <a:t>tested.</a:t>
            </a:r>
          </a:p>
          <a:p>
            <a:pPr lvl="1"/>
            <a:r>
              <a:rPr lang="en-GB" dirty="0"/>
              <a:t>Some execution paths may never be </a:t>
            </a:r>
            <a:r>
              <a:rPr lang="en-IN" dirty="0"/>
              <a:t>exercised.</a:t>
            </a:r>
          </a:p>
          <a:p>
            <a:pPr lvl="1"/>
            <a:r>
              <a:rPr lang="en-GB" dirty="0"/>
              <a:t>It is impossible for the tester to create all possible combination of input data, both valid and invalid. </a:t>
            </a:r>
          </a:p>
          <a:p>
            <a:r>
              <a:rPr lang="en-GB" dirty="0"/>
              <a:t>Advantages</a:t>
            </a:r>
          </a:p>
          <a:p>
            <a:pPr lvl="1"/>
            <a:r>
              <a:rPr lang="en-GB" dirty="0"/>
              <a:t>Even though we can't test everything, formal black box testing directs the tester to choose subsets of tests that are both efficient and effective in finding defects.</a:t>
            </a:r>
            <a:endParaRPr lang="en-IN" dirty="0"/>
          </a:p>
        </p:txBody>
      </p:sp>
    </p:spTree>
    <p:extLst>
      <p:ext uri="{BB962C8B-B14F-4D97-AF65-F5344CB8AC3E}">
        <p14:creationId xmlns:p14="http://schemas.microsoft.com/office/powerpoint/2010/main" val="1914699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Equivalence Class Testing</a:t>
            </a:r>
          </a:p>
        </p:txBody>
      </p:sp>
      <p:sp>
        <p:nvSpPr>
          <p:cNvPr id="3" name="Content Placeholder 2"/>
          <p:cNvSpPr>
            <a:spLocks noGrp="1"/>
          </p:cNvSpPr>
          <p:nvPr>
            <p:ph idx="1"/>
          </p:nvPr>
        </p:nvSpPr>
        <p:spPr>
          <a:xfrm>
            <a:off x="139337" y="1332411"/>
            <a:ext cx="11678193" cy="5320938"/>
          </a:xfrm>
        </p:spPr>
        <p:txBody>
          <a:bodyPr>
            <a:normAutofit fontScale="77500" lnSpcReduction="20000"/>
          </a:bodyPr>
          <a:lstStyle/>
          <a:p>
            <a:r>
              <a:rPr lang="en-GB" dirty="0"/>
              <a:t>Example</a:t>
            </a:r>
          </a:p>
          <a:p>
            <a:pPr lvl="1"/>
            <a:r>
              <a:rPr lang="en-IN" dirty="0"/>
              <a:t>If (</a:t>
            </a:r>
            <a:r>
              <a:rPr lang="en-IN" dirty="0" err="1"/>
              <a:t>applicantAge</a:t>
            </a:r>
            <a:r>
              <a:rPr lang="en-IN" dirty="0"/>
              <a:t> &gt;= 0 &amp;&amp; </a:t>
            </a:r>
            <a:r>
              <a:rPr lang="en-IN" dirty="0" err="1"/>
              <a:t>applicantAge</a:t>
            </a:r>
            <a:r>
              <a:rPr lang="en-IN" dirty="0"/>
              <a:t> &lt;=16)</a:t>
            </a:r>
          </a:p>
          <a:p>
            <a:pPr lvl="1"/>
            <a:r>
              <a:rPr lang="en-IN" dirty="0" err="1"/>
              <a:t>hireStatus</a:t>
            </a:r>
            <a:r>
              <a:rPr lang="en-IN" dirty="0"/>
              <a:t>="NO";</a:t>
            </a:r>
          </a:p>
          <a:p>
            <a:pPr lvl="1"/>
            <a:r>
              <a:rPr lang="en-IN" dirty="0"/>
              <a:t>If (</a:t>
            </a:r>
            <a:r>
              <a:rPr lang="en-IN" dirty="0" err="1"/>
              <a:t>applicantAge</a:t>
            </a:r>
            <a:r>
              <a:rPr lang="en-IN" dirty="0"/>
              <a:t> &gt;= 16 &amp;&amp; </a:t>
            </a:r>
            <a:r>
              <a:rPr lang="en-IN" dirty="0" err="1"/>
              <a:t>applicantAge</a:t>
            </a:r>
            <a:r>
              <a:rPr lang="en-IN" dirty="0"/>
              <a:t> &lt;=18)</a:t>
            </a:r>
          </a:p>
          <a:p>
            <a:pPr lvl="1"/>
            <a:r>
              <a:rPr lang="en-IN" dirty="0" err="1"/>
              <a:t>hireStatus</a:t>
            </a:r>
            <a:r>
              <a:rPr lang="en-IN" dirty="0"/>
              <a:t>="PART";</a:t>
            </a:r>
          </a:p>
          <a:p>
            <a:pPr lvl="1"/>
            <a:r>
              <a:rPr lang="en-IN" dirty="0"/>
              <a:t>If (</a:t>
            </a:r>
            <a:r>
              <a:rPr lang="en-IN" dirty="0" err="1"/>
              <a:t>applicantAge</a:t>
            </a:r>
            <a:r>
              <a:rPr lang="en-IN" dirty="0"/>
              <a:t> &gt;= 18 &amp;&amp; </a:t>
            </a:r>
            <a:r>
              <a:rPr lang="en-IN" dirty="0" err="1"/>
              <a:t>applicantAge</a:t>
            </a:r>
            <a:r>
              <a:rPr lang="en-IN" dirty="0"/>
              <a:t> &lt;=55)</a:t>
            </a:r>
          </a:p>
          <a:p>
            <a:pPr lvl="1"/>
            <a:r>
              <a:rPr lang="en-IN" dirty="0" err="1"/>
              <a:t>hireStatus</a:t>
            </a:r>
            <a:r>
              <a:rPr lang="en-IN" dirty="0"/>
              <a:t>="FULL";</a:t>
            </a:r>
          </a:p>
          <a:p>
            <a:pPr lvl="1"/>
            <a:r>
              <a:rPr lang="en-IN" dirty="0"/>
              <a:t>If (</a:t>
            </a:r>
            <a:r>
              <a:rPr lang="en-IN" dirty="0" err="1"/>
              <a:t>applicantAge</a:t>
            </a:r>
            <a:r>
              <a:rPr lang="en-IN" dirty="0"/>
              <a:t> &gt;= 55 &amp;&amp; </a:t>
            </a:r>
            <a:r>
              <a:rPr lang="en-IN" dirty="0" err="1"/>
              <a:t>applicantAge</a:t>
            </a:r>
            <a:r>
              <a:rPr lang="en-IN" dirty="0"/>
              <a:t> &lt;=99)</a:t>
            </a:r>
          </a:p>
          <a:p>
            <a:pPr lvl="1"/>
            <a:r>
              <a:rPr lang="en-IN" dirty="0" err="1"/>
              <a:t>hireStatus</a:t>
            </a:r>
            <a:r>
              <a:rPr lang="en-IN" dirty="0"/>
              <a:t>="NO";</a:t>
            </a:r>
          </a:p>
          <a:p>
            <a:r>
              <a:rPr lang="en-GB" dirty="0"/>
              <a:t>There is no need of testing all values. </a:t>
            </a:r>
          </a:p>
          <a:p>
            <a:r>
              <a:rPr lang="en-GB" dirty="0"/>
              <a:t>Only one value needs to be tested in each range.</a:t>
            </a:r>
          </a:p>
          <a:p>
            <a:r>
              <a:rPr lang="en-GB" dirty="0"/>
              <a:t> Any one within that range is just as good as any other one. </a:t>
            </a:r>
          </a:p>
          <a:p>
            <a:r>
              <a:rPr lang="en-GB" dirty="0"/>
              <a:t>The same is true for each of the other ranges.</a:t>
            </a:r>
          </a:p>
          <a:p>
            <a:r>
              <a:rPr lang="en-GB" dirty="0"/>
              <a:t>Ranges such as the ones described here are called </a:t>
            </a:r>
            <a:r>
              <a:rPr lang="en-GB" b="1" dirty="0"/>
              <a:t>equivalence classes. </a:t>
            </a:r>
          </a:p>
          <a:p>
            <a:r>
              <a:rPr lang="en-GB" dirty="0"/>
              <a:t>An equivalence class consists of a set of data that is treated the same by the module or that should produce the same result. Any data value within a class is </a:t>
            </a:r>
            <a:r>
              <a:rPr lang="en-GB" i="1" dirty="0"/>
              <a:t>equivalent, </a:t>
            </a:r>
            <a:r>
              <a:rPr lang="en-GB" dirty="0"/>
              <a:t>in terms of testing, to any other </a:t>
            </a:r>
            <a:r>
              <a:rPr lang="en-IN" dirty="0"/>
              <a:t>value.</a:t>
            </a:r>
          </a:p>
        </p:txBody>
      </p:sp>
    </p:spTree>
    <p:extLst>
      <p:ext uri="{BB962C8B-B14F-4D97-AF65-F5344CB8AC3E}">
        <p14:creationId xmlns:p14="http://schemas.microsoft.com/office/powerpoint/2010/main" val="30164460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Continues..</a:t>
            </a:r>
            <a:endParaRPr lang="en-IN" dirty="0"/>
          </a:p>
        </p:txBody>
      </p:sp>
      <p:sp>
        <p:nvSpPr>
          <p:cNvPr id="3" name="Content Placeholder 2"/>
          <p:cNvSpPr>
            <a:spLocks noGrp="1"/>
          </p:cNvSpPr>
          <p:nvPr>
            <p:ph idx="1"/>
          </p:nvPr>
        </p:nvSpPr>
        <p:spPr/>
        <p:txBody>
          <a:bodyPr>
            <a:normAutofit fontScale="92500" lnSpcReduction="10000"/>
          </a:bodyPr>
          <a:lstStyle/>
          <a:p>
            <a:r>
              <a:rPr lang="en-GB" dirty="0"/>
              <a:t>If one test case in an equivalence class detects a defect, </a:t>
            </a:r>
            <a:r>
              <a:rPr lang="en-GB" i="1" dirty="0"/>
              <a:t>all </a:t>
            </a:r>
            <a:r>
              <a:rPr lang="en-GB" dirty="0"/>
              <a:t>other test cases in the same equivalence class are likely to detect the same defect.</a:t>
            </a:r>
          </a:p>
          <a:p>
            <a:r>
              <a:rPr lang="en-GB" dirty="0"/>
              <a:t>A group of tests forms an equivalence class if you believe that:</a:t>
            </a:r>
          </a:p>
          <a:p>
            <a:pPr lvl="1"/>
            <a:r>
              <a:rPr lang="en-GB" dirty="0"/>
              <a:t>They all test the same thing.</a:t>
            </a:r>
          </a:p>
          <a:p>
            <a:pPr lvl="1"/>
            <a:r>
              <a:rPr lang="en-GB" dirty="0"/>
              <a:t>If one test catches a bug, the others probably will too.</a:t>
            </a:r>
          </a:p>
          <a:p>
            <a:pPr lvl="1"/>
            <a:r>
              <a:rPr lang="en-GB" dirty="0"/>
              <a:t>If one test doesn't catch a bug, the others probably won't either.</a:t>
            </a:r>
          </a:p>
          <a:p>
            <a:r>
              <a:rPr lang="en-GB" dirty="0"/>
              <a:t>Using equivalence test, the total 100 tests could be reduced to 4.</a:t>
            </a:r>
          </a:p>
          <a:p>
            <a:r>
              <a:rPr lang="en-GB" dirty="0"/>
              <a:t>We will also check with invalid data.</a:t>
            </a:r>
          </a:p>
          <a:p>
            <a:r>
              <a:rPr lang="en-GB" dirty="0"/>
              <a:t>In object oriented environment it is called </a:t>
            </a:r>
            <a:r>
              <a:rPr lang="en-GB" b="1" dirty="0"/>
              <a:t>Design By Contract</a:t>
            </a:r>
            <a:r>
              <a:rPr lang="en-GB" dirty="0"/>
              <a:t>.</a:t>
            </a:r>
          </a:p>
          <a:p>
            <a:r>
              <a:rPr lang="en-US" b="1" dirty="0">
                <a:latin typeface="Times New Roman" panose="02020603050405020304" pitchFamily="18" charset="0"/>
                <a:cs typeface="Times New Roman" panose="02020603050405020304" pitchFamily="18" charset="0"/>
              </a:rPr>
              <a:t>Defensive Testing: </a:t>
            </a:r>
            <a:r>
              <a:rPr lang="en-US" dirty="0">
                <a:latin typeface="Times New Roman" panose="02020603050405020304" pitchFamily="18" charset="0"/>
                <a:cs typeface="Times New Roman" panose="02020603050405020304" pitchFamily="18" charset="0"/>
              </a:rPr>
              <a:t>an approach that tests under both normal and abnormal pre-conditions.</a:t>
            </a:r>
          </a:p>
          <a:p>
            <a:endParaRPr lang="en-IN" dirty="0"/>
          </a:p>
        </p:txBody>
      </p:sp>
    </p:spTree>
    <p:extLst>
      <p:ext uri="{BB962C8B-B14F-4D97-AF65-F5344CB8AC3E}">
        <p14:creationId xmlns:p14="http://schemas.microsoft.com/office/powerpoint/2010/main" val="13203930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latin typeface="Times New Roman" pitchFamily="18" charset="0"/>
                <a:cs typeface="Times New Roman" pitchFamily="18" charset="0"/>
              </a:rPr>
              <a:t>Boundary Value Testing</a:t>
            </a:r>
            <a:endParaRPr lang="en-IN" dirty="0"/>
          </a:p>
        </p:txBody>
      </p:sp>
      <p:sp>
        <p:nvSpPr>
          <p:cNvPr id="3" name="Content Placeholder 2"/>
          <p:cNvSpPr>
            <a:spLocks noGrp="1"/>
          </p:cNvSpPr>
          <p:nvPr>
            <p:ph idx="1"/>
          </p:nvPr>
        </p:nvSpPr>
        <p:spPr/>
        <p:txBody>
          <a:bodyPr>
            <a:normAutofit fontScale="92500" lnSpcReduction="10000"/>
          </a:bodyPr>
          <a:lstStyle/>
          <a:p>
            <a:pPr algn="just">
              <a:lnSpc>
                <a:spcPct val="150000"/>
              </a:lnSpc>
            </a:pPr>
            <a:r>
              <a:rPr lang="en-MY" b="1" dirty="0">
                <a:latin typeface="Times New Roman" pitchFamily="18" charset="0"/>
                <a:cs typeface="Times New Roman" pitchFamily="18" charset="0"/>
              </a:rPr>
              <a:t>Boundary testing </a:t>
            </a:r>
            <a:r>
              <a:rPr lang="en-MY" dirty="0">
                <a:latin typeface="Times New Roman" pitchFamily="18" charset="0"/>
                <a:cs typeface="Times New Roman" pitchFamily="18" charset="0"/>
              </a:rPr>
              <a:t>is the process of testing between extreme ends or boundaries between partitions of the input values.</a:t>
            </a:r>
          </a:p>
          <a:p>
            <a:pPr algn="just">
              <a:lnSpc>
                <a:spcPct val="150000"/>
              </a:lnSpc>
            </a:pPr>
            <a:r>
              <a:rPr lang="en-US" dirty="0">
                <a:latin typeface="Times New Roman" panose="02020603050405020304" pitchFamily="18" charset="0"/>
                <a:cs typeface="Times New Roman" panose="02020603050405020304" pitchFamily="18" charset="0"/>
              </a:rPr>
              <a:t>Boundary value testing is a technique used to reduce the number of test cases to a manageable size while still maintaining reasonable coverage.</a:t>
            </a:r>
          </a:p>
          <a:p>
            <a:pPr algn="just">
              <a:lnSpc>
                <a:spcPct val="150000"/>
              </a:lnSpc>
            </a:pPr>
            <a:r>
              <a:rPr lang="en-MY" dirty="0">
                <a:latin typeface="Times New Roman" pitchFamily="18" charset="0"/>
                <a:cs typeface="Times New Roman" pitchFamily="18" charset="0"/>
              </a:rPr>
              <a:t>So these extreme ends like Start - End, Lower - Upper, Maximum -Minimum, Just Inside - Just Outside values are called boundary values and the testing is called ‘boundary testing’.</a:t>
            </a:r>
          </a:p>
          <a:p>
            <a:endParaRPr lang="en-IN" dirty="0"/>
          </a:p>
        </p:txBody>
      </p:sp>
    </p:spTree>
    <p:extLst>
      <p:ext uri="{BB962C8B-B14F-4D97-AF65-F5344CB8AC3E}">
        <p14:creationId xmlns:p14="http://schemas.microsoft.com/office/powerpoint/2010/main" val="10171152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Continues..</a:t>
            </a:r>
            <a:endParaRPr lang="en-IN" dirty="0"/>
          </a:p>
        </p:txBody>
      </p:sp>
      <p:sp>
        <p:nvSpPr>
          <p:cNvPr id="3" name="Content Placeholder 2"/>
          <p:cNvSpPr>
            <a:spLocks noGrp="1"/>
          </p:cNvSpPr>
          <p:nvPr>
            <p:ph idx="1"/>
          </p:nvPr>
        </p:nvSpPr>
        <p:spPr>
          <a:xfrm>
            <a:off x="838200" y="1825625"/>
            <a:ext cx="10515600" cy="2171609"/>
          </a:xfrm>
        </p:spPr>
        <p:txBody>
          <a:bodyPr/>
          <a:lstStyle/>
          <a:p>
            <a:pPr>
              <a:lnSpc>
                <a:spcPct val="150000"/>
              </a:lnSpc>
            </a:pPr>
            <a:r>
              <a:rPr lang="en-US" dirty="0">
                <a:latin typeface="Times New Roman" panose="02020603050405020304" pitchFamily="18" charset="0"/>
                <a:cs typeface="Times New Roman" panose="02020603050405020304" pitchFamily="18" charset="0"/>
              </a:rPr>
              <a:t>Boundary value testing focuses on the boundaries because that is where so many defects hide. </a:t>
            </a:r>
          </a:p>
          <a:p>
            <a:pPr algn="just">
              <a:lnSpc>
                <a:spcPct val="150000"/>
              </a:lnSpc>
            </a:pPr>
            <a:r>
              <a:rPr lang="en-MY" dirty="0">
                <a:latin typeface="Times New Roman" pitchFamily="18" charset="0"/>
                <a:cs typeface="Times New Roman" pitchFamily="18" charset="0"/>
              </a:rPr>
              <a:t>Boundary Testing comes after the Equivalence Class Partitioning</a:t>
            </a:r>
          </a:p>
          <a:p>
            <a:endParaRPr lang="en-IN" dirty="0"/>
          </a:p>
        </p:txBody>
      </p:sp>
      <p:pic>
        <p:nvPicPr>
          <p:cNvPr id="4" name="Picture 2" descr="D:\MCA\3. Odd Semester 2020\S1\Advanced Software Engineering\Module 4\3. Software Testing\Screenshots\t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029" y="4132171"/>
            <a:ext cx="9831978" cy="2638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23435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b="1" dirty="0">
                <a:latin typeface="Times New Roman" pitchFamily="18" charset="0"/>
                <a:cs typeface="Times New Roman" pitchFamily="18" charset="0"/>
              </a:rPr>
              <a:t>Decision Table Testing</a:t>
            </a:r>
            <a:endParaRPr lang="en-IN" dirty="0"/>
          </a:p>
        </p:txBody>
      </p:sp>
      <p:sp>
        <p:nvSpPr>
          <p:cNvPr id="3" name="Content Placeholder 2"/>
          <p:cNvSpPr>
            <a:spLocks noGrp="1"/>
          </p:cNvSpPr>
          <p:nvPr>
            <p:ph idx="1"/>
          </p:nvPr>
        </p:nvSpPr>
        <p:spPr/>
        <p:txBody>
          <a:bodyPr>
            <a:normAutofit fontScale="85000" lnSpcReduction="20000"/>
          </a:bodyPr>
          <a:lstStyle/>
          <a:p>
            <a:pPr algn="just">
              <a:lnSpc>
                <a:spcPct val="150000"/>
              </a:lnSpc>
            </a:pPr>
            <a:r>
              <a:rPr lang="en-MY" dirty="0">
                <a:latin typeface="Times New Roman" pitchFamily="18" charset="0"/>
                <a:cs typeface="Times New Roman" pitchFamily="18" charset="0"/>
              </a:rPr>
              <a:t>A Decision Table is a tabular representation of inputs versus rules / cases / test conditions.</a:t>
            </a:r>
          </a:p>
          <a:p>
            <a:pPr algn="just">
              <a:lnSpc>
                <a:spcPct val="150000"/>
              </a:lnSpc>
            </a:pPr>
            <a:r>
              <a:rPr lang="en-MY" dirty="0">
                <a:latin typeface="Times New Roman" pitchFamily="18" charset="0"/>
                <a:cs typeface="Times New Roman" pitchFamily="18" charset="0"/>
              </a:rPr>
              <a:t>It is a very effective tool used for both complex software testing and requirements management.</a:t>
            </a:r>
          </a:p>
          <a:p>
            <a:pPr algn="just">
              <a:lnSpc>
                <a:spcPct val="150000"/>
              </a:lnSpc>
            </a:pPr>
            <a:r>
              <a:rPr lang="en-MY" dirty="0">
                <a:latin typeface="Times New Roman" pitchFamily="18" charset="0"/>
                <a:cs typeface="Times New Roman" pitchFamily="18" charset="0"/>
              </a:rPr>
              <a:t>Decision table helps to check all possible combinations of conditions for testing and testers can also identify missed conditions easily.</a:t>
            </a:r>
          </a:p>
          <a:p>
            <a:pPr algn="just">
              <a:lnSpc>
                <a:spcPct val="150000"/>
              </a:lnSpc>
            </a:pPr>
            <a:r>
              <a:rPr lang="en-MY" dirty="0">
                <a:latin typeface="Times New Roman" pitchFamily="18" charset="0"/>
                <a:cs typeface="Times New Roman" pitchFamily="18" charset="0"/>
              </a:rPr>
              <a:t>Decision table testing is a software testing technique used to test system </a:t>
            </a:r>
            <a:r>
              <a:rPr lang="en-MY" dirty="0" err="1">
                <a:latin typeface="Times New Roman" pitchFamily="18" charset="0"/>
                <a:cs typeface="Times New Roman" pitchFamily="18" charset="0"/>
              </a:rPr>
              <a:t>behavior</a:t>
            </a:r>
            <a:r>
              <a:rPr lang="en-MY" dirty="0">
                <a:latin typeface="Times New Roman" pitchFamily="18" charset="0"/>
                <a:cs typeface="Times New Roman" pitchFamily="18" charset="0"/>
              </a:rPr>
              <a:t> for different input combinations.</a:t>
            </a:r>
          </a:p>
        </p:txBody>
      </p:sp>
    </p:spTree>
    <p:extLst>
      <p:ext uri="{BB962C8B-B14F-4D97-AF65-F5344CB8AC3E}">
        <p14:creationId xmlns:p14="http://schemas.microsoft.com/office/powerpoint/2010/main" val="36234543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10000"/>
          </a:bodyPr>
          <a:lstStyle/>
          <a:p>
            <a:pPr>
              <a:lnSpc>
                <a:spcPct val="150000"/>
              </a:lnSpc>
            </a:pPr>
            <a:r>
              <a:rPr lang="en-US" dirty="0">
                <a:latin typeface="Times New Roman" panose="02020603050405020304" pitchFamily="18" charset="0"/>
                <a:cs typeface="Times New Roman" panose="02020603050405020304" pitchFamily="18" charset="0"/>
              </a:rPr>
              <a:t>Decision Table testing can be used whenever the system must implement complex business rules when these rules can be represented as a combination of conditions and when these conditions have discrete actions associated with them.</a:t>
            </a:r>
          </a:p>
          <a:p>
            <a:pPr algn="just">
              <a:lnSpc>
                <a:spcPct val="150000"/>
              </a:lnSpc>
            </a:pPr>
            <a:r>
              <a:rPr lang="en-MY" dirty="0">
                <a:latin typeface="Times New Roman" pitchFamily="18" charset="0"/>
                <a:cs typeface="Times New Roman" pitchFamily="18" charset="0"/>
              </a:rPr>
              <a:t>This is a systematic approach where the different input combinations and their corresponding system </a:t>
            </a:r>
            <a:r>
              <a:rPr lang="en-MY" dirty="0" err="1">
                <a:latin typeface="Times New Roman" pitchFamily="18" charset="0"/>
                <a:cs typeface="Times New Roman" pitchFamily="18" charset="0"/>
              </a:rPr>
              <a:t>behavior</a:t>
            </a:r>
            <a:r>
              <a:rPr lang="en-MY" dirty="0">
                <a:latin typeface="Times New Roman" pitchFamily="18" charset="0"/>
                <a:cs typeface="Times New Roman" pitchFamily="18" charset="0"/>
              </a:rPr>
              <a:t> (Output) are captured in a tabular form</a:t>
            </a:r>
          </a:p>
          <a:p>
            <a:pPr algn="just">
              <a:lnSpc>
                <a:spcPct val="150000"/>
              </a:lnSpc>
            </a:pPr>
            <a:r>
              <a:rPr lang="en-MY" dirty="0">
                <a:latin typeface="Times New Roman" pitchFamily="18" charset="0"/>
                <a:cs typeface="Times New Roman" pitchFamily="18" charset="0"/>
              </a:rPr>
              <a:t>That is why it is also called as a </a:t>
            </a:r>
            <a:r>
              <a:rPr lang="en-MY" b="1" dirty="0">
                <a:latin typeface="Times New Roman" pitchFamily="18" charset="0"/>
                <a:cs typeface="Times New Roman" pitchFamily="18" charset="0"/>
              </a:rPr>
              <a:t>Cause-Effect</a:t>
            </a:r>
            <a:r>
              <a:rPr lang="en-MY" dirty="0">
                <a:latin typeface="Times New Roman" pitchFamily="18" charset="0"/>
                <a:cs typeface="Times New Roman" pitchFamily="18" charset="0"/>
              </a:rPr>
              <a:t> table where Cause and effects are captured for better test coverage</a:t>
            </a:r>
          </a:p>
          <a:p>
            <a:endParaRPr lang="en-IN" dirty="0"/>
          </a:p>
        </p:txBody>
      </p:sp>
    </p:spTree>
    <p:extLst>
      <p:ext uri="{BB962C8B-B14F-4D97-AF65-F5344CB8AC3E}">
        <p14:creationId xmlns:p14="http://schemas.microsoft.com/office/powerpoint/2010/main" val="28846336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5763" y="176148"/>
            <a:ext cx="10515600" cy="1325563"/>
          </a:xfrm>
        </p:spPr>
        <p:txBody>
          <a:bodyPr/>
          <a:lstStyle/>
          <a:p>
            <a:r>
              <a:rPr lang="en-GB" dirty="0"/>
              <a:t>Continues..</a:t>
            </a:r>
            <a:endParaRPr lang="en-IN"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468964" y="2542446"/>
            <a:ext cx="6728346" cy="3971500"/>
          </a:xfrm>
          <a:prstGeom prst="rect">
            <a:avLst/>
          </a:prstGeom>
          <a:noFill/>
          <a:ln>
            <a:noFill/>
          </a:ln>
        </p:spPr>
      </p:pic>
      <p:sp>
        <p:nvSpPr>
          <p:cNvPr id="6" name="Rectangle 5"/>
          <p:cNvSpPr/>
          <p:nvPr/>
        </p:nvSpPr>
        <p:spPr>
          <a:xfrm>
            <a:off x="588413" y="1120115"/>
            <a:ext cx="10586113" cy="1141146"/>
          </a:xfrm>
          <a:prstGeom prst="rect">
            <a:avLst/>
          </a:prstGeom>
          <a:solidFill>
            <a:schemeClr val="bg1"/>
          </a:solidFill>
          <a:ln>
            <a:gradFill>
              <a:gsLst>
                <a:gs pos="54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a:spAutoFit/>
          </a:bodyPr>
          <a:lstStyle/>
          <a:p>
            <a:pPr>
              <a:lnSpc>
                <a:spcPct val="150000"/>
              </a:lnSpc>
            </a:pPr>
            <a:r>
              <a:rPr lang="en-US" sz="2400" dirty="0">
                <a:latin typeface="Times New Roman" panose="02020603050405020304" pitchFamily="18" charset="0"/>
                <a:ea typeface="LiberationSans"/>
              </a:rPr>
              <a:t>Decision tables are an excellent tool to capture certain kinds of system requirements and to document internal system design. </a:t>
            </a:r>
            <a:endParaRPr lang="en-US" sz="2400" dirty="0"/>
          </a:p>
        </p:txBody>
      </p:sp>
      <p:sp>
        <p:nvSpPr>
          <p:cNvPr id="7" name="Rectangle 6"/>
          <p:cNvSpPr/>
          <p:nvPr/>
        </p:nvSpPr>
        <p:spPr>
          <a:xfrm>
            <a:off x="7888796" y="2198391"/>
            <a:ext cx="3639403" cy="4659609"/>
          </a:xfrm>
          <a:prstGeom prst="rect">
            <a:avLst/>
          </a:prstGeom>
          <a:ln>
            <a:solidFill>
              <a:schemeClr val="accent1"/>
            </a:solidFill>
          </a:ln>
        </p:spPr>
        <p:txBody>
          <a:bodyPr wrap="square">
            <a:spAutoFit/>
          </a:bodyPr>
          <a:lstStyle/>
          <a:p>
            <a:pPr>
              <a:lnSpc>
                <a:spcPct val="150000"/>
              </a:lnSpc>
            </a:pPr>
            <a:r>
              <a:rPr lang="en-US" sz="2000" dirty="0">
                <a:latin typeface="Times New Roman" panose="02020603050405020304" pitchFamily="18" charset="0"/>
                <a:ea typeface="LiberationSans"/>
              </a:rPr>
              <a:t>Conditions 1 through m represent various input conditions. Actions 1 through n are the actions that should be taken depending on the various combinations of input conditions. Each of the rules defines a unique combination of conditions that result in the execution ("firing") of the actions associated with that rule. </a:t>
            </a:r>
            <a:endParaRPr lang="en-US" sz="2000" dirty="0"/>
          </a:p>
        </p:txBody>
      </p:sp>
    </p:spTree>
    <p:extLst>
      <p:ext uri="{BB962C8B-B14F-4D97-AF65-F5344CB8AC3E}">
        <p14:creationId xmlns:p14="http://schemas.microsoft.com/office/powerpoint/2010/main" val="833453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Continues..</a:t>
            </a:r>
            <a:endParaRPr lang="en-IN" dirty="0"/>
          </a:p>
        </p:txBody>
      </p:sp>
      <p:sp>
        <p:nvSpPr>
          <p:cNvPr id="3" name="Content Placeholder 2"/>
          <p:cNvSpPr>
            <a:spLocks noGrp="1"/>
          </p:cNvSpPr>
          <p:nvPr>
            <p:ph idx="1"/>
          </p:nvPr>
        </p:nvSpPr>
        <p:spPr/>
        <p:txBody>
          <a:bodyPr>
            <a:normAutofit fontScale="92500"/>
          </a:bodyPr>
          <a:lstStyle/>
          <a:p>
            <a:r>
              <a:rPr lang="en-US" dirty="0">
                <a:latin typeface="Times New Roman" pitchFamily="18" charset="0"/>
                <a:cs typeface="Times New Roman" pitchFamily="18" charset="0"/>
              </a:rPr>
              <a:t>A team leader, called a </a:t>
            </a:r>
            <a:r>
              <a:rPr lang="en-US" b="1" i="1" dirty="0">
                <a:latin typeface="Times New Roman" pitchFamily="18" charset="0"/>
                <a:cs typeface="Times New Roman" pitchFamily="18" charset="0"/>
              </a:rPr>
              <a:t>Scrum master</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leads the meeting and assesses the responses from each person. </a:t>
            </a:r>
          </a:p>
          <a:p>
            <a:r>
              <a:rPr lang="en-US" dirty="0">
                <a:latin typeface="Times New Roman" pitchFamily="18" charset="0"/>
                <a:cs typeface="Times New Roman" pitchFamily="18" charset="0"/>
              </a:rPr>
              <a:t>The Scrum meeting helps the team to uncover potential problems as early as possible. </a:t>
            </a:r>
          </a:p>
          <a:p>
            <a:r>
              <a:rPr lang="en-US" dirty="0">
                <a:latin typeface="Times New Roman" pitchFamily="18" charset="0"/>
                <a:cs typeface="Times New Roman" pitchFamily="18" charset="0"/>
              </a:rPr>
              <a:t>Also, these daily meetings lead to “knowledge socialization” and thereby promote a self-organizing team structure.</a:t>
            </a:r>
          </a:p>
          <a:p>
            <a:r>
              <a:rPr lang="en-US" b="1" i="1" dirty="0">
                <a:latin typeface="Times New Roman" pitchFamily="18" charset="0"/>
                <a:cs typeface="Times New Roman" pitchFamily="18" charset="0"/>
              </a:rPr>
              <a:t>Demos</a:t>
            </a:r>
          </a:p>
          <a:p>
            <a:pPr lvl="1"/>
            <a:r>
              <a:rPr lang="en-US" dirty="0">
                <a:latin typeface="Times New Roman" pitchFamily="18" charset="0"/>
                <a:cs typeface="Times New Roman" pitchFamily="18" charset="0"/>
              </a:rPr>
              <a:t>Deliver the software increment to the customer so that functionality that has been implemented can be demonstrated and evaluated by the customer. </a:t>
            </a:r>
          </a:p>
          <a:p>
            <a:pPr lvl="1"/>
            <a:r>
              <a:rPr lang="en-US" dirty="0">
                <a:latin typeface="Times New Roman" pitchFamily="18" charset="0"/>
                <a:cs typeface="Times New Roman" pitchFamily="18" charset="0"/>
              </a:rPr>
              <a:t>It is important to note that the demo may not contain all planned functionality, but rather those functions that can be delivered within the time-box that was established.</a:t>
            </a:r>
          </a:p>
          <a:p>
            <a:endParaRPr lang="en-IN" dirty="0"/>
          </a:p>
        </p:txBody>
      </p:sp>
    </p:spTree>
    <p:extLst>
      <p:ext uri="{BB962C8B-B14F-4D97-AF65-F5344CB8AC3E}">
        <p14:creationId xmlns:p14="http://schemas.microsoft.com/office/powerpoint/2010/main" val="9238044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b="1" dirty="0">
                <a:latin typeface="Times New Roman" pitchFamily="18" charset="0"/>
                <a:cs typeface="Times New Roman" pitchFamily="18" charset="0"/>
              </a:rPr>
              <a:t>Pairwise Testing</a:t>
            </a:r>
            <a:endParaRPr lang="en-IN" dirty="0"/>
          </a:p>
        </p:txBody>
      </p:sp>
      <p:sp>
        <p:nvSpPr>
          <p:cNvPr id="3" name="Content Placeholder 2"/>
          <p:cNvSpPr>
            <a:spLocks noGrp="1"/>
          </p:cNvSpPr>
          <p:nvPr>
            <p:ph idx="1"/>
          </p:nvPr>
        </p:nvSpPr>
        <p:spPr/>
        <p:txBody>
          <a:bodyPr>
            <a:normAutofit fontScale="85000" lnSpcReduction="10000"/>
          </a:bodyPr>
          <a:lstStyle/>
          <a:p>
            <a:pPr algn="just">
              <a:lnSpc>
                <a:spcPct val="150000"/>
              </a:lnSpc>
            </a:pPr>
            <a:r>
              <a:rPr lang="en-MY" b="1" dirty="0">
                <a:latin typeface="Times New Roman" pitchFamily="18" charset="0"/>
                <a:cs typeface="Times New Roman" pitchFamily="18" charset="0"/>
              </a:rPr>
              <a:t>Pairwise Testing </a:t>
            </a:r>
            <a:r>
              <a:rPr lang="en-MY" dirty="0">
                <a:latin typeface="Times New Roman" pitchFamily="18" charset="0"/>
                <a:cs typeface="Times New Roman" pitchFamily="18" charset="0"/>
              </a:rPr>
              <a:t>also known as </a:t>
            </a:r>
            <a:r>
              <a:rPr lang="en-MY" b="1" dirty="0">
                <a:latin typeface="Times New Roman" pitchFamily="18" charset="0"/>
                <a:cs typeface="Times New Roman" pitchFamily="18" charset="0"/>
              </a:rPr>
              <a:t>All-pairs testing </a:t>
            </a:r>
            <a:r>
              <a:rPr lang="en-MY" dirty="0">
                <a:latin typeface="Times New Roman" pitchFamily="18" charset="0"/>
                <a:cs typeface="Times New Roman" pitchFamily="18" charset="0"/>
              </a:rPr>
              <a:t>is a testing approach taken for testing the software using combinatorial method.</a:t>
            </a:r>
          </a:p>
          <a:p>
            <a:pPr algn="just">
              <a:lnSpc>
                <a:spcPct val="150000"/>
              </a:lnSpc>
            </a:pPr>
            <a:r>
              <a:rPr lang="en-US" dirty="0">
                <a:latin typeface="Times New Roman" pitchFamily="18" charset="0"/>
                <a:cs typeface="Times New Roman" pitchFamily="18" charset="0"/>
              </a:rPr>
              <a:t>When the number of combinations to test is very large, do not to attempt to test all combinations for all the values for all the variables, but test all pairs of variables. This significantly reduces the number of tests that must be created and run.</a:t>
            </a:r>
            <a:endParaRPr lang="en-MY" dirty="0">
              <a:latin typeface="Times New Roman" pitchFamily="18" charset="0"/>
              <a:cs typeface="Times New Roman" pitchFamily="18" charset="0"/>
            </a:endParaRPr>
          </a:p>
          <a:p>
            <a:pPr algn="just">
              <a:lnSpc>
                <a:spcPct val="150000"/>
              </a:lnSpc>
            </a:pPr>
            <a:r>
              <a:rPr lang="en-MY" dirty="0">
                <a:latin typeface="Times New Roman" pitchFamily="18" charset="0"/>
                <a:cs typeface="Times New Roman" pitchFamily="18" charset="0"/>
              </a:rPr>
              <a:t>It's a method to test all the possible discrete combinations of the parameters involved.</a:t>
            </a:r>
          </a:p>
        </p:txBody>
      </p:sp>
    </p:spTree>
    <p:extLst>
      <p:ext uri="{BB962C8B-B14F-4D97-AF65-F5344CB8AC3E}">
        <p14:creationId xmlns:p14="http://schemas.microsoft.com/office/powerpoint/2010/main" val="2108616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Continues..</a:t>
            </a:r>
            <a:endParaRPr lang="en-IN" dirty="0"/>
          </a:p>
        </p:txBody>
      </p:sp>
      <p:sp>
        <p:nvSpPr>
          <p:cNvPr id="3" name="Content Placeholder 2"/>
          <p:cNvSpPr>
            <a:spLocks noGrp="1"/>
          </p:cNvSpPr>
          <p:nvPr>
            <p:ph idx="1"/>
          </p:nvPr>
        </p:nvSpPr>
        <p:spPr>
          <a:xfrm>
            <a:off x="838200" y="1825624"/>
            <a:ext cx="10515600" cy="4540341"/>
          </a:xfrm>
        </p:spPr>
        <p:txBody>
          <a:bodyPr>
            <a:normAutofit fontScale="85000" lnSpcReduction="20000"/>
          </a:bodyPr>
          <a:lstStyle/>
          <a:p>
            <a:pPr algn="just">
              <a:lnSpc>
                <a:spcPct val="160000"/>
              </a:lnSpc>
            </a:pPr>
            <a:r>
              <a:rPr lang="en-MY" dirty="0">
                <a:latin typeface="Times New Roman" pitchFamily="18" charset="0"/>
                <a:cs typeface="Times New Roman" pitchFamily="18" charset="0"/>
              </a:rPr>
              <a:t>Assume we have a piece of software to be tested which has got 10 input fields and 10 possible settings for each input field, then there are 10</a:t>
            </a:r>
            <a:r>
              <a:rPr lang="en-MY" baseline="30000" dirty="0">
                <a:latin typeface="Times New Roman" pitchFamily="18" charset="0"/>
                <a:cs typeface="Times New Roman" pitchFamily="18" charset="0"/>
              </a:rPr>
              <a:t>10</a:t>
            </a:r>
            <a:r>
              <a:rPr lang="en-MY" dirty="0">
                <a:latin typeface="Times New Roman" pitchFamily="18" charset="0"/>
                <a:cs typeface="Times New Roman" pitchFamily="18" charset="0"/>
              </a:rPr>
              <a:t> possible inputs to be tested.</a:t>
            </a:r>
          </a:p>
          <a:p>
            <a:pPr algn="just">
              <a:lnSpc>
                <a:spcPct val="160000"/>
              </a:lnSpc>
            </a:pPr>
            <a:r>
              <a:rPr lang="en-MY" dirty="0">
                <a:latin typeface="Times New Roman" pitchFamily="18" charset="0"/>
                <a:cs typeface="Times New Roman" pitchFamily="18" charset="0"/>
              </a:rPr>
              <a:t>In this case, exhaustive testing is impossible even if we wish to test all combinations.</a:t>
            </a:r>
          </a:p>
          <a:p>
            <a:pPr algn="just">
              <a:lnSpc>
                <a:spcPct val="160000"/>
              </a:lnSpc>
            </a:pPr>
            <a:r>
              <a:rPr lang="en-US" dirty="0">
                <a:latin typeface="Times New Roman" panose="02020603050405020304" pitchFamily="18" charset="0"/>
                <a:cs typeface="Times New Roman" panose="02020603050405020304" pitchFamily="18" charset="0"/>
              </a:rPr>
              <a:t>Example: If a system had four different input parameters and each one could take on one of three different values, the number of combinations is 3</a:t>
            </a:r>
            <a:r>
              <a:rPr lang="en-US" baseline="30000" dirty="0">
                <a:latin typeface="Times New Roman" panose="02020603050405020304" pitchFamily="18" charset="0"/>
                <a:cs typeface="Times New Roman" panose="02020603050405020304" pitchFamily="18" charset="0"/>
              </a:rPr>
              <a:t>4</a:t>
            </a:r>
            <a:r>
              <a:rPr lang="en-US" dirty="0">
                <a:latin typeface="Times New Roman" panose="02020603050405020304" pitchFamily="18" charset="0"/>
                <a:cs typeface="Times New Roman" panose="02020603050405020304" pitchFamily="18" charset="0"/>
              </a:rPr>
              <a:t> which is 81. It is possible to cover all the pairwise input combinations in only nine tests.</a:t>
            </a:r>
          </a:p>
        </p:txBody>
      </p:sp>
    </p:spTree>
    <p:extLst>
      <p:ext uri="{BB962C8B-B14F-4D97-AF65-F5344CB8AC3E}">
        <p14:creationId xmlns:p14="http://schemas.microsoft.com/office/powerpoint/2010/main" val="991954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b="1" dirty="0">
                <a:latin typeface="Times New Roman" pitchFamily="18" charset="0"/>
                <a:cs typeface="Times New Roman" pitchFamily="18" charset="0"/>
              </a:rPr>
              <a:t>State Transition Testing</a:t>
            </a:r>
            <a:endParaRPr lang="en-IN" dirty="0"/>
          </a:p>
        </p:txBody>
      </p:sp>
      <p:sp>
        <p:nvSpPr>
          <p:cNvPr id="3" name="Content Placeholder 2"/>
          <p:cNvSpPr>
            <a:spLocks noGrp="1"/>
          </p:cNvSpPr>
          <p:nvPr>
            <p:ph idx="1"/>
          </p:nvPr>
        </p:nvSpPr>
        <p:spPr/>
        <p:txBody>
          <a:bodyPr>
            <a:normAutofit fontScale="92500" lnSpcReduction="10000"/>
          </a:bodyPr>
          <a:lstStyle/>
          <a:p>
            <a:pPr algn="just">
              <a:lnSpc>
                <a:spcPct val="150000"/>
              </a:lnSpc>
            </a:pPr>
            <a:r>
              <a:rPr lang="en-MY" b="1" dirty="0">
                <a:latin typeface="Times New Roman" pitchFamily="18" charset="0"/>
                <a:cs typeface="Times New Roman" pitchFamily="18" charset="0"/>
              </a:rPr>
              <a:t>State Transition Testing</a:t>
            </a:r>
            <a:r>
              <a:rPr lang="en-MY" dirty="0">
                <a:latin typeface="Times New Roman" pitchFamily="18" charset="0"/>
                <a:cs typeface="Times New Roman" pitchFamily="18" charset="0"/>
              </a:rPr>
              <a:t> is a black box testing technique in which changes made in input conditions cause state changes or output changes in the Application under Test (AUT).</a:t>
            </a:r>
          </a:p>
          <a:p>
            <a:pPr algn="just">
              <a:lnSpc>
                <a:spcPct val="150000"/>
              </a:lnSpc>
            </a:pPr>
            <a:r>
              <a:rPr lang="en-US" dirty="0">
                <a:latin typeface="Times New Roman" panose="02020603050405020304" pitchFamily="18" charset="0"/>
                <a:cs typeface="Times New Roman" panose="02020603050405020304" pitchFamily="18" charset="0"/>
              </a:rPr>
              <a:t>State-Transition diagrams is an excellent tool to capture certain types of system requirements and to document internal system design. </a:t>
            </a:r>
          </a:p>
          <a:p>
            <a:pPr algn="just">
              <a:lnSpc>
                <a:spcPct val="150000"/>
              </a:lnSpc>
            </a:pPr>
            <a:r>
              <a:rPr lang="en-US" dirty="0">
                <a:latin typeface="Times New Roman" panose="02020603050405020304" pitchFamily="18" charset="0"/>
                <a:cs typeface="Times New Roman" panose="02020603050405020304" pitchFamily="18" charset="0"/>
              </a:rPr>
              <a:t>These diagrams document the events that come into and are processed by a system as well as the system's responses.</a:t>
            </a:r>
          </a:p>
          <a:p>
            <a:endParaRPr lang="en-IN" dirty="0"/>
          </a:p>
        </p:txBody>
      </p:sp>
    </p:spTree>
    <p:extLst>
      <p:ext uri="{BB962C8B-B14F-4D97-AF65-F5344CB8AC3E}">
        <p14:creationId xmlns:p14="http://schemas.microsoft.com/office/powerpoint/2010/main" val="12552526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Continues..</a:t>
            </a:r>
            <a:endParaRPr lang="en-IN" dirty="0"/>
          </a:p>
        </p:txBody>
      </p:sp>
      <p:sp>
        <p:nvSpPr>
          <p:cNvPr id="3" name="Content Placeholder 2"/>
          <p:cNvSpPr>
            <a:spLocks noGrp="1"/>
          </p:cNvSpPr>
          <p:nvPr>
            <p:ph idx="1"/>
          </p:nvPr>
        </p:nvSpPr>
        <p:spPr>
          <a:xfrm>
            <a:off x="838200" y="1825624"/>
            <a:ext cx="10515600" cy="4601301"/>
          </a:xfrm>
        </p:spPr>
        <p:txBody>
          <a:bodyPr>
            <a:normAutofit fontScale="77500" lnSpcReduction="20000"/>
          </a:bodyPr>
          <a:lstStyle/>
          <a:p>
            <a:pPr>
              <a:lnSpc>
                <a:spcPct val="150000"/>
              </a:lnSpc>
            </a:pPr>
            <a:r>
              <a:rPr lang="en-US" dirty="0">
                <a:latin typeface="Times New Roman" panose="02020603050405020304" pitchFamily="18" charset="0"/>
                <a:cs typeface="Times New Roman" panose="02020603050405020304" pitchFamily="18" charset="0"/>
              </a:rPr>
              <a:t>When a system must remember something about what has happened before or when valid and invalid orders of operations exist, state-transition diagrams are excellent tools to record this information.</a:t>
            </a:r>
            <a:endParaRPr lang="en-MY" dirty="0">
              <a:latin typeface="Times New Roman" pitchFamily="18" charset="0"/>
              <a:cs typeface="Times New Roman" pitchFamily="18" charset="0"/>
            </a:endParaRPr>
          </a:p>
          <a:p>
            <a:pPr algn="just">
              <a:lnSpc>
                <a:spcPct val="150000"/>
              </a:lnSpc>
            </a:pPr>
            <a:r>
              <a:rPr lang="en-MY" dirty="0">
                <a:latin typeface="Times New Roman" pitchFamily="18" charset="0"/>
                <a:cs typeface="Times New Roman" pitchFamily="18" charset="0"/>
              </a:rPr>
              <a:t>State transition testing helps to </a:t>
            </a:r>
            <a:r>
              <a:rPr lang="en-MY" dirty="0" err="1">
                <a:latin typeface="Times New Roman" pitchFamily="18" charset="0"/>
                <a:cs typeface="Times New Roman" pitchFamily="18" charset="0"/>
              </a:rPr>
              <a:t>analyze</a:t>
            </a:r>
            <a:r>
              <a:rPr lang="en-MY" dirty="0">
                <a:latin typeface="Times New Roman" pitchFamily="18" charset="0"/>
                <a:cs typeface="Times New Roman" pitchFamily="18" charset="0"/>
              </a:rPr>
              <a:t> behaviour of an application for different input conditions.</a:t>
            </a:r>
          </a:p>
          <a:p>
            <a:pPr algn="just">
              <a:lnSpc>
                <a:spcPct val="150000"/>
              </a:lnSpc>
            </a:pPr>
            <a:r>
              <a:rPr lang="en-MY" dirty="0">
                <a:latin typeface="Times New Roman" pitchFamily="18" charset="0"/>
                <a:cs typeface="Times New Roman" pitchFamily="18" charset="0"/>
              </a:rPr>
              <a:t>Testers can provide positive and negative input test values and record the system behaviour.</a:t>
            </a:r>
          </a:p>
          <a:p>
            <a:pPr algn="just">
              <a:lnSpc>
                <a:spcPct val="150000"/>
              </a:lnSpc>
            </a:pPr>
            <a:r>
              <a:rPr lang="en-MY" dirty="0">
                <a:latin typeface="Times New Roman" pitchFamily="18" charset="0"/>
                <a:cs typeface="Times New Roman" pitchFamily="18" charset="0"/>
              </a:rPr>
              <a:t>State Transition Testing Technique is helpful where you need to test different system transitions.</a:t>
            </a:r>
          </a:p>
          <a:p>
            <a:endParaRPr lang="en-IN" dirty="0"/>
          </a:p>
        </p:txBody>
      </p:sp>
    </p:spTree>
    <p:extLst>
      <p:ext uri="{BB962C8B-B14F-4D97-AF65-F5344CB8AC3E}">
        <p14:creationId xmlns:p14="http://schemas.microsoft.com/office/powerpoint/2010/main" val="26610783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Continues..</a:t>
            </a:r>
            <a:endParaRPr lang="en-IN" dirty="0"/>
          </a:p>
        </p:txBody>
      </p:sp>
      <p:sp>
        <p:nvSpPr>
          <p:cNvPr id="3" name="Content Placeholder 2"/>
          <p:cNvSpPr>
            <a:spLocks noGrp="1"/>
          </p:cNvSpPr>
          <p:nvPr>
            <p:ph idx="1"/>
          </p:nvPr>
        </p:nvSpPr>
        <p:spPr>
          <a:xfrm>
            <a:off x="838199" y="1825624"/>
            <a:ext cx="11162211" cy="4662261"/>
          </a:xfrm>
        </p:spPr>
        <p:txBody>
          <a:bodyPr>
            <a:normAutofit fontScale="62500" lnSpcReduction="20000"/>
          </a:bodyPr>
          <a:lstStyle/>
          <a:p>
            <a:pPr>
              <a:lnSpc>
                <a:spcPct val="170000"/>
              </a:lnSpc>
            </a:pPr>
            <a:r>
              <a:rPr lang="en-US" b="1" dirty="0">
                <a:latin typeface="Times New Roman" panose="02020603050405020304" pitchFamily="18" charset="0"/>
                <a:cs typeface="Times New Roman" panose="02020603050405020304" pitchFamily="18" charset="0"/>
              </a:rPr>
              <a:t>State</a:t>
            </a:r>
            <a:r>
              <a:rPr lang="en-US" dirty="0">
                <a:latin typeface="Times New Roman" panose="02020603050405020304" pitchFamily="18" charset="0"/>
                <a:cs typeface="Times New Roman" panose="02020603050405020304" pitchFamily="18" charset="0"/>
              </a:rPr>
              <a:t> (represented by a circle)-A state is a condition in which a system is waiting for one or more events. States "remember" inputs the system has received in the past and define how the system should respond to subsequent events when they occur. These events may cause state-transitions and/or initiate actions. </a:t>
            </a:r>
          </a:p>
          <a:p>
            <a:pPr>
              <a:lnSpc>
                <a:spcPct val="170000"/>
              </a:lnSpc>
            </a:pPr>
            <a:r>
              <a:rPr lang="en-US" b="1" dirty="0">
                <a:latin typeface="Times New Roman" panose="02020603050405020304" pitchFamily="18" charset="0"/>
                <a:cs typeface="Times New Roman" panose="02020603050405020304" pitchFamily="18" charset="0"/>
              </a:rPr>
              <a:t>Transition</a:t>
            </a:r>
            <a:r>
              <a:rPr lang="en-US" dirty="0">
                <a:latin typeface="Times New Roman" panose="02020603050405020304" pitchFamily="18" charset="0"/>
                <a:cs typeface="Times New Roman" panose="02020603050405020304" pitchFamily="18" charset="0"/>
              </a:rPr>
              <a:t> (represented by an arrow)-A transition represents a change from one state to another caused by an event.</a:t>
            </a:r>
          </a:p>
          <a:p>
            <a:pPr>
              <a:lnSpc>
                <a:spcPct val="170000"/>
              </a:lnSpc>
            </a:pPr>
            <a:r>
              <a:rPr lang="en-US" b="1" dirty="0">
                <a:latin typeface="Times New Roman" panose="02020603050405020304" pitchFamily="18" charset="0"/>
                <a:cs typeface="Times New Roman" panose="02020603050405020304" pitchFamily="18" charset="0"/>
              </a:rPr>
              <a:t>Event</a:t>
            </a:r>
            <a:r>
              <a:rPr lang="en-US" dirty="0">
                <a:latin typeface="Times New Roman" panose="02020603050405020304" pitchFamily="18" charset="0"/>
                <a:cs typeface="Times New Roman" panose="02020603050405020304" pitchFamily="18" charset="0"/>
              </a:rPr>
              <a:t> (represented by a label on a transition)-An event is something that causes the system to change state. Generally, it is an event in the outside world that enters the system through its interface.</a:t>
            </a:r>
          </a:p>
          <a:p>
            <a:pPr>
              <a:lnSpc>
                <a:spcPct val="170000"/>
              </a:lnSpc>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Action</a:t>
            </a:r>
            <a:r>
              <a:rPr lang="en-US" dirty="0">
                <a:latin typeface="Times New Roman" panose="02020603050405020304" pitchFamily="18" charset="0"/>
                <a:cs typeface="Times New Roman" panose="02020603050405020304" pitchFamily="18" charset="0"/>
              </a:rPr>
              <a:t> (represented by a command following a "</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")-An action is an operation initiated because of a state change.</a:t>
            </a:r>
          </a:p>
          <a:p>
            <a:pPr>
              <a:lnSpc>
                <a:spcPct val="170000"/>
              </a:lnSpc>
            </a:pPr>
            <a:r>
              <a:rPr lang="en-US" b="1" dirty="0">
                <a:latin typeface="Times New Roman" panose="02020603050405020304" pitchFamily="18" charset="0"/>
                <a:cs typeface="Times New Roman" panose="02020603050405020304" pitchFamily="18" charset="0"/>
              </a:rPr>
              <a:t>The entry point</a:t>
            </a:r>
            <a:r>
              <a:rPr lang="en-US" dirty="0">
                <a:latin typeface="Times New Roman" panose="02020603050405020304" pitchFamily="18" charset="0"/>
                <a:cs typeface="Times New Roman" panose="02020603050405020304" pitchFamily="18" charset="0"/>
              </a:rPr>
              <a:t> on the diagram is shown by a black dot while the exit point is shown by a bulls-eye symbol.</a:t>
            </a:r>
          </a:p>
          <a:p>
            <a:endParaRPr lang="en-IN" dirty="0"/>
          </a:p>
        </p:txBody>
      </p:sp>
    </p:spTree>
    <p:extLst>
      <p:ext uri="{BB962C8B-B14F-4D97-AF65-F5344CB8AC3E}">
        <p14:creationId xmlns:p14="http://schemas.microsoft.com/office/powerpoint/2010/main" val="35054909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Continues..</a:t>
            </a:r>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715589" y="2098766"/>
            <a:ext cx="6635931" cy="3387634"/>
          </a:xfrm>
          <a:prstGeom prst="rect">
            <a:avLst/>
          </a:prstGeom>
          <a:noFill/>
          <a:ln>
            <a:noFill/>
          </a:ln>
        </p:spPr>
      </p:pic>
    </p:spTree>
    <p:extLst>
      <p:ext uri="{BB962C8B-B14F-4D97-AF65-F5344CB8AC3E}">
        <p14:creationId xmlns:p14="http://schemas.microsoft.com/office/powerpoint/2010/main" val="14914769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b="1" dirty="0">
                <a:latin typeface="Times New Roman" pitchFamily="18" charset="0"/>
                <a:cs typeface="Times New Roman" pitchFamily="18" charset="0"/>
              </a:rPr>
              <a:t>Use-Case Testing</a:t>
            </a:r>
            <a:endParaRPr lang="en-IN" dirty="0"/>
          </a:p>
        </p:txBody>
      </p:sp>
      <p:sp>
        <p:nvSpPr>
          <p:cNvPr id="3" name="Content Placeholder 2"/>
          <p:cNvSpPr>
            <a:spLocks noGrp="1"/>
          </p:cNvSpPr>
          <p:nvPr>
            <p:ph idx="1"/>
          </p:nvPr>
        </p:nvSpPr>
        <p:spPr/>
        <p:txBody>
          <a:bodyPr>
            <a:normAutofit fontScale="85000" lnSpcReduction="20000"/>
          </a:bodyPr>
          <a:lstStyle/>
          <a:p>
            <a:pPr>
              <a:lnSpc>
                <a:spcPct val="170000"/>
              </a:lnSpc>
            </a:pPr>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use case </a:t>
            </a:r>
            <a:r>
              <a:rPr lang="en-US" dirty="0">
                <a:latin typeface="Times New Roman" panose="02020603050405020304" pitchFamily="18" charset="0"/>
                <a:cs typeface="Times New Roman" panose="02020603050405020304" pitchFamily="18" charset="0"/>
              </a:rPr>
              <a:t>is a scenario that describes the use of a system by an actor to accomplish a specific goal. </a:t>
            </a:r>
          </a:p>
          <a:p>
            <a:pPr>
              <a:lnSpc>
                <a:spcPct val="170000"/>
              </a:lnSpc>
            </a:pPr>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scenario</a:t>
            </a:r>
            <a:r>
              <a:rPr lang="en-US" dirty="0">
                <a:latin typeface="Times New Roman" panose="02020603050405020304" pitchFamily="18" charset="0"/>
                <a:cs typeface="Times New Roman" panose="02020603050405020304" pitchFamily="18" charset="0"/>
              </a:rPr>
              <a:t> is a sequence of steps that describe the interactions between the actor and the system. </a:t>
            </a:r>
          </a:p>
          <a:p>
            <a:pPr algn="just">
              <a:lnSpc>
                <a:spcPct val="170000"/>
              </a:lnSpc>
            </a:pPr>
            <a:r>
              <a:rPr lang="en-MY" dirty="0">
                <a:latin typeface="Times New Roman" pitchFamily="18" charset="0"/>
                <a:cs typeface="Times New Roman" pitchFamily="18" charset="0"/>
              </a:rPr>
              <a:t>Use cases are made on the basis of user actions and the response of the software application to those user actions.</a:t>
            </a:r>
          </a:p>
          <a:p>
            <a:pPr algn="just">
              <a:lnSpc>
                <a:spcPct val="170000"/>
              </a:lnSpc>
            </a:pPr>
            <a:r>
              <a:rPr lang="en-US" dirty="0">
                <a:latin typeface="Times New Roman" pitchFamily="18" charset="0"/>
                <a:cs typeface="Times New Roman" pitchFamily="18" charset="0"/>
              </a:rPr>
              <a:t>The set of use cases makes up the functional requirements of a system.</a:t>
            </a:r>
          </a:p>
          <a:p>
            <a:endParaRPr lang="en-IN" dirty="0"/>
          </a:p>
        </p:txBody>
      </p:sp>
    </p:spTree>
    <p:extLst>
      <p:ext uri="{BB962C8B-B14F-4D97-AF65-F5344CB8AC3E}">
        <p14:creationId xmlns:p14="http://schemas.microsoft.com/office/powerpoint/2010/main" val="3050071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Continues..</a:t>
            </a:r>
            <a:endParaRPr lang="en-IN" dirty="0"/>
          </a:p>
        </p:txBody>
      </p:sp>
      <p:sp>
        <p:nvSpPr>
          <p:cNvPr id="3" name="Content Placeholder 2"/>
          <p:cNvSpPr>
            <a:spLocks noGrp="1"/>
          </p:cNvSpPr>
          <p:nvPr>
            <p:ph idx="1"/>
          </p:nvPr>
        </p:nvSpPr>
        <p:spPr/>
        <p:txBody>
          <a:bodyPr>
            <a:normAutofit fontScale="77500" lnSpcReduction="20000"/>
          </a:bodyPr>
          <a:lstStyle/>
          <a:p>
            <a:pPr algn="just">
              <a:lnSpc>
                <a:spcPct val="170000"/>
              </a:lnSpc>
            </a:pPr>
            <a:r>
              <a:rPr lang="en-US" dirty="0">
                <a:latin typeface="Times New Roman" panose="02020603050405020304" pitchFamily="18" charset="0"/>
                <a:cs typeface="Times New Roman" panose="02020603050405020304" pitchFamily="18" charset="0"/>
              </a:rPr>
              <a:t>An </a:t>
            </a:r>
            <a:r>
              <a:rPr lang="en-US" b="1" dirty="0">
                <a:latin typeface="Times New Roman" panose="02020603050405020304" pitchFamily="18" charset="0"/>
                <a:cs typeface="Times New Roman" panose="02020603050405020304" pitchFamily="18" charset="0"/>
              </a:rPr>
              <a:t>actor</a:t>
            </a:r>
            <a:r>
              <a:rPr lang="en-US" dirty="0">
                <a:latin typeface="Times New Roman" panose="02020603050405020304" pitchFamily="18" charset="0"/>
                <a:cs typeface="Times New Roman" panose="02020603050405020304" pitchFamily="18" charset="0"/>
              </a:rPr>
              <a:t> is a user, playing a role with respect to the system, seeking to use the system to accomplish something worthwhile within a particular context. </a:t>
            </a:r>
          </a:p>
          <a:p>
            <a:pPr algn="just">
              <a:lnSpc>
                <a:spcPct val="170000"/>
              </a:lnSpc>
            </a:pPr>
            <a:r>
              <a:rPr lang="en-US" dirty="0">
                <a:latin typeface="Times New Roman" panose="02020603050405020304" pitchFamily="18" charset="0"/>
                <a:cs typeface="Times New Roman" panose="02020603050405020304" pitchFamily="18" charset="0"/>
              </a:rPr>
              <a:t>By "actor" we mean a user, playing a role with respect to the system, seeking to use the system to accomplish something worthwhile within a particular context. </a:t>
            </a:r>
          </a:p>
          <a:p>
            <a:pPr algn="just">
              <a:lnSpc>
                <a:spcPct val="170000"/>
              </a:lnSpc>
            </a:pPr>
            <a:r>
              <a:rPr lang="en-US" dirty="0">
                <a:latin typeface="Times New Roman" panose="02020603050405020304" pitchFamily="18" charset="0"/>
                <a:cs typeface="Times New Roman" panose="02020603050405020304" pitchFamily="18" charset="0"/>
              </a:rPr>
              <a:t>Actors are generally people although other systems may also be actors. </a:t>
            </a:r>
          </a:p>
          <a:p>
            <a:pPr algn="just">
              <a:lnSpc>
                <a:spcPct val="170000"/>
              </a:lnSpc>
            </a:pPr>
            <a:r>
              <a:rPr lang="en-US" dirty="0">
                <a:latin typeface="Times New Roman" panose="02020603050405020304" pitchFamily="18" charset="0"/>
                <a:cs typeface="Times New Roman" panose="02020603050405020304" pitchFamily="18" charset="0"/>
              </a:rPr>
              <a:t>The use case is defined from the perspective of the user, not the system. </a:t>
            </a:r>
            <a:endParaRPr lang="en-MY" dirty="0">
              <a:latin typeface="Times New Roman" pitchFamily="18" charset="0"/>
              <a:cs typeface="Times New Roman" pitchFamily="18" charset="0"/>
            </a:endParaRPr>
          </a:p>
          <a:p>
            <a:pPr algn="just">
              <a:lnSpc>
                <a:spcPct val="170000"/>
              </a:lnSpc>
            </a:pPr>
            <a:r>
              <a:rPr lang="en-MY" dirty="0">
                <a:latin typeface="Times New Roman" pitchFamily="18" charset="0"/>
                <a:cs typeface="Times New Roman" pitchFamily="18" charset="0"/>
              </a:rPr>
              <a:t>It is widely used in developing test cases at system or acceptance level</a:t>
            </a:r>
          </a:p>
          <a:p>
            <a:endParaRPr lang="en-IN" dirty="0"/>
          </a:p>
        </p:txBody>
      </p:sp>
    </p:spTree>
    <p:extLst>
      <p:ext uri="{BB962C8B-B14F-4D97-AF65-F5344CB8AC3E}">
        <p14:creationId xmlns:p14="http://schemas.microsoft.com/office/powerpoint/2010/main" val="7761796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Continues..</a:t>
            </a:r>
            <a:endParaRPr lang="en-IN" dirty="0"/>
          </a:p>
        </p:txBody>
      </p:sp>
      <p:sp>
        <p:nvSpPr>
          <p:cNvPr id="3" name="Content Placeholder 2"/>
          <p:cNvSpPr>
            <a:spLocks noGrp="1"/>
          </p:cNvSpPr>
          <p:nvPr>
            <p:ph idx="1"/>
          </p:nvPr>
        </p:nvSpPr>
        <p:spPr>
          <a:xfrm>
            <a:off x="838200" y="1825625"/>
            <a:ext cx="10515600" cy="2624455"/>
          </a:xfrm>
        </p:spPr>
        <p:txBody>
          <a:bodyPr>
            <a:normAutofit fontScale="85000" lnSpcReduction="10000"/>
          </a:bodyPr>
          <a:lstStyle/>
          <a:p>
            <a:pPr algn="just">
              <a:lnSpc>
                <a:spcPct val="150000"/>
              </a:lnSpc>
            </a:pPr>
            <a:r>
              <a:rPr lang="en-MY" dirty="0">
                <a:latin typeface="Times New Roman" pitchFamily="18" charset="0"/>
                <a:cs typeface="Times New Roman" pitchFamily="18" charset="0"/>
              </a:rPr>
              <a:t>Use Case Testing is a software testing technique that helps to identify test cases that cover entire system on a transaction by transaction basis from start to end.</a:t>
            </a:r>
          </a:p>
          <a:p>
            <a:pPr algn="just">
              <a:lnSpc>
                <a:spcPct val="150000"/>
              </a:lnSpc>
            </a:pPr>
            <a:r>
              <a:rPr lang="en-MY" dirty="0">
                <a:latin typeface="Times New Roman" pitchFamily="18" charset="0"/>
                <a:cs typeface="Times New Roman" pitchFamily="18" charset="0"/>
              </a:rPr>
              <a:t>Test cases are the interactions between users and software application</a:t>
            </a:r>
          </a:p>
          <a:p>
            <a:pPr>
              <a:lnSpc>
                <a:spcPct val="150000"/>
              </a:lnSpc>
            </a:pPr>
            <a:r>
              <a:rPr lang="en-US" dirty="0">
                <a:latin typeface="Times New Roman" pitchFamily="18" charset="0"/>
                <a:cs typeface="Times New Roman" pitchFamily="18" charset="0"/>
              </a:rPr>
              <a:t>The Unified Modeling Language notion for use cases is:</a:t>
            </a:r>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513043" y="4321517"/>
            <a:ext cx="4780129" cy="2512423"/>
          </a:xfrm>
          <a:prstGeom prst="rect">
            <a:avLst/>
          </a:prstGeom>
          <a:noFill/>
          <a:ln>
            <a:noFill/>
          </a:ln>
        </p:spPr>
      </p:pic>
      <p:sp>
        <p:nvSpPr>
          <p:cNvPr id="5" name="Rectangle 4"/>
          <p:cNvSpPr/>
          <p:nvPr/>
        </p:nvSpPr>
        <p:spPr>
          <a:xfrm>
            <a:off x="6288369" y="4453158"/>
            <a:ext cx="5277134" cy="2249142"/>
          </a:xfrm>
          <a:prstGeom prst="rect">
            <a:avLst/>
          </a:prstGeom>
          <a:ln>
            <a:solidFill>
              <a:schemeClr val="accent1"/>
            </a:solidFill>
          </a:ln>
        </p:spPr>
        <p:txBody>
          <a:bodyPr wrap="square">
            <a:spAutoFit/>
          </a:bodyPr>
          <a:lstStyle/>
          <a:p>
            <a:pPr>
              <a:lnSpc>
                <a:spcPct val="150000"/>
              </a:lnSpc>
            </a:pPr>
            <a:r>
              <a:rPr lang="en-US" sz="2400" dirty="0">
                <a:latin typeface="Times New Roman" panose="02020603050405020304" pitchFamily="18" charset="0"/>
                <a:ea typeface="LiberationSans"/>
                <a:cs typeface="Times New Roman" panose="02020603050405020304" pitchFamily="18" charset="0"/>
              </a:rPr>
              <a:t>The stick figures represent the actors, the ellipses represent the use cases, and the arrows show which actors initiate which use cases.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8767062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8C850-6179-493B-9E0A-2BECAAA363C9}"/>
              </a:ext>
            </a:extLst>
          </p:cNvPr>
          <p:cNvSpPr>
            <a:spLocks noGrp="1"/>
          </p:cNvSpPr>
          <p:nvPr>
            <p:ph type="title"/>
          </p:nvPr>
        </p:nvSpPr>
        <p:spPr/>
        <p:txBody>
          <a:bodyPr/>
          <a:lstStyle/>
          <a:p>
            <a:r>
              <a:rPr lang="en-US" dirty="0"/>
              <a:t>White-Box Testing</a:t>
            </a:r>
            <a:endParaRPr lang="en-IN" dirty="0"/>
          </a:p>
        </p:txBody>
      </p:sp>
      <p:sp>
        <p:nvSpPr>
          <p:cNvPr id="3" name="Content Placeholder 2">
            <a:extLst>
              <a:ext uri="{FF2B5EF4-FFF2-40B4-BE49-F238E27FC236}">
                <a16:creationId xmlns:a16="http://schemas.microsoft.com/office/drawing/2014/main" id="{84BB2119-706C-47B0-83EE-C8A214C6A76F}"/>
              </a:ext>
            </a:extLst>
          </p:cNvPr>
          <p:cNvSpPr>
            <a:spLocks noGrp="1"/>
          </p:cNvSpPr>
          <p:nvPr>
            <p:ph idx="1"/>
          </p:nvPr>
        </p:nvSpPr>
        <p:spPr/>
        <p:txBody>
          <a:bodyPr>
            <a:normAutofit/>
          </a:bodyPr>
          <a:lstStyle/>
          <a:p>
            <a:pPr marL="180000"/>
            <a:r>
              <a:rPr lang="en-US" dirty="0"/>
              <a:t>Tests the data flow and control flow.</a:t>
            </a:r>
          </a:p>
          <a:p>
            <a:pPr marL="180000"/>
            <a:r>
              <a:rPr lang="en-US" dirty="0">
                <a:cs typeface="Times New Roman" panose="02020603050405020304" pitchFamily="18" charset="0"/>
              </a:rPr>
              <a:t>Structural testing, Clear box testing, Code-based testing, and Transparent testing and Glass box testing.</a:t>
            </a:r>
          </a:p>
          <a:p>
            <a:pPr marL="252000" indent="-216000">
              <a:lnSpc>
                <a:spcPct val="100000"/>
              </a:lnSpc>
            </a:pPr>
            <a:r>
              <a:rPr lang="en-US" dirty="0">
                <a:cs typeface="Times New Roman" panose="02020603050405020304" pitchFamily="18" charset="0"/>
              </a:rPr>
              <a:t>It is a strategy in which testing is based on the internal paths, structure, and implementation of the software under test. </a:t>
            </a:r>
          </a:p>
          <a:p>
            <a:pPr marL="180000" indent="-216000">
              <a:lnSpc>
                <a:spcPct val="60000"/>
              </a:lnSpc>
            </a:pPr>
            <a:r>
              <a:rPr lang="en-US" dirty="0">
                <a:cs typeface="Times New Roman" panose="02020603050405020304" pitchFamily="18" charset="0"/>
              </a:rPr>
              <a:t>White box testing generally requires detailed programming skills.</a:t>
            </a:r>
          </a:p>
          <a:p>
            <a:pPr marL="180000" indent="-216000">
              <a:lnSpc>
                <a:spcPct val="100000"/>
              </a:lnSpc>
            </a:pPr>
            <a:r>
              <a:rPr lang="en-MY" dirty="0">
                <a:cs typeface="Times New Roman" pitchFamily="18" charset="0"/>
              </a:rPr>
              <a:t>One of the basic goals of white-box testing is to verify a working flow for an application.</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a:p>
            <a:endParaRPr lang="en-IN" dirty="0"/>
          </a:p>
        </p:txBody>
      </p:sp>
    </p:spTree>
    <p:extLst>
      <p:ext uri="{BB962C8B-B14F-4D97-AF65-F5344CB8AC3E}">
        <p14:creationId xmlns:p14="http://schemas.microsoft.com/office/powerpoint/2010/main" val="3280554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Roles</a:t>
            </a:r>
            <a:endParaRPr lang="en-IN"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members of a Scrum team play three roles. </a:t>
            </a:r>
          </a:p>
          <a:p>
            <a:pPr lvl="1"/>
            <a:r>
              <a:rPr lang="en-US" dirty="0">
                <a:latin typeface="Times New Roman" panose="02020603050405020304" pitchFamily="18" charset="0"/>
                <a:cs typeface="Times New Roman" panose="02020603050405020304" pitchFamily="18" charset="0"/>
              </a:rPr>
              <a:t>Product owner</a:t>
            </a:r>
          </a:p>
          <a:p>
            <a:pPr lvl="1"/>
            <a:r>
              <a:rPr lang="en-US" dirty="0">
                <a:latin typeface="Times New Roman" panose="02020603050405020304" pitchFamily="18" charset="0"/>
                <a:cs typeface="Times New Roman" panose="02020603050405020304" pitchFamily="18" charset="0"/>
              </a:rPr>
              <a:t>Team member</a:t>
            </a:r>
          </a:p>
          <a:p>
            <a:pPr lvl="1"/>
            <a:r>
              <a:rPr lang="en-US" dirty="0">
                <a:latin typeface="Times New Roman" panose="02020603050405020304" pitchFamily="18" charset="0"/>
                <a:cs typeface="Times New Roman" panose="02020603050405020304" pitchFamily="18" charset="0"/>
              </a:rPr>
              <a:t>Scrum Master</a:t>
            </a:r>
            <a:endParaRPr lang="en-US" dirty="0"/>
          </a:p>
          <a:p>
            <a:endParaRPr lang="en-IN" dirty="0"/>
          </a:p>
        </p:txBody>
      </p:sp>
    </p:spTree>
    <p:extLst>
      <p:ext uri="{BB962C8B-B14F-4D97-AF65-F5344CB8AC3E}">
        <p14:creationId xmlns:p14="http://schemas.microsoft.com/office/powerpoint/2010/main" val="95550841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91928-ADA0-4778-BB26-43ADE5BA6C5B}"/>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F542B473-B089-419A-B681-0B57B2F9DADD}"/>
              </a:ext>
            </a:extLst>
          </p:cNvPr>
          <p:cNvSpPr>
            <a:spLocks noGrp="1"/>
          </p:cNvSpPr>
          <p:nvPr>
            <p:ph idx="1"/>
          </p:nvPr>
        </p:nvSpPr>
        <p:spPr/>
        <p:txBody>
          <a:bodyPr>
            <a:normAutofit fontScale="70000" lnSpcReduction="20000"/>
          </a:bodyPr>
          <a:lstStyle/>
          <a:p>
            <a:pPr>
              <a:lnSpc>
                <a:spcPct val="150000"/>
              </a:lnSpc>
            </a:pPr>
            <a:r>
              <a:rPr lang="en-US" dirty="0">
                <a:latin typeface="Times New Roman" panose="02020603050405020304" pitchFamily="18" charset="0"/>
                <a:cs typeface="Times New Roman" panose="02020603050405020304" pitchFamily="18" charset="0"/>
              </a:rPr>
              <a:t>Another type of testing is </a:t>
            </a:r>
            <a:r>
              <a:rPr lang="en-US" b="1" dirty="0">
                <a:latin typeface="Times New Roman" panose="02020603050405020304" pitchFamily="18" charset="0"/>
                <a:cs typeface="Times New Roman" panose="02020603050405020304" pitchFamily="18" charset="0"/>
              </a:rPr>
              <a:t>Gray box testing</a:t>
            </a:r>
            <a:r>
              <a:rPr lang="en-US" dirty="0">
                <a:latin typeface="Times New Roman" panose="02020603050405020304" pitchFamily="18" charset="0"/>
                <a:cs typeface="Times New Roman" panose="02020603050405020304" pitchFamily="18" charset="0"/>
              </a:rPr>
              <a:t>.</a:t>
            </a:r>
          </a:p>
          <a:p>
            <a:pPr>
              <a:lnSpc>
                <a:spcPct val="150000"/>
              </a:lnSpc>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Grey Box Testing</a:t>
            </a:r>
            <a:r>
              <a:rPr lang="en-US" dirty="0">
                <a:latin typeface="Times New Roman" panose="02020603050405020304" pitchFamily="18" charset="0"/>
                <a:cs typeface="Times New Roman" panose="02020603050405020304" pitchFamily="18" charset="0"/>
              </a:rPr>
              <a:t> is also known as </a:t>
            </a:r>
            <a:r>
              <a:rPr lang="en-US" b="1" dirty="0">
                <a:latin typeface="Times New Roman" panose="02020603050405020304" pitchFamily="18" charset="0"/>
                <a:cs typeface="Times New Roman" panose="02020603050405020304" pitchFamily="18" charset="0"/>
              </a:rPr>
              <a:t>translucent</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testing</a:t>
            </a:r>
            <a:r>
              <a:rPr lang="en-US" dirty="0">
                <a:latin typeface="Times New Roman" panose="02020603050405020304" pitchFamily="18" charset="0"/>
                <a:cs typeface="Times New Roman" panose="02020603050405020304" pitchFamily="18" charset="0"/>
              </a:rPr>
              <a:t> as the </a:t>
            </a:r>
            <a:r>
              <a:rPr lang="en-US" b="1" dirty="0">
                <a:latin typeface="Times New Roman" panose="02020603050405020304" pitchFamily="18" charset="0"/>
                <a:cs typeface="Times New Roman" panose="02020603050405020304" pitchFamily="18" charset="0"/>
              </a:rPr>
              <a:t>tester</a:t>
            </a:r>
            <a:r>
              <a:rPr lang="en-US" dirty="0">
                <a:latin typeface="Times New Roman" panose="02020603050405020304" pitchFamily="18" charset="0"/>
                <a:cs typeface="Times New Roman" panose="02020603050405020304" pitchFamily="18" charset="0"/>
              </a:rPr>
              <a:t> has limited knowledge of coding.</a:t>
            </a:r>
            <a:r>
              <a:rPr lang="en-GB" dirty="0">
                <a:latin typeface="Times New Roman" panose="02020603050405020304" pitchFamily="18" charset="0"/>
                <a:cs typeface="Times New Roman" panose="02020603050405020304" pitchFamily="18" charset="0"/>
              </a:rPr>
              <a:t> </a:t>
            </a:r>
          </a:p>
          <a:p>
            <a:pPr>
              <a:lnSpc>
                <a:spcPct val="150000"/>
              </a:lnSpc>
            </a:pPr>
            <a:r>
              <a:rPr lang="en-GB" dirty="0" err="1">
                <a:latin typeface="Times New Roman" panose="02020603050405020304" pitchFamily="18" charset="0"/>
                <a:cs typeface="Times New Roman" panose="02020603050405020304" pitchFamily="18" charset="0"/>
              </a:rPr>
              <a:t>Gray</a:t>
            </a:r>
            <a:r>
              <a:rPr lang="en-GB" dirty="0">
                <a:latin typeface="Times New Roman" panose="02020603050405020304" pitchFamily="18" charset="0"/>
                <a:cs typeface="Times New Roman" panose="02020603050405020304" pitchFamily="18" charset="0"/>
              </a:rPr>
              <a:t> Box Testing is a software testing method, which is a combination of both White Box Testing and Black Box Testing method.</a:t>
            </a:r>
            <a:r>
              <a:rPr lang="en-GB" b="1" dirty="0">
                <a:latin typeface="Times New Roman" panose="02020603050405020304" pitchFamily="18" charset="0"/>
                <a:cs typeface="Times New Roman" panose="02020603050405020304" pitchFamily="18" charset="0"/>
              </a:rPr>
              <a:t> </a:t>
            </a:r>
          </a:p>
          <a:p>
            <a:pPr>
              <a:lnSpc>
                <a:spcPct val="150000"/>
              </a:lnSpc>
            </a:pPr>
            <a:r>
              <a:rPr lang="en-GB" dirty="0">
                <a:latin typeface="Times New Roman" panose="02020603050405020304" pitchFamily="18" charset="0"/>
                <a:cs typeface="Times New Roman" panose="02020603050405020304" pitchFamily="18" charset="0"/>
              </a:rPr>
              <a:t>Grey Box Testing is a software testing technique to test a software product or application with partial knowledge of internal structure of the application. </a:t>
            </a:r>
          </a:p>
          <a:p>
            <a:pPr>
              <a:lnSpc>
                <a:spcPct val="150000"/>
              </a:lnSpc>
            </a:pPr>
            <a:r>
              <a:rPr lang="en-GB" dirty="0">
                <a:latin typeface="Times New Roman" panose="02020603050405020304" pitchFamily="18" charset="0"/>
                <a:cs typeface="Times New Roman" panose="02020603050405020304" pitchFamily="18" charset="0"/>
              </a:rPr>
              <a:t>The purpose of grey box testing is to search and identify the defects due to improper code structure or improper use of applications.</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792743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7DA05-BD0D-46DA-A987-8E8621A59F33}"/>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A36B94F6-E2C1-4A5A-A50A-3E75BEF1B27E}"/>
              </a:ext>
            </a:extLst>
          </p:cNvPr>
          <p:cNvSpPr>
            <a:spLocks noGrp="1"/>
          </p:cNvSpPr>
          <p:nvPr>
            <p:ph idx="1"/>
          </p:nvPr>
        </p:nvSpPr>
        <p:spPr>
          <a:xfrm>
            <a:off x="838200" y="1825625"/>
            <a:ext cx="10515600" cy="2364635"/>
          </a:xfrm>
        </p:spPr>
        <p:txBody>
          <a:bodyPr/>
          <a:lstStyle/>
          <a:p>
            <a:pPr>
              <a:lnSpc>
                <a:spcPct val="150000"/>
              </a:lnSpc>
            </a:pPr>
            <a:r>
              <a:rPr lang="en-GB" dirty="0">
                <a:latin typeface="Times New Roman" panose="02020603050405020304" pitchFamily="18" charset="0"/>
                <a:cs typeface="Times New Roman" panose="02020603050405020304" pitchFamily="18" charset="0"/>
              </a:rPr>
              <a:t>In White Box testing internal structure (code) is known.</a:t>
            </a:r>
          </a:p>
          <a:p>
            <a:pPr>
              <a:lnSpc>
                <a:spcPct val="150000"/>
              </a:lnSpc>
            </a:pPr>
            <a:r>
              <a:rPr lang="en-GB" dirty="0">
                <a:latin typeface="Times New Roman" panose="02020603050405020304" pitchFamily="18" charset="0"/>
                <a:cs typeface="Times New Roman" panose="02020603050405020304" pitchFamily="18" charset="0"/>
              </a:rPr>
              <a:t>In Black Box testing internal structure (code) is unknown.</a:t>
            </a:r>
          </a:p>
          <a:p>
            <a:pPr>
              <a:lnSpc>
                <a:spcPct val="150000"/>
              </a:lnSpc>
            </a:pPr>
            <a:r>
              <a:rPr lang="en-GB" dirty="0">
                <a:latin typeface="Times New Roman" panose="02020603050405020304" pitchFamily="18" charset="0"/>
                <a:cs typeface="Times New Roman" panose="02020603050405020304" pitchFamily="18" charset="0"/>
              </a:rPr>
              <a:t>In Grey Box Testing internal structure (code) is partially known.</a:t>
            </a:r>
          </a:p>
          <a:p>
            <a:endParaRPr lang="en-IN" dirty="0"/>
          </a:p>
        </p:txBody>
      </p:sp>
      <p:pic>
        <p:nvPicPr>
          <p:cNvPr id="4" name="Picture 2" descr="https://www.guru99.com/images/3-2016/032816_1252_GreyBoxTest1.png">
            <a:extLst>
              <a:ext uri="{FF2B5EF4-FFF2-40B4-BE49-F238E27FC236}">
                <a16:creationId xmlns:a16="http://schemas.microsoft.com/office/drawing/2014/main" id="{94337123-E52B-4F0E-B74D-7A6A00E815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8493" y="4463883"/>
            <a:ext cx="5794849" cy="2028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857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7D02C-2986-4032-9924-CA07B86797DB}"/>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64899DD0-9A71-4327-BBE1-7EB9FE3C0030}"/>
              </a:ext>
            </a:extLst>
          </p:cNvPr>
          <p:cNvSpPr>
            <a:spLocks noGrp="1"/>
          </p:cNvSpPr>
          <p:nvPr>
            <p:ph idx="1"/>
          </p:nvPr>
        </p:nvSpPr>
        <p:spPr/>
        <p:txBody>
          <a:bodyPr>
            <a:normAutofit fontScale="92500" lnSpcReduction="20000"/>
          </a:bodyPr>
          <a:lstStyle/>
          <a:p>
            <a:pPr>
              <a:lnSpc>
                <a:spcPct val="150000"/>
              </a:lnSpc>
            </a:pPr>
            <a:r>
              <a:rPr lang="en-US" b="1" dirty="0">
                <a:latin typeface="Times New Roman" panose="02020603050405020304" pitchFamily="18" charset="0"/>
                <a:cs typeface="Times New Roman" panose="02020603050405020304" pitchFamily="18" charset="0"/>
              </a:rPr>
              <a:t>White box testing</a:t>
            </a:r>
            <a:r>
              <a:rPr lang="en-US" dirty="0">
                <a:latin typeface="Times New Roman" panose="02020603050405020304" pitchFamily="18" charset="0"/>
                <a:cs typeface="Times New Roman" panose="02020603050405020304" pitchFamily="18" charset="0"/>
              </a:rPr>
              <a:t> is a strategy in which testing is based on the internal paths, structure, and implementation of the software under test (SUT). </a:t>
            </a:r>
          </a:p>
          <a:p>
            <a:pPr>
              <a:lnSpc>
                <a:spcPct val="150000"/>
              </a:lnSpc>
            </a:pPr>
            <a:r>
              <a:rPr lang="en-US" dirty="0">
                <a:latin typeface="Times New Roman" panose="02020603050405020304" pitchFamily="18" charset="0"/>
                <a:cs typeface="Times New Roman" panose="02020603050405020304" pitchFamily="18" charset="0"/>
              </a:rPr>
              <a:t>White box testing is more than code testing—it is </a:t>
            </a:r>
            <a:r>
              <a:rPr lang="en-US" b="1" dirty="0">
                <a:latin typeface="Times New Roman" panose="02020603050405020304" pitchFamily="18" charset="0"/>
                <a:cs typeface="Times New Roman" panose="02020603050405020304" pitchFamily="18" charset="0"/>
              </a:rPr>
              <a:t>path </a:t>
            </a:r>
            <a:r>
              <a:rPr lang="en-US" dirty="0">
                <a:latin typeface="Times New Roman" panose="02020603050405020304" pitchFamily="18" charset="0"/>
                <a:cs typeface="Times New Roman" panose="02020603050405020304" pitchFamily="18" charset="0"/>
              </a:rPr>
              <a:t>testing. </a:t>
            </a:r>
          </a:p>
          <a:p>
            <a:pPr>
              <a:lnSpc>
                <a:spcPct val="150000"/>
              </a:lnSpc>
            </a:pPr>
            <a:r>
              <a:rPr lang="en-US" dirty="0">
                <a:latin typeface="Times New Roman" panose="02020603050405020304" pitchFamily="18" charset="0"/>
                <a:cs typeface="Times New Roman" panose="02020603050405020304" pitchFamily="18" charset="0"/>
              </a:rPr>
              <a:t>Generally, the paths that are tested are within a module (unit testing). </a:t>
            </a:r>
          </a:p>
          <a:p>
            <a:pPr>
              <a:lnSpc>
                <a:spcPct val="150000"/>
              </a:lnSpc>
            </a:pPr>
            <a:r>
              <a:rPr lang="en-US" dirty="0">
                <a:latin typeface="Times New Roman" panose="02020603050405020304" pitchFamily="18" charset="0"/>
                <a:cs typeface="Times New Roman" panose="02020603050405020304" pitchFamily="18" charset="0"/>
              </a:rPr>
              <a:t>We can apply the same techniques to test paths between modules within subsystems, between subsystems within systems, and even between entire systems.</a:t>
            </a:r>
          </a:p>
          <a:p>
            <a:endParaRPr lang="en-IN" dirty="0"/>
          </a:p>
        </p:txBody>
      </p:sp>
    </p:spTree>
    <p:extLst>
      <p:ext uri="{BB962C8B-B14F-4D97-AF65-F5344CB8AC3E}">
        <p14:creationId xmlns:p14="http://schemas.microsoft.com/office/powerpoint/2010/main" val="184085017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1693A-3AB7-4395-B7CD-FFDA2A338151}"/>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F4B72D0A-F819-4E28-99EF-E9E48DBBAA21}"/>
              </a:ext>
            </a:extLst>
          </p:cNvPr>
          <p:cNvSpPr>
            <a:spLocks noGrp="1"/>
          </p:cNvSpPr>
          <p:nvPr>
            <p:ph idx="1"/>
          </p:nvPr>
        </p:nvSpPr>
        <p:spPr>
          <a:xfrm>
            <a:off x="838200" y="1825625"/>
            <a:ext cx="10515600" cy="2409024"/>
          </a:xfrm>
        </p:spPr>
        <p:txBody>
          <a:bodyPr>
            <a:normAutofit lnSpcReduction="10000"/>
          </a:bodyPr>
          <a:lstStyle/>
          <a:p>
            <a:r>
              <a:rPr lang="en-MY" dirty="0">
                <a:latin typeface="Times New Roman" pitchFamily="18" charset="0"/>
                <a:cs typeface="Times New Roman" pitchFamily="18" charset="0"/>
              </a:rPr>
              <a:t>How do you perform White Box Testing?</a:t>
            </a:r>
          </a:p>
          <a:p>
            <a:pPr marL="0" indent="0" algn="just">
              <a:lnSpc>
                <a:spcPct val="200000"/>
              </a:lnSpc>
              <a:buClrTx/>
              <a:buNone/>
            </a:pPr>
            <a:r>
              <a:rPr lang="en-MY" dirty="0">
                <a:latin typeface="Times New Roman" pitchFamily="18" charset="0"/>
                <a:cs typeface="Times New Roman" pitchFamily="18" charset="0"/>
              </a:rPr>
              <a:t>Step 1) Understand the source code</a:t>
            </a:r>
          </a:p>
          <a:p>
            <a:pPr marL="0" indent="0" algn="just">
              <a:lnSpc>
                <a:spcPct val="200000"/>
              </a:lnSpc>
              <a:buClrTx/>
              <a:buNone/>
            </a:pPr>
            <a:r>
              <a:rPr lang="en-MY" dirty="0">
                <a:latin typeface="Times New Roman" pitchFamily="18" charset="0"/>
                <a:cs typeface="Times New Roman" pitchFamily="18" charset="0"/>
              </a:rPr>
              <a:t>Step 2) Create test cases and Execute</a:t>
            </a:r>
          </a:p>
          <a:p>
            <a:endParaRPr lang="en-IN" dirty="0"/>
          </a:p>
        </p:txBody>
      </p:sp>
      <p:sp>
        <p:nvSpPr>
          <p:cNvPr id="4" name="Cube 3">
            <a:extLst>
              <a:ext uri="{FF2B5EF4-FFF2-40B4-BE49-F238E27FC236}">
                <a16:creationId xmlns:a16="http://schemas.microsoft.com/office/drawing/2014/main" id="{AC4746C6-5958-4979-ACD4-6A1D47C4758C}"/>
              </a:ext>
            </a:extLst>
          </p:cNvPr>
          <p:cNvSpPr/>
          <p:nvPr/>
        </p:nvSpPr>
        <p:spPr>
          <a:xfrm>
            <a:off x="3744046" y="4369586"/>
            <a:ext cx="4027227" cy="2306473"/>
          </a:xfrm>
          <a:prstGeom prst="cube">
            <a:avLst/>
          </a:prstGeom>
          <a:solidFill>
            <a:schemeClr val="bg1"/>
          </a:solidFill>
          <a:ln w="38100">
            <a:solidFill>
              <a:srgbClr val="002060">
                <a:alpha val="81000"/>
              </a:srgb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815389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E55A1-E6BB-4050-8D8A-3EDCF976ADF2}"/>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97B99BF9-32D3-4E14-B5E8-42BF6EE7D59B}"/>
              </a:ext>
            </a:extLst>
          </p:cNvPr>
          <p:cNvSpPr>
            <a:spLocks noGrp="1"/>
          </p:cNvSpPr>
          <p:nvPr>
            <p:ph idx="1"/>
          </p:nvPr>
        </p:nvSpPr>
        <p:spPr/>
        <p:txBody>
          <a:bodyPr>
            <a:normAutofit fontScale="85000" lnSpcReduction="10000"/>
          </a:bodyPr>
          <a:lstStyle/>
          <a:p>
            <a:pPr>
              <a:lnSpc>
                <a:spcPct val="150000"/>
              </a:lnSpc>
            </a:pPr>
            <a:r>
              <a:rPr lang="en-US" sz="2400" dirty="0">
                <a:latin typeface="Times New Roman" panose="02020603050405020304" pitchFamily="18" charset="0"/>
                <a:cs typeface="Times New Roman" panose="02020603050405020304" pitchFamily="18" charset="0"/>
              </a:rPr>
              <a:t>Disadvantages</a:t>
            </a:r>
          </a:p>
          <a:p>
            <a:pPr lvl="1">
              <a:lnSpc>
                <a:spcPct val="150000"/>
              </a:lnSpc>
            </a:pPr>
            <a:r>
              <a:rPr lang="en-US" dirty="0">
                <a:latin typeface="Times New Roman" panose="02020603050405020304" pitchFamily="18" charset="0"/>
                <a:cs typeface="Times New Roman" panose="02020603050405020304" pitchFamily="18" charset="0"/>
              </a:rPr>
              <a:t> The number of execution paths may be so large than they cannot all be tested. Attempting to test all execution paths through white box testing is generally as infeasible. </a:t>
            </a:r>
          </a:p>
          <a:p>
            <a:pPr lvl="1">
              <a:lnSpc>
                <a:spcPct val="150000"/>
              </a:lnSpc>
            </a:pPr>
            <a:r>
              <a:rPr lang="en-US" dirty="0">
                <a:latin typeface="Times New Roman" panose="02020603050405020304" pitchFamily="18" charset="0"/>
                <a:cs typeface="Times New Roman" panose="02020603050405020304" pitchFamily="18" charset="0"/>
              </a:rPr>
              <a:t>The test cases chosen may not detect data sensitivity errors. </a:t>
            </a:r>
          </a:p>
          <a:p>
            <a:pPr lvl="1">
              <a:lnSpc>
                <a:spcPct val="150000"/>
              </a:lnSpc>
            </a:pPr>
            <a:r>
              <a:rPr lang="en-US" dirty="0">
                <a:latin typeface="Times New Roman" panose="02020603050405020304" pitchFamily="18" charset="0"/>
                <a:cs typeface="Times New Roman" panose="02020603050405020304" pitchFamily="18" charset="0"/>
              </a:rPr>
              <a:t>White box testing assumes the control flow is correct (or very close to correct). </a:t>
            </a:r>
          </a:p>
          <a:p>
            <a:pPr lvl="1">
              <a:lnSpc>
                <a:spcPct val="150000"/>
              </a:lnSpc>
            </a:pPr>
            <a:r>
              <a:rPr lang="en-US" dirty="0">
                <a:latin typeface="Times New Roman" panose="02020603050405020304" pitchFamily="18" charset="0"/>
                <a:cs typeface="Times New Roman" panose="02020603050405020304" pitchFamily="18" charset="0"/>
              </a:rPr>
              <a:t>The tester must have the programming skills to understand and evaluate the software under test.</a:t>
            </a:r>
          </a:p>
          <a:p>
            <a:pPr>
              <a:lnSpc>
                <a:spcPct val="150000"/>
              </a:lnSpc>
            </a:pPr>
            <a:r>
              <a:rPr lang="en-US" sz="2400" u="sng" dirty="0">
                <a:latin typeface="Times New Roman" panose="02020603050405020304" pitchFamily="18" charset="0"/>
                <a:cs typeface="Times New Roman" panose="02020603050405020304" pitchFamily="18" charset="0"/>
              </a:rPr>
              <a:t>Advantages:</a:t>
            </a:r>
            <a:r>
              <a:rPr lang="en-US" sz="2400" dirty="0">
                <a:latin typeface="Times New Roman" panose="02020603050405020304" pitchFamily="18" charset="0"/>
                <a:cs typeface="Times New Roman" panose="02020603050405020304" pitchFamily="18" charset="0"/>
              </a:rPr>
              <a:t> When using white box testing, the tester can be sure that every path through the software under test has been identified and tested.</a:t>
            </a:r>
          </a:p>
          <a:p>
            <a:endParaRPr lang="en-IN" dirty="0"/>
          </a:p>
        </p:txBody>
      </p:sp>
    </p:spTree>
    <p:extLst>
      <p:ext uri="{BB962C8B-B14F-4D97-AF65-F5344CB8AC3E}">
        <p14:creationId xmlns:p14="http://schemas.microsoft.com/office/powerpoint/2010/main" val="114189940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48FE8-8414-432D-9934-82EB64E2E6C4}"/>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29D22783-D0BC-4F71-B725-96CC6487A112}"/>
              </a:ext>
            </a:extLst>
          </p:cNvPr>
          <p:cNvSpPr>
            <a:spLocks noGrp="1"/>
          </p:cNvSpPr>
          <p:nvPr>
            <p:ph idx="1"/>
          </p:nvPr>
        </p:nvSpPr>
        <p:spPr/>
        <p:txBody>
          <a:bodyPr/>
          <a:lstStyle/>
          <a:p>
            <a:r>
              <a:rPr lang="en-US" dirty="0"/>
              <a:t>White Box Testing Techniques</a:t>
            </a:r>
          </a:p>
          <a:p>
            <a:pPr lvl="1"/>
            <a:r>
              <a:rPr lang="en-US" dirty="0"/>
              <a:t>Control Flow Testing</a:t>
            </a:r>
          </a:p>
          <a:p>
            <a:pPr lvl="1"/>
            <a:r>
              <a:rPr lang="en-US" dirty="0"/>
              <a:t>Data Flow Testing</a:t>
            </a:r>
            <a:endParaRPr lang="en-IN" dirty="0"/>
          </a:p>
        </p:txBody>
      </p:sp>
    </p:spTree>
    <p:extLst>
      <p:ext uri="{BB962C8B-B14F-4D97-AF65-F5344CB8AC3E}">
        <p14:creationId xmlns:p14="http://schemas.microsoft.com/office/powerpoint/2010/main" val="373796570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17726-D755-45B9-8B02-BE7EE6F8F568}"/>
              </a:ext>
            </a:extLst>
          </p:cNvPr>
          <p:cNvSpPr>
            <a:spLocks noGrp="1"/>
          </p:cNvSpPr>
          <p:nvPr>
            <p:ph type="title"/>
          </p:nvPr>
        </p:nvSpPr>
        <p:spPr/>
        <p:txBody>
          <a:bodyPr/>
          <a:lstStyle/>
          <a:p>
            <a:r>
              <a:rPr lang="en-MY" dirty="0">
                <a:latin typeface="Times New Roman" pitchFamily="18" charset="0"/>
                <a:cs typeface="Times New Roman" pitchFamily="18" charset="0"/>
              </a:rPr>
              <a:t>Control Flow Testing</a:t>
            </a:r>
            <a:endParaRPr lang="en-IN" dirty="0"/>
          </a:p>
        </p:txBody>
      </p:sp>
      <p:sp>
        <p:nvSpPr>
          <p:cNvPr id="3" name="Content Placeholder 2">
            <a:extLst>
              <a:ext uri="{FF2B5EF4-FFF2-40B4-BE49-F238E27FC236}">
                <a16:creationId xmlns:a16="http://schemas.microsoft.com/office/drawing/2014/main" id="{B052351C-408C-4106-996F-FA67F908085E}"/>
              </a:ext>
            </a:extLst>
          </p:cNvPr>
          <p:cNvSpPr>
            <a:spLocks noGrp="1"/>
          </p:cNvSpPr>
          <p:nvPr>
            <p:ph idx="1"/>
          </p:nvPr>
        </p:nvSpPr>
        <p:spPr/>
        <p:txBody>
          <a:bodyPr>
            <a:normAutofit fontScale="77500" lnSpcReduction="20000"/>
          </a:bodyPr>
          <a:lstStyle/>
          <a:p>
            <a:pPr>
              <a:lnSpc>
                <a:spcPct val="150000"/>
              </a:lnSpc>
            </a:pPr>
            <a:r>
              <a:rPr lang="en-US" b="1" dirty="0">
                <a:latin typeface="Times New Roman" panose="02020603050405020304" pitchFamily="18" charset="0"/>
                <a:cs typeface="Times New Roman" panose="02020603050405020304" pitchFamily="18" charset="0"/>
              </a:rPr>
              <a:t>Control flow testing </a:t>
            </a:r>
            <a:r>
              <a:rPr lang="en-US" dirty="0">
                <a:latin typeface="Times New Roman" panose="02020603050405020304" pitchFamily="18" charset="0"/>
                <a:cs typeface="Times New Roman" panose="02020603050405020304" pitchFamily="18" charset="0"/>
              </a:rPr>
              <a:t>identifies the execution paths through a module of program code and then creates and executes test cases to cover those paths.</a:t>
            </a:r>
          </a:p>
          <a:p>
            <a:pPr>
              <a:lnSpc>
                <a:spcPct val="150000"/>
              </a:lnSpc>
            </a:pPr>
            <a:r>
              <a:rPr lang="en-US" b="1" dirty="0">
                <a:latin typeface="Times New Roman" panose="02020603050405020304" pitchFamily="18" charset="0"/>
                <a:cs typeface="Times New Roman" panose="02020603050405020304" pitchFamily="18" charset="0"/>
              </a:rPr>
              <a:t>Path:</a:t>
            </a:r>
            <a:r>
              <a:rPr lang="en-US" dirty="0">
                <a:latin typeface="Times New Roman" panose="02020603050405020304" pitchFamily="18" charset="0"/>
                <a:cs typeface="Times New Roman" panose="02020603050405020304" pitchFamily="18" charset="0"/>
              </a:rPr>
              <a:t> A sequence of statement execution that begins at an entry and ends at an exit.</a:t>
            </a:r>
          </a:p>
          <a:p>
            <a:pPr algn="just">
              <a:lnSpc>
                <a:spcPct val="150000"/>
              </a:lnSpc>
              <a:buClrTx/>
            </a:pPr>
            <a:r>
              <a:rPr lang="en-MY" dirty="0">
                <a:latin typeface="Times New Roman" pitchFamily="18" charset="0"/>
                <a:cs typeface="Times New Roman" pitchFamily="18" charset="0"/>
              </a:rPr>
              <a:t>The aim of Control flow testing technique is to determine the execution order of statements or instructions of the program through a </a:t>
            </a:r>
            <a:r>
              <a:rPr lang="en-MY" b="1" dirty="0">
                <a:latin typeface="Times New Roman" pitchFamily="18" charset="0"/>
                <a:cs typeface="Times New Roman" pitchFamily="18" charset="0"/>
              </a:rPr>
              <a:t>control structure.</a:t>
            </a:r>
          </a:p>
          <a:p>
            <a:pPr algn="just">
              <a:lnSpc>
                <a:spcPct val="150000"/>
              </a:lnSpc>
              <a:buClrTx/>
            </a:pPr>
            <a:r>
              <a:rPr lang="en-MY" dirty="0">
                <a:latin typeface="Times New Roman" pitchFamily="18" charset="0"/>
                <a:cs typeface="Times New Roman" pitchFamily="18" charset="0"/>
              </a:rPr>
              <a:t>The control structure of a program is used to develop a test case for the program.</a:t>
            </a:r>
          </a:p>
          <a:p>
            <a:pPr algn="just">
              <a:lnSpc>
                <a:spcPct val="150000"/>
              </a:lnSpc>
              <a:buClrTx/>
            </a:pPr>
            <a:r>
              <a:rPr lang="en-MY" dirty="0">
                <a:latin typeface="Times New Roman" pitchFamily="18" charset="0"/>
                <a:cs typeface="Times New Roman" pitchFamily="18" charset="0"/>
              </a:rPr>
              <a:t>In this technique, a particular part of a large program is selected by the tester to set the testing path</a:t>
            </a:r>
          </a:p>
          <a:p>
            <a:endParaRPr lang="en-IN" dirty="0"/>
          </a:p>
        </p:txBody>
      </p:sp>
    </p:spTree>
    <p:extLst>
      <p:ext uri="{BB962C8B-B14F-4D97-AF65-F5344CB8AC3E}">
        <p14:creationId xmlns:p14="http://schemas.microsoft.com/office/powerpoint/2010/main" val="130488351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586E4-D7C9-4953-9367-1A38C022E629}"/>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0709BA61-F61F-4E35-83F4-23AE60286826}"/>
              </a:ext>
            </a:extLst>
          </p:cNvPr>
          <p:cNvSpPr>
            <a:spLocks noGrp="1"/>
          </p:cNvSpPr>
          <p:nvPr>
            <p:ph idx="1"/>
          </p:nvPr>
        </p:nvSpPr>
        <p:spPr/>
        <p:txBody>
          <a:bodyPr>
            <a:normAutofit fontScale="92500" lnSpcReduction="10000"/>
          </a:bodyPr>
          <a:lstStyle/>
          <a:p>
            <a:pPr algn="just">
              <a:lnSpc>
                <a:spcPct val="150000"/>
              </a:lnSpc>
              <a:buClrTx/>
            </a:pPr>
            <a:r>
              <a:rPr lang="en-MY" dirty="0">
                <a:latin typeface="Times New Roman" pitchFamily="18" charset="0"/>
                <a:cs typeface="Times New Roman" pitchFamily="18" charset="0"/>
              </a:rPr>
              <a:t>Test cases are represented by the control graph of the program.</a:t>
            </a:r>
          </a:p>
          <a:p>
            <a:pPr>
              <a:lnSpc>
                <a:spcPct val="150000"/>
              </a:lnSpc>
            </a:pPr>
            <a:r>
              <a:rPr lang="en-US" dirty="0">
                <a:latin typeface="Times New Roman" panose="02020603050405020304" pitchFamily="18" charset="0"/>
                <a:cs typeface="Times New Roman" panose="02020603050405020304" pitchFamily="18" charset="0"/>
              </a:rPr>
              <a:t>Control flow graphs are the foundation of control flow testing. These graphs document the module's control structure. Modules of code are converted to graphs, the paths through the graphs are analyzed, and test cases are created from that analysis.</a:t>
            </a:r>
          </a:p>
          <a:p>
            <a:pPr>
              <a:lnSpc>
                <a:spcPct val="150000"/>
              </a:lnSpc>
            </a:pPr>
            <a:r>
              <a:rPr lang="en-MY" b="1" dirty="0">
                <a:latin typeface="Times New Roman" pitchFamily="18" charset="0"/>
                <a:cs typeface="Times New Roman" pitchFamily="18" charset="0"/>
              </a:rPr>
              <a:t>Control Flow Graph</a:t>
            </a:r>
            <a:r>
              <a:rPr lang="en-MY" dirty="0">
                <a:latin typeface="Times New Roman" pitchFamily="18" charset="0"/>
                <a:cs typeface="Times New Roman" pitchFamily="18" charset="0"/>
              </a:rPr>
              <a:t> is formed from the node, edge, decision node, junction node to specify all possible execution path.</a:t>
            </a:r>
          </a:p>
          <a:p>
            <a:endParaRPr lang="en-IN" dirty="0"/>
          </a:p>
        </p:txBody>
      </p:sp>
    </p:spTree>
    <p:extLst>
      <p:ext uri="{BB962C8B-B14F-4D97-AF65-F5344CB8AC3E}">
        <p14:creationId xmlns:p14="http://schemas.microsoft.com/office/powerpoint/2010/main" val="22245343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19288-B1F3-49B1-90EC-CCA86DBB5E59}"/>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D7C28D36-A2C5-4AEC-BF47-8FBCE2A691E6}"/>
              </a:ext>
            </a:extLst>
          </p:cNvPr>
          <p:cNvSpPr>
            <a:spLocks noGrp="1"/>
          </p:cNvSpPr>
          <p:nvPr>
            <p:ph idx="1"/>
          </p:nvPr>
        </p:nvSpPr>
        <p:spPr>
          <a:xfrm>
            <a:off x="838200" y="1825625"/>
            <a:ext cx="6672309" cy="4761606"/>
          </a:xfrm>
        </p:spPr>
        <p:txBody>
          <a:bodyPr>
            <a:normAutofit fontScale="92500"/>
          </a:bodyPr>
          <a:lstStyle/>
          <a:p>
            <a:r>
              <a:rPr lang="en-MY" dirty="0">
                <a:latin typeface="Times New Roman" pitchFamily="18" charset="0"/>
                <a:cs typeface="Times New Roman" pitchFamily="18" charset="0"/>
              </a:rPr>
              <a:t>Notations used for Control Flow Graph</a:t>
            </a:r>
          </a:p>
          <a:p>
            <a:pPr marL="1024128" lvl="1" indent="-457200" algn="just">
              <a:lnSpc>
                <a:spcPct val="150000"/>
              </a:lnSpc>
              <a:buFont typeface="+mj-lt"/>
              <a:buAutoNum type="arabicParenR"/>
            </a:pPr>
            <a:r>
              <a:rPr lang="en-MY" b="1" dirty="0">
                <a:latin typeface="Times New Roman" pitchFamily="18" charset="0"/>
                <a:cs typeface="Times New Roman" pitchFamily="18" charset="0"/>
              </a:rPr>
              <a:t>Node</a:t>
            </a:r>
            <a:r>
              <a:rPr lang="en-MY" dirty="0">
                <a:latin typeface="Times New Roman" pitchFamily="18" charset="0"/>
                <a:cs typeface="Times New Roman" pitchFamily="18" charset="0"/>
              </a:rPr>
              <a:t> : Used to create a path of procedures. Basically, it represents the sequence of procedures</a:t>
            </a:r>
          </a:p>
          <a:p>
            <a:pPr marL="1024128" lvl="1" indent="-457200" algn="just">
              <a:lnSpc>
                <a:spcPct val="150000"/>
              </a:lnSpc>
              <a:buFont typeface="+mj-lt"/>
              <a:buAutoNum type="arabicParenR"/>
            </a:pPr>
            <a:r>
              <a:rPr lang="en-MY" b="1" dirty="0">
                <a:latin typeface="Times New Roman" pitchFamily="18" charset="0"/>
                <a:cs typeface="Times New Roman" pitchFamily="18" charset="0"/>
              </a:rPr>
              <a:t>Edge</a:t>
            </a:r>
            <a:r>
              <a:rPr lang="en-MY" dirty="0">
                <a:latin typeface="Times New Roman" pitchFamily="18" charset="0"/>
                <a:cs typeface="Times New Roman" pitchFamily="18" charset="0"/>
              </a:rPr>
              <a:t> : Used to link the direction of nodes</a:t>
            </a:r>
          </a:p>
          <a:p>
            <a:pPr marL="1024128" lvl="1" indent="-457200" algn="just">
              <a:lnSpc>
                <a:spcPct val="150000"/>
              </a:lnSpc>
              <a:buFont typeface="+mj-lt"/>
              <a:buAutoNum type="arabicParenR"/>
            </a:pPr>
            <a:r>
              <a:rPr lang="en-MY" b="1" dirty="0">
                <a:latin typeface="Times New Roman" pitchFamily="18" charset="0"/>
                <a:cs typeface="Times New Roman" pitchFamily="18" charset="0"/>
              </a:rPr>
              <a:t>Decision Node </a:t>
            </a:r>
            <a:r>
              <a:rPr lang="en-MY" dirty="0">
                <a:latin typeface="Times New Roman" pitchFamily="18" charset="0"/>
                <a:cs typeface="Times New Roman" pitchFamily="18" charset="0"/>
              </a:rPr>
              <a:t>: Used to decide next node of procedure as per the value</a:t>
            </a:r>
          </a:p>
          <a:p>
            <a:pPr marL="1024128" lvl="1" indent="-457200" algn="just">
              <a:lnSpc>
                <a:spcPct val="150000"/>
              </a:lnSpc>
              <a:buFont typeface="+mj-lt"/>
              <a:buAutoNum type="arabicParenR"/>
            </a:pPr>
            <a:r>
              <a:rPr lang="en-MY" b="1" dirty="0">
                <a:latin typeface="Times New Roman" pitchFamily="18" charset="0"/>
                <a:cs typeface="Times New Roman" pitchFamily="18" charset="0"/>
              </a:rPr>
              <a:t>Junction node </a:t>
            </a:r>
            <a:r>
              <a:rPr lang="en-MY" dirty="0">
                <a:latin typeface="Times New Roman" pitchFamily="18" charset="0"/>
                <a:cs typeface="Times New Roman" pitchFamily="18" charset="0"/>
              </a:rPr>
              <a:t>: Point where at least three links meet</a:t>
            </a:r>
            <a:endParaRPr lang="en-MY" dirty="0"/>
          </a:p>
          <a:p>
            <a:endParaRPr lang="en-IN" dirty="0"/>
          </a:p>
        </p:txBody>
      </p:sp>
      <p:pic>
        <p:nvPicPr>
          <p:cNvPr id="4" name="Picture 2" descr="D:\MCA\3. Odd Semester 2020\S1\Advanced Software Engineering\Module 4\3. Software Testing\Screenshots\w4.PNG">
            <a:extLst>
              <a:ext uri="{FF2B5EF4-FFF2-40B4-BE49-F238E27FC236}">
                <a16:creationId xmlns:a16="http://schemas.microsoft.com/office/drawing/2014/main" id="{04F3B919-E649-4319-AF5E-48773B8D7C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2350" y="794353"/>
            <a:ext cx="4201264" cy="5493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756285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874EF-C83C-45C0-A525-6DD05ABA6653}"/>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EA3EDDAA-AE35-4CF8-BB0F-F08004D6B50B}"/>
              </a:ext>
            </a:extLst>
          </p:cNvPr>
          <p:cNvSpPr>
            <a:spLocks noGrp="1"/>
          </p:cNvSpPr>
          <p:nvPr>
            <p:ph idx="1"/>
          </p:nvPr>
        </p:nvSpPr>
        <p:spPr/>
        <p:txBody>
          <a:bodyPr>
            <a:normAutofit fontScale="92500" lnSpcReduction="20000"/>
          </a:bodyPr>
          <a:lstStyle/>
          <a:p>
            <a:pPr>
              <a:lnSpc>
                <a:spcPct val="150000"/>
              </a:lnSpc>
            </a:pPr>
            <a:r>
              <a:rPr lang="en-US" dirty="0">
                <a:latin typeface="Times New Roman" panose="02020603050405020304" pitchFamily="18" charset="0"/>
                <a:cs typeface="Times New Roman" panose="02020603050405020304" pitchFamily="18" charset="0"/>
              </a:rPr>
              <a:t>Control flow testing is the cornerstone of unit testing. </a:t>
            </a:r>
          </a:p>
          <a:p>
            <a:pPr>
              <a:lnSpc>
                <a:spcPct val="150000"/>
              </a:lnSpc>
            </a:pPr>
            <a:r>
              <a:rPr lang="en-US" dirty="0">
                <a:latin typeface="Times New Roman" panose="02020603050405020304" pitchFamily="18" charset="0"/>
                <a:cs typeface="Times New Roman" panose="02020603050405020304" pitchFamily="18" charset="0"/>
              </a:rPr>
              <a:t>It should be used for all modules of code that cannot be tested sufficiently through reviews and inspections.</a:t>
            </a:r>
          </a:p>
          <a:p>
            <a:pPr>
              <a:lnSpc>
                <a:spcPct val="150000"/>
              </a:lnSpc>
            </a:pPr>
            <a:r>
              <a:rPr lang="en-US" dirty="0">
                <a:latin typeface="Times New Roman" panose="02020603050405020304" pitchFamily="18" charset="0"/>
                <a:cs typeface="Times New Roman" panose="02020603050405020304" pitchFamily="18" charset="0"/>
              </a:rPr>
              <a:t> Its limitations are that the tester must have sufficient programming skill to understand the code and its control flow.</a:t>
            </a:r>
          </a:p>
          <a:p>
            <a:pPr>
              <a:lnSpc>
                <a:spcPct val="150000"/>
              </a:lnSpc>
            </a:pPr>
            <a:r>
              <a:rPr lang="en-US" dirty="0">
                <a:latin typeface="Times New Roman" panose="02020603050405020304" pitchFamily="18" charset="0"/>
                <a:cs typeface="Times New Roman" panose="02020603050405020304" pitchFamily="18" charset="0"/>
              </a:rPr>
              <a:t> In addition, control flow testing can be very time consuming because of all the modules and basis paths that comprise a system.</a:t>
            </a:r>
          </a:p>
          <a:p>
            <a:endParaRPr lang="en-IN" dirty="0"/>
          </a:p>
        </p:txBody>
      </p:sp>
    </p:spTree>
    <p:extLst>
      <p:ext uri="{BB962C8B-B14F-4D97-AF65-F5344CB8AC3E}">
        <p14:creationId xmlns:p14="http://schemas.microsoft.com/office/powerpoint/2010/main" val="1965943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Product Owner</a:t>
            </a:r>
            <a:endParaRPr lang="en-IN" dirty="0"/>
          </a:p>
        </p:txBody>
      </p:sp>
      <p:sp>
        <p:nvSpPr>
          <p:cNvPr id="3" name="Content Placeholder 2"/>
          <p:cNvSpPr>
            <a:spLocks noGrp="1"/>
          </p:cNvSpPr>
          <p:nvPr>
            <p:ph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Represents the customers, users, and other stakeholders.</a:t>
            </a:r>
          </a:p>
          <a:p>
            <a:r>
              <a:rPr lang="en-US" dirty="0">
                <a:latin typeface="Times New Roman" panose="02020603050405020304" pitchFamily="18" charset="0"/>
                <a:cs typeface="Times New Roman" panose="02020603050405020304" pitchFamily="18" charset="0"/>
              </a:rPr>
              <a:t>The product owner writes user stories to describe the project’s goals and then prioritizes them. </a:t>
            </a:r>
          </a:p>
          <a:p>
            <a:r>
              <a:rPr lang="en-US" dirty="0">
                <a:latin typeface="Times New Roman" panose="02020603050405020304" pitchFamily="18" charset="0"/>
                <a:cs typeface="Times New Roman" panose="02020603050405020304" pitchFamily="18" charset="0"/>
              </a:rPr>
              <a:t>The resulting prioritized list of wanted features is called the </a:t>
            </a:r>
            <a:r>
              <a:rPr lang="en-US" b="1" dirty="0">
                <a:latin typeface="Times New Roman" panose="02020603050405020304" pitchFamily="18" charset="0"/>
                <a:cs typeface="Times New Roman" panose="02020603050405020304" pitchFamily="18" charset="0"/>
              </a:rPr>
              <a:t>product backlog</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The product owner has the following duties.</a:t>
            </a:r>
          </a:p>
          <a:p>
            <a:pPr lvl="1"/>
            <a:r>
              <a:rPr lang="en-US" dirty="0">
                <a:latin typeface="Times New Roman" panose="02020603050405020304" pitchFamily="18" charset="0"/>
                <a:cs typeface="Times New Roman" panose="02020603050405020304" pitchFamily="18" charset="0"/>
              </a:rPr>
              <a:t>Defines the requirements and verifies that the product meets those requirements.</a:t>
            </a:r>
          </a:p>
          <a:p>
            <a:pPr lvl="1"/>
            <a:r>
              <a:rPr lang="en-US" dirty="0">
                <a:latin typeface="Times New Roman" panose="02020603050405020304" pitchFamily="18" charset="0"/>
                <a:cs typeface="Times New Roman" panose="02020603050405020304" pitchFamily="18" charset="0"/>
              </a:rPr>
              <a:t>Sets requirement priorities; helps determine which requirements make it into the next iteration given resource constraints.</a:t>
            </a:r>
          </a:p>
          <a:p>
            <a:pPr lvl="1"/>
            <a:r>
              <a:rPr lang="en-US" dirty="0">
                <a:latin typeface="Times New Roman" panose="02020603050405020304" pitchFamily="18" charset="0"/>
                <a:cs typeface="Times New Roman" panose="02020603050405020304" pitchFamily="18" charset="0"/>
              </a:rPr>
              <a:t>Plans and announces releases </a:t>
            </a:r>
          </a:p>
          <a:p>
            <a:pPr lvl="1"/>
            <a:r>
              <a:rPr lang="en-US" dirty="0">
                <a:latin typeface="Times New Roman" panose="02020603050405020304" pitchFamily="18" charset="0"/>
                <a:cs typeface="Times New Roman" panose="02020603050405020304" pitchFamily="18" charset="0"/>
              </a:rPr>
              <a:t>Provides a point of contact between the stakeholders and developers.</a:t>
            </a:r>
          </a:p>
          <a:p>
            <a:pPr lvl="1"/>
            <a:r>
              <a:rPr lang="en-US" dirty="0">
                <a:latin typeface="Times New Roman" panose="02020603050405020304" pitchFamily="18" charset="0"/>
                <a:cs typeface="Times New Roman" panose="02020603050405020304" pitchFamily="18" charset="0"/>
              </a:rPr>
              <a:t>The product owner generally shouldn’t modify an iteration while it is underway; although, he can make changes in the next iteration and can cancel an iteration if necessary.</a:t>
            </a:r>
          </a:p>
          <a:p>
            <a:pPr lvl="1"/>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0196458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23437-1051-48A4-A008-A74661E357EA}"/>
              </a:ext>
            </a:extLst>
          </p:cNvPr>
          <p:cNvSpPr>
            <a:spLocks noGrp="1"/>
          </p:cNvSpPr>
          <p:nvPr>
            <p:ph type="title"/>
          </p:nvPr>
        </p:nvSpPr>
        <p:spPr/>
        <p:txBody>
          <a:bodyPr/>
          <a:lstStyle/>
          <a:p>
            <a:r>
              <a:rPr lang="en-MY" dirty="0">
                <a:latin typeface="Times New Roman" pitchFamily="18" charset="0"/>
                <a:cs typeface="Times New Roman" pitchFamily="18" charset="0"/>
              </a:rPr>
              <a:t>Data Flow Testing</a:t>
            </a:r>
            <a:endParaRPr lang="en-IN" dirty="0"/>
          </a:p>
        </p:txBody>
      </p:sp>
      <p:sp>
        <p:nvSpPr>
          <p:cNvPr id="3" name="Content Placeholder 2">
            <a:extLst>
              <a:ext uri="{FF2B5EF4-FFF2-40B4-BE49-F238E27FC236}">
                <a16:creationId xmlns:a16="http://schemas.microsoft.com/office/drawing/2014/main" id="{0FCC6482-8325-4DC8-A811-FED6CA055F93}"/>
              </a:ext>
            </a:extLst>
          </p:cNvPr>
          <p:cNvSpPr>
            <a:spLocks noGrp="1"/>
          </p:cNvSpPr>
          <p:nvPr>
            <p:ph idx="1"/>
          </p:nvPr>
        </p:nvSpPr>
        <p:spPr/>
        <p:txBody>
          <a:bodyPr/>
          <a:lstStyle/>
          <a:p>
            <a:pPr algn="just">
              <a:lnSpc>
                <a:spcPct val="150000"/>
              </a:lnSpc>
            </a:pPr>
            <a:r>
              <a:rPr lang="en-US" b="1" dirty="0">
                <a:latin typeface="Times New Roman" panose="02020603050405020304" pitchFamily="18" charset="0"/>
                <a:cs typeface="Times New Roman" panose="02020603050405020304" pitchFamily="18" charset="0"/>
              </a:rPr>
              <a:t>Data flow testing</a:t>
            </a:r>
            <a:r>
              <a:rPr lang="en-US" dirty="0">
                <a:latin typeface="Times New Roman" panose="02020603050405020304" pitchFamily="18" charset="0"/>
                <a:cs typeface="Times New Roman" panose="02020603050405020304" pitchFamily="18" charset="0"/>
              </a:rPr>
              <a:t> is a powerful tool to detect improper use of data values due to coding errors.</a:t>
            </a:r>
          </a:p>
          <a:p>
            <a:pPr algn="just">
              <a:lnSpc>
                <a:spcPct val="150000"/>
              </a:lnSpc>
              <a:buClrTx/>
            </a:pPr>
            <a:r>
              <a:rPr lang="en-MY" dirty="0">
                <a:latin typeface="Times New Roman" pitchFamily="18" charset="0"/>
                <a:cs typeface="Times New Roman" pitchFamily="18" charset="0"/>
              </a:rPr>
              <a:t>Data Flow Testing is a specific strategy of software testing that focuses on data variables and their values</a:t>
            </a:r>
          </a:p>
          <a:p>
            <a:pPr algn="just">
              <a:lnSpc>
                <a:spcPct val="150000"/>
              </a:lnSpc>
              <a:buClrTx/>
            </a:pPr>
            <a:r>
              <a:rPr lang="en-US" dirty="0">
                <a:latin typeface="Times New Roman" panose="02020603050405020304" pitchFamily="18" charset="0"/>
                <a:cs typeface="Times New Roman" panose="02020603050405020304" pitchFamily="18" charset="0"/>
              </a:rPr>
              <a:t>Variables that contain data values have a defined life cycle. They are created, they are used, and they are killed (destroyed).</a:t>
            </a:r>
            <a:endParaRPr lang="en-MY"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387627981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861F-5DF8-4BFE-BC1A-3E23F3D736A2}"/>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4BA90116-D621-42E3-97D9-9D6ACFBA12FD}"/>
              </a:ext>
            </a:extLst>
          </p:cNvPr>
          <p:cNvSpPr>
            <a:spLocks noGrp="1"/>
          </p:cNvSpPr>
          <p:nvPr>
            <p:ph idx="1"/>
          </p:nvPr>
        </p:nvSpPr>
        <p:spPr/>
        <p:txBody>
          <a:bodyPr>
            <a:normAutofit fontScale="92500" lnSpcReduction="10000"/>
          </a:bodyPr>
          <a:lstStyle/>
          <a:p>
            <a:pPr algn="just">
              <a:lnSpc>
                <a:spcPct val="150000"/>
              </a:lnSpc>
              <a:buClrTx/>
            </a:pPr>
            <a:r>
              <a:rPr lang="en-US" sz="2400" dirty="0">
                <a:latin typeface="Times New Roman" panose="02020603050405020304" pitchFamily="18" charset="0"/>
                <a:cs typeface="Times New Roman" panose="02020603050405020304" pitchFamily="18" charset="0"/>
              </a:rPr>
              <a:t>A </a:t>
            </a:r>
            <a:r>
              <a:rPr lang="en-US" sz="2400" b="1" dirty="0">
                <a:latin typeface="Times New Roman" panose="02020603050405020304" pitchFamily="18" charset="0"/>
                <a:cs typeface="Times New Roman" panose="02020603050405020304" pitchFamily="18" charset="0"/>
              </a:rPr>
              <a:t>data flow graph</a:t>
            </a:r>
            <a:r>
              <a:rPr lang="en-US" sz="2400" dirty="0">
                <a:latin typeface="Times New Roman" panose="02020603050405020304" pitchFamily="18" charset="0"/>
                <a:cs typeface="Times New Roman" panose="02020603050405020304" pitchFamily="18" charset="0"/>
              </a:rPr>
              <a:t> is similar to a control flow graph in that it shows the processing flow through a module.</a:t>
            </a:r>
          </a:p>
          <a:p>
            <a:pPr>
              <a:lnSpc>
                <a:spcPct val="150000"/>
              </a:lnSpc>
            </a:pPr>
            <a:r>
              <a:rPr lang="en-US" sz="2400" dirty="0">
                <a:latin typeface="Times New Roman" panose="02020603050405020304" pitchFamily="18" charset="0"/>
                <a:cs typeface="Times New Roman" panose="02020603050405020304" pitchFamily="18" charset="0"/>
              </a:rPr>
              <a:t>We will construct these diagrams and verify that the define-use-kill patterns are appropriate.</a:t>
            </a:r>
          </a:p>
          <a:p>
            <a:pPr lvl="1">
              <a:lnSpc>
                <a:spcPct val="150000"/>
              </a:lnSpc>
            </a:pPr>
            <a:r>
              <a:rPr lang="en-US" dirty="0">
                <a:latin typeface="Times New Roman" panose="02020603050405020304" pitchFamily="18" charset="0"/>
                <a:cs typeface="Times New Roman" panose="02020603050405020304" pitchFamily="18" charset="0"/>
              </a:rPr>
              <a:t> First, we will perform a static test of the diagram. By "static" we mean we examine the diagram (formally through inspections or informally through look-sees). </a:t>
            </a:r>
          </a:p>
          <a:p>
            <a:pPr lvl="1">
              <a:lnSpc>
                <a:spcPct val="150000"/>
              </a:lnSpc>
            </a:pPr>
            <a:r>
              <a:rPr lang="en-US" dirty="0">
                <a:latin typeface="Times New Roman" panose="02020603050405020304" pitchFamily="18" charset="0"/>
                <a:cs typeface="Times New Roman" panose="02020603050405020304" pitchFamily="18" charset="0"/>
              </a:rPr>
              <a:t>Second, we perform dynamic tests on the module. By "dynamic" we mean we construct and execute test cases.</a:t>
            </a:r>
            <a:endParaRPr lang="en-MY"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41278738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17CC4-1F65-4AB4-94E1-55C359A4160C}"/>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6FDCB51C-F06C-43A3-B4EC-959A9CDC669D}"/>
              </a:ext>
            </a:extLst>
          </p:cNvPr>
          <p:cNvSpPr>
            <a:spLocks noGrp="1"/>
          </p:cNvSpPr>
          <p:nvPr>
            <p:ph idx="1"/>
          </p:nvPr>
        </p:nvSpPr>
        <p:spPr>
          <a:xfrm>
            <a:off x="639193" y="1544714"/>
            <a:ext cx="10946166" cy="5015883"/>
          </a:xfrm>
        </p:spPr>
        <p:txBody>
          <a:bodyPr>
            <a:normAutofit fontScale="47500" lnSpcReduction="20000"/>
          </a:bodyPr>
          <a:lstStyle/>
          <a:p>
            <a:pPr algn="just">
              <a:lnSpc>
                <a:spcPct val="170000"/>
              </a:lnSpc>
              <a:buClrTx/>
            </a:pPr>
            <a:r>
              <a:rPr lang="en-MY" sz="4500" dirty="0">
                <a:latin typeface="Times New Roman" pitchFamily="18" charset="0"/>
                <a:cs typeface="Times New Roman" pitchFamily="18" charset="0"/>
              </a:rPr>
              <a:t>It keeps a check at the data receiving points by the variables and its usage points.</a:t>
            </a:r>
          </a:p>
          <a:p>
            <a:pPr algn="just">
              <a:lnSpc>
                <a:spcPct val="170000"/>
              </a:lnSpc>
              <a:buClrTx/>
            </a:pPr>
            <a:r>
              <a:rPr lang="en-MY" sz="4500" dirty="0">
                <a:latin typeface="Times New Roman" pitchFamily="18" charset="0"/>
                <a:cs typeface="Times New Roman" pitchFamily="18" charset="0"/>
              </a:rPr>
              <a:t>The process is conducted to detect the bugs because of the incorrect usage of data variables or data values.</a:t>
            </a:r>
          </a:p>
          <a:p>
            <a:pPr>
              <a:lnSpc>
                <a:spcPct val="170000"/>
              </a:lnSpc>
            </a:pPr>
            <a:r>
              <a:rPr lang="en-US" sz="4500" dirty="0">
                <a:latin typeface="Times New Roman" panose="02020603050405020304" pitchFamily="18" charset="0"/>
                <a:cs typeface="Times New Roman" panose="02020603050405020304" pitchFamily="18" charset="0"/>
              </a:rPr>
              <a:t>A common programming mistake is referencing the value of a variable without first assigning a value to it. </a:t>
            </a:r>
            <a:endParaRPr lang="en-MY" sz="4500" dirty="0">
              <a:latin typeface="Times New Roman" pitchFamily="18" charset="0"/>
              <a:cs typeface="Times New Roman" pitchFamily="18" charset="0"/>
            </a:endParaRPr>
          </a:p>
          <a:p>
            <a:pPr>
              <a:lnSpc>
                <a:spcPct val="170000"/>
              </a:lnSpc>
            </a:pPr>
            <a:r>
              <a:rPr lang="en-US" sz="4500" dirty="0">
                <a:latin typeface="Times New Roman" panose="02020603050405020304" pitchFamily="18" charset="0"/>
                <a:cs typeface="Times New Roman" panose="02020603050405020304" pitchFamily="18" charset="0"/>
              </a:rPr>
              <a:t>Data flow testing builds on and expands control flow testing techniques.</a:t>
            </a:r>
          </a:p>
          <a:p>
            <a:pPr algn="just">
              <a:lnSpc>
                <a:spcPct val="150000"/>
              </a:lnSpc>
              <a:buClrTx/>
            </a:pPr>
            <a:r>
              <a:rPr lang="en-US" sz="4500" dirty="0">
                <a:latin typeface="Times New Roman" panose="02020603050405020304" pitchFamily="18" charset="0"/>
                <a:cs typeface="Times New Roman" panose="02020603050405020304" pitchFamily="18" charset="0"/>
              </a:rPr>
              <a:t>As with control flow testing, it should be used for all modules of code that cannot be tested sufficiently through reviews and inspections.</a:t>
            </a:r>
          </a:p>
          <a:p>
            <a:endParaRPr lang="en-IN" dirty="0"/>
          </a:p>
        </p:txBody>
      </p:sp>
    </p:spTree>
    <p:extLst>
      <p:ext uri="{BB962C8B-B14F-4D97-AF65-F5344CB8AC3E}">
        <p14:creationId xmlns:p14="http://schemas.microsoft.com/office/powerpoint/2010/main" val="228806819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F128E-39E5-4A9A-943F-86172F6561A9}"/>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23279F0A-2543-4E08-9509-283369689AA1}"/>
              </a:ext>
            </a:extLst>
          </p:cNvPr>
          <p:cNvSpPr>
            <a:spLocks noGrp="1"/>
          </p:cNvSpPr>
          <p:nvPr>
            <p:ph idx="1"/>
          </p:nvPr>
        </p:nvSpPr>
        <p:spPr/>
        <p:txBody>
          <a:bodyPr/>
          <a:lstStyle/>
          <a:p>
            <a:pPr>
              <a:lnSpc>
                <a:spcPct val="150000"/>
              </a:lnSpc>
            </a:pPr>
            <a:r>
              <a:rPr lang="en-US" dirty="0">
                <a:latin typeface="Times New Roman" panose="02020603050405020304" pitchFamily="18" charset="0"/>
                <a:cs typeface="Times New Roman" panose="02020603050405020304" pitchFamily="18" charset="0"/>
              </a:rPr>
              <a:t>Its limitations are that the tester must have sufficient programming skill to understand the code, its control flow, and its variables. </a:t>
            </a:r>
          </a:p>
          <a:p>
            <a:pPr>
              <a:lnSpc>
                <a:spcPct val="150000"/>
              </a:lnSpc>
            </a:pPr>
            <a:r>
              <a:rPr lang="en-US" dirty="0">
                <a:latin typeface="Times New Roman" panose="02020603050405020304" pitchFamily="18" charset="0"/>
                <a:cs typeface="Times New Roman" panose="02020603050405020304" pitchFamily="18" charset="0"/>
              </a:rPr>
              <a:t>Like control flow testing, data flow testing can be very time consuming because of all the modules, paths, and variables that comprise a system.</a:t>
            </a:r>
          </a:p>
          <a:p>
            <a:endParaRPr lang="en-IN" dirty="0"/>
          </a:p>
        </p:txBody>
      </p:sp>
    </p:spTree>
    <p:extLst>
      <p:ext uri="{BB962C8B-B14F-4D97-AF65-F5344CB8AC3E}">
        <p14:creationId xmlns:p14="http://schemas.microsoft.com/office/powerpoint/2010/main" val="215516559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A62C0-D0DD-41F8-AA30-1CD07D29F6D2}"/>
              </a:ext>
            </a:extLst>
          </p:cNvPr>
          <p:cNvSpPr>
            <a:spLocks noGrp="1"/>
          </p:cNvSpPr>
          <p:nvPr>
            <p:ph type="title"/>
          </p:nvPr>
        </p:nvSpPr>
        <p:spPr/>
        <p:txBody>
          <a:bodyPr/>
          <a:lstStyle/>
          <a:p>
            <a:r>
              <a:rPr lang="en-MY" dirty="0">
                <a:latin typeface="Times New Roman" pitchFamily="18" charset="0"/>
                <a:cs typeface="Times New Roman" pitchFamily="18" charset="0"/>
              </a:rPr>
              <a:t>Comparison of Black Box and White Box Testing:</a:t>
            </a:r>
            <a:endParaRPr lang="en-IN" dirty="0"/>
          </a:p>
        </p:txBody>
      </p:sp>
      <p:pic>
        <p:nvPicPr>
          <p:cNvPr id="4" name="Picture 2" descr="D:\MCA\3. Odd Semester 2020\S1\Advanced Software Engineering\Module 4\3. Software Testing\Screenshots\w2.PNG">
            <a:extLst>
              <a:ext uri="{FF2B5EF4-FFF2-40B4-BE49-F238E27FC236}">
                <a16:creationId xmlns:a16="http://schemas.microsoft.com/office/drawing/2014/main" id="{ACD2BADC-1B80-4DBE-ABCB-0699FD0C8E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851" y="1784412"/>
            <a:ext cx="9457677" cy="4935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163004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CE963-5C69-4483-BA55-0AA71BF7C101}"/>
              </a:ext>
            </a:extLst>
          </p:cNvPr>
          <p:cNvSpPr>
            <a:spLocks noGrp="1"/>
          </p:cNvSpPr>
          <p:nvPr>
            <p:ph type="title"/>
          </p:nvPr>
        </p:nvSpPr>
        <p:spPr/>
        <p:txBody>
          <a:bodyPr/>
          <a:lstStyle/>
          <a:p>
            <a:r>
              <a:rPr lang="en-US" dirty="0"/>
              <a:t>Automation Testing</a:t>
            </a:r>
            <a:endParaRPr lang="en-IN" dirty="0"/>
          </a:p>
        </p:txBody>
      </p:sp>
      <p:sp>
        <p:nvSpPr>
          <p:cNvPr id="3" name="Content Placeholder 2">
            <a:extLst>
              <a:ext uri="{FF2B5EF4-FFF2-40B4-BE49-F238E27FC236}">
                <a16:creationId xmlns:a16="http://schemas.microsoft.com/office/drawing/2014/main" id="{B51DD9AB-B54B-4488-A929-908F19713C77}"/>
              </a:ext>
            </a:extLst>
          </p:cNvPr>
          <p:cNvSpPr>
            <a:spLocks noGrp="1"/>
          </p:cNvSpPr>
          <p:nvPr>
            <p:ph idx="1"/>
          </p:nvPr>
        </p:nvSpPr>
        <p:spPr/>
        <p:txBody>
          <a:bodyPr>
            <a:normAutofit/>
          </a:bodyPr>
          <a:lstStyle/>
          <a:p>
            <a:r>
              <a:rPr lang="en-US" dirty="0"/>
              <a:t>Types of automation testing:</a:t>
            </a:r>
          </a:p>
          <a:p>
            <a:pPr lvl="1">
              <a:lnSpc>
                <a:spcPct val="160000"/>
              </a:lnSpc>
            </a:pPr>
            <a:r>
              <a:rPr lang="en-GB" dirty="0">
                <a:latin typeface="Times New Roman" panose="02020603050405020304" pitchFamily="18" charset="0"/>
                <a:cs typeface="Times New Roman" panose="02020603050405020304" pitchFamily="18" charset="0"/>
              </a:rPr>
              <a:t>Unit Testing</a:t>
            </a:r>
          </a:p>
          <a:p>
            <a:pPr lvl="1">
              <a:lnSpc>
                <a:spcPct val="160000"/>
              </a:lnSpc>
            </a:pPr>
            <a:r>
              <a:rPr lang="en-GB" dirty="0">
                <a:latin typeface="Times New Roman" panose="02020603050405020304" pitchFamily="18" charset="0"/>
                <a:cs typeface="Times New Roman" panose="02020603050405020304" pitchFamily="18" charset="0"/>
              </a:rPr>
              <a:t>Functional Testing</a:t>
            </a:r>
          </a:p>
          <a:p>
            <a:pPr lvl="1">
              <a:lnSpc>
                <a:spcPct val="160000"/>
              </a:lnSpc>
            </a:pPr>
            <a:r>
              <a:rPr lang="en-GB" dirty="0">
                <a:latin typeface="Times New Roman" panose="02020603050405020304" pitchFamily="18" charset="0"/>
                <a:cs typeface="Times New Roman" panose="02020603050405020304" pitchFamily="18" charset="0"/>
              </a:rPr>
              <a:t>Integration Testing</a:t>
            </a:r>
          </a:p>
          <a:p>
            <a:pPr lvl="1">
              <a:lnSpc>
                <a:spcPct val="160000"/>
              </a:lnSpc>
            </a:pPr>
            <a:r>
              <a:rPr lang="en-GB" dirty="0">
                <a:latin typeface="Times New Roman" panose="02020603050405020304" pitchFamily="18" charset="0"/>
                <a:cs typeface="Times New Roman" panose="02020603050405020304" pitchFamily="18" charset="0"/>
              </a:rPr>
              <a:t>Regression Testing</a:t>
            </a:r>
          </a:p>
          <a:p>
            <a:pPr lvl="1">
              <a:lnSpc>
                <a:spcPct val="160000"/>
              </a:lnSpc>
            </a:pPr>
            <a:r>
              <a:rPr lang="en-GB" dirty="0">
                <a:latin typeface="Times New Roman" panose="02020603050405020304" pitchFamily="18" charset="0"/>
                <a:cs typeface="Times New Roman" panose="02020603050405020304" pitchFamily="18" charset="0"/>
              </a:rPr>
              <a:t>Smoke Testing </a:t>
            </a:r>
            <a:r>
              <a:rPr lang="en-GB" b="1" dirty="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 Smoke testing is performed to examine whether the deployed build is stable or not.</a:t>
            </a:r>
          </a:p>
          <a:p>
            <a:endParaRPr lang="en-IN" dirty="0"/>
          </a:p>
        </p:txBody>
      </p:sp>
    </p:spTree>
    <p:extLst>
      <p:ext uri="{BB962C8B-B14F-4D97-AF65-F5344CB8AC3E}">
        <p14:creationId xmlns:p14="http://schemas.microsoft.com/office/powerpoint/2010/main" val="162013451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DCB5E-45FC-4B10-86F6-92201EBAF1BB}"/>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4F7C86CD-580D-4D16-BF0B-978E5BB15551}"/>
              </a:ext>
            </a:extLst>
          </p:cNvPr>
          <p:cNvSpPr>
            <a:spLocks noGrp="1"/>
          </p:cNvSpPr>
          <p:nvPr>
            <p:ph idx="1"/>
          </p:nvPr>
        </p:nvSpPr>
        <p:spPr/>
        <p:txBody>
          <a:bodyPr>
            <a:normAutofit fontScale="62500" lnSpcReduction="20000"/>
          </a:bodyPr>
          <a:lstStyle/>
          <a:p>
            <a:pPr>
              <a:lnSpc>
                <a:spcPct val="120000"/>
              </a:lnSpc>
            </a:pPr>
            <a:r>
              <a:rPr lang="en-GB" sz="3400" b="1" dirty="0">
                <a:latin typeface="Times New Roman" panose="02020603050405020304" pitchFamily="18" charset="0"/>
                <a:cs typeface="Times New Roman" panose="02020603050405020304" pitchFamily="18" charset="0"/>
              </a:rPr>
              <a:t>Test Automation</a:t>
            </a:r>
            <a:r>
              <a:rPr lang="en-GB" sz="3400" dirty="0">
                <a:latin typeface="Times New Roman" panose="02020603050405020304" pitchFamily="18" charset="0"/>
                <a:cs typeface="Times New Roman" panose="02020603050405020304" pitchFamily="18" charset="0"/>
              </a:rPr>
              <a:t> is the best way to increase the effectiveness, test coverage, and execution speed in software testing. </a:t>
            </a:r>
          </a:p>
          <a:p>
            <a:pPr>
              <a:lnSpc>
                <a:spcPct val="150000"/>
              </a:lnSpc>
            </a:pPr>
            <a:r>
              <a:rPr lang="en-GB" sz="3400" dirty="0">
                <a:latin typeface="Times New Roman" panose="02020603050405020304" pitchFamily="18" charset="0"/>
                <a:cs typeface="Times New Roman" panose="02020603050405020304" pitchFamily="18" charset="0"/>
              </a:rPr>
              <a:t>Why Automation testing?</a:t>
            </a:r>
          </a:p>
          <a:p>
            <a:pPr marL="914400" lvl="1" indent="-457200">
              <a:lnSpc>
                <a:spcPct val="150000"/>
              </a:lnSpc>
              <a:buFont typeface="+mj-lt"/>
              <a:buAutoNum type="arabicPeriod"/>
            </a:pPr>
            <a:r>
              <a:rPr lang="en-GB" sz="2900" dirty="0">
                <a:latin typeface="Times New Roman" panose="02020603050405020304" pitchFamily="18" charset="0"/>
                <a:cs typeface="Times New Roman" panose="02020603050405020304" pitchFamily="18" charset="0"/>
              </a:rPr>
              <a:t>Manual Testing of all workflows, all fields, all negative scenarios is time and money consuming</a:t>
            </a:r>
          </a:p>
          <a:p>
            <a:pPr marL="914400" lvl="1" indent="-457200">
              <a:lnSpc>
                <a:spcPct val="150000"/>
              </a:lnSpc>
              <a:buFont typeface="+mj-lt"/>
              <a:buAutoNum type="arabicPeriod"/>
            </a:pPr>
            <a:r>
              <a:rPr lang="en-GB" sz="2900" dirty="0">
                <a:latin typeface="Times New Roman" panose="02020603050405020304" pitchFamily="18" charset="0"/>
                <a:cs typeface="Times New Roman" panose="02020603050405020304" pitchFamily="18" charset="0"/>
              </a:rPr>
              <a:t>It is difficult to test for multilingual sites manually.</a:t>
            </a:r>
          </a:p>
          <a:p>
            <a:pPr marL="914400" lvl="1" indent="-457200">
              <a:lnSpc>
                <a:spcPct val="150000"/>
              </a:lnSpc>
              <a:buFont typeface="+mj-lt"/>
              <a:buAutoNum type="arabicPeriod"/>
            </a:pPr>
            <a:r>
              <a:rPr lang="en-GB" sz="2900" dirty="0">
                <a:latin typeface="Times New Roman" panose="02020603050405020304" pitchFamily="18" charset="0"/>
                <a:cs typeface="Times New Roman" panose="02020603050405020304" pitchFamily="18" charset="0"/>
              </a:rPr>
              <a:t>Test Automation does not require Human intervention. You can run automated test unattended (overnight).</a:t>
            </a:r>
          </a:p>
          <a:p>
            <a:pPr marL="914400" lvl="1" indent="-457200">
              <a:lnSpc>
                <a:spcPct val="150000"/>
              </a:lnSpc>
              <a:buFont typeface="+mj-lt"/>
              <a:buAutoNum type="arabicPeriod"/>
            </a:pPr>
            <a:r>
              <a:rPr lang="en-GB" sz="2900" dirty="0">
                <a:latin typeface="Times New Roman" panose="02020603050405020304" pitchFamily="18" charset="0"/>
                <a:cs typeface="Times New Roman" panose="02020603050405020304" pitchFamily="18" charset="0"/>
              </a:rPr>
              <a:t>Test Automation increases the speed of test execution.</a:t>
            </a:r>
          </a:p>
          <a:p>
            <a:pPr marL="914400" lvl="1" indent="-457200">
              <a:lnSpc>
                <a:spcPct val="150000"/>
              </a:lnSpc>
              <a:buFont typeface="+mj-lt"/>
              <a:buAutoNum type="arabicPeriod"/>
            </a:pPr>
            <a:r>
              <a:rPr lang="en-GB" sz="2900" dirty="0">
                <a:latin typeface="Times New Roman" panose="02020603050405020304" pitchFamily="18" charset="0"/>
                <a:cs typeface="Times New Roman" panose="02020603050405020304" pitchFamily="18" charset="0"/>
              </a:rPr>
              <a:t>Automation helps increase Test Coverage.</a:t>
            </a:r>
          </a:p>
          <a:p>
            <a:pPr marL="914400" lvl="1" indent="-457200">
              <a:lnSpc>
                <a:spcPct val="150000"/>
              </a:lnSpc>
              <a:buFont typeface="+mj-lt"/>
              <a:buAutoNum type="arabicPeriod"/>
            </a:pPr>
            <a:r>
              <a:rPr lang="en-GB" sz="2900" dirty="0">
                <a:latin typeface="Times New Roman" panose="02020603050405020304" pitchFamily="18" charset="0"/>
                <a:cs typeface="Times New Roman" panose="02020603050405020304" pitchFamily="18" charset="0"/>
              </a:rPr>
              <a:t>Manual Testing can become boring and hence error-prone.</a:t>
            </a:r>
          </a:p>
          <a:p>
            <a:endParaRPr lang="en-IN" dirty="0"/>
          </a:p>
        </p:txBody>
      </p:sp>
    </p:spTree>
    <p:extLst>
      <p:ext uri="{BB962C8B-B14F-4D97-AF65-F5344CB8AC3E}">
        <p14:creationId xmlns:p14="http://schemas.microsoft.com/office/powerpoint/2010/main" val="12245152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AF410-7075-45DE-B01D-A4A56D5C81E2}"/>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Which Test Cases to Automate?</a:t>
            </a:r>
            <a:endParaRPr lang="en-IN" dirty="0"/>
          </a:p>
        </p:txBody>
      </p:sp>
      <p:sp>
        <p:nvSpPr>
          <p:cNvPr id="3" name="Content Placeholder 2">
            <a:extLst>
              <a:ext uri="{FF2B5EF4-FFF2-40B4-BE49-F238E27FC236}">
                <a16:creationId xmlns:a16="http://schemas.microsoft.com/office/drawing/2014/main" id="{F06A9E2C-B164-47EE-8557-91C87C493CAD}"/>
              </a:ext>
            </a:extLst>
          </p:cNvPr>
          <p:cNvSpPr>
            <a:spLocks noGrp="1"/>
          </p:cNvSpPr>
          <p:nvPr>
            <p:ph idx="1"/>
          </p:nvPr>
        </p:nvSpPr>
        <p:spPr/>
        <p:txBody>
          <a:bodyPr/>
          <a:lstStyle/>
          <a:p>
            <a:pPr>
              <a:lnSpc>
                <a:spcPct val="160000"/>
              </a:lnSpc>
            </a:pPr>
            <a:r>
              <a:rPr lang="en-GB" dirty="0">
                <a:latin typeface="Times New Roman" panose="02020603050405020304" pitchFamily="18" charset="0"/>
                <a:cs typeface="Times New Roman" panose="02020603050405020304" pitchFamily="18" charset="0"/>
              </a:rPr>
              <a:t>Test cases to be automated can be selected using the following criterion:</a:t>
            </a:r>
          </a:p>
          <a:p>
            <a:pPr marL="914400" lvl="1" indent="-457200">
              <a:lnSpc>
                <a:spcPct val="160000"/>
              </a:lnSpc>
              <a:buFont typeface="+mj-lt"/>
              <a:buAutoNum type="arabicPeriod"/>
            </a:pPr>
            <a:r>
              <a:rPr lang="en-GB" dirty="0">
                <a:latin typeface="Times New Roman" panose="02020603050405020304" pitchFamily="18" charset="0"/>
                <a:cs typeface="Times New Roman" panose="02020603050405020304" pitchFamily="18" charset="0"/>
              </a:rPr>
              <a:t>High Risk - Business Critical test cases</a:t>
            </a:r>
          </a:p>
          <a:p>
            <a:pPr marL="914400" lvl="1" indent="-457200">
              <a:lnSpc>
                <a:spcPct val="160000"/>
              </a:lnSpc>
              <a:buFont typeface="+mj-lt"/>
              <a:buAutoNum type="arabicPeriod"/>
            </a:pPr>
            <a:r>
              <a:rPr lang="en-GB" dirty="0">
                <a:latin typeface="Times New Roman" panose="02020603050405020304" pitchFamily="18" charset="0"/>
                <a:cs typeface="Times New Roman" panose="02020603050405020304" pitchFamily="18" charset="0"/>
              </a:rPr>
              <a:t>Test cases that are repeatedly executed</a:t>
            </a:r>
          </a:p>
          <a:p>
            <a:pPr marL="914400" lvl="1" indent="-457200">
              <a:lnSpc>
                <a:spcPct val="160000"/>
              </a:lnSpc>
              <a:buFont typeface="+mj-lt"/>
              <a:buAutoNum type="arabicPeriod"/>
            </a:pPr>
            <a:r>
              <a:rPr lang="en-GB" dirty="0">
                <a:latin typeface="Times New Roman" panose="02020603050405020304" pitchFamily="18" charset="0"/>
                <a:cs typeface="Times New Roman" panose="02020603050405020304" pitchFamily="18" charset="0"/>
              </a:rPr>
              <a:t>Test Cases that are very tedious or difficult to perform manually</a:t>
            </a:r>
          </a:p>
          <a:p>
            <a:pPr marL="914400" lvl="1" indent="-457200">
              <a:lnSpc>
                <a:spcPct val="160000"/>
              </a:lnSpc>
              <a:buFont typeface="+mj-lt"/>
              <a:buAutoNum type="arabicPeriod"/>
            </a:pPr>
            <a:r>
              <a:rPr lang="en-GB" dirty="0">
                <a:latin typeface="Times New Roman" panose="02020603050405020304" pitchFamily="18" charset="0"/>
                <a:cs typeface="Times New Roman" panose="02020603050405020304" pitchFamily="18" charset="0"/>
              </a:rPr>
              <a:t>Test Cases which are time-consuming</a:t>
            </a:r>
          </a:p>
          <a:p>
            <a:endParaRPr lang="en-IN" dirty="0"/>
          </a:p>
        </p:txBody>
      </p:sp>
    </p:spTree>
    <p:extLst>
      <p:ext uri="{BB962C8B-B14F-4D97-AF65-F5344CB8AC3E}">
        <p14:creationId xmlns:p14="http://schemas.microsoft.com/office/powerpoint/2010/main" val="427686500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D8748-C60E-43EF-A2AF-31B09EF11ABD}"/>
              </a:ext>
            </a:extLst>
          </p:cNvPr>
          <p:cNvSpPr>
            <a:spLocks noGrp="1"/>
          </p:cNvSpPr>
          <p:nvPr>
            <p:ph type="title"/>
          </p:nvPr>
        </p:nvSpPr>
        <p:spPr/>
        <p:txBody>
          <a:bodyPr/>
          <a:lstStyle/>
          <a:p>
            <a:r>
              <a:rPr lang="en-US" dirty="0"/>
              <a:t>Which test cases are not suitable for automated testing?</a:t>
            </a:r>
            <a:endParaRPr lang="en-IN" dirty="0"/>
          </a:p>
        </p:txBody>
      </p:sp>
      <p:sp>
        <p:nvSpPr>
          <p:cNvPr id="3" name="Content Placeholder 2">
            <a:extLst>
              <a:ext uri="{FF2B5EF4-FFF2-40B4-BE49-F238E27FC236}">
                <a16:creationId xmlns:a16="http://schemas.microsoft.com/office/drawing/2014/main" id="{B6C470B6-F8C3-4B49-BD65-E1077939E94C}"/>
              </a:ext>
            </a:extLst>
          </p:cNvPr>
          <p:cNvSpPr>
            <a:spLocks noGrp="1"/>
          </p:cNvSpPr>
          <p:nvPr>
            <p:ph idx="1"/>
          </p:nvPr>
        </p:nvSpPr>
        <p:spPr/>
        <p:txBody>
          <a:bodyPr/>
          <a:lstStyle/>
          <a:p>
            <a:pPr>
              <a:lnSpc>
                <a:spcPct val="160000"/>
              </a:lnSpc>
            </a:pPr>
            <a:r>
              <a:rPr lang="en-GB" dirty="0">
                <a:latin typeface="Times New Roman" panose="02020603050405020304" pitchFamily="18" charset="0"/>
                <a:cs typeface="Times New Roman" panose="02020603050405020304" pitchFamily="18" charset="0"/>
              </a:rPr>
              <a:t>The following category of test cases are not suitable for automation:</a:t>
            </a:r>
          </a:p>
          <a:p>
            <a:pPr marL="914400" lvl="1" indent="-457200">
              <a:lnSpc>
                <a:spcPct val="160000"/>
              </a:lnSpc>
              <a:buFont typeface="+mj-lt"/>
              <a:buAutoNum type="arabicPeriod"/>
            </a:pPr>
            <a:r>
              <a:rPr lang="en-GB" dirty="0">
                <a:latin typeface="Times New Roman" panose="02020603050405020304" pitchFamily="18" charset="0"/>
                <a:cs typeface="Times New Roman" panose="02020603050405020304" pitchFamily="18" charset="0"/>
              </a:rPr>
              <a:t>Test Cases that are newly designed and not executed manually at least once</a:t>
            </a:r>
          </a:p>
          <a:p>
            <a:pPr marL="914400" lvl="1" indent="-457200">
              <a:lnSpc>
                <a:spcPct val="160000"/>
              </a:lnSpc>
              <a:buFont typeface="+mj-lt"/>
              <a:buAutoNum type="arabicPeriod"/>
            </a:pPr>
            <a:r>
              <a:rPr lang="en-GB" dirty="0">
                <a:latin typeface="Times New Roman" panose="02020603050405020304" pitchFamily="18" charset="0"/>
                <a:cs typeface="Times New Roman" panose="02020603050405020304" pitchFamily="18" charset="0"/>
              </a:rPr>
              <a:t>Test Cases for which the requirements are frequently changing</a:t>
            </a:r>
          </a:p>
          <a:p>
            <a:pPr marL="914400" lvl="1" indent="-457200">
              <a:lnSpc>
                <a:spcPct val="160000"/>
              </a:lnSpc>
              <a:buFont typeface="+mj-lt"/>
              <a:buAutoNum type="arabicPeriod"/>
            </a:pPr>
            <a:r>
              <a:rPr lang="en-GB" dirty="0">
                <a:latin typeface="Times New Roman" panose="02020603050405020304" pitchFamily="18" charset="0"/>
                <a:cs typeface="Times New Roman" panose="02020603050405020304" pitchFamily="18" charset="0"/>
              </a:rPr>
              <a:t>Test cases which are executed on an ad-hoc basis.</a:t>
            </a:r>
          </a:p>
          <a:p>
            <a:endParaRPr lang="en-IN" dirty="0"/>
          </a:p>
        </p:txBody>
      </p:sp>
    </p:spTree>
    <p:extLst>
      <p:ext uri="{BB962C8B-B14F-4D97-AF65-F5344CB8AC3E}">
        <p14:creationId xmlns:p14="http://schemas.microsoft.com/office/powerpoint/2010/main" val="304545142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4E4C9-C46B-465E-B82E-58723E3A6DB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Automated Testing Process</a:t>
            </a:r>
            <a:endParaRPr lang="en-IN" dirty="0"/>
          </a:p>
        </p:txBody>
      </p:sp>
      <p:sp>
        <p:nvSpPr>
          <p:cNvPr id="3" name="Content Placeholder 2">
            <a:extLst>
              <a:ext uri="{FF2B5EF4-FFF2-40B4-BE49-F238E27FC236}">
                <a16:creationId xmlns:a16="http://schemas.microsoft.com/office/drawing/2014/main" id="{37CB592F-28C0-42B2-AB90-3C483C009248}"/>
              </a:ext>
            </a:extLst>
          </p:cNvPr>
          <p:cNvSpPr>
            <a:spLocks noGrp="1"/>
          </p:cNvSpPr>
          <p:nvPr>
            <p:ph idx="1"/>
          </p:nvPr>
        </p:nvSpPr>
        <p:spPr>
          <a:xfrm>
            <a:off x="297913" y="1802167"/>
            <a:ext cx="5623493" cy="4690708"/>
          </a:xfrm>
        </p:spPr>
        <p:txBody>
          <a:bodyPr>
            <a:normAutofit fontScale="85000" lnSpcReduction="10000"/>
          </a:bodyPr>
          <a:lstStyle/>
          <a:p>
            <a:pPr>
              <a:lnSpc>
                <a:spcPct val="150000"/>
              </a:lnSpc>
            </a:pPr>
            <a:r>
              <a:rPr lang="en-GB" dirty="0">
                <a:latin typeface="Times New Roman" panose="02020603050405020304" pitchFamily="18" charset="0"/>
                <a:cs typeface="Times New Roman" panose="02020603050405020304" pitchFamily="18" charset="0"/>
              </a:rPr>
              <a:t>Following steps are followed in an Automation Process:</a:t>
            </a:r>
          </a:p>
          <a:p>
            <a:pPr marL="0" indent="0">
              <a:lnSpc>
                <a:spcPct val="150000"/>
              </a:lnSpc>
              <a:buNone/>
            </a:pPr>
            <a:r>
              <a:rPr lang="en-GB" b="1" dirty="0">
                <a:latin typeface="Times New Roman" panose="02020603050405020304" pitchFamily="18" charset="0"/>
                <a:cs typeface="Times New Roman" panose="02020603050405020304" pitchFamily="18" charset="0"/>
              </a:rPr>
              <a:t>Step 1. </a:t>
            </a:r>
            <a:r>
              <a:rPr lang="en-GB" dirty="0">
                <a:latin typeface="Times New Roman" panose="02020603050405020304" pitchFamily="18" charset="0"/>
                <a:cs typeface="Times New Roman" panose="02020603050405020304" pitchFamily="18" charset="0"/>
              </a:rPr>
              <a:t>Test Tool Selection.</a:t>
            </a:r>
          </a:p>
          <a:p>
            <a:pPr marL="0" indent="0">
              <a:lnSpc>
                <a:spcPct val="150000"/>
              </a:lnSpc>
              <a:buNone/>
            </a:pPr>
            <a:r>
              <a:rPr lang="en-GB" b="1" dirty="0">
                <a:latin typeface="Times New Roman" panose="02020603050405020304" pitchFamily="18" charset="0"/>
                <a:cs typeface="Times New Roman" panose="02020603050405020304" pitchFamily="18" charset="0"/>
              </a:rPr>
              <a:t>Step 2.</a:t>
            </a:r>
            <a:r>
              <a:rPr lang="en-GB" dirty="0">
                <a:latin typeface="Times New Roman" panose="02020603050405020304" pitchFamily="18" charset="0"/>
                <a:cs typeface="Times New Roman" panose="02020603050405020304" pitchFamily="18" charset="0"/>
              </a:rPr>
              <a:t> Define scope of Automation.</a:t>
            </a:r>
          </a:p>
          <a:p>
            <a:pPr marL="0" indent="0">
              <a:lnSpc>
                <a:spcPct val="150000"/>
              </a:lnSpc>
              <a:buNone/>
            </a:pPr>
            <a:r>
              <a:rPr lang="en-GB" b="1" dirty="0">
                <a:latin typeface="Times New Roman" panose="02020603050405020304" pitchFamily="18" charset="0"/>
                <a:cs typeface="Times New Roman" panose="02020603050405020304" pitchFamily="18" charset="0"/>
              </a:rPr>
              <a:t>Step 3.</a:t>
            </a:r>
            <a:r>
              <a:rPr lang="en-GB" dirty="0">
                <a:latin typeface="Times New Roman" panose="02020603050405020304" pitchFamily="18" charset="0"/>
                <a:cs typeface="Times New Roman" panose="02020603050405020304" pitchFamily="18" charset="0"/>
              </a:rPr>
              <a:t> Planning, Design and Development.</a:t>
            </a:r>
          </a:p>
          <a:p>
            <a:pPr marL="0" indent="0">
              <a:lnSpc>
                <a:spcPct val="150000"/>
              </a:lnSpc>
              <a:buNone/>
            </a:pPr>
            <a:r>
              <a:rPr lang="en-GB" b="1" dirty="0">
                <a:latin typeface="Times New Roman" panose="02020603050405020304" pitchFamily="18" charset="0"/>
                <a:cs typeface="Times New Roman" panose="02020603050405020304" pitchFamily="18" charset="0"/>
              </a:rPr>
              <a:t>Step 4.</a:t>
            </a:r>
            <a:r>
              <a:rPr lang="en-GB" dirty="0">
                <a:latin typeface="Times New Roman" panose="02020603050405020304" pitchFamily="18" charset="0"/>
                <a:cs typeface="Times New Roman" panose="02020603050405020304" pitchFamily="18" charset="0"/>
              </a:rPr>
              <a:t> Test Execution.</a:t>
            </a:r>
          </a:p>
          <a:p>
            <a:pPr marL="0" indent="0">
              <a:lnSpc>
                <a:spcPct val="150000"/>
              </a:lnSpc>
              <a:buNone/>
            </a:pPr>
            <a:r>
              <a:rPr lang="en-GB" b="1" dirty="0">
                <a:latin typeface="Times New Roman" panose="02020603050405020304" pitchFamily="18" charset="0"/>
                <a:cs typeface="Times New Roman" panose="02020603050405020304" pitchFamily="18" charset="0"/>
              </a:rPr>
              <a:t>Step 5.</a:t>
            </a:r>
            <a:r>
              <a:rPr lang="en-GB" dirty="0">
                <a:latin typeface="Times New Roman" panose="02020603050405020304" pitchFamily="18" charset="0"/>
                <a:cs typeface="Times New Roman" panose="02020603050405020304" pitchFamily="18" charset="0"/>
              </a:rPr>
              <a:t> Maintenance.</a:t>
            </a:r>
          </a:p>
          <a:p>
            <a:endParaRPr lang="en-IN" dirty="0"/>
          </a:p>
        </p:txBody>
      </p:sp>
      <p:grpSp>
        <p:nvGrpSpPr>
          <p:cNvPr id="4" name="Group 3">
            <a:extLst>
              <a:ext uri="{FF2B5EF4-FFF2-40B4-BE49-F238E27FC236}">
                <a16:creationId xmlns:a16="http://schemas.microsoft.com/office/drawing/2014/main" id="{B54992F6-3787-49BD-97BE-4BAFBFEF4A7B}"/>
              </a:ext>
            </a:extLst>
          </p:cNvPr>
          <p:cNvGrpSpPr/>
          <p:nvPr/>
        </p:nvGrpSpPr>
        <p:grpSpPr>
          <a:xfrm>
            <a:off x="5921406" y="2432482"/>
            <a:ext cx="6116713" cy="3297704"/>
            <a:chOff x="5696566" y="1911231"/>
            <a:chExt cx="6172200" cy="2715360"/>
          </a:xfrm>
        </p:grpSpPr>
        <p:pic>
          <p:nvPicPr>
            <p:cNvPr id="5" name="Picture 2" descr="Test Automation Process">
              <a:extLst>
                <a:ext uri="{FF2B5EF4-FFF2-40B4-BE49-F238E27FC236}">
                  <a16:creationId xmlns:a16="http://schemas.microsoft.com/office/drawing/2014/main" id="{C8512D93-7FA4-433D-9617-5706049246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6566" y="1911231"/>
              <a:ext cx="6172200" cy="24479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6CEDD0A5-DEAB-4ADB-B89E-516A67A16AD1}"/>
                </a:ext>
              </a:extLst>
            </p:cNvPr>
            <p:cNvSpPr/>
            <p:nvPr/>
          </p:nvSpPr>
          <p:spPr>
            <a:xfrm>
              <a:off x="10577015" y="3930555"/>
              <a:ext cx="1146412" cy="6960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59532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Team member</a:t>
            </a:r>
            <a:endParaRPr lang="en-IN"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These are the self‐organized cross‐functional team members who build the application.</a:t>
            </a:r>
          </a:p>
          <a:p>
            <a:r>
              <a:rPr lang="en-US" dirty="0">
                <a:latin typeface="Times New Roman" panose="02020603050405020304" pitchFamily="18" charset="0"/>
                <a:cs typeface="Times New Roman" panose="02020603050405020304" pitchFamily="18" charset="0"/>
              </a:rPr>
              <a:t>During each iteration, each team member helps handle all the typical tasks you need to write a decent piece of software (analysis, design, program, test, document, and so forth).</a:t>
            </a:r>
            <a:endParaRPr lang="en-US" dirty="0"/>
          </a:p>
          <a:p>
            <a:endParaRPr lang="en-IN" dirty="0"/>
          </a:p>
        </p:txBody>
      </p:sp>
    </p:spTree>
    <p:extLst>
      <p:ext uri="{BB962C8B-B14F-4D97-AF65-F5344CB8AC3E}">
        <p14:creationId xmlns:p14="http://schemas.microsoft.com/office/powerpoint/2010/main" val="120254891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234FC-26EC-47F5-8487-01CA517CF539}"/>
              </a:ext>
            </a:extLst>
          </p:cNvPr>
          <p:cNvSpPr>
            <a:spLocks noGrp="1"/>
          </p:cNvSpPr>
          <p:nvPr>
            <p:ph type="title"/>
          </p:nvPr>
        </p:nvSpPr>
        <p:spPr/>
        <p:txBody>
          <a:bodyPr/>
          <a:lstStyle/>
          <a:p>
            <a:r>
              <a:rPr lang="en-US" dirty="0"/>
              <a:t>Advantages of Automated Testing.</a:t>
            </a:r>
            <a:endParaRPr lang="en-IN" dirty="0"/>
          </a:p>
        </p:txBody>
      </p:sp>
      <p:sp>
        <p:nvSpPr>
          <p:cNvPr id="3" name="Content Placeholder 2">
            <a:extLst>
              <a:ext uri="{FF2B5EF4-FFF2-40B4-BE49-F238E27FC236}">
                <a16:creationId xmlns:a16="http://schemas.microsoft.com/office/drawing/2014/main" id="{D36F4CFA-31CD-4F08-AFD2-47CD37B00BAE}"/>
              </a:ext>
            </a:extLst>
          </p:cNvPr>
          <p:cNvSpPr>
            <a:spLocks noGrp="1"/>
          </p:cNvSpPr>
          <p:nvPr>
            <p:ph idx="1"/>
          </p:nvPr>
        </p:nvSpPr>
        <p:spPr>
          <a:xfrm>
            <a:off x="710214" y="1491449"/>
            <a:ext cx="7821227" cy="5095782"/>
          </a:xfrm>
        </p:spPr>
        <p:txBody>
          <a:bodyPr>
            <a:normAutofit fontScale="77500" lnSpcReduction="20000"/>
          </a:bodyPr>
          <a:lstStyle/>
          <a:p>
            <a:pPr marL="514350" indent="-514350">
              <a:buFont typeface="+mj-lt"/>
              <a:buAutoNum type="arabicPeriod"/>
            </a:pPr>
            <a:r>
              <a:rPr lang="en-GB" dirty="0"/>
              <a:t>70% faster than the manual testing.</a:t>
            </a:r>
          </a:p>
          <a:p>
            <a:pPr marL="514350" indent="-514350">
              <a:buFont typeface="+mj-lt"/>
              <a:buAutoNum type="arabicPeriod"/>
            </a:pPr>
            <a:r>
              <a:rPr lang="en-GB" dirty="0"/>
              <a:t>Wider test coverage of application features.</a:t>
            </a:r>
          </a:p>
          <a:p>
            <a:pPr marL="514350" indent="-514350">
              <a:buFont typeface="+mj-lt"/>
              <a:buAutoNum type="arabicPeriod"/>
            </a:pPr>
            <a:r>
              <a:rPr lang="en-GB" dirty="0"/>
              <a:t>Reliable in results.</a:t>
            </a:r>
          </a:p>
          <a:p>
            <a:pPr marL="514350" indent="-514350">
              <a:buFont typeface="+mj-lt"/>
              <a:buAutoNum type="arabicPeriod"/>
            </a:pPr>
            <a:r>
              <a:rPr lang="en-GB" dirty="0"/>
              <a:t>Ensure Consistency.</a:t>
            </a:r>
          </a:p>
          <a:p>
            <a:pPr marL="514350" indent="-514350">
              <a:buFont typeface="+mj-lt"/>
              <a:buAutoNum type="arabicPeriod"/>
            </a:pPr>
            <a:r>
              <a:rPr lang="en-GB" dirty="0"/>
              <a:t>Saves Time and Cost.</a:t>
            </a:r>
          </a:p>
          <a:p>
            <a:pPr marL="514350" indent="-514350">
              <a:buFont typeface="+mj-lt"/>
              <a:buAutoNum type="arabicPeriod"/>
            </a:pPr>
            <a:r>
              <a:rPr lang="en-GB" dirty="0"/>
              <a:t>Improves accuracy.</a:t>
            </a:r>
          </a:p>
          <a:p>
            <a:pPr marL="514350" indent="-514350">
              <a:buFont typeface="+mj-lt"/>
              <a:buAutoNum type="arabicPeriod"/>
            </a:pPr>
            <a:r>
              <a:rPr lang="en-GB" dirty="0"/>
              <a:t>Human Intervention is not required while execution.</a:t>
            </a:r>
          </a:p>
          <a:p>
            <a:pPr marL="514350" indent="-514350">
              <a:buFont typeface="+mj-lt"/>
              <a:buAutoNum type="arabicPeriod"/>
            </a:pPr>
            <a:r>
              <a:rPr lang="en-GB" dirty="0"/>
              <a:t>Increases Efficiency.</a:t>
            </a:r>
          </a:p>
          <a:p>
            <a:pPr marL="514350" indent="-514350">
              <a:buFont typeface="+mj-lt"/>
              <a:buAutoNum type="arabicPeriod"/>
            </a:pPr>
            <a:r>
              <a:rPr lang="en-GB" dirty="0"/>
              <a:t>Better speed in executing tests.</a:t>
            </a:r>
          </a:p>
          <a:p>
            <a:pPr marL="514350" indent="-514350">
              <a:buFont typeface="+mj-lt"/>
              <a:buAutoNum type="arabicPeriod"/>
            </a:pPr>
            <a:r>
              <a:rPr lang="en-GB" dirty="0"/>
              <a:t>Re-usable test scripts.</a:t>
            </a:r>
          </a:p>
          <a:p>
            <a:pPr marL="514350" indent="-514350">
              <a:buFont typeface="+mj-lt"/>
              <a:buAutoNum type="arabicPeriod"/>
            </a:pPr>
            <a:r>
              <a:rPr lang="en-GB" dirty="0"/>
              <a:t>Test Frequently and thoroughly.</a:t>
            </a:r>
          </a:p>
          <a:p>
            <a:pPr marL="514350" indent="-514350">
              <a:buFont typeface="+mj-lt"/>
              <a:buAutoNum type="arabicPeriod"/>
            </a:pPr>
            <a:r>
              <a:rPr lang="en-GB" dirty="0"/>
              <a:t>More cycle of execution can be achieved through automation.</a:t>
            </a:r>
          </a:p>
          <a:p>
            <a:pPr marL="514350" indent="-514350">
              <a:buFont typeface="+mj-lt"/>
              <a:buAutoNum type="arabicPeriod"/>
            </a:pPr>
            <a:r>
              <a:rPr lang="en-GB" dirty="0"/>
              <a:t>Early time to market.</a:t>
            </a:r>
          </a:p>
          <a:p>
            <a:endParaRPr lang="en-IN" dirty="0"/>
          </a:p>
        </p:txBody>
      </p:sp>
      <p:pic>
        <p:nvPicPr>
          <p:cNvPr id="4" name="Picture 2" descr="https://www.guru99.com/images/automationbenefits.png">
            <a:extLst>
              <a:ext uri="{FF2B5EF4-FFF2-40B4-BE49-F238E27FC236}">
                <a16:creationId xmlns:a16="http://schemas.microsoft.com/office/drawing/2014/main" id="{376CBCFC-8A34-4A93-B943-BED7857BAC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1441" y="2020933"/>
            <a:ext cx="3374475" cy="4193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039397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3F24C-768D-4E02-9F2C-C5B3E2C1A341}"/>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Defect life cycle</a:t>
            </a:r>
            <a:endParaRPr lang="en-IN" dirty="0"/>
          </a:p>
        </p:txBody>
      </p:sp>
      <p:sp>
        <p:nvSpPr>
          <p:cNvPr id="3" name="Content Placeholder 2">
            <a:extLst>
              <a:ext uri="{FF2B5EF4-FFF2-40B4-BE49-F238E27FC236}">
                <a16:creationId xmlns:a16="http://schemas.microsoft.com/office/drawing/2014/main" id="{FA7011FC-F90F-46CE-A3C8-1FD642073212}"/>
              </a:ext>
            </a:extLst>
          </p:cNvPr>
          <p:cNvSpPr>
            <a:spLocks noGrp="1"/>
          </p:cNvSpPr>
          <p:nvPr>
            <p:ph idx="1"/>
          </p:nvPr>
        </p:nvSpPr>
        <p:spPr>
          <a:xfrm>
            <a:off x="838200" y="1825624"/>
            <a:ext cx="10515600" cy="4530787"/>
          </a:xfrm>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Bug life cycle.</a:t>
            </a:r>
          </a:p>
          <a:p>
            <a:pPr>
              <a:lnSpc>
                <a:spcPct val="120000"/>
              </a:lnSpc>
            </a:pPr>
            <a:r>
              <a:rPr lang="en-GB" dirty="0">
                <a:latin typeface="Times New Roman" panose="02020603050405020304" pitchFamily="18" charset="0"/>
                <a:cs typeface="Times New Roman" panose="02020603050405020304" pitchFamily="18" charset="0"/>
              </a:rPr>
              <a:t>It is a cycle which a defect goes through different stages throughout its entire lifetime, during the test process.</a:t>
            </a:r>
          </a:p>
          <a:p>
            <a:pPr>
              <a:lnSpc>
                <a:spcPct val="120000"/>
              </a:lnSpc>
            </a:pPr>
            <a:r>
              <a:rPr lang="en-GB" dirty="0">
                <a:latin typeface="Times New Roman" panose="02020603050405020304" pitchFamily="18" charset="0"/>
                <a:cs typeface="Times New Roman" panose="02020603050405020304" pitchFamily="18" charset="0"/>
              </a:rPr>
              <a:t>It starts when defect is found (when reported by the tester ) and ends when a tester ensures that a defect is closed, after ensuring that the issue is fixed and won't occur again.</a:t>
            </a:r>
          </a:p>
          <a:p>
            <a:pPr>
              <a:lnSpc>
                <a:spcPct val="120000"/>
              </a:lnSpc>
            </a:pPr>
            <a:r>
              <a:rPr lang="en-GB" b="1" dirty="0">
                <a:latin typeface="Times New Roman" panose="02020603050405020304" pitchFamily="18" charset="0"/>
                <a:cs typeface="Times New Roman" panose="02020603050405020304" pitchFamily="18" charset="0"/>
              </a:rPr>
              <a:t>Defect Status</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Bug Status</a:t>
            </a:r>
            <a:r>
              <a:rPr lang="en-GB" dirty="0">
                <a:latin typeface="Times New Roman" panose="02020603050405020304" pitchFamily="18" charset="0"/>
                <a:cs typeface="Times New Roman" panose="02020603050405020304" pitchFamily="18" charset="0"/>
              </a:rPr>
              <a:t>) in defect life cycle is the present state from which the defect or a bug is currently undergoing. </a:t>
            </a:r>
          </a:p>
          <a:p>
            <a:pPr>
              <a:lnSpc>
                <a:spcPct val="120000"/>
              </a:lnSpc>
            </a:pPr>
            <a:r>
              <a:rPr lang="en-GB" dirty="0">
                <a:latin typeface="Times New Roman" panose="02020603050405020304" pitchFamily="18" charset="0"/>
                <a:cs typeface="Times New Roman" panose="02020603050405020304" pitchFamily="18" charset="0"/>
              </a:rPr>
              <a:t>The goal of defect status is to precisely convey the current state or progress of a defect or bug in order to better track and understand the actual progress of the defect life cycle.</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4083977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88FB9-028E-44E8-B0DD-FA8458A96AD9}"/>
              </a:ext>
            </a:extLst>
          </p:cNvPr>
          <p:cNvSpPr>
            <a:spLocks noGrp="1"/>
          </p:cNvSpPr>
          <p:nvPr>
            <p:ph type="title"/>
          </p:nvPr>
        </p:nvSpPr>
        <p:spPr/>
        <p:txBody>
          <a:bodyPr/>
          <a:lstStyle/>
          <a:p>
            <a:r>
              <a:rPr lang="en-US" dirty="0"/>
              <a:t>Continues..</a:t>
            </a:r>
            <a:endParaRPr lang="en-IN" dirty="0"/>
          </a:p>
        </p:txBody>
      </p:sp>
      <p:pic>
        <p:nvPicPr>
          <p:cNvPr id="4" name="Picture 2" descr="Defect Life Cycle">
            <a:extLst>
              <a:ext uri="{FF2B5EF4-FFF2-40B4-BE49-F238E27FC236}">
                <a16:creationId xmlns:a16="http://schemas.microsoft.com/office/drawing/2014/main" id="{89C3D7A2-C85E-4D6E-B9F8-AA7A4C9961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9834" y="1793289"/>
            <a:ext cx="7199790" cy="5064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617908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B0367-2370-427A-8B29-5ECB5E1AA0DF}"/>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D7914CC1-74E9-4264-98ED-3FE5FF7878C3}"/>
              </a:ext>
            </a:extLst>
          </p:cNvPr>
          <p:cNvSpPr>
            <a:spLocks noGrp="1"/>
          </p:cNvSpPr>
          <p:nvPr>
            <p:ph idx="1"/>
          </p:nvPr>
        </p:nvSpPr>
        <p:spPr>
          <a:xfrm>
            <a:off x="736847" y="1464816"/>
            <a:ext cx="10999433" cy="5166803"/>
          </a:xfrm>
        </p:spPr>
        <p:txBody>
          <a:bodyPr>
            <a:normAutofit fontScale="92500" lnSpcReduction="20000"/>
          </a:bodyPr>
          <a:lstStyle/>
          <a:p>
            <a:pPr>
              <a:lnSpc>
                <a:spcPct val="160000"/>
              </a:lnSpc>
            </a:pPr>
            <a:r>
              <a:rPr lang="en-GB" dirty="0">
                <a:latin typeface="Times New Roman" panose="02020603050405020304" pitchFamily="18" charset="0"/>
                <a:cs typeface="Times New Roman" panose="02020603050405020304" pitchFamily="18" charset="0"/>
              </a:rPr>
              <a:t>The  number of states that a defect goes through varies from project to project. </a:t>
            </a:r>
          </a:p>
          <a:p>
            <a:pPr>
              <a:lnSpc>
                <a:spcPct val="160000"/>
              </a:lnSpc>
            </a:pPr>
            <a:r>
              <a:rPr lang="en-GB" dirty="0">
                <a:latin typeface="Times New Roman" panose="02020603050405020304" pitchFamily="18" charset="0"/>
                <a:cs typeface="Times New Roman" panose="02020603050405020304" pitchFamily="18" charset="0"/>
              </a:rPr>
              <a:t>Lifecycle diagram given in the previous slide covers all possible states.</a:t>
            </a:r>
          </a:p>
          <a:p>
            <a:pPr lvl="1">
              <a:lnSpc>
                <a:spcPct val="160000"/>
              </a:lnSpc>
            </a:pPr>
            <a:r>
              <a:rPr lang="en-GB" b="1" dirty="0">
                <a:latin typeface="Times New Roman" panose="02020603050405020304" pitchFamily="18" charset="0"/>
                <a:cs typeface="Times New Roman" panose="02020603050405020304" pitchFamily="18" charset="0"/>
              </a:rPr>
              <a:t>New:</a:t>
            </a:r>
            <a:r>
              <a:rPr lang="en-GB" dirty="0">
                <a:latin typeface="Times New Roman" panose="02020603050405020304" pitchFamily="18" charset="0"/>
                <a:cs typeface="Times New Roman" panose="02020603050405020304" pitchFamily="18" charset="0"/>
              </a:rPr>
              <a:t> When a new defect is logged and posted for the first time. It is assigned a status as NEW.</a:t>
            </a:r>
          </a:p>
          <a:p>
            <a:pPr lvl="1">
              <a:lnSpc>
                <a:spcPct val="160000"/>
              </a:lnSpc>
            </a:pPr>
            <a:r>
              <a:rPr lang="en-GB" b="1" dirty="0">
                <a:latin typeface="Times New Roman" panose="02020603050405020304" pitchFamily="18" charset="0"/>
                <a:cs typeface="Times New Roman" panose="02020603050405020304" pitchFamily="18" charset="0"/>
              </a:rPr>
              <a:t>Assigned:</a:t>
            </a:r>
            <a:r>
              <a:rPr lang="en-GB" dirty="0">
                <a:latin typeface="Times New Roman" panose="02020603050405020304" pitchFamily="18" charset="0"/>
                <a:cs typeface="Times New Roman" panose="02020603050405020304" pitchFamily="18" charset="0"/>
              </a:rPr>
              <a:t> Once the bug is posted by the tester, the lead of the tester approves the bug and assigns the bug to the developer team.</a:t>
            </a:r>
          </a:p>
          <a:p>
            <a:pPr lvl="1">
              <a:lnSpc>
                <a:spcPct val="160000"/>
              </a:lnSpc>
            </a:pPr>
            <a:r>
              <a:rPr lang="en-GB" b="1" dirty="0">
                <a:latin typeface="Times New Roman" panose="02020603050405020304" pitchFamily="18" charset="0"/>
                <a:cs typeface="Times New Roman" panose="02020603050405020304" pitchFamily="18" charset="0"/>
              </a:rPr>
              <a:t>Open</a:t>
            </a:r>
            <a:r>
              <a:rPr lang="en-GB" dirty="0">
                <a:latin typeface="Times New Roman" panose="02020603050405020304" pitchFamily="18" charset="0"/>
                <a:cs typeface="Times New Roman" panose="02020603050405020304" pitchFamily="18" charset="0"/>
              </a:rPr>
              <a:t>: The developer starts analysing and works on the defect fix.</a:t>
            </a:r>
          </a:p>
          <a:p>
            <a:pPr lvl="1">
              <a:lnSpc>
                <a:spcPct val="160000"/>
              </a:lnSpc>
            </a:pPr>
            <a:r>
              <a:rPr lang="en-GB" b="1" dirty="0">
                <a:latin typeface="Times New Roman" panose="02020603050405020304" pitchFamily="18" charset="0"/>
                <a:cs typeface="Times New Roman" panose="02020603050405020304" pitchFamily="18" charset="0"/>
              </a:rPr>
              <a:t>Fixed</a:t>
            </a:r>
            <a:r>
              <a:rPr lang="en-GB" dirty="0">
                <a:latin typeface="Times New Roman" panose="02020603050405020304" pitchFamily="18" charset="0"/>
                <a:cs typeface="Times New Roman" panose="02020603050405020304" pitchFamily="18" charset="0"/>
              </a:rPr>
              <a:t>: When a developer makes a necessary code change and verifies the change, he or she can make bug status as “Fixed”.</a:t>
            </a:r>
          </a:p>
          <a:p>
            <a:endParaRPr lang="en-IN" dirty="0"/>
          </a:p>
        </p:txBody>
      </p:sp>
    </p:spTree>
    <p:extLst>
      <p:ext uri="{BB962C8B-B14F-4D97-AF65-F5344CB8AC3E}">
        <p14:creationId xmlns:p14="http://schemas.microsoft.com/office/powerpoint/2010/main" val="47113045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BF625-9C45-4F7A-882E-324984593335}"/>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1E2F1EDF-A237-4D81-BF6B-FB3BAC50AEB3}"/>
              </a:ext>
            </a:extLst>
          </p:cNvPr>
          <p:cNvSpPr>
            <a:spLocks noGrp="1"/>
          </p:cNvSpPr>
          <p:nvPr>
            <p:ph idx="1"/>
          </p:nvPr>
        </p:nvSpPr>
        <p:spPr/>
        <p:txBody>
          <a:bodyPr>
            <a:normAutofit fontScale="92500"/>
          </a:bodyPr>
          <a:lstStyle/>
          <a:p>
            <a:pPr lvl="1">
              <a:lnSpc>
                <a:spcPct val="170000"/>
              </a:lnSpc>
            </a:pPr>
            <a:r>
              <a:rPr lang="en-GB" b="1" dirty="0">
                <a:latin typeface="Times New Roman" panose="02020603050405020304" pitchFamily="18" charset="0"/>
                <a:cs typeface="Times New Roman" panose="02020603050405020304" pitchFamily="18" charset="0"/>
              </a:rPr>
              <a:t>Pending retest</a:t>
            </a:r>
            <a:r>
              <a:rPr lang="en-GB" dirty="0">
                <a:latin typeface="Times New Roman" panose="02020603050405020304" pitchFamily="18" charset="0"/>
                <a:cs typeface="Times New Roman" panose="02020603050405020304" pitchFamily="18" charset="0"/>
              </a:rPr>
              <a:t>: Once the defect is fixed the developer gives a particular code for retesting the code to the tester. Since the software testing remains pending from the testers end, the status assigned is “pending retest”.</a:t>
            </a:r>
          </a:p>
          <a:p>
            <a:pPr lvl="1">
              <a:lnSpc>
                <a:spcPct val="170000"/>
              </a:lnSpc>
            </a:pPr>
            <a:r>
              <a:rPr lang="en-GB" b="1" dirty="0">
                <a:latin typeface="Times New Roman" panose="02020603050405020304" pitchFamily="18" charset="0"/>
                <a:cs typeface="Times New Roman" panose="02020603050405020304" pitchFamily="18" charset="0"/>
              </a:rPr>
              <a:t>Retest</a:t>
            </a:r>
            <a:r>
              <a:rPr lang="en-GB" dirty="0">
                <a:latin typeface="Times New Roman" panose="02020603050405020304" pitchFamily="18" charset="0"/>
                <a:cs typeface="Times New Roman" panose="02020603050405020304" pitchFamily="18" charset="0"/>
              </a:rPr>
              <a:t>: Tester does the retesting of the code at this stage to check whether the defect is fixed by the developer or not and changes the status to “Re-test”.</a:t>
            </a:r>
          </a:p>
          <a:p>
            <a:pPr lvl="1">
              <a:lnSpc>
                <a:spcPct val="170000"/>
              </a:lnSpc>
            </a:pPr>
            <a:r>
              <a:rPr lang="en-GB" b="1" dirty="0">
                <a:latin typeface="Times New Roman" panose="02020603050405020304" pitchFamily="18" charset="0"/>
                <a:cs typeface="Times New Roman" panose="02020603050405020304" pitchFamily="18" charset="0"/>
              </a:rPr>
              <a:t>Reopen</a:t>
            </a:r>
            <a:r>
              <a:rPr lang="en-GB" dirty="0">
                <a:latin typeface="Times New Roman" panose="02020603050405020304" pitchFamily="18" charset="0"/>
                <a:cs typeface="Times New Roman" panose="02020603050405020304" pitchFamily="18" charset="0"/>
              </a:rPr>
              <a:t>: If the bug persists even after the developer has fixed the bug, the tester changes the status to “reopened”. Once again the bug goes through the life cycle.</a:t>
            </a:r>
          </a:p>
          <a:p>
            <a:pPr lvl="1">
              <a:lnSpc>
                <a:spcPct val="170000"/>
              </a:lnSpc>
            </a:pPr>
            <a:endParaRPr lang="en-GB"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0078491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3D671-E868-45C3-8EBF-A83887A0E7F3}"/>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131210FD-FECC-4ED2-9D8A-483AA352291A}"/>
              </a:ext>
            </a:extLst>
          </p:cNvPr>
          <p:cNvSpPr>
            <a:spLocks noGrp="1"/>
          </p:cNvSpPr>
          <p:nvPr>
            <p:ph idx="1"/>
          </p:nvPr>
        </p:nvSpPr>
        <p:spPr/>
        <p:txBody>
          <a:bodyPr>
            <a:normAutofit fontScale="92500"/>
          </a:bodyPr>
          <a:lstStyle/>
          <a:p>
            <a:pPr>
              <a:lnSpc>
                <a:spcPct val="160000"/>
              </a:lnSpc>
            </a:pPr>
            <a:r>
              <a:rPr lang="en-GB" b="1" dirty="0">
                <a:latin typeface="Times New Roman" panose="02020603050405020304" pitchFamily="18" charset="0"/>
                <a:cs typeface="Times New Roman" panose="02020603050405020304" pitchFamily="18" charset="0"/>
              </a:rPr>
              <a:t>Closed</a:t>
            </a:r>
            <a:r>
              <a:rPr lang="en-GB" dirty="0">
                <a:latin typeface="Times New Roman" panose="02020603050405020304" pitchFamily="18" charset="0"/>
                <a:cs typeface="Times New Roman" panose="02020603050405020304" pitchFamily="18" charset="0"/>
              </a:rPr>
              <a:t>: If the bug is no longer exists then tester assigns the status “Closed”.</a:t>
            </a:r>
          </a:p>
          <a:p>
            <a:pPr>
              <a:lnSpc>
                <a:spcPct val="160000"/>
              </a:lnSpc>
            </a:pPr>
            <a:r>
              <a:rPr lang="en-GB" b="1" dirty="0">
                <a:latin typeface="Times New Roman" panose="02020603050405020304" pitchFamily="18" charset="0"/>
                <a:cs typeface="Times New Roman" panose="02020603050405020304" pitchFamily="18" charset="0"/>
              </a:rPr>
              <a:t>Duplicate</a:t>
            </a:r>
            <a:r>
              <a:rPr lang="en-GB" dirty="0">
                <a:latin typeface="Times New Roman" panose="02020603050405020304" pitchFamily="18" charset="0"/>
                <a:cs typeface="Times New Roman" panose="02020603050405020304" pitchFamily="18" charset="0"/>
              </a:rPr>
              <a:t>: If the defect is repeated twice or the defect corresponds to the same concept of the bug, the status is changed to “duplicate”.</a:t>
            </a:r>
          </a:p>
          <a:p>
            <a:pPr>
              <a:lnSpc>
                <a:spcPct val="160000"/>
              </a:lnSpc>
            </a:pPr>
            <a:r>
              <a:rPr lang="en-GB" b="1" dirty="0">
                <a:latin typeface="Times New Roman" panose="02020603050405020304" pitchFamily="18" charset="0"/>
                <a:cs typeface="Times New Roman" panose="02020603050405020304" pitchFamily="18" charset="0"/>
              </a:rPr>
              <a:t>Verified</a:t>
            </a:r>
            <a:r>
              <a:rPr lang="en-GB" dirty="0">
                <a:latin typeface="Times New Roman" panose="02020603050405020304" pitchFamily="18" charset="0"/>
                <a:cs typeface="Times New Roman" panose="02020603050405020304" pitchFamily="18" charset="0"/>
              </a:rPr>
              <a:t>: The tester re-tests the bug after it got fixed by the developer. If there is no bug detected in the software, then the bug is fixed and the status assigned is “verified”.</a:t>
            </a:r>
            <a:endParaRPr lang="en-GB"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6337447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EAA23-AC1E-4626-A805-CB8DF0561C1D}"/>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C56C0A84-2ED3-4362-8A23-5A7213FE1193}"/>
              </a:ext>
            </a:extLst>
          </p:cNvPr>
          <p:cNvSpPr>
            <a:spLocks noGrp="1"/>
          </p:cNvSpPr>
          <p:nvPr>
            <p:ph idx="1"/>
          </p:nvPr>
        </p:nvSpPr>
        <p:spPr/>
        <p:txBody>
          <a:bodyPr>
            <a:normAutofit/>
          </a:bodyPr>
          <a:lstStyle/>
          <a:p>
            <a:pPr lvl="1">
              <a:lnSpc>
                <a:spcPct val="170000"/>
              </a:lnSpc>
            </a:pPr>
            <a:r>
              <a:rPr lang="en-GB" b="1" dirty="0">
                <a:latin typeface="Times New Roman" panose="02020603050405020304" pitchFamily="18" charset="0"/>
                <a:cs typeface="Times New Roman" panose="02020603050405020304" pitchFamily="18" charset="0"/>
              </a:rPr>
              <a:t>Rejected</a:t>
            </a:r>
            <a:r>
              <a:rPr lang="en-GB" dirty="0">
                <a:latin typeface="Times New Roman" panose="02020603050405020304" pitchFamily="18" charset="0"/>
                <a:cs typeface="Times New Roman" panose="02020603050405020304" pitchFamily="18" charset="0"/>
              </a:rPr>
              <a:t>: If the developer feels the defect is not a genuine defect then it changes the defect to “rejected”.</a:t>
            </a:r>
          </a:p>
          <a:p>
            <a:pPr lvl="1">
              <a:lnSpc>
                <a:spcPct val="170000"/>
              </a:lnSpc>
            </a:pPr>
            <a:r>
              <a:rPr lang="en-GB" b="1" dirty="0">
                <a:latin typeface="Times New Roman" panose="02020603050405020304" pitchFamily="18" charset="0"/>
                <a:cs typeface="Times New Roman" panose="02020603050405020304" pitchFamily="18" charset="0"/>
              </a:rPr>
              <a:t>Deferred</a:t>
            </a:r>
            <a:r>
              <a:rPr lang="en-GB" dirty="0">
                <a:latin typeface="Times New Roman" panose="02020603050405020304" pitchFamily="18" charset="0"/>
                <a:cs typeface="Times New Roman" panose="02020603050405020304" pitchFamily="18" charset="0"/>
              </a:rPr>
              <a:t>: If the present bug is not of a prime priority and if it is expected to get fixed in the next release, then status “Deferred” is assigned to such bugs</a:t>
            </a:r>
          </a:p>
          <a:p>
            <a:pPr lvl="1">
              <a:lnSpc>
                <a:spcPct val="170000"/>
              </a:lnSpc>
            </a:pPr>
            <a:r>
              <a:rPr lang="en-GB" b="1" dirty="0">
                <a:latin typeface="Times New Roman" panose="02020603050405020304" pitchFamily="18" charset="0"/>
                <a:cs typeface="Times New Roman" panose="02020603050405020304" pitchFamily="18" charset="0"/>
              </a:rPr>
              <a:t>Not a bug</a:t>
            </a:r>
            <a:r>
              <a:rPr lang="en-GB" dirty="0">
                <a:latin typeface="Times New Roman" panose="02020603050405020304" pitchFamily="18" charset="0"/>
                <a:cs typeface="Times New Roman" panose="02020603050405020304" pitchFamily="18" charset="0"/>
              </a:rPr>
              <a:t>: If it does not affect the functionality of the application then the status assigned to a bug is “Not a bug”.</a:t>
            </a:r>
          </a:p>
          <a:p>
            <a:endParaRPr lang="en-IN" dirty="0"/>
          </a:p>
        </p:txBody>
      </p:sp>
    </p:spTree>
    <p:extLst>
      <p:ext uri="{BB962C8B-B14F-4D97-AF65-F5344CB8AC3E}">
        <p14:creationId xmlns:p14="http://schemas.microsoft.com/office/powerpoint/2010/main" val="15713085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0D4F8-A65A-4616-B4D3-54C6BC6511C0}"/>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2C41934B-3522-45A4-A358-DB350D0A2240}"/>
              </a:ext>
            </a:extLst>
          </p:cNvPr>
          <p:cNvSpPr>
            <a:spLocks noGrp="1"/>
          </p:cNvSpPr>
          <p:nvPr>
            <p:ph idx="1"/>
          </p:nvPr>
        </p:nvSpPr>
        <p:spPr/>
        <p:txBody>
          <a:bodyPr/>
          <a:lstStyle/>
          <a:p>
            <a:pPr>
              <a:lnSpc>
                <a:spcPct val="150000"/>
              </a:lnSpc>
            </a:pPr>
            <a:r>
              <a:rPr lang="en-GB" dirty="0">
                <a:latin typeface="Times New Roman" panose="02020603050405020304" pitchFamily="18" charset="0"/>
                <a:cs typeface="Times New Roman" panose="02020603050405020304" pitchFamily="18" charset="0"/>
              </a:rPr>
              <a:t>In </a:t>
            </a:r>
            <a:r>
              <a:rPr lang="en-GB" b="1" dirty="0">
                <a:latin typeface="Times New Roman" panose="02020603050405020304" pitchFamily="18" charset="0"/>
                <a:cs typeface="Times New Roman" panose="02020603050405020304" pitchFamily="18" charset="0"/>
              </a:rPr>
              <a:t>Agile development</a:t>
            </a:r>
            <a:r>
              <a:rPr lang="en-GB" dirty="0">
                <a:latin typeface="Times New Roman" panose="02020603050405020304" pitchFamily="18" charset="0"/>
                <a:cs typeface="Times New Roman" panose="02020603050405020304" pitchFamily="18" charset="0"/>
              </a:rPr>
              <a:t>, testing needs to happen early and often.</a:t>
            </a:r>
          </a:p>
          <a:p>
            <a:pPr>
              <a:lnSpc>
                <a:spcPct val="150000"/>
              </a:lnSpc>
            </a:pPr>
            <a:r>
              <a:rPr lang="en-GB" dirty="0">
                <a:latin typeface="Times New Roman" panose="02020603050405020304" pitchFamily="18" charset="0"/>
                <a:cs typeface="Times New Roman" panose="02020603050405020304" pitchFamily="18" charset="0"/>
              </a:rPr>
              <a:t>So, instead of waiting for development to be finished before testing begins, testing happens continuously as features are added. </a:t>
            </a:r>
          </a:p>
          <a:p>
            <a:pPr>
              <a:lnSpc>
                <a:spcPct val="150000"/>
              </a:lnSpc>
            </a:pPr>
            <a:r>
              <a:rPr lang="en-GB" dirty="0">
                <a:latin typeface="Times New Roman" panose="02020603050405020304" pitchFamily="18" charset="0"/>
                <a:cs typeface="Times New Roman" panose="02020603050405020304" pitchFamily="18" charset="0"/>
              </a:rPr>
              <a:t>Tests are prioritized just like user stories. </a:t>
            </a:r>
          </a:p>
          <a:p>
            <a:pPr>
              <a:lnSpc>
                <a:spcPct val="150000"/>
              </a:lnSpc>
            </a:pPr>
            <a:r>
              <a:rPr lang="en-GB" dirty="0">
                <a:latin typeface="Times New Roman" panose="02020603050405020304" pitchFamily="18" charset="0"/>
                <a:cs typeface="Times New Roman" panose="02020603050405020304" pitchFamily="18" charset="0"/>
              </a:rPr>
              <a:t>Testers aim to get through as many tests as they can in an iteration.</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3796429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78409-18EC-4C90-9CEE-398599217F9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Regression Testing</a:t>
            </a:r>
            <a:endParaRPr lang="en-IN" dirty="0"/>
          </a:p>
        </p:txBody>
      </p:sp>
      <p:sp>
        <p:nvSpPr>
          <p:cNvPr id="3" name="Content Placeholder 2">
            <a:extLst>
              <a:ext uri="{FF2B5EF4-FFF2-40B4-BE49-F238E27FC236}">
                <a16:creationId xmlns:a16="http://schemas.microsoft.com/office/drawing/2014/main" id="{43C05D4B-C2F6-4A90-96BF-18421CF370E2}"/>
              </a:ext>
            </a:extLst>
          </p:cNvPr>
          <p:cNvSpPr>
            <a:spLocks noGrp="1"/>
          </p:cNvSpPr>
          <p:nvPr>
            <p:ph idx="1"/>
          </p:nvPr>
        </p:nvSpPr>
        <p:spPr/>
        <p:txBody>
          <a:bodyPr>
            <a:normAutofit fontScale="85000" lnSpcReduction="10000"/>
          </a:bodyPr>
          <a:lstStyle/>
          <a:p>
            <a:pPr>
              <a:lnSpc>
                <a:spcPct val="150000"/>
              </a:lnSpc>
            </a:pPr>
            <a:r>
              <a:rPr lang="en-GB" dirty="0">
                <a:latin typeface="Times New Roman" panose="02020603050405020304" pitchFamily="18" charset="0"/>
                <a:cs typeface="Times New Roman" panose="02020603050405020304" pitchFamily="18" charset="0"/>
              </a:rPr>
              <a:t>The purpose of regression testing is to verify if code change introduces issues/defects into the existing functionality. </a:t>
            </a:r>
          </a:p>
          <a:p>
            <a:pPr>
              <a:lnSpc>
                <a:spcPct val="150000"/>
              </a:lnSpc>
            </a:pPr>
            <a:r>
              <a:rPr lang="en-GB" dirty="0">
                <a:latin typeface="Times New Roman" panose="02020603050405020304" pitchFamily="18" charset="0"/>
                <a:cs typeface="Times New Roman" panose="02020603050405020304" pitchFamily="18" charset="0"/>
              </a:rPr>
              <a:t>There are so many kinds of possible changes that can impact the existing functionality in an application system. </a:t>
            </a:r>
          </a:p>
          <a:p>
            <a:pPr>
              <a:lnSpc>
                <a:spcPct val="150000"/>
              </a:lnSpc>
            </a:pPr>
            <a:r>
              <a:rPr lang="en-GB" dirty="0">
                <a:latin typeface="Times New Roman" panose="02020603050405020304" pitchFamily="18" charset="0"/>
                <a:cs typeface="Times New Roman" panose="02020603050405020304" pitchFamily="18" charset="0"/>
              </a:rPr>
              <a:t>Even the simplest change to the code could impact previously tested functionality.</a:t>
            </a:r>
          </a:p>
          <a:p>
            <a:pPr>
              <a:lnSpc>
                <a:spcPct val="150000"/>
              </a:lnSpc>
            </a:pPr>
            <a:r>
              <a:rPr lang="en-GB" dirty="0">
                <a:latin typeface="Times New Roman" panose="02020603050405020304" pitchFamily="18" charset="0"/>
                <a:cs typeface="Times New Roman" panose="02020603050405020304" pitchFamily="18" charset="0"/>
              </a:rPr>
              <a:t>Regression testing is performed when there is a code change in a software application.</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7701511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9B35D-75EA-4465-A2E0-A7BD989B7680}"/>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DA25EE5E-F6B4-4508-8F00-33DB82149620}"/>
              </a:ext>
            </a:extLst>
          </p:cNvPr>
          <p:cNvSpPr>
            <a:spLocks noGrp="1"/>
          </p:cNvSpPr>
          <p:nvPr>
            <p:ph idx="1"/>
          </p:nvPr>
        </p:nvSpPr>
        <p:spPr/>
        <p:txBody>
          <a:bodyPr>
            <a:normAutofit fontScale="92500" lnSpcReduction="10000"/>
          </a:bodyPr>
          <a:lstStyle/>
          <a:p>
            <a:pPr>
              <a:lnSpc>
                <a:spcPct val="150000"/>
              </a:lnSpc>
            </a:pPr>
            <a:r>
              <a:rPr lang="en-US" sz="3000" b="1" dirty="0">
                <a:latin typeface="Times New Roman" panose="02020603050405020304" pitchFamily="18" charset="0"/>
                <a:cs typeface="Times New Roman" panose="02020603050405020304" pitchFamily="18" charset="0"/>
              </a:rPr>
              <a:t>Regression testing:- </a:t>
            </a:r>
            <a:r>
              <a:rPr lang="en-US" dirty="0">
                <a:latin typeface="Times New Roman" panose="02020603050405020304" pitchFamily="18" charset="0"/>
                <a:cs typeface="Times New Roman" panose="02020603050405020304" pitchFamily="18" charset="0"/>
              </a:rPr>
              <a:t>Test the program's entire functionality to see if any thing changed when you added new code to the project.</a:t>
            </a:r>
          </a:p>
          <a:p>
            <a:pPr lvl="1">
              <a:lnSpc>
                <a:spcPct val="150000"/>
              </a:lnSpc>
            </a:pPr>
            <a:r>
              <a:rPr lang="en-GB" sz="2800" dirty="0">
                <a:latin typeface="Times New Roman" panose="02020603050405020304" pitchFamily="18" charset="0"/>
                <a:cs typeface="Times New Roman" panose="02020603050405020304" pitchFamily="18" charset="0"/>
              </a:rPr>
              <a:t>Regression testing (which can also be performed at the unit level) is used to validate the updated software against the old set of test cases that have </a:t>
            </a:r>
            <a:r>
              <a:rPr lang="en-US" sz="2800" dirty="0">
                <a:latin typeface="Times New Roman" panose="02020603050405020304" pitchFamily="18" charset="0"/>
                <a:cs typeface="Times New Roman" panose="02020603050405020304" pitchFamily="18" charset="0"/>
              </a:rPr>
              <a:t>already been passed.</a:t>
            </a:r>
          </a:p>
          <a:p>
            <a:pPr lvl="1">
              <a:lnSpc>
                <a:spcPct val="150000"/>
              </a:lnSpc>
            </a:pPr>
            <a:r>
              <a:rPr lang="en-US" sz="2800" dirty="0">
                <a:latin typeface="Times New Roman" panose="02020603050405020304" pitchFamily="18" charset="0"/>
                <a:cs typeface="Times New Roman" panose="02020603050405020304" pitchFamily="18" charset="0"/>
              </a:rPr>
              <a:t>Regression testing helps to ensure that changes (due to testing or for other reasons) do not introduce unintended behavior or additional errors.</a:t>
            </a:r>
          </a:p>
          <a:p>
            <a:endParaRPr lang="en-IN" dirty="0"/>
          </a:p>
        </p:txBody>
      </p:sp>
    </p:spTree>
    <p:extLst>
      <p:ext uri="{BB962C8B-B14F-4D97-AF65-F5344CB8AC3E}">
        <p14:creationId xmlns:p14="http://schemas.microsoft.com/office/powerpoint/2010/main" val="26941429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1971</TotalTime>
  <Words>7441</Words>
  <Application>Microsoft Office PowerPoint</Application>
  <PresentationFormat>Widescreen</PresentationFormat>
  <Paragraphs>659</Paragraphs>
  <Slides>103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103</vt:i4>
      </vt:variant>
    </vt:vector>
  </HeadingPairs>
  <TitlesOfParts>
    <vt:vector size="110" baseType="lpstr">
      <vt:lpstr>Arial</vt:lpstr>
      <vt:lpstr>Calibri</vt:lpstr>
      <vt:lpstr>Calibri Light</vt:lpstr>
      <vt:lpstr>LiberationSans</vt:lpstr>
      <vt:lpstr>Times New Roman</vt:lpstr>
      <vt:lpstr>Wingdings</vt:lpstr>
      <vt:lpstr>Office Theme</vt:lpstr>
      <vt:lpstr>Module IV</vt:lpstr>
      <vt:lpstr>Module IV</vt:lpstr>
      <vt:lpstr>Introduction</vt:lpstr>
      <vt:lpstr>PowerPoint Presentation</vt:lpstr>
      <vt:lpstr>Continues…</vt:lpstr>
      <vt:lpstr>Continues..</vt:lpstr>
      <vt:lpstr>Scrum Roles</vt:lpstr>
      <vt:lpstr>Product Owner</vt:lpstr>
      <vt:lpstr>Team member</vt:lpstr>
      <vt:lpstr>Scrum Master</vt:lpstr>
      <vt:lpstr>Scrum Sprints</vt:lpstr>
      <vt:lpstr>PowerPoint Presentation</vt:lpstr>
      <vt:lpstr>Continues..</vt:lpstr>
      <vt:lpstr>Burndown Charts</vt:lpstr>
      <vt:lpstr>Example</vt:lpstr>
      <vt:lpstr>Project Velocity</vt:lpstr>
      <vt:lpstr>Reasons why velocity might fluctuate?</vt:lpstr>
      <vt:lpstr>Agile Estimation</vt:lpstr>
      <vt:lpstr>Story Points</vt:lpstr>
      <vt:lpstr>Continues..</vt:lpstr>
      <vt:lpstr>Planning Game</vt:lpstr>
      <vt:lpstr>Continues..</vt:lpstr>
      <vt:lpstr>Continues..</vt:lpstr>
      <vt:lpstr>User Stories</vt:lpstr>
      <vt:lpstr>Continues..</vt:lpstr>
      <vt:lpstr>Continues..</vt:lpstr>
      <vt:lpstr>A sample Index Card</vt:lpstr>
      <vt:lpstr>Iteration(Sprint )Planning</vt:lpstr>
      <vt:lpstr>Continues..</vt:lpstr>
      <vt:lpstr>PowerPoint Presentation</vt:lpstr>
      <vt:lpstr>Continues..</vt:lpstr>
      <vt:lpstr>Continues..</vt:lpstr>
      <vt:lpstr>Tools for Agile project Management</vt:lpstr>
      <vt:lpstr>Gantt chart</vt:lpstr>
      <vt:lpstr>Continues..</vt:lpstr>
      <vt:lpstr>Continues..</vt:lpstr>
      <vt:lpstr>Software Testing Principles</vt:lpstr>
      <vt:lpstr>Testing Principles</vt:lpstr>
      <vt:lpstr>Program Inspections, Walkthroughs and Reviews</vt:lpstr>
      <vt:lpstr>Inspections and Walkthroughs</vt:lpstr>
      <vt:lpstr>Continues..</vt:lpstr>
      <vt:lpstr>Code Inspection</vt:lpstr>
      <vt:lpstr>Continues..</vt:lpstr>
      <vt:lpstr>Continues..</vt:lpstr>
      <vt:lpstr>Continues..</vt:lpstr>
      <vt:lpstr>Walkthroughs</vt:lpstr>
      <vt:lpstr>Continues..</vt:lpstr>
      <vt:lpstr>Continues..</vt:lpstr>
      <vt:lpstr>Continues..</vt:lpstr>
      <vt:lpstr>Black Box Testing</vt:lpstr>
      <vt:lpstr>Levels of Black Box Testing</vt:lpstr>
      <vt:lpstr>Disadvantages and Advantages</vt:lpstr>
      <vt:lpstr>Equivalence Class Testing</vt:lpstr>
      <vt:lpstr>Continues..</vt:lpstr>
      <vt:lpstr>Boundary Value Testing</vt:lpstr>
      <vt:lpstr>Continues..</vt:lpstr>
      <vt:lpstr>Decision Table Testing</vt:lpstr>
      <vt:lpstr>PowerPoint Presentation</vt:lpstr>
      <vt:lpstr>Continues..</vt:lpstr>
      <vt:lpstr>Pairwise Testing</vt:lpstr>
      <vt:lpstr>Continues..</vt:lpstr>
      <vt:lpstr>State Transition Testing</vt:lpstr>
      <vt:lpstr>Continues..</vt:lpstr>
      <vt:lpstr>Continues..</vt:lpstr>
      <vt:lpstr>Continues..</vt:lpstr>
      <vt:lpstr>Use-Case Testing</vt:lpstr>
      <vt:lpstr>Continues..</vt:lpstr>
      <vt:lpstr>Continues..</vt:lpstr>
      <vt:lpstr>White-Box Testing</vt:lpstr>
      <vt:lpstr>Continues..</vt:lpstr>
      <vt:lpstr>Continues..</vt:lpstr>
      <vt:lpstr>Continues..</vt:lpstr>
      <vt:lpstr>Continues..</vt:lpstr>
      <vt:lpstr>Continues..</vt:lpstr>
      <vt:lpstr>Continues..</vt:lpstr>
      <vt:lpstr>Control Flow Testing</vt:lpstr>
      <vt:lpstr>Continues..</vt:lpstr>
      <vt:lpstr>Continues..</vt:lpstr>
      <vt:lpstr>Continues..</vt:lpstr>
      <vt:lpstr>Data Flow Testing</vt:lpstr>
      <vt:lpstr>Continues..</vt:lpstr>
      <vt:lpstr>Continues..</vt:lpstr>
      <vt:lpstr>Continues..</vt:lpstr>
      <vt:lpstr>Comparison of Black Box and White Box Testing:</vt:lpstr>
      <vt:lpstr>Automation Testing</vt:lpstr>
      <vt:lpstr>Continues..</vt:lpstr>
      <vt:lpstr>Which Test Cases to Automate?</vt:lpstr>
      <vt:lpstr>Which test cases are not suitable for automated testing?</vt:lpstr>
      <vt:lpstr>Automated Testing Process</vt:lpstr>
      <vt:lpstr>Advantages of Automated Testing.</vt:lpstr>
      <vt:lpstr>Defect life cycle</vt:lpstr>
      <vt:lpstr>Continues..</vt:lpstr>
      <vt:lpstr>Continues..</vt:lpstr>
      <vt:lpstr>Continues..</vt:lpstr>
      <vt:lpstr>Continues..</vt:lpstr>
      <vt:lpstr>Continues..</vt:lpstr>
      <vt:lpstr>Continues..</vt:lpstr>
      <vt:lpstr>Regression Testing</vt:lpstr>
      <vt:lpstr>Continues..</vt:lpstr>
      <vt:lpstr>Testing Non-Functional Requirements.</vt:lpstr>
      <vt:lpstr>Continues..</vt:lpstr>
      <vt:lpstr>Continues..</vt:lpstr>
      <vt:lpstr>Continues..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Software Engineering</dc:title>
  <dc:creator>Manu</dc:creator>
  <cp:lastModifiedBy>Manu John</cp:lastModifiedBy>
  <cp:revision>114</cp:revision>
  <dcterms:created xsi:type="dcterms:W3CDTF">2020-07-25T06:26:03Z</dcterms:created>
  <dcterms:modified xsi:type="dcterms:W3CDTF">2023-11-30T02:30:44Z</dcterms:modified>
</cp:coreProperties>
</file>