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</p:sldMasterIdLst>
  <p:notesMasterIdLst>
    <p:notesMasterId r:id="rId22"/>
  </p:notesMasterIdLst>
  <p:handoutMasterIdLst>
    <p:handoutMasterId r:id="rId23"/>
  </p:handoutMasterIdLst>
  <p:sldIdLst>
    <p:sldId id="296" r:id="rId2"/>
    <p:sldId id="316" r:id="rId3"/>
    <p:sldId id="320" r:id="rId4"/>
    <p:sldId id="326" r:id="rId5"/>
    <p:sldId id="321" r:id="rId6"/>
    <p:sldId id="322" r:id="rId7"/>
    <p:sldId id="323" r:id="rId8"/>
    <p:sldId id="324" r:id="rId9"/>
    <p:sldId id="325" r:id="rId10"/>
    <p:sldId id="328" r:id="rId11"/>
    <p:sldId id="329" r:id="rId12"/>
    <p:sldId id="330" r:id="rId13"/>
    <p:sldId id="331" r:id="rId14"/>
    <p:sldId id="317" r:id="rId15"/>
    <p:sldId id="332" r:id="rId16"/>
    <p:sldId id="318" r:id="rId17"/>
    <p:sldId id="333" r:id="rId18"/>
    <p:sldId id="336" r:id="rId19"/>
    <p:sldId id="337" r:id="rId20"/>
    <p:sldId id="31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1367" autoAdjust="0"/>
    <p:restoredTop sz="79916" autoAdjust="0"/>
  </p:normalViewPr>
  <p:slideViewPr>
    <p:cSldViewPr>
      <p:cViewPr varScale="1">
        <p:scale>
          <a:sx n="86" d="100"/>
          <a:sy n="86" d="100"/>
        </p:scale>
        <p:origin x="-4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44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31173F1-A9EF-4524-915A-520942414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8689EA-9425-44BC-BA0C-E9399FE26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F5F2E6-B5C2-4429-9D45-BECBEE351EA0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7E8283-1387-4A90-B822-B7927DEF6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91C4B-3598-4DF2-B449-696ECFBD124A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7E8283-1387-4A90-B822-B7927DEF6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9B5446-72A4-4D05-8C13-E9FFADD57494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7E8283-1387-4A90-B822-B7927DEF6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0E57C0-4969-4D20-8FD2-B93756947DB6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7E8283-1387-4A90-B822-B7927DEF6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F10430-640E-4119-9210-1A5551327F19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7E8283-1387-4A90-B822-B7927DEF6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355CF1-7DFB-4795-855B-A44084DEE9A2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7E8283-1387-4A90-B822-B7927DEF6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68860-7576-4D68-8FDC-A47B602D7662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7E8283-1387-4A90-B822-B7927DEF6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0A5A5F-32EB-4AEB-8541-ADDFE95EB461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7E8283-1387-4A90-B822-B7927DEF6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322BB9-8562-49CD-9824-8399094F7C25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7E8283-1387-4A90-B822-B7927DEF6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AE8C4E-D181-4E71-9D2F-C452C778C490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7E8283-1387-4A90-B822-B7927DEF6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C5C123-F1A4-43C3-B3CC-C390A88D9D5C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7E8283-1387-4A90-B822-B7927DEF6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C6971C-D649-4961-84B7-4EC291099947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27E8283-1387-4A90-B822-B7927DEF6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concept of a computational model</a:t>
            </a:r>
          </a:p>
          <a:p>
            <a:r>
              <a:rPr lang="en-US" dirty="0" smtClean="0"/>
              <a:t>Basic computational models</a:t>
            </a:r>
          </a:p>
          <a:p>
            <a:r>
              <a:rPr lang="en-US" dirty="0" smtClean="0"/>
              <a:t>The von Neumann computational model</a:t>
            </a:r>
          </a:p>
          <a:p>
            <a:r>
              <a:rPr lang="en-US" dirty="0" smtClean="0"/>
              <a:t>Key concepts relating to computational models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Computational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State transition semantics</a:t>
            </a:r>
          </a:p>
          <a:p>
            <a:pPr lvl="2"/>
            <a:r>
              <a:rPr lang="en-US" smtClean="0"/>
              <a:t>Turing model</a:t>
            </a:r>
          </a:p>
          <a:p>
            <a:pPr lvl="2"/>
            <a:r>
              <a:rPr lang="en-US" smtClean="0"/>
              <a:t>von Neumann model</a:t>
            </a:r>
          </a:p>
          <a:p>
            <a:pPr lvl="2"/>
            <a:r>
              <a:rPr lang="en-US" smtClean="0"/>
              <a:t>object-based model</a:t>
            </a:r>
          </a:p>
          <a:p>
            <a:r>
              <a:rPr lang="en-US" smtClean="0"/>
              <a:t>Dataflow semantics</a:t>
            </a:r>
          </a:p>
          <a:p>
            <a:pPr lvl="2"/>
            <a:r>
              <a:rPr lang="en-US" smtClean="0"/>
              <a:t>dataflow model</a:t>
            </a:r>
          </a:p>
          <a:p>
            <a:r>
              <a:rPr lang="en-US" smtClean="0"/>
              <a:t>Reduction semantics</a:t>
            </a:r>
          </a:p>
          <a:p>
            <a:pPr lvl="2"/>
            <a:r>
              <a:rPr lang="en-US" smtClean="0"/>
              <a:t>applicative model (Pure Lisp)</a:t>
            </a:r>
          </a:p>
          <a:p>
            <a:r>
              <a:rPr lang="en-US" smtClean="0"/>
              <a:t>SLD-resolution</a:t>
            </a:r>
          </a:p>
          <a:p>
            <a:pPr lvl="2"/>
            <a:r>
              <a:rPr lang="en-US" smtClean="0"/>
              <a:t>Predicate logic-based model (Prolog)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Execution semantic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Control driven</a:t>
            </a:r>
          </a:p>
          <a:p>
            <a:pPr lvl="1"/>
            <a:r>
              <a:rPr lang="en-US" smtClean="0"/>
              <a:t>assumed that there exists a program consisting of sequence of instructions</a:t>
            </a:r>
          </a:p>
          <a:p>
            <a:pPr lvl="2"/>
            <a:r>
              <a:rPr lang="en-US" smtClean="0"/>
              <a:t>execution sequence is then implicitly given by the order of the instruction</a:t>
            </a:r>
          </a:p>
          <a:p>
            <a:pPr lvl="2"/>
            <a:r>
              <a:rPr lang="en-US" smtClean="0"/>
              <a:t>explicit control instructions to change the order </a:t>
            </a:r>
          </a:p>
          <a:p>
            <a:r>
              <a:rPr lang="en-US" smtClean="0"/>
              <a:t>Data driven</a:t>
            </a:r>
          </a:p>
          <a:p>
            <a:pPr lvl="1"/>
            <a:r>
              <a:rPr lang="en-US" smtClean="0"/>
              <a:t>an operation is activated as soon as all the needed input data is available (eager evaluation)</a:t>
            </a:r>
          </a:p>
          <a:p>
            <a:r>
              <a:rPr lang="en-US" smtClean="0"/>
              <a:t>Demand driven</a:t>
            </a:r>
          </a:p>
          <a:p>
            <a:pPr lvl="1"/>
            <a:r>
              <a:rPr lang="en-US" smtClean="0"/>
              <a:t>an operation is activated only when execution is needed to achieve the final result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 of the execution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Concepts of computational model, programming language, and architecture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3657600" y="2438400"/>
            <a:ext cx="2209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Computational model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524000" y="4495800"/>
            <a:ext cx="2209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Programming Language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5791200" y="4572000"/>
            <a:ext cx="2209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Computer Architecture</a:t>
            </a:r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5867400" y="2819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7010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 flipH="1">
            <a:off x="2590800" y="2819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>
            <a:off x="2590800" y="2819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46" name="Line 12"/>
          <p:cNvSpPr>
            <a:spLocks noChangeShapeType="1"/>
          </p:cNvSpPr>
          <p:nvPr/>
        </p:nvSpPr>
        <p:spPr bwMode="auto">
          <a:xfrm>
            <a:off x="3733800" y="4953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Specification tool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7010400" y="2667000"/>
            <a:ext cx="2133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Implementation tool</a:t>
            </a:r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4038600" y="4343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Execution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model</a:t>
            </a:r>
          </a:p>
          <a:p>
            <a:r>
              <a:rPr lang="en-US" dirty="0" smtClean="0"/>
              <a:t>Corresponding programming language</a:t>
            </a:r>
          </a:p>
          <a:p>
            <a:r>
              <a:rPr lang="en-US" dirty="0" smtClean="0"/>
              <a:t>Corresponding architecture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Typical Evolution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Turing</a:t>
            </a:r>
          </a:p>
          <a:p>
            <a:r>
              <a:rPr lang="en-US" dirty="0" smtClean="0"/>
              <a:t>von Neumann</a:t>
            </a:r>
          </a:p>
          <a:p>
            <a:r>
              <a:rPr lang="en-US" dirty="0" smtClean="0"/>
              <a:t>object based</a:t>
            </a:r>
          </a:p>
          <a:p>
            <a:r>
              <a:rPr lang="en-US" dirty="0" smtClean="0"/>
              <a:t>dataflow</a:t>
            </a:r>
          </a:p>
          <a:p>
            <a:r>
              <a:rPr lang="en-US" dirty="0" smtClean="0"/>
              <a:t>applicative</a:t>
            </a:r>
          </a:p>
          <a:p>
            <a:r>
              <a:rPr lang="en-US" dirty="0" smtClean="0"/>
              <a:t>predicate logic based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 computational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Key features of basic computational models</a:t>
            </a:r>
          </a:p>
        </p:txBody>
      </p:sp>
      <p:pic>
        <p:nvPicPr>
          <p:cNvPr id="17412" name="Picture 4" descr="D:\TE\CSC521Q013 Advanced Computer Architecture\CompModels.tif"/>
          <p:cNvPicPr>
            <a:picLocks noChangeAspect="1" noChangeArrowheads="1"/>
          </p:cNvPicPr>
          <p:nvPr/>
        </p:nvPicPr>
        <p:blipFill>
          <a:blip r:embed="rId2">
            <a:lum contrast="60000"/>
            <a:grayscl/>
          </a:blip>
          <a:srcRect t="3334" r="300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Basic items of computation are </a:t>
            </a:r>
            <a:r>
              <a:rPr lang="en-US" b="1" smtClean="0"/>
              <a:t>data</a:t>
            </a:r>
          </a:p>
          <a:p>
            <a:pPr lvl="1"/>
            <a:r>
              <a:rPr lang="en-US" smtClean="0"/>
              <a:t>variables (named data entities)</a:t>
            </a:r>
          </a:p>
          <a:p>
            <a:pPr lvl="1"/>
            <a:r>
              <a:rPr lang="en-US" smtClean="0"/>
              <a:t>memory or register locations whose addresses correspond to the names of the variables</a:t>
            </a:r>
          </a:p>
          <a:p>
            <a:pPr lvl="1"/>
            <a:r>
              <a:rPr lang="en-US" smtClean="0"/>
              <a:t>data container</a:t>
            </a:r>
          </a:p>
          <a:p>
            <a:pPr lvl="1"/>
            <a:r>
              <a:rPr lang="en-US" smtClean="0"/>
              <a:t>multiple assignments of data to variables are allowed</a:t>
            </a:r>
          </a:p>
          <a:p>
            <a:r>
              <a:rPr lang="en-US" smtClean="0"/>
              <a:t>Problem description model is </a:t>
            </a:r>
            <a:r>
              <a:rPr lang="en-US" b="1" smtClean="0"/>
              <a:t>procedural</a:t>
            </a:r>
            <a:r>
              <a:rPr lang="en-US" smtClean="0"/>
              <a:t> (sequence of instructions)</a:t>
            </a:r>
          </a:p>
          <a:p>
            <a:r>
              <a:rPr lang="en-US" smtClean="0"/>
              <a:t>Execution model is state transition semantics</a:t>
            </a:r>
          </a:p>
          <a:p>
            <a:pPr lvl="1"/>
            <a:r>
              <a:rPr lang="en-US" smtClean="0"/>
              <a:t>Finite State Machine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von Neumann computational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mtClean="0"/>
              <a:t>As far as execution is concerned the von Neumann model behaves like a finite state machine (FSM)</a:t>
            </a:r>
          </a:p>
          <a:p>
            <a:r>
              <a:rPr lang="en-US" smtClean="0"/>
              <a:t>FSM = { I, G, </a:t>
            </a:r>
            <a:r>
              <a:rPr lang="en-US" smtClean="0">
                <a:sym typeface="Symbol" pitchFamily="18" charset="2"/>
              </a:rPr>
              <a:t></a:t>
            </a:r>
            <a:r>
              <a:rPr lang="en-US" smtClean="0"/>
              <a:t>, G</a:t>
            </a:r>
            <a:r>
              <a:rPr lang="en-US" baseline="-25000" smtClean="0"/>
              <a:t>0</a:t>
            </a:r>
            <a:r>
              <a:rPr lang="en-US" smtClean="0"/>
              <a:t>, G</a:t>
            </a:r>
            <a:r>
              <a:rPr lang="en-US" baseline="-25000" smtClean="0"/>
              <a:t>f</a:t>
            </a:r>
            <a:r>
              <a:rPr lang="en-US" smtClean="0"/>
              <a:t> }</a:t>
            </a:r>
          </a:p>
          <a:p>
            <a:r>
              <a:rPr lang="en-US" smtClean="0"/>
              <a:t>I: the input alphabet, given as the set of the instructions</a:t>
            </a:r>
          </a:p>
          <a:p>
            <a:r>
              <a:rPr lang="en-US" smtClean="0"/>
              <a:t>G: the set of the state (global), data state space D, control state space C, flags state space F,  G = D x C x F</a:t>
            </a:r>
          </a:p>
          <a:p>
            <a:r>
              <a:rPr lang="en-US" smtClean="0">
                <a:sym typeface="Symbol" pitchFamily="18" charset="2"/>
              </a:rPr>
              <a:t></a:t>
            </a:r>
            <a:r>
              <a:rPr lang="en-US" smtClean="0"/>
              <a:t>: the transition function: </a:t>
            </a:r>
            <a:r>
              <a:rPr lang="en-US" smtClean="0">
                <a:sym typeface="Symbol" pitchFamily="18" charset="2"/>
              </a:rPr>
              <a:t>: I x G </a:t>
            </a:r>
            <a:r>
              <a:rPr lang="en-US" smtClean="0">
                <a:sym typeface="Wingdings" pitchFamily="2" charset="2"/>
              </a:rPr>
              <a:t> G</a:t>
            </a:r>
          </a:p>
          <a:p>
            <a:r>
              <a:rPr lang="en-US" smtClean="0"/>
              <a:t>G</a:t>
            </a:r>
            <a:r>
              <a:rPr lang="en-US" baseline="-25000" smtClean="0"/>
              <a:t>0 </a:t>
            </a:r>
            <a:r>
              <a:rPr lang="en-US" smtClean="0"/>
              <a:t>: the initial state</a:t>
            </a:r>
          </a:p>
          <a:p>
            <a:r>
              <a:rPr lang="en-US" smtClean="0"/>
              <a:t>G</a:t>
            </a:r>
            <a:r>
              <a:rPr lang="en-US" baseline="-25000" smtClean="0"/>
              <a:t>f </a:t>
            </a:r>
            <a:r>
              <a:rPr lang="en-US" smtClean="0"/>
              <a:t>: the final state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von Neumann model vs. finite state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Consequences of multiple assignments of data</a:t>
            </a:r>
          </a:p>
          <a:p>
            <a:pPr lvl="1"/>
            <a:r>
              <a:rPr lang="en-US" smtClean="0"/>
              <a:t>history sensitive</a:t>
            </a:r>
          </a:p>
          <a:p>
            <a:pPr lvl="1"/>
            <a:r>
              <a:rPr lang="en-US" smtClean="0"/>
              <a:t>side effects</a:t>
            </a:r>
          </a:p>
          <a:p>
            <a:r>
              <a:rPr lang="en-US" smtClean="0"/>
              <a:t>Consequences of control-driven execution</a:t>
            </a:r>
          </a:p>
          <a:p>
            <a:pPr lvl="1"/>
            <a:r>
              <a:rPr lang="en-US" smtClean="0"/>
              <a:t>computation is basically a sequential one</a:t>
            </a:r>
          </a:p>
          <a:p>
            <a:r>
              <a:rPr lang="en-US" smtClean="0"/>
              <a:t>++ easily be implemented</a:t>
            </a:r>
          </a:p>
          <a:p>
            <a:r>
              <a:rPr lang="en-US" smtClean="0"/>
              <a:t>Related language</a:t>
            </a:r>
          </a:p>
          <a:p>
            <a:pPr lvl="1"/>
            <a:r>
              <a:rPr lang="en-US" smtClean="0"/>
              <a:t>allow declaration of variables with multiple assignments</a:t>
            </a:r>
          </a:p>
          <a:p>
            <a:pPr lvl="1"/>
            <a:r>
              <a:rPr lang="en-US" smtClean="0"/>
              <a:t>provide a proper set of control statements to implement the control-driven mode of execution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Key characteristics of </a:t>
            </a:r>
            <a:br>
              <a:rPr lang="en-US" smtClean="0"/>
            </a:br>
            <a:r>
              <a:rPr lang="en-US" smtClean="0"/>
              <a:t>the von Neumann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new abstraction of parallel execution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communication mechanism allows the transfer of data between executable units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unprotected shared (global) variables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shared variables protected by modules or monitors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message </a:t>
            </a:r>
            <a:r>
              <a:rPr lang="en-US" dirty="0" smtClean="0"/>
              <a:t>passing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synchronization </a:t>
            </a:r>
            <a:r>
              <a:rPr lang="en-US" dirty="0" smtClean="0"/>
              <a:t>mechanism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semaphores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signals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events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queues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barrier synchronization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Extensions of the von Neumann computational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Model: Foundation or paradigm</a:t>
            </a:r>
          </a:p>
          <a:p>
            <a:r>
              <a:rPr lang="en-US" smtClean="0"/>
              <a:t>Level of abstraction</a:t>
            </a:r>
          </a:p>
          <a:p>
            <a:r>
              <a:rPr lang="en-US" smtClean="0"/>
              <a:t>Computational Model</a:t>
            </a:r>
          </a:p>
          <a:p>
            <a:pPr lvl="1"/>
            <a:r>
              <a:rPr lang="en-US" smtClean="0"/>
              <a:t>Computer architecture</a:t>
            </a:r>
          </a:p>
          <a:p>
            <a:pPr lvl="1"/>
            <a:r>
              <a:rPr lang="en-US" smtClean="0"/>
              <a:t>Computer language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concept of a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Granularity</a:t>
            </a:r>
          </a:p>
          <a:p>
            <a:pPr lvl="1"/>
            <a:r>
              <a:rPr lang="en-US" smtClean="0"/>
              <a:t>complexity of the items of computation</a:t>
            </a:r>
          </a:p>
          <a:p>
            <a:pPr lvl="1"/>
            <a:r>
              <a:rPr lang="en-US" smtClean="0"/>
              <a:t>size</a:t>
            </a:r>
          </a:p>
          <a:p>
            <a:pPr lvl="1"/>
            <a:r>
              <a:rPr lang="en-US" smtClean="0"/>
              <a:t>fine-grained</a:t>
            </a:r>
          </a:p>
          <a:p>
            <a:pPr lvl="1"/>
            <a:r>
              <a:rPr lang="en-US" smtClean="0"/>
              <a:t>middle-grained</a:t>
            </a:r>
          </a:p>
          <a:p>
            <a:pPr lvl="1"/>
            <a:r>
              <a:rPr lang="en-US" smtClean="0"/>
              <a:t>coarse-grained</a:t>
            </a:r>
          </a:p>
          <a:p>
            <a:r>
              <a:rPr lang="en-US" smtClean="0"/>
              <a:t>Typing</a:t>
            </a:r>
          </a:p>
          <a:p>
            <a:pPr lvl="1"/>
            <a:r>
              <a:rPr lang="en-US" smtClean="0"/>
              <a:t>data based type  ~ Tagged</a:t>
            </a:r>
          </a:p>
          <a:p>
            <a:pPr lvl="1"/>
            <a:r>
              <a:rPr lang="en-US" smtClean="0"/>
              <a:t>object based type (object classes)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Key concepts relating to</a:t>
            </a:r>
            <a:br>
              <a:rPr lang="en-US" smtClean="0"/>
            </a:br>
            <a:r>
              <a:rPr lang="en-US" smtClean="0"/>
              <a:t> computational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Computational Model</a:t>
            </a:r>
          </a:p>
          <a:p>
            <a:pPr lvl="1"/>
            <a:r>
              <a:rPr lang="en-US" smtClean="0"/>
              <a:t>(1) Basic items of computation </a:t>
            </a:r>
          </a:p>
          <a:p>
            <a:pPr lvl="1"/>
            <a:r>
              <a:rPr lang="en-US" smtClean="0"/>
              <a:t>(2) Problem description model</a:t>
            </a:r>
          </a:p>
          <a:p>
            <a:pPr lvl="1"/>
            <a:r>
              <a:rPr lang="en-US" smtClean="0"/>
              <a:t>(3) Execution model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Interpretation of concept of a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e.g. data, object, argument and functions, element of sets and the predicates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(1) </a:t>
            </a:r>
            <a:r>
              <a:rPr lang="en-US" sz="3700" dirty="0" smtClean="0">
                <a:solidFill>
                  <a:schemeClr val="accent1">
                    <a:lumMod val="75000"/>
                  </a:schemeClr>
                </a:solidFill>
              </a:rPr>
              <a:t>Basic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items of computation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 description model</a:t>
            </a:r>
          </a:p>
          <a:p>
            <a:pPr lvl="1"/>
            <a:r>
              <a:rPr lang="en-US" smtClean="0"/>
              <a:t>Style</a:t>
            </a:r>
          </a:p>
          <a:p>
            <a:pPr lvl="1"/>
            <a:r>
              <a:rPr lang="en-US" smtClean="0"/>
              <a:t>Method</a:t>
            </a:r>
          </a:p>
          <a:p>
            <a:r>
              <a:rPr lang="en-US" smtClean="0"/>
              <a:t>Problem description style</a:t>
            </a:r>
          </a:p>
          <a:p>
            <a:pPr lvl="1"/>
            <a:r>
              <a:rPr lang="en-US" smtClean="0"/>
              <a:t>Procedural</a:t>
            </a:r>
          </a:p>
          <a:p>
            <a:pPr lvl="1"/>
            <a:r>
              <a:rPr lang="en-US" smtClean="0"/>
              <a:t>Declarative</a:t>
            </a:r>
          </a:p>
          <a:p>
            <a:r>
              <a:rPr lang="en-US" smtClean="0"/>
              <a:t>Procedure style</a:t>
            </a:r>
          </a:p>
          <a:p>
            <a:pPr lvl="2"/>
            <a:r>
              <a:rPr lang="en-US" smtClean="0"/>
              <a:t>(algorithm for solving the problem is stated)</a:t>
            </a:r>
          </a:p>
          <a:p>
            <a:r>
              <a:rPr lang="en-US" smtClean="0"/>
              <a:t>Declarative style</a:t>
            </a:r>
          </a:p>
          <a:p>
            <a:pPr lvl="2"/>
            <a:r>
              <a:rPr lang="en-US" smtClean="0"/>
              <a:t>(all the facts and relationships relevant to the given problem is stated)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(2) Problem description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>
              <a:buFont typeface="MT Extra" pitchFamily="18" charset="2"/>
              <a:buNone/>
            </a:pPr>
            <a:r>
              <a:rPr lang="en-US" smtClean="0"/>
              <a:t>Calculate n factorial, n!</a:t>
            </a:r>
          </a:p>
          <a:p>
            <a:r>
              <a:rPr lang="en-US" smtClean="0"/>
              <a:t>Procedural style</a:t>
            </a:r>
          </a:p>
          <a:p>
            <a:r>
              <a:rPr lang="en-US" smtClean="0"/>
              <a:t>int nfac (int n) {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int fac = 1;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if (n &gt; 0) 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   for ( int i = 2; i &lt;= n; i++ ) 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     fac = fac * i; 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return fac; }</a:t>
            </a:r>
          </a:p>
          <a:p>
            <a:r>
              <a:rPr lang="en-US" smtClean="0"/>
              <a:t>Declarative style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fac (0) = 1;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fac ( n&gt;0 ) = n * fac ( n-1 );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description style (e.g.)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functions</a:t>
            </a:r>
          </a:p>
          <a:p>
            <a:pPr lvl="1"/>
            <a:r>
              <a:rPr lang="en-US" smtClean="0"/>
              <a:t>in a model called applicative, (Pure Lisp)</a:t>
            </a:r>
          </a:p>
          <a:p>
            <a:r>
              <a:rPr lang="en-US" smtClean="0"/>
              <a:t>Using predicates</a:t>
            </a:r>
          </a:p>
          <a:p>
            <a:pPr lvl="1"/>
            <a:r>
              <a:rPr lang="en-US" smtClean="0"/>
              <a:t>in a model called predicate logic-based, (Prolog)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Declarative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Procedural method</a:t>
            </a:r>
          </a:p>
          <a:p>
            <a:pPr lvl="1"/>
            <a:r>
              <a:rPr lang="en-US" smtClean="0"/>
              <a:t>how a </a:t>
            </a:r>
            <a:r>
              <a:rPr lang="en-US" b="0" smtClean="0"/>
              <a:t>solution</a:t>
            </a:r>
            <a:r>
              <a:rPr lang="en-US" smtClean="0"/>
              <a:t> of the given problem has to be described</a:t>
            </a:r>
          </a:p>
          <a:p>
            <a:pPr lvl="1"/>
            <a:r>
              <a:rPr lang="en-US" smtClean="0"/>
              <a:t>e.g. sequence of instructions</a:t>
            </a:r>
          </a:p>
          <a:p>
            <a:r>
              <a:rPr lang="en-US" smtClean="0"/>
              <a:t>Declarative method</a:t>
            </a:r>
          </a:p>
          <a:p>
            <a:pPr lvl="1"/>
            <a:r>
              <a:rPr lang="en-US" smtClean="0"/>
              <a:t>how the </a:t>
            </a:r>
            <a:r>
              <a:rPr lang="en-US" b="0" smtClean="0"/>
              <a:t>problem</a:t>
            </a:r>
            <a:r>
              <a:rPr lang="en-US" smtClean="0"/>
              <a:t> itself has to be described</a:t>
            </a:r>
          </a:p>
          <a:p>
            <a:pPr lvl="1"/>
            <a:r>
              <a:rPr lang="en-US" smtClean="0"/>
              <a:t>e.g. set of functions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description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Interpretation of how to perform the computation</a:t>
            </a:r>
          </a:p>
          <a:p>
            <a:pPr lvl="2">
              <a:buFont typeface="MT Extra" pitchFamily="18" charset="2"/>
              <a:buNone/>
            </a:pPr>
            <a:r>
              <a:rPr lang="en-US" smtClean="0"/>
              <a:t>related to the problem description method</a:t>
            </a:r>
          </a:p>
          <a:p>
            <a:r>
              <a:rPr lang="en-US" smtClean="0"/>
              <a:t>Execution semantics</a:t>
            </a:r>
          </a:p>
          <a:p>
            <a:pPr lvl="2">
              <a:buFont typeface="MT Extra" pitchFamily="18" charset="2"/>
              <a:buNone/>
            </a:pPr>
            <a:r>
              <a:rPr lang="en-US" smtClean="0"/>
              <a:t>rule that prescribes how a single execution step is to be performed</a:t>
            </a:r>
          </a:p>
          <a:p>
            <a:r>
              <a:rPr lang="en-US" smtClean="0"/>
              <a:t>Control of the execution sequence</a:t>
            </a:r>
          </a:p>
          <a:p>
            <a:pPr lvl="2">
              <a:buFont typeface="MT Extra" pitchFamily="18" charset="2"/>
              <a:buNone/>
            </a:pPr>
            <a:r>
              <a:rPr lang="en-US" smtClean="0"/>
              <a:t>ordering of execution sequence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(3) Execution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8283-1387-4A90-B822-B7927DEF6B1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4543</TotalTime>
  <Words>765</Words>
  <Application>Microsoft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Computational Models</vt:lpstr>
      <vt:lpstr>The concept of a  computational model</vt:lpstr>
      <vt:lpstr>Interpretation of concept of a  computational model</vt:lpstr>
      <vt:lpstr>(1) Basic items of computation </vt:lpstr>
      <vt:lpstr>(2) Problem description model</vt:lpstr>
      <vt:lpstr>Problem description style (e.g.)</vt:lpstr>
      <vt:lpstr>Declarative style</vt:lpstr>
      <vt:lpstr>Problem description method</vt:lpstr>
      <vt:lpstr>(3) Execution Model</vt:lpstr>
      <vt:lpstr>Execution semantic</vt:lpstr>
      <vt:lpstr>Control of the execution sequence</vt:lpstr>
      <vt:lpstr> Concepts of computational model, programming language, and architecture</vt:lpstr>
      <vt:lpstr>Typical Evolution</vt:lpstr>
      <vt:lpstr>Basic computational models</vt:lpstr>
      <vt:lpstr>Key features of basic computational models</vt:lpstr>
      <vt:lpstr>The von Neumann computational model</vt:lpstr>
      <vt:lpstr>von Neumann model vs. finite state machine</vt:lpstr>
      <vt:lpstr>Key characteristics of  the von Neumann model</vt:lpstr>
      <vt:lpstr>Extensions of the von Neumann computational model</vt:lpstr>
      <vt:lpstr>Key concepts relating to  computational models</vt:lpstr>
    </vt:vector>
  </TitlesOfParts>
  <Company>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Architectures</dc:title>
  <dc:creator>Dr. Ben Choi</dc:creator>
  <cp:lastModifiedBy>San</cp:lastModifiedBy>
  <cp:revision>110</cp:revision>
  <cp:lastPrinted>1999-12-17T13:56:08Z</cp:lastPrinted>
  <dcterms:created xsi:type="dcterms:W3CDTF">1998-09-21T10:37:54Z</dcterms:created>
  <dcterms:modified xsi:type="dcterms:W3CDTF">2011-11-23T13:17:57Z</dcterms:modified>
</cp:coreProperties>
</file>