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81" r:id="rId21"/>
    <p:sldId id="282" r:id="rId22"/>
    <p:sldId id="279" r:id="rId23"/>
    <p:sldId id="283" r:id="rId24"/>
    <p:sldId id="284" r:id="rId25"/>
    <p:sldId id="285" r:id="rId26"/>
    <p:sldId id="280" r:id="rId27"/>
    <p:sldId id="286" r:id="rId28"/>
    <p:sldId id="288" r:id="rId29"/>
    <p:sldId id="289" r:id="rId30"/>
    <p:sldId id="290" r:id="rId31"/>
    <p:sldId id="287" r:id="rId32"/>
    <p:sldId id="291" r:id="rId33"/>
    <p:sldId id="294" r:id="rId34"/>
    <p:sldId id="292" r:id="rId35"/>
    <p:sldId id="295" r:id="rId36"/>
    <p:sldId id="296" r:id="rId37"/>
    <p:sldId id="293" r:id="rId38"/>
    <p:sldId id="297" r:id="rId39"/>
    <p:sldId id="299" r:id="rId40"/>
    <p:sldId id="303" r:id="rId41"/>
    <p:sldId id="305" r:id="rId42"/>
    <p:sldId id="306" r:id="rId43"/>
    <p:sldId id="307" r:id="rId44"/>
    <p:sldId id="304" r:id="rId45"/>
    <p:sldId id="308" r:id="rId46"/>
    <p:sldId id="301" r:id="rId47"/>
    <p:sldId id="302" r:id="rId48"/>
    <p:sldId id="300" r:id="rId49"/>
    <p:sldId id="309" r:id="rId50"/>
    <p:sldId id="310" r:id="rId51"/>
    <p:sldId id="316" r:id="rId52"/>
    <p:sldId id="311" r:id="rId53"/>
    <p:sldId id="312" r:id="rId54"/>
    <p:sldId id="313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17" r:id="rId64"/>
    <p:sldId id="318" r:id="rId65"/>
    <p:sldId id="314" r:id="rId66"/>
    <p:sldId id="319" r:id="rId67"/>
    <p:sldId id="315" r:id="rId68"/>
    <p:sldId id="320" r:id="rId69"/>
    <p:sldId id="325" r:id="rId70"/>
    <p:sldId id="326" r:id="rId71"/>
    <p:sldId id="321" r:id="rId72"/>
    <p:sldId id="327" r:id="rId73"/>
    <p:sldId id="322" r:id="rId74"/>
    <p:sldId id="350" r:id="rId75"/>
    <p:sldId id="323" r:id="rId76"/>
    <p:sldId id="336" r:id="rId77"/>
    <p:sldId id="337" r:id="rId78"/>
    <p:sldId id="340" r:id="rId79"/>
    <p:sldId id="341" r:id="rId80"/>
    <p:sldId id="342" r:id="rId81"/>
    <p:sldId id="338" r:id="rId82"/>
    <p:sldId id="343" r:id="rId83"/>
    <p:sldId id="324" r:id="rId84"/>
    <p:sldId id="344" r:id="rId85"/>
    <p:sldId id="349" r:id="rId86"/>
    <p:sldId id="348" r:id="rId87"/>
    <p:sldId id="345" r:id="rId88"/>
    <p:sldId id="352" r:id="rId89"/>
    <p:sldId id="351" r:id="rId90"/>
    <p:sldId id="346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47" r:id="rId99"/>
    <p:sldId id="360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89" autoAdjust="0"/>
  </p:normalViewPr>
  <p:slideViewPr>
    <p:cSldViewPr snapToGrid="0">
      <p:cViewPr varScale="1">
        <p:scale>
          <a:sx n="61" d="100"/>
          <a:sy n="61" d="100"/>
        </p:scale>
        <p:origin x="1032" y="36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A245-E952-46EF-BB2C-B8A1F61669AF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FEC8-E618-484B-BC6A-EC57CF6D7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 4 Mesh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Wireless Mesh Networks</a:t>
            </a:r>
          </a:p>
          <a:p>
            <a:r>
              <a:rPr lang="en-US" dirty="0"/>
              <a:t>By Ian </a:t>
            </a:r>
            <a:r>
              <a:rPr lang="en-US" dirty="0" err="1"/>
              <a:t>Akyildiz</a:t>
            </a:r>
            <a:r>
              <a:rPr lang="en-US" dirty="0"/>
              <a:t>, </a:t>
            </a:r>
            <a:r>
              <a:rPr lang="en-US" dirty="0" err="1"/>
              <a:t>Xudong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0201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Infrastructure/backbone WMNs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59" t="14342" r="10405" b="9340"/>
          <a:stretch/>
        </p:blipFill>
        <p:spPr>
          <a:xfrm>
            <a:off x="1341119" y="1036319"/>
            <a:ext cx="9692641" cy="54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"/>
            <a:ext cx="11628120" cy="637032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dashed and solid lines denote wireless and </a:t>
            </a:r>
            <a:r>
              <a:rPr lang="en-US" dirty="0" smtClean="0"/>
              <a:t>wired connections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Different kinds of clients connect to the mesh routers that form the infrastructure.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Type of radio technology used by the mesh routers – 802.11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</a:t>
            </a:r>
            <a:r>
              <a:rPr lang="en-US" dirty="0" smtClean="0"/>
              <a:t>outers apply self configuring, self-healing links among themselves to form the backbone network.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C</a:t>
            </a:r>
            <a:r>
              <a:rPr lang="en-US" dirty="0" smtClean="0"/>
              <a:t>lients can connect to the mesh routers either by using the Ethernet interface or by using the same radio technology as the routers.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Provide integration of WMN with existing wireless technologies using Gateway mesh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15176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WMNs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926" y="1628278"/>
            <a:ext cx="10314660" cy="40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this type of architecture, no mesh router exists.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Instead, conventional devices establish peer-to-peer networks among them to constitute the actual network performing routing and configuration functions as well as providing end-user applications to customers.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exists one single radio interface among the devices and a packet is forwarded to its destination by hopping through devices.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b="1" dirty="0"/>
              <a:t>Hybrid WMNs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28" t="16667" r="9121" b="11875"/>
          <a:stretch/>
        </p:blipFill>
        <p:spPr>
          <a:xfrm>
            <a:off x="579119" y="1066800"/>
            <a:ext cx="10774681" cy="56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comprises by both infrastructure and client mesh networks. </a:t>
            </a:r>
            <a:endParaRPr lang="en-US" dirty="0"/>
          </a:p>
          <a:p>
            <a:r>
              <a:rPr lang="en-US" dirty="0" smtClean="0"/>
              <a:t>The clients can access the network by other clients or by routers providing improved connectivity and coverage within the WMN.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IEEE 802.11s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52144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802.11s is an amendment being developed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(Wireless Local Area Networks) standard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802.11s WLAN Mesh Networking - Integrates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networking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protocols with 802.11 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0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Primary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92480"/>
            <a:ext cx="11902440" cy="5928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Amendment to IEEE 802.11 to create a </a:t>
            </a:r>
            <a:r>
              <a:rPr lang="en-US" sz="2400" dirty="0" smtClean="0"/>
              <a:t>Wireless Distribution </a:t>
            </a:r>
            <a:r>
              <a:rPr lang="en-US" sz="2400" dirty="0"/>
              <a:t>System with automatic topology </a:t>
            </a:r>
            <a:r>
              <a:rPr lang="en-US" sz="2400" dirty="0" smtClean="0"/>
              <a:t>learning and </a:t>
            </a:r>
            <a:r>
              <a:rPr lang="en-US" sz="2400" dirty="0"/>
              <a:t>wireless path </a:t>
            </a:r>
            <a:r>
              <a:rPr lang="en-US" sz="2400" dirty="0" smtClean="0"/>
              <a:t>configuration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Small/medium </a:t>
            </a:r>
            <a:r>
              <a:rPr lang="en-US" sz="2400" dirty="0"/>
              <a:t>mesh networks (~32 forwarding nodes) </a:t>
            </a:r>
            <a:r>
              <a:rPr lang="en-US" sz="2400" dirty="0" smtClean="0"/>
              <a:t>– can </a:t>
            </a:r>
            <a:r>
              <a:rPr lang="en-US" sz="2400" dirty="0"/>
              <a:t>be larger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Dynamic, radio-aware path selection in the </a:t>
            </a:r>
            <a:r>
              <a:rPr lang="en-US" sz="2400" dirty="0" smtClean="0"/>
              <a:t>mesh, enabling </a:t>
            </a:r>
            <a:r>
              <a:rPr lang="en-US" sz="2400" dirty="0"/>
              <a:t>data delivery on single-hop and </a:t>
            </a:r>
            <a:r>
              <a:rPr lang="en-US" sz="2400" dirty="0" smtClean="0"/>
              <a:t>multi-hop paths </a:t>
            </a:r>
            <a:r>
              <a:rPr lang="en-US" sz="2400" dirty="0"/>
              <a:t>(unicast and broadcast/multicast</a:t>
            </a:r>
            <a:r>
              <a:rPr lang="en-US" sz="2400" dirty="0" smtClean="0"/>
              <a:t>).</a:t>
            </a:r>
          </a:p>
          <a:p>
            <a:pPr algn="just"/>
            <a:endParaRPr lang="en-US" sz="2400" dirty="0"/>
          </a:p>
          <a:p>
            <a:r>
              <a:rPr lang="en-US" sz="2400" dirty="0"/>
              <a:t>Extensible to allow support for diverse applications </a:t>
            </a:r>
            <a:r>
              <a:rPr lang="en-US" sz="2400" dirty="0" smtClean="0"/>
              <a:t>and future </a:t>
            </a:r>
            <a:r>
              <a:rPr lang="en-US" sz="2400" dirty="0"/>
              <a:t>innovation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Compatible with higher layer protocols </a:t>
            </a:r>
          </a:p>
        </p:txBody>
      </p:sp>
    </p:spTree>
    <p:extLst>
      <p:ext uri="{BB962C8B-B14F-4D97-AF65-F5344CB8AC3E}">
        <p14:creationId xmlns:p14="http://schemas.microsoft.com/office/powerpoint/2010/main" val="147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2308"/>
            <a:ext cx="4746596" cy="3335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14" y="2651760"/>
            <a:ext cx="752561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304800"/>
            <a:ext cx="11841480" cy="629412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Mesh Point (MP): </a:t>
            </a:r>
            <a:r>
              <a:rPr lang="en-US" sz="2400" dirty="0"/>
              <a:t>establishes peer links with </a:t>
            </a:r>
            <a:r>
              <a:rPr lang="en-US" sz="2400" dirty="0" smtClean="0"/>
              <a:t>MP neighbors</a:t>
            </a:r>
            <a:r>
              <a:rPr lang="en-US" sz="2400" dirty="0"/>
              <a:t>, full participant in WLAN Mesh services.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Light Weight </a:t>
            </a:r>
            <a:r>
              <a:rPr lang="en-US" sz="2400" b="1" dirty="0"/>
              <a:t>MP </a:t>
            </a:r>
            <a:r>
              <a:rPr lang="en-US" sz="2400" dirty="0"/>
              <a:t>participates only in 1-hop communication </a:t>
            </a:r>
            <a:r>
              <a:rPr lang="en-US" sz="2400" dirty="0" smtClean="0"/>
              <a:t>with immediate </a:t>
            </a:r>
            <a:r>
              <a:rPr lang="en-US" sz="2400" dirty="0"/>
              <a:t>neighbors (routing=NULL</a:t>
            </a:r>
            <a:r>
              <a:rPr lang="en-US" sz="2400" dirty="0" smtClean="0"/>
              <a:t>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Mesh AP (MAP): </a:t>
            </a:r>
            <a:r>
              <a:rPr lang="en-US" sz="2400" dirty="0"/>
              <a:t>functionality of a MP, collocated </a:t>
            </a:r>
            <a:r>
              <a:rPr lang="en-US" sz="2400" dirty="0" smtClean="0"/>
              <a:t>with AP </a:t>
            </a:r>
            <a:r>
              <a:rPr lang="en-US" sz="2400" dirty="0"/>
              <a:t>which provides BSS services to support communication </a:t>
            </a:r>
            <a:r>
              <a:rPr lang="en-US" sz="2400" dirty="0" smtClean="0"/>
              <a:t>with STAs.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Mesh Portal (MPP): </a:t>
            </a:r>
            <a:r>
              <a:rPr lang="en-US" sz="2400" dirty="0"/>
              <a:t>point at which </a:t>
            </a:r>
            <a:r>
              <a:rPr lang="en-US" sz="2400" dirty="0" smtClean="0"/>
              <a:t>MSDUs </a:t>
            </a:r>
            <a:r>
              <a:rPr lang="en-US" sz="2400" dirty="0"/>
              <a:t>exit </a:t>
            </a:r>
            <a:r>
              <a:rPr lang="en-US" sz="2400" dirty="0" smtClean="0"/>
              <a:t>and enter </a:t>
            </a:r>
            <a:r>
              <a:rPr lang="en-US" sz="2400" dirty="0"/>
              <a:t>a WLAN Mesh (relies on higher layer bridging functions</a:t>
            </a:r>
            <a:r>
              <a:rPr lang="en-US" sz="2400" dirty="0" smtClean="0"/>
              <a:t>).</a:t>
            </a:r>
          </a:p>
          <a:p>
            <a:pPr lvl="1" algn="just"/>
            <a:r>
              <a:rPr lang="en-US" sz="2000" dirty="0"/>
              <a:t>MPPs is another type of MPs that has the ability </a:t>
            </a:r>
            <a:r>
              <a:rPr lang="en-US" sz="2000" dirty="0" smtClean="0"/>
              <a:t>of interconnecting </a:t>
            </a:r>
            <a:r>
              <a:rPr lang="en-US" sz="2000" dirty="0"/>
              <a:t>other WMS with the network it belongs </a:t>
            </a:r>
            <a:r>
              <a:rPr lang="en-US" sz="2000" dirty="0" smtClean="0"/>
              <a:t>to.</a:t>
            </a:r>
          </a:p>
          <a:p>
            <a:pPr lvl="1" algn="just"/>
            <a:r>
              <a:rPr lang="en-US" sz="2000" dirty="0" smtClean="0"/>
              <a:t> Furthermore</a:t>
            </a:r>
            <a:r>
              <a:rPr lang="en-US" sz="2000" dirty="0"/>
              <a:t>, it can act as a bridge/gateway of the </a:t>
            </a:r>
            <a:r>
              <a:rPr lang="en-US" sz="2000" dirty="0" smtClean="0"/>
              <a:t>mesh network </a:t>
            </a:r>
            <a:r>
              <a:rPr lang="en-US" sz="2000" dirty="0"/>
              <a:t>and other networks in the DS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Such a WMN is </a:t>
            </a:r>
            <a:r>
              <a:rPr lang="en-US" sz="2000" dirty="0" smtClean="0"/>
              <a:t>uniquely identified </a:t>
            </a:r>
            <a:r>
              <a:rPr lang="en-US" sz="2000" dirty="0"/>
              <a:t>by a mesh ID assigned to every MP to represent </a:t>
            </a:r>
            <a:r>
              <a:rPr lang="en-US" sz="2000" dirty="0" smtClean="0"/>
              <a:t>an ESS.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4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MESH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880"/>
            <a:ext cx="12039600" cy="55321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term 'wireless mesh networks' describes wireless networks in which each node can communicate directly with one or more peer nodes.(Bridge to bridge communication)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term 'mesh' originally used to suggest that all nodes were connected to all other nodes, but most modern meshes connect only a sub-set of nodes to each other.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Nodes are comprised of mesh routers and mesh clients.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WMN is dynamically self-organized and self configured (</a:t>
            </a:r>
            <a:r>
              <a:rPr lang="en-US" dirty="0" err="1" smtClean="0"/>
              <a:t>adhoc</a:t>
            </a:r>
            <a:r>
              <a:rPr lang="en-US" dirty="0" smtClean="0"/>
              <a:t> ), with the nodes in the network automatically establishing and maintaining mesh connectivity among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487680"/>
            <a:ext cx="11018520" cy="5689283"/>
          </a:xfrm>
        </p:spPr>
        <p:txBody>
          <a:bodyPr/>
          <a:lstStyle/>
          <a:p>
            <a:r>
              <a:rPr lang="en-US" dirty="0"/>
              <a:t>Station (STA): outside of the WLAN Mesh, connected via Mesh AP.</a:t>
            </a:r>
          </a:p>
          <a:p>
            <a:endParaRPr lang="en-US" dirty="0"/>
          </a:p>
          <a:p>
            <a:r>
              <a:rPr lang="en-US" dirty="0"/>
              <a:t>The 802.11 defines an extended service set (ESS), usually </a:t>
            </a:r>
            <a:r>
              <a:rPr lang="en-US" dirty="0" smtClean="0"/>
              <a:t>referred </a:t>
            </a:r>
            <a:r>
              <a:rPr lang="en-US" dirty="0"/>
              <a:t>to as a mesh network</a:t>
            </a:r>
          </a:p>
          <a:p>
            <a:endParaRPr lang="en-US" dirty="0" smtClean="0"/>
          </a:p>
          <a:p>
            <a:r>
              <a:rPr lang="en-US" dirty="0" smtClean="0"/>
              <a:t>Minimal </a:t>
            </a:r>
            <a:r>
              <a:rPr lang="en-US" dirty="0"/>
              <a:t>MP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neighbor discovery, channel selection, and forming </a:t>
            </a:r>
            <a:r>
              <a:rPr lang="en-US" dirty="0" smtClean="0"/>
              <a:t>associations with neighbors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WDS(Wireless Distributed System) </a:t>
            </a:r>
            <a:r>
              <a:rPr lang="en-US" dirty="0"/>
              <a:t>is formed by MPs and mesh links </a:t>
            </a:r>
            <a:r>
              <a:rPr lang="en-US" dirty="0" smtClean="0"/>
              <a:t>that connect </a:t>
            </a:r>
            <a:r>
              <a:rPr lang="en-US" dirty="0"/>
              <a:t>the MPs.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Coordination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59938"/>
            <a:ext cx="10130695" cy="50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701040"/>
            <a:ext cx="10713720" cy="547592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sublayer</a:t>
            </a:r>
            <a:r>
              <a:rPr lang="en-US" dirty="0"/>
              <a:t> is built on top of </a:t>
            </a:r>
            <a:r>
              <a:rPr lang="en-US" dirty="0" smtClean="0"/>
              <a:t>the PHY </a:t>
            </a:r>
            <a:r>
              <a:rPr lang="en-US" dirty="0"/>
              <a:t>layer where no modifications have been made. </a:t>
            </a:r>
            <a:endParaRPr lang="en-US" dirty="0" smtClean="0"/>
          </a:p>
          <a:p>
            <a:pPr algn="just"/>
            <a:r>
              <a:rPr lang="en-US" dirty="0" smtClean="0"/>
              <a:t>The 802.11s </a:t>
            </a:r>
            <a:r>
              <a:rPr lang="en-US" dirty="0"/>
              <a:t>MAC </a:t>
            </a:r>
            <a:r>
              <a:rPr lang="en-US" dirty="0" err="1"/>
              <a:t>sublayer</a:t>
            </a:r>
            <a:r>
              <a:rPr lang="en-US" dirty="0"/>
              <a:t> is </a:t>
            </a:r>
            <a:r>
              <a:rPr lang="en-US" dirty="0" smtClean="0"/>
              <a:t>a modification to </a:t>
            </a:r>
            <a:r>
              <a:rPr lang="en-US" dirty="0"/>
              <a:t>IEEE 802.11 </a:t>
            </a:r>
            <a:r>
              <a:rPr lang="en-US" dirty="0" smtClean="0"/>
              <a:t>to create </a:t>
            </a:r>
            <a:r>
              <a:rPr lang="en-US" dirty="0"/>
              <a:t>a WDS.</a:t>
            </a:r>
          </a:p>
        </p:txBody>
      </p:sp>
    </p:spTree>
    <p:extLst>
      <p:ext uri="{BB962C8B-B14F-4D97-AF65-F5344CB8AC3E}">
        <p14:creationId xmlns:p14="http://schemas.microsoft.com/office/powerpoint/2010/main" val="5449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10515600" cy="487680"/>
          </a:xfrm>
        </p:spPr>
        <p:txBody>
          <a:bodyPr>
            <a:noAutofit/>
          </a:bodyPr>
          <a:lstStyle/>
          <a:p>
            <a:r>
              <a:rPr lang="en-US" sz="3200" b="1" dirty="0"/>
              <a:t>Mesh Topology Learning, Routing and Forwarding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655320"/>
            <a:ext cx="11445240" cy="5745480"/>
          </a:xfrm>
        </p:spPr>
        <p:txBody>
          <a:bodyPr/>
          <a:lstStyle/>
          <a:p>
            <a:pPr lvl="1" algn="just"/>
            <a:r>
              <a:rPr lang="en-US" dirty="0"/>
              <a:t>Focused on peer-to-peer discovery of MPs, </a:t>
            </a:r>
            <a:endParaRPr lang="en-US" dirty="0" smtClean="0"/>
          </a:p>
          <a:p>
            <a:pPr lvl="1" algn="just"/>
            <a:r>
              <a:rPr lang="en-US" dirty="0" smtClean="0"/>
              <a:t>Service set(SS</a:t>
            </a:r>
            <a:r>
              <a:rPr lang="en-US" dirty="0"/>
              <a:t>) enables automatic topology learning, establishes links </a:t>
            </a:r>
            <a:r>
              <a:rPr lang="en-US" dirty="0" smtClean="0"/>
              <a:t>and forms </a:t>
            </a:r>
            <a:r>
              <a:rPr lang="en-US" dirty="0"/>
              <a:t>a dynamic data delivery path across MPs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Topology discovery and formation</a:t>
            </a:r>
            <a:r>
              <a:rPr lang="en-US" b="1" dirty="0" smtClean="0"/>
              <a:t>:</a:t>
            </a:r>
            <a:endParaRPr lang="en-US" dirty="0" smtClean="0"/>
          </a:p>
          <a:p>
            <a:pPr lvl="1" algn="just"/>
            <a:r>
              <a:rPr lang="en-US" dirty="0"/>
              <a:t>A new candidate node initially gathers information </a:t>
            </a:r>
            <a:r>
              <a:rPr lang="en-US" dirty="0" smtClean="0"/>
              <a:t>from neighboring </a:t>
            </a:r>
            <a:r>
              <a:rPr lang="en-US" dirty="0"/>
              <a:t>nodes either by active </a:t>
            </a:r>
            <a:r>
              <a:rPr lang="en-US" dirty="0" smtClean="0"/>
              <a:t>scanning </a:t>
            </a:r>
            <a:r>
              <a:rPr lang="en-US" dirty="0"/>
              <a:t>(i.e. </a:t>
            </a:r>
            <a:r>
              <a:rPr lang="en-US" dirty="0" smtClean="0"/>
              <a:t>sending probe </a:t>
            </a:r>
            <a:r>
              <a:rPr lang="en-US" dirty="0"/>
              <a:t>messages) </a:t>
            </a:r>
            <a:r>
              <a:rPr lang="en-US" dirty="0" smtClean="0"/>
              <a:t>or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by passive listening (i.e. </a:t>
            </a:r>
            <a:r>
              <a:rPr lang="en-US" dirty="0" smtClean="0"/>
              <a:t>by receiving </a:t>
            </a:r>
            <a:r>
              <a:rPr lang="en-US" dirty="0"/>
              <a:t>periodic beacons). </a:t>
            </a:r>
            <a:endParaRPr lang="en-US" dirty="0" smtClean="0"/>
          </a:p>
          <a:p>
            <a:pPr lvl="1" algn="just"/>
            <a:r>
              <a:rPr lang="en-US" dirty="0" smtClean="0"/>
              <a:t>Finally</a:t>
            </a:r>
            <a:r>
              <a:rPr lang="en-US" dirty="0"/>
              <a:t>, two peers form </a:t>
            </a:r>
            <a:r>
              <a:rPr lang="en-US" dirty="0" smtClean="0"/>
              <a:t>a partial </a:t>
            </a:r>
            <a:r>
              <a:rPr lang="en-US" dirty="0"/>
              <a:t>or a full mesh </a:t>
            </a:r>
            <a:r>
              <a:rPr lang="en-US" dirty="0" smtClean="0"/>
              <a:t>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43840"/>
            <a:ext cx="5943600" cy="761048"/>
          </a:xfrm>
        </p:spPr>
        <p:txBody>
          <a:bodyPr/>
          <a:lstStyle/>
          <a:p>
            <a:r>
              <a:rPr lang="en-US" dirty="0"/>
              <a:t>Path selection protocol: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051560"/>
            <a:ext cx="11993880" cy="55778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Path </a:t>
            </a:r>
            <a:r>
              <a:rPr lang="en-US" dirty="0"/>
              <a:t>selection protocol is used to </a:t>
            </a:r>
            <a:r>
              <a:rPr lang="en-US" dirty="0" smtClean="0"/>
              <a:t>handle unicast </a:t>
            </a:r>
            <a:r>
              <a:rPr lang="en-US" dirty="0"/>
              <a:t>and broadcast/multicast data </a:t>
            </a:r>
            <a:r>
              <a:rPr lang="en-US" dirty="0" smtClean="0"/>
              <a:t>delivery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the other </a:t>
            </a:r>
            <a:r>
              <a:rPr lang="en-US" dirty="0"/>
              <a:t>hand, MPs might be mobile or </a:t>
            </a:r>
            <a:r>
              <a:rPr lang="en-US" dirty="0" smtClean="0"/>
              <a:t>non mobile.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hybrid routing protocol supporting both proactive </a:t>
            </a:r>
            <a:r>
              <a:rPr lang="en-US" dirty="0" smtClean="0"/>
              <a:t>and non-demand </a:t>
            </a:r>
            <a:r>
              <a:rPr lang="en-US" dirty="0"/>
              <a:t>schemes is more suitable for such </a:t>
            </a:r>
            <a:r>
              <a:rPr lang="en-US" dirty="0" smtClean="0"/>
              <a:t>a network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the hybrid scheme uses the ad hoc </a:t>
            </a:r>
            <a:r>
              <a:rPr lang="en-US" dirty="0" smtClean="0"/>
              <a:t>on demand vector </a:t>
            </a:r>
            <a:r>
              <a:rPr lang="en-US" dirty="0"/>
              <a:t>(AODV) and the optimized link </a:t>
            </a:r>
            <a:r>
              <a:rPr lang="en-US" dirty="0" smtClean="0"/>
              <a:t>state routing </a:t>
            </a:r>
            <a:r>
              <a:rPr lang="en-US" dirty="0"/>
              <a:t>(OLSR) to reach the goal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To make the </a:t>
            </a:r>
            <a:r>
              <a:rPr lang="en-US" dirty="0" smtClean="0"/>
              <a:t>routing protocols </a:t>
            </a:r>
            <a:r>
              <a:rPr lang="en-US" dirty="0"/>
              <a:t>more robust against link failures, radio </a:t>
            </a:r>
            <a:r>
              <a:rPr lang="en-US" dirty="0" smtClean="0"/>
              <a:t>aware metrics </a:t>
            </a:r>
            <a:r>
              <a:rPr lang="en-US" dirty="0"/>
              <a:t>are proposed.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scheme: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691640"/>
            <a:ext cx="11719560" cy="4470083"/>
          </a:xfrm>
        </p:spPr>
        <p:txBody>
          <a:bodyPr/>
          <a:lstStyle/>
          <a:p>
            <a:pPr algn="just"/>
            <a:r>
              <a:rPr lang="en-US" dirty="0"/>
              <a:t>The traffic in a WMN consists of 4-address data frames.</a:t>
            </a:r>
          </a:p>
          <a:p>
            <a:pPr algn="just"/>
            <a:r>
              <a:rPr lang="en-US" dirty="0"/>
              <a:t>When a MP receives such frames, it checks for the </a:t>
            </a:r>
            <a:r>
              <a:rPr lang="en-US" dirty="0" smtClean="0"/>
              <a:t>frame authenticity </a:t>
            </a:r>
            <a:r>
              <a:rPr lang="en-US" dirty="0"/>
              <a:t>and the destination MAC address </a:t>
            </a:r>
            <a:r>
              <a:rPr lang="en-US" dirty="0" smtClean="0"/>
              <a:t>before forwarding</a:t>
            </a:r>
          </a:p>
          <a:p>
            <a:pPr algn="just"/>
            <a:r>
              <a:rPr lang="en-US" dirty="0"/>
              <a:t>In the MAP arrive the 3-address frame </a:t>
            </a:r>
            <a:r>
              <a:rPr lang="en-US" dirty="0" smtClean="0"/>
              <a:t>which is </a:t>
            </a:r>
            <a:r>
              <a:rPr lang="en-US" dirty="0"/>
              <a:t>converted to a 4-address format and then it </a:t>
            </a:r>
            <a:r>
              <a:rPr lang="en-US" dirty="0" smtClean="0"/>
              <a:t>is forwarded </a:t>
            </a:r>
            <a:r>
              <a:rPr lang="en-US" dirty="0"/>
              <a:t>to its destination.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support of </a:t>
            </a:r>
            <a:r>
              <a:rPr lang="en-US" dirty="0" smtClean="0"/>
              <a:t>forwarding multicast </a:t>
            </a:r>
            <a:r>
              <a:rPr lang="en-US" dirty="0"/>
              <a:t>and broadcast traffic is also supported.</a:t>
            </a:r>
          </a:p>
        </p:txBody>
      </p:sp>
    </p:spTree>
    <p:extLst>
      <p:ext uri="{BB962C8B-B14F-4D97-AF65-F5344CB8AC3E}">
        <p14:creationId xmlns:p14="http://schemas.microsoft.com/office/powerpoint/2010/main" val="37671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0515600" cy="913448"/>
          </a:xfrm>
        </p:spPr>
        <p:txBody>
          <a:bodyPr/>
          <a:lstStyle/>
          <a:p>
            <a:r>
              <a:rPr lang="en-US" b="1" dirty="0"/>
              <a:t>Opportunistic </a:t>
            </a:r>
            <a:r>
              <a:rPr lang="en-US" b="1" dirty="0" smtClean="0"/>
              <a:t>Network/Routing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021080"/>
            <a:ext cx="11932920" cy="51558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Routing used in WMN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mesh application </a:t>
            </a:r>
            <a:r>
              <a:rPr lang="en-US" dirty="0"/>
              <a:t>environments, nodes form </a:t>
            </a:r>
            <a:r>
              <a:rPr lang="en-US" dirty="0" smtClean="0"/>
              <a:t>a disconnected </a:t>
            </a:r>
            <a:r>
              <a:rPr lang="en-US" dirty="0"/>
              <a:t>networks due to </a:t>
            </a:r>
            <a:endParaRPr lang="en-US" dirty="0" smtClean="0"/>
          </a:p>
          <a:p>
            <a:pPr lvl="1" algn="just"/>
            <a:r>
              <a:rPr lang="en-US" dirty="0" smtClean="0"/>
              <a:t>Node mobility,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node sparseness,</a:t>
            </a:r>
          </a:p>
          <a:p>
            <a:pPr lvl="1" algn="just"/>
            <a:r>
              <a:rPr lang="en-US" dirty="0" err="1" smtClean="0"/>
              <a:t>Lossy</a:t>
            </a:r>
            <a:r>
              <a:rPr lang="en-US" dirty="0" smtClean="0"/>
              <a:t> </a:t>
            </a:r>
            <a:r>
              <a:rPr lang="en-US" dirty="0"/>
              <a:t>link of signal attenuation or </a:t>
            </a:r>
            <a:endParaRPr lang="en-US" dirty="0" smtClean="0"/>
          </a:p>
          <a:p>
            <a:pPr lvl="1" algn="just"/>
            <a:r>
              <a:rPr lang="en-US" dirty="0" smtClean="0"/>
              <a:t>Shut-down </a:t>
            </a:r>
            <a:r>
              <a:rPr lang="en-US" dirty="0"/>
              <a:t>the transmission </a:t>
            </a:r>
            <a:r>
              <a:rPr lang="en-US" dirty="0" smtClean="0"/>
              <a:t>to conserve </a:t>
            </a:r>
            <a:r>
              <a:rPr lang="en-US" dirty="0"/>
              <a:t>energy and etc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Traditional </a:t>
            </a:r>
            <a:r>
              <a:rPr lang="en-US" dirty="0" smtClean="0"/>
              <a:t>Internet </a:t>
            </a:r>
            <a:r>
              <a:rPr lang="en-US" dirty="0"/>
              <a:t>routing/forwarding techniques </a:t>
            </a:r>
            <a:r>
              <a:rPr lang="en-US" dirty="0" smtClean="0"/>
              <a:t>are not available for WMN </a:t>
            </a:r>
            <a:r>
              <a:rPr lang="en-US" dirty="0"/>
              <a:t>because they implicitly assume that the network, </a:t>
            </a:r>
            <a:r>
              <a:rPr lang="en-US" dirty="0" smtClean="0"/>
              <a:t>even if </a:t>
            </a:r>
            <a:r>
              <a:rPr lang="en-US" dirty="0"/>
              <a:t>sparse, is connected </a:t>
            </a:r>
            <a:r>
              <a:rPr lang="en-US" dirty="0" smtClean="0"/>
              <a:t>and </a:t>
            </a:r>
            <a:r>
              <a:rPr lang="en-US" dirty="0"/>
              <a:t>an end-to-end path always exists between </a:t>
            </a:r>
            <a:r>
              <a:rPr lang="en-US" dirty="0" smtClean="0"/>
              <a:t>any source-destination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6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"/>
            <a:ext cx="10515600" cy="59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Mesh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762000"/>
            <a:ext cx="10957560" cy="5414963"/>
          </a:xfrm>
        </p:spPr>
        <p:txBody>
          <a:bodyPr/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category of ad hoc networks where diverse </a:t>
            </a:r>
            <a:r>
              <a:rPr lang="en-US" dirty="0" smtClean="0"/>
              <a:t>systems, join </a:t>
            </a:r>
            <a:r>
              <a:rPr lang="en-US" dirty="0"/>
              <a:t>in dynamically </a:t>
            </a:r>
            <a:r>
              <a:rPr lang="en-US" dirty="0" smtClean="0"/>
              <a:t>to exploit </a:t>
            </a:r>
            <a:r>
              <a:rPr lang="en-US" dirty="0"/>
              <a:t>the resources of separate networks according to the </a:t>
            </a:r>
            <a:r>
              <a:rPr lang="en-US" dirty="0" smtClean="0"/>
              <a:t>needs of </a:t>
            </a:r>
            <a:r>
              <a:rPr lang="en-US" dirty="0"/>
              <a:t>specific application tasks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Communication Opportunities (contact) are </a:t>
            </a:r>
            <a:r>
              <a:rPr lang="en-US" dirty="0" smtClean="0"/>
              <a:t>not continuous </a:t>
            </a:r>
          </a:p>
          <a:p>
            <a:pPr algn="just"/>
            <a:r>
              <a:rPr lang="en-US" dirty="0"/>
              <a:t>Network is partitioned &amp; No continuous end-to-end path</a:t>
            </a:r>
          </a:p>
        </p:txBody>
      </p:sp>
    </p:spTree>
    <p:extLst>
      <p:ext uri="{BB962C8B-B14F-4D97-AF65-F5344CB8AC3E}">
        <p14:creationId xmlns:p14="http://schemas.microsoft.com/office/powerpoint/2010/main" val="32836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82880"/>
            <a:ext cx="11780520" cy="5994083"/>
          </a:xfrm>
        </p:spPr>
        <p:txBody>
          <a:bodyPr/>
          <a:lstStyle/>
          <a:p>
            <a:pPr algn="just"/>
            <a:r>
              <a:rPr lang="en-US" dirty="0"/>
              <a:t>If different links come up and down, over time, due to </a:t>
            </a:r>
            <a:r>
              <a:rPr lang="en-US" dirty="0" smtClean="0"/>
              <a:t>occasional partial-connectivity </a:t>
            </a:r>
            <a:r>
              <a:rPr lang="en-US" dirty="0"/>
              <a:t>or node mobility, the sequence of </a:t>
            </a:r>
            <a:r>
              <a:rPr lang="en-US" dirty="0" smtClean="0"/>
              <a:t>connectivity graphs </a:t>
            </a:r>
            <a:r>
              <a:rPr lang="en-US" dirty="0"/>
              <a:t>over a time interval are overlapped, then an </a:t>
            </a:r>
            <a:r>
              <a:rPr lang="en-US" dirty="0" smtClean="0"/>
              <a:t>end-to-end path </a:t>
            </a:r>
            <a:r>
              <a:rPr lang="en-US" dirty="0"/>
              <a:t>might </a:t>
            </a:r>
            <a:r>
              <a:rPr lang="en-US" dirty="0" smtClean="0"/>
              <a:t>exist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 we need  </a:t>
            </a:r>
            <a:r>
              <a:rPr lang="en-US" dirty="0">
                <a:solidFill>
                  <a:srgbClr val="FF0000"/>
                </a:solidFill>
              </a:rPr>
              <a:t>Store-Carry-Forward routing pattern.</a:t>
            </a:r>
          </a:p>
          <a:p>
            <a:pPr algn="just"/>
            <a:endParaRPr lang="en-US" dirty="0"/>
          </a:p>
          <a:p>
            <a:pPr lvl="1" algn="just"/>
            <a:r>
              <a:rPr lang="en-US" dirty="0" smtClean="0"/>
              <a:t>A message </a:t>
            </a:r>
            <a:r>
              <a:rPr lang="en-US" dirty="0"/>
              <a:t>could be sent over an existing link, </a:t>
            </a:r>
            <a:r>
              <a:rPr lang="en-US" dirty="0" smtClean="0"/>
              <a:t>get buffered </a:t>
            </a:r>
            <a:r>
              <a:rPr lang="en-US" dirty="0"/>
              <a:t>at the next hop until the next link in the path comes </a:t>
            </a:r>
            <a:r>
              <a:rPr lang="en-US" dirty="0" smtClean="0"/>
              <a:t>up, and </a:t>
            </a:r>
            <a:r>
              <a:rPr lang="en-US" dirty="0"/>
              <a:t>so on and so forth, until it reaches the final </a:t>
            </a:r>
            <a:r>
              <a:rPr lang="en-US" dirty="0" smtClean="0"/>
              <a:t>destination</a:t>
            </a:r>
          </a:p>
          <a:p>
            <a:pPr lvl="1" algn="just"/>
            <a:r>
              <a:rPr lang="en-US" dirty="0" smtClean="0"/>
              <a:t>Independent</a:t>
            </a:r>
            <a:r>
              <a:rPr lang="en-US" dirty="0"/>
              <a:t>, local forwarding decisions, based on the </a:t>
            </a:r>
            <a:r>
              <a:rPr lang="en-US" dirty="0" smtClean="0"/>
              <a:t>current connectivity </a:t>
            </a:r>
            <a:r>
              <a:rPr lang="en-US" dirty="0"/>
              <a:t>information and </a:t>
            </a:r>
            <a:endParaRPr lang="en-US" dirty="0" smtClean="0"/>
          </a:p>
          <a:p>
            <a:pPr lvl="1" algn="just"/>
            <a:r>
              <a:rPr lang="en-US" dirty="0" smtClean="0"/>
              <a:t>possible </a:t>
            </a:r>
            <a:r>
              <a:rPr lang="en-US" dirty="0"/>
              <a:t>prediction of </a:t>
            </a:r>
            <a:r>
              <a:rPr lang="en-US" dirty="0" smtClean="0"/>
              <a:t>future connectivity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09" t="30543" r="6285" b="7115"/>
          <a:stretch/>
        </p:blipFill>
        <p:spPr>
          <a:xfrm>
            <a:off x="198120" y="670559"/>
            <a:ext cx="11399520" cy="48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8/8c/WirelessMes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0"/>
            <a:ext cx="5212079" cy="67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 </a:t>
            </a:r>
            <a:r>
              <a:rPr lang="en-US" b="1" dirty="0" smtClean="0"/>
              <a:t>categories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42745"/>
            <a:ext cx="5196840" cy="4351338"/>
          </a:xfrm>
        </p:spPr>
        <p:txBody>
          <a:bodyPr/>
          <a:lstStyle/>
          <a:p>
            <a:r>
              <a:rPr lang="en-US" dirty="0"/>
              <a:t>Context information based</a:t>
            </a:r>
          </a:p>
          <a:p>
            <a:r>
              <a:rPr lang="en-US" dirty="0" smtClean="0"/>
              <a:t> </a:t>
            </a:r>
            <a:r>
              <a:rPr lang="en-US" dirty="0"/>
              <a:t>Geographical information based</a:t>
            </a:r>
          </a:p>
          <a:p>
            <a:r>
              <a:rPr lang="en-US" dirty="0" smtClean="0"/>
              <a:t> </a:t>
            </a:r>
            <a:r>
              <a:rPr lang="en-US" dirty="0"/>
              <a:t>Signal strength based</a:t>
            </a:r>
          </a:p>
          <a:p>
            <a:r>
              <a:rPr lang="en-US" dirty="0" smtClean="0"/>
              <a:t> </a:t>
            </a:r>
            <a:r>
              <a:rPr lang="en-US" dirty="0"/>
              <a:t>Infrastructure based</a:t>
            </a:r>
          </a:p>
          <a:p>
            <a:r>
              <a:rPr lang="en-US" dirty="0" smtClean="0"/>
              <a:t> </a:t>
            </a:r>
            <a:r>
              <a:rPr lang="en-US" dirty="0"/>
              <a:t>Hybrid strategy</a:t>
            </a:r>
          </a:p>
        </p:txBody>
      </p:sp>
    </p:spTree>
    <p:extLst>
      <p:ext uri="{BB962C8B-B14F-4D97-AF65-F5344CB8AC3E}">
        <p14:creationId xmlns:p14="http://schemas.microsoft.com/office/powerpoint/2010/main" val="30258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05"/>
            <a:ext cx="10515600" cy="80835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OppNet</a:t>
            </a:r>
            <a:r>
              <a:rPr lang="en-US" sz="4000" b="1" dirty="0"/>
              <a:t> Routing: Context information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520"/>
            <a:ext cx="11125200" cy="5064443"/>
          </a:xfrm>
        </p:spPr>
        <p:txBody>
          <a:bodyPr/>
          <a:lstStyle/>
          <a:p>
            <a:pPr algn="just"/>
            <a:r>
              <a:rPr lang="en-US" dirty="0"/>
              <a:t>The context in which the users communicate like:</a:t>
            </a:r>
          </a:p>
          <a:p>
            <a:pPr lvl="1" algn="just"/>
            <a:r>
              <a:rPr lang="en-US" dirty="0" smtClean="0"/>
              <a:t>Node </a:t>
            </a:r>
            <a:r>
              <a:rPr lang="en-US" dirty="0"/>
              <a:t>mobility information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History of node behavior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Networks </a:t>
            </a:r>
            <a:r>
              <a:rPr lang="en-US" dirty="0" smtClean="0"/>
              <a:t>connectivity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Therefore, given context information about the destination, </a:t>
            </a:r>
            <a:r>
              <a:rPr lang="en-US" dirty="0" smtClean="0"/>
              <a:t>suitable forwarders </a:t>
            </a:r>
            <a:r>
              <a:rPr lang="en-US" dirty="0"/>
              <a:t>could be chosen based on: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The probability of contact with other users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The probability of visiting particular places</a:t>
            </a:r>
          </a:p>
        </p:txBody>
      </p:sp>
    </p:spTree>
    <p:extLst>
      <p:ext uri="{BB962C8B-B14F-4D97-AF65-F5344CB8AC3E}">
        <p14:creationId xmlns:p14="http://schemas.microsoft.com/office/powerpoint/2010/main" val="20413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Context-aware routing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493520"/>
            <a:ext cx="11612880" cy="50749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Context-oblivious (Unaware)</a:t>
            </a:r>
          </a:p>
          <a:p>
            <a:pPr lvl="1"/>
            <a:r>
              <a:rPr lang="en-US" dirty="0"/>
              <a:t>Flooding-based</a:t>
            </a:r>
          </a:p>
          <a:p>
            <a:pPr lvl="1"/>
            <a:r>
              <a:rPr lang="en-US" dirty="0" smtClean="0"/>
              <a:t>Message </a:t>
            </a:r>
            <a:r>
              <a:rPr lang="en-US" dirty="0"/>
              <a:t>should be disseminated as widely as possible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only solution when no context information is available</a:t>
            </a:r>
          </a:p>
          <a:p>
            <a:pPr lvl="1"/>
            <a:r>
              <a:rPr lang="en-US" dirty="0" smtClean="0"/>
              <a:t>High Overload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limit overload, possible techniques is to control flooding by</a:t>
            </a:r>
          </a:p>
          <a:p>
            <a:pPr lvl="1"/>
            <a:r>
              <a:rPr lang="en-US" dirty="0" smtClean="0"/>
              <a:t> 	Limiting </a:t>
            </a:r>
            <a:r>
              <a:rPr lang="en-US" dirty="0"/>
              <a:t>the number of copies</a:t>
            </a:r>
          </a:p>
          <a:p>
            <a:pPr lvl="1"/>
            <a:r>
              <a:rPr lang="en-US" dirty="0" smtClean="0"/>
              <a:t> 	Limiting </a:t>
            </a:r>
            <a:r>
              <a:rPr lang="en-US" dirty="0"/>
              <a:t>the number of </a:t>
            </a:r>
            <a:r>
              <a:rPr lang="en-US" dirty="0" smtClean="0"/>
              <a:t>hops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 suffer high </a:t>
            </a:r>
            <a:r>
              <a:rPr lang="en-US" dirty="0" smtClean="0"/>
              <a:t>contention  </a:t>
            </a:r>
            <a:r>
              <a:rPr lang="en-US" dirty="0"/>
              <a:t>and potentially lead </a:t>
            </a:r>
            <a:r>
              <a:rPr lang="en-US" dirty="0" smtClean="0"/>
              <a:t>to networks </a:t>
            </a:r>
            <a:r>
              <a:rPr lang="en-US" dirty="0"/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25001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"/>
            <a:ext cx="11521440" cy="637032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Examples</a:t>
            </a:r>
          </a:p>
          <a:p>
            <a:pPr lvl="1" algn="just"/>
            <a:r>
              <a:rPr lang="en-US" sz="2800" dirty="0" smtClean="0"/>
              <a:t>Epidemic routing</a:t>
            </a:r>
          </a:p>
          <a:p>
            <a:pPr lvl="2" algn="just"/>
            <a:r>
              <a:rPr lang="en-US" sz="2400" dirty="0"/>
              <a:t>When two nodes meet, exchange summary vectors </a:t>
            </a:r>
            <a:r>
              <a:rPr lang="en-US" sz="2400" dirty="0" smtClean="0"/>
              <a:t>which contain </a:t>
            </a:r>
            <a:r>
              <a:rPr lang="en-US" sz="2400" dirty="0"/>
              <a:t>with compact representation of the </a:t>
            </a:r>
            <a:r>
              <a:rPr lang="en-US" sz="2400" dirty="0" smtClean="0"/>
              <a:t>messages currently </a:t>
            </a:r>
            <a:r>
              <a:rPr lang="en-US" sz="2400" dirty="0"/>
              <a:t>stored in their local buffers.</a:t>
            </a:r>
          </a:p>
          <a:p>
            <a:pPr lvl="2" algn="just"/>
            <a:r>
              <a:rPr lang="en-US" sz="2400" dirty="0" smtClean="0"/>
              <a:t> </a:t>
            </a:r>
            <a:r>
              <a:rPr lang="en-US" sz="2400" dirty="0"/>
              <a:t>Good delivery rate </a:t>
            </a:r>
            <a:r>
              <a:rPr lang="en-US" sz="2400" dirty="0" smtClean="0"/>
              <a:t>and  </a:t>
            </a:r>
            <a:r>
              <a:rPr lang="en-US" sz="2400" dirty="0"/>
              <a:t>latency</a:t>
            </a:r>
          </a:p>
          <a:p>
            <a:pPr lvl="2" algn="just"/>
            <a:r>
              <a:rPr lang="en-US" sz="2400" dirty="0" smtClean="0"/>
              <a:t>Exhaustion </a:t>
            </a:r>
            <a:r>
              <a:rPr lang="en-US" sz="2400" dirty="0"/>
              <a:t>of resources, storage management strategy </a:t>
            </a:r>
            <a:r>
              <a:rPr lang="en-US" sz="2400" dirty="0" smtClean="0"/>
              <a:t>is important</a:t>
            </a:r>
            <a:endParaRPr lang="en-US" sz="2400" dirty="0"/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Spray </a:t>
            </a:r>
            <a:r>
              <a:rPr lang="en-US" sz="2800" dirty="0"/>
              <a:t>&amp; </a:t>
            </a:r>
            <a:r>
              <a:rPr lang="en-US" sz="2800" dirty="0" smtClean="0"/>
              <a:t>Wait</a:t>
            </a:r>
          </a:p>
          <a:p>
            <a:pPr lvl="2" algn="just"/>
            <a:r>
              <a:rPr lang="en-US" sz="2400" b="1" dirty="0" smtClean="0"/>
              <a:t>Spray phase: </a:t>
            </a:r>
            <a:r>
              <a:rPr lang="en-US" sz="2400" dirty="0" smtClean="0"/>
              <a:t>L </a:t>
            </a:r>
            <a:r>
              <a:rPr lang="en-US" sz="2400" dirty="0"/>
              <a:t>copies of the same message are spread over </a:t>
            </a:r>
            <a:r>
              <a:rPr lang="en-US" sz="2400" dirty="0" smtClean="0"/>
              <a:t>the networks </a:t>
            </a:r>
            <a:r>
              <a:rPr lang="en-US" sz="2400" dirty="0"/>
              <a:t>both by the source node and those nodes that have </a:t>
            </a:r>
            <a:r>
              <a:rPr lang="en-US" sz="2400" dirty="0" smtClean="0"/>
              <a:t>first received </a:t>
            </a:r>
            <a:r>
              <a:rPr lang="en-US" sz="2400" dirty="0"/>
              <a:t>the message from the source itself</a:t>
            </a:r>
          </a:p>
          <a:p>
            <a:pPr lvl="2" algn="just"/>
            <a:r>
              <a:rPr lang="en-US" sz="2400" b="1" dirty="0"/>
              <a:t>Wait phase: </a:t>
            </a:r>
            <a:r>
              <a:rPr lang="en-US" sz="2400" dirty="0"/>
              <a:t>each node holding a copy of the message </a:t>
            </a:r>
            <a:r>
              <a:rPr lang="en-US" sz="2400" dirty="0" smtClean="0"/>
              <a:t>does nothing </a:t>
            </a:r>
            <a:r>
              <a:rPr lang="en-US" sz="2400" dirty="0"/>
              <a:t>but simply store its copy and wait to eventually deliver it </a:t>
            </a:r>
            <a:r>
              <a:rPr lang="en-US" sz="2400" dirty="0" smtClean="0"/>
              <a:t>to the </a:t>
            </a:r>
            <a:r>
              <a:rPr lang="en-US" sz="2400" dirty="0"/>
              <a:t>destination when it comes insides the range</a:t>
            </a:r>
            <a:endParaRPr lang="en-US" sz="24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05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259080"/>
            <a:ext cx="11902440" cy="59178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2 Partially Context-aware </a:t>
            </a:r>
            <a:r>
              <a:rPr lang="en-US" b="1" dirty="0" smtClean="0"/>
              <a:t>Protocols</a:t>
            </a:r>
          </a:p>
          <a:p>
            <a:pPr algn="just"/>
            <a:r>
              <a:rPr lang="en-US" dirty="0"/>
              <a:t>Evolution of Epidemic</a:t>
            </a:r>
            <a:endParaRPr lang="en-US" b="1" dirty="0" smtClean="0"/>
          </a:p>
          <a:p>
            <a:pPr lvl="1" algn="just"/>
            <a:r>
              <a:rPr lang="en-US" dirty="0" smtClean="0"/>
              <a:t>During a </a:t>
            </a:r>
            <a:r>
              <a:rPr lang="en-US" dirty="0"/>
              <a:t>contact, nodes also exchange </a:t>
            </a:r>
            <a:r>
              <a:rPr lang="en-US" dirty="0" smtClean="0"/>
              <a:t>their Delivery </a:t>
            </a:r>
            <a:r>
              <a:rPr lang="en-US" dirty="0"/>
              <a:t>Predictability (DP) to destinations of the message </a:t>
            </a:r>
            <a:r>
              <a:rPr lang="en-US" dirty="0" smtClean="0"/>
              <a:t>they store </a:t>
            </a:r>
            <a:r>
              <a:rPr lang="en-US" dirty="0"/>
              <a:t>in their </a:t>
            </a:r>
            <a:r>
              <a:rPr lang="en-US" dirty="0" smtClean="0"/>
              <a:t>buffers</a:t>
            </a:r>
          </a:p>
          <a:p>
            <a:pPr lvl="2" algn="just"/>
            <a:r>
              <a:rPr lang="en-US" dirty="0"/>
              <a:t>Delivery Predictability (DP</a:t>
            </a:r>
            <a:r>
              <a:rPr lang="en-US" dirty="0" smtClean="0"/>
              <a:t>): Degree of meeting with destination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Messages are requested only if DP is higher than that of the </a:t>
            </a:r>
            <a:r>
              <a:rPr lang="en-US" dirty="0" smtClean="0"/>
              <a:t>node currently storing the message DP </a:t>
            </a:r>
            <a:r>
              <a:rPr lang="en-US" dirty="0"/>
              <a:t>is the probability for a node to encounter certain </a:t>
            </a:r>
            <a:r>
              <a:rPr lang="en-US" dirty="0" smtClean="0"/>
              <a:t>destination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Increases when the node meets the </a:t>
            </a:r>
            <a:r>
              <a:rPr lang="en-US" dirty="0" smtClean="0"/>
              <a:t>destination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Decreases (according to an ageing function) between </a:t>
            </a:r>
            <a:r>
              <a:rPr lang="en-US" dirty="0" smtClean="0"/>
              <a:t>meetings</a:t>
            </a:r>
          </a:p>
          <a:p>
            <a:r>
              <a:rPr lang="en-US" b="1" dirty="0"/>
              <a:t>Spray &amp; Focus</a:t>
            </a:r>
          </a:p>
          <a:p>
            <a:pPr lvl="1"/>
            <a:r>
              <a:rPr lang="en-US" dirty="0"/>
              <a:t>Improve the Wait phase of Spray &amp; Wait, in Focus phase, each relay can forward its copy to a potentially more appropriate relay node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304800"/>
            <a:ext cx="1092708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Fully Context-aware </a:t>
            </a:r>
            <a:r>
              <a:rPr lang="en-US" b="1" dirty="0" smtClean="0"/>
              <a:t>Protocols</a:t>
            </a:r>
          </a:p>
          <a:p>
            <a:pPr lvl="1"/>
            <a:r>
              <a:rPr lang="en-US" sz="2800" dirty="0"/>
              <a:t>Provide general mechanisms to handle and use context information</a:t>
            </a:r>
          </a:p>
          <a:p>
            <a:pPr lvl="1"/>
            <a:r>
              <a:rPr lang="en-US" sz="2800" dirty="0"/>
              <a:t>More general than Partial Context-Aware:</a:t>
            </a:r>
          </a:p>
          <a:p>
            <a:pPr lvl="1"/>
            <a:r>
              <a:rPr lang="en-US" sz="2800" dirty="0"/>
              <a:t>Works with any context information</a:t>
            </a:r>
          </a:p>
          <a:p>
            <a:pPr lvl="1"/>
            <a:r>
              <a:rPr lang="en-US" sz="2800" dirty="0"/>
              <a:t>Can be customized for the specific environment</a:t>
            </a:r>
          </a:p>
          <a:p>
            <a:pPr lvl="1"/>
            <a:r>
              <a:rPr lang="en-US" sz="2800" dirty="0"/>
              <a:t>Examples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PROPICMAN (Probabilistic Routing Protocol for </a:t>
            </a:r>
            <a:r>
              <a:rPr lang="en-US" sz="2400" dirty="0" smtClean="0"/>
              <a:t>Intermittently Connected </a:t>
            </a:r>
            <a:r>
              <a:rPr lang="en-US" sz="2400" dirty="0"/>
              <a:t>Mobile Ad hoc Networks)</a:t>
            </a:r>
          </a:p>
          <a:p>
            <a:pPr lvl="2"/>
            <a:r>
              <a:rPr lang="en-US" sz="2400" dirty="0" err="1" smtClean="0"/>
              <a:t>HiBOp</a:t>
            </a:r>
            <a:r>
              <a:rPr lang="en-US" sz="2400" dirty="0" smtClean="0"/>
              <a:t> </a:t>
            </a:r>
            <a:r>
              <a:rPr lang="en-US" sz="2400" dirty="0"/>
              <a:t>(History-Based Opportunistic routing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CAR (Context-aware Adaptive Routing)</a:t>
            </a:r>
          </a:p>
        </p:txBody>
      </p:sp>
    </p:spTree>
    <p:extLst>
      <p:ext uri="{BB962C8B-B14F-4D97-AF65-F5344CB8AC3E}">
        <p14:creationId xmlns:p14="http://schemas.microsoft.com/office/powerpoint/2010/main" val="6108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98120"/>
            <a:ext cx="10927080" cy="5978843"/>
          </a:xfrm>
        </p:spPr>
        <p:txBody>
          <a:bodyPr/>
          <a:lstStyle/>
          <a:p>
            <a:r>
              <a:rPr lang="en-US" b="1" dirty="0" smtClean="0"/>
              <a:t>PROPICMAN</a:t>
            </a:r>
          </a:p>
          <a:p>
            <a:pPr lvl="1"/>
            <a:r>
              <a:rPr lang="en-US" dirty="0"/>
              <a:t>Exploit the context information of nodes to select the best </a:t>
            </a:r>
            <a:r>
              <a:rPr lang="en-US" dirty="0" smtClean="0"/>
              <a:t>next-hop candidate </a:t>
            </a:r>
            <a:r>
              <a:rPr lang="en-US" dirty="0"/>
              <a:t>(e.g. work place, city, street, name, hobby, etc</a:t>
            </a:r>
            <a:r>
              <a:rPr lang="en-US" dirty="0" smtClean="0"/>
              <a:t>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node has a common Node Profile with evidence/value </a:t>
            </a:r>
            <a:r>
              <a:rPr lang="en-US" dirty="0" smtClean="0"/>
              <a:t>pairs, evidences </a:t>
            </a:r>
            <a:r>
              <a:rPr lang="en-US" dirty="0"/>
              <a:t>have different </a:t>
            </a:r>
            <a:r>
              <a:rPr lang="en-US" dirty="0" smtClean="0"/>
              <a:t>weights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70" y="2806547"/>
            <a:ext cx="8485459" cy="1244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085" t="50208" r="1391" b="11875"/>
          <a:stretch/>
        </p:blipFill>
        <p:spPr>
          <a:xfrm>
            <a:off x="1082040" y="4496046"/>
            <a:ext cx="9662160" cy="21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15"/>
          <a:stretch/>
        </p:blipFill>
        <p:spPr>
          <a:xfrm>
            <a:off x="7643991" y="1597025"/>
            <a:ext cx="4548009" cy="4011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120" y="1935480"/>
            <a:ext cx="5882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sends to every neighbor node, without the original </a:t>
            </a:r>
            <a:r>
              <a:rPr lang="en-US" sz="2400" dirty="0" smtClean="0"/>
              <a:t>message content</a:t>
            </a:r>
            <a:r>
              <a:rPr lang="en-US" sz="2400" dirty="0"/>
              <a:t>.</a:t>
            </a:r>
          </a:p>
          <a:p>
            <a:r>
              <a:rPr lang="en-US" sz="2400" dirty="0"/>
              <a:t>&gt;Neighbor A compares the header pairs of evidence/value </a:t>
            </a:r>
            <a:r>
              <a:rPr lang="en-US" sz="2400" dirty="0" smtClean="0"/>
              <a:t> with </a:t>
            </a:r>
            <a:r>
              <a:rPr lang="en-US" sz="2400" dirty="0"/>
              <a:t>its own hashed value.</a:t>
            </a:r>
          </a:p>
          <a:p>
            <a:r>
              <a:rPr lang="en-US" sz="2400" dirty="0"/>
              <a:t>&gt;For each matching element, A gets the weight of that evidence.</a:t>
            </a:r>
          </a:p>
          <a:p>
            <a:r>
              <a:rPr lang="en-US" sz="2400" dirty="0"/>
              <a:t>From all the matching elements, the Delivery Probability of A is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6061" t="68542" r="38287" b="16666"/>
          <a:stretch/>
        </p:blipFill>
        <p:spPr>
          <a:xfrm>
            <a:off x="3474719" y="5166360"/>
            <a:ext cx="3337561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"/>
            <a:ext cx="11811000" cy="599408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4. </a:t>
            </a:r>
            <a:r>
              <a:rPr lang="en-US" b="1" dirty="0" smtClean="0"/>
              <a:t>Fully </a:t>
            </a:r>
            <a:r>
              <a:rPr lang="en-US" b="1" dirty="0"/>
              <a:t>Context-aware </a:t>
            </a:r>
            <a:r>
              <a:rPr lang="en-US" b="1" dirty="0" smtClean="0"/>
              <a:t>Protocols : (CAR)</a:t>
            </a:r>
          </a:p>
          <a:p>
            <a:pPr algn="just"/>
            <a:r>
              <a:rPr lang="en-US" dirty="0" smtClean="0"/>
              <a:t>Nodes </a:t>
            </a:r>
            <a:r>
              <a:rPr lang="en-US" dirty="0"/>
              <a:t>are divided into partitions</a:t>
            </a:r>
          </a:p>
          <a:p>
            <a:pPr lvl="1" algn="just"/>
            <a:r>
              <a:rPr lang="en-US" dirty="0" smtClean="0"/>
              <a:t>Nodes </a:t>
            </a:r>
            <a:r>
              <a:rPr lang="en-US" dirty="0"/>
              <a:t>inside the same partition are connected by </a:t>
            </a:r>
            <a:r>
              <a:rPr lang="en-US" dirty="0" smtClean="0"/>
              <a:t>an underlying </a:t>
            </a:r>
            <a:r>
              <a:rPr lang="en-US" dirty="0"/>
              <a:t>proactive </a:t>
            </a:r>
            <a:r>
              <a:rPr lang="en-US" dirty="0" smtClean="0"/>
              <a:t>routing </a:t>
            </a:r>
            <a:r>
              <a:rPr lang="en-US" dirty="0"/>
              <a:t>protocol (e.g. DSDV</a:t>
            </a:r>
            <a:r>
              <a:rPr lang="en-US" dirty="0" smtClean="0"/>
              <a:t>), each </a:t>
            </a:r>
            <a:r>
              <a:rPr lang="en-US" dirty="0"/>
              <a:t>node has its own routing table.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nodes located in the other partitions of the network </a:t>
            </a:r>
            <a:r>
              <a:rPr lang="en-US" dirty="0" smtClean="0"/>
              <a:t>are not </a:t>
            </a:r>
            <a:r>
              <a:rPr lang="en-US" dirty="0"/>
              <a:t>reachable through classical routing protocol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Focus on expanding the classical routing table to </a:t>
            </a:r>
            <a:r>
              <a:rPr lang="en-US" dirty="0" smtClean="0"/>
              <a:t>support forwarding </a:t>
            </a:r>
            <a:r>
              <a:rPr lang="en-US" dirty="0"/>
              <a:t>across </a:t>
            </a:r>
            <a:r>
              <a:rPr lang="en-US" dirty="0" smtClean="0"/>
              <a:t>intermittently(some times)-connected </a:t>
            </a:r>
            <a:r>
              <a:rPr lang="en-US" dirty="0"/>
              <a:t>ad hoc networks </a:t>
            </a:r>
            <a:r>
              <a:rPr lang="en-US" dirty="0" smtClean="0"/>
              <a:t>by adding </a:t>
            </a:r>
            <a:r>
              <a:rPr lang="en-US" dirty="0"/>
              <a:t>a “Delivery Probability” item, to each “Destination </a:t>
            </a:r>
            <a:r>
              <a:rPr lang="en-US" dirty="0" smtClean="0"/>
              <a:t>–Best Forwarder</a:t>
            </a:r>
            <a:r>
              <a:rPr lang="en-US" dirty="0"/>
              <a:t>” entry.</a:t>
            </a:r>
          </a:p>
          <a:p>
            <a:pPr algn="just"/>
            <a:r>
              <a:rPr lang="en-US" dirty="0"/>
              <a:t>Each node produces its own delivery probability towards </a:t>
            </a:r>
            <a:r>
              <a:rPr lang="en-US" dirty="0" smtClean="0"/>
              <a:t>each known 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1"/>
            <a:ext cx="11932920" cy="868680"/>
          </a:xfrm>
        </p:spPr>
        <p:txBody>
          <a:bodyPr/>
          <a:lstStyle/>
          <a:p>
            <a:r>
              <a:rPr lang="en-US" dirty="0"/>
              <a:t>SELF CONFIGURATION /</a:t>
            </a:r>
            <a:r>
              <a:rPr lang="en-US" dirty="0" smtClean="0"/>
              <a:t> </a:t>
            </a:r>
            <a:r>
              <a:rPr lang="en-US" dirty="0"/>
              <a:t>AUTO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368424"/>
            <a:ext cx="11978640" cy="4697095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issues which affect their </a:t>
            </a:r>
            <a:r>
              <a:rPr lang="en-US" dirty="0" smtClean="0"/>
              <a:t>performance of any network </a:t>
            </a:r>
            <a:r>
              <a:rPr lang="en-US" dirty="0"/>
              <a:t>include </a:t>
            </a:r>
            <a:r>
              <a:rPr lang="en-US" dirty="0" smtClean="0"/>
              <a:t>the following:</a:t>
            </a:r>
          </a:p>
          <a:p>
            <a:pPr algn="just"/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b="1" i="1" dirty="0" smtClean="0"/>
              <a:t>Distributed </a:t>
            </a:r>
            <a:r>
              <a:rPr lang="en-US" b="1" i="1" dirty="0"/>
              <a:t>MAC &amp; </a:t>
            </a:r>
            <a:r>
              <a:rPr lang="en-US" b="1" i="1" dirty="0" err="1"/>
              <a:t>Multihop</a:t>
            </a:r>
            <a:r>
              <a:rPr lang="en-US" b="1" i="1" dirty="0"/>
              <a:t> </a:t>
            </a:r>
            <a:r>
              <a:rPr lang="en-US" b="1" i="1" dirty="0" smtClean="0"/>
              <a:t>Communication</a:t>
            </a:r>
          </a:p>
          <a:p>
            <a:pPr lvl="1" algn="just"/>
            <a:r>
              <a:rPr lang="en-US" dirty="0"/>
              <a:t>Because of </a:t>
            </a:r>
            <a:r>
              <a:rPr lang="en-US" dirty="0" smtClean="0"/>
              <a:t>the ‘decentralized</a:t>
            </a:r>
            <a:r>
              <a:rPr lang="en-US" dirty="0"/>
              <a:t>’ nature of mesh networks, the MAC function should be accomplished </a:t>
            </a:r>
            <a:r>
              <a:rPr lang="en-US" dirty="0" smtClean="0"/>
              <a:t>in a </a:t>
            </a:r>
            <a:r>
              <a:rPr lang="en-US" dirty="0"/>
              <a:t>distributed manner i.e. to establish multi-point to multi-point links between the </a:t>
            </a:r>
            <a:r>
              <a:rPr lang="en-US" dirty="0" smtClean="0"/>
              <a:t>mesh nodes</a:t>
            </a:r>
          </a:p>
          <a:p>
            <a:pPr lvl="1" algn="just"/>
            <a:r>
              <a:rPr lang="en-US" dirty="0" smtClean="0"/>
              <a:t>Moreover</a:t>
            </a:r>
            <a:r>
              <a:rPr lang="en-US" dirty="0"/>
              <a:t>, the MAC protocol for </a:t>
            </a:r>
            <a:r>
              <a:rPr lang="en-US" dirty="0" smtClean="0"/>
              <a:t>WMNs needs </a:t>
            </a:r>
            <a:r>
              <a:rPr lang="en-US" dirty="0"/>
              <a:t>to have </a:t>
            </a:r>
            <a:r>
              <a:rPr lang="en-US" dirty="0" err="1" smtClean="0"/>
              <a:t>multihop</a:t>
            </a:r>
            <a:r>
              <a:rPr lang="en-US" dirty="0" smtClean="0"/>
              <a:t> communications </a:t>
            </a:r>
            <a:r>
              <a:rPr lang="en-US" dirty="0"/>
              <a:t>at the core of its design.</a:t>
            </a:r>
          </a:p>
        </p:txBody>
      </p:sp>
    </p:spTree>
    <p:extLst>
      <p:ext uri="{BB962C8B-B14F-4D97-AF65-F5344CB8AC3E}">
        <p14:creationId xmlns:p14="http://schemas.microsoft.com/office/powerpoint/2010/main" val="19032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414131"/>
            <a:ext cx="8190591" cy="5747592"/>
          </a:xfrm>
        </p:spPr>
      </p:pic>
    </p:spTree>
    <p:extLst>
      <p:ext uri="{BB962C8B-B14F-4D97-AF65-F5344CB8AC3E}">
        <p14:creationId xmlns:p14="http://schemas.microsoft.com/office/powerpoint/2010/main" val="16439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89560"/>
            <a:ext cx="11871960" cy="6568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smtClean="0"/>
              <a:t>2. Mesh </a:t>
            </a:r>
            <a:r>
              <a:rPr lang="en-US" b="1" i="1" dirty="0"/>
              <a:t>Routing</a:t>
            </a:r>
            <a:r>
              <a:rPr lang="en-US" b="1" i="1" dirty="0" smtClean="0"/>
              <a:t>:</a:t>
            </a:r>
          </a:p>
          <a:p>
            <a:pPr algn="just"/>
            <a:r>
              <a:rPr lang="en-US" dirty="0" smtClean="0"/>
              <a:t>Mesh </a:t>
            </a:r>
            <a:r>
              <a:rPr lang="en-US" dirty="0"/>
              <a:t>networking requires each node to share </a:t>
            </a:r>
            <a:r>
              <a:rPr lang="en-US" dirty="0" smtClean="0"/>
              <a:t>route information </a:t>
            </a:r>
            <a:r>
              <a:rPr lang="en-US" dirty="0"/>
              <a:t>with other nodes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This functionality should be assured by the mesh </a:t>
            </a:r>
            <a:r>
              <a:rPr lang="en-US" dirty="0" smtClean="0"/>
              <a:t>routing protocol.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But ad-hoc </a:t>
            </a:r>
            <a:r>
              <a:rPr lang="en-US" dirty="0"/>
              <a:t>routing protocols lack various important performance </a:t>
            </a:r>
            <a:r>
              <a:rPr lang="en-US" dirty="0" smtClean="0"/>
              <a:t>factors such </a:t>
            </a:r>
            <a:r>
              <a:rPr lang="en-US" dirty="0"/>
              <a:t>as scalability, fault tolerance, </a:t>
            </a:r>
            <a:r>
              <a:rPr lang="en-US" dirty="0" smtClean="0"/>
              <a:t>fairness, </a:t>
            </a:r>
            <a:r>
              <a:rPr lang="en-US" dirty="0"/>
              <a:t>load </a:t>
            </a:r>
            <a:r>
              <a:rPr lang="en-US" dirty="0" smtClean="0"/>
              <a:t>balancing.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addition, certain areas </a:t>
            </a:r>
            <a:r>
              <a:rPr lang="en-US" dirty="0" smtClean="0"/>
              <a:t>such </a:t>
            </a:r>
            <a:r>
              <a:rPr lang="en-US" dirty="0"/>
              <a:t>as mobility and </a:t>
            </a:r>
            <a:r>
              <a:rPr lang="en-US" dirty="0" smtClean="0"/>
              <a:t>power management </a:t>
            </a:r>
            <a:r>
              <a:rPr lang="en-US" dirty="0"/>
              <a:t>have totally different requirements in ad-hoc networks and WMNs.</a:t>
            </a:r>
          </a:p>
        </p:txBody>
      </p:sp>
    </p:spTree>
    <p:extLst>
      <p:ext uri="{BB962C8B-B14F-4D97-AF65-F5344CB8AC3E}">
        <p14:creationId xmlns:p14="http://schemas.microsoft.com/office/powerpoint/2010/main" val="6962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89560"/>
            <a:ext cx="11871960" cy="6568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3 </a:t>
            </a:r>
            <a:r>
              <a:rPr lang="en-US" b="1" i="1" dirty="0"/>
              <a:t>Application and Service Perspective</a:t>
            </a:r>
            <a:r>
              <a:rPr lang="en-US" b="1" i="1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Every application and service has </a:t>
            </a:r>
            <a:r>
              <a:rPr lang="en-US" dirty="0" smtClean="0"/>
              <a:t>its own </a:t>
            </a:r>
            <a:r>
              <a:rPr lang="en-US" dirty="0"/>
              <a:t>inherent characteristics which makes it perform well on one platform and not </a:t>
            </a:r>
            <a:r>
              <a:rPr lang="en-US" dirty="0" smtClean="0"/>
              <a:t>on </a:t>
            </a:r>
            <a:r>
              <a:rPr lang="en-US" dirty="0"/>
              <a:t>another.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Due </a:t>
            </a:r>
            <a:r>
              <a:rPr lang="en-US" dirty="0"/>
              <a:t>to the distributed </a:t>
            </a:r>
            <a:r>
              <a:rPr lang="en-US" dirty="0" err="1"/>
              <a:t>multihop</a:t>
            </a:r>
            <a:r>
              <a:rPr lang="en-US" dirty="0"/>
              <a:t> features of mesh networks and the </a:t>
            </a:r>
            <a:r>
              <a:rPr lang="en-US" dirty="0" smtClean="0"/>
              <a:t>non significant </a:t>
            </a:r>
            <a:r>
              <a:rPr lang="en-US" dirty="0"/>
              <a:t>support from the lower layers to assure certain quality of service support </a:t>
            </a:r>
            <a:r>
              <a:rPr lang="en-US" dirty="0" smtClean="0"/>
              <a:t>for the </a:t>
            </a:r>
            <a:r>
              <a:rPr lang="en-US" dirty="0"/>
              <a:t>application layer, there is a pressing need to adapt the existing applications </a:t>
            </a:r>
            <a:r>
              <a:rPr lang="en-US" dirty="0" smtClean="0"/>
              <a:t>to WMN </a:t>
            </a:r>
            <a:r>
              <a:rPr lang="en-US" dirty="0"/>
              <a:t>architecture.</a:t>
            </a:r>
          </a:p>
        </p:txBody>
      </p:sp>
    </p:spTree>
    <p:extLst>
      <p:ext uri="{BB962C8B-B14F-4D97-AF65-F5344CB8AC3E}">
        <p14:creationId xmlns:p14="http://schemas.microsoft.com/office/powerpoint/2010/main" val="18588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98120"/>
            <a:ext cx="10942320" cy="5978843"/>
          </a:xfrm>
        </p:spPr>
        <p:txBody>
          <a:bodyPr/>
          <a:lstStyle/>
          <a:p>
            <a:pPr algn="just"/>
            <a:r>
              <a:rPr lang="en-US" dirty="0" smtClean="0"/>
              <a:t>4. </a:t>
            </a:r>
            <a:r>
              <a:rPr lang="en-US" b="1" i="1" dirty="0"/>
              <a:t>Interoperability and Integration</a:t>
            </a:r>
            <a:r>
              <a:rPr lang="en-US" b="1" i="1" dirty="0" smtClean="0"/>
              <a:t>:</a:t>
            </a:r>
          </a:p>
          <a:p>
            <a:pPr algn="just"/>
            <a:endParaRPr lang="en-US" b="1" i="1" dirty="0" smtClean="0"/>
          </a:p>
          <a:p>
            <a:pPr algn="just"/>
            <a:r>
              <a:rPr lang="en-US" dirty="0"/>
              <a:t>Due to the emergence and rapid growth </a:t>
            </a:r>
            <a:r>
              <a:rPr lang="en-US" dirty="0" smtClean="0"/>
              <a:t>of heterogeneous </a:t>
            </a:r>
            <a:r>
              <a:rPr lang="en-US" dirty="0"/>
              <a:t>wireless access technologies such as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 smtClean="0"/>
              <a:t>WiMAX</a:t>
            </a:r>
            <a:r>
              <a:rPr lang="en-US" dirty="0" smtClean="0"/>
              <a:t>, various cellular </a:t>
            </a:r>
            <a:r>
              <a:rPr lang="en-US" dirty="0"/>
              <a:t>systems etc., interoperability and integration are a major concern for </a:t>
            </a:r>
            <a:r>
              <a:rPr lang="en-US" dirty="0" smtClean="0"/>
              <a:t>future wireless </a:t>
            </a:r>
            <a:r>
              <a:rPr lang="en-US" dirty="0"/>
              <a:t>systems.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WMNs can probably serve as a unifying technology for </a:t>
            </a:r>
            <a:r>
              <a:rPr lang="en-US" dirty="0" smtClean="0"/>
              <a:t>all these </a:t>
            </a:r>
            <a:r>
              <a:rPr lang="en-US" dirty="0"/>
              <a:t>disparate systems, more research still needs to be performed to ensure </a:t>
            </a:r>
            <a:r>
              <a:rPr lang="en-US" dirty="0" smtClean="0"/>
              <a:t>that seamless </a:t>
            </a:r>
            <a:r>
              <a:rPr lang="en-US" dirty="0"/>
              <a:t>service can be offered to users irrespective of access technology.</a:t>
            </a:r>
          </a:p>
        </p:txBody>
      </p:sp>
    </p:spTree>
    <p:extLst>
      <p:ext uri="{BB962C8B-B14F-4D97-AF65-F5344CB8AC3E}">
        <p14:creationId xmlns:p14="http://schemas.microsoft.com/office/powerpoint/2010/main" val="39956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15176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WMN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11658600" cy="60350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wireless mesh network (WMN) is a communications network made up </a:t>
            </a:r>
            <a:r>
              <a:rPr lang="en-US" dirty="0" smtClean="0"/>
              <a:t>of radio </a:t>
            </a:r>
            <a:r>
              <a:rPr lang="en-US" dirty="0"/>
              <a:t>nodes organized in a mesh topology.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coverage area of the radio </a:t>
            </a:r>
            <a:r>
              <a:rPr lang="en-US" dirty="0" smtClean="0"/>
              <a:t>nodes working </a:t>
            </a:r>
            <a:r>
              <a:rPr lang="en-US" dirty="0"/>
              <a:t>as a single network is sometimes called a mesh cloud.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Access </a:t>
            </a:r>
            <a:r>
              <a:rPr lang="en-US" dirty="0"/>
              <a:t>to this </a:t>
            </a:r>
            <a:r>
              <a:rPr lang="en-US" dirty="0" smtClean="0"/>
              <a:t>mesh cloud </a:t>
            </a:r>
            <a:r>
              <a:rPr lang="en-US" dirty="0"/>
              <a:t>is dependent on the radio nodes working in harmony with each other to create </a:t>
            </a:r>
            <a:r>
              <a:rPr lang="en-US" dirty="0" smtClean="0"/>
              <a:t>a radio </a:t>
            </a:r>
            <a:r>
              <a:rPr lang="en-US" dirty="0"/>
              <a:t>network.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Typically</a:t>
            </a:r>
            <a:r>
              <a:rPr lang="en-US" dirty="0"/>
              <a:t>, a mesh network is reliable and offers redundancy since </a:t>
            </a:r>
            <a:r>
              <a:rPr lang="en-US" dirty="0" smtClean="0"/>
              <a:t>links are </a:t>
            </a:r>
            <a:r>
              <a:rPr lang="en-US" dirty="0"/>
              <a:t>typically "any to- any".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one node can no longer operate, the rest of the </a:t>
            </a:r>
            <a:r>
              <a:rPr lang="en-US" dirty="0" smtClean="0"/>
              <a:t>nodes can </a:t>
            </a:r>
            <a:r>
              <a:rPr lang="en-US" dirty="0"/>
              <a:t>still communicate with each other,</a:t>
            </a:r>
          </a:p>
        </p:txBody>
      </p:sp>
    </p:spTree>
    <p:extLst>
      <p:ext uri="{BB962C8B-B14F-4D97-AF65-F5344CB8AC3E}">
        <p14:creationId xmlns:p14="http://schemas.microsoft.com/office/powerpoint/2010/main" val="26141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37160"/>
            <a:ext cx="10515600" cy="715328"/>
          </a:xfrm>
        </p:spPr>
        <p:txBody>
          <a:bodyPr/>
          <a:lstStyle/>
          <a:p>
            <a:pPr algn="just"/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1080"/>
            <a:ext cx="12192000" cy="5155883"/>
          </a:xfrm>
        </p:spPr>
        <p:txBody>
          <a:bodyPr/>
          <a:lstStyle/>
          <a:p>
            <a:pPr algn="just"/>
            <a:r>
              <a:rPr lang="en-US" dirty="0" smtClean="0"/>
              <a:t>Some </a:t>
            </a:r>
            <a:r>
              <a:rPr lang="en-US" dirty="0"/>
              <a:t>key </a:t>
            </a:r>
            <a:r>
              <a:rPr lang="en-US" dirty="0" smtClean="0"/>
              <a:t>assumptions </a:t>
            </a:r>
            <a:r>
              <a:rPr lang="en-US" dirty="0"/>
              <a:t>were made </a:t>
            </a:r>
            <a:r>
              <a:rPr lang="en-US" dirty="0" smtClean="0"/>
              <a:t>while developing </a:t>
            </a:r>
            <a:r>
              <a:rPr lang="en-US" dirty="0"/>
              <a:t>this </a:t>
            </a:r>
            <a:r>
              <a:rPr lang="en-US" dirty="0" smtClean="0"/>
              <a:t>framework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Internet </a:t>
            </a:r>
            <a:r>
              <a:rPr lang="en-US" dirty="0"/>
              <a:t>access occurs only via the mesh infrastructure nodes. These </a:t>
            </a:r>
            <a:r>
              <a:rPr lang="en-US" dirty="0" smtClean="0"/>
              <a:t>nodes are </a:t>
            </a:r>
            <a:r>
              <a:rPr lang="en-US" dirty="0"/>
              <a:t>largely stationary or move very </a:t>
            </a:r>
            <a:r>
              <a:rPr lang="en-US" dirty="0" smtClean="0"/>
              <a:t>infrequently.</a:t>
            </a:r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subscription module (token or smartcard) used in the WMN devices </a:t>
            </a:r>
            <a:r>
              <a:rPr lang="en-US" dirty="0" smtClean="0"/>
              <a:t>is tamper-resistant</a:t>
            </a:r>
            <a:r>
              <a:rPr lang="en-US" dirty="0"/>
              <a:t>. Any attempts to modify its contents results in a network </a:t>
            </a:r>
            <a:r>
              <a:rPr lang="en-US" dirty="0" smtClean="0"/>
              <a:t>notification.</a:t>
            </a:r>
          </a:p>
          <a:p>
            <a:pPr marL="514350" indent="-514350" algn="just"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smtClean="0"/>
              <a:t>IP </a:t>
            </a:r>
            <a:r>
              <a:rPr lang="en-US" dirty="0"/>
              <a:t>address assignment is adaptable based on the network the node is </a:t>
            </a:r>
            <a:r>
              <a:rPr lang="en-US" dirty="0" smtClean="0"/>
              <a:t>allowed to </a:t>
            </a:r>
            <a:r>
              <a:rPr lang="en-US" dirty="0"/>
              <a:t>join.</a:t>
            </a:r>
          </a:p>
        </p:txBody>
      </p:sp>
    </p:spTree>
    <p:extLst>
      <p:ext uri="{BB962C8B-B14F-4D97-AF65-F5344CB8AC3E}">
        <p14:creationId xmlns:p14="http://schemas.microsoft.com/office/powerpoint/2010/main" val="17853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37160"/>
            <a:ext cx="10515600" cy="715328"/>
          </a:xfrm>
        </p:spPr>
        <p:txBody>
          <a:bodyPr/>
          <a:lstStyle/>
          <a:p>
            <a:pPr algn="just"/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9160"/>
            <a:ext cx="12192000" cy="527780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400" dirty="0" smtClean="0"/>
              <a:t>The </a:t>
            </a:r>
            <a:r>
              <a:rPr lang="en-US" sz="2400" dirty="0"/>
              <a:t>nodes used in the WMN are multi-channel, multi-radio nodes; Data </a:t>
            </a:r>
            <a:r>
              <a:rPr lang="en-US" sz="2400" dirty="0" smtClean="0"/>
              <a:t>and control </a:t>
            </a:r>
            <a:r>
              <a:rPr lang="en-US" sz="2400" dirty="0"/>
              <a:t>packets can be sent out via either </a:t>
            </a:r>
            <a:r>
              <a:rPr lang="en-US" sz="2400" dirty="0" smtClean="0"/>
              <a:t>interface.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sz="2400" dirty="0"/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 dirty="0" smtClean="0"/>
              <a:t>Self-healing </a:t>
            </a:r>
            <a:r>
              <a:rPr lang="en-US" sz="2400" dirty="0"/>
              <a:t>should not trigger a re-configuration of the topology tree. </a:t>
            </a:r>
            <a:r>
              <a:rPr lang="en-US" sz="2400" dirty="0" smtClean="0"/>
              <a:t>It should </a:t>
            </a:r>
            <a:r>
              <a:rPr lang="en-US" sz="2400" dirty="0"/>
              <a:t>use alternate links discovered during the discovery, bootstrapping </a:t>
            </a:r>
            <a:r>
              <a:rPr lang="en-US" sz="2400" dirty="0" smtClean="0"/>
              <a:t>and registration </a:t>
            </a:r>
            <a:r>
              <a:rPr lang="en-US" sz="2400" dirty="0"/>
              <a:t>process. This will ensure long-term stability of the network's </a:t>
            </a:r>
            <a:r>
              <a:rPr lang="en-US" sz="2400" dirty="0" smtClean="0"/>
              <a:t>topology.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sz="2400" dirty="0"/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 dirty="0" smtClean="0"/>
              <a:t>There </a:t>
            </a:r>
            <a:r>
              <a:rPr lang="en-US" sz="2400" dirty="0"/>
              <a:t>is no need to design </a:t>
            </a:r>
            <a:r>
              <a:rPr lang="en-US" sz="2400" dirty="0" smtClean="0"/>
              <a:t>a routing </a:t>
            </a:r>
            <a:r>
              <a:rPr lang="en-US" sz="2400" dirty="0"/>
              <a:t>protocol specifically for the network. Any routing protocol (proactive </a:t>
            </a:r>
            <a:r>
              <a:rPr lang="en-US" sz="2400" dirty="0" smtClean="0"/>
              <a:t>or reactive</a:t>
            </a:r>
            <a:r>
              <a:rPr lang="en-US" sz="2400" dirty="0"/>
              <a:t>) should be able to work within the </a:t>
            </a:r>
            <a:r>
              <a:rPr lang="en-US" sz="2400" dirty="0" smtClean="0"/>
              <a:t>mesh.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sz="2400" dirty="0"/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 dirty="0" smtClean="0"/>
              <a:t>The </a:t>
            </a:r>
            <a:r>
              <a:rPr lang="en-US" sz="2400" dirty="0"/>
              <a:t>algorithm is both distributed and centralized. </a:t>
            </a:r>
            <a:endParaRPr lang="en-US" sz="2400" dirty="0" smtClean="0"/>
          </a:p>
          <a:p>
            <a:pPr lvl="1" algn="just"/>
            <a:r>
              <a:rPr lang="en-US" sz="2000" dirty="0"/>
              <a:t>	</a:t>
            </a:r>
            <a:r>
              <a:rPr lang="en-US" sz="2000" dirty="0" smtClean="0"/>
              <a:t>The </a:t>
            </a:r>
            <a:r>
              <a:rPr lang="en-US" sz="2000" dirty="0"/>
              <a:t>discovery, </a:t>
            </a:r>
            <a:r>
              <a:rPr lang="en-US" sz="2000" dirty="0" smtClean="0"/>
              <a:t>bootstrapping and </a:t>
            </a:r>
            <a:r>
              <a:rPr lang="en-US" sz="2000" dirty="0"/>
              <a:t>registration process are </a:t>
            </a:r>
            <a:r>
              <a:rPr lang="en-US" sz="2000" dirty="0" smtClean="0"/>
              <a:t>distributed</a:t>
            </a:r>
          </a:p>
          <a:p>
            <a:pPr lvl="1" algn="just"/>
            <a:r>
              <a:rPr lang="en-US" sz="2000" dirty="0"/>
              <a:t>	</a:t>
            </a:r>
            <a:r>
              <a:rPr lang="en-US" sz="2000" dirty="0" smtClean="0"/>
              <a:t> While </a:t>
            </a:r>
            <a:r>
              <a:rPr lang="en-US" sz="2000" dirty="0"/>
              <a:t>the centralized portion </a:t>
            </a:r>
            <a:r>
              <a:rPr lang="en-US" sz="2000" dirty="0" smtClean="0"/>
              <a:t>consists of </a:t>
            </a:r>
            <a:r>
              <a:rPr lang="en-US" sz="2000" dirty="0"/>
              <a:t>agents running on the nodes reporting to a centralized manager with status </a:t>
            </a:r>
            <a:r>
              <a:rPr lang="en-US" sz="2000" dirty="0" smtClean="0"/>
              <a:t>on various network</a:t>
            </a:r>
          </a:p>
        </p:txBody>
      </p:sp>
    </p:spTree>
    <p:extLst>
      <p:ext uri="{BB962C8B-B14F-4D97-AF65-F5344CB8AC3E}">
        <p14:creationId xmlns:p14="http://schemas.microsoft.com/office/powerpoint/2010/main" val="41736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.   NODE </a:t>
            </a:r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295400"/>
            <a:ext cx="11704320" cy="4881563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Two </a:t>
            </a:r>
            <a:r>
              <a:rPr lang="en-US" dirty="0"/>
              <a:t>general approaches that have been used for the development </a:t>
            </a:r>
            <a:r>
              <a:rPr lang="en-US" dirty="0" smtClean="0"/>
              <a:t>of MAC </a:t>
            </a:r>
            <a:r>
              <a:rPr lang="en-US" dirty="0"/>
              <a:t>layer protocols in WMNs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lvl="1" algn="just"/>
            <a:r>
              <a:rPr lang="en-US" dirty="0" smtClean="0"/>
              <a:t>Single Channel MAC</a:t>
            </a:r>
          </a:p>
          <a:p>
            <a:pPr lvl="1" algn="just"/>
            <a:r>
              <a:rPr lang="en-US" dirty="0" smtClean="0"/>
              <a:t>Multiple Channel MAC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Each node have to decide which type of MAC it going to use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12725"/>
            <a:ext cx="10515600" cy="36639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Single-channel MAC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685800"/>
            <a:ext cx="11902440" cy="60655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single-channel MAC is the most </a:t>
            </a:r>
            <a:r>
              <a:rPr lang="en-US" dirty="0" smtClean="0"/>
              <a:t>pervasively deployed </a:t>
            </a:r>
            <a:r>
              <a:rPr lang="en-US" dirty="0"/>
              <a:t>link layer scheme for wireless networks.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802.11 </a:t>
            </a:r>
            <a:r>
              <a:rPr lang="en-US" dirty="0"/>
              <a:t>WLANs are based on </a:t>
            </a:r>
            <a:r>
              <a:rPr lang="en-US" dirty="0" smtClean="0"/>
              <a:t>the CSMA/CA protocol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Some Protocols for WMN are </a:t>
            </a:r>
            <a:r>
              <a:rPr lang="en-US" dirty="0"/>
              <a:t>enhancements of the CSMA/CA </a:t>
            </a:r>
            <a:r>
              <a:rPr lang="en-US" dirty="0" smtClean="0"/>
              <a:t>protocol for WLAN.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Schemes in this category typically adjust parameters of CSMA/CA such as </a:t>
            </a:r>
            <a:r>
              <a:rPr lang="en-US" dirty="0" smtClean="0"/>
              <a:t>contention window </a:t>
            </a:r>
            <a:r>
              <a:rPr lang="en-US" dirty="0"/>
              <a:t>size and modify </a:t>
            </a:r>
            <a:r>
              <a:rPr lang="en-US" dirty="0" smtClean="0"/>
              <a:t>back off procedures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To reduce the interference Two major schemes exist in this category : </a:t>
            </a:r>
          </a:p>
          <a:p>
            <a:pPr lvl="1" algn="just"/>
            <a:r>
              <a:rPr lang="en-US" dirty="0" smtClean="0"/>
              <a:t>MAC </a:t>
            </a:r>
            <a:r>
              <a:rPr lang="en-US" dirty="0"/>
              <a:t>based on directional antenna </a:t>
            </a:r>
            <a:r>
              <a:rPr lang="en-US" dirty="0" smtClean="0"/>
              <a:t>and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en-US" dirty="0" smtClean="0"/>
              <a:t>with power </a:t>
            </a:r>
            <a:r>
              <a:rPr lang="en-US" dirty="0"/>
              <a:t>control.</a:t>
            </a:r>
          </a:p>
        </p:txBody>
      </p:sp>
    </p:spTree>
    <p:extLst>
      <p:ext uri="{BB962C8B-B14F-4D97-AF65-F5344CB8AC3E}">
        <p14:creationId xmlns:p14="http://schemas.microsoft.com/office/powerpoint/2010/main" val="19656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"/>
            <a:ext cx="11811000" cy="5963603"/>
          </a:xfrm>
        </p:spPr>
        <p:txBody>
          <a:bodyPr/>
          <a:lstStyle/>
          <a:p>
            <a:pPr algn="just"/>
            <a:r>
              <a:rPr lang="en-US" dirty="0"/>
              <a:t>MAC based on directional </a:t>
            </a:r>
            <a:r>
              <a:rPr lang="en-US" dirty="0" smtClean="0"/>
              <a:t>antenna</a:t>
            </a:r>
          </a:p>
          <a:p>
            <a:pPr lvl="1" algn="just"/>
            <a:r>
              <a:rPr lang="en-US" dirty="0"/>
              <a:t>scheme relies heavily on advanced antenna technology </a:t>
            </a:r>
            <a:r>
              <a:rPr lang="en-US" dirty="0" smtClean="0"/>
              <a:t>to ensure </a:t>
            </a:r>
            <a:r>
              <a:rPr lang="en-US" dirty="0"/>
              <a:t>that communication between nodes is as focused as possible to </a:t>
            </a:r>
            <a:r>
              <a:rPr lang="en-US" dirty="0" smtClean="0">
                <a:solidFill>
                  <a:srgbClr val="FF0000"/>
                </a:solidFill>
              </a:rPr>
              <a:t>reduce interference.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MAC </a:t>
            </a:r>
            <a:r>
              <a:rPr lang="en-US" dirty="0" smtClean="0"/>
              <a:t>with power </a:t>
            </a:r>
            <a:r>
              <a:rPr lang="en-US" dirty="0"/>
              <a:t>control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Schemes </a:t>
            </a:r>
            <a:r>
              <a:rPr lang="en-US" dirty="0"/>
              <a:t>utilizes power control to reduce interference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This can help reduce exposed nodes </a:t>
            </a:r>
            <a:r>
              <a:rPr lang="en-US" dirty="0" smtClean="0"/>
              <a:t>problem (</a:t>
            </a:r>
            <a:r>
              <a:rPr lang="en-US" dirty="0"/>
              <a:t>a node is prevented from sending packets to other nodes because of a neighboring transmitter</a:t>
            </a:r>
            <a:r>
              <a:rPr lang="en-US" dirty="0" smtClean="0"/>
              <a:t>), </a:t>
            </a:r>
            <a:r>
              <a:rPr lang="en-US" dirty="0"/>
              <a:t>especially in a dense network, </a:t>
            </a:r>
            <a:r>
              <a:rPr lang="en-US" dirty="0" smtClean="0"/>
              <a:t>thereby improving </a:t>
            </a:r>
            <a:r>
              <a:rPr lang="en-US" dirty="0"/>
              <a:t>spatial reuse in the network.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However</a:t>
            </a:r>
            <a:r>
              <a:rPr lang="en-US" dirty="0"/>
              <a:t>, hidden nodes still exist and </a:t>
            </a:r>
            <a:r>
              <a:rPr lang="en-US" dirty="0" smtClean="0"/>
              <a:t>may become </a:t>
            </a:r>
            <a:r>
              <a:rPr lang="en-US" dirty="0"/>
              <a:t>worse because lower transmission power level reduces the possibility </a:t>
            </a:r>
            <a:r>
              <a:rPr lang="en-US" dirty="0" smtClean="0"/>
              <a:t>of detecting </a:t>
            </a:r>
            <a:r>
              <a:rPr lang="en-US" dirty="0"/>
              <a:t>a potential interfering node.</a:t>
            </a:r>
          </a:p>
        </p:txBody>
      </p:sp>
    </p:spTree>
    <p:extLst>
      <p:ext uri="{BB962C8B-B14F-4D97-AF65-F5344CB8AC3E}">
        <p14:creationId xmlns:p14="http://schemas.microsoft.com/office/powerpoint/2010/main" val="35188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"/>
            <a:ext cx="10972800" cy="59636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Multi-channel MAC: </a:t>
            </a:r>
            <a:endParaRPr lang="en-US" sz="3200" b="1" dirty="0" smtClean="0"/>
          </a:p>
          <a:p>
            <a:pPr lvl="1" algn="just"/>
            <a:r>
              <a:rPr lang="en-US" sz="2800" dirty="0" smtClean="0"/>
              <a:t>A </a:t>
            </a:r>
            <a:r>
              <a:rPr lang="en-US" sz="2800" dirty="0"/>
              <a:t>multi-channel MAC can be implemented on </a:t>
            </a:r>
            <a:r>
              <a:rPr lang="en-US" sz="2800" dirty="0" smtClean="0"/>
              <a:t>several different </a:t>
            </a:r>
            <a:r>
              <a:rPr lang="en-US" sz="2800" dirty="0"/>
              <a:t>hardware platforms, which also impacts the design of the MAC. </a:t>
            </a:r>
            <a:endParaRPr lang="en-US" sz="2800" dirty="0" smtClean="0"/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The design can </a:t>
            </a:r>
            <a:r>
              <a:rPr lang="en-US" sz="2800" dirty="0"/>
              <a:t>be based on a single transceiver or multiple transceivers. </a:t>
            </a:r>
            <a:endParaRPr lang="en-US" sz="2800" dirty="0" smtClean="0"/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 smtClean="0"/>
              <a:t>With </a:t>
            </a:r>
            <a:r>
              <a:rPr lang="en-US" sz="2800" dirty="0"/>
              <a:t>a single </a:t>
            </a:r>
            <a:r>
              <a:rPr lang="en-US" sz="2800" dirty="0" smtClean="0"/>
              <a:t>transceiver, only </a:t>
            </a:r>
            <a:r>
              <a:rPr lang="en-US" sz="2800" dirty="0"/>
              <a:t>one channel can be active at a time.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M</a:t>
            </a:r>
          </a:p>
          <a:p>
            <a:pPr lvl="1" algn="just"/>
            <a:r>
              <a:rPr lang="en-US" sz="2800" dirty="0" err="1" smtClean="0"/>
              <a:t>ultiple</a:t>
            </a:r>
            <a:r>
              <a:rPr lang="en-US" sz="2800" dirty="0" smtClean="0"/>
              <a:t> </a:t>
            </a:r>
            <a:r>
              <a:rPr lang="en-US" sz="2800" dirty="0"/>
              <a:t>nodes may operate on </a:t>
            </a:r>
            <a:r>
              <a:rPr lang="en-US" sz="2800" dirty="0" smtClean="0"/>
              <a:t>different channels </a:t>
            </a:r>
            <a:r>
              <a:rPr lang="en-US" sz="2800" dirty="0"/>
              <a:t>to help boost network capacity.</a:t>
            </a:r>
          </a:p>
        </p:txBody>
      </p:sp>
    </p:spTree>
    <p:extLst>
      <p:ext uri="{BB962C8B-B14F-4D97-AF65-F5344CB8AC3E}">
        <p14:creationId xmlns:p14="http://schemas.microsoft.com/office/powerpoint/2010/main" val="1108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NECESSITY FOR MESH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810384"/>
            <a:ext cx="11353800" cy="454469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There is a need of the network with </a:t>
            </a:r>
            <a:r>
              <a:rPr lang="en-US" b="1" dirty="0" smtClean="0"/>
              <a:t>following features</a:t>
            </a:r>
          </a:p>
          <a:p>
            <a:pPr algn="just"/>
            <a:r>
              <a:rPr lang="en-US" dirty="0" smtClean="0"/>
              <a:t>Using fewer wires means it costs less to set up a network, particularly for large areas of coverage.</a:t>
            </a:r>
          </a:p>
          <a:p>
            <a:pPr algn="just"/>
            <a:r>
              <a:rPr lang="en-US" dirty="0" smtClean="0"/>
              <a:t>The more nodes you install, the bigger and faster your wireless network becomes.</a:t>
            </a:r>
          </a:p>
          <a:p>
            <a:pPr algn="just"/>
            <a:r>
              <a:rPr lang="en-US" dirty="0" smtClean="0"/>
              <a:t>Rely on the same </a:t>
            </a:r>
            <a:r>
              <a:rPr lang="en-US" dirty="0" err="1" smtClean="0"/>
              <a:t>WiFi</a:t>
            </a:r>
            <a:r>
              <a:rPr lang="en-US" dirty="0" smtClean="0"/>
              <a:t> standards already in place for most wireless networks.</a:t>
            </a:r>
          </a:p>
          <a:p>
            <a:pPr algn="just"/>
            <a:r>
              <a:rPr lang="en-US" dirty="0" smtClean="0"/>
              <a:t>Convenient where Ethernet wall connections are lacking -- for instance, in outdoor venues, warehouses or transportation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289560"/>
            <a:ext cx="11155680" cy="588740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Multi-radio MAC: </a:t>
            </a:r>
            <a:endParaRPr lang="en-US" dirty="0" smtClean="0"/>
          </a:p>
          <a:p>
            <a:pPr lvl="1" algn="just"/>
            <a:r>
              <a:rPr lang="en-US" dirty="0" smtClean="0"/>
              <a:t>Here a </a:t>
            </a:r>
            <a:r>
              <a:rPr lang="en-US" dirty="0"/>
              <a:t>network node has multiple radios(transceiver) </a:t>
            </a:r>
            <a:r>
              <a:rPr lang="en-US" dirty="0" smtClean="0"/>
              <a:t>each with </a:t>
            </a:r>
            <a:r>
              <a:rPr lang="en-US" dirty="0"/>
              <a:t>its own MAC and physical layers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A virtual </a:t>
            </a:r>
            <a:r>
              <a:rPr lang="en-US" dirty="0"/>
              <a:t>MAC protocol such as the multi-radio unification </a:t>
            </a:r>
            <a:r>
              <a:rPr lang="en-US" dirty="0" smtClean="0"/>
              <a:t>protocol (MUP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/>
              <a:t>required on top of MAC </a:t>
            </a:r>
            <a:r>
              <a:rPr lang="en-US" dirty="0" smtClean="0"/>
              <a:t>to coordinate </a:t>
            </a:r>
            <a:r>
              <a:rPr lang="en-US" dirty="0"/>
              <a:t>communications in all radio links and channels.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Although</a:t>
            </a:r>
            <a:r>
              <a:rPr lang="en-US" dirty="0"/>
              <a:t>, one radio </a:t>
            </a:r>
            <a:r>
              <a:rPr lang="en-US" dirty="0" smtClean="0"/>
              <a:t>can have </a:t>
            </a:r>
            <a:r>
              <a:rPr lang="en-US" dirty="0"/>
              <a:t>multiple channels, a single channel is used in each radio for simplicity of </a:t>
            </a:r>
            <a:r>
              <a:rPr lang="en-US" dirty="0" smtClean="0"/>
              <a:t>design and </a:t>
            </a:r>
            <a:r>
              <a:rPr lang="en-US" dirty="0"/>
              <a:t>application.</a:t>
            </a:r>
          </a:p>
        </p:txBody>
      </p:sp>
    </p:spTree>
    <p:extLst>
      <p:ext uri="{BB962C8B-B14F-4D97-AF65-F5344CB8AC3E}">
        <p14:creationId xmlns:p14="http://schemas.microsoft.com/office/powerpoint/2010/main" val="35122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72840" y="3245485"/>
            <a:ext cx="745236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node Initialized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5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-30480"/>
            <a:ext cx="10515600" cy="65436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node Initialized?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"/>
            <a:ext cx="12192000" cy="62788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Assumption </a:t>
            </a:r>
            <a:r>
              <a:rPr lang="en-US" sz="2400" dirty="0"/>
              <a:t>as all wireless mesh gateways (WMGs) are installed by </a:t>
            </a:r>
            <a:r>
              <a:rPr lang="en-US" sz="2400" dirty="0" smtClean="0"/>
              <a:t>the provider </a:t>
            </a:r>
            <a:r>
              <a:rPr lang="en-US" sz="2400" dirty="0"/>
              <a:t>and are not likely to be moved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node initialization stage is for </a:t>
            </a:r>
            <a:r>
              <a:rPr lang="en-US" sz="2400" dirty="0" smtClean="0"/>
              <a:t>wireless mesh </a:t>
            </a:r>
            <a:r>
              <a:rPr lang="en-US" sz="2400" dirty="0"/>
              <a:t>routers (WMRs) that are joining the network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WMR performs a hardware check to ensure that all </a:t>
            </a:r>
            <a:r>
              <a:rPr lang="en-US" sz="2400" dirty="0" smtClean="0"/>
              <a:t>its hardware </a:t>
            </a:r>
            <a:r>
              <a:rPr lang="en-US" sz="2400" dirty="0"/>
              <a:t>is functioning properly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then starts sending out maintenance </a:t>
            </a:r>
            <a:r>
              <a:rPr lang="en-US" sz="2400" dirty="0" smtClean="0"/>
              <a:t>beacons (broadcast</a:t>
            </a:r>
            <a:r>
              <a:rPr lang="en-US" sz="2400" dirty="0"/>
              <a:t>) every second at the base power </a:t>
            </a:r>
            <a:r>
              <a:rPr lang="en-US" sz="2400" dirty="0" smtClean="0"/>
              <a:t>level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Transmitting </a:t>
            </a:r>
            <a:r>
              <a:rPr lang="en-US" sz="2400" dirty="0"/>
              <a:t>at the base power </a:t>
            </a:r>
            <a:r>
              <a:rPr lang="en-US" sz="2400" dirty="0" smtClean="0"/>
              <a:t>level helps </a:t>
            </a:r>
            <a:r>
              <a:rPr lang="en-US" sz="2400" dirty="0"/>
              <a:t>ensure that the broadcasts do not impact the network unnecessarily.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They also help </a:t>
            </a:r>
            <a:r>
              <a:rPr lang="en-US" sz="2400" dirty="0"/>
              <a:t>assure that any nodes that receive it are definitely within good transmission </a:t>
            </a:r>
            <a:r>
              <a:rPr lang="en-US" sz="2400" dirty="0" smtClean="0"/>
              <a:t>range of </a:t>
            </a:r>
            <a:r>
              <a:rPr lang="en-US" sz="2400" dirty="0"/>
              <a:t>the WMR.</a:t>
            </a:r>
          </a:p>
        </p:txBody>
      </p:sp>
    </p:spTree>
    <p:extLst>
      <p:ext uri="{BB962C8B-B14F-4D97-AF65-F5344CB8AC3E}">
        <p14:creationId xmlns:p14="http://schemas.microsoft.com/office/powerpoint/2010/main" val="36432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"/>
            <a:ext cx="10515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Beacon Contain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0080"/>
            <a:ext cx="12192000" cy="621792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Enterprise Service Set ID (ESSID</a:t>
            </a:r>
            <a:r>
              <a:rPr lang="en-US" sz="2400" dirty="0" smtClean="0"/>
              <a:t>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Wireless Channels (WCH). This indicates what channels have been </a:t>
            </a:r>
            <a:r>
              <a:rPr lang="en-US" sz="2400" dirty="0" smtClean="0"/>
              <a:t>assigned to </a:t>
            </a:r>
            <a:r>
              <a:rPr lang="en-US" sz="2400" dirty="0"/>
              <a:t>the network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Cipher of ESSID and Subscriber/Node ID encrypted with the </a:t>
            </a:r>
            <a:r>
              <a:rPr lang="en-US" sz="2400" dirty="0" smtClean="0"/>
              <a:t>Service Provider’s </a:t>
            </a:r>
            <a:r>
              <a:rPr lang="en-US" sz="2400" dirty="0"/>
              <a:t>Private key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Node Status (NSTAT) – Bridge (B), Gateway (G), Subscriber (S</a:t>
            </a:r>
            <a:r>
              <a:rPr lang="en-US" sz="2400" dirty="0" smtClean="0"/>
              <a:t>),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One-way hash of Node Status (Bridge, Gateway, </a:t>
            </a:r>
            <a:r>
              <a:rPr lang="en-US" sz="2400" dirty="0" smtClean="0"/>
              <a:t>Subscriber) </a:t>
            </a:r>
            <a:r>
              <a:rPr lang="en-US" sz="2400" dirty="0"/>
              <a:t>and Subscriber/Node ID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These </a:t>
            </a:r>
            <a:r>
              <a:rPr lang="en-US" sz="2400" dirty="0"/>
              <a:t>beacons are forwarded all over the network till they arrive at a </a:t>
            </a:r>
            <a:r>
              <a:rPr lang="en-US" sz="2400" dirty="0" smtClean="0"/>
              <a:t>WMG which </a:t>
            </a:r>
            <a:r>
              <a:rPr lang="en-US" sz="2400" dirty="0"/>
              <a:t>forwards them to the core provider network.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core provider network </a:t>
            </a:r>
            <a:r>
              <a:rPr lang="en-US" sz="2400" dirty="0" smtClean="0"/>
              <a:t>contains the </a:t>
            </a:r>
            <a:r>
              <a:rPr lang="en-US" sz="2400" dirty="0"/>
              <a:t>services that the network provides (authentication, authorization, </a:t>
            </a:r>
            <a:r>
              <a:rPr lang="en-US" sz="2400" dirty="0" smtClean="0"/>
              <a:t>accounting, billing</a:t>
            </a:r>
            <a:r>
              <a:rPr lang="en-US" sz="2400" dirty="0"/>
              <a:t>, certificate services etc.)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7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2400" y="212725"/>
            <a:ext cx="11917363" cy="66452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Every WMR/WMG that receives this beacon sends a beacon back to </a:t>
            </a:r>
            <a:r>
              <a:rPr lang="en-US" sz="2400" dirty="0" smtClean="0"/>
              <a:t>the originating </a:t>
            </a:r>
            <a:r>
              <a:rPr lang="en-US" sz="2400" dirty="0"/>
              <a:t>node (unicast</a:t>
            </a:r>
            <a:r>
              <a:rPr lang="en-US" sz="2400" dirty="0" smtClean="0"/>
              <a:t>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The node trying to initialize keeps track of the beacons </a:t>
            </a:r>
            <a:r>
              <a:rPr lang="en-US" sz="2400" dirty="0" smtClean="0"/>
              <a:t>it receives.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If it receives a beacon from another node three times in succession (within  </a:t>
            </a:r>
            <a:r>
              <a:rPr lang="en-US" sz="2400" dirty="0" smtClean="0"/>
              <a:t>specified </a:t>
            </a:r>
            <a:r>
              <a:rPr lang="en-US" sz="2400" dirty="0"/>
              <a:t>time period), it stores the transmitting node in its neighborhood table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dirty="0" smtClean="0"/>
              <a:t>it receives </a:t>
            </a:r>
            <a:r>
              <a:rPr lang="en-US" sz="2400" dirty="0"/>
              <a:t>a beacon from a WMG (as indicated by the node status) and verifies it </a:t>
            </a:r>
            <a:r>
              <a:rPr lang="en-US" sz="2400" dirty="0" smtClean="0"/>
              <a:t>by decrypting </a:t>
            </a:r>
            <a:r>
              <a:rPr lang="en-US" sz="2400" dirty="0"/>
              <a:t>the cipher of the ESSID and NID</a:t>
            </a:r>
          </a:p>
        </p:txBody>
      </p:sp>
    </p:spTree>
    <p:extLst>
      <p:ext uri="{BB962C8B-B14F-4D97-AF65-F5344CB8AC3E}">
        <p14:creationId xmlns:p14="http://schemas.microsoft.com/office/powerpoint/2010/main" val="42132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98120"/>
            <a:ext cx="11765280" cy="5978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Networks of "</a:t>
            </a:r>
            <a:r>
              <a:rPr lang="en-US" sz="2400" b="1" dirty="0" smtClean="0"/>
              <a:t>self configuring</a:t>
            </a:r>
            <a:r>
              <a:rPr lang="en-US" sz="2400" dirty="0" smtClean="0"/>
              <a:t>;" the network automatically incorporates a new node into the existing structure without needing any adjustments by a network administrator.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Networks of </a:t>
            </a:r>
            <a:r>
              <a:rPr lang="en-US" sz="2400" b="1" dirty="0"/>
              <a:t>"self healing," </a:t>
            </a:r>
            <a:r>
              <a:rPr lang="en-US" sz="2400" dirty="0"/>
              <a:t>since the </a:t>
            </a:r>
            <a:r>
              <a:rPr lang="en-US" sz="2400" dirty="0" smtClean="0"/>
              <a:t>network automatically </a:t>
            </a:r>
            <a:r>
              <a:rPr lang="en-US" sz="2400" dirty="0"/>
              <a:t>finds the fastest and most reliable paths </a:t>
            </a:r>
            <a:r>
              <a:rPr lang="en-US" sz="2400" dirty="0" smtClean="0"/>
              <a:t>to  send </a:t>
            </a:r>
            <a:r>
              <a:rPr lang="en-US" sz="2400" dirty="0"/>
              <a:t>data, even if nodes are blocked or lose their signal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Nodes are </a:t>
            </a:r>
            <a:r>
              <a:rPr lang="en-US" sz="2400" b="1" dirty="0"/>
              <a:t>easy to install and uninstall, </a:t>
            </a:r>
            <a:r>
              <a:rPr lang="en-US" sz="2400" dirty="0"/>
              <a:t>making </a:t>
            </a:r>
            <a:r>
              <a:rPr lang="en-US" sz="2400" dirty="0" smtClean="0"/>
              <a:t>the network </a:t>
            </a:r>
            <a:r>
              <a:rPr lang="en-US" sz="2400" dirty="0"/>
              <a:t>extremely adaptable and expandable as more </a:t>
            </a:r>
            <a:r>
              <a:rPr lang="en-US" sz="2400" dirty="0" smtClean="0"/>
              <a:t>or less </a:t>
            </a:r>
            <a:r>
              <a:rPr lang="en-US" sz="2400" dirty="0"/>
              <a:t>coverage is needed.</a:t>
            </a:r>
          </a:p>
        </p:txBody>
      </p:sp>
    </p:spTree>
    <p:extLst>
      <p:ext uri="{BB962C8B-B14F-4D97-AF65-F5344CB8AC3E}">
        <p14:creationId xmlns:p14="http://schemas.microsoft.com/office/powerpoint/2010/main" val="42681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0" y="2148205"/>
            <a:ext cx="5821680" cy="1325563"/>
          </a:xfrm>
        </p:spPr>
        <p:txBody>
          <a:bodyPr/>
          <a:lstStyle/>
          <a:p>
            <a:r>
              <a:rPr lang="en-US" dirty="0"/>
              <a:t>NODE 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01040"/>
            <a:ext cx="11658600" cy="5989320"/>
          </a:xfrm>
        </p:spPr>
        <p:txBody>
          <a:bodyPr/>
          <a:lstStyle/>
          <a:p>
            <a:pPr algn="just"/>
            <a:r>
              <a:rPr lang="en-US" dirty="0"/>
              <a:t>After the node initializes, it has to properly join the network topology.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is especially </a:t>
            </a:r>
            <a:r>
              <a:rPr lang="en-US" dirty="0"/>
              <a:t>important in wireless networks as the ability to sense a node does </a:t>
            </a:r>
            <a:r>
              <a:rPr lang="en-US" dirty="0" smtClean="0"/>
              <a:t>not necessarily </a:t>
            </a:r>
            <a:r>
              <a:rPr lang="en-US" dirty="0"/>
              <a:t>mean it is best to communicate using that node.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stage is known </a:t>
            </a:r>
            <a:r>
              <a:rPr lang="en-US" dirty="0" smtClean="0"/>
              <a:t>as node </a:t>
            </a:r>
            <a:r>
              <a:rPr lang="en-US" dirty="0"/>
              <a:t>bootstrapping.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node uses the information gained from the initialization </a:t>
            </a:r>
            <a:r>
              <a:rPr lang="en-US" dirty="0" smtClean="0"/>
              <a:t>stage (neighborhood </a:t>
            </a:r>
            <a:r>
              <a:rPr lang="en-US" dirty="0"/>
              <a:t>list, RF properties etc.) for this stage.</a:t>
            </a:r>
          </a:p>
        </p:txBody>
      </p:sp>
    </p:spTree>
    <p:extLst>
      <p:ext uri="{BB962C8B-B14F-4D97-AF65-F5344CB8AC3E}">
        <p14:creationId xmlns:p14="http://schemas.microsoft.com/office/powerpoint/2010/main" val="40729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228600"/>
            <a:ext cx="10012680" cy="441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746760"/>
            <a:ext cx="11902440" cy="62636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nodes receive and send beacons, the node gathers information about </a:t>
            </a:r>
            <a:r>
              <a:rPr lang="en-US" dirty="0" smtClean="0"/>
              <a:t>the topology </a:t>
            </a:r>
            <a:r>
              <a:rPr lang="en-US" dirty="0"/>
              <a:t>network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node is able to establish its neighborhood and determine </a:t>
            </a:r>
            <a:r>
              <a:rPr lang="en-US" dirty="0" smtClean="0"/>
              <a:t>which nodes </a:t>
            </a:r>
            <a:r>
              <a:rPr lang="en-US" dirty="0"/>
              <a:t>it can ‘hear’ clearly.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achieves two objectives: </a:t>
            </a:r>
            <a:endParaRPr lang="en-US" dirty="0" smtClean="0"/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If all checks pass, it </a:t>
            </a:r>
            <a:r>
              <a:rPr lang="en-US" dirty="0" smtClean="0"/>
              <a:t>means the </a:t>
            </a:r>
            <a:r>
              <a:rPr lang="en-US" dirty="0"/>
              <a:t>node is a valid member of the network and can be reasonably determined to </a:t>
            </a:r>
            <a:r>
              <a:rPr lang="en-US" dirty="0" smtClean="0"/>
              <a:t>be under </a:t>
            </a:r>
            <a:r>
              <a:rPr lang="en-US" dirty="0"/>
              <a:t>the control of a valid subscriber.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this is a guest node from a foreign </a:t>
            </a:r>
            <a:r>
              <a:rPr lang="en-US" dirty="0" smtClean="0"/>
              <a:t>network, the </a:t>
            </a:r>
            <a:r>
              <a:rPr lang="en-US" dirty="0"/>
              <a:t>node still gets connected from a topology perspective but is not allowed to </a:t>
            </a:r>
            <a:r>
              <a:rPr lang="en-US" dirty="0" smtClean="0"/>
              <a:t>utilize any </a:t>
            </a:r>
            <a:r>
              <a:rPr lang="en-US" dirty="0"/>
              <a:t>network services until the Network registration stage </a:t>
            </a:r>
            <a:r>
              <a:rPr lang="en-US" dirty="0" smtClean="0"/>
              <a:t>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228600"/>
            <a:ext cx="10012680" cy="441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746760"/>
            <a:ext cx="11902440" cy="62636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node sends out a summary report (broadcast) with all the nodes in </a:t>
            </a:r>
            <a:r>
              <a:rPr lang="en-US" dirty="0" smtClean="0"/>
              <a:t>its collision </a:t>
            </a:r>
            <a:r>
              <a:rPr lang="en-US" dirty="0"/>
              <a:t>neighborhood to other </a:t>
            </a:r>
            <a:r>
              <a:rPr lang="en-US" dirty="0" smtClean="0"/>
              <a:t>nodes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Based of </a:t>
            </a:r>
            <a:r>
              <a:rPr lang="en-US" dirty="0"/>
              <a:t>all the received reports, each node builds a </a:t>
            </a:r>
            <a:r>
              <a:rPr lang="en-US" dirty="0" err="1"/>
              <a:t>subtree</a:t>
            </a:r>
            <a:r>
              <a:rPr lang="en-US" dirty="0"/>
              <a:t> with itself as the root </a:t>
            </a:r>
            <a:r>
              <a:rPr lang="en-US" dirty="0" smtClean="0"/>
              <a:t>with </a:t>
            </a:r>
            <a:r>
              <a:rPr lang="en-US" dirty="0"/>
              <a:t>paths chosen optimally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Only </a:t>
            </a:r>
            <a:r>
              <a:rPr lang="en-US" dirty="0"/>
              <a:t>nodes who lose paths will broadcast a </a:t>
            </a:r>
            <a:r>
              <a:rPr lang="en-US" dirty="0" smtClean="0"/>
              <a:t>new summary </a:t>
            </a:r>
            <a:r>
              <a:rPr lang="en-US" dirty="0"/>
              <a:t>report which may or may not trigger path calculations at other nodes</a:t>
            </a:r>
          </a:p>
        </p:txBody>
      </p:sp>
    </p:spTree>
    <p:extLst>
      <p:ext uri="{BB962C8B-B14F-4D97-AF65-F5344CB8AC3E}">
        <p14:creationId xmlns:p14="http://schemas.microsoft.com/office/powerpoint/2010/main" val="34954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960" y="2346325"/>
            <a:ext cx="4770120" cy="1325563"/>
          </a:xfrm>
        </p:spPr>
        <p:txBody>
          <a:bodyPr/>
          <a:lstStyle/>
          <a:p>
            <a:r>
              <a:rPr lang="en-US" b="1" dirty="0"/>
              <a:t>CAPACITY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402080"/>
            <a:ext cx="11948160" cy="5257800"/>
          </a:xfrm>
        </p:spPr>
        <p:txBody>
          <a:bodyPr/>
          <a:lstStyle/>
          <a:p>
            <a:r>
              <a:rPr lang="en-US" dirty="0"/>
              <a:t>The capacity of a multi-hop wireless network is the traffic payload </a:t>
            </a:r>
            <a:r>
              <a:rPr lang="en-US" dirty="0" smtClean="0"/>
              <a:t>that </a:t>
            </a:r>
            <a:r>
              <a:rPr lang="en-US" dirty="0"/>
              <a:t>it can </a:t>
            </a:r>
            <a:r>
              <a:rPr lang="en-US" dirty="0" smtClean="0"/>
              <a:t>transport</a:t>
            </a:r>
          </a:p>
          <a:p>
            <a:r>
              <a:rPr lang="en-US" b="1" dirty="0"/>
              <a:t>Two complementary </a:t>
            </a:r>
            <a:r>
              <a:rPr lang="en-US" b="1" dirty="0" smtClean="0"/>
              <a:t>definitions</a:t>
            </a:r>
          </a:p>
          <a:p>
            <a:pPr lvl="1"/>
            <a:r>
              <a:rPr lang="en-US" b="1" dirty="0" smtClean="0"/>
              <a:t>Network-wise capacity</a:t>
            </a:r>
            <a:r>
              <a:rPr lang="en-US" dirty="0" smtClean="0"/>
              <a:t>: It is </a:t>
            </a:r>
            <a:r>
              <a:rPr lang="en-US" dirty="0"/>
              <a:t>a measurement of the behavior of </a:t>
            </a:r>
            <a:r>
              <a:rPr lang="en-US" dirty="0" smtClean="0"/>
              <a:t>the whole </a:t>
            </a:r>
            <a:r>
              <a:rPr lang="en-US" dirty="0"/>
              <a:t>network. It is defined as the sum of the traffics that have reached the gateways </a:t>
            </a:r>
            <a:r>
              <a:rPr lang="en-US" dirty="0" smtClean="0"/>
              <a:t>to the </a:t>
            </a:r>
            <a:r>
              <a:rPr lang="en-US" dirty="0"/>
              <a:t>Internet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Flow-wise </a:t>
            </a:r>
            <a:r>
              <a:rPr lang="en-US" b="1" dirty="0"/>
              <a:t>capacity</a:t>
            </a:r>
            <a:r>
              <a:rPr lang="en-US" dirty="0"/>
              <a:t>, measures the capacity of each flow, that </a:t>
            </a:r>
            <a:r>
              <a:rPr lang="en-US" dirty="0" smtClean="0"/>
              <a:t>is the </a:t>
            </a:r>
            <a:r>
              <a:rPr lang="en-US" dirty="0"/>
              <a:t>quantity of bandwidth allocated to the traffic collected by each router. </a:t>
            </a:r>
          </a:p>
        </p:txBody>
      </p:sp>
    </p:spTree>
    <p:extLst>
      <p:ext uri="{BB962C8B-B14F-4D97-AF65-F5344CB8AC3E}">
        <p14:creationId xmlns:p14="http://schemas.microsoft.com/office/powerpoint/2010/main" val="10792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37160"/>
            <a:ext cx="9951720" cy="837248"/>
          </a:xfrm>
        </p:spPr>
        <p:txBody>
          <a:bodyPr/>
          <a:lstStyle/>
          <a:p>
            <a:r>
              <a:rPr lang="en-US" b="1" dirty="0"/>
              <a:t>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64920"/>
            <a:ext cx="12009120" cy="559308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Four </a:t>
            </a:r>
            <a:r>
              <a:rPr lang="en-US" dirty="0"/>
              <a:t>routing protocols in order to route the upload traffic from the </a:t>
            </a:r>
            <a:r>
              <a:rPr lang="en-US" dirty="0">
                <a:solidFill>
                  <a:srgbClr val="FF0000"/>
                </a:solidFill>
              </a:rPr>
              <a:t>routers </a:t>
            </a:r>
            <a:r>
              <a:rPr lang="en-US" dirty="0" smtClean="0">
                <a:solidFill>
                  <a:srgbClr val="FF0000"/>
                </a:solidFill>
              </a:rPr>
              <a:t>to the </a:t>
            </a:r>
            <a:r>
              <a:rPr lang="en-US" dirty="0">
                <a:solidFill>
                  <a:srgbClr val="FF0000"/>
                </a:solidFill>
              </a:rPr>
              <a:t>gateways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Shortest path routing</a:t>
            </a:r>
          </a:p>
          <a:p>
            <a:pPr lvl="1" algn="just"/>
            <a:r>
              <a:rPr lang="en-US" dirty="0"/>
              <a:t>This routing protocol is based on the </a:t>
            </a:r>
            <a:r>
              <a:rPr lang="en-US" dirty="0" err="1"/>
              <a:t>Dijkstra</a:t>
            </a:r>
            <a:r>
              <a:rPr lang="en-US" dirty="0"/>
              <a:t> algorithm.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goal is to find the </a:t>
            </a:r>
            <a:r>
              <a:rPr lang="en-US" dirty="0" smtClean="0"/>
              <a:t>shortest path </a:t>
            </a:r>
            <a:r>
              <a:rPr lang="en-US" dirty="0"/>
              <a:t>in terms of hops between source and destination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Geographic routing protocol</a:t>
            </a:r>
          </a:p>
          <a:p>
            <a:pPr lvl="1" algn="just"/>
            <a:r>
              <a:rPr lang="en-US" dirty="0"/>
              <a:t>This routing protocol is based on the knowledge of geographic position for each </a:t>
            </a:r>
            <a:r>
              <a:rPr lang="en-US" dirty="0" smtClean="0"/>
              <a:t>node using </a:t>
            </a:r>
            <a:r>
              <a:rPr lang="en-US" dirty="0"/>
              <a:t>GPS-like positioning.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main idea is to compare, at each hop, the </a:t>
            </a:r>
            <a:r>
              <a:rPr lang="en-US" dirty="0" smtClean="0"/>
              <a:t>Euclidean distance </a:t>
            </a:r>
            <a:r>
              <a:rPr lang="en-US" dirty="0"/>
              <a:t>between all neighbors and the destination, and choose to forward the packet </a:t>
            </a:r>
            <a:r>
              <a:rPr lang="en-US" dirty="0" smtClean="0"/>
              <a:t>to the </a:t>
            </a:r>
            <a:r>
              <a:rPr lang="en-US" dirty="0"/>
              <a:t>closest neighbor.</a:t>
            </a:r>
          </a:p>
        </p:txBody>
      </p:sp>
    </p:spTree>
    <p:extLst>
      <p:ext uri="{BB962C8B-B14F-4D97-AF65-F5344CB8AC3E}">
        <p14:creationId xmlns:p14="http://schemas.microsoft.com/office/powerpoint/2010/main" val="6154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00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CHARACTERISTICS OF WIRELESS MESH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685800"/>
            <a:ext cx="11430000" cy="5928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Multi-hop WMN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Need to extend the coverage</a:t>
            </a:r>
          </a:p>
          <a:p>
            <a:pPr lvl="1" algn="just"/>
            <a:r>
              <a:rPr lang="en-US" dirty="0"/>
              <a:t>To provide greater coverage and </a:t>
            </a:r>
            <a:r>
              <a:rPr lang="en-US" dirty="0" smtClean="0"/>
              <a:t>non-line-of-sight (NLOS</a:t>
            </a:r>
            <a:r>
              <a:rPr lang="en-US" dirty="0"/>
              <a:t>) among nodes, the multi-hop function </a:t>
            </a:r>
            <a:r>
              <a:rPr lang="en-US" dirty="0" smtClean="0"/>
              <a:t>becomes indispensable.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Support for ad hoc networking, and capability of self forming, self healing, and self-organization:</a:t>
            </a:r>
          </a:p>
          <a:p>
            <a:pPr lvl="1" algn="just"/>
            <a:r>
              <a:rPr lang="en-US" dirty="0" err="1" smtClean="0"/>
              <a:t>Adhoc</a:t>
            </a:r>
            <a:r>
              <a:rPr lang="en-US" dirty="0" smtClean="0"/>
              <a:t> networking enhances n/w performance , flexible network architecture, easy deployment and configuration. </a:t>
            </a:r>
          </a:p>
          <a:p>
            <a:pPr lvl="1" algn="just"/>
            <a:r>
              <a:rPr lang="en-US" dirty="0" smtClean="0"/>
              <a:t>So WMNs require less initial cost. </a:t>
            </a:r>
          </a:p>
          <a:p>
            <a:pPr lvl="1" algn="just"/>
            <a:endParaRPr lang="en-US" dirty="0" smtClean="0"/>
          </a:p>
          <a:p>
            <a:r>
              <a:rPr lang="en-US" dirty="0"/>
              <a:t>Mobility dependence on type of mesh nodes:</a:t>
            </a:r>
          </a:p>
          <a:p>
            <a:pPr lvl="1"/>
            <a:r>
              <a:rPr lang="en-US" dirty="0"/>
              <a:t>Minimal mobility of mesh routers but mesh </a:t>
            </a:r>
            <a:r>
              <a:rPr lang="en-US" dirty="0" smtClean="0"/>
              <a:t>clients can </a:t>
            </a:r>
            <a:r>
              <a:rPr lang="en-US" dirty="0"/>
              <a:t>be stationary or mobile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533400"/>
            <a:ext cx="12070080" cy="5643563"/>
          </a:xfrm>
        </p:spPr>
        <p:txBody>
          <a:bodyPr/>
          <a:lstStyle/>
          <a:p>
            <a:pPr algn="just"/>
            <a:r>
              <a:rPr lang="en-US" b="1" dirty="0"/>
              <a:t>Random routing protocol</a:t>
            </a:r>
          </a:p>
          <a:p>
            <a:pPr lvl="1" algn="just"/>
            <a:r>
              <a:rPr lang="en-US" dirty="0"/>
              <a:t>This routing is based on a random walk. It means that at each hop, the packet </a:t>
            </a:r>
            <a:r>
              <a:rPr lang="en-US" dirty="0" smtClean="0"/>
              <a:t>is forwarded </a:t>
            </a:r>
            <a:r>
              <a:rPr lang="en-US" dirty="0"/>
              <a:t>to a randomly chosen neighbor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This protocol does not require </a:t>
            </a:r>
            <a:r>
              <a:rPr lang="en-US" dirty="0" smtClean="0"/>
              <a:t>the knowledge </a:t>
            </a:r>
            <a:r>
              <a:rPr lang="en-US" dirty="0"/>
              <a:t>of the whole network, but only the neighborhood of each </a:t>
            </a:r>
            <a:r>
              <a:rPr lang="en-US" dirty="0" smtClean="0"/>
              <a:t>router</a:t>
            </a:r>
          </a:p>
          <a:p>
            <a:pPr lvl="2" algn="just"/>
            <a:r>
              <a:rPr lang="en-US" sz="2400" dirty="0"/>
              <a:t>a packet is never routed to a node which has no other </a:t>
            </a:r>
            <a:r>
              <a:rPr lang="en-US" sz="2400" dirty="0" smtClean="0"/>
              <a:t>neighbor</a:t>
            </a:r>
          </a:p>
          <a:p>
            <a:pPr algn="just"/>
            <a:endParaRPr lang="en-US" dirty="0"/>
          </a:p>
          <a:p>
            <a:r>
              <a:rPr lang="en-US" b="1" dirty="0"/>
              <a:t>Static routing protocol</a:t>
            </a:r>
          </a:p>
          <a:p>
            <a:pPr lvl="1"/>
            <a:r>
              <a:rPr lang="en-US" dirty="0"/>
              <a:t>With this routing protocol, all the paths between source node and destination </a:t>
            </a:r>
            <a:r>
              <a:rPr lang="en-US" dirty="0" smtClean="0"/>
              <a:t>are manually </a:t>
            </a:r>
            <a:r>
              <a:rPr lang="en-US" dirty="0"/>
              <a:t>entered.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protocol does not require the use of control packets.</a:t>
            </a:r>
          </a:p>
        </p:txBody>
      </p:sp>
    </p:spTree>
    <p:extLst>
      <p:ext uri="{BB962C8B-B14F-4D97-AF65-F5344CB8AC3E}">
        <p14:creationId xmlns:p14="http://schemas.microsoft.com/office/powerpoint/2010/main" val="19595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731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1040"/>
            <a:ext cx="11795760" cy="6156960"/>
          </a:xfrm>
        </p:spPr>
        <p:txBody>
          <a:bodyPr/>
          <a:lstStyle/>
          <a:p>
            <a:r>
              <a:rPr lang="en-US" b="1" dirty="0"/>
              <a:t>Network capacity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network-wise capacity is the quantity of traffic sent by all nodes (</a:t>
            </a:r>
            <a:r>
              <a:rPr lang="en-US" dirty="0" smtClean="0"/>
              <a:t>N) and </a:t>
            </a:r>
            <a:r>
              <a:rPr lang="en-US" dirty="0"/>
              <a:t>forwarded to the Internet through the gateways (K) during the simulation </a:t>
            </a:r>
            <a:r>
              <a:rPr lang="en-US" dirty="0" smtClean="0"/>
              <a:t>period.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</a:t>
            </a:r>
            <a:r>
              <a:rPr lang="en-US" dirty="0"/>
              <a:t>a view of the global bandwidth of the network shared among all nodes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metric represents the maximum quantity of traffic that the network can transmit </a:t>
            </a:r>
            <a:r>
              <a:rPr lang="en-US" dirty="0" smtClean="0"/>
              <a:t>to the </a:t>
            </a:r>
            <a:r>
              <a:rPr lang="en-US" dirty="0"/>
              <a:t>Internet.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07" t="59167" r="36999" b="20417"/>
          <a:stretch/>
        </p:blipFill>
        <p:spPr>
          <a:xfrm>
            <a:off x="2636519" y="4312920"/>
            <a:ext cx="6934201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731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1040"/>
            <a:ext cx="11795760" cy="6156960"/>
          </a:xfrm>
        </p:spPr>
        <p:txBody>
          <a:bodyPr/>
          <a:lstStyle/>
          <a:p>
            <a:r>
              <a:rPr lang="en-US" b="1" dirty="0"/>
              <a:t>Flow </a:t>
            </a:r>
            <a:r>
              <a:rPr lang="en-US" b="1" dirty="0" smtClean="0"/>
              <a:t>capacity</a:t>
            </a:r>
          </a:p>
          <a:p>
            <a:pPr lvl="1"/>
            <a:r>
              <a:rPr lang="en-US" dirty="0"/>
              <a:t>It is defined by the sum of traffics sent by a router and received by the </a:t>
            </a:r>
            <a:r>
              <a:rPr lang="en-US" dirty="0" smtClean="0"/>
              <a:t>gateway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metric illustrates the bandwidth consumed by each </a:t>
            </a:r>
            <a:r>
              <a:rPr lang="en-US" dirty="0" smtClean="0"/>
              <a:t>router in </a:t>
            </a:r>
            <a:r>
              <a:rPr lang="en-US" dirty="0"/>
              <a:t>the network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metric is calculated as follows.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833" t="40625" r="20952" b="32708"/>
          <a:stretch/>
        </p:blipFill>
        <p:spPr>
          <a:xfrm>
            <a:off x="4229099" y="3505200"/>
            <a:ext cx="564642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"/>
            <a:ext cx="4709160" cy="822960"/>
          </a:xfrm>
        </p:spPr>
        <p:txBody>
          <a:bodyPr/>
          <a:lstStyle/>
          <a:p>
            <a:r>
              <a:rPr lang="en-US" b="1" dirty="0"/>
              <a:t>Capacity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" y="822960"/>
            <a:ext cx="11673840" cy="5521643"/>
          </a:xfrm>
        </p:spPr>
        <p:txBody>
          <a:bodyPr>
            <a:normAutofit/>
          </a:bodyPr>
          <a:lstStyle/>
          <a:p>
            <a:r>
              <a:rPr lang="en-US" dirty="0"/>
              <a:t>Efficient use suggests multi-channel </a:t>
            </a:r>
            <a:r>
              <a:rPr lang="en-US" dirty="0" smtClean="0"/>
              <a:t>routing</a:t>
            </a:r>
          </a:p>
          <a:p>
            <a:r>
              <a:rPr lang="en-US" dirty="0"/>
              <a:t>Approaches</a:t>
            </a:r>
          </a:p>
          <a:p>
            <a:r>
              <a:rPr lang="en-US" dirty="0" smtClean="0"/>
              <a:t> </a:t>
            </a:r>
            <a:r>
              <a:rPr lang="en-US" dirty="0"/>
              <a:t>Multi-channel, one radio</a:t>
            </a:r>
          </a:p>
          <a:p>
            <a:pPr lvl="1"/>
            <a:r>
              <a:rPr lang="en-US" dirty="0" smtClean="0"/>
              <a:t>Cheaper</a:t>
            </a:r>
            <a:endParaRPr lang="en-US" dirty="0"/>
          </a:p>
          <a:p>
            <a:pPr lvl="1"/>
            <a:r>
              <a:rPr lang="en-US" dirty="0" smtClean="0"/>
              <a:t>Switching </a:t>
            </a:r>
            <a:r>
              <a:rPr lang="en-US" dirty="0"/>
              <a:t>delay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(or worse) delay as single-channel in a given hop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better over multiple hops</a:t>
            </a:r>
          </a:p>
          <a:p>
            <a:r>
              <a:rPr lang="en-US" dirty="0" smtClean="0"/>
              <a:t>Multi-channel</a:t>
            </a:r>
            <a:r>
              <a:rPr lang="en-US" dirty="0"/>
              <a:t>, multi-radio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radios: more expensive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still relatively cheap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they interfere with each other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one in 2.4 GHz and one in 5 GHz band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135" y="2395402"/>
            <a:ext cx="10515600" cy="1325563"/>
          </a:xfrm>
        </p:spPr>
        <p:txBody>
          <a:bodyPr/>
          <a:lstStyle/>
          <a:p>
            <a:r>
              <a:rPr lang="en-US" dirty="0"/>
              <a:t>HETEROGENEOUS MESH NETWORK</a:t>
            </a:r>
          </a:p>
        </p:txBody>
      </p:sp>
    </p:spTree>
    <p:extLst>
      <p:ext uri="{BB962C8B-B14F-4D97-AF65-F5344CB8AC3E}">
        <p14:creationId xmlns:p14="http://schemas.microsoft.com/office/powerpoint/2010/main" val="7496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en-US" dirty="0"/>
              <a:t>HETEROGENEOUS MESH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853440"/>
            <a:ext cx="10850880" cy="5323523"/>
          </a:xfrm>
        </p:spPr>
        <p:txBody>
          <a:bodyPr/>
          <a:lstStyle/>
          <a:p>
            <a:r>
              <a:rPr lang="en-US" dirty="0"/>
              <a:t>Heterogeneous mesh network is the combination of different types of mesh networks </a:t>
            </a:r>
            <a:r>
              <a:rPr lang="en-US" dirty="0" smtClean="0"/>
              <a:t>to improve </a:t>
            </a:r>
            <a:r>
              <a:rPr lang="en-US" dirty="0"/>
              <a:t>the performance of the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major obstacles of large Wi-Fi </a:t>
            </a:r>
            <a:r>
              <a:rPr lang="en-US" dirty="0" smtClean="0"/>
              <a:t>mesh network </a:t>
            </a:r>
            <a:r>
              <a:rPr lang="en-US" dirty="0"/>
              <a:t>include </a:t>
            </a:r>
            <a:endParaRPr lang="en-US" dirty="0" smtClean="0"/>
          </a:p>
          <a:p>
            <a:pPr lvl="1"/>
            <a:r>
              <a:rPr lang="en-US" dirty="0" smtClean="0"/>
              <a:t>low </a:t>
            </a:r>
            <a:r>
              <a:rPr lang="en-US" dirty="0"/>
              <a:t>capacity, </a:t>
            </a:r>
            <a:endParaRPr lang="en-US" dirty="0" smtClean="0"/>
          </a:p>
          <a:p>
            <a:pPr lvl="1"/>
            <a:r>
              <a:rPr lang="en-US" dirty="0" smtClean="0"/>
              <a:t>limited </a:t>
            </a:r>
            <a:r>
              <a:rPr lang="en-US" dirty="0"/>
              <a:t>system performance,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uncertainty of </a:t>
            </a:r>
            <a:r>
              <a:rPr lang="en-US" dirty="0" smtClean="0"/>
              <a:t>mesh topologies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wireless link quality.</a:t>
            </a:r>
          </a:p>
        </p:txBody>
      </p:sp>
    </p:spTree>
    <p:extLst>
      <p:ext uri="{BB962C8B-B14F-4D97-AF65-F5344CB8AC3E}">
        <p14:creationId xmlns:p14="http://schemas.microsoft.com/office/powerpoint/2010/main" val="7939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210800" cy="837248"/>
          </a:xfrm>
        </p:spPr>
        <p:txBody>
          <a:bodyPr/>
          <a:lstStyle/>
          <a:p>
            <a:r>
              <a:rPr lang="en-US" dirty="0" smtClean="0"/>
              <a:t>Reason for the 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777240"/>
            <a:ext cx="11871960" cy="6080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1</a:t>
            </a:r>
            <a:endParaRPr lang="en-US" sz="2400" dirty="0" smtClean="0"/>
          </a:p>
          <a:p>
            <a:pPr algn="just"/>
            <a:r>
              <a:rPr lang="en-US" sz="2400" dirty="0" err="1"/>
              <a:t>M</a:t>
            </a:r>
            <a:r>
              <a:rPr lang="en-US" sz="2400" dirty="0" err="1" smtClean="0"/>
              <a:t>ultihop</a:t>
            </a:r>
            <a:r>
              <a:rPr lang="en-US" sz="2400" dirty="0" smtClean="0"/>
              <a:t> </a:t>
            </a:r>
            <a:r>
              <a:rPr lang="en-US" sz="2400" dirty="0"/>
              <a:t>transmission is one of the major reasons that limit the </a:t>
            </a:r>
            <a:r>
              <a:rPr lang="en-US" sz="2400" dirty="0" smtClean="0"/>
              <a:t>system performance.</a:t>
            </a:r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performance of </a:t>
            </a:r>
            <a:r>
              <a:rPr lang="en-US" sz="2400" dirty="0" err="1"/>
              <a:t>multihop</a:t>
            </a:r>
            <a:r>
              <a:rPr lang="en-US" sz="2400" dirty="0"/>
              <a:t> transmission decreases quickly as the number of hops increases.</a:t>
            </a:r>
          </a:p>
          <a:p>
            <a:pPr algn="just"/>
            <a:r>
              <a:rPr lang="en-US" sz="2400" dirty="0"/>
              <a:t>Packets that traverse through more hops either have little opportunity to </a:t>
            </a:r>
            <a:r>
              <a:rPr lang="en-US" sz="2400" dirty="0" smtClean="0"/>
              <a:t>reach the </a:t>
            </a:r>
            <a:r>
              <a:rPr lang="en-US" sz="2400" dirty="0"/>
              <a:t>destination, or consume too much network resource, both of which </a:t>
            </a:r>
            <a:r>
              <a:rPr lang="en-US" sz="2400" dirty="0" smtClean="0"/>
              <a:t>decrease the </a:t>
            </a:r>
            <a:r>
              <a:rPr lang="en-US" sz="2400" dirty="0"/>
              <a:t>system capacity and increase delay and congestion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2</a:t>
            </a:r>
          </a:p>
          <a:p>
            <a:pPr algn="just"/>
            <a:r>
              <a:rPr lang="en-US" sz="2400" dirty="0"/>
              <a:t>Due to </a:t>
            </a:r>
            <a:r>
              <a:rPr lang="en-US" sz="2400" dirty="0" smtClean="0"/>
              <a:t>network topology </a:t>
            </a:r>
            <a:r>
              <a:rPr lang="en-US" sz="2400" dirty="0"/>
              <a:t>and link or node failures, some mesh nodes (known as island </a:t>
            </a:r>
            <a:r>
              <a:rPr lang="en-US" sz="2400" dirty="0" smtClean="0"/>
              <a:t>nodes) may </a:t>
            </a:r>
            <a:r>
              <a:rPr lang="en-US" sz="2400" dirty="0"/>
              <a:t>fail to find available paths 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Depending on specific </a:t>
            </a:r>
            <a:r>
              <a:rPr lang="en-US" sz="2400" dirty="0" smtClean="0"/>
              <a:t>topologies and failure probabilities, the proportion of island nodes may not be negligible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7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259080"/>
            <a:ext cx="11932920" cy="63703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3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large mesh networks, centralized </a:t>
            </a:r>
            <a:r>
              <a:rPr lang="en-US" dirty="0" smtClean="0"/>
              <a:t>MAC layer </a:t>
            </a:r>
            <a:r>
              <a:rPr lang="en-US" dirty="0"/>
              <a:t>schemes, global </a:t>
            </a:r>
            <a:r>
              <a:rPr lang="en-US" dirty="0" smtClean="0"/>
              <a:t>link transmission </a:t>
            </a:r>
            <a:r>
              <a:rPr lang="en-US" dirty="0"/>
              <a:t>scheduling, or synchronization are not practical.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hidden terminals could </a:t>
            </a:r>
            <a:r>
              <a:rPr lang="en-US" dirty="0"/>
              <a:t>cause collisions and further reduce the </a:t>
            </a:r>
            <a:r>
              <a:rPr lang="en-US" dirty="0" smtClean="0"/>
              <a:t>capacity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4</a:t>
            </a: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of the traffic dynamics, Wi-Fi mesh network is prone </a:t>
            </a:r>
            <a:r>
              <a:rPr lang="en-US" dirty="0" smtClean="0"/>
              <a:t>to network </a:t>
            </a:r>
            <a:r>
              <a:rPr lang="en-US" dirty="0"/>
              <a:t>congestions and congested links negatively influence the </a:t>
            </a:r>
            <a:r>
              <a:rPr lang="en-US" dirty="0" smtClean="0"/>
              <a:t>performance of </a:t>
            </a:r>
            <a:r>
              <a:rPr lang="en-US" dirty="0"/>
              <a:t>mesh networks.</a:t>
            </a:r>
          </a:p>
        </p:txBody>
      </p:sp>
    </p:spTree>
    <p:extLst>
      <p:ext uri="{BB962C8B-B14F-4D97-AF65-F5344CB8AC3E}">
        <p14:creationId xmlns:p14="http://schemas.microsoft.com/office/powerpoint/2010/main" val="2032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06681"/>
            <a:ext cx="11856720" cy="6400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Need for use Wi-Fi with </a:t>
            </a:r>
            <a:r>
              <a:rPr lang="en-US" sz="3600" b="1" dirty="0" err="1" smtClean="0"/>
              <a:t>WiMAX</a:t>
            </a:r>
            <a:r>
              <a:rPr lang="en-US" sz="3600" b="1" dirty="0" smtClean="0"/>
              <a:t> Networks Mesh Network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5024"/>
            <a:ext cx="12039600" cy="58096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WiMAX</a:t>
            </a:r>
            <a:r>
              <a:rPr lang="en-US" dirty="0" smtClean="0"/>
              <a:t> use line of sight transmission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less frequency waves it can be used in outdoor and indoor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large-scale wide-area meshes may not be efficient and </a:t>
            </a:r>
            <a:r>
              <a:rPr lang="en-US" dirty="0" smtClean="0"/>
              <a:t>cost- effective </a:t>
            </a:r>
            <a:r>
              <a:rPr lang="en-US" dirty="0"/>
              <a:t>if </a:t>
            </a:r>
            <a:r>
              <a:rPr lang="en-US" dirty="0" smtClean="0"/>
              <a:t>we use </a:t>
            </a:r>
            <a:r>
              <a:rPr lang="en-US" dirty="0"/>
              <a:t>only </a:t>
            </a:r>
            <a:r>
              <a:rPr lang="en-US" dirty="0" err="1" smtClean="0"/>
              <a:t>WiMAX</a:t>
            </a:r>
            <a:endParaRPr lang="en-US" dirty="0" smtClean="0"/>
          </a:p>
          <a:p>
            <a:pPr algn="just"/>
            <a:r>
              <a:rPr lang="en-US" dirty="0"/>
              <a:t>1</a:t>
            </a:r>
            <a:endParaRPr lang="en-US" dirty="0" smtClean="0"/>
          </a:p>
          <a:p>
            <a:pPr lvl="1" algn="just"/>
            <a:r>
              <a:rPr lang="en-US" dirty="0"/>
              <a:t>although the large coverage of </a:t>
            </a:r>
            <a:r>
              <a:rPr lang="en-US" dirty="0" err="1"/>
              <a:t>WiMAX</a:t>
            </a:r>
            <a:r>
              <a:rPr lang="en-US" dirty="0"/>
              <a:t> reduces </a:t>
            </a:r>
            <a:r>
              <a:rPr lang="en-US" dirty="0" smtClean="0"/>
              <a:t>the number </a:t>
            </a:r>
            <a:r>
              <a:rPr lang="en-US" dirty="0"/>
              <a:t>of wireless hops in the network, it cannot support good spatial-reuse </a:t>
            </a:r>
            <a:r>
              <a:rPr lang="en-US" dirty="0" smtClean="0"/>
              <a:t>of spectrum</a:t>
            </a:r>
            <a:r>
              <a:rPr lang="en-US" dirty="0"/>
              <a:t>; </a:t>
            </a:r>
            <a:endParaRPr lang="en-US" dirty="0" smtClean="0"/>
          </a:p>
          <a:p>
            <a:pPr lvl="1" algn="just"/>
            <a:r>
              <a:rPr lang="en-US" dirty="0" smtClean="0"/>
              <a:t>while </a:t>
            </a:r>
            <a:r>
              <a:rPr lang="en-US" dirty="0"/>
              <a:t>Wi-Fi has been proven to be a good solution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2</a:t>
            </a:r>
          </a:p>
          <a:p>
            <a:pPr lvl="1" algn="just"/>
            <a:r>
              <a:rPr lang="en-US" dirty="0" err="1"/>
              <a:t>WiMAX</a:t>
            </a:r>
            <a:r>
              <a:rPr lang="en-US" dirty="0"/>
              <a:t> devices have much higher power consumption and </a:t>
            </a:r>
            <a:endParaRPr lang="en-US" dirty="0" smtClean="0"/>
          </a:p>
          <a:p>
            <a:pPr lvl="1" algn="just"/>
            <a:r>
              <a:rPr lang="en-US" dirty="0" smtClean="0"/>
              <a:t>more </a:t>
            </a:r>
            <a:r>
              <a:rPr lang="en-US" dirty="0"/>
              <a:t>expensive than Wi-Fi devices</a:t>
            </a:r>
          </a:p>
        </p:txBody>
      </p:sp>
    </p:spTree>
    <p:extLst>
      <p:ext uri="{BB962C8B-B14F-4D97-AF65-F5344CB8AC3E}">
        <p14:creationId xmlns:p14="http://schemas.microsoft.com/office/powerpoint/2010/main" val="34439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06681"/>
            <a:ext cx="11856720" cy="6400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Need for Hybrid </a:t>
            </a:r>
            <a:r>
              <a:rPr lang="en-US" sz="3600" b="1" dirty="0"/>
              <a:t>Wi-Fi/</a:t>
            </a:r>
            <a:r>
              <a:rPr lang="en-US" sz="3600" b="1" dirty="0" err="1"/>
              <a:t>WiMAX</a:t>
            </a:r>
            <a:r>
              <a:rPr lang="en-US" sz="3600" b="1" dirty="0"/>
              <a:t> </a:t>
            </a:r>
            <a:r>
              <a:rPr lang="en-US" sz="3600" b="1" dirty="0" smtClean="0"/>
              <a:t>Networks Mesh Network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5024"/>
            <a:ext cx="12039600" cy="58096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</a:p>
          <a:p>
            <a:pPr lvl="1"/>
            <a:r>
              <a:rPr lang="en-US" dirty="0"/>
              <a:t>from the economical aspect, Wi- Fi devices have been widely </a:t>
            </a:r>
            <a:r>
              <a:rPr lang="en-US" dirty="0" smtClean="0"/>
              <a:t>deployed, and </a:t>
            </a:r>
            <a:r>
              <a:rPr lang="en-US" dirty="0"/>
              <a:t>therefore it is </a:t>
            </a:r>
            <a:r>
              <a:rPr lang="en-US" dirty="0" smtClean="0"/>
              <a:t>beneficial </a:t>
            </a:r>
            <a:r>
              <a:rPr lang="en-US" dirty="0"/>
              <a:t>to integrate </a:t>
            </a:r>
            <a:r>
              <a:rPr lang="en-US" dirty="0" err="1"/>
              <a:t>WiMAX</a:t>
            </a:r>
            <a:r>
              <a:rPr lang="en-US" dirty="0"/>
              <a:t> networks with existing </a:t>
            </a:r>
            <a:r>
              <a:rPr lang="en-US" dirty="0" smtClean="0"/>
              <a:t>Wi-Fi networks.</a:t>
            </a:r>
          </a:p>
          <a:p>
            <a:endParaRPr lang="en-US" b="1" dirty="0" smtClean="0"/>
          </a:p>
          <a:p>
            <a:r>
              <a:rPr lang="en-US" b="1" dirty="0" smtClean="0"/>
              <a:t>Advantages of </a:t>
            </a:r>
            <a:r>
              <a:rPr lang="en-US" b="1" dirty="0" err="1" smtClean="0"/>
              <a:t>Hybird</a:t>
            </a:r>
            <a:r>
              <a:rPr lang="en-US" b="1" dirty="0" smtClean="0"/>
              <a:t> </a:t>
            </a:r>
            <a:r>
              <a:rPr lang="en-US" b="1" dirty="0" err="1" smtClean="0"/>
              <a:t>wifi</a:t>
            </a:r>
            <a:r>
              <a:rPr lang="en-US" b="1" dirty="0" smtClean="0"/>
              <a:t>, </a:t>
            </a:r>
            <a:r>
              <a:rPr lang="en-US" b="1" dirty="0" err="1" smtClean="0"/>
              <a:t>wimax</a:t>
            </a:r>
            <a:endParaRPr lang="en-US" b="1" dirty="0" smtClean="0"/>
          </a:p>
          <a:p>
            <a:pPr lvl="1"/>
            <a:r>
              <a:rPr lang="en-US" dirty="0"/>
              <a:t>The deep penetration of Wi-Fi networks provides good throughput </a:t>
            </a:r>
            <a:r>
              <a:rPr lang="en-US" dirty="0" smtClean="0"/>
              <a:t>and large coverage </a:t>
            </a:r>
            <a:r>
              <a:rPr lang="en-US" dirty="0"/>
              <a:t>at low cost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long range transmission of </a:t>
            </a:r>
            <a:r>
              <a:rPr lang="en-US" dirty="0" err="1" smtClean="0"/>
              <a:t>WiMAX</a:t>
            </a:r>
            <a:r>
              <a:rPr lang="en-US" dirty="0" smtClean="0"/>
              <a:t> can effectively solve the major problems in large Wi-Fi mesh networks.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presence of </a:t>
            </a:r>
            <a:r>
              <a:rPr lang="en-US" dirty="0" err="1"/>
              <a:t>WiMAX</a:t>
            </a:r>
            <a:r>
              <a:rPr lang="en-US" dirty="0"/>
              <a:t> networks alleviates the need to </a:t>
            </a:r>
            <a:r>
              <a:rPr lang="en-US" dirty="0" smtClean="0"/>
              <a:t>transmit over </a:t>
            </a:r>
            <a:r>
              <a:rPr lang="en-US" dirty="0"/>
              <a:t>a large number of hops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Far-away nodes can forward traffic through </a:t>
            </a:r>
            <a:r>
              <a:rPr lang="en-US" dirty="0" err="1"/>
              <a:t>WiMAX</a:t>
            </a:r>
            <a:r>
              <a:rPr lang="en-US" dirty="0"/>
              <a:t> networks, </a:t>
            </a:r>
            <a:r>
              <a:rPr lang="en-US" dirty="0" smtClean="0"/>
              <a:t>while traffic generated by the nodes near portals still go through Wi-Fi.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1"/>
            <a:ext cx="10515600" cy="47244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CHARACTERISTICS OF WIRELESS MESH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563880"/>
            <a:ext cx="10911840" cy="5613083"/>
          </a:xfrm>
        </p:spPr>
        <p:txBody>
          <a:bodyPr>
            <a:normAutofit/>
          </a:bodyPr>
          <a:lstStyle/>
          <a:p>
            <a:r>
              <a:rPr lang="en-US" b="1" dirty="0"/>
              <a:t>Multiple types of network access:</a:t>
            </a:r>
          </a:p>
          <a:p>
            <a:pPr lvl="1"/>
            <a:r>
              <a:rPr lang="en-US" dirty="0"/>
              <a:t>WMNs can support backhaul access to the </a:t>
            </a:r>
            <a:r>
              <a:rPr lang="en-US" dirty="0" smtClean="0"/>
              <a:t>Internet and </a:t>
            </a:r>
            <a:r>
              <a:rPr lang="en-US" dirty="0"/>
              <a:t>peer-to- peer communications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backhaul means getting data to a point from which it can be transmitted to the </a:t>
            </a:r>
            <a:r>
              <a:rPr lang="en-US" dirty="0" smtClean="0"/>
              <a:t>satellite</a:t>
            </a:r>
          </a:p>
          <a:p>
            <a:r>
              <a:rPr lang="en-US" b="1" dirty="0"/>
              <a:t>Dependence of power-consumption </a:t>
            </a:r>
            <a:r>
              <a:rPr lang="en-US" b="1" dirty="0" smtClean="0"/>
              <a:t>constraints on </a:t>
            </a:r>
            <a:r>
              <a:rPr lang="en-US" b="1" dirty="0"/>
              <a:t>the type </a:t>
            </a:r>
            <a:r>
              <a:rPr lang="en-US" b="1" dirty="0" smtClean="0"/>
              <a:t>of mesh </a:t>
            </a:r>
            <a:r>
              <a:rPr lang="en-US" b="1" dirty="0"/>
              <a:t>nodes:</a:t>
            </a:r>
          </a:p>
          <a:p>
            <a:pPr lvl="1"/>
            <a:r>
              <a:rPr lang="en-US" dirty="0"/>
              <a:t>Mesh clients require power efficient protocols </a:t>
            </a:r>
            <a:r>
              <a:rPr lang="en-US" dirty="0" smtClean="0"/>
              <a:t>in contrast </a:t>
            </a:r>
            <a:r>
              <a:rPr lang="en-US" dirty="0"/>
              <a:t>to mesh routers</a:t>
            </a:r>
            <a:r>
              <a:rPr lang="en-US" dirty="0" smtClean="0"/>
              <a:t>.</a:t>
            </a:r>
          </a:p>
          <a:p>
            <a:r>
              <a:rPr lang="en-US" b="1" dirty="0"/>
              <a:t>Compatibility and interoperability with </a:t>
            </a:r>
            <a:r>
              <a:rPr lang="en-US" b="1" dirty="0" smtClean="0"/>
              <a:t>existing wireless </a:t>
            </a:r>
            <a:r>
              <a:rPr lang="en-US" b="1" dirty="0"/>
              <a:t>networks:</a:t>
            </a:r>
          </a:p>
          <a:p>
            <a:pPr lvl="1"/>
            <a:r>
              <a:rPr lang="en-US" dirty="0"/>
              <a:t>WMNs built based on IEEE 802.11 technologies </a:t>
            </a:r>
            <a:r>
              <a:rPr lang="en-US" dirty="0" smtClean="0"/>
              <a:t>have to </a:t>
            </a:r>
            <a:r>
              <a:rPr lang="en-US" dirty="0"/>
              <a:t>be compatible with the </a:t>
            </a:r>
            <a:r>
              <a:rPr lang="en-US" dirty="0" smtClean="0"/>
              <a:t>other IEEE standards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Additionaly</a:t>
            </a:r>
            <a:r>
              <a:rPr lang="en-US" dirty="0"/>
              <a:t>, such networks must be inter-operable </a:t>
            </a:r>
            <a:r>
              <a:rPr lang="en-US" dirty="0" smtClean="0"/>
              <a:t>with other </a:t>
            </a:r>
            <a:r>
              <a:rPr lang="en-US" dirty="0"/>
              <a:t>types of wireless networks, e.g. </a:t>
            </a:r>
            <a:r>
              <a:rPr lang="en-US" dirty="0" err="1"/>
              <a:t>WiMAX</a:t>
            </a:r>
            <a:r>
              <a:rPr lang="en-US" dirty="0"/>
              <a:t>,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smtClean="0"/>
              <a:t>and cellular </a:t>
            </a:r>
            <a:r>
              <a:rPr lang="en-US" dirty="0"/>
              <a:t>networks.</a:t>
            </a:r>
          </a:p>
        </p:txBody>
      </p:sp>
    </p:spTree>
    <p:extLst>
      <p:ext uri="{BB962C8B-B14F-4D97-AF65-F5344CB8AC3E}">
        <p14:creationId xmlns:p14="http://schemas.microsoft.com/office/powerpoint/2010/main" val="16434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06681"/>
            <a:ext cx="11856720" cy="640079"/>
          </a:xfrm>
        </p:spPr>
        <p:txBody>
          <a:bodyPr>
            <a:normAutofit/>
          </a:bodyPr>
          <a:lstStyle/>
          <a:p>
            <a:r>
              <a:rPr lang="en-US" sz="3600" b="1" dirty="0"/>
              <a:t>Advantages of </a:t>
            </a:r>
            <a:r>
              <a:rPr lang="en-US" sz="3600" b="1" dirty="0" err="1"/>
              <a:t>Hybird</a:t>
            </a:r>
            <a:r>
              <a:rPr lang="en-US" sz="3600" b="1" dirty="0"/>
              <a:t> </a:t>
            </a:r>
            <a:r>
              <a:rPr lang="en-US" sz="3600" b="1" dirty="0" err="1"/>
              <a:t>wifi</a:t>
            </a:r>
            <a:r>
              <a:rPr lang="en-US" sz="3600" b="1" dirty="0"/>
              <a:t>, </a:t>
            </a:r>
            <a:r>
              <a:rPr lang="en-US" sz="3600" b="1" dirty="0" err="1"/>
              <a:t>wimax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5024"/>
            <a:ext cx="12039600" cy="5809615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A good proportion of </a:t>
            </a:r>
            <a:r>
              <a:rPr lang="en-US" dirty="0" err="1"/>
              <a:t>multihop</a:t>
            </a:r>
            <a:r>
              <a:rPr lang="en-US" dirty="0"/>
              <a:t> wireless transmissions are replaced </a:t>
            </a:r>
            <a:r>
              <a:rPr lang="en-US" dirty="0" smtClean="0"/>
              <a:t>by one-hop </a:t>
            </a:r>
            <a:r>
              <a:rPr lang="en-US" dirty="0"/>
              <a:t>wireless transmission through </a:t>
            </a:r>
            <a:r>
              <a:rPr lang="en-US" dirty="0" err="1"/>
              <a:t>WiMAX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The exposed terminals </a:t>
            </a:r>
            <a:r>
              <a:rPr lang="en-US" dirty="0"/>
              <a:t>would also become less severe </a:t>
            </a:r>
            <a:r>
              <a:rPr lang="en-US" dirty="0" smtClean="0"/>
              <a:t>with shorter paths of </a:t>
            </a:r>
            <a:r>
              <a:rPr lang="en-US" dirty="0" err="1" smtClean="0"/>
              <a:t>WiFi</a:t>
            </a:r>
            <a:r>
              <a:rPr lang="en-US" dirty="0" smtClean="0"/>
              <a:t>. </a:t>
            </a:r>
            <a:r>
              <a:rPr lang="en-US" dirty="0"/>
              <a:t>Second, island nodes with dual interfaces can connect </a:t>
            </a:r>
            <a:r>
              <a:rPr lang="en-US" dirty="0" smtClean="0"/>
              <a:t>to </a:t>
            </a:r>
            <a:r>
              <a:rPr lang="en-US" dirty="0" err="1" smtClean="0"/>
              <a:t>WiMAX</a:t>
            </a:r>
            <a:r>
              <a:rPr lang="en-US" dirty="0"/>
              <a:t>, and thus network coverage is </a:t>
            </a:r>
            <a:r>
              <a:rPr lang="en-US" dirty="0" smtClean="0"/>
              <a:t>improved.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err="1" smtClean="0"/>
              <a:t>WiMAX</a:t>
            </a:r>
            <a:r>
              <a:rPr lang="en-US" dirty="0" smtClean="0"/>
              <a:t> </a:t>
            </a:r>
            <a:r>
              <a:rPr lang="en-US" dirty="0"/>
              <a:t>and Wi-Fi networks is that they </a:t>
            </a:r>
            <a:r>
              <a:rPr lang="en-US" dirty="0" smtClean="0"/>
              <a:t>can coexist </a:t>
            </a:r>
            <a:r>
              <a:rPr lang="en-US" dirty="0"/>
              <a:t>without interference as long as they operate on </a:t>
            </a:r>
            <a:r>
              <a:rPr lang="en-US" dirty="0" smtClean="0"/>
              <a:t>different spectrums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6" t="4818" r="7222"/>
          <a:stretch/>
        </p:blipFill>
        <p:spPr>
          <a:xfrm>
            <a:off x="6172200" y="0"/>
            <a:ext cx="5577840" cy="45158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6444" y="1554480"/>
            <a:ext cx="60557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b="1" dirty="0"/>
              <a:t>three kinds of nodes</a:t>
            </a:r>
            <a:r>
              <a:rPr lang="en-US" sz="2400" dirty="0"/>
              <a:t>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customer </a:t>
            </a:r>
            <a:r>
              <a:rPr lang="en-US" sz="2400" dirty="0"/>
              <a:t>terminals such as laptops, PDAs and smart cell phones,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mesh </a:t>
            </a:r>
            <a:r>
              <a:rPr lang="en-US" sz="2400" dirty="0"/>
              <a:t>nodes such as APs and laptops with routing function, 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/>
              <a:t>WiMAX</a:t>
            </a:r>
            <a:r>
              <a:rPr lang="en-US" sz="2400" dirty="0"/>
              <a:t> base stations (WMBS</a:t>
            </a:r>
            <a:r>
              <a:rPr lang="en-US" sz="2400" dirty="0" smtClean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Customer terminals have only Wi-Fi interfaces </a:t>
            </a:r>
            <a:r>
              <a:rPr lang="en-US" sz="2400" dirty="0" smtClean="0"/>
              <a:t>and send </a:t>
            </a:r>
            <a:r>
              <a:rPr lang="en-US" sz="2400" dirty="0"/>
              <a:t>packets to the nearby mesh nodes</a:t>
            </a:r>
            <a:r>
              <a:rPr lang="en-US" sz="24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mesh nodes could either have only </a:t>
            </a:r>
            <a:r>
              <a:rPr lang="en-US" sz="2400" dirty="0" smtClean="0"/>
              <a:t>Wi-Fi or both </a:t>
            </a:r>
            <a:r>
              <a:rPr lang="en-US" sz="2400" dirty="0" err="1" smtClean="0"/>
              <a:t>wifi</a:t>
            </a:r>
            <a:r>
              <a:rPr lang="en-US" sz="2400" dirty="0" smtClean="0"/>
              <a:t> and </a:t>
            </a:r>
            <a:r>
              <a:rPr lang="en-US" sz="2400" dirty="0" err="1" smtClean="0"/>
              <a:t>wimax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99960" y="4800600"/>
            <a:ext cx="4892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WMBSs only have </a:t>
            </a:r>
            <a:r>
              <a:rPr lang="en-US" sz="2400" dirty="0" err="1"/>
              <a:t>WiMAX</a:t>
            </a:r>
            <a:r>
              <a:rPr lang="en-US" sz="2400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841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89560"/>
            <a:ext cx="10911840" cy="5887403"/>
          </a:xfrm>
        </p:spPr>
        <p:txBody>
          <a:bodyPr/>
          <a:lstStyle/>
          <a:p>
            <a:r>
              <a:rPr lang="en-US" dirty="0" smtClean="0"/>
              <a:t>Here three </a:t>
            </a:r>
            <a:r>
              <a:rPr lang="en-US" dirty="0"/>
              <a:t>kinds of wireless </a:t>
            </a:r>
            <a:r>
              <a:rPr lang="en-US" dirty="0" smtClean="0"/>
              <a:t>connections exist </a:t>
            </a:r>
          </a:p>
          <a:p>
            <a:pPr lvl="1"/>
            <a:r>
              <a:rPr lang="en-US" dirty="0"/>
              <a:t>customer </a:t>
            </a:r>
            <a:r>
              <a:rPr lang="en-US" dirty="0" smtClean="0"/>
              <a:t>terminals-mesh nodes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mesh </a:t>
            </a:r>
            <a:r>
              <a:rPr lang="en-US" dirty="0"/>
              <a:t>nodes-mesh nodes, and </a:t>
            </a:r>
            <a:endParaRPr lang="en-US" dirty="0" smtClean="0"/>
          </a:p>
          <a:p>
            <a:pPr lvl="1"/>
            <a:r>
              <a:rPr lang="en-US" dirty="0" smtClean="0"/>
              <a:t>mesh </a:t>
            </a:r>
            <a:r>
              <a:rPr lang="en-US" dirty="0"/>
              <a:t>nodes-WMBSs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to can use </a:t>
            </a:r>
            <a:r>
              <a:rPr lang="en-US" dirty="0" err="1" smtClean="0"/>
              <a:t>wifi</a:t>
            </a:r>
            <a:r>
              <a:rPr lang="en-US" dirty="0" smtClean="0"/>
              <a:t> connection, with multi channel / multi radio connection</a:t>
            </a:r>
          </a:p>
          <a:p>
            <a:endParaRPr lang="en-US" dirty="0"/>
          </a:p>
          <a:p>
            <a:r>
              <a:rPr lang="en-US" dirty="0" smtClean="0"/>
              <a:t>The internet portal and WMBS are connected with wired connection </a:t>
            </a:r>
          </a:p>
        </p:txBody>
      </p:sp>
    </p:spTree>
    <p:extLst>
      <p:ext uri="{BB962C8B-B14F-4D97-AF65-F5344CB8AC3E}">
        <p14:creationId xmlns:p14="http://schemas.microsoft.com/office/powerpoint/2010/main" val="26470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5" y="0"/>
            <a:ext cx="10515600" cy="781750"/>
          </a:xfrm>
        </p:spPr>
        <p:txBody>
          <a:bodyPr/>
          <a:lstStyle/>
          <a:p>
            <a:r>
              <a:rPr lang="en-US" dirty="0"/>
              <a:t>PROTOCOL AND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508760"/>
            <a:ext cx="3093720" cy="466820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focus on the cooperation between the </a:t>
            </a:r>
            <a:r>
              <a:rPr lang="en-US" sz="2400" dirty="0" err="1"/>
              <a:t>WiFi</a:t>
            </a:r>
            <a:r>
              <a:rPr lang="en-US" sz="2400" dirty="0"/>
              <a:t> and the </a:t>
            </a:r>
            <a:r>
              <a:rPr lang="en-US" sz="2400" dirty="0" err="1"/>
              <a:t>WiMAX</a:t>
            </a:r>
            <a:r>
              <a:rPr lang="en-US" sz="2400" dirty="0"/>
              <a:t> networks, and introduce </a:t>
            </a:r>
            <a:r>
              <a:rPr lang="en-US" sz="2400" dirty="0">
                <a:solidFill>
                  <a:srgbClr val="FF0000"/>
                </a:solidFill>
              </a:rPr>
              <a:t>load balancing protocol </a:t>
            </a:r>
            <a:r>
              <a:rPr lang="en-US" sz="2400" dirty="0"/>
              <a:t>in the heterogeneous network (LABHW). </a:t>
            </a:r>
            <a:endParaRPr lang="en-US" sz="2400" dirty="0" smtClean="0"/>
          </a:p>
          <a:p>
            <a:pPr algn="just"/>
            <a:r>
              <a:rPr lang="en-US" sz="2400" dirty="0" smtClean="0"/>
              <a:t>LABHW </a:t>
            </a:r>
            <a:r>
              <a:rPr lang="en-US" sz="2400" dirty="0"/>
              <a:t>is shown in Figure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541" t="12291" r="6562" b="9374"/>
          <a:stretch/>
        </p:blipFill>
        <p:spPr>
          <a:xfrm>
            <a:off x="5760461" y="709306"/>
            <a:ext cx="6173234" cy="59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278970"/>
            <a:ext cx="11840705" cy="589799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WMBS broadcasts ’Threshold’ (TH) to all Wi-Fi </a:t>
            </a:r>
            <a:r>
              <a:rPr lang="en-US" sz="2400" dirty="0" smtClean="0"/>
              <a:t>nodes when </a:t>
            </a:r>
            <a:r>
              <a:rPr lang="en-US" sz="2400" dirty="0"/>
              <a:t>TH gets updated. </a:t>
            </a:r>
            <a:endParaRPr lang="en-US" sz="2400" dirty="0" smtClean="0"/>
          </a:p>
          <a:p>
            <a:pPr algn="just"/>
            <a:r>
              <a:rPr lang="en-US" sz="2400" dirty="0" smtClean="0"/>
              <a:t>TH </a:t>
            </a:r>
            <a:r>
              <a:rPr lang="en-US" sz="2400" dirty="0"/>
              <a:t>is the reference for all </a:t>
            </a:r>
            <a:r>
              <a:rPr lang="en-US" sz="2400" dirty="0" smtClean="0"/>
              <a:t>mesh nodes </a:t>
            </a:r>
            <a:r>
              <a:rPr lang="en-US" sz="2400" dirty="0"/>
              <a:t>to compare their local congestion situations with </a:t>
            </a:r>
            <a:r>
              <a:rPr lang="en-US" sz="2400" dirty="0" smtClean="0"/>
              <a:t>the global </a:t>
            </a:r>
            <a:r>
              <a:rPr lang="en-US" sz="2400" dirty="0"/>
              <a:t>one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When a mesh node, say node </a:t>
            </a:r>
            <a:r>
              <a:rPr lang="en-US" sz="2400" i="1" dirty="0"/>
              <a:t>a</a:t>
            </a:r>
            <a:r>
              <a:rPr lang="en-US" sz="2400" dirty="0"/>
              <a:t>, receives a new TH from </a:t>
            </a:r>
            <a:r>
              <a:rPr lang="en-US" sz="2400" dirty="0" smtClean="0"/>
              <a:t>the WMBS</a:t>
            </a:r>
            <a:r>
              <a:rPr lang="en-US" sz="2400" dirty="0"/>
              <a:t>, it updates its local </a:t>
            </a:r>
            <a:r>
              <a:rPr lang="en-US" sz="2400" dirty="0" err="1"/>
              <a:t>THa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Node </a:t>
            </a:r>
            <a:r>
              <a:rPr lang="en-US" sz="2400" i="1" dirty="0"/>
              <a:t>a</a:t>
            </a:r>
            <a:r>
              <a:rPr lang="en-US" sz="2400" dirty="0"/>
              <a:t> compares its </a:t>
            </a:r>
            <a:r>
              <a:rPr lang="en-US" sz="2400" dirty="0" smtClean="0"/>
              <a:t>current local </a:t>
            </a:r>
            <a:r>
              <a:rPr lang="en-US" sz="2400" dirty="0"/>
              <a:t>utilization </a:t>
            </a:r>
            <a:r>
              <a:rPr lang="en-US" sz="2400" dirty="0" smtClean="0"/>
              <a:t>Cong</a:t>
            </a:r>
            <a:r>
              <a:rPr lang="en-US" sz="2400" baseline="-250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with the latest TH it has received </a:t>
            </a:r>
            <a:r>
              <a:rPr lang="en-US" sz="2400" dirty="0" smtClean="0"/>
              <a:t>from WMBS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Cong</a:t>
            </a:r>
            <a:r>
              <a:rPr lang="en-US" sz="2400" baseline="-25000" dirty="0"/>
              <a:t>a</a:t>
            </a:r>
            <a:r>
              <a:rPr lang="en-US" sz="2400" dirty="0"/>
              <a:t> exceeds </a:t>
            </a:r>
            <a:r>
              <a:rPr lang="en-US" sz="2400" dirty="0" err="1"/>
              <a:t>TH</a:t>
            </a:r>
            <a:r>
              <a:rPr lang="en-US" sz="2400" baseline="-25000" dirty="0" err="1"/>
              <a:t>a</a:t>
            </a:r>
            <a:r>
              <a:rPr lang="en-US" sz="2400" dirty="0"/>
              <a:t>, node a sends a </a:t>
            </a:r>
            <a:r>
              <a:rPr lang="en-US" sz="2400" i="1" dirty="0"/>
              <a:t>Request</a:t>
            </a:r>
            <a:r>
              <a:rPr lang="en-US" sz="2400" dirty="0"/>
              <a:t> </a:t>
            </a:r>
            <a:r>
              <a:rPr lang="en-US" sz="2400" dirty="0" smtClean="0"/>
              <a:t>to the </a:t>
            </a:r>
            <a:r>
              <a:rPr lang="en-US" sz="2400" dirty="0"/>
              <a:t>WMBS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Once </a:t>
            </a:r>
            <a:r>
              <a:rPr lang="en-US" sz="2400" dirty="0" smtClean="0"/>
              <a:t>a new </a:t>
            </a:r>
            <a:r>
              <a:rPr lang="en-US" sz="2400" dirty="0"/>
              <a:t>Request from node a arrives, the WMBS decides </a:t>
            </a:r>
            <a:r>
              <a:rPr lang="en-US" sz="2400" dirty="0" smtClean="0"/>
              <a:t>whether node </a:t>
            </a:r>
            <a:r>
              <a:rPr lang="en-US" sz="2400" i="1" dirty="0" smtClean="0"/>
              <a:t>a</a:t>
            </a:r>
            <a:r>
              <a:rPr lang="en-US" sz="2400" dirty="0" smtClean="0"/>
              <a:t> can send traffic to the </a:t>
            </a:r>
            <a:r>
              <a:rPr lang="en-US" sz="2400" dirty="0" err="1" smtClean="0"/>
              <a:t>WiMAX</a:t>
            </a:r>
            <a:r>
              <a:rPr lang="en-US" sz="2400" dirty="0" smtClean="0"/>
              <a:t> network and the amount of </a:t>
            </a:r>
            <a:r>
              <a:rPr lang="en-US" sz="2400" dirty="0"/>
              <a:t>the </a:t>
            </a:r>
            <a:r>
              <a:rPr lang="en-US" sz="2400" dirty="0" err="1"/>
              <a:t>WiMAX</a:t>
            </a:r>
            <a:r>
              <a:rPr lang="en-US" sz="2400" dirty="0"/>
              <a:t> bandwidth assigned to it, </a:t>
            </a:r>
            <a:r>
              <a:rPr lang="en-US" sz="2400" dirty="0" err="1"/>
              <a:t>WBWa</a:t>
            </a:r>
            <a:endParaRPr lang="en-US" sz="2400" dirty="0" smtClean="0"/>
          </a:p>
          <a:p>
            <a:r>
              <a:rPr lang="en-US" sz="2400" dirty="0"/>
              <a:t>If </a:t>
            </a:r>
            <a:r>
              <a:rPr lang="en-US" sz="2400" dirty="0" smtClean="0"/>
              <a:t>there is </a:t>
            </a:r>
            <a:r>
              <a:rPr lang="en-US" sz="2400" dirty="0"/>
              <a:t>not enough </a:t>
            </a:r>
            <a:r>
              <a:rPr lang="en-US" sz="2400" dirty="0" err="1"/>
              <a:t>WiMAX</a:t>
            </a:r>
            <a:r>
              <a:rPr lang="en-US" sz="2400" dirty="0"/>
              <a:t> bandwidth, or node </a:t>
            </a:r>
            <a:r>
              <a:rPr lang="en-US" sz="2400" i="1" dirty="0"/>
              <a:t>a </a:t>
            </a:r>
            <a:r>
              <a:rPr lang="en-US" sz="2400" dirty="0"/>
              <a:t>sends a </a:t>
            </a:r>
            <a:r>
              <a:rPr lang="en-US" sz="2400" i="1" dirty="0" smtClean="0"/>
              <a:t>faulty Request </a:t>
            </a:r>
            <a:r>
              <a:rPr lang="en-US" sz="2400" dirty="0"/>
              <a:t>due to non-latest </a:t>
            </a:r>
            <a:r>
              <a:rPr lang="en-US" sz="2400" i="1" dirty="0" err="1"/>
              <a:t>THa</a:t>
            </a:r>
            <a:r>
              <a:rPr lang="en-US" sz="2400" dirty="0"/>
              <a:t>, the </a:t>
            </a:r>
            <a:r>
              <a:rPr lang="en-US" sz="2400" i="1" dirty="0"/>
              <a:t>WMBS </a:t>
            </a:r>
            <a:r>
              <a:rPr lang="en-US" sz="2400" dirty="0"/>
              <a:t>sends </a:t>
            </a:r>
            <a:r>
              <a:rPr lang="en-US" sz="2400" i="1" dirty="0"/>
              <a:t>Reject </a:t>
            </a:r>
            <a:r>
              <a:rPr lang="en-US" sz="2400" dirty="0" smtClean="0"/>
              <a:t>to  node </a:t>
            </a:r>
            <a:r>
              <a:rPr lang="en-US" sz="2400" i="1" dirty="0"/>
              <a:t>a</a:t>
            </a:r>
            <a:r>
              <a:rPr lang="en-US" sz="2400" dirty="0"/>
              <a:t>; otherwise, the </a:t>
            </a:r>
            <a:r>
              <a:rPr lang="en-US" sz="2400" i="1" dirty="0"/>
              <a:t>WMBS </a:t>
            </a:r>
            <a:r>
              <a:rPr lang="en-US" sz="2400" dirty="0"/>
              <a:t>sends </a:t>
            </a:r>
            <a:r>
              <a:rPr lang="en-US" sz="2400" i="1" dirty="0"/>
              <a:t>Accept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5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75" y="278970"/>
            <a:ext cx="11840705" cy="5897994"/>
          </a:xfrm>
        </p:spPr>
        <p:txBody>
          <a:bodyPr>
            <a:normAutofit/>
          </a:bodyPr>
          <a:lstStyle/>
          <a:p>
            <a:r>
              <a:rPr lang="en-US" sz="2400" dirty="0"/>
              <a:t>Once node </a:t>
            </a:r>
            <a:r>
              <a:rPr lang="en-US" sz="2400" i="1" dirty="0"/>
              <a:t>a </a:t>
            </a:r>
            <a:r>
              <a:rPr lang="en-US" sz="2400" dirty="0"/>
              <a:t>acquires </a:t>
            </a:r>
            <a:r>
              <a:rPr lang="en-US" sz="2400" i="1" dirty="0"/>
              <a:t>Accept</a:t>
            </a:r>
            <a:r>
              <a:rPr lang="en-US" sz="2400" dirty="0"/>
              <a:t>, it sends the traffic to </a:t>
            </a:r>
            <a:r>
              <a:rPr lang="en-US" sz="2400" dirty="0" smtClean="0"/>
              <a:t>the </a:t>
            </a:r>
            <a:r>
              <a:rPr lang="en-US" sz="2400" i="1" dirty="0" smtClean="0"/>
              <a:t>WMBS </a:t>
            </a:r>
            <a:r>
              <a:rPr lang="en-US" sz="2400" dirty="0"/>
              <a:t>with the transmission rate limit </a:t>
            </a:r>
            <a:r>
              <a:rPr lang="en-US" sz="2400" i="1" dirty="0" err="1"/>
              <a:t>WBWa</a:t>
            </a:r>
            <a:r>
              <a:rPr lang="en-US" sz="2400" dirty="0"/>
              <a:t>; while </a:t>
            </a:r>
            <a:r>
              <a:rPr lang="en-US" sz="2400" dirty="0" smtClean="0"/>
              <a:t>the </a:t>
            </a:r>
            <a:r>
              <a:rPr lang="en-US" sz="2400" i="1" dirty="0" smtClean="0"/>
              <a:t>WMBS </a:t>
            </a:r>
            <a:r>
              <a:rPr lang="en-US" sz="2400" dirty="0"/>
              <a:t>receives and forwards the traffic to the destination.</a:t>
            </a:r>
          </a:p>
          <a:p>
            <a:r>
              <a:rPr lang="en-US" sz="2400" dirty="0"/>
              <a:t>When the </a:t>
            </a:r>
            <a:r>
              <a:rPr lang="en-US" sz="2400" i="1" dirty="0"/>
              <a:t>WMBS </a:t>
            </a:r>
            <a:r>
              <a:rPr lang="en-US" sz="2400" dirty="0"/>
              <a:t>finishes forwarding flows from node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dirty="0" smtClean="0"/>
              <a:t>it reclaims </a:t>
            </a:r>
            <a:r>
              <a:rPr lang="en-US" sz="2400" dirty="0"/>
              <a:t>the </a:t>
            </a:r>
            <a:r>
              <a:rPr lang="en-US" sz="2400" dirty="0" err="1"/>
              <a:t>WiMAX</a:t>
            </a:r>
            <a:r>
              <a:rPr lang="en-US" sz="2400" dirty="0"/>
              <a:t> bandwidth, and updates and broadcasts the new TH.</a:t>
            </a:r>
          </a:p>
        </p:txBody>
      </p:sp>
    </p:spTree>
    <p:extLst>
      <p:ext uri="{BB962C8B-B14F-4D97-AF65-F5344CB8AC3E}">
        <p14:creationId xmlns:p14="http://schemas.microsoft.com/office/powerpoint/2010/main" val="27913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348908"/>
            <a:ext cx="10515600" cy="1325563"/>
          </a:xfrm>
        </p:spPr>
        <p:txBody>
          <a:bodyPr/>
          <a:lstStyle/>
          <a:p>
            <a:r>
              <a:rPr lang="en-US" dirty="0"/>
              <a:t>VEHICULAR MESH NETWORK</a:t>
            </a:r>
          </a:p>
        </p:txBody>
      </p:sp>
    </p:spTree>
    <p:extLst>
      <p:ext uri="{BB962C8B-B14F-4D97-AF65-F5344CB8AC3E}">
        <p14:creationId xmlns:p14="http://schemas.microsoft.com/office/powerpoint/2010/main" val="11754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60" y="480447"/>
            <a:ext cx="11577234" cy="5696516"/>
          </a:xfrm>
        </p:spPr>
        <p:txBody>
          <a:bodyPr/>
          <a:lstStyle/>
          <a:p>
            <a:pPr algn="just"/>
            <a:r>
              <a:rPr lang="en-US" dirty="0"/>
              <a:t>Vehicular communication has mainly focused on supporting two broad categories </a:t>
            </a:r>
            <a:r>
              <a:rPr lang="en-US" dirty="0" smtClean="0"/>
              <a:t>of applications:</a:t>
            </a:r>
          </a:p>
          <a:p>
            <a:pPr algn="just"/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a) </a:t>
            </a:r>
            <a:r>
              <a:rPr lang="en-US" b="1" dirty="0"/>
              <a:t>vehicular safety, </a:t>
            </a:r>
            <a:r>
              <a:rPr lang="en-US" dirty="0"/>
              <a:t>such as exchanging safety relevant information or </a:t>
            </a:r>
            <a:r>
              <a:rPr lang="en-US" dirty="0" smtClean="0"/>
              <a:t>remote diagnostics </a:t>
            </a:r>
            <a:r>
              <a:rPr lang="en-US" dirty="0"/>
              <a:t>using data from sensors built into vehicles</a:t>
            </a:r>
          </a:p>
          <a:p>
            <a:pPr marL="457200" lvl="1" indent="0" algn="just">
              <a:buNone/>
            </a:pPr>
            <a:r>
              <a:rPr lang="en-US" dirty="0"/>
              <a:t>b) </a:t>
            </a:r>
            <a:r>
              <a:rPr lang="en-US" b="1" dirty="0"/>
              <a:t>mobile internet access. </a:t>
            </a:r>
            <a:r>
              <a:rPr lang="en-US" dirty="0"/>
              <a:t>However, there is a large untapped potential of using </a:t>
            </a:r>
            <a:r>
              <a:rPr lang="en-US" dirty="0" smtClean="0"/>
              <a:t>such vehicular </a:t>
            </a:r>
            <a:r>
              <a:rPr lang="en-US" dirty="0"/>
              <a:t>networks as powerful and distributed computing or as </a:t>
            </a:r>
            <a:r>
              <a:rPr lang="en-US" dirty="0" smtClean="0"/>
              <a:t>transit networks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VMesh</a:t>
            </a:r>
            <a:r>
              <a:rPr lang="en-US" b="1" dirty="0"/>
              <a:t> to connect disjoint sensor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08" t="33197" r="28841" b="18008"/>
          <a:stretch/>
        </p:blipFill>
        <p:spPr>
          <a:xfrm>
            <a:off x="5036948" y="1446977"/>
            <a:ext cx="5610387" cy="3677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438" y="5393410"/>
            <a:ext cx="1123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VMesh</a:t>
            </a:r>
            <a:r>
              <a:rPr lang="en-US" sz="2400" dirty="0"/>
              <a:t> can be used to interconnect the sensors and the backbone wide area </a:t>
            </a:r>
            <a:r>
              <a:rPr lang="en-US" sz="2400" dirty="0" smtClean="0"/>
              <a:t>network (WAN</a:t>
            </a:r>
            <a:r>
              <a:rPr lang="en-US" sz="2400" dirty="0"/>
              <a:t>) infrastructure, e.g., Internet backbone, wireless cellular </a:t>
            </a:r>
            <a:r>
              <a:rPr lang="en-US" sz="2400" dirty="0" smtClean="0"/>
              <a:t>infrastructure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2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3" y="154983"/>
            <a:ext cx="10515600" cy="714295"/>
          </a:xfrm>
        </p:spPr>
        <p:txBody>
          <a:bodyPr/>
          <a:lstStyle/>
          <a:p>
            <a:r>
              <a:rPr lang="en-US" dirty="0" smtClean="0"/>
              <a:t>Properties </a:t>
            </a:r>
            <a:r>
              <a:rPr lang="en-US" dirty="0"/>
              <a:t>and </a:t>
            </a:r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5" y="1007390"/>
            <a:ext cx="11732217" cy="585061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First, vehicles travel at a much higher speed, making it challenging to </a:t>
            </a:r>
            <a:r>
              <a:rPr lang="en-US" sz="2400" dirty="0" smtClean="0"/>
              <a:t>sustain communications </a:t>
            </a:r>
            <a:r>
              <a:rPr lang="en-US" sz="2400" dirty="0"/>
              <a:t>between stationary sites and moving vehicles, as well </a:t>
            </a:r>
            <a:r>
              <a:rPr lang="en-US" sz="2400" dirty="0" smtClean="0"/>
              <a:t>as handing-off </a:t>
            </a:r>
            <a:r>
              <a:rPr lang="en-US" sz="2400" dirty="0"/>
              <a:t>the communication link from one site to the other as the </a:t>
            </a:r>
            <a:r>
              <a:rPr lang="en-US" sz="2400" dirty="0" smtClean="0"/>
              <a:t>vehicles pass </a:t>
            </a:r>
            <a:r>
              <a:rPr lang="en-US" sz="2400" dirty="0"/>
              <a:t>between them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Second, despite the common assumption of random mobility patterns in </a:t>
            </a:r>
            <a:r>
              <a:rPr lang="en-US" sz="2400" dirty="0" smtClean="0"/>
              <a:t>many simulation </a:t>
            </a:r>
            <a:r>
              <a:rPr lang="en-US" sz="2400" dirty="0"/>
              <a:t>studies on ad hoc networks, the vehicular traffic has a more </a:t>
            </a:r>
            <a:r>
              <a:rPr lang="en-US" sz="2400" dirty="0" smtClean="0"/>
              <a:t>well defined </a:t>
            </a:r>
            <a:r>
              <a:rPr lang="en-US" sz="2400" dirty="0"/>
              <a:t>structure that depends on the transportation </a:t>
            </a:r>
            <a:r>
              <a:rPr lang="en-US" sz="2400" dirty="0" smtClean="0"/>
              <a:t>grid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Lastly, vehicles, as communication nodes, have </a:t>
            </a:r>
            <a:r>
              <a:rPr lang="en-US" sz="2400" dirty="0" smtClean="0"/>
              <a:t>rich </a:t>
            </a:r>
            <a:r>
              <a:rPr lang="en-US" sz="2400" dirty="0"/>
              <a:t>life and </a:t>
            </a:r>
            <a:r>
              <a:rPr lang="en-US" sz="2400" dirty="0" smtClean="0"/>
              <a:t>computing power </a:t>
            </a:r>
            <a:r>
              <a:rPr lang="en-US" sz="2400" dirty="0"/>
              <a:t>as compared to sensor networks.</a:t>
            </a:r>
          </a:p>
        </p:txBody>
      </p:sp>
    </p:spTree>
    <p:extLst>
      <p:ext uri="{BB962C8B-B14F-4D97-AF65-F5344CB8AC3E}">
        <p14:creationId xmlns:p14="http://schemas.microsoft.com/office/powerpoint/2010/main" val="31593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OF WMNs.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337945"/>
            <a:ext cx="10561320" cy="4346575"/>
          </a:xfrm>
        </p:spPr>
        <p:txBody>
          <a:bodyPr/>
          <a:lstStyle/>
          <a:p>
            <a:r>
              <a:rPr lang="en-US" dirty="0" smtClean="0"/>
              <a:t>Three different categories distinguish in the WMNs architecture, based on the functionality of the nodes.</a:t>
            </a:r>
          </a:p>
          <a:p>
            <a:endParaRPr lang="en-US" dirty="0"/>
          </a:p>
          <a:p>
            <a:r>
              <a:rPr lang="en-US" dirty="0" smtClean="0"/>
              <a:t>Infrastructure/backbone WMNs</a:t>
            </a:r>
          </a:p>
          <a:p>
            <a:r>
              <a:rPr lang="en-US" dirty="0"/>
              <a:t>Client </a:t>
            </a:r>
            <a:r>
              <a:rPr lang="en-US" dirty="0" smtClean="0"/>
              <a:t>WMNs</a:t>
            </a:r>
          </a:p>
          <a:p>
            <a:r>
              <a:rPr lang="en-US" dirty="0"/>
              <a:t>Hybrid WMNs</a:t>
            </a:r>
          </a:p>
        </p:txBody>
      </p:sp>
    </p:spTree>
    <p:extLst>
      <p:ext uri="{BB962C8B-B14F-4D97-AF65-F5344CB8AC3E}">
        <p14:creationId xmlns:p14="http://schemas.microsoft.com/office/powerpoint/2010/main" val="1941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984"/>
            <a:ext cx="4757980" cy="4959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VMesh</a:t>
            </a:r>
            <a:r>
              <a:rPr lang="en-US" dirty="0"/>
              <a:t> </a:t>
            </a:r>
            <a:r>
              <a:rPr lang="en-US" dirty="0" smtClean="0"/>
              <a:t>goals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7" y="818234"/>
            <a:ext cx="11916905" cy="603976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Low Deployment and Maintenance Cost</a:t>
            </a:r>
            <a:r>
              <a:rPr lang="en-US" sz="2400" b="1" dirty="0" smtClean="0"/>
              <a:t>:</a:t>
            </a:r>
          </a:p>
          <a:p>
            <a:pPr lvl="1" algn="just"/>
            <a:r>
              <a:rPr lang="en-US" dirty="0"/>
              <a:t>Since the routers in this case </a:t>
            </a:r>
            <a:r>
              <a:rPr lang="en-US" dirty="0" smtClean="0"/>
              <a:t>are ”mobile</a:t>
            </a:r>
            <a:r>
              <a:rPr lang="en-US" dirty="0"/>
              <a:t>”, one can drive these mobile routers into a station </a:t>
            </a:r>
            <a:r>
              <a:rPr lang="en-US" dirty="0" smtClean="0"/>
              <a:t> for </a:t>
            </a:r>
            <a:r>
              <a:rPr lang="en-US" dirty="0"/>
              <a:t>repairs or software/hardware upgrades, instead of having </a:t>
            </a:r>
            <a:r>
              <a:rPr lang="en-US" dirty="0" smtClean="0"/>
              <a:t>to end </a:t>
            </a:r>
            <a:r>
              <a:rPr lang="en-US" dirty="0"/>
              <a:t>a repair team out to various locations to fix the problems if they were stationary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Moreover, the number of mobile routers required can be minimized, e.g., using </a:t>
            </a:r>
            <a:r>
              <a:rPr lang="en-US" dirty="0" smtClean="0"/>
              <a:t>buses traveling </a:t>
            </a:r>
            <a:r>
              <a:rPr lang="en-US" dirty="0"/>
              <a:t>on different routes is sufficient to cover the entire city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Hence, both </a:t>
            </a:r>
            <a:r>
              <a:rPr lang="en-US" dirty="0" smtClean="0"/>
              <a:t>the installation </a:t>
            </a:r>
            <a:r>
              <a:rPr lang="en-US" dirty="0"/>
              <a:t>and maintenance costs are greatly reduced.</a:t>
            </a:r>
          </a:p>
        </p:txBody>
      </p:sp>
    </p:spTree>
    <p:extLst>
      <p:ext uri="{BB962C8B-B14F-4D97-AF65-F5344CB8AC3E}">
        <p14:creationId xmlns:p14="http://schemas.microsoft.com/office/powerpoint/2010/main" val="3196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984"/>
            <a:ext cx="4757980" cy="4959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VMesh</a:t>
            </a:r>
            <a:r>
              <a:rPr lang="en-US" dirty="0"/>
              <a:t> </a:t>
            </a:r>
            <a:r>
              <a:rPr lang="en-US" dirty="0" smtClean="0"/>
              <a:t>goals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7" y="818234"/>
            <a:ext cx="11916905" cy="603976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Adaptive Fidelity</a:t>
            </a:r>
            <a:r>
              <a:rPr lang="en-US" sz="2400" b="1" dirty="0" smtClean="0"/>
              <a:t>:</a:t>
            </a:r>
          </a:p>
          <a:p>
            <a:pPr lvl="1" algn="just"/>
            <a:r>
              <a:rPr lang="en-US" dirty="0"/>
              <a:t>By using a combination of vehicles as mobile routers, </a:t>
            </a:r>
            <a:r>
              <a:rPr lang="en-US" dirty="0" err="1" smtClean="0"/>
              <a:t>Vmesh</a:t>
            </a:r>
            <a:r>
              <a:rPr lang="en-US" dirty="0" smtClean="0"/>
              <a:t> provides </a:t>
            </a:r>
            <a:r>
              <a:rPr lang="en-US" dirty="0"/>
              <a:t>a wide spectrum of flexibility in terms of the frequency of message </a:t>
            </a:r>
            <a:r>
              <a:rPr lang="en-US" dirty="0" smtClean="0"/>
              <a:t>retrieving </a:t>
            </a:r>
          </a:p>
          <a:p>
            <a:pPr lvl="1" algn="just"/>
            <a:r>
              <a:rPr lang="en-US" dirty="0" smtClean="0"/>
              <a:t>For </a:t>
            </a:r>
            <a:r>
              <a:rPr lang="en-US" dirty="0"/>
              <a:t>example, while buses </a:t>
            </a:r>
            <a:r>
              <a:rPr lang="en-US" dirty="0" smtClean="0"/>
              <a:t>run every </a:t>
            </a:r>
            <a:r>
              <a:rPr lang="en-US" dirty="0"/>
              <a:t>0.5 - 1 hour, they do not stop at every single household. </a:t>
            </a:r>
            <a:endParaRPr lang="en-US" dirty="0" smtClean="0"/>
          </a:p>
          <a:p>
            <a:pPr lvl="1" algn="just"/>
            <a:r>
              <a:rPr lang="en-US" dirty="0" smtClean="0"/>
              <a:t>On </a:t>
            </a:r>
            <a:r>
              <a:rPr lang="en-US" dirty="0"/>
              <a:t>the other </a:t>
            </a:r>
            <a:r>
              <a:rPr lang="en-US" dirty="0" smtClean="0"/>
              <a:t>hand, garbage </a:t>
            </a:r>
            <a:r>
              <a:rPr lang="en-US" dirty="0"/>
              <a:t>trucks may stop at every household but they only come by once a week.</a:t>
            </a:r>
          </a:p>
        </p:txBody>
      </p:sp>
    </p:spTree>
    <p:extLst>
      <p:ext uri="{BB962C8B-B14F-4D97-AF65-F5344CB8AC3E}">
        <p14:creationId xmlns:p14="http://schemas.microsoft.com/office/powerpoint/2010/main" val="3506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557939"/>
            <a:ext cx="11090329" cy="5619024"/>
          </a:xfrm>
        </p:spPr>
        <p:txBody>
          <a:bodyPr>
            <a:normAutofit/>
          </a:bodyPr>
          <a:lstStyle/>
          <a:p>
            <a:r>
              <a:rPr lang="en-US" sz="2400" b="1" dirty="0"/>
              <a:t>Scalability: </a:t>
            </a:r>
            <a:endParaRPr lang="en-US" sz="2400" b="1" dirty="0" smtClean="0"/>
          </a:p>
          <a:p>
            <a:pPr lvl="1"/>
            <a:r>
              <a:rPr lang="en-US" dirty="0" err="1" smtClean="0"/>
              <a:t>VMesh</a:t>
            </a:r>
            <a:r>
              <a:rPr lang="en-US" dirty="0" smtClean="0"/>
              <a:t> </a:t>
            </a:r>
            <a:r>
              <a:rPr lang="en-US" dirty="0"/>
              <a:t>can support incremental deployment easily as the number </a:t>
            </a:r>
            <a:r>
              <a:rPr lang="en-US" dirty="0" smtClean="0"/>
              <a:t>of sensor </a:t>
            </a:r>
            <a:r>
              <a:rPr lang="en-US" dirty="0"/>
              <a:t>nodes grows</a:t>
            </a:r>
            <a:r>
              <a:rPr lang="en-US" dirty="0" smtClean="0"/>
              <a:t>.</a:t>
            </a:r>
          </a:p>
          <a:p>
            <a:r>
              <a:rPr lang="en-US" sz="2400" b="1" dirty="0"/>
              <a:t>Broadcast and Multicast Capabilities: </a:t>
            </a:r>
            <a:endParaRPr lang="en-US" sz="2400" b="1" dirty="0" smtClean="0"/>
          </a:p>
          <a:p>
            <a:pPr lvl="1"/>
            <a:r>
              <a:rPr lang="en-US" dirty="0" smtClean="0"/>
              <a:t>Broadcast </a:t>
            </a:r>
            <a:r>
              <a:rPr lang="en-US" dirty="0"/>
              <a:t>and multicast capabilities </a:t>
            </a:r>
            <a:r>
              <a:rPr lang="en-US" dirty="0" smtClean="0"/>
              <a:t>are inherent </a:t>
            </a:r>
            <a:r>
              <a:rPr lang="en-US" dirty="0"/>
              <a:t>in the wireless communications used </a:t>
            </a:r>
            <a:endParaRPr lang="en-US" dirty="0" smtClean="0"/>
          </a:p>
          <a:p>
            <a:pPr lvl="2"/>
            <a:r>
              <a:rPr lang="en-US" sz="2400" dirty="0" smtClean="0"/>
              <a:t>between the </a:t>
            </a:r>
            <a:r>
              <a:rPr lang="en-US" sz="2400" dirty="0"/>
              <a:t>mobile routers and </a:t>
            </a:r>
            <a:r>
              <a:rPr lang="en-US" sz="2400" dirty="0" smtClean="0"/>
              <a:t>sensor nodes</a:t>
            </a:r>
            <a:r>
              <a:rPr lang="en-US" sz="2400" dirty="0"/>
              <a:t>, </a:t>
            </a:r>
            <a:endParaRPr lang="en-US" sz="2400" dirty="0" smtClean="0"/>
          </a:p>
          <a:p>
            <a:pPr lvl="2"/>
            <a:r>
              <a:rPr lang="en-US" sz="2400" dirty="0" smtClean="0"/>
              <a:t>between </a:t>
            </a:r>
            <a:r>
              <a:rPr lang="en-US" sz="2400" dirty="0"/>
              <a:t>the mobile routers and aggregation points to the </a:t>
            </a:r>
            <a:r>
              <a:rPr lang="en-US" sz="2400" dirty="0" err="1"/>
              <a:t>VMesh</a:t>
            </a:r>
            <a:r>
              <a:rPr lang="en-US" sz="2400" dirty="0"/>
              <a:t> </a:t>
            </a:r>
            <a:r>
              <a:rPr lang="en-US" sz="2400" dirty="0" smtClean="0"/>
              <a:t>network backbone</a:t>
            </a:r>
            <a:r>
              <a:rPr lang="en-US" sz="2400" dirty="0"/>
              <a:t>, and </a:t>
            </a:r>
            <a:endParaRPr lang="en-US" sz="2400" dirty="0" smtClean="0"/>
          </a:p>
          <a:p>
            <a:pPr lvl="2"/>
            <a:r>
              <a:rPr lang="en-US" sz="2400" dirty="0" smtClean="0"/>
              <a:t>between </a:t>
            </a:r>
            <a:r>
              <a:rPr lang="en-US" sz="2400" dirty="0"/>
              <a:t>mobile routers and other vehicles equipped with </a:t>
            </a:r>
            <a:r>
              <a:rPr lang="en-US" sz="2400" dirty="0" smtClean="0"/>
              <a:t>wireless transceivers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98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216976"/>
            <a:ext cx="11975024" cy="595998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High Level of Redundancy: </a:t>
            </a:r>
            <a:endParaRPr lang="en-US" sz="2400" b="1" dirty="0" smtClean="0"/>
          </a:p>
          <a:p>
            <a:pPr lvl="1" algn="just"/>
            <a:r>
              <a:rPr lang="en-US" dirty="0" err="1" smtClean="0"/>
              <a:t>VMesh</a:t>
            </a:r>
            <a:r>
              <a:rPr lang="en-US" dirty="0" smtClean="0"/>
              <a:t> </a:t>
            </a:r>
            <a:r>
              <a:rPr lang="en-US" dirty="0"/>
              <a:t>has a high level of built-in redundancy </a:t>
            </a:r>
            <a:r>
              <a:rPr lang="en-US" dirty="0" smtClean="0"/>
              <a:t>by leveraging </a:t>
            </a:r>
            <a:r>
              <a:rPr lang="en-US" dirty="0"/>
              <a:t>different vehicles that overlap in spatial </a:t>
            </a:r>
            <a:r>
              <a:rPr lang="en-US" dirty="0" smtClean="0"/>
              <a:t>coverage</a:t>
            </a:r>
          </a:p>
          <a:p>
            <a:pPr lvl="1" algn="just"/>
            <a:r>
              <a:rPr lang="en-US" dirty="0" smtClean="0"/>
              <a:t>The same end-user </a:t>
            </a:r>
            <a:r>
              <a:rPr lang="en-US" dirty="0"/>
              <a:t>can be connected by two or three different types of vehicles. </a:t>
            </a:r>
            <a:endParaRPr lang="en-US" dirty="0" smtClean="0"/>
          </a:p>
          <a:p>
            <a:pPr lvl="1" algn="just"/>
            <a:r>
              <a:rPr lang="en-US" dirty="0" smtClean="0"/>
              <a:t>There are multiple </a:t>
            </a:r>
            <a:r>
              <a:rPr lang="en-US" dirty="0"/>
              <a:t>available paths to ensure the delivery of </a:t>
            </a:r>
            <a:r>
              <a:rPr lang="en-US" dirty="0" smtClean="0"/>
              <a:t>the demand response messages.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sz="2400" b="1" dirty="0"/>
              <a:t>Failure Resiliency via Deflection Routing: </a:t>
            </a:r>
            <a:endParaRPr lang="en-US" sz="2400" b="1" dirty="0" smtClean="0"/>
          </a:p>
          <a:p>
            <a:pPr lvl="1" algn="just"/>
            <a:r>
              <a:rPr lang="en-US" dirty="0" err="1" smtClean="0"/>
              <a:t>VMesh</a:t>
            </a:r>
            <a:r>
              <a:rPr lang="en-US" dirty="0" smtClean="0"/>
              <a:t> </a:t>
            </a:r>
            <a:r>
              <a:rPr lang="en-US" dirty="0"/>
              <a:t>ensures the survivability of </a:t>
            </a:r>
            <a:r>
              <a:rPr lang="en-US" dirty="0" smtClean="0"/>
              <a:t>the DR </a:t>
            </a:r>
            <a:r>
              <a:rPr lang="en-US" dirty="0"/>
              <a:t>messages by deploying the deflection routing technique.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key premise lies </a:t>
            </a:r>
            <a:r>
              <a:rPr lang="en-US" dirty="0" smtClean="0"/>
              <a:t>in the </a:t>
            </a:r>
            <a:r>
              <a:rPr lang="en-US" dirty="0"/>
              <a:t>ability of </a:t>
            </a:r>
            <a:r>
              <a:rPr lang="en-US" dirty="0" err="1"/>
              <a:t>VMesh</a:t>
            </a:r>
            <a:r>
              <a:rPr lang="en-US" dirty="0"/>
              <a:t> to deflect messages until a valid path is found to the </a:t>
            </a:r>
            <a:r>
              <a:rPr lang="en-US" dirty="0" smtClean="0"/>
              <a:t>destination instead </a:t>
            </a:r>
            <a:r>
              <a:rPr lang="en-US" dirty="0"/>
              <a:t>of dropping them when the original path fails due to faulty mobile </a:t>
            </a:r>
            <a:r>
              <a:rPr lang="en-US" dirty="0" smtClean="0"/>
              <a:t>routers, broken </a:t>
            </a:r>
            <a:r>
              <a:rPr lang="en-US" dirty="0"/>
              <a:t>communication links, or vehicular accidents.</a:t>
            </a:r>
          </a:p>
        </p:txBody>
      </p:sp>
    </p:spTree>
    <p:extLst>
      <p:ext uri="{BB962C8B-B14F-4D97-AF65-F5344CB8AC3E}">
        <p14:creationId xmlns:p14="http://schemas.microsoft.com/office/powerpoint/2010/main" val="6786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62" y="1"/>
            <a:ext cx="10515600" cy="805912"/>
          </a:xfrm>
        </p:spPr>
        <p:txBody>
          <a:bodyPr/>
          <a:lstStyle/>
          <a:p>
            <a:r>
              <a:rPr lang="en-US" b="1" dirty="0"/>
              <a:t>VMESH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728420"/>
            <a:ext cx="11794210" cy="5889356"/>
          </a:xfrm>
        </p:spPr>
        <p:txBody>
          <a:bodyPr/>
          <a:lstStyle/>
          <a:p>
            <a:pPr algn="just"/>
            <a:r>
              <a:rPr lang="en-US" dirty="0"/>
              <a:t>Vehicular mesh networks are ad hoc networks formed by vehicles enabled </a:t>
            </a:r>
            <a:r>
              <a:rPr lang="en-US" dirty="0" smtClean="0"/>
              <a:t>with wireless </a:t>
            </a:r>
            <a:r>
              <a:rPr lang="en-US" dirty="0"/>
              <a:t>networking.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the vehicles move, the connectivity between the vehicles </a:t>
            </a:r>
            <a:r>
              <a:rPr lang="en-US" dirty="0" smtClean="0"/>
              <a:t>and other </a:t>
            </a:r>
            <a:r>
              <a:rPr lang="en-US" dirty="0"/>
              <a:t>static network nodes changes.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network is dynamic and as a result, nodes </a:t>
            </a:r>
            <a:r>
              <a:rPr lang="en-US" dirty="0" smtClean="0"/>
              <a:t>may be </a:t>
            </a:r>
            <a:r>
              <a:rPr lang="en-US" dirty="0"/>
              <a:t>disconnected from the network at times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To address this, nodes will store the </a:t>
            </a:r>
            <a:r>
              <a:rPr lang="en-US" dirty="0" smtClean="0"/>
              <a:t>data during </a:t>
            </a:r>
            <a:r>
              <a:rPr lang="en-US" dirty="0"/>
              <a:t>the period they are disconnected from the network.</a:t>
            </a:r>
          </a:p>
        </p:txBody>
      </p:sp>
    </p:spTree>
    <p:extLst>
      <p:ext uri="{BB962C8B-B14F-4D97-AF65-F5344CB8AC3E}">
        <p14:creationId xmlns:p14="http://schemas.microsoft.com/office/powerpoint/2010/main" val="21007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91" t="15745" r="15022" b="7677"/>
          <a:stretch/>
        </p:blipFill>
        <p:spPr>
          <a:xfrm>
            <a:off x="991892" y="247973"/>
            <a:ext cx="9856921" cy="61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3" y="278969"/>
            <a:ext cx="11887200" cy="6261316"/>
          </a:xfrm>
        </p:spPr>
        <p:txBody>
          <a:bodyPr/>
          <a:lstStyle/>
          <a:p>
            <a:r>
              <a:rPr lang="en-US" b="1" dirty="0"/>
              <a:t>Sensing and </a:t>
            </a:r>
            <a:r>
              <a:rPr lang="en-US" b="1" dirty="0" err="1"/>
              <a:t>Transceiving</a:t>
            </a:r>
            <a:r>
              <a:rPr lang="en-US" b="1" dirty="0"/>
              <a:t> Units (STUs) </a:t>
            </a:r>
            <a:r>
              <a:rPr lang="en-US" dirty="0"/>
              <a:t>are wireless enabled sensors that </a:t>
            </a:r>
            <a:r>
              <a:rPr lang="en-US" dirty="0" smtClean="0"/>
              <a:t>will transmit </a:t>
            </a:r>
            <a:r>
              <a:rPr lang="en-US" dirty="0"/>
              <a:t>collected data to the central office (inbound message).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also receive </a:t>
            </a:r>
            <a:r>
              <a:rPr lang="en-US" dirty="0" smtClean="0"/>
              <a:t>new configurations generated </a:t>
            </a:r>
            <a:r>
              <a:rPr lang="en-US" dirty="0"/>
              <a:t>by the central </a:t>
            </a:r>
            <a:r>
              <a:rPr lang="en-US" dirty="0" smtClean="0"/>
              <a:t>office (outbound </a:t>
            </a:r>
            <a:r>
              <a:rPr lang="en-US" dirty="0"/>
              <a:t>message).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are shown as solid circles in Figure.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STUs </a:t>
            </a:r>
            <a:r>
              <a:rPr lang="en-US" dirty="0" smtClean="0"/>
              <a:t>cannot directly </a:t>
            </a:r>
            <a:r>
              <a:rPr lang="en-US" dirty="0"/>
              <a:t>connect to the </a:t>
            </a:r>
            <a:r>
              <a:rPr lang="en-US" dirty="0" err="1"/>
              <a:t>VMesh</a:t>
            </a:r>
            <a:r>
              <a:rPr lang="en-US" dirty="0"/>
              <a:t> backbone network, they can form a network </a:t>
            </a:r>
            <a:r>
              <a:rPr lang="en-US" dirty="0" smtClean="0"/>
              <a:t>themselves to </a:t>
            </a:r>
            <a:r>
              <a:rPr lang="en-US" dirty="0"/>
              <a:t>route inbound and outbound messages.</a:t>
            </a:r>
          </a:p>
        </p:txBody>
      </p:sp>
    </p:spTree>
    <p:extLst>
      <p:ext uri="{BB962C8B-B14F-4D97-AF65-F5344CB8AC3E}">
        <p14:creationId xmlns:p14="http://schemas.microsoft.com/office/powerpoint/2010/main" val="16456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340963"/>
            <a:ext cx="11623728" cy="5836000"/>
          </a:xfrm>
        </p:spPr>
        <p:txBody>
          <a:bodyPr/>
          <a:lstStyle/>
          <a:p>
            <a:pPr algn="just"/>
            <a:r>
              <a:rPr lang="en-US" b="1" dirty="0"/>
              <a:t>Aggregation Points (APs) </a:t>
            </a:r>
            <a:r>
              <a:rPr lang="en-US" dirty="0"/>
              <a:t>are nodes that act as gateways to the </a:t>
            </a:r>
            <a:r>
              <a:rPr lang="en-US" dirty="0" err="1"/>
              <a:t>VMesh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They can aggregate </a:t>
            </a:r>
            <a:r>
              <a:rPr lang="en-US" dirty="0"/>
              <a:t>inbound messages, </a:t>
            </a:r>
            <a:r>
              <a:rPr lang="en-US" dirty="0" smtClean="0"/>
              <a:t>accept outbound messages</a:t>
            </a:r>
            <a:r>
              <a:rPr lang="en-US" dirty="0"/>
              <a:t>, and route these outbound messages to one or more STUs.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gateways could </a:t>
            </a:r>
            <a:r>
              <a:rPr lang="en-US" dirty="0"/>
              <a:t>be special nodes deployed at appropriate </a:t>
            </a:r>
            <a:r>
              <a:rPr lang="en-US" dirty="0" smtClean="0"/>
              <a:t> locations </a:t>
            </a:r>
            <a:r>
              <a:rPr lang="en-US" dirty="0"/>
              <a:t>or specific STUs that </a:t>
            </a:r>
            <a:r>
              <a:rPr lang="en-US" dirty="0" smtClean="0"/>
              <a:t>are enabled </a:t>
            </a:r>
            <a:r>
              <a:rPr lang="en-US" dirty="0"/>
              <a:t>with the gateway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0867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7" y="139484"/>
            <a:ext cx="11825207" cy="6338807"/>
          </a:xfrm>
        </p:spPr>
        <p:txBody>
          <a:bodyPr/>
          <a:lstStyle/>
          <a:p>
            <a:pPr algn="just"/>
            <a:r>
              <a:rPr lang="en-US" b="1" dirty="0"/>
              <a:t>Mobile Routers (MRs) </a:t>
            </a:r>
            <a:r>
              <a:rPr lang="en-US" dirty="0"/>
              <a:t>are wireless enabled mobile objects that have the ability </a:t>
            </a:r>
            <a:r>
              <a:rPr lang="en-US" dirty="0" smtClean="0"/>
              <a:t>to store </a:t>
            </a:r>
            <a:r>
              <a:rPr lang="en-US" dirty="0"/>
              <a:t>and forward data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For example, buses, along with other various types of </a:t>
            </a:r>
            <a:r>
              <a:rPr lang="en-US" dirty="0" smtClean="0"/>
              <a:t>vehicles equipped </a:t>
            </a:r>
            <a:r>
              <a:rPr lang="en-US" dirty="0"/>
              <a:t>with storage and wireless networking, form ad hoc networks with </a:t>
            </a:r>
            <a:r>
              <a:rPr lang="en-US" dirty="0" smtClean="0"/>
              <a:t>other mobile </a:t>
            </a:r>
            <a:r>
              <a:rPr lang="en-US" dirty="0"/>
              <a:t>routers and connect to the static gateways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Central Gateways to </a:t>
            </a:r>
            <a:r>
              <a:rPr lang="en-US" b="1" dirty="0" err="1"/>
              <a:t>VMesh</a:t>
            </a:r>
            <a:r>
              <a:rPr lang="en-US" b="1" dirty="0"/>
              <a:t> (CGs) </a:t>
            </a:r>
            <a:r>
              <a:rPr lang="en-US" dirty="0"/>
              <a:t>are gateways which connect different </a:t>
            </a:r>
            <a:r>
              <a:rPr lang="en-US" dirty="0" err="1" smtClean="0"/>
              <a:t>Vmesh</a:t>
            </a:r>
            <a:r>
              <a:rPr lang="en-US" dirty="0" smtClean="0"/>
              <a:t> networks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located at specific locations on the paths of mobile routers, such </a:t>
            </a:r>
            <a:r>
              <a:rPr lang="en-US" dirty="0" smtClean="0"/>
              <a:t>as at </a:t>
            </a:r>
            <a:r>
              <a:rPr lang="en-US" dirty="0"/>
              <a:t>the main terminal stop of buses.</a:t>
            </a:r>
          </a:p>
        </p:txBody>
      </p:sp>
    </p:spTree>
    <p:extLst>
      <p:ext uri="{BB962C8B-B14F-4D97-AF65-F5344CB8AC3E}">
        <p14:creationId xmlns:p14="http://schemas.microsoft.com/office/powerpoint/2010/main" val="32042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VMESH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55" y="1534332"/>
            <a:ext cx="11902698" cy="532366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Greedy Perimeter Stateless Routing (GPSR) as the backbone algorithm to </a:t>
            </a:r>
            <a:r>
              <a:rPr lang="en-US" sz="2400" dirty="0" smtClean="0"/>
              <a:t>send data </a:t>
            </a:r>
            <a:r>
              <a:rPr lang="en-US" sz="2400" dirty="0"/>
              <a:t>from sensors to APs.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GPSR, need to establish a planar network, such as </a:t>
            </a:r>
            <a:r>
              <a:rPr lang="en-US" sz="2400" dirty="0" smtClean="0"/>
              <a:t>a Gabriel </a:t>
            </a:r>
            <a:r>
              <a:rPr lang="en-US" sz="2400" dirty="0"/>
              <a:t>Graph (GG) or Related Neighborhood Graph (RNG) to eliminate </a:t>
            </a:r>
            <a:r>
              <a:rPr lang="en-US" sz="2400" dirty="0" smtClean="0"/>
              <a:t>intersecting edges </a:t>
            </a:r>
            <a:r>
              <a:rPr lang="en-US" sz="2400" dirty="0"/>
              <a:t>in the network.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After </a:t>
            </a:r>
            <a:r>
              <a:rPr lang="en-US" sz="2400" dirty="0"/>
              <a:t>that, two routing algorithms, greedy forwarding </a:t>
            </a:r>
            <a:r>
              <a:rPr lang="en-US" sz="2400" dirty="0" smtClean="0"/>
              <a:t>and perimeter </a:t>
            </a:r>
            <a:r>
              <a:rPr lang="en-US" sz="2400" dirty="0"/>
              <a:t>routing, are used to deliver packets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GPSR </a:t>
            </a:r>
            <a:r>
              <a:rPr lang="en-US" sz="2400" dirty="0"/>
              <a:t>uses the </a:t>
            </a:r>
            <a:r>
              <a:rPr lang="en-US" sz="2400" i="1" dirty="0"/>
              <a:t>most forwards </a:t>
            </a:r>
            <a:r>
              <a:rPr lang="en-US" sz="2400" i="1" dirty="0" smtClean="0"/>
              <a:t>within radius </a:t>
            </a:r>
            <a:r>
              <a:rPr lang="en-US" sz="2400" dirty="0"/>
              <a:t>(MFR) greedy algorithm as the general packet forwarding algorithm </a:t>
            </a:r>
            <a:r>
              <a:rPr lang="en-US" sz="2400" dirty="0" smtClean="0"/>
              <a:t>to minimize </a:t>
            </a:r>
            <a:r>
              <a:rPr lang="en-US" sz="2400" dirty="0"/>
              <a:t>hop counts.</a:t>
            </a:r>
          </a:p>
        </p:txBody>
      </p:sp>
    </p:spTree>
    <p:extLst>
      <p:ext uri="{BB962C8B-B14F-4D97-AF65-F5344CB8AC3E}">
        <p14:creationId xmlns:p14="http://schemas.microsoft.com/office/powerpoint/2010/main" val="34458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5905</Words>
  <Application>Microsoft Office PowerPoint</Application>
  <PresentationFormat>Widescreen</PresentationFormat>
  <Paragraphs>588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Times New Roman</vt:lpstr>
      <vt:lpstr>Office Theme</vt:lpstr>
      <vt:lpstr>Mod 4 Mesh Network</vt:lpstr>
      <vt:lpstr>MESH NETWORK?</vt:lpstr>
      <vt:lpstr>PowerPoint Presentation</vt:lpstr>
      <vt:lpstr>PowerPoint Presentation</vt:lpstr>
      <vt:lpstr>NECESSITY FOR MESH NETWORKS</vt:lpstr>
      <vt:lpstr>PowerPoint Presentation</vt:lpstr>
      <vt:lpstr>CHARACTERISTICS OF WIRELESS MESH NETWORKS</vt:lpstr>
      <vt:lpstr>CHARACTERISTICS OF WIRELESS MESH NETWORKS</vt:lpstr>
      <vt:lpstr>ARCHITECTURE OF WMNs.</vt:lpstr>
      <vt:lpstr>Infrastructure/backbone WMNs</vt:lpstr>
      <vt:lpstr>PowerPoint Presentation</vt:lpstr>
      <vt:lpstr>Client WMNs</vt:lpstr>
      <vt:lpstr>PowerPoint Presentation</vt:lpstr>
      <vt:lpstr>Hybrid WMNs</vt:lpstr>
      <vt:lpstr>PowerPoint Presentation</vt:lpstr>
      <vt:lpstr>IEEE 802.11s ARCHITECTURE</vt:lpstr>
      <vt:lpstr>Primary Scope</vt:lpstr>
      <vt:lpstr>Network architecture</vt:lpstr>
      <vt:lpstr>PowerPoint Presentation</vt:lpstr>
      <vt:lpstr>PowerPoint Presentation</vt:lpstr>
      <vt:lpstr>Medium Access Coordination Function</vt:lpstr>
      <vt:lpstr>PowerPoint Presentation</vt:lpstr>
      <vt:lpstr>Mesh Topology Learning, Routing and Forwarding</vt:lpstr>
      <vt:lpstr>Path selection protocol:</vt:lpstr>
      <vt:lpstr>Forwarding scheme:</vt:lpstr>
      <vt:lpstr>Opportunistic Network/Routing</vt:lpstr>
      <vt:lpstr>Mesh network</vt:lpstr>
      <vt:lpstr>PowerPoint Presentation</vt:lpstr>
      <vt:lpstr>PowerPoint Presentation</vt:lpstr>
      <vt:lpstr>Routing categories :</vt:lpstr>
      <vt:lpstr>OppNet Routing: Context information</vt:lpstr>
      <vt:lpstr>Context-aware routing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 CONFIGURATION / AUTO CONFIGURATION</vt:lpstr>
      <vt:lpstr>PowerPoint Presentation</vt:lpstr>
      <vt:lpstr>PowerPoint Presentation</vt:lpstr>
      <vt:lpstr>PowerPoint Presentation</vt:lpstr>
      <vt:lpstr>OVERVIEW OF WMN OPERATION</vt:lpstr>
      <vt:lpstr>ASSUMPTIONS</vt:lpstr>
      <vt:lpstr>ASSUMPTIONS</vt:lpstr>
      <vt:lpstr>i .   NODE INITIALIZATION</vt:lpstr>
      <vt:lpstr>Single-channel MAC:</vt:lpstr>
      <vt:lpstr>PowerPoint Presentation</vt:lpstr>
      <vt:lpstr>PowerPoint Presentation</vt:lpstr>
      <vt:lpstr>PowerPoint Presentation</vt:lpstr>
      <vt:lpstr>How node Initialized</vt:lpstr>
      <vt:lpstr>How node Initialized?</vt:lpstr>
      <vt:lpstr>Beacon Contain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BOOTSTRAPPING</vt:lpstr>
      <vt:lpstr>PowerPoint Presentation</vt:lpstr>
      <vt:lpstr>Bootstrapping</vt:lpstr>
      <vt:lpstr>Bootstrapping</vt:lpstr>
      <vt:lpstr>CAPACITY MODELS</vt:lpstr>
      <vt:lpstr>Capacity</vt:lpstr>
      <vt:lpstr>Routing protocols</vt:lpstr>
      <vt:lpstr>PowerPoint Presentation</vt:lpstr>
      <vt:lpstr>Performance evaluation criteria</vt:lpstr>
      <vt:lpstr>Performance evaluation criteria</vt:lpstr>
      <vt:lpstr>Capacity Problems</vt:lpstr>
      <vt:lpstr>HETEROGENEOUS MESH NETWORK</vt:lpstr>
      <vt:lpstr>HETEROGENEOUS MESH NETWORK</vt:lpstr>
      <vt:lpstr>Reason for the obstacles</vt:lpstr>
      <vt:lpstr>PowerPoint Presentation</vt:lpstr>
      <vt:lpstr>Need for use Wi-Fi with WiMAX Networks Mesh Network</vt:lpstr>
      <vt:lpstr>Need for Hybrid Wi-Fi/WiMAX Networks Mesh Network</vt:lpstr>
      <vt:lpstr>Advantages of Hybird wifi, wimax</vt:lpstr>
      <vt:lpstr>Architecture</vt:lpstr>
      <vt:lpstr>PowerPoint Presentation</vt:lpstr>
      <vt:lpstr>PROTOCOL AND ALGORITHM DESIGN</vt:lpstr>
      <vt:lpstr>PowerPoint Presentation</vt:lpstr>
      <vt:lpstr>PowerPoint Presentation</vt:lpstr>
      <vt:lpstr>VEHICULAR MESH NETWORK</vt:lpstr>
      <vt:lpstr>PowerPoint Presentation</vt:lpstr>
      <vt:lpstr>Using VMesh to connect disjoint sensor networks</vt:lpstr>
      <vt:lpstr>Properties and Design Challenges</vt:lpstr>
      <vt:lpstr>VMesh goals:</vt:lpstr>
      <vt:lpstr>VMesh goals:</vt:lpstr>
      <vt:lpstr>PowerPoint Presentation</vt:lpstr>
      <vt:lpstr>PowerPoint Presentation</vt:lpstr>
      <vt:lpstr>VMESH ARCHITECTURE</vt:lpstr>
      <vt:lpstr>PowerPoint Presentation</vt:lpstr>
      <vt:lpstr>PowerPoint Presentation</vt:lpstr>
      <vt:lpstr>PowerPoint Presentation</vt:lpstr>
      <vt:lpstr>PowerPoint Presentation</vt:lpstr>
      <vt:lpstr>ROUTING IN VMESH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4 Mesh Network</dc:title>
  <dc:creator>tibin</dc:creator>
  <cp:lastModifiedBy>tibin</cp:lastModifiedBy>
  <cp:revision>145</cp:revision>
  <dcterms:created xsi:type="dcterms:W3CDTF">2016-03-14T16:05:06Z</dcterms:created>
  <dcterms:modified xsi:type="dcterms:W3CDTF">2016-04-07T04:07:34Z</dcterms:modified>
</cp:coreProperties>
</file>