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70.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67.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81" name="PlaceHolder 2"/>
          <p:cNvSpPr>
            <a:spLocks noGrp="1"/>
          </p:cNvSpPr>
          <p:nvPr>
            <p:ph type="hdr"/>
          </p:nvPr>
        </p:nvSpPr>
        <p:spPr>
          <a:xfrm>
            <a:off x="0" y="0"/>
            <a:ext cx="3280320" cy="534240"/>
          </a:xfrm>
          <a:prstGeom prst="rect">
            <a:avLst/>
          </a:prstGeom>
        </p:spPr>
        <p:txBody>
          <a:bodyPr lIns="0" rIns="0" tIns="0" bIns="0"/>
          <a:p>
            <a:r>
              <a:rPr lang="en-IN" sz="1400">
                <a:latin typeface="Times New Roman"/>
              </a:rPr>
              <a:t>&lt;header&gt;</a:t>
            </a:r>
            <a:endParaRPr/>
          </a:p>
        </p:txBody>
      </p:sp>
      <p:sp>
        <p:nvSpPr>
          <p:cNvPr id="182" name="PlaceHolder 3"/>
          <p:cNvSpPr>
            <a:spLocks noGrp="1"/>
          </p:cNvSpPr>
          <p:nvPr>
            <p:ph type="dt"/>
          </p:nvPr>
        </p:nvSpPr>
        <p:spPr>
          <a:xfrm>
            <a:off x="4279320" y="0"/>
            <a:ext cx="3280320" cy="534240"/>
          </a:xfrm>
          <a:prstGeom prst="rect">
            <a:avLst/>
          </a:prstGeom>
        </p:spPr>
        <p:txBody>
          <a:bodyPr lIns="0" rIns="0" tIns="0" bIns="0"/>
          <a:p>
            <a:pPr algn="r"/>
            <a:r>
              <a:rPr lang="en-IN" sz="1400">
                <a:latin typeface="Times New Roman"/>
              </a:rPr>
              <a:t>&lt;date/time&gt;</a:t>
            </a:r>
            <a:endParaRPr/>
          </a:p>
        </p:txBody>
      </p:sp>
      <p:sp>
        <p:nvSpPr>
          <p:cNvPr id="183" name="PlaceHolder 4"/>
          <p:cNvSpPr>
            <a:spLocks noGrp="1"/>
          </p:cNvSpPr>
          <p:nvPr>
            <p:ph type="ftr"/>
          </p:nvPr>
        </p:nvSpPr>
        <p:spPr>
          <a:xfrm>
            <a:off x="0" y="10157400"/>
            <a:ext cx="3280320" cy="534240"/>
          </a:xfrm>
          <a:prstGeom prst="rect">
            <a:avLst/>
          </a:prstGeom>
        </p:spPr>
        <p:txBody>
          <a:bodyPr lIns="0" rIns="0" tIns="0" bIns="0" anchor="b"/>
          <a:p>
            <a:r>
              <a:rPr lang="en-IN" sz="1400">
                <a:latin typeface="Times New Roman"/>
              </a:rPr>
              <a:t>&lt;footer&gt;</a:t>
            </a:r>
            <a:endParaRPr/>
          </a:p>
        </p:txBody>
      </p:sp>
      <p:sp>
        <p:nvSpPr>
          <p:cNvPr id="184" name="PlaceHolder 5"/>
          <p:cNvSpPr>
            <a:spLocks noGrp="1"/>
          </p:cNvSpPr>
          <p:nvPr>
            <p:ph type="sldNum"/>
          </p:nvPr>
        </p:nvSpPr>
        <p:spPr>
          <a:xfrm>
            <a:off x="4279320" y="10157400"/>
            <a:ext cx="3280320" cy="534240"/>
          </a:xfrm>
          <a:prstGeom prst="rect">
            <a:avLst/>
          </a:prstGeom>
        </p:spPr>
        <p:txBody>
          <a:bodyPr lIns="0" rIns="0" tIns="0" bIns="0" anchor="b"/>
          <a:p>
            <a:pPr algn="r"/>
            <a:fld id="{A3EE337D-29E8-487F-AE0C-355CF73AF494}"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3849840" y="9428040"/>
            <a:ext cx="2939400" cy="489960"/>
          </a:xfrm>
          <a:prstGeom prst="rect">
            <a:avLst/>
          </a:prstGeom>
          <a:noFill/>
          <a:ln>
            <a:noFill/>
          </a:ln>
        </p:spPr>
        <p:txBody>
          <a:bodyPr lIns="90000" rIns="90000" tIns="45000" bIns="45000" anchor="b"/>
          <a:p>
            <a:pPr algn="r">
              <a:lnSpc>
                <a:spcPct val="100000"/>
              </a:lnSpc>
            </a:pPr>
            <a:fld id="{50886B54-5B5E-483D-BFE6-F0D823509C58}" type="slidenum">
              <a:rPr lang="en-IN" sz="1200">
                <a:latin typeface="Times New Roman"/>
              </a:rPr>
              <a:t>&lt;number&gt;</a:t>
            </a:fld>
            <a:endParaRPr/>
          </a:p>
        </p:txBody>
      </p:sp>
      <p:sp>
        <p:nvSpPr>
          <p:cNvPr id="345" name="PlaceHolder 2"/>
          <p:cNvSpPr>
            <a:spLocks noGrp="1"/>
          </p:cNvSpPr>
          <p:nvPr>
            <p:ph type="body"/>
          </p:nvPr>
        </p:nvSpPr>
        <p:spPr>
          <a:xfrm>
            <a:off x="679320" y="4714920"/>
            <a:ext cx="5432040" cy="446040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34" name="" descr=""/>
          <p:cNvPicPr/>
          <p:nvPr/>
        </p:nvPicPr>
        <p:blipFill>
          <a:blip r:embed="rId2"/>
          <a:stretch>
            <a:fillRect/>
          </a:stretch>
        </p:blipFill>
        <p:spPr>
          <a:xfrm>
            <a:off x="2079360" y="1604160"/>
            <a:ext cx="4984200" cy="3976920"/>
          </a:xfrm>
          <a:prstGeom prst="rect">
            <a:avLst/>
          </a:prstGeom>
          <a:ln>
            <a:noFill/>
          </a:ln>
        </p:spPr>
      </p:pic>
      <p:pic>
        <p:nvPicPr>
          <p:cNvPr id="35"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70" name="" descr=""/>
          <p:cNvPicPr/>
          <p:nvPr/>
        </p:nvPicPr>
        <p:blipFill>
          <a:blip r:embed="rId2"/>
          <a:stretch>
            <a:fillRect/>
          </a:stretch>
        </p:blipFill>
        <p:spPr>
          <a:xfrm>
            <a:off x="2079360" y="1604160"/>
            <a:ext cx="4984200" cy="3976920"/>
          </a:xfrm>
          <a:prstGeom prst="rect">
            <a:avLst/>
          </a:prstGeom>
          <a:ln>
            <a:noFill/>
          </a:ln>
        </p:spPr>
      </p:pic>
      <p:pic>
        <p:nvPicPr>
          <p:cNvPr id="71"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06" name="" descr=""/>
          <p:cNvPicPr/>
          <p:nvPr/>
        </p:nvPicPr>
        <p:blipFill>
          <a:blip r:embed="rId2"/>
          <a:stretch>
            <a:fillRect/>
          </a:stretch>
        </p:blipFill>
        <p:spPr>
          <a:xfrm>
            <a:off x="2079360" y="1604160"/>
            <a:ext cx="4984200" cy="3976920"/>
          </a:xfrm>
          <a:prstGeom prst="rect">
            <a:avLst/>
          </a:prstGeom>
          <a:ln>
            <a:noFill/>
          </a:ln>
        </p:spPr>
      </p:pic>
      <p:pic>
        <p:nvPicPr>
          <p:cNvPr id="107"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16"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2"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41"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42" name="" descr=""/>
          <p:cNvPicPr/>
          <p:nvPr/>
        </p:nvPicPr>
        <p:blipFill>
          <a:blip r:embed="rId2"/>
          <a:stretch>
            <a:fillRect/>
          </a:stretch>
        </p:blipFill>
        <p:spPr>
          <a:xfrm>
            <a:off x="2079360" y="1604160"/>
            <a:ext cx="4984200" cy="3976920"/>
          </a:xfrm>
          <a:prstGeom prst="rect">
            <a:avLst/>
          </a:prstGeom>
          <a:ln>
            <a:noFill/>
          </a:ln>
        </p:spPr>
      </p:pic>
      <p:pic>
        <p:nvPicPr>
          <p:cNvPr id="143"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1"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52"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8"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77"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78" name="" descr=""/>
          <p:cNvPicPr/>
          <p:nvPr/>
        </p:nvPicPr>
        <p:blipFill>
          <a:blip r:embed="rId2"/>
          <a:stretch>
            <a:fillRect/>
          </a:stretch>
        </p:blipFill>
        <p:spPr>
          <a:xfrm>
            <a:off x="2079360" y="1604160"/>
            <a:ext cx="4984200" cy="3976920"/>
          </a:xfrm>
          <a:prstGeom prst="rect">
            <a:avLst/>
          </a:prstGeom>
          <a:ln>
            <a:noFill/>
          </a:ln>
        </p:spPr>
      </p:pic>
      <p:pic>
        <p:nvPicPr>
          <p:cNvPr id="17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37"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09"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45"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685800" y="2130480"/>
            <a:ext cx="7765560" cy="1463040"/>
          </a:xfrm>
          <a:prstGeom prst="rect">
            <a:avLst/>
          </a:prstGeom>
          <a:noFill/>
          <a:ln>
            <a:noFill/>
          </a:ln>
        </p:spPr>
        <p:txBody>
          <a:bodyPr lIns="90000" rIns="90000" tIns="45000" bIns="45000" anchor="ctr"/>
          <a:p>
            <a:pPr>
              <a:lnSpc>
                <a:spcPct val="100000"/>
              </a:lnSpc>
            </a:pPr>
            <a:r>
              <a:rPr lang="en-IN" sz="4400">
                <a:solidFill>
                  <a:srgbClr val="000000"/>
                </a:solidFill>
                <a:latin typeface="Arial"/>
                <a:ea typeface="新細明體"/>
              </a:rPr>
              <a:t> </a:t>
            </a:r>
            <a:r>
              <a:rPr lang="en-IN" sz="4400">
                <a:solidFill>
                  <a:srgbClr val="000000"/>
                </a:solidFill>
                <a:latin typeface="Arial"/>
                <a:ea typeface="新細明體"/>
              </a:rPr>
              <a:t>Wireless Sensor Networks</a:t>
            </a:r>
            <a:endParaRPr/>
          </a:p>
        </p:txBody>
      </p:sp>
      <p:sp>
        <p:nvSpPr>
          <p:cNvPr id="186" name="CustomShape 2"/>
          <p:cNvSpPr/>
          <p:nvPr/>
        </p:nvSpPr>
        <p:spPr>
          <a:xfrm>
            <a:off x="1371600" y="3886200"/>
            <a:ext cx="6393960" cy="1745640"/>
          </a:xfrm>
          <a:prstGeom prst="rect">
            <a:avLst/>
          </a:prstGeom>
          <a:noFill/>
          <a:ln>
            <a:noFill/>
          </a:ln>
        </p:spPr>
      </p:sp>
      <p:pic>
        <p:nvPicPr>
          <p:cNvPr id="187" name="" descr=""/>
          <p:cNvPicPr/>
          <p:nvPr/>
        </p:nvPicPr>
        <p:blipFill>
          <a:blip r:embed="rId1"/>
          <a:stretch>
            <a:fillRect/>
          </a:stretch>
        </p:blipFill>
        <p:spPr>
          <a:xfrm>
            <a:off x="2448000" y="3672000"/>
            <a:ext cx="6329880" cy="2801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457200" y="274680"/>
            <a:ext cx="8222760" cy="1136160"/>
          </a:xfrm>
          <a:prstGeom prst="rect">
            <a:avLst/>
          </a:prstGeom>
          <a:noFill/>
          <a:ln>
            <a:noFill/>
          </a:ln>
        </p:spPr>
      </p:sp>
      <p:sp>
        <p:nvSpPr>
          <p:cNvPr id="205" name="CustomShape 2"/>
          <p:cNvSpPr/>
          <p:nvPr/>
        </p:nvSpPr>
        <p:spPr>
          <a:xfrm>
            <a:off x="288000" y="792000"/>
            <a:ext cx="8391960" cy="5327280"/>
          </a:xfrm>
          <a:prstGeom prst="rect">
            <a:avLst/>
          </a:prstGeom>
          <a:noFill/>
          <a:ln>
            <a:noFill/>
          </a:ln>
        </p:spPr>
        <p:txBody>
          <a:bodyPr lIns="90000" rIns="90000" tIns="45000" bIns="45000"/>
          <a:p>
            <a:r>
              <a:rPr b="1" lang="en-IN" sz="2400">
                <a:solidFill>
                  <a:srgbClr val="000000"/>
                </a:solidFill>
                <a:latin typeface="Arial"/>
                <a:ea typeface="新細明體"/>
              </a:rPr>
              <a:t>Issues and Challenges in Designing a Sensor Network</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Real-time communication over sensor networks must be supported through provision of</a:t>
            </a:r>
            <a:r>
              <a:rPr b="1" lang="en-IN" sz="2400">
                <a:solidFill>
                  <a:srgbClr val="000000"/>
                </a:solidFill>
                <a:latin typeface="Arial"/>
                <a:ea typeface="新細明體"/>
              </a:rPr>
              <a:t> guarantees or  QoS parameters.</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Provision must be made for </a:t>
            </a:r>
            <a:r>
              <a:rPr b="1" lang="en-IN" sz="2400">
                <a:solidFill>
                  <a:srgbClr val="000000"/>
                </a:solidFill>
                <a:latin typeface="Arial"/>
                <a:ea typeface="新細明體"/>
              </a:rPr>
              <a:t>secure communication</a:t>
            </a:r>
            <a:r>
              <a:rPr lang="en-IN" sz="2400">
                <a:solidFill>
                  <a:srgbClr val="000000"/>
                </a:solidFill>
                <a:latin typeface="Arial"/>
                <a:ea typeface="新細明體"/>
              </a:rPr>
              <a:t> over sensor networks, especially for military applications which carry sensitive data.</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Sensor Network Architecture</a:t>
            </a:r>
            <a:endParaRPr/>
          </a:p>
        </p:txBody>
      </p:sp>
      <p:sp>
        <p:nvSpPr>
          <p:cNvPr id="207"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two basic kinds of sensor network architecture</a:t>
            </a:r>
            <a:endParaRPr/>
          </a:p>
          <a:p>
            <a:pPr>
              <a:lnSpc>
                <a:spcPct val="100000"/>
              </a:lnSpc>
            </a:pPr>
            <a:endParaRPr/>
          </a:p>
          <a:p>
            <a:pPr lvl="1">
              <a:lnSpc>
                <a:spcPct val="100000"/>
              </a:lnSpc>
              <a:buFont typeface="StarSymbol"/>
              <a:buChar char="l"/>
            </a:pPr>
            <a:r>
              <a:rPr lang="en-IN" sz="2200">
                <a:solidFill>
                  <a:srgbClr val="000000"/>
                </a:solidFill>
                <a:latin typeface="Arial"/>
                <a:ea typeface="新細明體"/>
              </a:rPr>
              <a:t>Layered Architecture</a:t>
            </a:r>
            <a:endParaRPr/>
          </a:p>
          <a:p>
            <a:pPr>
              <a:lnSpc>
                <a:spcPct val="100000"/>
              </a:lnSpc>
            </a:pPr>
            <a:endParaRPr/>
          </a:p>
          <a:p>
            <a:pPr lvl="1">
              <a:lnSpc>
                <a:spcPct val="100000"/>
              </a:lnSpc>
              <a:buFont typeface="StarSymbol"/>
              <a:buChar char="l"/>
            </a:pPr>
            <a:r>
              <a:rPr lang="en-IN" sz="2200">
                <a:solidFill>
                  <a:srgbClr val="000000"/>
                </a:solidFill>
                <a:latin typeface="Arial"/>
                <a:ea typeface="新細明體"/>
              </a:rPr>
              <a:t>Clustered Architecture</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Layered Architecture</a:t>
            </a:r>
            <a:r>
              <a:rPr lang="en-IN" sz="4400">
                <a:solidFill>
                  <a:srgbClr val="000000"/>
                </a:solidFill>
                <a:latin typeface="Arial"/>
                <a:ea typeface="新細明體"/>
              </a:rPr>
              <a:t> </a:t>
            </a:r>
            <a:endParaRPr/>
          </a:p>
        </p:txBody>
      </p:sp>
      <p:sp>
        <p:nvSpPr>
          <p:cNvPr id="20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A layered architecture has a single powerful base station, and the layers of sensor nodes around it correspond to the nodes that have the same hop-count to the BS.</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 </a:t>
            </a:r>
            <a:r>
              <a:rPr lang="en-IN" sz="2000">
                <a:solidFill>
                  <a:srgbClr val="000000"/>
                </a:solidFill>
                <a:latin typeface="Arial"/>
                <a:ea typeface="新細明體"/>
              </a:rPr>
              <a:t>BS acts an access point to a wired network, and small nodes form a wireless backbone to provide wireless connectivity.</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The advantage of a layered architecture is that each node is involved only in short-distance, low-power transmissions to nodes of the neighboring layers.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Layered architecture</a:t>
            </a:r>
            <a:endParaRPr/>
          </a:p>
        </p:txBody>
      </p:sp>
      <p:pic>
        <p:nvPicPr>
          <p:cNvPr id="211" name="" descr=""/>
          <p:cNvPicPr/>
          <p:nvPr/>
        </p:nvPicPr>
        <p:blipFill>
          <a:blip r:embed="rId1"/>
          <a:stretch>
            <a:fillRect/>
          </a:stretch>
        </p:blipFill>
        <p:spPr>
          <a:xfrm>
            <a:off x="1368000" y="1446480"/>
            <a:ext cx="6114240" cy="4955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800">
                <a:solidFill>
                  <a:srgbClr val="000000"/>
                </a:solidFill>
                <a:latin typeface="Arial"/>
                <a:ea typeface="新細明體"/>
              </a:rPr>
              <a:t>Unified Network Protocol Framework (UNPF)</a:t>
            </a:r>
            <a:endParaRPr/>
          </a:p>
        </p:txBody>
      </p:sp>
      <p:sp>
        <p:nvSpPr>
          <p:cNvPr id="21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UNPF is a set of protocols for complete implementation of a layered architecture for sensor networks</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UNPF integrates three operations in its protocol structure:</a:t>
            </a:r>
            <a:endParaRPr/>
          </a:p>
          <a:p>
            <a:pPr lvl="1">
              <a:lnSpc>
                <a:spcPct val="100000"/>
              </a:lnSpc>
              <a:buFont typeface="StarSymbol"/>
              <a:buChar char="l"/>
            </a:pPr>
            <a:r>
              <a:rPr lang="en-IN" sz="2000">
                <a:solidFill>
                  <a:srgbClr val="000000"/>
                </a:solidFill>
                <a:latin typeface="Arial"/>
                <a:ea typeface="新細明體"/>
              </a:rPr>
              <a:t>Network initialization and maintenance</a:t>
            </a:r>
            <a:endParaRPr/>
          </a:p>
          <a:p>
            <a:pPr lvl="1">
              <a:lnSpc>
                <a:spcPct val="100000"/>
              </a:lnSpc>
              <a:buFont typeface="StarSymbol"/>
              <a:buChar char="l"/>
            </a:pPr>
            <a:r>
              <a:rPr lang="en-IN" sz="2000">
                <a:solidFill>
                  <a:srgbClr val="000000"/>
                </a:solidFill>
                <a:latin typeface="Arial"/>
                <a:ea typeface="新細明體"/>
              </a:rPr>
              <a:t>MAC protocol</a:t>
            </a:r>
            <a:endParaRPr/>
          </a:p>
          <a:p>
            <a:pPr lvl="1">
              <a:lnSpc>
                <a:spcPct val="100000"/>
              </a:lnSpc>
              <a:buFont typeface="StarSymbol"/>
              <a:buChar char="l"/>
            </a:pPr>
            <a:r>
              <a:rPr lang="en-IN" sz="2000">
                <a:solidFill>
                  <a:srgbClr val="000000"/>
                </a:solidFill>
                <a:latin typeface="Arial"/>
                <a:ea typeface="新細明體"/>
              </a:rPr>
              <a:t>Routing protocol</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800">
                <a:solidFill>
                  <a:srgbClr val="000000"/>
                </a:solidFill>
                <a:latin typeface="Arial"/>
                <a:ea typeface="新細明體"/>
              </a:rPr>
              <a:t>Network initialization and maintenance</a:t>
            </a:r>
            <a:endParaRPr/>
          </a:p>
        </p:txBody>
      </p:sp>
      <p:sp>
        <p:nvSpPr>
          <p:cNvPr id="21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BS broadcasts its ID using a known CDMA code on the common control channel.</a:t>
            </a:r>
            <a:endParaRPr/>
          </a:p>
          <a:p>
            <a:pPr>
              <a:lnSpc>
                <a:spcPct val="100000"/>
              </a:lnSpc>
              <a:buFont typeface="StarSymbol"/>
              <a:buChar char="l"/>
            </a:pPr>
            <a:r>
              <a:rPr lang="en-IN" sz="2400">
                <a:solidFill>
                  <a:srgbClr val="000000"/>
                </a:solidFill>
                <a:latin typeface="Arial"/>
                <a:ea typeface="新細明體"/>
              </a:rPr>
              <a:t>All node which hear this broadcast then record the BS ID. They send a beacon signal with their own IDs at their low default power levels.</a:t>
            </a:r>
            <a:endParaRPr/>
          </a:p>
          <a:p>
            <a:pPr>
              <a:lnSpc>
                <a:spcPct val="100000"/>
              </a:lnSpc>
              <a:buFont typeface="StarSymbol"/>
              <a:buChar char="l"/>
            </a:pPr>
            <a:r>
              <a:rPr lang="en-IN" sz="2400">
                <a:solidFill>
                  <a:srgbClr val="000000"/>
                </a:solidFill>
                <a:latin typeface="Arial"/>
                <a:ea typeface="新細明體"/>
              </a:rPr>
              <a:t>Those nodes which the BS can hear form layer one</a:t>
            </a:r>
            <a:endParaRPr/>
          </a:p>
          <a:p>
            <a:pPr>
              <a:lnSpc>
                <a:spcPct val="100000"/>
              </a:lnSpc>
              <a:buFont typeface="StarSymbol"/>
              <a:buChar char="l"/>
            </a:pPr>
            <a:r>
              <a:rPr lang="en-IN" sz="2400">
                <a:solidFill>
                  <a:srgbClr val="000000"/>
                </a:solidFill>
                <a:latin typeface="Arial"/>
                <a:ea typeface="新細明體"/>
              </a:rPr>
              <a:t>BS broadcasts  a control packet with all layer one node IDs. All nodes send a beacon signal again.</a:t>
            </a:r>
            <a:endParaRPr/>
          </a:p>
          <a:p>
            <a:pPr>
              <a:lnSpc>
                <a:spcPct val="100000"/>
              </a:lnSpc>
              <a:buFont typeface="StarSymbol"/>
              <a:buChar char="l"/>
            </a:pPr>
            <a:r>
              <a:rPr lang="en-IN" sz="2400">
                <a:solidFill>
                  <a:srgbClr val="000000"/>
                </a:solidFill>
                <a:latin typeface="Arial"/>
                <a:ea typeface="新細明體"/>
              </a:rPr>
              <a:t>The layer one nodes record the IDs which they hear (form layer two) and inform the BS of the layer two nodes IDs.</a:t>
            </a:r>
            <a:endParaRPr/>
          </a:p>
          <a:p>
            <a:pPr>
              <a:lnSpc>
                <a:spcPct val="100000"/>
              </a:lnSpc>
              <a:buFont typeface="StarSymbol"/>
              <a:buChar char="l"/>
            </a:pPr>
            <a:r>
              <a:rPr lang="en-IN" sz="2400">
                <a:solidFill>
                  <a:srgbClr val="000000"/>
                </a:solidFill>
                <a:latin typeface="Arial"/>
                <a:ea typeface="新細明體"/>
              </a:rPr>
              <a:t>Periodic beaconing updates neighbor information and change the layer structure if nodes die out or move out of range.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MAC protocol</a:t>
            </a:r>
            <a:endParaRPr/>
          </a:p>
        </p:txBody>
      </p:sp>
      <p:sp>
        <p:nvSpPr>
          <p:cNvPr id="217" name="CustomShape 2"/>
          <p:cNvSpPr/>
          <p:nvPr/>
        </p:nvSpPr>
        <p:spPr>
          <a:xfrm>
            <a:off x="457200" y="1276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During the data transmission phase, the distributed TDMA receiver oriented channel (DTROC) assignment MAC protocol is used.</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Two steps of DTROC :</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Channel allocation : Each node is assigned a reception channel by the BS, and channel reuse is such that collisions are avoided.</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Channel scheduling : The node schedules transmission slots for all its neighbors and broadcasts the schedule. This enables collision-free transmission and saves energy, as nodes can turn off when they are not involved on a send/receive operation.</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Routing protocol</a:t>
            </a:r>
            <a:endParaRPr/>
          </a:p>
        </p:txBody>
      </p:sp>
      <p:sp>
        <p:nvSpPr>
          <p:cNvPr id="21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Downlink from the BS is by direct broadcast on the control channel. Uplink from the sensor nodes to BS is by multi-hop data forwarding.</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node to which a packet is to be forwarded is selected considering the remaining energy of the nodes. This achieves a higher network lifetime.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UNPF-R</a:t>
            </a:r>
            <a:endParaRPr/>
          </a:p>
        </p:txBody>
      </p:sp>
      <p:sp>
        <p:nvSpPr>
          <p:cNvPr id="221" name="CustomShape 2"/>
          <p:cNvSpPr/>
          <p:nvPr/>
        </p:nvSpPr>
        <p:spPr>
          <a:xfrm>
            <a:off x="457200" y="1600200"/>
            <a:ext cx="792432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Optimize the network performance by making the sensor nodes adaptively vary their transmission range.</a:t>
            </a:r>
            <a:endParaRPr/>
          </a:p>
          <a:p>
            <a:pPr>
              <a:lnSpc>
                <a:spcPct val="100000"/>
              </a:lnSpc>
              <a:buFont typeface="StarSymbol"/>
              <a:buChar char="l"/>
            </a:pPr>
            <a:r>
              <a:rPr lang="en-IN" sz="2400">
                <a:solidFill>
                  <a:srgbClr val="000000"/>
                </a:solidFill>
                <a:latin typeface="Arial"/>
                <a:ea typeface="新細明體"/>
              </a:rPr>
              <a:t>Because while a very small transmission range cause network partitioning, a very large transmission range reduce the spatial reuse of frequencies.</a:t>
            </a:r>
            <a:endParaRPr/>
          </a:p>
          <a:p>
            <a:pPr>
              <a:lnSpc>
                <a:spcPct val="100000"/>
              </a:lnSpc>
              <a:buFont typeface="StarSymbol"/>
              <a:buChar char="l"/>
            </a:pPr>
            <a:r>
              <a:rPr lang="en-IN" sz="2400">
                <a:solidFill>
                  <a:srgbClr val="000000"/>
                </a:solidFill>
                <a:latin typeface="Arial"/>
                <a:ea typeface="新細明體"/>
              </a:rPr>
              <a:t>The optimal range (R) is determined by simulated annealing</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Objective function :  f(R)=(E*d)/(n/N)                         </a:t>
            </a:r>
            <a:endParaRPr/>
          </a:p>
          <a:p>
            <a:pPr>
              <a:lnSpc>
                <a:spcPct val="100000"/>
              </a:lnSpc>
            </a:pPr>
            <a:endParaRPr/>
          </a:p>
          <a:p>
            <a:pPr lvl="2">
              <a:lnSpc>
                <a:spcPct val="100000"/>
              </a:lnSpc>
              <a:buFont typeface="StarSymbol"/>
              <a:buChar char="l"/>
            </a:pPr>
            <a:r>
              <a:rPr lang="en-IN" sz="2400">
                <a:solidFill>
                  <a:srgbClr val="000000"/>
                </a:solidFill>
                <a:latin typeface="Arial"/>
                <a:ea typeface="新細明體"/>
              </a:rPr>
              <a:t>N :  the total number of sensors</a:t>
            </a:r>
            <a:endParaRPr/>
          </a:p>
          <a:p>
            <a:pPr lvl="2">
              <a:lnSpc>
                <a:spcPct val="100000"/>
              </a:lnSpc>
              <a:buFont typeface="StarSymbol"/>
              <a:buChar char="l"/>
            </a:pPr>
            <a:r>
              <a:rPr lang="en-IN" sz="2400">
                <a:solidFill>
                  <a:srgbClr val="000000"/>
                </a:solidFill>
                <a:latin typeface="Arial"/>
                <a:ea typeface="新細明體"/>
              </a:rPr>
              <a:t>n :  the number of nodes in layer one</a:t>
            </a:r>
            <a:endParaRPr/>
          </a:p>
          <a:p>
            <a:pPr lvl="2">
              <a:lnSpc>
                <a:spcPct val="100000"/>
              </a:lnSpc>
              <a:buFont typeface="StarSymbol"/>
              <a:buChar char="l"/>
            </a:pPr>
            <a:r>
              <a:rPr lang="en-IN" sz="2400">
                <a:solidFill>
                  <a:srgbClr val="000000"/>
                </a:solidFill>
                <a:latin typeface="Arial"/>
                <a:ea typeface="新細明體"/>
              </a:rPr>
              <a:t> </a:t>
            </a:r>
            <a:r>
              <a:rPr lang="en-IN" sz="2400">
                <a:solidFill>
                  <a:srgbClr val="000000"/>
                </a:solidFill>
                <a:latin typeface="Arial"/>
                <a:ea typeface="新細明體"/>
              </a:rPr>
              <a:t>E  :  the energy consumption per packet</a:t>
            </a:r>
            <a:endParaRPr/>
          </a:p>
          <a:p>
            <a:pPr lvl="2">
              <a:lnSpc>
                <a:spcPct val="100000"/>
              </a:lnSpc>
              <a:buFont typeface="StarSymbol"/>
              <a:buChar char="l"/>
            </a:pPr>
            <a:r>
              <a:rPr lang="en-IN" sz="2400">
                <a:solidFill>
                  <a:srgbClr val="000000"/>
                </a:solidFill>
                <a:latin typeface="Arial"/>
                <a:ea typeface="新細明體"/>
              </a:rPr>
              <a:t>d :  the average packet delay</a:t>
            </a:r>
            <a:endParaRPr/>
          </a:p>
          <a:p>
            <a:pPr>
              <a:lnSpc>
                <a:spcPct val="100000"/>
              </a:lnSpc>
            </a:pPr>
            <a:r>
              <a:rPr lang="en-IN" sz="2400">
                <a:solidFill>
                  <a:srgbClr val="000000"/>
                </a:solidFill>
                <a:latin typeface="Arial"/>
                <a:ea typeface="新細明體"/>
              </a:rPr>
              <a:t>     </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Clustered Architecture</a:t>
            </a:r>
            <a:r>
              <a:rPr lang="en-IN" sz="4400">
                <a:solidFill>
                  <a:srgbClr val="000000"/>
                </a:solidFill>
                <a:latin typeface="Arial"/>
                <a:ea typeface="新細明體"/>
              </a:rPr>
              <a:t> </a:t>
            </a:r>
            <a:endParaRPr/>
          </a:p>
        </p:txBody>
      </p:sp>
      <p:sp>
        <p:nvSpPr>
          <p:cNvPr id="22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 clustered architecture organizes the sensor nodes into clusters, each governed by a cluster-head. The nodes in each cluster are involved in message exchanges with their cluster-heads, and these heads send message to a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Clustered architecture is useful for sensor networks because of its inherent suitability for data fusion. The data gathered by all member of the cluster can be fused at the cluster-head, and only the resulting information needs to be communicated to the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cluster formation and election of cluster-heads must be an autonomous, distributed process.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4400">
                <a:solidFill>
                  <a:srgbClr val="000000"/>
                </a:solidFill>
                <a:latin typeface="Arial"/>
                <a:ea typeface="新細明體"/>
              </a:rPr>
              <a:t>Outline</a:t>
            </a:r>
            <a:endParaRPr/>
          </a:p>
        </p:txBody>
      </p:sp>
      <p:sp>
        <p:nvSpPr>
          <p:cNvPr id="189" name="CustomShape 2"/>
          <p:cNvSpPr/>
          <p:nvPr/>
        </p:nvSpPr>
        <p:spPr>
          <a:xfrm>
            <a:off x="457200" y="1600200"/>
            <a:ext cx="8222760" cy="4519080"/>
          </a:xfrm>
          <a:prstGeom prst="rect">
            <a:avLst/>
          </a:prstGeom>
          <a:noFill/>
          <a:ln>
            <a:noFill/>
          </a:ln>
        </p:spPr>
        <p:txBody>
          <a:bodyPr lIns="90000" rIns="90000" tIns="45000" bIns="45000"/>
          <a:p>
            <a:pPr>
              <a:lnSpc>
                <a:spcPct val="90000"/>
              </a:lnSpc>
              <a:buFont typeface="StarSymbol"/>
              <a:buChar char="l"/>
            </a:pPr>
            <a:r>
              <a:rPr b="1" lang="en-IN" sz="2800">
                <a:solidFill>
                  <a:srgbClr val="000000"/>
                </a:solidFill>
                <a:latin typeface="Arial"/>
                <a:ea typeface="新細明體"/>
              </a:rPr>
              <a:t>Introduction</a:t>
            </a:r>
            <a:endParaRPr/>
          </a:p>
          <a:p>
            <a:pPr>
              <a:lnSpc>
                <a:spcPct val="90000"/>
              </a:lnSpc>
              <a:buFont typeface="StarSymbol"/>
              <a:buChar char="l"/>
            </a:pPr>
            <a:r>
              <a:rPr b="1" lang="en-IN" sz="2800">
                <a:solidFill>
                  <a:srgbClr val="000000"/>
                </a:solidFill>
                <a:latin typeface="Arial"/>
                <a:ea typeface="新細明體"/>
              </a:rPr>
              <a:t>Sensor Network Architecture</a:t>
            </a:r>
            <a:endParaRPr/>
          </a:p>
          <a:p>
            <a:pPr>
              <a:lnSpc>
                <a:spcPct val="90000"/>
              </a:lnSpc>
              <a:buFont typeface="StarSymbol"/>
              <a:buChar char="l"/>
            </a:pPr>
            <a:r>
              <a:rPr b="1" lang="en-IN" sz="2800">
                <a:solidFill>
                  <a:srgbClr val="000000"/>
                </a:solidFill>
                <a:latin typeface="Arial"/>
                <a:ea typeface="新細明體"/>
              </a:rPr>
              <a:t>Data Dissemination</a:t>
            </a:r>
            <a:endParaRPr/>
          </a:p>
          <a:p>
            <a:pPr>
              <a:lnSpc>
                <a:spcPct val="90000"/>
              </a:lnSpc>
              <a:buFont typeface="StarSymbol"/>
              <a:buChar char="l"/>
            </a:pPr>
            <a:r>
              <a:rPr b="1" lang="en-IN" sz="2800">
                <a:solidFill>
                  <a:srgbClr val="000000"/>
                </a:solidFill>
                <a:latin typeface="Arial"/>
                <a:ea typeface="新細明體"/>
              </a:rPr>
              <a:t>Data Gathering</a:t>
            </a:r>
            <a:endParaRPr/>
          </a:p>
          <a:p>
            <a:pPr>
              <a:lnSpc>
                <a:spcPct val="90000"/>
              </a:lnSpc>
              <a:buFont typeface="StarSymbol"/>
              <a:buChar char="l"/>
            </a:pPr>
            <a:r>
              <a:rPr b="1" lang="en-IN" sz="2800">
                <a:solidFill>
                  <a:srgbClr val="000000"/>
                </a:solidFill>
                <a:latin typeface="Arial"/>
                <a:ea typeface="新細明體"/>
              </a:rPr>
              <a:t>MAC Protocols for Sensor Networks</a:t>
            </a:r>
            <a:endParaRPr/>
          </a:p>
          <a:p>
            <a:pPr>
              <a:lnSpc>
                <a:spcPct val="90000"/>
              </a:lnSpc>
              <a:buFont typeface="StarSymbol"/>
              <a:buChar char="l"/>
            </a:pPr>
            <a:r>
              <a:rPr b="1" lang="en-IN" sz="2800">
                <a:solidFill>
                  <a:srgbClr val="000000"/>
                </a:solidFill>
                <a:latin typeface="Arial"/>
                <a:ea typeface="新細明體"/>
              </a:rPr>
              <a:t>Location Discovery</a:t>
            </a:r>
            <a:endParaRPr/>
          </a:p>
          <a:p>
            <a:pPr>
              <a:lnSpc>
                <a:spcPct val="90000"/>
              </a:lnSpc>
              <a:buFont typeface="StarSymbol"/>
              <a:buChar char="l"/>
            </a:pPr>
            <a:r>
              <a:rPr b="1" lang="en-IN" sz="2800">
                <a:solidFill>
                  <a:srgbClr val="000000"/>
                </a:solidFill>
                <a:latin typeface="Arial"/>
                <a:ea typeface="新細明體"/>
              </a:rPr>
              <a:t>Quality of a Sensor Network</a:t>
            </a:r>
            <a:endParaRPr/>
          </a:p>
          <a:p>
            <a:pPr>
              <a:lnSpc>
                <a:spcPct val="90000"/>
              </a:lnSpc>
              <a:buFont typeface="StarSymbol"/>
              <a:buChar char="l"/>
            </a:pPr>
            <a:r>
              <a:rPr b="1" lang="en-IN" sz="2800">
                <a:solidFill>
                  <a:srgbClr val="000000"/>
                </a:solidFill>
                <a:latin typeface="Arial"/>
                <a:ea typeface="新細明體"/>
              </a:rPr>
              <a:t>Evolving Standards</a:t>
            </a:r>
            <a:endParaRPr/>
          </a:p>
          <a:p>
            <a:pPr>
              <a:lnSpc>
                <a:spcPct val="90000"/>
              </a:lnSpc>
              <a:buFont typeface="StarSymbol"/>
              <a:buChar char="l"/>
            </a:pPr>
            <a:r>
              <a:rPr b="1" lang="en-IN" sz="2800">
                <a:solidFill>
                  <a:srgbClr val="000000"/>
                </a:solidFill>
                <a:latin typeface="Arial"/>
                <a:ea typeface="新細明體"/>
              </a:rPr>
              <a:t>Other Issues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Clustered architecture</a:t>
            </a:r>
            <a:endParaRPr/>
          </a:p>
        </p:txBody>
      </p:sp>
      <p:pic>
        <p:nvPicPr>
          <p:cNvPr id="225" name="" descr=""/>
          <p:cNvPicPr/>
          <p:nvPr/>
        </p:nvPicPr>
        <p:blipFill>
          <a:blip r:embed="rId1"/>
          <a:stretch>
            <a:fillRect/>
          </a:stretch>
        </p:blipFill>
        <p:spPr>
          <a:xfrm>
            <a:off x="648000" y="1440000"/>
            <a:ext cx="8274240" cy="47462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Low-Energy Adaptive Clustering Hierarchy (LEACH)</a:t>
            </a:r>
            <a:endParaRPr/>
          </a:p>
        </p:txBody>
      </p:sp>
      <p:sp>
        <p:nvSpPr>
          <p:cNvPr id="227" name="CustomShape 2"/>
          <p:cNvSpPr/>
          <p:nvPr/>
        </p:nvSpPr>
        <p:spPr>
          <a:xfrm>
            <a:off x="350280" y="1451520"/>
            <a:ext cx="814032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LEACH is a clustering-based protocol that minimizes energy dissipation in sensor networks. The operation of LEACH is spilt into two phases : setup and steady.</a:t>
            </a:r>
            <a:endParaRPr/>
          </a:p>
          <a:p>
            <a:pPr lvl="1">
              <a:lnSpc>
                <a:spcPct val="100000"/>
              </a:lnSpc>
              <a:buFont typeface="StarSymbol"/>
              <a:buChar char="l"/>
            </a:pPr>
            <a:r>
              <a:rPr lang="en-IN" sz="2400">
                <a:solidFill>
                  <a:srgbClr val="000000"/>
                </a:solidFill>
                <a:latin typeface="Arial"/>
                <a:ea typeface="新細明體"/>
              </a:rPr>
              <a:t>Setup phase : each sensor node chooses a random number between 0 and 1. If this is lower than the threshold for node n, T(n), the sensor node becomes a cluster-head. The threshold T(n) is calculated as</a:t>
            </a:r>
            <a:endParaRPr/>
          </a:p>
          <a:p>
            <a:pPr lvl="1">
              <a:lnSpc>
                <a:spcPct val="100000"/>
              </a:lnSpc>
              <a:buFont typeface="StarSymbol"/>
              <a:buChar char="l"/>
            </a:pPr>
            <a:r>
              <a:rPr b="1" lang="en-IN" sz="2400">
                <a:solidFill>
                  <a:srgbClr val="000000"/>
                </a:solidFill>
                <a:latin typeface="Arial"/>
                <a:ea typeface="新細明體"/>
              </a:rPr>
              <a:t>                 </a:t>
            </a:r>
            <a:r>
              <a:rPr b="1" lang="en-IN" sz="2400">
                <a:solidFill>
                  <a:srgbClr val="000000"/>
                </a:solidFill>
                <a:latin typeface="Arial"/>
                <a:ea typeface="新細明體"/>
              </a:rPr>
              <a:t>T(n)=P/1-P*(r mod P) , n element of G</a:t>
            </a:r>
            <a:endParaRPr/>
          </a:p>
          <a:p>
            <a:pPr lvl="2">
              <a:lnSpc>
                <a:spcPct val="100000"/>
              </a:lnSpc>
              <a:buFont typeface="StarSymbol"/>
              <a:buChar char="l"/>
            </a:pPr>
            <a:r>
              <a:rPr lang="en-IN" sz="2400">
                <a:solidFill>
                  <a:srgbClr val="000000"/>
                </a:solidFill>
                <a:latin typeface="Arial"/>
                <a:ea typeface="新細明體"/>
              </a:rPr>
              <a:t>P : the percentage of nodes which are cluster-heads</a:t>
            </a:r>
            <a:endParaRPr/>
          </a:p>
          <a:p>
            <a:pPr lvl="2">
              <a:lnSpc>
                <a:spcPct val="100000"/>
              </a:lnSpc>
              <a:buFont typeface="StarSymbol"/>
              <a:buChar char="l"/>
            </a:pPr>
            <a:r>
              <a:rPr lang="en-IN" sz="2400">
                <a:solidFill>
                  <a:srgbClr val="000000"/>
                </a:solidFill>
                <a:latin typeface="Arial"/>
                <a:ea typeface="新細明體"/>
              </a:rPr>
              <a:t>r : the current round</a:t>
            </a:r>
            <a:endParaRPr/>
          </a:p>
          <a:p>
            <a:pPr lvl="2">
              <a:lnSpc>
                <a:spcPct val="100000"/>
              </a:lnSpc>
              <a:buFont typeface="StarSymbol"/>
              <a:buChar char="l"/>
            </a:pPr>
            <a:r>
              <a:rPr lang="en-IN" sz="2400">
                <a:solidFill>
                  <a:srgbClr val="000000"/>
                </a:solidFill>
                <a:latin typeface="Arial"/>
                <a:ea typeface="新細明體"/>
              </a:rPr>
              <a:t>G : the set of nodes that has not been cluster-heads in the past 1/.P rounds</a:t>
            </a:r>
            <a:endParaRPr/>
          </a:p>
          <a:p>
            <a:pPr>
              <a:lnSpc>
                <a:spcPct val="100000"/>
              </a:lnSpc>
            </a:pPr>
            <a:endParaRPr/>
          </a:p>
          <a:p>
            <a:pPr>
              <a:lnSpc>
                <a:spcPct val="100000"/>
              </a:lnSpc>
            </a:pPr>
            <a:r>
              <a:rPr lang="en-IN" sz="2400">
                <a:solidFill>
                  <a:srgbClr val="000000"/>
                </a:solidFill>
                <a:latin typeface="Arial"/>
                <a:ea typeface="新細明體"/>
              </a:rPr>
              <a:t>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457200" y="274680"/>
            <a:ext cx="8222760" cy="1136160"/>
          </a:xfrm>
          <a:prstGeom prst="rect">
            <a:avLst/>
          </a:prstGeom>
          <a:noFill/>
          <a:ln>
            <a:noFill/>
          </a:ln>
        </p:spPr>
      </p:sp>
      <p:sp>
        <p:nvSpPr>
          <p:cNvPr id="22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After selection, the cluster-heads advertise their selection to all nodes. All nodes choose their nearest cluster-head by signal strength . The cluster-heads then assign a TDMA schedule for their cluster members.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Steady phase : data transmission takes place based on the TDMA schedule, and the cluster-heads perform data aggregation/fusion. </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	</a:t>
            </a:r>
            <a:r>
              <a:rPr lang="en-IN" sz="2400">
                <a:solidFill>
                  <a:srgbClr val="000000"/>
                </a:solidFill>
                <a:latin typeface="Arial"/>
                <a:ea typeface="新細明體"/>
              </a:rPr>
              <a:t>After a certain period of time in the steady phase, cluster-heads are selected again through the setup phase.</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Data Dissemination</a:t>
            </a:r>
            <a:endParaRPr/>
          </a:p>
        </p:txBody>
      </p:sp>
      <p:sp>
        <p:nvSpPr>
          <p:cNvPr id="231" name="CustomShape 2"/>
          <p:cNvSpPr/>
          <p:nvPr/>
        </p:nvSpPr>
        <p:spPr>
          <a:xfrm>
            <a:off x="432000" y="12600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Data dissemination is the process by which queries or data are routed in the sensor network. The data collected by sensor nodes has to be communicated to the nodes which are interested in the data.</a:t>
            </a:r>
            <a:endParaRPr/>
          </a:p>
          <a:p>
            <a:pPr>
              <a:lnSpc>
                <a:spcPct val="100000"/>
              </a:lnSpc>
              <a:buFont typeface="StarSymbol"/>
              <a:buChar char="l"/>
            </a:pPr>
            <a:r>
              <a:rPr lang="en-IN" sz="2400">
                <a:solidFill>
                  <a:srgbClr val="000000"/>
                </a:solidFill>
                <a:latin typeface="Arial"/>
                <a:ea typeface="新細明體"/>
              </a:rPr>
              <a:t>The node that generates data is call </a:t>
            </a:r>
            <a:r>
              <a:rPr b="1" lang="en-IN" sz="2400">
                <a:solidFill>
                  <a:srgbClr val="000000"/>
                </a:solidFill>
                <a:latin typeface="Arial"/>
                <a:ea typeface="新細明體"/>
              </a:rPr>
              <a:t>source</a:t>
            </a:r>
            <a:r>
              <a:rPr lang="en-IN" sz="2400">
                <a:solidFill>
                  <a:srgbClr val="000000"/>
                </a:solidFill>
                <a:latin typeface="Arial"/>
                <a:ea typeface="新細明體"/>
              </a:rPr>
              <a:t> and the information to be reported is called an </a:t>
            </a:r>
            <a:r>
              <a:rPr b="1" lang="en-IN" sz="2400">
                <a:solidFill>
                  <a:srgbClr val="000000"/>
                </a:solidFill>
                <a:latin typeface="Arial"/>
                <a:ea typeface="新細明體"/>
              </a:rPr>
              <a:t>event</a:t>
            </a:r>
            <a:r>
              <a:rPr lang="en-IN" sz="2400">
                <a:solidFill>
                  <a:srgbClr val="000000"/>
                </a:solidFill>
                <a:latin typeface="Arial"/>
                <a:ea typeface="新細明體"/>
              </a:rPr>
              <a:t>. A node which is  interested in an event is called </a:t>
            </a:r>
            <a:r>
              <a:rPr b="1" lang="en-IN" sz="2400">
                <a:solidFill>
                  <a:srgbClr val="000000"/>
                </a:solidFill>
                <a:latin typeface="Arial"/>
                <a:ea typeface="新細明體"/>
              </a:rPr>
              <a:t>sink</a:t>
            </a:r>
            <a:r>
              <a:rPr lang="en-IN" sz="2400">
                <a:solidFill>
                  <a:srgbClr val="000000"/>
                </a:solidFill>
                <a:latin typeface="Arial"/>
                <a:ea typeface="新細明體"/>
              </a:rPr>
              <a:t>.</a:t>
            </a:r>
            <a:endParaRPr/>
          </a:p>
          <a:p>
            <a:pPr>
              <a:lnSpc>
                <a:spcPct val="100000"/>
              </a:lnSpc>
              <a:buFont typeface="StarSymbol"/>
              <a:buChar char="l"/>
            </a:pPr>
            <a:r>
              <a:rPr lang="en-IN" sz="2400">
                <a:solidFill>
                  <a:srgbClr val="000000"/>
                </a:solidFill>
                <a:latin typeface="Arial"/>
                <a:ea typeface="新細明體"/>
              </a:rPr>
              <a:t>Data dissemination consist of a two-step process : </a:t>
            </a:r>
            <a:r>
              <a:rPr b="1" lang="en-IN" sz="2400">
                <a:solidFill>
                  <a:srgbClr val="000000"/>
                </a:solidFill>
                <a:latin typeface="Arial"/>
                <a:ea typeface="新細明體"/>
              </a:rPr>
              <a:t>interest propagation</a:t>
            </a:r>
            <a:r>
              <a:rPr lang="en-IN" sz="2400">
                <a:solidFill>
                  <a:srgbClr val="000000"/>
                </a:solidFill>
                <a:latin typeface="Arial"/>
                <a:ea typeface="新細明體"/>
              </a:rPr>
              <a:t> and </a:t>
            </a:r>
            <a:r>
              <a:rPr b="1" lang="en-IN" sz="2400">
                <a:solidFill>
                  <a:srgbClr val="000000"/>
                </a:solidFill>
                <a:latin typeface="Arial"/>
                <a:ea typeface="新細明體"/>
              </a:rPr>
              <a:t>data propagation</a:t>
            </a:r>
            <a:r>
              <a:rPr lang="en-IN" sz="2400">
                <a:solidFill>
                  <a:srgbClr val="000000"/>
                </a:solidFill>
                <a:latin typeface="Arial"/>
                <a:ea typeface="新細明體"/>
              </a:rPr>
              <a:t>.</a:t>
            </a:r>
            <a:endParaRPr/>
          </a:p>
          <a:p>
            <a:pPr lvl="1">
              <a:lnSpc>
                <a:spcPct val="100000"/>
              </a:lnSpc>
              <a:buFont typeface="StarSymbol"/>
              <a:buChar char="l"/>
            </a:pPr>
            <a:r>
              <a:rPr lang="en-IN" sz="2400">
                <a:solidFill>
                  <a:srgbClr val="000000"/>
                </a:solidFill>
                <a:latin typeface="Arial"/>
                <a:ea typeface="新細明體"/>
              </a:rPr>
              <a:t>Interest propagation : for every event that a sink is interested in, it broadcasts its interest to is neighbor, and across the network. </a:t>
            </a:r>
            <a:endParaRPr/>
          </a:p>
          <a:p>
            <a:pPr lvl="1">
              <a:lnSpc>
                <a:spcPct val="100000"/>
              </a:lnSpc>
              <a:buFont typeface="StarSymbol"/>
              <a:buChar char="l"/>
            </a:pPr>
            <a:r>
              <a:rPr lang="en-IN" sz="2400">
                <a:solidFill>
                  <a:srgbClr val="000000"/>
                </a:solidFill>
                <a:latin typeface="Arial"/>
                <a:ea typeface="新細明體"/>
              </a:rPr>
              <a:t>Data dissemination : When an event is detected, it reported to the interested nodes (sink).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421200" y="-19332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Flooding</a:t>
            </a:r>
            <a:r>
              <a:rPr lang="en-IN" sz="4400">
                <a:solidFill>
                  <a:srgbClr val="000000"/>
                </a:solidFill>
                <a:latin typeface="Arial"/>
                <a:ea typeface="新細明體"/>
              </a:rPr>
              <a:t> </a:t>
            </a:r>
            <a:endParaRPr/>
          </a:p>
        </p:txBody>
      </p:sp>
      <p:sp>
        <p:nvSpPr>
          <p:cNvPr id="233" name="CustomShape 2"/>
          <p:cNvSpPr/>
          <p:nvPr/>
        </p:nvSpPr>
        <p:spPr>
          <a:xfrm>
            <a:off x="432000" y="65988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Each node which receives a packet (queries/data) broadcasts it if the maximum hop-count of the packet is not reached and the node itself is not the destination of the packet.</a:t>
            </a:r>
            <a:endParaRPr/>
          </a:p>
          <a:p>
            <a:pPr>
              <a:lnSpc>
                <a:spcPct val="100000"/>
              </a:lnSpc>
              <a:buFont typeface="StarSymbol"/>
              <a:buChar char="l"/>
            </a:pPr>
            <a:r>
              <a:rPr lang="en-IN" sz="2400">
                <a:solidFill>
                  <a:srgbClr val="000000"/>
                </a:solidFill>
                <a:latin typeface="Arial"/>
                <a:ea typeface="新細明體"/>
              </a:rPr>
              <a:t>Disadvantages :</a:t>
            </a:r>
            <a:endParaRPr/>
          </a:p>
          <a:p>
            <a:pPr lvl="1">
              <a:lnSpc>
                <a:spcPct val="100000"/>
              </a:lnSpc>
              <a:buFont typeface="StarSymbol"/>
              <a:buChar char="l"/>
            </a:pPr>
            <a:r>
              <a:rPr lang="en-IN" sz="2400">
                <a:solidFill>
                  <a:srgbClr val="000000"/>
                </a:solidFill>
                <a:latin typeface="Arial"/>
                <a:ea typeface="新細明體"/>
              </a:rPr>
              <a:t>Implosion : this is the situation when duplicate messages are send to the same node. This occurs when a node receives copies of the same messages from many of its neighbors.</a:t>
            </a:r>
            <a:endParaRPr/>
          </a:p>
          <a:p>
            <a:pPr lvl="1">
              <a:lnSpc>
                <a:spcPct val="100000"/>
              </a:lnSpc>
              <a:buFont typeface="StarSymbol"/>
              <a:buChar char="l"/>
            </a:pPr>
            <a:r>
              <a:rPr lang="en-IN" sz="2400">
                <a:solidFill>
                  <a:srgbClr val="000000"/>
                </a:solidFill>
                <a:latin typeface="Arial"/>
                <a:ea typeface="新細明體"/>
              </a:rPr>
              <a:t>Overlap : the same event may be sensed by more than one node due to overlapping regions of coverage. This results in their neighbors receiving duplicate reports of the same event.</a:t>
            </a:r>
            <a:endParaRPr/>
          </a:p>
          <a:p>
            <a:pPr lvl="1">
              <a:lnSpc>
                <a:spcPct val="100000"/>
              </a:lnSpc>
              <a:buFont typeface="StarSymbol"/>
              <a:buChar char="l"/>
            </a:pPr>
            <a:r>
              <a:rPr lang="en-IN" sz="2400">
                <a:solidFill>
                  <a:srgbClr val="000000"/>
                </a:solidFill>
                <a:latin typeface="Arial"/>
                <a:ea typeface="新細明體"/>
              </a:rPr>
              <a:t>Resource blindness : the flooding protocol does not consider the available energy at the nodes and results in many redundant transmissions. Hence, it reduces the network lifetime.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Gossiping</a:t>
            </a:r>
            <a:r>
              <a:rPr lang="en-IN" sz="4400">
                <a:solidFill>
                  <a:srgbClr val="000000"/>
                </a:solidFill>
                <a:latin typeface="Arial"/>
                <a:ea typeface="新細明體"/>
              </a:rPr>
              <a:t> </a:t>
            </a:r>
            <a:endParaRPr/>
          </a:p>
        </p:txBody>
      </p:sp>
      <p:sp>
        <p:nvSpPr>
          <p:cNvPr id="23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Modified version of flooding</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nodes do not broadcast a packet, but send it to a randomly selected neighbor.</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Reduces the problem of implosion</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It takes a long time for message to propagate throughout the network.</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It does not guarantee that all nodes of network will receive the message.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Rumor Routing</a:t>
            </a:r>
            <a:r>
              <a:rPr lang="en-IN" sz="4400">
                <a:solidFill>
                  <a:srgbClr val="000000"/>
                </a:solidFill>
                <a:latin typeface="Arial"/>
                <a:ea typeface="新細明體"/>
              </a:rPr>
              <a:t> </a:t>
            </a:r>
            <a:endParaRPr/>
          </a:p>
        </p:txBody>
      </p:sp>
      <p:sp>
        <p:nvSpPr>
          <p:cNvPr id="237" name="CustomShape 2"/>
          <p:cNvSpPr/>
          <p:nvPr/>
        </p:nvSpPr>
        <p:spPr>
          <a:xfrm>
            <a:off x="340200" y="14400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Agent-based path creation algorithm</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Agent is a long-lived packet created at random by nodes, and it will die after visit k hops.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It is circulated in the network to establish shortest paths to events that they encounter.</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When an agent finds a node whose path to an event is longer  than its own, it updates the node’s routing table.</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Rumor routing</a:t>
            </a:r>
            <a:endParaRPr/>
          </a:p>
        </p:txBody>
      </p:sp>
      <p:sp>
        <p:nvSpPr>
          <p:cNvPr id="239" name="CustomShape 2"/>
          <p:cNvSpPr/>
          <p:nvPr/>
        </p:nvSpPr>
        <p:spPr>
          <a:xfrm>
            <a:off x="1857240" y="6357960"/>
            <a:ext cx="6422400" cy="340920"/>
          </a:xfrm>
          <a:prstGeom prst="rect">
            <a:avLst/>
          </a:prstGeom>
          <a:noFill/>
          <a:ln>
            <a:noFill/>
          </a:ln>
        </p:spPr>
      </p:sp>
      <p:pic>
        <p:nvPicPr>
          <p:cNvPr id="240" name="" descr=""/>
          <p:cNvPicPr/>
          <p:nvPr/>
        </p:nvPicPr>
        <p:blipFill>
          <a:blip r:embed="rId1"/>
          <a:stretch>
            <a:fillRect/>
          </a:stretch>
        </p:blipFill>
        <p:spPr>
          <a:xfrm>
            <a:off x="288000" y="1080000"/>
            <a:ext cx="8706960" cy="54669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Sequential Assignment Routing (SAR)</a:t>
            </a:r>
            <a:r>
              <a:rPr lang="en-IN" sz="4000">
                <a:solidFill>
                  <a:srgbClr val="000000"/>
                </a:solidFill>
                <a:latin typeface="Arial"/>
                <a:ea typeface="新細明體"/>
              </a:rPr>
              <a:t> </a:t>
            </a:r>
            <a:endParaRPr/>
          </a:p>
        </p:txBody>
      </p:sp>
      <p:sp>
        <p:nvSpPr>
          <p:cNvPr id="242" name="CustomShape 2"/>
          <p:cNvSpPr/>
          <p:nvPr/>
        </p:nvSpPr>
        <p:spPr>
          <a:xfrm>
            <a:off x="360000" y="138024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sequential assignment routing (SAR) algorithm creates multiple trees, where the root of each tree is a one-hop neighbor of the sink.</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sensor node records two parameters about each path though it : available energy resources on the path and an additive QoS metric such as delay.</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Higher priority packets take lower delay paths, and lower priority packets have to use the paths of greater delay, so that the  priority X delay QoS metric is maintained.</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457200" y="-26532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Directed Diffusion</a:t>
            </a:r>
            <a:r>
              <a:rPr lang="en-IN" sz="4400">
                <a:solidFill>
                  <a:srgbClr val="000000"/>
                </a:solidFill>
                <a:latin typeface="Arial"/>
                <a:ea typeface="新細明體"/>
              </a:rPr>
              <a:t> </a:t>
            </a:r>
            <a:endParaRPr/>
          </a:p>
        </p:txBody>
      </p:sp>
      <p:sp>
        <p:nvSpPr>
          <p:cNvPr id="244" name="CustomShape 2"/>
          <p:cNvSpPr/>
          <p:nvPr/>
        </p:nvSpPr>
        <p:spPr>
          <a:xfrm>
            <a:off x="196200" y="839880"/>
            <a:ext cx="8726760" cy="4627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directed diffusion protocol is useful in scenarios where the sensor nodes themselves generate requests/queries for data sensed by other nodes.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sensor node names its data with one or more attributes.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sensor node express their interest depending on these attributes.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path is associated with a interest gradient, while positive gradient make the data flow along the path, negative gradient inhibit the distribution data along a particular path.</a:t>
            </a:r>
            <a:endParaRPr/>
          </a:p>
          <a:p>
            <a:pPr>
              <a:lnSpc>
                <a:spcPct val="100000"/>
              </a:lnSpc>
            </a:pP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4400">
                <a:solidFill>
                  <a:srgbClr val="000000"/>
                </a:solidFill>
                <a:latin typeface="Arial"/>
                <a:ea typeface="新細明體"/>
              </a:rPr>
              <a:t>Introduction</a:t>
            </a:r>
            <a:endParaRPr/>
          </a:p>
        </p:txBody>
      </p:sp>
      <p:sp>
        <p:nvSpPr>
          <p:cNvPr id="191" name="CustomShape 2"/>
          <p:cNvSpPr/>
          <p:nvPr/>
        </p:nvSpPr>
        <p:spPr>
          <a:xfrm>
            <a:off x="169200" y="1512000"/>
            <a:ext cx="9112320" cy="510552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Sensor networks are highly distributed networks of small, lightweight  wireless node, deployed in large numbers to monitor the environment  or system.</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node of the sensor networks consist of three subsystem: </a:t>
            </a:r>
            <a:endParaRPr/>
          </a:p>
          <a:p>
            <a:pPr lvl="1">
              <a:lnSpc>
                <a:spcPct val="100000"/>
              </a:lnSpc>
              <a:buFont typeface="StarSymbol"/>
              <a:buChar char="l"/>
            </a:pPr>
            <a:r>
              <a:rPr lang="en-IN" sz="2400">
                <a:solidFill>
                  <a:srgbClr val="000000"/>
                </a:solidFill>
                <a:latin typeface="Arial"/>
                <a:ea typeface="新細明體"/>
              </a:rPr>
              <a:t>Sensor subsystem: senses the environment</a:t>
            </a:r>
            <a:endParaRPr/>
          </a:p>
          <a:p>
            <a:pPr lvl="1">
              <a:lnSpc>
                <a:spcPct val="100000"/>
              </a:lnSpc>
              <a:buFont typeface="StarSymbol"/>
              <a:buChar char="l"/>
            </a:pPr>
            <a:r>
              <a:rPr lang="en-IN" sz="2400">
                <a:solidFill>
                  <a:srgbClr val="000000"/>
                </a:solidFill>
                <a:latin typeface="Arial"/>
                <a:ea typeface="新細明體"/>
              </a:rPr>
              <a:t>Processing subsystem: performs local computations on the sensed data</a:t>
            </a:r>
            <a:endParaRPr/>
          </a:p>
          <a:p>
            <a:pPr lvl="1">
              <a:lnSpc>
                <a:spcPct val="100000"/>
              </a:lnSpc>
              <a:buFont typeface="StarSymbol"/>
              <a:buChar char="l"/>
            </a:pPr>
            <a:r>
              <a:rPr lang="en-IN" sz="2400">
                <a:solidFill>
                  <a:srgbClr val="000000"/>
                </a:solidFill>
                <a:latin typeface="Arial"/>
                <a:ea typeface="新細明體"/>
              </a:rPr>
              <a:t>Communication subsystem: responsible for message exchange with </a:t>
            </a:r>
            <a:endParaRPr/>
          </a:p>
          <a:p>
            <a:pPr lvl="1">
              <a:lnSpc>
                <a:spcPct val="100000"/>
              </a:lnSpc>
              <a:buFont typeface="StarSymbol"/>
              <a:buChar char="l"/>
            </a:pPr>
            <a:r>
              <a:rPr lang="en-IN" sz="2400">
                <a:solidFill>
                  <a:srgbClr val="000000"/>
                </a:solidFill>
                <a:latin typeface="Arial"/>
                <a:ea typeface="新細明體"/>
              </a:rPr>
              <a:t>neighboring sensor nodes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features of sensor nodes</a:t>
            </a:r>
            <a:endParaRPr/>
          </a:p>
          <a:p>
            <a:pPr lvl="1">
              <a:lnSpc>
                <a:spcPct val="100000"/>
              </a:lnSpc>
              <a:buFont typeface="StarSymbol"/>
              <a:buChar char="l"/>
            </a:pPr>
            <a:r>
              <a:rPr lang="en-IN" sz="2400">
                <a:solidFill>
                  <a:srgbClr val="000000"/>
                </a:solidFill>
                <a:latin typeface="Arial"/>
                <a:ea typeface="新細明體"/>
              </a:rPr>
              <a:t>Limited sensing region, processing power, energy</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421200" y="-19332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Cost-Field Approach</a:t>
            </a:r>
            <a:r>
              <a:rPr lang="en-IN" sz="4400">
                <a:solidFill>
                  <a:srgbClr val="000000"/>
                </a:solidFill>
                <a:latin typeface="Arial"/>
                <a:ea typeface="新細明體"/>
              </a:rPr>
              <a:t> </a:t>
            </a:r>
            <a:endParaRPr/>
          </a:p>
        </p:txBody>
      </p:sp>
      <p:sp>
        <p:nvSpPr>
          <p:cNvPr id="246" name="CustomShape 2"/>
          <p:cNvSpPr/>
          <p:nvPr/>
        </p:nvSpPr>
        <p:spPr>
          <a:xfrm>
            <a:off x="457200" y="988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cost-field approach considers the problem of setting up paths to a sink. The first phase being to set up the cost field, based on metrics such as delay. The second phase being data dissemination using the costs.</a:t>
            </a:r>
            <a:endParaRPr/>
          </a:p>
          <a:p>
            <a:pPr>
              <a:lnSpc>
                <a:spcPct val="100000"/>
              </a:lnSpc>
              <a:buFont typeface="StarSymbol"/>
              <a:buChar char="l"/>
            </a:pPr>
            <a:r>
              <a:rPr lang="en-IN" sz="2400">
                <a:solidFill>
                  <a:srgbClr val="000000"/>
                </a:solidFill>
                <a:latin typeface="Arial"/>
                <a:ea typeface="新細明體"/>
              </a:rPr>
              <a:t>A sink broadcasts an ADV packet with its own cost as 0.</a:t>
            </a:r>
            <a:endParaRPr/>
          </a:p>
          <a:p>
            <a:pPr>
              <a:lnSpc>
                <a:spcPct val="100000"/>
              </a:lnSpc>
              <a:buFont typeface="StarSymbol"/>
              <a:buChar char="l"/>
            </a:pPr>
            <a:r>
              <a:rPr lang="en-IN" sz="2400">
                <a:solidFill>
                  <a:srgbClr val="000000"/>
                </a:solidFill>
                <a:latin typeface="Arial"/>
                <a:ea typeface="新細明體"/>
              </a:rPr>
              <a:t>When a node N hears an ADV message from node M, it sets its own path cost to min (L</a:t>
            </a:r>
            <a:r>
              <a:rPr lang="en-IN" sz="2400" baseline="-25000">
                <a:solidFill>
                  <a:srgbClr val="000000"/>
                </a:solidFill>
                <a:latin typeface="Arial"/>
                <a:ea typeface="新細明體"/>
              </a:rPr>
              <a:t>N</a:t>
            </a:r>
            <a:r>
              <a:rPr lang="en-IN" sz="2400">
                <a:solidFill>
                  <a:srgbClr val="000000"/>
                </a:solidFill>
                <a:latin typeface="Arial"/>
                <a:ea typeface="新細明體"/>
              </a:rPr>
              <a:t>,L</a:t>
            </a:r>
            <a:r>
              <a:rPr lang="en-IN" sz="2400" baseline="-25000">
                <a:solidFill>
                  <a:srgbClr val="000000"/>
                </a:solidFill>
                <a:latin typeface="Arial"/>
                <a:ea typeface="新細明體"/>
              </a:rPr>
              <a:t>M</a:t>
            </a:r>
            <a:r>
              <a:rPr lang="en-IN" sz="2400">
                <a:solidFill>
                  <a:srgbClr val="000000"/>
                </a:solidFill>
                <a:latin typeface="Arial"/>
                <a:ea typeface="新細明體"/>
              </a:rPr>
              <a:t>+C</a:t>
            </a:r>
            <a:r>
              <a:rPr lang="en-IN" sz="2400" baseline="-25000">
                <a:solidFill>
                  <a:srgbClr val="000000"/>
                </a:solidFill>
                <a:latin typeface="Arial"/>
                <a:ea typeface="新細明體"/>
              </a:rPr>
              <a:t>NM</a:t>
            </a:r>
            <a:r>
              <a:rPr lang="en-IN" sz="2400">
                <a:solidFill>
                  <a:srgbClr val="000000"/>
                </a:solidFill>
                <a:latin typeface="Arial"/>
                <a:ea typeface="新細明體"/>
              </a:rPr>
              <a:t>), where L</a:t>
            </a:r>
            <a:r>
              <a:rPr lang="en-IN" sz="2400" baseline="-25000">
                <a:solidFill>
                  <a:srgbClr val="000000"/>
                </a:solidFill>
                <a:latin typeface="Arial"/>
                <a:ea typeface="新細明體"/>
              </a:rPr>
              <a:t>N</a:t>
            </a:r>
            <a:r>
              <a:rPr lang="en-IN" sz="2400">
                <a:solidFill>
                  <a:srgbClr val="000000"/>
                </a:solidFill>
                <a:latin typeface="Arial"/>
                <a:ea typeface="新細明體"/>
              </a:rPr>
              <a:t> is the total path cost from node N to the sink, L</a:t>
            </a:r>
            <a:r>
              <a:rPr lang="en-IN" sz="2400" baseline="-25000">
                <a:solidFill>
                  <a:srgbClr val="000000"/>
                </a:solidFill>
                <a:latin typeface="Arial"/>
                <a:ea typeface="新細明體"/>
              </a:rPr>
              <a:t>M</a:t>
            </a:r>
            <a:r>
              <a:rPr lang="en-IN" sz="2400">
                <a:solidFill>
                  <a:srgbClr val="000000"/>
                </a:solidFill>
                <a:latin typeface="Arial"/>
                <a:ea typeface="新細明體"/>
              </a:rPr>
              <a:t> is the cost of node M to the sink, C</a:t>
            </a:r>
            <a:r>
              <a:rPr lang="en-IN" sz="2400" baseline="-25000">
                <a:solidFill>
                  <a:srgbClr val="000000"/>
                </a:solidFill>
                <a:latin typeface="Arial"/>
                <a:ea typeface="新細明體"/>
              </a:rPr>
              <a:t>NM</a:t>
            </a:r>
            <a:r>
              <a:rPr lang="en-IN" sz="2400">
                <a:solidFill>
                  <a:srgbClr val="000000"/>
                </a:solidFill>
                <a:latin typeface="Arial"/>
                <a:ea typeface="新細明體"/>
              </a:rPr>
              <a:t> is the cost from N to M.</a:t>
            </a:r>
            <a:endParaRPr/>
          </a:p>
          <a:p>
            <a:pPr>
              <a:lnSpc>
                <a:spcPct val="100000"/>
              </a:lnSpc>
              <a:buFont typeface="StarSymbol"/>
              <a:buChar char="l"/>
            </a:pPr>
            <a:r>
              <a:rPr lang="en-IN" sz="2400">
                <a:solidFill>
                  <a:srgbClr val="000000"/>
                </a:solidFill>
                <a:latin typeface="Arial"/>
                <a:ea typeface="新細明體"/>
              </a:rPr>
              <a:t>If L</a:t>
            </a:r>
            <a:r>
              <a:rPr lang="en-IN" sz="2400" baseline="-25000">
                <a:solidFill>
                  <a:srgbClr val="000000"/>
                </a:solidFill>
                <a:latin typeface="Arial"/>
                <a:ea typeface="新細明體"/>
              </a:rPr>
              <a:t>N</a:t>
            </a:r>
            <a:r>
              <a:rPr lang="en-IN" sz="2400">
                <a:solidFill>
                  <a:srgbClr val="000000"/>
                </a:solidFill>
                <a:latin typeface="Arial"/>
                <a:ea typeface="新細明體"/>
              </a:rPr>
              <a:t> is updated, the new cost is broadcast though another ADV.</a:t>
            </a:r>
            <a:endParaRPr/>
          </a:p>
          <a:p>
            <a:pPr>
              <a:lnSpc>
                <a:spcPct val="100000"/>
              </a:lnSpc>
              <a:buFont typeface="StarSymbol"/>
              <a:buChar char="l"/>
            </a:pPr>
            <a:r>
              <a:rPr lang="en-IN" sz="2400">
                <a:solidFill>
                  <a:srgbClr val="000000"/>
                </a:solidFill>
                <a:latin typeface="Arial"/>
                <a:ea typeface="新細明體"/>
              </a:rPr>
              <a:t>The back-off time make a node defer its ADV instead of immediately broadcast it. The back-off time is r x C</a:t>
            </a:r>
            <a:r>
              <a:rPr lang="en-IN" sz="2400" baseline="-25000">
                <a:solidFill>
                  <a:srgbClr val="000000"/>
                </a:solidFill>
                <a:latin typeface="Arial"/>
                <a:ea typeface="新細明體"/>
              </a:rPr>
              <a:t>MN</a:t>
            </a:r>
            <a:r>
              <a:rPr lang="en-IN" sz="2400">
                <a:solidFill>
                  <a:srgbClr val="000000"/>
                </a:solidFill>
                <a:latin typeface="Arial"/>
                <a:ea typeface="新細明體"/>
              </a:rPr>
              <a:t>, where r is a parameter of algorithm.</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169200" y="-4932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Geographic Hash Table (GHT)</a:t>
            </a:r>
            <a:endParaRPr/>
          </a:p>
        </p:txBody>
      </p:sp>
      <p:sp>
        <p:nvSpPr>
          <p:cNvPr id="248" name="CustomShape 2"/>
          <p:cNvSpPr/>
          <p:nvPr/>
        </p:nvSpPr>
        <p:spPr>
          <a:xfrm>
            <a:off x="421200" y="1024200"/>
            <a:ext cx="8213760" cy="55227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GHT hashes keys into geographic coordinates and stores a (key, value) pair at the sensor node nearest to the hash value.</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Stored data is replicated to ensure redundancy in case of node failures.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data is distributed among nodes such that it is scalable and the storage load is balanced.</a:t>
            </a:r>
            <a:endParaRPr/>
          </a:p>
          <a:p>
            <a:pPr>
              <a:lnSpc>
                <a:spcPct val="100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Data Gathering</a:t>
            </a:r>
            <a:r>
              <a:rPr lang="en-IN" sz="4400">
                <a:solidFill>
                  <a:srgbClr val="000000"/>
                </a:solidFill>
                <a:latin typeface="Arial"/>
                <a:ea typeface="新細明體"/>
              </a:rPr>
              <a:t> </a:t>
            </a:r>
            <a:endParaRPr/>
          </a:p>
        </p:txBody>
      </p:sp>
      <p:sp>
        <p:nvSpPr>
          <p:cNvPr id="250"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objective of the data gathering problem is to transmit the sensed data from each sensor node to a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goal of algorithm which implement data gathering is </a:t>
            </a:r>
            <a:endParaRPr/>
          </a:p>
          <a:p>
            <a:pPr lvl="1">
              <a:lnSpc>
                <a:spcPct val="100000"/>
              </a:lnSpc>
              <a:buFont typeface="StarSymbol"/>
              <a:buChar char="l"/>
            </a:pPr>
            <a:r>
              <a:rPr lang="en-IN" sz="2400">
                <a:solidFill>
                  <a:srgbClr val="000000"/>
                </a:solidFill>
                <a:latin typeface="Arial"/>
                <a:ea typeface="新細明體"/>
              </a:rPr>
              <a:t>maximize the lifetime of network</a:t>
            </a:r>
            <a:endParaRPr/>
          </a:p>
          <a:p>
            <a:pPr lvl="1">
              <a:lnSpc>
                <a:spcPct val="100000"/>
              </a:lnSpc>
              <a:buFont typeface="StarSymbol"/>
              <a:buChar char="l"/>
            </a:pPr>
            <a:r>
              <a:rPr lang="en-IN" sz="2400">
                <a:solidFill>
                  <a:srgbClr val="000000"/>
                </a:solidFill>
                <a:latin typeface="Arial"/>
                <a:ea typeface="新細明體"/>
              </a:rPr>
              <a:t>Minimum energy should be consumed</a:t>
            </a:r>
            <a:endParaRPr/>
          </a:p>
          <a:p>
            <a:pPr lvl="1">
              <a:lnSpc>
                <a:spcPct val="100000"/>
              </a:lnSpc>
              <a:buFont typeface="StarSymbol"/>
              <a:buChar char="l"/>
            </a:pPr>
            <a:r>
              <a:rPr lang="en-IN" sz="2400">
                <a:solidFill>
                  <a:srgbClr val="000000"/>
                </a:solidFill>
                <a:latin typeface="Arial"/>
                <a:ea typeface="新細明體"/>
              </a:rPr>
              <a:t>The transmission occur with minimum delay</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energy X delay metric is used to compare algorithm</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412200" y="8280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Direct Transmission</a:t>
            </a:r>
            <a:r>
              <a:rPr lang="en-IN" sz="4400">
                <a:solidFill>
                  <a:srgbClr val="000000"/>
                </a:solidFill>
                <a:latin typeface="Arial"/>
                <a:ea typeface="新細明體"/>
              </a:rPr>
              <a:t> </a:t>
            </a:r>
            <a:endParaRPr/>
          </a:p>
        </p:txBody>
      </p:sp>
      <p:sp>
        <p:nvSpPr>
          <p:cNvPr id="252"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All sensor nodes transmit their data directly to the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It is cost expensive when the sensor nodes are very far from the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Nodes must take turns while transmitting to the BS to avoid collision, so the media access delay is also large. Hence, this scheme performs poorly with respect to the energy x delay metric.</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411480" y="288000"/>
            <a:ext cx="8222760" cy="1136160"/>
          </a:xfrm>
          <a:prstGeom prst="rect">
            <a:avLst/>
          </a:prstGeom>
          <a:noFill/>
          <a:ln>
            <a:noFill/>
          </a:ln>
        </p:spPr>
        <p:txBody>
          <a:bodyPr lIns="90000" rIns="90000" tIns="45000" bIns="45000" anchor="ctr"/>
          <a:p>
            <a:pPr>
              <a:lnSpc>
                <a:spcPct val="100000"/>
              </a:lnSpc>
            </a:pPr>
            <a:r>
              <a:rPr lang="en-IN" sz="2800">
                <a:solidFill>
                  <a:srgbClr val="000000"/>
                </a:solidFill>
                <a:latin typeface="Arial"/>
                <a:ea typeface="新細明體"/>
              </a:rPr>
              <a:t> </a:t>
            </a:r>
            <a:r>
              <a:rPr lang="en-IN" sz="2800">
                <a:solidFill>
                  <a:srgbClr val="000000"/>
                </a:solidFill>
                <a:latin typeface="Arial"/>
                <a:ea typeface="新細明體"/>
              </a:rPr>
              <a:t>Power-Efficient Gathering for Sensor Information Systems </a:t>
            </a:r>
            <a:endParaRPr/>
          </a:p>
        </p:txBody>
      </p:sp>
      <p:sp>
        <p:nvSpPr>
          <p:cNvPr id="254" name="CustomShape 2"/>
          <p:cNvSpPr/>
          <p:nvPr/>
        </p:nvSpPr>
        <p:spPr>
          <a:xfrm>
            <a:off x="457200" y="1348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PEGASIS based on the assumption that all sensor nodes know the location of every other node.</a:t>
            </a:r>
            <a:endParaRPr/>
          </a:p>
          <a:p>
            <a:pPr>
              <a:lnSpc>
                <a:spcPct val="100000"/>
              </a:lnSpc>
              <a:buFont typeface="StarSymbol"/>
              <a:buChar char="l"/>
            </a:pPr>
            <a:r>
              <a:rPr lang="en-IN" sz="2400">
                <a:solidFill>
                  <a:srgbClr val="000000"/>
                </a:solidFill>
                <a:latin typeface="Arial"/>
                <a:ea typeface="新細明體"/>
              </a:rPr>
              <a:t>Any node has the required transmission range to reach the BS in one hop, when it is selected as a leader.</a:t>
            </a:r>
            <a:endParaRPr/>
          </a:p>
          <a:p>
            <a:pPr>
              <a:lnSpc>
                <a:spcPct val="100000"/>
              </a:lnSpc>
              <a:buFont typeface="StarSymbol"/>
              <a:buChar char="l"/>
            </a:pPr>
            <a:r>
              <a:rPr lang="en-IN" sz="2400">
                <a:solidFill>
                  <a:srgbClr val="000000"/>
                </a:solidFill>
                <a:latin typeface="Arial"/>
                <a:ea typeface="新細明體"/>
              </a:rPr>
              <a:t>The goal of PEGASIS are as following</a:t>
            </a:r>
            <a:endParaRPr/>
          </a:p>
          <a:p>
            <a:pPr lvl="1">
              <a:lnSpc>
                <a:spcPct val="100000"/>
              </a:lnSpc>
              <a:buFont typeface="StarSymbol"/>
              <a:buChar char="l"/>
            </a:pPr>
            <a:r>
              <a:rPr lang="en-IN" sz="2400">
                <a:solidFill>
                  <a:srgbClr val="000000"/>
                </a:solidFill>
                <a:latin typeface="Arial"/>
                <a:ea typeface="新細明體"/>
              </a:rPr>
              <a:t>Minimize the distance over which each node transmit</a:t>
            </a:r>
            <a:endParaRPr/>
          </a:p>
          <a:p>
            <a:pPr lvl="1">
              <a:lnSpc>
                <a:spcPct val="100000"/>
              </a:lnSpc>
              <a:buFont typeface="StarSymbol"/>
              <a:buChar char="l"/>
            </a:pPr>
            <a:r>
              <a:rPr lang="en-IN" sz="2400">
                <a:solidFill>
                  <a:srgbClr val="000000"/>
                </a:solidFill>
                <a:latin typeface="Arial"/>
                <a:ea typeface="新細明體"/>
              </a:rPr>
              <a:t>Minimize the broadcasting overhead</a:t>
            </a:r>
            <a:endParaRPr/>
          </a:p>
          <a:p>
            <a:pPr lvl="1">
              <a:lnSpc>
                <a:spcPct val="100000"/>
              </a:lnSpc>
              <a:buFont typeface="StarSymbol"/>
              <a:buChar char="l"/>
            </a:pPr>
            <a:r>
              <a:rPr lang="en-IN" sz="2400">
                <a:solidFill>
                  <a:srgbClr val="000000"/>
                </a:solidFill>
                <a:latin typeface="Arial"/>
                <a:ea typeface="新細明體"/>
              </a:rPr>
              <a:t>Minimize the number of messages that need to be sent to the BS</a:t>
            </a:r>
            <a:endParaRPr/>
          </a:p>
          <a:p>
            <a:pPr lvl="1">
              <a:lnSpc>
                <a:spcPct val="100000"/>
              </a:lnSpc>
              <a:buFont typeface="StarSymbol"/>
              <a:buChar char="l"/>
            </a:pPr>
            <a:r>
              <a:rPr lang="en-IN" sz="2400">
                <a:solidFill>
                  <a:srgbClr val="000000"/>
                </a:solidFill>
                <a:latin typeface="Arial"/>
                <a:ea typeface="新細明體"/>
              </a:rPr>
              <a:t>Distribute the energy consumption equally across all nodes</a:t>
            </a:r>
            <a:endParaRPr/>
          </a:p>
          <a:p>
            <a:pPr>
              <a:lnSpc>
                <a:spcPct val="100000"/>
              </a:lnSpc>
              <a:buFont typeface="StarSymbol"/>
              <a:buChar char="l"/>
            </a:pPr>
            <a:r>
              <a:rPr lang="en-IN" sz="2400">
                <a:solidFill>
                  <a:srgbClr val="000000"/>
                </a:solidFill>
                <a:latin typeface="Arial"/>
                <a:ea typeface="新細明體"/>
              </a:rPr>
              <a:t>To construct a chain of sensor nodes, starting from the node farthest from the BS. At each step, the nearest neighbor which has not been visited is added to the chain.</a:t>
            </a:r>
            <a:endParaRPr/>
          </a:p>
          <a:p>
            <a:pPr>
              <a:lnSpc>
                <a:spcPct val="100000"/>
              </a:lnSpc>
              <a:buFont typeface="StarSymbol"/>
              <a:buChar char="l"/>
            </a:pPr>
            <a:r>
              <a:rPr lang="en-IN" sz="2400">
                <a:solidFill>
                  <a:srgbClr val="000000"/>
                </a:solidFill>
                <a:latin typeface="Arial"/>
                <a:ea typeface="新細明體"/>
              </a:rPr>
              <a:t>It is reconstructed when nodes die out.</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CustomShape 1"/>
          <p:cNvSpPr/>
          <p:nvPr/>
        </p:nvSpPr>
        <p:spPr>
          <a:xfrm>
            <a:off x="457200" y="274680"/>
            <a:ext cx="8222760" cy="1136160"/>
          </a:xfrm>
          <a:prstGeom prst="rect">
            <a:avLst/>
          </a:prstGeom>
          <a:noFill/>
          <a:ln>
            <a:noFill/>
          </a:ln>
        </p:spPr>
      </p:sp>
      <p:sp>
        <p:nvSpPr>
          <p:cNvPr id="256"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At every node, data fusion or aggregation is carried out.</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A node which is designated as the leader finally transmits one message to the BS.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Leadership is transferred in sequential order.</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delay is O(N)</a:t>
            </a:r>
            <a:endParaRPr/>
          </a:p>
          <a:p>
            <a:pPr>
              <a:lnSpc>
                <a:spcPct val="100000"/>
              </a:lnSpc>
            </a:pP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Binary Scheme</a:t>
            </a:r>
            <a:r>
              <a:rPr lang="en-IN" sz="4400">
                <a:solidFill>
                  <a:srgbClr val="000000"/>
                </a:solidFill>
                <a:latin typeface="Arial"/>
                <a:ea typeface="新細明體"/>
              </a:rPr>
              <a:t> </a:t>
            </a:r>
            <a:endParaRPr/>
          </a:p>
        </p:txBody>
      </p:sp>
      <p:sp>
        <p:nvSpPr>
          <p:cNvPr id="258" name="CustomShape 2"/>
          <p:cNvSpPr/>
          <p:nvPr/>
        </p:nvSpPr>
        <p:spPr>
          <a:xfrm>
            <a:off x="207000" y="1584000"/>
            <a:ext cx="806868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This is a chain-based scheme like PEGASIS, which classifies nodes into different levels.</a:t>
            </a:r>
            <a:endParaRPr/>
          </a:p>
          <a:p>
            <a:pPr>
              <a:lnSpc>
                <a:spcPct val="100000"/>
              </a:lnSpc>
              <a:buFont typeface="StarSymbol"/>
              <a:buChar char="l"/>
            </a:pPr>
            <a:r>
              <a:rPr lang="en-IN" sz="2400">
                <a:solidFill>
                  <a:srgbClr val="000000"/>
                </a:solidFill>
                <a:latin typeface="Arial"/>
                <a:ea typeface="新細明體"/>
              </a:rPr>
              <a:t>This scheme is possible when nodes communicate using CDMA, so that transmissions of each level can take place simultaneously.</a:t>
            </a:r>
            <a:endParaRPr/>
          </a:p>
          <a:p>
            <a:pPr>
              <a:lnSpc>
                <a:spcPct val="100000"/>
              </a:lnSpc>
              <a:buFont typeface="StarSymbol"/>
              <a:buChar char="l"/>
            </a:pPr>
            <a:r>
              <a:rPr lang="en-IN" sz="2400">
                <a:solidFill>
                  <a:srgbClr val="000000"/>
                </a:solidFill>
                <a:latin typeface="Arial"/>
                <a:ea typeface="新細明體"/>
              </a:rPr>
              <a:t>The delay is O(logN)</a:t>
            </a:r>
            <a:endParaRPr/>
          </a:p>
          <a:p>
            <a:pPr>
              <a:lnSpc>
                <a:spcPct val="100000"/>
              </a:lnSpc>
            </a:pPr>
            <a:endParaRPr/>
          </a:p>
        </p:txBody>
      </p:sp>
      <p:sp>
        <p:nvSpPr>
          <p:cNvPr id="259" name="CustomShape 3"/>
          <p:cNvSpPr/>
          <p:nvPr/>
        </p:nvSpPr>
        <p:spPr>
          <a:xfrm>
            <a:off x="1857240" y="6357960"/>
            <a:ext cx="6422400" cy="340920"/>
          </a:xfrm>
          <a:prstGeom prst="rect">
            <a:avLst/>
          </a:prstGeom>
          <a:noFill/>
          <a:ln>
            <a:noFill/>
          </a:ln>
        </p:spPr>
        <p:txBody>
          <a:bodyPr lIns="90000" rIns="90000" tIns="45000" bIns="45000"/>
          <a:p>
            <a:pPr>
              <a:lnSpc>
                <a:spcPct val="100000"/>
              </a:lnSpc>
            </a:pPr>
            <a:r>
              <a:rPr lang="en-IN" sz="800">
                <a:solidFill>
                  <a:srgbClr val="000000"/>
                </a:solidFill>
                <a:latin typeface="Arial"/>
                <a:ea typeface="新細明體"/>
              </a:rPr>
              <a:t>本圖取自</a:t>
            </a:r>
            <a:r>
              <a:rPr lang="en-IN" sz="800">
                <a:solidFill>
                  <a:srgbClr val="000000"/>
                </a:solidFill>
                <a:latin typeface="Arial"/>
                <a:ea typeface="新細明體"/>
              </a:rPr>
              <a:t>"Ad Hoc Wireless Networks", by C. Siva Ram Murthy and B. S. Manoj, published by Prentice Hall, 2004</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Chain-Based Three-Level Scheme</a:t>
            </a:r>
            <a:r>
              <a:rPr lang="en-IN" sz="4000">
                <a:solidFill>
                  <a:srgbClr val="000000"/>
                </a:solidFill>
                <a:latin typeface="Arial"/>
                <a:ea typeface="新細明體"/>
              </a:rPr>
              <a:t> </a:t>
            </a:r>
            <a:endParaRPr/>
          </a:p>
        </p:txBody>
      </p:sp>
      <p:sp>
        <p:nvSpPr>
          <p:cNvPr id="261"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For non-CDMA sensor nodes</a:t>
            </a:r>
            <a:endParaRPr/>
          </a:p>
          <a:p>
            <a:pPr>
              <a:lnSpc>
                <a:spcPct val="100000"/>
              </a:lnSpc>
              <a:buFont typeface="StarSymbol"/>
              <a:buChar char="l"/>
            </a:pPr>
            <a:r>
              <a:rPr lang="en-IN" sz="2400">
                <a:solidFill>
                  <a:srgbClr val="000000"/>
                </a:solidFill>
                <a:latin typeface="Arial"/>
                <a:ea typeface="新細明體"/>
              </a:rPr>
              <a:t>The chain is divided into a number of groups to space out simultaneous transmissions in order to minimize interference.</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Within a group, nodes transmit data to the group leader, and the leader fusion the data, and become the member to the next level.</a:t>
            </a:r>
            <a:endParaRPr/>
          </a:p>
          <a:p>
            <a:pPr>
              <a:lnSpc>
                <a:spcPct val="100000"/>
              </a:lnSpc>
              <a:buFont typeface="StarSymbol"/>
              <a:buChar char="l"/>
            </a:pPr>
            <a:r>
              <a:rPr lang="en-IN" sz="2400">
                <a:solidFill>
                  <a:srgbClr val="000000"/>
                </a:solidFill>
                <a:latin typeface="Arial"/>
                <a:ea typeface="新細明體"/>
              </a:rPr>
              <a:t>In the second level, all nodes are divided into two groups.</a:t>
            </a:r>
            <a:endParaRPr/>
          </a:p>
          <a:p>
            <a:pPr>
              <a:lnSpc>
                <a:spcPct val="100000"/>
              </a:lnSpc>
              <a:buFont typeface="StarSymbol"/>
              <a:buChar char="l"/>
            </a:pPr>
            <a:r>
              <a:rPr lang="en-IN" sz="2400">
                <a:solidFill>
                  <a:srgbClr val="000000"/>
                </a:solidFill>
                <a:latin typeface="Arial"/>
                <a:ea typeface="新細明體"/>
              </a:rPr>
              <a:t>In the third level, consists of a message exchange between one node from each group of the second level.</a:t>
            </a:r>
            <a:endParaRPr/>
          </a:p>
          <a:p>
            <a:pPr>
              <a:lnSpc>
                <a:spcPct val="100000"/>
              </a:lnSpc>
              <a:buFont typeface="StarSymbol"/>
              <a:buChar char="l"/>
            </a:pPr>
            <a:r>
              <a:rPr lang="en-IN" sz="2400">
                <a:solidFill>
                  <a:srgbClr val="000000"/>
                </a:solidFill>
                <a:latin typeface="Arial"/>
                <a:ea typeface="新細明體"/>
              </a:rPr>
              <a:t>Finally, the leader transmit a single message to the BS.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Chain-based three-level scheme</a:t>
            </a:r>
            <a:endParaRPr/>
          </a:p>
        </p:txBody>
      </p:sp>
      <p:sp>
        <p:nvSpPr>
          <p:cNvPr id="263" name="CustomShape 2"/>
          <p:cNvSpPr/>
          <p:nvPr/>
        </p:nvSpPr>
        <p:spPr>
          <a:xfrm>
            <a:off x="1857240" y="6357960"/>
            <a:ext cx="6422400" cy="340920"/>
          </a:xfrm>
          <a:prstGeom prst="rect">
            <a:avLst/>
          </a:prstGeom>
          <a:noFill/>
          <a:ln>
            <a:noFill/>
          </a:ln>
        </p:spPr>
        <p:txBody>
          <a:bodyPr lIns="90000" rIns="90000" tIns="45000" bIns="45000"/>
          <a:p>
            <a:pPr>
              <a:lnSpc>
                <a:spcPct val="100000"/>
              </a:lnSpc>
            </a:pPr>
            <a:r>
              <a:rPr lang="en-IN" sz="800">
                <a:solidFill>
                  <a:srgbClr val="000000"/>
                </a:solidFill>
                <a:latin typeface="Arial"/>
                <a:ea typeface="新細明體"/>
              </a:rPr>
              <a:t>本圖取自</a:t>
            </a:r>
            <a:r>
              <a:rPr lang="en-IN" sz="800">
                <a:solidFill>
                  <a:srgbClr val="000000"/>
                </a:solidFill>
                <a:latin typeface="Arial"/>
                <a:ea typeface="新細明體"/>
              </a:rPr>
              <a:t>"Ad Hoc Wireless Networks", by C. Siva Ram Murthy and B. S. Manoj, published by Prentice Hall, 2004</a:t>
            </a:r>
            <a:endParaRPr/>
          </a:p>
        </p:txBody>
      </p:sp>
      <p:pic>
        <p:nvPicPr>
          <p:cNvPr id="264" name="" descr=""/>
          <p:cNvPicPr/>
          <p:nvPr/>
        </p:nvPicPr>
        <p:blipFill>
          <a:blip r:embed="rId1"/>
          <a:stretch>
            <a:fillRect/>
          </a:stretch>
        </p:blipFill>
        <p:spPr>
          <a:xfrm>
            <a:off x="288000" y="1368000"/>
            <a:ext cx="8563680" cy="424368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200">
                <a:solidFill>
                  <a:srgbClr val="000000"/>
                </a:solidFill>
                <a:latin typeface="Arial"/>
                <a:ea typeface="新細明體"/>
              </a:rPr>
              <a:t> </a:t>
            </a:r>
            <a:r>
              <a:rPr b="1" lang="en-IN" sz="3200">
                <a:solidFill>
                  <a:srgbClr val="000000"/>
                </a:solidFill>
                <a:latin typeface="Arial"/>
                <a:ea typeface="新細明體"/>
              </a:rPr>
              <a:t>MAC Protocols for Sensor Networks</a:t>
            </a:r>
            <a:endParaRPr/>
          </a:p>
        </p:txBody>
      </p:sp>
      <p:sp>
        <p:nvSpPr>
          <p:cNvPr id="266"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challenges posed by sensor network MAC protocol</a:t>
            </a:r>
            <a:endParaRPr/>
          </a:p>
          <a:p>
            <a:pPr lvl="1">
              <a:lnSpc>
                <a:spcPct val="100000"/>
              </a:lnSpc>
              <a:buFont typeface="StarSymbol"/>
              <a:buChar char="l"/>
            </a:pPr>
            <a:r>
              <a:rPr lang="en-IN" sz="2400">
                <a:solidFill>
                  <a:srgbClr val="000000"/>
                </a:solidFill>
                <a:latin typeface="Arial"/>
                <a:ea typeface="新細明體"/>
              </a:rPr>
              <a:t>No single controlling authority, so global synchronization is difficult</a:t>
            </a:r>
            <a:endParaRPr/>
          </a:p>
          <a:p>
            <a:pPr lvl="1">
              <a:lnSpc>
                <a:spcPct val="100000"/>
              </a:lnSpc>
              <a:buFont typeface="StarSymbol"/>
              <a:buChar char="l"/>
            </a:pPr>
            <a:r>
              <a:rPr lang="en-IN" sz="2400">
                <a:solidFill>
                  <a:srgbClr val="000000"/>
                </a:solidFill>
                <a:latin typeface="Arial"/>
                <a:ea typeface="新細明體"/>
              </a:rPr>
              <a:t>Power efficiency issue</a:t>
            </a:r>
            <a:endParaRPr/>
          </a:p>
          <a:p>
            <a:pPr lvl="1">
              <a:lnSpc>
                <a:spcPct val="100000"/>
              </a:lnSpc>
              <a:buFont typeface="StarSymbol"/>
              <a:buChar char="l"/>
            </a:pPr>
            <a:r>
              <a:rPr lang="en-IN" sz="2400">
                <a:solidFill>
                  <a:srgbClr val="000000"/>
                </a:solidFill>
                <a:latin typeface="Arial"/>
                <a:ea typeface="新細明體"/>
              </a:rPr>
              <a:t>Frequent topology changes due to mobility and failure</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There are three kinds of MAC protocols used in sensor network:</a:t>
            </a:r>
            <a:endParaRPr/>
          </a:p>
          <a:p>
            <a:pPr lvl="1">
              <a:lnSpc>
                <a:spcPct val="100000"/>
              </a:lnSpc>
              <a:buFont typeface="StarSymbol"/>
              <a:buChar char="l"/>
            </a:pPr>
            <a:r>
              <a:rPr lang="en-IN" sz="2400">
                <a:solidFill>
                  <a:srgbClr val="000000"/>
                </a:solidFill>
                <a:latin typeface="Arial"/>
                <a:ea typeface="新細明體"/>
              </a:rPr>
              <a:t>Fixed-allocation</a:t>
            </a:r>
            <a:endParaRPr/>
          </a:p>
          <a:p>
            <a:pPr lvl="1">
              <a:lnSpc>
                <a:spcPct val="100000"/>
              </a:lnSpc>
              <a:buFont typeface="StarSymbol"/>
              <a:buChar char="l"/>
            </a:pPr>
            <a:r>
              <a:rPr lang="en-IN" sz="2400">
                <a:solidFill>
                  <a:srgbClr val="000000"/>
                </a:solidFill>
                <a:latin typeface="Arial"/>
                <a:ea typeface="新細明體"/>
              </a:rPr>
              <a:t>Demand-based</a:t>
            </a:r>
            <a:endParaRPr/>
          </a:p>
          <a:p>
            <a:pPr lvl="1">
              <a:lnSpc>
                <a:spcPct val="100000"/>
              </a:lnSpc>
              <a:buFont typeface="StarSymbol"/>
              <a:buChar char="l"/>
            </a:pPr>
            <a:r>
              <a:rPr lang="en-IN" sz="2400">
                <a:solidFill>
                  <a:srgbClr val="000000"/>
                </a:solidFill>
                <a:latin typeface="Arial"/>
                <a:ea typeface="新細明體"/>
              </a:rPr>
              <a:t>Contention-based</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457200" y="274680"/>
            <a:ext cx="8222760" cy="1136160"/>
          </a:xfrm>
          <a:prstGeom prst="rect">
            <a:avLst/>
          </a:prstGeom>
          <a:noFill/>
          <a:ln>
            <a:noFill/>
          </a:ln>
        </p:spPr>
      </p:sp>
      <p:sp>
        <p:nvSpPr>
          <p:cNvPr id="19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The advantage of sensor networks</a:t>
            </a:r>
            <a:endParaRPr/>
          </a:p>
          <a:p>
            <a:pPr lvl="1">
              <a:lnSpc>
                <a:spcPct val="100000"/>
              </a:lnSpc>
              <a:buFont typeface="StarSymbol"/>
              <a:buChar char="l"/>
            </a:pPr>
            <a:r>
              <a:rPr lang="en-IN" sz="2000">
                <a:solidFill>
                  <a:srgbClr val="000000"/>
                </a:solidFill>
                <a:latin typeface="Arial"/>
                <a:ea typeface="新細明體"/>
              </a:rPr>
              <a:t>Robust : a large number of sensors</a:t>
            </a:r>
            <a:endParaRPr/>
          </a:p>
          <a:p>
            <a:pPr lvl="1">
              <a:lnSpc>
                <a:spcPct val="100000"/>
              </a:lnSpc>
              <a:buFont typeface="StarSymbol"/>
              <a:buChar char="l"/>
            </a:pPr>
            <a:r>
              <a:rPr lang="en-IN" sz="2000">
                <a:solidFill>
                  <a:srgbClr val="000000"/>
                </a:solidFill>
                <a:latin typeface="Arial"/>
                <a:ea typeface="新細明體"/>
              </a:rPr>
              <a:t>Reliable : </a:t>
            </a:r>
            <a:endParaRPr/>
          </a:p>
          <a:p>
            <a:pPr lvl="1">
              <a:lnSpc>
                <a:spcPct val="100000"/>
              </a:lnSpc>
              <a:buFont typeface="StarSymbol"/>
              <a:buChar char="l"/>
            </a:pPr>
            <a:r>
              <a:rPr lang="en-IN" sz="2000">
                <a:solidFill>
                  <a:srgbClr val="000000"/>
                </a:solidFill>
                <a:latin typeface="Arial"/>
                <a:ea typeface="新細明體"/>
              </a:rPr>
              <a:t>Accurate :  sensor networks covering a wider region</a:t>
            </a:r>
            <a:endParaRPr/>
          </a:p>
          <a:p>
            <a:pPr lvl="1">
              <a:lnSpc>
                <a:spcPct val="100000"/>
              </a:lnSpc>
              <a:buFont typeface="StarSymbol"/>
              <a:buChar char="l"/>
            </a:pPr>
            <a:r>
              <a:rPr lang="en-IN" sz="2000">
                <a:solidFill>
                  <a:srgbClr val="000000"/>
                </a:solidFill>
                <a:latin typeface="Arial"/>
                <a:ea typeface="新細明體"/>
              </a:rPr>
              <a:t>Fault-tolerant : many nodes are sensing the same event </a:t>
            </a:r>
            <a:endParaRPr/>
          </a:p>
          <a:p>
            <a:pPr>
              <a:lnSpc>
                <a:spcPct val="100000"/>
              </a:lnSpc>
              <a:buFont typeface="StarSymbol"/>
              <a:buChar char="l"/>
            </a:pPr>
            <a:r>
              <a:rPr lang="en-IN" sz="2000">
                <a:solidFill>
                  <a:srgbClr val="000000"/>
                </a:solidFill>
                <a:latin typeface="Arial"/>
                <a:ea typeface="新細明體"/>
              </a:rPr>
              <a:t>Two important operations in a sensor networks</a:t>
            </a:r>
            <a:endParaRPr/>
          </a:p>
          <a:p>
            <a:pPr lvl="1">
              <a:lnSpc>
                <a:spcPct val="100000"/>
              </a:lnSpc>
              <a:buFont typeface="StarSymbol"/>
              <a:buChar char="l"/>
            </a:pPr>
            <a:r>
              <a:rPr lang="en-IN" sz="2000">
                <a:solidFill>
                  <a:srgbClr val="000000"/>
                </a:solidFill>
                <a:latin typeface="Arial"/>
                <a:ea typeface="新細明體"/>
              </a:rPr>
              <a:t>Data dissemination : the propagation of data/queries throughout the network</a:t>
            </a:r>
            <a:endParaRPr/>
          </a:p>
          <a:p>
            <a:pPr lvl="1">
              <a:lnSpc>
                <a:spcPct val="100000"/>
              </a:lnSpc>
              <a:buFont typeface="StarSymbol"/>
              <a:buChar char="l"/>
            </a:pPr>
            <a:r>
              <a:rPr lang="en-IN" sz="2000">
                <a:solidFill>
                  <a:srgbClr val="000000"/>
                </a:solidFill>
                <a:latin typeface="Arial"/>
                <a:ea typeface="新細明體"/>
              </a:rPr>
              <a:t>Data gathering : the collection of observed data from the individual          sensor nodes to a sink</a:t>
            </a:r>
            <a:endParaRPr/>
          </a:p>
          <a:p>
            <a:pPr>
              <a:lnSpc>
                <a:spcPct val="100000"/>
              </a:lnSpc>
              <a:buFont typeface="StarSymbol"/>
              <a:buChar char="l"/>
            </a:pPr>
            <a:r>
              <a:rPr lang="en-IN" sz="2000">
                <a:solidFill>
                  <a:srgbClr val="000000"/>
                </a:solidFill>
                <a:latin typeface="Arial"/>
                <a:ea typeface="新細明體"/>
              </a:rPr>
              <a:t>The different types of sensors</a:t>
            </a:r>
            <a:endParaRPr/>
          </a:p>
          <a:p>
            <a:pPr lvl="1">
              <a:lnSpc>
                <a:spcPct val="100000"/>
              </a:lnSpc>
              <a:buFont typeface="StarSymbol"/>
              <a:buChar char="l"/>
            </a:pPr>
            <a:r>
              <a:rPr lang="en-IN" sz="2000">
                <a:solidFill>
                  <a:srgbClr val="000000"/>
                </a:solidFill>
                <a:latin typeface="Arial"/>
                <a:ea typeface="新細明體"/>
              </a:rPr>
              <a:t>Seismic, thermal, visual, infrared</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457200" y="274680"/>
            <a:ext cx="8222760" cy="1136160"/>
          </a:xfrm>
          <a:prstGeom prst="rect">
            <a:avLst/>
          </a:prstGeom>
          <a:noFill/>
          <a:ln>
            <a:noFill/>
          </a:ln>
        </p:spPr>
      </p:sp>
      <p:sp>
        <p:nvSpPr>
          <p:cNvPr id="268"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Fixed-allocation MAC protocol</a:t>
            </a:r>
            <a:endParaRPr/>
          </a:p>
          <a:p>
            <a:pPr lvl="1">
              <a:lnSpc>
                <a:spcPct val="100000"/>
              </a:lnSpc>
              <a:buFont typeface="StarSymbol"/>
              <a:buChar char="l"/>
            </a:pPr>
            <a:r>
              <a:rPr lang="en-IN" sz="2400">
                <a:solidFill>
                  <a:srgbClr val="000000"/>
                </a:solidFill>
                <a:latin typeface="Arial"/>
                <a:ea typeface="新細明體"/>
              </a:rPr>
              <a:t>Share the common medium through a predetermined assignment.</a:t>
            </a:r>
            <a:endParaRPr/>
          </a:p>
          <a:p>
            <a:pPr lvl="1">
              <a:lnSpc>
                <a:spcPct val="100000"/>
              </a:lnSpc>
              <a:buFont typeface="StarSymbol"/>
              <a:buChar char="l"/>
            </a:pPr>
            <a:r>
              <a:rPr lang="en-IN" sz="2400">
                <a:solidFill>
                  <a:srgbClr val="000000"/>
                </a:solidFill>
                <a:latin typeface="Arial"/>
                <a:ea typeface="新細明體"/>
              </a:rPr>
              <a:t>It is suitable for sensor network that continuously monitor and generate deterministic data traffic</a:t>
            </a:r>
            <a:endParaRPr/>
          </a:p>
          <a:p>
            <a:pPr lvl="1">
              <a:lnSpc>
                <a:spcPct val="100000"/>
              </a:lnSpc>
              <a:buFont typeface="StarSymbol"/>
              <a:buChar char="l"/>
            </a:pPr>
            <a:r>
              <a:rPr lang="en-IN" sz="2400">
                <a:solidFill>
                  <a:srgbClr val="000000"/>
                </a:solidFill>
                <a:latin typeface="Arial"/>
                <a:ea typeface="新細明體"/>
              </a:rPr>
              <a:t>Provide a bounded delay for each node</a:t>
            </a:r>
            <a:endParaRPr/>
          </a:p>
          <a:p>
            <a:pPr>
              <a:lnSpc>
                <a:spcPct val="100000"/>
              </a:lnSpc>
            </a:pPr>
            <a:endParaRPr/>
          </a:p>
          <a:p>
            <a:pPr lvl="1">
              <a:lnSpc>
                <a:spcPct val="100000"/>
              </a:lnSpc>
              <a:buFont typeface="StarSymbol"/>
              <a:buChar char="l"/>
            </a:pPr>
            <a:r>
              <a:rPr lang="en-IN" sz="2400">
                <a:solidFill>
                  <a:srgbClr val="000000"/>
                </a:solidFill>
                <a:latin typeface="Arial"/>
                <a:ea typeface="新細明體"/>
              </a:rPr>
              <a:t>However, in the case of bursty traffic, where the channel requirements of each node may vary over time, it may lead to inefficient usage of the channel.</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457200" y="274680"/>
            <a:ext cx="8222760" cy="1136160"/>
          </a:xfrm>
          <a:prstGeom prst="rect">
            <a:avLst/>
          </a:prstGeom>
          <a:noFill/>
          <a:ln>
            <a:noFill/>
          </a:ln>
        </p:spPr>
      </p:sp>
      <p:sp>
        <p:nvSpPr>
          <p:cNvPr id="270" name="CustomShape 2"/>
          <p:cNvSpPr/>
          <p:nvPr/>
        </p:nvSpPr>
        <p:spPr>
          <a:xfrm>
            <a:off x="457200" y="880200"/>
            <a:ext cx="8222760" cy="4519080"/>
          </a:xfrm>
          <a:prstGeom prst="rect">
            <a:avLst/>
          </a:prstGeom>
          <a:noFill/>
          <a:ln>
            <a:noFill/>
          </a:ln>
        </p:spPr>
        <p:txBody>
          <a:bodyPr lIns="90000" rIns="90000" tIns="45000" bIns="45000"/>
          <a:p>
            <a:pPr>
              <a:lnSpc>
                <a:spcPct val="90000"/>
              </a:lnSpc>
              <a:buFont typeface="StarSymbol"/>
              <a:buChar char="l"/>
            </a:pPr>
            <a:r>
              <a:rPr lang="en-IN" sz="2400">
                <a:solidFill>
                  <a:srgbClr val="000000"/>
                </a:solidFill>
                <a:latin typeface="Arial"/>
                <a:ea typeface="新細明體"/>
              </a:rPr>
              <a:t>Demand-based MAC protocol</a:t>
            </a:r>
            <a:endParaRPr/>
          </a:p>
          <a:p>
            <a:pPr lvl="1">
              <a:lnSpc>
                <a:spcPct val="90000"/>
              </a:lnSpc>
              <a:buFont typeface="StarSymbol"/>
              <a:buChar char="l"/>
            </a:pPr>
            <a:r>
              <a:rPr lang="en-IN" sz="2400">
                <a:solidFill>
                  <a:srgbClr val="000000"/>
                </a:solidFill>
                <a:latin typeface="Arial"/>
                <a:ea typeface="新細明體"/>
              </a:rPr>
              <a:t>Used in such cases, where the channel is allocated according to the demand of the node</a:t>
            </a:r>
            <a:endParaRPr/>
          </a:p>
          <a:p>
            <a:pPr lvl="1">
              <a:lnSpc>
                <a:spcPct val="90000"/>
              </a:lnSpc>
              <a:buFont typeface="StarSymbol"/>
              <a:buChar char="l"/>
            </a:pPr>
            <a:r>
              <a:rPr lang="en-IN" sz="2400">
                <a:solidFill>
                  <a:srgbClr val="000000"/>
                </a:solidFill>
                <a:latin typeface="Arial"/>
                <a:ea typeface="新細明體"/>
              </a:rPr>
              <a:t>Variable rate traffic can be efficiently transmitted</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Require the additional overhead of a reservation process</a:t>
            </a:r>
            <a:endParaRPr/>
          </a:p>
          <a:p>
            <a:pPr>
              <a:lnSpc>
                <a:spcPct val="90000"/>
              </a:lnSpc>
            </a:pPr>
            <a:endParaRPr/>
          </a:p>
          <a:p>
            <a:pPr>
              <a:lnSpc>
                <a:spcPct val="90000"/>
              </a:lnSpc>
              <a:buFont typeface="StarSymbol"/>
              <a:buChar char="l"/>
            </a:pPr>
            <a:r>
              <a:rPr lang="en-IN" sz="2400">
                <a:solidFill>
                  <a:srgbClr val="000000"/>
                </a:solidFill>
                <a:latin typeface="Arial"/>
                <a:ea typeface="新細明體"/>
              </a:rPr>
              <a:t>Contention-based MAC protocol</a:t>
            </a:r>
            <a:endParaRPr/>
          </a:p>
          <a:p>
            <a:pPr lvl="1">
              <a:lnSpc>
                <a:spcPct val="90000"/>
              </a:lnSpc>
              <a:buFont typeface="StarSymbol"/>
              <a:buChar char="l"/>
            </a:pPr>
            <a:r>
              <a:rPr lang="en-IN" sz="2400">
                <a:solidFill>
                  <a:srgbClr val="000000"/>
                </a:solidFill>
                <a:latin typeface="Arial"/>
                <a:ea typeface="新細明體"/>
              </a:rPr>
              <a:t>Random-access-based contention for the channel when packets need to be transmitted</a:t>
            </a:r>
            <a:endParaRPr/>
          </a:p>
          <a:p>
            <a:pPr lvl="1">
              <a:lnSpc>
                <a:spcPct val="90000"/>
              </a:lnSpc>
              <a:buFont typeface="StarSymbol"/>
              <a:buChar char="l"/>
            </a:pPr>
            <a:r>
              <a:rPr lang="en-IN" sz="2400">
                <a:solidFill>
                  <a:srgbClr val="000000"/>
                </a:solidFill>
                <a:latin typeface="Arial"/>
                <a:ea typeface="新細明體"/>
              </a:rPr>
              <a:t>Suitable for bursty traffic</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Collisions and no delay guarantees, are not suitable for delay-sensitive or real-time traffic</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457200" y="274680"/>
            <a:ext cx="8467200" cy="1089720"/>
          </a:xfrm>
          <a:prstGeom prst="rect">
            <a:avLst/>
          </a:prstGeom>
          <a:noFill/>
          <a:ln>
            <a:noFill/>
          </a:ln>
        </p:spPr>
        <p:txBody>
          <a:bodyPr lIns="90000" rIns="90000" tIns="45000" bIns="45000" anchor="ctr"/>
          <a:p>
            <a:pPr algn="ct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Self-Organizing MAC for Sensor Networks and</a:t>
            </a:r>
            <a:r>
              <a:rPr lang="en-IN" sz="2400">
                <a:solidFill>
                  <a:srgbClr val="000000"/>
                </a:solidFill>
                <a:latin typeface="Arial"/>
                <a:ea typeface="新細明體"/>
              </a:rPr>
              <a:t>	</a:t>
            </a:r>
            <a:endParaRPr/>
          </a:p>
          <a:p>
            <a:pPr algn="ct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Eavesdrop and Register</a:t>
            </a:r>
            <a:r>
              <a:rPr lang="en-IN" sz="4000">
                <a:solidFill>
                  <a:srgbClr val="000000"/>
                </a:solidFill>
                <a:latin typeface="Arial"/>
                <a:ea typeface="新細明體"/>
              </a:rPr>
              <a:t> </a:t>
            </a:r>
            <a:endParaRPr/>
          </a:p>
        </p:txBody>
      </p:sp>
      <p:sp>
        <p:nvSpPr>
          <p:cNvPr id="272" name="CustomShape 2"/>
          <p:cNvSpPr/>
          <p:nvPr/>
        </p:nvSpPr>
        <p:spPr>
          <a:xfrm>
            <a:off x="457200" y="1600200"/>
            <a:ext cx="83559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Self-Organizing MAC for sensor (SMACS) networks and eavesdrop and register (EAR) are two protocols which handle network initialization and mobility support, respectively.</a:t>
            </a:r>
            <a:endParaRPr/>
          </a:p>
          <a:p>
            <a:pPr>
              <a:lnSpc>
                <a:spcPct val="100000"/>
              </a:lnSpc>
              <a:buFont typeface="StarSymbol"/>
              <a:buChar char="l"/>
            </a:pPr>
            <a:r>
              <a:rPr lang="en-IN" sz="2400">
                <a:solidFill>
                  <a:srgbClr val="000000"/>
                </a:solidFill>
                <a:latin typeface="Arial"/>
                <a:ea typeface="新細明體"/>
              </a:rPr>
              <a:t>In SMACS</a:t>
            </a:r>
            <a:endParaRPr/>
          </a:p>
          <a:p>
            <a:pPr lvl="1">
              <a:lnSpc>
                <a:spcPct val="100000"/>
              </a:lnSpc>
              <a:buFont typeface="StarSymbol"/>
              <a:buChar char="l"/>
            </a:pPr>
            <a:r>
              <a:rPr lang="en-IN" sz="2400">
                <a:solidFill>
                  <a:srgbClr val="000000"/>
                </a:solidFill>
                <a:latin typeface="Arial"/>
                <a:ea typeface="新細明體"/>
              </a:rPr>
              <a:t>neighbor discovery and channel assignment take place simultaneously in a completely distributed manner.</a:t>
            </a:r>
            <a:endParaRPr/>
          </a:p>
          <a:p>
            <a:pPr lvl="1">
              <a:lnSpc>
                <a:spcPct val="100000"/>
              </a:lnSpc>
              <a:buFont typeface="StarSymbol"/>
              <a:buChar char="l"/>
            </a:pPr>
            <a:r>
              <a:rPr lang="en-IN" sz="2400">
                <a:solidFill>
                  <a:srgbClr val="000000"/>
                </a:solidFill>
                <a:latin typeface="Arial"/>
                <a:ea typeface="新細明體"/>
              </a:rPr>
              <a:t>A communication link between two nodes consists of a pair of time slots, at fixed frequency.</a:t>
            </a:r>
            <a:endParaRPr/>
          </a:p>
          <a:p>
            <a:pPr lvl="1">
              <a:lnSpc>
                <a:spcPct val="100000"/>
              </a:lnSpc>
              <a:buFont typeface="StarSymbol"/>
              <a:buChar char="l"/>
            </a:pPr>
            <a:r>
              <a:rPr lang="en-IN" sz="2400">
                <a:solidFill>
                  <a:srgbClr val="000000"/>
                </a:solidFill>
                <a:latin typeface="Arial"/>
                <a:ea typeface="新細明體"/>
              </a:rPr>
              <a:t>This scheme requires synchronization only between communicating neighbors, in order to define the slots to be used for their communication.</a:t>
            </a:r>
            <a:endParaRPr/>
          </a:p>
          <a:p>
            <a:pPr lvl="1">
              <a:lnSpc>
                <a:spcPct val="100000"/>
              </a:lnSpc>
              <a:buFont typeface="StarSymbol"/>
              <a:buChar char="l"/>
            </a:pPr>
            <a:r>
              <a:rPr lang="en-IN" sz="2400">
                <a:solidFill>
                  <a:srgbClr val="000000"/>
                </a:solidFill>
                <a:latin typeface="Arial"/>
                <a:ea typeface="新細明體"/>
              </a:rPr>
              <a:t>Power is conserved by turning off the transceiver during idle slots.</a:t>
            </a:r>
            <a:endParaRPr/>
          </a:p>
          <a:p>
            <a:pPr>
              <a:lnSpc>
                <a:spcPct val="100000"/>
              </a:lnSpc>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57200" y="274680"/>
            <a:ext cx="8222760" cy="1136160"/>
          </a:xfrm>
          <a:prstGeom prst="rect">
            <a:avLst/>
          </a:prstGeom>
          <a:noFill/>
          <a:ln>
            <a:noFill/>
          </a:ln>
        </p:spPr>
      </p:sp>
      <p:sp>
        <p:nvSpPr>
          <p:cNvPr id="274"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I</a:t>
            </a:r>
            <a:r>
              <a:rPr lang="en-IN" sz="2400">
                <a:solidFill>
                  <a:srgbClr val="000000"/>
                </a:solidFill>
                <a:latin typeface="Arial"/>
                <a:ea typeface="新細明體"/>
              </a:rPr>
              <a:t>n EAR protocol</a:t>
            </a:r>
            <a:endParaRPr/>
          </a:p>
          <a:p>
            <a:pPr lvl="1">
              <a:lnSpc>
                <a:spcPct val="100000"/>
              </a:lnSpc>
              <a:buFont typeface="StarSymbol"/>
              <a:buChar char="l"/>
            </a:pPr>
            <a:r>
              <a:rPr lang="en-IN" sz="2400">
                <a:solidFill>
                  <a:srgbClr val="000000"/>
                </a:solidFill>
                <a:latin typeface="Arial"/>
                <a:ea typeface="新細明體"/>
              </a:rPr>
              <a:t>Enable seamless connection of nodes under mobile and stationary conditions.</a:t>
            </a:r>
            <a:endParaRPr/>
          </a:p>
          <a:p>
            <a:pPr lvl="1">
              <a:lnSpc>
                <a:spcPct val="100000"/>
              </a:lnSpc>
              <a:buFont typeface="StarSymbol"/>
              <a:buChar char="l"/>
            </a:pPr>
            <a:r>
              <a:rPr lang="en-IN" sz="2400">
                <a:solidFill>
                  <a:srgbClr val="000000"/>
                </a:solidFill>
                <a:latin typeface="Arial"/>
                <a:ea typeface="新細明體"/>
              </a:rPr>
              <a:t>This protocol make use of certain mobile nodes, besides the existing stationary sensor nodes, to offer service to maintain connections.</a:t>
            </a:r>
            <a:endParaRPr/>
          </a:p>
          <a:p>
            <a:pPr lvl="1">
              <a:lnSpc>
                <a:spcPct val="100000"/>
              </a:lnSpc>
              <a:buFont typeface="StarSymbol"/>
              <a:buChar char="l"/>
            </a:pPr>
            <a:r>
              <a:rPr lang="en-IN" sz="2400">
                <a:solidFill>
                  <a:srgbClr val="000000"/>
                </a:solidFill>
                <a:latin typeface="Arial"/>
                <a:ea typeface="新細明體"/>
              </a:rPr>
              <a:t>Mobile nodes eavesdrop on the control signals and maintain neighbor information.</a:t>
            </a:r>
            <a:endParaRPr/>
          </a:p>
          <a:p>
            <a:pPr>
              <a:lnSpc>
                <a:spcPct val="100000"/>
              </a:lnSpc>
            </a:pP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Hybrid TDMA/FDMA</a:t>
            </a:r>
            <a:r>
              <a:rPr lang="en-IN" sz="4400">
                <a:solidFill>
                  <a:srgbClr val="000000"/>
                </a:solidFill>
                <a:latin typeface="Arial"/>
                <a:ea typeface="新細明體"/>
              </a:rPr>
              <a:t> </a:t>
            </a:r>
            <a:endParaRPr/>
          </a:p>
        </p:txBody>
      </p:sp>
      <p:sp>
        <p:nvSpPr>
          <p:cNvPr id="276"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 pure TDMA scheme minimize the time for which a node has to be kept on, but the associated time synchronization cost are very high.</a:t>
            </a:r>
            <a:endParaRPr/>
          </a:p>
          <a:p>
            <a:pPr>
              <a:lnSpc>
                <a:spcPct val="100000"/>
              </a:lnSpc>
              <a:buFont typeface="StarSymbol"/>
              <a:buChar char="l"/>
            </a:pPr>
            <a:r>
              <a:rPr lang="en-IN" sz="2400">
                <a:solidFill>
                  <a:srgbClr val="000000"/>
                </a:solidFill>
                <a:latin typeface="Arial"/>
                <a:ea typeface="新細明體"/>
              </a:rPr>
              <a:t>A pure FDMA scheme allots the minimum required bandwidth for each connection</a:t>
            </a:r>
            <a:endParaRPr/>
          </a:p>
          <a:p>
            <a:pPr>
              <a:lnSpc>
                <a:spcPct val="100000"/>
              </a:lnSpc>
              <a:buFont typeface="StarSymbol"/>
              <a:buChar char="l"/>
            </a:pPr>
            <a:r>
              <a:rPr lang="en-IN" sz="2400">
                <a:solidFill>
                  <a:srgbClr val="000000"/>
                </a:solidFill>
                <a:latin typeface="Arial"/>
                <a:ea typeface="新細明體"/>
              </a:rPr>
              <a:t>If the transmitter consumes more power, a TDMA scheme is favored, since it can be switch off in idle slots to save power.</a:t>
            </a:r>
            <a:endParaRPr/>
          </a:p>
          <a:p>
            <a:pPr>
              <a:lnSpc>
                <a:spcPct val="100000"/>
              </a:lnSpc>
              <a:buFont typeface="StarSymbol"/>
              <a:buChar char="l"/>
            </a:pPr>
            <a:r>
              <a:rPr lang="en-IN" sz="2400">
                <a:solidFill>
                  <a:srgbClr val="000000"/>
                </a:solidFill>
                <a:latin typeface="Arial"/>
                <a:ea typeface="新細明體"/>
              </a:rPr>
              <a:t>If the receiver consumes greater power, a FDMA scheme is favored, because the receiver need not expend power for time synchronization.</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CSMA-Base MAC Protocols</a:t>
            </a:r>
            <a:r>
              <a:rPr lang="en-IN" sz="4400">
                <a:solidFill>
                  <a:srgbClr val="000000"/>
                </a:solidFill>
                <a:latin typeface="Arial"/>
                <a:ea typeface="新細明體"/>
              </a:rPr>
              <a:t> </a:t>
            </a:r>
            <a:endParaRPr/>
          </a:p>
        </p:txBody>
      </p:sp>
      <p:sp>
        <p:nvSpPr>
          <p:cNvPr id="278"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CSMA-based schemes are suitable for point-to-point randomly distributed traffic flows.</a:t>
            </a:r>
            <a:endParaRPr/>
          </a:p>
          <a:p>
            <a:pPr>
              <a:lnSpc>
                <a:spcPct val="100000"/>
              </a:lnSpc>
              <a:buFont typeface="StarSymbol"/>
              <a:buChar char="l"/>
            </a:pPr>
            <a:r>
              <a:rPr lang="en-IN" sz="2400">
                <a:solidFill>
                  <a:srgbClr val="000000"/>
                </a:solidFill>
                <a:latin typeface="Arial"/>
                <a:ea typeface="新細明體"/>
              </a:rPr>
              <a:t>The sensing periods of CSMA are constant for energy efficiency, while the back-off is random to avoid repeated collisions.</a:t>
            </a:r>
            <a:endParaRPr/>
          </a:p>
          <a:p>
            <a:pPr>
              <a:lnSpc>
                <a:spcPct val="100000"/>
              </a:lnSpc>
              <a:buFont typeface="StarSymbol"/>
              <a:buChar char="l"/>
            </a:pPr>
            <a:r>
              <a:rPr lang="en-IN" sz="2400">
                <a:solidFill>
                  <a:srgbClr val="000000"/>
                </a:solidFill>
                <a:latin typeface="Arial"/>
                <a:ea typeface="新細明體"/>
              </a:rPr>
              <a:t>Binary exponential back-off is used to maintain fairness in the network.</a:t>
            </a:r>
            <a:endParaRPr/>
          </a:p>
          <a:p>
            <a:pPr>
              <a:lnSpc>
                <a:spcPct val="100000"/>
              </a:lnSpc>
              <a:buFont typeface="StarSymbol"/>
              <a:buChar char="l"/>
            </a:pPr>
            <a:r>
              <a:rPr lang="en-IN" sz="2400">
                <a:solidFill>
                  <a:srgbClr val="000000"/>
                </a:solidFill>
                <a:latin typeface="Arial"/>
                <a:ea typeface="新細明體"/>
              </a:rPr>
              <a:t>Use an adaptive transmission rate control (ARC) to balance originating traffic and route-through traffic in nodes. This ensures that nodes closer to the BS are not favored over farther nodes.</a:t>
            </a:r>
            <a:endParaRPr/>
          </a:p>
          <a:p>
            <a:pPr>
              <a:lnSpc>
                <a:spcPct val="100000"/>
              </a:lnSpc>
              <a:buFont typeface="StarSymbol"/>
              <a:buChar char="l"/>
            </a:pPr>
            <a:r>
              <a:rPr lang="en-IN" sz="2400">
                <a:solidFill>
                  <a:srgbClr val="000000"/>
                </a:solidFill>
                <a:latin typeface="Arial"/>
                <a:ea typeface="新細明體"/>
              </a:rPr>
              <a:t>CSMA-based MAC protocol are contention-based and are designed mainly to increase energy efficiency and maintain fairness.</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Location Discovery</a:t>
            </a:r>
            <a:endParaRPr/>
          </a:p>
        </p:txBody>
      </p:sp>
      <p:sp>
        <p:nvSpPr>
          <p:cNvPr id="280"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During aggregation of sensed data, the location information of sensors must be considered.</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Each nodes couple its location information with the data in the messages it sends.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GPS is not always feasible because it cannot reach nodes in dense foliage or indoor, and it consumes high power</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We need a low-power, inexpensive, and reasonably accurate mechanism.</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Indoor Localization</a:t>
            </a:r>
            <a:r>
              <a:rPr lang="en-IN" sz="4400">
                <a:solidFill>
                  <a:srgbClr val="000000"/>
                </a:solidFill>
                <a:latin typeface="Arial"/>
                <a:ea typeface="新細明體"/>
              </a:rPr>
              <a:t> </a:t>
            </a:r>
            <a:endParaRPr/>
          </a:p>
        </p:txBody>
      </p:sp>
      <p:sp>
        <p:nvSpPr>
          <p:cNvPr id="282"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Fixed beacon nodes are placed in the field of observation, such as within building.</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The randomly distributed sensors receive beacon signals from the beacon nodes and measure the signal strength, angle of arrival, time difference between the arrival of different beacon signals.</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The nodes estimate distances by looking up the database instead of performing computations.</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Only the BS may carry the database. </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Sensor Network Localization</a:t>
            </a:r>
            <a:r>
              <a:rPr lang="en-IN" sz="4400">
                <a:solidFill>
                  <a:srgbClr val="000000"/>
                </a:solidFill>
                <a:latin typeface="Arial"/>
                <a:ea typeface="新細明體"/>
              </a:rPr>
              <a:t> </a:t>
            </a:r>
            <a:endParaRPr/>
          </a:p>
        </p:txBody>
      </p:sp>
      <p:sp>
        <p:nvSpPr>
          <p:cNvPr id="284" name="CustomShape 2"/>
          <p:cNvSpPr/>
          <p:nvPr/>
        </p:nvSpPr>
        <p:spPr>
          <a:xfrm>
            <a:off x="457200" y="1312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In situations where there is no fixed infrastructure available, some of the sensor nodes themselves act as beacons.</a:t>
            </a:r>
            <a:endParaRPr/>
          </a:p>
          <a:p>
            <a:pPr>
              <a:lnSpc>
                <a:spcPct val="100000"/>
              </a:lnSpc>
              <a:buFont typeface="StarSymbol"/>
              <a:buChar char="l"/>
            </a:pPr>
            <a:r>
              <a:rPr lang="en-IN" sz="2400">
                <a:solidFill>
                  <a:srgbClr val="000000"/>
                </a:solidFill>
                <a:latin typeface="Arial"/>
                <a:ea typeface="新細明體"/>
              </a:rPr>
              <a:t>Using GPS, the beacon nodes have their location information, and send periodic beacons signal to other nodes.</a:t>
            </a:r>
            <a:endParaRPr/>
          </a:p>
          <a:p>
            <a:pPr>
              <a:lnSpc>
                <a:spcPct val="100000"/>
              </a:lnSpc>
              <a:buFont typeface="StarSymbol"/>
              <a:buChar char="l"/>
            </a:pPr>
            <a:r>
              <a:rPr lang="en-IN" sz="2400">
                <a:solidFill>
                  <a:srgbClr val="000000"/>
                </a:solidFill>
                <a:latin typeface="Arial"/>
                <a:ea typeface="新細明體"/>
              </a:rPr>
              <a:t>In the case of communication using RF signals, the received signal strength indicator (RSSI) can be used to estimate the distance.</a:t>
            </a:r>
            <a:endParaRPr/>
          </a:p>
          <a:p>
            <a:pPr>
              <a:lnSpc>
                <a:spcPct val="100000"/>
              </a:lnSpc>
              <a:buFont typeface="StarSymbol"/>
              <a:buChar char="l"/>
            </a:pPr>
            <a:r>
              <a:rPr lang="en-IN" sz="2400">
                <a:solidFill>
                  <a:srgbClr val="000000"/>
                </a:solidFill>
                <a:latin typeface="Arial"/>
                <a:ea typeface="新細明體"/>
              </a:rPr>
              <a:t>The time difference between beacon arrivals from different nodes can be used to estimate location.</a:t>
            </a:r>
            <a:endParaRPr/>
          </a:p>
          <a:p>
            <a:pPr>
              <a:lnSpc>
                <a:spcPct val="100000"/>
              </a:lnSpc>
              <a:buFont typeface="StarSymbol"/>
              <a:buChar char="l"/>
            </a:pPr>
            <a:r>
              <a:rPr lang="en-IN" sz="2400">
                <a:solidFill>
                  <a:srgbClr val="000000"/>
                </a:solidFill>
                <a:latin typeface="Arial"/>
                <a:ea typeface="新細明體"/>
              </a:rPr>
              <a:t>Multi-lateration (ML) techniques</a:t>
            </a:r>
            <a:endParaRPr/>
          </a:p>
          <a:p>
            <a:pPr lvl="1">
              <a:lnSpc>
                <a:spcPct val="100000"/>
              </a:lnSpc>
              <a:buFont typeface="StarSymbol"/>
              <a:buChar char="l"/>
            </a:pPr>
            <a:r>
              <a:rPr lang="en-IN" sz="2400">
                <a:solidFill>
                  <a:srgbClr val="000000"/>
                </a:solidFill>
                <a:latin typeface="Arial"/>
                <a:ea typeface="新細明體"/>
              </a:rPr>
              <a:t>Atomic ML</a:t>
            </a:r>
            <a:endParaRPr/>
          </a:p>
          <a:p>
            <a:pPr lvl="1">
              <a:lnSpc>
                <a:spcPct val="100000"/>
              </a:lnSpc>
              <a:buFont typeface="StarSymbol"/>
              <a:buChar char="l"/>
            </a:pPr>
            <a:r>
              <a:rPr lang="en-IN" sz="2400">
                <a:solidFill>
                  <a:srgbClr val="000000"/>
                </a:solidFill>
                <a:latin typeface="Arial"/>
                <a:ea typeface="新細明體"/>
              </a:rPr>
              <a:t>Iterative ML</a:t>
            </a:r>
            <a:endParaRPr/>
          </a:p>
          <a:p>
            <a:pPr lvl="1">
              <a:lnSpc>
                <a:spcPct val="100000"/>
              </a:lnSpc>
              <a:buFont typeface="StarSymbol"/>
              <a:buChar char="l"/>
            </a:pPr>
            <a:r>
              <a:rPr lang="en-IN" sz="2400">
                <a:solidFill>
                  <a:srgbClr val="000000"/>
                </a:solidFill>
                <a:latin typeface="Arial"/>
                <a:ea typeface="新細明體"/>
              </a:rPr>
              <a:t>Collaborative ML</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Atomic multi-lateration</a:t>
            </a:r>
            <a:endParaRPr/>
          </a:p>
        </p:txBody>
      </p:sp>
      <p:pic>
        <p:nvPicPr>
          <p:cNvPr id="286" name="" descr=""/>
          <p:cNvPicPr/>
          <p:nvPr/>
        </p:nvPicPr>
        <p:blipFill>
          <a:blip r:embed="rId1"/>
          <a:stretch>
            <a:fillRect/>
          </a:stretch>
        </p:blipFill>
        <p:spPr>
          <a:xfrm>
            <a:off x="1944000" y="1368000"/>
            <a:ext cx="6188760" cy="45327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Applications of Sensor Networks</a:t>
            </a:r>
            <a:endParaRPr/>
          </a:p>
        </p:txBody>
      </p:sp>
      <p:sp>
        <p:nvSpPr>
          <p:cNvPr id="19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Using in military</a:t>
            </a:r>
            <a:endParaRPr/>
          </a:p>
          <a:p>
            <a:pPr lvl="1">
              <a:lnSpc>
                <a:spcPct val="100000"/>
              </a:lnSpc>
              <a:buFont typeface="StarSymbol"/>
              <a:buChar char="l"/>
            </a:pPr>
            <a:r>
              <a:rPr lang="en-IN" sz="2400">
                <a:solidFill>
                  <a:srgbClr val="000000"/>
                </a:solidFill>
                <a:latin typeface="Arial"/>
                <a:ea typeface="新細明體"/>
              </a:rPr>
              <a:t>Battlefield surveillance and monitoring, guidance systems of intelligent missiles, detection of attack by weapons of mass destruction such as chemical, biological, or nuclear</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Using in nature</a:t>
            </a:r>
            <a:endParaRPr/>
          </a:p>
          <a:p>
            <a:pPr lvl="1">
              <a:lnSpc>
                <a:spcPct val="100000"/>
              </a:lnSpc>
              <a:buFont typeface="StarSymbol"/>
              <a:buChar char="l"/>
            </a:pPr>
            <a:r>
              <a:rPr lang="en-IN" sz="2400">
                <a:solidFill>
                  <a:srgbClr val="000000"/>
                </a:solidFill>
                <a:latin typeface="Arial"/>
                <a:ea typeface="新細明體"/>
              </a:rPr>
              <a:t>Forest fire, flood detection, habitat exploration of animals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Using in health</a:t>
            </a:r>
            <a:endParaRPr/>
          </a:p>
          <a:p>
            <a:pPr lvl="1">
              <a:lnSpc>
                <a:spcPct val="100000"/>
              </a:lnSpc>
              <a:buFont typeface="StarSymbol"/>
              <a:buChar char="l"/>
            </a:pPr>
            <a:r>
              <a:rPr lang="en-IN" sz="2400">
                <a:solidFill>
                  <a:srgbClr val="000000"/>
                </a:solidFill>
                <a:latin typeface="Arial"/>
                <a:ea typeface="新細明體"/>
              </a:rPr>
              <a:t>Monitor the patient’s heart rate or blood pressure, and sent regularly to alert the concerned doctor, provide patients a greater freedom of movement</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Iterative multi-lateration</a:t>
            </a:r>
            <a:endParaRPr/>
          </a:p>
        </p:txBody>
      </p:sp>
      <p:pic>
        <p:nvPicPr>
          <p:cNvPr id="288" name="" descr=""/>
          <p:cNvPicPr/>
          <p:nvPr/>
        </p:nvPicPr>
        <p:blipFill>
          <a:blip r:embed="rId1"/>
          <a:stretch>
            <a:fillRect/>
          </a:stretch>
        </p:blipFill>
        <p:spPr>
          <a:xfrm>
            <a:off x="3384000" y="1368000"/>
            <a:ext cx="4028760" cy="352476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Collaborative multi-lateration</a:t>
            </a:r>
            <a:endParaRPr/>
          </a:p>
        </p:txBody>
      </p:sp>
      <p:pic>
        <p:nvPicPr>
          <p:cNvPr id="290" name="" descr=""/>
          <p:cNvPicPr/>
          <p:nvPr/>
        </p:nvPicPr>
        <p:blipFill>
          <a:blip r:embed="rId1"/>
          <a:stretch>
            <a:fillRect/>
          </a:stretch>
        </p:blipFill>
        <p:spPr>
          <a:xfrm>
            <a:off x="864000" y="1416600"/>
            <a:ext cx="2234520" cy="1244160"/>
          </a:xfrm>
          <a:prstGeom prst="rect">
            <a:avLst/>
          </a:prstGeom>
          <a:ln>
            <a:noFill/>
          </a:ln>
        </p:spPr>
      </p:pic>
      <p:pic>
        <p:nvPicPr>
          <p:cNvPr id="291" name="" descr=""/>
          <p:cNvPicPr/>
          <p:nvPr/>
        </p:nvPicPr>
        <p:blipFill>
          <a:blip r:embed="rId2"/>
          <a:stretch>
            <a:fillRect/>
          </a:stretch>
        </p:blipFill>
        <p:spPr>
          <a:xfrm>
            <a:off x="305280" y="3300120"/>
            <a:ext cx="8691480" cy="267264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457200" y="274680"/>
            <a:ext cx="8222760" cy="1136160"/>
          </a:xfrm>
          <a:prstGeom prst="rect">
            <a:avLst/>
          </a:prstGeom>
          <a:noFill/>
          <a:ln>
            <a:noFill/>
          </a:ln>
        </p:spPr>
      </p:sp>
      <p:sp>
        <p:nvSpPr>
          <p:cNvPr id="29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A mathematical technique called multi-dimensional scaling (MDS), an O(n</a:t>
            </a:r>
            <a:r>
              <a:rPr lang="en-IN" sz="2400" baseline="30000">
                <a:solidFill>
                  <a:srgbClr val="000000"/>
                </a:solidFill>
                <a:latin typeface="Arial"/>
                <a:ea typeface="新細明體"/>
              </a:rPr>
              <a:t>3</a:t>
            </a:r>
            <a:r>
              <a:rPr lang="en-IN" sz="2400">
                <a:solidFill>
                  <a:srgbClr val="000000"/>
                </a:solidFill>
                <a:latin typeface="Arial"/>
                <a:ea typeface="新細明體"/>
              </a:rPr>
              <a:t>) algorithm, is used to assign location to node such that the distance constraints are satisfied.</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To obtain the shortest distance between each pair of node.</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If the actual positions of any three nodes in the network are known, then the entire network can be normalized.</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Quality of a Sensor Network</a:t>
            </a:r>
            <a:endParaRPr/>
          </a:p>
        </p:txBody>
      </p:sp>
      <p:sp>
        <p:nvSpPr>
          <p:cNvPr id="29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purpose of a sensor network is to monitor and report events take place in a particular area.</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Hence, the main parameters which define how well the network observes a given area “coverage” and “exposure”</a:t>
            </a:r>
            <a:r>
              <a:rPr lang="en-IN" sz="2000">
                <a:solidFill>
                  <a:srgbClr val="000000"/>
                </a:solidFill>
                <a:latin typeface="Arial"/>
                <a:ea typeface="新細明體"/>
              </a:rPr>
              <a:t>.</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Coverage</a:t>
            </a:r>
            <a:r>
              <a:rPr lang="en-IN" sz="4400">
                <a:solidFill>
                  <a:srgbClr val="000000"/>
                </a:solidFill>
                <a:latin typeface="Arial"/>
                <a:ea typeface="新細明體"/>
              </a:rPr>
              <a:t> </a:t>
            </a:r>
            <a:endParaRPr/>
          </a:p>
        </p:txBody>
      </p:sp>
      <p:sp>
        <p:nvSpPr>
          <p:cNvPr id="297"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200">
                <a:solidFill>
                  <a:srgbClr val="000000"/>
                </a:solidFill>
                <a:latin typeface="Arial"/>
                <a:ea typeface="新細明體"/>
              </a:rPr>
              <a:t>Coverage is a measure of how well the network can observe or cover an event.</a:t>
            </a:r>
            <a:endParaRPr/>
          </a:p>
          <a:p>
            <a:pPr>
              <a:lnSpc>
                <a:spcPct val="100000"/>
              </a:lnSpc>
              <a:buFont typeface="StarSymbol"/>
              <a:buChar char="l"/>
            </a:pPr>
            <a:r>
              <a:rPr lang="en-IN" sz="2200">
                <a:solidFill>
                  <a:srgbClr val="000000"/>
                </a:solidFill>
                <a:latin typeface="Arial"/>
                <a:ea typeface="新細明體"/>
              </a:rPr>
              <a:t>The worst-case coverage defines area of breach, where coverage is the poorest. This can used to improve the deployment of network.</a:t>
            </a:r>
            <a:endParaRPr/>
          </a:p>
          <a:p>
            <a:pPr>
              <a:lnSpc>
                <a:spcPct val="100000"/>
              </a:lnSpc>
              <a:buFont typeface="StarSymbol"/>
              <a:buChar char="l"/>
            </a:pPr>
            <a:r>
              <a:rPr lang="en-IN" sz="2200">
                <a:solidFill>
                  <a:srgbClr val="000000"/>
                </a:solidFill>
                <a:latin typeface="Arial"/>
                <a:ea typeface="新細明體"/>
              </a:rPr>
              <a:t>The best-case coverage defines the areas of best coverage. A path along the areas of best coverage is called maximum support path or maximum exposure path.</a:t>
            </a:r>
            <a:endParaRPr/>
          </a:p>
          <a:p>
            <a:pPr>
              <a:lnSpc>
                <a:spcPct val="100000"/>
              </a:lnSpc>
              <a:buFont typeface="StarSymbol"/>
              <a:buChar char="l"/>
            </a:pPr>
            <a:r>
              <a:rPr lang="en-IN" sz="2200">
                <a:solidFill>
                  <a:srgbClr val="000000"/>
                </a:solidFill>
                <a:latin typeface="Arial"/>
                <a:ea typeface="新細明體"/>
              </a:rPr>
              <a:t>The coverage problem defined as follows:</a:t>
            </a:r>
            <a:endParaRPr/>
          </a:p>
          <a:p>
            <a:pPr lvl="1">
              <a:lnSpc>
                <a:spcPct val="100000"/>
              </a:lnSpc>
              <a:buFont typeface="StarSymbol"/>
              <a:buChar char="l"/>
            </a:pPr>
            <a:r>
              <a:rPr lang="en-IN" sz="2200">
                <a:solidFill>
                  <a:srgbClr val="000000"/>
                </a:solidFill>
                <a:latin typeface="Arial"/>
                <a:ea typeface="新細明體"/>
              </a:rPr>
              <a:t>A : a field with a set of sensors</a:t>
            </a:r>
            <a:endParaRPr/>
          </a:p>
          <a:p>
            <a:pPr lvl="1">
              <a:lnSpc>
                <a:spcPct val="100000"/>
              </a:lnSpc>
              <a:buFont typeface="StarSymbol"/>
              <a:buChar char="l"/>
            </a:pPr>
            <a:r>
              <a:rPr lang="en-IN" sz="2200">
                <a:solidFill>
                  <a:srgbClr val="000000"/>
                </a:solidFill>
                <a:latin typeface="Arial"/>
                <a:ea typeface="新細明體"/>
              </a:rPr>
              <a:t>S : {s1, s2, …, sn}, where for each sensor si in S</a:t>
            </a:r>
            <a:endParaRPr/>
          </a:p>
          <a:p>
            <a:pPr lvl="1">
              <a:lnSpc>
                <a:spcPct val="100000"/>
              </a:lnSpc>
              <a:buFont typeface="StarSymbol"/>
              <a:buChar char="l"/>
            </a:pPr>
            <a:r>
              <a:rPr lang="en-IN" sz="2200">
                <a:solidFill>
                  <a:srgbClr val="000000"/>
                </a:solidFill>
                <a:latin typeface="Arial"/>
                <a:ea typeface="新細明體"/>
              </a:rPr>
              <a:t>(xi, yi) : location coordinate</a:t>
            </a:r>
            <a:endParaRPr/>
          </a:p>
          <a:p>
            <a:pPr lvl="1">
              <a:lnSpc>
                <a:spcPct val="100000"/>
              </a:lnSpc>
              <a:buFont typeface="StarSymbol"/>
              <a:buChar char="l"/>
            </a:pPr>
            <a:r>
              <a:rPr lang="en-IN" sz="2200">
                <a:solidFill>
                  <a:srgbClr val="000000"/>
                </a:solidFill>
                <a:latin typeface="Arial"/>
                <a:ea typeface="新細明體"/>
              </a:rPr>
              <a:t>I : initial locations of an event</a:t>
            </a:r>
            <a:endParaRPr/>
          </a:p>
          <a:p>
            <a:pPr lvl="1">
              <a:lnSpc>
                <a:spcPct val="100000"/>
              </a:lnSpc>
              <a:buFont typeface="StarSymbol"/>
              <a:buChar char="l"/>
            </a:pPr>
            <a:r>
              <a:rPr lang="en-IN" sz="2200">
                <a:solidFill>
                  <a:srgbClr val="000000"/>
                </a:solidFill>
                <a:latin typeface="Arial"/>
                <a:ea typeface="新細明體"/>
              </a:rPr>
              <a:t>F: final locations of an event</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Worst-case</a:t>
            </a:r>
            <a:endParaRPr/>
          </a:p>
        </p:txBody>
      </p:sp>
      <p:sp>
        <p:nvSpPr>
          <p:cNvPr id="29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200">
                <a:solidFill>
                  <a:srgbClr val="000000"/>
                </a:solidFill>
                <a:latin typeface="Arial"/>
                <a:ea typeface="新細明體"/>
              </a:rPr>
              <a:t>The problem is to identify PB, the maximal breach path from I to F.</a:t>
            </a:r>
            <a:endParaRPr/>
          </a:p>
          <a:p>
            <a:pPr>
              <a:lnSpc>
                <a:spcPct val="100000"/>
              </a:lnSpc>
              <a:buFont typeface="StarSymbol"/>
              <a:buChar char="l"/>
            </a:pPr>
            <a:r>
              <a:rPr lang="en-IN" sz="2200">
                <a:solidFill>
                  <a:srgbClr val="000000"/>
                </a:solidFill>
                <a:latin typeface="Arial"/>
                <a:ea typeface="新細明體"/>
              </a:rPr>
              <a:t>PB is defined as the locus of points p in the region A, where p is in PB if the distance from p to the closest sensor is maximized.</a:t>
            </a:r>
            <a:endParaRPr/>
          </a:p>
          <a:p>
            <a:pPr>
              <a:lnSpc>
                <a:spcPct val="100000"/>
              </a:lnSpc>
              <a:buFont typeface="StarSymbol"/>
              <a:buChar char="l"/>
            </a:pPr>
            <a:r>
              <a:rPr lang="en-IN" sz="2200">
                <a:solidFill>
                  <a:srgbClr val="000000"/>
                </a:solidFill>
                <a:latin typeface="Arial"/>
                <a:ea typeface="新細明體"/>
              </a:rPr>
              <a:t>Voronoi diagram : partitioning the plane into a set of convex polygon such that all points inside a polygon are closest to the site (sensor) enclosed by the polygon.</a:t>
            </a:r>
            <a:endParaRPr/>
          </a:p>
          <a:p>
            <a:pPr>
              <a:lnSpc>
                <a:spcPct val="100000"/>
              </a:lnSpc>
              <a:buFont typeface="StarSymbol"/>
              <a:buChar char="l"/>
            </a:pPr>
            <a:r>
              <a:rPr lang="en-IN" sz="2200">
                <a:solidFill>
                  <a:srgbClr val="000000"/>
                </a:solidFill>
                <a:latin typeface="Arial"/>
                <a:ea typeface="新細明體"/>
              </a:rPr>
              <a:t>The algorithm to find the breach path PB is:</a:t>
            </a:r>
            <a:endParaRPr/>
          </a:p>
          <a:p>
            <a:pPr lvl="1">
              <a:lnSpc>
                <a:spcPct val="100000"/>
              </a:lnSpc>
              <a:buFont typeface="StarSymbol"/>
              <a:buChar char="l"/>
            </a:pPr>
            <a:r>
              <a:rPr lang="en-IN" sz="2200">
                <a:solidFill>
                  <a:srgbClr val="000000"/>
                </a:solidFill>
                <a:latin typeface="Arial"/>
                <a:ea typeface="新細明體"/>
              </a:rPr>
              <a:t>Generate the Voronoi diagram</a:t>
            </a:r>
            <a:endParaRPr/>
          </a:p>
          <a:p>
            <a:pPr lvl="1">
              <a:lnSpc>
                <a:spcPct val="100000"/>
              </a:lnSpc>
              <a:buFont typeface="StarSymbol"/>
              <a:buChar char="l"/>
            </a:pPr>
            <a:r>
              <a:rPr lang="en-IN" sz="2200">
                <a:solidFill>
                  <a:srgbClr val="000000"/>
                </a:solidFill>
                <a:latin typeface="Arial"/>
                <a:ea typeface="新細明體"/>
              </a:rPr>
              <a:t>Create a weighted graph, the weight of each edge in the graph is the minimum distance from all sensors in S.</a:t>
            </a:r>
            <a:endParaRPr/>
          </a:p>
          <a:p>
            <a:pPr lvl="1">
              <a:lnSpc>
                <a:spcPct val="100000"/>
              </a:lnSpc>
              <a:buFont typeface="StarSymbol"/>
              <a:buChar char="l"/>
            </a:pPr>
            <a:r>
              <a:rPr lang="en-IN" sz="2200">
                <a:solidFill>
                  <a:srgbClr val="000000"/>
                </a:solidFill>
                <a:latin typeface="Arial"/>
                <a:ea typeface="新細明體"/>
              </a:rPr>
              <a:t>Determine the maximum cost path from I to F, using BFS.</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432000" y="28800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Voronoi diagram</a:t>
            </a:r>
            <a:endParaRPr/>
          </a:p>
        </p:txBody>
      </p:sp>
      <p:pic>
        <p:nvPicPr>
          <p:cNvPr id="301" name="" descr=""/>
          <p:cNvPicPr/>
          <p:nvPr/>
        </p:nvPicPr>
        <p:blipFill>
          <a:blip r:embed="rId1"/>
          <a:stretch>
            <a:fillRect/>
          </a:stretch>
        </p:blipFill>
        <p:spPr>
          <a:xfrm>
            <a:off x="1296000" y="1440000"/>
            <a:ext cx="5181120" cy="424512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Best-case</a:t>
            </a:r>
            <a:endParaRPr/>
          </a:p>
        </p:txBody>
      </p:sp>
      <p:sp>
        <p:nvSpPr>
          <p:cNvPr id="30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The problem is to identify PS, the maximum support path from I to F.</a:t>
            </a:r>
            <a:endParaRPr/>
          </a:p>
          <a:p>
            <a:pPr>
              <a:lnSpc>
                <a:spcPct val="100000"/>
              </a:lnSpc>
              <a:buFont typeface="StarSymbol"/>
              <a:buChar char="l"/>
            </a:pPr>
            <a:r>
              <a:rPr lang="en-IN" sz="2000">
                <a:solidFill>
                  <a:srgbClr val="000000"/>
                </a:solidFill>
                <a:latin typeface="Arial"/>
                <a:ea typeface="新細明體"/>
              </a:rPr>
              <a:t>Delaunay triangulation, which is obtained from Voronoi diagram by connecting the sites whose polygons share a common edge.</a:t>
            </a:r>
            <a:endParaRPr/>
          </a:p>
          <a:p>
            <a:pPr>
              <a:lnSpc>
                <a:spcPct val="100000"/>
              </a:lnSpc>
              <a:buFont typeface="StarSymbol"/>
              <a:buChar char="l"/>
            </a:pPr>
            <a:r>
              <a:rPr lang="en-IN" sz="2000">
                <a:solidFill>
                  <a:srgbClr val="000000"/>
                </a:solidFill>
                <a:latin typeface="Arial"/>
                <a:ea typeface="新細明體"/>
              </a:rPr>
              <a:t>The algorithm to find the breach path PS is:</a:t>
            </a:r>
            <a:endParaRPr/>
          </a:p>
          <a:p>
            <a:pPr lvl="1">
              <a:lnSpc>
                <a:spcPct val="100000"/>
              </a:lnSpc>
              <a:buFont typeface="StarSymbol"/>
              <a:buChar char="l"/>
            </a:pPr>
            <a:r>
              <a:rPr lang="en-IN" sz="2000">
                <a:solidFill>
                  <a:srgbClr val="000000"/>
                </a:solidFill>
                <a:latin typeface="Arial"/>
                <a:ea typeface="新細明體"/>
              </a:rPr>
              <a:t>Generate the Voronoi diagram</a:t>
            </a:r>
            <a:endParaRPr/>
          </a:p>
          <a:p>
            <a:pPr lvl="1">
              <a:lnSpc>
                <a:spcPct val="100000"/>
              </a:lnSpc>
              <a:buFont typeface="StarSymbol"/>
              <a:buChar char="l"/>
            </a:pPr>
            <a:r>
              <a:rPr lang="en-IN" sz="2000">
                <a:solidFill>
                  <a:srgbClr val="000000"/>
                </a:solidFill>
                <a:latin typeface="Arial"/>
                <a:ea typeface="新細明體"/>
              </a:rPr>
              <a:t>Generate the Delaunay triangulation</a:t>
            </a:r>
            <a:endParaRPr/>
          </a:p>
          <a:p>
            <a:pPr lvl="1">
              <a:lnSpc>
                <a:spcPct val="100000"/>
              </a:lnSpc>
              <a:buFont typeface="StarSymbol"/>
              <a:buChar char="l"/>
            </a:pPr>
            <a:r>
              <a:rPr lang="en-IN" sz="2000">
                <a:solidFill>
                  <a:srgbClr val="000000"/>
                </a:solidFill>
                <a:latin typeface="Arial"/>
                <a:ea typeface="新細明體"/>
              </a:rPr>
              <a:t>Create a weighted graph, the weight of each edge in the graph is the line segment lengths.</a:t>
            </a:r>
            <a:endParaRPr/>
          </a:p>
          <a:p>
            <a:pPr lvl="1">
              <a:lnSpc>
                <a:spcPct val="100000"/>
              </a:lnSpc>
              <a:buFont typeface="StarSymbol"/>
              <a:buChar char="l"/>
            </a:pPr>
            <a:r>
              <a:rPr lang="en-IN" sz="2000">
                <a:solidFill>
                  <a:srgbClr val="000000"/>
                </a:solidFill>
                <a:latin typeface="Arial"/>
                <a:ea typeface="新細明體"/>
              </a:rPr>
              <a:t>Determine the maximum cost path from I to F, using BFS.</a:t>
            </a:r>
            <a:endParaRPr/>
          </a:p>
          <a:p>
            <a:pPr>
              <a:lnSpc>
                <a:spcPct val="100000"/>
              </a:lnSpc>
            </a:pP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000">
                <a:solidFill>
                  <a:srgbClr val="000000"/>
                </a:solidFill>
                <a:latin typeface="Arial"/>
                <a:ea typeface="新細明體"/>
              </a:rPr>
              <a:t> </a:t>
            </a:r>
            <a:r>
              <a:rPr lang="en-IN" sz="2000">
                <a:solidFill>
                  <a:srgbClr val="000000"/>
                </a:solidFill>
                <a:latin typeface="Arial"/>
                <a:ea typeface="新細明體"/>
              </a:rPr>
              <a:t>Delaunay triangulation</a:t>
            </a:r>
            <a:endParaRPr/>
          </a:p>
        </p:txBody>
      </p:sp>
      <p:pic>
        <p:nvPicPr>
          <p:cNvPr id="305" name="" descr=""/>
          <p:cNvPicPr/>
          <p:nvPr/>
        </p:nvPicPr>
        <p:blipFill>
          <a:blip r:embed="rId1"/>
          <a:stretch>
            <a:fillRect/>
          </a:stretch>
        </p:blipFill>
        <p:spPr>
          <a:xfrm>
            <a:off x="288000" y="1775160"/>
            <a:ext cx="8325720" cy="41263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600">
                <a:solidFill>
                  <a:srgbClr val="000000"/>
                </a:solidFill>
                <a:latin typeface="Arial"/>
                <a:ea typeface="新細明體"/>
              </a:rPr>
              <a:t> </a:t>
            </a:r>
            <a:r>
              <a:rPr lang="en-IN" sz="3600">
                <a:solidFill>
                  <a:srgbClr val="000000"/>
                </a:solidFill>
                <a:latin typeface="Arial"/>
                <a:ea typeface="新細明體"/>
              </a:rPr>
              <a:t>Exposure</a:t>
            </a:r>
            <a:r>
              <a:rPr lang="en-IN" sz="4400">
                <a:solidFill>
                  <a:srgbClr val="000000"/>
                </a:solidFill>
                <a:latin typeface="Arial"/>
                <a:ea typeface="新細明體"/>
              </a:rPr>
              <a:t> </a:t>
            </a:r>
            <a:endParaRPr/>
          </a:p>
        </p:txBody>
      </p:sp>
      <p:sp>
        <p:nvSpPr>
          <p:cNvPr id="307" name="CustomShape 2"/>
          <p:cNvSpPr/>
          <p:nvPr/>
        </p:nvSpPr>
        <p:spPr>
          <a:xfrm>
            <a:off x="457200" y="1600200"/>
            <a:ext cx="806868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Exposure is defined as the expected ability of observing a target in the sensor field.</a:t>
            </a:r>
            <a:endParaRPr/>
          </a:p>
          <a:p>
            <a:pPr>
              <a:lnSpc>
                <a:spcPct val="100000"/>
              </a:lnSpc>
              <a:buFont typeface="StarSymbol"/>
              <a:buChar char="l"/>
            </a:pPr>
            <a:r>
              <a:rPr lang="en-IN" sz="2400">
                <a:solidFill>
                  <a:srgbClr val="000000"/>
                </a:solidFill>
                <a:latin typeface="Arial"/>
                <a:ea typeface="新細明體"/>
              </a:rPr>
              <a:t>The sensing power of a node s at point p is modeled as</a:t>
            </a:r>
            <a:endParaRPr/>
          </a:p>
          <a:p>
            <a:pPr>
              <a:lnSpc>
                <a:spcPct val="100000"/>
              </a:lnSpc>
            </a:pPr>
            <a:endParaRPr/>
          </a:p>
          <a:p>
            <a:pP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S(s,p)=λ/[d(s,p)]^k</a:t>
            </a:r>
            <a:endParaRPr/>
          </a:p>
          <a:p>
            <a:pPr lvl="1">
              <a:lnSpc>
                <a:spcPct val="100000"/>
              </a:lnSpc>
              <a:buFont typeface="StarSymbol"/>
              <a:buChar char="l"/>
            </a:pPr>
            <a:r>
              <a:rPr lang="en-IN" sz="2400">
                <a:solidFill>
                  <a:srgbClr val="000000"/>
                </a:solidFill>
                <a:latin typeface="Arial"/>
                <a:ea typeface="新細明體"/>
              </a:rPr>
              <a:t>λand k are constant</a:t>
            </a:r>
            <a:endParaRPr/>
          </a:p>
          <a:p>
            <a:pPr lvl="1">
              <a:lnSpc>
                <a:spcPct val="100000"/>
              </a:lnSpc>
              <a:buFont typeface="StarSymbol"/>
              <a:buChar char="l"/>
            </a:pPr>
            <a:r>
              <a:rPr lang="en-IN" sz="2400">
                <a:solidFill>
                  <a:srgbClr val="000000"/>
                </a:solidFill>
                <a:latin typeface="Arial"/>
                <a:ea typeface="新細明體"/>
              </a:rPr>
              <a:t>d(s,p) is the distance of p from 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All-sensor field intensity :</a:t>
            </a:r>
            <a:endParaRPr/>
          </a:p>
          <a:p>
            <a:pP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I A ( F , p ) = ∑ S ( s i , p )</a:t>
            </a:r>
            <a:endParaRPr/>
          </a:p>
          <a:p>
            <a:pPr>
              <a:lnSpc>
                <a:spcPct val="100000"/>
              </a:lnSpc>
              <a:buFont typeface="StarSymbol"/>
              <a:buChar char="l"/>
            </a:pPr>
            <a:r>
              <a:rPr lang="en-IN" sz="2400">
                <a:solidFill>
                  <a:srgbClr val="000000"/>
                </a:solidFill>
                <a:latin typeface="Arial"/>
                <a:ea typeface="新細明體"/>
              </a:rPr>
              <a:t>The closest sensor field intensity :</a:t>
            </a:r>
            <a:endParaRPr/>
          </a:p>
          <a:p>
            <a:pP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s min = s m ∈ S| d ( s m , p ) ≤ d ( s , p ) ∀ s ∈ S</a:t>
            </a:r>
            <a:endParaRPr/>
          </a:p>
          <a:p>
            <a:pP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I C ( F , p ) = S ( s min , p )</a:t>
            </a: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274680"/>
            <a:ext cx="8222760" cy="1136160"/>
          </a:xfrm>
          <a:prstGeom prst="rect">
            <a:avLst/>
          </a:prstGeom>
          <a:noFill/>
          <a:ln>
            <a:noFill/>
          </a:ln>
        </p:spPr>
      </p:sp>
      <p:sp>
        <p:nvSpPr>
          <p:cNvPr id="197"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Using in home (smart home)</a:t>
            </a:r>
            <a:endParaRPr/>
          </a:p>
          <a:p>
            <a:pPr lvl="1">
              <a:lnSpc>
                <a:spcPct val="100000"/>
              </a:lnSpc>
              <a:buFont typeface="StarSymbol"/>
              <a:buChar char="l"/>
            </a:pPr>
            <a:r>
              <a:rPr lang="en-IN" sz="2400">
                <a:solidFill>
                  <a:srgbClr val="000000"/>
                </a:solidFill>
                <a:latin typeface="Arial"/>
                <a:ea typeface="新細明體"/>
              </a:rPr>
              <a:t>Sensor node can built into appliances at home, such as ovens, refrigerators, and vacuum cleaners  which enable them to interact with each other and be remote-controlled</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Using in office building</a:t>
            </a:r>
            <a:endParaRPr/>
          </a:p>
          <a:p>
            <a:pPr lvl="1">
              <a:lnSpc>
                <a:spcPct val="100000"/>
              </a:lnSpc>
              <a:buFont typeface="StarSymbol"/>
              <a:buChar char="l"/>
            </a:pPr>
            <a:r>
              <a:rPr lang="en-IN" sz="2400">
                <a:solidFill>
                  <a:srgbClr val="000000"/>
                </a:solidFill>
                <a:latin typeface="Arial"/>
                <a:ea typeface="新細明體"/>
              </a:rPr>
              <a:t>Airflow and temperature of different parts of the building can be automatically controlled</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Using in warehouse</a:t>
            </a:r>
            <a:endParaRPr/>
          </a:p>
          <a:p>
            <a:pPr lvl="1">
              <a:lnSpc>
                <a:spcPct val="100000"/>
              </a:lnSpc>
              <a:buFont typeface="StarSymbol"/>
              <a:buChar char="l"/>
            </a:pPr>
            <a:r>
              <a:rPr lang="en-IN" sz="2400">
                <a:solidFill>
                  <a:srgbClr val="000000"/>
                </a:solidFill>
                <a:latin typeface="Arial"/>
                <a:ea typeface="新細明體"/>
              </a:rPr>
              <a:t>Improve their inventory control system by installing sensors on the           products to track their movement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457200" y="274680"/>
            <a:ext cx="8222760" cy="1136160"/>
          </a:xfrm>
          <a:prstGeom prst="rect">
            <a:avLst/>
          </a:prstGeom>
          <a:noFill/>
          <a:ln>
            <a:noFill/>
          </a:ln>
        </p:spPr>
      </p:sp>
      <p:sp>
        <p:nvSpPr>
          <p:cNvPr id="309" name="CustomShape 2"/>
          <p:cNvSpPr/>
          <p:nvPr/>
        </p:nvSpPr>
        <p:spPr>
          <a:xfrm>
            <a:off x="457200" y="1600200"/>
            <a:ext cx="821160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exposure during travel of an event along a path p(t) is defined by the exposure function</a:t>
            </a:r>
            <a:endParaRPr/>
          </a:p>
          <a:p>
            <a:pPr>
              <a:lnSpc>
                <a:spcPct val="100000"/>
              </a:lnSpc>
            </a:pPr>
            <a:r>
              <a:rPr lang="en-IN" sz="2400">
                <a:solidFill>
                  <a:srgbClr val="000000"/>
                </a:solidFill>
                <a:latin typeface="Arial"/>
                <a:ea typeface="新細明體"/>
              </a:rPr>
              <a:t>            </a:t>
            </a:r>
            <a:r>
              <a:rPr lang="en-IN" sz="2400">
                <a:solidFill>
                  <a:srgbClr val="000000"/>
                </a:solidFill>
                <a:latin typeface="Arial"/>
                <a:ea typeface="新細明體"/>
              </a:rPr>
              <a:t>E ( p ( t ), t 1 , t 2 ) = ∫ I ( F , p ( t ) |dp (t )/dt | dt</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dp ( t )/dt  is the elemental arc length, and t1,t2 are the time instance between which the path is traversed.</a:t>
            </a:r>
            <a:endParaRPr/>
          </a:p>
          <a:p>
            <a:pPr>
              <a:lnSpc>
                <a:spcPct val="100000"/>
              </a:lnSpc>
            </a:pPr>
            <a:endParaRPr/>
          </a:p>
        </p:txBody>
      </p:sp>
      <p:pic>
        <p:nvPicPr>
          <p:cNvPr id="310" name="" descr=""/>
          <p:cNvPicPr/>
          <p:nvPr/>
        </p:nvPicPr>
        <p:blipFill>
          <a:blip r:embed="rId1"/>
          <a:srcRect l="-632052" t="-252202" r="413509" b="-353384"/>
          <a:stretch>
            <a:fillRect/>
          </a:stretch>
        </p:blipFill>
        <p:spPr>
          <a:xfrm>
            <a:off x="1440000" y="2412000"/>
            <a:ext cx="6189480" cy="969480"/>
          </a:xfrm>
          <a:prstGeom prst="rect">
            <a:avLst/>
          </a:prstGeom>
          <a:ln>
            <a:noFill/>
          </a:ln>
        </p:spPr>
      </p:pic>
      <p:pic>
        <p:nvPicPr>
          <p:cNvPr id="311" name="" descr=""/>
          <p:cNvPicPr/>
          <p:nvPr/>
        </p:nvPicPr>
        <p:blipFill>
          <a:blip r:embed="rId2"/>
          <a:srcRect l="-510680" t="445629" r="-299873" b="971509"/>
          <a:stretch>
            <a:fillRect/>
          </a:stretch>
        </p:blipFill>
        <p:spPr>
          <a:xfrm>
            <a:off x="792000" y="3312000"/>
            <a:ext cx="1077480" cy="71748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Evolving Standards</a:t>
            </a:r>
            <a:endParaRPr/>
          </a:p>
        </p:txBody>
      </p:sp>
      <p:sp>
        <p:nvSpPr>
          <p:cNvPr id="313" name="CustomShape 2"/>
          <p:cNvSpPr/>
          <p:nvPr/>
        </p:nvSpPr>
        <p:spPr>
          <a:xfrm>
            <a:off x="457200" y="1168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The IEEE 802.15.4 low-rate wireless personal area network (LR-WPAN) standard research a low data rate solution with multi-year battery life and very low complexity. </a:t>
            </a:r>
            <a:endParaRPr/>
          </a:p>
          <a:p>
            <a:pPr>
              <a:lnSpc>
                <a:spcPct val="100000"/>
              </a:lnSpc>
              <a:buFont typeface="StarSymbol"/>
              <a:buChar char="l"/>
            </a:pPr>
            <a:r>
              <a:rPr lang="en-IN" sz="2400">
                <a:solidFill>
                  <a:srgbClr val="000000"/>
                </a:solidFill>
                <a:latin typeface="Arial"/>
                <a:ea typeface="新細明體"/>
              </a:rPr>
              <a:t>It intended to operate in an unlicensed, international frequency band. The eighteenth draft of this standard was accepted in MAY 2003.</a:t>
            </a:r>
            <a:endParaRPr/>
          </a:p>
          <a:p>
            <a:pPr>
              <a:lnSpc>
                <a:spcPct val="100000"/>
              </a:lnSpc>
              <a:buFont typeface="StarSymbol"/>
              <a:buChar char="l"/>
            </a:pPr>
            <a:r>
              <a:rPr lang="en-IN" sz="2400">
                <a:solidFill>
                  <a:srgbClr val="000000"/>
                </a:solidFill>
                <a:latin typeface="Arial"/>
                <a:ea typeface="新細明體"/>
              </a:rPr>
              <a:t>This standard define the physical and MAC layer specifications for sensor and other WPAN networks. Low power consumption is an important feature targeted by the standard. This requires reduced transmission rate, power efficient modulation techniques, and strict power management techniques such as sleep modes.</a:t>
            </a:r>
            <a:endParaRPr/>
          </a:p>
          <a:p>
            <a:pPr>
              <a:lnSpc>
                <a:spcPct val="100000"/>
              </a:lnSpc>
              <a:buFont typeface="StarSymbol"/>
              <a:buChar char="l"/>
            </a:pPr>
            <a:r>
              <a:rPr lang="en-IN" sz="2400">
                <a:solidFill>
                  <a:srgbClr val="000000"/>
                </a:solidFill>
                <a:latin typeface="Arial"/>
                <a:ea typeface="新細明體"/>
              </a:rPr>
              <a:t>Other standard, SensIT project by DARPA which focuses on large distributed military system</a:t>
            </a:r>
            <a:r>
              <a:rPr lang="en-IN" sz="2000">
                <a:solidFill>
                  <a:srgbClr val="000000"/>
                </a:solidFill>
                <a:latin typeface="Arial"/>
                <a:ea typeface="新細明體"/>
              </a:rPr>
              <a:t>.</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b="1" lang="en-IN" sz="3600">
                <a:solidFill>
                  <a:srgbClr val="000000"/>
                </a:solidFill>
                <a:latin typeface="Arial"/>
                <a:ea typeface="新細明體"/>
              </a:rPr>
              <a:t> </a:t>
            </a:r>
            <a:r>
              <a:rPr b="1" lang="en-IN" sz="3600">
                <a:solidFill>
                  <a:srgbClr val="000000"/>
                </a:solidFill>
                <a:latin typeface="Arial"/>
                <a:ea typeface="新細明體"/>
              </a:rPr>
              <a:t>Other Issues</a:t>
            </a:r>
            <a:endParaRPr/>
          </a:p>
        </p:txBody>
      </p:sp>
      <p:sp>
        <p:nvSpPr>
          <p:cNvPr id="31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3200">
                <a:solidFill>
                  <a:srgbClr val="000000"/>
                </a:solidFill>
                <a:latin typeface="Arial"/>
                <a:ea typeface="新細明體"/>
              </a:rPr>
              <a:t>Energy-Efficient Design</a:t>
            </a:r>
            <a:endParaRPr/>
          </a:p>
          <a:p>
            <a:pPr>
              <a:lnSpc>
                <a:spcPct val="100000"/>
              </a:lnSpc>
              <a:buFont typeface="StarSymbol"/>
              <a:buChar char="l"/>
            </a:pPr>
            <a:r>
              <a:rPr lang="en-IN" sz="3200">
                <a:solidFill>
                  <a:srgbClr val="000000"/>
                </a:solidFill>
                <a:latin typeface="Arial"/>
                <a:ea typeface="新細明體"/>
              </a:rPr>
              <a:t> </a:t>
            </a:r>
            <a:r>
              <a:rPr lang="en-IN" sz="3200">
                <a:solidFill>
                  <a:srgbClr val="000000"/>
                </a:solidFill>
                <a:latin typeface="Arial"/>
                <a:ea typeface="新細明體"/>
              </a:rPr>
              <a:t>Synchronization</a:t>
            </a:r>
            <a:endParaRPr/>
          </a:p>
          <a:p>
            <a:pPr>
              <a:lnSpc>
                <a:spcPct val="100000"/>
              </a:lnSpc>
              <a:buFont typeface="StarSymbol"/>
              <a:buChar char="l"/>
            </a:pPr>
            <a:r>
              <a:rPr lang="en-IN" sz="3200">
                <a:solidFill>
                  <a:srgbClr val="000000"/>
                </a:solidFill>
                <a:latin typeface="Arial"/>
                <a:ea typeface="新細明體"/>
              </a:rPr>
              <a:t> </a:t>
            </a:r>
            <a:r>
              <a:rPr lang="en-IN" sz="3200">
                <a:solidFill>
                  <a:srgbClr val="000000"/>
                </a:solidFill>
                <a:latin typeface="Arial"/>
                <a:ea typeface="新細明體"/>
              </a:rPr>
              <a:t>Transport Layer Issues</a:t>
            </a:r>
            <a:endParaRPr/>
          </a:p>
          <a:p>
            <a:pPr>
              <a:lnSpc>
                <a:spcPct val="100000"/>
              </a:lnSpc>
              <a:buFont typeface="StarSymbol"/>
              <a:buChar char="l"/>
            </a:pPr>
            <a:r>
              <a:rPr lang="en-IN" sz="3200">
                <a:solidFill>
                  <a:srgbClr val="000000"/>
                </a:solidFill>
                <a:latin typeface="Arial"/>
                <a:ea typeface="新細明體"/>
              </a:rPr>
              <a:t> </a:t>
            </a:r>
            <a:r>
              <a:rPr lang="en-IN" sz="3200">
                <a:solidFill>
                  <a:srgbClr val="000000"/>
                </a:solidFill>
                <a:latin typeface="Arial"/>
                <a:ea typeface="新細明體"/>
              </a:rPr>
              <a:t>Security</a:t>
            </a:r>
            <a:endParaRPr/>
          </a:p>
          <a:p>
            <a:pPr>
              <a:lnSpc>
                <a:spcPct val="100000"/>
              </a:lnSpc>
              <a:buFont typeface="StarSymbol"/>
              <a:buChar char="l"/>
            </a:pPr>
            <a:r>
              <a:rPr lang="en-IN" sz="3200">
                <a:solidFill>
                  <a:srgbClr val="000000"/>
                </a:solidFill>
                <a:latin typeface="Arial"/>
                <a:ea typeface="新細明體"/>
              </a:rPr>
              <a:t> </a:t>
            </a:r>
            <a:r>
              <a:rPr lang="en-IN" sz="3200">
                <a:solidFill>
                  <a:srgbClr val="000000"/>
                </a:solidFill>
                <a:latin typeface="Arial"/>
                <a:ea typeface="新細明體"/>
              </a:rPr>
              <a:t>Real-Time Communication</a:t>
            </a: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Energy-Efficient Design</a:t>
            </a:r>
            <a:endParaRPr/>
          </a:p>
        </p:txBody>
      </p:sp>
      <p:sp>
        <p:nvSpPr>
          <p:cNvPr id="317" name="CustomShape 2"/>
          <p:cNvSpPr/>
          <p:nvPr/>
        </p:nvSpPr>
        <p:spPr>
          <a:xfrm>
            <a:off x="457200" y="1132200"/>
            <a:ext cx="8222760" cy="4519080"/>
          </a:xfrm>
          <a:prstGeom prst="rect">
            <a:avLst/>
          </a:prstGeom>
          <a:noFill/>
          <a:ln>
            <a:noFill/>
          </a:ln>
        </p:spPr>
        <p:txBody>
          <a:bodyPr lIns="90000" rIns="90000" tIns="45000" bIns="45000"/>
          <a:p>
            <a:pPr>
              <a:lnSpc>
                <a:spcPct val="100000"/>
              </a:lnSpc>
            </a:pPr>
            <a:r>
              <a:rPr lang="en-IN" sz="2400">
                <a:solidFill>
                  <a:srgbClr val="000000"/>
                </a:solidFill>
                <a:latin typeface="Arial"/>
                <a:ea typeface="新細明體"/>
              </a:rPr>
              <a:t>In node level :</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Dynamic power management (DMP)</a:t>
            </a:r>
            <a:endParaRPr/>
          </a:p>
          <a:p>
            <a:pPr lvl="1">
              <a:lnSpc>
                <a:spcPct val="100000"/>
              </a:lnSpc>
              <a:buFont typeface="StarSymbol"/>
              <a:buChar char="l"/>
            </a:pPr>
            <a:r>
              <a:rPr lang="en-IN" sz="2400">
                <a:solidFill>
                  <a:srgbClr val="000000"/>
                </a:solidFill>
                <a:latin typeface="Arial"/>
                <a:ea typeface="新細明體"/>
              </a:rPr>
              <a:t>One of the basic DMP is to shut down several component of the sensor node when no events take place.</a:t>
            </a:r>
            <a:endParaRPr/>
          </a:p>
          <a:p>
            <a:pPr>
              <a:lnSpc>
                <a:spcPct val="100000"/>
              </a:lnSpc>
              <a:buFont typeface="StarSymbol"/>
              <a:buChar char="l"/>
            </a:pPr>
            <a:r>
              <a:rPr lang="en-IN" sz="2400">
                <a:solidFill>
                  <a:srgbClr val="000000"/>
                </a:solidFill>
                <a:latin typeface="Arial"/>
                <a:ea typeface="新細明體"/>
              </a:rPr>
              <a:t>Dynamic voltage scaling (DVS)</a:t>
            </a:r>
            <a:endParaRPr/>
          </a:p>
          <a:p>
            <a:pPr lvl="1">
              <a:lnSpc>
                <a:spcPct val="100000"/>
              </a:lnSpc>
              <a:buFont typeface="StarSymbol"/>
              <a:buChar char="l"/>
            </a:pPr>
            <a:r>
              <a:rPr lang="en-IN" sz="2400">
                <a:solidFill>
                  <a:srgbClr val="000000"/>
                </a:solidFill>
                <a:latin typeface="Arial"/>
                <a:ea typeface="新細明體"/>
              </a:rPr>
              <a:t>The processor has a time-varying computational load, hence the voltage supplied to it can be scaled to meet only the instantaneous processing requirement.</a:t>
            </a:r>
            <a:endParaRPr/>
          </a:p>
          <a:p>
            <a:pPr lvl="1">
              <a:lnSpc>
                <a:spcPct val="100000"/>
              </a:lnSpc>
              <a:buFont typeface="StarSymbol"/>
              <a:buChar char="l"/>
            </a:pPr>
            <a:r>
              <a:rPr lang="en-IN" sz="2400">
                <a:solidFill>
                  <a:srgbClr val="000000"/>
                </a:solidFill>
                <a:latin typeface="Arial"/>
                <a:ea typeface="新細明體"/>
              </a:rPr>
              <a:t>The real-time task scheduler should actively support DVS by predicting the computation and communication loads.</a:t>
            </a:r>
            <a:endParaRPr/>
          </a:p>
          <a:p>
            <a:pPr>
              <a:lnSpc>
                <a:spcPct val="100000"/>
              </a:lnSpc>
              <a:buFont typeface="StarSymbol"/>
              <a:buChar char="l"/>
            </a:pPr>
            <a:r>
              <a:rPr lang="en-IN" sz="2400">
                <a:solidFill>
                  <a:srgbClr val="000000"/>
                </a:solidFill>
                <a:latin typeface="Arial"/>
                <a:ea typeface="新細明體"/>
              </a:rPr>
              <a:t>Sensor applications can also be trade-off between energy and accuracy.</a:t>
            </a:r>
            <a:endParaRPr/>
          </a:p>
          <a:p>
            <a:pPr>
              <a:lnSpc>
                <a:spcPct val="100000"/>
              </a:lnSpc>
            </a:pP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457200" y="274680"/>
            <a:ext cx="8222760" cy="1136160"/>
          </a:xfrm>
          <a:prstGeom prst="rect">
            <a:avLst/>
          </a:prstGeom>
          <a:noFill/>
          <a:ln>
            <a:noFill/>
          </a:ln>
        </p:spPr>
      </p:sp>
      <p:sp>
        <p:nvSpPr>
          <p:cNvPr id="319" name="CustomShape 2"/>
          <p:cNvSpPr/>
          <p:nvPr/>
        </p:nvSpPr>
        <p:spPr>
          <a:xfrm>
            <a:off x="457200" y="1600200"/>
            <a:ext cx="8222760" cy="4519080"/>
          </a:xfrm>
          <a:prstGeom prst="rect">
            <a:avLst/>
          </a:prstGeom>
          <a:noFill/>
          <a:ln>
            <a:noFill/>
          </a:ln>
        </p:spPr>
        <p:txBody>
          <a:bodyPr lIns="90000" rIns="90000" tIns="45000" bIns="45000"/>
          <a:p>
            <a:pPr>
              <a:lnSpc>
                <a:spcPct val="100000"/>
              </a:lnSpc>
            </a:pPr>
            <a:r>
              <a:rPr lang="en-IN" sz="2400">
                <a:solidFill>
                  <a:srgbClr val="000000"/>
                </a:solidFill>
                <a:latin typeface="Arial"/>
                <a:ea typeface="新細明體"/>
              </a:rPr>
              <a:t>In network level :</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computation-communication trade-off determines how much local computation is to be performed at each node and what level of aggregated data should be communicated to neighbor node or BSs.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Traffic distribution and topology management algorithms use the redundancy in the number of sensor nodes to use alternate routes so that energy consumption all over the network is nearly uniform.</a:t>
            </a:r>
            <a:endParaRPr/>
          </a:p>
          <a:p>
            <a:pPr>
              <a:lnSpc>
                <a:spcPct val="100000"/>
              </a:lnSpc>
            </a:pPr>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421200" y="-22932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Synchronization</a:t>
            </a:r>
            <a:endParaRPr/>
          </a:p>
        </p:txBody>
      </p:sp>
      <p:sp>
        <p:nvSpPr>
          <p:cNvPr id="321" name="CustomShape 2"/>
          <p:cNvSpPr/>
          <p:nvPr/>
        </p:nvSpPr>
        <p:spPr>
          <a:xfrm>
            <a:off x="313200" y="628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Two major kinds of synchronization algorithms :</a:t>
            </a:r>
            <a:endParaRPr/>
          </a:p>
          <a:p>
            <a:pPr lvl="1">
              <a:lnSpc>
                <a:spcPct val="100000"/>
              </a:lnSpc>
              <a:buFont typeface="StarSymbol"/>
              <a:buChar char="l"/>
            </a:pPr>
            <a:r>
              <a:rPr lang="en-IN" sz="2400">
                <a:solidFill>
                  <a:srgbClr val="000000"/>
                </a:solidFill>
                <a:latin typeface="Arial"/>
                <a:ea typeface="新細明體"/>
              </a:rPr>
              <a:t>Long-lasting global synchronization , (for entire network lifetime)</a:t>
            </a:r>
            <a:endParaRPr/>
          </a:p>
          <a:p>
            <a:pPr lvl="1">
              <a:lnSpc>
                <a:spcPct val="100000"/>
              </a:lnSpc>
              <a:buFont typeface="StarSymbol"/>
              <a:buChar char="l"/>
            </a:pPr>
            <a:r>
              <a:rPr lang="en-IN" sz="2400">
                <a:solidFill>
                  <a:srgbClr val="000000"/>
                </a:solidFill>
                <a:latin typeface="Arial"/>
                <a:ea typeface="新細明體"/>
              </a:rPr>
              <a:t>Short-lived synchronization, (only for an instant)</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Synchronization protocols typically involve delay measurements of control packets. The delay experienced during a packet transmission can be split into four major components :</a:t>
            </a:r>
            <a:endParaRPr/>
          </a:p>
          <a:p>
            <a:pPr lvl="1">
              <a:lnSpc>
                <a:spcPct val="100000"/>
              </a:lnSpc>
              <a:buFont typeface="StarSymbol"/>
              <a:buChar char="l"/>
            </a:pPr>
            <a:r>
              <a:rPr lang="en-IN" sz="2400">
                <a:solidFill>
                  <a:srgbClr val="000000"/>
                </a:solidFill>
                <a:latin typeface="Arial"/>
                <a:ea typeface="新細明體"/>
              </a:rPr>
              <a:t>Send time : sender to construct message</a:t>
            </a:r>
            <a:endParaRPr/>
          </a:p>
          <a:p>
            <a:pPr lvl="1">
              <a:lnSpc>
                <a:spcPct val="100000"/>
              </a:lnSpc>
              <a:buFont typeface="StarSymbol"/>
              <a:buChar char="l"/>
            </a:pPr>
            <a:r>
              <a:rPr lang="en-IN" sz="2400">
                <a:solidFill>
                  <a:srgbClr val="000000"/>
                </a:solidFill>
                <a:latin typeface="Arial"/>
                <a:ea typeface="新細明體"/>
              </a:rPr>
              <a:t>Access time : taken by the MAC layer to access the medium</a:t>
            </a:r>
            <a:endParaRPr/>
          </a:p>
          <a:p>
            <a:pPr lvl="1">
              <a:lnSpc>
                <a:spcPct val="100000"/>
              </a:lnSpc>
              <a:buFont typeface="StarSymbol"/>
              <a:buChar char="l"/>
            </a:pPr>
            <a:r>
              <a:rPr lang="en-IN" sz="2400">
                <a:solidFill>
                  <a:srgbClr val="000000"/>
                </a:solidFill>
                <a:latin typeface="Arial"/>
                <a:ea typeface="新細明體"/>
              </a:rPr>
              <a:t>Propagation time : taken by the bit to be physically transmitted through the medium over the distance separating the sender and receiver</a:t>
            </a:r>
            <a:endParaRPr/>
          </a:p>
          <a:p>
            <a:pPr lvl="1">
              <a:lnSpc>
                <a:spcPct val="100000"/>
              </a:lnSpc>
              <a:buFont typeface="StarSymbol"/>
              <a:buChar char="l"/>
            </a:pPr>
            <a:r>
              <a:rPr lang="en-IN" sz="2400">
                <a:solidFill>
                  <a:srgbClr val="000000"/>
                </a:solidFill>
                <a:latin typeface="Arial"/>
                <a:ea typeface="新細明體"/>
              </a:rPr>
              <a:t>Receive time : receiver receive the message from the channel</a:t>
            </a: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800">
                <a:solidFill>
                  <a:srgbClr val="000000"/>
                </a:solidFill>
                <a:latin typeface="Arial"/>
                <a:ea typeface="新細明體"/>
              </a:rPr>
              <a:t>Global synchronization protocol</a:t>
            </a:r>
            <a:endParaRPr/>
          </a:p>
        </p:txBody>
      </p:sp>
      <p:sp>
        <p:nvSpPr>
          <p:cNvPr id="32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Based on exchange of control signals between neighbor nodes.</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A node becomes a leader by election</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The leader periodically send synchronization messages to its neighbor, and these message are broadcast in turn to all nodes of network</a:t>
            </a:r>
            <a:endParaRPr/>
          </a:p>
          <a:p>
            <a:pPr>
              <a:lnSpc>
                <a:spcPct val="100000"/>
              </a:lnSpc>
            </a:pPr>
            <a:endParaRPr/>
          </a:p>
          <a:p>
            <a:pPr>
              <a:lnSpc>
                <a:spcPct val="100000"/>
              </a:lnSpc>
              <a:buFont typeface="StarSymbol"/>
              <a:buChar char="l"/>
            </a:pPr>
            <a:r>
              <a:rPr lang="en-IN" sz="2400">
                <a:solidFill>
                  <a:srgbClr val="000000"/>
                </a:solidFill>
                <a:latin typeface="Arial"/>
                <a:ea typeface="新細明體"/>
              </a:rPr>
              <a:t>Fault-tolerance techniques have been added to account for errors on the synchronization message</a:t>
            </a: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57200" y="274680"/>
            <a:ext cx="8222760" cy="1136160"/>
          </a:xfrm>
          <a:prstGeom prst="rect">
            <a:avLst/>
          </a:prstGeom>
          <a:noFill/>
          <a:ln>
            <a:noFill/>
          </a:ln>
        </p:spPr>
      </p:sp>
      <p:sp>
        <p:nvSpPr>
          <p:cNvPr id="32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b="1" lang="en-IN" sz="2400">
                <a:solidFill>
                  <a:srgbClr val="000000"/>
                </a:solidFill>
                <a:latin typeface="Arial"/>
                <a:ea typeface="新細明體"/>
              </a:rPr>
              <a:t>A low-power synchronization scheme</a:t>
            </a:r>
            <a:endParaRPr/>
          </a:p>
          <a:p>
            <a:pPr>
              <a:lnSpc>
                <a:spcPct val="100000"/>
              </a:lnSpc>
              <a:buFont typeface="StarSymbol"/>
              <a:buChar char="l"/>
            </a:pPr>
            <a:r>
              <a:rPr lang="en-IN" sz="2400">
                <a:solidFill>
                  <a:srgbClr val="000000"/>
                </a:solidFill>
                <a:latin typeface="Arial"/>
                <a:ea typeface="新細明體"/>
              </a:rPr>
              <a:t>The clocks of the nodes are normally unsynchronized</a:t>
            </a:r>
            <a:endParaRPr/>
          </a:p>
          <a:p>
            <a:pPr>
              <a:lnSpc>
                <a:spcPct val="100000"/>
              </a:lnSpc>
              <a:buFont typeface="StarSymbol"/>
              <a:buChar char="l"/>
            </a:pPr>
            <a:r>
              <a:rPr lang="en-IN" sz="2400">
                <a:solidFill>
                  <a:srgbClr val="000000"/>
                </a:solidFill>
                <a:latin typeface="Arial"/>
                <a:ea typeface="新細明體"/>
              </a:rPr>
              <a:t>When event is observed, a synchronization pulse is broadcast by a beacon node</a:t>
            </a:r>
            <a:endParaRPr/>
          </a:p>
          <a:p>
            <a:pPr>
              <a:lnSpc>
                <a:spcPct val="100000"/>
              </a:lnSpc>
              <a:buFont typeface="StarSymbol"/>
              <a:buChar char="l"/>
            </a:pPr>
            <a:r>
              <a:rPr lang="en-IN" sz="2400">
                <a:solidFill>
                  <a:srgbClr val="000000"/>
                </a:solidFill>
                <a:latin typeface="Arial"/>
                <a:ea typeface="新細明體"/>
              </a:rPr>
              <a:t>Offer short-lived synchronization, creating only an “instant” of synchronization among the nodes which are within transmission range of the beacon node.</a:t>
            </a:r>
            <a:endParaRPr/>
          </a:p>
          <a:p>
            <a:pPr>
              <a:lnSpc>
                <a:spcPct val="100000"/>
              </a:lnSpc>
              <a:buFont typeface="StarSymbol"/>
              <a:buChar char="l"/>
            </a:pPr>
            <a:r>
              <a:rPr lang="en-IN" sz="2400">
                <a:solidFill>
                  <a:srgbClr val="000000"/>
                </a:solidFill>
                <a:latin typeface="Arial"/>
                <a:ea typeface="新細明體"/>
              </a:rPr>
              <a:t>The propagation delay of the synchronization pulse is assumed to be the same for all nodes.</a:t>
            </a: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Transport Layer Issues</a:t>
            </a:r>
            <a:r>
              <a:rPr lang="en-IN" sz="4400">
                <a:solidFill>
                  <a:srgbClr val="000000"/>
                </a:solidFill>
                <a:latin typeface="Arial"/>
                <a:ea typeface="新細明體"/>
              </a:rPr>
              <a:t> </a:t>
            </a:r>
            <a:endParaRPr/>
          </a:p>
        </p:txBody>
      </p:sp>
      <p:sp>
        <p:nvSpPr>
          <p:cNvPr id="327"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Arial"/>
                <a:ea typeface="新細明體"/>
              </a:rPr>
              <a:t>Reliable data delivery</a:t>
            </a:r>
            <a:endParaRPr/>
          </a:p>
          <a:p>
            <a:pPr lvl="1">
              <a:lnSpc>
                <a:spcPct val="100000"/>
              </a:lnSpc>
              <a:buFont typeface="StarSymbol"/>
              <a:buChar char="l"/>
            </a:pPr>
            <a:r>
              <a:rPr lang="en-IN" sz="2400">
                <a:solidFill>
                  <a:srgbClr val="000000"/>
                </a:solidFill>
                <a:latin typeface="Arial"/>
                <a:ea typeface="新細明體"/>
              </a:rPr>
              <a:t>Pump slowly fetch quickly (PSFQ)</a:t>
            </a:r>
            <a:endParaRPr/>
          </a:p>
          <a:p>
            <a:pPr lvl="1">
              <a:lnSpc>
                <a:spcPct val="100000"/>
              </a:lnSpc>
              <a:buFont typeface="StarSymbol"/>
              <a:buChar char="l"/>
            </a:pPr>
            <a:r>
              <a:rPr lang="en-IN" sz="2400">
                <a:solidFill>
                  <a:srgbClr val="000000"/>
                </a:solidFill>
                <a:latin typeface="Arial"/>
                <a:ea typeface="新細明體"/>
              </a:rPr>
              <a:t>Event-to-sink reliable transport (ESRT)</a:t>
            </a:r>
            <a:endParaRPr/>
          </a:p>
          <a:p>
            <a:pPr>
              <a:lnSpc>
                <a:spcPct val="100000"/>
              </a:lnSpc>
            </a:pP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Pump slowly fetch quickly (PSFQ)</a:t>
            </a:r>
            <a:endParaRPr/>
          </a:p>
        </p:txBody>
      </p:sp>
      <p:sp>
        <p:nvSpPr>
          <p:cNvPr id="32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PSFQ assumes that data loss is due to poor link rather than traffic congestion</a:t>
            </a:r>
            <a:endParaRPr/>
          </a:p>
          <a:p>
            <a:pPr>
              <a:lnSpc>
                <a:spcPct val="100000"/>
              </a:lnSpc>
              <a:buFont typeface="StarSymbol"/>
              <a:buChar char="l"/>
            </a:pPr>
            <a:r>
              <a:rPr lang="en-IN" sz="2000">
                <a:solidFill>
                  <a:srgbClr val="000000"/>
                </a:solidFill>
                <a:latin typeface="Arial"/>
                <a:ea typeface="新細明體"/>
              </a:rPr>
              <a:t>The key concept : </a:t>
            </a:r>
            <a:endParaRPr/>
          </a:p>
          <a:p>
            <a:pPr lvl="1">
              <a:lnSpc>
                <a:spcPct val="100000"/>
              </a:lnSpc>
              <a:buFont typeface="StarSymbol"/>
              <a:buChar char="l"/>
            </a:pPr>
            <a:r>
              <a:rPr lang="en-IN" sz="2000">
                <a:solidFill>
                  <a:srgbClr val="000000"/>
                </a:solidFill>
                <a:latin typeface="Arial"/>
                <a:ea typeface="新細明體"/>
              </a:rPr>
              <a:t>Source node distributes data at a slow rate (pump slowly)</a:t>
            </a:r>
            <a:endParaRPr/>
          </a:p>
          <a:p>
            <a:pPr lvl="1">
              <a:lnSpc>
                <a:spcPct val="100000"/>
              </a:lnSpc>
              <a:buFont typeface="StarSymbol"/>
              <a:buChar char="l"/>
            </a:pPr>
            <a:r>
              <a:rPr lang="en-IN" sz="2000">
                <a:solidFill>
                  <a:srgbClr val="000000"/>
                </a:solidFill>
                <a:latin typeface="Arial"/>
                <a:ea typeface="新細明體"/>
              </a:rPr>
              <a:t>Receiver node which experiences data loss retrieve the missing data from immediate neighbors quickly</a:t>
            </a:r>
            <a:endParaRPr/>
          </a:p>
          <a:p>
            <a:pPr>
              <a:lnSpc>
                <a:spcPct val="100000"/>
              </a:lnSpc>
              <a:buFont typeface="StarSymbol"/>
              <a:buChar char="l"/>
            </a:pPr>
            <a:r>
              <a:rPr lang="en-IN" sz="2000">
                <a:solidFill>
                  <a:srgbClr val="000000"/>
                </a:solidFill>
                <a:latin typeface="Arial"/>
                <a:ea typeface="新細明體"/>
              </a:rPr>
              <a:t>PSFQ consist of three functions : </a:t>
            </a:r>
            <a:endParaRPr/>
          </a:p>
          <a:p>
            <a:pPr lvl="1">
              <a:lnSpc>
                <a:spcPct val="100000"/>
              </a:lnSpc>
              <a:buFont typeface="StarSymbol"/>
              <a:buChar char="l"/>
            </a:pPr>
            <a:r>
              <a:rPr lang="en-IN" sz="2000">
                <a:solidFill>
                  <a:srgbClr val="000000"/>
                </a:solidFill>
                <a:latin typeface="Arial"/>
                <a:ea typeface="新細明體"/>
              </a:rPr>
              <a:t>Message relaying (pump)</a:t>
            </a:r>
            <a:endParaRPr/>
          </a:p>
          <a:p>
            <a:pPr lvl="1">
              <a:lnSpc>
                <a:spcPct val="100000"/>
              </a:lnSpc>
              <a:buFont typeface="StarSymbol"/>
              <a:buChar char="l"/>
            </a:pPr>
            <a:r>
              <a:rPr lang="en-IN" sz="2000">
                <a:solidFill>
                  <a:srgbClr val="000000"/>
                </a:solidFill>
                <a:latin typeface="Arial"/>
                <a:ea typeface="新細明體"/>
              </a:rPr>
              <a:t>Error recovery (fetch)</a:t>
            </a:r>
            <a:endParaRPr/>
          </a:p>
          <a:p>
            <a:pPr lvl="1">
              <a:lnSpc>
                <a:spcPct val="100000"/>
              </a:lnSpc>
              <a:buFont typeface="StarSymbol"/>
              <a:buChar char="l"/>
            </a:pPr>
            <a:r>
              <a:rPr lang="en-IN" sz="2000">
                <a:solidFill>
                  <a:srgbClr val="000000"/>
                </a:solidFill>
                <a:latin typeface="Arial"/>
                <a:ea typeface="新細明體"/>
              </a:rPr>
              <a:t>Selective status reporting (report)</a:t>
            </a: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504000" y="-18000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 </a:t>
            </a:r>
            <a:r>
              <a:rPr b="1" lang="en-IN" sz="2400">
                <a:solidFill>
                  <a:srgbClr val="000000"/>
                </a:solidFill>
                <a:latin typeface="Arial"/>
                <a:ea typeface="新細明體"/>
              </a:rPr>
              <a:t>Comparison with Ad Hoc Wireless Networks</a:t>
            </a:r>
            <a:r>
              <a:rPr b="1" lang="en-IN" sz="4000">
                <a:solidFill>
                  <a:srgbClr val="000000"/>
                </a:solidFill>
                <a:latin typeface="Arial"/>
                <a:ea typeface="新細明體"/>
              </a:rPr>
              <a:t> </a:t>
            </a:r>
            <a:endParaRPr/>
          </a:p>
        </p:txBody>
      </p:sp>
      <p:sp>
        <p:nvSpPr>
          <p:cNvPr id="199" name="CustomShape 2"/>
          <p:cNvSpPr/>
          <p:nvPr/>
        </p:nvSpPr>
        <p:spPr>
          <a:xfrm>
            <a:off x="180000" y="684000"/>
            <a:ext cx="8463960" cy="5183280"/>
          </a:xfrm>
          <a:prstGeom prst="rect">
            <a:avLst/>
          </a:prstGeom>
          <a:noFill/>
          <a:ln>
            <a:noFill/>
          </a:ln>
        </p:spPr>
        <p:txBody>
          <a:bodyPr lIns="90000" rIns="90000" tIns="45000" bIns="45000"/>
          <a:p>
            <a:pPr>
              <a:lnSpc>
                <a:spcPct val="90000"/>
              </a:lnSpc>
              <a:buFont typeface="StarSymbol"/>
              <a:buChar char="l"/>
            </a:pPr>
            <a:r>
              <a:rPr lang="en-IN" sz="2400">
                <a:solidFill>
                  <a:srgbClr val="000000"/>
                </a:solidFill>
                <a:latin typeface="Arial"/>
                <a:ea typeface="新細明體"/>
              </a:rPr>
              <a:t>Different from Ad Hoc wireless networks</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The number of nodes in sensor network can be several orders of magnitude large than the number of nodes in an ad hoc network.</a:t>
            </a:r>
            <a:endParaRPr/>
          </a:p>
          <a:p>
            <a:pPr lvl="1">
              <a:lnSpc>
                <a:spcPct val="90000"/>
              </a:lnSpc>
              <a:buFont typeface="StarSymbol"/>
              <a:buChar char="l"/>
            </a:pPr>
            <a:r>
              <a:rPr lang="en-IN" sz="2400">
                <a:solidFill>
                  <a:srgbClr val="000000"/>
                </a:solidFill>
                <a:latin typeface="Arial"/>
                <a:ea typeface="新細明體"/>
              </a:rPr>
              <a:t>Sensor nodes are more easy to failure and energy drain, and their battery sources are usually not replaceable or rechargeable.</a:t>
            </a:r>
            <a:endParaRPr/>
          </a:p>
          <a:p>
            <a:pPr lvl="1">
              <a:lnSpc>
                <a:spcPct val="90000"/>
              </a:lnSpc>
              <a:buFont typeface="StarSymbol"/>
              <a:buChar char="l"/>
            </a:pPr>
            <a:r>
              <a:rPr lang="en-IN" sz="2400">
                <a:solidFill>
                  <a:srgbClr val="000000"/>
                </a:solidFill>
                <a:latin typeface="Arial"/>
                <a:ea typeface="新細明體"/>
              </a:rPr>
              <a:t>Sensor nodes may not have unique global identifiers (ID), so unique addressing is not always feasible in sensor networks.</a:t>
            </a:r>
            <a:endParaRPr/>
          </a:p>
          <a:p>
            <a:pPr lvl="1">
              <a:lnSpc>
                <a:spcPct val="90000"/>
              </a:lnSpc>
              <a:buFont typeface="StarSymbol"/>
              <a:buChar char="l"/>
            </a:pPr>
            <a:r>
              <a:rPr lang="en-IN" sz="2400">
                <a:solidFill>
                  <a:srgbClr val="000000"/>
                </a:solidFill>
                <a:latin typeface="Arial"/>
                <a:ea typeface="新細明體"/>
              </a:rPr>
              <a:t>Sensor networks are data-centric, the queries in sensor networks are addressed to nodes which have data satisfying some conditions. Ad Hoc networks are address-centric, with queries addressed to particular nodes specified by their unique address.</a:t>
            </a:r>
            <a:endParaRPr/>
          </a:p>
          <a:p>
            <a:pPr lvl="1">
              <a:lnSpc>
                <a:spcPct val="90000"/>
              </a:lnSpc>
              <a:buFont typeface="StarSymbol"/>
              <a:buChar char="l"/>
            </a:pPr>
            <a:r>
              <a:rPr lang="en-IN" sz="2400">
                <a:solidFill>
                  <a:srgbClr val="000000"/>
                </a:solidFill>
                <a:latin typeface="Arial"/>
                <a:ea typeface="新細明體"/>
              </a:rPr>
              <a:t>Data fusion/aggregation: the sensor nodes aggregate the local information before relaying.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457200" y="274680"/>
            <a:ext cx="8222760" cy="1136160"/>
          </a:xfrm>
          <a:prstGeom prst="rect">
            <a:avLst/>
          </a:prstGeom>
          <a:noFill/>
          <a:ln>
            <a:noFill/>
          </a:ln>
        </p:spPr>
      </p:sp>
      <p:sp>
        <p:nvSpPr>
          <p:cNvPr id="331" name="CustomShape 2"/>
          <p:cNvSpPr/>
          <p:nvPr/>
        </p:nvSpPr>
        <p:spPr>
          <a:xfrm>
            <a:off x="457200" y="1600200"/>
            <a:ext cx="8222760" cy="4519080"/>
          </a:xfrm>
          <a:prstGeom prst="rect">
            <a:avLst/>
          </a:prstGeom>
          <a:noFill/>
          <a:ln>
            <a:noFill/>
          </a:ln>
        </p:spPr>
        <p:txBody>
          <a:bodyPr lIns="90000" rIns="90000" tIns="45000" bIns="45000"/>
          <a:p>
            <a:pPr>
              <a:lnSpc>
                <a:spcPct val="90000"/>
              </a:lnSpc>
              <a:buFont typeface="StarSymbol"/>
              <a:buChar char="l"/>
            </a:pPr>
            <a:r>
              <a:rPr lang="en-IN" sz="2000">
                <a:solidFill>
                  <a:srgbClr val="000000"/>
                </a:solidFill>
                <a:latin typeface="Arial"/>
                <a:ea typeface="新細明體"/>
              </a:rPr>
              <a:t>Pump</a:t>
            </a:r>
            <a:endParaRPr/>
          </a:p>
          <a:p>
            <a:pPr lvl="1">
              <a:lnSpc>
                <a:spcPct val="90000"/>
              </a:lnSpc>
              <a:buFont typeface="StarSymbol"/>
              <a:buChar char="l"/>
            </a:pPr>
            <a:r>
              <a:rPr lang="en-IN" sz="2000">
                <a:solidFill>
                  <a:srgbClr val="000000"/>
                </a:solidFill>
                <a:latin typeface="Arial"/>
                <a:ea typeface="新細明體"/>
              </a:rPr>
              <a:t>Disseminates data to all target nodes, perform flow control, and localizes loss by ensuring caching at intermediate nodes</a:t>
            </a:r>
            <a:endParaRPr/>
          </a:p>
          <a:p>
            <a:pPr lvl="1">
              <a:lnSpc>
                <a:spcPct val="90000"/>
              </a:lnSpc>
              <a:buFont typeface="StarSymbol"/>
              <a:buChar char="l"/>
            </a:pPr>
            <a:r>
              <a:rPr lang="en-IN" sz="2000">
                <a:solidFill>
                  <a:srgbClr val="000000"/>
                </a:solidFill>
                <a:latin typeface="Arial"/>
                <a:ea typeface="新細明體"/>
              </a:rPr>
              <a:t>Hence, the errors on one link are corrected locally without propagating them down the entire path</a:t>
            </a:r>
            <a:endParaRPr/>
          </a:p>
          <a:p>
            <a:pPr>
              <a:lnSpc>
                <a:spcPct val="90000"/>
              </a:lnSpc>
              <a:buFont typeface="StarSymbol"/>
              <a:buChar char="l"/>
            </a:pPr>
            <a:r>
              <a:rPr lang="en-IN" sz="2000">
                <a:solidFill>
                  <a:srgbClr val="000000"/>
                </a:solidFill>
                <a:latin typeface="Arial"/>
                <a:ea typeface="新細明體"/>
              </a:rPr>
              <a:t>Fetch</a:t>
            </a:r>
            <a:endParaRPr/>
          </a:p>
          <a:p>
            <a:pPr lvl="1">
              <a:lnSpc>
                <a:spcPct val="90000"/>
              </a:lnSpc>
              <a:buFont typeface="StarSymbol"/>
              <a:buChar char="l"/>
            </a:pPr>
            <a:r>
              <a:rPr lang="en-IN" sz="2000">
                <a:solidFill>
                  <a:srgbClr val="000000"/>
                </a:solidFill>
                <a:latin typeface="Arial"/>
                <a:ea typeface="新細明體"/>
              </a:rPr>
              <a:t>If receiver detect the loss of sequence numbers, it goes into fetch mode</a:t>
            </a:r>
            <a:endParaRPr/>
          </a:p>
          <a:p>
            <a:pPr lvl="1">
              <a:lnSpc>
                <a:spcPct val="90000"/>
              </a:lnSpc>
              <a:buFont typeface="StarSymbol"/>
              <a:buChar char="l"/>
            </a:pPr>
            <a:r>
              <a:rPr lang="en-IN" sz="2000">
                <a:solidFill>
                  <a:srgbClr val="000000"/>
                </a:solidFill>
                <a:latin typeface="Arial"/>
                <a:ea typeface="新細明體"/>
              </a:rPr>
              <a:t>It requests a retransmission from neighbor nodes</a:t>
            </a:r>
            <a:endParaRPr/>
          </a:p>
          <a:p>
            <a:pPr lvl="1">
              <a:lnSpc>
                <a:spcPct val="90000"/>
              </a:lnSpc>
              <a:buFont typeface="StarSymbol"/>
              <a:buChar char="l"/>
            </a:pPr>
            <a:r>
              <a:rPr lang="en-IN" sz="2000">
                <a:solidFill>
                  <a:srgbClr val="000000"/>
                </a:solidFill>
                <a:latin typeface="Arial"/>
                <a:ea typeface="新細明體"/>
              </a:rPr>
              <a:t>Many message losses are batched into a single fetch, which is especially suit for bursty losses.</a:t>
            </a:r>
            <a:endParaRPr/>
          </a:p>
          <a:p>
            <a:pPr>
              <a:lnSpc>
                <a:spcPct val="90000"/>
              </a:lnSpc>
              <a:buFont typeface="StarSymbol"/>
              <a:buChar char="l"/>
            </a:pPr>
            <a:r>
              <a:rPr lang="en-IN" sz="2000">
                <a:solidFill>
                  <a:srgbClr val="000000"/>
                </a:solidFill>
                <a:latin typeface="Arial"/>
                <a:ea typeface="新細明體"/>
              </a:rPr>
              <a:t>Report</a:t>
            </a:r>
            <a:endParaRPr/>
          </a:p>
          <a:p>
            <a:pPr lvl="1">
              <a:lnSpc>
                <a:spcPct val="90000"/>
              </a:lnSpc>
              <a:buFont typeface="StarSymbol"/>
              <a:buChar char="l"/>
            </a:pPr>
            <a:r>
              <a:rPr lang="en-IN" sz="2000">
                <a:solidFill>
                  <a:srgbClr val="000000"/>
                </a:solidFill>
                <a:latin typeface="Arial"/>
                <a:ea typeface="新細明體"/>
              </a:rPr>
              <a:t>The farthest target node initiates its report on reverse path of data, and all intermediate nodes add their report</a:t>
            </a:r>
            <a:endParaRPr/>
          </a:p>
          <a:p>
            <a:pPr lvl="1">
              <a:lnSpc>
                <a:spcPct val="90000"/>
              </a:lnSpc>
              <a:buFont typeface="StarSymbol"/>
              <a:buChar char="l"/>
            </a:pPr>
            <a:r>
              <a:rPr lang="en-IN" sz="2000">
                <a:solidFill>
                  <a:srgbClr val="000000"/>
                </a:solidFill>
                <a:latin typeface="Arial"/>
                <a:ea typeface="新細明體"/>
              </a:rPr>
              <a:t>Hence, PSFQ ensure that data segment are delivery to all intended receiver in a scalable and reliable manner</a:t>
            </a: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Event-to-sink reliable transport (ESRT)</a:t>
            </a:r>
            <a:endParaRPr/>
          </a:p>
        </p:txBody>
      </p:sp>
      <p:sp>
        <p:nvSpPr>
          <p:cNvPr id="333"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Event-to-sink reliability in place of end-to-end reliability by the transport layer</a:t>
            </a:r>
            <a:endParaRPr/>
          </a:p>
          <a:p>
            <a:pPr>
              <a:lnSpc>
                <a:spcPct val="100000"/>
              </a:lnSpc>
              <a:buFont typeface="StarSymbol"/>
              <a:buChar char="l"/>
            </a:pPr>
            <a:r>
              <a:rPr lang="en-IN" sz="2000">
                <a:solidFill>
                  <a:srgbClr val="000000"/>
                </a:solidFill>
                <a:latin typeface="Arial"/>
                <a:ea typeface="新細明體"/>
              </a:rPr>
              <a:t>The sink is required to track reliably only the collective report about the event and not individual reports from each sensor</a:t>
            </a:r>
            <a:endParaRPr/>
          </a:p>
          <a:p>
            <a:pPr>
              <a:lnSpc>
                <a:spcPct val="100000"/>
              </a:lnSpc>
              <a:buFont typeface="StarSymbol"/>
              <a:buChar char="l"/>
            </a:pPr>
            <a:r>
              <a:rPr lang="en-IN" sz="2000">
                <a:solidFill>
                  <a:srgbClr val="000000"/>
                </a:solidFill>
                <a:latin typeface="Arial"/>
                <a:ea typeface="新細明體"/>
              </a:rPr>
              <a:t>Observed reliability : </a:t>
            </a:r>
            <a:endParaRPr/>
          </a:p>
          <a:p>
            <a:pPr lvl="1">
              <a:lnSpc>
                <a:spcPct val="100000"/>
              </a:lnSpc>
              <a:buFont typeface="StarSymbol"/>
              <a:buChar char="l"/>
            </a:pPr>
            <a:r>
              <a:rPr lang="en-IN" sz="2000">
                <a:solidFill>
                  <a:srgbClr val="000000"/>
                </a:solidFill>
                <a:latin typeface="Arial"/>
                <a:ea typeface="新細明體"/>
              </a:rPr>
              <a:t>the number of packets that are routed from event to sink</a:t>
            </a:r>
            <a:endParaRPr/>
          </a:p>
          <a:p>
            <a:pPr>
              <a:lnSpc>
                <a:spcPct val="100000"/>
              </a:lnSpc>
              <a:buFont typeface="StarSymbol"/>
              <a:buChar char="l"/>
            </a:pPr>
            <a:r>
              <a:rPr lang="en-IN" sz="2000">
                <a:solidFill>
                  <a:srgbClr val="000000"/>
                </a:solidFill>
                <a:latin typeface="Arial"/>
                <a:ea typeface="新細明體"/>
              </a:rPr>
              <a:t>Required reliability :</a:t>
            </a:r>
            <a:endParaRPr/>
          </a:p>
          <a:p>
            <a:pPr lvl="1">
              <a:lnSpc>
                <a:spcPct val="100000"/>
              </a:lnSpc>
              <a:buFont typeface="StarSymbol"/>
              <a:buChar char="l"/>
            </a:pPr>
            <a:r>
              <a:rPr lang="en-IN" sz="2000">
                <a:solidFill>
                  <a:srgbClr val="000000"/>
                </a:solidFill>
                <a:latin typeface="Arial"/>
                <a:ea typeface="新細明體"/>
              </a:rPr>
              <a:t>The desired number of packets for the event to be successfully track</a:t>
            </a:r>
            <a:endParaRPr/>
          </a:p>
          <a:p>
            <a:pPr>
              <a:lnSpc>
                <a:spcPct val="100000"/>
              </a:lnSpc>
              <a:buFont typeface="StarSymbol"/>
              <a:buChar char="l"/>
            </a:pPr>
            <a:r>
              <a:rPr lang="en-IN" sz="2000">
                <a:solidFill>
                  <a:srgbClr val="000000"/>
                </a:solidFill>
                <a:latin typeface="Arial"/>
                <a:ea typeface="新細明體"/>
              </a:rPr>
              <a:t>If observed reliability &lt; required reliability ,ESRT increase report freq</a:t>
            </a:r>
            <a:endParaRPr/>
          </a:p>
          <a:p>
            <a:pPr>
              <a:lnSpc>
                <a:spcPct val="100000"/>
              </a:lnSpc>
              <a:buFont typeface="StarSymbol"/>
              <a:buChar char="l"/>
            </a:pPr>
            <a:r>
              <a:rPr lang="en-IN" sz="2000">
                <a:solidFill>
                  <a:srgbClr val="000000"/>
                </a:solidFill>
                <a:latin typeface="Arial"/>
                <a:ea typeface="新細明體"/>
              </a:rPr>
              <a:t>Otherwise, decrease the reporting freq for saving energy</a:t>
            </a: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Security</a:t>
            </a:r>
            <a:r>
              <a:rPr lang="en-IN" sz="4400">
                <a:solidFill>
                  <a:srgbClr val="000000"/>
                </a:solidFill>
                <a:latin typeface="Arial"/>
                <a:ea typeface="新細明體"/>
              </a:rPr>
              <a:t> </a:t>
            </a:r>
            <a:endParaRPr/>
          </a:p>
        </p:txBody>
      </p:sp>
      <p:sp>
        <p:nvSpPr>
          <p:cNvPr id="335"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The Sybil attack</a:t>
            </a:r>
            <a:endParaRPr/>
          </a:p>
          <a:p>
            <a:pPr lvl="1">
              <a:lnSpc>
                <a:spcPct val="100000"/>
              </a:lnSpc>
              <a:buFont typeface="StarSymbol"/>
              <a:buChar char="l"/>
            </a:pPr>
            <a:r>
              <a:rPr lang="en-IN" sz="2000">
                <a:solidFill>
                  <a:srgbClr val="000000"/>
                </a:solidFill>
                <a:latin typeface="Arial"/>
                <a:ea typeface="新細明體"/>
              </a:rPr>
              <a:t>When a single node presents itself as multiple entities to the network. This can affect the fault tolerance of the network and mislead geographic routing algorithms.</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A selective forwarding attack</a:t>
            </a:r>
            <a:endParaRPr/>
          </a:p>
          <a:p>
            <a:pPr lvl="1">
              <a:lnSpc>
                <a:spcPct val="100000"/>
              </a:lnSpc>
              <a:buFont typeface="StarSymbol"/>
              <a:buChar char="l"/>
            </a:pPr>
            <a:r>
              <a:rPr lang="en-IN" sz="2000">
                <a:solidFill>
                  <a:srgbClr val="000000"/>
                </a:solidFill>
                <a:latin typeface="Arial"/>
                <a:ea typeface="新細明體"/>
              </a:rPr>
              <a:t>When certain nodes do not forward any of messages they receive</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Sinkhole attack</a:t>
            </a:r>
            <a:endParaRPr/>
          </a:p>
          <a:p>
            <a:pPr lvl="1">
              <a:lnSpc>
                <a:spcPct val="100000"/>
              </a:lnSpc>
              <a:buFont typeface="StarSymbol"/>
              <a:buChar char="l"/>
            </a:pPr>
            <a:r>
              <a:rPr lang="en-IN" sz="2000">
                <a:solidFill>
                  <a:srgbClr val="000000"/>
                </a:solidFill>
                <a:latin typeface="Arial"/>
                <a:ea typeface="新細明體"/>
              </a:rPr>
              <a:t>A node act as BS or a very favorable to the routing</a:t>
            </a:r>
            <a:endParaRPr/>
          </a:p>
          <a:p>
            <a:pPr lvl="1">
              <a:lnSpc>
                <a:spcPct val="100000"/>
              </a:lnSpc>
              <a:buFont typeface="StarSymbol"/>
              <a:buChar char="l"/>
            </a:pPr>
            <a:r>
              <a:rPr lang="en-IN" sz="2000">
                <a:solidFill>
                  <a:srgbClr val="000000"/>
                </a:solidFill>
                <a:latin typeface="Arial"/>
                <a:ea typeface="新細明體"/>
              </a:rPr>
              <a:t>And do not forward any of messages it receive</a:t>
            </a: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457200" y="274680"/>
            <a:ext cx="8222760" cy="1136160"/>
          </a:xfrm>
          <a:prstGeom prst="rect">
            <a:avLst/>
          </a:prstGeom>
          <a:noFill/>
          <a:ln>
            <a:noFill/>
          </a:ln>
        </p:spPr>
      </p:sp>
      <p:sp>
        <p:nvSpPr>
          <p:cNvPr id="337"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Wormhole attack</a:t>
            </a:r>
            <a:endParaRPr/>
          </a:p>
          <a:p>
            <a:pPr lvl="1">
              <a:lnSpc>
                <a:spcPct val="100000"/>
              </a:lnSpc>
              <a:buFont typeface="StarSymbol"/>
              <a:buChar char="l"/>
            </a:pPr>
            <a:r>
              <a:rPr lang="en-IN" sz="2000">
                <a:solidFill>
                  <a:srgbClr val="000000"/>
                </a:solidFill>
                <a:latin typeface="Arial"/>
                <a:ea typeface="新細明體"/>
              </a:rPr>
              <a:t>Make the traffic through a very long path by giving false information to the node about the distance between them.</a:t>
            </a:r>
            <a:endParaRPr/>
          </a:p>
          <a:p>
            <a:pPr lvl="1">
              <a:lnSpc>
                <a:spcPct val="100000"/>
              </a:lnSpc>
              <a:buFont typeface="StarSymbol"/>
              <a:buChar char="l"/>
            </a:pPr>
            <a:r>
              <a:rPr lang="en-IN" sz="2000">
                <a:solidFill>
                  <a:srgbClr val="000000"/>
                </a:solidFill>
                <a:latin typeface="Arial"/>
                <a:ea typeface="新細明體"/>
              </a:rPr>
              <a:t>Increase latency</a:t>
            </a:r>
            <a:endParaRPr/>
          </a:p>
          <a:p>
            <a:pPr>
              <a:lnSpc>
                <a:spcPct val="100000"/>
              </a:lnSpc>
            </a:pPr>
            <a:endParaRPr/>
          </a:p>
          <a:p>
            <a:pPr>
              <a:lnSpc>
                <a:spcPct val="100000"/>
              </a:lnSpc>
              <a:buFont typeface="StarSymbol"/>
              <a:buChar char="l"/>
            </a:pPr>
            <a:r>
              <a:rPr lang="en-IN" sz="2000">
                <a:solidFill>
                  <a:srgbClr val="000000"/>
                </a:solidFill>
                <a:latin typeface="Arial"/>
                <a:ea typeface="新細明體"/>
              </a:rPr>
              <a:t>Hello flood attack</a:t>
            </a:r>
            <a:endParaRPr/>
          </a:p>
          <a:p>
            <a:pPr lvl="1">
              <a:lnSpc>
                <a:spcPct val="100000"/>
              </a:lnSpc>
              <a:buFont typeface="StarSymbol"/>
              <a:buChar char="l"/>
            </a:pPr>
            <a:r>
              <a:rPr lang="en-IN" sz="2000">
                <a:solidFill>
                  <a:srgbClr val="000000"/>
                </a:solidFill>
                <a:latin typeface="Arial"/>
                <a:ea typeface="新細明體"/>
              </a:rPr>
              <a:t>Broadcast a Hello packet with very high power, so that a large number of node even far away in the network choose it as the parent.</a:t>
            </a:r>
            <a:endParaRPr/>
          </a:p>
          <a:p>
            <a:pPr lvl="1">
              <a:lnSpc>
                <a:spcPct val="100000"/>
              </a:lnSpc>
              <a:buFont typeface="StarSymbol"/>
              <a:buChar char="l"/>
            </a:pPr>
            <a:r>
              <a:rPr lang="en-IN" sz="2000">
                <a:solidFill>
                  <a:srgbClr val="000000"/>
                </a:solidFill>
                <a:latin typeface="Arial"/>
                <a:ea typeface="新細明體"/>
              </a:rPr>
              <a:t>Increase delay</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3200">
                <a:solidFill>
                  <a:srgbClr val="000000"/>
                </a:solidFill>
                <a:latin typeface="Arial"/>
                <a:ea typeface="新細明體"/>
              </a:rPr>
              <a:t> </a:t>
            </a:r>
            <a:r>
              <a:rPr lang="en-IN" sz="3200">
                <a:solidFill>
                  <a:srgbClr val="000000"/>
                </a:solidFill>
                <a:latin typeface="Arial"/>
                <a:ea typeface="新細明體"/>
              </a:rPr>
              <a:t>Real-Time Communication</a:t>
            </a:r>
            <a:endParaRPr/>
          </a:p>
        </p:txBody>
      </p:sp>
      <p:sp>
        <p:nvSpPr>
          <p:cNvPr id="339" name="CustomShape 2"/>
          <p:cNvSpPr/>
          <p:nvPr/>
        </p:nvSpPr>
        <p:spPr>
          <a:xfrm>
            <a:off x="457200" y="1600200"/>
            <a:ext cx="8222760" cy="45190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Arial"/>
                <a:ea typeface="新細明體"/>
              </a:rPr>
              <a:t>Used for surveillance or safety-critical system</a:t>
            </a:r>
            <a:endParaRPr/>
          </a:p>
          <a:p>
            <a:pPr>
              <a:lnSpc>
                <a:spcPct val="100000"/>
              </a:lnSpc>
              <a:buFont typeface="StarSymbol"/>
              <a:buChar char="l"/>
            </a:pPr>
            <a:r>
              <a:rPr lang="en-IN" sz="2000">
                <a:solidFill>
                  <a:srgbClr val="000000"/>
                </a:solidFill>
                <a:latin typeface="Arial"/>
                <a:ea typeface="新細明體"/>
              </a:rPr>
              <a:t>Nuclear power plant</a:t>
            </a:r>
            <a:endParaRPr/>
          </a:p>
          <a:p>
            <a:pPr>
              <a:lnSpc>
                <a:spcPct val="100000"/>
              </a:lnSpc>
              <a:buFont typeface="StarSymbol"/>
              <a:buChar char="l"/>
            </a:pPr>
            <a:r>
              <a:rPr lang="en-IN" sz="2000">
                <a:solidFill>
                  <a:srgbClr val="000000"/>
                </a:solidFill>
                <a:latin typeface="Arial"/>
                <a:ea typeface="新細明體"/>
              </a:rPr>
              <a:t>Two protocol which support real-time communication in sensor network:</a:t>
            </a:r>
            <a:endParaRPr/>
          </a:p>
          <a:p>
            <a:pPr lvl="1">
              <a:lnSpc>
                <a:spcPct val="100000"/>
              </a:lnSpc>
              <a:buFont typeface="StarSymbol"/>
              <a:buChar char="l"/>
            </a:pPr>
            <a:r>
              <a:rPr lang="en-IN" sz="2000">
                <a:solidFill>
                  <a:srgbClr val="000000"/>
                </a:solidFill>
                <a:latin typeface="Arial"/>
                <a:ea typeface="新細明體"/>
              </a:rPr>
              <a:t>SPEED</a:t>
            </a:r>
            <a:endParaRPr/>
          </a:p>
          <a:p>
            <a:pPr lvl="1">
              <a:lnSpc>
                <a:spcPct val="100000"/>
              </a:lnSpc>
              <a:buFont typeface="StarSymbol"/>
              <a:buChar char="l"/>
            </a:pPr>
            <a:r>
              <a:rPr lang="en-IN" sz="2000">
                <a:solidFill>
                  <a:srgbClr val="000000"/>
                </a:solidFill>
                <a:latin typeface="Arial"/>
                <a:ea typeface="新細明體"/>
              </a:rPr>
              <a:t>RAP</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SPEED</a:t>
            </a:r>
            <a:endParaRPr/>
          </a:p>
        </p:txBody>
      </p:sp>
      <p:sp>
        <p:nvSpPr>
          <p:cNvPr id="341" name="CustomShape 2"/>
          <p:cNvSpPr/>
          <p:nvPr/>
        </p:nvSpPr>
        <p:spPr>
          <a:xfrm>
            <a:off x="457200" y="1168200"/>
            <a:ext cx="8222760" cy="4519080"/>
          </a:xfrm>
          <a:prstGeom prst="rect">
            <a:avLst/>
          </a:prstGeom>
          <a:noFill/>
          <a:ln>
            <a:noFill/>
          </a:ln>
        </p:spPr>
        <p:txBody>
          <a:bodyPr lIns="90000" rIns="90000" tIns="45000" bIns="45000"/>
          <a:p>
            <a:pPr>
              <a:lnSpc>
                <a:spcPct val="100000"/>
              </a:lnSpc>
              <a:buFont typeface="StarSymbol"/>
              <a:buChar char="l"/>
            </a:pPr>
            <a:r>
              <a:rPr lang="en-IN" sz="2200">
                <a:solidFill>
                  <a:srgbClr val="000000"/>
                </a:solidFill>
                <a:latin typeface="Arial"/>
                <a:ea typeface="新細明體"/>
              </a:rPr>
              <a:t>Provide real-time packet transmission</a:t>
            </a:r>
            <a:endParaRPr/>
          </a:p>
          <a:p>
            <a:pPr>
              <a:lnSpc>
                <a:spcPct val="100000"/>
              </a:lnSpc>
              <a:buFont typeface="StarSymbol"/>
              <a:buChar char="l"/>
            </a:pPr>
            <a:r>
              <a:rPr lang="en-IN" sz="2200">
                <a:solidFill>
                  <a:srgbClr val="000000"/>
                </a:solidFill>
                <a:latin typeface="Arial"/>
                <a:ea typeface="新細明體"/>
              </a:rPr>
              <a:t>Do not require routing table</a:t>
            </a:r>
            <a:endParaRPr/>
          </a:p>
          <a:p>
            <a:pPr>
              <a:lnSpc>
                <a:spcPct val="100000"/>
              </a:lnSpc>
              <a:buFont typeface="StarSymbol"/>
              <a:buChar char="l"/>
            </a:pPr>
            <a:r>
              <a:rPr lang="en-IN" sz="2200">
                <a:solidFill>
                  <a:srgbClr val="000000"/>
                </a:solidFill>
                <a:latin typeface="Arial"/>
                <a:ea typeface="新細明體"/>
              </a:rPr>
              <a:t>Distributes traffic and load equally across the network</a:t>
            </a:r>
            <a:endParaRPr/>
          </a:p>
          <a:p>
            <a:pPr>
              <a:lnSpc>
                <a:spcPct val="100000"/>
              </a:lnSpc>
            </a:pPr>
            <a:endParaRPr/>
          </a:p>
          <a:p>
            <a:pPr>
              <a:lnSpc>
                <a:spcPct val="100000"/>
              </a:lnSpc>
              <a:buFont typeface="StarSymbol"/>
              <a:buChar char="l"/>
            </a:pPr>
            <a:r>
              <a:rPr lang="en-IN" sz="2200">
                <a:solidFill>
                  <a:srgbClr val="000000"/>
                </a:solidFill>
                <a:latin typeface="Arial"/>
                <a:ea typeface="新細明體"/>
              </a:rPr>
              <a:t>SPEED require periodic beacon transmission between neighbor</a:t>
            </a:r>
            <a:endParaRPr/>
          </a:p>
          <a:p>
            <a:pPr>
              <a:lnSpc>
                <a:spcPct val="100000"/>
              </a:lnSpc>
              <a:buFont typeface="StarSymbol"/>
              <a:buChar char="l"/>
            </a:pPr>
            <a:r>
              <a:rPr lang="en-IN" sz="2200">
                <a:solidFill>
                  <a:srgbClr val="000000"/>
                </a:solidFill>
                <a:latin typeface="Arial"/>
                <a:ea typeface="新細明體"/>
              </a:rPr>
              <a:t>Use two on-demand beacons for delay estimation and congestion detection.</a:t>
            </a:r>
            <a:endParaRPr/>
          </a:p>
          <a:p>
            <a:pPr>
              <a:lnSpc>
                <a:spcPct val="100000"/>
              </a:lnSpc>
              <a:buFont typeface="StarSymbol"/>
              <a:buChar char="l"/>
            </a:pPr>
            <a:r>
              <a:rPr lang="en-IN" sz="2200">
                <a:solidFill>
                  <a:srgbClr val="000000"/>
                </a:solidFill>
                <a:latin typeface="Arial"/>
                <a:ea typeface="新細明體"/>
              </a:rPr>
              <a:t>Routing of packets is performed by stateless non-deterministic geographic forwarding (SNGF). Using geographic information, packet are forwarded only to the nodes which are closer to the destination.</a:t>
            </a:r>
            <a:endParaRPr/>
          </a:p>
          <a:p>
            <a:pPr>
              <a:lnSpc>
                <a:spcPct val="100000"/>
              </a:lnSpc>
              <a:buFont typeface="StarSymbol"/>
              <a:buChar char="l"/>
            </a:pPr>
            <a:r>
              <a:rPr lang="en-IN" sz="2200">
                <a:solidFill>
                  <a:srgbClr val="000000"/>
                </a:solidFill>
                <a:latin typeface="Arial"/>
                <a:ea typeface="新細明體"/>
              </a:rPr>
              <a:t>Among the closer nodes, the ones which have least delay have a higher probability of being chosen.</a:t>
            </a:r>
            <a:endParaRPr/>
          </a:p>
          <a:p>
            <a:pPr>
              <a:lnSpc>
                <a:spcPct val="100000"/>
              </a:lnSpc>
              <a:buFont typeface="StarSymbol"/>
              <a:buChar char="l"/>
            </a:pPr>
            <a:r>
              <a:rPr lang="en-IN" sz="2200">
                <a:solidFill>
                  <a:srgbClr val="000000"/>
                </a:solidFill>
                <a:latin typeface="Arial"/>
                <a:ea typeface="新細明體"/>
              </a:rPr>
              <a:t>If there is no nodes that satisfy the delay constraint, the packet is dropped. And reduce the sending rate to avoid congestion, until the delay is below the average.</a:t>
            </a: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457200" y="274680"/>
            <a:ext cx="8222760" cy="1136160"/>
          </a:xfrm>
          <a:prstGeom prst="rect">
            <a:avLst/>
          </a:prstGeom>
          <a:noFill/>
          <a:ln>
            <a:noFill/>
          </a:ln>
        </p:spPr>
        <p:txBody>
          <a:bodyPr lIns="90000" rIns="90000" tIns="45000" bIns="45000" anchor="ctr"/>
          <a:p>
            <a:pPr>
              <a:lnSpc>
                <a:spcPct val="100000"/>
              </a:lnSpc>
            </a:pPr>
            <a:r>
              <a:rPr lang="en-IN" sz="2400">
                <a:solidFill>
                  <a:srgbClr val="000000"/>
                </a:solidFill>
                <a:latin typeface="Arial"/>
                <a:ea typeface="新細明體"/>
              </a:rPr>
              <a:t>RAP</a:t>
            </a:r>
            <a:endParaRPr/>
          </a:p>
        </p:txBody>
      </p:sp>
      <p:sp>
        <p:nvSpPr>
          <p:cNvPr id="343" name="CustomShape 2"/>
          <p:cNvSpPr/>
          <p:nvPr/>
        </p:nvSpPr>
        <p:spPr>
          <a:xfrm>
            <a:off x="457200" y="1420200"/>
            <a:ext cx="8222760" cy="4519080"/>
          </a:xfrm>
          <a:prstGeom prst="rect">
            <a:avLst/>
          </a:prstGeom>
          <a:noFill/>
          <a:ln>
            <a:noFill/>
          </a:ln>
        </p:spPr>
        <p:txBody>
          <a:bodyPr lIns="90000" rIns="90000" tIns="45000" bIns="45000"/>
          <a:p>
            <a:pPr>
              <a:lnSpc>
                <a:spcPct val="100000"/>
              </a:lnSpc>
              <a:buFont typeface="StarSymbol"/>
              <a:buChar char="l"/>
            </a:pPr>
            <a:r>
              <a:rPr lang="en-IN" sz="2200">
                <a:solidFill>
                  <a:srgbClr val="000000"/>
                </a:solidFill>
                <a:latin typeface="Arial"/>
                <a:ea typeface="新細明體"/>
              </a:rPr>
              <a:t>The application layer program in the BS can specify the kind of event information required, the area to which the query is addressed, and the deadline within which information is required.</a:t>
            </a:r>
            <a:endParaRPr/>
          </a:p>
          <a:p>
            <a:pPr>
              <a:lnSpc>
                <a:spcPct val="100000"/>
              </a:lnSpc>
              <a:buFont typeface="StarSymbol"/>
              <a:buChar char="l"/>
            </a:pPr>
            <a:r>
              <a:rPr lang="en-IN" sz="2200">
                <a:solidFill>
                  <a:srgbClr val="000000"/>
                </a:solidFill>
                <a:latin typeface="Arial"/>
                <a:ea typeface="新細明體"/>
              </a:rPr>
              <a:t>The underlying layers of RAP ensure that the query is sent to all nodes in the specified area, and results are sent back to the BS.</a:t>
            </a:r>
            <a:endParaRPr/>
          </a:p>
          <a:p>
            <a:pPr>
              <a:lnSpc>
                <a:spcPct val="100000"/>
              </a:lnSpc>
              <a:buFont typeface="StarSymbol"/>
              <a:buChar char="l"/>
            </a:pPr>
            <a:r>
              <a:rPr lang="en-IN" sz="2200">
                <a:solidFill>
                  <a:srgbClr val="000000"/>
                </a:solidFill>
                <a:latin typeface="Arial"/>
                <a:ea typeface="新細明體"/>
              </a:rPr>
              <a:t>Consist of location address protocol (LAP) , velocity monotonic scheduling (VMS)</a:t>
            </a:r>
            <a:endParaRPr/>
          </a:p>
          <a:p>
            <a:pPr>
              <a:lnSpc>
                <a:spcPct val="100000"/>
              </a:lnSpc>
              <a:buFont typeface="StarSymbol"/>
              <a:buChar char="l"/>
            </a:pPr>
            <a:r>
              <a:rPr lang="en-IN" sz="2200">
                <a:solidFill>
                  <a:srgbClr val="000000"/>
                </a:solidFill>
                <a:latin typeface="Arial"/>
                <a:ea typeface="新細明體"/>
              </a:rPr>
              <a:t>LAP use location to address nodes instead of IP. It supports three kind of communication: unicast, area multicast, area anycast.</a:t>
            </a:r>
            <a:endParaRPr/>
          </a:p>
          <a:p>
            <a:pPr>
              <a:lnSpc>
                <a:spcPct val="100000"/>
              </a:lnSpc>
              <a:buFont typeface="StarSymbol"/>
              <a:buChar char="l"/>
            </a:pPr>
            <a:r>
              <a:rPr lang="en-IN" sz="2200">
                <a:solidFill>
                  <a:srgbClr val="000000"/>
                </a:solidFill>
                <a:latin typeface="Arial"/>
                <a:ea typeface="新細明體"/>
              </a:rPr>
              <a:t>VMS is based on the concept of packet-requested velocity, which reflect both the timing and the distance constraint. The velocity of a packet is calculated as the ratio of the geographic distance between sender and receiver.</a:t>
            </a:r>
            <a:endParaRPr/>
          </a:p>
          <a:p>
            <a:pPr>
              <a:lnSpc>
                <a:spcPct val="100000"/>
              </a:lnSpc>
            </a:pP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274680"/>
            <a:ext cx="8222760" cy="1136160"/>
          </a:xfrm>
          <a:prstGeom prst="rect">
            <a:avLst/>
          </a:prstGeom>
          <a:noFill/>
          <a:ln>
            <a:noFill/>
          </a:ln>
        </p:spPr>
        <p:txBody>
          <a:bodyPr lIns="90000" rIns="90000" tIns="45000" bIns="45000" anchor="ctr"/>
          <a:p>
            <a:r>
              <a:rPr b="1" lang="en-IN" sz="2400">
                <a:solidFill>
                  <a:srgbClr val="000000"/>
                </a:solidFill>
                <a:latin typeface="Arial"/>
                <a:ea typeface="新細明體"/>
              </a:rPr>
              <a:t>Issues and Challenges in Designing a Sensor Network</a:t>
            </a:r>
            <a:r>
              <a:rPr lang="en-IN" sz="4000">
                <a:solidFill>
                  <a:srgbClr val="000000"/>
                </a:solidFill>
                <a:latin typeface="Arial"/>
                <a:ea typeface="新細明體"/>
              </a:rPr>
              <a:t> </a:t>
            </a:r>
            <a:endParaRPr/>
          </a:p>
        </p:txBody>
      </p:sp>
      <p:sp>
        <p:nvSpPr>
          <p:cNvPr id="201" name="CustomShape 2"/>
          <p:cNvSpPr/>
          <p:nvPr/>
        </p:nvSpPr>
        <p:spPr>
          <a:xfrm>
            <a:off x="457200" y="1420200"/>
            <a:ext cx="8222760" cy="4519080"/>
          </a:xfrm>
          <a:prstGeom prst="rect">
            <a:avLst/>
          </a:prstGeom>
          <a:noFill/>
          <a:ln>
            <a:noFill/>
          </a:ln>
        </p:spPr>
        <p:txBody>
          <a:bodyPr lIns="90000" rIns="90000" tIns="45000" bIns="45000"/>
          <a:p>
            <a:pPr>
              <a:lnSpc>
                <a:spcPct val="90000"/>
              </a:lnSpc>
              <a:buFont typeface="StarSymbol"/>
              <a:buChar char="l"/>
            </a:pPr>
            <a:r>
              <a:rPr lang="en-IN" sz="2400">
                <a:solidFill>
                  <a:srgbClr val="000000"/>
                </a:solidFill>
                <a:latin typeface="Arial"/>
                <a:ea typeface="新細明體"/>
              </a:rPr>
              <a:t>Issues and Challenges</a:t>
            </a:r>
            <a:endParaRPr/>
          </a:p>
          <a:p>
            <a:pPr lvl="1">
              <a:lnSpc>
                <a:spcPct val="90000"/>
              </a:lnSpc>
              <a:buFont typeface="StarSymbol"/>
              <a:buChar char="l"/>
            </a:pPr>
            <a:r>
              <a:rPr lang="en-IN" sz="2400">
                <a:solidFill>
                  <a:srgbClr val="000000"/>
                </a:solidFill>
                <a:latin typeface="Arial"/>
                <a:ea typeface="新細明體"/>
              </a:rPr>
              <a:t>Sensor nodes are</a:t>
            </a:r>
            <a:r>
              <a:rPr b="1" lang="en-IN" sz="2400">
                <a:solidFill>
                  <a:srgbClr val="000000"/>
                </a:solidFill>
                <a:latin typeface="Arial"/>
                <a:ea typeface="新細明體"/>
              </a:rPr>
              <a:t> randomly deployed</a:t>
            </a:r>
            <a:r>
              <a:rPr lang="en-IN" sz="2400">
                <a:solidFill>
                  <a:srgbClr val="000000"/>
                </a:solidFill>
                <a:latin typeface="Arial"/>
                <a:ea typeface="新細明體"/>
              </a:rPr>
              <a:t> and hence do not fit into any regular topology. Once deployed, they usually do not require any human intervention. Hence, the setup and maintenance of the network should be entirely autonomous.</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Sensor networks are </a:t>
            </a:r>
            <a:r>
              <a:rPr b="1" lang="en-IN" sz="2400">
                <a:solidFill>
                  <a:srgbClr val="000000"/>
                </a:solidFill>
                <a:latin typeface="Arial"/>
                <a:ea typeface="新細明體"/>
              </a:rPr>
              <a:t>infrastructure-less</a:t>
            </a:r>
            <a:r>
              <a:rPr lang="en-IN" sz="2400">
                <a:solidFill>
                  <a:srgbClr val="000000"/>
                </a:solidFill>
                <a:latin typeface="Arial"/>
                <a:ea typeface="新細明體"/>
              </a:rPr>
              <a:t>. Therefore, all routing and maintenance algorithms need to be distributed.</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Energy problem</a:t>
            </a:r>
            <a:endParaRPr/>
          </a:p>
          <a:p>
            <a:pPr>
              <a:lnSpc>
                <a:spcPct val="90000"/>
              </a:lnSpc>
            </a:pPr>
            <a:endParaRPr/>
          </a:p>
          <a:p>
            <a:pPr lvl="1">
              <a:lnSpc>
                <a:spcPct val="90000"/>
              </a:lnSpc>
              <a:buFont typeface="StarSymbol"/>
              <a:buChar char="l"/>
            </a:pPr>
            <a:r>
              <a:rPr lang="en-IN" sz="2400">
                <a:solidFill>
                  <a:srgbClr val="000000"/>
                </a:solidFill>
                <a:latin typeface="Arial"/>
                <a:ea typeface="新細明體"/>
              </a:rPr>
              <a:t>Hardware and software should be designed to </a:t>
            </a:r>
            <a:r>
              <a:rPr b="1" lang="en-IN" sz="2400">
                <a:solidFill>
                  <a:srgbClr val="000000"/>
                </a:solidFill>
                <a:latin typeface="Arial"/>
                <a:ea typeface="新細明體"/>
              </a:rPr>
              <a:t>conserve power</a:t>
            </a:r>
            <a:endParaRPr/>
          </a:p>
          <a:p>
            <a:pPr>
              <a:lnSpc>
                <a:spcPct val="9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457200" y="273600"/>
            <a:ext cx="8223120" cy="1138680"/>
          </a:xfrm>
          <a:prstGeom prst="rect">
            <a:avLst/>
          </a:prstGeom>
          <a:noFill/>
          <a:ln>
            <a:noFill/>
          </a:ln>
        </p:spPr>
      </p:sp>
      <p:sp>
        <p:nvSpPr>
          <p:cNvPr id="203" name="CustomShape 2"/>
          <p:cNvSpPr/>
          <p:nvPr/>
        </p:nvSpPr>
        <p:spPr>
          <a:xfrm>
            <a:off x="360000" y="991080"/>
            <a:ext cx="8129880" cy="5194800"/>
          </a:xfrm>
          <a:prstGeom prst="rect">
            <a:avLst/>
          </a:prstGeom>
          <a:noFill/>
          <a:ln>
            <a:noFill/>
          </a:ln>
        </p:spPr>
        <p:txBody>
          <a:bodyPr lIns="0" rIns="0" tIns="0" bIns="0" anchor="ctr"/>
          <a:p>
            <a:pPr>
              <a:lnSpc>
                <a:spcPct val="100000"/>
              </a:lnSpc>
            </a:pPr>
            <a:r>
              <a:rPr b="1" lang="en-IN" sz="2400">
                <a:solidFill>
                  <a:srgbClr val="000000"/>
                </a:solidFill>
                <a:latin typeface="Arial"/>
                <a:ea typeface="新細明體"/>
              </a:rPr>
              <a:t>Issues and Challenges in Designing a Sensor Network</a:t>
            </a:r>
            <a:endParaRPr/>
          </a:p>
          <a:p>
            <a:pPr>
              <a:lnSpc>
                <a:spcPct val="100000"/>
              </a:lnSpc>
            </a:pPr>
            <a:endParaRPr/>
          </a:p>
          <a:p>
            <a:pPr algn="just">
              <a:lnSpc>
                <a:spcPct val="90000"/>
              </a:lnSpc>
              <a:buSzPct val="45000"/>
              <a:buFont typeface="StarSymbol"/>
              <a:buChar char="l"/>
            </a:pPr>
            <a:r>
              <a:rPr lang="en-IN" sz="2400">
                <a:solidFill>
                  <a:srgbClr val="000000"/>
                </a:solidFill>
                <a:latin typeface="Arial"/>
                <a:ea typeface="新細明體"/>
              </a:rPr>
              <a:t>Sensor nodes should be able to </a:t>
            </a:r>
            <a:r>
              <a:rPr b="1" lang="en-IN" sz="2400">
                <a:solidFill>
                  <a:srgbClr val="000000"/>
                </a:solidFill>
                <a:latin typeface="Arial"/>
                <a:ea typeface="新細明體"/>
              </a:rPr>
              <a:t>synchronize</a:t>
            </a:r>
            <a:r>
              <a:rPr lang="en-IN" sz="2400">
                <a:solidFill>
                  <a:srgbClr val="000000"/>
                </a:solidFill>
                <a:latin typeface="Arial"/>
                <a:ea typeface="新細明體"/>
              </a:rPr>
              <a:t> with each other in a completely distributed manner.</a:t>
            </a:r>
            <a:endParaRPr/>
          </a:p>
          <a:p>
            <a:pPr algn="just">
              <a:lnSpc>
                <a:spcPct val="90000"/>
              </a:lnSpc>
            </a:pPr>
            <a:endParaRPr/>
          </a:p>
          <a:p>
            <a:pPr algn="just">
              <a:lnSpc>
                <a:spcPct val="90000"/>
              </a:lnSpc>
              <a:buSzPct val="45000"/>
              <a:buFont typeface="StarSymbol"/>
              <a:buChar char="l"/>
            </a:pPr>
            <a:r>
              <a:rPr lang="en-IN" sz="2400">
                <a:solidFill>
                  <a:srgbClr val="000000"/>
                </a:solidFill>
                <a:latin typeface="Arial"/>
                <a:ea typeface="新細明體"/>
              </a:rPr>
              <a:t>A sensor network should also be capable of adapting to changing connectivity due to the </a:t>
            </a:r>
            <a:r>
              <a:rPr b="1" lang="en-IN" sz="2400">
                <a:solidFill>
                  <a:srgbClr val="000000"/>
                </a:solidFill>
                <a:latin typeface="Arial"/>
                <a:ea typeface="新細明體"/>
              </a:rPr>
              <a:t>failure of nodes</a:t>
            </a:r>
            <a:r>
              <a:rPr lang="en-IN" sz="2400">
                <a:solidFill>
                  <a:srgbClr val="000000"/>
                </a:solidFill>
                <a:latin typeface="Arial"/>
                <a:ea typeface="新細明體"/>
              </a:rPr>
              <a:t>, or new </a:t>
            </a:r>
            <a:r>
              <a:rPr b="1" lang="en-IN" sz="2400">
                <a:solidFill>
                  <a:srgbClr val="000000"/>
                </a:solidFill>
                <a:latin typeface="Arial"/>
                <a:ea typeface="新細明體"/>
              </a:rPr>
              <a:t>nodes powering up</a:t>
            </a:r>
            <a:r>
              <a:rPr lang="en-IN" sz="2400">
                <a:solidFill>
                  <a:srgbClr val="000000"/>
                </a:solidFill>
                <a:latin typeface="Arial"/>
                <a:ea typeface="新細明體"/>
              </a:rPr>
              <a:t>. The routing protocols should be able to dynamically include or avoid sensor nodes in their paths.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