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19"/>
  </p:notesMasterIdLst>
  <p:handoutMasterIdLst>
    <p:handoutMasterId r:id="rId20"/>
  </p:handoutMasterIdLst>
  <p:sldIdLst>
    <p:sldId id="404" r:id="rId2"/>
    <p:sldId id="389" r:id="rId3"/>
    <p:sldId id="390" r:id="rId4"/>
    <p:sldId id="414" r:id="rId5"/>
    <p:sldId id="418" r:id="rId6"/>
    <p:sldId id="415" r:id="rId7"/>
    <p:sldId id="416" r:id="rId8"/>
    <p:sldId id="419" r:id="rId9"/>
    <p:sldId id="395" r:id="rId10"/>
    <p:sldId id="399" r:id="rId11"/>
    <p:sldId id="424" r:id="rId12"/>
    <p:sldId id="401" r:id="rId13"/>
    <p:sldId id="425" r:id="rId14"/>
    <p:sldId id="420" r:id="rId15"/>
    <p:sldId id="422" r:id="rId16"/>
    <p:sldId id="423" r:id="rId17"/>
    <p:sldId id="421"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5pPr>
    <a:lvl6pPr marL="2286000" algn="l" defTabSz="914400" rtl="0" eaLnBrk="1" latinLnBrk="0" hangingPunct="1">
      <a:defRPr sz="2400" kern="1200">
        <a:solidFill>
          <a:schemeClr val="tx1"/>
        </a:solidFill>
        <a:latin typeface="Times New Roman" pitchFamily="18" charset="0"/>
        <a:ea typeface="SimSun" pitchFamily="2" charset="-122"/>
        <a:cs typeface="+mn-cs"/>
      </a:defRPr>
    </a:lvl6pPr>
    <a:lvl7pPr marL="2743200" algn="l" defTabSz="914400" rtl="0" eaLnBrk="1" latinLnBrk="0" hangingPunct="1">
      <a:defRPr sz="2400" kern="1200">
        <a:solidFill>
          <a:schemeClr val="tx1"/>
        </a:solidFill>
        <a:latin typeface="Times New Roman" pitchFamily="18" charset="0"/>
        <a:ea typeface="SimSun" pitchFamily="2" charset="-122"/>
        <a:cs typeface="+mn-cs"/>
      </a:defRPr>
    </a:lvl7pPr>
    <a:lvl8pPr marL="3200400" algn="l" defTabSz="914400" rtl="0" eaLnBrk="1" latinLnBrk="0" hangingPunct="1">
      <a:defRPr sz="2400" kern="1200">
        <a:solidFill>
          <a:schemeClr val="tx1"/>
        </a:solidFill>
        <a:latin typeface="Times New Roman" pitchFamily="18" charset="0"/>
        <a:ea typeface="SimSun" pitchFamily="2" charset="-122"/>
        <a:cs typeface="+mn-cs"/>
      </a:defRPr>
    </a:lvl8pPr>
    <a:lvl9pPr marL="3657600" algn="l" defTabSz="914400" rtl="0" eaLnBrk="1" latinLnBrk="0" hangingPunct="1">
      <a:defRPr sz="2400" kern="1200">
        <a:solidFill>
          <a:schemeClr val="tx1"/>
        </a:solidFill>
        <a:latin typeface="Times New Roman" pitchFamily="18"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p:scale>
          <a:sx n="70" d="100"/>
          <a:sy n="70" d="100"/>
        </p:scale>
        <p:origin x="-894"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4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smtClean="0">
                <a:ea typeface="SimSun"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smtClean="0">
                <a:ea typeface="SimSun" charset="-122"/>
              </a:defRPr>
            </a:lvl1pPr>
          </a:lstStyle>
          <a:p>
            <a:pPr>
              <a:defRPr/>
            </a:pPr>
            <a:fld id="{E4576C7B-57AB-438A-A02D-8A42FD0BA3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SimSun" charset="-122"/>
              </a:defRPr>
            </a:lvl1pPr>
          </a:lstStyle>
          <a:p>
            <a:pPr>
              <a:defRPr/>
            </a:pPr>
            <a:endParaRPr lang="en-US"/>
          </a:p>
        </p:txBody>
      </p:sp>
      <p:sp>
        <p:nvSpPr>
          <p:cNvPr id="188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SimSun" charset="-122"/>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8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8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SimSun" charset="-122"/>
              </a:defRPr>
            </a:lvl1pPr>
          </a:lstStyle>
          <a:p>
            <a:pPr>
              <a:defRPr/>
            </a:pPr>
            <a:endParaRPr lang="en-US"/>
          </a:p>
        </p:txBody>
      </p:sp>
      <p:sp>
        <p:nvSpPr>
          <p:cNvPr id="188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SimSun" charset="-122"/>
              </a:defRPr>
            </a:lvl1pPr>
          </a:lstStyle>
          <a:p>
            <a:pPr>
              <a:defRPr/>
            </a:pPr>
            <a:fld id="{C826BED6-4CE4-45B3-BF1B-5A608D2C82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37B62-55BD-4EEC-AECD-83CE315C3FCF}" type="slidenum">
              <a:rPr lang="ar-SA"/>
              <a:pPr/>
              <a:t>1</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FC3ED-6F97-41EB-B609-6F9FE4B83758}" type="slidenum">
              <a:rPr lang="ar-SA"/>
              <a:pPr/>
              <a:t>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F5C0-5448-4226-84AC-6248BFFC4FD1}" type="slidenum">
              <a:rPr lang="ar-SA"/>
              <a:pPr/>
              <a:t>3</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26BED6-4CE4-45B3-BF1B-5A608D2C82D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BF586-7555-41CB-8181-0FCBACFE9531}" type="slidenum">
              <a:rPr lang="ar-SA"/>
              <a:pPr/>
              <a:t>9</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3154C-61B2-48C9-BA13-242F1C1EBBEC}" type="slidenum">
              <a:rPr lang="ar-SA"/>
              <a:pPr/>
              <a:t>10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193FB-A9DD-4A69-8AAE-6D48B21B1E6A}" type="slidenum">
              <a:rPr lang="ar-SA"/>
              <a:pPr/>
              <a:t>12</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9DCA3-8175-4C87-862D-1AF55621845F}" type="slidenum">
              <a:rPr lang="en-US"/>
              <a:pPr/>
              <a:t>15</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6F1E7-31DE-40E9-A8F4-E3648BD8D3AF}" type="slidenum">
              <a:rPr lang="en-US"/>
              <a:pPr/>
              <a:t>16</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553E6116-B450-44B5-80BA-C253D6757974}" type="datetime1">
              <a:rPr lang="en-US" smtClean="0"/>
              <a:pPr>
                <a:defRPr/>
              </a:pPr>
              <a:t>20-Feb-15</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GB"/>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92D0CC4C-31DA-4C61-B9E4-7A1042BA913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FBC5520-21A8-4334-A6FC-C78B69E21036}" type="datetime1">
              <a:rPr lang="en-US" smtClean="0"/>
              <a:pPr>
                <a:defRPr/>
              </a:pPr>
              <a:t>20-Feb-15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4637377-6BFA-4640-85C8-5CC7F297A6A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0C00814-E823-4924-B336-D2326AD4A4B3}" type="datetime1">
              <a:rPr lang="en-US" smtClean="0"/>
              <a:pPr>
                <a:defRPr/>
              </a:pPr>
              <a:t>20-Feb-15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BE16D95-FB19-45C7-AE19-165CA95C054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0DB42E0-1577-45B1-9727-698CF4EA2038}" type="datetime1">
              <a:rPr lang="en-US" smtClean="0"/>
              <a:pPr>
                <a:defRPr/>
              </a:pPr>
              <a:t>20-Feb-15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882793D-5506-42B2-A71E-01F7820F6E6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BC9DD5BE-BDCC-4BC7-B5DA-15A98F87A277}" type="datetime1">
              <a:rPr lang="en-US" smtClean="0"/>
              <a:pPr>
                <a:defRPr/>
              </a:pPr>
              <a:t>20-Feb-15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2567D0FD-B74A-44FB-B414-3AAC5574C38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3A8646B-E006-4DA9-8A66-D007952EB9BE}" type="datetime1">
              <a:rPr lang="en-US" smtClean="0"/>
              <a:pPr>
                <a:defRPr/>
              </a:pPr>
              <a:t>20-Feb-15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06B0077-1CA1-431B-8433-D0161C8E3A7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07CE113F-CD2E-4767-B715-E8E4D034285B}" type="datetime1">
              <a:rPr lang="en-US" smtClean="0"/>
              <a:pPr>
                <a:defRPr/>
              </a:pPr>
              <a:t>20-Feb-15</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33EFFBB-54E3-431B-AC9D-8BAB8CF472B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9EA4329-EAB5-461E-84BA-1EEA4FF47A4F}" type="datetime1">
              <a:rPr lang="en-US" smtClean="0"/>
              <a:pPr>
                <a:defRPr/>
              </a:pPr>
              <a:t>20-Feb-15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4139678-0339-4A07-97B3-41D43866641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CB1A623-522B-4231-BD44-E114D4C75D2B}" type="datetime1">
              <a:rPr lang="en-US" smtClean="0"/>
              <a:pPr>
                <a:defRPr/>
              </a:pPr>
              <a:t>20-Feb-15</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16BFAC4-C9C7-4ED8-AEE9-2E8F6E0CC0F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6AE4F3C2-0490-4432-8936-70050C44DA10}" type="datetime1">
              <a:rPr lang="en-US" smtClean="0"/>
              <a:pPr>
                <a:defRPr/>
              </a:pPr>
              <a:t>20-Feb-15</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FF8C3932-8566-4783-8934-616E1200819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E0A75F1F-16E6-4E01-BD91-ADCAA6C3912B}" type="datetime1">
              <a:rPr lang="en-US" smtClean="0"/>
              <a:pPr>
                <a:defRPr/>
              </a:pPr>
              <a:t>20-Feb-15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78C01E-B1D3-4C8B-91A3-A813ECB5E21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ea typeface="SimSun" charset="-122"/>
              </a:defRPr>
            </a:lvl1pPr>
          </a:lstStyle>
          <a:p>
            <a:pPr>
              <a:defRPr/>
            </a:pPr>
            <a:fld id="{EFB13628-1FF2-4960-B4BD-89FB9CC6CC3E}" type="datetime1">
              <a:rPr lang="en-US" smtClean="0"/>
              <a:pPr>
                <a:defRPr/>
              </a:pPr>
              <a:t>20-Feb-15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dirty="0">
                <a:solidFill>
                  <a:schemeClr val="tx2"/>
                </a:solidFill>
                <a:ea typeface="SimSun" charset="-122"/>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68436A18-D25E-41CA-83F9-090AB0680B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83" r:id="rId2"/>
    <p:sldLayoutId id="2147483691" r:id="rId3"/>
    <p:sldLayoutId id="2147483684" r:id="rId4"/>
    <p:sldLayoutId id="2147483685" r:id="rId5"/>
    <p:sldLayoutId id="2147483686" r:id="rId6"/>
    <p:sldLayoutId id="2147483687" r:id="rId7"/>
    <p:sldLayoutId id="2147483692" r:id="rId8"/>
    <p:sldLayoutId id="2147483693" r:id="rId9"/>
    <p:sldLayoutId id="2147483688" r:id="rId10"/>
    <p:sldLayoutId id="2147483689"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a:defRPr>
      </a:lvl2pPr>
      <a:lvl3pPr algn="l" rtl="0" fontAlgn="base">
        <a:spcBef>
          <a:spcPct val="0"/>
        </a:spcBef>
        <a:spcAft>
          <a:spcPct val="0"/>
        </a:spcAft>
        <a:defRPr sz="4000">
          <a:solidFill>
            <a:schemeClr val="tx2"/>
          </a:solidFill>
          <a:latin typeface="Franklin Gothic Book"/>
        </a:defRPr>
      </a:lvl3pPr>
      <a:lvl4pPr algn="l" rtl="0" fontAlgn="base">
        <a:spcBef>
          <a:spcPct val="0"/>
        </a:spcBef>
        <a:spcAft>
          <a:spcPct val="0"/>
        </a:spcAft>
        <a:defRPr sz="4000">
          <a:solidFill>
            <a:schemeClr val="tx2"/>
          </a:solidFill>
          <a:latin typeface="Franklin Gothic Book"/>
        </a:defRPr>
      </a:lvl4pPr>
      <a:lvl5pPr algn="l" rtl="0" fontAlgn="base">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2/21/Fivestagespipeline.p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upload.wikimedia.org/wikipedia/commons/c/ce/Superscalarpipeline.png"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p:txBody>
          <a:bodyPr/>
          <a:lstStyle/>
          <a:p>
            <a:r>
              <a:rPr altLang="zh-CN" smtClean="0">
                <a:ea typeface="SimSun" pitchFamily="2" charset="-122"/>
              </a:rPr>
              <a:t>Pipelining</a:t>
            </a:r>
            <a:endParaRPr lang="en-US" altLang="zh-CN" dirty="0">
              <a:ea typeface="SimSun" pitchFamily="2" charset="-122"/>
            </a:endParaRPr>
          </a:p>
        </p:txBody>
      </p:sp>
      <p:sp>
        <p:nvSpPr>
          <p:cNvPr id="3" name="Slide Number Placeholder 2"/>
          <p:cNvSpPr>
            <a:spLocks noGrp="1"/>
          </p:cNvSpPr>
          <p:nvPr>
            <p:ph type="sldNum" sz="quarter" idx="12"/>
          </p:nvPr>
        </p:nvSpPr>
        <p:spPr/>
        <p:txBody>
          <a:bodyPr/>
          <a:lstStyle/>
          <a:p>
            <a:pPr>
              <a:defRPr/>
            </a:pPr>
            <a:fld id="{92D0CC4C-31DA-4C61-B9E4-7A1042BA9136}"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SimSun" pitchFamily="2" charset="-122"/>
              </a:rPr>
              <a:t>Unconditional Branches</a:t>
            </a:r>
          </a:p>
        </p:txBody>
      </p:sp>
      <p:pic>
        <p:nvPicPr>
          <p:cNvPr id="34820" name="Picture 4" descr="figure8"/>
          <p:cNvPicPr>
            <a:picLocks noChangeAspect="1" noChangeArrowheads="1"/>
          </p:cNvPicPr>
          <p:nvPr/>
        </p:nvPicPr>
        <p:blipFill>
          <a:blip r:embed="rId3"/>
          <a:srcRect/>
          <a:stretch>
            <a:fillRect/>
          </a:stretch>
        </p:blipFill>
        <p:spPr bwMode="auto">
          <a:xfrm>
            <a:off x="1600200" y="1524000"/>
            <a:ext cx="5486400" cy="4956175"/>
          </a:xfrm>
          <a:prstGeom prst="rect">
            <a:avLst/>
          </a:prstGeom>
          <a:noFill/>
        </p:spPr>
      </p:pic>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dirty="0" smtClean="0">
                <a:ea typeface="SimSun" charset="-122"/>
              </a:rPr>
              <a:t>Control </a:t>
            </a:r>
            <a:r>
              <a:rPr lang="en-US" altLang="zh-CN" dirty="0">
                <a:ea typeface="SimSun" charset="-122"/>
              </a:rPr>
              <a:t>dependencies</a:t>
            </a:r>
          </a:p>
        </p:txBody>
      </p:sp>
      <p:sp>
        <p:nvSpPr>
          <p:cNvPr id="136195" name="Rectangle 3"/>
          <p:cNvSpPr>
            <a:spLocks noGrp="1" noChangeArrowheads="1"/>
          </p:cNvSpPr>
          <p:nvPr>
            <p:ph sz="quarter" idx="1"/>
          </p:nvPr>
        </p:nvSpPr>
        <p:spPr/>
        <p:txBody>
          <a:bodyPr/>
          <a:lstStyle/>
          <a:p>
            <a:r>
              <a:rPr lang="en-US"/>
              <a:t>mul r1, r2, r3</a:t>
            </a:r>
          </a:p>
          <a:p>
            <a:r>
              <a:rPr lang="en-US"/>
              <a:t>jz   zproc</a:t>
            </a:r>
          </a:p>
          <a:p>
            <a:r>
              <a:rPr lang="en-US"/>
              <a:t>      :</a:t>
            </a:r>
          </a:p>
          <a:p>
            <a:r>
              <a:rPr lang="en-US"/>
              <a:t>zproc: load r1, x</a:t>
            </a:r>
          </a:p>
          <a:p>
            <a:r>
              <a:rPr lang="en-US"/>
              <a:t>      :</a:t>
            </a:r>
          </a:p>
          <a:p>
            <a:r>
              <a:rPr lang="en-US"/>
              <a:t>actual path of execution depends on the outcome of multiplication</a:t>
            </a:r>
          </a:p>
          <a:p>
            <a:r>
              <a:rPr lang="en-US"/>
              <a:t>impose dependencies on the logical subsequent instructions</a:t>
            </a:r>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SimSun" pitchFamily="2" charset="-122"/>
              </a:rPr>
              <a:t>Conditional Braches</a:t>
            </a:r>
          </a:p>
        </p:txBody>
      </p:sp>
      <p:sp>
        <p:nvSpPr>
          <p:cNvPr id="39939" name="Rectangle 3"/>
          <p:cNvSpPr>
            <a:spLocks noGrp="1" noChangeArrowheads="1"/>
          </p:cNvSpPr>
          <p:nvPr>
            <p:ph type="body" idx="1"/>
          </p:nvPr>
        </p:nvSpPr>
        <p:spPr/>
        <p:txBody>
          <a:bodyPr/>
          <a:lstStyle/>
          <a:p>
            <a:pPr>
              <a:lnSpc>
                <a:spcPct val="90000"/>
              </a:lnSpc>
            </a:pPr>
            <a:r>
              <a:rPr lang="en-US" altLang="zh-CN">
                <a:ea typeface="SimSun" pitchFamily="2" charset="-122"/>
              </a:rPr>
              <a:t>A conditional branch instruction introduces the added hazard caused by the dependency of the branch condition on the result of a preceding instruction.</a:t>
            </a:r>
          </a:p>
          <a:p>
            <a:pPr>
              <a:lnSpc>
                <a:spcPct val="90000"/>
              </a:lnSpc>
            </a:pPr>
            <a:r>
              <a:rPr lang="en-US" altLang="zh-CN">
                <a:ea typeface="SimSun" pitchFamily="2" charset="-122"/>
              </a:rPr>
              <a:t>The decision to branch cannot be made until the execution of that instruction has been completed.</a:t>
            </a:r>
          </a:p>
          <a:p>
            <a:pPr>
              <a:lnSpc>
                <a:spcPct val="90000"/>
              </a:lnSpc>
            </a:pPr>
            <a:r>
              <a:rPr lang="en-US" altLang="zh-CN">
                <a:ea typeface="SimSun" pitchFamily="2" charset="-122"/>
              </a:rPr>
              <a:t>Branch instructions represent about 20% of the dynamic instruction count of most programs.</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Control Dependency Graph</a:t>
            </a:r>
          </a:p>
        </p:txBody>
      </p:sp>
      <p:grpSp>
        <p:nvGrpSpPr>
          <p:cNvPr id="2" name="Group 3"/>
          <p:cNvGrpSpPr>
            <a:grpSpLocks/>
          </p:cNvGrpSpPr>
          <p:nvPr/>
        </p:nvGrpSpPr>
        <p:grpSpPr bwMode="auto">
          <a:xfrm>
            <a:off x="4648200" y="1447800"/>
            <a:ext cx="3886200" cy="4992688"/>
            <a:chOff x="3176" y="912"/>
            <a:chExt cx="1576" cy="2686"/>
          </a:xfrm>
        </p:grpSpPr>
        <p:sp>
          <p:nvSpPr>
            <p:cNvPr id="50180" name="Oval 4"/>
            <p:cNvSpPr>
              <a:spLocks noChangeArrowheads="1"/>
            </p:cNvSpPr>
            <p:nvPr/>
          </p:nvSpPr>
          <p:spPr bwMode="auto">
            <a:xfrm>
              <a:off x="4512" y="2784"/>
              <a:ext cx="232" cy="223"/>
            </a:xfrm>
            <a:prstGeom prst="ellipse">
              <a:avLst/>
            </a:prstGeom>
            <a:noFill/>
            <a:ln w="9525">
              <a:solidFill>
                <a:schemeClr val="tx1"/>
              </a:solidFill>
              <a:round/>
              <a:headEnd/>
              <a:tailEnd/>
            </a:ln>
            <a:effectLst/>
          </p:spPr>
          <p:txBody>
            <a:bodyPr wrap="none" anchor="ctr"/>
            <a:lstStyle/>
            <a:p>
              <a:endParaRPr lang="en-US"/>
            </a:p>
          </p:txBody>
        </p:sp>
        <p:grpSp>
          <p:nvGrpSpPr>
            <p:cNvPr id="3" name="Group 5"/>
            <p:cNvGrpSpPr>
              <a:grpSpLocks/>
            </p:cNvGrpSpPr>
            <p:nvPr/>
          </p:nvGrpSpPr>
          <p:grpSpPr bwMode="auto">
            <a:xfrm>
              <a:off x="3176" y="912"/>
              <a:ext cx="1576" cy="2686"/>
              <a:chOff x="3176" y="144"/>
              <a:chExt cx="1864" cy="3439"/>
            </a:xfrm>
          </p:grpSpPr>
          <p:sp>
            <p:nvSpPr>
              <p:cNvPr id="50182" name="Text Box 6"/>
              <p:cNvSpPr txBox="1">
                <a:spLocks noChangeArrowheads="1"/>
              </p:cNvSpPr>
              <p:nvPr/>
            </p:nvSpPr>
            <p:spPr bwMode="auto">
              <a:xfrm>
                <a:off x="4128" y="193"/>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i0</a:t>
                </a:r>
                <a:endParaRPr lang="en-US">
                  <a:latin typeface="Times New Roman" pitchFamily="18" charset="0"/>
                </a:endParaRPr>
              </a:p>
            </p:txBody>
          </p:sp>
          <p:sp>
            <p:nvSpPr>
              <p:cNvPr id="50183" name="Oval 7"/>
              <p:cNvSpPr>
                <a:spLocks noChangeArrowheads="1"/>
              </p:cNvSpPr>
              <p:nvPr/>
            </p:nvSpPr>
            <p:spPr bwMode="auto">
              <a:xfrm>
                <a:off x="4088" y="144"/>
                <a:ext cx="320" cy="319"/>
              </a:xfrm>
              <a:prstGeom prst="ellipse">
                <a:avLst/>
              </a:prstGeom>
              <a:noFill/>
              <a:ln w="9525">
                <a:solidFill>
                  <a:schemeClr val="tx1"/>
                </a:solidFill>
                <a:round/>
                <a:headEnd/>
                <a:tailEnd/>
              </a:ln>
              <a:effectLst/>
            </p:spPr>
            <p:txBody>
              <a:bodyPr wrap="none" anchor="ctr"/>
              <a:lstStyle/>
              <a:p>
                <a:endParaRPr lang="en-US"/>
              </a:p>
            </p:txBody>
          </p:sp>
          <p:sp>
            <p:nvSpPr>
              <p:cNvPr id="50184" name="Line 8"/>
              <p:cNvSpPr>
                <a:spLocks noChangeShapeType="1"/>
              </p:cNvSpPr>
              <p:nvPr/>
            </p:nvSpPr>
            <p:spPr bwMode="auto">
              <a:xfrm>
                <a:off x="4247" y="480"/>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85" name="Text Box 9"/>
              <p:cNvSpPr txBox="1">
                <a:spLocks noChangeArrowheads="1"/>
              </p:cNvSpPr>
              <p:nvPr/>
            </p:nvSpPr>
            <p:spPr bwMode="auto">
              <a:xfrm>
                <a:off x="4128" y="769"/>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i1</a:t>
                </a:r>
                <a:endParaRPr lang="en-US">
                  <a:latin typeface="Times New Roman" pitchFamily="18" charset="0"/>
                </a:endParaRPr>
              </a:p>
            </p:txBody>
          </p:sp>
          <p:sp>
            <p:nvSpPr>
              <p:cNvPr id="50186" name="Oval 10"/>
              <p:cNvSpPr>
                <a:spLocks noChangeArrowheads="1"/>
              </p:cNvSpPr>
              <p:nvPr/>
            </p:nvSpPr>
            <p:spPr bwMode="auto">
              <a:xfrm>
                <a:off x="4088" y="720"/>
                <a:ext cx="320" cy="319"/>
              </a:xfrm>
              <a:prstGeom prst="ellipse">
                <a:avLst/>
              </a:prstGeom>
              <a:noFill/>
              <a:ln w="9525">
                <a:solidFill>
                  <a:schemeClr val="tx1"/>
                </a:solidFill>
                <a:round/>
                <a:headEnd/>
                <a:tailEnd/>
              </a:ln>
              <a:effectLst/>
            </p:spPr>
            <p:txBody>
              <a:bodyPr wrap="none" anchor="ctr"/>
              <a:lstStyle/>
              <a:p>
                <a:endParaRPr lang="en-US"/>
              </a:p>
            </p:txBody>
          </p:sp>
          <p:sp>
            <p:nvSpPr>
              <p:cNvPr id="50187" name="Line 11"/>
              <p:cNvSpPr>
                <a:spLocks noChangeShapeType="1"/>
              </p:cNvSpPr>
              <p:nvPr/>
            </p:nvSpPr>
            <p:spPr bwMode="auto">
              <a:xfrm>
                <a:off x="4248" y="1056"/>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88" name="Text Box 12"/>
              <p:cNvSpPr txBox="1">
                <a:spLocks noChangeArrowheads="1"/>
              </p:cNvSpPr>
              <p:nvPr/>
            </p:nvSpPr>
            <p:spPr bwMode="auto">
              <a:xfrm>
                <a:off x="4128" y="1342"/>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i2</a:t>
                </a:r>
                <a:endParaRPr lang="en-US">
                  <a:latin typeface="Times New Roman" pitchFamily="18" charset="0"/>
                </a:endParaRPr>
              </a:p>
            </p:txBody>
          </p:sp>
          <p:sp>
            <p:nvSpPr>
              <p:cNvPr id="50189" name="Oval 13"/>
              <p:cNvSpPr>
                <a:spLocks noChangeArrowheads="1"/>
              </p:cNvSpPr>
              <p:nvPr/>
            </p:nvSpPr>
            <p:spPr bwMode="auto">
              <a:xfrm>
                <a:off x="4088" y="1296"/>
                <a:ext cx="320" cy="319"/>
              </a:xfrm>
              <a:prstGeom prst="ellipse">
                <a:avLst/>
              </a:prstGeom>
              <a:noFill/>
              <a:ln w="9525">
                <a:solidFill>
                  <a:schemeClr val="tx1"/>
                </a:solidFill>
                <a:round/>
                <a:headEnd/>
                <a:tailEnd/>
              </a:ln>
              <a:effectLst/>
            </p:spPr>
            <p:txBody>
              <a:bodyPr wrap="none" anchor="ctr"/>
              <a:lstStyle/>
              <a:p>
                <a:endParaRPr lang="en-US"/>
              </a:p>
            </p:txBody>
          </p:sp>
          <p:sp>
            <p:nvSpPr>
              <p:cNvPr id="50190" name="Line 14"/>
              <p:cNvSpPr>
                <a:spLocks noChangeShapeType="1"/>
              </p:cNvSpPr>
              <p:nvPr/>
            </p:nvSpPr>
            <p:spPr bwMode="auto">
              <a:xfrm>
                <a:off x="4248" y="1632"/>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1" name="Text Box 15"/>
              <p:cNvSpPr txBox="1">
                <a:spLocks noChangeArrowheads="1"/>
              </p:cNvSpPr>
              <p:nvPr/>
            </p:nvSpPr>
            <p:spPr bwMode="auto">
              <a:xfrm>
                <a:off x="4128" y="1921"/>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i3</a:t>
                </a:r>
                <a:endParaRPr lang="en-US">
                  <a:latin typeface="Times New Roman" pitchFamily="18" charset="0"/>
                </a:endParaRPr>
              </a:p>
            </p:txBody>
          </p:sp>
          <p:sp>
            <p:nvSpPr>
              <p:cNvPr id="50192" name="Oval 16"/>
              <p:cNvSpPr>
                <a:spLocks noChangeArrowheads="1"/>
              </p:cNvSpPr>
              <p:nvPr/>
            </p:nvSpPr>
            <p:spPr bwMode="auto">
              <a:xfrm>
                <a:off x="4088" y="1872"/>
                <a:ext cx="320" cy="319"/>
              </a:xfrm>
              <a:prstGeom prst="ellipse">
                <a:avLst/>
              </a:prstGeom>
              <a:noFill/>
              <a:ln w="9525">
                <a:solidFill>
                  <a:schemeClr val="tx1"/>
                </a:solidFill>
                <a:round/>
                <a:headEnd/>
                <a:tailEnd/>
              </a:ln>
              <a:effectLst/>
            </p:spPr>
            <p:txBody>
              <a:bodyPr wrap="none" anchor="ctr"/>
              <a:lstStyle/>
              <a:p>
                <a:endParaRPr lang="en-US"/>
              </a:p>
            </p:txBody>
          </p:sp>
          <p:sp>
            <p:nvSpPr>
              <p:cNvPr id="50193" name="Line 17"/>
              <p:cNvSpPr>
                <a:spLocks noChangeShapeType="1"/>
              </p:cNvSpPr>
              <p:nvPr/>
            </p:nvSpPr>
            <p:spPr bwMode="auto">
              <a:xfrm flipH="1">
                <a:off x="3840" y="2064"/>
                <a:ext cx="240"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4" name="Text Box 18"/>
              <p:cNvSpPr txBox="1">
                <a:spLocks noChangeArrowheads="1"/>
              </p:cNvSpPr>
              <p:nvPr/>
            </p:nvSpPr>
            <p:spPr bwMode="auto">
              <a:xfrm>
                <a:off x="3648" y="2256"/>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i4</a:t>
                </a:r>
                <a:endParaRPr lang="en-US">
                  <a:latin typeface="Times New Roman" pitchFamily="18" charset="0"/>
                </a:endParaRPr>
              </a:p>
            </p:txBody>
          </p:sp>
          <p:sp>
            <p:nvSpPr>
              <p:cNvPr id="50195" name="Oval 19"/>
              <p:cNvSpPr>
                <a:spLocks noChangeArrowheads="1"/>
              </p:cNvSpPr>
              <p:nvPr/>
            </p:nvSpPr>
            <p:spPr bwMode="auto">
              <a:xfrm>
                <a:off x="3608" y="2208"/>
                <a:ext cx="320" cy="319"/>
              </a:xfrm>
              <a:prstGeom prst="ellipse">
                <a:avLst/>
              </a:prstGeom>
              <a:noFill/>
              <a:ln w="9525">
                <a:solidFill>
                  <a:schemeClr val="tx1"/>
                </a:solidFill>
                <a:round/>
                <a:headEnd/>
                <a:tailEnd/>
              </a:ln>
              <a:effectLst/>
            </p:spPr>
            <p:txBody>
              <a:bodyPr wrap="none" anchor="ctr"/>
              <a:lstStyle/>
              <a:p>
                <a:endParaRPr lang="en-US"/>
              </a:p>
            </p:txBody>
          </p:sp>
          <p:sp>
            <p:nvSpPr>
              <p:cNvPr id="50196" name="Line 20"/>
              <p:cNvSpPr>
                <a:spLocks noChangeShapeType="1"/>
              </p:cNvSpPr>
              <p:nvPr/>
            </p:nvSpPr>
            <p:spPr bwMode="auto">
              <a:xfrm flipH="1">
                <a:off x="3408" y="2496"/>
                <a:ext cx="240"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7" name="Text Box 21"/>
              <p:cNvSpPr txBox="1">
                <a:spLocks noChangeArrowheads="1"/>
              </p:cNvSpPr>
              <p:nvPr/>
            </p:nvSpPr>
            <p:spPr bwMode="auto">
              <a:xfrm>
                <a:off x="3216" y="2689"/>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i5</a:t>
                </a:r>
                <a:endParaRPr lang="en-US">
                  <a:latin typeface="Times New Roman" pitchFamily="18" charset="0"/>
                </a:endParaRPr>
              </a:p>
            </p:txBody>
          </p:sp>
          <p:sp>
            <p:nvSpPr>
              <p:cNvPr id="50198" name="Oval 22"/>
              <p:cNvSpPr>
                <a:spLocks noChangeArrowheads="1"/>
              </p:cNvSpPr>
              <p:nvPr/>
            </p:nvSpPr>
            <p:spPr bwMode="auto">
              <a:xfrm>
                <a:off x="3176" y="2640"/>
                <a:ext cx="320" cy="319"/>
              </a:xfrm>
              <a:prstGeom prst="ellipse">
                <a:avLst/>
              </a:prstGeom>
              <a:noFill/>
              <a:ln w="9525">
                <a:solidFill>
                  <a:schemeClr val="tx1"/>
                </a:solidFill>
                <a:round/>
                <a:headEnd/>
                <a:tailEnd/>
              </a:ln>
              <a:effectLst/>
            </p:spPr>
            <p:txBody>
              <a:bodyPr wrap="none" anchor="ctr"/>
              <a:lstStyle/>
              <a:p>
                <a:endParaRPr lang="en-US"/>
              </a:p>
            </p:txBody>
          </p:sp>
          <p:sp>
            <p:nvSpPr>
              <p:cNvPr id="50199" name="Line 23"/>
              <p:cNvSpPr>
                <a:spLocks noChangeShapeType="1"/>
              </p:cNvSpPr>
              <p:nvPr/>
            </p:nvSpPr>
            <p:spPr bwMode="auto">
              <a:xfrm>
                <a:off x="3840" y="2496"/>
                <a:ext cx="192"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0" name="Text Box 24"/>
              <p:cNvSpPr txBox="1">
                <a:spLocks noChangeArrowheads="1"/>
              </p:cNvSpPr>
              <p:nvPr/>
            </p:nvSpPr>
            <p:spPr bwMode="auto">
              <a:xfrm>
                <a:off x="4032" y="2736"/>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i6</a:t>
                </a:r>
                <a:endParaRPr lang="en-US">
                  <a:latin typeface="Times New Roman" pitchFamily="18" charset="0"/>
                </a:endParaRPr>
              </a:p>
            </p:txBody>
          </p:sp>
          <p:sp>
            <p:nvSpPr>
              <p:cNvPr id="50201" name="Oval 25"/>
              <p:cNvSpPr>
                <a:spLocks noChangeArrowheads="1"/>
              </p:cNvSpPr>
              <p:nvPr/>
            </p:nvSpPr>
            <p:spPr bwMode="auto">
              <a:xfrm>
                <a:off x="3992" y="2688"/>
                <a:ext cx="320" cy="319"/>
              </a:xfrm>
              <a:prstGeom prst="ellipse">
                <a:avLst/>
              </a:prstGeom>
              <a:noFill/>
              <a:ln w="9525">
                <a:solidFill>
                  <a:schemeClr val="tx1"/>
                </a:solidFill>
                <a:round/>
                <a:headEnd/>
                <a:tailEnd/>
              </a:ln>
              <a:effectLst/>
            </p:spPr>
            <p:txBody>
              <a:bodyPr wrap="none" anchor="ctr"/>
              <a:lstStyle/>
              <a:p>
                <a:endParaRPr lang="en-US"/>
              </a:p>
            </p:txBody>
          </p:sp>
          <p:sp>
            <p:nvSpPr>
              <p:cNvPr id="50202" name="Line 26"/>
              <p:cNvSpPr>
                <a:spLocks noChangeShapeType="1"/>
              </p:cNvSpPr>
              <p:nvPr/>
            </p:nvSpPr>
            <p:spPr bwMode="auto">
              <a:xfrm>
                <a:off x="4176" y="3024"/>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3" name="Text Box 27"/>
              <p:cNvSpPr txBox="1">
                <a:spLocks noChangeArrowheads="1"/>
              </p:cNvSpPr>
              <p:nvPr/>
            </p:nvSpPr>
            <p:spPr bwMode="auto">
              <a:xfrm>
                <a:off x="4032" y="3312"/>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i8</a:t>
                </a:r>
                <a:endParaRPr lang="en-US">
                  <a:latin typeface="Times New Roman" pitchFamily="18" charset="0"/>
                </a:endParaRPr>
              </a:p>
            </p:txBody>
          </p:sp>
          <p:sp>
            <p:nvSpPr>
              <p:cNvPr id="50204" name="Oval 28"/>
              <p:cNvSpPr>
                <a:spLocks noChangeArrowheads="1"/>
              </p:cNvSpPr>
              <p:nvPr/>
            </p:nvSpPr>
            <p:spPr bwMode="auto">
              <a:xfrm>
                <a:off x="3992" y="3264"/>
                <a:ext cx="320" cy="319"/>
              </a:xfrm>
              <a:prstGeom prst="ellipse">
                <a:avLst/>
              </a:prstGeom>
              <a:noFill/>
              <a:ln w="9525">
                <a:solidFill>
                  <a:schemeClr val="tx1"/>
                </a:solidFill>
                <a:round/>
                <a:headEnd/>
                <a:tailEnd/>
              </a:ln>
              <a:effectLst/>
            </p:spPr>
            <p:txBody>
              <a:bodyPr wrap="none" anchor="ctr"/>
              <a:lstStyle/>
              <a:p>
                <a:endParaRPr lang="en-US"/>
              </a:p>
            </p:txBody>
          </p:sp>
          <p:sp>
            <p:nvSpPr>
              <p:cNvPr id="50205" name="Text Box 29"/>
              <p:cNvSpPr txBox="1">
                <a:spLocks noChangeArrowheads="1"/>
              </p:cNvSpPr>
              <p:nvPr/>
            </p:nvSpPr>
            <p:spPr bwMode="auto">
              <a:xfrm>
                <a:off x="4800" y="2593"/>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i7</a:t>
                </a:r>
                <a:endParaRPr lang="en-US">
                  <a:latin typeface="Times New Roman" pitchFamily="18" charset="0"/>
                </a:endParaRPr>
              </a:p>
            </p:txBody>
          </p:sp>
          <p:sp>
            <p:nvSpPr>
              <p:cNvPr id="50206" name="Line 30"/>
              <p:cNvSpPr>
                <a:spLocks noChangeShapeType="1"/>
              </p:cNvSpPr>
              <p:nvPr/>
            </p:nvSpPr>
            <p:spPr bwMode="auto">
              <a:xfrm>
                <a:off x="3456" y="2880"/>
                <a:ext cx="576"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7" name="Line 31"/>
              <p:cNvSpPr>
                <a:spLocks noChangeShapeType="1"/>
              </p:cNvSpPr>
              <p:nvPr/>
            </p:nvSpPr>
            <p:spPr bwMode="auto">
              <a:xfrm>
                <a:off x="4368" y="2112"/>
                <a:ext cx="480"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8" name="Line 32"/>
              <p:cNvSpPr>
                <a:spLocks noChangeShapeType="1"/>
              </p:cNvSpPr>
              <p:nvPr/>
            </p:nvSpPr>
            <p:spPr bwMode="auto">
              <a:xfrm flipH="1">
                <a:off x="4320" y="2832"/>
                <a:ext cx="480" cy="528"/>
              </a:xfrm>
              <a:prstGeom prst="line">
                <a:avLst/>
              </a:prstGeom>
              <a:noFill/>
              <a:ln w="9525">
                <a:solidFill>
                  <a:schemeClr val="tx1"/>
                </a:solidFill>
                <a:round/>
                <a:headEnd/>
                <a:tailEnd type="triangle" w="med" len="med"/>
              </a:ln>
              <a:effectLst/>
            </p:spPr>
            <p:txBody>
              <a:bodyPr wrap="none" anchor="ctr"/>
              <a:lstStyle/>
              <a:p>
                <a:endParaRPr lang="en-US"/>
              </a:p>
            </p:txBody>
          </p:sp>
        </p:grpSp>
      </p:grpSp>
      <p:sp>
        <p:nvSpPr>
          <p:cNvPr id="50209" name="Text Box 33"/>
          <p:cNvSpPr txBox="1">
            <a:spLocks noChangeArrowheads="1"/>
          </p:cNvSpPr>
          <p:nvPr/>
        </p:nvSpPr>
        <p:spPr bwMode="auto">
          <a:xfrm>
            <a:off x="838200" y="1981200"/>
            <a:ext cx="3429000" cy="3378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i0:	r1 = op1;</a:t>
            </a:r>
            <a:br>
              <a:rPr lang="en-US" sz="2400">
                <a:latin typeface="Times New Roman" pitchFamily="18" charset="0"/>
              </a:rPr>
            </a:br>
            <a:r>
              <a:rPr lang="en-US" sz="2400">
                <a:latin typeface="Times New Roman" pitchFamily="18" charset="0"/>
              </a:rPr>
              <a:t>i1:	r2 = op2;</a:t>
            </a:r>
            <a:br>
              <a:rPr lang="en-US" sz="2400">
                <a:latin typeface="Times New Roman" pitchFamily="18" charset="0"/>
              </a:rPr>
            </a:br>
            <a:r>
              <a:rPr lang="en-US" sz="2400">
                <a:latin typeface="Times New Roman" pitchFamily="18" charset="0"/>
              </a:rPr>
              <a:t>i2:	r3 = op3;</a:t>
            </a:r>
            <a:br>
              <a:rPr lang="en-US" sz="2400">
                <a:latin typeface="Times New Roman" pitchFamily="18" charset="0"/>
              </a:rPr>
            </a:br>
            <a:r>
              <a:rPr lang="en-US" sz="2400">
                <a:latin typeface="Times New Roman" pitchFamily="18" charset="0"/>
              </a:rPr>
              <a:t>i3: 	if (r2 &gt; r1) {</a:t>
            </a:r>
            <a:br>
              <a:rPr lang="en-US" sz="2400">
                <a:latin typeface="Times New Roman" pitchFamily="18" charset="0"/>
              </a:rPr>
            </a:br>
            <a:r>
              <a:rPr lang="en-US" sz="2400">
                <a:latin typeface="Times New Roman" pitchFamily="18" charset="0"/>
              </a:rPr>
              <a:t>i4:	  if (r3 &gt; r1) {</a:t>
            </a:r>
            <a:br>
              <a:rPr lang="en-US" sz="2400">
                <a:latin typeface="Times New Roman" pitchFamily="18" charset="0"/>
              </a:rPr>
            </a:br>
            <a:r>
              <a:rPr lang="en-US" sz="2400">
                <a:latin typeface="Times New Roman" pitchFamily="18" charset="0"/>
              </a:rPr>
              <a:t>i5:	      r4 = r3;</a:t>
            </a:r>
            <a:br>
              <a:rPr lang="en-US" sz="2400">
                <a:latin typeface="Times New Roman" pitchFamily="18" charset="0"/>
              </a:rPr>
            </a:br>
            <a:r>
              <a:rPr lang="en-US" sz="2400">
                <a:latin typeface="Times New Roman" pitchFamily="18" charset="0"/>
              </a:rPr>
              <a:t>i6:          else r4 = r1 }</a:t>
            </a:r>
            <a:br>
              <a:rPr lang="en-US" sz="2400">
                <a:latin typeface="Times New Roman" pitchFamily="18" charset="0"/>
              </a:rPr>
            </a:br>
            <a:r>
              <a:rPr lang="en-US" sz="2400">
                <a:latin typeface="Times New Roman" pitchFamily="18" charset="0"/>
              </a:rPr>
              <a:t>i7:        } else r4 = r2;</a:t>
            </a:r>
            <a:br>
              <a:rPr lang="en-US" sz="2400">
                <a:latin typeface="Times New Roman" pitchFamily="18" charset="0"/>
              </a:rPr>
            </a:br>
            <a:r>
              <a:rPr lang="en-US" sz="2400">
                <a:latin typeface="Times New Roman" pitchFamily="18" charset="0"/>
              </a:rPr>
              <a:t>i8:	r5 = r4 * r4;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209"/>
                                        </p:tgtEl>
                                        <p:attrNameLst>
                                          <p:attrName>style.visibility</p:attrName>
                                        </p:attrNameLst>
                                      </p:cBhvr>
                                      <p:to>
                                        <p:strVal val="visible"/>
                                      </p:to>
                                    </p:set>
                                    <p:animEffect transition="in" filter="dissolve">
                                      <p:cBhvr>
                                        <p:cTn id="7" dur="500"/>
                                        <p:tgtEl>
                                          <p:spTgt spid="502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solidFill>
                  <a:srgbClr val="C00000"/>
                </a:solidFill>
              </a:rPr>
              <a:t>Principles of designing pipeline processors</a:t>
            </a:r>
          </a:p>
        </p:txBody>
      </p:sp>
      <p:sp>
        <p:nvSpPr>
          <p:cNvPr id="39939" name="Content Placeholder 2"/>
          <p:cNvSpPr>
            <a:spLocks noGrp="1"/>
          </p:cNvSpPr>
          <p:nvPr>
            <p:ph idx="1"/>
          </p:nvPr>
        </p:nvSpPr>
        <p:spPr/>
        <p:txBody>
          <a:bodyPr/>
          <a:lstStyle/>
          <a:p>
            <a:r>
              <a:rPr lang="en-US" dirty="0" smtClean="0"/>
              <a:t>Instruction </a:t>
            </a:r>
            <a:r>
              <a:rPr lang="en-US" dirty="0" err="1" smtClean="0"/>
              <a:t>prefetch</a:t>
            </a:r>
            <a:r>
              <a:rPr lang="en-US" dirty="0" smtClean="0"/>
              <a:t> and branch handling</a:t>
            </a:r>
          </a:p>
          <a:p>
            <a:r>
              <a:rPr lang="en-US" dirty="0" smtClean="0"/>
              <a:t>Data buffering and busing structures</a:t>
            </a:r>
          </a:p>
          <a:p>
            <a:r>
              <a:rPr lang="en-US" dirty="0" smtClean="0"/>
              <a:t>Internal forwarding and register tagging</a:t>
            </a:r>
          </a:p>
          <a:p>
            <a:r>
              <a:rPr lang="en-US" dirty="0" smtClean="0"/>
              <a:t>Hazard detection and resolution</a:t>
            </a:r>
          </a:p>
          <a:p>
            <a:r>
              <a:rPr lang="en-US" dirty="0" smtClean="0"/>
              <a:t>Job Sequencing and collision prevention</a:t>
            </a:r>
          </a:p>
          <a:p>
            <a:r>
              <a:rPr lang="en-US" dirty="0" smtClean="0"/>
              <a:t>Dynamic Pipelines and </a:t>
            </a:r>
            <a:r>
              <a:rPr lang="en-US" dirty="0" err="1" smtClean="0"/>
              <a:t>Reconfigurability</a:t>
            </a:r>
            <a:endParaRPr lang="en-US" dirty="0" smtClean="0"/>
          </a:p>
        </p:txBody>
      </p:sp>
      <p:sp>
        <p:nvSpPr>
          <p:cNvPr id="4" name="Slide Number Placeholder 3"/>
          <p:cNvSpPr>
            <a:spLocks noGrp="1"/>
          </p:cNvSpPr>
          <p:nvPr>
            <p:ph type="sldNum" sz="quarter" idx="12"/>
          </p:nvPr>
        </p:nvSpPr>
        <p:spPr/>
        <p:txBody>
          <a:bodyPr/>
          <a:lstStyle/>
          <a:p>
            <a:pPr>
              <a:defRPr/>
            </a:pPr>
            <a:fld id="{A975A400-6617-4F65-A32C-8A8F9605AE5A}"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fld id="{EDFAEE60-5750-489B-A12C-E7690C346795}" type="slidenum">
              <a:rPr lang="en-US"/>
              <a:pPr/>
              <a:t>15</a:t>
            </a:fld>
            <a:r>
              <a:rPr lang="en-US" sz="1400"/>
              <a:t> </a:t>
            </a:r>
          </a:p>
        </p:txBody>
      </p:sp>
      <p:sp>
        <p:nvSpPr>
          <p:cNvPr id="809987" name="Rectangle 3"/>
          <p:cNvSpPr>
            <a:spLocks noGrp="1" noChangeArrowheads="1"/>
          </p:cNvSpPr>
          <p:nvPr>
            <p:ph type="body" idx="1"/>
          </p:nvPr>
        </p:nvSpPr>
        <p:spPr/>
        <p:txBody>
          <a:bodyPr/>
          <a:lstStyle/>
          <a:p>
            <a:r>
              <a:rPr lang="en-US" sz="2400" dirty="0"/>
              <a:t>Non-Pipelined (Faster via Bit Level Parallelism (BLP))</a:t>
            </a:r>
          </a:p>
          <a:p>
            <a:endParaRPr lang="en-US" dirty="0"/>
          </a:p>
          <a:p>
            <a:endParaRPr lang="en-US" dirty="0"/>
          </a:p>
          <a:p>
            <a:endParaRPr lang="en-US" dirty="0"/>
          </a:p>
          <a:p>
            <a:endParaRPr lang="en-US" dirty="0" smtClean="0"/>
          </a:p>
          <a:p>
            <a:r>
              <a:rPr lang="en-US" dirty="0"/>
              <a:t>Pipelined (ILP + BLP; 1st microprocessors RISC)</a:t>
            </a:r>
          </a:p>
        </p:txBody>
      </p:sp>
      <p:grpSp>
        <p:nvGrpSpPr>
          <p:cNvPr id="2" name="Group 27"/>
          <p:cNvGrpSpPr>
            <a:grpSpLocks/>
          </p:cNvGrpSpPr>
          <p:nvPr/>
        </p:nvGrpSpPr>
        <p:grpSpPr bwMode="auto">
          <a:xfrm>
            <a:off x="1066800" y="4191000"/>
            <a:ext cx="2971800" cy="1371600"/>
            <a:chOff x="672" y="2640"/>
            <a:chExt cx="1872" cy="864"/>
          </a:xfrm>
        </p:grpSpPr>
        <p:sp>
          <p:nvSpPr>
            <p:cNvPr id="810002" name="Rectangle 18"/>
            <p:cNvSpPr>
              <a:spLocks noChangeArrowheads="1"/>
            </p:cNvSpPr>
            <p:nvPr/>
          </p:nvSpPr>
          <p:spPr bwMode="auto">
            <a:xfrm>
              <a:off x="1056" y="268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3" name="Rectangle 19"/>
            <p:cNvSpPr>
              <a:spLocks noChangeArrowheads="1"/>
            </p:cNvSpPr>
            <p:nvPr/>
          </p:nvSpPr>
          <p:spPr bwMode="auto">
            <a:xfrm>
              <a:off x="1152" y="283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4" name="Rectangle 20"/>
            <p:cNvSpPr>
              <a:spLocks noChangeArrowheads="1"/>
            </p:cNvSpPr>
            <p:nvPr/>
          </p:nvSpPr>
          <p:spPr bwMode="auto">
            <a:xfrm>
              <a:off x="1248" y="2976"/>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5" name="Rectangle 21"/>
            <p:cNvSpPr>
              <a:spLocks noChangeArrowheads="1"/>
            </p:cNvSpPr>
            <p:nvPr/>
          </p:nvSpPr>
          <p:spPr bwMode="auto">
            <a:xfrm>
              <a:off x="1344" y="3120"/>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6" name="Text Box 22"/>
            <p:cNvSpPr txBox="1">
              <a:spLocks noChangeArrowheads="1"/>
            </p:cNvSpPr>
            <p:nvPr/>
          </p:nvSpPr>
          <p:spPr bwMode="auto">
            <a:xfrm>
              <a:off x="1872" y="2640"/>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rPr>
                <a:t>Time </a:t>
              </a:r>
              <a:r>
                <a:rPr lang="en-US" sz="1800">
                  <a:latin typeface="Times New Roman" pitchFamily="18" charset="0"/>
                  <a:sym typeface="Wingdings" pitchFamily="2" charset="2"/>
                </a:rPr>
                <a:t></a:t>
              </a:r>
              <a:endParaRPr lang="en-US" sz="1800">
                <a:latin typeface="Times New Roman" pitchFamily="18" charset="0"/>
              </a:endParaRPr>
            </a:p>
          </p:txBody>
        </p:sp>
        <p:sp>
          <p:nvSpPr>
            <p:cNvPr id="810007" name="Text Box 23"/>
            <p:cNvSpPr txBox="1">
              <a:spLocks noChangeArrowheads="1"/>
            </p:cNvSpPr>
            <p:nvPr/>
          </p:nvSpPr>
          <p:spPr bwMode="auto">
            <a:xfrm rot="16200000">
              <a:off x="438" y="3039"/>
              <a:ext cx="699"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sym typeface="Wingdings" pitchFamily="2" charset="2"/>
                </a:rPr>
                <a:t> I</a:t>
              </a:r>
              <a:r>
                <a:rPr lang="en-US" sz="1800">
                  <a:latin typeface="Times New Roman" pitchFamily="18" charset="0"/>
                </a:rPr>
                <a:t>nstrns</a:t>
              </a:r>
            </a:p>
          </p:txBody>
        </p:sp>
        <p:sp>
          <p:nvSpPr>
            <p:cNvPr id="810008" name="Rectangle 24"/>
            <p:cNvSpPr>
              <a:spLocks noChangeArrowheads="1"/>
            </p:cNvSpPr>
            <p:nvPr/>
          </p:nvSpPr>
          <p:spPr bwMode="auto">
            <a:xfrm>
              <a:off x="1440" y="3264"/>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9" name="Rectangle 25"/>
            <p:cNvSpPr>
              <a:spLocks noChangeArrowheads="1"/>
            </p:cNvSpPr>
            <p:nvPr/>
          </p:nvSpPr>
          <p:spPr bwMode="auto">
            <a:xfrm>
              <a:off x="1536" y="340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grpSp>
        <p:nvGrpSpPr>
          <p:cNvPr id="3" name="Group 26"/>
          <p:cNvGrpSpPr>
            <a:grpSpLocks/>
          </p:cNvGrpSpPr>
          <p:nvPr/>
        </p:nvGrpSpPr>
        <p:grpSpPr bwMode="auto">
          <a:xfrm>
            <a:off x="1066800" y="2133600"/>
            <a:ext cx="3276600" cy="1371600"/>
            <a:chOff x="672" y="1344"/>
            <a:chExt cx="2064" cy="864"/>
          </a:xfrm>
        </p:grpSpPr>
        <p:sp>
          <p:nvSpPr>
            <p:cNvPr id="809988" name="Rectangle 4"/>
            <p:cNvSpPr>
              <a:spLocks noChangeArrowheads="1"/>
            </p:cNvSpPr>
            <p:nvPr/>
          </p:nvSpPr>
          <p:spPr bwMode="auto">
            <a:xfrm>
              <a:off x="1056" y="139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89" name="Rectangle 5"/>
            <p:cNvSpPr>
              <a:spLocks noChangeArrowheads="1"/>
            </p:cNvSpPr>
            <p:nvPr/>
          </p:nvSpPr>
          <p:spPr bwMode="auto">
            <a:xfrm>
              <a:off x="1344" y="1536"/>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0" name="Rectangle 6"/>
            <p:cNvSpPr>
              <a:spLocks noChangeArrowheads="1"/>
            </p:cNvSpPr>
            <p:nvPr/>
          </p:nvSpPr>
          <p:spPr bwMode="auto">
            <a:xfrm>
              <a:off x="1632" y="1680"/>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1" name="Rectangle 7"/>
            <p:cNvSpPr>
              <a:spLocks noChangeArrowheads="1"/>
            </p:cNvSpPr>
            <p:nvPr/>
          </p:nvSpPr>
          <p:spPr bwMode="auto">
            <a:xfrm>
              <a:off x="1920" y="1824"/>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2" name="Text Box 8"/>
            <p:cNvSpPr txBox="1">
              <a:spLocks noChangeArrowheads="1"/>
            </p:cNvSpPr>
            <p:nvPr/>
          </p:nvSpPr>
          <p:spPr bwMode="auto">
            <a:xfrm>
              <a:off x="1872" y="1344"/>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rPr>
                <a:t>Time </a:t>
              </a:r>
              <a:r>
                <a:rPr lang="en-US" sz="1800">
                  <a:latin typeface="Times New Roman" pitchFamily="18" charset="0"/>
                  <a:sym typeface="Wingdings" pitchFamily="2" charset="2"/>
                </a:rPr>
                <a:t></a:t>
              </a:r>
              <a:endParaRPr lang="en-US" sz="1800">
                <a:latin typeface="Times New Roman" pitchFamily="18" charset="0"/>
              </a:endParaRPr>
            </a:p>
          </p:txBody>
        </p:sp>
        <p:sp>
          <p:nvSpPr>
            <p:cNvPr id="809993" name="Text Box 9"/>
            <p:cNvSpPr txBox="1">
              <a:spLocks noChangeArrowheads="1"/>
            </p:cNvSpPr>
            <p:nvPr/>
          </p:nvSpPr>
          <p:spPr bwMode="auto">
            <a:xfrm rot="16200000">
              <a:off x="438" y="1743"/>
              <a:ext cx="699"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sym typeface="Wingdings" pitchFamily="2" charset="2"/>
                </a:rPr>
                <a:t> I</a:t>
              </a:r>
              <a:r>
                <a:rPr lang="en-US" sz="1800">
                  <a:latin typeface="Times New Roman" pitchFamily="18" charset="0"/>
                </a:rPr>
                <a:t>nstrns</a:t>
              </a:r>
            </a:p>
          </p:txBody>
        </p:sp>
        <p:sp>
          <p:nvSpPr>
            <p:cNvPr id="810000" name="Rectangle 16"/>
            <p:cNvSpPr>
              <a:spLocks noChangeArrowheads="1"/>
            </p:cNvSpPr>
            <p:nvPr/>
          </p:nvSpPr>
          <p:spPr bwMode="auto">
            <a:xfrm>
              <a:off x="2208" y="196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1" name="Rectangle 17"/>
            <p:cNvSpPr>
              <a:spLocks noChangeArrowheads="1"/>
            </p:cNvSpPr>
            <p:nvPr/>
          </p:nvSpPr>
          <p:spPr bwMode="auto">
            <a:xfrm>
              <a:off x="2496" y="211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987">
                                            <p:txEl>
                                              <p:pRg st="5" end="5"/>
                                            </p:txEl>
                                          </p:spTgt>
                                        </p:tgtEl>
                                        <p:attrNameLst>
                                          <p:attrName>style.visibility</p:attrName>
                                        </p:attrNameLst>
                                      </p:cBhvr>
                                      <p:to>
                                        <p:strVal val="visible"/>
                                      </p:to>
                                    </p:set>
                                    <p:animEffect transition="in" filter="wipe(left)">
                                      <p:cBhvr>
                                        <p:cTn id="7" dur="500"/>
                                        <p:tgtEl>
                                          <p:spTgt spid="809987">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sz="half" idx="1"/>
          </p:nvPr>
        </p:nvSpPr>
        <p:spPr/>
        <p:txBody>
          <a:bodyPr vert="horz">
            <a:normAutofit/>
          </a:bodyPr>
          <a:lstStyle/>
          <a:p>
            <a:endParaRPr lang="en-US" dirty="0"/>
          </a:p>
          <a:p>
            <a:endParaRPr lang="en-US" dirty="0"/>
          </a:p>
        </p:txBody>
      </p:sp>
      <p:sp>
        <p:nvSpPr>
          <p:cNvPr id="24586" name="Rectangle 10"/>
          <p:cNvSpPr>
            <a:spLocks noGrp="1" noRot="1" noChangeArrowheads="1"/>
          </p:cNvSpPr>
          <p:nvPr>
            <p:ph type="body" sz="half" idx="2"/>
          </p:nvPr>
        </p:nvSpPr>
        <p:spPr>
          <a:xfrm>
            <a:off x="304800" y="609600"/>
            <a:ext cx="2362200" cy="914400"/>
          </a:xfrm>
        </p:spPr>
        <p:txBody>
          <a:bodyPr/>
          <a:lstStyle/>
          <a:p>
            <a:r>
              <a:rPr lang="en-US" dirty="0"/>
              <a:t>Pipelining</a:t>
            </a:r>
          </a:p>
        </p:txBody>
      </p:sp>
      <p:pic>
        <p:nvPicPr>
          <p:cNvPr id="24580" name="Picture 4" descr="Image:Fivestagespipeline.png">
            <a:hlinkClick r:id="rId3"/>
          </p:cNvPr>
          <p:cNvPicPr>
            <a:picLocks noChangeAspect="1" noChangeArrowheads="1"/>
          </p:cNvPicPr>
          <p:nvPr/>
        </p:nvPicPr>
        <p:blipFill>
          <a:blip r:embed="rId4"/>
          <a:srcRect/>
          <a:stretch>
            <a:fillRect/>
          </a:stretch>
        </p:blipFill>
        <p:spPr bwMode="auto">
          <a:xfrm>
            <a:off x="2895600" y="533400"/>
            <a:ext cx="5867400" cy="1701800"/>
          </a:xfrm>
          <a:prstGeom prst="rect">
            <a:avLst/>
          </a:prstGeom>
          <a:noFill/>
        </p:spPr>
      </p:pic>
      <p:pic>
        <p:nvPicPr>
          <p:cNvPr id="24584" name="Picture 8" descr="Image:Superscalarpipeline.png">
            <a:hlinkClick r:id="rId5"/>
          </p:cNvPr>
          <p:cNvPicPr>
            <a:picLocks noChangeAspect="1" noChangeArrowheads="1"/>
          </p:cNvPicPr>
          <p:nvPr/>
        </p:nvPicPr>
        <p:blipFill>
          <a:blip r:embed="rId6"/>
          <a:srcRect/>
          <a:stretch>
            <a:fillRect/>
          </a:stretch>
        </p:blipFill>
        <p:spPr bwMode="auto">
          <a:xfrm>
            <a:off x="2819400" y="2971800"/>
            <a:ext cx="5791200" cy="3344863"/>
          </a:xfrm>
          <a:prstGeom prst="rect">
            <a:avLst/>
          </a:prstGeom>
          <a:noFill/>
        </p:spPr>
      </p:pic>
      <p:sp>
        <p:nvSpPr>
          <p:cNvPr id="7" name="Rectangle 10"/>
          <p:cNvSpPr txBox="1">
            <a:spLocks noRot="1" noChangeArrowheads="1"/>
          </p:cNvSpPr>
          <p:nvPr/>
        </p:nvSpPr>
        <p:spPr>
          <a:xfrm>
            <a:off x="381000" y="3429000"/>
            <a:ext cx="2362200" cy="914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mn-lt"/>
                <a:ea typeface="+mn-ea"/>
              </a:rPr>
              <a:t>Superscalar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81000"/>
            <a:ext cx="8229600" cy="762000"/>
          </a:xfrm>
        </p:spPr>
        <p:txBody>
          <a:bodyPr/>
          <a:lstStyle/>
          <a:p>
            <a:r>
              <a:rPr lang="en-US" sz="3200"/>
              <a:t>Advantages/Disadvantages</a:t>
            </a:r>
          </a:p>
        </p:txBody>
      </p:sp>
      <p:sp>
        <p:nvSpPr>
          <p:cNvPr id="25603" name="Rectangle 3"/>
          <p:cNvSpPr>
            <a:spLocks noGrp="1" noChangeArrowheads="1"/>
          </p:cNvSpPr>
          <p:nvPr>
            <p:ph type="body" idx="1"/>
          </p:nvPr>
        </p:nvSpPr>
        <p:spPr>
          <a:xfrm>
            <a:off x="457200" y="1371600"/>
            <a:ext cx="8229600" cy="4724400"/>
          </a:xfrm>
        </p:spPr>
        <p:txBody>
          <a:bodyPr/>
          <a:lstStyle/>
          <a:p>
            <a:pPr>
              <a:lnSpc>
                <a:spcPct val="80000"/>
              </a:lnSpc>
              <a:buFont typeface="Wingdings" pitchFamily="2" charset="2"/>
              <a:buNone/>
            </a:pPr>
            <a:r>
              <a:rPr lang="en-US" sz="2800"/>
              <a:t>Advantages: </a:t>
            </a:r>
          </a:p>
          <a:p>
            <a:pPr>
              <a:lnSpc>
                <a:spcPct val="80000"/>
              </a:lnSpc>
            </a:pPr>
            <a:r>
              <a:rPr lang="en-US" sz="2800"/>
              <a:t>  More efficient use of processor</a:t>
            </a:r>
          </a:p>
          <a:p>
            <a:pPr>
              <a:lnSpc>
                <a:spcPct val="80000"/>
              </a:lnSpc>
            </a:pPr>
            <a:r>
              <a:rPr lang="en-US" sz="2800"/>
              <a:t>  Quicker time of execution of large number of </a:t>
            </a:r>
          </a:p>
          <a:p>
            <a:pPr>
              <a:lnSpc>
                <a:spcPct val="80000"/>
              </a:lnSpc>
              <a:buFont typeface="Wingdings" pitchFamily="2" charset="2"/>
              <a:buNone/>
            </a:pPr>
            <a:r>
              <a:rPr lang="en-US" sz="2800"/>
              <a:t>     instructions</a:t>
            </a:r>
          </a:p>
          <a:p>
            <a:pPr>
              <a:lnSpc>
                <a:spcPct val="80000"/>
              </a:lnSpc>
            </a:pPr>
            <a:endParaRPr lang="en-US" sz="2800"/>
          </a:p>
          <a:p>
            <a:pPr>
              <a:lnSpc>
                <a:spcPct val="80000"/>
              </a:lnSpc>
              <a:buFont typeface="Wingdings" pitchFamily="2" charset="2"/>
              <a:buNone/>
            </a:pPr>
            <a:r>
              <a:rPr lang="en-US" sz="2800"/>
              <a:t>Disadvantages:</a:t>
            </a:r>
          </a:p>
          <a:p>
            <a:pPr>
              <a:lnSpc>
                <a:spcPct val="80000"/>
              </a:lnSpc>
            </a:pPr>
            <a:r>
              <a:rPr lang="en-US" sz="2800"/>
              <a:t>  Pipelining involves adding hardware to the chip</a:t>
            </a:r>
          </a:p>
          <a:p>
            <a:pPr>
              <a:lnSpc>
                <a:spcPct val="80000"/>
              </a:lnSpc>
            </a:pPr>
            <a:r>
              <a:rPr lang="en-US" sz="2800"/>
              <a:t>  Inability to continuously run the pipeline     </a:t>
            </a:r>
          </a:p>
          <a:p>
            <a:pPr>
              <a:lnSpc>
                <a:spcPct val="80000"/>
              </a:lnSpc>
              <a:buFont typeface="Wingdings" pitchFamily="2" charset="2"/>
              <a:buNone/>
            </a:pPr>
            <a:r>
              <a:rPr lang="en-US" sz="2800"/>
              <a:t>     at full speed because of pipeline hazards   </a:t>
            </a:r>
          </a:p>
          <a:p>
            <a:pPr>
              <a:lnSpc>
                <a:spcPct val="80000"/>
              </a:lnSpc>
              <a:buFont typeface="Wingdings" pitchFamily="2" charset="2"/>
              <a:buNone/>
            </a:pPr>
            <a:r>
              <a:rPr lang="en-US" sz="2800"/>
              <a:t>     which disrupt the smooth execution of the  </a:t>
            </a:r>
          </a:p>
          <a:p>
            <a:pPr>
              <a:lnSpc>
                <a:spcPct val="80000"/>
              </a:lnSpc>
              <a:buFont typeface="Wingdings" pitchFamily="2" charset="2"/>
              <a:buNone/>
            </a:pPr>
            <a:r>
              <a:rPr lang="en-US" sz="2800"/>
              <a:t>     pipeline.</a:t>
            </a:r>
            <a:r>
              <a:rPr lang="en-US" sz="2000"/>
              <a:t> </a:t>
            </a:r>
          </a:p>
          <a:p>
            <a:pPr>
              <a:lnSpc>
                <a:spcPct val="80000"/>
              </a:lnSpc>
              <a:buFont typeface="Wingdings" pitchFamily="2" charset="2"/>
              <a:buNone/>
            </a:pPr>
            <a:endParaRPr lang="en-US" sz="2000"/>
          </a:p>
          <a:p>
            <a:pPr>
              <a:lnSpc>
                <a:spcPct val="80000"/>
              </a:lnSpc>
              <a:buFont typeface="Wingdings" pitchFamily="2" charset="2"/>
              <a:buNone/>
            </a:pPr>
            <a:endParaRPr lang="en-US" sz="2000"/>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SimSun" pitchFamily="2" charset="-122"/>
              </a:rPr>
              <a:t>Pipeline Performance</a:t>
            </a:r>
          </a:p>
        </p:txBody>
      </p:sp>
      <p:pic>
        <p:nvPicPr>
          <p:cNvPr id="18436" name="Picture 4" descr="figure8"/>
          <p:cNvPicPr>
            <a:picLocks noChangeAspect="1" noChangeArrowheads="1"/>
          </p:cNvPicPr>
          <p:nvPr/>
        </p:nvPicPr>
        <p:blipFill>
          <a:blip r:embed="rId3"/>
          <a:srcRect/>
          <a:stretch>
            <a:fillRect/>
          </a:stretch>
        </p:blipFill>
        <p:spPr bwMode="auto">
          <a:xfrm>
            <a:off x="609600" y="1600200"/>
            <a:ext cx="7223125" cy="4841875"/>
          </a:xfrm>
          <a:prstGeom prst="rect">
            <a:avLst/>
          </a:prstGeom>
          <a:noFill/>
        </p:spPr>
      </p:pic>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SimSun" pitchFamily="2" charset="-122"/>
              </a:rPr>
              <a:t>Pipeline Performance</a:t>
            </a:r>
          </a:p>
        </p:txBody>
      </p:sp>
      <p:sp>
        <p:nvSpPr>
          <p:cNvPr id="19459" name="Rectangle 3"/>
          <p:cNvSpPr>
            <a:spLocks noGrp="1" noChangeArrowheads="1"/>
          </p:cNvSpPr>
          <p:nvPr>
            <p:ph type="body" idx="1"/>
          </p:nvPr>
        </p:nvSpPr>
        <p:spPr/>
        <p:txBody>
          <a:bodyPr/>
          <a:lstStyle/>
          <a:p>
            <a:pPr>
              <a:lnSpc>
                <a:spcPct val="90000"/>
              </a:lnSpc>
            </a:pPr>
            <a:r>
              <a:rPr lang="en-US" altLang="zh-CN" sz="2400" dirty="0">
                <a:ea typeface="SimSun" pitchFamily="2" charset="-122"/>
              </a:rPr>
              <a:t>The previous pipeline is said to have been stalled for two clock cycles.</a:t>
            </a:r>
          </a:p>
          <a:p>
            <a:pPr>
              <a:lnSpc>
                <a:spcPct val="90000"/>
              </a:lnSpc>
            </a:pPr>
            <a:r>
              <a:rPr lang="en-US" altLang="zh-CN" sz="2400" dirty="0">
                <a:ea typeface="SimSun" pitchFamily="2" charset="-122"/>
              </a:rPr>
              <a:t>Any condition that causes a pipeline to stall is called a hazard.</a:t>
            </a:r>
          </a:p>
          <a:p>
            <a:pPr>
              <a:lnSpc>
                <a:spcPct val="90000"/>
              </a:lnSpc>
            </a:pPr>
            <a:r>
              <a:rPr lang="en-US" altLang="zh-CN" sz="2400" dirty="0">
                <a:ea typeface="SimSun" pitchFamily="2" charset="-122"/>
              </a:rPr>
              <a:t>Data hazard – any condition in which either the source or the destination operands of an instruction are not available at the time expected in the pipeline. So some operation has to be delayed, and the pipeline stalls.</a:t>
            </a:r>
          </a:p>
          <a:p>
            <a:pPr>
              <a:lnSpc>
                <a:spcPct val="90000"/>
              </a:lnSpc>
            </a:pPr>
            <a:r>
              <a:rPr lang="en-US" altLang="zh-CN" sz="2400" dirty="0">
                <a:ea typeface="SimSun" pitchFamily="2" charset="-122"/>
              </a:rPr>
              <a:t>Instruction (control) hazard – a delay in the availability of an instruction causes the pipeline to stall.</a:t>
            </a:r>
          </a:p>
          <a:p>
            <a:pPr>
              <a:lnSpc>
                <a:spcPct val="90000"/>
              </a:lnSpc>
            </a:pPr>
            <a:r>
              <a:rPr lang="en-US" altLang="zh-CN" sz="2400" dirty="0">
                <a:ea typeface="SimSun" pitchFamily="2" charset="-122"/>
              </a:rPr>
              <a:t>Structural hazard – the situation when two instructions require the use of a given hardware resource at the same time.</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Pipeline hazards</a:t>
            </a:r>
          </a:p>
        </p:txBody>
      </p:sp>
      <p:sp>
        <p:nvSpPr>
          <p:cNvPr id="403459" name="Rectangle 3"/>
          <p:cNvSpPr>
            <a:spLocks noGrp="1" noChangeArrowheads="1"/>
          </p:cNvSpPr>
          <p:nvPr>
            <p:ph type="body" idx="1"/>
          </p:nvPr>
        </p:nvSpPr>
        <p:spPr/>
        <p:txBody>
          <a:bodyPr/>
          <a:lstStyle/>
          <a:p>
            <a:pPr>
              <a:buFontTx/>
              <a:buNone/>
            </a:pPr>
            <a:r>
              <a:rPr lang="en-US" sz="2400" b="1" dirty="0"/>
              <a:t>Prevent the next instruction from executing in its designated clock cycle</a:t>
            </a:r>
          </a:p>
          <a:p>
            <a:r>
              <a:rPr lang="en-US" sz="2400" dirty="0"/>
              <a:t>Reduce performance from its ideal speedup gain by pipelining</a:t>
            </a:r>
          </a:p>
          <a:p>
            <a:r>
              <a:rPr lang="en-US" sz="2400" dirty="0"/>
              <a:t>3 types of hazards</a:t>
            </a:r>
          </a:p>
          <a:p>
            <a:pPr lvl="1"/>
            <a:r>
              <a:rPr lang="en-US" sz="2000" b="1" dirty="0"/>
              <a:t>Structural</a:t>
            </a:r>
            <a:r>
              <a:rPr lang="en-US" sz="2000" dirty="0"/>
              <a:t> – arise from resource conflicts</a:t>
            </a:r>
          </a:p>
          <a:p>
            <a:pPr lvl="1"/>
            <a:r>
              <a:rPr lang="en-US" sz="2000" b="1" dirty="0"/>
              <a:t>Data</a:t>
            </a:r>
            <a:r>
              <a:rPr lang="en-US" sz="2000" dirty="0"/>
              <a:t> – an instruction depends on the results of the previous instruction due to overlapping in the pipeline</a:t>
            </a:r>
          </a:p>
          <a:p>
            <a:pPr lvl="1"/>
            <a:r>
              <a:rPr lang="en-US" sz="2000" b="1" dirty="0"/>
              <a:t>Control</a:t>
            </a:r>
            <a:r>
              <a:rPr lang="en-US" sz="2000" dirty="0"/>
              <a:t> – arise from instructions that change the PC</a:t>
            </a:r>
            <a:endParaRPr lang="en-US" sz="2000" b="1" dirty="0"/>
          </a:p>
          <a:p>
            <a:r>
              <a:rPr lang="en-US" sz="2400" dirty="0"/>
              <a:t>Hazards may cause pipeline </a:t>
            </a:r>
            <a:r>
              <a:rPr lang="en-US" sz="2400" b="1" dirty="0"/>
              <a:t>stalls</a:t>
            </a:r>
            <a:r>
              <a:rPr lang="en-US" sz="2400" dirty="0"/>
              <a:t> (or bubbles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Pipeline Hazards (2)</a:t>
            </a:r>
          </a:p>
        </p:txBody>
      </p:sp>
      <p:sp>
        <p:nvSpPr>
          <p:cNvPr id="4099" name="Rectangle 3"/>
          <p:cNvSpPr>
            <a:spLocks noGrp="1" noChangeArrowheads="1"/>
          </p:cNvSpPr>
          <p:nvPr>
            <p:ph type="body" idx="1"/>
          </p:nvPr>
        </p:nvSpPr>
        <p:spPr/>
        <p:txBody>
          <a:bodyPr/>
          <a:lstStyle/>
          <a:p>
            <a:pPr eaLnBrk="1" hangingPunct="1"/>
            <a:r>
              <a:rPr lang="en-US" smtClean="0"/>
              <a:t>Hazards in pipeline can make the pipeline to </a:t>
            </a:r>
            <a:r>
              <a:rPr lang="en-US" b="1" i="1" smtClean="0"/>
              <a:t>stall</a:t>
            </a:r>
            <a:r>
              <a:rPr lang="en-US" smtClean="0"/>
              <a:t> </a:t>
            </a:r>
          </a:p>
          <a:p>
            <a:pPr eaLnBrk="1" hangingPunct="1"/>
            <a:r>
              <a:rPr lang="en-US" smtClean="0"/>
              <a:t>Eliminating a hazard often requires that some instructions in the pipeline to be allowed to proceed while others are delayed</a:t>
            </a:r>
          </a:p>
          <a:p>
            <a:pPr lvl="1" eaLnBrk="1" hangingPunct="1"/>
            <a:r>
              <a:rPr lang="en-US" smtClean="0"/>
              <a:t>When an instruction is stalled, instructions issued </a:t>
            </a:r>
            <a:r>
              <a:rPr lang="en-US" i="1" smtClean="0"/>
              <a:t>latter</a:t>
            </a:r>
            <a:r>
              <a:rPr lang="en-US" smtClean="0"/>
              <a:t> than the stalled instruction are stopped, while the ones issued </a:t>
            </a:r>
            <a:r>
              <a:rPr lang="en-US" i="1" smtClean="0"/>
              <a:t>earlier</a:t>
            </a:r>
            <a:r>
              <a:rPr lang="en-US" smtClean="0"/>
              <a:t> must continue</a:t>
            </a:r>
          </a:p>
          <a:p>
            <a:pPr eaLnBrk="1" hangingPunct="1"/>
            <a:r>
              <a:rPr lang="en-US" smtClean="0"/>
              <a:t>No new instructions are fetched during the stall</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Structural hazards</a:t>
            </a:r>
          </a:p>
        </p:txBody>
      </p:sp>
      <p:sp>
        <p:nvSpPr>
          <p:cNvPr id="404483" name="Rectangle 3"/>
          <p:cNvSpPr>
            <a:spLocks noGrp="1" noChangeArrowheads="1"/>
          </p:cNvSpPr>
          <p:nvPr>
            <p:ph type="body" idx="1"/>
          </p:nvPr>
        </p:nvSpPr>
        <p:spPr/>
        <p:txBody>
          <a:bodyPr/>
          <a:lstStyle/>
          <a:p>
            <a:pPr>
              <a:buFontTx/>
              <a:buNone/>
            </a:pPr>
            <a:r>
              <a:rPr lang="en-US" b="1" dirty="0"/>
              <a:t>Arise due to resource conflicts </a:t>
            </a:r>
            <a:endParaRPr lang="en-US" dirty="0"/>
          </a:p>
          <a:p>
            <a:r>
              <a:rPr lang="en-US" dirty="0"/>
              <a:t>Common cases</a:t>
            </a:r>
          </a:p>
          <a:p>
            <a:pPr lvl="1"/>
            <a:r>
              <a:rPr lang="en-US" dirty="0"/>
              <a:t>Functional units is not fully pipelined (e.g. divider)</a:t>
            </a:r>
          </a:p>
          <a:p>
            <a:pPr lvl="1"/>
            <a:r>
              <a:rPr lang="en-US" dirty="0"/>
              <a:t>Resource is not duplicated </a:t>
            </a:r>
            <a:r>
              <a:rPr lang="en-US" dirty="0" smtClean="0"/>
              <a:t>enough</a:t>
            </a:r>
            <a:endParaRPr lang="en-US" dirty="0"/>
          </a:p>
          <a:p>
            <a:r>
              <a:rPr lang="en-US" dirty="0"/>
              <a:t>Why designer allows them?</a:t>
            </a:r>
          </a:p>
          <a:p>
            <a:pPr lvl="1"/>
            <a:r>
              <a:rPr lang="en-US" dirty="0"/>
              <a:t>The reason is cost</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Data hazards</a:t>
            </a:r>
          </a:p>
        </p:txBody>
      </p:sp>
      <p:sp>
        <p:nvSpPr>
          <p:cNvPr id="406531" name="Rectangle 3"/>
          <p:cNvSpPr>
            <a:spLocks noGrp="1" noChangeArrowheads="1"/>
          </p:cNvSpPr>
          <p:nvPr>
            <p:ph type="body" idx="1"/>
          </p:nvPr>
        </p:nvSpPr>
        <p:spPr/>
        <p:txBody>
          <a:bodyPr/>
          <a:lstStyle/>
          <a:p>
            <a:pPr>
              <a:lnSpc>
                <a:spcPct val="90000"/>
              </a:lnSpc>
              <a:buFontTx/>
              <a:buNone/>
            </a:pPr>
            <a:r>
              <a:rPr lang="en-US" b="1"/>
              <a:t>Due to change in the order of read/write accesses to operands </a:t>
            </a:r>
            <a:r>
              <a:rPr lang="en-US"/>
              <a:t>(in cmp with unpipelined)</a:t>
            </a:r>
          </a:p>
          <a:p>
            <a:pPr>
              <a:lnSpc>
                <a:spcPct val="90000"/>
              </a:lnSpc>
            </a:pPr>
            <a:r>
              <a:rPr lang="en-US"/>
              <a:t>Conflict could be minimized by bypassing (forwarding)</a:t>
            </a:r>
          </a:p>
          <a:p>
            <a:pPr lvl="1">
              <a:lnSpc>
                <a:spcPct val="90000"/>
              </a:lnSpc>
            </a:pPr>
            <a:r>
              <a:rPr lang="en-US"/>
              <a:t>ADD </a:t>
            </a:r>
            <a:r>
              <a:rPr lang="en-US" b="1"/>
              <a:t>r1</a:t>
            </a:r>
            <a:r>
              <a:rPr lang="en-US"/>
              <a:t> = r2, r3</a:t>
            </a:r>
          </a:p>
          <a:p>
            <a:pPr lvl="1">
              <a:lnSpc>
                <a:spcPct val="90000"/>
              </a:lnSpc>
            </a:pPr>
            <a:r>
              <a:rPr lang="en-US"/>
              <a:t>SUB r4 = </a:t>
            </a:r>
            <a:r>
              <a:rPr lang="en-US" b="1"/>
              <a:t>r1</a:t>
            </a:r>
            <a:r>
              <a:rPr lang="en-US"/>
              <a:t>, r5</a:t>
            </a:r>
          </a:p>
          <a:p>
            <a:pPr lvl="1">
              <a:lnSpc>
                <a:spcPct val="90000"/>
              </a:lnSpc>
            </a:pPr>
            <a:r>
              <a:rPr lang="en-US"/>
              <a:t>AND r6 = </a:t>
            </a:r>
            <a:r>
              <a:rPr lang="en-US" b="1"/>
              <a:t>r1</a:t>
            </a:r>
            <a:r>
              <a:rPr lang="en-US"/>
              <a:t>, r7</a:t>
            </a:r>
          </a:p>
          <a:p>
            <a:pPr lvl="1">
              <a:lnSpc>
                <a:spcPct val="90000"/>
              </a:lnSpc>
            </a:pPr>
            <a:r>
              <a:rPr lang="en-US"/>
              <a:t>XOR r8 = </a:t>
            </a:r>
            <a:r>
              <a:rPr lang="en-US" b="1"/>
              <a:t>r1</a:t>
            </a:r>
            <a:r>
              <a:rPr lang="en-US"/>
              <a:t>, r9</a:t>
            </a:r>
          </a:p>
          <a:p>
            <a:pPr>
              <a:lnSpc>
                <a:spcPct val="90000"/>
              </a:lnSpc>
            </a:pPr>
            <a:r>
              <a:rPr lang="en-US"/>
              <a:t>Stall otherwise (by pipeline interlock logic)</a:t>
            </a:r>
          </a:p>
          <a:p>
            <a:pPr lvl="1">
              <a:lnSpc>
                <a:spcPct val="90000"/>
              </a:lnSpc>
            </a:pPr>
            <a:r>
              <a:rPr lang="en-US"/>
              <a:t>LD </a:t>
            </a:r>
            <a:r>
              <a:rPr lang="en-US" b="1"/>
              <a:t>r1</a:t>
            </a:r>
            <a:r>
              <a:rPr lang="en-US"/>
              <a:t> = r2, (r3)</a:t>
            </a:r>
          </a:p>
          <a:p>
            <a:pPr lvl="1">
              <a:lnSpc>
                <a:spcPct val="90000"/>
              </a:lnSpc>
            </a:pPr>
            <a:r>
              <a:rPr lang="en-US"/>
              <a:t>SUB r4 = </a:t>
            </a:r>
            <a:r>
              <a:rPr lang="en-US" b="1"/>
              <a:t>r1</a:t>
            </a:r>
            <a:r>
              <a:rPr lang="en-US"/>
              <a:t>, r5</a:t>
            </a:r>
          </a:p>
          <a:p>
            <a:pPr lvl="1">
              <a:lnSpc>
                <a:spcPct val="90000"/>
              </a:lnSpc>
            </a:pPr>
            <a:r>
              <a:rPr lang="en-US"/>
              <a:t>AND r6 = </a:t>
            </a:r>
            <a:r>
              <a:rPr lang="en-US" b="1"/>
              <a:t>r1</a:t>
            </a:r>
            <a:r>
              <a:rPr lang="en-US"/>
              <a:t>, r7</a:t>
            </a:r>
          </a:p>
          <a:p>
            <a:pPr lvl="1">
              <a:lnSpc>
                <a:spcPct val="90000"/>
              </a:lnSpc>
            </a:pPr>
            <a:r>
              <a:rPr lang="en-US"/>
              <a:t>XOR r8 = </a:t>
            </a:r>
            <a:r>
              <a:rPr lang="en-US" b="1"/>
              <a:t>r1</a:t>
            </a:r>
            <a:r>
              <a:rPr lang="en-US"/>
              <a:t>, r9</a:t>
            </a:r>
          </a:p>
          <a:p>
            <a:pPr lvl="1">
              <a:lnSpc>
                <a:spcPct val="90000"/>
              </a:lnSpc>
            </a:pPr>
            <a:endParaRPr lang="en-US"/>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8</a:t>
            </a:fld>
            <a:endParaRPr lang="en-US" dirty="0"/>
          </a:p>
        </p:txBody>
      </p:sp>
      <p:pic>
        <p:nvPicPr>
          <p:cNvPr id="5" name="Picture 2"/>
          <p:cNvPicPr>
            <a:picLocks noChangeAspect="1" noChangeArrowheads="1"/>
          </p:cNvPicPr>
          <p:nvPr/>
        </p:nvPicPr>
        <p:blipFill>
          <a:blip r:embed="rId2"/>
          <a:srcRect/>
          <a:stretch>
            <a:fillRect/>
          </a:stretch>
        </p:blipFill>
        <p:spPr bwMode="auto">
          <a:xfrm>
            <a:off x="220662" y="228600"/>
            <a:ext cx="8923338" cy="6324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SimSun" pitchFamily="2" charset="-122"/>
              </a:rPr>
              <a:t>Data Hazards</a:t>
            </a:r>
          </a:p>
        </p:txBody>
      </p:sp>
      <p:grpSp>
        <p:nvGrpSpPr>
          <p:cNvPr id="2" name="Group 4"/>
          <p:cNvGrpSpPr>
            <a:grpSpLocks/>
          </p:cNvGrpSpPr>
          <p:nvPr/>
        </p:nvGrpSpPr>
        <p:grpSpPr bwMode="auto">
          <a:xfrm>
            <a:off x="609600" y="1676400"/>
            <a:ext cx="7531100" cy="4999038"/>
            <a:chOff x="635" y="713"/>
            <a:chExt cx="4744" cy="3149"/>
          </a:xfrm>
        </p:grpSpPr>
        <p:pic>
          <p:nvPicPr>
            <p:cNvPr id="26629" name="Picture 5" descr="figure8"/>
            <p:cNvPicPr>
              <a:picLocks noChangeAspect="1" noChangeArrowheads="1"/>
            </p:cNvPicPr>
            <p:nvPr/>
          </p:nvPicPr>
          <p:blipFill>
            <a:blip r:embed="rId3"/>
            <a:srcRect/>
            <a:stretch>
              <a:fillRect/>
            </a:stretch>
          </p:blipFill>
          <p:spPr bwMode="auto">
            <a:xfrm>
              <a:off x="635" y="713"/>
              <a:ext cx="4490" cy="2894"/>
            </a:xfrm>
            <a:prstGeom prst="rect">
              <a:avLst/>
            </a:prstGeom>
            <a:noFill/>
          </p:spPr>
        </p:pic>
        <p:sp>
          <p:nvSpPr>
            <p:cNvPr id="26630" name="Text Box 6"/>
            <p:cNvSpPr txBox="1">
              <a:spLocks noChangeArrowheads="1"/>
            </p:cNvSpPr>
            <p:nvPr/>
          </p:nvSpPr>
          <p:spPr bwMode="auto">
            <a:xfrm>
              <a:off x="718" y="3208"/>
              <a:ext cx="4661" cy="654"/>
            </a:xfrm>
            <a:prstGeom prst="rect">
              <a:avLst/>
            </a:prstGeom>
            <a:solidFill>
              <a:schemeClr val="bg1"/>
            </a:solidFill>
            <a:ln w="9525">
              <a:noFill/>
              <a:miter lim="800000"/>
              <a:headEnd/>
              <a:tailEnd/>
            </a:ln>
            <a:effectLst/>
          </p:spPr>
          <p:txBody>
            <a:bodyPr>
              <a:spAutoFit/>
            </a:bodyPr>
            <a:lstStyle/>
            <a:p>
              <a:pPr algn="ctr">
                <a:spcBef>
                  <a:spcPct val="50000"/>
                </a:spcBef>
              </a:pPr>
              <a:endParaRPr lang="zh-CN" altLang="en-US" sz="1400">
                <a:latin typeface="Times New Roman" pitchFamily="18" charset="0"/>
                <a:ea typeface="SimSun" pitchFamily="2" charset="-122"/>
              </a:endParaRPr>
            </a:p>
            <a:p>
              <a:pPr algn="ctr">
                <a:spcBef>
                  <a:spcPct val="50000"/>
                </a:spcBef>
              </a:pPr>
              <a:r>
                <a:rPr lang="en-US" altLang="zh-CN" sz="1600">
                  <a:latin typeface="Times New Roman" pitchFamily="18" charset="0"/>
                  <a:ea typeface="SimSun" pitchFamily="2" charset="-122"/>
                </a:rPr>
                <a:t>Figure 8.6.  Pipeline stalled by data dependency between D</a:t>
              </a:r>
              <a:r>
                <a:rPr lang="en-US" altLang="zh-CN" sz="1600" baseline="-25000">
                  <a:latin typeface="Times New Roman" pitchFamily="18" charset="0"/>
                  <a:ea typeface="SimSun" pitchFamily="2" charset="-122"/>
                </a:rPr>
                <a:t>2</a:t>
              </a:r>
              <a:r>
                <a:rPr lang="en-US" altLang="zh-CN" sz="1600">
                  <a:latin typeface="Times New Roman" pitchFamily="18" charset="0"/>
                  <a:ea typeface="SimSun" pitchFamily="2" charset="-122"/>
                </a:rPr>
                <a:t> and W</a:t>
              </a:r>
              <a:r>
                <a:rPr lang="en-US" altLang="zh-CN" sz="1600" baseline="-25000">
                  <a:latin typeface="Times New Roman" pitchFamily="18" charset="0"/>
                  <a:ea typeface="SimSun" pitchFamily="2" charset="-122"/>
                </a:rPr>
                <a:t>1</a:t>
              </a:r>
              <a:r>
                <a:rPr lang="en-US" altLang="zh-CN" sz="1600">
                  <a:latin typeface="Times New Roman" pitchFamily="18" charset="0"/>
                  <a:ea typeface="SimSun" pitchFamily="2" charset="-122"/>
                </a:rPr>
                <a:t>.</a:t>
              </a:r>
            </a:p>
            <a:p>
              <a:pPr algn="ctr">
                <a:spcBef>
                  <a:spcPct val="50000"/>
                </a:spcBef>
              </a:pPr>
              <a:endParaRPr lang="zh-CN" altLang="en-US" sz="1600">
                <a:latin typeface="Times New Roman" pitchFamily="18" charset="0"/>
                <a:ea typeface="SimSun" pitchFamily="2" charset="-122"/>
              </a:endParaRPr>
            </a:p>
          </p:txBody>
        </p:sp>
      </p:grpSp>
      <p:sp>
        <p:nvSpPr>
          <p:cNvPr id="6" name="Slide Number Placeholder 5"/>
          <p:cNvSpPr>
            <a:spLocks noGrp="1"/>
          </p:cNvSpPr>
          <p:nvPr>
            <p:ph type="sldNum" sz="quarter" idx="12"/>
          </p:nvPr>
        </p:nvSpPr>
        <p:spPr/>
        <p:txBody>
          <a:bodyPr/>
          <a:lstStyle/>
          <a:p>
            <a:pPr>
              <a:defRPr/>
            </a:pPr>
            <a:fld id="{D882793D-5506-42B2-A71E-01F7820F6E6B}"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9566</TotalTime>
  <Words>636</Words>
  <Application>Microsoft PowerPoint</Application>
  <PresentationFormat>On-screen Show (4:3)</PresentationFormat>
  <Paragraphs>122</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Pipelining</vt:lpstr>
      <vt:lpstr>Pipeline Performance</vt:lpstr>
      <vt:lpstr>Pipeline Performance</vt:lpstr>
      <vt:lpstr>Pipeline hazards</vt:lpstr>
      <vt:lpstr>Pipeline Hazards (2)</vt:lpstr>
      <vt:lpstr>Structural hazards</vt:lpstr>
      <vt:lpstr>Data hazards</vt:lpstr>
      <vt:lpstr>Slide 8</vt:lpstr>
      <vt:lpstr>Data Hazards</vt:lpstr>
      <vt:lpstr>Unconditional Branches</vt:lpstr>
      <vt:lpstr>Control dependencies</vt:lpstr>
      <vt:lpstr>Conditional Braches</vt:lpstr>
      <vt:lpstr>Control Dependency Graph</vt:lpstr>
      <vt:lpstr>Principles of designing pipeline processors</vt:lpstr>
      <vt:lpstr>Slide 15</vt:lpstr>
      <vt:lpstr>Slide 16</vt:lpstr>
      <vt:lpstr>Advantages/Disadvantages</vt:lpstr>
    </vt:vector>
  </TitlesOfParts>
  <Company>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Architecture</dc:title>
  <dc:creator>Dr Ben Choi</dc:creator>
  <cp:lastModifiedBy>admin</cp:lastModifiedBy>
  <cp:revision>218</cp:revision>
  <cp:lastPrinted>1999-12-17T13:56:08Z</cp:lastPrinted>
  <dcterms:created xsi:type="dcterms:W3CDTF">1998-09-21T10:37:54Z</dcterms:created>
  <dcterms:modified xsi:type="dcterms:W3CDTF">2015-02-20T05:35:13Z</dcterms:modified>
</cp:coreProperties>
</file>