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47"/>
  </p:notesMasterIdLst>
  <p:sldIdLst>
    <p:sldId id="317" r:id="rId2"/>
    <p:sldId id="257" r:id="rId3"/>
    <p:sldId id="318" r:id="rId4"/>
    <p:sldId id="258" r:id="rId5"/>
    <p:sldId id="260" r:id="rId6"/>
    <p:sldId id="264" r:id="rId7"/>
    <p:sldId id="261" r:id="rId8"/>
    <p:sldId id="263" r:id="rId9"/>
    <p:sldId id="266" r:id="rId10"/>
    <p:sldId id="267" r:id="rId11"/>
    <p:sldId id="269" r:id="rId12"/>
    <p:sldId id="270" r:id="rId13"/>
    <p:sldId id="271" r:id="rId14"/>
    <p:sldId id="273" r:id="rId15"/>
    <p:sldId id="315" r:id="rId16"/>
    <p:sldId id="307" r:id="rId17"/>
    <p:sldId id="276" r:id="rId18"/>
    <p:sldId id="320" r:id="rId19"/>
    <p:sldId id="278" r:id="rId20"/>
    <p:sldId id="319" r:id="rId21"/>
    <p:sldId id="328" r:id="rId22"/>
    <p:sldId id="280" r:id="rId23"/>
    <p:sldId id="281" r:id="rId24"/>
    <p:sldId id="282" r:id="rId25"/>
    <p:sldId id="283" r:id="rId26"/>
    <p:sldId id="284" r:id="rId27"/>
    <p:sldId id="285" r:id="rId28"/>
    <p:sldId id="309" r:id="rId29"/>
    <p:sldId id="310" r:id="rId30"/>
    <p:sldId id="329" r:id="rId31"/>
    <p:sldId id="331" r:id="rId32"/>
    <p:sldId id="324" r:id="rId33"/>
    <p:sldId id="332" r:id="rId34"/>
    <p:sldId id="333" r:id="rId35"/>
    <p:sldId id="311" r:id="rId36"/>
    <p:sldId id="321" r:id="rId37"/>
    <p:sldId id="323" r:id="rId38"/>
    <p:sldId id="322" r:id="rId39"/>
    <p:sldId id="298" r:id="rId40"/>
    <p:sldId id="299" r:id="rId41"/>
    <p:sldId id="327" r:id="rId42"/>
    <p:sldId id="301" r:id="rId43"/>
    <p:sldId id="334" r:id="rId44"/>
    <p:sldId id="335" r:id="rId45"/>
    <p:sldId id="336"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39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5A8C9C-F477-43FB-80A5-FDEA25BE18DA}" type="datetimeFigureOut">
              <a:rPr lang="en-US" smtClean="0"/>
              <a:pPr/>
              <a:t>3/12/2015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746FD6-C4A6-4046-A4F0-1E0D825C34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1893CEC-71A1-4E53-8EBC-0D5E4F821289}" type="datetime1">
              <a:rPr lang="en-US" smtClean="0"/>
              <a:pPr>
                <a:defRPr/>
              </a:pPr>
              <a:t>3/12/2015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C0F4A1-A06B-4F67-818B-0D6F1B54823B}" type="slidenum">
              <a:rPr lang="en-US"/>
              <a:pPr>
                <a:defRPr/>
              </a:pPr>
              <a:t>‹#›</a:t>
            </a:fld>
            <a:endParaRPr lang="en-US"/>
          </a:p>
        </p:txBody>
      </p:sp>
    </p:spTree>
    <p:extLst>
      <p:ext uri="{BB962C8B-B14F-4D97-AF65-F5344CB8AC3E}">
        <p14:creationId xmlns:p14="http://schemas.microsoft.com/office/powerpoint/2010/main" xmlns="" val="187169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6795AF5-FC22-4FA9-8978-DEF1FCFF9166}" type="datetime1">
              <a:rPr lang="en-US" smtClean="0"/>
              <a:pPr>
                <a:defRPr/>
              </a:pPr>
              <a:t>3/12/2015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B90039-A609-41D0-B3FE-71337EB0F6D9}" type="slidenum">
              <a:rPr lang="en-US"/>
              <a:pPr>
                <a:defRPr/>
              </a:pPr>
              <a:t>‹#›</a:t>
            </a:fld>
            <a:endParaRPr lang="en-US"/>
          </a:p>
        </p:txBody>
      </p:sp>
    </p:spTree>
    <p:extLst>
      <p:ext uri="{BB962C8B-B14F-4D97-AF65-F5344CB8AC3E}">
        <p14:creationId xmlns:p14="http://schemas.microsoft.com/office/powerpoint/2010/main" xmlns="" val="3155059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5F6DB02-79BC-4BFD-A66B-4BF0828095CA}" type="datetime1">
              <a:rPr lang="en-US" smtClean="0"/>
              <a:pPr>
                <a:defRPr/>
              </a:pPr>
              <a:t>3/12/2015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11608A-DBCC-4F3B-A4D8-AE4EC210CCCC}" type="slidenum">
              <a:rPr lang="en-US"/>
              <a:pPr>
                <a:defRPr/>
              </a:pPr>
              <a:t>‹#›</a:t>
            </a:fld>
            <a:endParaRPr lang="en-US"/>
          </a:p>
        </p:txBody>
      </p:sp>
    </p:spTree>
    <p:extLst>
      <p:ext uri="{BB962C8B-B14F-4D97-AF65-F5344CB8AC3E}">
        <p14:creationId xmlns:p14="http://schemas.microsoft.com/office/powerpoint/2010/main" xmlns="" val="72253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BF8DA35-B507-4035-A44B-3E32B51AC966}" type="datetime1">
              <a:rPr lang="en-US" smtClean="0"/>
              <a:pPr>
                <a:defRPr/>
              </a:pPr>
              <a:t>3/12/2015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563F62-C96F-4666-BA8B-991F945F67B0}" type="slidenum">
              <a:rPr lang="en-US"/>
              <a:pPr>
                <a:defRPr/>
              </a:pPr>
              <a:t>‹#›</a:t>
            </a:fld>
            <a:endParaRPr lang="en-US"/>
          </a:p>
        </p:txBody>
      </p:sp>
    </p:spTree>
    <p:extLst>
      <p:ext uri="{BB962C8B-B14F-4D97-AF65-F5344CB8AC3E}">
        <p14:creationId xmlns:p14="http://schemas.microsoft.com/office/powerpoint/2010/main" xmlns="" val="279113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48AC7EA-C212-4203-B940-26A854BF1911}" type="datetime1">
              <a:rPr lang="en-US" smtClean="0"/>
              <a:pPr>
                <a:defRPr/>
              </a:pPr>
              <a:t>3/12/2015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A6934A-40C1-4C07-9F56-0D091572C4A7}" type="slidenum">
              <a:rPr lang="en-US"/>
              <a:pPr>
                <a:defRPr/>
              </a:pPr>
              <a:t>‹#›</a:t>
            </a:fld>
            <a:endParaRPr lang="en-US"/>
          </a:p>
        </p:txBody>
      </p:sp>
    </p:spTree>
    <p:extLst>
      <p:ext uri="{BB962C8B-B14F-4D97-AF65-F5344CB8AC3E}">
        <p14:creationId xmlns:p14="http://schemas.microsoft.com/office/powerpoint/2010/main" xmlns="" val="280169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F8B4270-76BC-42FD-BB24-E9EF5E9F2A3F}" type="datetime1">
              <a:rPr lang="en-US" smtClean="0"/>
              <a:pPr>
                <a:defRPr/>
              </a:pPr>
              <a:t>3/12/2015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494530F-5048-4BEB-BD59-7921837D206D}" type="slidenum">
              <a:rPr lang="en-US"/>
              <a:pPr>
                <a:defRPr/>
              </a:pPr>
              <a:t>‹#›</a:t>
            </a:fld>
            <a:endParaRPr lang="en-US"/>
          </a:p>
        </p:txBody>
      </p:sp>
    </p:spTree>
    <p:extLst>
      <p:ext uri="{BB962C8B-B14F-4D97-AF65-F5344CB8AC3E}">
        <p14:creationId xmlns:p14="http://schemas.microsoft.com/office/powerpoint/2010/main" xmlns="" val="2996658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2F2B847-DA8E-44C1-8FBF-1D17A521CE4B}" type="datetime1">
              <a:rPr lang="en-US" smtClean="0"/>
              <a:pPr>
                <a:defRPr/>
              </a:pPr>
              <a:t>3/12/2015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6DD4B4B-F7F5-4714-8C03-52311F5D0B79}" type="slidenum">
              <a:rPr lang="en-US"/>
              <a:pPr>
                <a:defRPr/>
              </a:pPr>
              <a:t>‹#›</a:t>
            </a:fld>
            <a:endParaRPr lang="en-US"/>
          </a:p>
        </p:txBody>
      </p:sp>
    </p:spTree>
    <p:extLst>
      <p:ext uri="{BB962C8B-B14F-4D97-AF65-F5344CB8AC3E}">
        <p14:creationId xmlns:p14="http://schemas.microsoft.com/office/powerpoint/2010/main" xmlns="" val="409812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24BF40C-8B2E-49ED-B376-D2911041CC5F}" type="datetime1">
              <a:rPr lang="en-US" smtClean="0"/>
              <a:pPr>
                <a:defRPr/>
              </a:pPr>
              <a:t>3/12/2015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D612D6F-AF37-42D2-B941-9A4F1B09D457}" type="slidenum">
              <a:rPr lang="en-US"/>
              <a:pPr>
                <a:defRPr/>
              </a:pPr>
              <a:t>‹#›</a:t>
            </a:fld>
            <a:endParaRPr lang="en-US"/>
          </a:p>
        </p:txBody>
      </p:sp>
    </p:spTree>
    <p:extLst>
      <p:ext uri="{BB962C8B-B14F-4D97-AF65-F5344CB8AC3E}">
        <p14:creationId xmlns:p14="http://schemas.microsoft.com/office/powerpoint/2010/main" xmlns="" val="219068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80874C1-E2F3-48A9-A67C-E93DF8555215}" type="datetime1">
              <a:rPr lang="en-US" smtClean="0"/>
              <a:pPr>
                <a:defRPr/>
              </a:pPr>
              <a:t>3/12/2015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6B4105E-E0F7-4F4C-BB57-6A58303C0CA9}" type="slidenum">
              <a:rPr lang="en-US"/>
              <a:pPr>
                <a:defRPr/>
              </a:pPr>
              <a:t>‹#›</a:t>
            </a:fld>
            <a:endParaRPr lang="en-US"/>
          </a:p>
        </p:txBody>
      </p:sp>
    </p:spTree>
    <p:extLst>
      <p:ext uri="{BB962C8B-B14F-4D97-AF65-F5344CB8AC3E}">
        <p14:creationId xmlns:p14="http://schemas.microsoft.com/office/powerpoint/2010/main" xmlns="" val="418540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326F1D-3E8B-41C3-B5D8-FC3881CFAF5A}" type="datetime1">
              <a:rPr lang="en-US" smtClean="0"/>
              <a:pPr>
                <a:defRPr/>
              </a:pPr>
              <a:t>3/12/2015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52C25D-3C73-427B-9CE2-1D14C8354481}" type="slidenum">
              <a:rPr lang="en-US"/>
              <a:pPr>
                <a:defRPr/>
              </a:pPr>
              <a:t>‹#›</a:t>
            </a:fld>
            <a:endParaRPr lang="en-US"/>
          </a:p>
        </p:txBody>
      </p:sp>
    </p:spTree>
    <p:extLst>
      <p:ext uri="{BB962C8B-B14F-4D97-AF65-F5344CB8AC3E}">
        <p14:creationId xmlns:p14="http://schemas.microsoft.com/office/powerpoint/2010/main" xmlns="" val="359324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98D52B2-390F-4159-9F08-68F4B3B36594}" type="datetime1">
              <a:rPr lang="en-US" smtClean="0"/>
              <a:pPr>
                <a:defRPr/>
              </a:pPr>
              <a:t>3/12/2015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B12AD1-2E7B-49C9-A201-A87CD218B2C9}" type="slidenum">
              <a:rPr lang="en-US"/>
              <a:pPr>
                <a:defRPr/>
              </a:pPr>
              <a:t>‹#›</a:t>
            </a:fld>
            <a:endParaRPr lang="en-US"/>
          </a:p>
        </p:txBody>
      </p:sp>
    </p:spTree>
    <p:extLst>
      <p:ext uri="{BB962C8B-B14F-4D97-AF65-F5344CB8AC3E}">
        <p14:creationId xmlns:p14="http://schemas.microsoft.com/office/powerpoint/2010/main" xmlns="" val="4063780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72D5DC9-AF82-46F3-83C0-6A873C984587}" type="datetime1">
              <a:rPr lang="en-US" smtClean="0"/>
              <a:pPr>
                <a:defRPr/>
              </a:pPr>
              <a:t>3/12/2015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765A1ED-5B7E-4E31-A315-F014A752A89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838200" y="1828800"/>
            <a:ext cx="8001000" cy="2438400"/>
          </a:xfrm>
        </p:spPr>
        <p:txBody>
          <a:bodyPr/>
          <a:lstStyle/>
          <a:p>
            <a:pPr eaLnBrk="1" hangingPunct="1"/>
            <a:r>
              <a:rPr lang="en-US" altLang="en-US" sz="6000" b="1" dirty="0" smtClean="0">
                <a:latin typeface="Times New Roman" pitchFamily="18" charset="0"/>
                <a:cs typeface="Times New Roman" pitchFamily="18" charset="0"/>
              </a:rPr>
              <a:t>Interconnection networks</a:t>
            </a:r>
            <a:br>
              <a:rPr lang="en-US" altLang="en-US" sz="6000" b="1" dirty="0" smtClean="0">
                <a:latin typeface="Times New Roman" pitchFamily="18" charset="0"/>
                <a:cs typeface="Times New Roman" pitchFamily="18" charset="0"/>
              </a:rPr>
            </a:br>
            <a:endParaRPr lang="en-US" altLang="en-US" sz="6000" dirty="0" smtClean="0"/>
          </a:p>
        </p:txBody>
      </p:sp>
      <p:sp>
        <p:nvSpPr>
          <p:cNvPr id="3" name="Slide Number Placeholder 2"/>
          <p:cNvSpPr>
            <a:spLocks noGrp="1"/>
          </p:cNvSpPr>
          <p:nvPr>
            <p:ph type="sldNum" sz="quarter" idx="12"/>
          </p:nvPr>
        </p:nvSpPr>
        <p:spPr/>
        <p:txBody>
          <a:bodyPr/>
          <a:lstStyle/>
          <a:p>
            <a:pPr>
              <a:defRPr/>
            </a:pPr>
            <a:fld id="{39C0F4A1-A06B-4F67-818B-0D6F1B54823B}"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762000" y="762000"/>
            <a:ext cx="78486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sz="2800">
              <a:latin typeface="Times New Roman" pitchFamily="18" charset="0"/>
              <a:cs typeface="Times New Roman" pitchFamily="18" charset="0"/>
            </a:endParaRPr>
          </a:p>
          <a:p>
            <a:pPr eaLnBrk="1" hangingPunct="1"/>
            <a:endParaRPr lang="en-US" altLang="en-US" sz="2800">
              <a:latin typeface="Gill Sans MT" pitchFamily="34" charset="0"/>
            </a:endParaRPr>
          </a:p>
        </p:txBody>
      </p:sp>
      <p:sp>
        <p:nvSpPr>
          <p:cNvPr id="11267" name="Content Placeholder 3"/>
          <p:cNvSpPr>
            <a:spLocks noGrp="1"/>
          </p:cNvSpPr>
          <p:nvPr>
            <p:ph idx="1"/>
          </p:nvPr>
        </p:nvSpPr>
        <p:spPr>
          <a:xfrm>
            <a:off x="457200" y="1600200"/>
            <a:ext cx="8229600" cy="5257800"/>
          </a:xfrm>
        </p:spPr>
        <p:txBody>
          <a:bodyPr/>
          <a:lstStyle/>
          <a:p>
            <a:pPr eaLnBrk="1" hangingPunct="1"/>
            <a:endParaRPr lang="en-US" altLang="en-US" smtClean="0">
              <a:latin typeface="Times New Roman" pitchFamily="18" charset="0"/>
              <a:cs typeface="Times New Roman" pitchFamily="18" charset="0"/>
            </a:endParaRPr>
          </a:p>
          <a:p>
            <a:pPr eaLnBrk="1" hangingPunct="1"/>
            <a:endParaRPr lang="en-US" altLang="en-US" smtClean="0">
              <a:latin typeface="Times New Roman" pitchFamily="18" charset="0"/>
              <a:cs typeface="Times New Roman" pitchFamily="18" charset="0"/>
            </a:endParaRPr>
          </a:p>
          <a:p>
            <a:pPr eaLnBrk="1" hangingPunct="1"/>
            <a:endParaRPr lang="en-US" altLang="en-US" smtClean="0">
              <a:latin typeface="Times New Roman" pitchFamily="18" charset="0"/>
              <a:cs typeface="Times New Roman" pitchFamily="18" charset="0"/>
            </a:endParaRPr>
          </a:p>
          <a:p>
            <a:pPr eaLnBrk="1" hangingPunct="1"/>
            <a:endParaRPr lang="en-US" altLang="en-US" sz="2800" smtClean="0">
              <a:latin typeface="Times New Roman" pitchFamily="18" charset="0"/>
              <a:cs typeface="Times New Roman" pitchFamily="18" charset="0"/>
            </a:endParaRPr>
          </a:p>
          <a:p>
            <a:pPr eaLnBrk="1" hangingPunct="1"/>
            <a:r>
              <a:rPr lang="en-US" altLang="en-US" sz="2800" smtClean="0">
                <a:latin typeface="Times New Roman" pitchFamily="18" charset="0"/>
                <a:cs typeface="Times New Roman" pitchFamily="18" charset="0"/>
              </a:rPr>
              <a:t>Device close to the central bus controller is assigned the highest priority.</a:t>
            </a:r>
          </a:p>
          <a:p>
            <a:pPr eaLnBrk="1" hangingPunct="1"/>
            <a:r>
              <a:rPr lang="en-US" altLang="en-US" sz="2800" smtClean="0">
                <a:latin typeface="Times New Roman" pitchFamily="18" charset="0"/>
                <a:cs typeface="Times New Roman" pitchFamily="18" charset="0"/>
              </a:rPr>
              <a:t>Requests are made on a common request line, BRQ. The central bus control unit propagates a bus grant signal BGT if the acknowledge signal SACK indicates that the bus is idle</a:t>
            </a:r>
            <a:r>
              <a:rPr lang="en-US" altLang="en-US" smtClean="0">
                <a:latin typeface="Times New Roman" pitchFamily="18" charset="0"/>
                <a:cs typeface="Times New Roman" pitchFamily="18" charset="0"/>
              </a:rPr>
              <a:t>.</a:t>
            </a:r>
          </a:p>
          <a:p>
            <a:pPr eaLnBrk="1" hangingPunct="1"/>
            <a:endParaRPr lang="en-US" altLang="en-US" smtClean="0"/>
          </a:p>
        </p:txBody>
      </p:sp>
      <p:pic>
        <p:nvPicPr>
          <p:cNvPr id="11268"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0"/>
            <a:ext cx="8458200" cy="358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6B563F62-C96F-4666-BA8B-991F945F67B0}"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p:txBody>
          <a:bodyPr/>
          <a:lstStyle/>
          <a:p>
            <a:pPr eaLnBrk="1" hangingPunct="1"/>
            <a:r>
              <a:rPr lang="en-US" altLang="en-US" sz="3200" b="1" smtClean="0">
                <a:latin typeface="Times New Roman" pitchFamily="18" charset="0"/>
                <a:cs typeface="Times New Roman" pitchFamily="18" charset="0"/>
              </a:rPr>
              <a:t>(b)Fixed time slice algorithm</a:t>
            </a:r>
            <a:br>
              <a:rPr lang="en-US" altLang="en-US" sz="3200" b="1" smtClean="0">
                <a:latin typeface="Times New Roman" pitchFamily="18" charset="0"/>
                <a:cs typeface="Times New Roman" pitchFamily="18" charset="0"/>
              </a:rPr>
            </a:br>
            <a:endParaRPr lang="en-US" altLang="en-US" sz="3200" smtClean="0"/>
          </a:p>
        </p:txBody>
      </p:sp>
      <p:sp>
        <p:nvSpPr>
          <p:cNvPr id="4" name="Content Placeholder 3"/>
          <p:cNvSpPr>
            <a:spLocks noGrp="1"/>
          </p:cNvSpPr>
          <p:nvPr>
            <p:ph idx="1"/>
          </p:nvPr>
        </p:nvSpPr>
        <p:spPr>
          <a:xfrm>
            <a:off x="457200" y="1219200"/>
            <a:ext cx="8229600" cy="4906963"/>
          </a:xfrm>
        </p:spPr>
        <p:txBody>
          <a:bodyPr rtlCol="0">
            <a:normAutofit lnSpcReduction="10000"/>
          </a:bodyPr>
          <a:lstStyle/>
          <a:p>
            <a:pPr eaLnBrk="1" fontAlgn="auto" hangingPunct="1">
              <a:spcAft>
                <a:spcPts val="0"/>
              </a:spcAft>
              <a:buFont typeface="Arial" pitchFamily="34" charset="0"/>
              <a:buChar char="•"/>
              <a:defRPr/>
            </a:pPr>
            <a:endParaRPr lang="en-US" b="1" dirty="0" smtClean="0">
              <a:latin typeface="Times New Roman" pitchFamily="18" charset="0"/>
              <a:cs typeface="Times New Roman" pitchFamily="18" charset="0"/>
            </a:endParaRP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This divides the available bus band width into fixed length time slices that are then sequentially offered to each device in a round robin fashion. </a:t>
            </a: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Should the selected device elect not to use the time slice, the time slice remains unused by any device.</a:t>
            </a: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The technique is called fixed time slicing (FTS) or time division multiplexing (TMD).</a:t>
            </a:r>
          </a:p>
          <a:p>
            <a:pPr eaLnBrk="1" fontAlgn="auto" hangingPunct="1">
              <a:spcAft>
                <a:spcPts val="0"/>
              </a:spcAft>
              <a:buFont typeface="Arial" pitchFamily="34" charset="0"/>
              <a:buChar char="•"/>
              <a:defRPr/>
            </a:pPr>
            <a:endParaRPr lang="en-US" dirty="0" smtClean="0">
              <a:latin typeface="Times New Roman" pitchFamily="18" charset="0"/>
              <a:cs typeface="Times New Roman" pitchFamily="18" charset="0"/>
            </a:endParaRPr>
          </a:p>
          <a:p>
            <a:pPr eaLnBrk="1" fontAlgn="auto" hangingPunct="1">
              <a:spcAft>
                <a:spcPts val="0"/>
              </a:spcAft>
              <a:buFont typeface="Arial" pitchFamily="34" charset="0"/>
              <a:buChar char="•"/>
              <a:defRPr/>
            </a:pPr>
            <a:endParaRPr lang="en-US" dirty="0" smtClean="0"/>
          </a:p>
        </p:txBody>
      </p:sp>
      <p:sp>
        <p:nvSpPr>
          <p:cNvPr id="5" name="Slide Number Placeholder 4"/>
          <p:cNvSpPr>
            <a:spLocks noGrp="1"/>
          </p:cNvSpPr>
          <p:nvPr>
            <p:ph type="sldNum" sz="quarter" idx="12"/>
          </p:nvPr>
        </p:nvSpPr>
        <p:spPr/>
        <p:txBody>
          <a:bodyPr/>
          <a:lstStyle/>
          <a:p>
            <a:pPr>
              <a:defRPr/>
            </a:pPr>
            <a:fld id="{6B563F62-C96F-4666-BA8B-991F945F67B0}"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p:txBody>
          <a:bodyPr/>
          <a:lstStyle/>
          <a:p>
            <a:pPr eaLnBrk="1" hangingPunct="1"/>
            <a:r>
              <a:rPr lang="en-US" altLang="en-US" sz="3600" b="1" smtClean="0">
                <a:latin typeface="Times New Roman" pitchFamily="18" charset="0"/>
                <a:cs typeface="Times New Roman" pitchFamily="18" charset="0"/>
              </a:rPr>
              <a:t>(c)Dynamic priority algorithm</a:t>
            </a:r>
            <a:endParaRPr lang="en-US" altLang="en-US" sz="3600" smtClean="0"/>
          </a:p>
        </p:txBody>
      </p:sp>
      <p:sp>
        <p:nvSpPr>
          <p:cNvPr id="4" name="Content Placeholder 3"/>
          <p:cNvSpPr>
            <a:spLocks noGrp="1"/>
          </p:cNvSpPr>
          <p:nvPr>
            <p:ph idx="1"/>
          </p:nvPr>
        </p:nvSpPr>
        <p:spPr/>
        <p:txBody>
          <a:bodyPr rtlCol="0">
            <a:normAutofit fontScale="77500" lnSpcReduction="20000"/>
          </a:bodyPr>
          <a:lstStyle/>
          <a:p>
            <a:pPr eaLnBrk="1" fontAlgn="auto" hangingPunct="1">
              <a:spcAft>
                <a:spcPts val="0"/>
              </a:spcAft>
              <a:buFont typeface="Arial" pitchFamily="34" charset="0"/>
              <a:buChar char="•"/>
              <a:defRPr/>
            </a:pPr>
            <a:endParaRPr lang="en-US" b="1" dirty="0" smtClean="0">
              <a:latin typeface="Times New Roman" pitchFamily="18" charset="0"/>
              <a:cs typeface="Times New Roman" pitchFamily="18" charset="0"/>
            </a:endParaRP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----LRU(least recently used)</a:t>
            </a: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----RDC(rotating daisy chain)</a:t>
            </a:r>
          </a:p>
          <a:p>
            <a:pPr eaLnBrk="1" fontAlgn="auto" hangingPunct="1">
              <a:spcAft>
                <a:spcPts val="0"/>
              </a:spcAft>
              <a:buFont typeface="Arial" pitchFamily="34" charset="0"/>
              <a:buChar char="•"/>
              <a:defRPr/>
            </a:pPr>
            <a:endParaRPr lang="en-US" dirty="0" smtClean="0">
              <a:latin typeface="Times New Roman" pitchFamily="18" charset="0"/>
              <a:cs typeface="Times New Roman" pitchFamily="18" charset="0"/>
            </a:endParaRP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The LRU algorithm gives the highest priority to the requesting device that has not used the bus for the longest interval. This is accomplished by reassigning priorities after each bus cycle. </a:t>
            </a:r>
          </a:p>
          <a:p>
            <a:pPr eaLnBrk="1" fontAlgn="auto" hangingPunct="1">
              <a:spcAft>
                <a:spcPts val="0"/>
              </a:spcAft>
              <a:buFont typeface="Arial" pitchFamily="34" charset="0"/>
              <a:buChar char="•"/>
              <a:defRPr/>
            </a:pPr>
            <a:endParaRPr lang="en-US" dirty="0" smtClean="0">
              <a:latin typeface="Times New Roman" pitchFamily="18" charset="0"/>
              <a:cs typeface="Times New Roman" pitchFamily="18" charset="0"/>
            </a:endParaRP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In the daisy chain scheme all devices are given static and unique priorities on a bus grant line emanating from a  central controller.</a:t>
            </a:r>
          </a:p>
          <a:p>
            <a:pPr eaLnBrk="1" fontAlgn="auto" hangingPunct="1">
              <a:spcAft>
                <a:spcPts val="0"/>
              </a:spcAft>
              <a:buFont typeface="Arial" pitchFamily="34" charset="0"/>
              <a:buChar char="•"/>
              <a:defRPr/>
            </a:pPr>
            <a:endParaRPr lang="en-US" dirty="0" smtClean="0"/>
          </a:p>
        </p:txBody>
      </p:sp>
      <p:sp>
        <p:nvSpPr>
          <p:cNvPr id="5" name="Slide Number Placeholder 4"/>
          <p:cNvSpPr>
            <a:spLocks noGrp="1"/>
          </p:cNvSpPr>
          <p:nvPr>
            <p:ph type="sldNum" sz="quarter" idx="12"/>
          </p:nvPr>
        </p:nvSpPr>
        <p:spPr/>
        <p:txBody>
          <a:bodyPr/>
          <a:lstStyle/>
          <a:p>
            <a:pPr>
              <a:defRPr/>
            </a:pPr>
            <a:fld id="{6B563F62-C96F-4666-BA8B-991F945F67B0}"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533400" y="228600"/>
            <a:ext cx="8001000" cy="2678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a:latin typeface="Times New Roman" pitchFamily="18" charset="0"/>
                <a:cs typeface="Times New Roman" pitchFamily="18" charset="0"/>
              </a:rPr>
              <a:t>In the RDC scheme, no central controller exists and the bus grant line is connected from the last device back to the first in a closed loop. Whichever device is granted access to the bus serves as the bus controller for the following arbitration.</a:t>
            </a:r>
          </a:p>
          <a:p>
            <a:pPr eaLnBrk="1" hangingPunct="1"/>
            <a:endParaRPr lang="en-US" altLang="en-US" sz="2800">
              <a:latin typeface="Times New Roman" pitchFamily="18" charset="0"/>
              <a:cs typeface="Times New Roman" pitchFamily="18" charset="0"/>
            </a:endParaRP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2609850"/>
            <a:ext cx="8305800" cy="424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66B4105E-E0F7-4F4C-BB57-6A58303C0CA9}"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rtlCol="0">
            <a:normAutofit fontScale="90000"/>
          </a:bodyPr>
          <a:lstStyle/>
          <a:p>
            <a:pPr eaLnBrk="1" fontAlgn="auto" hangingPunct="1">
              <a:spcAft>
                <a:spcPts val="0"/>
              </a:spcAft>
              <a:defRPr/>
            </a:pPr>
            <a:r>
              <a:rPr lang="en-US" sz="3100" b="1" dirty="0" smtClean="0">
                <a:latin typeface="Times New Roman" pitchFamily="18" charset="0"/>
                <a:cs typeface="Times New Roman" pitchFamily="18" charset="0"/>
              </a:rPr>
              <a:t>(d)The FCFS algorithm</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smtClean="0"/>
          </a:p>
        </p:txBody>
      </p:sp>
      <p:sp>
        <p:nvSpPr>
          <p:cNvPr id="4" name="Content Placeholder 3"/>
          <p:cNvSpPr>
            <a:spLocks noGrp="1"/>
          </p:cNvSpPr>
          <p:nvPr>
            <p:ph idx="1"/>
          </p:nvPr>
        </p:nvSpPr>
        <p:spPr>
          <a:xfrm>
            <a:off x="457200" y="1295400"/>
            <a:ext cx="8229600" cy="4830763"/>
          </a:xfrm>
        </p:spPr>
        <p:txBody>
          <a:bodyPr rtlCol="0">
            <a:normAutofit fontScale="85000" lnSpcReduction="20000"/>
          </a:bodyPr>
          <a:lstStyle/>
          <a:p>
            <a:pPr eaLnBrk="1" fontAlgn="auto" hangingPunct="1">
              <a:spcAft>
                <a:spcPts val="0"/>
              </a:spcAft>
              <a:buFont typeface="Arial" pitchFamily="34" charset="0"/>
              <a:buNone/>
              <a:defRPr/>
            </a:pPr>
            <a:endParaRPr lang="en-US" b="1" dirty="0" smtClean="0">
              <a:latin typeface="Times New Roman" pitchFamily="18" charset="0"/>
              <a:cs typeface="Times New Roman" pitchFamily="18" charset="0"/>
            </a:endParaRP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Requests are honored in the order received. </a:t>
            </a: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Scheme is symmetric because it favors no particular processor or device on the bus; thus it load balances the bus requests.</a:t>
            </a:r>
          </a:p>
          <a:p>
            <a:pPr eaLnBrk="1" fontAlgn="auto" hangingPunct="1">
              <a:spcAft>
                <a:spcPts val="0"/>
              </a:spcAft>
              <a:buFont typeface="Arial" pitchFamily="34" charset="0"/>
              <a:buChar char="•"/>
              <a:defRPr/>
            </a:pPr>
            <a:endParaRPr lang="en-US" dirty="0" smtClean="0">
              <a:latin typeface="Times New Roman" pitchFamily="18" charset="0"/>
              <a:cs typeface="Times New Roman" pitchFamily="18" charset="0"/>
            </a:endParaRP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2 difficult reasons to implement FCFS</a:t>
            </a:r>
          </a:p>
          <a:p>
            <a:pPr eaLnBrk="1" fontAlgn="auto" hangingPunct="1">
              <a:spcAft>
                <a:spcPts val="0"/>
              </a:spcAft>
              <a:buFont typeface="Arial" pitchFamily="34" charset="0"/>
              <a:buChar char="•"/>
              <a:defRPr/>
            </a:pPr>
            <a:endParaRPr lang="en-US" dirty="0" smtClean="0">
              <a:latin typeface="Times New Roman" pitchFamily="18" charset="0"/>
              <a:cs typeface="Times New Roman" pitchFamily="18" charset="0"/>
            </a:endParaRP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Mechanism to record the arrival order of all pending requests</a:t>
            </a: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It is always possible for 2 bus requests to arrive within a sufficiently small interval.</a:t>
            </a:r>
          </a:p>
          <a:p>
            <a:pPr eaLnBrk="1" fontAlgn="auto" hangingPunct="1">
              <a:spcAft>
                <a:spcPts val="0"/>
              </a:spcAft>
              <a:buFont typeface="Arial" pitchFamily="34" charset="0"/>
              <a:buChar char="•"/>
              <a:defRPr/>
            </a:pPr>
            <a:endParaRPr lang="en-US" dirty="0" smtClean="0">
              <a:latin typeface="Times New Roman" pitchFamily="18" charset="0"/>
              <a:cs typeface="Times New Roman" pitchFamily="18" charset="0"/>
            </a:endParaRPr>
          </a:p>
          <a:p>
            <a:pPr eaLnBrk="1" fontAlgn="auto" hangingPunct="1">
              <a:spcAft>
                <a:spcPts val="0"/>
              </a:spcAft>
              <a:buFont typeface="Arial" pitchFamily="34" charset="0"/>
              <a:buChar char="•"/>
              <a:defRPr/>
            </a:pPr>
            <a:endParaRPr lang="en-US" dirty="0" smtClean="0"/>
          </a:p>
        </p:txBody>
      </p:sp>
      <p:sp>
        <p:nvSpPr>
          <p:cNvPr id="5" name="Slide Number Placeholder 4"/>
          <p:cNvSpPr>
            <a:spLocks noGrp="1"/>
          </p:cNvSpPr>
          <p:nvPr>
            <p:ph type="sldNum" sz="quarter" idx="12"/>
          </p:nvPr>
        </p:nvSpPr>
        <p:spPr/>
        <p:txBody>
          <a:bodyPr/>
          <a:lstStyle/>
          <a:p>
            <a:pPr>
              <a:defRPr/>
            </a:pPr>
            <a:fld id="{6B563F62-C96F-4666-BA8B-991F945F67B0}"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pPr eaLnBrk="1" hangingPunct="1"/>
            <a:r>
              <a:rPr lang="en-US" altLang="en-US" smtClean="0"/>
              <a:t>(e) polling</a:t>
            </a:r>
          </a:p>
        </p:txBody>
      </p:sp>
      <p:sp>
        <p:nvSpPr>
          <p:cNvPr id="4" name="Content Placeholder 3"/>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latin typeface="Times New Roman" pitchFamily="18" charset="0"/>
              </a:rPr>
              <a:t>In  a bus controller that uses polling, the bus grant signal, BGT of the static daisy chain is replaced by a set of [log2m] polling lines. </a:t>
            </a:r>
          </a:p>
          <a:p>
            <a:pPr eaLnBrk="1" fontAlgn="auto" hangingPunct="1">
              <a:spcAft>
                <a:spcPts val="0"/>
              </a:spcAft>
              <a:buFont typeface="Arial" pitchFamily="34" charset="0"/>
              <a:buChar char="•"/>
              <a:defRPr/>
            </a:pPr>
            <a:r>
              <a:rPr lang="en-US" dirty="0" smtClean="0">
                <a:latin typeface="Times New Roman" pitchFamily="18" charset="0"/>
              </a:rPr>
              <a:t>The set of poll lines is connected to each of the devices.</a:t>
            </a:r>
          </a:p>
          <a:p>
            <a:pPr eaLnBrk="1" fontAlgn="auto" hangingPunct="1">
              <a:spcAft>
                <a:spcPts val="0"/>
              </a:spcAft>
              <a:buFont typeface="Arial" pitchFamily="34" charset="0"/>
              <a:buChar char="•"/>
              <a:defRPr/>
            </a:pPr>
            <a:endParaRPr lang="en-US" dirty="0" smtClean="0">
              <a:latin typeface="Times New Roman" pitchFamily="18" charset="0"/>
            </a:endParaRPr>
          </a:p>
          <a:p>
            <a:pPr eaLnBrk="1" fontAlgn="auto" hangingPunct="1">
              <a:spcAft>
                <a:spcPts val="0"/>
              </a:spcAft>
              <a:buFont typeface="Arial" pitchFamily="34" charset="0"/>
              <a:buChar char="•"/>
              <a:defRPr/>
            </a:pPr>
            <a:r>
              <a:rPr lang="en-US" dirty="0" smtClean="0">
                <a:latin typeface="Times New Roman" pitchFamily="18" charset="0"/>
              </a:rPr>
              <a:t>On  a bus request, the controller sequences through the device address by using the poll lines. When a device Di which requested access recognizes its address, it raises the SACK line.</a:t>
            </a:r>
            <a:endParaRPr lang="en-US" dirty="0" smtClean="0">
              <a:latin typeface="Times New Roman" pitchFamily="18" charset="0"/>
              <a:cs typeface="Times New Roman" pitchFamily="18" charset="0"/>
            </a:endParaRPr>
          </a:p>
          <a:p>
            <a:pPr eaLnBrk="1" fontAlgn="auto" hangingPunct="1">
              <a:spcAft>
                <a:spcPts val="0"/>
              </a:spcAft>
              <a:buFont typeface="Arial" pitchFamily="34" charset="0"/>
              <a:buChar char="•"/>
              <a:defRPr/>
            </a:pPr>
            <a:endParaRPr lang="en-US" dirty="0" smtClean="0"/>
          </a:p>
        </p:txBody>
      </p:sp>
      <p:sp>
        <p:nvSpPr>
          <p:cNvPr id="5" name="Slide Number Placeholder 4"/>
          <p:cNvSpPr>
            <a:spLocks noGrp="1"/>
          </p:cNvSpPr>
          <p:nvPr>
            <p:ph type="sldNum" sz="quarter" idx="12"/>
          </p:nvPr>
        </p:nvSpPr>
        <p:spPr/>
        <p:txBody>
          <a:bodyPr/>
          <a:lstStyle/>
          <a:p>
            <a:pPr>
              <a:defRPr/>
            </a:pPr>
            <a:fld id="{6B563F62-C96F-4666-BA8B-991F945F67B0}"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0050" y="457200"/>
            <a:ext cx="83439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66B4105E-E0F7-4F4C-BB57-6A58303C0CA9}"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p:cNvSpPr>
          <p:nvPr>
            <p:ph type="title"/>
          </p:nvPr>
        </p:nvSpPr>
        <p:spPr/>
        <p:txBody>
          <a:bodyPr/>
          <a:lstStyle/>
          <a:p>
            <a:pPr eaLnBrk="1" hangingPunct="1"/>
            <a:r>
              <a:rPr lang="en-US" altLang="en-US" smtClean="0"/>
              <a:t>(f) Independent requesting</a:t>
            </a:r>
          </a:p>
        </p:txBody>
      </p:sp>
      <p:sp>
        <p:nvSpPr>
          <p:cNvPr id="18435" name="Content Placeholder 3"/>
          <p:cNvSpPr>
            <a:spLocks noGrp="1"/>
          </p:cNvSpPr>
          <p:nvPr>
            <p:ph idx="1"/>
          </p:nvPr>
        </p:nvSpPr>
        <p:spPr/>
        <p:txBody>
          <a:bodyPr/>
          <a:lstStyle/>
          <a:p>
            <a:pPr eaLnBrk="1" hangingPunct="1">
              <a:buFont typeface="Arial" charset="0"/>
              <a:buNone/>
            </a:pPr>
            <a:endParaRPr lang="en-US" altLang="en-US" smtClean="0">
              <a:latin typeface="Times New Roman" pitchFamily="18" charset="0"/>
              <a:cs typeface="Times New Roman" pitchFamily="18" charset="0"/>
            </a:endParaRPr>
          </a:p>
          <a:p>
            <a:pPr eaLnBrk="1" hangingPunct="1"/>
            <a:r>
              <a:rPr lang="en-US" altLang="en-US" smtClean="0">
                <a:latin typeface="Times New Roman" pitchFamily="18" charset="0"/>
                <a:cs typeface="Times New Roman" pitchFamily="18" charset="0"/>
              </a:rPr>
              <a:t>In the independent requesting technique, a separate bus request (BRQ) and BGT line are connected to each device i sharing the bus. </a:t>
            </a:r>
          </a:p>
          <a:p>
            <a:pPr eaLnBrk="1" hangingPunct="1"/>
            <a:r>
              <a:rPr lang="en-US" altLang="en-US" smtClean="0">
                <a:latin typeface="Times New Roman" pitchFamily="18" charset="0"/>
                <a:cs typeface="Times New Roman" pitchFamily="18" charset="0"/>
              </a:rPr>
              <a:t> This requesting technique can permit the implementation of LRU, FCFS etc.</a:t>
            </a:r>
          </a:p>
          <a:p>
            <a:pPr eaLnBrk="1" hangingPunct="1"/>
            <a:endParaRPr lang="en-US" altLang="en-US" smtClean="0"/>
          </a:p>
        </p:txBody>
      </p:sp>
      <p:sp>
        <p:nvSpPr>
          <p:cNvPr id="4" name="Slide Number Placeholder 3"/>
          <p:cNvSpPr>
            <a:spLocks noGrp="1"/>
          </p:cNvSpPr>
          <p:nvPr>
            <p:ph type="sldNum" sz="quarter" idx="12"/>
          </p:nvPr>
        </p:nvSpPr>
        <p:spPr/>
        <p:txBody>
          <a:bodyPr/>
          <a:lstStyle/>
          <a:p>
            <a:pPr>
              <a:defRPr/>
            </a:pPr>
            <a:fld id="{6B563F62-C96F-4666-BA8B-991F945F67B0}"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endParaRPr lang="en-IN" altLang="en-US" smtClean="0"/>
          </a:p>
        </p:txBody>
      </p:sp>
      <p:sp>
        <p:nvSpPr>
          <p:cNvPr id="19459" name="Content Placeholder 2"/>
          <p:cNvSpPr>
            <a:spLocks noGrp="1"/>
          </p:cNvSpPr>
          <p:nvPr>
            <p:ph idx="1"/>
          </p:nvPr>
        </p:nvSpPr>
        <p:spPr/>
        <p:txBody>
          <a:bodyPr/>
          <a:lstStyle/>
          <a:p>
            <a:pPr eaLnBrk="1" hangingPunct="1"/>
            <a:endParaRPr lang="en-IN" altLang="en-US" smtClean="0"/>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457200"/>
            <a:ext cx="8382000" cy="594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6B563F62-C96F-4666-BA8B-991F945F67B0}"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rtlCol="0">
            <a:normAutofit fontScale="90000"/>
          </a:bodyPr>
          <a:lstStyle/>
          <a:p>
            <a:pPr eaLnBrk="1" fontAlgn="auto" hangingPunct="1">
              <a:spcAft>
                <a:spcPts val="0"/>
              </a:spcAft>
              <a:defRPr/>
            </a:pPr>
            <a:r>
              <a:rPr lang="en-US" dirty="0" smtClean="0"/>
              <a:t>2.</a:t>
            </a:r>
            <a:r>
              <a:rPr lang="en-US" b="1" dirty="0" smtClean="0">
                <a:latin typeface="Times New Roman" pitchFamily="18" charset="0"/>
                <a:cs typeface="Times New Roman" pitchFamily="18" charset="0"/>
              </a:rPr>
              <a:t> Crossbar switch and multiport memories</a:t>
            </a:r>
            <a:endParaRPr lang="en-US" dirty="0" smtClean="0"/>
          </a:p>
        </p:txBody>
      </p:sp>
      <p:sp>
        <p:nvSpPr>
          <p:cNvPr id="4" name="Content Placeholder 3"/>
          <p:cNvSpPr>
            <a:spLocks noGrp="1"/>
          </p:cNvSpPr>
          <p:nvPr>
            <p:ph idx="1"/>
          </p:nvPr>
        </p:nvSpPr>
        <p:spPr>
          <a:xfrm>
            <a:off x="457200" y="1600200"/>
            <a:ext cx="8458200" cy="4525963"/>
          </a:xfrm>
        </p:spPr>
        <p:txBody>
          <a:bodyPr rtlCol="0">
            <a:normAutofit lnSpcReduction="10000"/>
          </a:bodyPr>
          <a:lstStyle/>
          <a:p>
            <a:pPr eaLnBrk="1" fontAlgn="auto" hangingPunct="1">
              <a:spcAft>
                <a:spcPts val="0"/>
              </a:spcAft>
              <a:buFont typeface="Arial" pitchFamily="34" charset="0"/>
              <a:buNone/>
              <a:defRPr/>
            </a:pPr>
            <a:endParaRPr lang="en-US" dirty="0" smtClean="0">
              <a:latin typeface="Times New Roman" pitchFamily="18" charset="0"/>
              <a:cs typeface="Times New Roman" pitchFamily="18" charset="0"/>
            </a:endParaRP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If the number of buses in a time shared bus system is increased a point is reached at which there is a separate path available for each memory unit. </a:t>
            </a: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The interconnection network is called a </a:t>
            </a:r>
            <a:r>
              <a:rPr lang="en-US" dirty="0" err="1" smtClean="0">
                <a:latin typeface="Times New Roman" pitchFamily="18" charset="0"/>
                <a:cs typeface="Times New Roman" pitchFamily="18" charset="0"/>
              </a:rPr>
              <a:t>nonblocking</a:t>
            </a:r>
            <a:r>
              <a:rPr lang="en-US" dirty="0" smtClean="0">
                <a:latin typeface="Times New Roman" pitchFamily="18" charset="0"/>
                <a:cs typeface="Times New Roman" pitchFamily="18" charset="0"/>
              </a:rPr>
              <a:t> crossbar.</a:t>
            </a: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Crossbar (</a:t>
            </a:r>
            <a:r>
              <a:rPr lang="en-US" dirty="0" err="1" smtClean="0">
                <a:latin typeface="Times New Roman" pitchFamily="18" charset="0"/>
                <a:cs typeface="Times New Roman" pitchFamily="18" charset="0"/>
              </a:rPr>
              <a:t>nonblocking</a:t>
            </a:r>
            <a:r>
              <a:rPr lang="en-US" dirty="0" smtClean="0">
                <a:latin typeface="Times New Roman" pitchFamily="18" charset="0"/>
                <a:cs typeface="Times New Roman" pitchFamily="18" charset="0"/>
              </a:rPr>
              <a:t>) switch system organization for multiprocessors</a:t>
            </a:r>
          </a:p>
          <a:p>
            <a:pPr eaLnBrk="1" fontAlgn="auto" hangingPunct="1">
              <a:spcAft>
                <a:spcPts val="0"/>
              </a:spcAft>
              <a:buFont typeface="Arial" pitchFamily="34" charset="0"/>
              <a:buChar char="•"/>
              <a:defRPr/>
            </a:pPr>
            <a:endParaRPr lang="en-US" dirty="0" smtClean="0"/>
          </a:p>
        </p:txBody>
      </p:sp>
      <p:sp>
        <p:nvSpPr>
          <p:cNvPr id="5" name="Slide Number Placeholder 4"/>
          <p:cNvSpPr>
            <a:spLocks noGrp="1"/>
          </p:cNvSpPr>
          <p:nvPr>
            <p:ph type="sldNum" sz="quarter" idx="12"/>
          </p:nvPr>
        </p:nvSpPr>
        <p:spPr/>
        <p:txBody>
          <a:bodyPr/>
          <a:lstStyle/>
          <a:p>
            <a:pPr>
              <a:defRPr/>
            </a:pPr>
            <a:fld id="{6B563F62-C96F-4666-BA8B-991F945F67B0}"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381000" y="609600"/>
            <a:ext cx="82296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sz="2800" b="1" dirty="0">
              <a:latin typeface="Times New Roman" pitchFamily="18" charset="0"/>
              <a:cs typeface="Times New Roman" pitchFamily="18" charset="0"/>
            </a:endParaRPr>
          </a:p>
          <a:p>
            <a:pPr eaLnBrk="1" hangingPunct="1"/>
            <a:r>
              <a:rPr lang="en-US" altLang="en-US" sz="2800" dirty="0">
                <a:latin typeface="Times New Roman" pitchFamily="18" charset="0"/>
                <a:cs typeface="Times New Roman" pitchFamily="18" charset="0"/>
              </a:rPr>
              <a:t>.</a:t>
            </a:r>
          </a:p>
        </p:txBody>
      </p:sp>
      <p:sp>
        <p:nvSpPr>
          <p:cNvPr id="3" name="Title 2"/>
          <p:cNvSpPr>
            <a:spLocks noGrp="1"/>
          </p:cNvSpPr>
          <p:nvPr>
            <p:ph type="title"/>
          </p:nvPr>
        </p:nvSpPr>
        <p:spPr/>
        <p:txBody>
          <a:bodyPr rtlCol="0">
            <a:normAutofit fontScale="90000"/>
          </a:bodyPr>
          <a:lstStyle/>
          <a:p>
            <a:pPr eaLnBrk="1" fontAlgn="auto" hangingPunct="1">
              <a:spcAft>
                <a:spcPts val="0"/>
              </a:spcAft>
              <a:defRPr/>
            </a:pPr>
            <a:r>
              <a:rPr lang="en-US" sz="4000" b="1" dirty="0" smtClean="0">
                <a:latin typeface="Times New Roman" pitchFamily="18" charset="0"/>
                <a:cs typeface="Times New Roman" pitchFamily="18" charset="0"/>
              </a:rPr>
              <a:t>Interconnection networks</a:t>
            </a:r>
            <a:br>
              <a:rPr lang="en-US" sz="4000" b="1" dirty="0" smtClean="0">
                <a:latin typeface="Times New Roman" pitchFamily="18" charset="0"/>
                <a:cs typeface="Times New Roman" pitchFamily="18" charset="0"/>
              </a:rPr>
            </a:br>
            <a:endParaRPr lang="en-US" dirty="0" smtClean="0"/>
          </a:p>
        </p:txBody>
      </p:sp>
      <p:sp>
        <p:nvSpPr>
          <p:cNvPr id="3076" name="Content Placeholder 3"/>
          <p:cNvSpPr>
            <a:spLocks noGrp="1"/>
          </p:cNvSpPr>
          <p:nvPr>
            <p:ph idx="1"/>
          </p:nvPr>
        </p:nvSpPr>
        <p:spPr>
          <a:xfrm>
            <a:off x="762000" y="1447800"/>
            <a:ext cx="8172450" cy="4800600"/>
          </a:xfrm>
        </p:spPr>
        <p:txBody>
          <a:bodyPr/>
          <a:lstStyle/>
          <a:p>
            <a:pPr eaLnBrk="1" hangingPunct="1"/>
            <a:r>
              <a:rPr lang="en-US" altLang="en-US" dirty="0" smtClean="0">
                <a:latin typeface="Times New Roman" pitchFamily="18" charset="0"/>
                <a:cs typeface="Times New Roman" pitchFamily="18" charset="0"/>
              </a:rPr>
              <a:t>Characteristic of multiprocessor system – ability of each processor to share a set of main memory modules and I/O devices. </a:t>
            </a:r>
          </a:p>
          <a:p>
            <a:pPr eaLnBrk="1" hangingPunct="1"/>
            <a:r>
              <a:rPr lang="en-US" altLang="en-US" dirty="0" smtClean="0">
                <a:latin typeface="Times New Roman" pitchFamily="18" charset="0"/>
                <a:cs typeface="Times New Roman" pitchFamily="18" charset="0"/>
              </a:rPr>
              <a:t>This sharing capability is provided through a set of 2 interconnection n/</a:t>
            </a:r>
            <a:r>
              <a:rPr lang="en-US" altLang="en-US" dirty="0" err="1" smtClean="0">
                <a:latin typeface="Times New Roman" pitchFamily="18" charset="0"/>
                <a:cs typeface="Times New Roman" pitchFamily="18" charset="0"/>
              </a:rPr>
              <a:t>w’s</a:t>
            </a:r>
            <a:r>
              <a:rPr lang="en-US" altLang="en-US" smtClean="0">
                <a:latin typeface="Times New Roman" pitchFamily="18" charset="0"/>
                <a:cs typeface="Times New Roman" pitchFamily="18" charset="0"/>
              </a:rPr>
              <a:t>. </a:t>
            </a:r>
          </a:p>
          <a:p>
            <a:pPr eaLnBrk="1" hangingPunct="1">
              <a:buFont typeface="Arial" charset="0"/>
              <a:buNone/>
            </a:pPr>
            <a:endParaRPr lang="en-US" altLang="en-US" smtClean="0">
              <a:latin typeface="Times New Roman" pitchFamily="18" charset="0"/>
              <a:cs typeface="Times New Roman" pitchFamily="18" charset="0"/>
            </a:endParaRPr>
          </a:p>
          <a:p>
            <a:pPr eaLnBrk="1" hangingPunct="1"/>
            <a:r>
              <a:rPr lang="en-US" altLang="en-US" smtClean="0">
                <a:latin typeface="Times New Roman" pitchFamily="18" charset="0"/>
                <a:cs typeface="Times New Roman" pitchFamily="18" charset="0"/>
              </a:rPr>
              <a:t>One b/w the processor and memory modules </a:t>
            </a:r>
          </a:p>
          <a:p>
            <a:pPr eaLnBrk="1" hangingPunct="1"/>
            <a:r>
              <a:rPr lang="en-US" altLang="en-US" smtClean="0">
                <a:latin typeface="Times New Roman" pitchFamily="18" charset="0"/>
                <a:cs typeface="Times New Roman" pitchFamily="18" charset="0"/>
              </a:rPr>
              <a:t>other b/w processors and I/o subsystem</a:t>
            </a:r>
            <a:endParaRPr lang="en-US" altLang="en-US" smtClean="0"/>
          </a:p>
        </p:txBody>
      </p:sp>
      <p:sp>
        <p:nvSpPr>
          <p:cNvPr id="5" name="Slide Number Placeholder 4"/>
          <p:cNvSpPr>
            <a:spLocks noGrp="1"/>
          </p:cNvSpPr>
          <p:nvPr>
            <p:ph type="sldNum" sz="quarter" idx="12"/>
          </p:nvPr>
        </p:nvSpPr>
        <p:spPr/>
        <p:txBody>
          <a:bodyPr/>
          <a:lstStyle/>
          <a:p>
            <a:pPr>
              <a:defRPr/>
            </a:pPr>
            <a:fld id="{6B563F62-C96F-4666-BA8B-991F945F67B0}"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endParaRPr lang="en-US" altLang="en-US" smtClean="0"/>
          </a:p>
        </p:txBody>
      </p:sp>
      <p:sp>
        <p:nvSpPr>
          <p:cNvPr id="21507" name="Content Placeholder 2"/>
          <p:cNvSpPr>
            <a:spLocks noGrp="1"/>
          </p:cNvSpPr>
          <p:nvPr>
            <p:ph idx="1"/>
          </p:nvPr>
        </p:nvSpPr>
        <p:spPr/>
        <p:txBody>
          <a:bodyPr/>
          <a:lstStyle/>
          <a:p>
            <a:pPr eaLnBrk="1" hangingPunct="1"/>
            <a:endParaRPr lang="en-US" altLang="en-US" smtClean="0"/>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850" y="533400"/>
            <a:ext cx="8820150" cy="617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6B563F62-C96F-4666-BA8B-991F945F67B0}"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110154" y="2574388"/>
          <a:ext cx="3784209" cy="3418449"/>
        </p:xfrm>
        <a:graphic>
          <a:graphicData uri="http://schemas.openxmlformats.org/drawingml/2006/table">
            <a:tbl>
              <a:tblPr/>
              <a:tblGrid>
                <a:gridCol w="3784209"/>
              </a:tblGrid>
              <a:tr h="3418449">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pic>
        <p:nvPicPr>
          <p:cNvPr id="2150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850" y="533400"/>
            <a:ext cx="8820150" cy="617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6B563F62-C96F-4666-BA8B-991F945F67B0}" type="slidenum">
              <a:rPr lang="en-US" smtClean="0"/>
              <a:pPr>
                <a:defRPr/>
              </a:pPr>
              <a:t>21</a:t>
            </a:fld>
            <a:endParaRPr lang="en-US"/>
          </a:p>
        </p:txBody>
      </p:sp>
      <p:sp>
        <p:nvSpPr>
          <p:cNvPr id="11" name="Rounded Rectangle 10"/>
          <p:cNvSpPr/>
          <p:nvPr/>
        </p:nvSpPr>
        <p:spPr>
          <a:xfrm>
            <a:off x="2133600" y="2667000"/>
            <a:ext cx="3657600" cy="33528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19400" y="3886200"/>
            <a:ext cx="2057400" cy="369332"/>
          </a:xfrm>
          <a:prstGeom prst="rect">
            <a:avLst/>
          </a:prstGeom>
          <a:noFill/>
        </p:spPr>
        <p:txBody>
          <a:bodyPr wrap="square" rtlCol="0">
            <a:spAutoFit/>
          </a:bodyPr>
          <a:lstStyle/>
          <a:p>
            <a:r>
              <a:rPr lang="en-US" dirty="0" smtClean="0"/>
              <a:t>Crossbar Switch</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3"/>
          <p:cNvSpPr>
            <a:spLocks noGrp="1"/>
          </p:cNvSpPr>
          <p:nvPr>
            <p:ph idx="1"/>
          </p:nvPr>
        </p:nvSpPr>
        <p:spPr>
          <a:xfrm>
            <a:off x="457200" y="762000"/>
            <a:ext cx="8229600" cy="5364163"/>
          </a:xfrm>
        </p:spPr>
        <p:txBody>
          <a:bodyPr/>
          <a:lstStyle/>
          <a:p>
            <a:pPr eaLnBrk="1" hangingPunct="1"/>
            <a:r>
              <a:rPr lang="en-US" altLang="en-US" smtClean="0">
                <a:latin typeface="Times New Roman" pitchFamily="18" charset="0"/>
                <a:cs typeface="Times New Roman" pitchFamily="18" charset="0"/>
              </a:rPr>
              <a:t>The cross bar switch possesses complete connectivity with respect to the memory modules because there is  a separate bus associated with each memory modules. </a:t>
            </a:r>
          </a:p>
          <a:p>
            <a:pPr eaLnBrk="1" hangingPunct="1"/>
            <a:endParaRPr lang="en-US" altLang="en-US" smtClean="0">
              <a:latin typeface="Times New Roman" pitchFamily="18" charset="0"/>
              <a:cs typeface="Times New Roman" pitchFamily="18" charset="0"/>
            </a:endParaRPr>
          </a:p>
          <a:p>
            <a:pPr eaLnBrk="1" hangingPunct="1"/>
            <a:r>
              <a:rPr lang="en-US" altLang="en-US" smtClean="0">
                <a:latin typeface="Times New Roman" pitchFamily="18" charset="0"/>
                <a:cs typeface="Times New Roman" pitchFamily="18" charset="0"/>
              </a:rPr>
              <a:t>Therefore the max. no. of transfers that can take place simultaneously is limited by the </a:t>
            </a:r>
            <a:r>
              <a:rPr lang="en-US" altLang="en-US" b="1" smtClean="0">
                <a:latin typeface="Times New Roman" pitchFamily="18" charset="0"/>
                <a:cs typeface="Times New Roman" pitchFamily="18" charset="0"/>
              </a:rPr>
              <a:t>no. of memory module and the band width speed product </a:t>
            </a:r>
            <a:r>
              <a:rPr lang="en-US" altLang="en-US" smtClean="0">
                <a:latin typeface="Times New Roman" pitchFamily="18" charset="0"/>
                <a:cs typeface="Times New Roman" pitchFamily="18" charset="0"/>
              </a:rPr>
              <a:t>of the  buses rather than by the no. of paths available.</a:t>
            </a:r>
          </a:p>
          <a:p>
            <a:pPr eaLnBrk="1" hangingPunct="1"/>
            <a:endParaRPr lang="en-US" altLang="en-US" smtClean="0"/>
          </a:p>
        </p:txBody>
      </p:sp>
      <p:sp>
        <p:nvSpPr>
          <p:cNvPr id="3" name="Slide Number Placeholder 2"/>
          <p:cNvSpPr>
            <a:spLocks noGrp="1"/>
          </p:cNvSpPr>
          <p:nvPr>
            <p:ph type="sldNum" sz="quarter" idx="12"/>
          </p:nvPr>
        </p:nvSpPr>
        <p:spPr/>
        <p:txBody>
          <a:bodyPr/>
          <a:lstStyle/>
          <a:p>
            <a:pPr>
              <a:defRPr/>
            </a:pPr>
            <a:fld id="{6B563F62-C96F-4666-BA8B-991F945F67B0}"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3"/>
          <p:cNvSpPr>
            <a:spLocks noGrp="1"/>
          </p:cNvSpPr>
          <p:nvPr>
            <p:ph idx="1"/>
          </p:nvPr>
        </p:nvSpPr>
        <p:spPr/>
        <p:txBody>
          <a:bodyPr/>
          <a:lstStyle/>
          <a:p>
            <a:pPr eaLnBrk="1" hangingPunct="1">
              <a:buNone/>
            </a:pPr>
            <a:r>
              <a:rPr lang="en-US" altLang="en-US" dirty="0" smtClean="0">
                <a:latin typeface="Times New Roman" pitchFamily="18" charset="0"/>
                <a:cs typeface="Times New Roman" pitchFamily="18" charset="0"/>
              </a:rPr>
              <a:t>Characteristic of a system utilizing a crossbar interconnection matrix are </a:t>
            </a:r>
          </a:p>
          <a:p>
            <a:pPr eaLnBrk="1" hangingPunct="1"/>
            <a:r>
              <a:rPr lang="en-US" altLang="en-US" dirty="0" smtClean="0">
                <a:latin typeface="Times New Roman" pitchFamily="18" charset="0"/>
                <a:cs typeface="Times New Roman" pitchFamily="18" charset="0"/>
              </a:rPr>
              <a:t>The extreme simplicity of the switch to functional unit interfaces</a:t>
            </a:r>
          </a:p>
          <a:p>
            <a:pPr eaLnBrk="1" hangingPunct="1"/>
            <a:endParaRPr lang="en-US" altLang="en-US" dirty="0" smtClean="0">
              <a:latin typeface="Times New Roman" pitchFamily="18" charset="0"/>
              <a:cs typeface="Times New Roman" pitchFamily="18" charset="0"/>
            </a:endParaRPr>
          </a:p>
          <a:p>
            <a:pPr eaLnBrk="1" hangingPunct="1"/>
            <a:r>
              <a:rPr lang="en-US" altLang="en-US" dirty="0" smtClean="0">
                <a:latin typeface="Times New Roman" pitchFamily="18" charset="0"/>
                <a:cs typeface="Times New Roman" pitchFamily="18" charset="0"/>
              </a:rPr>
              <a:t>The ability to support simultaneous transfers for all memory units.</a:t>
            </a:r>
          </a:p>
          <a:p>
            <a:pPr eaLnBrk="1" hangingPunct="1"/>
            <a:endParaRPr lang="en-IN" altLang="en-US" dirty="0" smtClean="0"/>
          </a:p>
        </p:txBody>
      </p:sp>
      <p:sp>
        <p:nvSpPr>
          <p:cNvPr id="4" name="Slide Number Placeholder 3"/>
          <p:cNvSpPr>
            <a:spLocks noGrp="1"/>
          </p:cNvSpPr>
          <p:nvPr>
            <p:ph type="sldNum" sz="quarter" idx="12"/>
          </p:nvPr>
        </p:nvSpPr>
        <p:spPr/>
        <p:txBody>
          <a:bodyPr/>
          <a:lstStyle/>
          <a:p>
            <a:pPr>
              <a:defRPr/>
            </a:pPr>
            <a:fld id="{6B563F62-C96F-4666-BA8B-991F945F67B0}"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7"/>
          <p:cNvSpPr>
            <a:spLocks noGrp="1"/>
          </p:cNvSpPr>
          <p:nvPr>
            <p:ph idx="1"/>
          </p:nvPr>
        </p:nvSpPr>
        <p:spPr>
          <a:xfrm>
            <a:off x="457200" y="762000"/>
            <a:ext cx="8229600" cy="5364163"/>
          </a:xfrm>
        </p:spPr>
        <p:txBody>
          <a:bodyPr/>
          <a:lstStyle/>
          <a:p>
            <a:pPr eaLnBrk="1" hangingPunct="1"/>
            <a:r>
              <a:rPr lang="en-US" altLang="en-US" smtClean="0">
                <a:latin typeface="Times New Roman" pitchFamily="18" charset="0"/>
                <a:cs typeface="Times New Roman" pitchFamily="18" charset="0"/>
              </a:rPr>
              <a:t>In  a crossbar switch or multiported device conflicts occur when two or more concurrent requests are made to the same destination device. </a:t>
            </a:r>
          </a:p>
          <a:p>
            <a:pPr eaLnBrk="1" hangingPunct="1"/>
            <a:r>
              <a:rPr lang="en-US" altLang="en-US" smtClean="0">
                <a:latin typeface="Times New Roman" pitchFamily="18" charset="0"/>
                <a:cs typeface="Times New Roman" pitchFamily="18" charset="0"/>
              </a:rPr>
              <a:t>Assume that there are 16 destination devices (memory modules)and 16 requestors (processors). </a:t>
            </a:r>
          </a:p>
          <a:p>
            <a:pPr eaLnBrk="1" hangingPunct="1"/>
            <a:r>
              <a:rPr lang="en-US" altLang="en-US" smtClean="0">
                <a:latin typeface="Times New Roman" pitchFamily="18" charset="0"/>
                <a:cs typeface="Times New Roman" pitchFamily="18" charset="0"/>
              </a:rPr>
              <a:t>Functional structure of a cross point in a crossbar n/w</a:t>
            </a:r>
          </a:p>
          <a:p>
            <a:pPr eaLnBrk="1" hangingPunct="1"/>
            <a:endParaRPr lang="en-IN" altLang="en-US" smtClean="0"/>
          </a:p>
        </p:txBody>
      </p:sp>
      <p:sp>
        <p:nvSpPr>
          <p:cNvPr id="3" name="Slide Number Placeholder 2"/>
          <p:cNvSpPr>
            <a:spLocks noGrp="1"/>
          </p:cNvSpPr>
          <p:nvPr>
            <p:ph type="sldNum" sz="quarter" idx="12"/>
          </p:nvPr>
        </p:nvSpPr>
        <p:spPr/>
        <p:txBody>
          <a:bodyPr/>
          <a:lstStyle/>
          <a:p>
            <a:pPr>
              <a:defRPr/>
            </a:pPr>
            <a:fld id="{6B563F62-C96F-4666-BA8B-991F945F67B0}"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304800"/>
            <a:ext cx="8239125" cy="603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66B4105E-E0F7-4F4C-BB57-6A58303C0CA9}"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3"/>
          <p:cNvSpPr>
            <a:spLocks noGrp="1"/>
          </p:cNvSpPr>
          <p:nvPr>
            <p:ph idx="1"/>
          </p:nvPr>
        </p:nvSpPr>
        <p:spPr>
          <a:xfrm>
            <a:off x="457200" y="228600"/>
            <a:ext cx="8229600" cy="5897563"/>
          </a:xfrm>
        </p:spPr>
        <p:txBody>
          <a:bodyPr/>
          <a:lstStyle/>
          <a:p>
            <a:pPr eaLnBrk="1" hangingPunct="1"/>
            <a:r>
              <a:rPr lang="en-US" altLang="en-US" sz="2800" smtClean="0">
                <a:latin typeface="Times New Roman" pitchFamily="18" charset="0"/>
                <a:cs typeface="Times New Roman" pitchFamily="18" charset="0"/>
              </a:rPr>
              <a:t>The switch consists of arbitration and multiplexer modules. </a:t>
            </a:r>
          </a:p>
          <a:p>
            <a:pPr eaLnBrk="1" hangingPunct="1"/>
            <a:r>
              <a:rPr lang="en-US" altLang="en-US" sz="2800" smtClean="0">
                <a:latin typeface="Times New Roman" pitchFamily="18" charset="0"/>
                <a:cs typeface="Times New Roman" pitchFamily="18" charset="0"/>
              </a:rPr>
              <a:t>Each processor generates a memory module request signal (REQ) to the arbitration unit, which selects the processor with the highest priority. The selection is accomplished with a  priority encoder. </a:t>
            </a:r>
          </a:p>
          <a:p>
            <a:pPr eaLnBrk="1" hangingPunct="1"/>
            <a:r>
              <a:rPr lang="en-US" altLang="en-US" sz="2800" smtClean="0">
                <a:latin typeface="Times New Roman" pitchFamily="18" charset="0"/>
                <a:cs typeface="Times New Roman" pitchFamily="18" charset="0"/>
              </a:rPr>
              <a:t>The arbitration module returns an acknowledge signal ACK to the selected processor. </a:t>
            </a:r>
          </a:p>
          <a:p>
            <a:pPr eaLnBrk="1" hangingPunct="1"/>
            <a:r>
              <a:rPr lang="en-US" altLang="en-US" sz="2800" smtClean="0">
                <a:latin typeface="Times New Roman" pitchFamily="18" charset="0"/>
                <a:cs typeface="Times New Roman" pitchFamily="18" charset="0"/>
              </a:rPr>
              <a:t>After the processor receives the ACK, it initiates its memory operation.</a:t>
            </a:r>
          </a:p>
          <a:p>
            <a:pPr eaLnBrk="1" hangingPunct="1"/>
            <a:r>
              <a:rPr lang="en-US" altLang="en-US" sz="2800" smtClean="0">
                <a:latin typeface="Times New Roman" pitchFamily="18" charset="0"/>
                <a:cs typeface="Times New Roman" pitchFamily="18" charset="0"/>
              </a:rPr>
              <a:t>The multiplexer module multiplexes data, address of words within the module and control signals from the processor to the memory module using a 16to 1 multiplexer.</a:t>
            </a:r>
          </a:p>
          <a:p>
            <a:pPr eaLnBrk="1" hangingPunct="1"/>
            <a:endParaRPr lang="en-IN" altLang="en-US" sz="2800" smtClean="0"/>
          </a:p>
        </p:txBody>
      </p:sp>
      <p:sp>
        <p:nvSpPr>
          <p:cNvPr id="3" name="Slide Number Placeholder 2"/>
          <p:cNvSpPr>
            <a:spLocks noGrp="1"/>
          </p:cNvSpPr>
          <p:nvPr>
            <p:ph type="sldNum" sz="quarter" idx="12"/>
          </p:nvPr>
        </p:nvSpPr>
        <p:spPr/>
        <p:txBody>
          <a:bodyPr/>
          <a:lstStyle/>
          <a:p>
            <a:pPr>
              <a:defRPr/>
            </a:pPr>
            <a:fld id="{6B563F62-C96F-4666-BA8B-991F945F67B0}"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
          <p:cNvSpPr>
            <a:spLocks noGrp="1"/>
          </p:cNvSpPr>
          <p:nvPr>
            <p:ph type="title"/>
          </p:nvPr>
        </p:nvSpPr>
        <p:spPr>
          <a:xfrm>
            <a:off x="533400" y="304800"/>
            <a:ext cx="8229600" cy="1143000"/>
          </a:xfrm>
        </p:spPr>
        <p:txBody>
          <a:bodyPr/>
          <a:lstStyle/>
          <a:p>
            <a:pPr eaLnBrk="1" hangingPunct="1"/>
            <a:r>
              <a:rPr lang="en-US" altLang="en-US" sz="3600" smtClean="0">
                <a:latin typeface="Times New Roman" pitchFamily="18" charset="0"/>
                <a:cs typeface="Times New Roman" pitchFamily="18" charset="0"/>
              </a:rPr>
              <a:t>A crossbar organization for inter processor memory- I/O connection</a:t>
            </a:r>
            <a:br>
              <a:rPr lang="en-US" altLang="en-US" sz="3600" smtClean="0">
                <a:latin typeface="Times New Roman" pitchFamily="18" charset="0"/>
                <a:cs typeface="Times New Roman" pitchFamily="18" charset="0"/>
              </a:rPr>
            </a:br>
            <a:endParaRPr lang="en-IN" altLang="en-US" sz="3600" smtClean="0"/>
          </a:p>
        </p:txBody>
      </p:sp>
      <p:pic>
        <p:nvPicPr>
          <p:cNvPr id="27651" name="Picture 3"/>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757238" y="1600200"/>
            <a:ext cx="7629525" cy="4525963"/>
          </a:xfrm>
          <a:noFill/>
        </p:spPr>
      </p:pic>
      <p:sp>
        <p:nvSpPr>
          <p:cNvPr id="4" name="Slide Number Placeholder 3"/>
          <p:cNvSpPr>
            <a:spLocks noGrp="1"/>
          </p:cNvSpPr>
          <p:nvPr>
            <p:ph type="sldNum" sz="quarter" idx="12"/>
          </p:nvPr>
        </p:nvSpPr>
        <p:spPr/>
        <p:txBody>
          <a:bodyPr/>
          <a:lstStyle/>
          <a:p>
            <a:pPr>
              <a:defRPr/>
            </a:pPr>
            <a:fld id="{6B563F62-C96F-4666-BA8B-991F945F67B0}"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p:txBody>
          <a:bodyPr/>
          <a:lstStyle/>
          <a:p>
            <a:pPr eaLnBrk="1" hangingPunct="1"/>
            <a:r>
              <a:rPr lang="en-US" altLang="en-US" sz="3600" smtClean="0">
                <a:latin typeface="Times New Roman" pitchFamily="18" charset="0"/>
                <a:cs typeface="Times New Roman" pitchFamily="18" charset="0"/>
              </a:rPr>
              <a:t>Multiport memory organization without fixed priority assignment</a:t>
            </a:r>
            <a:br>
              <a:rPr lang="en-US" altLang="en-US" sz="3600" smtClean="0">
                <a:latin typeface="Times New Roman" pitchFamily="18" charset="0"/>
                <a:cs typeface="Times New Roman" pitchFamily="18" charset="0"/>
              </a:rPr>
            </a:br>
            <a:endParaRPr lang="en-IN" altLang="en-US" sz="3600" smtClean="0"/>
          </a:p>
        </p:txBody>
      </p:sp>
      <p:pic>
        <p:nvPicPr>
          <p:cNvPr id="28675" name="Picture 3"/>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457200" y="1614488"/>
            <a:ext cx="8153400" cy="5243512"/>
          </a:xfrm>
          <a:noFill/>
        </p:spPr>
      </p:pic>
      <p:sp>
        <p:nvSpPr>
          <p:cNvPr id="4" name="Slide Number Placeholder 3"/>
          <p:cNvSpPr>
            <a:spLocks noGrp="1"/>
          </p:cNvSpPr>
          <p:nvPr>
            <p:ph type="sldNum" sz="quarter" idx="12"/>
          </p:nvPr>
        </p:nvSpPr>
        <p:spPr/>
        <p:txBody>
          <a:bodyPr/>
          <a:lstStyle/>
          <a:p>
            <a:pPr>
              <a:defRPr/>
            </a:pPr>
            <a:fld id="{6B563F62-C96F-4666-BA8B-991F945F67B0}"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p:txBody>
          <a:bodyPr/>
          <a:lstStyle/>
          <a:p>
            <a:pPr eaLnBrk="1" hangingPunct="1"/>
            <a:r>
              <a:rPr lang="en-US" altLang="en-US" sz="3600" smtClean="0">
                <a:latin typeface="Times New Roman" pitchFamily="18" charset="0"/>
                <a:cs typeface="Times New Roman" pitchFamily="18" charset="0"/>
              </a:rPr>
              <a:t>Multiport memory system with assignment of port priorities</a:t>
            </a:r>
            <a:br>
              <a:rPr lang="en-US" altLang="en-US" sz="3600" smtClean="0">
                <a:latin typeface="Times New Roman" pitchFamily="18" charset="0"/>
                <a:cs typeface="Times New Roman" pitchFamily="18" charset="0"/>
              </a:rPr>
            </a:br>
            <a:endParaRPr lang="en-IN" altLang="en-US" sz="3600" smtClean="0"/>
          </a:p>
        </p:txBody>
      </p:sp>
      <p:pic>
        <p:nvPicPr>
          <p:cNvPr id="29699" name="Picture 3"/>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381000" y="1633538"/>
            <a:ext cx="8382000" cy="4995862"/>
          </a:xfrm>
          <a:noFill/>
        </p:spPr>
      </p:pic>
      <p:sp>
        <p:nvSpPr>
          <p:cNvPr id="4" name="Slide Number Placeholder 3"/>
          <p:cNvSpPr>
            <a:spLocks noGrp="1"/>
          </p:cNvSpPr>
          <p:nvPr>
            <p:ph type="sldNum" sz="quarter" idx="12"/>
          </p:nvPr>
        </p:nvSpPr>
        <p:spPr/>
        <p:txBody>
          <a:bodyPr/>
          <a:lstStyle/>
          <a:p>
            <a:pPr>
              <a:defRPr/>
            </a:pPr>
            <a:fld id="{6B563F62-C96F-4666-BA8B-991F945F67B0}"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endParaRPr lang="en-US" altLang="en-US" smtClean="0"/>
          </a:p>
        </p:txBody>
      </p:sp>
      <p:sp>
        <p:nvSpPr>
          <p:cNvPr id="3" name="Content Placeholder 2"/>
          <p:cNvSpPr>
            <a:spLocks noGrp="1"/>
          </p:cNvSpPr>
          <p:nvPr>
            <p:ph idx="1"/>
          </p:nvPr>
        </p:nvSpPr>
        <p:spPr>
          <a:xfrm>
            <a:off x="685800" y="1447800"/>
            <a:ext cx="8248650" cy="4800600"/>
          </a:xfrm>
        </p:spPr>
        <p:txBody>
          <a:bodyPr rtlCol="0">
            <a:normAutofit/>
          </a:bodyPr>
          <a:lstStyle/>
          <a:p>
            <a:pPr eaLnBrk="1" fontAlgn="auto" hangingPunct="1">
              <a:spcAft>
                <a:spcPts val="0"/>
              </a:spcAft>
              <a:buFont typeface="Arial" pitchFamily="34" charset="0"/>
              <a:buChar char="•"/>
              <a:defRPr/>
            </a:pPr>
            <a:r>
              <a:rPr lang="en-US" dirty="0" smtClean="0"/>
              <a:t>There are different physical forms available for interconnection networks. </a:t>
            </a:r>
          </a:p>
          <a:p>
            <a:pPr eaLnBrk="1" fontAlgn="auto" hangingPunct="1">
              <a:spcAft>
                <a:spcPts val="0"/>
              </a:spcAft>
              <a:buFont typeface="Arial" pitchFamily="34" charset="0"/>
              <a:buChar char="•"/>
              <a:defRPr/>
            </a:pPr>
            <a:r>
              <a:rPr lang="en-US" dirty="0" smtClean="0"/>
              <a:t>They are:</a:t>
            </a:r>
          </a:p>
          <a:p>
            <a:pPr eaLnBrk="1" fontAlgn="auto" hangingPunct="1">
              <a:spcAft>
                <a:spcPts val="0"/>
              </a:spcAft>
              <a:buFont typeface="Arial" pitchFamily="34" charset="0"/>
              <a:buChar char="•"/>
              <a:defRPr/>
            </a:pPr>
            <a:endParaRPr lang="en-US" dirty="0" smtClean="0"/>
          </a:p>
          <a:p>
            <a:pPr marL="596900" indent="-514350" eaLnBrk="1" fontAlgn="auto" hangingPunct="1">
              <a:spcAft>
                <a:spcPts val="0"/>
              </a:spcAft>
              <a:buFont typeface="+mj-lt"/>
              <a:buAutoNum type="arabicPeriod"/>
              <a:defRPr/>
            </a:pPr>
            <a:r>
              <a:rPr lang="en-US" dirty="0" smtClean="0"/>
              <a:t>Time shared or common bus,</a:t>
            </a:r>
          </a:p>
          <a:p>
            <a:pPr marL="596900" indent="-514350" eaLnBrk="1" fontAlgn="auto" hangingPunct="1">
              <a:spcAft>
                <a:spcPts val="0"/>
              </a:spcAft>
              <a:buFont typeface="+mj-lt"/>
              <a:buAutoNum type="arabicPeriod"/>
              <a:defRPr/>
            </a:pPr>
            <a:r>
              <a:rPr lang="en-US" dirty="0" smtClean="0"/>
              <a:t>Crossbar switch </a:t>
            </a:r>
          </a:p>
          <a:p>
            <a:pPr marL="596900" indent="-514350" eaLnBrk="1" fontAlgn="auto" hangingPunct="1">
              <a:spcAft>
                <a:spcPts val="0"/>
              </a:spcAft>
              <a:buFont typeface="+mj-lt"/>
              <a:buAutoNum type="arabicPeriod"/>
              <a:defRPr/>
            </a:pPr>
            <a:r>
              <a:rPr lang="en-US" dirty="0" smtClean="0"/>
              <a:t>Multistage networks for multiprocessors.</a:t>
            </a:r>
          </a:p>
          <a:p>
            <a:pPr eaLnBrk="1" fontAlgn="auto" hangingPunct="1">
              <a:spcAft>
                <a:spcPts val="0"/>
              </a:spcAft>
              <a:buFont typeface="Arial" pitchFamily="34" charset="0"/>
              <a:buChar char="•"/>
              <a:defRPr/>
            </a:pPr>
            <a:endParaRPr lang="en-US" dirty="0" smtClean="0"/>
          </a:p>
        </p:txBody>
      </p:sp>
      <p:sp>
        <p:nvSpPr>
          <p:cNvPr id="4" name="Slide Number Placeholder 3"/>
          <p:cNvSpPr>
            <a:spLocks noGrp="1"/>
          </p:cNvSpPr>
          <p:nvPr>
            <p:ph type="sldNum" sz="quarter" idx="12"/>
          </p:nvPr>
        </p:nvSpPr>
        <p:spPr/>
        <p:txBody>
          <a:bodyPr/>
          <a:lstStyle/>
          <a:p>
            <a:pPr>
              <a:defRPr/>
            </a:pPr>
            <a:fld id="{6B563F62-C96F-4666-BA8B-991F945F67B0}"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B563F62-C96F-4666-BA8B-991F945F67B0}" type="slidenum">
              <a:rPr lang="en-US" smtClean="0"/>
              <a:pPr>
                <a:defRPr/>
              </a:pPr>
              <a:t>30</a:t>
            </a:fld>
            <a:endParaRPr lang="en-US"/>
          </a:p>
        </p:txBody>
      </p:sp>
      <p:pic>
        <p:nvPicPr>
          <p:cNvPr id="1026" name="Picture 2"/>
          <p:cNvPicPr>
            <a:picLocks noChangeAspect="1" noChangeArrowheads="1"/>
          </p:cNvPicPr>
          <p:nvPr/>
        </p:nvPicPr>
        <p:blipFill>
          <a:blip r:embed="rId2"/>
          <a:srcRect/>
          <a:stretch>
            <a:fillRect/>
          </a:stretch>
        </p:blipFill>
        <p:spPr bwMode="auto">
          <a:xfrm>
            <a:off x="685800" y="685800"/>
            <a:ext cx="7077075"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B563F62-C96F-4666-BA8B-991F945F67B0}" type="slidenum">
              <a:rPr lang="en-US" smtClean="0"/>
              <a:pPr>
                <a:defRPr/>
              </a:pPr>
              <a:t>31</a:t>
            </a:fld>
            <a:endParaRPr lang="en-US" dirty="0"/>
          </a:p>
        </p:txBody>
      </p:sp>
      <p:pic>
        <p:nvPicPr>
          <p:cNvPr id="1026" name="Picture 2"/>
          <p:cNvPicPr>
            <a:picLocks noChangeAspect="1" noChangeArrowheads="1"/>
          </p:cNvPicPr>
          <p:nvPr/>
        </p:nvPicPr>
        <p:blipFill>
          <a:blip r:embed="rId2"/>
          <a:srcRect/>
          <a:stretch>
            <a:fillRect/>
          </a:stretch>
        </p:blipFill>
        <p:spPr bwMode="auto">
          <a:xfrm>
            <a:off x="685800" y="685800"/>
            <a:ext cx="7077075" cy="4886325"/>
          </a:xfrm>
          <a:prstGeom prst="rect">
            <a:avLst/>
          </a:prstGeom>
          <a:noFill/>
          <a:ln w="9525">
            <a:noFill/>
            <a:miter lim="800000"/>
            <a:headEnd/>
            <a:tailEnd/>
          </a:ln>
          <a:effectLst/>
        </p:spPr>
      </p:pic>
      <p:sp>
        <p:nvSpPr>
          <p:cNvPr id="5" name="TextBox 4"/>
          <p:cNvSpPr txBox="1"/>
          <p:nvPr/>
        </p:nvSpPr>
        <p:spPr>
          <a:xfrm>
            <a:off x="1295400" y="5715000"/>
            <a:ext cx="6324600" cy="369332"/>
          </a:xfrm>
          <a:prstGeom prst="rect">
            <a:avLst/>
          </a:prstGeom>
          <a:noFill/>
        </p:spPr>
        <p:txBody>
          <a:bodyPr wrap="square" rtlCol="0">
            <a:spAutoFit/>
          </a:bodyPr>
          <a:lstStyle/>
          <a:p>
            <a:r>
              <a:rPr lang="en-US" dirty="0" smtClean="0"/>
              <a:t>Multiport Memory Organization with private memories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04800" y="304800"/>
            <a:ext cx="8229600" cy="1143000"/>
          </a:xfrm>
        </p:spPr>
        <p:txBody>
          <a:bodyPr/>
          <a:lstStyle/>
          <a:p>
            <a:pPr eaLnBrk="1" hangingPunct="1"/>
            <a:r>
              <a:rPr lang="en-IN" altLang="en-US" sz="3600" b="1" smtClean="0"/>
              <a:t>Comparison of different multiprocessor hardware organization</a:t>
            </a:r>
          </a:p>
        </p:txBody>
      </p:sp>
      <p:sp>
        <p:nvSpPr>
          <p:cNvPr id="4" name="Slide Number Placeholder 3"/>
          <p:cNvSpPr>
            <a:spLocks noGrp="1"/>
          </p:cNvSpPr>
          <p:nvPr>
            <p:ph type="sldNum" sz="quarter" idx="12"/>
          </p:nvPr>
        </p:nvSpPr>
        <p:spPr/>
        <p:txBody>
          <a:bodyPr/>
          <a:lstStyle/>
          <a:p>
            <a:pPr>
              <a:defRPr/>
            </a:pPr>
            <a:fld id="{6B563F62-C96F-4666-BA8B-991F945F67B0}" type="slidenum">
              <a:rPr lang="en-US" smtClean="0"/>
              <a:pPr>
                <a:defRPr/>
              </a:pPr>
              <a:t>32</a:t>
            </a:fld>
            <a:endParaRPr lang="en-US"/>
          </a:p>
        </p:txBody>
      </p:sp>
      <p:sp>
        <p:nvSpPr>
          <p:cNvPr id="5" name="Content Placeholder 4"/>
          <p:cNvSpPr>
            <a:spLocks noGrp="1"/>
          </p:cNvSpPr>
          <p:nvPr>
            <p:ph idx="1"/>
          </p:nvPr>
        </p:nvSpPr>
        <p:spPr/>
        <p:txBody>
          <a:bodyPr/>
          <a:lstStyle/>
          <a:p>
            <a:pPr>
              <a:buNone/>
            </a:pPr>
            <a:r>
              <a:rPr lang="en-US" dirty="0" smtClean="0"/>
              <a:t>Multiprocessor Time Shared bus</a:t>
            </a:r>
          </a:p>
          <a:p>
            <a:r>
              <a:rPr lang="en-US" dirty="0" smtClean="0"/>
              <a:t>Low cost and least complex</a:t>
            </a:r>
          </a:p>
          <a:p>
            <a:r>
              <a:rPr lang="en-US" dirty="0" smtClean="0"/>
              <a:t>Easy to physically modify the hardware system</a:t>
            </a:r>
          </a:p>
          <a:p>
            <a:r>
              <a:rPr lang="en-US" dirty="0" smtClean="0"/>
              <a:t>Overall system capacity limited bus transfer rate(Bus failure affects the whole system)</a:t>
            </a:r>
          </a:p>
          <a:p>
            <a:r>
              <a:rPr lang="en-US" dirty="0" smtClean="0"/>
              <a:t>Scalability may cause system performance</a:t>
            </a:r>
          </a:p>
          <a:p>
            <a:r>
              <a:rPr lang="en-US" dirty="0" smtClean="0"/>
              <a:t>System efficiency is low</a:t>
            </a:r>
          </a:p>
          <a:p>
            <a:r>
              <a:rPr lang="en-US" dirty="0" smtClean="0"/>
              <a:t>Appropriate for small systems only</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B563F62-C96F-4666-BA8B-991F945F67B0}" type="slidenum">
              <a:rPr lang="en-US" smtClean="0"/>
              <a:pPr>
                <a:defRPr/>
              </a:pPr>
              <a:t>33</a:t>
            </a:fld>
            <a:endParaRPr lang="en-US"/>
          </a:p>
        </p:txBody>
      </p:sp>
      <p:sp>
        <p:nvSpPr>
          <p:cNvPr id="5" name="Content Placeholder 4"/>
          <p:cNvSpPr>
            <a:spLocks noGrp="1"/>
          </p:cNvSpPr>
          <p:nvPr>
            <p:ph idx="1"/>
          </p:nvPr>
        </p:nvSpPr>
        <p:spPr>
          <a:xfrm>
            <a:off x="457200" y="1219200"/>
            <a:ext cx="8229600" cy="4906963"/>
          </a:xfrm>
        </p:spPr>
        <p:txBody>
          <a:bodyPr/>
          <a:lstStyle/>
          <a:p>
            <a:r>
              <a:rPr lang="en-US" sz="2800" dirty="0" smtClean="0"/>
              <a:t>Complex ,but potential for highest total transfer rate</a:t>
            </a:r>
          </a:p>
          <a:p>
            <a:r>
              <a:rPr lang="en-US" sz="2800" dirty="0" smtClean="0"/>
              <a:t>Since control and switching logic is in the switch, functional units are simpler and cheaper</a:t>
            </a:r>
          </a:p>
          <a:p>
            <a:r>
              <a:rPr lang="en-US" sz="2800" dirty="0" smtClean="0"/>
              <a:t>Cost effective for multiprocessor only</a:t>
            </a:r>
          </a:p>
          <a:p>
            <a:r>
              <a:rPr lang="en-US" sz="2800" dirty="0" smtClean="0"/>
              <a:t>System expansion improves performance</a:t>
            </a:r>
          </a:p>
          <a:p>
            <a:r>
              <a:rPr lang="en-US" sz="2800" dirty="0" smtClean="0"/>
              <a:t>Expansion of the system limited to size of the switch matrix</a:t>
            </a:r>
          </a:p>
          <a:p>
            <a:r>
              <a:rPr lang="en-US" sz="2800" dirty="0" smtClean="0"/>
              <a:t>Reliability of the switch can be improved by segmentation and/or redundancy within the switch</a:t>
            </a:r>
          </a:p>
          <a:p>
            <a:endParaRPr lang="en-US" sz="2800" dirty="0" smtClean="0"/>
          </a:p>
          <a:p>
            <a:pPr>
              <a:buNone/>
            </a:pPr>
            <a:endParaRPr lang="en-US" sz="2800" dirty="0" smtClean="0"/>
          </a:p>
          <a:p>
            <a:endParaRPr lang="en-US" sz="2800" dirty="0" smtClean="0"/>
          </a:p>
          <a:p>
            <a:endParaRPr lang="en-US" sz="2800" dirty="0"/>
          </a:p>
        </p:txBody>
      </p:sp>
      <p:sp>
        <p:nvSpPr>
          <p:cNvPr id="6" name="Title 5"/>
          <p:cNvSpPr>
            <a:spLocks noGrp="1"/>
          </p:cNvSpPr>
          <p:nvPr>
            <p:ph type="title"/>
          </p:nvPr>
        </p:nvSpPr>
        <p:spPr/>
        <p:txBody>
          <a:bodyPr/>
          <a:lstStyle/>
          <a:p>
            <a:r>
              <a:rPr lang="en-US" sz="4000" dirty="0" smtClean="0"/>
              <a:t>Multiprocessor with crossbar switch</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B563F62-C96F-4666-BA8B-991F945F67B0}" type="slidenum">
              <a:rPr lang="en-US" smtClean="0"/>
              <a:pPr>
                <a:defRPr/>
              </a:pPr>
              <a:t>34</a:t>
            </a:fld>
            <a:endParaRPr lang="en-US"/>
          </a:p>
        </p:txBody>
      </p:sp>
      <p:sp>
        <p:nvSpPr>
          <p:cNvPr id="5" name="Content Placeholder 4"/>
          <p:cNvSpPr>
            <a:spLocks noGrp="1"/>
          </p:cNvSpPr>
          <p:nvPr>
            <p:ph idx="1"/>
          </p:nvPr>
        </p:nvSpPr>
        <p:spPr>
          <a:xfrm>
            <a:off x="457200" y="1219200"/>
            <a:ext cx="8229600" cy="4906963"/>
          </a:xfrm>
        </p:spPr>
        <p:txBody>
          <a:bodyPr/>
          <a:lstStyle/>
          <a:p>
            <a:r>
              <a:rPr lang="en-US" sz="2800" dirty="0" smtClean="0"/>
              <a:t>Requires most expensive memory</a:t>
            </a:r>
          </a:p>
          <a:p>
            <a:r>
              <a:rPr lang="en-US" sz="2800" dirty="0" smtClean="0"/>
              <a:t>There is a potential for very high transfer rate</a:t>
            </a:r>
          </a:p>
          <a:p>
            <a:r>
              <a:rPr lang="en-US" sz="2800" dirty="0" smtClean="0"/>
              <a:t>Size and configuration is limited by the no. and type of memory ports are available</a:t>
            </a:r>
          </a:p>
          <a:p>
            <a:r>
              <a:rPr lang="en-US" sz="2800" dirty="0" smtClean="0"/>
              <a:t>A large no. of cables and connectors are required</a:t>
            </a:r>
          </a:p>
          <a:p>
            <a:r>
              <a:rPr lang="en-US" sz="2800" dirty="0" smtClean="0"/>
              <a:t>The characteristics of functional units permits a relatively low </a:t>
            </a:r>
            <a:r>
              <a:rPr lang="en-US" sz="2800" dirty="0" err="1" smtClean="0"/>
              <a:t>uni</a:t>
            </a:r>
            <a:r>
              <a:rPr lang="en-US" sz="2800" dirty="0" smtClean="0"/>
              <a:t>-processor to be assembled for them</a:t>
            </a:r>
          </a:p>
          <a:p>
            <a:pPr>
              <a:buNone/>
            </a:pPr>
            <a:endParaRPr lang="en-US" sz="2800" dirty="0" smtClean="0"/>
          </a:p>
          <a:p>
            <a:endParaRPr lang="en-US" sz="2800" dirty="0" smtClean="0"/>
          </a:p>
          <a:p>
            <a:endParaRPr lang="en-US" sz="2800" dirty="0"/>
          </a:p>
        </p:txBody>
      </p:sp>
      <p:sp>
        <p:nvSpPr>
          <p:cNvPr id="6" name="Title 5"/>
          <p:cNvSpPr>
            <a:spLocks noGrp="1"/>
          </p:cNvSpPr>
          <p:nvPr>
            <p:ph type="title"/>
          </p:nvPr>
        </p:nvSpPr>
        <p:spPr/>
        <p:txBody>
          <a:bodyPr/>
          <a:lstStyle/>
          <a:p>
            <a:r>
              <a:rPr lang="en-US" sz="3600" dirty="0" smtClean="0"/>
              <a:t>Multiprocessor with Multiport Memory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p:cNvSpPr>
          <p:nvPr>
            <p:ph type="title"/>
          </p:nvPr>
        </p:nvSpPr>
        <p:spPr/>
        <p:txBody>
          <a:bodyPr/>
          <a:lstStyle/>
          <a:p>
            <a:pPr eaLnBrk="1" hangingPunct="1"/>
            <a:r>
              <a:rPr lang="en-IN" altLang="en-US" dirty="0" smtClean="0"/>
              <a:t>3. Multistage network for multiprocessors</a:t>
            </a:r>
          </a:p>
        </p:txBody>
      </p:sp>
      <p:sp>
        <p:nvSpPr>
          <p:cNvPr id="33795" name="Content Placeholder 3"/>
          <p:cNvSpPr>
            <a:spLocks noGrp="1"/>
          </p:cNvSpPr>
          <p:nvPr>
            <p:ph idx="1"/>
          </p:nvPr>
        </p:nvSpPr>
        <p:spPr>
          <a:xfrm>
            <a:off x="457200" y="1219200"/>
            <a:ext cx="8229600" cy="5334000"/>
          </a:xfrm>
        </p:spPr>
        <p:txBody>
          <a:bodyPr/>
          <a:lstStyle/>
          <a:p>
            <a:pPr eaLnBrk="1" hangingPunct="1"/>
            <a:endParaRPr lang="en-US" altLang="en-US" sz="2400" dirty="0" smtClean="0">
              <a:latin typeface="Times New Roman" pitchFamily="18" charset="0"/>
              <a:cs typeface="Times New Roman" pitchFamily="18" charset="0"/>
            </a:endParaRPr>
          </a:p>
          <a:p>
            <a:pPr eaLnBrk="1" hangingPunct="1"/>
            <a:endParaRPr lang="en-US" altLang="en-US" sz="2400" dirty="0" smtClean="0">
              <a:latin typeface="Times New Roman" pitchFamily="18" charset="0"/>
              <a:cs typeface="Times New Roman" pitchFamily="18" charset="0"/>
            </a:endParaRPr>
          </a:p>
          <a:p>
            <a:pPr eaLnBrk="1" hangingPunct="1"/>
            <a:endParaRPr lang="en-US" altLang="en-US" sz="2400" dirty="0" smtClean="0">
              <a:latin typeface="Times New Roman" pitchFamily="18" charset="0"/>
              <a:cs typeface="Times New Roman" pitchFamily="18" charset="0"/>
            </a:endParaRPr>
          </a:p>
          <a:p>
            <a:pPr eaLnBrk="1" hangingPunct="1"/>
            <a:endParaRPr lang="en-US" altLang="en-US" sz="2400" dirty="0" smtClean="0">
              <a:latin typeface="Times New Roman" pitchFamily="18" charset="0"/>
              <a:cs typeface="Times New Roman" pitchFamily="18" charset="0"/>
            </a:endParaRPr>
          </a:p>
          <a:p>
            <a:pPr eaLnBrk="1" hangingPunct="1"/>
            <a:endParaRPr lang="en-US" altLang="en-US" sz="2400" dirty="0" smtClean="0">
              <a:latin typeface="Times New Roman" pitchFamily="18" charset="0"/>
              <a:cs typeface="Times New Roman" pitchFamily="18" charset="0"/>
            </a:endParaRPr>
          </a:p>
          <a:p>
            <a:pPr eaLnBrk="1" hangingPunct="1">
              <a:buFont typeface="Arial" charset="0"/>
              <a:buNone/>
            </a:pPr>
            <a:endParaRPr lang="en-US" altLang="en-US" sz="2400" dirty="0" smtClean="0">
              <a:latin typeface="Times New Roman" pitchFamily="18" charset="0"/>
              <a:cs typeface="Times New Roman" pitchFamily="18" charset="0"/>
            </a:endParaRPr>
          </a:p>
          <a:p>
            <a:pPr eaLnBrk="1" hangingPunct="1"/>
            <a:r>
              <a:rPr lang="en-US" altLang="en-US" sz="2800" dirty="0" smtClean="0">
                <a:latin typeface="Times New Roman" pitchFamily="18" charset="0"/>
                <a:cs typeface="Times New Roman" pitchFamily="18" charset="0"/>
              </a:rPr>
              <a:t>This 2 x 2 switch has the capability of connecting the </a:t>
            </a:r>
            <a:r>
              <a:rPr lang="en-US" altLang="en-US" sz="2800" dirty="0" err="1" smtClean="0">
                <a:latin typeface="Times New Roman" pitchFamily="18" charset="0"/>
                <a:cs typeface="Times New Roman" pitchFamily="18" charset="0"/>
              </a:rPr>
              <a:t>i</a:t>
            </a:r>
            <a:r>
              <a:rPr lang="en-US" altLang="en-US" sz="2800" dirty="0" smtClean="0">
                <a:latin typeface="Times New Roman" pitchFamily="18" charset="0"/>
                <a:cs typeface="Times New Roman" pitchFamily="18" charset="0"/>
              </a:rPr>
              <a:t>/p A to either the o/p labeled 0 or the o/p labeled 1, depending on the value of some control bit C</a:t>
            </a:r>
            <a:r>
              <a:rPr lang="en-US" altLang="en-US" sz="2800" baseline="-25000" dirty="0" smtClean="0">
                <a:latin typeface="Times New Roman" pitchFamily="18" charset="0"/>
                <a:cs typeface="Times New Roman" pitchFamily="18" charset="0"/>
              </a:rPr>
              <a:t>A</a:t>
            </a:r>
            <a:r>
              <a:rPr lang="en-US" altLang="en-US" sz="2800" dirty="0" smtClean="0">
                <a:latin typeface="Times New Roman" pitchFamily="18" charset="0"/>
                <a:cs typeface="Times New Roman" pitchFamily="18" charset="0"/>
              </a:rPr>
              <a:t> of the </a:t>
            </a:r>
            <a:r>
              <a:rPr lang="en-US" altLang="en-US" sz="2800" dirty="0" err="1" smtClean="0">
                <a:latin typeface="Times New Roman" pitchFamily="18" charset="0"/>
                <a:cs typeface="Times New Roman" pitchFamily="18" charset="0"/>
              </a:rPr>
              <a:t>i</a:t>
            </a:r>
            <a:r>
              <a:rPr lang="en-US" altLang="en-US" sz="2800" dirty="0" smtClean="0">
                <a:latin typeface="Times New Roman" pitchFamily="18" charset="0"/>
                <a:cs typeface="Times New Roman" pitchFamily="18" charset="0"/>
              </a:rPr>
              <a:t>/p A.</a:t>
            </a:r>
          </a:p>
          <a:p>
            <a:pPr eaLnBrk="1" hangingPunct="1"/>
            <a:r>
              <a:rPr lang="en-US" altLang="en-US" sz="2800" dirty="0" smtClean="0">
                <a:latin typeface="Times New Roman" pitchFamily="18" charset="0"/>
                <a:cs typeface="Times New Roman" pitchFamily="18" charset="0"/>
              </a:rPr>
              <a:t> If C</a:t>
            </a:r>
            <a:r>
              <a:rPr lang="en-US" altLang="en-US" sz="2800" baseline="-25000" dirty="0" smtClean="0">
                <a:latin typeface="Times New Roman" pitchFamily="18" charset="0"/>
                <a:cs typeface="Times New Roman" pitchFamily="18" charset="0"/>
              </a:rPr>
              <a:t>A</a:t>
            </a:r>
            <a:r>
              <a:rPr lang="en-US" altLang="en-US" sz="2800" dirty="0" smtClean="0">
                <a:latin typeface="Times New Roman" pitchFamily="18" charset="0"/>
                <a:cs typeface="Times New Roman" pitchFamily="18" charset="0"/>
              </a:rPr>
              <a:t>=0 the </a:t>
            </a:r>
            <a:r>
              <a:rPr lang="en-US" altLang="en-US" sz="2800" dirty="0" err="1" smtClean="0">
                <a:latin typeface="Times New Roman" pitchFamily="18" charset="0"/>
                <a:cs typeface="Times New Roman" pitchFamily="18" charset="0"/>
              </a:rPr>
              <a:t>i</a:t>
            </a:r>
            <a:r>
              <a:rPr lang="en-US" altLang="en-US" sz="2800" dirty="0" smtClean="0">
                <a:latin typeface="Times New Roman" pitchFamily="18" charset="0"/>
                <a:cs typeface="Times New Roman" pitchFamily="18" charset="0"/>
              </a:rPr>
              <a:t>/p is connected to the upper o/p and if C</a:t>
            </a:r>
            <a:r>
              <a:rPr lang="en-US" altLang="en-US" sz="2800" baseline="-25000" dirty="0" smtClean="0">
                <a:latin typeface="Times New Roman" pitchFamily="18" charset="0"/>
                <a:cs typeface="Times New Roman" pitchFamily="18" charset="0"/>
              </a:rPr>
              <a:t>A</a:t>
            </a:r>
            <a:r>
              <a:rPr lang="en-US" altLang="en-US" sz="2800" dirty="0" smtClean="0">
                <a:latin typeface="Times New Roman" pitchFamily="18" charset="0"/>
                <a:cs typeface="Times New Roman" pitchFamily="18" charset="0"/>
              </a:rPr>
              <a:t>=1 the connection is made to the lower o/p. </a:t>
            </a:r>
          </a:p>
        </p:txBody>
      </p:sp>
      <p:pic>
        <p:nvPicPr>
          <p:cNvPr id="33796"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2600" y="1600200"/>
            <a:ext cx="4638675"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6B563F62-C96F-4666-BA8B-991F945F67B0}"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457200" y="762000"/>
            <a:ext cx="8229600" cy="5364163"/>
          </a:xfrm>
        </p:spPr>
        <p:txBody>
          <a:bodyPr/>
          <a:lstStyle/>
          <a:p>
            <a:pPr eaLnBrk="1" hangingPunct="1"/>
            <a:r>
              <a:rPr lang="en-US" altLang="en-US" smtClean="0">
                <a:latin typeface="Times New Roman" pitchFamily="18" charset="0"/>
                <a:cs typeface="Times New Roman" pitchFamily="18" charset="0"/>
              </a:rPr>
              <a:t>Terminal B of the switch behaves similarly with a  control bit C</a:t>
            </a:r>
            <a:r>
              <a:rPr lang="en-US" altLang="en-US" baseline="-25000" smtClean="0">
                <a:latin typeface="Times New Roman" pitchFamily="18" charset="0"/>
                <a:cs typeface="Times New Roman" pitchFamily="18" charset="0"/>
              </a:rPr>
              <a:t>B</a:t>
            </a:r>
            <a:r>
              <a:rPr lang="en-US" altLang="en-US" smtClean="0">
                <a:latin typeface="Times New Roman" pitchFamily="18" charset="0"/>
                <a:cs typeface="Times New Roman" pitchFamily="18" charset="0"/>
              </a:rPr>
              <a:t>. If both i/ps A and B require the same o/p terminal, then only one of them will be connected and the other will be blocked or rejected.</a:t>
            </a:r>
          </a:p>
          <a:p>
            <a:pPr eaLnBrk="1" hangingPunct="1"/>
            <a:r>
              <a:rPr lang="en-US" altLang="en-US" smtClean="0">
                <a:latin typeface="Times New Roman" pitchFamily="18" charset="0"/>
                <a:cs typeface="Times New Roman" pitchFamily="18" charset="0"/>
              </a:rPr>
              <a:t>The switch shown is not buffered. In such a switch, the performance may be limited by the switch setup time which is experienced each time with a rejected request is resubmitted. </a:t>
            </a:r>
          </a:p>
          <a:p>
            <a:pPr eaLnBrk="1" hangingPunct="1"/>
            <a:r>
              <a:rPr lang="en-US" altLang="en-US" smtClean="0">
                <a:latin typeface="Times New Roman" pitchFamily="18" charset="0"/>
                <a:cs typeface="Times New Roman" pitchFamily="18" charset="0"/>
              </a:rPr>
              <a:t>To improve the performance </a:t>
            </a:r>
            <a:r>
              <a:rPr lang="en-US" altLang="en-US" b="1" smtClean="0">
                <a:latin typeface="Times New Roman" pitchFamily="18" charset="0"/>
                <a:cs typeface="Times New Roman" pitchFamily="18" charset="0"/>
              </a:rPr>
              <a:t>buffers can be inserted within the switch. </a:t>
            </a:r>
          </a:p>
          <a:p>
            <a:pPr eaLnBrk="1" hangingPunct="1"/>
            <a:endParaRPr lang="en-IN" altLang="en-US" smtClean="0"/>
          </a:p>
        </p:txBody>
      </p:sp>
      <p:sp>
        <p:nvSpPr>
          <p:cNvPr id="3" name="Slide Number Placeholder 2"/>
          <p:cNvSpPr>
            <a:spLocks noGrp="1"/>
          </p:cNvSpPr>
          <p:nvPr>
            <p:ph type="sldNum" sz="quarter" idx="12"/>
          </p:nvPr>
        </p:nvSpPr>
        <p:spPr/>
        <p:txBody>
          <a:bodyPr/>
          <a:lstStyle/>
          <a:p>
            <a:pPr>
              <a:defRPr/>
            </a:pPr>
            <a:fld id="{6B563F62-C96F-4666-BA8B-991F945F67B0}"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endParaRPr lang="en-IN" altLang="en-US" smtClean="0"/>
          </a:p>
        </p:txBody>
      </p:sp>
      <p:sp>
        <p:nvSpPr>
          <p:cNvPr id="35843" name="Content Placeholder 2"/>
          <p:cNvSpPr>
            <a:spLocks noGrp="1"/>
          </p:cNvSpPr>
          <p:nvPr>
            <p:ph idx="1"/>
          </p:nvPr>
        </p:nvSpPr>
        <p:spPr/>
        <p:txBody>
          <a:bodyPr/>
          <a:lstStyle/>
          <a:p>
            <a:pPr eaLnBrk="1" hangingPunct="1"/>
            <a:endParaRPr lang="en-IN" altLang="en-US" smtClean="0"/>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9550" y="371475"/>
            <a:ext cx="8724900" cy="6115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6B563F62-C96F-4666-BA8B-991F945F67B0}"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228600" y="304800"/>
            <a:ext cx="8915400" cy="5821363"/>
          </a:xfrm>
        </p:spPr>
        <p:txBody>
          <a:bodyPr/>
          <a:lstStyle/>
          <a:p>
            <a:pPr eaLnBrk="1" hangingPunct="1"/>
            <a:r>
              <a:rPr lang="en-US" altLang="en-US" sz="2800" smtClean="0">
                <a:latin typeface="Times New Roman" pitchFamily="18" charset="0"/>
                <a:cs typeface="Times New Roman" pitchFamily="18" charset="0"/>
              </a:rPr>
              <a:t>It is straightforward to construct a 1 x 2</a:t>
            </a:r>
            <a:r>
              <a:rPr lang="en-US" altLang="en-US" sz="2800" baseline="30000" smtClean="0">
                <a:latin typeface="Times New Roman" pitchFamily="18" charset="0"/>
                <a:cs typeface="Times New Roman" pitchFamily="18" charset="0"/>
              </a:rPr>
              <a:t>n</a:t>
            </a:r>
            <a:r>
              <a:rPr lang="en-US" altLang="en-US" sz="2800" smtClean="0">
                <a:latin typeface="Times New Roman" pitchFamily="18" charset="0"/>
                <a:cs typeface="Times New Roman" pitchFamily="18" charset="0"/>
              </a:rPr>
              <a:t> demultiplexer using the 2 x 2 module. </a:t>
            </a:r>
          </a:p>
          <a:p>
            <a:pPr eaLnBrk="1" hangingPunct="1"/>
            <a:r>
              <a:rPr lang="en-US" altLang="en-US" sz="2800" smtClean="0">
                <a:latin typeface="Times New Roman" pitchFamily="18" charset="0"/>
                <a:cs typeface="Times New Roman" pitchFamily="18" charset="0"/>
              </a:rPr>
              <a:t>This is accomplished by constructing a binary tree of the modules is shown for a 1 x8 demultiplexer tree</a:t>
            </a:r>
            <a:r>
              <a:rPr lang="en-US" altLang="en-US" smtClean="0">
                <a:latin typeface="Times New Roman" pitchFamily="18" charset="0"/>
                <a:cs typeface="Times New Roman" pitchFamily="18" charset="0"/>
              </a:rPr>
              <a:t>.</a:t>
            </a:r>
            <a:endParaRPr lang="en-IN" altLang="en-US" smtClean="0"/>
          </a:p>
        </p:txBody>
      </p:sp>
      <p:pic>
        <p:nvPicPr>
          <p:cNvPr id="3686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6400" y="2095500"/>
            <a:ext cx="7010400" cy="4762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6B563F62-C96F-4666-BA8B-991F945F67B0}"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3"/>
          <p:cNvSpPr>
            <a:spLocks noGrp="1"/>
          </p:cNvSpPr>
          <p:nvPr>
            <p:ph idx="1"/>
          </p:nvPr>
        </p:nvSpPr>
        <p:spPr>
          <a:xfrm>
            <a:off x="457200" y="609600"/>
            <a:ext cx="8229600" cy="5516563"/>
          </a:xfrm>
        </p:spPr>
        <p:txBody>
          <a:bodyPr/>
          <a:lstStyle/>
          <a:p>
            <a:r>
              <a:rPr lang="en-US" altLang="en-US" smtClean="0">
                <a:latin typeface="Times New Roman" pitchFamily="18" charset="0"/>
                <a:cs typeface="Times New Roman" pitchFamily="18" charset="0"/>
              </a:rPr>
              <a:t>A </a:t>
            </a:r>
            <a:r>
              <a:rPr lang="en-US" altLang="en-US" b="1" smtClean="0">
                <a:latin typeface="Times New Roman" pitchFamily="18" charset="0"/>
                <a:cs typeface="Times New Roman" pitchFamily="18" charset="0"/>
              </a:rPr>
              <a:t>banyan n/w </a:t>
            </a:r>
            <a:r>
              <a:rPr lang="en-US" altLang="en-US" smtClean="0">
                <a:latin typeface="Times New Roman" pitchFamily="18" charset="0"/>
                <a:cs typeface="Times New Roman" pitchFamily="18" charset="0"/>
              </a:rPr>
              <a:t>can roughly be described as a partially ordered graph divided into distinct levels. </a:t>
            </a:r>
          </a:p>
          <a:p>
            <a:r>
              <a:rPr lang="en-US" altLang="en-US" smtClean="0">
                <a:latin typeface="Times New Roman" pitchFamily="18" charset="0"/>
                <a:cs typeface="Times New Roman" pitchFamily="18" charset="0"/>
              </a:rPr>
              <a:t>Nodes with no arcs faning out of them are called </a:t>
            </a:r>
            <a:r>
              <a:rPr lang="en-US" altLang="en-US" b="1" smtClean="0">
                <a:latin typeface="Times New Roman" pitchFamily="18" charset="0"/>
                <a:cs typeface="Times New Roman" pitchFamily="18" charset="0"/>
              </a:rPr>
              <a:t>base nodes </a:t>
            </a:r>
            <a:r>
              <a:rPr lang="en-US" altLang="en-US" smtClean="0">
                <a:latin typeface="Times New Roman" pitchFamily="18" charset="0"/>
                <a:cs typeface="Times New Roman" pitchFamily="18" charset="0"/>
              </a:rPr>
              <a:t>and </a:t>
            </a:r>
          </a:p>
          <a:p>
            <a:r>
              <a:rPr lang="en-US" altLang="en-US" smtClean="0">
                <a:latin typeface="Times New Roman" pitchFamily="18" charset="0"/>
                <a:cs typeface="Times New Roman" pitchFamily="18" charset="0"/>
              </a:rPr>
              <a:t>those with no arcs faning into them are called </a:t>
            </a:r>
            <a:r>
              <a:rPr lang="en-US" altLang="en-US" b="1" smtClean="0">
                <a:latin typeface="Times New Roman" pitchFamily="18" charset="0"/>
                <a:cs typeface="Times New Roman" pitchFamily="18" charset="0"/>
              </a:rPr>
              <a:t>apex nodes</a:t>
            </a:r>
            <a:r>
              <a:rPr lang="en-US" altLang="en-US" smtClean="0">
                <a:latin typeface="Times New Roman" pitchFamily="18" charset="0"/>
                <a:cs typeface="Times New Roman" pitchFamily="18" charset="0"/>
              </a:rPr>
              <a:t>. </a:t>
            </a:r>
          </a:p>
          <a:p>
            <a:r>
              <a:rPr lang="en-US" altLang="en-US" smtClean="0">
                <a:latin typeface="Times New Roman" pitchFamily="18" charset="0"/>
                <a:cs typeface="Times New Roman" pitchFamily="18" charset="0"/>
              </a:rPr>
              <a:t>The </a:t>
            </a:r>
            <a:r>
              <a:rPr lang="en-US" altLang="en-US" b="1" smtClean="0">
                <a:latin typeface="Times New Roman" pitchFamily="18" charset="0"/>
                <a:cs typeface="Times New Roman" pitchFamily="18" charset="0"/>
              </a:rPr>
              <a:t>fanout </a:t>
            </a:r>
            <a:r>
              <a:rPr lang="en-US" altLang="en-US" smtClean="0">
                <a:latin typeface="Times New Roman" pitchFamily="18" charset="0"/>
                <a:cs typeface="Times New Roman" pitchFamily="18" charset="0"/>
              </a:rPr>
              <a:t>f of a node is the no. of arcs faning out from the node. </a:t>
            </a:r>
          </a:p>
          <a:p>
            <a:r>
              <a:rPr lang="en-US" altLang="en-US" smtClean="0">
                <a:latin typeface="Times New Roman" pitchFamily="18" charset="0"/>
                <a:cs typeface="Times New Roman" pitchFamily="18" charset="0"/>
              </a:rPr>
              <a:t>The </a:t>
            </a:r>
            <a:r>
              <a:rPr lang="en-US" altLang="en-US" b="1" smtClean="0">
                <a:latin typeface="Times New Roman" pitchFamily="18" charset="0"/>
                <a:cs typeface="Times New Roman" pitchFamily="18" charset="0"/>
              </a:rPr>
              <a:t>spread s</a:t>
            </a:r>
            <a:r>
              <a:rPr lang="en-US" altLang="en-US" smtClean="0">
                <a:latin typeface="Times New Roman" pitchFamily="18" charset="0"/>
                <a:cs typeface="Times New Roman" pitchFamily="18" charset="0"/>
              </a:rPr>
              <a:t> of a node is the no. of arcs faning into it. </a:t>
            </a:r>
          </a:p>
          <a:p>
            <a:endParaRPr lang="en-US" altLang="en-US" smtClean="0"/>
          </a:p>
        </p:txBody>
      </p:sp>
      <p:sp>
        <p:nvSpPr>
          <p:cNvPr id="3" name="Slide Number Placeholder 2"/>
          <p:cNvSpPr>
            <a:spLocks noGrp="1"/>
          </p:cNvSpPr>
          <p:nvPr>
            <p:ph type="sldNum" sz="quarter" idx="12"/>
          </p:nvPr>
        </p:nvSpPr>
        <p:spPr/>
        <p:txBody>
          <a:bodyPr/>
          <a:lstStyle/>
          <a:p>
            <a:pPr>
              <a:defRPr/>
            </a:pPr>
            <a:fld id="{6B563F62-C96F-4666-BA8B-991F945F67B0}"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rtlCol="0">
            <a:normAutofit fontScale="90000"/>
          </a:bodyPr>
          <a:lstStyle/>
          <a:p>
            <a:pPr eaLnBrk="1" fontAlgn="auto" hangingPunct="1">
              <a:spcAft>
                <a:spcPts val="0"/>
              </a:spcAft>
              <a:defRPr/>
            </a:pPr>
            <a:r>
              <a:rPr lang="en-US" b="1" dirty="0" smtClean="0">
                <a:latin typeface="Times New Roman" pitchFamily="18" charset="0"/>
                <a:cs typeface="Times New Roman" pitchFamily="18" charset="0"/>
              </a:rPr>
              <a:t>1.Time shared or common bus</a:t>
            </a:r>
            <a:br>
              <a:rPr lang="en-US" b="1" dirty="0" smtClean="0">
                <a:latin typeface="Times New Roman" pitchFamily="18" charset="0"/>
                <a:cs typeface="Times New Roman" pitchFamily="18" charset="0"/>
              </a:rPr>
            </a:br>
            <a:endParaRPr lang="en-US" dirty="0" smtClean="0"/>
          </a:p>
        </p:txBody>
      </p:sp>
      <p:sp>
        <p:nvSpPr>
          <p:cNvPr id="5123" name="Content Placeholder 3"/>
          <p:cNvSpPr>
            <a:spLocks noGrp="1"/>
          </p:cNvSpPr>
          <p:nvPr>
            <p:ph idx="1"/>
          </p:nvPr>
        </p:nvSpPr>
        <p:spPr>
          <a:xfrm>
            <a:off x="457200" y="990600"/>
            <a:ext cx="8229600" cy="5135563"/>
          </a:xfrm>
        </p:spPr>
        <p:txBody>
          <a:bodyPr/>
          <a:lstStyle/>
          <a:p>
            <a:pPr eaLnBrk="1" hangingPunct="1"/>
            <a:r>
              <a:rPr lang="en-US" altLang="en-US" sz="2800" smtClean="0">
                <a:latin typeface="Times New Roman" pitchFamily="18" charset="0"/>
                <a:cs typeface="Times New Roman" pitchFamily="18" charset="0"/>
              </a:rPr>
              <a:t>The simplest interconnection system for multiple processors is a common communication path connecting all of the functional units.</a:t>
            </a:r>
          </a:p>
          <a:p>
            <a:pPr eaLnBrk="1" hangingPunct="1"/>
            <a:r>
              <a:rPr lang="en-US" altLang="en-US" sz="2800" smtClean="0">
                <a:latin typeface="Times New Roman" pitchFamily="18" charset="0"/>
                <a:cs typeface="Times New Roman" pitchFamily="18" charset="0"/>
              </a:rPr>
              <a:t>Common path is called a time shared or common bus. </a:t>
            </a:r>
          </a:p>
          <a:p>
            <a:pPr eaLnBrk="1" hangingPunct="1"/>
            <a:r>
              <a:rPr lang="en-US" altLang="en-US" sz="2800" smtClean="0">
                <a:latin typeface="Times New Roman" pitchFamily="18" charset="0"/>
                <a:cs typeface="Times New Roman" pitchFamily="18" charset="0"/>
              </a:rPr>
              <a:t>It is the least complex and easiest to </a:t>
            </a:r>
            <a:r>
              <a:rPr lang="en-US" altLang="en-US" smtClean="0">
                <a:latin typeface="Times New Roman" pitchFamily="18" charset="0"/>
                <a:cs typeface="Times New Roman" pitchFamily="18" charset="0"/>
              </a:rPr>
              <a:t>reconfigure.</a:t>
            </a:r>
          </a:p>
          <a:p>
            <a:pPr eaLnBrk="1" hangingPunct="1"/>
            <a:endParaRPr lang="en-US" altLang="en-US" smtClean="0">
              <a:latin typeface="Times New Roman" pitchFamily="18" charset="0"/>
              <a:cs typeface="Times New Roman" pitchFamily="18" charset="0"/>
            </a:endParaRPr>
          </a:p>
          <a:p>
            <a:pPr eaLnBrk="1" hangingPunct="1"/>
            <a:endParaRPr lang="en-US" altLang="en-US" smtClean="0"/>
          </a:p>
        </p:txBody>
      </p:sp>
      <p:pic>
        <p:nvPicPr>
          <p:cNvPr id="5124"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2925" y="3657600"/>
            <a:ext cx="8601075" cy="32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6B563F62-C96F-4666-BA8B-991F945F67B0}"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3"/>
          <p:cNvSpPr>
            <a:spLocks noGrp="1"/>
          </p:cNvSpPr>
          <p:nvPr>
            <p:ph idx="1"/>
          </p:nvPr>
        </p:nvSpPr>
        <p:spPr>
          <a:xfrm>
            <a:off x="457200" y="990600"/>
            <a:ext cx="8229600" cy="5135563"/>
          </a:xfrm>
        </p:spPr>
        <p:txBody>
          <a:bodyPr/>
          <a:lstStyle/>
          <a:p>
            <a:r>
              <a:rPr lang="en-US" altLang="en-US" smtClean="0">
                <a:latin typeface="Times New Roman" pitchFamily="18" charset="0"/>
                <a:cs typeface="Times New Roman" pitchFamily="18" charset="0"/>
              </a:rPr>
              <a:t>An (f,s,l) </a:t>
            </a:r>
            <a:r>
              <a:rPr lang="en-US" altLang="en-US" b="1" smtClean="0">
                <a:latin typeface="Times New Roman" pitchFamily="18" charset="0"/>
                <a:cs typeface="Times New Roman" pitchFamily="18" charset="0"/>
              </a:rPr>
              <a:t>Banyan n/w </a:t>
            </a:r>
            <a:r>
              <a:rPr lang="en-US" altLang="en-US" smtClean="0">
                <a:latin typeface="Times New Roman" pitchFamily="18" charset="0"/>
                <a:cs typeface="Times New Roman" pitchFamily="18" charset="0"/>
              </a:rPr>
              <a:t>can thus be described as  a partially ordered graph with l levels in which there is exactly one path from every base to every apex node. </a:t>
            </a:r>
          </a:p>
          <a:p>
            <a:r>
              <a:rPr lang="en-US" altLang="en-US" smtClean="0">
                <a:latin typeface="Times New Roman" pitchFamily="18" charset="0"/>
                <a:cs typeface="Times New Roman" pitchFamily="18" charset="0"/>
              </a:rPr>
              <a:t>The fanout of each nonbase node is f and </a:t>
            </a:r>
          </a:p>
          <a:p>
            <a:r>
              <a:rPr lang="en-US" altLang="en-US" smtClean="0">
                <a:latin typeface="Times New Roman" pitchFamily="18" charset="0"/>
                <a:cs typeface="Times New Roman" pitchFamily="18" charset="0"/>
              </a:rPr>
              <a:t>the spread of each nonapex node is s. </a:t>
            </a:r>
          </a:p>
          <a:p>
            <a:r>
              <a:rPr lang="en-US" altLang="en-US" smtClean="0">
                <a:latin typeface="Times New Roman" pitchFamily="18" charset="0"/>
                <a:cs typeface="Times New Roman" pitchFamily="18" charset="0"/>
              </a:rPr>
              <a:t>Each node of the graph is an s x f crossbar switch.</a:t>
            </a:r>
            <a:endParaRPr lang="en-US" altLang="en-US" smtClean="0">
              <a:latin typeface="Gill Sans MT" pitchFamily="34" charset="0"/>
            </a:endParaRPr>
          </a:p>
          <a:p>
            <a:endParaRPr lang="en-US" altLang="en-US" smtClean="0"/>
          </a:p>
        </p:txBody>
      </p:sp>
      <p:sp>
        <p:nvSpPr>
          <p:cNvPr id="3" name="Slide Number Placeholder 2"/>
          <p:cNvSpPr>
            <a:spLocks noGrp="1"/>
          </p:cNvSpPr>
          <p:nvPr>
            <p:ph type="sldNum" sz="quarter" idx="12"/>
          </p:nvPr>
        </p:nvSpPr>
        <p:spPr/>
        <p:txBody>
          <a:bodyPr/>
          <a:lstStyle/>
          <a:p>
            <a:pPr>
              <a:defRPr/>
            </a:pPr>
            <a:fld id="{6B563F62-C96F-4666-BA8B-991F945F67B0}"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endParaRPr lang="en-US" altLang="en-US" smtClean="0"/>
          </a:p>
        </p:txBody>
      </p:sp>
      <p:pic>
        <p:nvPicPr>
          <p:cNvPr id="39939"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228600" y="0"/>
            <a:ext cx="8305800" cy="6553200"/>
          </a:xfrm>
          <a:noFill/>
        </p:spPr>
      </p:pic>
      <p:sp>
        <p:nvSpPr>
          <p:cNvPr id="4" name="Slide Number Placeholder 3"/>
          <p:cNvSpPr>
            <a:spLocks noGrp="1"/>
          </p:cNvSpPr>
          <p:nvPr>
            <p:ph type="sldNum" sz="quarter" idx="12"/>
          </p:nvPr>
        </p:nvSpPr>
        <p:spPr/>
        <p:txBody>
          <a:bodyPr/>
          <a:lstStyle/>
          <a:p>
            <a:pPr>
              <a:defRPr/>
            </a:pPr>
            <a:fld id="{6B563F62-C96F-4666-BA8B-991F945F67B0}"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1"/>
          <p:cNvSpPr txBox="1">
            <a:spLocks noChangeArrowheads="1"/>
          </p:cNvSpPr>
          <p:nvPr/>
        </p:nvSpPr>
        <p:spPr bwMode="auto">
          <a:xfrm>
            <a:off x="533400" y="914400"/>
            <a:ext cx="80010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a:latin typeface="Times New Roman" pitchFamily="18" charset="0"/>
                <a:cs typeface="Times New Roman" pitchFamily="18" charset="0"/>
              </a:rPr>
              <a:t>A </a:t>
            </a:r>
            <a:r>
              <a:rPr lang="en-US" altLang="en-US" sz="2800" i="1">
                <a:latin typeface="Times New Roman" pitchFamily="18" charset="0"/>
                <a:cs typeface="Times New Roman" pitchFamily="18" charset="0"/>
              </a:rPr>
              <a:t>delta network </a:t>
            </a:r>
            <a:r>
              <a:rPr lang="en-US" altLang="en-US" sz="2800">
                <a:latin typeface="Times New Roman" pitchFamily="18" charset="0"/>
                <a:cs typeface="Times New Roman" pitchFamily="18" charset="0"/>
              </a:rPr>
              <a:t>is defined as a</a:t>
            </a:r>
            <a:r>
              <a:rPr lang="en-US" altLang="en-US" sz="2800" baseline="30000">
                <a:latin typeface="Times New Roman" pitchFamily="18" charset="0"/>
                <a:cs typeface="Times New Roman" pitchFamily="18" charset="0"/>
              </a:rPr>
              <a:t>n</a:t>
            </a:r>
            <a:r>
              <a:rPr lang="en-US" altLang="en-US" sz="2800">
                <a:latin typeface="Times New Roman" pitchFamily="18" charset="0"/>
                <a:cs typeface="Times New Roman" pitchFamily="18" charset="0"/>
              </a:rPr>
              <a:t> x b</a:t>
            </a:r>
            <a:r>
              <a:rPr lang="en-US" altLang="en-US" sz="2800" baseline="30000">
                <a:latin typeface="Times New Roman" pitchFamily="18" charset="0"/>
                <a:cs typeface="Times New Roman" pitchFamily="18" charset="0"/>
              </a:rPr>
              <a:t>n</a:t>
            </a:r>
            <a:r>
              <a:rPr lang="en-US" altLang="en-US" sz="2800">
                <a:latin typeface="Times New Roman" pitchFamily="18" charset="0"/>
                <a:cs typeface="Times New Roman" pitchFamily="18" charset="0"/>
              </a:rPr>
              <a:t> switching n/w with n stages consisting of a x b crossbar modules.</a:t>
            </a:r>
          </a:p>
        </p:txBody>
      </p:sp>
      <p:sp>
        <p:nvSpPr>
          <p:cNvPr id="3" name="Slide Number Placeholder 2"/>
          <p:cNvSpPr>
            <a:spLocks noGrp="1"/>
          </p:cNvSpPr>
          <p:nvPr>
            <p:ph type="sldNum" sz="quarter" idx="12"/>
          </p:nvPr>
        </p:nvSpPr>
        <p:spPr/>
        <p:txBody>
          <a:bodyPr/>
          <a:lstStyle/>
          <a:p>
            <a:pPr>
              <a:defRPr/>
            </a:pPr>
            <a:fld id="{66B4105E-E0F7-4F4C-BB57-6A58303C0CA9}"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6B4105E-E0F7-4F4C-BB57-6A58303C0CA9}" type="slidenum">
              <a:rPr lang="en-US" smtClean="0"/>
              <a:pPr>
                <a:defRPr/>
              </a:pPr>
              <a:t>43</a:t>
            </a:fld>
            <a:endParaRPr lang="en-US"/>
          </a:p>
        </p:txBody>
      </p:sp>
      <p:pic>
        <p:nvPicPr>
          <p:cNvPr id="1026" name="Picture 2"/>
          <p:cNvPicPr>
            <a:picLocks noChangeAspect="1" noChangeArrowheads="1"/>
          </p:cNvPicPr>
          <p:nvPr/>
        </p:nvPicPr>
        <p:blipFill>
          <a:blip r:embed="rId2"/>
          <a:srcRect/>
          <a:stretch>
            <a:fillRect/>
          </a:stretch>
        </p:blipFill>
        <p:spPr bwMode="auto">
          <a:xfrm>
            <a:off x="1447800" y="457200"/>
            <a:ext cx="6705600" cy="559117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6B4105E-E0F7-4F4C-BB57-6A58303C0CA9}" type="slidenum">
              <a:rPr lang="en-US" smtClean="0"/>
              <a:pPr>
                <a:defRPr/>
              </a:pPr>
              <a:t>44</a:t>
            </a:fld>
            <a:endParaRPr lang="en-US"/>
          </a:p>
        </p:txBody>
      </p:sp>
      <p:pic>
        <p:nvPicPr>
          <p:cNvPr id="2050" name="Picture 2"/>
          <p:cNvPicPr>
            <a:picLocks noChangeAspect="1" noChangeArrowheads="1"/>
          </p:cNvPicPr>
          <p:nvPr/>
        </p:nvPicPr>
        <p:blipFill>
          <a:blip r:embed="rId2"/>
          <a:srcRect/>
          <a:stretch>
            <a:fillRect/>
          </a:stretch>
        </p:blipFill>
        <p:spPr bwMode="auto">
          <a:xfrm>
            <a:off x="1828800" y="381000"/>
            <a:ext cx="5110604" cy="589597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6B4105E-E0F7-4F4C-BB57-6A58303C0CA9}" type="slidenum">
              <a:rPr lang="en-US" smtClean="0"/>
              <a:pPr>
                <a:defRPr/>
              </a:pPr>
              <a:t>45</a:t>
            </a:fld>
            <a:endParaRPr lang="en-US"/>
          </a:p>
        </p:txBody>
      </p:sp>
      <p:pic>
        <p:nvPicPr>
          <p:cNvPr id="3074" name="Picture 2"/>
          <p:cNvPicPr>
            <a:picLocks noChangeAspect="1" noChangeArrowheads="1"/>
          </p:cNvPicPr>
          <p:nvPr/>
        </p:nvPicPr>
        <p:blipFill>
          <a:blip r:embed="rId2"/>
          <a:srcRect/>
          <a:stretch>
            <a:fillRect/>
          </a:stretch>
        </p:blipFill>
        <p:spPr bwMode="auto">
          <a:xfrm>
            <a:off x="1600200" y="685800"/>
            <a:ext cx="6096000" cy="541544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5516563"/>
          </a:xfrm>
        </p:spPr>
        <p:txBody>
          <a:bodyPr rtlCol="0">
            <a:normAutofit fontScale="92500" lnSpcReduction="20000"/>
          </a:bodyPr>
          <a:lstStyle/>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Such an interconnection n/w is a passive unit having no active components such as switches. </a:t>
            </a: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Transfer operations are controlled completely by the bus interfaces of the sending and receiving units. </a:t>
            </a: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Since the bus is a shared resource, a mechanism must be provided to resolve contention.</a:t>
            </a:r>
          </a:p>
          <a:p>
            <a:pPr eaLnBrk="1" fontAlgn="auto" hangingPunct="1">
              <a:spcAft>
                <a:spcPts val="0"/>
              </a:spcAft>
              <a:buFont typeface="Arial" pitchFamily="34" charset="0"/>
              <a:buNone/>
              <a:defRPr/>
            </a:pPr>
            <a:endParaRPr lang="en-US" dirty="0" smtClean="0">
              <a:latin typeface="Times New Roman" pitchFamily="18" charset="0"/>
              <a:cs typeface="Times New Roman" pitchFamily="18" charset="0"/>
            </a:endParaRPr>
          </a:p>
          <a:p>
            <a:pPr eaLnBrk="1" fontAlgn="auto" hangingPunct="1">
              <a:spcAft>
                <a:spcPts val="0"/>
              </a:spcAft>
              <a:buFont typeface="Arial" pitchFamily="34" charset="0"/>
              <a:buChar char="•"/>
              <a:defRPr/>
            </a:pPr>
            <a:r>
              <a:rPr lang="en-US" dirty="0" smtClean="0"/>
              <a:t>The conflict resolution methods include static or fixed priorities, FIFO queues and daisy chaining.</a:t>
            </a:r>
          </a:p>
          <a:p>
            <a:pPr eaLnBrk="1" fontAlgn="auto" hangingPunct="1">
              <a:spcAft>
                <a:spcPts val="0"/>
              </a:spcAft>
              <a:buFont typeface="Arial" pitchFamily="34" charset="0"/>
              <a:buNone/>
              <a:defRPr/>
            </a:pPr>
            <a:endParaRPr lang="en-US" dirty="0" smtClean="0">
              <a:latin typeface="Times New Roman" pitchFamily="18" charset="0"/>
              <a:cs typeface="Times New Roman" pitchFamily="18" charset="0"/>
            </a:endParaRP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An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of the time shared bus is the PDP -11</a:t>
            </a:r>
            <a:endParaRPr lang="en-US" dirty="0" smtClean="0"/>
          </a:p>
        </p:txBody>
      </p:sp>
      <p:sp>
        <p:nvSpPr>
          <p:cNvPr id="3" name="Slide Number Placeholder 2"/>
          <p:cNvSpPr>
            <a:spLocks noGrp="1"/>
          </p:cNvSpPr>
          <p:nvPr>
            <p:ph type="sldNum" sz="quarter" idx="12"/>
          </p:nvPr>
        </p:nvSpPr>
        <p:spPr/>
        <p:txBody>
          <a:bodyPr/>
          <a:lstStyle/>
          <a:p>
            <a:pPr>
              <a:defRPr/>
            </a:pPr>
            <a:fld id="{6B563F62-C96F-4666-BA8B-991F945F67B0}"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762000"/>
            <a:ext cx="8229600" cy="5364163"/>
          </a:xfrm>
        </p:spPr>
        <p:txBody>
          <a:bodyPr rtlCol="0">
            <a:normAutofit fontScale="92500" lnSpcReduction="10000"/>
          </a:bodyPr>
          <a:lstStyle/>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The single bus organization is quite reliable and relatively inexpensive, </a:t>
            </a:r>
          </a:p>
          <a:p>
            <a:pPr eaLnBrk="1" fontAlgn="auto" hangingPunct="1">
              <a:spcAft>
                <a:spcPts val="0"/>
              </a:spcAft>
              <a:buFont typeface="Arial" pitchFamily="34" charset="0"/>
              <a:buChar char="•"/>
              <a:defRPr/>
            </a:pPr>
            <a:endParaRPr lang="en-US" dirty="0" smtClean="0">
              <a:latin typeface="Times New Roman" pitchFamily="18" charset="0"/>
              <a:cs typeface="Times New Roman" pitchFamily="18" charset="0"/>
            </a:endParaRP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System expansion by adding more processors or memory increases the bus contention, which degrades system throughput and increases arbitration logic. </a:t>
            </a:r>
          </a:p>
          <a:p>
            <a:pPr eaLnBrk="1" fontAlgn="auto" hangingPunct="1">
              <a:spcAft>
                <a:spcPts val="0"/>
              </a:spcAft>
              <a:buFont typeface="Arial" pitchFamily="34" charset="0"/>
              <a:buChar char="•"/>
              <a:defRPr/>
            </a:pPr>
            <a:endParaRPr lang="en-US" dirty="0" smtClean="0">
              <a:latin typeface="Times New Roman" pitchFamily="18" charset="0"/>
              <a:cs typeface="Times New Roman" pitchFamily="18" charset="0"/>
            </a:endParaRP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The total overall transfer rate within the system is limited by the </a:t>
            </a:r>
            <a:r>
              <a:rPr lang="en-US" b="1" dirty="0" smtClean="0">
                <a:latin typeface="Times New Roman" pitchFamily="18" charset="0"/>
                <a:cs typeface="Times New Roman" pitchFamily="18" charset="0"/>
              </a:rPr>
              <a:t>bandwidth and speed </a:t>
            </a:r>
            <a:r>
              <a:rPr lang="en-US" dirty="0" smtClean="0">
                <a:latin typeface="Times New Roman" pitchFamily="18" charset="0"/>
                <a:cs typeface="Times New Roman" pitchFamily="18" charset="0"/>
              </a:rPr>
              <a:t>of this single path</a:t>
            </a:r>
            <a:endParaRPr lang="en-US" dirty="0" smtClean="0"/>
          </a:p>
        </p:txBody>
      </p:sp>
      <p:sp>
        <p:nvSpPr>
          <p:cNvPr id="3" name="Slide Number Placeholder 2"/>
          <p:cNvSpPr>
            <a:spLocks noGrp="1"/>
          </p:cNvSpPr>
          <p:nvPr>
            <p:ph type="sldNum" sz="quarter" idx="12"/>
          </p:nvPr>
        </p:nvSpPr>
        <p:spPr/>
        <p:txBody>
          <a:bodyPr/>
          <a:lstStyle/>
          <a:p>
            <a:pPr>
              <a:defRPr/>
            </a:pPr>
            <a:fld id="{6B563F62-C96F-4666-BA8B-991F945F67B0}"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533400" y="1676400"/>
            <a:ext cx="75438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a:latin typeface="Times New Roman" pitchFamily="18" charset="0"/>
                <a:cs typeface="Times New Roman" pitchFamily="18" charset="0"/>
              </a:rPr>
              <a:t>An extension of the single path organization to 2 unidirectional paths.</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2895600"/>
            <a:ext cx="7591425"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66B4105E-E0F7-4F4C-BB57-6A58303C0CA9}"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a:spLocks noChangeArrowheads="1"/>
          </p:cNvSpPr>
          <p:nvPr/>
        </p:nvSpPr>
        <p:spPr bwMode="auto">
          <a:xfrm>
            <a:off x="609600" y="1371600"/>
            <a:ext cx="7696200" cy="954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a:latin typeface="Times New Roman" pitchFamily="18" charset="0"/>
                <a:cs typeface="Times New Roman" pitchFamily="18" charset="0"/>
              </a:rPr>
              <a:t>Multiple bidirectional buses can be used to permit multiple simultaneous bus transfers.</a:t>
            </a:r>
          </a:p>
        </p:txBody>
      </p:sp>
      <p:pic>
        <p:nvPicPr>
          <p:cNvPr id="9219"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2895600"/>
            <a:ext cx="7058025"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66B4105E-E0F7-4F4C-BB57-6A58303C0CA9}"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rtlCol="0">
            <a:normAutofit fontScale="90000"/>
          </a:bodyPr>
          <a:lstStyle/>
          <a:p>
            <a:pPr eaLnBrk="1" fontAlgn="auto" hangingPunct="1">
              <a:spcAft>
                <a:spcPts val="0"/>
              </a:spcAft>
              <a:defRPr/>
            </a:pPr>
            <a:r>
              <a:rPr lang="en-US" b="1" dirty="0" smtClean="0">
                <a:latin typeface="Times New Roman" pitchFamily="18" charset="0"/>
                <a:cs typeface="Times New Roman" pitchFamily="18" charset="0"/>
              </a:rPr>
              <a:t>Algorithms for bus arbitration</a:t>
            </a:r>
            <a:br>
              <a:rPr lang="en-US" b="1" dirty="0" smtClean="0">
                <a:latin typeface="Times New Roman" pitchFamily="18" charset="0"/>
                <a:cs typeface="Times New Roman" pitchFamily="18" charset="0"/>
              </a:rPr>
            </a:br>
            <a:endParaRPr lang="en-US" dirty="0" smtClean="0"/>
          </a:p>
        </p:txBody>
      </p:sp>
      <p:sp>
        <p:nvSpPr>
          <p:cNvPr id="4" name="Content Placeholder 3"/>
          <p:cNvSpPr>
            <a:spLocks noGrp="1"/>
          </p:cNvSpPr>
          <p:nvPr>
            <p:ph idx="1"/>
          </p:nvPr>
        </p:nvSpPr>
        <p:spPr>
          <a:xfrm>
            <a:off x="457200" y="1219200"/>
            <a:ext cx="8229600" cy="4906963"/>
          </a:xfrm>
        </p:spPr>
        <p:txBody>
          <a:bodyPr rtlCol="0">
            <a:normAutofit fontScale="85000" lnSpcReduction="20000"/>
          </a:bodyPr>
          <a:lstStyle/>
          <a:p>
            <a:pPr eaLnBrk="1" fontAlgn="auto" hangingPunct="1">
              <a:spcAft>
                <a:spcPts val="0"/>
              </a:spcAft>
              <a:buFont typeface="Arial" pitchFamily="34" charset="0"/>
              <a:buChar char="•"/>
              <a:defRPr/>
            </a:pPr>
            <a:endParaRPr lang="en-US" b="1" dirty="0" smtClean="0">
              <a:latin typeface="Times New Roman" pitchFamily="18" charset="0"/>
              <a:cs typeface="Times New Roman" pitchFamily="18" charset="0"/>
            </a:endParaRPr>
          </a:p>
          <a:p>
            <a:pPr eaLnBrk="1" fontAlgn="auto" hangingPunct="1">
              <a:spcAft>
                <a:spcPts val="0"/>
              </a:spcAft>
              <a:buFont typeface="Arial" pitchFamily="34" charset="0"/>
              <a:buNone/>
              <a:defRPr/>
            </a:pPr>
            <a:r>
              <a:rPr lang="en-US" b="1" dirty="0" smtClean="0">
                <a:latin typeface="Times New Roman" pitchFamily="18" charset="0"/>
                <a:cs typeface="Times New Roman" pitchFamily="18" charset="0"/>
              </a:rPr>
              <a:t>(a) Static priority algorithm</a:t>
            </a:r>
          </a:p>
          <a:p>
            <a:pPr eaLnBrk="1" fontAlgn="auto" hangingPunct="1">
              <a:spcAft>
                <a:spcPts val="0"/>
              </a:spcAft>
              <a:buFont typeface="Arial" pitchFamily="34" charset="0"/>
              <a:buChar char="•"/>
              <a:defRPr/>
            </a:pPr>
            <a:endParaRPr lang="en-US" b="1" dirty="0" smtClean="0">
              <a:latin typeface="Times New Roman" pitchFamily="18" charset="0"/>
              <a:cs typeface="Times New Roman" pitchFamily="18" charset="0"/>
            </a:endParaRP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Digital buses assign unique static priorities to the requesting devices. </a:t>
            </a: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When multiple devices concurrently request use of the bus, device with the highest priority is granted access to it. </a:t>
            </a:r>
          </a:p>
          <a:p>
            <a:pPr eaLnBrk="1" fontAlgn="auto" hangingPunct="1">
              <a:spcAft>
                <a:spcPts val="0"/>
              </a:spcAft>
              <a:buFont typeface="Arial" pitchFamily="34" charset="0"/>
              <a:buChar char="•"/>
              <a:defRPr/>
            </a:pPr>
            <a:r>
              <a:rPr lang="en-US" dirty="0" smtClean="0">
                <a:latin typeface="Times New Roman" pitchFamily="18" charset="0"/>
                <a:cs typeface="Times New Roman" pitchFamily="18" charset="0"/>
              </a:rPr>
              <a:t>This approach is implemented using a scheme called </a:t>
            </a:r>
            <a:r>
              <a:rPr lang="en-US" b="1" i="1" dirty="0" smtClean="0">
                <a:latin typeface="Times New Roman" pitchFamily="18" charset="0"/>
                <a:cs typeface="Times New Roman" pitchFamily="18" charset="0"/>
              </a:rPr>
              <a:t>daisy chaining</a:t>
            </a:r>
            <a:r>
              <a:rPr lang="en-US" dirty="0" smtClean="0">
                <a:latin typeface="Times New Roman" pitchFamily="18" charset="0"/>
                <a:cs typeface="Times New Roman" pitchFamily="18" charset="0"/>
              </a:rPr>
              <a:t>, in which all services are effectively assigned static priorities according to their locations along a bus grant control line. </a:t>
            </a:r>
          </a:p>
          <a:p>
            <a:pPr eaLnBrk="1" fontAlgn="auto" hangingPunct="1">
              <a:spcAft>
                <a:spcPts val="0"/>
              </a:spcAft>
              <a:buFont typeface="Arial" pitchFamily="34" charset="0"/>
              <a:buChar char="•"/>
              <a:defRPr/>
            </a:pPr>
            <a:endParaRPr lang="en-US" dirty="0" smtClean="0">
              <a:latin typeface="Gill Sans MT" pitchFamily="34" charset="0"/>
            </a:endParaRPr>
          </a:p>
          <a:p>
            <a:pPr eaLnBrk="1" fontAlgn="auto" hangingPunct="1">
              <a:spcAft>
                <a:spcPts val="0"/>
              </a:spcAft>
              <a:buFont typeface="Arial" pitchFamily="34" charset="0"/>
              <a:buChar char="•"/>
              <a:defRPr/>
            </a:pPr>
            <a:endParaRPr lang="en-US" dirty="0" smtClean="0"/>
          </a:p>
        </p:txBody>
      </p:sp>
      <p:sp>
        <p:nvSpPr>
          <p:cNvPr id="5" name="Slide Number Placeholder 4"/>
          <p:cNvSpPr>
            <a:spLocks noGrp="1"/>
          </p:cNvSpPr>
          <p:nvPr>
            <p:ph type="sldNum" sz="quarter" idx="12"/>
          </p:nvPr>
        </p:nvSpPr>
        <p:spPr/>
        <p:txBody>
          <a:bodyPr/>
          <a:lstStyle/>
          <a:p>
            <a:pPr>
              <a:defRPr/>
            </a:pPr>
            <a:fld id="{6B563F62-C96F-4666-BA8B-991F945F67B0}"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707</TotalTime>
  <Words>1678</Words>
  <Application>Microsoft Office PowerPoint</Application>
  <PresentationFormat>On-screen Show (4:3)</PresentationFormat>
  <Paragraphs>197</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Interconnection networks </vt:lpstr>
      <vt:lpstr>Interconnection networks </vt:lpstr>
      <vt:lpstr>Slide 3</vt:lpstr>
      <vt:lpstr>1.Time shared or common bus </vt:lpstr>
      <vt:lpstr>Slide 5</vt:lpstr>
      <vt:lpstr>Slide 6</vt:lpstr>
      <vt:lpstr>Slide 7</vt:lpstr>
      <vt:lpstr>Slide 8</vt:lpstr>
      <vt:lpstr>Algorithms for bus arbitration </vt:lpstr>
      <vt:lpstr>Slide 10</vt:lpstr>
      <vt:lpstr>(b)Fixed time slice algorithm </vt:lpstr>
      <vt:lpstr>(c)Dynamic priority algorithm</vt:lpstr>
      <vt:lpstr>Slide 13</vt:lpstr>
      <vt:lpstr>(d)The FCFS algorithm </vt:lpstr>
      <vt:lpstr>(e) polling</vt:lpstr>
      <vt:lpstr>Slide 16</vt:lpstr>
      <vt:lpstr>(f) Independent requesting</vt:lpstr>
      <vt:lpstr>Slide 18</vt:lpstr>
      <vt:lpstr>2. Crossbar switch and multiport memories</vt:lpstr>
      <vt:lpstr>Slide 20</vt:lpstr>
      <vt:lpstr>Slide 21</vt:lpstr>
      <vt:lpstr>Slide 22</vt:lpstr>
      <vt:lpstr>Slide 23</vt:lpstr>
      <vt:lpstr>Slide 24</vt:lpstr>
      <vt:lpstr>Slide 25</vt:lpstr>
      <vt:lpstr>Slide 26</vt:lpstr>
      <vt:lpstr>A crossbar organization for inter processor memory- I/O connection </vt:lpstr>
      <vt:lpstr>Multiport memory organization without fixed priority assignment </vt:lpstr>
      <vt:lpstr>Multiport memory system with assignment of port priorities </vt:lpstr>
      <vt:lpstr>Slide 30</vt:lpstr>
      <vt:lpstr>Slide 31</vt:lpstr>
      <vt:lpstr>Comparison of different multiprocessor hardware organization</vt:lpstr>
      <vt:lpstr>Multiprocessor with crossbar switch</vt:lpstr>
      <vt:lpstr>Multiprocessor with Multiport Memory</vt:lpstr>
      <vt:lpstr>3. Multistage network for multiprocessors</vt:lpstr>
      <vt:lpstr>Slide 36</vt:lpstr>
      <vt:lpstr>Slide 37</vt:lpstr>
      <vt:lpstr>Slide 38</vt:lpstr>
      <vt:lpstr>Slide 39</vt:lpstr>
      <vt:lpstr>Slide 40</vt:lpstr>
      <vt:lpstr>Slide 41</vt:lpstr>
      <vt:lpstr>Slide 42</vt:lpstr>
      <vt:lpstr>Slide 43</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Machu</dc:creator>
  <cp:lastModifiedBy>CSE</cp:lastModifiedBy>
  <cp:revision>76</cp:revision>
  <dcterms:created xsi:type="dcterms:W3CDTF">2006-08-16T00:00:00Z</dcterms:created>
  <dcterms:modified xsi:type="dcterms:W3CDTF">2015-03-12T02:17:15Z</dcterms:modified>
</cp:coreProperties>
</file>