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Arc 4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79413"/>
            <a:ext cx="19431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9413"/>
            <a:ext cx="567690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57200" y="609600"/>
            <a:ext cx="8153400" cy="1600200"/>
            <a:chOff x="288" y="625"/>
            <a:chExt cx="5136" cy="1008"/>
          </a:xfrm>
        </p:grpSpPr>
        <p:sp>
          <p:nvSpPr>
            <p:cNvPr id="2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794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7725DFEF-AEDD-4F24-BFEF-66087F96FFFE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AE1150CE-DD93-46FE-9E53-9FCC89F30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143000"/>
            <a:ext cx="7772400" cy="14478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MODULE 3</a:t>
            </a:r>
            <a:b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 PROCESSORS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SIMD ARRAY PROCESSORS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b="1" i="0" dirty="0" smtClean="0">
                <a:latin typeface="Times New Roman" pitchFamily="18" charset="0"/>
                <a:cs typeface="Times New Roman" pitchFamily="18" charset="0"/>
              </a:rPr>
              <a:t>Masking and data routing mechanisms</a:t>
            </a:r>
            <a:endParaRPr lang="en-IN" sz="36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sz="2400" dirty="0"/>
          </a:p>
          <a:p>
            <a:r>
              <a:rPr lang="en-US" sz="2400" dirty="0" smtClean="0"/>
              <a:t>Masking schemes are used to control the status of each PE.</a:t>
            </a:r>
          </a:p>
          <a:p>
            <a:r>
              <a:rPr lang="en-US" sz="2400" dirty="0" smtClean="0"/>
              <a:t>Each </a:t>
            </a:r>
            <a:r>
              <a:rPr lang="en-US" sz="2400" dirty="0" smtClean="0"/>
              <a:t>processor(</a:t>
            </a:r>
            <a:r>
              <a:rPr lang="en-US" sz="2400" dirty="0" err="1" smtClean="0"/>
              <a:t>PEi</a:t>
            </a:r>
            <a:r>
              <a:rPr lang="en-US" sz="2400" dirty="0" smtClean="0"/>
              <a:t> </a:t>
            </a:r>
            <a:r>
              <a:rPr lang="en-US" sz="2400" dirty="0" smtClean="0"/>
              <a:t>with its own memory, includes a set of </a:t>
            </a:r>
          </a:p>
          <a:p>
            <a:pPr lvl="3">
              <a:buFont typeface="Wingdings" pitchFamily="2" charset="2"/>
              <a:buChar char="v"/>
            </a:pPr>
            <a:r>
              <a:rPr lang="en-US" sz="2400" dirty="0" smtClean="0"/>
              <a:t>working registries, Ai, Bi, </a:t>
            </a:r>
            <a:r>
              <a:rPr lang="en-US" sz="2400" dirty="0" err="1" smtClean="0"/>
              <a:t>Ci</a:t>
            </a:r>
            <a:endParaRPr lang="en-US" sz="2400" dirty="0" smtClean="0"/>
          </a:p>
          <a:p>
            <a:pPr lvl="3">
              <a:buFont typeface="Wingdings" pitchFamily="2" charset="2"/>
              <a:buChar char="v"/>
            </a:pPr>
            <a:r>
              <a:rPr lang="en-US" sz="2400" dirty="0" smtClean="0"/>
              <a:t> flags Si</a:t>
            </a:r>
            <a:r>
              <a:rPr lang="en-US" sz="2400" dirty="0" smtClean="0"/>
              <a:t>,</a:t>
            </a:r>
          </a:p>
          <a:p>
            <a:pPr lvl="3">
              <a:buFont typeface="Wingdings" pitchFamily="2" charset="2"/>
              <a:buChar char="v"/>
            </a:pPr>
            <a:r>
              <a:rPr lang="en-US" sz="2400" dirty="0" smtClean="0"/>
              <a:t>Arithmetic logic unit</a:t>
            </a:r>
            <a:endParaRPr lang="en-US" sz="2400" dirty="0" smtClean="0"/>
          </a:p>
          <a:p>
            <a:pPr lvl="3">
              <a:buFont typeface="Wingdings" pitchFamily="2" charset="2"/>
              <a:buChar char="v"/>
            </a:pPr>
            <a:r>
              <a:rPr lang="en-US" sz="2400" dirty="0" smtClean="0"/>
              <a:t>local index register Ii</a:t>
            </a:r>
          </a:p>
          <a:p>
            <a:pPr lvl="3">
              <a:buFont typeface="Wingdings" pitchFamily="2" charset="2"/>
              <a:buChar char="v"/>
            </a:pPr>
            <a:r>
              <a:rPr lang="en-US" sz="2400" dirty="0" smtClean="0"/>
              <a:t>address register Di,</a:t>
            </a:r>
          </a:p>
          <a:p>
            <a:pPr lvl="3">
              <a:buFont typeface="Wingdings" pitchFamily="2" charset="2"/>
              <a:buChar char="v"/>
            </a:pPr>
            <a:r>
              <a:rPr lang="en-US" sz="2400" dirty="0" smtClean="0"/>
              <a:t>data routing register </a:t>
            </a:r>
            <a:r>
              <a:rPr lang="en-US" sz="2400" dirty="0" err="1" smtClean="0"/>
              <a:t>Ri</a:t>
            </a:r>
            <a:r>
              <a:rPr lang="en-US" sz="2400" dirty="0" smtClean="0"/>
              <a:t>.</a:t>
            </a:r>
          </a:p>
          <a:p>
            <a:pPr lvl="3"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Ri</a:t>
            </a:r>
            <a:r>
              <a:rPr lang="en-US" sz="2400" dirty="0" smtClean="0"/>
              <a:t> of each </a:t>
            </a:r>
            <a:r>
              <a:rPr lang="en-US" sz="2400" dirty="0" err="1" smtClean="0"/>
              <a:t>PEi</a:t>
            </a:r>
            <a:r>
              <a:rPr lang="en-US" sz="2400" dirty="0" smtClean="0"/>
              <a:t> is connected to the </a:t>
            </a:r>
            <a:r>
              <a:rPr lang="en-US" sz="2400" dirty="0" err="1" smtClean="0"/>
              <a:t>Rj</a:t>
            </a:r>
            <a:r>
              <a:rPr lang="en-US" sz="2400" dirty="0" smtClean="0"/>
              <a:t> of other PEs via the interconnection network</a:t>
            </a:r>
            <a:endParaRPr lang="en-US" sz="2400" dirty="0" smtClean="0"/>
          </a:p>
          <a:p>
            <a:pPr lvl="3">
              <a:buFont typeface="Wingdings" pitchFamily="2" charset="2"/>
              <a:buChar char="v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Components in a PE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95400"/>
            <a:ext cx="7224737" cy="4633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When data transfer among PE’s occurs, it is the contents of the </a:t>
            </a:r>
            <a:r>
              <a:rPr lang="en-US" sz="2400" dirty="0" err="1" smtClean="0"/>
              <a:t>Ri</a:t>
            </a:r>
            <a:r>
              <a:rPr lang="en-US" sz="2400" dirty="0" smtClean="0"/>
              <a:t> registers that are being transferred.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We shall denote the N PEs as </a:t>
            </a:r>
            <a:r>
              <a:rPr lang="en-US" sz="2400" dirty="0" err="1" smtClean="0"/>
              <a:t>PEi</a:t>
            </a:r>
            <a:r>
              <a:rPr lang="en-US" sz="2400" dirty="0" smtClean="0"/>
              <a:t> for </a:t>
            </a:r>
            <a:r>
              <a:rPr lang="en-US" sz="2400" dirty="0" err="1" smtClean="0"/>
              <a:t>i</a:t>
            </a:r>
            <a:r>
              <a:rPr lang="en-US" sz="2400" dirty="0" smtClean="0"/>
              <a:t>=0,1,2,…N-1, where the index </a:t>
            </a:r>
            <a:r>
              <a:rPr lang="en-US" sz="2400" dirty="0" err="1" smtClean="0"/>
              <a:t>i</a:t>
            </a:r>
            <a:r>
              <a:rPr lang="en-US" sz="2400" dirty="0" smtClean="0"/>
              <a:t> is the address of </a:t>
            </a:r>
            <a:r>
              <a:rPr lang="en-US" sz="2400" dirty="0" err="1" smtClean="0"/>
              <a:t>PEi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address register Di is used to hold the m-bit address of the </a:t>
            </a:r>
            <a:r>
              <a:rPr lang="en-US" sz="2400" dirty="0" err="1" smtClean="0"/>
              <a:t>PEi</a:t>
            </a:r>
            <a:r>
              <a:rPr lang="en-US" sz="2400" dirty="0" smtClean="0"/>
              <a:t>.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data transfer occurs among PE’s , contents of R register are transferred</a:t>
            </a:r>
          </a:p>
          <a:p>
            <a:r>
              <a:rPr lang="en-US" sz="2400" dirty="0" smtClean="0"/>
              <a:t>If a </a:t>
            </a:r>
            <a:r>
              <a:rPr lang="en-US" sz="2400" dirty="0" err="1" smtClean="0"/>
              <a:t>PE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active, it executes the instruction broadcast to it by CU.</a:t>
            </a:r>
          </a:p>
          <a:p>
            <a:r>
              <a:rPr lang="en-US" sz="2400" dirty="0" smtClean="0"/>
              <a:t>If a </a:t>
            </a:r>
            <a:r>
              <a:rPr lang="en-US" sz="2400" dirty="0" err="1" smtClean="0"/>
              <a:t>PE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inactive, it will not execute the instruction broadcast to it.</a:t>
            </a:r>
          </a:p>
          <a:p>
            <a:r>
              <a:rPr lang="en-US" sz="2400" dirty="0" smtClean="0"/>
              <a:t>Masking schemes are used to specify the status flag 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of </a:t>
            </a:r>
            <a:r>
              <a:rPr lang="en-US" sz="2400" dirty="0" err="1" smtClean="0"/>
              <a:t>PE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S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 = 1 for an active </a:t>
            </a:r>
            <a:r>
              <a:rPr lang="en-US" sz="2400" dirty="0" err="1" smtClean="0"/>
              <a:t>PE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&amp; S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 = 0 for an inactive </a:t>
            </a:r>
            <a:r>
              <a:rPr lang="en-US" sz="2400" dirty="0" err="1" smtClean="0"/>
              <a:t>PE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Inter-PE Communications</a:t>
            </a:r>
            <a:endParaRPr lang="en-US" i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Fundamental decisions in determining appropriate architecture of an interconnection n/w for SIMD m/c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N/w design issues are made b/w</a:t>
            </a:r>
          </a:p>
          <a:p>
            <a:pPr lvl="2">
              <a:buBlip>
                <a:blip r:embed="rId2"/>
              </a:buBlip>
            </a:pPr>
            <a:r>
              <a:rPr lang="en-US" dirty="0" smtClean="0"/>
              <a:t>Operation modes</a:t>
            </a:r>
          </a:p>
          <a:p>
            <a:pPr lvl="2">
              <a:buBlip>
                <a:blip r:embed="rId2"/>
              </a:buBlip>
            </a:pPr>
            <a:r>
              <a:rPr lang="en-US" dirty="0" smtClean="0"/>
              <a:t>Control strategy</a:t>
            </a:r>
          </a:p>
          <a:p>
            <a:pPr lvl="2">
              <a:buBlip>
                <a:blip r:embed="rId2"/>
              </a:buBlip>
            </a:pPr>
            <a:r>
              <a:rPr lang="en-US" dirty="0" smtClean="0"/>
              <a:t>Switching methodology</a:t>
            </a:r>
          </a:p>
          <a:p>
            <a:pPr lvl="2">
              <a:buBlip>
                <a:blip r:embed="rId2"/>
              </a:buBlip>
            </a:pPr>
            <a:r>
              <a:rPr lang="en-US" dirty="0" smtClean="0"/>
              <a:t>Network Topology</a:t>
            </a:r>
            <a:r>
              <a:rPr lang="en-US" sz="2000" dirty="0" smtClean="0"/>
              <a:t>	</a:t>
            </a:r>
            <a:r>
              <a:rPr lang="en-US" sz="1600" dirty="0" smtClean="0"/>
              <a:t>	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Operation mode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Operation mode</a:t>
            </a:r>
          </a:p>
          <a:p>
            <a:pPr lvl="2">
              <a:buBlip>
                <a:blip r:embed="rId2"/>
              </a:buBlip>
            </a:pPr>
            <a:r>
              <a:rPr lang="en-US" dirty="0" smtClean="0"/>
              <a:t> Synchronous, Asynchronous, Combined</a:t>
            </a:r>
          </a:p>
          <a:p>
            <a:r>
              <a:rPr lang="en-US" sz="2400" i="1" dirty="0" smtClean="0"/>
              <a:t>Synchronous</a:t>
            </a:r>
            <a:r>
              <a:rPr lang="en-US" sz="2400" dirty="0" smtClean="0"/>
              <a:t> -&gt; establishing communication paths synchronously</a:t>
            </a:r>
          </a:p>
          <a:p>
            <a:r>
              <a:rPr lang="en-US" sz="2400" i="1" dirty="0" smtClean="0"/>
              <a:t>Asynchronous</a:t>
            </a:r>
            <a:r>
              <a:rPr lang="en-US" sz="2400" dirty="0" smtClean="0"/>
              <a:t>-&gt; multiprocessing, connection requests are sent dynamically</a:t>
            </a:r>
          </a:p>
          <a:p>
            <a:r>
              <a:rPr lang="en-US" sz="2400" dirty="0" smtClean="0"/>
              <a:t>A system may be designed to facilitate both </a:t>
            </a:r>
            <a:r>
              <a:rPr lang="en-US" sz="2400" i="1" dirty="0" smtClean="0"/>
              <a:t>(Combined)</a:t>
            </a:r>
          </a:p>
          <a:p>
            <a:r>
              <a:rPr lang="en-US" sz="2400" dirty="0" smtClean="0"/>
              <a:t>All existing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SIMD machines</a:t>
            </a:r>
            <a:r>
              <a:rPr lang="en-US" sz="2400" i="1" dirty="0" smtClean="0"/>
              <a:t> </a:t>
            </a:r>
            <a:r>
              <a:rPr lang="en-US" sz="2400" dirty="0" smtClean="0"/>
              <a:t>choose </a:t>
            </a:r>
            <a:r>
              <a:rPr lang="en-US" sz="2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Synchronous mode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 Strategy</a:t>
            </a:r>
            <a:endParaRPr lang="en-US" sz="4000" b="1" i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Interconnection functions are realized by properly setting control of the switching elements. </a:t>
            </a:r>
          </a:p>
          <a:p>
            <a:r>
              <a:rPr lang="en-US" sz="2400" b="1" dirty="0" smtClean="0"/>
              <a:t>The control setting function  can be managed by a centralized controller(centralized control) </a:t>
            </a:r>
            <a:r>
              <a:rPr lang="en-US" sz="2400" dirty="0" smtClean="0"/>
              <a:t>or by </a:t>
            </a:r>
            <a:r>
              <a:rPr lang="en-US" sz="2400" b="1" dirty="0" smtClean="0"/>
              <a:t>the individual switching elements(distributed control)</a:t>
            </a:r>
          </a:p>
          <a:p>
            <a:endParaRPr lang="en-US" dirty="0" smtClean="0"/>
          </a:p>
          <a:p>
            <a:r>
              <a:rPr lang="en-US" sz="2400" dirty="0" smtClean="0"/>
              <a:t>Most existing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SIMD interconnection n/</a:t>
            </a:r>
            <a:r>
              <a:rPr lang="en-US" sz="2400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w’s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choose </a:t>
            </a:r>
            <a:r>
              <a:rPr lang="en-US" sz="2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centralized control </a:t>
            </a:r>
            <a:r>
              <a:rPr lang="en-US" sz="2400" dirty="0" smtClean="0"/>
              <a:t>( by CU)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Switching Methodology</a:t>
            </a:r>
            <a:endParaRPr lang="en-US" sz="4000" b="1" i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Packet switching &amp; Circuit switching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Circuit switching -&gt; a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physical path established </a:t>
            </a:r>
            <a:r>
              <a:rPr lang="en-US" sz="2400" dirty="0" smtClean="0"/>
              <a:t>b/w source &amp; destination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Packet switching -&gt; data is put in a packet &amp; routed through the n/w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without establishing a physical path</a:t>
            </a:r>
          </a:p>
          <a:p>
            <a:pPr>
              <a:buNone/>
            </a:pPr>
            <a:endParaRPr lang="en-US" sz="2400" i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Integrated switching -&gt; capabilities of both switching</a:t>
            </a:r>
          </a:p>
          <a:p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SIMD interconnection networks </a:t>
            </a:r>
            <a:r>
              <a:rPr lang="en-US" sz="2400" dirty="0" smtClean="0"/>
              <a:t>assume </a:t>
            </a:r>
            <a:r>
              <a:rPr lang="en-US" sz="2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circuit switching</a:t>
            </a:r>
            <a:endParaRPr lang="en-US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Network Topology</a:t>
            </a:r>
            <a:endParaRPr lang="en-US" sz="4000" b="1" i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Static &amp; Dynamic</a:t>
            </a:r>
          </a:p>
          <a:p>
            <a:endParaRPr lang="en-US" sz="24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Static topology</a:t>
            </a:r>
          </a:p>
          <a:p>
            <a:pPr marL="1257300" lvl="4" indent="-342900">
              <a:buFont typeface="Wingdings" pitchFamily="2" charset="2"/>
              <a:buChar char=""/>
            </a:pPr>
            <a:r>
              <a:rPr lang="en-US" sz="2400" dirty="0" smtClean="0"/>
              <a:t> links b/w 2 processors are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passive </a:t>
            </a:r>
          </a:p>
          <a:p>
            <a:pPr marL="1257300" lvl="4" indent="-342900">
              <a:buFont typeface="Wingdings" pitchFamily="2" charset="2"/>
              <a:buChar char=""/>
            </a:pP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Cannot be reconfigured </a:t>
            </a:r>
            <a:r>
              <a:rPr lang="en-US" sz="2400" dirty="0" smtClean="0"/>
              <a:t>for direct connections b/w other processors</a:t>
            </a:r>
          </a:p>
          <a:p>
            <a:pPr marL="1257300" lvl="4" indent="-342900">
              <a:buNone/>
            </a:pPr>
            <a:endParaRPr lang="en-US" sz="2400" dirty="0" smtClean="0"/>
          </a:p>
          <a:p>
            <a:r>
              <a:rPr lang="en-US" sz="2400" dirty="0" smtClean="0"/>
              <a:t>Dynamic topology</a:t>
            </a:r>
          </a:p>
          <a:p>
            <a:pPr lvl="2">
              <a:buFont typeface="Wingdings" pitchFamily="2" charset="2"/>
              <a:buChar char=""/>
            </a:pPr>
            <a:r>
              <a:rPr lang="en-US" dirty="0" smtClean="0"/>
              <a:t>   links are 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dirty="0" smtClean="0"/>
              <a:t>, thus can be 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reconfigured</a:t>
            </a:r>
            <a:r>
              <a:rPr lang="en-US" dirty="0" smtClean="0"/>
              <a:t>. 	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US" sz="4000" b="1" dirty="0" smtClean="0"/>
              <a:t> SIMD Array Processor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Synchronous array of parallel processing elements</a:t>
            </a:r>
          </a:p>
          <a:p>
            <a:pPr lvl="0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Array processor consists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multiple processing elements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(PE), under supervision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one Control Unit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(CU)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SIMD machines are designed to perform vector computations over matrices or array of data.</a:t>
            </a:r>
          </a:p>
          <a:p>
            <a:r>
              <a:rPr lang="en-US" sz="2400" dirty="0" smtClean="0"/>
              <a:t>SIMD computers appear in 2 basic architectural configurations :- Array Processor (using RAM)</a:t>
            </a:r>
            <a:endParaRPr lang="en-US" sz="1200" dirty="0" smtClean="0"/>
          </a:p>
          <a:p>
            <a:pPr lvl="4"/>
            <a:r>
              <a:rPr lang="en-US" sz="1200" dirty="0" smtClean="0"/>
              <a:t>     </a:t>
            </a:r>
            <a:r>
              <a:rPr lang="en-US" sz="2400" dirty="0" smtClean="0"/>
              <a:t>:- Associative Processor (using content-addressable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SIMD COMPUTER ORGANISATION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 different configuration- </a:t>
            </a:r>
            <a:r>
              <a:rPr lang="en-US" sz="2400" dirty="0" err="1" smtClean="0"/>
              <a:t>Illiac</a:t>
            </a:r>
            <a:r>
              <a:rPr lang="en-US" sz="2400" dirty="0" smtClean="0"/>
              <a:t> &amp; BSP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Illiac</a:t>
            </a:r>
            <a:r>
              <a:rPr lang="en-US" sz="2400" dirty="0" smtClean="0"/>
              <a:t> : N synchronized PE’s under the control of one CU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 err="1" smtClean="0"/>
              <a:t>PEi</a:t>
            </a:r>
            <a:r>
              <a:rPr lang="en-US" sz="2400" dirty="0" smtClean="0"/>
              <a:t> is essentially an ALU with attached registers &amp; local memory </a:t>
            </a:r>
            <a:r>
              <a:rPr lang="en-US" sz="2400" dirty="0" err="1" smtClean="0"/>
              <a:t>PEMi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CU has its own memory for storage of programs</a:t>
            </a:r>
          </a:p>
          <a:p>
            <a:r>
              <a:rPr lang="en-US" sz="2400" dirty="0" smtClean="0"/>
              <a:t>Function of CU : decode all instructions &amp; determine whether decoded instructions should be executed.</a:t>
            </a:r>
          </a:p>
          <a:p>
            <a:r>
              <a:rPr lang="en-US" sz="2400" dirty="0" smtClean="0"/>
              <a:t>Scalar instructions are directly executed in CU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/>
              <a:t>Configuration I </a:t>
            </a:r>
            <a:r>
              <a:rPr lang="en-US" dirty="0" smtClean="0"/>
              <a:t>(ILLIAC IV)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1"/>
            <a:ext cx="7772400" cy="47336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Vector instructions broadcast to PE’s to achieve parallelism</a:t>
            </a:r>
          </a:p>
          <a:p>
            <a:r>
              <a:rPr lang="en-US" sz="2400" dirty="0" smtClean="0"/>
              <a:t>Vector instructions are distributed to PEM’s before parallel execution in PE’s.</a:t>
            </a:r>
          </a:p>
          <a:p>
            <a:r>
              <a:rPr lang="en-US" sz="2400" dirty="0" smtClean="0"/>
              <a:t>Distributed data can be loaded into PEM’s from an 		-&gt;external source via </a:t>
            </a:r>
            <a:r>
              <a:rPr lang="en-US" sz="2400" i="1" dirty="0" smtClean="0">
                <a:solidFill>
                  <a:srgbClr val="FF0000"/>
                </a:solidFill>
              </a:rPr>
              <a:t>System data bus</a:t>
            </a:r>
          </a:p>
          <a:p>
            <a:pPr lvl="2">
              <a:buNone/>
            </a:pPr>
            <a:r>
              <a:rPr lang="en-US" dirty="0" smtClean="0"/>
              <a:t>-&gt; CU via </a:t>
            </a:r>
            <a:r>
              <a:rPr lang="en-US" i="1" dirty="0" smtClean="0">
                <a:solidFill>
                  <a:srgbClr val="FF0000"/>
                </a:solidFill>
              </a:rPr>
              <a:t>Control bus</a:t>
            </a:r>
          </a:p>
          <a:p>
            <a:r>
              <a:rPr lang="en-US" sz="2400" dirty="0" smtClean="0"/>
              <a:t>Masking vector is used to control the status of all PE’s</a:t>
            </a:r>
          </a:p>
          <a:p>
            <a:r>
              <a:rPr lang="en-US" sz="2400" dirty="0" smtClean="0"/>
              <a:t>PE may be either </a:t>
            </a:r>
            <a:r>
              <a:rPr lang="en-US" sz="2400" i="1" dirty="0" smtClean="0"/>
              <a:t>active</a:t>
            </a:r>
            <a:r>
              <a:rPr lang="en-US" sz="2400" dirty="0" smtClean="0"/>
              <a:t> or </a:t>
            </a:r>
            <a:r>
              <a:rPr lang="en-US" sz="2400" i="1" dirty="0" smtClean="0"/>
              <a:t>disabled</a:t>
            </a:r>
            <a:r>
              <a:rPr lang="en-US" sz="2400" dirty="0" smtClean="0"/>
              <a:t> during an instruction cycle.  </a:t>
            </a:r>
            <a:r>
              <a:rPr lang="en-US" sz="2400" dirty="0" err="1" smtClean="0"/>
              <a:t>ie</a:t>
            </a:r>
            <a:r>
              <a:rPr lang="en-US" sz="2400" dirty="0" smtClean="0"/>
              <a:t> all PE’s need not participate in the execution of </a:t>
            </a:r>
            <a:r>
              <a:rPr lang="en-US" sz="2300" dirty="0" smtClean="0"/>
              <a:t>vector instruction, only </a:t>
            </a:r>
            <a:r>
              <a:rPr lang="en-US" sz="2300" i="1" dirty="0" smtClean="0"/>
              <a:t>enabled</a:t>
            </a:r>
            <a:r>
              <a:rPr lang="en-US" sz="2300" dirty="0" smtClean="0"/>
              <a:t> PE’s perform computation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 exchanges among PE’s are done by inter-PE communication network(which is under control of CU)</a:t>
            </a:r>
          </a:p>
          <a:p>
            <a:r>
              <a:rPr lang="en-US" sz="2400" dirty="0" smtClean="0"/>
              <a:t>An Array Processor is interfaced to a host computer through the CU</a:t>
            </a:r>
          </a:p>
          <a:p>
            <a:r>
              <a:rPr lang="en-US" sz="2400" dirty="0" smtClean="0"/>
              <a:t>Fns of Host computer : </a:t>
            </a:r>
          </a:p>
          <a:p>
            <a:pPr marL="2080260" lvl="4" algn="just">
              <a:buFont typeface="Wingdings" pitchFamily="2" charset="2"/>
              <a:buChar char="v"/>
            </a:pPr>
            <a:r>
              <a:rPr lang="en-US" sz="2200" dirty="0" smtClean="0"/>
              <a:t>resource management</a:t>
            </a:r>
          </a:p>
          <a:p>
            <a:pPr marL="2080260" lvl="4" algn="just">
              <a:buFont typeface="Wingdings" pitchFamily="2" charset="2"/>
              <a:buChar char="v"/>
            </a:pPr>
            <a:r>
              <a:rPr lang="en-US" sz="2200" dirty="0" smtClean="0"/>
              <a:t>peripheral &amp; I/O supervisions</a:t>
            </a:r>
          </a:p>
          <a:p>
            <a:pPr marL="2080260" lvl="4" algn="just">
              <a:buFont typeface="Wingdings" pitchFamily="2" charset="2"/>
              <a:buChar char="v"/>
            </a:pPr>
            <a:r>
              <a:rPr lang="en-US" sz="2200" dirty="0" smtClean="0"/>
              <a:t>I/O functions </a:t>
            </a:r>
            <a:r>
              <a:rPr lang="en-US" sz="2200" i="1" dirty="0" smtClean="0"/>
              <a:t>with outside world</a:t>
            </a:r>
          </a:p>
          <a:p>
            <a:pPr marL="365760" algn="just">
              <a:buFont typeface="Arial" pitchFamily="34" charset="0"/>
              <a:buChar char="•"/>
            </a:pPr>
            <a:r>
              <a:rPr lang="en-US" sz="2400" dirty="0" smtClean="0"/>
              <a:t>Fns of CU :</a:t>
            </a:r>
          </a:p>
          <a:p>
            <a:pPr marL="2080260" lvl="4" algn="just">
              <a:buFont typeface="Wingdings" pitchFamily="2" charset="2"/>
              <a:buChar char="v"/>
            </a:pPr>
            <a:r>
              <a:rPr lang="en-US" dirty="0" smtClean="0"/>
              <a:t>Supervises the execution of programs </a:t>
            </a:r>
            <a:r>
              <a:rPr lang="en-US" i="1" dirty="0" smtClean="0"/>
              <a:t>within the system</a:t>
            </a:r>
            <a:r>
              <a:rPr lang="en-US" sz="1200" i="1" dirty="0" smtClean="0"/>
              <a:t>		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Configuration –II (BSP)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001000" cy="525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marL="857250" indent="-857250"/>
            <a:r>
              <a:rPr lang="en-IN" i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Configuration II  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(BSP)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Configuration II differs from I in 2 aspects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i="1" dirty="0" smtClean="0"/>
              <a:t>Local memories </a:t>
            </a:r>
            <a:r>
              <a:rPr lang="en-US" sz="2400" dirty="0" smtClean="0"/>
              <a:t>attached to PE’s are replaced by </a:t>
            </a:r>
            <a:r>
              <a:rPr lang="en-US" sz="2400" i="1" dirty="0" smtClean="0">
                <a:solidFill>
                  <a:srgbClr val="FF0000"/>
                </a:solidFill>
              </a:rPr>
              <a:t>parallel memory modules </a:t>
            </a:r>
            <a:r>
              <a:rPr lang="en-US" sz="2400" dirty="0" smtClean="0"/>
              <a:t>shared by all PE’s via an </a:t>
            </a:r>
            <a:r>
              <a:rPr lang="en-US" sz="2400" i="1" dirty="0" err="1" smtClean="0">
                <a:solidFill>
                  <a:srgbClr val="FF0000"/>
                </a:solidFill>
              </a:rPr>
              <a:t>allignment</a:t>
            </a:r>
            <a:r>
              <a:rPr lang="en-US" sz="2400" i="1" dirty="0" smtClean="0">
                <a:solidFill>
                  <a:srgbClr val="FF0000"/>
                </a:solidFill>
              </a:rPr>
              <a:t> network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Inter-PE connection network is replaced by </a:t>
            </a:r>
          </a:p>
          <a:p>
            <a:pPr marL="914400" lvl="1" indent="-51435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inter-PE-memory </a:t>
            </a:r>
            <a:r>
              <a:rPr lang="en-US" sz="2400" dirty="0" err="1" smtClean="0">
                <a:solidFill>
                  <a:srgbClr val="FF0000"/>
                </a:solidFill>
              </a:rPr>
              <a:t>allignment</a:t>
            </a:r>
            <a:r>
              <a:rPr lang="en-US" sz="2400" dirty="0" smtClean="0">
                <a:solidFill>
                  <a:srgbClr val="FF0000"/>
                </a:solidFill>
              </a:rPr>
              <a:t> network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err="1" smtClean="0"/>
              <a:t>Allignment</a:t>
            </a:r>
            <a:r>
              <a:rPr lang="en-US" sz="2400" dirty="0" smtClean="0"/>
              <a:t>  n/w is a path-</a:t>
            </a:r>
            <a:r>
              <a:rPr lang="en-US" sz="2400" dirty="0" err="1" smtClean="0"/>
              <a:t>swithching</a:t>
            </a:r>
            <a:r>
              <a:rPr lang="en-US" sz="2400" dirty="0" smtClean="0"/>
              <a:t> n/w between PE’s and parallel memories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err="1" smtClean="0"/>
              <a:t>Allignment</a:t>
            </a:r>
            <a:r>
              <a:rPr lang="en-US" sz="2400" dirty="0" smtClean="0"/>
              <a:t>  n/w allows conflict-free accesses of shared memories by as many PE’s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Formally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SIMD computer is characterized by following set of parameters.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C=&lt;N,F,I,M&gt;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N=Number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PEs in the system.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F=A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of data routing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I=Set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machine instructions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M=Set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masking schemes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(each mask partitions set of PE’s into enabled &amp; disabled)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Fireball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</TotalTime>
  <Words>724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MODULE 3 ARRAY PROCESSORS</vt:lpstr>
      <vt:lpstr>  SIMD Array Processor</vt:lpstr>
      <vt:lpstr>SIMD COMPUTER ORGANISATION</vt:lpstr>
      <vt:lpstr>Configuration I (ILLIAC IV)</vt:lpstr>
      <vt:lpstr>Slide 5</vt:lpstr>
      <vt:lpstr>Slide 6</vt:lpstr>
      <vt:lpstr>Configuration –II (BSP)</vt:lpstr>
      <vt:lpstr>Configuration II  (BSP)</vt:lpstr>
      <vt:lpstr>Slide 9</vt:lpstr>
      <vt:lpstr>Masking and data routing mechanisms</vt:lpstr>
      <vt:lpstr>Components in a PE</vt:lpstr>
      <vt:lpstr>Slide 12</vt:lpstr>
      <vt:lpstr>Slide 13</vt:lpstr>
      <vt:lpstr>Inter-PE Communications</vt:lpstr>
      <vt:lpstr>  Operation mode</vt:lpstr>
      <vt:lpstr>Control Strategy</vt:lpstr>
      <vt:lpstr>Switching Methodology</vt:lpstr>
      <vt:lpstr>Network Topology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ARRAY PROCESSORS</dc:title>
  <dc:creator>Neethu</dc:creator>
  <cp:lastModifiedBy>niya</cp:lastModifiedBy>
  <cp:revision>9</cp:revision>
  <dcterms:created xsi:type="dcterms:W3CDTF">2013-02-27T17:33:54Z</dcterms:created>
  <dcterms:modified xsi:type="dcterms:W3CDTF">2018-02-05T06:17:48Z</dcterms:modified>
</cp:coreProperties>
</file>