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0" r:id="rId8"/>
    <p:sldId id="274" r:id="rId9"/>
    <p:sldId id="285" r:id="rId10"/>
    <p:sldId id="261" r:id="rId11"/>
    <p:sldId id="263" r:id="rId12"/>
    <p:sldId id="277" r:id="rId13"/>
    <p:sldId id="264" r:id="rId14"/>
    <p:sldId id="278" r:id="rId15"/>
    <p:sldId id="265" r:id="rId16"/>
    <p:sldId id="267" r:id="rId17"/>
    <p:sldId id="283" r:id="rId18"/>
    <p:sldId id="281" r:id="rId19"/>
    <p:sldId id="284" r:id="rId20"/>
    <p:sldId id="282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79413"/>
            <a:ext cx="19431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9413"/>
            <a:ext cx="567690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57200" y="609600"/>
            <a:ext cx="8153400" cy="1600200"/>
            <a:chOff x="288" y="625"/>
            <a:chExt cx="5136" cy="1008"/>
          </a:xfrm>
        </p:grpSpPr>
        <p:sp>
          <p:nvSpPr>
            <p:cNvPr id="2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94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546DD6A8-044E-4E5D-AA21-B9690E51A9EF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80E5345-982C-4458-9A94-F5EB98B12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SIMD INTERCONNECTION NETWORKS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Two-sided multistage n/w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Blocking n/w</a:t>
            </a:r>
          </a:p>
          <a:p>
            <a:pPr lvl="1" algn="just">
              <a:buFont typeface="Wingdings" pitchFamily="2" charset="2"/>
              <a:buChar char=""/>
            </a:pP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Simultaneous connections </a:t>
            </a:r>
            <a:r>
              <a:rPr lang="en-US" sz="2400" dirty="0" smtClean="0"/>
              <a:t>of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than one terminal </a:t>
            </a:r>
            <a:r>
              <a:rPr lang="en-US" sz="2400" dirty="0" smtClean="0"/>
              <a:t>pair may result in </a:t>
            </a:r>
            <a:r>
              <a:rPr lang="en-US" sz="2400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conflicts</a:t>
            </a:r>
            <a:r>
              <a:rPr lang="en-US" sz="2400" dirty="0" smtClean="0"/>
              <a:t> in the use of communication links</a:t>
            </a:r>
          </a:p>
          <a:p>
            <a:pPr lvl="1" algn="just">
              <a:buFont typeface="Wingdings" pitchFamily="2" charset="2"/>
              <a:buChar char=""/>
            </a:pPr>
            <a:r>
              <a:rPr lang="en-US" sz="2400" dirty="0" err="1" smtClean="0"/>
              <a:t>Eg</a:t>
            </a:r>
            <a:r>
              <a:rPr lang="en-US" sz="2400" dirty="0" smtClean="0"/>
              <a:t>: omega, flip, n cube, </a:t>
            </a:r>
            <a:r>
              <a:rPr lang="en-US" sz="2400" b="1" dirty="0" smtClean="0"/>
              <a:t>baseline network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Rearrangeable n/w</a:t>
            </a:r>
          </a:p>
          <a:p>
            <a:pPr lvl="1" algn="just">
              <a:buFont typeface="Wingdings" pitchFamily="2" charset="2"/>
              <a:buChar char=""/>
            </a:pPr>
            <a:r>
              <a:rPr lang="en-US" sz="2200" dirty="0" smtClean="0"/>
              <a:t>n/w that perform </a:t>
            </a:r>
            <a:r>
              <a:rPr lang="en-US" sz="2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possible connections </a:t>
            </a:r>
            <a:r>
              <a:rPr lang="en-US" sz="2200" dirty="0" smtClean="0"/>
              <a:t>b/w inputs &amp; outputs by </a:t>
            </a:r>
            <a:r>
              <a:rPr lang="en-US" sz="2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rearranging its existing connections</a:t>
            </a:r>
            <a:r>
              <a:rPr lang="en-US" sz="2200" dirty="0" smtClean="0"/>
              <a:t>, so that a connection path for new I/O pair can be established</a:t>
            </a:r>
          </a:p>
          <a:p>
            <a:pPr lvl="1" algn="just">
              <a:buFont typeface="Wingdings" pitchFamily="2" charset="2"/>
              <a:buChar char=""/>
            </a:pPr>
            <a:r>
              <a:rPr lang="en-US" sz="2200" dirty="0" err="1" smtClean="0"/>
              <a:t>Eg</a:t>
            </a:r>
            <a:r>
              <a:rPr lang="en-US" sz="2200" dirty="0" smtClean="0"/>
              <a:t> : </a:t>
            </a:r>
            <a:r>
              <a:rPr lang="en-US" sz="2200" b="1" dirty="0" smtClean="0"/>
              <a:t>Benes network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Nonblocking n/w</a:t>
            </a:r>
          </a:p>
          <a:p>
            <a:pPr marL="914400" lvl="1" indent="-457200" algn="just">
              <a:buFont typeface="Wingdings" pitchFamily="2" charset="2"/>
              <a:buChar char=""/>
            </a:pPr>
            <a:r>
              <a:rPr lang="en-US" sz="2000" dirty="0" smtClean="0"/>
              <a:t>n/w which can handle all possible connections without blocking</a:t>
            </a:r>
          </a:p>
          <a:p>
            <a:pPr marL="914400" lvl="1" indent="-457200" algn="just">
              <a:buFont typeface="Wingdings" pitchFamily="2" charset="2"/>
              <a:buChar char=""/>
            </a:pPr>
            <a:r>
              <a:rPr lang="en-US" sz="2000" dirty="0" err="1" smtClean="0"/>
              <a:t>Eg</a:t>
            </a:r>
            <a:r>
              <a:rPr lang="en-US" sz="2000" dirty="0" smtClean="0"/>
              <a:t> : </a:t>
            </a:r>
            <a:r>
              <a:rPr lang="en-US" sz="2000" b="1" dirty="0" err="1" smtClean="0"/>
              <a:t>Clos</a:t>
            </a:r>
            <a:r>
              <a:rPr lang="en-US" sz="2000" b="1" dirty="0" smtClean="0"/>
              <a:t> network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8  8 Baseline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7703"/>
            <a:ext cx="8229600" cy="4070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Multiply 2"/>
          <p:cNvSpPr/>
          <p:nvPr/>
        </p:nvSpPr>
        <p:spPr bwMode="auto">
          <a:xfrm>
            <a:off x="4277116" y="609600"/>
            <a:ext cx="218684" cy="3048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 8 Benes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24829"/>
            <a:ext cx="8229600" cy="36767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Multiply 4"/>
          <p:cNvSpPr/>
          <p:nvPr/>
        </p:nvSpPr>
        <p:spPr bwMode="auto">
          <a:xfrm>
            <a:off x="4800600" y="632564"/>
            <a:ext cx="218684" cy="3048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</a:t>
            </a:r>
            <a:r>
              <a:rPr lang="en-US" dirty="0" smtClean="0"/>
              <a:t> network</a:t>
            </a:r>
            <a:endParaRPr lang="en-IN" dirty="0"/>
          </a:p>
        </p:txBody>
      </p:sp>
      <p:pic>
        <p:nvPicPr>
          <p:cNvPr id="4098" name="Picture 2" descr="D:\Ajce\S8 HPC\New folder\graphics4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67818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r>
              <a:rPr lang="en-US" sz="2400" dirty="0" smtClean="0"/>
              <a:t>A multistage n/w consists of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 stages 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N=2</a:t>
            </a:r>
            <a:r>
              <a:rPr lang="en-US" sz="2400" i="1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  </a:t>
            </a:r>
            <a:r>
              <a:rPr lang="en-US" sz="2400" dirty="0" smtClean="0"/>
              <a:t> , N: no. of  I/O lines</a:t>
            </a:r>
          </a:p>
          <a:p>
            <a:r>
              <a:rPr lang="en-US" sz="2400" dirty="0" smtClean="0"/>
              <a:t>Each stage use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N/2 switch boxes</a:t>
            </a:r>
          </a:p>
          <a:p>
            <a:r>
              <a:rPr lang="en-US" sz="2400" dirty="0" smtClean="0"/>
              <a:t>Each stage is connected to next stage by at least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 paths</a:t>
            </a:r>
          </a:p>
          <a:p>
            <a:r>
              <a:rPr lang="en-US" sz="2400" dirty="0" smtClean="0"/>
              <a:t>Control structure determines how the states of switch boxes will be set</a:t>
            </a:r>
          </a:p>
          <a:p>
            <a:pPr lvl="2">
              <a:buFont typeface="Wingdings" pitchFamily="2" charset="2"/>
              <a:buChar char=""/>
            </a:pPr>
            <a:r>
              <a:rPr lang="en-US" sz="2200" i="1" dirty="0" smtClean="0">
                <a:solidFill>
                  <a:srgbClr val="FF0000"/>
                </a:solidFill>
              </a:rPr>
              <a:t>Individual stage control</a:t>
            </a:r>
          </a:p>
          <a:p>
            <a:pPr lvl="2">
              <a:buFont typeface="Wingdings" pitchFamily="2" charset="2"/>
              <a:buChar char=""/>
            </a:pPr>
            <a:r>
              <a:rPr lang="en-US" sz="2200" i="1" dirty="0" smtClean="0">
                <a:solidFill>
                  <a:srgbClr val="FF0000"/>
                </a:solidFill>
              </a:rPr>
              <a:t>Individual box control</a:t>
            </a:r>
          </a:p>
          <a:p>
            <a:pPr marL="342900" lvl="2" indent="-342900"/>
            <a:r>
              <a:rPr lang="en-US" sz="2200" i="1" dirty="0" smtClean="0">
                <a:solidFill>
                  <a:srgbClr val="FF0000"/>
                </a:solidFill>
              </a:rPr>
              <a:t>Individual stage control </a:t>
            </a:r>
            <a:r>
              <a:rPr lang="en-US" sz="2200" dirty="0" smtClean="0"/>
              <a:t>uses </a:t>
            </a:r>
            <a:r>
              <a:rPr lang="en-US" sz="2200" i="1" dirty="0" smtClean="0">
                <a:solidFill>
                  <a:srgbClr val="FF0000"/>
                </a:solidFill>
              </a:rPr>
              <a:t>same control signal </a:t>
            </a:r>
            <a:r>
              <a:rPr lang="en-US" sz="2200" dirty="0" smtClean="0"/>
              <a:t>to set all switch boxes in the </a:t>
            </a:r>
            <a:r>
              <a:rPr lang="en-US" sz="2200" i="1" dirty="0" smtClean="0">
                <a:solidFill>
                  <a:srgbClr val="FF0000"/>
                </a:solidFill>
              </a:rPr>
              <a:t>same state </a:t>
            </a:r>
            <a:r>
              <a:rPr lang="en-US" sz="2200" dirty="0" err="1" smtClean="0"/>
              <a:t>ie</a:t>
            </a:r>
            <a:r>
              <a:rPr lang="en-US" sz="2200" dirty="0" smtClean="0"/>
              <a:t>, all boxes set to same state</a:t>
            </a:r>
          </a:p>
          <a:p>
            <a:pPr marL="342900" lvl="2" indent="-342900"/>
            <a:r>
              <a:rPr lang="en-US" sz="2200" i="1" dirty="0" smtClean="0">
                <a:solidFill>
                  <a:srgbClr val="FF0000"/>
                </a:solidFill>
              </a:rPr>
              <a:t>Individual box control </a:t>
            </a:r>
            <a:r>
              <a:rPr lang="en-US" sz="2200" dirty="0" smtClean="0"/>
              <a:t>uses </a:t>
            </a:r>
            <a:r>
              <a:rPr lang="en-US" sz="2200" i="1" dirty="0" smtClean="0">
                <a:solidFill>
                  <a:srgbClr val="FF0000"/>
                </a:solidFill>
              </a:rPr>
              <a:t>separate control signal </a:t>
            </a:r>
            <a:r>
              <a:rPr lang="en-US" sz="2200" dirty="0" smtClean="0"/>
              <a:t>to set the state of each switch box, </a:t>
            </a:r>
            <a:r>
              <a:rPr lang="en-US" sz="2200" i="1" dirty="0" smtClean="0">
                <a:solidFill>
                  <a:srgbClr val="FF0000"/>
                </a:solidFill>
              </a:rPr>
              <a:t>different state</a:t>
            </a:r>
          </a:p>
          <a:p>
            <a:endParaRPr lang="en-US" sz="3000" dirty="0" smtClean="0"/>
          </a:p>
          <a:p>
            <a:pPr lvl="2">
              <a:buFont typeface="Wingdings" pitchFamily="2" charset="2"/>
              <a:buChar char=""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Mesh-Connected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single stage recirculating network has been implemented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IV array processor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Communication is possible only between the neighboring nodes.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 of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connected to the inputs of OS.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allowed to send data to PE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,PE 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,PE,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where r=√N.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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IV array processor, N=64 , r= √64=8</a:t>
            </a:r>
          </a:p>
          <a:p>
            <a:pPr lvl="2">
              <a:buFont typeface="Wingdings" pitchFamily="2" charset="2"/>
              <a:buChar char="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N, is the number of processing elements PE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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Routing functions..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Illiac network is characterized by following four routing functions.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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+1)mod N</a:t>
            </a:r>
          </a:p>
          <a:p>
            <a:pPr lvl="1">
              <a:buFont typeface="Wingdings" pitchFamily="2" charset="2"/>
              <a:buChar char="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-1) mod N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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aseline="-25000" dirty="0" err="1" smtClean="0">
                <a:latin typeface="Times New Roman" pitchFamily="18" charset="0"/>
                <a:cs typeface="Times New Roman" pitchFamily="18" charset="0"/>
              </a:rPr>
              <a:t>+r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)=  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+r) mod N</a:t>
            </a:r>
            <a:endParaRPr lang="en-IN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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)=  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-r) mod N</a:t>
            </a: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Outputs of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connected to inputs of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j=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1,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+ r 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r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gets its inputs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j – 1, j + 1, j – r, j + 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connections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010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algn="just"/>
            <a:r>
              <a:rPr lang="en-US" sz="1800" dirty="0" smtClean="0"/>
              <a:t>Each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directly connected to its 4 nearest neighbors in mesh n/w</a:t>
            </a:r>
            <a:r>
              <a:rPr lang="en-US" sz="1800" dirty="0" smtClean="0"/>
              <a:t> </a:t>
            </a:r>
          </a:p>
          <a:p>
            <a:pPr algn="just"/>
            <a:r>
              <a:rPr lang="en-US" sz="1800" dirty="0" smtClean="0"/>
              <a:t>Permutations for N=16, r=4</a:t>
            </a:r>
          </a:p>
          <a:p>
            <a:pPr algn="just"/>
            <a:r>
              <a:rPr lang="en-US" sz="1800" b="1" dirty="0" smtClean="0"/>
              <a:t>Horizontally ,all the PE’s of all rows form a linear circular list as governed by the following 2 permutations</a:t>
            </a:r>
            <a:r>
              <a:rPr lang="en-US" sz="1800" dirty="0" smtClean="0"/>
              <a:t>.(Each with a single cycle of order N)</a:t>
            </a:r>
          </a:p>
          <a:p>
            <a:pPr lvl="1" algn="just"/>
            <a:r>
              <a:rPr lang="en-US" sz="1400" dirty="0" smtClean="0"/>
              <a:t>R+1=(0 1 2….N-1)</a:t>
            </a:r>
          </a:p>
          <a:p>
            <a:pPr lvl="1" algn="just"/>
            <a:r>
              <a:rPr lang="en-US" sz="1400" dirty="0" smtClean="0"/>
              <a:t>R-1=(N-1….2 1 0)</a:t>
            </a:r>
            <a:endParaRPr lang="en-US" sz="1400" b="1" dirty="0" smtClean="0"/>
          </a:p>
          <a:p>
            <a:pPr lvl="1" algn="just"/>
            <a:r>
              <a:rPr lang="en-US" sz="1800" b="1" dirty="0" smtClean="0"/>
              <a:t>Vertically, the  shift by a distance of 4 is characterized by the following permutations(each with 4 cycles of order 4 each)</a:t>
            </a:r>
          </a:p>
          <a:p>
            <a:pPr lvl="1" algn="just">
              <a:buFont typeface="Wingdings" pitchFamily="2" charset="2"/>
              <a:buChar char=""/>
            </a:pPr>
            <a:r>
              <a:rPr lang="en-US" sz="1600" dirty="0" smtClean="0"/>
              <a:t>R</a:t>
            </a:r>
            <a:r>
              <a:rPr lang="en-US" sz="1600" baseline="-25000" dirty="0" smtClean="0"/>
              <a:t>+4</a:t>
            </a:r>
            <a:r>
              <a:rPr lang="en-US" sz="1600" dirty="0" smtClean="0"/>
              <a:t>=(0 4 8 12)(1 5 9 13)(2 6 10 14 )(3 7 11 15)</a:t>
            </a:r>
          </a:p>
          <a:p>
            <a:pPr lvl="1" algn="just">
              <a:buFont typeface="Wingdings" pitchFamily="2" charset="2"/>
              <a:buChar char=""/>
            </a:pPr>
            <a:r>
              <a:rPr lang="en-US" sz="1600" dirty="0" smtClean="0"/>
              <a:t> R</a:t>
            </a:r>
            <a:r>
              <a:rPr lang="en-US" sz="1600" baseline="-25000" dirty="0" smtClean="0"/>
              <a:t>-4</a:t>
            </a:r>
            <a:r>
              <a:rPr lang="en-US" sz="1600" dirty="0" smtClean="0"/>
              <a:t>=(12 8 4 0)(13 9 5 1)(14 10 6 2 )(15 11 7 3) </a:t>
            </a:r>
          </a:p>
          <a:p>
            <a:pPr lvl="1" algn="just">
              <a:buNone/>
            </a:pPr>
            <a:r>
              <a:rPr lang="en-US" sz="1600" dirty="0" err="1" smtClean="0"/>
              <a:t>Eg</a:t>
            </a:r>
            <a:r>
              <a:rPr lang="en-US" sz="1600" dirty="0" smtClean="0"/>
              <a:t> : consider mesh 5, </a:t>
            </a:r>
            <a:r>
              <a:rPr lang="en-US" sz="1600" dirty="0" err="1" smtClean="0"/>
              <a:t>i</a:t>
            </a:r>
            <a:r>
              <a:rPr lang="en-US" sz="1600" dirty="0" smtClean="0"/>
              <a:t> =5, r =4,the four neighbor connections are</a:t>
            </a:r>
          </a:p>
          <a:p>
            <a:pPr lvl="1" algn="just">
              <a:buNone/>
            </a:pPr>
            <a:r>
              <a:rPr lang="en-US" sz="1600" dirty="0" smtClean="0"/>
              <a:t>			6 (5 + 1)    : (</a:t>
            </a:r>
            <a:r>
              <a:rPr lang="en-US" sz="1600" dirty="0" err="1" smtClean="0"/>
              <a:t>i</a:t>
            </a:r>
            <a:r>
              <a:rPr lang="en-US" sz="1600" dirty="0" smtClean="0"/>
              <a:t> +  1)</a:t>
            </a:r>
          </a:p>
          <a:p>
            <a:pPr lvl="1" algn="just">
              <a:buNone/>
            </a:pPr>
            <a:r>
              <a:rPr lang="en-US" sz="1600" dirty="0" smtClean="0"/>
              <a:t>			4 (5 – 1)	    : (</a:t>
            </a:r>
            <a:r>
              <a:rPr lang="en-US" sz="1600" dirty="0" err="1" smtClean="0"/>
              <a:t>i</a:t>
            </a:r>
            <a:r>
              <a:rPr lang="en-US" sz="1600" dirty="0" smtClean="0"/>
              <a:t> – 1)</a:t>
            </a:r>
          </a:p>
          <a:p>
            <a:pPr lvl="1" algn="just">
              <a:buNone/>
            </a:pPr>
            <a:r>
              <a:rPr lang="en-US" sz="1600" dirty="0" smtClean="0"/>
              <a:t>			9 (5 + 4)     : (</a:t>
            </a:r>
            <a:r>
              <a:rPr lang="en-US" sz="1600" dirty="0" err="1" smtClean="0"/>
              <a:t>i</a:t>
            </a:r>
            <a:r>
              <a:rPr lang="en-US" sz="1600" dirty="0" smtClean="0"/>
              <a:t> + r)</a:t>
            </a:r>
          </a:p>
          <a:p>
            <a:pPr lvl="1" algn="just">
              <a:buNone/>
            </a:pPr>
            <a:r>
              <a:rPr lang="en-US" sz="1600" dirty="0" smtClean="0"/>
              <a:t>			1 (5 – 4)     : (</a:t>
            </a:r>
            <a:r>
              <a:rPr lang="en-US" sz="1600" dirty="0" err="1" smtClean="0"/>
              <a:t>i</a:t>
            </a:r>
            <a:r>
              <a:rPr lang="en-US" sz="1600" dirty="0" smtClean="0"/>
              <a:t> – r)</a:t>
            </a:r>
          </a:p>
          <a:p>
            <a:pPr lvl="1">
              <a:buFont typeface="Wingdings" pitchFamily="2" charset="2"/>
              <a:buChar char=""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redrawn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6934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31844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SIMD INTERCONNECTION NETWORKS</a:t>
            </a:r>
            <a:endParaRPr lang="en-IN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versus dynamic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Mesh-connected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3. Cube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interconnection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It should be noted that when either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routing function is executed, data is routed only if all PE’s are active</a:t>
            </a:r>
          </a:p>
          <a:p>
            <a:r>
              <a:rPr lang="en-US" sz="2000" dirty="0"/>
              <a:t>When the routing function  R</a:t>
            </a:r>
            <a:r>
              <a:rPr lang="en-US" sz="2000" baseline="-25000" dirty="0"/>
              <a:t>-r</a:t>
            </a:r>
            <a:r>
              <a:rPr lang="en-US" sz="2000" dirty="0"/>
              <a:t> or </a:t>
            </a:r>
            <a:r>
              <a:rPr lang="en-US" sz="2000" dirty="0" err="1"/>
              <a:t>R</a:t>
            </a:r>
            <a:r>
              <a:rPr lang="en-US" sz="2000" baseline="-25000" dirty="0" err="1"/>
              <a:t>+r</a:t>
            </a:r>
            <a:r>
              <a:rPr lang="en-US" sz="2000" dirty="0"/>
              <a:t> is </a:t>
            </a:r>
            <a:r>
              <a:rPr lang="en-US" sz="2000" dirty="0" smtClean="0"/>
              <a:t>executed, data </a:t>
            </a:r>
            <a:r>
              <a:rPr lang="en-US" sz="2000" dirty="0"/>
              <a:t>is routed only if </a:t>
            </a:r>
            <a:r>
              <a:rPr lang="en-US" sz="2000" dirty="0" err="1"/>
              <a:t>PE</a:t>
            </a:r>
            <a:r>
              <a:rPr lang="en-US" sz="2000" baseline="-25000" dirty="0" err="1"/>
              <a:t>i+kr</a:t>
            </a:r>
            <a:r>
              <a:rPr lang="en-US" sz="2000" baseline="-25000" dirty="0"/>
              <a:t> </a:t>
            </a:r>
            <a:r>
              <a:rPr lang="en-US" sz="2000" dirty="0"/>
              <a:t>where </a:t>
            </a:r>
            <a:r>
              <a:rPr lang="en-US" sz="2000" dirty="0" smtClean="0"/>
              <a:t>0≤</a:t>
            </a:r>
            <a:r>
              <a:rPr lang="en-US" sz="2000" dirty="0"/>
              <a:t>k≤r-1 are active for each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Shifting operation in a cycle is suspended if any PE required in the cycle is disabled</a:t>
            </a:r>
          </a:p>
          <a:p>
            <a:pPr lvl="1">
              <a:buFont typeface="Wingdings" pitchFamily="2" charset="2"/>
              <a:buChar char="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cycle (1 5 9 13) will not be executed if one or more among PE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disabled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partially connected n/w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PE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source code,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reachable in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step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&amp;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PE</a:t>
            </a:r>
            <a:r>
              <a:rPr lang="en-US" sz="20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reached in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steps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steps –PE0 &amp;PE6,PE7,PE9,PE10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worst case of three routing steps, the following eight routing sequences take place in the network.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09999"/>
            <a:ext cx="6553200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982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 Vs Dynamic Networks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50" dirty="0">
                <a:cs typeface="Times New Roman" pitchFamily="18" charset="0"/>
              </a:rPr>
              <a:t>The topological structure of an array processor is mainly characterized by the data routing network used in interconnecting the </a:t>
            </a:r>
            <a:r>
              <a:rPr lang="en-US" sz="2250" dirty="0" smtClean="0">
                <a:cs typeface="Times New Roman" pitchFamily="18" charset="0"/>
              </a:rPr>
              <a:t>processing elements.</a:t>
            </a:r>
            <a:endParaRPr lang="en-IN" sz="2250" dirty="0">
              <a:cs typeface="Times New Roman" pitchFamily="18" charset="0"/>
            </a:endParaRPr>
          </a:p>
          <a:p>
            <a:pPr>
              <a:buNone/>
            </a:pPr>
            <a:r>
              <a:rPr lang="en-US" sz="2250" b="1" dirty="0" smtClean="0">
                <a:cs typeface="Times New Roman" pitchFamily="18" charset="0"/>
              </a:rPr>
              <a:t>Static networks</a:t>
            </a:r>
            <a:endParaRPr lang="en-IN" sz="2250" dirty="0">
              <a:cs typeface="Times New Roman" pitchFamily="18" charset="0"/>
            </a:endParaRPr>
          </a:p>
          <a:p>
            <a:r>
              <a:rPr lang="en-US" sz="2250" dirty="0">
                <a:cs typeface="Times New Roman" pitchFamily="18" charset="0"/>
              </a:rPr>
              <a:t>Topologies in static network can be classified according to the dimensions required for layout. </a:t>
            </a:r>
            <a:r>
              <a:rPr lang="en-US" sz="2250" dirty="0" err="1" smtClean="0">
                <a:cs typeface="Times New Roman" pitchFamily="18" charset="0"/>
              </a:rPr>
              <a:t>ie</a:t>
            </a:r>
            <a:r>
              <a:rPr lang="en-US" sz="2250" dirty="0" smtClean="0">
                <a:cs typeface="Times New Roman" pitchFamily="18" charset="0"/>
              </a:rPr>
              <a:t> </a:t>
            </a:r>
            <a:r>
              <a:rPr lang="en-US" sz="2250" i="1" dirty="0" smtClean="0">
                <a:solidFill>
                  <a:srgbClr val="FF0000"/>
                </a:solidFill>
                <a:cs typeface="Times New Roman" pitchFamily="18" charset="0"/>
              </a:rPr>
              <a:t>one-dimensional, two-dimensional, three-dimensional </a:t>
            </a:r>
          </a:p>
          <a:p>
            <a:r>
              <a:rPr lang="en-US" sz="2250" dirty="0" smtClean="0">
                <a:cs typeface="Times New Roman" pitchFamily="18" charset="0"/>
              </a:rPr>
              <a:t>Examples </a:t>
            </a:r>
            <a:r>
              <a:rPr lang="en-US" sz="2250" dirty="0">
                <a:cs typeface="Times New Roman" pitchFamily="18" charset="0"/>
              </a:rPr>
              <a:t>for one dimensional </a:t>
            </a:r>
            <a:r>
              <a:rPr lang="en-US" sz="2250" dirty="0" smtClean="0">
                <a:cs typeface="Times New Roman" pitchFamily="18" charset="0"/>
              </a:rPr>
              <a:t>topology :- linear </a:t>
            </a:r>
            <a:r>
              <a:rPr lang="en-US" sz="2250" dirty="0">
                <a:cs typeface="Times New Roman" pitchFamily="18" charset="0"/>
              </a:rPr>
              <a:t>array</a:t>
            </a:r>
            <a:r>
              <a:rPr lang="en-US" sz="2250" dirty="0" smtClean="0"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250" dirty="0" smtClean="0">
              <a:cs typeface="Times New Roman" pitchFamily="18" charset="0"/>
            </a:endParaRPr>
          </a:p>
          <a:p>
            <a:endParaRPr lang="en-IN" sz="2250" dirty="0"/>
          </a:p>
          <a:p>
            <a:endParaRPr lang="en-IN" sz="225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181600"/>
            <a:ext cx="3000396" cy="466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itchFamily="18" charset="0"/>
              </a:rPr>
              <a:t>Two dimensional topology :- ring, star, tree, mesh, and systolic array. </a:t>
            </a:r>
          </a:p>
          <a:p>
            <a:endParaRPr lang="en-US" sz="2400" dirty="0" smtClean="0"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1928826" cy="14287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1500198" cy="1438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819400"/>
            <a:ext cx="1981200" cy="1857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876800"/>
            <a:ext cx="20574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4495800"/>
            <a:ext cx="205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r>
              <a:rPr lang="en-US" sz="2400" dirty="0" smtClean="0">
                <a:cs typeface="Times New Roman" pitchFamily="18" charset="0"/>
              </a:rPr>
              <a:t>Three dimensional topologies include completely connected </a:t>
            </a:r>
            <a:r>
              <a:rPr lang="en-US" sz="2400" dirty="0" err="1" smtClean="0">
                <a:cs typeface="Times New Roman" pitchFamily="18" charset="0"/>
              </a:rPr>
              <a:t>chordal</a:t>
            </a:r>
            <a:r>
              <a:rPr lang="en-US" sz="2400" dirty="0" smtClean="0">
                <a:cs typeface="Times New Roman" pitchFamily="18" charset="0"/>
              </a:rPr>
              <a:t>  ring, 3 cube, and 3 cube connected cycle networks (hyper cube). </a:t>
            </a:r>
          </a:p>
          <a:p>
            <a:endParaRPr lang="en-US" sz="2400" dirty="0" smtClean="0"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cs typeface="Times New Roman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18383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048000"/>
            <a:ext cx="17335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276600"/>
            <a:ext cx="14097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5257800"/>
            <a:ext cx="22193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8194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Single-stage Vs Multi-stage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Single-stage networks</a:t>
            </a:r>
          </a:p>
          <a:p>
            <a:pPr lvl="1">
              <a:buFont typeface="Wingdings" pitchFamily="2" charset="2"/>
              <a:buChar char=""/>
            </a:pPr>
            <a:r>
              <a:rPr lang="en-US" sz="2400" dirty="0" smtClean="0"/>
              <a:t>A switching n/w with N input selectors (IS) &amp; N output selectors (OS)</a:t>
            </a:r>
          </a:p>
          <a:p>
            <a:pPr lvl="1">
              <a:buFont typeface="Wingdings" pitchFamily="2" charset="2"/>
              <a:buChar char=""/>
            </a:pPr>
            <a:r>
              <a:rPr lang="en-US" sz="2400" i="1" dirty="0" smtClean="0">
                <a:solidFill>
                  <a:srgbClr val="FF0000"/>
                </a:solidFill>
              </a:rPr>
              <a:t>IS</a:t>
            </a:r>
            <a:r>
              <a:rPr lang="en-US" sz="2400" dirty="0" smtClean="0"/>
              <a:t> </a:t>
            </a:r>
            <a:r>
              <a:rPr lang="en-US" sz="2400" dirty="0" err="1" smtClean="0"/>
              <a:t>is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1-to-D demultiplexer </a:t>
            </a:r>
            <a:r>
              <a:rPr lang="en-US" sz="2400" dirty="0" smtClean="0"/>
              <a:t>&amp;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OS</a:t>
            </a:r>
            <a:r>
              <a:rPr lang="en-US" sz="2400" dirty="0" smtClean="0"/>
              <a:t> is an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M-to-1 multiplexer</a:t>
            </a:r>
          </a:p>
          <a:p>
            <a:pPr lvl="1">
              <a:buFont typeface="Wingdings" pitchFamily="2" charset="2"/>
              <a:buChar char=""/>
            </a:pPr>
            <a:r>
              <a:rPr lang="en-US" sz="2400" dirty="0" smtClean="0"/>
              <a:t>Single-stage n/w is also known as </a:t>
            </a:r>
            <a:r>
              <a:rPr lang="en-US" sz="2400" i="1" dirty="0" smtClean="0">
                <a:solidFill>
                  <a:srgbClr val="FF0000"/>
                </a:solidFill>
              </a:rPr>
              <a:t>recirculating n/w</a:t>
            </a:r>
          </a:p>
          <a:p>
            <a:pPr lvl="1">
              <a:buFont typeface="Wingdings" pitchFamily="2" charset="2"/>
              <a:buChar char=""/>
            </a:pPr>
            <a:r>
              <a:rPr lang="en-US" sz="2400" dirty="0" smtClean="0"/>
              <a:t>Data items may have to recirculate through the single stage many times before reaching final destination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Single stage interconnection n/w</a:t>
            </a:r>
          </a:p>
        </p:txBody>
      </p:sp>
      <p:pic>
        <p:nvPicPr>
          <p:cNvPr id="4" name="Picture 3" descr="50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667000"/>
            <a:ext cx="4500594" cy="394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Multistage networks are described by 3 features : 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i="1" dirty="0" smtClean="0"/>
              <a:t>switch box, n/w topology, control structure</a:t>
            </a:r>
          </a:p>
          <a:p>
            <a:r>
              <a:rPr lang="en-US" sz="2400" dirty="0" smtClean="0"/>
              <a:t>Switch box is an interchange device with 2 </a:t>
            </a:r>
            <a:r>
              <a:rPr lang="en-US" sz="2400" dirty="0" err="1" smtClean="0"/>
              <a:t>i</a:t>
            </a:r>
            <a:r>
              <a:rPr lang="en-US" sz="2400" dirty="0" smtClean="0"/>
              <a:t>/p &amp; 2 o/p</a:t>
            </a:r>
          </a:p>
          <a:p>
            <a:r>
              <a:rPr lang="en-US" sz="2400" dirty="0" smtClean="0"/>
              <a:t>Multistage networks are divided into 2</a:t>
            </a:r>
          </a:p>
          <a:p>
            <a:pPr marL="1200150" lvl="3" indent="-342900">
              <a:buFont typeface="Wingdings" pitchFamily="2" charset="2"/>
              <a:buChar char="v"/>
            </a:pPr>
            <a:r>
              <a:rPr lang="en-US" sz="2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One-sided n/w &amp; two-sided n/w</a:t>
            </a:r>
            <a:endParaRPr lang="en-US" sz="2200" dirty="0" smtClean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Two sided n/w is divided onto 3</a:t>
            </a:r>
          </a:p>
          <a:p>
            <a:pPr marL="1200150" lvl="3" indent="-342900">
              <a:buFont typeface="Wingdings" pitchFamily="2" charset="2"/>
              <a:buChar char="v"/>
            </a:pPr>
            <a:r>
              <a:rPr lang="en-US" sz="2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Blocking, Rearrangeable, Nonblocking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two-by-two switching box and its four interconnection states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781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Fireball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</TotalTime>
  <Words>735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SIMD INTERCONNECTION NETWORKS</vt:lpstr>
      <vt:lpstr>SIMD INTERCONNECTION NETWORKS</vt:lpstr>
      <vt:lpstr>  Static Vs Dynamic Networks</vt:lpstr>
      <vt:lpstr>Slide 4</vt:lpstr>
      <vt:lpstr>Slide 5</vt:lpstr>
      <vt:lpstr>Dynamic Networks</vt:lpstr>
      <vt:lpstr>     </vt:lpstr>
      <vt:lpstr>Multistage networks</vt:lpstr>
      <vt:lpstr>A two-by-two switching box and its four interconnection states</vt:lpstr>
      <vt:lpstr>Two-sided multistage n/w</vt:lpstr>
      <vt:lpstr> 8  8 Baseline network</vt:lpstr>
      <vt:lpstr>8  8 Benes network</vt:lpstr>
      <vt:lpstr>Clos network</vt:lpstr>
      <vt:lpstr>Slide 14</vt:lpstr>
      <vt:lpstr>2) Mesh-Connected Illiac Network</vt:lpstr>
      <vt:lpstr>Routing functions..</vt:lpstr>
      <vt:lpstr>Mesh connections</vt:lpstr>
      <vt:lpstr>Slide 18</vt:lpstr>
      <vt:lpstr>Mesh redrawn</vt:lpstr>
      <vt:lpstr>Slide 20</vt:lpstr>
      <vt:lpstr>Slide 21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Neethu</dc:creator>
  <cp:lastModifiedBy>niya</cp:lastModifiedBy>
  <cp:revision>38</cp:revision>
  <dcterms:created xsi:type="dcterms:W3CDTF">2013-03-03T16:03:22Z</dcterms:created>
  <dcterms:modified xsi:type="dcterms:W3CDTF">2018-02-05T11:01:56Z</dcterms:modified>
</cp:coreProperties>
</file>