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584"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62FA5F-5058-4AC9-A8F2-373EB90461B4}" type="datetimeFigureOut">
              <a:rPr lang="en-US" smtClean="0"/>
              <a:t>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68F26-99F3-468C-86A8-025A744B1A93}" type="slidenum">
              <a:rPr lang="en-US" smtClean="0"/>
              <a:t>‹#›</a:t>
            </a:fld>
            <a:endParaRPr lang="en-US"/>
          </a:p>
        </p:txBody>
      </p:sp>
    </p:spTree>
    <p:extLst>
      <p:ext uri="{BB962C8B-B14F-4D97-AF65-F5344CB8AC3E}">
        <p14:creationId xmlns:p14="http://schemas.microsoft.com/office/powerpoint/2010/main" val="130762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37931725" indent="-37474525" eaLnBrk="0" hangingPunct="0">
              <a:defRPr sz="2400">
                <a:solidFill>
                  <a:schemeClr val="tx1"/>
                </a:solidFill>
                <a:latin typeface="Times New Roman" pitchFamily="18" charset="0"/>
                <a:cs typeface="Arial" charset="0"/>
              </a:defRPr>
            </a:lvl2pPr>
            <a:lvl3pPr eaLnBrk="0" hangingPunct="0">
              <a:defRPr sz="2400">
                <a:solidFill>
                  <a:schemeClr val="tx1"/>
                </a:solidFill>
                <a:latin typeface="Times New Roman" pitchFamily="18" charset="0"/>
                <a:cs typeface="Arial" charset="0"/>
              </a:defRPr>
            </a:lvl3pPr>
            <a:lvl4pPr eaLnBrk="0" hangingPunct="0">
              <a:defRPr sz="2400">
                <a:solidFill>
                  <a:schemeClr val="tx1"/>
                </a:solidFill>
                <a:latin typeface="Times New Roman" pitchFamily="18" charset="0"/>
                <a:cs typeface="Arial" charset="0"/>
              </a:defRPr>
            </a:lvl4pPr>
            <a:lvl5pPr eaLnBrk="0" hangingPunct="0">
              <a:defRPr sz="2400">
                <a:solidFill>
                  <a:schemeClr val="tx1"/>
                </a:solidFill>
                <a:latin typeface="Times New Roman" pitchFamily="18" charset="0"/>
                <a:cs typeface="Arial" charset="0"/>
              </a:defRPr>
            </a:lvl5pPr>
            <a:lvl6pPr marL="457200" eaLnBrk="0" fontAlgn="base" hangingPunct="0">
              <a:spcBef>
                <a:spcPct val="0"/>
              </a:spcBef>
              <a:spcAft>
                <a:spcPct val="0"/>
              </a:spcAft>
              <a:defRPr sz="2400">
                <a:solidFill>
                  <a:schemeClr val="tx1"/>
                </a:solidFill>
                <a:latin typeface="Times New Roman" pitchFamily="18" charset="0"/>
                <a:cs typeface="Arial" charset="0"/>
              </a:defRPr>
            </a:lvl6pPr>
            <a:lvl7pPr marL="914400" eaLnBrk="0" fontAlgn="base" hangingPunct="0">
              <a:spcBef>
                <a:spcPct val="0"/>
              </a:spcBef>
              <a:spcAft>
                <a:spcPct val="0"/>
              </a:spcAft>
              <a:defRPr sz="2400">
                <a:solidFill>
                  <a:schemeClr val="tx1"/>
                </a:solidFill>
                <a:latin typeface="Times New Roman" pitchFamily="18" charset="0"/>
                <a:cs typeface="Arial" charset="0"/>
              </a:defRPr>
            </a:lvl7pPr>
            <a:lvl8pPr marL="1371600" eaLnBrk="0" fontAlgn="base" hangingPunct="0">
              <a:spcBef>
                <a:spcPct val="0"/>
              </a:spcBef>
              <a:spcAft>
                <a:spcPct val="0"/>
              </a:spcAft>
              <a:defRPr sz="2400">
                <a:solidFill>
                  <a:schemeClr val="tx1"/>
                </a:solidFill>
                <a:latin typeface="Times New Roman" pitchFamily="18" charset="0"/>
                <a:cs typeface="Arial" charset="0"/>
              </a:defRPr>
            </a:lvl8pPr>
            <a:lvl9pPr marL="18288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A56F6C70-466D-4F6E-8E61-314160F55B64}" type="slidenum">
              <a:rPr lang="en-US" sz="1200"/>
              <a:pPr eaLnBrk="1" hangingPunct="1"/>
              <a:t>54</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a:xfrm>
            <a:off x="0" y="6381750"/>
            <a:ext cx="762000" cy="476250"/>
          </a:xfrm>
        </p:spPr>
        <p:txBody>
          <a:bodyPr/>
          <a:lstStyle>
            <a:lvl1pPr>
              <a:defRPr/>
            </a:lvl1pPr>
          </a:lstStyle>
          <a:p>
            <a:fld id="{B6F15528-21DE-4FAA-801E-634DDDAF4B2B}" type="slidenum">
              <a:rPr lang="en-US" smtClean="0"/>
              <a:pPr/>
              <a:t>‹#›</a:t>
            </a:fld>
            <a:endParaRPr lang="en-US"/>
          </a:p>
        </p:txBody>
      </p:sp>
      <p:pic>
        <p:nvPicPr>
          <p:cNvPr id="7" name="Picture 6" descr="ajce"/>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5715000"/>
            <a:ext cx="1295400" cy="1143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D8BD707-D9CF-40AE-B4C6-C98DA3205C09}" type="datetimeFigureOut">
              <a:rPr lang="en-US" smtClean="0"/>
              <a:pPr/>
              <a:t>1/20/2018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0" y="638175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7" name="Picture 6" descr="ajce"/>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5715000"/>
            <a:ext cx="1295400" cy="1143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1"/>
            <a:ext cx="8991600" cy="1828800"/>
          </a:xfrm>
        </p:spPr>
        <p:txBody>
          <a:bodyPr/>
          <a:lstStyle/>
          <a:p>
            <a:r>
              <a:rPr lang="en-US" b="1" dirty="0">
                <a:solidFill>
                  <a:srgbClr val="FF0000"/>
                </a:solidFill>
              </a:rPr>
              <a:t>CS010 802</a:t>
            </a:r>
            <a:r>
              <a:rPr lang="en-US" dirty="0">
                <a:solidFill>
                  <a:srgbClr val="FF0000"/>
                </a:solidFill>
              </a:rPr>
              <a:t>: </a:t>
            </a:r>
            <a:r>
              <a:rPr lang="en-US" b="1" dirty="0">
                <a:solidFill>
                  <a:srgbClr val="FF0000"/>
                </a:solidFill>
              </a:rPr>
              <a:t>ARTIFICIAL INTELLIGENCE</a:t>
            </a:r>
            <a:endParaRPr lang="en-US" dirty="0"/>
          </a:p>
        </p:txBody>
      </p:sp>
      <p:sp>
        <p:nvSpPr>
          <p:cNvPr id="3" name="Subtitle 2"/>
          <p:cNvSpPr>
            <a:spLocks noGrp="1"/>
          </p:cNvSpPr>
          <p:nvPr>
            <p:ph type="subTitle" idx="1"/>
          </p:nvPr>
        </p:nvSpPr>
        <p:spPr>
          <a:xfrm>
            <a:off x="-152400" y="1905000"/>
            <a:ext cx="9296400" cy="3124200"/>
          </a:xfrm>
        </p:spPr>
        <p:txBody>
          <a:bodyPr/>
          <a:lstStyle/>
          <a:p>
            <a:r>
              <a:rPr lang="en-US" b="1" dirty="0"/>
              <a:t>Module -1 </a:t>
            </a:r>
          </a:p>
          <a:p>
            <a:pPr algn="just"/>
            <a:r>
              <a:rPr lang="en-US" sz="2800" b="1" dirty="0"/>
              <a:t>Problems- </a:t>
            </a:r>
            <a:r>
              <a:rPr lang="en-US" sz="2800" dirty="0"/>
              <a:t>problem spaces and search, production systems, Problem characteristics, Searching strategies – Generate and Test, Heuristic Search Techniques- Hill climbing– issues in hill climbing, General Example Problems.</a:t>
            </a:r>
          </a:p>
          <a:p>
            <a:pPr algn="just"/>
            <a:br>
              <a:rPr lang="en-US" sz="2800" dirty="0"/>
            </a:br>
            <a:r>
              <a:rPr lang="en-US" sz="2800" b="1" dirty="0"/>
              <a:t>Python</a:t>
            </a:r>
            <a:r>
              <a:rPr lang="en-US" sz="2800" dirty="0"/>
              <a:t>-Introduction to Python- Lists Dictionaries &amp; Tuples in Python- Python implementation of Hill Climbing</a:t>
            </a:r>
            <a:br>
              <a:rPr lang="en-US" sz="2800" dirty="0"/>
            </a:br>
            <a:endParaRPr lang="en-US" sz="2800" dirty="0"/>
          </a:p>
        </p:txBody>
      </p:sp>
    </p:spTree>
    <p:extLst>
      <p:ext uri="{BB962C8B-B14F-4D97-AF65-F5344CB8AC3E}">
        <p14:creationId xmlns:p14="http://schemas.microsoft.com/office/powerpoint/2010/main" val="261832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b="1" dirty="0"/>
              <a:t>8 – Queens problem</a:t>
            </a:r>
            <a:br>
              <a:rPr lang="en-US" dirty="0"/>
            </a:br>
            <a:endParaRPr lang="en-US" dirty="0"/>
          </a:p>
        </p:txBody>
      </p:sp>
      <p:sp>
        <p:nvSpPr>
          <p:cNvPr id="3" name="Content Placeholder 2"/>
          <p:cNvSpPr>
            <a:spLocks noGrp="1"/>
          </p:cNvSpPr>
          <p:nvPr>
            <p:ph idx="1"/>
          </p:nvPr>
        </p:nvSpPr>
        <p:spPr>
          <a:xfrm>
            <a:off x="0" y="685800"/>
            <a:ext cx="8686800" cy="5440363"/>
          </a:xfrm>
        </p:spPr>
        <p:txBody>
          <a:bodyPr/>
          <a:lstStyle/>
          <a:p>
            <a:r>
              <a:rPr lang="en-US" dirty="0"/>
              <a:t>The goal of 8- queens’ problem is to place 8 queens on a chess board such that no queen attacks any other. </a:t>
            </a:r>
          </a:p>
          <a:p>
            <a:endParaRPr lang="en-US" dirty="0"/>
          </a:p>
        </p:txBody>
      </p:sp>
      <p:pic>
        <p:nvPicPr>
          <p:cNvPr id="4" name="Picture 3"/>
          <p:cNvPicPr/>
          <p:nvPr/>
        </p:nvPicPr>
        <p:blipFill>
          <a:blip r:embed="rId2" cstate="print"/>
          <a:srcRect/>
          <a:stretch>
            <a:fillRect/>
          </a:stretch>
        </p:blipFill>
        <p:spPr bwMode="auto">
          <a:xfrm>
            <a:off x="1851285" y="2414587"/>
            <a:ext cx="4090987" cy="2309813"/>
          </a:xfrm>
          <a:prstGeom prst="rect">
            <a:avLst/>
          </a:prstGeom>
          <a:noFill/>
          <a:ln w="9525">
            <a:noFill/>
            <a:miter lim="800000"/>
            <a:headEnd/>
            <a:tailEnd/>
          </a:ln>
        </p:spPr>
      </p:pic>
      <p:sp>
        <p:nvSpPr>
          <p:cNvPr id="5" name="Rectangle 4"/>
          <p:cNvSpPr/>
          <p:nvPr/>
        </p:nvSpPr>
        <p:spPr>
          <a:xfrm>
            <a:off x="152400" y="5105400"/>
            <a:ext cx="8001000" cy="923330"/>
          </a:xfrm>
          <a:prstGeom prst="rect">
            <a:avLst/>
          </a:prstGeom>
        </p:spPr>
        <p:txBody>
          <a:bodyPr wrap="square">
            <a:spAutoFit/>
          </a:bodyPr>
          <a:lstStyle/>
          <a:p>
            <a:r>
              <a:rPr lang="en-US" dirty="0"/>
              <a:t>(a queen attacks any piece in the same row, column or diagonal). Figure shows an attempted solution  that fails: the queen in the rightmost column is attacked by the queen at the top left. </a:t>
            </a:r>
          </a:p>
        </p:txBody>
      </p:sp>
    </p:spTree>
    <p:extLst>
      <p:ext uri="{BB962C8B-B14F-4D97-AF65-F5344CB8AC3E}">
        <p14:creationId xmlns:p14="http://schemas.microsoft.com/office/powerpoint/2010/main" val="184901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2400" b="1" dirty="0"/>
              <a:t>Real world problems</a:t>
            </a:r>
            <a:br>
              <a:rPr lang="en-US" sz="2400" dirty="0"/>
            </a:br>
            <a:endParaRPr lang="en-US" sz="2400" dirty="0"/>
          </a:p>
        </p:txBody>
      </p:sp>
      <p:sp>
        <p:nvSpPr>
          <p:cNvPr id="3" name="Content Placeholder 2"/>
          <p:cNvSpPr>
            <a:spLocks noGrp="1"/>
          </p:cNvSpPr>
          <p:nvPr>
            <p:ph idx="1"/>
          </p:nvPr>
        </p:nvSpPr>
        <p:spPr>
          <a:xfrm>
            <a:off x="0" y="228600"/>
            <a:ext cx="9067800" cy="6629400"/>
          </a:xfrm>
        </p:spPr>
        <p:txBody>
          <a:bodyPr/>
          <a:lstStyle/>
          <a:p>
            <a:pPr lvl="0" algn="just"/>
            <a:r>
              <a:rPr lang="en-US" sz="2000" b="1" dirty="0"/>
              <a:t>Route finding problem</a:t>
            </a:r>
            <a:endParaRPr lang="en-US" sz="2000" dirty="0"/>
          </a:p>
          <a:p>
            <a:pPr algn="just"/>
            <a:r>
              <a:rPr lang="en-US" sz="2000" dirty="0"/>
              <a:t>	Route finding algorithms are used in a variety of applications, such as routing in computer networks, military operations planning and air line travel planning systems.</a:t>
            </a:r>
          </a:p>
          <a:p>
            <a:pPr algn="just"/>
            <a:r>
              <a:rPr lang="en-US" sz="2000" dirty="0"/>
              <a:t>Touring problems</a:t>
            </a:r>
          </a:p>
          <a:p>
            <a:pPr algn="just"/>
            <a:r>
              <a:rPr lang="en-US" sz="2000" dirty="0"/>
              <a:t>	They are related to route finding problems. For example, consider the figure.</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Consider the problem. ‘Visit every city in the figure at least once starting and ending in </a:t>
            </a:r>
            <a:r>
              <a:rPr lang="en-US" sz="2000" dirty="0" err="1"/>
              <a:t>Palai</a:t>
            </a:r>
            <a:r>
              <a:rPr lang="en-US" sz="2000" dirty="0"/>
              <a:t>’. Each state must include not just the current location but also the set of cities the agent has visited. </a:t>
            </a:r>
          </a:p>
          <a:p>
            <a:pPr algn="just"/>
            <a:r>
              <a:rPr lang="en-US" sz="2000" b="1" dirty="0"/>
              <a:t>Traveling salesperson problem (TSP)</a:t>
            </a:r>
          </a:p>
          <a:p>
            <a:pPr algn="just"/>
            <a:r>
              <a:rPr lang="en-US" sz="2000" dirty="0"/>
              <a:t>	Is a touring problem in which each city must be visited exactly once. The aim is to .find the shortest tour. </a:t>
            </a:r>
          </a:p>
          <a:p>
            <a:pPr algn="just"/>
            <a:endParaRPr lang="en-US" sz="2000" dirty="0"/>
          </a:p>
        </p:txBody>
      </p:sp>
      <p:pic>
        <p:nvPicPr>
          <p:cNvPr id="4" name="Picture 3"/>
          <p:cNvPicPr/>
          <p:nvPr/>
        </p:nvPicPr>
        <p:blipFill>
          <a:blip r:embed="rId2" cstate="print"/>
          <a:srcRect/>
          <a:stretch>
            <a:fillRect/>
          </a:stretch>
        </p:blipFill>
        <p:spPr bwMode="auto">
          <a:xfrm>
            <a:off x="2895600" y="2362200"/>
            <a:ext cx="3990975" cy="2057400"/>
          </a:xfrm>
          <a:prstGeom prst="rect">
            <a:avLst/>
          </a:prstGeom>
          <a:noFill/>
          <a:ln w="9525">
            <a:noFill/>
            <a:miter lim="800000"/>
            <a:headEnd/>
            <a:tailEnd/>
          </a:ln>
        </p:spPr>
      </p:pic>
    </p:spTree>
    <p:extLst>
      <p:ext uri="{BB962C8B-B14F-4D97-AF65-F5344CB8AC3E}">
        <p14:creationId xmlns:p14="http://schemas.microsoft.com/office/powerpoint/2010/main" val="76258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z="2800" b="1" dirty="0"/>
              <a:t>PROBLEMS &amp; PROBLEM SPACES	</a:t>
            </a:r>
            <a:br>
              <a:rPr lang="en-US" sz="2800" dirty="0"/>
            </a:br>
            <a:endParaRPr lang="en-US" sz="2800" dirty="0"/>
          </a:p>
        </p:txBody>
      </p:sp>
      <p:sp>
        <p:nvSpPr>
          <p:cNvPr id="3" name="Content Placeholder 2"/>
          <p:cNvSpPr>
            <a:spLocks noGrp="1"/>
          </p:cNvSpPr>
          <p:nvPr>
            <p:ph idx="1"/>
          </p:nvPr>
        </p:nvSpPr>
        <p:spPr>
          <a:xfrm>
            <a:off x="0" y="457200"/>
            <a:ext cx="9144000" cy="5668963"/>
          </a:xfrm>
        </p:spPr>
        <p:txBody>
          <a:bodyPr/>
          <a:lstStyle/>
          <a:p>
            <a:pPr marL="0" indent="0">
              <a:buNone/>
            </a:pPr>
            <a:r>
              <a:rPr lang="en-US" b="1" u="sng" dirty="0"/>
              <a:t>Problems</a:t>
            </a:r>
            <a:r>
              <a:rPr lang="en-US" b="1" dirty="0"/>
              <a:t>				</a:t>
            </a:r>
            <a:r>
              <a:rPr lang="en-US" dirty="0"/>
              <a:t>			</a:t>
            </a:r>
          </a:p>
          <a:p>
            <a:pPr algn="just"/>
            <a:r>
              <a:rPr lang="en-US" dirty="0"/>
              <a:t>To build a system to solve a particular problem, we need to do 4 things.</a:t>
            </a:r>
          </a:p>
          <a:p>
            <a:pPr marL="0" lvl="0" indent="0" algn="just">
              <a:buNone/>
            </a:pPr>
            <a:r>
              <a:rPr lang="en-US" dirty="0"/>
              <a:t>1. </a:t>
            </a:r>
            <a:r>
              <a:rPr lang="en-US" dirty="0">
                <a:solidFill>
                  <a:srgbClr val="FF0000"/>
                </a:solidFill>
              </a:rPr>
              <a:t>Define the problem precisely</a:t>
            </a:r>
            <a:r>
              <a:rPr lang="en-US" dirty="0"/>
              <a:t>. This includes the initial state as well as the final goal state. </a:t>
            </a:r>
          </a:p>
          <a:p>
            <a:pPr marL="0" lvl="0" indent="0" algn="just">
              <a:buNone/>
            </a:pPr>
            <a:r>
              <a:rPr lang="en-US" dirty="0"/>
              <a:t>2. </a:t>
            </a:r>
            <a:r>
              <a:rPr lang="en-US" dirty="0">
                <a:solidFill>
                  <a:srgbClr val="FF0000"/>
                </a:solidFill>
              </a:rPr>
              <a:t>Analyze the problem</a:t>
            </a:r>
            <a:r>
              <a:rPr lang="en-US" dirty="0"/>
              <a:t>.</a:t>
            </a:r>
          </a:p>
          <a:p>
            <a:pPr marL="0" lvl="0" indent="0" algn="just">
              <a:buNone/>
            </a:pPr>
            <a:r>
              <a:rPr lang="en-US" dirty="0"/>
              <a:t>3. Isolate and </a:t>
            </a:r>
            <a:r>
              <a:rPr lang="en-US" dirty="0">
                <a:solidFill>
                  <a:srgbClr val="FF0000"/>
                </a:solidFill>
              </a:rPr>
              <a:t>represent the knowledge </a:t>
            </a:r>
            <a:r>
              <a:rPr lang="en-US" dirty="0"/>
              <a:t>that is needed to solve the problem. </a:t>
            </a:r>
          </a:p>
          <a:p>
            <a:pPr marL="0" lvl="0" indent="0" algn="just">
              <a:buNone/>
            </a:pPr>
            <a:r>
              <a:rPr lang="en-US" dirty="0"/>
              <a:t>4. Choose the </a:t>
            </a:r>
            <a:r>
              <a:rPr lang="en-US" dirty="0">
                <a:solidFill>
                  <a:srgbClr val="FF0000"/>
                </a:solidFill>
              </a:rPr>
              <a:t>best problem solving </a:t>
            </a:r>
            <a:r>
              <a:rPr lang="en-US" dirty="0"/>
              <a:t>technique and apply it to the particular problem.</a:t>
            </a:r>
          </a:p>
          <a:p>
            <a:endParaRPr lang="en-US" dirty="0"/>
          </a:p>
        </p:txBody>
      </p:sp>
    </p:spTree>
    <p:extLst>
      <p:ext uri="{BB962C8B-B14F-4D97-AF65-F5344CB8AC3E}">
        <p14:creationId xmlns:p14="http://schemas.microsoft.com/office/powerpoint/2010/main" val="103376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r>
              <a:rPr lang="en-US" sz="2400" b="1" u="sng" dirty="0"/>
              <a:t>Problem spaces</a:t>
            </a:r>
            <a:r>
              <a:rPr lang="en-US" sz="2400" b="1" dirty="0"/>
              <a:t>	</a:t>
            </a:r>
          </a:p>
          <a:p>
            <a:pPr algn="just"/>
            <a:r>
              <a:rPr lang="en-US" sz="2400" dirty="0"/>
              <a:t>Problem space -- Define the problem as state space search</a:t>
            </a:r>
          </a:p>
          <a:p>
            <a:pPr algn="just"/>
            <a:r>
              <a:rPr lang="en-US" sz="2400" b="1" dirty="0"/>
              <a:t>The game of tic-tac-toe</a:t>
            </a:r>
            <a:endParaRPr lang="en-US" sz="2400" dirty="0"/>
          </a:p>
          <a:p>
            <a:pPr algn="just"/>
            <a:r>
              <a:rPr lang="en-US" sz="2400" dirty="0"/>
              <a:t>	Starting with an empty board, the first player may place an X in any one of nine places.</a:t>
            </a:r>
          </a:p>
          <a:p>
            <a:pPr algn="just"/>
            <a:r>
              <a:rPr lang="en-US" sz="2400" dirty="0"/>
              <a:t> Each of these moves yields a different board that will allow the opponent 8 possible responses and so on. </a:t>
            </a:r>
          </a:p>
          <a:p>
            <a:pPr algn="just"/>
            <a:r>
              <a:rPr lang="en-US" sz="2400" dirty="0"/>
              <a:t>We can represent this collection of possible moves and responses by regarding each board configuration as a node in a graph. </a:t>
            </a:r>
          </a:p>
          <a:p>
            <a:pPr algn="just"/>
            <a:endParaRPr lang="en-US" sz="2400" dirty="0"/>
          </a:p>
          <a:p>
            <a:pPr algn="just"/>
            <a:r>
              <a:rPr lang="en-US" sz="2400" dirty="0"/>
              <a:t>The links of the graph represent legal moves from one board configuration to another. These nodes correspond to different states of the game board. </a:t>
            </a:r>
          </a:p>
          <a:p>
            <a:pPr algn="just"/>
            <a:r>
              <a:rPr lang="en-US" sz="2400" dirty="0"/>
              <a:t>The resulting structure is called a </a:t>
            </a:r>
            <a:r>
              <a:rPr lang="en-US" sz="2400" b="1" dirty="0">
                <a:solidFill>
                  <a:srgbClr val="FF0000"/>
                </a:solidFill>
              </a:rPr>
              <a:t>state space graph</a:t>
            </a:r>
            <a:r>
              <a:rPr lang="en-US" sz="2400" b="1" dirty="0"/>
              <a:t>. </a:t>
            </a:r>
            <a:endParaRPr lang="en-US" sz="2400" dirty="0"/>
          </a:p>
          <a:p>
            <a:pPr algn="just"/>
            <a:endParaRPr lang="en-US" dirty="0"/>
          </a:p>
        </p:txBody>
      </p:sp>
    </p:spTree>
    <p:extLst>
      <p:ext uri="{BB962C8B-B14F-4D97-AF65-F5344CB8AC3E}">
        <p14:creationId xmlns:p14="http://schemas.microsoft.com/office/powerpoint/2010/main" val="137906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81000" y="457201"/>
            <a:ext cx="8229600" cy="5562600"/>
          </a:xfrm>
          <a:prstGeom prst="rect">
            <a:avLst/>
          </a:prstGeom>
          <a:noFill/>
          <a:ln w="9525">
            <a:noFill/>
            <a:miter lim="800000"/>
            <a:headEnd/>
            <a:tailEnd/>
          </a:ln>
        </p:spPr>
      </p:pic>
    </p:spTree>
    <p:extLst>
      <p:ext uri="{BB962C8B-B14F-4D97-AF65-F5344CB8AC3E}">
        <p14:creationId xmlns:p14="http://schemas.microsoft.com/office/powerpoint/2010/main" val="331273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457200"/>
          </a:xfrm>
        </p:spPr>
        <p:txBody>
          <a:bodyPr/>
          <a:lstStyle/>
          <a:p>
            <a:r>
              <a:rPr lang="en-US" sz="2400" b="1" dirty="0"/>
              <a:t>Water jug problem</a:t>
            </a:r>
            <a:br>
              <a:rPr lang="en-US" sz="2400" dirty="0"/>
            </a:br>
            <a:endParaRPr lang="en-US" sz="2400" dirty="0"/>
          </a:p>
        </p:txBody>
      </p:sp>
      <p:sp>
        <p:nvSpPr>
          <p:cNvPr id="3" name="Content Placeholder 2"/>
          <p:cNvSpPr>
            <a:spLocks noGrp="1"/>
          </p:cNvSpPr>
          <p:nvPr>
            <p:ph idx="1"/>
          </p:nvPr>
        </p:nvSpPr>
        <p:spPr>
          <a:xfrm>
            <a:off x="0" y="457200"/>
            <a:ext cx="9144000" cy="6400800"/>
          </a:xfrm>
        </p:spPr>
        <p:txBody>
          <a:bodyPr/>
          <a:lstStyle/>
          <a:p>
            <a:pPr algn="just"/>
            <a:r>
              <a:rPr lang="en-US" sz="2400" dirty="0">
                <a:solidFill>
                  <a:srgbClr val="002060"/>
                </a:solidFill>
                <a:latin typeface="+mj-lt"/>
              </a:rPr>
              <a:t>Given two jugs, a 4-gallon and 3-gallon having no measuring markers on them.  There is a pump that can be used to fill the </a:t>
            </a:r>
            <a:r>
              <a:rPr lang="en-US" sz="2400" i="1" dirty="0">
                <a:solidFill>
                  <a:srgbClr val="002060"/>
                </a:solidFill>
                <a:latin typeface="+mj-lt"/>
              </a:rPr>
              <a:t>jugs with water.  How can you get exactly 2 gallons of water into 4-gallon jug</a:t>
            </a:r>
            <a:r>
              <a:rPr lang="en-US" sz="2400" i="1" dirty="0">
                <a:solidFill>
                  <a:srgbClr val="002060"/>
                </a:solidFill>
              </a:rPr>
              <a:t>.</a:t>
            </a:r>
            <a:endParaRPr lang="en-US" sz="2400" dirty="0">
              <a:solidFill>
                <a:srgbClr val="002060"/>
              </a:solidFill>
            </a:endParaRPr>
          </a:p>
          <a:p>
            <a:r>
              <a:rPr lang="en-US" sz="2400" dirty="0"/>
              <a:t>The state space for this problem can be described as the set of ordered pairs of integers (</a:t>
            </a:r>
            <a:r>
              <a:rPr lang="en-US" sz="2400" dirty="0" err="1"/>
              <a:t>x,y</a:t>
            </a:r>
            <a:r>
              <a:rPr lang="en-US" sz="2400" dirty="0"/>
              <a:t>), such that x=0,1,2,3 or 4 and y=0,1,2 or 3.; x represents the number of gallons of water in the 4 gallon jug, and y represents the quantity of water in the 3 gallon jug.</a:t>
            </a:r>
          </a:p>
          <a:p>
            <a:r>
              <a:rPr lang="en-US" sz="2400" b="1" i="1" dirty="0">
                <a:solidFill>
                  <a:srgbClr val="002060"/>
                </a:solidFill>
              </a:rPr>
              <a:t>Solution:</a:t>
            </a:r>
            <a:r>
              <a:rPr lang="en-US" sz="2400" i="1" dirty="0"/>
              <a:t> State</a:t>
            </a:r>
            <a:r>
              <a:rPr lang="en-US" sz="2400" dirty="0"/>
              <a:t> space for this problem can be described as the set of ordered pairs of integers (X, Y) such that X represents the number of gallons of water in 4-gallon jug and Y for 3-gallon jug.</a:t>
            </a:r>
          </a:p>
          <a:p>
            <a:r>
              <a:rPr lang="en-US" sz="2400" dirty="0"/>
              <a:t>1.         Start state is (0,0)</a:t>
            </a:r>
          </a:p>
          <a:p>
            <a:r>
              <a:rPr lang="en-US" sz="2400" dirty="0"/>
              <a:t>2.         Goal state is (2, N) for any value of N.</a:t>
            </a:r>
          </a:p>
          <a:p>
            <a:endParaRPr lang="en-US" dirty="0"/>
          </a:p>
        </p:txBody>
      </p:sp>
    </p:spTree>
    <p:extLst>
      <p:ext uri="{BB962C8B-B14F-4D97-AF65-F5344CB8AC3E}">
        <p14:creationId xmlns:p14="http://schemas.microsoft.com/office/powerpoint/2010/main" val="59660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t>Following are the production rules for this problem</a:t>
            </a:r>
            <a:br>
              <a:rPr lang="en-US" dirty="0"/>
            </a:br>
            <a:endParaRPr lang="en-US" dirty="0"/>
          </a:p>
        </p:txBody>
      </p:sp>
      <p:sp>
        <p:nvSpPr>
          <p:cNvPr id="3" name="Content Placeholder 2"/>
          <p:cNvSpPr>
            <a:spLocks noGrp="1"/>
          </p:cNvSpPr>
          <p:nvPr>
            <p:ph sz="half" idx="1"/>
          </p:nvPr>
        </p:nvSpPr>
        <p:spPr>
          <a:xfrm>
            <a:off x="0" y="838200"/>
            <a:ext cx="4343400" cy="5287963"/>
          </a:xfrm>
        </p:spPr>
        <p:txBody>
          <a:bodyPr/>
          <a:lstStyle/>
          <a:p>
            <a:pPr marL="0" indent="0">
              <a:buNone/>
            </a:pPr>
            <a:r>
              <a:rPr lang="en-US" sz="1800" dirty="0"/>
              <a:t>1</a:t>
            </a:r>
            <a:r>
              <a:rPr lang="en-US" sz="2400" dirty="0"/>
              <a:t>.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(4, y)</a:t>
            </a:r>
            <a:endParaRPr lang="en-US" sz="2400" dirty="0">
              <a:solidFill>
                <a:srgbClr val="FF00FF"/>
              </a:solidFill>
            </a:endParaRPr>
          </a:p>
          <a:p>
            <a:pPr marL="0" indent="0">
              <a:buNone/>
            </a:pPr>
            <a:r>
              <a:rPr lang="en-GB" sz="2400" dirty="0"/>
              <a:t>	if x </a:t>
            </a:r>
            <a:r>
              <a:rPr lang="en-GB" sz="2400" dirty="0">
                <a:sym typeface="Symbol"/>
              </a:rPr>
              <a:t></a:t>
            </a:r>
            <a:r>
              <a:rPr lang="en-GB" sz="2400" dirty="0"/>
              <a:t> 4</a:t>
            </a:r>
            <a:endParaRPr lang="en-US" sz="2400" dirty="0"/>
          </a:p>
          <a:p>
            <a:pPr marL="0" indent="0">
              <a:buNone/>
            </a:pPr>
            <a:r>
              <a:rPr lang="en-GB" sz="2400" dirty="0"/>
              <a:t>2.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3)</a:t>
            </a:r>
            <a:endParaRPr lang="en-US" sz="2400" dirty="0">
              <a:solidFill>
                <a:srgbClr val="FF00FF"/>
              </a:solidFill>
            </a:endParaRPr>
          </a:p>
          <a:p>
            <a:pPr marL="0" indent="0">
              <a:buNone/>
            </a:pPr>
            <a:r>
              <a:rPr lang="en-GB" sz="2400" dirty="0"/>
              <a:t>	if y </a:t>
            </a:r>
            <a:r>
              <a:rPr lang="en-GB" sz="2400" dirty="0">
                <a:sym typeface="Symbol"/>
              </a:rPr>
              <a:t></a:t>
            </a:r>
            <a:r>
              <a:rPr lang="en-GB" sz="2400" dirty="0"/>
              <a:t> 3 </a:t>
            </a:r>
            <a:endParaRPr lang="en-US" sz="2400" dirty="0"/>
          </a:p>
          <a:p>
            <a:pPr marL="0" indent="0">
              <a:buNone/>
            </a:pPr>
            <a:r>
              <a:rPr lang="en-GB" sz="2400" dirty="0"/>
              <a:t>3.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a:t>
            </a:r>
            <a:r>
              <a:rPr lang="en-GB" sz="2400" dirty="0">
                <a:solidFill>
                  <a:srgbClr val="FF00FF"/>
                </a:solidFill>
                <a:sym typeface="Symbol"/>
              </a:rPr>
              <a:t></a:t>
            </a:r>
            <a:r>
              <a:rPr lang="en-GB" sz="2400" dirty="0">
                <a:solidFill>
                  <a:srgbClr val="FF00FF"/>
                </a:solidFill>
              </a:rPr>
              <a:t> d, y)</a:t>
            </a:r>
            <a:endParaRPr lang="en-US" sz="2400" dirty="0">
              <a:solidFill>
                <a:srgbClr val="FF00FF"/>
              </a:solidFill>
            </a:endParaRPr>
          </a:p>
          <a:p>
            <a:pPr marL="0" indent="0">
              <a:buNone/>
            </a:pPr>
            <a:r>
              <a:rPr lang="en-GB" sz="2400" dirty="0"/>
              <a:t>	if x </a:t>
            </a:r>
            <a:r>
              <a:rPr lang="en-GB" sz="2400" dirty="0">
                <a:sym typeface="Symbol"/>
              </a:rPr>
              <a:t></a:t>
            </a:r>
            <a:r>
              <a:rPr lang="en-GB" sz="2400" dirty="0"/>
              <a:t> 0 </a:t>
            </a:r>
            <a:endParaRPr lang="en-US" sz="2400" dirty="0"/>
          </a:p>
          <a:p>
            <a:pPr marL="0" indent="0">
              <a:buNone/>
            </a:pPr>
            <a:r>
              <a:rPr lang="en-GB" sz="2400" dirty="0"/>
              <a:t>4.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y </a:t>
            </a:r>
            <a:r>
              <a:rPr lang="en-GB" sz="2400" dirty="0">
                <a:solidFill>
                  <a:srgbClr val="FF00FF"/>
                </a:solidFill>
                <a:sym typeface="Symbol"/>
              </a:rPr>
              <a:t></a:t>
            </a:r>
            <a:r>
              <a:rPr lang="en-GB" sz="2400" dirty="0">
                <a:solidFill>
                  <a:srgbClr val="FF00FF"/>
                </a:solidFill>
              </a:rPr>
              <a:t> d)</a:t>
            </a:r>
            <a:endParaRPr lang="en-US" sz="2400" dirty="0">
              <a:solidFill>
                <a:srgbClr val="FF00FF"/>
              </a:solidFill>
            </a:endParaRPr>
          </a:p>
          <a:p>
            <a:pPr marL="0" indent="0">
              <a:buNone/>
            </a:pPr>
            <a:r>
              <a:rPr lang="en-GB" sz="2400" dirty="0"/>
              <a:t>	if y </a:t>
            </a:r>
            <a:r>
              <a:rPr lang="en-GB" sz="2400" dirty="0">
                <a:sym typeface="Symbol"/>
              </a:rPr>
              <a:t></a:t>
            </a:r>
            <a:r>
              <a:rPr lang="en-GB" sz="2400" dirty="0"/>
              <a:t> 0 </a:t>
            </a:r>
            <a:endParaRPr lang="en-US" sz="2400" dirty="0"/>
          </a:p>
          <a:p>
            <a:pPr marL="0" indent="0">
              <a:buNone/>
            </a:pPr>
            <a:r>
              <a:rPr lang="en-GB" sz="2400" dirty="0"/>
              <a:t>5.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(0, y)</a:t>
            </a:r>
            <a:endParaRPr lang="en-US" sz="2400" dirty="0">
              <a:solidFill>
                <a:srgbClr val="FF00FF"/>
              </a:solidFill>
            </a:endParaRPr>
          </a:p>
          <a:p>
            <a:pPr marL="0" indent="0">
              <a:buNone/>
            </a:pPr>
            <a:r>
              <a:rPr lang="en-GB" sz="2400" dirty="0"/>
              <a:t>	if x </a:t>
            </a:r>
            <a:r>
              <a:rPr lang="en-GB" sz="2400" dirty="0">
                <a:sym typeface="Symbol"/>
              </a:rPr>
              <a:t></a:t>
            </a:r>
            <a:r>
              <a:rPr lang="en-GB" sz="2400" dirty="0"/>
              <a:t> 0</a:t>
            </a:r>
            <a:endParaRPr lang="en-US" sz="2400" dirty="0"/>
          </a:p>
        </p:txBody>
      </p:sp>
      <p:sp>
        <p:nvSpPr>
          <p:cNvPr id="5" name="Content Placeholder 4"/>
          <p:cNvSpPr>
            <a:spLocks noGrp="1"/>
          </p:cNvSpPr>
          <p:nvPr>
            <p:ph sz="half" idx="2"/>
          </p:nvPr>
        </p:nvSpPr>
        <p:spPr>
          <a:xfrm>
            <a:off x="3657600" y="685800"/>
            <a:ext cx="5486400" cy="5867400"/>
          </a:xfrm>
        </p:spPr>
        <p:txBody>
          <a:bodyPr/>
          <a:lstStyle/>
          <a:p>
            <a:pPr marL="0" indent="0">
              <a:buNone/>
            </a:pPr>
            <a:r>
              <a:rPr lang="en-GB" sz="2400" dirty="0"/>
              <a:t>6.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0)</a:t>
            </a:r>
            <a:endParaRPr lang="en-US" sz="2400" dirty="0">
              <a:solidFill>
                <a:srgbClr val="FF00FF"/>
              </a:solidFill>
            </a:endParaRPr>
          </a:p>
          <a:p>
            <a:pPr marL="0" indent="0">
              <a:buNone/>
            </a:pPr>
            <a:r>
              <a:rPr lang="en-GB" sz="2400" dirty="0"/>
              <a:t>	if y </a:t>
            </a:r>
            <a:r>
              <a:rPr lang="en-GB" sz="2400" dirty="0">
                <a:sym typeface="Symbol"/>
              </a:rPr>
              <a:t></a:t>
            </a:r>
            <a:r>
              <a:rPr lang="en-GB" sz="2400" dirty="0"/>
              <a:t> 0 </a:t>
            </a:r>
            <a:endParaRPr lang="en-US" sz="2400" dirty="0"/>
          </a:p>
          <a:p>
            <a:pPr marL="0" indent="0">
              <a:buNone/>
            </a:pPr>
            <a:r>
              <a:rPr lang="en-GB" sz="2400" dirty="0"/>
              <a:t>7.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(4, y </a:t>
            </a:r>
            <a:r>
              <a:rPr lang="en-GB" sz="2400" dirty="0">
                <a:solidFill>
                  <a:srgbClr val="FF00FF"/>
                </a:solidFill>
                <a:sym typeface="Symbol"/>
              </a:rPr>
              <a:t></a:t>
            </a:r>
            <a:r>
              <a:rPr lang="en-GB" sz="2400" dirty="0">
                <a:solidFill>
                  <a:srgbClr val="FF00FF"/>
                </a:solidFill>
              </a:rPr>
              <a:t> (4 </a:t>
            </a:r>
            <a:r>
              <a:rPr lang="en-GB" sz="2400" dirty="0">
                <a:solidFill>
                  <a:srgbClr val="FF00FF"/>
                </a:solidFill>
                <a:sym typeface="Symbol"/>
              </a:rPr>
              <a:t></a:t>
            </a:r>
            <a:r>
              <a:rPr lang="en-GB" sz="2400" dirty="0">
                <a:solidFill>
                  <a:srgbClr val="FF00FF"/>
                </a:solidFill>
              </a:rPr>
              <a:t> x))</a:t>
            </a:r>
            <a:endParaRPr lang="en-US" sz="2400" dirty="0">
              <a:solidFill>
                <a:srgbClr val="FF00FF"/>
              </a:solidFill>
            </a:endParaRPr>
          </a:p>
          <a:p>
            <a:pPr marL="0" indent="0">
              <a:buNone/>
            </a:pPr>
            <a:r>
              <a:rPr lang="en-GB" sz="2400" dirty="0"/>
              <a:t>	if x </a:t>
            </a:r>
            <a:r>
              <a:rPr lang="en-GB" sz="2400" dirty="0">
                <a:sym typeface="Symbol"/>
              </a:rPr>
              <a:t></a:t>
            </a:r>
            <a:r>
              <a:rPr lang="en-GB" sz="2400" dirty="0"/>
              <a:t> y </a:t>
            </a:r>
            <a:r>
              <a:rPr lang="en-GB" sz="2400" dirty="0">
                <a:sym typeface="Symbol"/>
              </a:rPr>
              <a:t></a:t>
            </a:r>
            <a:r>
              <a:rPr lang="en-GB" sz="2400" dirty="0"/>
              <a:t> 4, y </a:t>
            </a:r>
            <a:r>
              <a:rPr lang="en-GB" sz="2400" dirty="0">
                <a:sym typeface="Symbol"/>
              </a:rPr>
              <a:t></a:t>
            </a:r>
            <a:r>
              <a:rPr lang="en-GB" sz="2400" dirty="0"/>
              <a:t> 0 </a:t>
            </a:r>
            <a:endParaRPr lang="en-US" sz="2400" dirty="0"/>
          </a:p>
          <a:p>
            <a:pPr marL="0" indent="0">
              <a:buNone/>
            </a:pPr>
            <a:r>
              <a:rPr lang="en-GB" sz="2400" dirty="0"/>
              <a:t>8.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a:t>
            </a:r>
            <a:r>
              <a:rPr lang="en-GB" sz="2400" dirty="0">
                <a:solidFill>
                  <a:srgbClr val="FF00FF"/>
                </a:solidFill>
                <a:sym typeface="Symbol"/>
              </a:rPr>
              <a:t></a:t>
            </a:r>
            <a:r>
              <a:rPr lang="en-GB" sz="2400" dirty="0">
                <a:solidFill>
                  <a:srgbClr val="FF00FF"/>
                </a:solidFill>
              </a:rPr>
              <a:t> (3 </a:t>
            </a:r>
            <a:r>
              <a:rPr lang="en-GB" sz="2400" dirty="0">
                <a:solidFill>
                  <a:srgbClr val="FF00FF"/>
                </a:solidFill>
                <a:sym typeface="Symbol"/>
              </a:rPr>
              <a:t></a:t>
            </a:r>
            <a:r>
              <a:rPr lang="en-GB" sz="2400" dirty="0">
                <a:solidFill>
                  <a:srgbClr val="FF00FF"/>
                </a:solidFill>
              </a:rPr>
              <a:t> y), 3)</a:t>
            </a:r>
            <a:endParaRPr lang="en-US" sz="2400" dirty="0">
              <a:solidFill>
                <a:srgbClr val="FF00FF"/>
              </a:solidFill>
            </a:endParaRPr>
          </a:p>
          <a:p>
            <a:pPr marL="0" indent="0">
              <a:buNone/>
            </a:pPr>
            <a:r>
              <a:rPr lang="en-GB" sz="2400" dirty="0"/>
              <a:t>	if x </a:t>
            </a:r>
            <a:r>
              <a:rPr lang="en-GB" sz="2400" dirty="0">
                <a:sym typeface="Symbol"/>
              </a:rPr>
              <a:t></a:t>
            </a:r>
            <a:r>
              <a:rPr lang="en-GB" sz="2400" dirty="0"/>
              <a:t> y </a:t>
            </a:r>
            <a:r>
              <a:rPr lang="en-GB" sz="2400" dirty="0">
                <a:sym typeface="Symbol"/>
              </a:rPr>
              <a:t></a:t>
            </a:r>
            <a:r>
              <a:rPr lang="en-GB" sz="2400" dirty="0"/>
              <a:t> 3, x </a:t>
            </a:r>
            <a:r>
              <a:rPr lang="en-GB" sz="2400" dirty="0">
                <a:sym typeface="Symbol"/>
              </a:rPr>
              <a:t></a:t>
            </a:r>
            <a:r>
              <a:rPr lang="en-GB" sz="2400" dirty="0"/>
              <a:t> 0 </a:t>
            </a:r>
            <a:endParaRPr lang="en-US" sz="2400" dirty="0"/>
          </a:p>
          <a:p>
            <a:pPr marL="0" indent="0">
              <a:buNone/>
            </a:pPr>
            <a:r>
              <a:rPr lang="en-GB" sz="2400" dirty="0"/>
              <a:t>9.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(x </a:t>
            </a:r>
            <a:r>
              <a:rPr lang="en-GB" sz="2400" dirty="0">
                <a:solidFill>
                  <a:srgbClr val="FF00FF"/>
                </a:solidFill>
                <a:sym typeface="Symbol"/>
              </a:rPr>
              <a:t></a:t>
            </a:r>
            <a:r>
              <a:rPr lang="en-GB" sz="2400" dirty="0">
                <a:solidFill>
                  <a:srgbClr val="FF00FF"/>
                </a:solidFill>
              </a:rPr>
              <a:t> y, 0)</a:t>
            </a:r>
            <a:endParaRPr lang="en-US" sz="2400" dirty="0">
              <a:solidFill>
                <a:srgbClr val="FF00FF"/>
              </a:solidFill>
            </a:endParaRPr>
          </a:p>
          <a:p>
            <a:pPr marL="0" indent="0">
              <a:buNone/>
            </a:pPr>
            <a:r>
              <a:rPr lang="en-GB" sz="2400" dirty="0"/>
              <a:t>	if x </a:t>
            </a:r>
            <a:r>
              <a:rPr lang="en-GB" sz="2400" dirty="0">
                <a:sym typeface="Symbol"/>
              </a:rPr>
              <a:t></a:t>
            </a:r>
            <a:r>
              <a:rPr lang="en-GB" sz="2400" dirty="0"/>
              <a:t> y </a:t>
            </a:r>
            <a:r>
              <a:rPr lang="en-GB" sz="2400" dirty="0">
                <a:sym typeface="Symbol"/>
              </a:rPr>
              <a:t></a:t>
            </a:r>
            <a:r>
              <a:rPr lang="en-GB" sz="2400" dirty="0"/>
              <a:t> 4, y </a:t>
            </a:r>
            <a:r>
              <a:rPr lang="en-GB" sz="2400" dirty="0">
                <a:sym typeface="Symbol"/>
              </a:rPr>
              <a:t></a:t>
            </a:r>
            <a:r>
              <a:rPr lang="en-GB" sz="2400" dirty="0"/>
              <a:t> 0</a:t>
            </a:r>
            <a:endParaRPr lang="en-US" sz="2400" dirty="0"/>
          </a:p>
          <a:p>
            <a:pPr marL="0" indent="0">
              <a:buNone/>
            </a:pPr>
            <a:r>
              <a:rPr lang="en-GB" sz="2400" dirty="0"/>
              <a:t>10.	</a:t>
            </a:r>
            <a:r>
              <a:rPr lang="en-GB" sz="2400" dirty="0">
                <a:solidFill>
                  <a:srgbClr val="FF00FF"/>
                </a:solidFill>
              </a:rPr>
              <a:t>(x, y)		</a:t>
            </a:r>
            <a:r>
              <a:rPr lang="en-GB" sz="2400" dirty="0">
                <a:solidFill>
                  <a:srgbClr val="FF00FF"/>
                </a:solidFill>
                <a:sym typeface="Symbol"/>
              </a:rPr>
              <a:t></a:t>
            </a:r>
            <a:r>
              <a:rPr lang="en-GB" sz="2400" dirty="0">
                <a:solidFill>
                  <a:srgbClr val="FF00FF"/>
                </a:solidFill>
              </a:rPr>
              <a:t> (0, x </a:t>
            </a:r>
            <a:r>
              <a:rPr lang="en-GB" sz="2400" dirty="0">
                <a:solidFill>
                  <a:srgbClr val="FF00FF"/>
                </a:solidFill>
                <a:sym typeface="Symbol"/>
              </a:rPr>
              <a:t></a:t>
            </a:r>
            <a:r>
              <a:rPr lang="en-GB" sz="2400" dirty="0">
                <a:solidFill>
                  <a:srgbClr val="FF00FF"/>
                </a:solidFill>
              </a:rPr>
              <a:t> y)</a:t>
            </a:r>
            <a:endParaRPr lang="en-US" sz="2400" dirty="0">
              <a:solidFill>
                <a:srgbClr val="FF00FF"/>
              </a:solidFill>
            </a:endParaRPr>
          </a:p>
          <a:p>
            <a:pPr marL="0" indent="0">
              <a:buNone/>
            </a:pPr>
            <a:r>
              <a:rPr lang="en-GB" sz="2400" dirty="0"/>
              <a:t>	if x </a:t>
            </a:r>
            <a:r>
              <a:rPr lang="en-GB" sz="2400" dirty="0">
                <a:sym typeface="Symbol"/>
              </a:rPr>
              <a:t></a:t>
            </a:r>
            <a:r>
              <a:rPr lang="en-GB" sz="2400" dirty="0"/>
              <a:t> y </a:t>
            </a:r>
            <a:r>
              <a:rPr lang="en-GB" sz="2400" dirty="0">
                <a:sym typeface="Symbol"/>
              </a:rPr>
              <a:t></a:t>
            </a:r>
            <a:r>
              <a:rPr lang="en-GB" sz="2400" dirty="0"/>
              <a:t> 3, x </a:t>
            </a:r>
            <a:r>
              <a:rPr lang="en-GB" sz="2400" dirty="0">
                <a:sym typeface="Symbol"/>
              </a:rPr>
              <a:t></a:t>
            </a:r>
            <a:r>
              <a:rPr lang="en-GB" sz="2400" dirty="0"/>
              <a:t> 0 </a:t>
            </a:r>
            <a:endParaRPr lang="en-US" sz="2400" dirty="0"/>
          </a:p>
          <a:p>
            <a:pPr marL="0" indent="0">
              <a:buNone/>
            </a:pPr>
            <a:r>
              <a:rPr lang="en-GB" sz="2400" dirty="0"/>
              <a:t>11.	</a:t>
            </a:r>
            <a:r>
              <a:rPr lang="en-GB" sz="2400" dirty="0">
                <a:solidFill>
                  <a:srgbClr val="FF00FF"/>
                </a:solidFill>
              </a:rPr>
              <a:t>(0, 2)		</a:t>
            </a:r>
            <a:r>
              <a:rPr lang="en-GB" sz="2400" dirty="0">
                <a:solidFill>
                  <a:srgbClr val="FF00FF"/>
                </a:solidFill>
                <a:sym typeface="Symbol"/>
              </a:rPr>
              <a:t></a:t>
            </a:r>
            <a:r>
              <a:rPr lang="en-GB" sz="2400" dirty="0">
                <a:solidFill>
                  <a:srgbClr val="FF00FF"/>
                </a:solidFill>
              </a:rPr>
              <a:t> (2, 0)</a:t>
            </a:r>
            <a:endParaRPr lang="en-US" sz="2400" dirty="0">
              <a:solidFill>
                <a:srgbClr val="FF00FF"/>
              </a:solidFill>
            </a:endParaRPr>
          </a:p>
          <a:p>
            <a:pPr marL="0" indent="0">
              <a:buNone/>
            </a:pPr>
            <a:r>
              <a:rPr lang="en-GB" sz="2400" dirty="0"/>
              <a:t>12.	</a:t>
            </a:r>
            <a:r>
              <a:rPr lang="en-GB" sz="2400" b="1" dirty="0">
                <a:solidFill>
                  <a:srgbClr val="FF00FF"/>
                </a:solidFill>
              </a:rPr>
              <a:t>(2, y)		</a:t>
            </a:r>
            <a:r>
              <a:rPr lang="en-GB" sz="2400" b="1" dirty="0">
                <a:solidFill>
                  <a:srgbClr val="FF00FF"/>
                </a:solidFill>
                <a:sym typeface="Symbol"/>
              </a:rPr>
              <a:t></a:t>
            </a:r>
            <a:r>
              <a:rPr lang="en-GB" sz="2400" b="1" dirty="0">
                <a:solidFill>
                  <a:srgbClr val="FF00FF"/>
                </a:solidFill>
              </a:rPr>
              <a:t> (0, y)</a:t>
            </a:r>
            <a:endParaRPr lang="en-US" sz="2400" b="1" dirty="0">
              <a:solidFill>
                <a:srgbClr val="FF00FF"/>
              </a:solidFill>
            </a:endParaRPr>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174359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0"/>
            <a:ext cx="9144000" cy="6858000"/>
          </a:xfrm>
        </p:spPr>
        <p:txBody>
          <a:bodyPr/>
          <a:lstStyle/>
          <a:p>
            <a:pPr marL="0" lvl="0" indent="0">
              <a:buNone/>
            </a:pPr>
            <a:r>
              <a:rPr lang="en-GB" sz="2800" dirty="0"/>
              <a:t>1. current state = (0, 0) </a:t>
            </a:r>
            <a:endParaRPr lang="en-US" sz="2800" dirty="0"/>
          </a:p>
          <a:p>
            <a:pPr marL="0" indent="0">
              <a:buNone/>
            </a:pPr>
            <a:r>
              <a:rPr lang="en-GB" sz="2800" dirty="0"/>
              <a:t>2.	Loop until reaching the goal state (2, 0) </a:t>
            </a:r>
            <a:endParaRPr lang="en-US" sz="2800" dirty="0"/>
          </a:p>
          <a:p>
            <a:r>
              <a:rPr lang="en-GB" sz="2800" dirty="0"/>
              <a:t>		- Apply a rule whose left side matches the            current state</a:t>
            </a:r>
            <a:endParaRPr lang="en-US" sz="2800" dirty="0"/>
          </a:p>
          <a:p>
            <a:r>
              <a:rPr lang="en-GB" sz="2800" dirty="0"/>
              <a:t>		- Set the new current state to be the resulting state</a:t>
            </a:r>
            <a:endParaRPr lang="en-US" sz="2800" dirty="0"/>
          </a:p>
          <a:p>
            <a:r>
              <a:rPr lang="en-GB" sz="2800" dirty="0"/>
              <a:t>	(0, 0)  </a:t>
            </a:r>
            <a:endParaRPr lang="en-US" sz="2800" dirty="0"/>
          </a:p>
          <a:p>
            <a:r>
              <a:rPr lang="en-GB" sz="2800" dirty="0"/>
              <a:t>	(0, 3)   Production No :</a:t>
            </a:r>
            <a:r>
              <a:rPr lang="en-GB" sz="2800" dirty="0">
                <a:solidFill>
                  <a:srgbClr val="FF00FF"/>
                </a:solidFill>
              </a:rPr>
              <a:t>2</a:t>
            </a:r>
            <a:endParaRPr lang="en-US" sz="2800" dirty="0">
              <a:solidFill>
                <a:srgbClr val="FF00FF"/>
              </a:solidFill>
            </a:endParaRPr>
          </a:p>
          <a:p>
            <a:r>
              <a:rPr lang="en-GB" sz="2800" dirty="0"/>
              <a:t>	(3, 0)   Production No :</a:t>
            </a:r>
            <a:r>
              <a:rPr lang="en-GB" sz="2800" dirty="0">
                <a:solidFill>
                  <a:srgbClr val="FF00FF"/>
                </a:solidFill>
              </a:rPr>
              <a:t> 9  </a:t>
            </a:r>
            <a:r>
              <a:rPr lang="en-GB" sz="2800" dirty="0"/>
              <a:t>	</a:t>
            </a:r>
            <a:endParaRPr lang="en-US" sz="2800" dirty="0"/>
          </a:p>
          <a:p>
            <a:r>
              <a:rPr lang="en-GB" sz="2800" dirty="0"/>
              <a:t>     (3, 3) Production No :</a:t>
            </a:r>
            <a:r>
              <a:rPr lang="en-GB" sz="2800" dirty="0">
                <a:solidFill>
                  <a:srgbClr val="FF00FF"/>
                </a:solidFill>
              </a:rPr>
              <a:t>2</a:t>
            </a:r>
            <a:endParaRPr lang="en-US" sz="2800" dirty="0">
              <a:solidFill>
                <a:srgbClr val="FF00FF"/>
              </a:solidFill>
            </a:endParaRPr>
          </a:p>
          <a:p>
            <a:r>
              <a:rPr lang="en-GB" sz="2800" dirty="0"/>
              <a:t>	(4, 2) Production No :</a:t>
            </a:r>
            <a:r>
              <a:rPr lang="en-GB" sz="2800" dirty="0">
                <a:solidFill>
                  <a:srgbClr val="FF00FF"/>
                </a:solidFill>
              </a:rPr>
              <a:t>7</a:t>
            </a:r>
            <a:endParaRPr lang="en-US" sz="2800" dirty="0">
              <a:solidFill>
                <a:srgbClr val="FF00FF"/>
              </a:solidFill>
            </a:endParaRPr>
          </a:p>
          <a:p>
            <a:r>
              <a:rPr lang="en-GB" sz="2800" dirty="0"/>
              <a:t>     (0, 2) Production No : </a:t>
            </a:r>
            <a:r>
              <a:rPr lang="en-GB" sz="2800" dirty="0">
                <a:solidFill>
                  <a:srgbClr val="FF00FF"/>
                </a:solidFill>
              </a:rPr>
              <a:t>5 or 12</a:t>
            </a:r>
          </a:p>
          <a:p>
            <a:r>
              <a:rPr lang="en-GB" sz="2800" dirty="0"/>
              <a:t>	(2, 0) Production No : </a:t>
            </a:r>
            <a:r>
              <a:rPr lang="en-GB" sz="2800" dirty="0">
                <a:solidFill>
                  <a:srgbClr val="FF00FF"/>
                </a:solidFill>
              </a:rPr>
              <a:t>9 or 11</a:t>
            </a:r>
            <a:endParaRPr lang="en-US" sz="2800" dirty="0">
              <a:solidFill>
                <a:srgbClr val="FF00FF"/>
              </a:solidFill>
            </a:endParaRPr>
          </a:p>
          <a:p>
            <a:endParaRPr lang="en-US" sz="2800" dirty="0"/>
          </a:p>
        </p:txBody>
      </p:sp>
      <p:sp>
        <p:nvSpPr>
          <p:cNvPr id="7" name="Rectangle 6"/>
          <p:cNvSpPr/>
          <p:nvPr/>
        </p:nvSpPr>
        <p:spPr>
          <a:xfrm>
            <a:off x="2286000" y="1582341"/>
            <a:ext cx="4572000" cy="369332"/>
          </a:xfrm>
          <a:prstGeom prst="rect">
            <a:avLst/>
          </a:prstGeom>
        </p:spPr>
        <p:txBody>
          <a:bodyPr>
            <a:spAutoFit/>
          </a:bodyPr>
          <a:lstStyle/>
          <a:p>
            <a:pPr lvl="0"/>
            <a:r>
              <a:rPr lang="en-US" dirty="0"/>
              <a:t> </a:t>
            </a:r>
          </a:p>
        </p:txBody>
      </p:sp>
    </p:spTree>
    <p:extLst>
      <p:ext uri="{BB962C8B-B14F-4D97-AF65-F5344CB8AC3E}">
        <p14:creationId xmlns:p14="http://schemas.microsoft.com/office/powerpoint/2010/main" val="248910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354763"/>
          </a:xfrm>
        </p:spPr>
        <p:txBody>
          <a:bodyPr/>
          <a:lstStyle/>
          <a:p>
            <a:pPr algn="just"/>
            <a:endParaRPr lang="en-US" sz="2800" b="1" dirty="0"/>
          </a:p>
          <a:p>
            <a:pPr algn="just"/>
            <a:r>
              <a:rPr lang="en-US" sz="2800" b="1" dirty="0"/>
              <a:t>In order to provide a formal description of a problem, we must do the following.</a:t>
            </a:r>
            <a:endParaRPr lang="en-US" sz="2800" dirty="0"/>
          </a:p>
          <a:p>
            <a:pPr lvl="0" algn="just"/>
            <a:r>
              <a:rPr lang="en-US" sz="2800" dirty="0">
                <a:solidFill>
                  <a:srgbClr val="FF00FF"/>
                </a:solidFill>
              </a:rPr>
              <a:t>Define a state space </a:t>
            </a:r>
            <a:r>
              <a:rPr lang="en-US" sz="2800" dirty="0"/>
              <a:t>that contains all the possible configurations of the relevant objects. </a:t>
            </a:r>
          </a:p>
          <a:p>
            <a:pPr lvl="0" algn="just"/>
            <a:r>
              <a:rPr lang="en-US" sz="2800" dirty="0">
                <a:solidFill>
                  <a:srgbClr val="FF00FF"/>
                </a:solidFill>
              </a:rPr>
              <a:t>Specify</a:t>
            </a:r>
            <a:r>
              <a:rPr lang="en-US" sz="2800" dirty="0"/>
              <a:t> one or more states within that space that describe possible situations from which the problem solving process may start. These states are called the </a:t>
            </a:r>
            <a:r>
              <a:rPr lang="en-US" sz="2800" dirty="0">
                <a:solidFill>
                  <a:srgbClr val="FF00FF"/>
                </a:solidFill>
              </a:rPr>
              <a:t>initial states</a:t>
            </a:r>
            <a:r>
              <a:rPr lang="en-US" sz="2800" dirty="0"/>
              <a:t>.</a:t>
            </a:r>
          </a:p>
          <a:p>
            <a:pPr lvl="0" algn="just"/>
            <a:r>
              <a:rPr lang="en-US" sz="2800" dirty="0">
                <a:solidFill>
                  <a:srgbClr val="FF00FF"/>
                </a:solidFill>
              </a:rPr>
              <a:t>Specify</a:t>
            </a:r>
            <a:r>
              <a:rPr lang="en-US" sz="2800" dirty="0"/>
              <a:t> one or more states that would be acceptable as solutions to the problem. These states are called </a:t>
            </a:r>
            <a:r>
              <a:rPr lang="en-US" sz="2800" dirty="0">
                <a:solidFill>
                  <a:srgbClr val="FF00FF"/>
                </a:solidFill>
              </a:rPr>
              <a:t>goal states</a:t>
            </a:r>
            <a:r>
              <a:rPr lang="en-US" sz="2800" dirty="0"/>
              <a:t>. </a:t>
            </a:r>
          </a:p>
          <a:p>
            <a:pPr lvl="0" algn="just"/>
            <a:r>
              <a:rPr lang="en-US" sz="2800" dirty="0"/>
              <a:t>Specify a </a:t>
            </a:r>
            <a:r>
              <a:rPr lang="en-US" sz="2800" dirty="0">
                <a:solidFill>
                  <a:srgbClr val="FF00FF"/>
                </a:solidFill>
              </a:rPr>
              <a:t>set of rules that describe the actions </a:t>
            </a:r>
            <a:r>
              <a:rPr lang="en-US" sz="2800" dirty="0"/>
              <a:t>available.</a:t>
            </a:r>
          </a:p>
          <a:p>
            <a:pPr algn="just"/>
            <a:r>
              <a:rPr lang="en-US" sz="2800" dirty="0"/>
              <a:t> </a:t>
            </a:r>
          </a:p>
          <a:p>
            <a:pPr algn="just"/>
            <a:endParaRPr lang="en-US" sz="2800" dirty="0"/>
          </a:p>
        </p:txBody>
      </p:sp>
    </p:spTree>
    <p:extLst>
      <p:ext uri="{BB962C8B-B14F-4D97-AF65-F5344CB8AC3E}">
        <p14:creationId xmlns:p14="http://schemas.microsoft.com/office/powerpoint/2010/main" val="12708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00800"/>
          </a:xfrm>
        </p:spPr>
        <p:txBody>
          <a:bodyPr/>
          <a:lstStyle/>
          <a:p>
            <a:pPr algn="just">
              <a:buNone/>
            </a:pPr>
            <a:r>
              <a:rPr lang="en-US" sz="2400" b="1" dirty="0">
                <a:solidFill>
                  <a:srgbClr val="FF0000"/>
                </a:solidFill>
              </a:rPr>
              <a:t>Production Systems</a:t>
            </a:r>
            <a:endParaRPr lang="en-US" sz="2400" dirty="0">
              <a:solidFill>
                <a:srgbClr val="FF0000"/>
              </a:solidFill>
            </a:endParaRPr>
          </a:p>
          <a:p>
            <a:pPr algn="just"/>
            <a:r>
              <a:rPr lang="en-US" sz="2400" dirty="0"/>
              <a:t>Production systems are useful to structure AI programs to describe search process. </a:t>
            </a:r>
            <a:r>
              <a:rPr lang="en-US" sz="2400" dirty="0" err="1"/>
              <a:t>ie</a:t>
            </a:r>
            <a:r>
              <a:rPr lang="en-US" sz="2400" dirty="0"/>
              <a:t>. it describes the way to find the solution.</a:t>
            </a:r>
          </a:p>
          <a:p>
            <a:pPr algn="just"/>
            <a:r>
              <a:rPr lang="en-US" sz="2400" dirty="0"/>
              <a:t> A production system consists of: </a:t>
            </a:r>
          </a:p>
          <a:p>
            <a:pPr lvl="0" algn="just"/>
            <a:r>
              <a:rPr lang="en-US" sz="2400" dirty="0">
                <a:solidFill>
                  <a:srgbClr val="FF00FF"/>
                </a:solidFill>
              </a:rPr>
              <a:t>A set of rules</a:t>
            </a:r>
            <a:r>
              <a:rPr lang="en-US" sz="2400" dirty="0"/>
              <a:t>, each consisting of a </a:t>
            </a:r>
            <a:r>
              <a:rPr lang="en-US" sz="2400" dirty="0">
                <a:solidFill>
                  <a:srgbClr val="FF0000"/>
                </a:solidFill>
              </a:rPr>
              <a:t>left side </a:t>
            </a:r>
            <a:r>
              <a:rPr lang="en-US" sz="2400" dirty="0"/>
              <a:t>that determines the </a:t>
            </a:r>
            <a:r>
              <a:rPr lang="en-US" sz="2400" dirty="0">
                <a:solidFill>
                  <a:srgbClr val="FF0000"/>
                </a:solidFill>
              </a:rPr>
              <a:t>applicability of the rule </a:t>
            </a:r>
            <a:r>
              <a:rPr lang="en-US" sz="2400" dirty="0"/>
              <a:t>and a </a:t>
            </a:r>
            <a:r>
              <a:rPr lang="en-US" sz="2400" dirty="0">
                <a:solidFill>
                  <a:srgbClr val="FF0000"/>
                </a:solidFill>
              </a:rPr>
              <a:t>right side </a:t>
            </a:r>
            <a:r>
              <a:rPr lang="en-US" sz="2400" dirty="0"/>
              <a:t>that describe the </a:t>
            </a:r>
            <a:r>
              <a:rPr lang="en-US" sz="2400" dirty="0">
                <a:solidFill>
                  <a:srgbClr val="FF0000"/>
                </a:solidFill>
              </a:rPr>
              <a:t>action to be performed</a:t>
            </a:r>
            <a:r>
              <a:rPr lang="en-US" sz="2400" dirty="0"/>
              <a:t> if rule is applied.</a:t>
            </a:r>
          </a:p>
          <a:p>
            <a:pPr lvl="0" algn="just"/>
            <a:r>
              <a:rPr lang="en-US" sz="2400" dirty="0">
                <a:solidFill>
                  <a:srgbClr val="FF00FF"/>
                </a:solidFill>
              </a:rPr>
              <a:t>One or more knowledge/database </a:t>
            </a:r>
            <a:r>
              <a:rPr lang="en-US" sz="2400" dirty="0"/>
              <a:t>that </a:t>
            </a:r>
            <a:r>
              <a:rPr lang="en-US" sz="2400" dirty="0">
                <a:solidFill>
                  <a:srgbClr val="FF0000"/>
                </a:solidFill>
              </a:rPr>
              <a:t>contain whatever information appropriate for a task.</a:t>
            </a:r>
          </a:p>
          <a:p>
            <a:pPr lvl="0" algn="just"/>
            <a:r>
              <a:rPr lang="en-US" sz="2400" dirty="0">
                <a:solidFill>
                  <a:srgbClr val="FF00FF"/>
                </a:solidFill>
              </a:rPr>
              <a:t>A control strategy </a:t>
            </a:r>
            <a:r>
              <a:rPr lang="en-US" sz="2400" dirty="0"/>
              <a:t>that specifies the </a:t>
            </a:r>
            <a:r>
              <a:rPr lang="en-US" sz="2400" dirty="0">
                <a:solidFill>
                  <a:srgbClr val="FF0000"/>
                </a:solidFill>
              </a:rPr>
              <a:t>order in which rules will be compared to the database</a:t>
            </a:r>
            <a:r>
              <a:rPr lang="en-US" sz="2400" dirty="0"/>
              <a:t> and a way of resolving the conflicts that arise when several rules match at once.</a:t>
            </a:r>
          </a:p>
          <a:p>
            <a:pPr lvl="0" algn="just"/>
            <a:r>
              <a:rPr lang="en-US" sz="2400" dirty="0">
                <a:solidFill>
                  <a:srgbClr val="FF00FF"/>
                </a:solidFill>
              </a:rPr>
              <a:t>A rule applier</a:t>
            </a:r>
          </a:p>
          <a:p>
            <a:pPr algn="just"/>
            <a:endParaRPr lang="en-US" sz="2400" dirty="0"/>
          </a:p>
        </p:txBody>
      </p:sp>
    </p:spTree>
    <p:extLst>
      <p:ext uri="{BB962C8B-B14F-4D97-AF65-F5344CB8AC3E}">
        <p14:creationId xmlns:p14="http://schemas.microsoft.com/office/powerpoint/2010/main" val="372916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Artificial Intelligence</a:t>
            </a:r>
            <a:r>
              <a:rPr lang="en-US" dirty="0"/>
              <a:t>	</a:t>
            </a:r>
          </a:p>
        </p:txBody>
      </p:sp>
      <p:sp>
        <p:nvSpPr>
          <p:cNvPr id="3" name="Content Placeholder 2"/>
          <p:cNvSpPr>
            <a:spLocks noGrp="1"/>
          </p:cNvSpPr>
          <p:nvPr>
            <p:ph idx="1"/>
          </p:nvPr>
        </p:nvSpPr>
        <p:spPr>
          <a:xfrm>
            <a:off x="0" y="1295400"/>
            <a:ext cx="8991600" cy="5410200"/>
          </a:xfrm>
        </p:spPr>
        <p:txBody>
          <a:bodyPr/>
          <a:lstStyle/>
          <a:p>
            <a:pPr algn="just"/>
            <a:r>
              <a:rPr lang="en-US" sz="2400" dirty="0"/>
              <a:t>Artificial intelligence is the study of how to make computers do things which, at the moment, people do better. Much of the early work in AI focused on </a:t>
            </a:r>
            <a:r>
              <a:rPr lang="en-US" sz="2400" b="1" dirty="0"/>
              <a:t>formal tasks, such as game playing and theorem proving.</a:t>
            </a:r>
          </a:p>
          <a:p>
            <a:pPr marL="0" indent="0" algn="just">
              <a:buNone/>
            </a:pPr>
            <a:endParaRPr lang="en-US" sz="2400" dirty="0"/>
          </a:p>
          <a:p>
            <a:pPr marL="0" indent="0">
              <a:buNone/>
            </a:pPr>
            <a:r>
              <a:rPr lang="en-US" sz="2400" dirty="0"/>
              <a:t>Ex. For game playing programs are </a:t>
            </a:r>
          </a:p>
          <a:p>
            <a:pPr marL="0" indent="0">
              <a:buNone/>
            </a:pPr>
            <a:r>
              <a:rPr lang="en-US" sz="2400" dirty="0"/>
              <a:t>		Checkers playing program,</a:t>
            </a:r>
          </a:p>
          <a:p>
            <a:pPr marL="0" indent="0">
              <a:buNone/>
            </a:pPr>
            <a:r>
              <a:rPr lang="en-US" sz="2400" dirty="0"/>
              <a:t>		Chess.</a:t>
            </a:r>
          </a:p>
          <a:p>
            <a:pPr marL="0" indent="0">
              <a:buNone/>
            </a:pPr>
            <a:r>
              <a:rPr lang="en-US" sz="2400" dirty="0"/>
              <a:t>Ex. For theorem proving programs are </a:t>
            </a:r>
          </a:p>
          <a:p>
            <a:pPr marL="0" indent="0">
              <a:buNone/>
            </a:pPr>
            <a:r>
              <a:rPr lang="en-US" sz="2400" dirty="0"/>
              <a:t>		Logic theorist,</a:t>
            </a:r>
          </a:p>
          <a:p>
            <a:pPr marL="0" indent="0">
              <a:buNone/>
            </a:pPr>
            <a:r>
              <a:rPr lang="en-US" sz="2400" dirty="0"/>
              <a:t>		</a:t>
            </a:r>
            <a:r>
              <a:rPr lang="en-US" sz="2400" dirty="0" err="1"/>
              <a:t>Galernter’s</a:t>
            </a:r>
            <a:r>
              <a:rPr lang="en-US" sz="2400" dirty="0"/>
              <a:t> theorem </a:t>
            </a:r>
            <a:r>
              <a:rPr lang="en-US" sz="2400" dirty="0" err="1"/>
              <a:t>prover</a:t>
            </a:r>
            <a:endParaRPr lang="en-US" sz="2400" dirty="0"/>
          </a:p>
        </p:txBody>
      </p:sp>
    </p:spTree>
    <p:extLst>
      <p:ext uri="{BB962C8B-B14F-4D97-AF65-F5344CB8AC3E}">
        <p14:creationId xmlns:p14="http://schemas.microsoft.com/office/powerpoint/2010/main" val="243213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marL="0" indent="0">
              <a:buNone/>
            </a:pPr>
            <a:r>
              <a:rPr lang="en-US" sz="2000" b="1" i="1" dirty="0">
                <a:solidFill>
                  <a:srgbClr val="C00000"/>
                </a:solidFill>
              </a:rPr>
              <a:t>Different classes of production systems are</a:t>
            </a:r>
            <a:r>
              <a:rPr lang="en-US" sz="2000" b="1" i="1" dirty="0"/>
              <a:t>:</a:t>
            </a:r>
            <a:endParaRPr lang="en-US" sz="2000" dirty="0"/>
          </a:p>
          <a:p>
            <a:pPr lvl="0" algn="just"/>
            <a:r>
              <a:rPr lang="en-US" sz="2000" dirty="0"/>
              <a:t>A </a:t>
            </a:r>
            <a:r>
              <a:rPr lang="en-US" sz="2000" b="1" dirty="0">
                <a:solidFill>
                  <a:srgbClr val="FF00FF"/>
                </a:solidFill>
              </a:rPr>
              <a:t>monotonic production system</a:t>
            </a:r>
            <a:r>
              <a:rPr lang="en-US" sz="2000" dirty="0">
                <a:solidFill>
                  <a:srgbClr val="FF00FF"/>
                </a:solidFill>
              </a:rPr>
              <a:t> </a:t>
            </a:r>
            <a:r>
              <a:rPr lang="en-US" sz="2000" dirty="0"/>
              <a:t>: in which the application of rule never prevents the latter application of another rule that could also have been applied at the time the first rule was selected. A </a:t>
            </a:r>
            <a:r>
              <a:rPr lang="en-US" sz="2000" b="1" dirty="0"/>
              <a:t>non-monotonic production system</a:t>
            </a:r>
            <a:r>
              <a:rPr lang="en-US" sz="2000" dirty="0"/>
              <a:t> is one which this is not true.</a:t>
            </a:r>
          </a:p>
          <a:p>
            <a:pPr lvl="0" algn="just"/>
            <a:r>
              <a:rPr lang="en-US" sz="2000" dirty="0"/>
              <a:t>A </a:t>
            </a:r>
            <a:r>
              <a:rPr lang="en-US" sz="2000" b="1" dirty="0">
                <a:solidFill>
                  <a:srgbClr val="FF00FF"/>
                </a:solidFill>
              </a:rPr>
              <a:t>partially commutative production system</a:t>
            </a:r>
            <a:r>
              <a:rPr lang="en-US" sz="2000" dirty="0">
                <a:solidFill>
                  <a:srgbClr val="FF00FF"/>
                </a:solidFill>
              </a:rPr>
              <a:t> </a:t>
            </a:r>
            <a:r>
              <a:rPr lang="en-US" sz="2000" dirty="0"/>
              <a:t>is a production system with the property that if the application of a particular sequence of a rule transforms state x into state y, then any permutation of those rules also transforms state x into state y. A </a:t>
            </a:r>
            <a:r>
              <a:rPr lang="en-US" sz="2000" b="1" dirty="0"/>
              <a:t>commutative production system</a:t>
            </a:r>
            <a:r>
              <a:rPr lang="en-US" sz="2000" dirty="0"/>
              <a:t> is a production system that is both monotonic and partially commutative.</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347971502"/>
              </p:ext>
            </p:extLst>
          </p:nvPr>
        </p:nvGraphicFramePr>
        <p:xfrm>
          <a:off x="228600" y="4259326"/>
          <a:ext cx="7848600" cy="2598674"/>
        </p:xfrm>
        <a:graphic>
          <a:graphicData uri="http://schemas.openxmlformats.org/drawingml/2006/table">
            <a:tbl>
              <a:tblPr firstRow="1" firstCol="1" bandRow="1">
                <a:tableStyleId>{5C22544A-7EE6-4342-B048-85BDC9FD1C3A}</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834476">
                <a:tc>
                  <a:txBody>
                    <a:bodyPr/>
                    <a:lstStyle/>
                    <a:p>
                      <a:pPr marL="0" marR="0">
                        <a:lnSpc>
                          <a:spcPct val="150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800" dirty="0">
                          <a:solidFill>
                            <a:schemeClr val="tx1"/>
                          </a:solidFill>
                          <a:effectLst/>
                        </a:rPr>
                        <a:t>monotonic</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800" dirty="0">
                          <a:solidFill>
                            <a:schemeClr val="tx1"/>
                          </a:solidFill>
                          <a:effectLst/>
                        </a:rPr>
                        <a:t>Non-monotonic</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882099">
                <a:tc>
                  <a:txBody>
                    <a:bodyPr/>
                    <a:lstStyle/>
                    <a:p>
                      <a:pPr marL="0" marR="0">
                        <a:lnSpc>
                          <a:spcPct val="150000"/>
                        </a:lnSpc>
                        <a:spcBef>
                          <a:spcPts val="0"/>
                        </a:spcBef>
                        <a:spcAft>
                          <a:spcPts val="0"/>
                        </a:spcAft>
                      </a:pPr>
                      <a:r>
                        <a:rPr lang="en-US" sz="1800" dirty="0">
                          <a:solidFill>
                            <a:schemeClr val="tx1"/>
                          </a:solidFill>
                          <a:effectLst/>
                        </a:rPr>
                        <a:t>partially commutative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800" dirty="0">
                          <a:solidFill>
                            <a:schemeClr val="tx1"/>
                          </a:solidFill>
                          <a:effectLst/>
                        </a:rPr>
                        <a:t>Theorem proving</a:t>
                      </a:r>
                      <a:endParaRPr lang="en-US" sz="18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solidFill>
                            <a:schemeClr val="tx1"/>
                          </a:solidFill>
                          <a:effectLst/>
                        </a:rPr>
                        <a:t>Robot navigation</a:t>
                      </a:r>
                      <a:endParaRPr lang="en-US"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882099">
                <a:tc>
                  <a:txBody>
                    <a:bodyPr/>
                    <a:lstStyle/>
                    <a:p>
                      <a:pPr marL="0" marR="0">
                        <a:lnSpc>
                          <a:spcPct val="150000"/>
                        </a:lnSpc>
                        <a:spcBef>
                          <a:spcPts val="0"/>
                        </a:spcBef>
                        <a:spcAft>
                          <a:spcPts val="0"/>
                        </a:spcAft>
                      </a:pPr>
                      <a:r>
                        <a:rPr lang="en-US" sz="1800" dirty="0">
                          <a:solidFill>
                            <a:schemeClr val="tx1"/>
                          </a:solidFill>
                          <a:effectLst/>
                        </a:rPr>
                        <a:t>Not  partially commutative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800" dirty="0">
                          <a:solidFill>
                            <a:schemeClr val="tx1"/>
                          </a:solidFill>
                          <a:effectLst/>
                        </a:rPr>
                        <a:t>Chemical synthesis</a:t>
                      </a:r>
                      <a:endParaRPr lang="en-US" sz="1800"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50000"/>
                        </a:lnSpc>
                        <a:spcBef>
                          <a:spcPts val="0"/>
                        </a:spcBef>
                        <a:spcAft>
                          <a:spcPts val="0"/>
                        </a:spcAft>
                      </a:pPr>
                      <a:r>
                        <a:rPr lang="en-US" sz="1800" dirty="0">
                          <a:solidFill>
                            <a:schemeClr val="tx1"/>
                          </a:solidFill>
                          <a:effectLst/>
                        </a:rPr>
                        <a:t>Bridge</a:t>
                      </a:r>
                      <a:endParaRPr lang="en-US"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32596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marL="0" indent="0" algn="just">
              <a:buNone/>
            </a:pPr>
            <a:r>
              <a:rPr lang="en-US" sz="2200" b="1" dirty="0">
                <a:solidFill>
                  <a:srgbClr val="FF00FF"/>
                </a:solidFill>
              </a:rPr>
              <a:t>Control Strategies</a:t>
            </a:r>
            <a:endParaRPr lang="en-US" sz="2200" dirty="0">
              <a:solidFill>
                <a:srgbClr val="FF00FF"/>
              </a:solidFill>
            </a:endParaRPr>
          </a:p>
          <a:p>
            <a:pPr algn="just"/>
            <a:r>
              <a:rPr lang="en-US" sz="2200" dirty="0"/>
              <a:t>When more than one rule matches the current state, we have to decide which rule to apply next during the process of searching for a solution to a problem.</a:t>
            </a:r>
          </a:p>
          <a:p>
            <a:pPr algn="just"/>
            <a:r>
              <a:rPr lang="en-GB" sz="2200" dirty="0"/>
              <a:t>Requirements of a good search strategy:</a:t>
            </a:r>
            <a:endParaRPr lang="en-US" sz="2200" dirty="0"/>
          </a:p>
          <a:p>
            <a:pPr marL="0" indent="0" algn="just">
              <a:buNone/>
            </a:pPr>
            <a:r>
              <a:rPr lang="en-GB" sz="2200" b="1" dirty="0"/>
              <a:t>1.  It causes motion </a:t>
            </a:r>
            <a:endParaRPr lang="en-US" sz="2200" dirty="0"/>
          </a:p>
          <a:p>
            <a:pPr marL="0" indent="0" algn="just">
              <a:buNone/>
            </a:pPr>
            <a:r>
              <a:rPr lang="en-GB" sz="2200" dirty="0"/>
              <a:t>		Otherwise, it will never lead to a solution. </a:t>
            </a:r>
            <a:endParaRPr lang="en-US" sz="2200" dirty="0"/>
          </a:p>
          <a:p>
            <a:pPr marL="0" indent="0" algn="just">
              <a:buNone/>
            </a:pPr>
            <a:r>
              <a:rPr lang="en-GB" sz="2200" dirty="0" err="1"/>
              <a:t>Eg</a:t>
            </a:r>
            <a:r>
              <a:rPr lang="en-GB" sz="2200" dirty="0"/>
              <a:t>: suppose we are searching the rule from the beginning and selecting the first applicable one. We would never solve the problem. Keep on filling the 4-gallon jug</a:t>
            </a:r>
            <a:endParaRPr lang="en-US" sz="2200" dirty="0"/>
          </a:p>
          <a:p>
            <a:pPr marL="0" indent="0" algn="just">
              <a:buNone/>
            </a:pPr>
            <a:r>
              <a:rPr lang="en-GB" sz="2200" b="1" dirty="0"/>
              <a:t>2.  It is systematic </a:t>
            </a:r>
            <a:endParaRPr lang="en-US" sz="2200" dirty="0"/>
          </a:p>
          <a:p>
            <a:pPr marL="0" indent="0" algn="just">
              <a:buNone/>
            </a:pPr>
            <a:r>
              <a:rPr lang="en-GB" sz="2200" dirty="0"/>
              <a:t>		Otherwise, it may use more steps than necessary. </a:t>
            </a:r>
            <a:endParaRPr lang="en-US" sz="2200" dirty="0"/>
          </a:p>
          <a:p>
            <a:pPr marL="0" indent="0" algn="just">
              <a:buNone/>
            </a:pPr>
            <a:r>
              <a:rPr lang="en-GB" sz="2200" dirty="0" err="1"/>
              <a:t>Eg</a:t>
            </a:r>
            <a:r>
              <a:rPr lang="en-GB" sz="2200" dirty="0"/>
              <a:t>: suppose we are randomly selecting the rule. It causes change &amp; will lead to solution eventually. Because it is not systematic, we may enter useless sequences of operations.</a:t>
            </a:r>
            <a:endParaRPr lang="en-US" sz="2200" dirty="0"/>
          </a:p>
          <a:p>
            <a:pPr marL="0" indent="0" algn="just">
              <a:buNone/>
            </a:pPr>
            <a:r>
              <a:rPr lang="en-GB" sz="2200" b="1" dirty="0"/>
              <a:t>3.  It is efficient 	</a:t>
            </a:r>
            <a:endParaRPr lang="en-US" sz="2200" dirty="0"/>
          </a:p>
          <a:p>
            <a:pPr algn="just"/>
            <a:r>
              <a:rPr lang="en-GB" sz="2200" dirty="0"/>
              <a:t>		Find a good, but not necessarily the best, answer</a:t>
            </a:r>
            <a:endParaRPr lang="en-US" sz="2200" dirty="0"/>
          </a:p>
        </p:txBody>
      </p:sp>
    </p:spTree>
    <p:extLst>
      <p:ext uri="{BB962C8B-B14F-4D97-AF65-F5344CB8AC3E}">
        <p14:creationId xmlns:p14="http://schemas.microsoft.com/office/powerpoint/2010/main" val="2445357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buNone/>
            </a:pPr>
            <a:r>
              <a:rPr lang="en-US" sz="2200" b="1" dirty="0"/>
              <a:t>Problem characteristics					</a:t>
            </a:r>
            <a:endParaRPr lang="en-US" sz="2200" dirty="0"/>
          </a:p>
          <a:p>
            <a:pPr algn="just">
              <a:buNone/>
            </a:pPr>
            <a:r>
              <a:rPr lang="en-US" sz="2200" dirty="0"/>
              <a:t>In order to choose the most appropriate method for a particular problem, it is necessary to analyze the problem along several dimensions. </a:t>
            </a:r>
          </a:p>
          <a:p>
            <a:pPr lvl="0" algn="just"/>
            <a:endParaRPr lang="en-US" sz="2200" dirty="0"/>
          </a:p>
          <a:p>
            <a:pPr lvl="0" algn="just"/>
            <a:r>
              <a:rPr lang="en-US" sz="2200" dirty="0"/>
              <a:t>Is the problem </a:t>
            </a:r>
            <a:r>
              <a:rPr lang="en-US" sz="2200" dirty="0">
                <a:solidFill>
                  <a:srgbClr val="FF0000"/>
                </a:solidFill>
              </a:rPr>
              <a:t>decomposable</a:t>
            </a:r>
            <a:r>
              <a:rPr lang="en-US" sz="2200" dirty="0"/>
              <a:t> into a set of independent smaller or easier sub problems? </a:t>
            </a:r>
          </a:p>
          <a:p>
            <a:pPr lvl="0" algn="just"/>
            <a:r>
              <a:rPr lang="en-US" sz="2200" dirty="0"/>
              <a:t>Can </a:t>
            </a:r>
            <a:r>
              <a:rPr lang="en-US" sz="2200" dirty="0">
                <a:solidFill>
                  <a:srgbClr val="FF0000"/>
                </a:solidFill>
              </a:rPr>
              <a:t>solution steps be ignored </a:t>
            </a:r>
            <a:r>
              <a:rPr lang="en-US" sz="2200" dirty="0"/>
              <a:t>or at least undone if they prove unwise?</a:t>
            </a:r>
          </a:p>
          <a:p>
            <a:pPr lvl="0" algn="just"/>
            <a:r>
              <a:rPr lang="en-US" sz="2200" dirty="0"/>
              <a:t>Is the problem’s </a:t>
            </a:r>
            <a:r>
              <a:rPr lang="en-US" sz="2200" dirty="0">
                <a:solidFill>
                  <a:srgbClr val="FF0000"/>
                </a:solidFill>
              </a:rPr>
              <a:t>universe predictable</a:t>
            </a:r>
            <a:r>
              <a:rPr lang="en-US" sz="2200" dirty="0"/>
              <a:t>?</a:t>
            </a:r>
          </a:p>
          <a:p>
            <a:pPr lvl="0" algn="just"/>
            <a:r>
              <a:rPr lang="en-US" sz="2200" dirty="0"/>
              <a:t>Is a </a:t>
            </a:r>
            <a:r>
              <a:rPr lang="en-US" sz="2200" dirty="0">
                <a:solidFill>
                  <a:srgbClr val="FF0000"/>
                </a:solidFill>
              </a:rPr>
              <a:t>good solution </a:t>
            </a:r>
            <a:r>
              <a:rPr lang="en-US" sz="2200" dirty="0"/>
              <a:t>to the problem obvious </a:t>
            </a:r>
            <a:r>
              <a:rPr lang="en-US" sz="2200" dirty="0">
                <a:solidFill>
                  <a:srgbClr val="FF0000"/>
                </a:solidFill>
              </a:rPr>
              <a:t>without comparison to all other possible solutions</a:t>
            </a:r>
            <a:r>
              <a:rPr lang="en-US" sz="2200" dirty="0"/>
              <a:t>?</a:t>
            </a:r>
          </a:p>
          <a:p>
            <a:pPr lvl="0" algn="just"/>
            <a:r>
              <a:rPr lang="en-US" sz="2200" dirty="0"/>
              <a:t>Is the desired solution </a:t>
            </a:r>
            <a:r>
              <a:rPr lang="en-US" sz="2200" dirty="0">
                <a:solidFill>
                  <a:srgbClr val="FF0000"/>
                </a:solidFill>
              </a:rPr>
              <a:t>a state of the world or a path to a state</a:t>
            </a:r>
            <a:r>
              <a:rPr lang="en-US" sz="2200" dirty="0"/>
              <a:t>?</a:t>
            </a:r>
          </a:p>
          <a:p>
            <a:pPr lvl="0" algn="just"/>
            <a:r>
              <a:rPr lang="en-US" sz="2200" dirty="0"/>
              <a:t>Is a </a:t>
            </a:r>
            <a:r>
              <a:rPr lang="en-US" sz="2200" dirty="0">
                <a:solidFill>
                  <a:srgbClr val="FF0000"/>
                </a:solidFill>
              </a:rPr>
              <a:t>large amount of knowledge absolutely</a:t>
            </a:r>
            <a:r>
              <a:rPr lang="en-US" sz="2200" dirty="0"/>
              <a:t> required to solve the problem, or is knowledge important only to constrain the search?</a:t>
            </a:r>
          </a:p>
          <a:p>
            <a:pPr lvl="0" algn="just"/>
            <a:r>
              <a:rPr lang="en-US" sz="2200" dirty="0"/>
              <a:t>Can a computer that is simply given the problem return the solution, or will the solution of the </a:t>
            </a:r>
            <a:r>
              <a:rPr lang="en-US" sz="2200" dirty="0">
                <a:solidFill>
                  <a:srgbClr val="FF0000"/>
                </a:solidFill>
              </a:rPr>
              <a:t>problem require interaction </a:t>
            </a:r>
            <a:r>
              <a:rPr lang="en-US" sz="2200" dirty="0"/>
              <a:t>between the computer and a person?</a:t>
            </a:r>
          </a:p>
          <a:p>
            <a:pPr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126163"/>
          </a:xfrm>
        </p:spPr>
        <p:txBody>
          <a:bodyPr/>
          <a:lstStyle/>
          <a:p>
            <a:pPr>
              <a:buNone/>
            </a:pPr>
            <a:r>
              <a:rPr lang="en-US" sz="2000" b="1" dirty="0"/>
              <a:t>Is the problem decomposable?</a:t>
            </a:r>
            <a:endParaRPr lang="en-US" sz="2000" dirty="0"/>
          </a:p>
          <a:p>
            <a:pPr>
              <a:buNone/>
            </a:pPr>
            <a:r>
              <a:rPr lang="en-US" sz="2000" dirty="0"/>
              <a:t>Suppose we want to solve the problem of computing the expression</a:t>
            </a:r>
          </a:p>
          <a:p>
            <a:r>
              <a:rPr lang="en-US" sz="2000" dirty="0"/>
              <a:t>	∫ ( x</a:t>
            </a:r>
            <a:r>
              <a:rPr lang="en-US" sz="2000" baseline="30000" dirty="0"/>
              <a:t>2</a:t>
            </a:r>
            <a:r>
              <a:rPr lang="en-US" sz="2000" dirty="0"/>
              <a:t> + 3x + Sin</a:t>
            </a:r>
            <a:r>
              <a:rPr lang="en-US" sz="2000" baseline="30000" dirty="0"/>
              <a:t>2</a:t>
            </a:r>
            <a:r>
              <a:rPr lang="en-US" sz="2000" dirty="0"/>
              <a:t> x . Cos</a:t>
            </a:r>
            <a:r>
              <a:rPr lang="en-US" sz="2000" baseline="30000" dirty="0"/>
              <a:t>2</a:t>
            </a:r>
            <a:r>
              <a:rPr lang="en-US" sz="2000" dirty="0"/>
              <a:t> x ) </a:t>
            </a:r>
            <a:r>
              <a:rPr lang="en-US" sz="2000" dirty="0" err="1"/>
              <a:t>dx</a:t>
            </a:r>
            <a:endParaRPr lang="en-US" sz="2000" dirty="0"/>
          </a:p>
          <a:p>
            <a:r>
              <a:rPr lang="en-US" sz="2000" dirty="0"/>
              <a:t>	We can solve this problem by breaking it down into 3 smaller problems, each of which can then solve by using a small collection of specific rules.</a:t>
            </a:r>
          </a:p>
          <a:p>
            <a:pPr>
              <a:buNone/>
            </a:pPr>
            <a:r>
              <a:rPr lang="en-US" sz="2000" dirty="0"/>
              <a:t>                              ∫ x</a:t>
            </a:r>
            <a:r>
              <a:rPr lang="en-US" sz="2000" baseline="30000" dirty="0"/>
              <a:t>2</a:t>
            </a:r>
            <a:r>
              <a:rPr lang="en-US" sz="2000" dirty="0"/>
              <a:t> +3x + sin</a:t>
            </a:r>
            <a:r>
              <a:rPr lang="en-US" sz="2000" baseline="30000" dirty="0"/>
              <a:t>2</a:t>
            </a:r>
            <a:r>
              <a:rPr lang="en-US" sz="2000" dirty="0"/>
              <a:t>x. cos</a:t>
            </a:r>
            <a:r>
              <a:rPr lang="en-US" sz="2000" baseline="30000" dirty="0"/>
              <a:t>2</a:t>
            </a:r>
            <a:r>
              <a:rPr lang="en-US" sz="2000" dirty="0"/>
              <a:t>x.  </a:t>
            </a:r>
            <a:r>
              <a:rPr lang="en-US" sz="2000" dirty="0" err="1"/>
              <a:t>dx</a:t>
            </a:r>
            <a:endParaRPr lang="en-US" sz="2000" dirty="0"/>
          </a:p>
          <a:p>
            <a:pPr>
              <a:buNone/>
            </a:pPr>
            <a:r>
              <a:rPr lang="en-US" sz="2000" dirty="0"/>
              <a:t>	</a:t>
            </a:r>
          </a:p>
          <a:p>
            <a:endParaRPr lang="en-US" sz="2000" dirty="0"/>
          </a:p>
          <a:p>
            <a:endParaRPr lang="en-US" sz="2000" dirty="0"/>
          </a:p>
          <a:p>
            <a:pPr>
              <a:buNone/>
            </a:pPr>
            <a:r>
              <a:rPr lang="en-US" sz="2000" dirty="0"/>
              <a:t>∫ x</a:t>
            </a:r>
            <a:r>
              <a:rPr lang="en-US" sz="2000" baseline="30000" dirty="0"/>
              <a:t>2 </a:t>
            </a:r>
            <a:r>
              <a:rPr lang="en-US" sz="2000" dirty="0" err="1"/>
              <a:t>dx</a:t>
            </a:r>
            <a:r>
              <a:rPr lang="en-US" sz="2000" dirty="0"/>
              <a:t>			∫ 3x </a:t>
            </a:r>
            <a:r>
              <a:rPr lang="en-US" sz="2000" dirty="0" err="1"/>
              <a:t>dx</a:t>
            </a:r>
            <a:r>
              <a:rPr lang="en-US" sz="2000" dirty="0"/>
              <a:t>			∫ sin</a:t>
            </a:r>
            <a:r>
              <a:rPr lang="en-US" sz="2000" baseline="30000" dirty="0"/>
              <a:t>2</a:t>
            </a:r>
            <a:r>
              <a:rPr lang="en-US" sz="2000" dirty="0"/>
              <a:t>x  cos</a:t>
            </a:r>
            <a:r>
              <a:rPr lang="en-US" sz="2000" baseline="30000" dirty="0"/>
              <a:t>2</a:t>
            </a:r>
            <a:r>
              <a:rPr lang="en-US" sz="2000" dirty="0"/>
              <a:t>x </a:t>
            </a:r>
            <a:r>
              <a:rPr lang="en-US" sz="2000" dirty="0" err="1"/>
              <a:t>dx</a:t>
            </a:r>
            <a:endParaRPr lang="en-US" sz="2000" dirty="0"/>
          </a:p>
          <a:p>
            <a:endParaRPr lang="en-US" sz="2000" dirty="0"/>
          </a:p>
        </p:txBody>
      </p:sp>
      <p:cxnSp>
        <p:nvCxnSpPr>
          <p:cNvPr id="5" name="Straight Connector 4"/>
          <p:cNvCxnSpPr/>
          <p:nvPr/>
        </p:nvCxnSpPr>
        <p:spPr>
          <a:xfrm rot="10800000" flipV="1">
            <a:off x="381000" y="2438400"/>
            <a:ext cx="2057400" cy="10668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H="1">
            <a:off x="2705100" y="2857500"/>
            <a:ext cx="99060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86200" y="2438400"/>
            <a:ext cx="3048000" cy="990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buNone/>
            </a:pPr>
            <a:r>
              <a:rPr lang="en-US" sz="2800" b="1" dirty="0"/>
              <a:t>Can solution steps be ignored or undone?</a:t>
            </a:r>
            <a:endParaRPr lang="en-US" sz="2800" dirty="0"/>
          </a:p>
          <a:p>
            <a:pPr>
              <a:buNone/>
            </a:pPr>
            <a:r>
              <a:rPr lang="en-US" sz="2800" dirty="0"/>
              <a:t>Here we can divide problems into 3 classes. </a:t>
            </a:r>
          </a:p>
          <a:p>
            <a:r>
              <a:rPr lang="en-US" sz="2800" dirty="0">
                <a:solidFill>
                  <a:srgbClr val="FF0000"/>
                </a:solidFill>
              </a:rPr>
              <a:t>Ignorable</a:t>
            </a:r>
            <a:r>
              <a:rPr lang="en-US" sz="2800" dirty="0"/>
              <a:t> -- in which solution steps can be ignored. </a:t>
            </a:r>
            <a:r>
              <a:rPr lang="en-US" sz="2800" dirty="0" err="1"/>
              <a:t>Eg</a:t>
            </a:r>
            <a:r>
              <a:rPr lang="en-US" sz="2800" dirty="0"/>
              <a:t>: Theorem proving</a:t>
            </a:r>
          </a:p>
          <a:p>
            <a:r>
              <a:rPr lang="en-US" sz="2800" dirty="0">
                <a:solidFill>
                  <a:srgbClr val="FF0000"/>
                </a:solidFill>
              </a:rPr>
              <a:t>Recoverable</a:t>
            </a:r>
            <a:r>
              <a:rPr lang="en-US" sz="2800" dirty="0"/>
              <a:t> --  in which solution steps can be undone. </a:t>
            </a:r>
            <a:r>
              <a:rPr lang="en-US" sz="2800" dirty="0" err="1"/>
              <a:t>Eg</a:t>
            </a:r>
            <a:r>
              <a:rPr lang="en-US" sz="2800" dirty="0"/>
              <a:t>: 8-puzzle</a:t>
            </a:r>
          </a:p>
          <a:p>
            <a:r>
              <a:rPr lang="en-US" sz="2800" dirty="0">
                <a:solidFill>
                  <a:srgbClr val="FF0000"/>
                </a:solidFill>
              </a:rPr>
              <a:t>Irrecoverable </a:t>
            </a:r>
            <a:r>
              <a:rPr lang="en-US" sz="2800" dirty="0"/>
              <a:t>--  which solution steps cannot be undone.eg: Chess</a:t>
            </a:r>
          </a:p>
          <a:p>
            <a:pPr>
              <a:buNone/>
            </a:pPr>
            <a:r>
              <a:rPr lang="en-US" sz="2800" b="1" dirty="0"/>
              <a:t>Is the universe predictable?</a:t>
            </a:r>
            <a:endParaRPr lang="en-US" sz="2800" dirty="0"/>
          </a:p>
          <a:p>
            <a:r>
              <a:rPr lang="en-US" sz="2800" dirty="0"/>
              <a:t>Certain outcome problems 	(</a:t>
            </a:r>
            <a:r>
              <a:rPr lang="en-US" sz="2800" dirty="0" err="1"/>
              <a:t>eg</a:t>
            </a:r>
            <a:r>
              <a:rPr lang="en-US" sz="2800" dirty="0"/>
              <a:t>. 8 puzzle)</a:t>
            </a:r>
          </a:p>
          <a:p>
            <a:r>
              <a:rPr lang="en-US" sz="2800" dirty="0"/>
              <a:t>Uncertain outcome problems 	(</a:t>
            </a:r>
            <a:r>
              <a:rPr lang="en-US" sz="2800" dirty="0" err="1"/>
              <a:t>eg</a:t>
            </a:r>
            <a:r>
              <a:rPr lang="en-US" sz="2800" dirty="0"/>
              <a:t>. Bridge)</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lstStyle/>
          <a:p>
            <a:pPr>
              <a:buNone/>
            </a:pPr>
            <a:r>
              <a:rPr lang="en-US" sz="2000" b="1" dirty="0"/>
              <a:t>Is a good solution absolute or relative?</a:t>
            </a:r>
            <a:endParaRPr lang="en-US" sz="2000" dirty="0"/>
          </a:p>
          <a:p>
            <a:r>
              <a:rPr lang="en-US" sz="2000" b="1" dirty="0">
                <a:solidFill>
                  <a:srgbClr val="FF0000"/>
                </a:solidFill>
              </a:rPr>
              <a:t>Best path problems 	(</a:t>
            </a:r>
            <a:r>
              <a:rPr lang="en-US" sz="2000" b="1" dirty="0" err="1">
                <a:solidFill>
                  <a:srgbClr val="FF0000"/>
                </a:solidFill>
              </a:rPr>
              <a:t>eg</a:t>
            </a:r>
            <a:r>
              <a:rPr lang="en-US" sz="2000" b="1" dirty="0">
                <a:solidFill>
                  <a:srgbClr val="FF0000"/>
                </a:solidFill>
              </a:rPr>
              <a:t>. Traveling salesman problem )</a:t>
            </a:r>
            <a:endParaRPr lang="en-US" sz="2000" dirty="0">
              <a:solidFill>
                <a:srgbClr val="FF0000"/>
              </a:solidFill>
            </a:endParaRPr>
          </a:p>
          <a:p>
            <a:r>
              <a:rPr lang="en-US" sz="2000" b="1" dirty="0">
                <a:solidFill>
                  <a:srgbClr val="FF0000"/>
                </a:solidFill>
              </a:rPr>
              <a:t>Any path problems</a:t>
            </a:r>
            <a:endParaRPr lang="en-US" sz="2000" dirty="0">
              <a:solidFill>
                <a:srgbClr val="FF0000"/>
              </a:solidFill>
            </a:endParaRPr>
          </a:p>
          <a:p>
            <a:r>
              <a:rPr lang="en-US" sz="2000" dirty="0"/>
              <a:t>	Consider the problem of answering questions based on a database of simple facts, such as the following.</a:t>
            </a:r>
          </a:p>
          <a:p>
            <a:pPr marL="457200" lvl="0" indent="-457200">
              <a:buFont typeface="+mj-lt"/>
              <a:buAutoNum type="arabicPeriod"/>
            </a:pPr>
            <a:r>
              <a:rPr lang="en-US" sz="2000" dirty="0"/>
              <a:t>Marcus was a man.</a:t>
            </a:r>
          </a:p>
          <a:p>
            <a:pPr marL="457200" lvl="0" indent="-457200">
              <a:buFont typeface="+mj-lt"/>
              <a:buAutoNum type="arabicPeriod"/>
            </a:pPr>
            <a:r>
              <a:rPr lang="en-US" sz="2000" dirty="0"/>
              <a:t>Marcus was a </a:t>
            </a:r>
            <a:r>
              <a:rPr lang="en-US" sz="2000" dirty="0" err="1"/>
              <a:t>Pompean</a:t>
            </a:r>
            <a:r>
              <a:rPr lang="en-US" sz="2000" dirty="0"/>
              <a:t>.</a:t>
            </a:r>
          </a:p>
          <a:p>
            <a:pPr marL="457200" lvl="0" indent="-457200">
              <a:buFont typeface="+mj-lt"/>
              <a:buAutoNum type="arabicPeriod"/>
            </a:pPr>
            <a:r>
              <a:rPr lang="en-US" sz="2000" dirty="0"/>
              <a:t>Marcus was born in  40 A. D.</a:t>
            </a:r>
          </a:p>
          <a:p>
            <a:pPr marL="457200" lvl="0" indent="-457200">
              <a:buFont typeface="+mj-lt"/>
              <a:buAutoNum type="arabicPeriod"/>
            </a:pPr>
            <a:r>
              <a:rPr lang="en-US" sz="2000" dirty="0"/>
              <a:t>all men are mortal.</a:t>
            </a:r>
          </a:p>
          <a:p>
            <a:pPr marL="457200" lvl="0" indent="-457200">
              <a:buFont typeface="+mj-lt"/>
              <a:buAutoNum type="arabicPeriod"/>
            </a:pPr>
            <a:r>
              <a:rPr lang="en-US" sz="2000" dirty="0"/>
              <a:t>All </a:t>
            </a:r>
            <a:r>
              <a:rPr lang="en-US" sz="2000" dirty="0" err="1"/>
              <a:t>pompeans</a:t>
            </a:r>
            <a:r>
              <a:rPr lang="en-US" sz="2000" dirty="0"/>
              <a:t> died when the volcano erupted in 79 A. D.</a:t>
            </a:r>
          </a:p>
          <a:p>
            <a:pPr marL="457200" lvl="0" indent="-457200">
              <a:buFont typeface="+mj-lt"/>
              <a:buAutoNum type="arabicPeriod"/>
            </a:pPr>
            <a:r>
              <a:rPr lang="en-US" sz="2000" dirty="0"/>
              <a:t>No mortal lives longer than 150 years.</a:t>
            </a:r>
          </a:p>
          <a:p>
            <a:pPr marL="457200" lvl="0" indent="-457200">
              <a:buFont typeface="+mj-lt"/>
              <a:buAutoNum type="arabicPeriod"/>
            </a:pPr>
            <a:r>
              <a:rPr lang="en-US" sz="2000" dirty="0"/>
              <a:t>It is now 1991 A. D.</a:t>
            </a:r>
          </a:p>
          <a:p>
            <a:pPr marL="457200" lvl="0" indent="-457200">
              <a:buFont typeface="+mj-lt"/>
              <a:buAutoNum type="arabicPeriod"/>
            </a:pPr>
            <a:endParaRPr lang="en-US" sz="2000" dirty="0"/>
          </a:p>
          <a:p>
            <a:pPr marL="457200" lvl="0" indent="-457200">
              <a:buFont typeface="+mj-lt"/>
              <a:buAutoNum type="arabicPeriod"/>
            </a:pPr>
            <a:endParaRPr lang="en-US" sz="2000" dirty="0"/>
          </a:p>
          <a:p>
            <a:r>
              <a:rPr lang="en-US" sz="2000" dirty="0"/>
              <a:t>Suppose we ask the question. “Is Marcus alive?”. By representing each of these facts in a formal language, such as predicate logic, and then using formal inference methods, we can fairly easily derive an answer to the question. The following shows 2 ways of deciding that Marcus is dead. </a:t>
            </a:r>
          </a:p>
          <a:p>
            <a:r>
              <a:rPr lang="en-US" sz="20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629400"/>
          </a:xfrm>
        </p:spPr>
        <p:txBody>
          <a:bodyPr/>
          <a:lstStyle/>
          <a:p>
            <a:pPr>
              <a:buNone/>
            </a:pPr>
            <a:r>
              <a:rPr lang="en-US" sz="2000" dirty="0"/>
              <a:t>								</a:t>
            </a:r>
            <a:r>
              <a:rPr lang="en-US" sz="2000" b="1" dirty="0"/>
              <a:t>axioms</a:t>
            </a:r>
          </a:p>
          <a:p>
            <a:pPr>
              <a:buFont typeface="Arial" pitchFamily="34" charset="0"/>
              <a:buChar char="•"/>
            </a:pPr>
            <a:r>
              <a:rPr lang="en-US" sz="2000" dirty="0"/>
              <a:t>1. Marcus was a man.				1</a:t>
            </a:r>
          </a:p>
          <a:p>
            <a:r>
              <a:rPr lang="en-US" sz="2000" dirty="0"/>
              <a:t>4. All men are mortal.				4</a:t>
            </a:r>
          </a:p>
          <a:p>
            <a:r>
              <a:rPr lang="en-US" sz="2000" dirty="0"/>
              <a:t>8. Marcus is mortal.					1,4</a:t>
            </a:r>
          </a:p>
          <a:p>
            <a:r>
              <a:rPr lang="en-US" sz="2000" dirty="0"/>
              <a:t>3. Marcus was born in 40 A.D.			3</a:t>
            </a:r>
          </a:p>
          <a:p>
            <a:r>
              <a:rPr lang="en-US" sz="2000" dirty="0"/>
              <a:t>7. It is now 1991 A. D.		 		7</a:t>
            </a:r>
          </a:p>
          <a:p>
            <a:r>
              <a:rPr lang="en-US" sz="2000" dirty="0"/>
              <a:t>9. Marcus’ age is 1951 years. 			3,7</a:t>
            </a:r>
          </a:p>
          <a:p>
            <a:r>
              <a:rPr lang="en-US" sz="2000" dirty="0"/>
              <a:t>6. no mortal lives longer than 150 years. 		6</a:t>
            </a:r>
          </a:p>
          <a:p>
            <a:r>
              <a:rPr lang="en-US" sz="2000" dirty="0"/>
              <a:t>10. Marcus is dead.					8,6,9</a:t>
            </a:r>
          </a:p>
          <a:p>
            <a:r>
              <a:rPr lang="en-US" sz="2000" dirty="0"/>
              <a:t>					</a:t>
            </a:r>
            <a:r>
              <a:rPr lang="en-US" sz="2000" b="1" dirty="0">
                <a:solidFill>
                  <a:srgbClr val="FF0000"/>
                </a:solidFill>
              </a:rPr>
              <a:t>OR</a:t>
            </a:r>
          </a:p>
          <a:p>
            <a:endParaRPr lang="en-US" sz="2000" b="1" dirty="0">
              <a:solidFill>
                <a:srgbClr val="FF0000"/>
              </a:solidFill>
            </a:endParaRPr>
          </a:p>
          <a:p>
            <a:r>
              <a:rPr lang="en-US" sz="2000" dirty="0"/>
              <a:t>7. It is now 1991 A.D.				7</a:t>
            </a:r>
          </a:p>
          <a:p>
            <a:r>
              <a:rPr lang="en-US" sz="2000" dirty="0"/>
              <a:t>5. All </a:t>
            </a:r>
            <a:r>
              <a:rPr lang="en-US" sz="2000" dirty="0" err="1"/>
              <a:t>Pompeans</a:t>
            </a:r>
            <a:r>
              <a:rPr lang="en-US" sz="2000" dirty="0"/>
              <a:t> died in 79 A. D.			5</a:t>
            </a:r>
          </a:p>
          <a:p>
            <a:r>
              <a:rPr lang="en-US" sz="2000" dirty="0"/>
              <a:t>11. All </a:t>
            </a:r>
            <a:r>
              <a:rPr lang="en-US" sz="2000" dirty="0" err="1"/>
              <a:t>Pompeans</a:t>
            </a:r>
            <a:r>
              <a:rPr lang="en-US" sz="2000" dirty="0"/>
              <a:t> are dead now.			7,5</a:t>
            </a:r>
          </a:p>
          <a:p>
            <a:r>
              <a:rPr lang="en-US" sz="2000" dirty="0"/>
              <a:t>2. Marcus was a </a:t>
            </a:r>
            <a:r>
              <a:rPr lang="en-US" sz="2000" dirty="0" err="1"/>
              <a:t>Pompoean</a:t>
            </a:r>
            <a:r>
              <a:rPr lang="en-US" sz="2000" dirty="0"/>
              <a:t>.				2</a:t>
            </a:r>
          </a:p>
          <a:p>
            <a:r>
              <a:rPr lang="en-US" sz="2000" dirty="0"/>
              <a:t>12. Marcus is dead.					11,2</a:t>
            </a:r>
          </a:p>
          <a:p>
            <a:r>
              <a:rPr lang="en-US" sz="2000" dirty="0"/>
              <a:t>	Since all we are interested in is the answer to the question, it does not matter which path we follow.</a:t>
            </a:r>
          </a:p>
          <a:p>
            <a:endParaRPr lang="en-US" sz="2000" dirty="0"/>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9144000" cy="4724400"/>
          </a:xfrm>
        </p:spPr>
        <p:txBody>
          <a:bodyPr/>
          <a:lstStyle/>
          <a:p>
            <a:r>
              <a:rPr lang="en-US" sz="2400" b="1" dirty="0"/>
              <a:t>Is the solution a state or a path?</a:t>
            </a:r>
            <a:endParaRPr lang="en-US" sz="2400" dirty="0"/>
          </a:p>
          <a:p>
            <a:r>
              <a:rPr lang="en-US" sz="2400" dirty="0"/>
              <a:t>Problems whose solution is a state of the world.	</a:t>
            </a:r>
            <a:r>
              <a:rPr lang="en-US" sz="2400" dirty="0" err="1"/>
              <a:t>eg</a:t>
            </a:r>
            <a:r>
              <a:rPr lang="en-US" sz="2400" dirty="0"/>
              <a:t>. Natural language understanding</a:t>
            </a:r>
          </a:p>
          <a:p>
            <a:r>
              <a:rPr lang="en-US" sz="2400" dirty="0"/>
              <a:t>Problems whose solution is a path to a state?</a:t>
            </a:r>
          </a:p>
          <a:p>
            <a:r>
              <a:rPr lang="en-US" sz="2400" dirty="0"/>
              <a:t>	</a:t>
            </a:r>
            <a:r>
              <a:rPr lang="en-US" sz="2400" dirty="0" err="1"/>
              <a:t>Eg</a:t>
            </a:r>
            <a:r>
              <a:rPr lang="en-US" sz="2400" dirty="0"/>
              <a:t>. Water jug problem</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4525963"/>
          </a:xfrm>
        </p:spPr>
        <p:txBody>
          <a:bodyPr/>
          <a:lstStyle/>
          <a:p>
            <a:pPr algn="just"/>
            <a:r>
              <a:rPr lang="en-US" sz="2400" b="1" dirty="0"/>
              <a:t>What is the role of knowledge?</a:t>
            </a:r>
            <a:endParaRPr lang="en-US" sz="2400" dirty="0"/>
          </a:p>
          <a:p>
            <a:pPr algn="just"/>
            <a:r>
              <a:rPr lang="en-US" sz="2400" dirty="0">
                <a:solidFill>
                  <a:srgbClr val="FF0000"/>
                </a:solidFill>
              </a:rPr>
              <a:t>Problems for which a lot of knowledge is important only to constrain the search for a solution</a:t>
            </a:r>
            <a:r>
              <a:rPr lang="en-US" sz="2400" dirty="0"/>
              <a:t>.</a:t>
            </a:r>
          </a:p>
          <a:p>
            <a:pPr algn="just"/>
            <a:r>
              <a:rPr lang="en-US" sz="2400" dirty="0"/>
              <a:t>	</a:t>
            </a:r>
            <a:r>
              <a:rPr lang="en-US" sz="2400" dirty="0" err="1">
                <a:solidFill>
                  <a:srgbClr val="FF0000"/>
                </a:solidFill>
              </a:rPr>
              <a:t>Eg</a:t>
            </a:r>
            <a:r>
              <a:rPr lang="en-US" sz="2400" dirty="0">
                <a:solidFill>
                  <a:srgbClr val="FF0000"/>
                </a:solidFill>
              </a:rPr>
              <a:t>. Chess</a:t>
            </a:r>
          </a:p>
          <a:p>
            <a:pPr algn="just"/>
            <a:r>
              <a:rPr lang="en-US" sz="2400" dirty="0"/>
              <a:t>	Consider the problem of playing chess. How much knowledge would be required by a perfect chess playing program? Just the rules for determining the legal moves and some simple control mechanism that implements an appropriate search procedure. </a:t>
            </a:r>
          </a:p>
          <a:p>
            <a:pPr algn="just"/>
            <a:r>
              <a:rPr lang="en-US" sz="2400" dirty="0">
                <a:solidFill>
                  <a:srgbClr val="FF0000"/>
                </a:solidFill>
              </a:rPr>
              <a:t>Problems for which a lot of knowledge is required even to be able to recognize a solution.</a:t>
            </a:r>
          </a:p>
          <a:p>
            <a:pPr algn="just"/>
            <a:r>
              <a:rPr lang="en-US" sz="2400" dirty="0">
                <a:solidFill>
                  <a:srgbClr val="FF0000"/>
                </a:solidFill>
              </a:rPr>
              <a:t>	</a:t>
            </a:r>
            <a:r>
              <a:rPr lang="en-US" sz="2400" dirty="0" err="1">
                <a:solidFill>
                  <a:srgbClr val="FF0000"/>
                </a:solidFill>
              </a:rPr>
              <a:t>Eg</a:t>
            </a:r>
            <a:r>
              <a:rPr lang="en-US" sz="2400" dirty="0">
                <a:solidFill>
                  <a:srgbClr val="FF0000"/>
                </a:solidFill>
              </a:rPr>
              <a:t>. News paper story understanding</a:t>
            </a:r>
          </a:p>
          <a:p>
            <a:pPr algn="just"/>
            <a:r>
              <a:rPr lang="en-US" sz="2400" dirty="0"/>
              <a:t>	Consider the problem of scanning daily newspapers to decide which are supporting democrats and which are supporting the republicans in some upcoming election. How much knowledge would be required by a computer trying to solve this problem? Here a great deal of knowledge is necessary. </a:t>
            </a:r>
          </a:p>
          <a:p>
            <a:pPr algn="just"/>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lstStyle/>
          <a:p>
            <a:pPr algn="just"/>
            <a:r>
              <a:rPr lang="en-US" sz="2400" b="1" dirty="0"/>
              <a:t>Does the task require interaction with a person?</a:t>
            </a:r>
            <a:endParaRPr lang="en-US" sz="2400" dirty="0"/>
          </a:p>
          <a:p>
            <a:pPr algn="just">
              <a:buNone/>
            </a:pPr>
            <a:r>
              <a:rPr lang="en-US" sz="2400" b="1" dirty="0">
                <a:solidFill>
                  <a:srgbClr val="FF0000"/>
                </a:solidFill>
              </a:rPr>
              <a:t>Solitary problems</a:t>
            </a:r>
            <a:endParaRPr lang="en-US" sz="2400" dirty="0">
              <a:solidFill>
                <a:srgbClr val="FF0000"/>
              </a:solidFill>
            </a:endParaRPr>
          </a:p>
          <a:p>
            <a:pPr algn="just"/>
            <a:r>
              <a:rPr lang="en-US" sz="2400" dirty="0"/>
              <a:t>	Here the computer is given a problem description and produces an answer with no intermediate communication and with no demand for an explanation for the reasoning process.</a:t>
            </a:r>
          </a:p>
          <a:p>
            <a:pPr algn="just"/>
            <a:r>
              <a:rPr lang="en-US" sz="2400" dirty="0"/>
              <a:t>	Consider the problem of proving mathematical theorems. If </a:t>
            </a:r>
          </a:p>
          <a:p>
            <a:pPr lvl="0" algn="just"/>
            <a:r>
              <a:rPr lang="en-US" sz="2400" dirty="0"/>
              <a:t>All we want is to know that there is a proof.</a:t>
            </a:r>
          </a:p>
          <a:p>
            <a:pPr lvl="0" algn="just"/>
            <a:r>
              <a:rPr lang="en-US" sz="2400" dirty="0"/>
              <a:t>The program is capable of finding a proof by itself.</a:t>
            </a:r>
          </a:p>
          <a:p>
            <a:pPr algn="just"/>
            <a:r>
              <a:rPr lang="en-US" sz="2400" dirty="0"/>
              <a:t>Then it does not matter what strategy the program takes to find the proof. </a:t>
            </a:r>
          </a:p>
          <a:p>
            <a:pPr algn="just">
              <a:buNone/>
            </a:pPr>
            <a:r>
              <a:rPr lang="en-US" sz="2400" b="1" dirty="0">
                <a:solidFill>
                  <a:srgbClr val="FF0000"/>
                </a:solidFill>
              </a:rPr>
              <a:t>Conversational problems</a:t>
            </a:r>
            <a:endParaRPr lang="en-US" sz="2400" dirty="0">
              <a:solidFill>
                <a:srgbClr val="FF0000"/>
              </a:solidFill>
            </a:endParaRPr>
          </a:p>
          <a:p>
            <a:pPr algn="just"/>
            <a:r>
              <a:rPr lang="en-US" sz="2400" dirty="0"/>
              <a:t>	In which there is intermediate communication between a person and the computer, either to provide additional assistance to the computer or to provide additional information to the user. </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126163"/>
          </a:xfrm>
        </p:spPr>
        <p:txBody>
          <a:bodyPr/>
          <a:lstStyle/>
          <a:p>
            <a:pPr algn="just"/>
            <a:r>
              <a:rPr lang="en-US" sz="2800" dirty="0">
                <a:solidFill>
                  <a:srgbClr val="FF00FF"/>
                </a:solidFill>
              </a:rPr>
              <a:t>Artificial intelligence is a system that </a:t>
            </a:r>
            <a:r>
              <a:rPr lang="en-US" sz="2800" dirty="0">
                <a:solidFill>
                  <a:srgbClr val="FF0000"/>
                </a:solidFill>
              </a:rPr>
              <a:t>thinks like human beings.</a:t>
            </a:r>
          </a:p>
          <a:p>
            <a:pPr lvl="0" algn="just"/>
            <a:r>
              <a:rPr lang="en-US" sz="2800" b="1" dirty="0"/>
              <a:t>AI is an exciting effort to make computers think… machines with minds, in the full and literal sense. </a:t>
            </a:r>
            <a:endParaRPr lang="en-US" sz="2800" dirty="0"/>
          </a:p>
          <a:p>
            <a:pPr lvl="0" algn="just"/>
            <a:r>
              <a:rPr lang="en-US" sz="2800" b="1" dirty="0"/>
              <a:t>AI is the automation of activities that we associate with human thinking, activities such as decision making, problem solving, learning.</a:t>
            </a:r>
          </a:p>
          <a:p>
            <a:pPr lvl="0" algn="just"/>
            <a:endParaRPr lang="en-US" sz="2800" dirty="0"/>
          </a:p>
          <a:p>
            <a:pPr algn="just"/>
            <a:r>
              <a:rPr lang="en-US" sz="2800" dirty="0">
                <a:solidFill>
                  <a:srgbClr val="FF00FF"/>
                </a:solidFill>
              </a:rPr>
              <a:t>Artificial intelligence is a system that </a:t>
            </a:r>
            <a:r>
              <a:rPr lang="en-US" sz="2800" dirty="0">
                <a:solidFill>
                  <a:srgbClr val="FF0000"/>
                </a:solidFill>
              </a:rPr>
              <a:t>thinks rationally</a:t>
            </a:r>
            <a:r>
              <a:rPr lang="en-US" sz="2800" dirty="0"/>
              <a:t>.</a:t>
            </a:r>
          </a:p>
          <a:p>
            <a:pPr lvl="0" algn="just"/>
            <a:r>
              <a:rPr lang="en-US" sz="2800" b="1" dirty="0"/>
              <a:t>AI is the study of mental faculties through the use of computational models.</a:t>
            </a:r>
            <a:endParaRPr lang="en-US" sz="2800" dirty="0"/>
          </a:p>
          <a:p>
            <a:pPr lvl="0" algn="just"/>
            <a:r>
              <a:rPr lang="en-US" sz="2800" b="1" dirty="0"/>
              <a:t>AI is the study of computations that make it possible to perceive, reason and act.</a:t>
            </a:r>
            <a:endParaRPr lang="en-US" sz="2800" dirty="0"/>
          </a:p>
          <a:p>
            <a:pPr marL="0" indent="0" algn="just">
              <a:buNone/>
            </a:pPr>
            <a:endParaRPr lang="en-US" sz="2800" dirty="0"/>
          </a:p>
        </p:txBody>
      </p:sp>
    </p:spTree>
    <p:extLst>
      <p:ext uri="{BB962C8B-B14F-4D97-AF65-F5344CB8AC3E}">
        <p14:creationId xmlns:p14="http://schemas.microsoft.com/office/powerpoint/2010/main" val="172290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rgbClr val="C00000"/>
                </a:solidFill>
              </a:rPr>
              <a:t>Searching Strategies / Heuristic Search</a:t>
            </a:r>
            <a:br>
              <a:rPr lang="en-US" sz="3600" dirty="0"/>
            </a:br>
            <a:endParaRPr lang="en-US" dirty="0"/>
          </a:p>
        </p:txBody>
      </p:sp>
      <p:sp>
        <p:nvSpPr>
          <p:cNvPr id="3" name="Content Placeholder 2"/>
          <p:cNvSpPr>
            <a:spLocks noGrp="1"/>
          </p:cNvSpPr>
          <p:nvPr>
            <p:ph idx="1"/>
          </p:nvPr>
        </p:nvSpPr>
        <p:spPr>
          <a:xfrm>
            <a:off x="0" y="685800"/>
            <a:ext cx="9144000" cy="5440363"/>
          </a:xfrm>
        </p:spPr>
        <p:txBody>
          <a:bodyPr/>
          <a:lstStyle/>
          <a:p>
            <a:pPr lvl="0" algn="just"/>
            <a:r>
              <a:rPr lang="en-US" sz="2400" b="1" dirty="0">
                <a:solidFill>
                  <a:srgbClr val="FF00FF"/>
                </a:solidFill>
              </a:rPr>
              <a:t>Heuristics are criteria </a:t>
            </a:r>
            <a:r>
              <a:rPr lang="en-US" sz="2400" dirty="0"/>
              <a:t>for deciding which among several alternatives be the most effective in order to achieve some goal.</a:t>
            </a:r>
          </a:p>
          <a:p>
            <a:pPr lvl="0" algn="just"/>
            <a:r>
              <a:rPr lang="en-US" sz="2400" dirty="0"/>
              <a:t>Heuristic is a technique that </a:t>
            </a:r>
          </a:p>
          <a:p>
            <a:pPr lvl="1" algn="just"/>
            <a:r>
              <a:rPr lang="en-US" sz="2400" dirty="0">
                <a:solidFill>
                  <a:srgbClr val="7030A0"/>
                </a:solidFill>
              </a:rPr>
              <a:t>Improves the efficiency of a search </a:t>
            </a:r>
            <a:r>
              <a:rPr lang="en-US" sz="2400" dirty="0"/>
              <a:t>process possibly by sacrificing claims of </a:t>
            </a:r>
            <a:r>
              <a:rPr lang="en-US" sz="2400" dirty="0" err="1"/>
              <a:t>systematicity</a:t>
            </a:r>
            <a:r>
              <a:rPr lang="en-US" sz="2400" dirty="0"/>
              <a:t> and completeness.  </a:t>
            </a:r>
          </a:p>
          <a:p>
            <a:pPr lvl="1" algn="just"/>
            <a:r>
              <a:rPr lang="en-US" sz="2400" dirty="0"/>
              <a:t>It no longer guarantees to find the best answer but almost always </a:t>
            </a:r>
            <a:r>
              <a:rPr lang="en-US" sz="2400" dirty="0">
                <a:solidFill>
                  <a:srgbClr val="7030A0"/>
                </a:solidFill>
              </a:rPr>
              <a:t>finds a very good answer</a:t>
            </a:r>
            <a:r>
              <a:rPr lang="en-US" sz="2400" dirty="0"/>
              <a:t>.</a:t>
            </a:r>
          </a:p>
          <a:p>
            <a:pPr lvl="0" algn="just"/>
            <a:r>
              <a:rPr lang="en-US" sz="2400" dirty="0"/>
              <a:t>Using good heuristics, we can hope to get good solution to hard problems (such as travelling salesman) in less than exponential time.</a:t>
            </a:r>
          </a:p>
          <a:p>
            <a:pPr lvl="0" algn="just"/>
            <a:r>
              <a:rPr lang="en-US" sz="2400" dirty="0"/>
              <a:t>There are general-purpose heuristics that are useful in a wide variety of problem domains.</a:t>
            </a:r>
          </a:p>
          <a:p>
            <a:pPr lvl="0" algn="just"/>
            <a:r>
              <a:rPr lang="en-US" sz="2400" dirty="0"/>
              <a:t>We can also construct special purpose heuristics, which are domain specific.</a:t>
            </a:r>
          </a:p>
          <a:p>
            <a:pPr algn="just"/>
            <a:r>
              <a:rPr lang="en-US" sz="2400" dirty="0"/>
              <a:t> </a:t>
            </a:r>
          </a:p>
          <a:p>
            <a:pPr algn="just"/>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l"/>
            <a:br>
              <a:rPr lang="en-US" sz="2800" u="sng" dirty="0"/>
            </a:br>
            <a:br>
              <a:rPr lang="en-US" sz="2800" u="sng" dirty="0"/>
            </a:br>
            <a:r>
              <a:rPr lang="en-US" sz="2400" b="1" u="sng" dirty="0"/>
              <a:t>Basic search strategies</a:t>
            </a:r>
            <a:br>
              <a:rPr lang="en-US" sz="2400" b="1" dirty="0"/>
            </a:br>
            <a:r>
              <a:rPr lang="en-US" sz="2400" b="1" dirty="0">
                <a:solidFill>
                  <a:srgbClr val="FF00FF"/>
                </a:solidFill>
              </a:rPr>
              <a:t>Breadth first search</a:t>
            </a:r>
            <a:r>
              <a:rPr lang="en-US" b="1" dirty="0">
                <a:solidFill>
                  <a:srgbClr val="FF00FF"/>
                </a:solidFill>
              </a:rPr>
              <a:t>		</a:t>
            </a:r>
            <a:br>
              <a:rPr lang="en-US" dirty="0">
                <a:solidFill>
                  <a:srgbClr val="FF00FF"/>
                </a:solidFill>
              </a:rPr>
            </a:br>
            <a:endParaRPr lang="en-US" dirty="0">
              <a:solidFill>
                <a:srgbClr val="FF00FF"/>
              </a:solidFill>
            </a:endParaRPr>
          </a:p>
        </p:txBody>
      </p:sp>
      <p:pic>
        <p:nvPicPr>
          <p:cNvPr id="4" name="Content Placeholder 3"/>
          <p:cNvPicPr>
            <a:picLocks noGrp="1"/>
          </p:cNvPicPr>
          <p:nvPr>
            <p:ph idx="1"/>
          </p:nvPr>
        </p:nvPicPr>
        <p:blipFill>
          <a:blip r:embed="rId2" cstate="print"/>
          <a:srcRect/>
          <a:stretch>
            <a:fillRect/>
          </a:stretch>
        </p:blipFill>
        <p:spPr bwMode="auto">
          <a:xfrm>
            <a:off x="0" y="1219201"/>
            <a:ext cx="8991600" cy="3124200"/>
          </a:xfrm>
          <a:prstGeom prst="rect">
            <a:avLst/>
          </a:prstGeom>
          <a:noFill/>
          <a:ln w="9525">
            <a:noFill/>
            <a:miter lim="800000"/>
            <a:headEnd/>
            <a:tailEnd/>
          </a:ln>
        </p:spPr>
      </p:pic>
      <p:sp>
        <p:nvSpPr>
          <p:cNvPr id="5" name="Rectangle 4"/>
          <p:cNvSpPr/>
          <p:nvPr/>
        </p:nvSpPr>
        <p:spPr>
          <a:xfrm>
            <a:off x="4800600" y="762000"/>
            <a:ext cx="4114800" cy="369332"/>
          </a:xfrm>
          <a:prstGeom prst="rect">
            <a:avLst/>
          </a:prstGeom>
        </p:spPr>
        <p:txBody>
          <a:bodyPr wrap="square">
            <a:spAutoFit/>
          </a:bodyPr>
          <a:lstStyle/>
          <a:p>
            <a:r>
              <a:rPr lang="en-US" dirty="0"/>
              <a:t>States are labeled (A, B, C….)</a:t>
            </a:r>
          </a:p>
        </p:txBody>
      </p:sp>
      <p:sp>
        <p:nvSpPr>
          <p:cNvPr id="6" name="Rectangle 5"/>
          <p:cNvSpPr/>
          <p:nvPr/>
        </p:nvSpPr>
        <p:spPr>
          <a:xfrm>
            <a:off x="0" y="4549676"/>
            <a:ext cx="8991600" cy="2308324"/>
          </a:xfrm>
          <a:prstGeom prst="rect">
            <a:avLst/>
          </a:prstGeom>
        </p:spPr>
        <p:txBody>
          <a:bodyPr wrap="square">
            <a:spAutoFit/>
          </a:bodyPr>
          <a:lstStyle/>
          <a:p>
            <a:pPr algn="just"/>
            <a:r>
              <a:rPr lang="en-US" sz="2400" dirty="0"/>
              <a:t>Breadth first search explores the space in a level by level fashion. </a:t>
            </a:r>
          </a:p>
          <a:p>
            <a:pPr algn="just"/>
            <a:r>
              <a:rPr lang="en-US" sz="2400" dirty="0"/>
              <a:t>Only when there are no more states to be explored at a given level does the algorithm move on to the next level. </a:t>
            </a:r>
          </a:p>
          <a:p>
            <a:pPr algn="just"/>
            <a:r>
              <a:rPr lang="en-US" sz="2400" dirty="0"/>
              <a:t>A breadth first search of the above graph considers the states in the order </a:t>
            </a:r>
            <a:r>
              <a:rPr lang="en-US" sz="2000" dirty="0"/>
              <a:t>A, B, C, D, E, F, G, H, I, J, K, L, M, N, O, P, Q, R, S, T, U</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buNone/>
            </a:pPr>
            <a:r>
              <a:rPr lang="en-US" sz="2000" dirty="0"/>
              <a:t>void  breadth_ first _ search ( )</a:t>
            </a:r>
          </a:p>
          <a:p>
            <a:pPr>
              <a:buNone/>
            </a:pPr>
            <a:r>
              <a:rPr lang="en-US" sz="2000" dirty="0"/>
              <a:t>{</a:t>
            </a:r>
          </a:p>
          <a:p>
            <a:pPr>
              <a:buNone/>
            </a:pPr>
            <a:r>
              <a:rPr lang="en-US" sz="2000" dirty="0"/>
              <a:t> 	open = [ start ];</a:t>
            </a:r>
          </a:p>
          <a:p>
            <a:pPr>
              <a:buNone/>
            </a:pPr>
            <a:r>
              <a:rPr lang="en-US" sz="2000" dirty="0"/>
              <a:t>	closed = [ ];</a:t>
            </a:r>
          </a:p>
          <a:p>
            <a:pPr>
              <a:buNone/>
            </a:pPr>
            <a:r>
              <a:rPr lang="en-US" sz="2000" dirty="0"/>
              <a:t>	while ( open not empty )</a:t>
            </a:r>
          </a:p>
          <a:p>
            <a:pPr>
              <a:buNone/>
            </a:pPr>
            <a:r>
              <a:rPr lang="en-US" sz="2000" dirty="0"/>
              <a:t>	{</a:t>
            </a:r>
          </a:p>
          <a:p>
            <a:pPr>
              <a:buNone/>
            </a:pPr>
            <a:r>
              <a:rPr lang="en-US" sz="2000" dirty="0"/>
              <a:t>		Remove the </a:t>
            </a:r>
            <a:r>
              <a:rPr lang="en-US" sz="2000" dirty="0">
                <a:solidFill>
                  <a:srgbClr val="FF00FF"/>
                </a:solidFill>
              </a:rPr>
              <a:t>leftmost state </a:t>
            </a:r>
            <a:r>
              <a:rPr lang="en-US" sz="2000" dirty="0"/>
              <a:t>from open, call it X;</a:t>
            </a:r>
          </a:p>
          <a:p>
            <a:pPr>
              <a:buNone/>
            </a:pPr>
            <a:r>
              <a:rPr lang="en-US" sz="2000" dirty="0"/>
              <a:t>		if  X  is a goal, </a:t>
            </a:r>
          </a:p>
          <a:p>
            <a:pPr>
              <a:buNone/>
            </a:pPr>
            <a:r>
              <a:rPr lang="en-US" sz="2000" dirty="0"/>
              <a:t>then </a:t>
            </a:r>
            <a:r>
              <a:rPr lang="en-US" sz="2000" dirty="0">
                <a:solidFill>
                  <a:srgbClr val="7030A0"/>
                </a:solidFill>
              </a:rPr>
              <a:t>return SUCCESS</a:t>
            </a:r>
            <a:r>
              <a:rPr lang="en-US" sz="2000" dirty="0"/>
              <a:t>;</a:t>
            </a:r>
          </a:p>
          <a:p>
            <a:pPr>
              <a:buNone/>
            </a:pPr>
            <a:r>
              <a:rPr lang="en-US" sz="2000" dirty="0"/>
              <a:t>		else</a:t>
            </a:r>
          </a:p>
          <a:p>
            <a:pPr>
              <a:buNone/>
            </a:pPr>
            <a:r>
              <a:rPr lang="en-US" sz="2000" dirty="0"/>
              <a:t>		{</a:t>
            </a:r>
          </a:p>
          <a:p>
            <a:pPr>
              <a:buNone/>
            </a:pPr>
            <a:r>
              <a:rPr lang="en-US" sz="2000" dirty="0"/>
              <a:t>			Generate children of X;</a:t>
            </a:r>
          </a:p>
          <a:p>
            <a:pPr>
              <a:buNone/>
            </a:pPr>
            <a:r>
              <a:rPr lang="en-US" sz="2000" dirty="0"/>
              <a:t>			Put X on closed;</a:t>
            </a:r>
          </a:p>
          <a:p>
            <a:pPr>
              <a:buNone/>
            </a:pPr>
            <a:r>
              <a:rPr lang="en-US" sz="2000" dirty="0"/>
              <a:t>			Discard children of x, if already on open or closed;</a:t>
            </a:r>
          </a:p>
          <a:p>
            <a:pPr>
              <a:buNone/>
            </a:pPr>
            <a:r>
              <a:rPr lang="en-US" sz="2000" dirty="0"/>
              <a:t>			Put remaining children on </a:t>
            </a:r>
            <a:r>
              <a:rPr lang="en-US" sz="2000" dirty="0">
                <a:solidFill>
                  <a:srgbClr val="FF00FF"/>
                </a:solidFill>
              </a:rPr>
              <a:t>right end of open</a:t>
            </a:r>
            <a:r>
              <a:rPr lang="en-US" sz="2000" dirty="0"/>
              <a:t>;</a:t>
            </a:r>
          </a:p>
          <a:p>
            <a:pPr>
              <a:buNone/>
            </a:pPr>
            <a:r>
              <a:rPr lang="en-US" sz="2000" dirty="0"/>
              <a:t>		}</a:t>
            </a:r>
          </a:p>
          <a:p>
            <a:pPr>
              <a:buNone/>
            </a:pPr>
            <a:r>
              <a:rPr lang="en-US" sz="2000" dirty="0"/>
              <a:t>	}</a:t>
            </a:r>
          </a:p>
          <a:p>
            <a:pPr>
              <a:buNone/>
            </a:pPr>
            <a:r>
              <a:rPr lang="en-US" sz="2000" dirty="0"/>
              <a:t>return FAIL;</a:t>
            </a:r>
          </a:p>
          <a:p>
            <a:pPr>
              <a:buNone/>
            </a:pPr>
            <a:r>
              <a:rPr lang="en-US" sz="2000" dirty="0"/>
              <a:t>}</a:t>
            </a:r>
          </a:p>
          <a:p>
            <a:pPr>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r>
              <a:rPr lang="en-US" sz="2400" dirty="0"/>
              <a:t>A trace of the breadth first search on the graph appears below. </a:t>
            </a:r>
          </a:p>
          <a:p>
            <a:pPr algn="just">
              <a:buNone/>
            </a:pPr>
            <a:r>
              <a:rPr lang="en-US" sz="2400" dirty="0">
                <a:solidFill>
                  <a:srgbClr val="FF0000"/>
                </a:solidFill>
              </a:rPr>
              <a:t>Open						Closed</a:t>
            </a:r>
          </a:p>
          <a:p>
            <a:pPr algn="just">
              <a:buNone/>
            </a:pPr>
            <a:r>
              <a:rPr lang="en-US" sz="2400" dirty="0"/>
              <a:t>A							empty</a:t>
            </a:r>
          </a:p>
          <a:p>
            <a:pPr algn="just">
              <a:buNone/>
            </a:pPr>
            <a:r>
              <a:rPr lang="en-US" sz="2400" dirty="0"/>
              <a:t>BCD						 	A</a:t>
            </a:r>
          </a:p>
          <a:p>
            <a:pPr algn="just">
              <a:buNone/>
            </a:pPr>
            <a:r>
              <a:rPr lang="en-US" sz="2400" dirty="0"/>
              <a:t>CDEF							BA	</a:t>
            </a:r>
          </a:p>
          <a:p>
            <a:pPr algn="just">
              <a:buNone/>
            </a:pPr>
            <a:r>
              <a:rPr lang="en-US" sz="2400" dirty="0"/>
              <a:t>DEFGH						CBA</a:t>
            </a:r>
          </a:p>
          <a:p>
            <a:pPr algn="just">
              <a:buNone/>
            </a:pPr>
            <a:r>
              <a:rPr lang="en-US" sz="2400" dirty="0"/>
              <a:t>EFGHIJ						DCBA</a:t>
            </a:r>
          </a:p>
          <a:p>
            <a:pPr algn="just">
              <a:buNone/>
            </a:pPr>
            <a:r>
              <a:rPr lang="en-US" sz="2400" dirty="0"/>
              <a:t>FGHIJKL						EDCBA</a:t>
            </a:r>
          </a:p>
          <a:p>
            <a:pPr algn="just">
              <a:buNone/>
            </a:pPr>
            <a:r>
              <a:rPr lang="en-US" sz="2400" dirty="0"/>
              <a:t>GHIJKLM						FEDCBA</a:t>
            </a:r>
          </a:p>
          <a:p>
            <a:pPr algn="just">
              <a:buNone/>
            </a:pPr>
            <a:r>
              <a:rPr lang="en-US" sz="2400" dirty="0"/>
              <a:t>HIJKLMN						GFEDCBA</a:t>
            </a:r>
          </a:p>
          <a:p>
            <a:pPr algn="just"/>
            <a:r>
              <a:rPr lang="en-US" sz="2000" dirty="0"/>
              <a:t>And so on until open = [ ].  </a:t>
            </a:r>
          </a:p>
          <a:p>
            <a:pPr lvl="0" algn="just"/>
            <a:r>
              <a:rPr lang="en-US" sz="2000" dirty="0"/>
              <a:t>BFS explores the space in level by level</a:t>
            </a:r>
          </a:p>
          <a:p>
            <a:pPr lvl="0" algn="just"/>
            <a:r>
              <a:rPr lang="en-US" sz="2000" dirty="0"/>
              <a:t>It moves to next level, only when there is no more </a:t>
            </a:r>
            <a:r>
              <a:rPr lang="en-US" sz="2000" dirty="0" err="1"/>
              <a:t>stste</a:t>
            </a:r>
            <a:r>
              <a:rPr lang="en-US" sz="2000" dirty="0"/>
              <a:t> to be visited at a given level.</a:t>
            </a:r>
          </a:p>
          <a:p>
            <a:pPr lvl="0" algn="just"/>
            <a:r>
              <a:rPr lang="en-US" sz="2000" dirty="0"/>
              <a:t>Its implemented using </a:t>
            </a:r>
            <a:r>
              <a:rPr lang="en-US" sz="2000" dirty="0">
                <a:solidFill>
                  <a:srgbClr val="FF00FF"/>
                </a:solidFill>
              </a:rPr>
              <a:t>FIFO data structure</a:t>
            </a:r>
            <a:r>
              <a:rPr lang="en-US" sz="2000" dirty="0"/>
              <a:t>. </a:t>
            </a:r>
            <a:r>
              <a:rPr lang="en-US" sz="2000" dirty="0" err="1"/>
              <a:t>Open_Oueue</a:t>
            </a:r>
            <a:endParaRPr lang="en-US" sz="2000" dirty="0"/>
          </a:p>
          <a:p>
            <a:pPr lvl="0" algn="just"/>
            <a:r>
              <a:rPr lang="en-US" sz="2000" dirty="0"/>
              <a:t>If there is a solution, then BFS is guaranteed to find it. If there are multiple solution then minimal solution will be found.</a:t>
            </a:r>
          </a:p>
          <a:p>
            <a:pPr algn="just"/>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lstStyle/>
          <a:p>
            <a:r>
              <a:rPr lang="en-US" sz="2400" b="1" dirty="0">
                <a:solidFill>
                  <a:srgbClr val="FF00FF"/>
                </a:solidFill>
              </a:rPr>
              <a:t>Depth first search</a:t>
            </a:r>
            <a:br>
              <a:rPr lang="en-US" dirty="0"/>
            </a:br>
            <a:endParaRPr lang="en-US" dirty="0"/>
          </a:p>
        </p:txBody>
      </p:sp>
      <p:sp>
        <p:nvSpPr>
          <p:cNvPr id="3" name="Content Placeholder 2"/>
          <p:cNvSpPr>
            <a:spLocks noGrp="1"/>
          </p:cNvSpPr>
          <p:nvPr>
            <p:ph idx="1"/>
          </p:nvPr>
        </p:nvSpPr>
        <p:spPr>
          <a:xfrm>
            <a:off x="0" y="381000"/>
            <a:ext cx="9144000" cy="5745163"/>
          </a:xfrm>
        </p:spPr>
        <p:txBody>
          <a:bodyPr/>
          <a:lstStyle/>
          <a:p>
            <a:pPr algn="just"/>
            <a:r>
              <a:rPr lang="en-US" dirty="0"/>
              <a:t>	</a:t>
            </a:r>
            <a:r>
              <a:rPr lang="en-US" sz="2400" dirty="0"/>
              <a:t>Depth first search goes deeper in to the search space whenever this is possible. </a:t>
            </a:r>
          </a:p>
          <a:p>
            <a:pPr algn="just"/>
            <a:r>
              <a:rPr lang="en-US" sz="2400" dirty="0"/>
              <a:t>Depth first search examines the states in the graph in the order A, B, E, K, S, L, T, F, M, C, G, N, H, O, P, U, D, I, Q, J, R.	</a:t>
            </a:r>
          </a:p>
          <a:p>
            <a:pPr algn="just"/>
            <a:r>
              <a:rPr lang="en-US" sz="2400" dirty="0"/>
              <a:t>In depth first search, the descendent states are added and removed from the </a:t>
            </a:r>
            <a:r>
              <a:rPr lang="en-US" sz="2400" dirty="0">
                <a:solidFill>
                  <a:srgbClr val="FF0000"/>
                </a:solidFill>
              </a:rPr>
              <a:t>left end of open</a:t>
            </a:r>
            <a:r>
              <a:rPr lang="en-US" sz="2400" dirty="0"/>
              <a:t>. </a:t>
            </a:r>
          </a:p>
          <a:p>
            <a:pPr algn="just"/>
            <a:r>
              <a:rPr lang="en-US" sz="2400" dirty="0"/>
              <a:t>That is, open is maintained as a </a:t>
            </a:r>
            <a:r>
              <a:rPr lang="en-US" sz="2400" dirty="0">
                <a:solidFill>
                  <a:srgbClr val="FF0000"/>
                </a:solidFill>
              </a:rPr>
              <a:t>stack (LIFO) data structure</a:t>
            </a:r>
            <a:r>
              <a:rPr lang="en-US" sz="2400" dirty="0"/>
              <a:t>. </a:t>
            </a:r>
          </a:p>
          <a:p>
            <a:endParaRPr lang="en-US" dirty="0"/>
          </a:p>
        </p:txBody>
      </p:sp>
      <p:pic>
        <p:nvPicPr>
          <p:cNvPr id="4" name="Content Placeholder 3"/>
          <p:cNvPicPr>
            <a:picLocks/>
          </p:cNvPicPr>
          <p:nvPr/>
        </p:nvPicPr>
        <p:blipFill>
          <a:blip r:embed="rId2" cstate="print"/>
          <a:srcRect/>
          <a:stretch>
            <a:fillRect/>
          </a:stretch>
        </p:blipFill>
        <p:spPr bwMode="auto">
          <a:xfrm>
            <a:off x="152400" y="3733800"/>
            <a:ext cx="8991600" cy="3124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lstStyle/>
          <a:p>
            <a:pPr>
              <a:buNone/>
            </a:pPr>
            <a:r>
              <a:rPr lang="en-US" sz="2000" dirty="0"/>
              <a:t>void </a:t>
            </a:r>
            <a:r>
              <a:rPr lang="en-US" sz="2000" dirty="0" err="1"/>
              <a:t>depth_first_search</a:t>
            </a:r>
            <a:r>
              <a:rPr lang="en-US" sz="2000" dirty="0"/>
              <a:t> ()</a:t>
            </a:r>
          </a:p>
          <a:p>
            <a:pPr>
              <a:buNone/>
            </a:pPr>
            <a:r>
              <a:rPr lang="en-US" sz="2000" dirty="0"/>
              <a:t>{</a:t>
            </a:r>
          </a:p>
          <a:p>
            <a:pPr>
              <a:buNone/>
            </a:pPr>
            <a:r>
              <a:rPr lang="en-US" sz="2000" dirty="0"/>
              <a:t>	open = [start];</a:t>
            </a:r>
          </a:p>
          <a:p>
            <a:pPr>
              <a:buNone/>
            </a:pPr>
            <a:r>
              <a:rPr lang="en-US" sz="2000" dirty="0"/>
              <a:t>	closed = [ ];</a:t>
            </a:r>
          </a:p>
          <a:p>
            <a:pPr>
              <a:buNone/>
            </a:pPr>
            <a:r>
              <a:rPr lang="en-US" sz="2000" dirty="0"/>
              <a:t>	while (open not empty )</a:t>
            </a:r>
          </a:p>
          <a:p>
            <a:pPr>
              <a:buNone/>
            </a:pPr>
            <a:r>
              <a:rPr lang="en-US" sz="2000" dirty="0"/>
              <a:t>	{</a:t>
            </a:r>
          </a:p>
          <a:p>
            <a:pPr>
              <a:buNone/>
            </a:pPr>
            <a:r>
              <a:rPr lang="en-US" sz="2000" dirty="0"/>
              <a:t>		remove leftmost state from open, call it X;</a:t>
            </a:r>
          </a:p>
          <a:p>
            <a:pPr>
              <a:buNone/>
            </a:pPr>
            <a:r>
              <a:rPr lang="en-US" sz="2000" dirty="0"/>
              <a:t>		if X is a goal state</a:t>
            </a:r>
          </a:p>
          <a:p>
            <a:pPr>
              <a:buNone/>
            </a:pPr>
            <a:r>
              <a:rPr lang="en-US" sz="2000" dirty="0"/>
              <a:t>			then return SUCCESS;</a:t>
            </a:r>
          </a:p>
          <a:p>
            <a:pPr>
              <a:buNone/>
            </a:pPr>
            <a:r>
              <a:rPr lang="en-US" sz="2000" dirty="0"/>
              <a:t>		else</a:t>
            </a:r>
          </a:p>
          <a:p>
            <a:pPr>
              <a:buNone/>
            </a:pPr>
            <a:r>
              <a:rPr lang="en-US" sz="2000" dirty="0"/>
              <a:t>		{</a:t>
            </a:r>
          </a:p>
          <a:p>
            <a:pPr>
              <a:buNone/>
            </a:pPr>
            <a:r>
              <a:rPr lang="en-US" sz="2000" dirty="0"/>
              <a:t>			generate children of X;</a:t>
            </a:r>
          </a:p>
          <a:p>
            <a:pPr>
              <a:buNone/>
            </a:pPr>
            <a:r>
              <a:rPr lang="en-US" sz="2000" dirty="0"/>
              <a:t>			put X on closed;</a:t>
            </a:r>
          </a:p>
          <a:p>
            <a:pPr>
              <a:buNone/>
            </a:pPr>
            <a:r>
              <a:rPr lang="en-US" sz="2000" dirty="0"/>
              <a:t>			discard children of X, if already on open or closed;</a:t>
            </a:r>
          </a:p>
          <a:p>
            <a:pPr>
              <a:buNone/>
            </a:pPr>
            <a:r>
              <a:rPr lang="en-US" sz="2000" dirty="0"/>
              <a:t>			put remaining children on left end of open;</a:t>
            </a:r>
          </a:p>
          <a:p>
            <a:pPr>
              <a:buNone/>
            </a:pPr>
            <a:r>
              <a:rPr lang="en-US" sz="2000" dirty="0"/>
              <a:t>		}</a:t>
            </a:r>
          </a:p>
          <a:p>
            <a:pPr>
              <a:buNone/>
            </a:pPr>
            <a:r>
              <a:rPr lang="en-US" sz="2000" dirty="0"/>
              <a:t>	}</a:t>
            </a:r>
          </a:p>
          <a:p>
            <a:pPr>
              <a:buNone/>
            </a:pPr>
            <a:r>
              <a:rPr lang="en-US" sz="2000" dirty="0"/>
              <a:t>return FAIL;</a:t>
            </a:r>
          </a:p>
          <a:p>
            <a:pPr>
              <a:buNone/>
            </a:pPr>
            <a:r>
              <a:rPr lang="en-US" sz="2000" dirty="0"/>
              <a:t>}</a:t>
            </a:r>
          </a:p>
          <a:p>
            <a:pPr>
              <a:buNone/>
            </a:pP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r>
              <a:rPr lang="en-US" sz="2000" dirty="0"/>
              <a:t>A trace of depth first search on the above graph is shown below. </a:t>
            </a:r>
          </a:p>
          <a:p>
            <a:pPr algn="just"/>
            <a:r>
              <a:rPr lang="en-US" sz="2000" dirty="0"/>
              <a:t>open							closed</a:t>
            </a:r>
          </a:p>
          <a:p>
            <a:pPr algn="just"/>
            <a:r>
              <a:rPr lang="en-US" sz="2000" dirty="0"/>
              <a:t>A							empty		</a:t>
            </a:r>
          </a:p>
          <a:p>
            <a:pPr algn="just"/>
            <a:r>
              <a:rPr lang="en-US" sz="2000" dirty="0"/>
              <a:t>B C D						A</a:t>
            </a:r>
          </a:p>
          <a:p>
            <a:pPr algn="just"/>
            <a:r>
              <a:rPr lang="en-US" sz="2000" dirty="0"/>
              <a:t>E F C D						B A </a:t>
            </a:r>
          </a:p>
          <a:p>
            <a:pPr algn="just"/>
            <a:r>
              <a:rPr lang="en-US" sz="2000" dirty="0"/>
              <a:t>K L F C D						E B A</a:t>
            </a:r>
          </a:p>
          <a:p>
            <a:pPr algn="just"/>
            <a:r>
              <a:rPr lang="en-US" sz="2000" dirty="0"/>
              <a:t>S L F C D						K E B A </a:t>
            </a:r>
          </a:p>
          <a:p>
            <a:pPr algn="just"/>
            <a:r>
              <a:rPr lang="en-US" sz="2000" dirty="0"/>
              <a:t>L F C D						S K E B A </a:t>
            </a:r>
          </a:p>
          <a:p>
            <a:pPr algn="just"/>
            <a:r>
              <a:rPr lang="en-US" sz="2000" dirty="0"/>
              <a:t>T F C D						L S K E B A</a:t>
            </a:r>
          </a:p>
          <a:p>
            <a:pPr algn="just"/>
            <a:r>
              <a:rPr lang="en-US" sz="2000" dirty="0"/>
              <a:t>F C D						T L S K E B A </a:t>
            </a:r>
          </a:p>
          <a:p>
            <a:pPr algn="just"/>
            <a:r>
              <a:rPr lang="en-US" sz="2000" dirty="0"/>
              <a:t>M C D						F T L S K E B A</a:t>
            </a:r>
          </a:p>
          <a:p>
            <a:pPr algn="just"/>
            <a:r>
              <a:rPr lang="en-US" sz="2000" dirty="0"/>
              <a:t>C D							M F T L S K E B A</a:t>
            </a:r>
          </a:p>
          <a:p>
            <a:pPr algn="just"/>
            <a:r>
              <a:rPr lang="en-US" sz="2000" dirty="0"/>
              <a:t>G H D					            C M F T L S K E B A</a:t>
            </a:r>
          </a:p>
          <a:p>
            <a:pPr algn="just"/>
            <a:r>
              <a:rPr lang="en-US" sz="2000" dirty="0"/>
              <a:t>And so on until open = [ ];</a:t>
            </a:r>
          </a:p>
          <a:p>
            <a:pPr lvl="0" algn="just"/>
            <a:r>
              <a:rPr lang="en-US" sz="2000" dirty="0"/>
              <a:t>Open is implemented using </a:t>
            </a:r>
            <a:r>
              <a:rPr lang="en-US" sz="2000" dirty="0">
                <a:solidFill>
                  <a:srgbClr val="FF0000"/>
                </a:solidFill>
              </a:rPr>
              <a:t>stack LIFO</a:t>
            </a:r>
          </a:p>
          <a:p>
            <a:pPr lvl="0" algn="just"/>
            <a:r>
              <a:rPr lang="en-US" sz="2000" dirty="0"/>
              <a:t>DFS goes deeper in search space whenever this is possible.</a:t>
            </a:r>
          </a:p>
          <a:p>
            <a:pPr lvl="0" algn="just"/>
            <a:r>
              <a:rPr lang="en-US" sz="2000" dirty="0"/>
              <a:t>It requires </a:t>
            </a:r>
            <a:r>
              <a:rPr lang="en-US" sz="2000" dirty="0">
                <a:solidFill>
                  <a:srgbClr val="FF0000"/>
                </a:solidFill>
              </a:rPr>
              <a:t>less memory</a:t>
            </a:r>
            <a:r>
              <a:rPr lang="en-US" sz="2000" dirty="0"/>
              <a:t> since only one path on the current path are stored.</a:t>
            </a:r>
          </a:p>
          <a:p>
            <a:pPr lvl="0" algn="just"/>
            <a:r>
              <a:rPr lang="en-US" sz="2000" dirty="0"/>
              <a:t>DFS may find a solution, that may not be the minimal solution. </a:t>
            </a:r>
            <a:r>
              <a:rPr lang="en-US" sz="2000" dirty="0" err="1"/>
              <a:t>Ie</a:t>
            </a:r>
            <a:r>
              <a:rPr lang="en-US" sz="2000" dirty="0"/>
              <a:t>, its not guaranteed to find the best solution.</a:t>
            </a:r>
          </a:p>
          <a:p>
            <a:pPr algn="just"/>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3200" b="1" u="sng" dirty="0">
                <a:solidFill>
                  <a:srgbClr val="FF0000"/>
                </a:solidFill>
              </a:rPr>
              <a:t>ALGORITHM GENERATE AND TEST </a:t>
            </a:r>
            <a:br>
              <a:rPr lang="en-US" sz="3200" b="1" dirty="0">
                <a:solidFill>
                  <a:srgbClr val="FF0000"/>
                </a:solidFill>
              </a:rPr>
            </a:br>
            <a:endParaRPr lang="en-US" sz="3200" b="1" dirty="0">
              <a:solidFill>
                <a:srgbClr val="FF0000"/>
              </a:solidFill>
            </a:endParaRPr>
          </a:p>
        </p:txBody>
      </p:sp>
      <p:sp>
        <p:nvSpPr>
          <p:cNvPr id="4" name="Text Placeholder 3"/>
          <p:cNvSpPr>
            <a:spLocks noGrp="1"/>
          </p:cNvSpPr>
          <p:nvPr>
            <p:ph type="body" idx="1"/>
          </p:nvPr>
        </p:nvSpPr>
        <p:spPr>
          <a:xfrm>
            <a:off x="0" y="381000"/>
            <a:ext cx="9144000" cy="3048000"/>
          </a:xfrm>
        </p:spPr>
        <p:txBody>
          <a:bodyPr/>
          <a:lstStyle/>
          <a:p>
            <a:pPr marL="342900" indent="-342900" algn="just">
              <a:buFont typeface="Arial" pitchFamily="34" charset="0"/>
              <a:buChar char="•"/>
            </a:pPr>
            <a:r>
              <a:rPr lang="en-US" b="0" dirty="0"/>
              <a:t>Generate and test is the simplest of all the approaches.</a:t>
            </a:r>
          </a:p>
          <a:p>
            <a:pPr marL="342900" indent="-342900" algn="just">
              <a:buFont typeface="Arial" pitchFamily="34" charset="0"/>
              <a:buChar char="•"/>
            </a:pPr>
            <a:r>
              <a:rPr lang="en-US" b="0" dirty="0"/>
              <a:t>Potential solutions that need to be generated vary depending on the kinds of problems. </a:t>
            </a:r>
          </a:p>
          <a:p>
            <a:pPr marL="342900" indent="-342900" algn="just">
              <a:buFont typeface="Arial" pitchFamily="34" charset="0"/>
              <a:buChar char="•"/>
            </a:pPr>
            <a:r>
              <a:rPr lang="en-US" b="0" dirty="0"/>
              <a:t>For some problems the possible solutions may be particular </a:t>
            </a:r>
            <a:r>
              <a:rPr lang="en-US" b="0" dirty="0">
                <a:solidFill>
                  <a:srgbClr val="FF00FF"/>
                </a:solidFill>
              </a:rPr>
              <a:t>points in the problem space </a:t>
            </a:r>
            <a:r>
              <a:rPr lang="en-US" b="0" dirty="0"/>
              <a:t>and for some problems, </a:t>
            </a:r>
            <a:r>
              <a:rPr lang="en-US" b="0" dirty="0">
                <a:solidFill>
                  <a:srgbClr val="FF00FF"/>
                </a:solidFill>
              </a:rPr>
              <a:t>path from the start state.</a:t>
            </a:r>
          </a:p>
          <a:p>
            <a:pPr algn="just"/>
            <a:endParaRPr lang="en-US" b="0" dirty="0"/>
          </a:p>
        </p:txBody>
      </p:sp>
      <p:sp>
        <p:nvSpPr>
          <p:cNvPr id="7" name="Content Placeholder 6"/>
          <p:cNvSpPr>
            <a:spLocks noGrp="1"/>
          </p:cNvSpPr>
          <p:nvPr>
            <p:ph sz="quarter" idx="4"/>
          </p:nvPr>
        </p:nvSpPr>
        <p:spPr>
          <a:xfrm>
            <a:off x="4419600" y="2819400"/>
            <a:ext cx="4419600" cy="4038600"/>
          </a:xfrm>
        </p:spPr>
        <p:txBody>
          <a:bodyPr/>
          <a:lstStyle/>
          <a:p>
            <a:pPr marL="0" indent="0">
              <a:buNone/>
            </a:pPr>
            <a:r>
              <a:rPr lang="en-US" u="sng" dirty="0"/>
              <a:t>Steps:</a:t>
            </a:r>
            <a:endParaRPr lang="en-US" dirty="0"/>
          </a:p>
          <a:p>
            <a:pPr lvl="0"/>
            <a:r>
              <a:rPr lang="en-US" dirty="0"/>
              <a:t>Generate a possible solution</a:t>
            </a:r>
          </a:p>
          <a:p>
            <a:pPr lvl="0"/>
            <a:r>
              <a:rPr lang="en-US" dirty="0"/>
              <a:t>Test to see if this is the expected solution</a:t>
            </a:r>
          </a:p>
          <a:p>
            <a:pPr lvl="0"/>
            <a:r>
              <a:rPr lang="en-US" dirty="0"/>
              <a:t>If the solution has been found, quit else go to step1.</a:t>
            </a:r>
          </a:p>
          <a:p>
            <a:endParaRPr lang="en-US" dirty="0"/>
          </a:p>
        </p:txBody>
      </p:sp>
      <p:pic>
        <p:nvPicPr>
          <p:cNvPr id="8" name="Content Placeholder 7" descr="Figure: Generate And Test"/>
          <p:cNvPicPr>
            <a:picLocks noGrp="1"/>
          </p:cNvPicPr>
          <p:nvPr>
            <p:ph sz="half" idx="2"/>
          </p:nvPr>
        </p:nvPicPr>
        <p:blipFill>
          <a:blip r:embed="rId2" cstate="print">
            <a:lum contrast="9000"/>
          </a:blip>
          <a:srcRect/>
          <a:stretch>
            <a:fillRect/>
          </a:stretch>
        </p:blipFill>
        <p:spPr bwMode="auto">
          <a:xfrm>
            <a:off x="228600" y="2971800"/>
            <a:ext cx="3963988"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278563"/>
          </a:xfrm>
        </p:spPr>
        <p:txBody>
          <a:bodyPr/>
          <a:lstStyle/>
          <a:p>
            <a:pPr algn="just"/>
            <a:endParaRPr lang="en-US" sz="2400" dirty="0"/>
          </a:p>
          <a:p>
            <a:pPr algn="just"/>
            <a:r>
              <a:rPr lang="en-US" sz="2400" dirty="0"/>
              <a:t>Generate and test like depth-first search, requires that complete solutions be generated for testing. In its most systematic form, it is only an exhaustive search of the problem space. Solutions can also be generated randomly but solution is not guaranteed.</a:t>
            </a:r>
          </a:p>
          <a:p>
            <a:pPr algn="just"/>
            <a:r>
              <a:rPr lang="en-US" sz="2400" b="1" i="1" u="sng" dirty="0"/>
              <a:t>Systematic Generate and Test</a:t>
            </a:r>
            <a:endParaRPr lang="en-US" sz="2400" dirty="0"/>
          </a:p>
          <a:p>
            <a:pPr algn="just"/>
            <a:r>
              <a:rPr lang="en-US" sz="2400" dirty="0"/>
              <a:t>While generating complete solutions and generating random solutions are two extremes there exists another approach that lies in between. The approach is that search process proceeds systematically but some paths that unlikely to lead the solutions are not considered. This evaluation is performed by a heuristic function.</a:t>
            </a:r>
          </a:p>
          <a:p>
            <a:pPr algn="just"/>
            <a:r>
              <a:rPr lang="en-US" sz="2400" dirty="0"/>
              <a:t>DFS tree with backtracking can be used to implement systematic generate and test procedure. As per this procedure if some intermediate states are likely to appear often in the tree, it would be better to modify that procedure to traverse a graph rather than a tree.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2800" b="1" u="sng" dirty="0"/>
              <a:t>HILL CLIMBING</a:t>
            </a:r>
            <a:br>
              <a:rPr lang="en-US" sz="2800" dirty="0"/>
            </a:br>
            <a:endParaRPr lang="en-US" sz="2800" dirty="0"/>
          </a:p>
        </p:txBody>
      </p:sp>
      <p:sp>
        <p:nvSpPr>
          <p:cNvPr id="3" name="Content Placeholder 2"/>
          <p:cNvSpPr>
            <a:spLocks noGrp="1"/>
          </p:cNvSpPr>
          <p:nvPr>
            <p:ph idx="1"/>
          </p:nvPr>
        </p:nvSpPr>
        <p:spPr>
          <a:xfrm>
            <a:off x="0" y="381000"/>
            <a:ext cx="9144000" cy="5745163"/>
          </a:xfrm>
        </p:spPr>
        <p:txBody>
          <a:bodyPr/>
          <a:lstStyle/>
          <a:p>
            <a:pPr algn="just"/>
            <a:r>
              <a:rPr lang="en-US" sz="2400" dirty="0">
                <a:latin typeface="Times New Roman" pitchFamily="18" charset="0"/>
                <a:cs typeface="Times New Roman" pitchFamily="18" charset="0"/>
              </a:rPr>
              <a:t>Hill climbing strategies </a:t>
            </a:r>
            <a:r>
              <a:rPr lang="en-US" sz="2400" dirty="0">
                <a:solidFill>
                  <a:srgbClr val="FF00FF"/>
                </a:solidFill>
                <a:latin typeface="Times New Roman" pitchFamily="18" charset="0"/>
                <a:cs typeface="Times New Roman" pitchFamily="18" charset="0"/>
              </a:rPr>
              <a:t>expand the current state </a:t>
            </a:r>
            <a:r>
              <a:rPr lang="en-US" sz="2400" dirty="0">
                <a:latin typeface="Times New Roman" pitchFamily="18" charset="0"/>
                <a:cs typeface="Times New Roman" pitchFamily="18" charset="0"/>
              </a:rPr>
              <a:t>in the search and evaluate its children. </a:t>
            </a:r>
          </a:p>
          <a:p>
            <a:pPr algn="just"/>
            <a:r>
              <a:rPr lang="en-US" sz="2400" dirty="0">
                <a:latin typeface="Times New Roman" pitchFamily="18" charset="0"/>
                <a:cs typeface="Times New Roman" pitchFamily="18" charset="0"/>
              </a:rPr>
              <a:t>The </a:t>
            </a:r>
            <a:r>
              <a:rPr lang="en-US" sz="2400" dirty="0">
                <a:solidFill>
                  <a:srgbClr val="FF00FF"/>
                </a:solidFill>
                <a:latin typeface="Times New Roman" pitchFamily="18" charset="0"/>
                <a:cs typeface="Times New Roman" pitchFamily="18" charset="0"/>
              </a:rPr>
              <a:t>best child is selected for further expansion</a:t>
            </a:r>
            <a:r>
              <a:rPr lang="en-US" sz="2400" dirty="0">
                <a:latin typeface="Times New Roman" pitchFamily="18" charset="0"/>
                <a:cs typeface="Times New Roman" pitchFamily="18" charset="0"/>
              </a:rPr>
              <a:t>; neither its siblings nor its parent is retained. </a:t>
            </a:r>
          </a:p>
          <a:p>
            <a:pPr algn="just"/>
            <a:r>
              <a:rPr lang="en-US" sz="2400" dirty="0">
                <a:latin typeface="Times New Roman" pitchFamily="18" charset="0"/>
                <a:cs typeface="Times New Roman" pitchFamily="18" charset="0"/>
              </a:rPr>
              <a:t>Search halts when it reaches a state that is better than any of its children. </a:t>
            </a:r>
          </a:p>
          <a:p>
            <a:pPr algn="just"/>
            <a:r>
              <a:rPr lang="en-US" sz="2400" dirty="0">
                <a:latin typeface="Times New Roman" pitchFamily="18" charset="0"/>
                <a:cs typeface="Times New Roman" pitchFamily="18" charset="0"/>
              </a:rPr>
              <a:t>Hill climbing is named for the strategy that might be used by an eager, but blind mountain climber: go uphill along the steepest possible path until you can go no farther.</a:t>
            </a:r>
          </a:p>
          <a:p>
            <a:pPr algn="just"/>
            <a:r>
              <a:rPr lang="en-US" sz="2400" dirty="0">
                <a:latin typeface="Times New Roman" pitchFamily="18" charset="0"/>
                <a:cs typeface="Times New Roman" pitchFamily="18" charset="0"/>
              </a:rPr>
              <a:t> Because it keeps </a:t>
            </a:r>
            <a:r>
              <a:rPr lang="en-US" sz="2400" dirty="0">
                <a:solidFill>
                  <a:srgbClr val="FF00FF"/>
                </a:solidFill>
                <a:latin typeface="Times New Roman" pitchFamily="18" charset="0"/>
                <a:cs typeface="Times New Roman" pitchFamily="18" charset="0"/>
              </a:rPr>
              <a:t>no history</a:t>
            </a:r>
            <a:r>
              <a:rPr lang="en-US" sz="2400" dirty="0">
                <a:latin typeface="Times New Roman" pitchFamily="18" charset="0"/>
                <a:cs typeface="Times New Roman" pitchFamily="18" charset="0"/>
              </a:rPr>
              <a:t>, the algorithm </a:t>
            </a:r>
            <a:r>
              <a:rPr lang="en-US" sz="2400" dirty="0">
                <a:solidFill>
                  <a:srgbClr val="FF00FF"/>
                </a:solidFill>
                <a:latin typeface="Times New Roman" pitchFamily="18" charset="0"/>
                <a:cs typeface="Times New Roman" pitchFamily="18" charset="0"/>
              </a:rPr>
              <a:t>cannot recover from failures</a:t>
            </a:r>
            <a:r>
              <a:rPr lang="en-US" sz="2400" dirty="0">
                <a:latin typeface="Times New Roman" pitchFamily="18" charset="0"/>
                <a:cs typeface="Times New Roman" pitchFamily="18" charset="0"/>
              </a:rPr>
              <a:t> of its strategy.</a:t>
            </a:r>
          </a:p>
          <a:p>
            <a:pPr algn="just"/>
            <a:r>
              <a:rPr lang="en-US" sz="2400" dirty="0">
                <a:latin typeface="Times New Roman" pitchFamily="18" charset="0"/>
                <a:cs typeface="Times New Roman" pitchFamily="18" charset="0"/>
              </a:rPr>
              <a:t>	There are three various strategies for hill climbing. They are </a:t>
            </a:r>
          </a:p>
          <a:p>
            <a:pPr lvl="1" algn="just"/>
            <a:r>
              <a:rPr lang="en-US" sz="2400" dirty="0">
                <a:latin typeface="Times New Roman" pitchFamily="18" charset="0"/>
                <a:cs typeface="Times New Roman" pitchFamily="18" charset="0"/>
              </a:rPr>
              <a:t>Simple hill climbing,</a:t>
            </a:r>
          </a:p>
          <a:p>
            <a:pPr lvl="1" algn="just"/>
            <a:r>
              <a:rPr lang="en-US" sz="2400" dirty="0">
                <a:latin typeface="Times New Roman" pitchFamily="18" charset="0"/>
                <a:cs typeface="Times New Roman" pitchFamily="18" charset="0"/>
              </a:rPr>
              <a:t>Steepest ascent hill climbing and </a:t>
            </a:r>
          </a:p>
          <a:p>
            <a:pPr lvl="1" algn="just"/>
            <a:r>
              <a:rPr lang="en-US" sz="2400" dirty="0">
                <a:latin typeface="Times New Roman" pitchFamily="18" charset="0"/>
                <a:cs typeface="Times New Roman" pitchFamily="18" charset="0"/>
              </a:rPr>
              <a:t>Simulated annealing.</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126163"/>
          </a:xfrm>
        </p:spPr>
        <p:txBody>
          <a:bodyPr/>
          <a:lstStyle/>
          <a:p>
            <a:pPr marL="0" indent="0" algn="just">
              <a:buNone/>
            </a:pPr>
            <a:endParaRPr lang="en-US" sz="2400" dirty="0">
              <a:solidFill>
                <a:srgbClr val="FF00FF"/>
              </a:solidFill>
            </a:endParaRPr>
          </a:p>
          <a:p>
            <a:pPr algn="just"/>
            <a:r>
              <a:rPr lang="en-US" sz="2800" dirty="0">
                <a:solidFill>
                  <a:srgbClr val="FF00FF"/>
                </a:solidFill>
              </a:rPr>
              <a:t>Artificial intelligence is a system that </a:t>
            </a:r>
            <a:r>
              <a:rPr lang="en-US" sz="2800" b="1" dirty="0">
                <a:solidFill>
                  <a:srgbClr val="FF0000"/>
                </a:solidFill>
              </a:rPr>
              <a:t>acts like human beings.</a:t>
            </a:r>
          </a:p>
          <a:p>
            <a:pPr lvl="0" algn="just"/>
            <a:r>
              <a:rPr lang="en-US" sz="2800" b="1" dirty="0"/>
              <a:t>AI is the art of creating machines that perform functions that require intelligence when performed by people. </a:t>
            </a:r>
            <a:endParaRPr lang="en-US" sz="2800" dirty="0"/>
          </a:p>
          <a:p>
            <a:pPr lvl="0" algn="just"/>
            <a:r>
              <a:rPr lang="en-US" sz="2800" b="1" dirty="0"/>
              <a:t>AI is the study of how to make computers do things at which , at the moment , people do better.</a:t>
            </a:r>
          </a:p>
          <a:p>
            <a:pPr lvl="0" algn="just"/>
            <a:endParaRPr lang="en-US" sz="2800" dirty="0"/>
          </a:p>
          <a:p>
            <a:pPr algn="just"/>
            <a:r>
              <a:rPr lang="en-US" sz="2800" dirty="0">
                <a:solidFill>
                  <a:srgbClr val="FF00FF"/>
                </a:solidFill>
              </a:rPr>
              <a:t>Artificial intelligence is a system that </a:t>
            </a:r>
            <a:r>
              <a:rPr lang="en-US" sz="2800" b="1" dirty="0">
                <a:solidFill>
                  <a:srgbClr val="FF0000"/>
                </a:solidFill>
              </a:rPr>
              <a:t>acts rationally.</a:t>
            </a:r>
          </a:p>
          <a:p>
            <a:pPr lvl="0" algn="just"/>
            <a:r>
              <a:rPr lang="en-US" sz="2800" b="1" dirty="0"/>
              <a:t>AI is the study of the design of intelligent agents.</a:t>
            </a:r>
            <a:endParaRPr lang="en-US" sz="2800" dirty="0"/>
          </a:p>
          <a:p>
            <a:pPr lvl="0" algn="just"/>
            <a:r>
              <a:rPr lang="en-US" sz="2800" b="1" dirty="0"/>
              <a:t>AI is concerned with intelligent behavior in artifacts</a:t>
            </a:r>
            <a:r>
              <a:rPr lang="en-US" sz="2400" b="1" dirty="0"/>
              <a:t>.</a:t>
            </a:r>
            <a:endParaRPr lang="en-US" sz="2400" dirty="0"/>
          </a:p>
          <a:p>
            <a:pPr algn="just"/>
            <a:endParaRPr lang="en-US" sz="2400" dirty="0"/>
          </a:p>
          <a:p>
            <a:pPr algn="just"/>
            <a:endParaRPr lang="en-US" sz="2400" dirty="0"/>
          </a:p>
          <a:p>
            <a:endParaRPr lang="en-US" sz="2400" dirty="0"/>
          </a:p>
        </p:txBody>
      </p:sp>
    </p:spTree>
    <p:extLst>
      <p:ext uri="{BB962C8B-B14F-4D97-AF65-F5344CB8AC3E}">
        <p14:creationId xmlns:p14="http://schemas.microsoft.com/office/powerpoint/2010/main" val="330280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487362"/>
          </a:xfrm>
        </p:spPr>
        <p:txBody>
          <a:bodyPr/>
          <a:lstStyle/>
          <a:p>
            <a:r>
              <a:rPr lang="en-US" sz="2800" b="1" dirty="0">
                <a:solidFill>
                  <a:srgbClr val="C00000"/>
                </a:solidFill>
              </a:rPr>
              <a:t>Simple hill climbing</a:t>
            </a:r>
            <a:br>
              <a:rPr lang="en-US" sz="2800" dirty="0">
                <a:solidFill>
                  <a:srgbClr val="C00000"/>
                </a:solidFill>
              </a:rPr>
            </a:br>
            <a:endParaRPr lang="en-US" sz="2800" dirty="0">
              <a:solidFill>
                <a:srgbClr val="C00000"/>
              </a:solidFill>
            </a:endParaRPr>
          </a:p>
        </p:txBody>
      </p:sp>
      <p:sp>
        <p:nvSpPr>
          <p:cNvPr id="3" name="Content Placeholder 2"/>
          <p:cNvSpPr>
            <a:spLocks noGrp="1"/>
          </p:cNvSpPr>
          <p:nvPr>
            <p:ph idx="1"/>
          </p:nvPr>
        </p:nvSpPr>
        <p:spPr>
          <a:xfrm>
            <a:off x="0" y="457200"/>
            <a:ext cx="9144000" cy="5668963"/>
          </a:xfrm>
        </p:spPr>
        <p:txBody>
          <a:bodyPr/>
          <a:lstStyle/>
          <a:p>
            <a:pPr marL="0" indent="0">
              <a:buNone/>
            </a:pPr>
            <a:r>
              <a:rPr lang="en-US" sz="2400" dirty="0"/>
              <a:t>The simplest way to implement hill climbing is as follows.</a:t>
            </a:r>
          </a:p>
          <a:p>
            <a:pPr marL="0" indent="0">
              <a:buNone/>
            </a:pPr>
            <a:r>
              <a:rPr lang="en-US" sz="2400" b="1" dirty="0">
                <a:solidFill>
                  <a:srgbClr val="C00000"/>
                </a:solidFill>
              </a:rPr>
              <a:t>Algorithm</a:t>
            </a:r>
          </a:p>
          <a:p>
            <a:pPr lvl="0"/>
            <a:r>
              <a:rPr lang="en-US" sz="2400" dirty="0"/>
              <a:t>Evaluate the initial state. If it is also a goal state, then return it and quit. Otherwise continue with the initial state as the current state. </a:t>
            </a:r>
          </a:p>
          <a:p>
            <a:pPr lvl="0"/>
            <a:r>
              <a:rPr lang="en-US" sz="2400" dirty="0"/>
              <a:t>Loop until a solution is found or until there are no new operators left to be applied in the current state:</a:t>
            </a:r>
          </a:p>
          <a:p>
            <a:pPr lvl="1"/>
            <a:r>
              <a:rPr lang="en-US" sz="2400" dirty="0"/>
              <a:t>Select an operator that has not yet been applied to the current state and apply it to produce a new state.</a:t>
            </a:r>
          </a:p>
          <a:p>
            <a:pPr lvl="1"/>
            <a:r>
              <a:rPr lang="en-US" sz="2400" dirty="0"/>
              <a:t>Evaluate the new state,</a:t>
            </a:r>
          </a:p>
          <a:p>
            <a:pPr lvl="2"/>
            <a:r>
              <a:rPr lang="en-US" dirty="0"/>
              <a:t>If it is a goal state, then return it and quit.</a:t>
            </a:r>
          </a:p>
          <a:p>
            <a:pPr lvl="2"/>
            <a:r>
              <a:rPr lang="en-US" dirty="0"/>
              <a:t>If it is not a goal state, but it is better than the current state, then make it the current state.</a:t>
            </a:r>
          </a:p>
          <a:p>
            <a:pPr lvl="2"/>
            <a:r>
              <a:rPr lang="en-US" dirty="0"/>
              <a:t>If it is not better than the current state, then continue in the loop.</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lstStyle/>
          <a:p>
            <a:pPr algn="just"/>
            <a:r>
              <a:rPr lang="en-US" sz="2400" dirty="0">
                <a:latin typeface="Times New Roman" pitchFamily="18" charset="0"/>
                <a:cs typeface="Times New Roman" pitchFamily="18" charset="0"/>
              </a:rPr>
              <a:t>A problem is given. Given the start state as ‘a’ and the goal state as ‘f’. </a:t>
            </a:r>
          </a:p>
          <a:p>
            <a:pPr algn="just"/>
            <a:r>
              <a:rPr lang="en-US" sz="2400" dirty="0">
                <a:latin typeface="Times New Roman" pitchFamily="18" charset="0"/>
                <a:cs typeface="Times New Roman" pitchFamily="18" charset="0"/>
              </a:rPr>
              <a:t>Suppose we have a </a:t>
            </a:r>
            <a:r>
              <a:rPr lang="en-US" sz="2400" dirty="0">
                <a:solidFill>
                  <a:srgbClr val="FF00FF"/>
                </a:solidFill>
                <a:latin typeface="Times New Roman" pitchFamily="18" charset="0"/>
                <a:cs typeface="Times New Roman" pitchFamily="18" charset="0"/>
              </a:rPr>
              <a:t>heuristic function h (n)</a:t>
            </a:r>
            <a:r>
              <a:rPr lang="en-US" sz="2400" dirty="0">
                <a:latin typeface="Times New Roman" pitchFamily="18" charset="0"/>
                <a:cs typeface="Times New Roman" pitchFamily="18" charset="0"/>
              </a:rPr>
              <a:t> for evaluating the states. Assume that a </a:t>
            </a:r>
            <a:r>
              <a:rPr lang="en-US" sz="2400" dirty="0">
                <a:solidFill>
                  <a:srgbClr val="C00000"/>
                </a:solidFill>
                <a:latin typeface="Times New Roman" pitchFamily="18" charset="0"/>
                <a:cs typeface="Times New Roman" pitchFamily="18" charset="0"/>
              </a:rPr>
              <a:t>lower value of heuristic function indicates a better state.</a:t>
            </a: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algn="just"/>
            <a:endParaRPr lang="en-US" sz="2400" dirty="0">
              <a:solidFill>
                <a:srgbClr val="C00000"/>
              </a:solidFill>
              <a:latin typeface="Times New Roman" pitchFamily="18" charset="0"/>
              <a:cs typeface="Times New Roman" pitchFamily="18" charset="0"/>
            </a:endParaRPr>
          </a:p>
          <a:p>
            <a:pPr marL="0" indent="0" algn="just">
              <a:buNone/>
            </a:pPr>
            <a:r>
              <a:rPr lang="en-US" sz="2400" dirty="0"/>
              <a:t> </a:t>
            </a:r>
          </a:p>
          <a:p>
            <a:pPr algn="just"/>
            <a:r>
              <a:rPr lang="en-US" sz="2400" dirty="0">
                <a:latin typeface="Times New Roman" pitchFamily="18" charset="0"/>
                <a:cs typeface="Times New Roman" pitchFamily="18" charset="0"/>
              </a:rPr>
              <a:t>Simple hill climbing may </a:t>
            </a:r>
            <a:r>
              <a:rPr lang="en-US" sz="2400" dirty="0">
                <a:solidFill>
                  <a:srgbClr val="FF00FF"/>
                </a:solidFill>
                <a:latin typeface="Times New Roman" pitchFamily="18" charset="0"/>
                <a:cs typeface="Times New Roman" pitchFamily="18" charset="0"/>
              </a:rPr>
              <a:t>fail to find a solution</a:t>
            </a:r>
            <a:r>
              <a:rPr lang="en-US" sz="2400" dirty="0">
                <a:latin typeface="Times New Roman" pitchFamily="18" charset="0"/>
                <a:cs typeface="Times New Roman" pitchFamily="18" charset="0"/>
              </a:rPr>
              <a:t>. Either algorithm may </a:t>
            </a:r>
            <a:r>
              <a:rPr lang="en-US" sz="2400" dirty="0">
                <a:solidFill>
                  <a:srgbClr val="FF00FF"/>
                </a:solidFill>
                <a:latin typeface="Times New Roman" pitchFamily="18" charset="0"/>
                <a:cs typeface="Times New Roman" pitchFamily="18" charset="0"/>
              </a:rPr>
              <a:t>stop not by finding a goal state </a:t>
            </a:r>
            <a:r>
              <a:rPr lang="en-US" sz="2400" dirty="0">
                <a:latin typeface="Times New Roman" pitchFamily="18" charset="0"/>
                <a:cs typeface="Times New Roman" pitchFamily="18" charset="0"/>
              </a:rPr>
              <a:t>but by getting to a state from which </a:t>
            </a:r>
            <a:r>
              <a:rPr lang="en-US" sz="2400" dirty="0">
                <a:solidFill>
                  <a:srgbClr val="FF00FF"/>
                </a:solidFill>
                <a:latin typeface="Times New Roman" pitchFamily="18" charset="0"/>
                <a:cs typeface="Times New Roman" pitchFamily="18" charset="0"/>
              </a:rPr>
              <a:t>no better states can be generated</a:t>
            </a:r>
            <a:r>
              <a:rPr lang="en-US" sz="2400" dirty="0">
                <a:latin typeface="Times New Roman" pitchFamily="18" charset="0"/>
                <a:cs typeface="Times New Roman" pitchFamily="18" charset="0"/>
              </a:rPr>
              <a:t>. This will happen if the program has reached a local maximum, a plateau or a ridge</a:t>
            </a:r>
            <a:r>
              <a:rPr lang="en-US" sz="2400" dirty="0">
                <a:solidFill>
                  <a:srgbClr val="C00000"/>
                </a:solidFill>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524000" y="1828800"/>
            <a:ext cx="4886325" cy="3276600"/>
          </a:xfrm>
          <a:prstGeom prst="rect">
            <a:avLst/>
          </a:prstGeom>
          <a:noFill/>
          <a:ln w="9525">
            <a:noFill/>
            <a:miter lim="800000"/>
            <a:headEnd/>
            <a:tailEnd/>
          </a:ln>
        </p:spPr>
      </p:pic>
    </p:spTree>
    <p:extLst>
      <p:ext uri="{BB962C8B-B14F-4D97-AF65-F5344CB8AC3E}">
        <p14:creationId xmlns:p14="http://schemas.microsoft.com/office/powerpoint/2010/main" val="108815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r>
              <a:rPr lang="en-US" sz="2400" dirty="0">
                <a:latin typeface="Times New Roman" pitchFamily="18" charset="0"/>
                <a:cs typeface="Times New Roman" pitchFamily="18" charset="0"/>
              </a:rPr>
              <a:t>(a) A </a:t>
            </a:r>
            <a:r>
              <a:rPr lang="en-US" sz="2400" dirty="0">
                <a:solidFill>
                  <a:srgbClr val="FF00FF"/>
                </a:solidFill>
                <a:latin typeface="Times New Roman" pitchFamily="18" charset="0"/>
                <a:cs typeface="Times New Roman" pitchFamily="18" charset="0"/>
              </a:rPr>
              <a:t>"local maximum” </a:t>
            </a:r>
            <a:r>
              <a:rPr lang="en-US" sz="2400" dirty="0">
                <a:latin typeface="Times New Roman" pitchFamily="18" charset="0"/>
                <a:cs typeface="Times New Roman" pitchFamily="18" charset="0"/>
              </a:rPr>
              <a:t>which is a state better than all its neighbors, but is not better than some other states farther away. Local maxim sometimes occurs within sight of a solution. In such cases they are called “Foothills".</a:t>
            </a:r>
          </a:p>
          <a:p>
            <a:pPr algn="just"/>
            <a:r>
              <a:rPr lang="en-US" sz="2400" dirty="0">
                <a:latin typeface="Times New Roman" pitchFamily="18" charset="0"/>
                <a:cs typeface="Times New Roman" pitchFamily="18" charset="0"/>
              </a:rPr>
              <a:t>(b) A </a:t>
            </a:r>
            <a:r>
              <a:rPr lang="en-US" sz="2400" dirty="0">
                <a:solidFill>
                  <a:srgbClr val="FF00FF"/>
                </a:solidFill>
                <a:latin typeface="Times New Roman" pitchFamily="18" charset="0"/>
                <a:cs typeface="Times New Roman" pitchFamily="18" charset="0"/>
              </a:rPr>
              <a:t>"plateau'' </a:t>
            </a:r>
            <a:r>
              <a:rPr lang="en-US" sz="2400" dirty="0">
                <a:latin typeface="Times New Roman" pitchFamily="18" charset="0"/>
                <a:cs typeface="Times New Roman" pitchFamily="18" charset="0"/>
              </a:rPr>
              <a:t>which is a flat area of the search space, in which neighboring states have the same value. On a plateau, it is not possible to determine the best direction in which to move by making local comparisons.</a:t>
            </a:r>
          </a:p>
          <a:p>
            <a:pPr algn="just"/>
            <a:r>
              <a:rPr lang="en-US" sz="2400" dirty="0">
                <a:latin typeface="Times New Roman" pitchFamily="18" charset="0"/>
                <a:cs typeface="Times New Roman" pitchFamily="18" charset="0"/>
              </a:rPr>
              <a:t>(c) A </a:t>
            </a:r>
            <a:r>
              <a:rPr lang="en-US" sz="2400" dirty="0">
                <a:solidFill>
                  <a:srgbClr val="FF00FF"/>
                </a:solidFill>
                <a:latin typeface="Times New Roman" pitchFamily="18" charset="0"/>
                <a:cs typeface="Times New Roman" pitchFamily="18" charset="0"/>
              </a:rPr>
              <a:t>"ridge" </a:t>
            </a:r>
            <a:r>
              <a:rPr lang="en-US" sz="2400" dirty="0">
                <a:latin typeface="Times New Roman" pitchFamily="18" charset="0"/>
                <a:cs typeface="Times New Roman" pitchFamily="18" charset="0"/>
              </a:rPr>
              <a:t>which is an area in the search that is higher than the surrounding areas, but cannot be searched in a simple move. flat like a plateau, but with drop-offs to the sides; steps to the North, East, South and West may go down, but a step to the NW may go up.</a:t>
            </a:r>
          </a:p>
          <a:p>
            <a:pPr algn="just"/>
            <a:endParaRPr lang="en-US" sz="240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2209800" y="4546767"/>
            <a:ext cx="4410075" cy="2301240"/>
          </a:xfrm>
          <a:prstGeom prst="rect">
            <a:avLst/>
          </a:prstGeom>
          <a:noFill/>
          <a:ln w="9525">
            <a:noFill/>
            <a:miter lim="800000"/>
            <a:headEnd/>
            <a:tailEnd/>
          </a:ln>
        </p:spPr>
      </p:pic>
    </p:spTree>
    <p:extLst>
      <p:ext uri="{BB962C8B-B14F-4D97-AF65-F5344CB8AC3E}">
        <p14:creationId xmlns:p14="http://schemas.microsoft.com/office/powerpoint/2010/main" val="3066051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126163"/>
          </a:xfrm>
        </p:spPr>
        <p:txBody>
          <a:bodyPr/>
          <a:lstStyle/>
          <a:p>
            <a:pPr algn="just"/>
            <a:r>
              <a:rPr lang="en-US" sz="2400" dirty="0">
                <a:solidFill>
                  <a:srgbClr val="C00000"/>
                </a:solidFill>
              </a:rPr>
              <a:t>To overcome these problems </a:t>
            </a:r>
            <a:r>
              <a:rPr lang="en-US" sz="2400" dirty="0">
                <a:solidFill>
                  <a:srgbClr val="FF00FF"/>
                </a:solidFill>
              </a:rPr>
              <a:t>:</a:t>
            </a:r>
          </a:p>
          <a:p>
            <a:pPr algn="just"/>
            <a:r>
              <a:rPr lang="en-US" sz="2400" dirty="0">
                <a:solidFill>
                  <a:srgbClr val="FF00FF"/>
                </a:solidFill>
              </a:rPr>
              <a:t>Back track to some earlier nodes </a:t>
            </a:r>
            <a:r>
              <a:rPr lang="en-US" sz="2400" dirty="0"/>
              <a:t>and try a different direction. This is a good way of dealing </a:t>
            </a:r>
            <a:r>
              <a:rPr lang="en-US" sz="2400" dirty="0">
                <a:solidFill>
                  <a:srgbClr val="FF00FF"/>
                </a:solidFill>
              </a:rPr>
              <a:t>with local maxim</a:t>
            </a:r>
            <a:r>
              <a:rPr lang="en-US" sz="2400" dirty="0"/>
              <a:t>.</a:t>
            </a:r>
          </a:p>
          <a:p>
            <a:pPr marL="0" indent="0" algn="just">
              <a:buNone/>
            </a:pPr>
            <a:r>
              <a:rPr lang="en-US" sz="2400" dirty="0"/>
              <a:t> </a:t>
            </a:r>
          </a:p>
          <a:p>
            <a:pPr lvl="0" algn="just"/>
            <a:r>
              <a:rPr lang="en-US" sz="2400" dirty="0"/>
              <a:t>Make a big jump and some direction to a new area in the search. This can be done by </a:t>
            </a:r>
            <a:r>
              <a:rPr lang="en-US" sz="2400" dirty="0">
                <a:solidFill>
                  <a:srgbClr val="FF00FF"/>
                </a:solidFill>
              </a:rPr>
              <a:t>applying two more rules of the same rule several times</a:t>
            </a:r>
            <a:r>
              <a:rPr lang="en-US" sz="2400" dirty="0"/>
              <a:t>, before testing. This is a good strategy is dealing with </a:t>
            </a:r>
            <a:r>
              <a:rPr lang="en-US" sz="2400" dirty="0">
                <a:solidFill>
                  <a:srgbClr val="FF00FF"/>
                </a:solidFill>
              </a:rPr>
              <a:t>plateau and ridges</a:t>
            </a:r>
            <a:r>
              <a:rPr lang="en-US" sz="2400" dirty="0"/>
              <a:t>.</a:t>
            </a:r>
          </a:p>
          <a:p>
            <a:pPr marL="0" indent="0" algn="just">
              <a:buNone/>
            </a:pPr>
            <a:r>
              <a:rPr lang="en-US" sz="2400" dirty="0"/>
              <a:t> </a:t>
            </a:r>
          </a:p>
          <a:p>
            <a:pPr lvl="0" algn="just"/>
            <a:r>
              <a:rPr lang="en-US" sz="2400" dirty="0">
                <a:solidFill>
                  <a:srgbClr val="FF00FF"/>
                </a:solidFill>
              </a:rPr>
              <a:t>Apply 2 or more rules before doing the test. </a:t>
            </a:r>
            <a:r>
              <a:rPr lang="en-US" sz="2400" dirty="0"/>
              <a:t>This corresponds to moving in several directions at once. This is a good way for dealing with </a:t>
            </a:r>
            <a:r>
              <a:rPr lang="en-US" sz="2400" dirty="0">
                <a:solidFill>
                  <a:srgbClr val="FF00FF"/>
                </a:solidFill>
              </a:rPr>
              <a:t>ridges</a:t>
            </a:r>
            <a:r>
              <a:rPr lang="en-US" sz="2400" dirty="0"/>
              <a:t>. </a:t>
            </a:r>
          </a:p>
          <a:p>
            <a:pPr algn="just"/>
            <a:endParaRPr lang="en-US" sz="2400" dirty="0"/>
          </a:p>
          <a:p>
            <a:pPr algn="just"/>
            <a:r>
              <a:rPr lang="en-US" sz="2400" dirty="0"/>
              <a:t>Hill climbing becomes </a:t>
            </a:r>
            <a:r>
              <a:rPr lang="en-US" sz="2400" dirty="0">
                <a:solidFill>
                  <a:srgbClr val="FF00FF"/>
                </a:solidFill>
              </a:rPr>
              <a:t>inefficient in large problem spaces</a:t>
            </a:r>
            <a:r>
              <a:rPr lang="en-US" sz="2400" dirty="0"/>
              <a:t>, and when combinatorial explosion occurs. But it is a useful when combined with other methods.</a:t>
            </a:r>
          </a:p>
          <a:p>
            <a:pPr algn="just"/>
            <a:endParaRPr lang="en-US" sz="2400" dirty="0"/>
          </a:p>
        </p:txBody>
      </p:sp>
    </p:spTree>
    <p:extLst>
      <p:ext uri="{BB962C8B-B14F-4D97-AF65-F5344CB8AC3E}">
        <p14:creationId xmlns:p14="http://schemas.microsoft.com/office/powerpoint/2010/main" val="165200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sz="2800" b="1" dirty="0">
                <a:solidFill>
                  <a:srgbClr val="FF00FF"/>
                </a:solidFill>
              </a:rPr>
              <a:t>Steepest ascent hill climbing</a:t>
            </a:r>
            <a:br>
              <a:rPr lang="en-US" dirty="0"/>
            </a:br>
            <a:endParaRPr lang="en-US" dirty="0"/>
          </a:p>
        </p:txBody>
      </p:sp>
      <p:sp>
        <p:nvSpPr>
          <p:cNvPr id="3" name="Content Placeholder 2"/>
          <p:cNvSpPr>
            <a:spLocks noGrp="1"/>
          </p:cNvSpPr>
          <p:nvPr>
            <p:ph idx="1"/>
          </p:nvPr>
        </p:nvSpPr>
        <p:spPr>
          <a:xfrm>
            <a:off x="0" y="228600"/>
            <a:ext cx="9144000" cy="5897563"/>
          </a:xfrm>
        </p:spPr>
        <p:txBody>
          <a:bodyPr/>
          <a:lstStyle/>
          <a:p>
            <a:r>
              <a:rPr lang="en-US" sz="2000" dirty="0">
                <a:latin typeface="Times New Roman" pitchFamily="18" charset="0"/>
                <a:cs typeface="Times New Roman" pitchFamily="18" charset="0"/>
              </a:rPr>
              <a:t>A useful variation on simple hill climbing considers all the moves from the current state and selects the best one as the next state. </a:t>
            </a:r>
          </a:p>
          <a:p>
            <a:pPr marL="0" indent="0">
              <a:buNone/>
            </a:pPr>
            <a:r>
              <a:rPr lang="en-US" sz="2400" b="1" dirty="0">
                <a:latin typeface="Times New Roman" pitchFamily="18" charset="0"/>
                <a:cs typeface="Times New Roman" pitchFamily="18" charset="0"/>
              </a:rPr>
              <a:t>Algorithm </a:t>
            </a:r>
          </a:p>
          <a:p>
            <a:pPr lvl="0"/>
            <a:r>
              <a:rPr lang="en-US" sz="2400" dirty="0">
                <a:latin typeface="Times New Roman" pitchFamily="18" charset="0"/>
                <a:cs typeface="Times New Roman" pitchFamily="18" charset="0"/>
              </a:rPr>
              <a:t>Evaluate the initial state. If it is also a goal state, then return it and quit. Otherwise, continue with the initial state as the current state.</a:t>
            </a:r>
          </a:p>
          <a:p>
            <a:pPr lvl="0"/>
            <a:r>
              <a:rPr lang="en-US" sz="2400" dirty="0">
                <a:latin typeface="Times New Roman" pitchFamily="18" charset="0"/>
                <a:cs typeface="Times New Roman" pitchFamily="18" charset="0"/>
              </a:rPr>
              <a:t>Loop until a solution is found or until a complete iteration produces no change to current state.</a:t>
            </a:r>
          </a:p>
          <a:p>
            <a:pPr lvl="1"/>
            <a:r>
              <a:rPr lang="en-US" sz="2400" dirty="0">
                <a:latin typeface="Times New Roman" pitchFamily="18" charset="0"/>
                <a:cs typeface="Times New Roman" pitchFamily="18" charset="0"/>
              </a:rPr>
              <a:t>Let SUCC be a state such that any possible successor of the current will be better than SUCC. </a:t>
            </a:r>
          </a:p>
          <a:p>
            <a:pPr lvl="1"/>
            <a:r>
              <a:rPr lang="en-US" sz="2400" dirty="0">
                <a:latin typeface="Times New Roman" pitchFamily="18" charset="0"/>
                <a:cs typeface="Times New Roman" pitchFamily="18" charset="0"/>
              </a:rPr>
              <a:t>For each operator that applies to the current state, do:</a:t>
            </a:r>
          </a:p>
          <a:p>
            <a:pPr lvl="2"/>
            <a:r>
              <a:rPr lang="en-US" dirty="0">
                <a:latin typeface="Times New Roman" pitchFamily="18" charset="0"/>
                <a:cs typeface="Times New Roman" pitchFamily="18" charset="0"/>
              </a:rPr>
              <a:t>Apply the operator and generate a new state. </a:t>
            </a:r>
          </a:p>
          <a:p>
            <a:pPr lvl="2"/>
            <a:r>
              <a:rPr lang="en-US" dirty="0">
                <a:latin typeface="Times New Roman" pitchFamily="18" charset="0"/>
                <a:cs typeface="Times New Roman" pitchFamily="18" charset="0"/>
              </a:rPr>
              <a:t>Evaluate the new state. If it is a goal state, then return it and quit. If not, compare it to SUCC. If it is better, then set SUCC to this state. If it is not better, leave SUCC alone. </a:t>
            </a:r>
          </a:p>
          <a:p>
            <a:r>
              <a:rPr lang="en-US" sz="2400" dirty="0">
                <a:latin typeface="Times New Roman" pitchFamily="18" charset="0"/>
                <a:cs typeface="Times New Roman" pitchFamily="18" charset="0"/>
              </a:rPr>
              <a:t>	c. if the SUCC is better than current state, then set current state to SUCC.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2327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2300397" y="1600200"/>
            <a:ext cx="4543205" cy="4525963"/>
          </a:xfrm>
          <a:prstGeom prst="rect">
            <a:avLst/>
          </a:prstGeom>
          <a:noFill/>
          <a:ln w="9525">
            <a:noFill/>
            <a:miter lim="800000"/>
            <a:headEnd/>
            <a:tailEnd/>
          </a:ln>
        </p:spPr>
      </p:pic>
    </p:spTree>
    <p:extLst>
      <p:ext uri="{BB962C8B-B14F-4D97-AF65-F5344CB8AC3E}">
        <p14:creationId xmlns:p14="http://schemas.microsoft.com/office/powerpoint/2010/main" val="2565527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0"/>
            <a:ext cx="9144000" cy="1143000"/>
          </a:xfrm>
        </p:spPr>
        <p:txBody>
          <a:bodyPr/>
          <a:lstStyle/>
          <a:p>
            <a:pPr algn="just"/>
            <a:r>
              <a:rPr lang="en-US" sz="1800" b="1" dirty="0">
                <a:latin typeface="Times New Roman" pitchFamily="18" charset="0"/>
                <a:cs typeface="Times New Roman" pitchFamily="18" charset="0"/>
              </a:rPr>
              <a:t>Hill climbing is not always very effective. It is practically unsuited to problems where the value of the heuristic function drops off suddenly as you move away from a solution. Hill climbing is a local method, by which we mean that it decides what to do next by looking only at the “immediate” consequences of its choice rather than exploring all the consequences</a:t>
            </a:r>
            <a:r>
              <a:rPr lang="en-US" sz="1800" dirty="0"/>
              <a:t>.</a:t>
            </a:r>
            <a:br>
              <a:rPr lang="en-US" sz="1800" dirty="0"/>
            </a:br>
            <a:endParaRPr lang="en-US" sz="1800" dirty="0"/>
          </a:p>
        </p:txBody>
      </p:sp>
      <p:pic>
        <p:nvPicPr>
          <p:cNvPr id="4" name="Content Placeholder 3"/>
          <p:cNvPicPr>
            <a:picLocks noGrp="1"/>
          </p:cNvPicPr>
          <p:nvPr>
            <p:ph idx="1"/>
          </p:nvPr>
        </p:nvPicPr>
        <p:blipFill>
          <a:blip r:embed="rId2" cstate="print"/>
          <a:srcRect/>
          <a:stretch>
            <a:fillRect/>
          </a:stretch>
        </p:blipFill>
        <p:spPr bwMode="auto">
          <a:xfrm>
            <a:off x="990600" y="304800"/>
            <a:ext cx="6248400" cy="4777858"/>
          </a:xfrm>
          <a:prstGeom prst="rect">
            <a:avLst/>
          </a:prstGeom>
          <a:noFill/>
          <a:ln w="9525">
            <a:noFill/>
            <a:miter lim="800000"/>
            <a:headEnd/>
            <a:tailEnd/>
          </a:ln>
        </p:spPr>
      </p:pic>
    </p:spTree>
    <p:extLst>
      <p:ext uri="{BB962C8B-B14F-4D97-AF65-F5344CB8AC3E}">
        <p14:creationId xmlns:p14="http://schemas.microsoft.com/office/powerpoint/2010/main" val="2214913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000" b="1" u="sng" dirty="0">
                <a:solidFill>
                  <a:srgbClr val="FF0000"/>
                </a:solidFill>
              </a:rPr>
              <a:t>SIMULATED ANNEALING</a:t>
            </a:r>
            <a:br>
              <a:rPr lang="en-US" sz="2000" dirty="0">
                <a:solidFill>
                  <a:srgbClr val="FF0000"/>
                </a:solidFill>
              </a:rPr>
            </a:br>
            <a:endParaRPr lang="en-US" sz="2000" dirty="0">
              <a:solidFill>
                <a:srgbClr val="FF0000"/>
              </a:solidFill>
            </a:endParaRPr>
          </a:p>
        </p:txBody>
      </p:sp>
      <p:sp>
        <p:nvSpPr>
          <p:cNvPr id="3" name="Content Placeholder 2"/>
          <p:cNvSpPr>
            <a:spLocks noGrp="1"/>
          </p:cNvSpPr>
          <p:nvPr>
            <p:ph idx="1"/>
          </p:nvPr>
        </p:nvSpPr>
        <p:spPr>
          <a:xfrm>
            <a:off x="0" y="457200"/>
            <a:ext cx="9144000" cy="6400800"/>
          </a:xfrm>
        </p:spPr>
        <p:txBody>
          <a:bodyPr/>
          <a:lstStyle/>
          <a:p>
            <a:pPr algn="just"/>
            <a:r>
              <a:rPr lang="en-US" sz="2400" dirty="0"/>
              <a:t>	We have seen that </a:t>
            </a:r>
            <a:r>
              <a:rPr lang="en-US" sz="2400" dirty="0">
                <a:solidFill>
                  <a:srgbClr val="FF00FF"/>
                </a:solidFill>
              </a:rPr>
              <a:t>hill climbing never makes a downhill move</a:t>
            </a:r>
            <a:r>
              <a:rPr lang="en-US" sz="2400" dirty="0"/>
              <a:t>. As a result, it </a:t>
            </a:r>
            <a:r>
              <a:rPr lang="en-US" sz="2400" dirty="0">
                <a:solidFill>
                  <a:srgbClr val="FF00FF"/>
                </a:solidFill>
              </a:rPr>
              <a:t>can stuck on a local maximum</a:t>
            </a:r>
            <a:r>
              <a:rPr lang="en-US" sz="2400" dirty="0"/>
              <a:t>.</a:t>
            </a:r>
          </a:p>
          <a:p>
            <a:pPr algn="just"/>
            <a:r>
              <a:rPr lang="en-US" sz="2400" dirty="0"/>
              <a:t> In contrast, a purely random walk- that is, moving to a successor chosen uniformly at random from the set of successors- is complete, but extremely inefficient. </a:t>
            </a:r>
          </a:p>
          <a:p>
            <a:pPr algn="just"/>
            <a:r>
              <a:rPr lang="en-US" sz="2400" dirty="0"/>
              <a:t>	Simulated annealing </a:t>
            </a:r>
            <a:r>
              <a:rPr lang="en-US" sz="2400" dirty="0">
                <a:solidFill>
                  <a:srgbClr val="FF00FF"/>
                </a:solidFill>
              </a:rPr>
              <a:t>combines hill climbing with a random walk</a:t>
            </a:r>
            <a:r>
              <a:rPr lang="en-US" sz="2400" dirty="0"/>
              <a:t>. As a result, it yields efficiency and completeness.</a:t>
            </a:r>
          </a:p>
          <a:p>
            <a:pPr algn="just"/>
            <a:r>
              <a:rPr lang="en-US" sz="2400" dirty="0"/>
              <a:t> Simulated annealing is a variation of hill climbing in which, at the beginning of the process, </a:t>
            </a:r>
            <a:r>
              <a:rPr lang="en-US" sz="2400" dirty="0">
                <a:solidFill>
                  <a:srgbClr val="FF00FF"/>
                </a:solidFill>
              </a:rPr>
              <a:t>some downhill moves may be made</a:t>
            </a:r>
            <a:r>
              <a:rPr lang="en-US" sz="2400" dirty="0"/>
              <a:t>. </a:t>
            </a:r>
          </a:p>
          <a:p>
            <a:pPr algn="just"/>
            <a:r>
              <a:rPr lang="en-US" sz="2400" dirty="0"/>
              <a:t>The idea is to do enough exploration of the whole space early on so that the final solution is relatively insensitive to the starting state. </a:t>
            </a:r>
          </a:p>
          <a:p>
            <a:pPr algn="just"/>
            <a:r>
              <a:rPr lang="en-US" sz="2400" dirty="0"/>
              <a:t>This should lower the chances of getting caught at a local maximum, a plateau or a ridge. </a:t>
            </a:r>
          </a:p>
          <a:p>
            <a:pPr>
              <a:buNone/>
            </a:pPr>
            <a:r>
              <a:rPr lang="en-US" sz="2400" dirty="0"/>
              <a:t>	</a:t>
            </a:r>
          </a:p>
        </p:txBody>
      </p:sp>
    </p:spTree>
    <p:extLst>
      <p:ext uri="{BB962C8B-B14F-4D97-AF65-F5344CB8AC3E}">
        <p14:creationId xmlns:p14="http://schemas.microsoft.com/office/powerpoint/2010/main" val="1776119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lstStyle/>
          <a:p>
            <a:pPr algn="just"/>
            <a:r>
              <a:rPr lang="en-US" sz="2800" dirty="0"/>
              <a:t>In metallurgy, </a:t>
            </a:r>
            <a:r>
              <a:rPr lang="en-US" sz="2800" dirty="0">
                <a:solidFill>
                  <a:srgbClr val="C00000"/>
                </a:solidFill>
              </a:rPr>
              <a:t>annealing</a:t>
            </a:r>
            <a:r>
              <a:rPr lang="en-US" sz="2800" dirty="0"/>
              <a:t> is the process in which </a:t>
            </a:r>
            <a:r>
              <a:rPr lang="en-US" sz="2800" dirty="0">
                <a:solidFill>
                  <a:srgbClr val="FF00FF"/>
                </a:solidFill>
              </a:rPr>
              <a:t>metals are melted and then gradually cooled until some solid state is reached.</a:t>
            </a:r>
            <a:r>
              <a:rPr lang="en-US" sz="2800" dirty="0"/>
              <a:t> </a:t>
            </a:r>
          </a:p>
          <a:p>
            <a:pPr algn="just"/>
            <a:r>
              <a:rPr lang="en-US" sz="2800" dirty="0"/>
              <a:t>It is used to tamper or harden metals and glass by heating them to a high temperature and then gradually cooling them, thus allowing the material to coalesce in to a low energy crystalline state. </a:t>
            </a:r>
          </a:p>
          <a:p>
            <a:pPr algn="just"/>
            <a:r>
              <a:rPr lang="en-US" sz="2800" dirty="0"/>
              <a:t>	Physical substances usually move from higher energy configurations to lower ones.</a:t>
            </a:r>
          </a:p>
          <a:p>
            <a:pPr algn="just"/>
            <a:r>
              <a:rPr lang="en-US" sz="2800" dirty="0"/>
              <a:t> But there is some </a:t>
            </a:r>
            <a:r>
              <a:rPr lang="en-US" sz="2800" dirty="0">
                <a:solidFill>
                  <a:srgbClr val="FF00FF"/>
                </a:solidFill>
              </a:rPr>
              <a:t>probability that a transition to a higher energy state will occur</a:t>
            </a:r>
            <a:r>
              <a:rPr lang="en-US" sz="2800" dirty="0"/>
              <a:t>. This probability is given by the function </a:t>
            </a:r>
          </a:p>
          <a:p>
            <a:pPr algn="just"/>
            <a:r>
              <a:rPr lang="en-US" sz="2800" b="1" dirty="0">
                <a:solidFill>
                  <a:srgbClr val="C00000"/>
                </a:solidFill>
              </a:rPr>
              <a:t>P = e</a:t>
            </a:r>
            <a:r>
              <a:rPr lang="en-US" sz="2800" b="1" baseline="30000" dirty="0">
                <a:solidFill>
                  <a:srgbClr val="C00000"/>
                </a:solidFill>
              </a:rPr>
              <a:t>-∆E / </a:t>
            </a:r>
            <a:r>
              <a:rPr lang="en-US" sz="2800" b="1" baseline="30000" dirty="0" err="1">
                <a:solidFill>
                  <a:srgbClr val="C00000"/>
                </a:solidFill>
              </a:rPr>
              <a:t>kT</a:t>
            </a:r>
            <a:endParaRPr lang="en-US" sz="2800" dirty="0">
              <a:solidFill>
                <a:srgbClr val="C00000"/>
              </a:solidFill>
            </a:endParaRPr>
          </a:p>
          <a:p>
            <a:pPr algn="just"/>
            <a:r>
              <a:rPr lang="en-US" sz="2800" dirty="0"/>
              <a:t>Where ∆E is positive change in the energy level, T is the temperature and k is Boltzmann’s constant. </a:t>
            </a:r>
          </a:p>
          <a:p>
            <a:pPr algn="just"/>
            <a:endParaRPr lang="en-US" sz="2800" dirty="0"/>
          </a:p>
        </p:txBody>
      </p:sp>
    </p:spTree>
    <p:extLst>
      <p:ext uri="{BB962C8B-B14F-4D97-AF65-F5344CB8AC3E}">
        <p14:creationId xmlns:p14="http://schemas.microsoft.com/office/powerpoint/2010/main" val="884062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marL="0" indent="0">
              <a:buNone/>
            </a:pPr>
            <a:r>
              <a:rPr lang="en-US" sz="2000" dirty="0"/>
              <a:t>Algorithm</a:t>
            </a:r>
          </a:p>
          <a:p>
            <a:pPr lvl="0"/>
            <a:r>
              <a:rPr lang="en-US" sz="2000" dirty="0"/>
              <a:t>Evaluate the initial state. If it is also a goal state, then return it and quit. Otherwise, continue with the initial state as the current state.</a:t>
            </a:r>
          </a:p>
          <a:p>
            <a:pPr lvl="0"/>
            <a:r>
              <a:rPr lang="en-US" sz="2000" dirty="0"/>
              <a:t>Initialize BEST-SO-FAR to the current state. </a:t>
            </a:r>
          </a:p>
          <a:p>
            <a:pPr lvl="0"/>
            <a:r>
              <a:rPr lang="en-US" sz="2000" dirty="0"/>
              <a:t>Initialize T according to the annealing schedule.</a:t>
            </a:r>
          </a:p>
          <a:p>
            <a:pPr lvl="0"/>
            <a:r>
              <a:rPr lang="en-US" sz="2000" dirty="0"/>
              <a:t>Loop until a solution is found or until there are no new operators left to be applied in the current state. </a:t>
            </a:r>
          </a:p>
          <a:p>
            <a:pPr lvl="1"/>
            <a:r>
              <a:rPr lang="en-US" sz="2000" dirty="0"/>
              <a:t>Select an operator that has not yet been applied to the current state and apply it to produce a new state. </a:t>
            </a:r>
          </a:p>
          <a:p>
            <a:pPr lvl="1"/>
            <a:r>
              <a:rPr lang="en-US" sz="2000" dirty="0"/>
              <a:t>Evaluate the new state. Compute</a:t>
            </a:r>
          </a:p>
          <a:p>
            <a:r>
              <a:rPr lang="en-US" sz="2000" dirty="0"/>
              <a:t>∆E = (value of current) – (value of new state)</a:t>
            </a:r>
          </a:p>
          <a:p>
            <a:pPr lvl="0"/>
            <a:r>
              <a:rPr lang="en-US" sz="2000" dirty="0"/>
              <a:t>If the new state is a goal state, then return it and quit. </a:t>
            </a:r>
          </a:p>
          <a:p>
            <a:pPr lvl="0"/>
            <a:r>
              <a:rPr lang="en-US" sz="2000" dirty="0"/>
              <a:t>If it is not a goal state, but is better than the current state, then make it the current state. Also set BEST-SO-FAR to this new state. </a:t>
            </a:r>
          </a:p>
          <a:p>
            <a:pPr lvl="0"/>
            <a:r>
              <a:rPr lang="en-US" sz="2000" dirty="0"/>
              <a:t>If it is not better than the current state, then make it the current state with probability p’ as defined above. This step is usually implemented by invoking a random number generator to produce a number in the range [ 0, 1]. If that number is less than p’, then the move is accepted. Otherwise, do nothing. </a:t>
            </a:r>
          </a:p>
          <a:p>
            <a:pPr lvl="1"/>
            <a:r>
              <a:rPr lang="en-US" sz="2000" dirty="0"/>
              <a:t>Revise T as necessary according to the annealing schedule. </a:t>
            </a:r>
          </a:p>
          <a:p>
            <a:r>
              <a:rPr lang="en-US" sz="2000" dirty="0"/>
              <a:t>	5. Return BEST- SO- FAR as the answer.</a:t>
            </a:r>
          </a:p>
          <a:p>
            <a:endParaRPr lang="en-US" sz="2000" dirty="0"/>
          </a:p>
        </p:txBody>
      </p:sp>
    </p:spTree>
    <p:extLst>
      <p:ext uri="{BB962C8B-B14F-4D97-AF65-F5344CB8AC3E}">
        <p14:creationId xmlns:p14="http://schemas.microsoft.com/office/powerpoint/2010/main" val="358803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10600" cy="457200"/>
          </a:xfrm>
        </p:spPr>
        <p:txBody>
          <a:bodyPr/>
          <a:lstStyle/>
          <a:p>
            <a:r>
              <a:rPr lang="en-US" sz="2400" b="1" dirty="0"/>
              <a:t>AI application areas</a:t>
            </a:r>
            <a:endParaRPr lang="en-US" sz="2400" dirty="0"/>
          </a:p>
        </p:txBody>
      </p:sp>
      <p:sp>
        <p:nvSpPr>
          <p:cNvPr id="3" name="Content Placeholder 2"/>
          <p:cNvSpPr>
            <a:spLocks noGrp="1"/>
          </p:cNvSpPr>
          <p:nvPr>
            <p:ph idx="1"/>
          </p:nvPr>
        </p:nvSpPr>
        <p:spPr>
          <a:xfrm>
            <a:off x="0" y="685800"/>
            <a:ext cx="9144000" cy="5440363"/>
          </a:xfrm>
        </p:spPr>
        <p:txBody>
          <a:bodyPr/>
          <a:lstStyle/>
          <a:p>
            <a:pPr algn="just"/>
            <a:r>
              <a:rPr lang="en-US" sz="2400" dirty="0"/>
              <a:t>The 2 most fundamental concerns of AI researchers are knowledge representation and search. </a:t>
            </a:r>
          </a:p>
          <a:p>
            <a:pPr marL="0" indent="0" algn="just">
              <a:buNone/>
            </a:pPr>
            <a:endParaRPr lang="en-US" sz="2400" dirty="0">
              <a:solidFill>
                <a:srgbClr val="FF00FF"/>
              </a:solidFill>
            </a:endParaRPr>
          </a:p>
          <a:p>
            <a:pPr marL="0" indent="0" algn="just">
              <a:buNone/>
            </a:pPr>
            <a:r>
              <a:rPr lang="en-US" sz="2400" dirty="0">
                <a:solidFill>
                  <a:srgbClr val="FF00FF"/>
                </a:solidFill>
              </a:rPr>
              <a:t>Knowledge representation</a:t>
            </a:r>
          </a:p>
          <a:p>
            <a:pPr algn="just"/>
            <a:r>
              <a:rPr lang="en-US" sz="2400" dirty="0"/>
              <a:t>	It addresses the problem of capturing the full range of knowledge required for intelligent behavior in a formal language, i.e. One suitable for computer manipulation. </a:t>
            </a:r>
          </a:p>
          <a:p>
            <a:pPr algn="just"/>
            <a:r>
              <a:rPr lang="en-US" sz="2400" dirty="0" err="1"/>
              <a:t>Eg</a:t>
            </a:r>
            <a:r>
              <a:rPr lang="en-US" sz="2400" dirty="0"/>
              <a:t>.  Predicate calculus,</a:t>
            </a:r>
          </a:p>
          <a:p>
            <a:pPr algn="just"/>
            <a:r>
              <a:rPr lang="en-US" sz="2400" dirty="0"/>
              <a:t>	LISP, 	Prolog</a:t>
            </a:r>
          </a:p>
          <a:p>
            <a:pPr marL="0" indent="0" algn="just">
              <a:buNone/>
            </a:pPr>
            <a:endParaRPr lang="en-US" sz="2400" dirty="0">
              <a:solidFill>
                <a:srgbClr val="FF00FF"/>
              </a:solidFill>
            </a:endParaRPr>
          </a:p>
          <a:p>
            <a:pPr marL="0" indent="0" algn="just">
              <a:buNone/>
            </a:pPr>
            <a:r>
              <a:rPr lang="en-US" sz="2400" dirty="0">
                <a:solidFill>
                  <a:srgbClr val="FF00FF"/>
                </a:solidFill>
              </a:rPr>
              <a:t>Search</a:t>
            </a:r>
          </a:p>
          <a:p>
            <a:pPr algn="just"/>
            <a:r>
              <a:rPr lang="en-US" sz="2400" dirty="0"/>
              <a:t>	It is a problem solving technique that systematically explores a space of problem states, </a:t>
            </a:r>
            <a:r>
              <a:rPr lang="en-US" sz="2400" dirty="0" err="1"/>
              <a:t>ie</a:t>
            </a:r>
            <a:r>
              <a:rPr lang="en-US" sz="2400" dirty="0"/>
              <a:t>, successive and alternative stages in the problem solving process.</a:t>
            </a:r>
          </a:p>
          <a:p>
            <a:pPr marL="0" indent="0" algn="just">
              <a:buNone/>
            </a:pPr>
            <a:endParaRPr lang="en-US" sz="2400" dirty="0"/>
          </a:p>
        </p:txBody>
      </p:sp>
    </p:spTree>
    <p:extLst>
      <p:ext uri="{BB962C8B-B14F-4D97-AF65-F5344CB8AC3E}">
        <p14:creationId xmlns:p14="http://schemas.microsoft.com/office/powerpoint/2010/main" val="2427150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r>
              <a:rPr lang="en-US" sz="2000" dirty="0"/>
              <a:t>To </a:t>
            </a:r>
            <a:r>
              <a:rPr lang="en-US" sz="2000" dirty="0">
                <a:solidFill>
                  <a:srgbClr val="C00000"/>
                </a:solidFill>
              </a:rPr>
              <a:t>implement this algorithm</a:t>
            </a:r>
            <a:r>
              <a:rPr lang="en-US" sz="2000" dirty="0"/>
              <a:t>, it is necessary to maintain an annealing schedule.</a:t>
            </a:r>
          </a:p>
          <a:p>
            <a:pPr algn="just"/>
            <a:r>
              <a:rPr lang="en-US" sz="2000" dirty="0"/>
              <a:t> That is </a:t>
            </a:r>
            <a:r>
              <a:rPr lang="en-US" sz="2000" dirty="0">
                <a:solidFill>
                  <a:srgbClr val="C00000"/>
                </a:solidFill>
              </a:rPr>
              <a:t>first</a:t>
            </a:r>
            <a:r>
              <a:rPr lang="en-US" sz="2000" dirty="0"/>
              <a:t> we must decide the </a:t>
            </a:r>
            <a:r>
              <a:rPr lang="en-US" sz="2000" dirty="0">
                <a:solidFill>
                  <a:srgbClr val="FF00FF"/>
                </a:solidFill>
              </a:rPr>
              <a:t>initial value to be used for temperature</a:t>
            </a:r>
            <a:r>
              <a:rPr lang="en-US" sz="2000" dirty="0"/>
              <a:t>.</a:t>
            </a:r>
          </a:p>
          <a:p>
            <a:pPr algn="just"/>
            <a:r>
              <a:rPr lang="en-US" sz="2000" dirty="0"/>
              <a:t> The </a:t>
            </a:r>
            <a:r>
              <a:rPr lang="en-US" sz="2000" dirty="0">
                <a:solidFill>
                  <a:srgbClr val="C00000"/>
                </a:solidFill>
              </a:rPr>
              <a:t>second</a:t>
            </a:r>
            <a:r>
              <a:rPr lang="en-US" sz="2000" dirty="0"/>
              <a:t> criterion is to decide </a:t>
            </a:r>
            <a:r>
              <a:rPr lang="en-US" sz="2000" dirty="0">
                <a:solidFill>
                  <a:srgbClr val="FF00FF"/>
                </a:solidFill>
              </a:rPr>
              <a:t>when the temperature of the system should be reduced</a:t>
            </a:r>
            <a:r>
              <a:rPr lang="en-US" sz="2000" dirty="0"/>
              <a:t>. The </a:t>
            </a:r>
            <a:r>
              <a:rPr lang="en-US" sz="2000" dirty="0">
                <a:solidFill>
                  <a:srgbClr val="C00000"/>
                </a:solidFill>
              </a:rPr>
              <a:t>third</a:t>
            </a:r>
            <a:r>
              <a:rPr lang="en-US" sz="2000" dirty="0"/>
              <a:t> is the </a:t>
            </a:r>
            <a:r>
              <a:rPr lang="en-US" sz="2000" dirty="0">
                <a:solidFill>
                  <a:srgbClr val="FF00FF"/>
                </a:solidFill>
              </a:rPr>
              <a:t>amount by which the temperature will be reduced each time it is changed. </a:t>
            </a:r>
          </a:p>
          <a:p>
            <a:pPr algn="just"/>
            <a:endParaRPr lang="en-US" sz="2000" dirty="0">
              <a:solidFill>
                <a:srgbClr val="FF00FF"/>
              </a:solidFill>
            </a:endParaRPr>
          </a:p>
          <a:p>
            <a:pPr algn="just"/>
            <a:r>
              <a:rPr lang="en-US" sz="2000" dirty="0"/>
              <a:t>	</a:t>
            </a:r>
            <a:r>
              <a:rPr lang="en-US" sz="2000" b="1" dirty="0"/>
              <a:t>In this algorithm, </a:t>
            </a:r>
            <a:r>
              <a:rPr lang="en-US" sz="2000" b="1" dirty="0">
                <a:solidFill>
                  <a:srgbClr val="FF00FF"/>
                </a:solidFill>
              </a:rPr>
              <a:t>instead of picking the best move, it picks a random move.</a:t>
            </a:r>
          </a:p>
          <a:p>
            <a:pPr algn="just"/>
            <a:r>
              <a:rPr lang="en-US" sz="2000" b="1" dirty="0"/>
              <a:t> If the move improves the situation, it is always accepted. </a:t>
            </a:r>
          </a:p>
          <a:p>
            <a:pPr algn="just"/>
            <a:r>
              <a:rPr lang="en-US" sz="2000" b="1" dirty="0"/>
              <a:t>Otherwise the algorithm accepts the move with some probability less than 1. </a:t>
            </a:r>
          </a:p>
          <a:p>
            <a:pPr algn="just"/>
            <a:r>
              <a:rPr lang="en-US" sz="2000" b="1" dirty="0"/>
              <a:t>The probability decreases exponentially with the amount ∆E by which the evaluation is worsened. </a:t>
            </a:r>
          </a:p>
          <a:p>
            <a:pPr algn="just"/>
            <a:r>
              <a:rPr lang="en-US" sz="2000" b="1" dirty="0"/>
              <a:t>The probability also decreases as the temperature T goes down. Thus bad moves are more likely to be allowed at the start when the temperature is high, and they become more unlikely as T decreases. </a:t>
            </a:r>
            <a:endParaRPr lang="en-US" sz="2000" dirty="0"/>
          </a:p>
          <a:p>
            <a:pPr algn="just"/>
            <a:r>
              <a:rPr lang="en-US" sz="2000" dirty="0"/>
              <a:t>	</a:t>
            </a:r>
          </a:p>
          <a:p>
            <a:pPr algn="just"/>
            <a:endParaRPr lang="en-US" sz="2000" dirty="0"/>
          </a:p>
        </p:txBody>
      </p:sp>
    </p:spTree>
    <p:extLst>
      <p:ext uri="{BB962C8B-B14F-4D97-AF65-F5344CB8AC3E}">
        <p14:creationId xmlns:p14="http://schemas.microsoft.com/office/powerpoint/2010/main" val="2869967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lstStyle/>
          <a:p>
            <a:pPr algn="just"/>
            <a:r>
              <a:rPr lang="en-US" dirty="0"/>
              <a:t>Simulated annealing was first used extensively to solve </a:t>
            </a:r>
            <a:r>
              <a:rPr lang="en-US" dirty="0">
                <a:solidFill>
                  <a:srgbClr val="FF00FF"/>
                </a:solidFill>
              </a:rPr>
              <a:t>VLSI layout problems</a:t>
            </a:r>
            <a:r>
              <a:rPr lang="en-US" dirty="0"/>
              <a:t>. </a:t>
            </a:r>
          </a:p>
          <a:p>
            <a:pPr algn="just"/>
            <a:r>
              <a:rPr lang="en-US" dirty="0"/>
              <a:t>The algorithm for simulated annealing is slightly different from the simple hill climbing.</a:t>
            </a:r>
          </a:p>
          <a:p>
            <a:pPr lvl="0" algn="just"/>
            <a:r>
              <a:rPr lang="en-US" dirty="0"/>
              <a:t>The annealing schedule must be maintained.</a:t>
            </a:r>
          </a:p>
          <a:p>
            <a:pPr lvl="0" algn="just"/>
            <a:r>
              <a:rPr lang="en-US" dirty="0"/>
              <a:t>Moves to worse states may be accepted</a:t>
            </a:r>
          </a:p>
          <a:p>
            <a:pPr lvl="0" algn="just"/>
            <a:r>
              <a:rPr lang="en-US" dirty="0"/>
              <a:t>It maintains the current state as well as </a:t>
            </a:r>
            <a:r>
              <a:rPr lang="en-US" dirty="0" err="1"/>
              <a:t>best_state_found</a:t>
            </a:r>
            <a:r>
              <a:rPr lang="en-US" dirty="0"/>
              <a:t> so far. Then if the final state is worse than that earlier state, the earlier state is still available.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25880" y="2286000"/>
            <a:ext cx="7772400" cy="1143000"/>
          </a:xfrm>
          <a:noFill/>
        </p:spPr>
        <p:txBody>
          <a:bodyPr/>
          <a:lstStyle/>
          <a:p>
            <a:r>
              <a:rPr lang="en-US" sz="8000" dirty="0">
                <a:effectLst>
                  <a:outerShdw blurRad="38100" dist="38100" dir="2700000" algn="tl">
                    <a:srgbClr val="C0C0C0"/>
                  </a:outerShdw>
                </a:effectLst>
              </a:rPr>
              <a:t>Python </a:t>
            </a:r>
          </a:p>
        </p:txBody>
      </p:sp>
      <p:pic>
        <p:nvPicPr>
          <p:cNvPr id="15363" name="Picture 5" descr="j01110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7495"/>
            <a:ext cx="17526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965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effectLst>
                  <a:outerShdw blurRad="38100" dist="38100" dir="2700000" algn="tl">
                    <a:srgbClr val="000000"/>
                  </a:outerShdw>
                </a:effectLst>
              </a:rPr>
              <a:t>Overview</a:t>
            </a:r>
          </a:p>
        </p:txBody>
      </p:sp>
      <p:sp>
        <p:nvSpPr>
          <p:cNvPr id="17411" name="Rectangle 3"/>
          <p:cNvSpPr>
            <a:spLocks noGrp="1" noChangeArrowheads="1"/>
          </p:cNvSpPr>
          <p:nvPr>
            <p:ph type="body" idx="1"/>
          </p:nvPr>
        </p:nvSpPr>
        <p:spPr>
          <a:xfrm>
            <a:off x="457200" y="1371600"/>
            <a:ext cx="8001000" cy="4800600"/>
          </a:xfrm>
        </p:spPr>
        <p:txBody>
          <a:bodyPr/>
          <a:lstStyle/>
          <a:p>
            <a:r>
              <a:rPr lang="en-US" sz="3200" b="0" dirty="0"/>
              <a:t>History</a:t>
            </a:r>
          </a:p>
          <a:p>
            <a:r>
              <a:rPr lang="en-US" sz="3200" b="0" dirty="0"/>
              <a:t>Names &amp; Assignment</a:t>
            </a:r>
          </a:p>
          <a:p>
            <a:r>
              <a:rPr lang="en-US" sz="3200" b="0" dirty="0"/>
              <a:t>Sequences types: Lists, Tuples, and Strings</a:t>
            </a:r>
          </a:p>
          <a:p>
            <a:pPr>
              <a:buFont typeface="Symbol" pitchFamily="-65" charset="2"/>
              <a:buNone/>
            </a:pPr>
            <a:endParaRPr lang="en-US" sz="3200" b="0" dirty="0"/>
          </a:p>
          <a:p>
            <a:endParaRPr lang="en-US" sz="3200" b="0" dirty="0"/>
          </a:p>
        </p:txBody>
      </p:sp>
    </p:spTree>
    <p:extLst>
      <p:ext uri="{BB962C8B-B14F-4D97-AF65-F5344CB8AC3E}">
        <p14:creationId xmlns:p14="http://schemas.microsoft.com/office/powerpoint/2010/main" val="2820667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effectLst>
                  <a:outerShdw blurRad="38100" dist="38100" dir="2700000" algn="tl">
                    <a:srgbClr val="000000"/>
                  </a:outerShdw>
                </a:effectLst>
              </a:rPr>
              <a:t>Brief History of Python</a:t>
            </a:r>
          </a:p>
        </p:txBody>
      </p:sp>
      <p:sp>
        <p:nvSpPr>
          <p:cNvPr id="19459" name="Rectangle 3"/>
          <p:cNvSpPr>
            <a:spLocks noGrp="1" noChangeArrowheads="1"/>
          </p:cNvSpPr>
          <p:nvPr>
            <p:ph type="body" idx="1"/>
          </p:nvPr>
        </p:nvSpPr>
        <p:spPr>
          <a:xfrm>
            <a:off x="0" y="1219200"/>
            <a:ext cx="8991600" cy="4906963"/>
          </a:xfrm>
        </p:spPr>
        <p:txBody>
          <a:bodyPr/>
          <a:lstStyle/>
          <a:p>
            <a:pPr>
              <a:lnSpc>
                <a:spcPct val="90000"/>
              </a:lnSpc>
            </a:pPr>
            <a:r>
              <a:rPr lang="en-US" sz="3200" b="0" dirty="0"/>
              <a:t>Invented in the Netherlands, early 90s by </a:t>
            </a:r>
            <a:r>
              <a:rPr lang="en-US" sz="3200" b="0" dirty="0">
                <a:solidFill>
                  <a:srgbClr val="FF0000"/>
                </a:solidFill>
              </a:rPr>
              <a:t>Guido van </a:t>
            </a:r>
            <a:r>
              <a:rPr lang="en-US" sz="3200" b="0" dirty="0" err="1">
                <a:solidFill>
                  <a:srgbClr val="FF0000"/>
                </a:solidFill>
              </a:rPr>
              <a:t>Rossum</a:t>
            </a:r>
            <a:endParaRPr lang="en-US" sz="3200" b="0" dirty="0">
              <a:solidFill>
                <a:srgbClr val="FF0000"/>
              </a:solidFill>
            </a:endParaRPr>
          </a:p>
          <a:p>
            <a:pPr>
              <a:lnSpc>
                <a:spcPct val="90000"/>
              </a:lnSpc>
            </a:pPr>
            <a:r>
              <a:rPr lang="en-US" sz="3200" b="0" dirty="0"/>
              <a:t>Named after Monty Python</a:t>
            </a:r>
          </a:p>
          <a:p>
            <a:pPr>
              <a:lnSpc>
                <a:spcPct val="90000"/>
              </a:lnSpc>
            </a:pPr>
            <a:r>
              <a:rPr lang="en-US" sz="3200" b="0" dirty="0">
                <a:solidFill>
                  <a:srgbClr val="FF0000"/>
                </a:solidFill>
              </a:rPr>
              <a:t>Open sourced </a:t>
            </a:r>
            <a:r>
              <a:rPr lang="en-US" sz="3200" b="0" dirty="0"/>
              <a:t>from the beginning</a:t>
            </a:r>
          </a:p>
          <a:p>
            <a:pPr>
              <a:lnSpc>
                <a:spcPct val="90000"/>
              </a:lnSpc>
            </a:pPr>
            <a:r>
              <a:rPr lang="en-US" sz="3200" b="0" dirty="0"/>
              <a:t>Considered a scripting language, but is much more</a:t>
            </a:r>
          </a:p>
          <a:p>
            <a:pPr>
              <a:lnSpc>
                <a:spcPct val="90000"/>
              </a:lnSpc>
            </a:pPr>
            <a:r>
              <a:rPr lang="en-US" sz="3200" b="0" dirty="0"/>
              <a:t>Scalable, object oriented and functional from the beginning</a:t>
            </a:r>
          </a:p>
          <a:p>
            <a:pPr>
              <a:lnSpc>
                <a:spcPct val="90000"/>
              </a:lnSpc>
            </a:pPr>
            <a:r>
              <a:rPr lang="en-US" sz="3200" b="0" dirty="0"/>
              <a:t>Used by Google from the beginning</a:t>
            </a:r>
          </a:p>
          <a:p>
            <a:pPr>
              <a:lnSpc>
                <a:spcPct val="90000"/>
              </a:lnSpc>
            </a:pPr>
            <a:r>
              <a:rPr lang="en-US" sz="3200" b="0" dirty="0"/>
              <a:t>Increasingly popular</a:t>
            </a:r>
          </a:p>
        </p:txBody>
      </p:sp>
    </p:spTree>
    <p:extLst>
      <p:ext uri="{BB962C8B-B14F-4D97-AF65-F5344CB8AC3E}">
        <p14:creationId xmlns:p14="http://schemas.microsoft.com/office/powerpoint/2010/main" val="841371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ChangeArrowheads="1"/>
          </p:cNvSpPr>
          <p:nvPr>
            <p:ph type="title"/>
          </p:nvPr>
        </p:nvSpPr>
        <p:spPr/>
        <p:txBody>
          <a:bodyPr/>
          <a:lstStyle/>
          <a:p>
            <a:r>
              <a:rPr lang="en-US" sz="3200">
                <a:effectLst>
                  <a:outerShdw blurRad="38100" dist="38100" dir="2700000" algn="tl">
                    <a:srgbClr val="000000"/>
                  </a:outerShdw>
                </a:effectLst>
              </a:rPr>
              <a:t>Python’s Benevolent Dictator For Life</a:t>
            </a:r>
          </a:p>
        </p:txBody>
      </p:sp>
      <p:sp>
        <p:nvSpPr>
          <p:cNvPr id="21507" name="Rectangle 3"/>
          <p:cNvSpPr>
            <a:spLocks noChangeArrowheads="1"/>
          </p:cNvSpPr>
          <p:nvPr/>
        </p:nvSpPr>
        <p:spPr bwMode="auto">
          <a:xfrm>
            <a:off x="304800" y="2090738"/>
            <a:ext cx="52578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eaLnBrk="0" hangingPunct="0"/>
            <a:r>
              <a:rPr lang="en-US" sz="3200"/>
              <a:t>“Python is an experiment in how  much freedom program-mers need.  Too much freedom and nobody can read another's code; too little and expressive-ness is endangered.”</a:t>
            </a:r>
          </a:p>
          <a:p>
            <a:pPr eaLnBrk="0" hangingPunct="0"/>
            <a:r>
              <a:rPr lang="en-US" sz="3200"/>
              <a:t>      - Guido van Rossum </a:t>
            </a:r>
          </a:p>
        </p:txBody>
      </p:sp>
      <p:pic>
        <p:nvPicPr>
          <p:cNvPr id="2150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2844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512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outerShdw blurRad="38100" dist="38100" dir="2700000" algn="tl">
                    <a:srgbClr val="000000"/>
                  </a:outerShdw>
                </a:effectLst>
              </a:rPr>
              <a:t>http://docs.python.org/</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83" y="1371600"/>
            <a:ext cx="8636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732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286000"/>
            <a:ext cx="7772400" cy="1143000"/>
          </a:xfrm>
        </p:spPr>
        <p:txBody>
          <a:bodyPr/>
          <a:lstStyle/>
          <a:p>
            <a:r>
              <a:rPr lang="en-US">
                <a:effectLst>
                  <a:outerShdw blurRad="38100" dist="38100" dir="2700000" algn="tl">
                    <a:srgbClr val="000000"/>
                  </a:outerShdw>
                </a:effectLst>
              </a:rPr>
              <a:t>The Basics</a:t>
            </a:r>
          </a:p>
        </p:txBody>
      </p:sp>
      <p:pic>
        <p:nvPicPr>
          <p:cNvPr id="45059" name="Picture 4" descr="AN036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505200"/>
            <a:ext cx="4054475"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473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Grp="1" noChangeArrowheads="1"/>
          </p:cNvSpPr>
          <p:nvPr>
            <p:ph type="title"/>
          </p:nvPr>
        </p:nvSpPr>
        <p:spPr>
          <a:xfrm>
            <a:off x="457200" y="274638"/>
            <a:ext cx="8229600" cy="715962"/>
          </a:xfrm>
        </p:spPr>
        <p:txBody>
          <a:bodyPr/>
          <a:lstStyle/>
          <a:p>
            <a:r>
              <a:rPr lang="en-US" dirty="0">
                <a:effectLst>
                  <a:outerShdw blurRad="38100" dist="38100" dir="2700000" algn="tl">
                    <a:srgbClr val="000000"/>
                  </a:outerShdw>
                </a:effectLst>
              </a:rPr>
              <a:t>A Code Sample</a:t>
            </a:r>
          </a:p>
        </p:txBody>
      </p:sp>
      <p:sp>
        <p:nvSpPr>
          <p:cNvPr id="47107" name="Rectangle 1027"/>
          <p:cNvSpPr>
            <a:spLocks noGrp="1" noChangeArrowheads="1"/>
          </p:cNvSpPr>
          <p:nvPr>
            <p:ph type="body" idx="1"/>
          </p:nvPr>
        </p:nvSpPr>
        <p:spPr>
          <a:xfrm>
            <a:off x="0" y="914400"/>
            <a:ext cx="9144000" cy="5211763"/>
          </a:xfrm>
        </p:spPr>
        <p:txBody>
          <a:bodyPr/>
          <a:lstStyle/>
          <a:p>
            <a:pPr>
              <a:buFont typeface="Symbol" pitchFamily="-65" charset="2"/>
              <a:buNone/>
            </a:pPr>
            <a:r>
              <a:rPr lang="en-US" b="0" dirty="0">
                <a:latin typeface="Lucida Sans Typewriter" pitchFamily="-65" charset="0"/>
              </a:rPr>
              <a:t> </a:t>
            </a:r>
            <a:r>
              <a:rPr lang="en-US" sz="2800" b="0" dirty="0">
                <a:latin typeface="Lucida Sans Typewriter" pitchFamily="-65" charset="0"/>
              </a:rPr>
              <a:t>x = 34 - 23           </a:t>
            </a:r>
          </a:p>
          <a:p>
            <a:pPr>
              <a:buFont typeface="Symbol" pitchFamily="-65" charset="2"/>
              <a:buNone/>
            </a:pPr>
            <a:r>
              <a:rPr lang="en-US" sz="2800" b="0" dirty="0">
                <a:latin typeface="Lucida Sans Typewriter" pitchFamily="-65" charset="0"/>
              </a:rPr>
              <a:t> </a:t>
            </a:r>
            <a:r>
              <a:rPr lang="en-US" sz="2800" b="0" dirty="0">
                <a:solidFill>
                  <a:srgbClr val="FF3300"/>
                </a:solidFill>
                <a:latin typeface="Lucida Sans Typewriter" pitchFamily="-65" charset="0"/>
              </a:rPr>
              <a:t># A comment.</a:t>
            </a:r>
          </a:p>
          <a:p>
            <a:pPr>
              <a:buFont typeface="Symbol" pitchFamily="-65" charset="2"/>
              <a:buNone/>
            </a:pPr>
            <a:r>
              <a:rPr lang="en-US" sz="2800" b="0" dirty="0">
                <a:latin typeface="Lucida Sans Typewriter" pitchFamily="-65" charset="0"/>
              </a:rPr>
              <a:t> y = </a:t>
            </a:r>
            <a:r>
              <a:rPr lang="en-US" sz="2800" b="0" dirty="0">
                <a:solidFill>
                  <a:srgbClr val="33CC33"/>
                </a:solidFill>
                <a:latin typeface="Lucida Sans Typewriter" pitchFamily="-65" charset="0"/>
              </a:rPr>
              <a:t>“Hello”</a:t>
            </a:r>
            <a:r>
              <a:rPr lang="en-US" sz="2800" b="0" dirty="0">
                <a:latin typeface="Lucida Sans Typewriter" pitchFamily="-65" charset="0"/>
              </a:rPr>
              <a:t>           </a:t>
            </a:r>
          </a:p>
          <a:p>
            <a:pPr>
              <a:buFont typeface="Symbol" pitchFamily="-65" charset="2"/>
              <a:buNone/>
            </a:pPr>
            <a:r>
              <a:rPr lang="en-US" sz="2800" b="0" dirty="0">
                <a:latin typeface="Lucida Sans Typewriter" pitchFamily="-65" charset="0"/>
              </a:rPr>
              <a:t> </a:t>
            </a:r>
            <a:r>
              <a:rPr lang="en-US" sz="2800" b="0" dirty="0">
                <a:solidFill>
                  <a:srgbClr val="FF3300"/>
                </a:solidFill>
                <a:latin typeface="Lucida Sans Typewriter" pitchFamily="-65" charset="0"/>
              </a:rPr>
              <a:t># Another one.</a:t>
            </a:r>
          </a:p>
          <a:p>
            <a:pPr>
              <a:buFont typeface="Symbol" pitchFamily="-65" charset="2"/>
              <a:buNone/>
            </a:pPr>
            <a:r>
              <a:rPr lang="en-US" sz="2800" b="0" dirty="0">
                <a:latin typeface="Lucida Sans Typewriter" pitchFamily="-65" charset="0"/>
              </a:rPr>
              <a:t> z = 3.45    </a:t>
            </a:r>
          </a:p>
          <a:p>
            <a:pPr>
              <a:buFont typeface="Symbol" pitchFamily="-65" charset="2"/>
              <a:buNone/>
            </a:pPr>
            <a:r>
              <a:rPr lang="en-US" sz="2800" b="0" dirty="0">
                <a:latin typeface="Lucida Sans Typewriter" pitchFamily="-65" charset="0"/>
              </a:rPr>
              <a:t> </a:t>
            </a:r>
            <a:r>
              <a:rPr lang="en-US" sz="2800" b="0" dirty="0">
                <a:solidFill>
                  <a:srgbClr val="FF6600"/>
                </a:solidFill>
                <a:latin typeface="Lucida Sans Typewriter" pitchFamily="-65" charset="0"/>
              </a:rPr>
              <a:t>if</a:t>
            </a:r>
            <a:r>
              <a:rPr lang="en-US" sz="2800" b="0" dirty="0">
                <a:latin typeface="Lucida Sans Typewriter" pitchFamily="-65" charset="0"/>
              </a:rPr>
              <a:t> z == 3.45 </a:t>
            </a:r>
            <a:r>
              <a:rPr lang="en-US" sz="2800" b="0" dirty="0">
                <a:solidFill>
                  <a:srgbClr val="FF6600"/>
                </a:solidFill>
                <a:latin typeface="Lucida Sans Typewriter" pitchFamily="-65" charset="0"/>
              </a:rPr>
              <a:t>or</a:t>
            </a:r>
            <a:r>
              <a:rPr lang="en-US" sz="2800" b="0" dirty="0">
                <a:latin typeface="Lucida Sans Typewriter" pitchFamily="-65" charset="0"/>
              </a:rPr>
              <a:t> y == </a:t>
            </a:r>
            <a:r>
              <a:rPr lang="en-US" sz="2800" b="0" dirty="0">
                <a:solidFill>
                  <a:srgbClr val="33CC33"/>
                </a:solidFill>
                <a:latin typeface="Lucida Sans Typewriter" pitchFamily="-65" charset="0"/>
              </a:rPr>
              <a:t>“Hello”</a:t>
            </a:r>
            <a:r>
              <a:rPr lang="en-US" sz="2800" b="0" dirty="0">
                <a:latin typeface="Lucida Sans Typewriter" pitchFamily="-65" charset="0"/>
              </a:rPr>
              <a:t>:</a:t>
            </a:r>
          </a:p>
          <a:p>
            <a:pPr>
              <a:buFont typeface="Symbol" pitchFamily="-65" charset="2"/>
              <a:buNone/>
            </a:pPr>
            <a:r>
              <a:rPr lang="en-US" sz="2800" b="0" dirty="0">
                <a:latin typeface="Lucida Sans Typewriter" pitchFamily="-65" charset="0"/>
              </a:rPr>
              <a:t>     x = x + 1</a:t>
            </a:r>
          </a:p>
          <a:p>
            <a:pPr>
              <a:buFont typeface="Symbol" pitchFamily="-65" charset="2"/>
              <a:buNone/>
            </a:pPr>
            <a:r>
              <a:rPr lang="en-US" sz="2800" b="0" dirty="0">
                <a:latin typeface="Lucida Sans Typewriter" pitchFamily="-65" charset="0"/>
              </a:rPr>
              <a:t>     y = y + </a:t>
            </a:r>
            <a:r>
              <a:rPr lang="en-US" sz="2800" b="0" dirty="0">
                <a:solidFill>
                  <a:srgbClr val="33CC33"/>
                </a:solidFill>
                <a:latin typeface="Lucida Sans Typewriter" pitchFamily="-65" charset="0"/>
              </a:rPr>
              <a:t>“ World”</a:t>
            </a:r>
            <a:r>
              <a:rPr lang="en-US" sz="2800" b="0" dirty="0">
                <a:latin typeface="Lucida Sans Typewriter" pitchFamily="-65" charset="0"/>
              </a:rPr>
              <a:t>   </a:t>
            </a:r>
            <a:r>
              <a:rPr lang="en-US" sz="2800" b="0" dirty="0">
                <a:solidFill>
                  <a:srgbClr val="FF3300"/>
                </a:solidFill>
                <a:latin typeface="Lucida Sans Typewriter" pitchFamily="-65" charset="0"/>
              </a:rPr>
              <a:t># String </a:t>
            </a:r>
            <a:r>
              <a:rPr lang="en-US" sz="2800" b="0" dirty="0" err="1">
                <a:solidFill>
                  <a:srgbClr val="FF3300"/>
                </a:solidFill>
                <a:latin typeface="Lucida Sans Typewriter" pitchFamily="-65" charset="0"/>
              </a:rPr>
              <a:t>concat</a:t>
            </a:r>
            <a:r>
              <a:rPr lang="en-US" sz="2800" b="0" dirty="0">
                <a:solidFill>
                  <a:srgbClr val="FF3300"/>
                </a:solidFill>
                <a:latin typeface="Lucida Sans Typewriter" pitchFamily="-65" charset="0"/>
              </a:rPr>
              <a:t>.</a:t>
            </a:r>
          </a:p>
          <a:p>
            <a:pPr>
              <a:buFont typeface="Symbol" pitchFamily="-65" charset="2"/>
              <a:buNone/>
            </a:pPr>
            <a:r>
              <a:rPr lang="en-US" sz="2800" b="0" dirty="0">
                <a:latin typeface="Lucida Sans Typewriter" pitchFamily="-65" charset="0"/>
              </a:rPr>
              <a:t> </a:t>
            </a:r>
            <a:r>
              <a:rPr lang="en-US" sz="2800" b="0" dirty="0">
                <a:solidFill>
                  <a:srgbClr val="FF6600"/>
                </a:solidFill>
                <a:latin typeface="Lucida Sans Typewriter" pitchFamily="-65" charset="0"/>
              </a:rPr>
              <a:t>print</a:t>
            </a:r>
            <a:r>
              <a:rPr lang="en-US" sz="2800" b="0" dirty="0">
                <a:latin typeface="Lucida Sans Typewriter" pitchFamily="-65" charset="0"/>
              </a:rPr>
              <a:t> x</a:t>
            </a:r>
          </a:p>
          <a:p>
            <a:pPr>
              <a:buFont typeface="Symbol" pitchFamily="-65" charset="2"/>
              <a:buNone/>
            </a:pPr>
            <a:r>
              <a:rPr lang="en-US" sz="2800" b="0" dirty="0">
                <a:latin typeface="Lucida Sans Typewriter" pitchFamily="-65" charset="0"/>
              </a:rPr>
              <a:t> </a:t>
            </a:r>
            <a:r>
              <a:rPr lang="en-US" sz="2800" b="0" dirty="0">
                <a:solidFill>
                  <a:srgbClr val="FF6600"/>
                </a:solidFill>
                <a:latin typeface="Lucida Sans Typewriter" pitchFamily="-65" charset="0"/>
              </a:rPr>
              <a:t>print</a:t>
            </a:r>
            <a:r>
              <a:rPr lang="en-US" sz="2800" b="0" dirty="0">
                <a:latin typeface="Lucida Sans Typewriter" pitchFamily="-65" charset="0"/>
              </a:rPr>
              <a:t> y</a:t>
            </a:r>
            <a:endParaRPr lang="en-US" sz="2800" dirty="0">
              <a:latin typeface="Lucida Sans Typewriter" pitchFamily="-65" charset="0"/>
            </a:endParaRPr>
          </a:p>
        </p:txBody>
      </p:sp>
    </p:spTree>
    <p:extLst>
      <p:ext uri="{BB962C8B-B14F-4D97-AF65-F5344CB8AC3E}">
        <p14:creationId xmlns:p14="http://schemas.microsoft.com/office/powerpoint/2010/main" val="2470039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066800"/>
          </a:xfrm>
        </p:spPr>
        <p:txBody>
          <a:bodyPr/>
          <a:lstStyle/>
          <a:p>
            <a:r>
              <a:rPr lang="en-US" sz="3600" dirty="0">
                <a:effectLst>
                  <a:outerShdw blurRad="38100" dist="38100" dir="2700000" algn="tl">
                    <a:srgbClr val="000000"/>
                  </a:outerShdw>
                </a:effectLst>
              </a:rPr>
              <a:t>Enough to Understand the Code</a:t>
            </a:r>
          </a:p>
        </p:txBody>
      </p:sp>
      <p:sp>
        <p:nvSpPr>
          <p:cNvPr id="49155" name="Rectangle 3"/>
          <p:cNvSpPr>
            <a:spLocks noGrp="1" noChangeArrowheads="1"/>
          </p:cNvSpPr>
          <p:nvPr>
            <p:ph type="body" idx="1"/>
          </p:nvPr>
        </p:nvSpPr>
        <p:spPr>
          <a:xfrm>
            <a:off x="0" y="990600"/>
            <a:ext cx="8458200" cy="5638800"/>
          </a:xfrm>
        </p:spPr>
        <p:txBody>
          <a:bodyPr/>
          <a:lstStyle/>
          <a:p>
            <a:pPr>
              <a:lnSpc>
                <a:spcPct val="90000"/>
              </a:lnSpc>
            </a:pPr>
            <a:r>
              <a:rPr lang="en-US" sz="2800" dirty="0"/>
              <a:t>Indentation matters to code meaning</a:t>
            </a:r>
          </a:p>
          <a:p>
            <a:pPr marL="457200" lvl="1" indent="-220663">
              <a:lnSpc>
                <a:spcPct val="90000"/>
              </a:lnSpc>
            </a:pPr>
            <a:r>
              <a:rPr lang="en-US" sz="2400" dirty="0">
                <a:ea typeface="ＭＳ Ｐゴシック" pitchFamily="-65" charset="-128"/>
              </a:rPr>
              <a:t>Block structure indicated by indentation</a:t>
            </a:r>
          </a:p>
          <a:p>
            <a:pPr>
              <a:lnSpc>
                <a:spcPct val="90000"/>
              </a:lnSpc>
            </a:pPr>
            <a:r>
              <a:rPr lang="en-US" sz="2800" dirty="0"/>
              <a:t>First assignment to a variable creates it</a:t>
            </a:r>
          </a:p>
          <a:p>
            <a:pPr marL="457200" lvl="1" indent="-220663">
              <a:lnSpc>
                <a:spcPct val="90000"/>
              </a:lnSpc>
            </a:pPr>
            <a:r>
              <a:rPr lang="en-US" sz="2400" dirty="0">
                <a:solidFill>
                  <a:srgbClr val="FF00FF"/>
                </a:solidFill>
                <a:ea typeface="ＭＳ Ｐゴシック" pitchFamily="-65" charset="-128"/>
              </a:rPr>
              <a:t>Variable types don’t need to be declared</a:t>
            </a:r>
            <a:r>
              <a:rPr lang="en-US" sz="2400" dirty="0">
                <a:ea typeface="ＭＳ Ｐゴシック" pitchFamily="-65" charset="-128"/>
              </a:rPr>
              <a:t>.</a:t>
            </a:r>
          </a:p>
          <a:p>
            <a:pPr marL="457200" lvl="1" indent="-220663">
              <a:lnSpc>
                <a:spcPct val="90000"/>
              </a:lnSpc>
            </a:pPr>
            <a:r>
              <a:rPr lang="en-US" sz="2400" dirty="0">
                <a:ea typeface="ＭＳ Ｐゴシック" pitchFamily="-65" charset="-128"/>
              </a:rPr>
              <a:t>Python figures out the </a:t>
            </a:r>
            <a:r>
              <a:rPr lang="en-US" sz="2400" dirty="0">
                <a:solidFill>
                  <a:srgbClr val="FF00FF"/>
                </a:solidFill>
                <a:ea typeface="ＭＳ Ｐゴシック" pitchFamily="-65" charset="-128"/>
              </a:rPr>
              <a:t>variable types on its own</a:t>
            </a:r>
            <a:r>
              <a:rPr lang="en-US" sz="2400" dirty="0">
                <a:ea typeface="ＭＳ Ｐゴシック" pitchFamily="-65" charset="-128"/>
              </a:rPr>
              <a:t>. </a:t>
            </a:r>
          </a:p>
          <a:p>
            <a:pPr>
              <a:lnSpc>
                <a:spcPct val="90000"/>
              </a:lnSpc>
            </a:pPr>
            <a:r>
              <a:rPr lang="en-US" sz="2800" dirty="0"/>
              <a:t>Assignment is </a:t>
            </a:r>
            <a:r>
              <a:rPr lang="en-US" sz="2800" i="1" dirty="0">
                <a:solidFill>
                  <a:schemeClr val="accent2"/>
                </a:solidFill>
              </a:rPr>
              <a:t>=</a:t>
            </a:r>
            <a:r>
              <a:rPr lang="en-US" sz="2800" dirty="0"/>
              <a:t> and comparison is </a:t>
            </a:r>
            <a:r>
              <a:rPr lang="en-US" sz="2800" i="1" dirty="0">
                <a:solidFill>
                  <a:schemeClr val="accent2"/>
                </a:solidFill>
              </a:rPr>
              <a:t>==</a:t>
            </a:r>
            <a:endParaRPr lang="en-US" sz="2800" dirty="0"/>
          </a:p>
          <a:p>
            <a:pPr>
              <a:lnSpc>
                <a:spcPct val="90000"/>
              </a:lnSpc>
            </a:pPr>
            <a:r>
              <a:rPr lang="en-US" sz="2800" dirty="0"/>
              <a:t>For numbers </a:t>
            </a:r>
            <a:r>
              <a:rPr lang="en-US" sz="2800" i="1" dirty="0">
                <a:solidFill>
                  <a:schemeClr val="accent2"/>
                </a:solidFill>
              </a:rPr>
              <a:t>+ - * / %</a:t>
            </a:r>
            <a:r>
              <a:rPr lang="en-US" sz="2800" dirty="0"/>
              <a:t> are as expected</a:t>
            </a:r>
          </a:p>
          <a:p>
            <a:pPr marL="457200" lvl="1" indent="-220663">
              <a:lnSpc>
                <a:spcPct val="90000"/>
              </a:lnSpc>
            </a:pPr>
            <a:r>
              <a:rPr lang="en-US" sz="2400" dirty="0">
                <a:ea typeface="ＭＳ Ｐゴシック" pitchFamily="-65" charset="-128"/>
              </a:rPr>
              <a:t>Special use of </a:t>
            </a:r>
            <a:r>
              <a:rPr lang="en-US" sz="2800" b="1" i="1" dirty="0">
                <a:solidFill>
                  <a:schemeClr val="accent2"/>
                </a:solidFill>
                <a:ea typeface="ＭＳ Ｐゴシック" pitchFamily="-65" charset="-128"/>
              </a:rPr>
              <a:t>+</a:t>
            </a:r>
            <a:r>
              <a:rPr lang="en-US" sz="2400" dirty="0">
                <a:ea typeface="ＭＳ Ｐゴシック" pitchFamily="-65" charset="-128"/>
              </a:rPr>
              <a:t> for string concatenation and </a:t>
            </a:r>
            <a:r>
              <a:rPr lang="en-US" sz="2800" b="1" i="1" dirty="0">
                <a:solidFill>
                  <a:schemeClr val="accent2"/>
                </a:solidFill>
                <a:ea typeface="ＭＳ Ｐゴシック" pitchFamily="-65" charset="-128"/>
              </a:rPr>
              <a:t>%</a:t>
            </a:r>
            <a:r>
              <a:rPr lang="en-US" sz="2400" dirty="0">
                <a:ea typeface="ＭＳ Ｐゴシック" pitchFamily="-65" charset="-128"/>
              </a:rPr>
              <a:t> for string formatting (as in C’s </a:t>
            </a:r>
            <a:r>
              <a:rPr lang="en-US" sz="2400" dirty="0" err="1">
                <a:ea typeface="ＭＳ Ｐゴシック" pitchFamily="-65" charset="-128"/>
              </a:rPr>
              <a:t>printf</a:t>
            </a:r>
            <a:r>
              <a:rPr lang="en-US" sz="2400" dirty="0">
                <a:ea typeface="ＭＳ Ｐゴシック" pitchFamily="-65" charset="-128"/>
              </a:rPr>
              <a:t>)</a:t>
            </a:r>
          </a:p>
          <a:p>
            <a:pPr>
              <a:lnSpc>
                <a:spcPct val="90000"/>
              </a:lnSpc>
            </a:pPr>
            <a:r>
              <a:rPr lang="en-US" sz="2800" dirty="0"/>
              <a:t>Logical operators are words (</a:t>
            </a:r>
            <a:r>
              <a:rPr lang="en-US" sz="2800" dirty="0">
                <a:solidFill>
                  <a:schemeClr val="accent2"/>
                </a:solidFill>
                <a:latin typeface="Courier New" pitchFamily="-65" charset="0"/>
              </a:rPr>
              <a:t>and, or, not</a:t>
            </a:r>
            <a:r>
              <a:rPr lang="en-US" sz="2800" dirty="0"/>
              <a:t>) </a:t>
            </a:r>
            <a:r>
              <a:rPr lang="en-US" sz="2800" i="1" dirty="0"/>
              <a:t>not </a:t>
            </a:r>
            <a:r>
              <a:rPr lang="en-US" sz="2800" dirty="0"/>
              <a:t>symbols</a:t>
            </a:r>
            <a:endParaRPr lang="en-US" sz="2800" i="1" dirty="0"/>
          </a:p>
          <a:p>
            <a:pPr>
              <a:lnSpc>
                <a:spcPct val="90000"/>
              </a:lnSpc>
            </a:pPr>
            <a:r>
              <a:rPr lang="en-US" sz="2800" dirty="0"/>
              <a:t>The basic printing command is </a:t>
            </a:r>
            <a:r>
              <a:rPr lang="en-US" sz="2800" dirty="0">
                <a:solidFill>
                  <a:schemeClr val="accent2"/>
                </a:solidFill>
                <a:latin typeface="Courier New" pitchFamily="-65" charset="0"/>
              </a:rPr>
              <a:t>print</a:t>
            </a:r>
            <a:endParaRPr lang="en-US" sz="2800" dirty="0"/>
          </a:p>
          <a:p>
            <a:pPr>
              <a:lnSpc>
                <a:spcPct val="90000"/>
              </a:lnSpc>
            </a:pPr>
            <a:endParaRPr lang="en-US" sz="2800" dirty="0"/>
          </a:p>
        </p:txBody>
      </p:sp>
    </p:spTree>
    <p:extLst>
      <p:ext uri="{BB962C8B-B14F-4D97-AF65-F5344CB8AC3E}">
        <p14:creationId xmlns:p14="http://schemas.microsoft.com/office/powerpoint/2010/main" val="251073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629400"/>
          </a:xfrm>
        </p:spPr>
        <p:txBody>
          <a:bodyPr/>
          <a:lstStyle/>
          <a:p>
            <a:endParaRPr lang="en-US" sz="2400" dirty="0"/>
          </a:p>
          <a:p>
            <a:pPr marL="0" indent="0">
              <a:buNone/>
            </a:pPr>
            <a:r>
              <a:rPr lang="en-US" sz="2400" dirty="0"/>
              <a:t>The following explains the </a:t>
            </a:r>
            <a:r>
              <a:rPr lang="en-US" sz="2400" dirty="0">
                <a:solidFill>
                  <a:srgbClr val="FF00FF"/>
                </a:solidFill>
              </a:rPr>
              <a:t>major application areas of AI.</a:t>
            </a:r>
          </a:p>
          <a:p>
            <a:pPr lvl="0"/>
            <a:endParaRPr lang="en-US" sz="2400" dirty="0"/>
          </a:p>
          <a:p>
            <a:pPr lvl="0"/>
            <a:r>
              <a:rPr lang="en-US" sz="2800" dirty="0"/>
              <a:t>Game playing</a:t>
            </a:r>
          </a:p>
          <a:p>
            <a:pPr lvl="1"/>
            <a:r>
              <a:rPr lang="en-US" dirty="0"/>
              <a:t>Heuristics</a:t>
            </a:r>
          </a:p>
          <a:p>
            <a:pPr lvl="0"/>
            <a:r>
              <a:rPr lang="en-US" sz="2800" dirty="0"/>
              <a:t>Automated reasoning and theorem proving</a:t>
            </a:r>
          </a:p>
          <a:p>
            <a:pPr lvl="0"/>
            <a:r>
              <a:rPr lang="en-US" sz="2800" dirty="0"/>
              <a:t>Expert systems</a:t>
            </a:r>
          </a:p>
          <a:p>
            <a:pPr lvl="0"/>
            <a:r>
              <a:rPr lang="en-US" sz="2800" dirty="0"/>
              <a:t>Natural language understanding and semantic modeling</a:t>
            </a:r>
          </a:p>
          <a:p>
            <a:pPr lvl="0"/>
            <a:r>
              <a:rPr lang="en-US" sz="2800" dirty="0"/>
              <a:t>Planning and Robotics</a:t>
            </a:r>
          </a:p>
          <a:p>
            <a:pPr lvl="0"/>
            <a:r>
              <a:rPr lang="en-US" sz="2800" dirty="0"/>
              <a:t>Machine learning</a:t>
            </a:r>
          </a:p>
          <a:p>
            <a:pPr lvl="0"/>
            <a:r>
              <a:rPr lang="en-US" sz="2800" dirty="0"/>
              <a:t>Neural networks and Genetic algorithms</a:t>
            </a:r>
          </a:p>
          <a:p>
            <a:endParaRPr lang="en-US" dirty="0"/>
          </a:p>
          <a:p>
            <a:endParaRPr lang="en-US" dirty="0"/>
          </a:p>
        </p:txBody>
      </p:sp>
    </p:spTree>
    <p:extLst>
      <p:ext uri="{BB962C8B-B14F-4D97-AF65-F5344CB8AC3E}">
        <p14:creationId xmlns:p14="http://schemas.microsoft.com/office/powerpoint/2010/main" val="2023351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effectLst>
                  <a:outerShdw blurRad="38100" dist="38100" dir="2700000" algn="tl">
                    <a:srgbClr val="000000"/>
                  </a:outerShdw>
                </a:effectLst>
              </a:rPr>
              <a:t>Basic Datatypes</a:t>
            </a:r>
          </a:p>
        </p:txBody>
      </p:sp>
      <p:sp>
        <p:nvSpPr>
          <p:cNvPr id="51203" name="Rectangle 3"/>
          <p:cNvSpPr>
            <a:spLocks noGrp="1" noChangeArrowheads="1"/>
          </p:cNvSpPr>
          <p:nvPr>
            <p:ph type="body" idx="1"/>
          </p:nvPr>
        </p:nvSpPr>
        <p:spPr>
          <a:xfrm>
            <a:off x="0" y="1066800"/>
            <a:ext cx="8686800" cy="5562600"/>
          </a:xfrm>
        </p:spPr>
        <p:txBody>
          <a:bodyPr/>
          <a:lstStyle/>
          <a:p>
            <a:r>
              <a:rPr lang="en-US" sz="2800" dirty="0"/>
              <a:t>Integers (default for numbers)</a:t>
            </a:r>
          </a:p>
          <a:p>
            <a:pPr lvl="1">
              <a:buFontTx/>
              <a:buNone/>
            </a:pPr>
            <a:r>
              <a:rPr lang="en-US" sz="2400" dirty="0">
                <a:solidFill>
                  <a:schemeClr val="accent2"/>
                </a:solidFill>
                <a:latin typeface="Lucida Sans Typewriter" pitchFamily="-65" charset="0"/>
                <a:ea typeface="ＭＳ Ｐゴシック" pitchFamily="-65" charset="-128"/>
              </a:rPr>
              <a:t>z = 5 / 2  # Answer 2, integer division</a:t>
            </a:r>
          </a:p>
          <a:p>
            <a:r>
              <a:rPr lang="en-US" sz="2800" dirty="0"/>
              <a:t>Floats</a:t>
            </a:r>
          </a:p>
          <a:p>
            <a:pPr lvl="1">
              <a:buFontTx/>
              <a:buNone/>
            </a:pPr>
            <a:r>
              <a:rPr lang="en-US" sz="2400" dirty="0">
                <a:solidFill>
                  <a:schemeClr val="accent2"/>
                </a:solidFill>
                <a:latin typeface="Lucida Sans Typewriter" pitchFamily="-65" charset="0"/>
                <a:ea typeface="ＭＳ Ｐゴシック" pitchFamily="-65" charset="-128"/>
              </a:rPr>
              <a:t>x = 3.456</a:t>
            </a:r>
          </a:p>
          <a:p>
            <a:r>
              <a:rPr lang="en-US" sz="2800" dirty="0"/>
              <a:t>Strings</a:t>
            </a:r>
          </a:p>
          <a:p>
            <a:pPr lvl="1"/>
            <a:r>
              <a:rPr lang="en-US" sz="2600" dirty="0">
                <a:ea typeface="ＭＳ Ｐゴシック" pitchFamily="-65" charset="-128"/>
              </a:rPr>
              <a:t>Can use “” or ‘’ to specify with </a:t>
            </a:r>
            <a:r>
              <a:rPr lang="en-US" sz="2600" dirty="0">
                <a:solidFill>
                  <a:schemeClr val="accent2"/>
                </a:solidFill>
                <a:latin typeface="Lucida Sans Typewriter" pitchFamily="-65" charset="0"/>
                <a:ea typeface="ＭＳ Ｐゴシック" pitchFamily="-65" charset="-128"/>
              </a:rPr>
              <a:t>“</a:t>
            </a:r>
            <a:r>
              <a:rPr lang="en-US" sz="2600" dirty="0" err="1">
                <a:solidFill>
                  <a:schemeClr val="accent2"/>
                </a:solidFill>
                <a:latin typeface="Lucida Sans Typewriter" pitchFamily="-65" charset="0"/>
                <a:ea typeface="ＭＳ Ｐゴシック" pitchFamily="-65" charset="-128"/>
              </a:rPr>
              <a:t>abc</a:t>
            </a:r>
            <a:r>
              <a:rPr lang="en-US" sz="2600" dirty="0">
                <a:solidFill>
                  <a:schemeClr val="accent2"/>
                </a:solidFill>
                <a:latin typeface="Lucida Sans Typewriter" pitchFamily="-65" charset="0"/>
                <a:ea typeface="ＭＳ Ｐゴシック" pitchFamily="-65" charset="-128"/>
              </a:rPr>
              <a:t>” </a:t>
            </a:r>
            <a:r>
              <a:rPr lang="en-US" sz="2600" dirty="0">
                <a:ea typeface="ＭＳ Ｐゴシック" pitchFamily="-65" charset="-128"/>
              </a:rPr>
              <a:t>== </a:t>
            </a:r>
            <a:r>
              <a:rPr lang="en-US" sz="2600" dirty="0">
                <a:solidFill>
                  <a:schemeClr val="accent2"/>
                </a:solidFill>
                <a:latin typeface="Lucida Sans Typewriter" pitchFamily="-65" charset="0"/>
                <a:ea typeface="ＭＳ Ｐゴシック" pitchFamily="-65" charset="-128"/>
              </a:rPr>
              <a:t>‘</a:t>
            </a:r>
            <a:r>
              <a:rPr lang="en-US" sz="2600" dirty="0" err="1">
                <a:solidFill>
                  <a:schemeClr val="accent2"/>
                </a:solidFill>
                <a:latin typeface="Lucida Sans Typewriter" pitchFamily="-65" charset="0"/>
                <a:ea typeface="ＭＳ Ｐゴシック" pitchFamily="-65" charset="-128"/>
              </a:rPr>
              <a:t>abc</a:t>
            </a:r>
            <a:r>
              <a:rPr lang="en-US" sz="2600" dirty="0">
                <a:solidFill>
                  <a:schemeClr val="accent2"/>
                </a:solidFill>
                <a:latin typeface="Lucida Sans Typewriter" pitchFamily="-65" charset="0"/>
                <a:ea typeface="ＭＳ Ｐゴシック" pitchFamily="-65" charset="-128"/>
              </a:rPr>
              <a:t>’</a:t>
            </a:r>
            <a:endParaRPr lang="en-US" sz="2600" dirty="0">
              <a:ea typeface="ＭＳ Ｐゴシック" pitchFamily="-65" charset="-128"/>
            </a:endParaRPr>
          </a:p>
          <a:p>
            <a:pPr lvl="1"/>
            <a:r>
              <a:rPr lang="en-US" sz="2600" dirty="0">
                <a:ea typeface="ＭＳ Ｐゴシック" pitchFamily="-65" charset="-128"/>
              </a:rPr>
              <a:t>Unmatched can occur within the string: </a:t>
            </a:r>
            <a:r>
              <a:rPr lang="en-US" sz="2600" dirty="0">
                <a:solidFill>
                  <a:schemeClr val="accent2"/>
                </a:solidFill>
                <a:latin typeface="Lucida Sans Typewriter" pitchFamily="-65" charset="0"/>
                <a:ea typeface="ＭＳ Ｐゴシック" pitchFamily="-65" charset="-128"/>
              </a:rPr>
              <a:t>“matt’s”</a:t>
            </a:r>
          </a:p>
          <a:p>
            <a:pPr lvl="1"/>
            <a:r>
              <a:rPr lang="en-US" sz="2600" dirty="0">
                <a:ea typeface="ＭＳ Ｐゴシック" pitchFamily="-65" charset="-128"/>
              </a:rPr>
              <a:t>Use triple double-quotes for multi-line strings or strings than contain both ‘ and “ inside of them:  </a:t>
            </a:r>
            <a:br>
              <a:rPr lang="en-US" sz="2600" dirty="0">
                <a:ea typeface="ＭＳ Ｐゴシック" pitchFamily="-65" charset="-128"/>
              </a:rPr>
            </a:br>
            <a:r>
              <a:rPr lang="en-US" sz="2600" dirty="0">
                <a:solidFill>
                  <a:schemeClr val="accent2"/>
                </a:solidFill>
                <a:latin typeface="Lucida Sans Typewriter" pitchFamily="-65" charset="0"/>
                <a:ea typeface="ＭＳ Ｐゴシック" pitchFamily="-65" charset="-128"/>
              </a:rPr>
              <a:t>“““</a:t>
            </a:r>
            <a:r>
              <a:rPr lang="en-US" sz="2600" dirty="0" err="1">
                <a:solidFill>
                  <a:schemeClr val="accent2"/>
                </a:solidFill>
                <a:latin typeface="Lucida Sans Typewriter" pitchFamily="-65" charset="0"/>
                <a:ea typeface="ＭＳ Ｐゴシック" pitchFamily="-65" charset="-128"/>
              </a:rPr>
              <a:t>a‘b“c</a:t>
            </a:r>
            <a:r>
              <a:rPr lang="en-US" sz="2600" dirty="0">
                <a:solidFill>
                  <a:schemeClr val="accent2"/>
                </a:solidFill>
                <a:latin typeface="Lucida Sans Typewriter" pitchFamily="-65" charset="0"/>
                <a:ea typeface="ＭＳ Ｐゴシック" pitchFamily="-65" charset="-128"/>
              </a:rPr>
              <a:t>”””</a:t>
            </a:r>
          </a:p>
        </p:txBody>
      </p:sp>
    </p:spTree>
    <p:extLst>
      <p:ext uri="{BB962C8B-B14F-4D97-AF65-F5344CB8AC3E}">
        <p14:creationId xmlns:p14="http://schemas.microsoft.com/office/powerpoint/2010/main" val="363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effectLst>
                  <a:outerShdw blurRad="38100" dist="38100" dir="2700000" algn="tl">
                    <a:srgbClr val="000000"/>
                  </a:outerShdw>
                </a:effectLst>
              </a:rPr>
              <a:t>Whitespace</a:t>
            </a:r>
          </a:p>
        </p:txBody>
      </p:sp>
      <p:sp>
        <p:nvSpPr>
          <p:cNvPr id="41987" name="Rectangle 3"/>
          <p:cNvSpPr>
            <a:spLocks noGrp="1" noChangeArrowheads="1"/>
          </p:cNvSpPr>
          <p:nvPr>
            <p:ph type="body" idx="1"/>
          </p:nvPr>
        </p:nvSpPr>
        <p:spPr>
          <a:xfrm>
            <a:off x="0" y="1143000"/>
            <a:ext cx="8610600" cy="5486400"/>
          </a:xfrm>
        </p:spPr>
        <p:txBody>
          <a:bodyPr/>
          <a:lstStyle/>
          <a:p>
            <a:pPr marL="0" indent="0">
              <a:buFont typeface="Symbol" pitchFamily="-65" charset="2"/>
              <a:buNone/>
            </a:pPr>
            <a:r>
              <a:rPr lang="en-US" sz="2800" b="0" dirty="0"/>
              <a:t>Whitespace is meaningful in Python: especially indentation and placement of newlines</a:t>
            </a:r>
          </a:p>
          <a:p>
            <a:pPr marL="0" indent="0"/>
            <a:r>
              <a:rPr lang="en-US" sz="2800" b="0" dirty="0">
                <a:solidFill>
                  <a:srgbClr val="FF00FF"/>
                </a:solidFill>
              </a:rPr>
              <a:t>Use a newline to end a line of code</a:t>
            </a:r>
          </a:p>
          <a:p>
            <a:pPr marL="636588" lvl="2" indent="-236538">
              <a:buFontTx/>
              <a:buNone/>
            </a:pPr>
            <a:r>
              <a:rPr lang="en-US" dirty="0">
                <a:ea typeface="ＭＳ Ｐゴシック" pitchFamily="-65" charset="-128"/>
              </a:rPr>
              <a:t>Use </a:t>
            </a:r>
            <a:r>
              <a:rPr lang="en-US" dirty="0">
                <a:solidFill>
                  <a:schemeClr val="accent2"/>
                </a:solidFill>
                <a:latin typeface="Lucida Sans Typewriter" pitchFamily="-65" charset="0"/>
                <a:ea typeface="ＭＳ Ｐゴシック" pitchFamily="-65" charset="-128"/>
              </a:rPr>
              <a:t>\ </a:t>
            </a:r>
            <a:r>
              <a:rPr lang="en-US" dirty="0">
                <a:ea typeface="ＭＳ Ｐゴシック" pitchFamily="-65" charset="-128"/>
              </a:rPr>
              <a:t>when must go to next line prematurely</a:t>
            </a:r>
          </a:p>
          <a:p>
            <a:pPr marL="0" indent="0"/>
            <a:r>
              <a:rPr lang="en-US" sz="2800" b="0" dirty="0">
                <a:solidFill>
                  <a:srgbClr val="FF00FF"/>
                </a:solidFill>
              </a:rPr>
              <a:t>No braces </a:t>
            </a:r>
            <a:r>
              <a:rPr lang="en-US" sz="2800" b="0" dirty="0">
                <a:solidFill>
                  <a:srgbClr val="FF00FF"/>
                </a:solidFill>
                <a:latin typeface="Lucida Sans Typewriter" pitchFamily="-65" charset="0"/>
              </a:rPr>
              <a:t>{}</a:t>
            </a:r>
            <a:r>
              <a:rPr lang="en-US" sz="2800" b="0" dirty="0">
                <a:solidFill>
                  <a:srgbClr val="FF00FF"/>
                </a:solidFill>
              </a:rPr>
              <a:t> to mark blocks of code, use </a:t>
            </a:r>
            <a:r>
              <a:rPr lang="en-US" sz="2800" b="0" i="1" dirty="0">
                <a:solidFill>
                  <a:srgbClr val="FF00FF"/>
                </a:solidFill>
              </a:rPr>
              <a:t>consistent</a:t>
            </a:r>
            <a:r>
              <a:rPr lang="en-US" sz="2800" b="0" dirty="0">
                <a:solidFill>
                  <a:srgbClr val="FF00FF"/>
                </a:solidFill>
              </a:rPr>
              <a:t> indentation instead</a:t>
            </a:r>
          </a:p>
          <a:p>
            <a:pPr marL="636588" lvl="2" indent="-236538">
              <a:buFont typeface="Arial" charset="0"/>
              <a:buChar char="•"/>
            </a:pPr>
            <a:r>
              <a:rPr lang="en-US" dirty="0">
                <a:ea typeface="ＭＳ Ｐゴシック" pitchFamily="-65" charset="-128"/>
              </a:rPr>
              <a:t>First line with </a:t>
            </a:r>
            <a:r>
              <a:rPr lang="en-US" i="1" dirty="0">
                <a:ea typeface="ＭＳ Ｐゴシック" pitchFamily="-65" charset="-128"/>
              </a:rPr>
              <a:t>less</a:t>
            </a:r>
            <a:r>
              <a:rPr lang="en-US" dirty="0">
                <a:ea typeface="ＭＳ Ｐゴシック" pitchFamily="-65" charset="-128"/>
              </a:rPr>
              <a:t> indentation is outside of the block</a:t>
            </a:r>
          </a:p>
          <a:p>
            <a:pPr marL="636588" lvl="2" indent="-236538">
              <a:buFont typeface="Arial" charset="0"/>
              <a:buChar char="•"/>
            </a:pPr>
            <a:r>
              <a:rPr lang="en-US" dirty="0">
                <a:ea typeface="ＭＳ Ｐゴシック" pitchFamily="-65" charset="-128"/>
              </a:rPr>
              <a:t>First line with </a:t>
            </a:r>
            <a:r>
              <a:rPr lang="en-US" i="1" dirty="0">
                <a:ea typeface="ＭＳ Ｐゴシック" pitchFamily="-65" charset="-128"/>
              </a:rPr>
              <a:t>more</a:t>
            </a:r>
            <a:r>
              <a:rPr lang="en-US" dirty="0">
                <a:ea typeface="ＭＳ Ｐゴシック" pitchFamily="-65" charset="-128"/>
              </a:rPr>
              <a:t> indentation starts a nested block</a:t>
            </a:r>
          </a:p>
          <a:p>
            <a:pPr marL="0" indent="0"/>
            <a:r>
              <a:rPr lang="en-US" sz="2800" b="0" dirty="0"/>
              <a:t>Colons start of a new block in many constructs, e.g. function definitions, then clauses</a:t>
            </a:r>
          </a:p>
        </p:txBody>
      </p:sp>
    </p:spTree>
    <p:extLst>
      <p:ext uri="{BB962C8B-B14F-4D97-AF65-F5344CB8AC3E}">
        <p14:creationId xmlns:p14="http://schemas.microsoft.com/office/powerpoint/2010/main" val="19056275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effectLst>
                  <a:outerShdw blurRad="38100" dist="38100" dir="2700000" algn="tl">
                    <a:srgbClr val="000000"/>
                  </a:outerShdw>
                </a:effectLst>
              </a:rPr>
              <a:t>Comments</a:t>
            </a:r>
          </a:p>
        </p:txBody>
      </p:sp>
      <p:sp>
        <p:nvSpPr>
          <p:cNvPr id="55299" name="Rectangle 3"/>
          <p:cNvSpPr>
            <a:spLocks noGrp="1" noChangeArrowheads="1"/>
          </p:cNvSpPr>
          <p:nvPr>
            <p:ph type="body" idx="1"/>
          </p:nvPr>
        </p:nvSpPr>
        <p:spPr>
          <a:xfrm>
            <a:off x="685800" y="1295400"/>
            <a:ext cx="7924800" cy="5334000"/>
          </a:xfrm>
        </p:spPr>
        <p:txBody>
          <a:bodyPr/>
          <a:lstStyle/>
          <a:p>
            <a:pPr marL="236538" indent="-236538"/>
            <a:r>
              <a:rPr lang="en-US" sz="2800" b="0" dirty="0">
                <a:solidFill>
                  <a:srgbClr val="FF00FF"/>
                </a:solidFill>
              </a:rPr>
              <a:t>Start comments with #, rest of line is ignored</a:t>
            </a:r>
          </a:p>
          <a:p>
            <a:pPr marL="236538" indent="-236538"/>
            <a:r>
              <a:rPr lang="en-US" sz="2800" b="0" dirty="0"/>
              <a:t>Can include a “documentation string” as the first line of a new function or class you define</a:t>
            </a:r>
          </a:p>
          <a:p>
            <a:pPr marL="236538" indent="-236538"/>
            <a:r>
              <a:rPr lang="en-US" sz="2800" b="0" dirty="0"/>
              <a:t>Development environments, debugger, and other tools use it: it’s good style to include one</a:t>
            </a:r>
          </a:p>
          <a:p>
            <a:pPr lvl="1">
              <a:buFontTx/>
              <a:buNone/>
            </a:pPr>
            <a:endParaRPr lang="en-US" sz="800" dirty="0">
              <a:solidFill>
                <a:srgbClr val="FF6600"/>
              </a:solidFill>
              <a:latin typeface="Courier New" pitchFamily="-65" charset="0"/>
              <a:ea typeface="ＭＳ Ｐゴシック" pitchFamily="-65" charset="-128"/>
            </a:endParaRPr>
          </a:p>
          <a:p>
            <a:pPr lvl="1">
              <a:buFontTx/>
              <a:buNone/>
            </a:pPr>
            <a:r>
              <a:rPr lang="en-US" sz="2400" dirty="0" err="1">
                <a:solidFill>
                  <a:srgbClr val="FF6600"/>
                </a:solidFill>
                <a:latin typeface="Courier New" pitchFamily="-65" charset="0"/>
                <a:ea typeface="ＭＳ Ｐゴシック" pitchFamily="-65" charset="-128"/>
              </a:rPr>
              <a:t>def</a:t>
            </a:r>
            <a:r>
              <a:rPr lang="en-US" sz="2400" dirty="0">
                <a:solidFill>
                  <a:srgbClr val="FF6600"/>
                </a:solidFill>
                <a:latin typeface="Courier New" pitchFamily="-65" charset="0"/>
                <a:ea typeface="ＭＳ Ｐゴシック" pitchFamily="-65" charset="-128"/>
              </a:rPr>
              <a:t> fact</a:t>
            </a:r>
            <a:r>
              <a:rPr lang="en-US" sz="2400" dirty="0">
                <a:latin typeface="Courier New" pitchFamily="-65" charset="0"/>
                <a:ea typeface="ＭＳ Ｐゴシック" pitchFamily="-65" charset="-128"/>
              </a:rPr>
              <a:t>(n):</a:t>
            </a:r>
          </a:p>
          <a:p>
            <a:pPr lvl="1">
              <a:buFontTx/>
              <a:buNone/>
            </a:pPr>
            <a:r>
              <a:rPr lang="en-US" sz="2400" dirty="0">
                <a:solidFill>
                  <a:srgbClr val="008000"/>
                </a:solidFill>
                <a:latin typeface="Courier New" pitchFamily="-65" charset="0"/>
                <a:ea typeface="ＭＳ Ｐゴシック" pitchFamily="-65" charset="-128"/>
              </a:rPr>
              <a:t>  “““fact(n) assumes n is a positive integer and returns </a:t>
            </a:r>
            <a:r>
              <a:rPr lang="en-US" sz="2400" dirty="0" err="1">
                <a:solidFill>
                  <a:srgbClr val="008000"/>
                </a:solidFill>
                <a:latin typeface="Courier New" pitchFamily="-65" charset="0"/>
                <a:ea typeface="ＭＳ Ｐゴシック" pitchFamily="-65" charset="-128"/>
              </a:rPr>
              <a:t>facorial</a:t>
            </a:r>
            <a:r>
              <a:rPr lang="en-US" sz="2400" dirty="0">
                <a:solidFill>
                  <a:srgbClr val="008000"/>
                </a:solidFill>
                <a:latin typeface="Courier New" pitchFamily="-65" charset="0"/>
                <a:ea typeface="ＭＳ Ｐゴシック" pitchFamily="-65" charset="-128"/>
              </a:rPr>
              <a:t> of n.”””</a:t>
            </a:r>
            <a:br>
              <a:rPr lang="en-US" sz="2400" dirty="0">
                <a:solidFill>
                  <a:srgbClr val="008000"/>
                </a:solidFill>
                <a:latin typeface="Courier New" pitchFamily="-65" charset="0"/>
                <a:ea typeface="ＭＳ Ｐゴシック" pitchFamily="-65" charset="-128"/>
              </a:rPr>
            </a:br>
            <a:r>
              <a:rPr lang="en-US" sz="2400" dirty="0">
                <a:solidFill>
                  <a:srgbClr val="008000"/>
                </a:solidFill>
                <a:latin typeface="Courier New" pitchFamily="-65" charset="0"/>
                <a:ea typeface="ＭＳ Ｐゴシック" pitchFamily="-65" charset="-128"/>
              </a:rPr>
              <a:t>assert(n&gt;0)</a:t>
            </a:r>
          </a:p>
          <a:p>
            <a:pPr lvl="1">
              <a:buFontTx/>
              <a:buNone/>
            </a:pPr>
            <a:r>
              <a:rPr lang="en-US" sz="2400" dirty="0">
                <a:solidFill>
                  <a:srgbClr val="008000"/>
                </a:solidFill>
                <a:latin typeface="Courier New" pitchFamily="-65" charset="0"/>
                <a:ea typeface="ＭＳ Ｐゴシック" pitchFamily="-65" charset="-128"/>
              </a:rPr>
              <a:t>	return 1 if n==1 else n*fact(n-1) </a:t>
            </a:r>
            <a:endParaRPr lang="en-US" sz="2400" dirty="0">
              <a:latin typeface="Courier New" pitchFamily="-65" charset="0"/>
              <a:ea typeface="ＭＳ Ｐゴシック" pitchFamily="-65" charset="-128"/>
            </a:endParaRPr>
          </a:p>
        </p:txBody>
      </p:sp>
    </p:spTree>
    <p:extLst>
      <p:ext uri="{BB962C8B-B14F-4D97-AF65-F5344CB8AC3E}">
        <p14:creationId xmlns:p14="http://schemas.microsoft.com/office/powerpoint/2010/main" val="4224199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0"/>
            <a:ext cx="8229600" cy="838200"/>
          </a:xfrm>
        </p:spPr>
        <p:txBody>
          <a:bodyPr/>
          <a:lstStyle/>
          <a:p>
            <a:r>
              <a:rPr lang="en-US" dirty="0">
                <a:effectLst>
                  <a:outerShdw blurRad="38100" dist="38100" dir="2700000" algn="tl">
                    <a:srgbClr val="000000"/>
                  </a:outerShdw>
                </a:effectLst>
              </a:rPr>
              <a:t>Assignment</a:t>
            </a:r>
          </a:p>
        </p:txBody>
      </p:sp>
      <p:sp>
        <p:nvSpPr>
          <p:cNvPr id="57347" name="Rectangle 3"/>
          <p:cNvSpPr>
            <a:spLocks noGrp="1" noChangeArrowheads="1"/>
          </p:cNvSpPr>
          <p:nvPr>
            <p:ph type="body" idx="1"/>
          </p:nvPr>
        </p:nvSpPr>
        <p:spPr>
          <a:xfrm>
            <a:off x="34976" y="838200"/>
            <a:ext cx="9032823" cy="4525963"/>
          </a:xfrm>
        </p:spPr>
        <p:txBody>
          <a:bodyPr/>
          <a:lstStyle/>
          <a:p>
            <a:pPr>
              <a:lnSpc>
                <a:spcPct val="90000"/>
              </a:lnSpc>
              <a:spcAft>
                <a:spcPct val="15000"/>
              </a:spcAft>
            </a:pPr>
            <a:r>
              <a:rPr lang="en-US" b="0" i="1" dirty="0"/>
              <a:t>Binding a variable</a:t>
            </a:r>
            <a:r>
              <a:rPr lang="en-US" b="0" dirty="0"/>
              <a:t> in Python means setting a </a:t>
            </a:r>
            <a:r>
              <a:rPr lang="en-US" b="0" i="1" dirty="0">
                <a:solidFill>
                  <a:schemeClr val="accent2"/>
                </a:solidFill>
              </a:rPr>
              <a:t>name</a:t>
            </a:r>
            <a:r>
              <a:rPr lang="en-US" b="0" dirty="0"/>
              <a:t> to hold a </a:t>
            </a:r>
            <a:r>
              <a:rPr lang="en-US" b="0" i="1" dirty="0">
                <a:solidFill>
                  <a:schemeClr val="accent2"/>
                </a:solidFill>
              </a:rPr>
              <a:t>reference</a:t>
            </a:r>
            <a:r>
              <a:rPr lang="en-US" b="0" dirty="0"/>
              <a:t> to some </a:t>
            </a:r>
            <a:r>
              <a:rPr lang="en-US" b="0" i="1" dirty="0">
                <a:solidFill>
                  <a:schemeClr val="accent2"/>
                </a:solidFill>
              </a:rPr>
              <a:t>object</a:t>
            </a:r>
            <a:endParaRPr lang="en-US" b="0" dirty="0"/>
          </a:p>
          <a:p>
            <a:pPr lvl="1">
              <a:lnSpc>
                <a:spcPct val="90000"/>
              </a:lnSpc>
              <a:spcAft>
                <a:spcPct val="15000"/>
              </a:spcAft>
            </a:pPr>
            <a:r>
              <a:rPr lang="en-US" i="1" dirty="0">
                <a:ea typeface="ＭＳ Ｐゴシック" pitchFamily="-65" charset="-128"/>
              </a:rPr>
              <a:t>Assignment creates references, not copies</a:t>
            </a:r>
          </a:p>
          <a:p>
            <a:pPr>
              <a:lnSpc>
                <a:spcPct val="90000"/>
              </a:lnSpc>
              <a:spcAft>
                <a:spcPct val="15000"/>
              </a:spcAft>
            </a:pPr>
            <a:r>
              <a:rPr lang="en-US" b="0" dirty="0"/>
              <a:t>Names in Python do not have an intrinsic type,  objects have types</a:t>
            </a:r>
          </a:p>
          <a:p>
            <a:pPr lvl="1">
              <a:lnSpc>
                <a:spcPct val="90000"/>
              </a:lnSpc>
              <a:spcAft>
                <a:spcPct val="15000"/>
              </a:spcAft>
            </a:pPr>
            <a:r>
              <a:rPr lang="en-US" dirty="0">
                <a:ea typeface="ＭＳ Ｐゴシック" pitchFamily="-65" charset="-128"/>
              </a:rPr>
              <a:t>Python determines the type of the reference automatically based on what data is assigned to it</a:t>
            </a:r>
          </a:p>
          <a:p>
            <a:pPr>
              <a:lnSpc>
                <a:spcPct val="90000"/>
              </a:lnSpc>
              <a:spcAft>
                <a:spcPct val="15000"/>
              </a:spcAft>
            </a:pPr>
            <a:r>
              <a:rPr lang="en-US" b="0" dirty="0"/>
              <a:t>You create a name the first time it appears on the left side of an assignment expression:    </a:t>
            </a:r>
            <a:br>
              <a:rPr lang="en-US" b="0" dirty="0"/>
            </a:br>
            <a:r>
              <a:rPr lang="en-US" sz="2000" b="0" dirty="0">
                <a:solidFill>
                  <a:schemeClr val="accent2"/>
                </a:solidFill>
                <a:latin typeface="Lucida Sans Typewriter" pitchFamily="-65" charset="0"/>
              </a:rPr>
              <a:t>	x = 3</a:t>
            </a:r>
          </a:p>
          <a:p>
            <a:pPr>
              <a:lnSpc>
                <a:spcPct val="90000"/>
              </a:lnSpc>
              <a:spcAft>
                <a:spcPct val="15000"/>
              </a:spcAft>
            </a:pPr>
            <a:r>
              <a:rPr lang="en-US" b="0" dirty="0"/>
              <a:t>A reference is deleted via garbage collection after any names bound to it have passed out of scope</a:t>
            </a:r>
          </a:p>
          <a:p>
            <a:pPr>
              <a:lnSpc>
                <a:spcPct val="90000"/>
              </a:lnSpc>
              <a:spcAft>
                <a:spcPct val="15000"/>
              </a:spcAft>
            </a:pPr>
            <a:r>
              <a:rPr lang="en-US" b="0" dirty="0"/>
              <a:t>Python uses </a:t>
            </a:r>
            <a:r>
              <a:rPr lang="en-US" b="0" i="1" dirty="0">
                <a:solidFill>
                  <a:schemeClr val="accent2"/>
                </a:solidFill>
              </a:rPr>
              <a:t>reference semantics</a:t>
            </a:r>
            <a:r>
              <a:rPr lang="en-US" b="0" dirty="0"/>
              <a:t> (more later)</a:t>
            </a:r>
          </a:p>
        </p:txBody>
      </p:sp>
    </p:spTree>
    <p:extLst>
      <p:ext uri="{BB962C8B-B14F-4D97-AF65-F5344CB8AC3E}">
        <p14:creationId xmlns:p14="http://schemas.microsoft.com/office/powerpoint/2010/main" val="4290979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effectLst>
                  <a:outerShdw blurRad="38100" dist="38100" dir="2700000" algn="tl">
                    <a:srgbClr val="000000"/>
                  </a:outerShdw>
                </a:effectLst>
              </a:rPr>
              <a:t>Naming Rules</a:t>
            </a:r>
          </a:p>
        </p:txBody>
      </p:sp>
      <p:sp>
        <p:nvSpPr>
          <p:cNvPr id="57347" name="Rectangle 3"/>
          <p:cNvSpPr>
            <a:spLocks noGrp="1" noChangeArrowheads="1"/>
          </p:cNvSpPr>
          <p:nvPr>
            <p:ph type="body" idx="1"/>
          </p:nvPr>
        </p:nvSpPr>
        <p:spPr>
          <a:xfrm>
            <a:off x="228600" y="1447800"/>
            <a:ext cx="8458200" cy="4678363"/>
          </a:xfrm>
        </p:spPr>
        <p:txBody>
          <a:bodyPr/>
          <a:lstStyle/>
          <a:p>
            <a:pPr>
              <a:lnSpc>
                <a:spcPct val="90000"/>
              </a:lnSpc>
            </a:pPr>
            <a:r>
              <a:rPr lang="en-US" sz="2800" b="0" dirty="0"/>
              <a:t>Names are case sensitive and cannot start with a number.  They can contain letters, numbers, and underscores.</a:t>
            </a:r>
          </a:p>
          <a:p>
            <a:pPr lvl="1">
              <a:lnSpc>
                <a:spcPct val="90000"/>
              </a:lnSpc>
              <a:buFontTx/>
              <a:buNone/>
            </a:pPr>
            <a:r>
              <a:rPr lang="en-US" sz="2400" dirty="0">
                <a:latin typeface="Courier New" pitchFamily="-65" charset="0"/>
                <a:ea typeface="ＭＳ Ｐゴシック" pitchFamily="-65" charset="-128"/>
              </a:rPr>
              <a:t> bob  </a:t>
            </a:r>
            <a:r>
              <a:rPr lang="en-US" sz="2400" dirty="0" err="1">
                <a:latin typeface="Courier New" pitchFamily="-65" charset="0"/>
                <a:ea typeface="ＭＳ Ｐゴシック" pitchFamily="-65" charset="-128"/>
              </a:rPr>
              <a:t>Bob</a:t>
            </a:r>
            <a:r>
              <a:rPr lang="en-US" sz="2400" dirty="0">
                <a:latin typeface="Courier New" pitchFamily="-65" charset="0"/>
                <a:ea typeface="ＭＳ Ｐゴシック" pitchFamily="-65" charset="-128"/>
              </a:rPr>
              <a:t>  _bob  _2_bob_  bob_2  </a:t>
            </a:r>
            <a:r>
              <a:rPr lang="en-US" sz="2400" dirty="0" err="1">
                <a:latin typeface="Courier New" pitchFamily="-65" charset="0"/>
                <a:ea typeface="ＭＳ Ｐゴシック" pitchFamily="-65" charset="-128"/>
              </a:rPr>
              <a:t>BoB</a:t>
            </a:r>
            <a:endParaRPr lang="en-US" sz="2400" dirty="0">
              <a:latin typeface="Courier New" pitchFamily="-65" charset="0"/>
              <a:ea typeface="ＭＳ Ｐゴシック" pitchFamily="-65" charset="-128"/>
            </a:endParaRPr>
          </a:p>
          <a:p>
            <a:pPr>
              <a:lnSpc>
                <a:spcPct val="90000"/>
              </a:lnSpc>
            </a:pPr>
            <a:r>
              <a:rPr lang="en-US" sz="2800" b="0" dirty="0"/>
              <a:t>There are some reserved words:</a:t>
            </a:r>
          </a:p>
          <a:p>
            <a:pPr lvl="1">
              <a:lnSpc>
                <a:spcPct val="90000"/>
              </a:lnSpc>
              <a:buFontTx/>
              <a:buNone/>
            </a:pPr>
            <a:r>
              <a:rPr lang="en-US" sz="1800" dirty="0">
                <a:solidFill>
                  <a:srgbClr val="2D2DB9"/>
                </a:solidFill>
                <a:ea typeface="ＭＳ Ｐゴシック" pitchFamily="-65" charset="-128"/>
              </a:rPr>
              <a:t>	</a:t>
            </a:r>
            <a:r>
              <a:rPr lang="en-US" sz="2400" dirty="0">
                <a:solidFill>
                  <a:srgbClr val="2D2DB9"/>
                </a:solidFill>
                <a:latin typeface="Courier New" pitchFamily="-65" charset="0"/>
                <a:ea typeface="ＭＳ Ｐゴシック" pitchFamily="-65" charset="-128"/>
              </a:rPr>
              <a:t>and, assert, break, class, continue, </a:t>
            </a:r>
            <a:r>
              <a:rPr lang="en-US" sz="2400" dirty="0" err="1">
                <a:solidFill>
                  <a:srgbClr val="2D2DB9"/>
                </a:solidFill>
                <a:latin typeface="Courier New" pitchFamily="-65" charset="0"/>
                <a:ea typeface="ＭＳ Ｐゴシック" pitchFamily="-65" charset="-128"/>
              </a:rPr>
              <a:t>def</a:t>
            </a:r>
            <a:r>
              <a:rPr lang="en-US" sz="2400" dirty="0">
                <a:solidFill>
                  <a:srgbClr val="2D2DB9"/>
                </a:solidFill>
                <a:latin typeface="Courier New" pitchFamily="-65" charset="0"/>
                <a:ea typeface="ＭＳ Ｐゴシック" pitchFamily="-65" charset="-128"/>
              </a:rPr>
              <a:t>, del, </a:t>
            </a:r>
            <a:r>
              <a:rPr lang="en-US" sz="2400" dirty="0" err="1">
                <a:solidFill>
                  <a:srgbClr val="2D2DB9"/>
                </a:solidFill>
                <a:latin typeface="Courier New" pitchFamily="-65" charset="0"/>
                <a:ea typeface="ＭＳ Ｐゴシック" pitchFamily="-65" charset="-128"/>
              </a:rPr>
              <a:t>elif</a:t>
            </a:r>
            <a:r>
              <a:rPr lang="en-US" sz="2400" dirty="0">
                <a:solidFill>
                  <a:srgbClr val="2D2DB9"/>
                </a:solidFill>
                <a:latin typeface="Courier New" pitchFamily="-65" charset="0"/>
                <a:ea typeface="ＭＳ Ｐゴシック" pitchFamily="-65" charset="-128"/>
              </a:rPr>
              <a:t>, else, except, exec, finally, for, from, global, if, import, in, is, lambda, not, or, pass, print, raise, return, try, while</a:t>
            </a:r>
          </a:p>
        </p:txBody>
      </p:sp>
    </p:spTree>
    <p:extLst>
      <p:ext uri="{BB962C8B-B14F-4D97-AF65-F5344CB8AC3E}">
        <p14:creationId xmlns:p14="http://schemas.microsoft.com/office/powerpoint/2010/main" val="209703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outerShdw>
                </a:effectLst>
              </a:rPr>
              <a:t>Naming conventions</a:t>
            </a:r>
          </a:p>
        </p:txBody>
      </p:sp>
      <p:sp>
        <p:nvSpPr>
          <p:cNvPr id="59395" name="Content Placeholder 2"/>
          <p:cNvSpPr>
            <a:spLocks noGrp="1"/>
          </p:cNvSpPr>
          <p:nvPr>
            <p:ph idx="1"/>
          </p:nvPr>
        </p:nvSpPr>
        <p:spPr>
          <a:xfrm>
            <a:off x="0" y="1447800"/>
            <a:ext cx="8686800" cy="4678363"/>
          </a:xfrm>
        </p:spPr>
        <p:txBody>
          <a:bodyPr/>
          <a:lstStyle/>
          <a:p>
            <a:pPr marL="0" indent="0">
              <a:buFont typeface="Symbol" pitchFamily="-65" charset="2"/>
              <a:buNone/>
            </a:pPr>
            <a:r>
              <a:rPr lang="en-US" sz="2800" b="0" dirty="0"/>
              <a:t>The Python community has these recommend-</a:t>
            </a:r>
            <a:r>
              <a:rPr lang="en-US" sz="2800" b="0" dirty="0" err="1"/>
              <a:t>ed</a:t>
            </a:r>
            <a:r>
              <a:rPr lang="en-US" sz="2800" b="0" dirty="0"/>
              <a:t> naming conventions</a:t>
            </a:r>
          </a:p>
          <a:p>
            <a:pPr marL="0" indent="0"/>
            <a:r>
              <a:rPr lang="en-US" sz="2800" dirty="0" err="1"/>
              <a:t>joined_lower</a:t>
            </a:r>
            <a:r>
              <a:rPr lang="en-US" sz="2800" b="0" dirty="0"/>
              <a:t> for functions, methods and, attributes</a:t>
            </a:r>
          </a:p>
          <a:p>
            <a:pPr marL="0" indent="0"/>
            <a:r>
              <a:rPr lang="en-US" sz="2800" dirty="0" err="1"/>
              <a:t>joined_lower</a:t>
            </a:r>
            <a:r>
              <a:rPr lang="en-US" sz="2800" b="0" dirty="0"/>
              <a:t> or </a:t>
            </a:r>
            <a:r>
              <a:rPr lang="en-US" sz="2800" dirty="0"/>
              <a:t>ALL_CAPS</a:t>
            </a:r>
            <a:r>
              <a:rPr lang="en-US" sz="2800" b="0" dirty="0"/>
              <a:t> for constants</a:t>
            </a:r>
          </a:p>
          <a:p>
            <a:pPr marL="0" indent="0"/>
            <a:r>
              <a:rPr lang="en-US" sz="2800" dirty="0" err="1"/>
              <a:t>StudlyCaps</a:t>
            </a:r>
            <a:r>
              <a:rPr lang="en-US" sz="2800" b="0" dirty="0"/>
              <a:t> for classes</a:t>
            </a:r>
          </a:p>
          <a:p>
            <a:pPr marL="0" indent="0"/>
            <a:r>
              <a:rPr lang="en-US" sz="2800" dirty="0" err="1"/>
              <a:t>camelCase</a:t>
            </a:r>
            <a:r>
              <a:rPr lang="en-US" sz="2800" b="0" dirty="0"/>
              <a:t> only to conform to pre-existing conventions</a:t>
            </a:r>
          </a:p>
          <a:p>
            <a:pPr marL="0" indent="0"/>
            <a:r>
              <a:rPr lang="en-US" sz="2800" b="0" dirty="0"/>
              <a:t>Attributes: interface, _internal, __private</a:t>
            </a:r>
          </a:p>
        </p:txBody>
      </p:sp>
    </p:spTree>
    <p:extLst>
      <p:ext uri="{BB962C8B-B14F-4D97-AF65-F5344CB8AC3E}">
        <p14:creationId xmlns:p14="http://schemas.microsoft.com/office/powerpoint/2010/main" val="3128809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effectLst>
                  <a:outerShdw blurRad="38100" dist="38100" dir="2700000" algn="tl">
                    <a:srgbClr val="000000"/>
                  </a:outerShdw>
                </a:effectLst>
              </a:rPr>
              <a:t>Assignment</a:t>
            </a:r>
          </a:p>
        </p:txBody>
      </p:sp>
      <p:sp>
        <p:nvSpPr>
          <p:cNvPr id="62467" name="Rectangle 3"/>
          <p:cNvSpPr>
            <a:spLocks noGrp="1" noChangeArrowheads="1"/>
          </p:cNvSpPr>
          <p:nvPr>
            <p:ph type="body" idx="1"/>
          </p:nvPr>
        </p:nvSpPr>
        <p:spPr>
          <a:xfrm>
            <a:off x="152400" y="1295400"/>
            <a:ext cx="8534400" cy="4830763"/>
          </a:xfrm>
        </p:spPr>
        <p:txBody>
          <a:bodyPr/>
          <a:lstStyle/>
          <a:p>
            <a:pPr marL="236538" indent="-236538">
              <a:lnSpc>
                <a:spcPct val="90000"/>
              </a:lnSpc>
            </a:pPr>
            <a:r>
              <a:rPr lang="en-US" sz="3200" b="0" dirty="0"/>
              <a:t>You can assign to multiple names at the same time  </a:t>
            </a:r>
          </a:p>
          <a:p>
            <a:pPr lvl="1">
              <a:lnSpc>
                <a:spcPct val="90000"/>
              </a:lnSpc>
              <a:buFontTx/>
              <a:buNone/>
            </a:pPr>
            <a:r>
              <a:rPr lang="en-US" sz="2400" dirty="0">
                <a:solidFill>
                  <a:srgbClr val="660033"/>
                </a:solidFill>
                <a:latin typeface="Courier New" pitchFamily="-65" charset="0"/>
                <a:ea typeface="ＭＳ Ｐゴシック" pitchFamily="-65" charset="-128"/>
              </a:rPr>
              <a:t>&gt;&gt;&gt;</a:t>
            </a:r>
            <a:r>
              <a:rPr lang="en-US" sz="2400" dirty="0">
                <a:latin typeface="Courier New" pitchFamily="-65" charset="0"/>
                <a:ea typeface="ＭＳ Ｐゴシック" pitchFamily="-65" charset="-128"/>
              </a:rPr>
              <a:t> x, y = 2, 3</a:t>
            </a:r>
          </a:p>
          <a:p>
            <a:pPr lvl="1">
              <a:lnSpc>
                <a:spcPct val="90000"/>
              </a:lnSpc>
              <a:buFontTx/>
              <a:buNone/>
            </a:pPr>
            <a:r>
              <a:rPr lang="en-US" sz="2400" dirty="0">
                <a:solidFill>
                  <a:srgbClr val="660033"/>
                </a:solidFill>
                <a:latin typeface="Courier New" pitchFamily="-65" charset="0"/>
                <a:ea typeface="ＭＳ Ｐゴシック" pitchFamily="-65" charset="-128"/>
              </a:rPr>
              <a:t>&gt;&gt;&gt;</a:t>
            </a:r>
            <a:r>
              <a:rPr lang="en-US" sz="2400" dirty="0">
                <a:latin typeface="Courier New" pitchFamily="-65" charset="0"/>
                <a:ea typeface="ＭＳ Ｐゴシック" pitchFamily="-65" charset="-128"/>
              </a:rPr>
              <a:t> x</a:t>
            </a:r>
          </a:p>
          <a:p>
            <a:pPr lvl="1">
              <a:lnSpc>
                <a:spcPct val="90000"/>
              </a:lnSpc>
              <a:buFontTx/>
              <a:buNone/>
            </a:pPr>
            <a:r>
              <a:rPr lang="en-US" sz="2400" dirty="0">
                <a:solidFill>
                  <a:schemeClr val="accent2"/>
                </a:solidFill>
                <a:latin typeface="Courier New" pitchFamily="-65" charset="0"/>
                <a:ea typeface="ＭＳ Ｐゴシック" pitchFamily="-65" charset="-128"/>
              </a:rPr>
              <a:t>2</a:t>
            </a:r>
          </a:p>
          <a:p>
            <a:pPr lvl="1">
              <a:lnSpc>
                <a:spcPct val="90000"/>
              </a:lnSpc>
              <a:buFontTx/>
              <a:buNone/>
            </a:pPr>
            <a:r>
              <a:rPr lang="en-US" sz="2400" dirty="0">
                <a:solidFill>
                  <a:srgbClr val="660033"/>
                </a:solidFill>
                <a:latin typeface="Courier New" pitchFamily="-65" charset="0"/>
                <a:ea typeface="ＭＳ Ｐゴシック" pitchFamily="-65" charset="-128"/>
              </a:rPr>
              <a:t>&gt;&gt;&gt;</a:t>
            </a:r>
            <a:r>
              <a:rPr lang="en-US" sz="2400" dirty="0">
                <a:latin typeface="Courier New" pitchFamily="-65" charset="0"/>
                <a:ea typeface="ＭＳ Ｐゴシック" pitchFamily="-65" charset="-128"/>
              </a:rPr>
              <a:t> y</a:t>
            </a:r>
          </a:p>
          <a:p>
            <a:pPr lvl="1">
              <a:lnSpc>
                <a:spcPct val="90000"/>
              </a:lnSpc>
              <a:buFontTx/>
              <a:buNone/>
            </a:pPr>
            <a:r>
              <a:rPr lang="en-US" sz="2400" dirty="0">
                <a:solidFill>
                  <a:schemeClr val="accent2"/>
                </a:solidFill>
                <a:latin typeface="Courier New" pitchFamily="-65" charset="0"/>
                <a:ea typeface="ＭＳ Ｐゴシック" pitchFamily="-65" charset="-128"/>
              </a:rPr>
              <a:t>3</a:t>
            </a:r>
          </a:p>
          <a:p>
            <a:pPr marL="236538" indent="-236538">
              <a:lnSpc>
                <a:spcPct val="90000"/>
              </a:lnSpc>
              <a:buFont typeface="Symbol" pitchFamily="-65" charset="2"/>
              <a:buNone/>
            </a:pPr>
            <a:r>
              <a:rPr lang="en-US" sz="3200" b="0" dirty="0">
                <a:solidFill>
                  <a:srgbClr val="000000"/>
                </a:solidFill>
              </a:rPr>
              <a:t>This makes it easy to swap values</a:t>
            </a:r>
          </a:p>
          <a:p>
            <a:pPr lvl="1">
              <a:lnSpc>
                <a:spcPct val="90000"/>
              </a:lnSpc>
              <a:buFontTx/>
              <a:buNone/>
            </a:pPr>
            <a:r>
              <a:rPr lang="en-US" sz="2400" dirty="0">
                <a:solidFill>
                  <a:srgbClr val="660033"/>
                </a:solidFill>
                <a:latin typeface="Courier New" pitchFamily="-65" charset="0"/>
                <a:ea typeface="ＭＳ Ｐゴシック" pitchFamily="-65" charset="-128"/>
              </a:rPr>
              <a:t>&gt;&gt;&gt;</a:t>
            </a:r>
            <a:r>
              <a:rPr lang="en-US" sz="2400" dirty="0">
                <a:latin typeface="Courier New" pitchFamily="-65" charset="0"/>
                <a:ea typeface="ＭＳ Ｐゴシック" pitchFamily="-65" charset="-128"/>
              </a:rPr>
              <a:t> x, y = y, x</a:t>
            </a:r>
          </a:p>
          <a:p>
            <a:pPr marL="236538" indent="-236538">
              <a:lnSpc>
                <a:spcPct val="90000"/>
              </a:lnSpc>
            </a:pPr>
            <a:r>
              <a:rPr lang="en-US" sz="3200" b="0" dirty="0"/>
              <a:t>Assignments can be chained</a:t>
            </a:r>
          </a:p>
          <a:p>
            <a:pPr lvl="1">
              <a:lnSpc>
                <a:spcPct val="90000"/>
              </a:lnSpc>
              <a:buFontTx/>
              <a:buNone/>
            </a:pPr>
            <a:r>
              <a:rPr lang="en-US" sz="2400" dirty="0">
                <a:solidFill>
                  <a:srgbClr val="660033"/>
                </a:solidFill>
                <a:latin typeface="Courier New" pitchFamily="-65" charset="0"/>
                <a:ea typeface="ＭＳ Ｐゴシック" pitchFamily="-65" charset="-128"/>
              </a:rPr>
              <a:t>&gt;&gt;&gt;</a:t>
            </a:r>
            <a:r>
              <a:rPr lang="en-US" sz="2400" dirty="0">
                <a:latin typeface="Courier New" pitchFamily="-65" charset="0"/>
                <a:ea typeface="ＭＳ Ｐゴシック" pitchFamily="-65" charset="-128"/>
              </a:rPr>
              <a:t> a = b = x = 2</a:t>
            </a:r>
          </a:p>
        </p:txBody>
      </p:sp>
    </p:spTree>
    <p:extLst>
      <p:ext uri="{BB962C8B-B14F-4D97-AF65-F5344CB8AC3E}">
        <p14:creationId xmlns:p14="http://schemas.microsoft.com/office/powerpoint/2010/main" val="524048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685800" y="1371600"/>
            <a:ext cx="7772400" cy="2819400"/>
          </a:xfrm>
        </p:spPr>
        <p:txBody>
          <a:bodyPr/>
          <a:lstStyle/>
          <a:p>
            <a:r>
              <a:rPr lang="en-US" sz="6000">
                <a:effectLst>
                  <a:outerShdw blurRad="38100" dist="38100" dir="2700000" algn="tl">
                    <a:srgbClr val="000000"/>
                  </a:outerShdw>
                </a:effectLst>
              </a:rPr>
              <a:t>Sequence types: Tuples, Lists, and Strings</a:t>
            </a:r>
          </a:p>
        </p:txBody>
      </p:sp>
      <p:pic>
        <p:nvPicPr>
          <p:cNvPr id="66563" name="Picture 5" descr="j01385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651375"/>
            <a:ext cx="4267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180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effectLst>
                  <a:outerShdw blurRad="38100" dist="38100" dir="2700000" algn="tl">
                    <a:srgbClr val="000000"/>
                  </a:outerShdw>
                </a:effectLst>
              </a:rPr>
              <a:t>Sequence Types</a:t>
            </a:r>
          </a:p>
        </p:txBody>
      </p:sp>
      <p:sp>
        <p:nvSpPr>
          <p:cNvPr id="68611" name="Rectangle 3"/>
          <p:cNvSpPr>
            <a:spLocks noGrp="1" noChangeArrowheads="1"/>
          </p:cNvSpPr>
          <p:nvPr>
            <p:ph type="body" idx="1"/>
          </p:nvPr>
        </p:nvSpPr>
        <p:spPr>
          <a:xfrm>
            <a:off x="685800" y="1295400"/>
            <a:ext cx="7772400" cy="5181600"/>
          </a:xfrm>
        </p:spPr>
        <p:txBody>
          <a:bodyPr/>
          <a:lstStyle/>
          <a:p>
            <a:pPr marL="457200" indent="-457200">
              <a:lnSpc>
                <a:spcPct val="90000"/>
              </a:lnSpc>
              <a:buFont typeface="Symbol" pitchFamily="-65" charset="2"/>
              <a:buAutoNum type="arabicPeriod"/>
            </a:pPr>
            <a:r>
              <a:rPr lang="en-US" sz="3200"/>
              <a:t>Tuple: (‘john’, 32, [CMSC])</a:t>
            </a:r>
          </a:p>
          <a:p>
            <a:pPr marL="838200" lvl="1" indent="-381000">
              <a:lnSpc>
                <a:spcPct val="90000"/>
              </a:lnSpc>
              <a:buFont typeface="Symbol" pitchFamily="-65" charset="2"/>
              <a:buChar char="·"/>
            </a:pPr>
            <a:r>
              <a:rPr lang="en-US" sz="2800">
                <a:ea typeface="ＭＳ Ｐゴシック" pitchFamily="-65" charset="-128"/>
              </a:rPr>
              <a:t>A simple </a:t>
            </a:r>
            <a:r>
              <a:rPr lang="en-US" sz="2800" i="1">
                <a:solidFill>
                  <a:schemeClr val="accent2"/>
                </a:solidFill>
                <a:ea typeface="ＭＳ Ｐゴシック" pitchFamily="-65" charset="-128"/>
              </a:rPr>
              <a:t>immutable</a:t>
            </a:r>
            <a:r>
              <a:rPr lang="en-US" sz="2800">
                <a:ea typeface="ＭＳ Ｐゴシック" pitchFamily="-65" charset="-128"/>
              </a:rPr>
              <a:t> ordered sequence of items</a:t>
            </a:r>
          </a:p>
          <a:p>
            <a:pPr marL="838200" lvl="1" indent="-381000">
              <a:lnSpc>
                <a:spcPct val="90000"/>
              </a:lnSpc>
              <a:buFont typeface="Symbol" pitchFamily="-65" charset="2"/>
              <a:buChar char="·"/>
            </a:pPr>
            <a:r>
              <a:rPr lang="en-US" sz="2800">
                <a:ea typeface="ＭＳ Ｐゴシック" pitchFamily="-65" charset="-128"/>
              </a:rPr>
              <a:t>Items can be of mixed types, including collection types</a:t>
            </a:r>
          </a:p>
          <a:p>
            <a:pPr marL="457200" indent="-457200">
              <a:lnSpc>
                <a:spcPct val="90000"/>
              </a:lnSpc>
              <a:buFontTx/>
              <a:buAutoNum type="arabicPeriod"/>
            </a:pPr>
            <a:r>
              <a:rPr lang="en-US" sz="3200"/>
              <a:t>Strings: “John Smith”</a:t>
            </a:r>
          </a:p>
          <a:p>
            <a:pPr marL="838200" lvl="1" indent="-381000">
              <a:lnSpc>
                <a:spcPct val="90000"/>
              </a:lnSpc>
            </a:pPr>
            <a:r>
              <a:rPr lang="en-US" sz="2800" i="1">
                <a:solidFill>
                  <a:schemeClr val="accent2"/>
                </a:solidFill>
                <a:ea typeface="ＭＳ Ｐゴシック" pitchFamily="-65" charset="-128"/>
              </a:rPr>
              <a:t>Immutable</a:t>
            </a:r>
          </a:p>
          <a:p>
            <a:pPr marL="838200" lvl="1" indent="-381000">
              <a:lnSpc>
                <a:spcPct val="90000"/>
              </a:lnSpc>
            </a:pPr>
            <a:r>
              <a:rPr lang="en-US" sz="2800">
                <a:ea typeface="ＭＳ Ｐゴシック" pitchFamily="-65" charset="-128"/>
              </a:rPr>
              <a:t>Conceptually very much like a tuple</a:t>
            </a:r>
          </a:p>
          <a:p>
            <a:pPr marL="457200" indent="-457200">
              <a:lnSpc>
                <a:spcPct val="90000"/>
              </a:lnSpc>
              <a:buFontTx/>
              <a:buAutoNum type="arabicPeriod"/>
            </a:pPr>
            <a:r>
              <a:rPr lang="en-US" sz="3200"/>
              <a:t>List: [1, 2, ‘john’, (‘up’, ‘down’)]</a:t>
            </a:r>
          </a:p>
          <a:p>
            <a:pPr marL="838200" lvl="1" indent="-381000">
              <a:lnSpc>
                <a:spcPct val="90000"/>
              </a:lnSpc>
              <a:buFont typeface="Symbol" pitchFamily="-65" charset="2"/>
              <a:buChar char="·"/>
            </a:pPr>
            <a:r>
              <a:rPr lang="en-US" sz="2800" i="1">
                <a:solidFill>
                  <a:schemeClr val="accent2"/>
                </a:solidFill>
                <a:ea typeface="ＭＳ Ｐゴシック" pitchFamily="-65" charset="-128"/>
              </a:rPr>
              <a:t>Mutable</a:t>
            </a:r>
            <a:r>
              <a:rPr lang="en-US" sz="2800">
                <a:ea typeface="ＭＳ Ｐゴシック" pitchFamily="-65" charset="-128"/>
              </a:rPr>
              <a:t> ordered sequence of items of mixed types</a:t>
            </a:r>
          </a:p>
          <a:p>
            <a:pPr marL="838200" lvl="1" indent="-381000">
              <a:lnSpc>
                <a:spcPct val="90000"/>
              </a:lnSpc>
              <a:buFont typeface="Symbol" pitchFamily="-65" charset="2"/>
              <a:buChar char="·"/>
            </a:pPr>
            <a:endParaRPr lang="en-US" sz="3200">
              <a:ea typeface="ＭＳ Ｐゴシック" pitchFamily="-65" charset="-128"/>
            </a:endParaRPr>
          </a:p>
          <a:p>
            <a:pPr marL="457200" indent="-457200">
              <a:lnSpc>
                <a:spcPct val="90000"/>
              </a:lnSpc>
              <a:buFontTx/>
              <a:buNone/>
            </a:pPr>
            <a:endParaRPr lang="en-US" sz="3200" b="0" i="1">
              <a:solidFill>
                <a:schemeClr val="accent2"/>
              </a:solidFill>
            </a:endParaRPr>
          </a:p>
        </p:txBody>
      </p:sp>
    </p:spTree>
    <p:extLst>
      <p:ext uri="{BB962C8B-B14F-4D97-AF65-F5344CB8AC3E}">
        <p14:creationId xmlns:p14="http://schemas.microsoft.com/office/powerpoint/2010/main" val="2673988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effectLst>
                  <a:outerShdw blurRad="38100" dist="38100" dir="2700000" algn="tl">
                    <a:srgbClr val="000000"/>
                  </a:outerShdw>
                </a:effectLst>
              </a:rPr>
              <a:t>Similar Syntax</a:t>
            </a:r>
          </a:p>
        </p:txBody>
      </p:sp>
      <p:sp>
        <p:nvSpPr>
          <p:cNvPr id="70659" name="Rectangle 3"/>
          <p:cNvSpPr>
            <a:spLocks noGrp="1" noChangeArrowheads="1"/>
          </p:cNvSpPr>
          <p:nvPr>
            <p:ph type="body" idx="1"/>
          </p:nvPr>
        </p:nvSpPr>
        <p:spPr/>
        <p:txBody>
          <a:bodyPr/>
          <a:lstStyle/>
          <a:p>
            <a:pPr>
              <a:lnSpc>
                <a:spcPct val="90000"/>
              </a:lnSpc>
            </a:pPr>
            <a:r>
              <a:rPr lang="en-US" sz="3200" b="0"/>
              <a:t>All three sequence types (tuples, strings, and lists) share much of the same syntax and functionality.</a:t>
            </a:r>
          </a:p>
          <a:p>
            <a:pPr>
              <a:lnSpc>
                <a:spcPct val="90000"/>
              </a:lnSpc>
            </a:pPr>
            <a:r>
              <a:rPr lang="en-US" sz="3200" b="0"/>
              <a:t>Key difference: </a:t>
            </a:r>
          </a:p>
          <a:p>
            <a:pPr lvl="1">
              <a:lnSpc>
                <a:spcPct val="90000"/>
              </a:lnSpc>
            </a:pPr>
            <a:r>
              <a:rPr lang="en-US" sz="3200">
                <a:ea typeface="ＭＳ Ｐゴシック" pitchFamily="-65" charset="-128"/>
              </a:rPr>
              <a:t>Tuples and strings are </a:t>
            </a:r>
            <a:r>
              <a:rPr lang="en-US" sz="3200" i="1">
                <a:solidFill>
                  <a:schemeClr val="accent2"/>
                </a:solidFill>
                <a:ea typeface="ＭＳ Ｐゴシック" pitchFamily="-65" charset="-128"/>
              </a:rPr>
              <a:t>immutable</a:t>
            </a:r>
            <a:endParaRPr lang="en-US" sz="3200">
              <a:ea typeface="ＭＳ Ｐゴシック" pitchFamily="-65" charset="-128"/>
            </a:endParaRPr>
          </a:p>
          <a:p>
            <a:pPr lvl="1">
              <a:lnSpc>
                <a:spcPct val="90000"/>
              </a:lnSpc>
            </a:pPr>
            <a:r>
              <a:rPr lang="en-US" sz="3200">
                <a:ea typeface="ＭＳ Ｐゴシック" pitchFamily="-65" charset="-128"/>
              </a:rPr>
              <a:t> Lists are </a:t>
            </a:r>
            <a:r>
              <a:rPr lang="en-US" sz="3200" i="1">
                <a:solidFill>
                  <a:schemeClr val="accent2"/>
                </a:solidFill>
                <a:ea typeface="ＭＳ Ｐゴシック" pitchFamily="-65" charset="-128"/>
              </a:rPr>
              <a:t>mutable</a:t>
            </a:r>
          </a:p>
          <a:p>
            <a:pPr>
              <a:lnSpc>
                <a:spcPct val="90000"/>
              </a:lnSpc>
            </a:pPr>
            <a:r>
              <a:rPr lang="en-US" sz="3200" b="0"/>
              <a:t>The operations shown in this section can be applied to </a:t>
            </a:r>
            <a:r>
              <a:rPr lang="en-US" sz="3200" b="0" i="1">
                <a:solidFill>
                  <a:schemeClr val="accent2"/>
                </a:solidFill>
              </a:rPr>
              <a:t>all</a:t>
            </a:r>
            <a:r>
              <a:rPr lang="en-US" sz="3200" b="0"/>
              <a:t> sequence types</a:t>
            </a:r>
          </a:p>
          <a:p>
            <a:pPr lvl="1">
              <a:lnSpc>
                <a:spcPct val="90000"/>
              </a:lnSpc>
            </a:pPr>
            <a:r>
              <a:rPr lang="en-US" sz="3200">
                <a:ea typeface="ＭＳ Ｐゴシック" pitchFamily="-65" charset="-128"/>
              </a:rPr>
              <a:t>most examples will just show the operation performed on one</a:t>
            </a:r>
          </a:p>
        </p:txBody>
      </p:sp>
    </p:spTree>
    <p:extLst>
      <p:ext uri="{BB962C8B-B14F-4D97-AF65-F5344CB8AC3E}">
        <p14:creationId xmlns:p14="http://schemas.microsoft.com/office/powerpoint/2010/main" val="504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a:t>Problems</a:t>
            </a:r>
          </a:p>
        </p:txBody>
      </p:sp>
      <p:sp>
        <p:nvSpPr>
          <p:cNvPr id="3" name="Content Placeholder 2"/>
          <p:cNvSpPr>
            <a:spLocks noGrp="1"/>
          </p:cNvSpPr>
          <p:nvPr>
            <p:ph idx="1"/>
          </p:nvPr>
        </p:nvSpPr>
        <p:spPr>
          <a:xfrm>
            <a:off x="0" y="838200"/>
            <a:ext cx="8991600" cy="5287963"/>
          </a:xfrm>
        </p:spPr>
        <p:txBody>
          <a:bodyPr/>
          <a:lstStyle/>
          <a:p>
            <a:pPr algn="just"/>
            <a:r>
              <a:rPr lang="en-US" dirty="0"/>
              <a:t>Problems can be classified as toy </a:t>
            </a:r>
            <a:r>
              <a:rPr lang="en-US" b="1" dirty="0"/>
              <a:t>problems and real world problems.</a:t>
            </a:r>
            <a:endParaRPr lang="en-US" dirty="0"/>
          </a:p>
          <a:p>
            <a:pPr algn="just"/>
            <a:r>
              <a:rPr lang="en-US" dirty="0"/>
              <a:t>	A </a:t>
            </a:r>
            <a:r>
              <a:rPr lang="en-US" dirty="0">
                <a:solidFill>
                  <a:srgbClr val="FF0000"/>
                </a:solidFill>
              </a:rPr>
              <a:t>toy problem </a:t>
            </a:r>
            <a:r>
              <a:rPr lang="en-US" dirty="0"/>
              <a:t>is intended to illustrate or exercise various problem solving methods. It can be used by different researchers to compare the performance of algorithms. 	</a:t>
            </a:r>
          </a:p>
          <a:p>
            <a:pPr algn="just"/>
            <a:r>
              <a:rPr lang="en-US" dirty="0"/>
              <a:t>	A </a:t>
            </a:r>
            <a:r>
              <a:rPr lang="en-US" dirty="0">
                <a:solidFill>
                  <a:srgbClr val="FF0000"/>
                </a:solidFill>
              </a:rPr>
              <a:t>real world </a:t>
            </a:r>
            <a:r>
              <a:rPr lang="en-US" dirty="0"/>
              <a:t>problem is one whose solutions people actually care about. </a:t>
            </a:r>
          </a:p>
          <a:p>
            <a:pPr algn="just"/>
            <a:endParaRPr lang="en-US" dirty="0"/>
          </a:p>
        </p:txBody>
      </p:sp>
    </p:spTree>
    <p:extLst>
      <p:ext uri="{BB962C8B-B14F-4D97-AF65-F5344CB8AC3E}">
        <p14:creationId xmlns:p14="http://schemas.microsoft.com/office/powerpoint/2010/main" val="4254504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effectLst>
                  <a:outerShdw blurRad="38100" dist="38100" dir="2700000" algn="tl">
                    <a:srgbClr val="000000"/>
                  </a:outerShdw>
                </a:effectLst>
              </a:rPr>
              <a:t>Sequence Types 1</a:t>
            </a:r>
          </a:p>
        </p:txBody>
      </p:sp>
      <p:sp>
        <p:nvSpPr>
          <p:cNvPr id="72707" name="Rectangle 3"/>
          <p:cNvSpPr>
            <a:spLocks noGrp="1" noChangeArrowheads="1"/>
          </p:cNvSpPr>
          <p:nvPr>
            <p:ph type="body" idx="1"/>
          </p:nvPr>
        </p:nvSpPr>
        <p:spPr>
          <a:xfrm>
            <a:off x="685800" y="1600200"/>
            <a:ext cx="7924800" cy="4953000"/>
          </a:xfrm>
        </p:spPr>
        <p:txBody>
          <a:bodyPr/>
          <a:lstStyle/>
          <a:p>
            <a:r>
              <a:rPr lang="en-US" sz="2800" b="0"/>
              <a:t>Define tuples using parentheses and commas</a:t>
            </a:r>
          </a:p>
          <a:p>
            <a:pPr lvl="1">
              <a:buFont typeface="Symbol" pitchFamily="-65" charset="2"/>
              <a:buNone/>
            </a:pPr>
            <a:r>
              <a:rPr lang="en-US">
                <a:solidFill>
                  <a:srgbClr val="660033"/>
                </a:solidFill>
                <a:latin typeface="Courier New" pitchFamily="-65" charset="0"/>
                <a:ea typeface="ＭＳ Ｐゴシック" pitchFamily="-65" charset="-128"/>
              </a:rPr>
              <a:t>&gt;&gt;&gt;</a:t>
            </a:r>
            <a:r>
              <a:rPr lang="en-US">
                <a:latin typeface="Courier New" pitchFamily="-65" charset="0"/>
                <a:ea typeface="ＭＳ Ｐゴシック" pitchFamily="-65" charset="-128"/>
              </a:rPr>
              <a:t> tu = (23, </a:t>
            </a:r>
            <a:r>
              <a:rPr lang="en-US">
                <a:solidFill>
                  <a:srgbClr val="008000"/>
                </a:solidFill>
                <a:latin typeface="Courier New" pitchFamily="-65" charset="0"/>
                <a:ea typeface="ＭＳ Ｐゴシック" pitchFamily="-65" charset="-128"/>
              </a:rPr>
              <a:t>‘abc’</a:t>
            </a:r>
            <a:r>
              <a:rPr lang="en-US">
                <a:latin typeface="Courier New" pitchFamily="-65" charset="0"/>
                <a:ea typeface="ＭＳ Ｐゴシック" pitchFamily="-65" charset="-128"/>
              </a:rPr>
              <a:t>, 4.56, (2,3), </a:t>
            </a:r>
            <a:r>
              <a:rPr lang="en-US">
                <a:solidFill>
                  <a:srgbClr val="008000"/>
                </a:solidFill>
                <a:latin typeface="Courier New" pitchFamily="-65" charset="0"/>
                <a:ea typeface="ＭＳ Ｐゴシック" pitchFamily="-65" charset="-128"/>
              </a:rPr>
              <a:t>‘def’</a:t>
            </a:r>
            <a:r>
              <a:rPr lang="en-US">
                <a:latin typeface="Courier New" pitchFamily="-65" charset="0"/>
                <a:ea typeface="ＭＳ Ｐゴシック" pitchFamily="-65" charset="-128"/>
              </a:rPr>
              <a:t>)</a:t>
            </a:r>
          </a:p>
          <a:p>
            <a:r>
              <a:rPr lang="en-US" sz="2800" b="0"/>
              <a:t>Define lists are using square brackets and commas</a:t>
            </a:r>
            <a:endParaRPr lang="en-US" b="0">
              <a:latin typeface="Courier New" pitchFamily="-65" charset="0"/>
            </a:endParaRPr>
          </a:p>
          <a:p>
            <a:pPr lvl="1">
              <a:buFont typeface="Symbol" pitchFamily="-65" charset="2"/>
              <a:buNone/>
            </a:pPr>
            <a:r>
              <a:rPr lang="en-US">
                <a:solidFill>
                  <a:srgbClr val="660033"/>
                </a:solidFill>
                <a:latin typeface="Courier New" pitchFamily="-65" charset="0"/>
                <a:ea typeface="ＭＳ Ｐゴシック" pitchFamily="-65" charset="-128"/>
              </a:rPr>
              <a:t>&gt;&gt;&gt;</a:t>
            </a:r>
            <a:r>
              <a:rPr lang="en-US">
                <a:latin typeface="Courier New" pitchFamily="-65" charset="0"/>
                <a:ea typeface="ＭＳ Ｐゴシック" pitchFamily="-65" charset="-128"/>
              </a:rPr>
              <a:t> li = [</a:t>
            </a:r>
            <a:r>
              <a:rPr lang="en-US">
                <a:solidFill>
                  <a:srgbClr val="008000"/>
                </a:solidFill>
                <a:latin typeface="Courier New" pitchFamily="-65" charset="0"/>
                <a:ea typeface="ＭＳ Ｐゴシック" pitchFamily="-65" charset="-128"/>
              </a:rPr>
              <a:t>“abc”</a:t>
            </a:r>
            <a:r>
              <a:rPr lang="en-US">
                <a:latin typeface="Courier New" pitchFamily="-65" charset="0"/>
                <a:ea typeface="ＭＳ Ｐゴシック" pitchFamily="-65" charset="-128"/>
              </a:rPr>
              <a:t>, 34, 4.34, 23]</a:t>
            </a:r>
          </a:p>
          <a:p>
            <a:r>
              <a:rPr lang="en-US" sz="2800" b="0"/>
              <a:t>Define strings using quotes (“, ‘, or “““).</a:t>
            </a:r>
            <a:endParaRPr lang="en-US" b="0">
              <a:latin typeface="Courier New" pitchFamily="-65" charset="0"/>
            </a:endParaRPr>
          </a:p>
          <a:p>
            <a:pPr lvl="1">
              <a:buFont typeface="Symbol" pitchFamily="-65" charset="2"/>
              <a:buNone/>
            </a:pPr>
            <a:r>
              <a:rPr lang="en-US">
                <a:solidFill>
                  <a:srgbClr val="660033"/>
                </a:solidFill>
                <a:latin typeface="Courier New" pitchFamily="-65" charset="0"/>
                <a:ea typeface="ＭＳ Ｐゴシック" pitchFamily="-65" charset="-128"/>
              </a:rPr>
              <a:t>&gt;&gt;&gt;</a:t>
            </a:r>
            <a:r>
              <a:rPr lang="en-US">
                <a:latin typeface="Courier New" pitchFamily="-65" charset="0"/>
                <a:ea typeface="ＭＳ Ｐゴシック" pitchFamily="-65" charset="-128"/>
              </a:rPr>
              <a:t> st = </a:t>
            </a:r>
            <a:r>
              <a:rPr lang="en-US">
                <a:solidFill>
                  <a:srgbClr val="008000"/>
                </a:solidFill>
                <a:latin typeface="Courier New" pitchFamily="-65" charset="0"/>
                <a:ea typeface="ＭＳ Ｐゴシック" pitchFamily="-65" charset="-128"/>
              </a:rPr>
              <a:t>“Hello World”</a:t>
            </a:r>
          </a:p>
          <a:p>
            <a:pPr lvl="1">
              <a:buFont typeface="Symbol" pitchFamily="-65" charset="2"/>
              <a:buNone/>
            </a:pPr>
            <a:r>
              <a:rPr lang="en-US">
                <a:solidFill>
                  <a:srgbClr val="660033"/>
                </a:solidFill>
                <a:latin typeface="Courier New" pitchFamily="-65" charset="0"/>
                <a:ea typeface="ＭＳ Ｐゴシック" pitchFamily="-65" charset="-128"/>
              </a:rPr>
              <a:t>&gt;&gt;&gt;</a:t>
            </a:r>
            <a:r>
              <a:rPr lang="en-US">
                <a:latin typeface="Courier New" pitchFamily="-65" charset="0"/>
                <a:ea typeface="ＭＳ Ｐゴシック" pitchFamily="-65" charset="-128"/>
              </a:rPr>
              <a:t> st = </a:t>
            </a:r>
            <a:r>
              <a:rPr lang="en-US">
                <a:solidFill>
                  <a:srgbClr val="008000"/>
                </a:solidFill>
                <a:latin typeface="Courier New" pitchFamily="-65" charset="0"/>
                <a:ea typeface="ＭＳ Ｐゴシック" pitchFamily="-65" charset="-128"/>
              </a:rPr>
              <a:t>‘Hello World’</a:t>
            </a:r>
          </a:p>
          <a:p>
            <a:pPr lvl="1">
              <a:buFont typeface="Symbol" pitchFamily="-65" charset="2"/>
              <a:buNone/>
            </a:pPr>
            <a:r>
              <a:rPr lang="en-US">
                <a:solidFill>
                  <a:srgbClr val="660033"/>
                </a:solidFill>
                <a:latin typeface="Courier New" pitchFamily="-65" charset="0"/>
                <a:ea typeface="ＭＳ Ｐゴシック" pitchFamily="-65" charset="-128"/>
              </a:rPr>
              <a:t>&gt;&gt;&gt;</a:t>
            </a:r>
            <a:r>
              <a:rPr lang="en-US">
                <a:latin typeface="Courier New" pitchFamily="-65" charset="0"/>
                <a:ea typeface="ＭＳ Ｐゴシック" pitchFamily="-65" charset="-128"/>
              </a:rPr>
              <a:t> st = </a:t>
            </a:r>
            <a:r>
              <a:rPr lang="en-US">
                <a:solidFill>
                  <a:srgbClr val="008000"/>
                </a:solidFill>
                <a:latin typeface="Courier New" pitchFamily="-65" charset="0"/>
                <a:ea typeface="ＭＳ Ｐゴシック" pitchFamily="-65" charset="-128"/>
              </a:rPr>
              <a:t>“““This is a multi-line</a:t>
            </a:r>
          </a:p>
          <a:p>
            <a:pPr lvl="1">
              <a:buFont typeface="Symbol" pitchFamily="-65" charset="2"/>
              <a:buNone/>
            </a:pPr>
            <a:r>
              <a:rPr lang="en-US">
                <a:solidFill>
                  <a:srgbClr val="008000"/>
                </a:solidFill>
                <a:latin typeface="Courier New" pitchFamily="-65" charset="0"/>
                <a:ea typeface="ＭＳ Ｐゴシック" pitchFamily="-65" charset="-128"/>
              </a:rPr>
              <a:t>string that uses triple quotes.”””</a:t>
            </a:r>
          </a:p>
        </p:txBody>
      </p:sp>
    </p:spTree>
    <p:extLst>
      <p:ext uri="{BB962C8B-B14F-4D97-AF65-F5344CB8AC3E}">
        <p14:creationId xmlns:p14="http://schemas.microsoft.com/office/powerpoint/2010/main" val="1300524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effectLst>
                  <a:outerShdw blurRad="38100" dist="38100" dir="2700000" algn="tl">
                    <a:srgbClr val="000000"/>
                  </a:outerShdw>
                </a:effectLst>
              </a:rPr>
              <a:t>Sequence Types 2</a:t>
            </a:r>
          </a:p>
        </p:txBody>
      </p:sp>
      <p:sp>
        <p:nvSpPr>
          <p:cNvPr id="74755" name="Rectangle 3"/>
          <p:cNvSpPr>
            <a:spLocks noGrp="1" noChangeArrowheads="1"/>
          </p:cNvSpPr>
          <p:nvPr>
            <p:ph type="body" idx="1"/>
          </p:nvPr>
        </p:nvSpPr>
        <p:spPr>
          <a:xfrm>
            <a:off x="685800" y="1295400"/>
            <a:ext cx="7772400" cy="5257800"/>
          </a:xfrm>
        </p:spPr>
        <p:txBody>
          <a:bodyPr/>
          <a:lstStyle/>
          <a:p>
            <a:pPr>
              <a:lnSpc>
                <a:spcPct val="90000"/>
              </a:lnSpc>
            </a:pPr>
            <a:r>
              <a:rPr lang="en-US" sz="2800" b="0"/>
              <a:t>Access individual members of a tuple, list, or string using square bracket “array” notation </a:t>
            </a:r>
          </a:p>
          <a:p>
            <a:pPr>
              <a:lnSpc>
                <a:spcPct val="90000"/>
              </a:lnSpc>
            </a:pPr>
            <a:r>
              <a:rPr lang="en-US" sz="2800" b="0" i="1"/>
              <a:t>Note that all are 0 based… </a:t>
            </a:r>
          </a:p>
          <a:p>
            <a:pPr>
              <a:lnSpc>
                <a:spcPct val="90000"/>
              </a:lnSpc>
              <a:buFont typeface="Symbol" pitchFamily="-65" charset="2"/>
              <a:buNone/>
            </a:pPr>
            <a:endParaRPr lang="en-US" sz="1000" b="0" i="1"/>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tu = (23, </a:t>
            </a:r>
            <a:r>
              <a:rPr lang="en-US" sz="2000" b="0">
                <a:solidFill>
                  <a:srgbClr val="008000"/>
                </a:solidFill>
                <a:latin typeface="Courier New" pitchFamily="-65" charset="0"/>
              </a:rPr>
              <a:t>‘abc’</a:t>
            </a:r>
            <a:r>
              <a:rPr lang="en-US" sz="2000" b="0">
                <a:latin typeface="Courier New" pitchFamily="-65" charset="0"/>
              </a:rPr>
              <a:t>, 4.56, (2,3), </a:t>
            </a:r>
            <a:r>
              <a:rPr lang="en-US" sz="2000" b="0">
                <a:solidFill>
                  <a:srgbClr val="008000"/>
                </a:solidFill>
                <a:latin typeface="Courier New" pitchFamily="-65" charset="0"/>
              </a:rPr>
              <a:t>‘def’</a:t>
            </a:r>
            <a:r>
              <a:rPr lang="en-US" sz="2000" b="0">
                <a:latin typeface="Courier New" pitchFamily="-65" charset="0"/>
              </a:rPr>
              <a:t>)</a:t>
            </a: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tu[1]     # Second item in the tuple.</a:t>
            </a:r>
          </a:p>
          <a:p>
            <a:pPr>
              <a:lnSpc>
                <a:spcPct val="90000"/>
              </a:lnSpc>
              <a:buFont typeface="Symbol" pitchFamily="-65" charset="2"/>
              <a:buNone/>
            </a:pPr>
            <a:r>
              <a:rPr lang="en-US" sz="2000" b="0">
                <a:solidFill>
                  <a:schemeClr val="accent2"/>
                </a:solidFill>
                <a:latin typeface="Courier New" pitchFamily="-65" charset="0"/>
              </a:rPr>
              <a:t> ‘abc’</a:t>
            </a:r>
          </a:p>
          <a:p>
            <a:pPr>
              <a:lnSpc>
                <a:spcPct val="90000"/>
              </a:lnSpc>
              <a:buFont typeface="Symbol" pitchFamily="-65" charset="2"/>
              <a:buNone/>
            </a:pPr>
            <a:endParaRPr lang="en-US" sz="800" b="0">
              <a:solidFill>
                <a:schemeClr val="accent2"/>
              </a:solidFill>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 = [</a:t>
            </a:r>
            <a:r>
              <a:rPr lang="en-US" sz="2000" b="0">
                <a:solidFill>
                  <a:srgbClr val="008000"/>
                </a:solidFill>
                <a:latin typeface="Courier New" pitchFamily="-65" charset="0"/>
              </a:rPr>
              <a:t>“abc”</a:t>
            </a:r>
            <a:r>
              <a:rPr lang="en-US" sz="2000" b="0">
                <a:latin typeface="Courier New" pitchFamily="-65" charset="0"/>
              </a:rPr>
              <a:t>, 34, 4.34, 23]</a:t>
            </a:r>
            <a:r>
              <a:rPr lang="en-US" sz="2000" b="0">
                <a:solidFill>
                  <a:srgbClr val="660033"/>
                </a:solidFill>
                <a:latin typeface="Courier New" pitchFamily="-65" charset="0"/>
              </a:rPr>
              <a:t> </a:t>
            </a: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li[1]      # Second item in the list.</a:t>
            </a:r>
          </a:p>
          <a:p>
            <a:pPr>
              <a:lnSpc>
                <a:spcPct val="90000"/>
              </a:lnSpc>
              <a:buFont typeface="Symbol" pitchFamily="-65" charset="2"/>
              <a:buNone/>
            </a:pPr>
            <a:r>
              <a:rPr lang="en-US" sz="2000" b="0">
                <a:solidFill>
                  <a:schemeClr val="accent2"/>
                </a:solidFill>
                <a:latin typeface="Courier New" pitchFamily="-65" charset="0"/>
              </a:rPr>
              <a:t> 34</a:t>
            </a:r>
          </a:p>
          <a:p>
            <a:pPr>
              <a:lnSpc>
                <a:spcPct val="90000"/>
              </a:lnSpc>
              <a:buFont typeface="Symbol" pitchFamily="-65" charset="2"/>
              <a:buNone/>
            </a:pPr>
            <a:endParaRPr lang="en-US" sz="800" b="0">
              <a:solidFill>
                <a:schemeClr val="accent2"/>
              </a:solidFill>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st = </a:t>
            </a:r>
            <a:r>
              <a:rPr lang="en-US" sz="2000" b="0">
                <a:solidFill>
                  <a:srgbClr val="008000"/>
                </a:solidFill>
                <a:latin typeface="Courier New" pitchFamily="-65" charset="0"/>
              </a:rPr>
              <a:t>“Hello World”</a:t>
            </a: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st[1]   # Second character in string.</a:t>
            </a:r>
          </a:p>
          <a:p>
            <a:pPr>
              <a:lnSpc>
                <a:spcPct val="90000"/>
              </a:lnSpc>
              <a:buFont typeface="Symbol" pitchFamily="-65" charset="2"/>
              <a:buNone/>
            </a:pPr>
            <a:r>
              <a:rPr lang="en-US" sz="2000" b="0">
                <a:solidFill>
                  <a:schemeClr val="accent2"/>
                </a:solidFill>
                <a:latin typeface="Courier New" pitchFamily="-65" charset="0"/>
              </a:rPr>
              <a:t> ‘e’</a:t>
            </a:r>
          </a:p>
        </p:txBody>
      </p:sp>
    </p:spTree>
    <p:extLst>
      <p:ext uri="{BB962C8B-B14F-4D97-AF65-F5344CB8AC3E}">
        <p14:creationId xmlns:p14="http://schemas.microsoft.com/office/powerpoint/2010/main" val="1367878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effectLst>
                  <a:outerShdw blurRad="38100" dist="38100" dir="2700000" algn="tl">
                    <a:srgbClr val="000000"/>
                  </a:outerShdw>
                </a:effectLst>
              </a:rPr>
              <a:t>Positive and negative indices</a:t>
            </a:r>
          </a:p>
        </p:txBody>
      </p:sp>
      <p:sp>
        <p:nvSpPr>
          <p:cNvPr id="76803" name="Rectangle 3"/>
          <p:cNvSpPr>
            <a:spLocks noGrp="1" noChangeArrowheads="1"/>
          </p:cNvSpPr>
          <p:nvPr>
            <p:ph type="body" idx="1"/>
          </p:nvPr>
        </p:nvSpPr>
        <p:spPr>
          <a:xfrm>
            <a:off x="533400" y="1905000"/>
            <a:ext cx="8077200" cy="4572000"/>
          </a:xfrm>
        </p:spPr>
        <p:txBody>
          <a:bodyPr/>
          <a:lstStyle/>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t = (23, </a:t>
            </a:r>
            <a:r>
              <a:rPr lang="en-US" b="0">
                <a:solidFill>
                  <a:srgbClr val="008000"/>
                </a:solidFill>
                <a:latin typeface="Courier New" pitchFamily="-65" charset="0"/>
              </a:rPr>
              <a:t>‘abc’</a:t>
            </a:r>
            <a:r>
              <a:rPr lang="en-US" b="0">
                <a:latin typeface="Courier New" pitchFamily="-65" charset="0"/>
              </a:rPr>
              <a:t>, 4.56, (2,3), </a:t>
            </a:r>
            <a:r>
              <a:rPr lang="en-US" b="0">
                <a:solidFill>
                  <a:srgbClr val="008000"/>
                </a:solidFill>
                <a:latin typeface="Courier New" pitchFamily="-65" charset="0"/>
              </a:rPr>
              <a:t>‘def’</a:t>
            </a:r>
            <a:r>
              <a:rPr lang="en-US" b="0">
                <a:latin typeface="Courier New" pitchFamily="-65" charset="0"/>
              </a:rPr>
              <a:t>)</a:t>
            </a:r>
          </a:p>
          <a:p>
            <a:pPr marL="0" indent="0">
              <a:buFont typeface="Symbol" pitchFamily="-65" charset="2"/>
              <a:buNone/>
            </a:pPr>
            <a:r>
              <a:rPr lang="en-US" sz="2800" b="0"/>
              <a:t>Positive index: count from the left, starting with 0</a:t>
            </a:r>
          </a:p>
          <a:p>
            <a:pPr marL="400050" lvl="1" indent="0">
              <a:buFont typeface="Symbol" pitchFamily="-65" charset="2"/>
              <a:buNone/>
            </a:pPr>
            <a:r>
              <a:rPr lang="en-US" sz="2800">
                <a:ea typeface="ＭＳ Ｐゴシック" pitchFamily="-65" charset="-128"/>
              </a:rPr>
              <a:t> </a:t>
            </a:r>
            <a:r>
              <a:rPr lang="en-US" sz="2800">
                <a:solidFill>
                  <a:srgbClr val="660033"/>
                </a:solidFill>
                <a:latin typeface="Courier New" pitchFamily="-65" charset="0"/>
                <a:ea typeface="ＭＳ Ｐゴシック" pitchFamily="-65" charset="-128"/>
              </a:rPr>
              <a:t>&gt;&gt;&gt;</a:t>
            </a:r>
            <a:r>
              <a:rPr lang="en-US" sz="2800">
                <a:latin typeface="Courier New" pitchFamily="-65" charset="0"/>
                <a:ea typeface="ＭＳ Ｐゴシック" pitchFamily="-65" charset="-128"/>
              </a:rPr>
              <a:t> t[1] </a:t>
            </a:r>
          </a:p>
          <a:p>
            <a:pPr marL="400050" lvl="1" indent="0">
              <a:buFont typeface="Symbol" pitchFamily="-65" charset="2"/>
              <a:buNone/>
            </a:pPr>
            <a:r>
              <a:rPr lang="en-US" sz="2800">
                <a:solidFill>
                  <a:schemeClr val="accent2"/>
                </a:solidFill>
                <a:latin typeface="Courier New" pitchFamily="-65" charset="0"/>
                <a:ea typeface="ＭＳ Ｐゴシック" pitchFamily="-65" charset="-128"/>
              </a:rPr>
              <a:t>‘abc’</a:t>
            </a:r>
            <a:endParaRPr lang="en-US" sz="2800">
              <a:ea typeface="ＭＳ Ｐゴシック" pitchFamily="-65" charset="-128"/>
            </a:endParaRPr>
          </a:p>
          <a:p>
            <a:pPr marL="0" indent="0">
              <a:buFont typeface="Symbol" pitchFamily="-65" charset="2"/>
              <a:buNone/>
            </a:pPr>
            <a:r>
              <a:rPr lang="en-US" sz="2800" b="0"/>
              <a:t>Negative index: count from right, starting with –1</a:t>
            </a:r>
            <a:endParaRPr lang="en-US" sz="2800" b="0">
              <a:solidFill>
                <a:schemeClr val="accent2"/>
              </a:solidFill>
              <a:latin typeface="Courier New" pitchFamily="-65" charset="0"/>
            </a:endParaRPr>
          </a:p>
          <a:p>
            <a:pPr marL="400050" lvl="1" indent="0">
              <a:buFont typeface="Symbol" pitchFamily="-65" charset="2"/>
              <a:buNone/>
            </a:pPr>
            <a:r>
              <a:rPr lang="en-US" sz="2800">
                <a:solidFill>
                  <a:srgbClr val="660033"/>
                </a:solidFill>
                <a:latin typeface="Courier New" pitchFamily="-65" charset="0"/>
                <a:ea typeface="ＭＳ Ｐゴシック" pitchFamily="-65" charset="-128"/>
              </a:rPr>
              <a:t>&gt;&gt;&gt;</a:t>
            </a:r>
            <a:r>
              <a:rPr lang="en-US" sz="2800">
                <a:latin typeface="Courier New" pitchFamily="-65" charset="0"/>
                <a:ea typeface="ＭＳ Ｐゴシック" pitchFamily="-65" charset="-128"/>
              </a:rPr>
              <a:t> t[-3] </a:t>
            </a:r>
          </a:p>
          <a:p>
            <a:pPr marL="400050" lvl="1" indent="0">
              <a:buFont typeface="Symbol" pitchFamily="-65" charset="2"/>
              <a:buNone/>
            </a:pPr>
            <a:r>
              <a:rPr lang="en-US" sz="2800">
                <a:solidFill>
                  <a:schemeClr val="accent2"/>
                </a:solidFill>
                <a:latin typeface="Courier New" pitchFamily="-65" charset="0"/>
                <a:ea typeface="ＭＳ Ｐゴシック" pitchFamily="-65" charset="-128"/>
              </a:rPr>
              <a:t>4.56</a:t>
            </a:r>
          </a:p>
        </p:txBody>
      </p:sp>
    </p:spTree>
    <p:extLst>
      <p:ext uri="{BB962C8B-B14F-4D97-AF65-F5344CB8AC3E}">
        <p14:creationId xmlns:p14="http://schemas.microsoft.com/office/powerpoint/2010/main" val="36328436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3600">
                <a:effectLst>
                  <a:outerShdw blurRad="38100" dist="38100" dir="2700000" algn="tl">
                    <a:srgbClr val="000000"/>
                  </a:outerShdw>
                </a:effectLst>
              </a:rPr>
              <a:t>Slicing: return copy of a subset</a:t>
            </a:r>
          </a:p>
        </p:txBody>
      </p:sp>
      <p:sp>
        <p:nvSpPr>
          <p:cNvPr id="121859" name="Rectangle 3"/>
          <p:cNvSpPr>
            <a:spLocks noGrp="1" noChangeArrowheads="1"/>
          </p:cNvSpPr>
          <p:nvPr>
            <p:ph type="body" idx="1"/>
          </p:nvPr>
        </p:nvSpPr>
        <p:spPr>
          <a:xfrm>
            <a:off x="685800" y="1600200"/>
            <a:ext cx="7772400" cy="4953000"/>
          </a:xfrm>
        </p:spPr>
        <p:txBody>
          <a:bodyPr/>
          <a:lstStyle/>
          <a:p>
            <a:pPr marL="0" indent="0">
              <a:lnSpc>
                <a:spcPct val="90000"/>
              </a:lnSpc>
              <a:buFont typeface="Symbol" pitchFamily="-65" charset="2"/>
              <a:buNone/>
            </a:pPr>
            <a:r>
              <a:rPr lang="en-US" b="0">
                <a:solidFill>
                  <a:srgbClr val="660033"/>
                </a:solidFill>
                <a:latin typeface="Courier New" pitchFamily="-65" charset="0"/>
              </a:rPr>
              <a:t>&gt;&gt;&gt;</a:t>
            </a:r>
            <a:r>
              <a:rPr lang="en-US" b="0">
                <a:latin typeface="Courier New" pitchFamily="-65" charset="0"/>
              </a:rPr>
              <a:t> t = (23, </a:t>
            </a:r>
            <a:r>
              <a:rPr lang="en-US" b="0">
                <a:solidFill>
                  <a:srgbClr val="008000"/>
                </a:solidFill>
                <a:latin typeface="Courier New" pitchFamily="-65" charset="0"/>
              </a:rPr>
              <a:t>‘abc’</a:t>
            </a:r>
            <a:r>
              <a:rPr lang="en-US" b="0">
                <a:latin typeface="Courier New" pitchFamily="-65" charset="0"/>
              </a:rPr>
              <a:t>, 4.56, (2,3), </a:t>
            </a:r>
            <a:r>
              <a:rPr lang="en-US" b="0">
                <a:solidFill>
                  <a:srgbClr val="008000"/>
                </a:solidFill>
                <a:latin typeface="Courier New" pitchFamily="-65" charset="0"/>
              </a:rPr>
              <a:t>‘def’</a:t>
            </a:r>
            <a:r>
              <a:rPr lang="en-US" b="0">
                <a:latin typeface="Courier New" pitchFamily="-65" charset="0"/>
              </a:rPr>
              <a:t>)</a:t>
            </a:r>
          </a:p>
          <a:p>
            <a:pPr marL="0" indent="0">
              <a:lnSpc>
                <a:spcPct val="90000"/>
              </a:lnSpc>
              <a:buFont typeface="Symbol" pitchFamily="-65" charset="2"/>
              <a:buNone/>
            </a:pPr>
            <a:endParaRPr lang="en-US" sz="1000" b="0">
              <a:latin typeface="Courier New" pitchFamily="-65" charset="0"/>
            </a:endParaRPr>
          </a:p>
          <a:p>
            <a:pPr marL="0" indent="0">
              <a:lnSpc>
                <a:spcPct val="90000"/>
              </a:lnSpc>
              <a:buFont typeface="Symbol" pitchFamily="-65" charset="2"/>
              <a:buNone/>
            </a:pPr>
            <a:r>
              <a:rPr lang="en-US" sz="2800" b="0"/>
              <a:t>Return a copy of the container with a subset of the original members.  Start copying at the first index, and stop copying </a:t>
            </a:r>
            <a:r>
              <a:rPr lang="en-US" sz="2800" b="0" i="1" u="sng">
                <a:solidFill>
                  <a:schemeClr val="accent2"/>
                </a:solidFill>
              </a:rPr>
              <a:t>before</a:t>
            </a:r>
            <a:r>
              <a:rPr lang="en-US" sz="2800" b="0"/>
              <a:t> second.</a:t>
            </a:r>
          </a:p>
          <a:p>
            <a:pPr marL="400050" lvl="1" indent="0">
              <a:lnSpc>
                <a:spcPct val="90000"/>
              </a:lnSpc>
              <a:buFont typeface="Symbol" pitchFamily="-65" charset="2"/>
              <a:buNone/>
            </a:pPr>
            <a:r>
              <a:rPr lang="en-US" sz="2800">
                <a:solidFill>
                  <a:srgbClr val="660033"/>
                </a:solidFill>
                <a:latin typeface="Courier New" pitchFamily="-65" charset="0"/>
                <a:ea typeface="ＭＳ Ｐゴシック" pitchFamily="-65" charset="-128"/>
              </a:rPr>
              <a:t>&gt;&gt;&gt;</a:t>
            </a:r>
            <a:r>
              <a:rPr lang="en-US" sz="2800">
                <a:latin typeface="Courier New" pitchFamily="-65" charset="0"/>
                <a:ea typeface="ＭＳ Ｐゴシック" pitchFamily="-65" charset="-128"/>
              </a:rPr>
              <a:t> t[1:4]	</a:t>
            </a:r>
          </a:p>
          <a:p>
            <a:pPr marL="400050" lvl="1" indent="0">
              <a:lnSpc>
                <a:spcPct val="90000"/>
              </a:lnSpc>
              <a:buFont typeface="Symbol" pitchFamily="-65" charset="2"/>
              <a:buNone/>
            </a:pPr>
            <a:r>
              <a:rPr lang="en-US" sz="2800">
                <a:solidFill>
                  <a:schemeClr val="accent2"/>
                </a:solidFill>
                <a:latin typeface="Courier New" pitchFamily="-65" charset="0"/>
                <a:ea typeface="ＭＳ Ｐゴシック" pitchFamily="-65" charset="-128"/>
              </a:rPr>
              <a:t>(‘abc’, 4.56, (2,3))</a:t>
            </a:r>
            <a:endParaRPr lang="en-US" sz="2800">
              <a:latin typeface="Courier New" pitchFamily="-65" charset="0"/>
              <a:ea typeface="ＭＳ Ｐゴシック" pitchFamily="-65" charset="-128"/>
            </a:endParaRPr>
          </a:p>
          <a:p>
            <a:pPr marL="0" indent="0">
              <a:lnSpc>
                <a:spcPct val="90000"/>
              </a:lnSpc>
              <a:buFont typeface="Symbol" pitchFamily="-65" charset="2"/>
              <a:buNone/>
            </a:pPr>
            <a:r>
              <a:rPr lang="en-US" sz="2800" b="0"/>
              <a:t>Negative indices count from end</a:t>
            </a:r>
          </a:p>
          <a:p>
            <a:pPr marL="400050" lvl="1" indent="0">
              <a:lnSpc>
                <a:spcPct val="90000"/>
              </a:lnSpc>
              <a:buFont typeface="Symbol" pitchFamily="-65" charset="2"/>
              <a:buNone/>
            </a:pPr>
            <a:r>
              <a:rPr lang="en-US" sz="2800">
                <a:solidFill>
                  <a:srgbClr val="660033"/>
                </a:solidFill>
                <a:latin typeface="Courier New" pitchFamily="-65" charset="0"/>
                <a:ea typeface="ＭＳ Ｐゴシック" pitchFamily="-65" charset="-128"/>
              </a:rPr>
              <a:t>&gt;&gt;&gt;</a:t>
            </a:r>
            <a:r>
              <a:rPr lang="en-US" sz="2800">
                <a:latin typeface="Courier New" pitchFamily="-65" charset="0"/>
                <a:ea typeface="ＭＳ Ｐゴシック" pitchFamily="-65" charset="-128"/>
              </a:rPr>
              <a:t> t[1:-1]</a:t>
            </a:r>
          </a:p>
          <a:p>
            <a:pPr marL="400050" lvl="1" indent="0">
              <a:lnSpc>
                <a:spcPct val="90000"/>
              </a:lnSpc>
              <a:buFont typeface="Symbol" pitchFamily="-65" charset="2"/>
              <a:buNone/>
            </a:pPr>
            <a:r>
              <a:rPr lang="en-US" sz="2800">
                <a:solidFill>
                  <a:schemeClr val="accent2"/>
                </a:solidFill>
                <a:latin typeface="Courier New" pitchFamily="-65" charset="0"/>
                <a:ea typeface="ＭＳ Ｐゴシック" pitchFamily="-65" charset="-128"/>
              </a:rPr>
              <a:t>(‘abc’, 4.56, (2,3))</a:t>
            </a:r>
          </a:p>
        </p:txBody>
      </p:sp>
    </p:spTree>
    <p:extLst>
      <p:ext uri="{BB962C8B-B14F-4D97-AF65-F5344CB8AC3E}">
        <p14:creationId xmlns:p14="http://schemas.microsoft.com/office/powerpoint/2010/main" val="975720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3600">
                <a:effectLst>
                  <a:outerShdw blurRad="38100" dist="38100" dir="2700000" algn="tl">
                    <a:srgbClr val="000000"/>
                  </a:outerShdw>
                </a:effectLst>
              </a:rPr>
              <a:t>Slicing: return copy of a =subset</a:t>
            </a:r>
          </a:p>
        </p:txBody>
      </p:sp>
      <p:sp>
        <p:nvSpPr>
          <p:cNvPr id="80899" name="Rectangle 3"/>
          <p:cNvSpPr>
            <a:spLocks noGrp="1" noChangeArrowheads="1"/>
          </p:cNvSpPr>
          <p:nvPr>
            <p:ph type="body" idx="1"/>
          </p:nvPr>
        </p:nvSpPr>
        <p:spPr>
          <a:xfrm>
            <a:off x="685800" y="1600200"/>
            <a:ext cx="7772400" cy="4419600"/>
          </a:xfrm>
        </p:spPr>
        <p:txBody>
          <a:bodyPr/>
          <a:lstStyle/>
          <a:p>
            <a:pPr marL="0" indent="0">
              <a:lnSpc>
                <a:spcPct val="90000"/>
              </a:lnSpc>
              <a:buFont typeface="Symbol" pitchFamily="-65" charset="2"/>
              <a:buNone/>
            </a:pPr>
            <a:r>
              <a:rPr lang="en-US" b="0">
                <a:solidFill>
                  <a:srgbClr val="660033"/>
                </a:solidFill>
                <a:latin typeface="Courier New" pitchFamily="-65" charset="0"/>
              </a:rPr>
              <a:t>&gt;&gt;&gt;</a:t>
            </a:r>
            <a:r>
              <a:rPr lang="en-US" b="0">
                <a:latin typeface="Courier New" pitchFamily="-65" charset="0"/>
              </a:rPr>
              <a:t> t = (23, </a:t>
            </a:r>
            <a:r>
              <a:rPr lang="en-US" b="0">
                <a:solidFill>
                  <a:srgbClr val="008000"/>
                </a:solidFill>
                <a:latin typeface="Courier New" pitchFamily="-65" charset="0"/>
              </a:rPr>
              <a:t>‘abc’</a:t>
            </a:r>
            <a:r>
              <a:rPr lang="en-US" b="0">
                <a:latin typeface="Courier New" pitchFamily="-65" charset="0"/>
              </a:rPr>
              <a:t>, 4.56, (2,3), </a:t>
            </a:r>
            <a:r>
              <a:rPr lang="en-US" b="0">
                <a:solidFill>
                  <a:srgbClr val="008000"/>
                </a:solidFill>
                <a:latin typeface="Courier New" pitchFamily="-65" charset="0"/>
              </a:rPr>
              <a:t>‘def’</a:t>
            </a:r>
            <a:r>
              <a:rPr lang="en-US" b="0">
                <a:latin typeface="Courier New" pitchFamily="-65" charset="0"/>
              </a:rPr>
              <a:t>)</a:t>
            </a:r>
          </a:p>
          <a:p>
            <a:pPr marL="0" indent="0">
              <a:lnSpc>
                <a:spcPct val="90000"/>
              </a:lnSpc>
              <a:buFont typeface="Symbol" pitchFamily="-65" charset="2"/>
              <a:buNone/>
            </a:pPr>
            <a:r>
              <a:rPr lang="en-US" sz="2800" b="0"/>
              <a:t>Omit first index to make copy starting from beginning of the container</a:t>
            </a:r>
          </a:p>
          <a:p>
            <a:pPr marL="0" indent="0">
              <a:lnSpc>
                <a:spcPct val="90000"/>
              </a:lnSpc>
              <a:buFont typeface="Symbol" pitchFamily="-65" charset="2"/>
              <a:buNone/>
            </a:pPr>
            <a:r>
              <a:rPr lang="en-US" sz="2800" b="0">
                <a:latin typeface="Courier New" pitchFamily="-65" charset="0"/>
              </a:rPr>
              <a:t>	</a:t>
            </a:r>
            <a:r>
              <a:rPr lang="en-US" sz="2800" b="0">
                <a:solidFill>
                  <a:srgbClr val="660033"/>
                </a:solidFill>
                <a:latin typeface="Courier New" pitchFamily="-65" charset="0"/>
              </a:rPr>
              <a:t>&gt;&gt;&gt;</a:t>
            </a:r>
            <a:r>
              <a:rPr lang="en-US" sz="2800" b="0">
                <a:latin typeface="Courier New" pitchFamily="-65" charset="0"/>
              </a:rPr>
              <a:t> t[:2] </a:t>
            </a:r>
          </a:p>
          <a:p>
            <a:pPr marL="0" indent="0">
              <a:lnSpc>
                <a:spcPct val="90000"/>
              </a:lnSpc>
              <a:buFont typeface="Symbol" pitchFamily="-65" charset="2"/>
              <a:buNone/>
            </a:pPr>
            <a:r>
              <a:rPr lang="en-US" sz="2800" b="0">
                <a:solidFill>
                  <a:schemeClr val="accent2"/>
                </a:solidFill>
                <a:latin typeface="Courier New" pitchFamily="-65" charset="0"/>
              </a:rPr>
              <a:t>	(23, ‘abc’)</a:t>
            </a:r>
            <a:endParaRPr lang="en-US" sz="2800" b="0">
              <a:latin typeface="Courier New" pitchFamily="-65" charset="0"/>
            </a:endParaRPr>
          </a:p>
          <a:p>
            <a:pPr marL="0" indent="0">
              <a:lnSpc>
                <a:spcPct val="90000"/>
              </a:lnSpc>
              <a:buFont typeface="Symbol" pitchFamily="-65" charset="2"/>
              <a:buNone/>
            </a:pPr>
            <a:r>
              <a:rPr lang="en-US" sz="2800" b="0"/>
              <a:t>Omit second index to make copy starting at first index and going to end</a:t>
            </a:r>
          </a:p>
          <a:p>
            <a:pPr marL="0" indent="0">
              <a:lnSpc>
                <a:spcPct val="90000"/>
              </a:lnSpc>
              <a:buFont typeface="Symbol" pitchFamily="-65" charset="2"/>
              <a:buNone/>
            </a:pPr>
            <a:r>
              <a:rPr lang="en-US" sz="2800" b="0">
                <a:latin typeface="Courier New" pitchFamily="-65" charset="0"/>
              </a:rPr>
              <a:t>	</a:t>
            </a:r>
            <a:r>
              <a:rPr lang="en-US" sz="2800" b="0">
                <a:solidFill>
                  <a:srgbClr val="660033"/>
                </a:solidFill>
                <a:latin typeface="Courier New" pitchFamily="-65" charset="0"/>
              </a:rPr>
              <a:t>&gt;&gt;&gt;</a:t>
            </a:r>
            <a:r>
              <a:rPr lang="en-US" sz="2800" b="0">
                <a:latin typeface="Courier New" pitchFamily="-65" charset="0"/>
              </a:rPr>
              <a:t> t[2:]</a:t>
            </a:r>
          </a:p>
          <a:p>
            <a:pPr marL="0" indent="0">
              <a:lnSpc>
                <a:spcPct val="90000"/>
              </a:lnSpc>
              <a:buFont typeface="Symbol" pitchFamily="-65" charset="2"/>
              <a:buNone/>
            </a:pPr>
            <a:r>
              <a:rPr lang="en-US" sz="2800" b="0">
                <a:solidFill>
                  <a:schemeClr val="accent2"/>
                </a:solidFill>
                <a:latin typeface="Courier New" pitchFamily="-65" charset="0"/>
              </a:rPr>
              <a:t>	(4.56, (2,3), ‘def’)</a:t>
            </a:r>
          </a:p>
        </p:txBody>
      </p:sp>
    </p:spTree>
    <p:extLst>
      <p:ext uri="{BB962C8B-B14F-4D97-AF65-F5344CB8AC3E}">
        <p14:creationId xmlns:p14="http://schemas.microsoft.com/office/powerpoint/2010/main" val="1689067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3600">
                <a:effectLst>
                  <a:outerShdw blurRad="38100" dist="38100" dir="2700000" algn="tl">
                    <a:srgbClr val="000000"/>
                  </a:outerShdw>
                </a:effectLst>
              </a:rPr>
              <a:t>Copying the Whole Sequence</a:t>
            </a:r>
          </a:p>
        </p:txBody>
      </p:sp>
      <p:sp>
        <p:nvSpPr>
          <p:cNvPr id="82947" name="Rectangle 3"/>
          <p:cNvSpPr>
            <a:spLocks noGrp="1" noChangeArrowheads="1"/>
          </p:cNvSpPr>
          <p:nvPr>
            <p:ph type="body" idx="1"/>
          </p:nvPr>
        </p:nvSpPr>
        <p:spPr>
          <a:xfrm>
            <a:off x="685800" y="1447800"/>
            <a:ext cx="7772400" cy="4648200"/>
          </a:xfrm>
        </p:spPr>
        <p:txBody>
          <a:bodyPr/>
          <a:lstStyle/>
          <a:p>
            <a:r>
              <a:rPr lang="en-US" sz="2800" b="0"/>
              <a:t>[ : ] makes a </a:t>
            </a:r>
            <a:r>
              <a:rPr lang="en-US" sz="2800" b="0" i="1">
                <a:solidFill>
                  <a:schemeClr val="accent2"/>
                </a:solidFill>
              </a:rPr>
              <a:t>copy</a:t>
            </a:r>
            <a:r>
              <a:rPr lang="en-US" sz="2800" b="0"/>
              <a:t> of an entire sequence</a:t>
            </a:r>
          </a:p>
          <a:p>
            <a:pPr>
              <a:buFont typeface="Symbol" pitchFamily="-65" charset="2"/>
              <a:buNone/>
            </a:pPr>
            <a:r>
              <a:rPr lang="en-US" sz="2800" b="0">
                <a:latin typeface="Courier New" pitchFamily="-65" charset="0"/>
              </a:rPr>
              <a:t>	</a:t>
            </a:r>
            <a:r>
              <a:rPr lang="en-US" sz="2800" b="0">
                <a:solidFill>
                  <a:srgbClr val="660033"/>
                </a:solidFill>
                <a:latin typeface="Courier New" pitchFamily="-65" charset="0"/>
              </a:rPr>
              <a:t>&gt;&gt;&gt;</a:t>
            </a:r>
            <a:r>
              <a:rPr lang="en-US" sz="2800" b="0">
                <a:latin typeface="Courier New" pitchFamily="-65" charset="0"/>
              </a:rPr>
              <a:t> t[:] </a:t>
            </a:r>
          </a:p>
          <a:p>
            <a:pPr>
              <a:buFont typeface="Symbol" pitchFamily="-65" charset="2"/>
              <a:buNone/>
            </a:pPr>
            <a:r>
              <a:rPr lang="en-US" sz="2800" b="0">
                <a:solidFill>
                  <a:schemeClr val="accent2"/>
                </a:solidFill>
                <a:latin typeface="Courier New" pitchFamily="-65" charset="0"/>
              </a:rPr>
              <a:t>	(23, ‘abc’, 4.56, (2,3), ‘def’)</a:t>
            </a:r>
          </a:p>
          <a:p>
            <a:r>
              <a:rPr lang="en-US" sz="2800" b="0"/>
              <a:t>Note the difference between these two lines for mutable sequences</a:t>
            </a:r>
          </a:p>
          <a:p>
            <a:pPr>
              <a:buFont typeface="Symbol" pitchFamily="-65" charset="2"/>
              <a:buNone/>
            </a:pPr>
            <a:r>
              <a:rPr lang="en-US" b="0">
                <a:solidFill>
                  <a:srgbClr val="660033"/>
                </a:solidFill>
                <a:latin typeface="Courier New" pitchFamily="-65" charset="0"/>
              </a:rPr>
              <a:t>&gt;&gt;&gt;</a:t>
            </a:r>
            <a:r>
              <a:rPr lang="en-US" b="0">
                <a:latin typeface="Courier New" pitchFamily="-65" charset="0"/>
              </a:rPr>
              <a:t> l2 = l1 # Both refer to 1 ref,</a:t>
            </a:r>
          </a:p>
          <a:p>
            <a:pPr>
              <a:buFont typeface="Symbol" pitchFamily="-65" charset="2"/>
              <a:buNone/>
            </a:pPr>
            <a:r>
              <a:rPr lang="en-US" b="0">
                <a:latin typeface="Courier New" pitchFamily="-65" charset="0"/>
              </a:rPr>
              <a:t>  	       # changing one affects both</a:t>
            </a:r>
          </a:p>
          <a:p>
            <a:pPr>
              <a:buFont typeface="Symbol" pitchFamily="-65" charset="2"/>
              <a:buNone/>
            </a:pPr>
            <a:r>
              <a:rPr lang="en-US" b="0">
                <a:solidFill>
                  <a:srgbClr val="660033"/>
                </a:solidFill>
                <a:latin typeface="Courier New" pitchFamily="-65" charset="0"/>
              </a:rPr>
              <a:t>&gt;&gt;&gt;</a:t>
            </a:r>
            <a:r>
              <a:rPr lang="en-US" b="0">
                <a:latin typeface="Courier New" pitchFamily="-65" charset="0"/>
              </a:rPr>
              <a:t> l2 = l1[:] # Independent copies, two refs</a:t>
            </a:r>
          </a:p>
          <a:p>
            <a:pPr>
              <a:buFont typeface="Symbol" pitchFamily="-65" charset="2"/>
              <a:buNone/>
            </a:pPr>
            <a:r>
              <a:rPr lang="en-US" sz="2800" b="0">
                <a:latin typeface="Courier New" pitchFamily="-65" charset="0"/>
              </a:rPr>
              <a:t>                 	</a:t>
            </a:r>
          </a:p>
        </p:txBody>
      </p:sp>
    </p:spTree>
    <p:extLst>
      <p:ext uri="{BB962C8B-B14F-4D97-AF65-F5344CB8AC3E}">
        <p14:creationId xmlns:p14="http://schemas.microsoft.com/office/powerpoint/2010/main" val="112847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effectLst>
                  <a:outerShdw blurRad="38100" dist="38100" dir="2700000" algn="tl">
                    <a:srgbClr val="000000"/>
                  </a:outerShdw>
                </a:effectLst>
              </a:rPr>
              <a:t>The ‘in’ Operator</a:t>
            </a:r>
          </a:p>
        </p:txBody>
      </p:sp>
      <p:sp>
        <p:nvSpPr>
          <p:cNvPr id="84995" name="Rectangle 3"/>
          <p:cNvSpPr>
            <a:spLocks noGrp="1" noChangeArrowheads="1"/>
          </p:cNvSpPr>
          <p:nvPr>
            <p:ph type="body" idx="1"/>
          </p:nvPr>
        </p:nvSpPr>
        <p:spPr/>
        <p:txBody>
          <a:bodyPr/>
          <a:lstStyle/>
          <a:p>
            <a:pPr>
              <a:lnSpc>
                <a:spcPct val="90000"/>
              </a:lnSpc>
            </a:pPr>
            <a:r>
              <a:rPr lang="en-US" b="0"/>
              <a:t>Boolean test whether a value is inside a container:</a:t>
            </a:r>
            <a:endParaRPr lang="en-US" sz="2000" b="0">
              <a:latin typeface="Courier New" pitchFamily="-65" charset="0"/>
            </a:endParaRPr>
          </a:p>
          <a:p>
            <a:pPr lvl="2">
              <a:lnSpc>
                <a:spcPct val="90000"/>
              </a:lnSpc>
              <a:spcBef>
                <a:spcPct val="0"/>
              </a:spcBef>
              <a:buFontTx/>
              <a:buNone/>
            </a:pPr>
            <a:r>
              <a:rPr lang="en-US" sz="1800">
                <a:solidFill>
                  <a:srgbClr val="660033"/>
                </a:solidFill>
                <a:latin typeface="Courier New" pitchFamily="-65" charset="0"/>
                <a:ea typeface="ＭＳ Ｐゴシック" pitchFamily="-65" charset="-128"/>
              </a:rPr>
              <a:t>&gt;&gt;&gt;</a:t>
            </a:r>
            <a:r>
              <a:rPr lang="en-US" sz="1800">
                <a:latin typeface="Courier New" pitchFamily="-65" charset="0"/>
                <a:ea typeface="ＭＳ Ｐゴシック" pitchFamily="-65" charset="-128"/>
              </a:rPr>
              <a:t> t = [1, 2, 4, 5]</a:t>
            </a:r>
          </a:p>
          <a:p>
            <a:pPr lvl="2">
              <a:lnSpc>
                <a:spcPct val="90000"/>
              </a:lnSpc>
              <a:spcBef>
                <a:spcPct val="0"/>
              </a:spcBef>
              <a:buFontTx/>
              <a:buNone/>
            </a:pPr>
            <a:r>
              <a:rPr lang="en-US" sz="1800">
                <a:solidFill>
                  <a:srgbClr val="660033"/>
                </a:solidFill>
                <a:latin typeface="Courier New" pitchFamily="-65" charset="0"/>
                <a:ea typeface="ＭＳ Ｐゴシック" pitchFamily="-65" charset="-128"/>
              </a:rPr>
              <a:t>&gt;&gt;&gt;</a:t>
            </a:r>
            <a:r>
              <a:rPr lang="en-US" sz="1800">
                <a:latin typeface="Courier New" pitchFamily="-65" charset="0"/>
                <a:ea typeface="ＭＳ Ｐゴシック" pitchFamily="-65" charset="-128"/>
              </a:rPr>
              <a:t> 3 </a:t>
            </a:r>
            <a:r>
              <a:rPr lang="en-US" sz="1800">
                <a:solidFill>
                  <a:srgbClr val="FF6600"/>
                </a:solidFill>
                <a:latin typeface="Courier New" pitchFamily="-65" charset="0"/>
                <a:ea typeface="ＭＳ Ｐゴシック" pitchFamily="-65" charset="-128"/>
              </a:rPr>
              <a:t>in</a:t>
            </a:r>
            <a:r>
              <a:rPr lang="en-US" sz="1800">
                <a:latin typeface="Courier New" pitchFamily="-65" charset="0"/>
                <a:ea typeface="ＭＳ Ｐゴシック" pitchFamily="-65" charset="-128"/>
              </a:rPr>
              <a:t> t</a:t>
            </a:r>
          </a:p>
          <a:p>
            <a:pPr lvl="2">
              <a:lnSpc>
                <a:spcPct val="90000"/>
              </a:lnSpc>
              <a:spcBef>
                <a:spcPct val="0"/>
              </a:spcBef>
              <a:buFontTx/>
              <a:buNone/>
            </a:pPr>
            <a:r>
              <a:rPr lang="en-US" sz="1800">
                <a:solidFill>
                  <a:schemeClr val="accent2"/>
                </a:solidFill>
                <a:latin typeface="Courier New" pitchFamily="-65" charset="0"/>
                <a:ea typeface="ＭＳ Ｐゴシック" pitchFamily="-65" charset="-128"/>
              </a:rPr>
              <a:t>False</a:t>
            </a:r>
          </a:p>
          <a:p>
            <a:pPr lvl="2">
              <a:lnSpc>
                <a:spcPct val="90000"/>
              </a:lnSpc>
              <a:spcBef>
                <a:spcPct val="0"/>
              </a:spcBef>
              <a:buFontTx/>
              <a:buNone/>
            </a:pPr>
            <a:r>
              <a:rPr lang="en-US" sz="1800">
                <a:solidFill>
                  <a:srgbClr val="660033"/>
                </a:solidFill>
                <a:latin typeface="Courier New" pitchFamily="-65" charset="0"/>
                <a:ea typeface="ＭＳ Ｐゴシック" pitchFamily="-65" charset="-128"/>
              </a:rPr>
              <a:t>&gt;&gt;&gt;</a:t>
            </a:r>
            <a:r>
              <a:rPr lang="en-US" sz="1800">
                <a:latin typeface="Courier New" pitchFamily="-65" charset="0"/>
                <a:ea typeface="ＭＳ Ｐゴシック" pitchFamily="-65" charset="-128"/>
              </a:rPr>
              <a:t> 4 </a:t>
            </a:r>
            <a:r>
              <a:rPr lang="en-US" sz="1800">
                <a:solidFill>
                  <a:srgbClr val="FF6600"/>
                </a:solidFill>
                <a:latin typeface="Courier New" pitchFamily="-65" charset="0"/>
                <a:ea typeface="ＭＳ Ｐゴシック" pitchFamily="-65" charset="-128"/>
              </a:rPr>
              <a:t>in </a:t>
            </a:r>
            <a:r>
              <a:rPr lang="en-US" sz="1800">
                <a:latin typeface="Courier New" pitchFamily="-65" charset="0"/>
                <a:ea typeface="ＭＳ Ｐゴシック" pitchFamily="-65" charset="-128"/>
              </a:rPr>
              <a:t>t</a:t>
            </a:r>
          </a:p>
          <a:p>
            <a:pPr lvl="2">
              <a:lnSpc>
                <a:spcPct val="90000"/>
              </a:lnSpc>
              <a:spcBef>
                <a:spcPct val="0"/>
              </a:spcBef>
              <a:buFontTx/>
              <a:buNone/>
            </a:pPr>
            <a:r>
              <a:rPr lang="en-US" sz="1800">
                <a:solidFill>
                  <a:schemeClr val="accent2"/>
                </a:solidFill>
                <a:latin typeface="Courier New" pitchFamily="-65" charset="0"/>
                <a:ea typeface="ＭＳ Ｐゴシック" pitchFamily="-65" charset="-128"/>
              </a:rPr>
              <a:t>True</a:t>
            </a:r>
          </a:p>
          <a:p>
            <a:pPr lvl="2">
              <a:lnSpc>
                <a:spcPct val="90000"/>
              </a:lnSpc>
              <a:spcBef>
                <a:spcPct val="0"/>
              </a:spcBef>
              <a:buFontTx/>
              <a:buNone/>
            </a:pPr>
            <a:r>
              <a:rPr lang="en-US" sz="1800">
                <a:solidFill>
                  <a:srgbClr val="660033"/>
                </a:solidFill>
                <a:latin typeface="Courier New" pitchFamily="-65" charset="0"/>
                <a:ea typeface="ＭＳ Ｐゴシック" pitchFamily="-65" charset="-128"/>
              </a:rPr>
              <a:t>&gt;&gt;&gt;</a:t>
            </a:r>
            <a:r>
              <a:rPr lang="en-US" sz="1800">
                <a:latin typeface="Courier New" pitchFamily="-65" charset="0"/>
                <a:ea typeface="ＭＳ Ｐゴシック" pitchFamily="-65" charset="-128"/>
              </a:rPr>
              <a:t> 4 </a:t>
            </a:r>
            <a:r>
              <a:rPr lang="en-US" sz="1800">
                <a:solidFill>
                  <a:srgbClr val="FF6600"/>
                </a:solidFill>
                <a:latin typeface="Courier New" pitchFamily="-65" charset="0"/>
                <a:ea typeface="ＭＳ Ｐゴシック" pitchFamily="-65" charset="-128"/>
              </a:rPr>
              <a:t>not in </a:t>
            </a:r>
            <a:r>
              <a:rPr lang="en-US" sz="1800">
                <a:latin typeface="Courier New" pitchFamily="-65" charset="0"/>
                <a:ea typeface="ＭＳ Ｐゴシック" pitchFamily="-65" charset="-128"/>
              </a:rPr>
              <a:t>t</a:t>
            </a:r>
          </a:p>
          <a:p>
            <a:pPr lvl="2">
              <a:lnSpc>
                <a:spcPct val="90000"/>
              </a:lnSpc>
              <a:spcBef>
                <a:spcPct val="0"/>
              </a:spcBef>
              <a:buFontTx/>
              <a:buNone/>
            </a:pPr>
            <a:r>
              <a:rPr lang="en-US" sz="1800">
                <a:solidFill>
                  <a:schemeClr val="accent2"/>
                </a:solidFill>
                <a:latin typeface="Courier New" pitchFamily="-65" charset="0"/>
                <a:ea typeface="ＭＳ Ｐゴシック" pitchFamily="-65" charset="-128"/>
              </a:rPr>
              <a:t>False</a:t>
            </a:r>
          </a:p>
          <a:p>
            <a:pPr>
              <a:lnSpc>
                <a:spcPct val="90000"/>
              </a:lnSpc>
            </a:pPr>
            <a:r>
              <a:rPr lang="en-US" b="0">
                <a:cs typeface="Arial" charset="0"/>
              </a:rPr>
              <a:t>For strings, tests for substrings</a:t>
            </a:r>
            <a:endParaRPr lang="en-US" b="0"/>
          </a:p>
          <a:p>
            <a:pPr lvl="2">
              <a:lnSpc>
                <a:spcPct val="90000"/>
              </a:lnSpc>
              <a:spcBef>
                <a:spcPct val="0"/>
              </a:spcBef>
              <a:buFontTx/>
              <a:buNone/>
            </a:pPr>
            <a:r>
              <a:rPr lang="en-US" sz="2000">
                <a:latin typeface="Courier New" pitchFamily="-65" charset="0"/>
                <a:ea typeface="ＭＳ Ｐゴシック" pitchFamily="-65" charset="-128"/>
              </a:rPr>
              <a:t>&gt;&gt;&gt; a = 'abcde'</a:t>
            </a:r>
          </a:p>
          <a:p>
            <a:pPr lvl="2">
              <a:lnSpc>
                <a:spcPct val="90000"/>
              </a:lnSpc>
              <a:spcBef>
                <a:spcPct val="0"/>
              </a:spcBef>
              <a:buFontTx/>
              <a:buNone/>
            </a:pPr>
            <a:r>
              <a:rPr lang="en-US" sz="1800">
                <a:latin typeface="Courier New" pitchFamily="-65" charset="0"/>
                <a:ea typeface="ＭＳ Ｐゴシック" pitchFamily="-65" charset="-128"/>
              </a:rPr>
              <a:t>&gt;&gt;&gt; 'c' </a:t>
            </a:r>
            <a:r>
              <a:rPr lang="en-US" sz="1800">
                <a:solidFill>
                  <a:srgbClr val="FF6600"/>
                </a:solidFill>
                <a:latin typeface="Courier New" pitchFamily="-65" charset="0"/>
                <a:ea typeface="ＭＳ Ｐゴシック" pitchFamily="-65" charset="-128"/>
              </a:rPr>
              <a:t>in</a:t>
            </a:r>
            <a:r>
              <a:rPr lang="en-US" sz="1800">
                <a:latin typeface="Courier New" pitchFamily="-65" charset="0"/>
                <a:ea typeface="ＭＳ Ｐゴシック" pitchFamily="-65" charset="-128"/>
              </a:rPr>
              <a:t> a</a:t>
            </a:r>
          </a:p>
          <a:p>
            <a:pPr lvl="2">
              <a:lnSpc>
                <a:spcPct val="90000"/>
              </a:lnSpc>
              <a:spcBef>
                <a:spcPct val="0"/>
              </a:spcBef>
              <a:buFontTx/>
              <a:buNone/>
            </a:pPr>
            <a:r>
              <a:rPr lang="en-US" sz="1800">
                <a:latin typeface="Courier New" pitchFamily="-65" charset="0"/>
                <a:ea typeface="ＭＳ Ｐゴシック" pitchFamily="-65" charset="-128"/>
              </a:rPr>
              <a:t>True</a:t>
            </a:r>
          </a:p>
          <a:p>
            <a:pPr lvl="2">
              <a:lnSpc>
                <a:spcPct val="90000"/>
              </a:lnSpc>
              <a:spcBef>
                <a:spcPct val="0"/>
              </a:spcBef>
              <a:buFontTx/>
              <a:buNone/>
            </a:pPr>
            <a:r>
              <a:rPr lang="en-US" sz="1800">
                <a:latin typeface="Courier New" pitchFamily="-65" charset="0"/>
                <a:ea typeface="ＭＳ Ｐゴシック" pitchFamily="-65" charset="-128"/>
              </a:rPr>
              <a:t>&gt;&gt;&gt; 'cd' </a:t>
            </a:r>
            <a:r>
              <a:rPr lang="en-US" sz="1800">
                <a:solidFill>
                  <a:srgbClr val="FF6600"/>
                </a:solidFill>
                <a:latin typeface="Courier New" pitchFamily="-65" charset="0"/>
                <a:ea typeface="ＭＳ Ｐゴシック" pitchFamily="-65" charset="-128"/>
              </a:rPr>
              <a:t>in</a:t>
            </a:r>
            <a:r>
              <a:rPr lang="en-US" sz="1800">
                <a:latin typeface="Courier New" pitchFamily="-65" charset="0"/>
                <a:ea typeface="ＭＳ Ｐゴシック" pitchFamily="-65" charset="-128"/>
              </a:rPr>
              <a:t> a</a:t>
            </a:r>
          </a:p>
          <a:p>
            <a:pPr lvl="2">
              <a:lnSpc>
                <a:spcPct val="90000"/>
              </a:lnSpc>
              <a:spcBef>
                <a:spcPct val="0"/>
              </a:spcBef>
              <a:buFontTx/>
              <a:buNone/>
            </a:pPr>
            <a:r>
              <a:rPr lang="en-US" sz="1800">
                <a:solidFill>
                  <a:schemeClr val="accent2"/>
                </a:solidFill>
                <a:latin typeface="Courier New" pitchFamily="-65" charset="0"/>
                <a:ea typeface="ＭＳ Ｐゴシック" pitchFamily="-65" charset="-128"/>
              </a:rPr>
              <a:t>True</a:t>
            </a:r>
          </a:p>
          <a:p>
            <a:pPr lvl="2">
              <a:lnSpc>
                <a:spcPct val="90000"/>
              </a:lnSpc>
              <a:spcBef>
                <a:spcPct val="0"/>
              </a:spcBef>
              <a:buFontTx/>
              <a:buNone/>
            </a:pPr>
            <a:r>
              <a:rPr lang="en-US" sz="1800">
                <a:latin typeface="Courier New" pitchFamily="-65" charset="0"/>
                <a:ea typeface="ＭＳ Ｐゴシック" pitchFamily="-65" charset="-128"/>
              </a:rPr>
              <a:t>&gt;&gt;&gt; 'ac' </a:t>
            </a:r>
            <a:r>
              <a:rPr lang="en-US" sz="1800">
                <a:solidFill>
                  <a:srgbClr val="FF6600"/>
                </a:solidFill>
                <a:latin typeface="Courier New" pitchFamily="-65" charset="0"/>
                <a:ea typeface="ＭＳ Ｐゴシック" pitchFamily="-65" charset="-128"/>
              </a:rPr>
              <a:t>in</a:t>
            </a:r>
            <a:r>
              <a:rPr lang="en-US" sz="1800">
                <a:latin typeface="Courier New" pitchFamily="-65" charset="0"/>
                <a:ea typeface="ＭＳ Ｐゴシック" pitchFamily="-65" charset="-128"/>
              </a:rPr>
              <a:t> a</a:t>
            </a:r>
          </a:p>
          <a:p>
            <a:pPr lvl="2">
              <a:lnSpc>
                <a:spcPct val="90000"/>
              </a:lnSpc>
              <a:spcBef>
                <a:spcPct val="0"/>
              </a:spcBef>
              <a:buFontTx/>
              <a:buNone/>
            </a:pPr>
            <a:r>
              <a:rPr lang="en-US" sz="1800">
                <a:solidFill>
                  <a:schemeClr val="accent2"/>
                </a:solidFill>
                <a:latin typeface="Courier New" pitchFamily="-65" charset="0"/>
                <a:ea typeface="ＭＳ Ｐゴシック" pitchFamily="-65" charset="-128"/>
              </a:rPr>
              <a:t>False</a:t>
            </a:r>
          </a:p>
          <a:p>
            <a:pPr>
              <a:lnSpc>
                <a:spcPct val="90000"/>
              </a:lnSpc>
            </a:pPr>
            <a:r>
              <a:rPr lang="en-US" b="0"/>
              <a:t>Be careful: the </a:t>
            </a:r>
            <a:r>
              <a:rPr lang="en-US" b="0" i="1">
                <a:solidFill>
                  <a:schemeClr val="accent2"/>
                </a:solidFill>
              </a:rPr>
              <a:t>in</a:t>
            </a:r>
            <a:r>
              <a:rPr lang="en-US" b="0"/>
              <a:t> keyword is also used in the syntax of </a:t>
            </a:r>
            <a:r>
              <a:rPr lang="en-US" b="0" i="1">
                <a:solidFill>
                  <a:schemeClr val="accent2"/>
                </a:solidFill>
              </a:rPr>
              <a:t>for</a:t>
            </a:r>
            <a:r>
              <a:rPr lang="en-US" b="0"/>
              <a:t> </a:t>
            </a:r>
            <a:r>
              <a:rPr lang="en-US" b="0" i="1">
                <a:solidFill>
                  <a:schemeClr val="accent2"/>
                </a:solidFill>
              </a:rPr>
              <a:t>loops</a:t>
            </a:r>
            <a:r>
              <a:rPr lang="en-US" b="0"/>
              <a:t> and </a:t>
            </a:r>
            <a:r>
              <a:rPr lang="en-US" b="0" i="1">
                <a:solidFill>
                  <a:schemeClr val="accent2"/>
                </a:solidFill>
              </a:rPr>
              <a:t>list comprehensions</a:t>
            </a:r>
            <a:endParaRPr lang="en-US" b="0"/>
          </a:p>
        </p:txBody>
      </p:sp>
    </p:spTree>
    <p:extLst>
      <p:ext uri="{BB962C8B-B14F-4D97-AF65-F5344CB8AC3E}">
        <p14:creationId xmlns:p14="http://schemas.microsoft.com/office/powerpoint/2010/main" val="513833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effectLst>
                  <a:outerShdw blurRad="38100" dist="38100" dir="2700000" algn="tl">
                    <a:srgbClr val="000000"/>
                  </a:outerShdw>
                </a:effectLst>
              </a:rPr>
              <a:t>The + Operator</a:t>
            </a:r>
          </a:p>
        </p:txBody>
      </p:sp>
      <p:sp>
        <p:nvSpPr>
          <p:cNvPr id="84995" name="Rectangle 3"/>
          <p:cNvSpPr>
            <a:spLocks noGrp="1" noChangeArrowheads="1"/>
          </p:cNvSpPr>
          <p:nvPr>
            <p:ph type="body" idx="1"/>
          </p:nvPr>
        </p:nvSpPr>
        <p:spPr/>
        <p:txBody>
          <a:bodyPr/>
          <a:lstStyle/>
          <a:p>
            <a:pPr marL="0" indent="0">
              <a:lnSpc>
                <a:spcPct val="90000"/>
              </a:lnSpc>
              <a:buFont typeface="Symbol" pitchFamily="-65" charset="2"/>
              <a:buNone/>
            </a:pPr>
            <a:r>
              <a:rPr lang="en-US" sz="2800" b="0"/>
              <a:t>The + operator produces a </a:t>
            </a:r>
            <a:r>
              <a:rPr lang="en-US" sz="2800" b="0" i="1">
                <a:solidFill>
                  <a:schemeClr val="accent2"/>
                </a:solidFill>
              </a:rPr>
              <a:t>new</a:t>
            </a:r>
            <a:r>
              <a:rPr lang="en-US" sz="2800" b="0"/>
              <a:t>  tuple, list, or string whose value is the concatenation of its arguments.</a:t>
            </a:r>
            <a:endParaRPr lang="en-US" sz="3200" b="0"/>
          </a:p>
          <a:p>
            <a:pPr marL="0" indent="0">
              <a:lnSpc>
                <a:spcPct val="90000"/>
              </a:lnSpc>
              <a:buFont typeface="Symbol" pitchFamily="-65" charset="2"/>
              <a:buNone/>
            </a:pPr>
            <a:endParaRPr lang="en-US" b="0">
              <a:latin typeface="Courier New" pitchFamily="-65" charset="0"/>
            </a:endParaRPr>
          </a:p>
          <a:p>
            <a:pPr marL="0" indent="0">
              <a:lnSpc>
                <a:spcPct val="90000"/>
              </a:lnSpc>
              <a:buFont typeface="Symbol" pitchFamily="-65" charset="2"/>
              <a:buNone/>
            </a:pPr>
            <a:r>
              <a:rPr lang="en-US" b="0">
                <a:solidFill>
                  <a:srgbClr val="660033"/>
                </a:solidFill>
                <a:latin typeface="Courier New" pitchFamily="-65" charset="0"/>
              </a:rPr>
              <a:t>&gt;&gt;&gt;</a:t>
            </a:r>
            <a:r>
              <a:rPr lang="en-US" b="0">
                <a:latin typeface="Courier New" pitchFamily="-65" charset="0"/>
              </a:rPr>
              <a:t> (1, 2, 3) + (4, 5, 6)</a:t>
            </a:r>
          </a:p>
          <a:p>
            <a:pPr marL="0" indent="0">
              <a:lnSpc>
                <a:spcPct val="90000"/>
              </a:lnSpc>
              <a:buFont typeface="Symbol" pitchFamily="-65" charset="2"/>
              <a:buNone/>
            </a:pPr>
            <a:r>
              <a:rPr lang="en-US" b="0">
                <a:solidFill>
                  <a:schemeClr val="accent2"/>
                </a:solidFill>
                <a:latin typeface="Courier New" pitchFamily="-65" charset="0"/>
              </a:rPr>
              <a:t> (1, 2, 3, 4, 5, 6)</a:t>
            </a:r>
          </a:p>
          <a:p>
            <a:pPr marL="0" indent="0">
              <a:lnSpc>
                <a:spcPct val="90000"/>
              </a:lnSpc>
              <a:buFont typeface="Symbol" pitchFamily="-65" charset="2"/>
              <a:buNone/>
            </a:pPr>
            <a:endParaRPr lang="en-US" b="0">
              <a:solidFill>
                <a:schemeClr val="accent2"/>
              </a:solidFill>
              <a:latin typeface="Courier New" pitchFamily="-65" charset="0"/>
            </a:endParaRPr>
          </a:p>
          <a:p>
            <a:pPr marL="0" indent="0">
              <a:lnSpc>
                <a:spcPct val="90000"/>
              </a:lnSpc>
              <a:buFont typeface="Symbol" pitchFamily="-65" charset="2"/>
              <a:buNone/>
            </a:pPr>
            <a:r>
              <a:rPr lang="en-US" b="0">
                <a:solidFill>
                  <a:srgbClr val="660033"/>
                </a:solidFill>
                <a:latin typeface="Courier New" pitchFamily="-65" charset="0"/>
              </a:rPr>
              <a:t>&gt;&gt;&gt;</a:t>
            </a:r>
            <a:r>
              <a:rPr lang="en-US" b="0">
                <a:latin typeface="Courier New" pitchFamily="-65" charset="0"/>
              </a:rPr>
              <a:t> [1, 2, 3] + [4, 5, 6]</a:t>
            </a:r>
          </a:p>
          <a:p>
            <a:pPr marL="0" indent="0">
              <a:lnSpc>
                <a:spcPct val="90000"/>
              </a:lnSpc>
              <a:buFont typeface="Symbol" pitchFamily="-65" charset="2"/>
              <a:buNone/>
            </a:pPr>
            <a:r>
              <a:rPr lang="en-US" b="0">
                <a:solidFill>
                  <a:schemeClr val="accent2"/>
                </a:solidFill>
                <a:latin typeface="Courier New" pitchFamily="-65" charset="0"/>
              </a:rPr>
              <a:t> [1, 2, 3, 4, 5, 6]</a:t>
            </a:r>
          </a:p>
          <a:p>
            <a:pPr marL="0" indent="0">
              <a:lnSpc>
                <a:spcPct val="90000"/>
              </a:lnSpc>
              <a:buFont typeface="Symbol" pitchFamily="-65" charset="2"/>
              <a:buNone/>
            </a:pPr>
            <a:endParaRPr lang="en-US" b="0">
              <a:latin typeface="Courier New" pitchFamily="-65" charset="0"/>
            </a:endParaRPr>
          </a:p>
          <a:p>
            <a:pPr marL="0" indent="0">
              <a:lnSpc>
                <a:spcPct val="90000"/>
              </a:lnSpc>
              <a:buFont typeface="Symbol" pitchFamily="-65" charset="2"/>
              <a:buNone/>
            </a:pPr>
            <a:r>
              <a:rPr lang="en-US" b="0">
                <a:solidFill>
                  <a:srgbClr val="660033"/>
                </a:solidFill>
                <a:latin typeface="Courier New" pitchFamily="-65" charset="0"/>
              </a:rPr>
              <a:t>&gt;&gt;&gt;</a:t>
            </a:r>
            <a:r>
              <a:rPr lang="en-US" b="0">
                <a:latin typeface="Courier New" pitchFamily="-65" charset="0"/>
              </a:rPr>
              <a:t> </a:t>
            </a:r>
            <a:r>
              <a:rPr lang="en-US" b="0">
                <a:solidFill>
                  <a:srgbClr val="008000"/>
                </a:solidFill>
                <a:latin typeface="Courier New" pitchFamily="-65" charset="0"/>
              </a:rPr>
              <a:t>“Hello” </a:t>
            </a:r>
            <a:r>
              <a:rPr lang="en-US" b="0">
                <a:latin typeface="Courier New" pitchFamily="-65" charset="0"/>
              </a:rPr>
              <a:t>+</a:t>
            </a:r>
            <a:r>
              <a:rPr lang="en-US" b="0">
                <a:solidFill>
                  <a:srgbClr val="008000"/>
                </a:solidFill>
                <a:latin typeface="Courier New" pitchFamily="-65" charset="0"/>
              </a:rPr>
              <a:t> “ ” </a:t>
            </a:r>
            <a:r>
              <a:rPr lang="en-US" b="0">
                <a:latin typeface="Courier New" pitchFamily="-65" charset="0"/>
              </a:rPr>
              <a:t>+</a:t>
            </a:r>
            <a:r>
              <a:rPr lang="en-US" b="0">
                <a:solidFill>
                  <a:srgbClr val="008000"/>
                </a:solidFill>
                <a:latin typeface="Courier New" pitchFamily="-65" charset="0"/>
              </a:rPr>
              <a:t> “World”</a:t>
            </a:r>
          </a:p>
          <a:p>
            <a:pPr marL="0" indent="0">
              <a:lnSpc>
                <a:spcPct val="90000"/>
              </a:lnSpc>
              <a:buFont typeface="Symbol" pitchFamily="-65" charset="2"/>
              <a:buNone/>
            </a:pPr>
            <a:r>
              <a:rPr lang="en-US" b="0">
                <a:solidFill>
                  <a:schemeClr val="accent2"/>
                </a:solidFill>
                <a:latin typeface="Courier New" pitchFamily="-65" charset="0"/>
              </a:rPr>
              <a:t> ‘Hello World’</a:t>
            </a:r>
          </a:p>
        </p:txBody>
      </p:sp>
    </p:spTree>
    <p:extLst>
      <p:ext uri="{BB962C8B-B14F-4D97-AF65-F5344CB8AC3E}">
        <p14:creationId xmlns:p14="http://schemas.microsoft.com/office/powerpoint/2010/main" val="1766014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sz="3600">
                <a:effectLst>
                  <a:outerShdw blurRad="38100" dist="38100" dir="2700000" algn="tl">
                    <a:srgbClr val="000000"/>
                  </a:outerShdw>
                </a:effectLst>
              </a:rPr>
              <a:t>The * Operator</a:t>
            </a:r>
          </a:p>
        </p:txBody>
      </p:sp>
      <p:sp>
        <p:nvSpPr>
          <p:cNvPr id="89091" name="Rectangle 3"/>
          <p:cNvSpPr>
            <a:spLocks noGrp="1" noChangeArrowheads="1"/>
          </p:cNvSpPr>
          <p:nvPr>
            <p:ph type="body" idx="1"/>
          </p:nvPr>
        </p:nvSpPr>
        <p:spPr/>
        <p:txBody>
          <a:bodyPr/>
          <a:lstStyle/>
          <a:p>
            <a:pPr>
              <a:lnSpc>
                <a:spcPct val="90000"/>
              </a:lnSpc>
            </a:pPr>
            <a:r>
              <a:rPr lang="en-US" sz="2800" b="0"/>
              <a:t>The * operator produces a </a:t>
            </a:r>
            <a:r>
              <a:rPr lang="en-US" sz="2800" b="0" i="1">
                <a:solidFill>
                  <a:schemeClr val="accent2"/>
                </a:solidFill>
              </a:rPr>
              <a:t>new</a:t>
            </a:r>
            <a:r>
              <a:rPr lang="en-US" sz="2800" b="0"/>
              <a:t> tuple, list, or string that “repeats” the original content.</a:t>
            </a:r>
          </a:p>
          <a:p>
            <a:pPr>
              <a:lnSpc>
                <a:spcPct val="90000"/>
              </a:lnSpc>
              <a:buFont typeface="Symbol" pitchFamily="-65" charset="2"/>
              <a:buNone/>
            </a:pPr>
            <a:endParaRPr lang="en-US" sz="2000" b="0">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(1, 2, 3) * 3</a:t>
            </a:r>
          </a:p>
          <a:p>
            <a:pPr>
              <a:lnSpc>
                <a:spcPct val="90000"/>
              </a:lnSpc>
              <a:buFont typeface="Symbol" pitchFamily="-65" charset="2"/>
              <a:buNone/>
            </a:pPr>
            <a:r>
              <a:rPr lang="en-US" sz="2000" b="0">
                <a:solidFill>
                  <a:schemeClr val="accent2"/>
                </a:solidFill>
                <a:latin typeface="Courier New" pitchFamily="-65" charset="0"/>
              </a:rPr>
              <a:t>(1, 2, 3, 1, 2, 3, 1, 2, 3)</a:t>
            </a:r>
          </a:p>
          <a:p>
            <a:pPr>
              <a:lnSpc>
                <a:spcPct val="90000"/>
              </a:lnSpc>
              <a:buFont typeface="Symbol" pitchFamily="-65" charset="2"/>
              <a:buNone/>
            </a:pPr>
            <a:endParaRPr lang="en-US" sz="2000" b="0">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[1, 2, 3] * 3</a:t>
            </a:r>
          </a:p>
          <a:p>
            <a:pPr>
              <a:lnSpc>
                <a:spcPct val="90000"/>
              </a:lnSpc>
              <a:buFont typeface="Symbol" pitchFamily="-65" charset="2"/>
              <a:buNone/>
            </a:pPr>
            <a:r>
              <a:rPr lang="en-US" sz="2000" b="0">
                <a:solidFill>
                  <a:schemeClr val="accent2"/>
                </a:solidFill>
                <a:latin typeface="Courier New" pitchFamily="-65" charset="0"/>
              </a:rPr>
              <a:t>[1, 2, 3, 1, 2, 3, 1, 2, 3]</a:t>
            </a:r>
          </a:p>
          <a:p>
            <a:pPr>
              <a:lnSpc>
                <a:spcPct val="90000"/>
              </a:lnSpc>
              <a:buFont typeface="Symbol" pitchFamily="-65" charset="2"/>
              <a:buNone/>
            </a:pPr>
            <a:endParaRPr lang="en-US" sz="2000" b="0">
              <a:solidFill>
                <a:schemeClr val="accent2"/>
              </a:solidFill>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a:t>
            </a:r>
            <a:r>
              <a:rPr lang="en-US" sz="2000" b="0">
                <a:solidFill>
                  <a:srgbClr val="008000"/>
                </a:solidFill>
                <a:latin typeface="Courier New" pitchFamily="-65" charset="0"/>
              </a:rPr>
              <a:t>“Hello”</a:t>
            </a:r>
            <a:r>
              <a:rPr lang="en-US" sz="2000" b="0">
                <a:latin typeface="Courier New" pitchFamily="-65" charset="0"/>
              </a:rPr>
              <a:t> * 3</a:t>
            </a:r>
          </a:p>
          <a:p>
            <a:pPr>
              <a:lnSpc>
                <a:spcPct val="90000"/>
              </a:lnSpc>
              <a:buFont typeface="Symbol" pitchFamily="-65" charset="2"/>
              <a:buNone/>
            </a:pPr>
            <a:r>
              <a:rPr lang="en-US" sz="2000" b="0">
                <a:solidFill>
                  <a:schemeClr val="accent2"/>
                </a:solidFill>
                <a:latin typeface="Courier New" pitchFamily="-65" charset="0"/>
              </a:rPr>
              <a:t>‘HelloHelloHello’</a:t>
            </a:r>
          </a:p>
        </p:txBody>
      </p:sp>
    </p:spTree>
    <p:extLst>
      <p:ext uri="{BB962C8B-B14F-4D97-AF65-F5344CB8AC3E}">
        <p14:creationId xmlns:p14="http://schemas.microsoft.com/office/powerpoint/2010/main" val="1607004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685800" y="1447800"/>
            <a:ext cx="7772400" cy="2362200"/>
          </a:xfrm>
        </p:spPr>
        <p:txBody>
          <a:bodyPr/>
          <a:lstStyle/>
          <a:p>
            <a:r>
              <a:rPr lang="en-US" sz="6600">
                <a:effectLst>
                  <a:outerShdw blurRad="38100" dist="38100" dir="2700000" algn="tl">
                    <a:srgbClr val="000000"/>
                  </a:outerShdw>
                </a:effectLst>
              </a:rPr>
              <a:t>Mutability:</a:t>
            </a:r>
            <a:br>
              <a:rPr lang="en-US" sz="6600">
                <a:effectLst>
                  <a:outerShdw blurRad="38100" dist="38100" dir="2700000" algn="tl">
                    <a:srgbClr val="000000"/>
                  </a:outerShdw>
                </a:effectLst>
              </a:rPr>
            </a:br>
            <a:r>
              <a:rPr lang="en-US" sz="6600">
                <a:effectLst>
                  <a:outerShdw blurRad="38100" dist="38100" dir="2700000" algn="tl">
                    <a:srgbClr val="000000"/>
                  </a:outerShdw>
                </a:effectLst>
              </a:rPr>
              <a:t>Tuples vs. Lists</a:t>
            </a:r>
          </a:p>
        </p:txBody>
      </p:sp>
      <p:pic>
        <p:nvPicPr>
          <p:cNvPr id="91139" name="Picture 4" descr="j008444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543300"/>
            <a:ext cx="1828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24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010400"/>
          </a:xfrm>
        </p:spPr>
        <p:txBody>
          <a:bodyPr/>
          <a:lstStyle/>
          <a:p>
            <a:r>
              <a:rPr lang="en-US" sz="2400" b="1" dirty="0"/>
              <a:t>Toy problems</a:t>
            </a:r>
            <a:endParaRPr lang="en-US" sz="2400" dirty="0"/>
          </a:p>
          <a:p>
            <a:r>
              <a:rPr lang="en-US" sz="2400" dirty="0"/>
              <a:t>	The first example is the </a:t>
            </a:r>
          </a:p>
          <a:p>
            <a:r>
              <a:rPr lang="en-US" sz="2400" b="1" dirty="0"/>
              <a:t>Vacuum world </a:t>
            </a:r>
          </a:p>
          <a:p>
            <a:endParaRPr lang="en-US" b="1" dirty="0"/>
          </a:p>
          <a:p>
            <a:endParaRPr lang="en-US" b="1" dirty="0"/>
          </a:p>
          <a:p>
            <a:endParaRPr lang="en-US" dirty="0"/>
          </a:p>
          <a:p>
            <a:pPr lvl="1"/>
            <a:endParaRPr lang="en-US" sz="2400" dirty="0"/>
          </a:p>
          <a:p>
            <a:pPr lvl="1"/>
            <a:endParaRPr lang="en-US" sz="2400" dirty="0"/>
          </a:p>
          <a:p>
            <a:pPr lvl="1"/>
            <a:endParaRPr lang="en-US" sz="2400" dirty="0"/>
          </a:p>
          <a:p>
            <a:pPr lvl="1"/>
            <a:r>
              <a:rPr lang="en-US" sz="2400" dirty="0"/>
              <a:t>The agent is in one of the 2 locations, each of which might or might not contain dirt. </a:t>
            </a:r>
          </a:p>
          <a:p>
            <a:pPr lvl="1"/>
            <a:r>
              <a:rPr lang="en-US" sz="2400" dirty="0"/>
              <a:t>Any state can be designated as the initial state. </a:t>
            </a:r>
          </a:p>
          <a:p>
            <a:pPr lvl="1"/>
            <a:r>
              <a:rPr lang="en-US" sz="2400" dirty="0"/>
              <a:t>After trying these actions (Left, Right, Suck), we get another state.</a:t>
            </a:r>
          </a:p>
          <a:p>
            <a:pPr lvl="1"/>
            <a:r>
              <a:rPr lang="en-US" sz="2400" dirty="0"/>
              <a:t>The goal test checks whether all squares are clean. </a:t>
            </a:r>
          </a:p>
          <a:p>
            <a:endParaRPr lang="en-US" sz="2400" dirty="0"/>
          </a:p>
        </p:txBody>
      </p:sp>
      <p:pic>
        <p:nvPicPr>
          <p:cNvPr id="4" name="Picture 3"/>
          <p:cNvPicPr/>
          <p:nvPr/>
        </p:nvPicPr>
        <p:blipFill>
          <a:blip r:embed="rId2" cstate="print"/>
          <a:srcRect/>
          <a:stretch>
            <a:fillRect/>
          </a:stretch>
        </p:blipFill>
        <p:spPr bwMode="auto">
          <a:xfrm>
            <a:off x="1295400" y="1295400"/>
            <a:ext cx="6553200" cy="2818130"/>
          </a:xfrm>
          <a:prstGeom prst="rect">
            <a:avLst/>
          </a:prstGeom>
          <a:noFill/>
          <a:ln w="9525">
            <a:noFill/>
            <a:miter lim="800000"/>
            <a:headEnd/>
            <a:tailEnd/>
          </a:ln>
        </p:spPr>
      </p:pic>
    </p:spTree>
    <p:extLst>
      <p:ext uri="{BB962C8B-B14F-4D97-AF65-F5344CB8AC3E}">
        <p14:creationId xmlns:p14="http://schemas.microsoft.com/office/powerpoint/2010/main" val="23689960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effectLst>
                  <a:outerShdw blurRad="38100" dist="38100" dir="2700000" algn="tl">
                    <a:srgbClr val="000000"/>
                  </a:outerShdw>
                </a:effectLst>
              </a:rPr>
              <a:t>Lists are mutable</a:t>
            </a:r>
          </a:p>
        </p:txBody>
      </p:sp>
      <p:sp>
        <p:nvSpPr>
          <p:cNvPr id="228355" name="Rectangle 3"/>
          <p:cNvSpPr>
            <a:spLocks noGrp="1" noChangeArrowheads="1"/>
          </p:cNvSpPr>
          <p:nvPr>
            <p:ph type="body" idx="1"/>
          </p:nvPr>
        </p:nvSpPr>
        <p:spPr>
          <a:xfrm>
            <a:off x="533400" y="1676400"/>
            <a:ext cx="7924800" cy="4876800"/>
          </a:xfrm>
        </p:spPr>
        <p:txBody>
          <a:bodyPr/>
          <a:lstStyle/>
          <a:p>
            <a:pPr>
              <a:buFont typeface="Symbol" pitchFamily="-65" charset="2"/>
              <a:buNone/>
            </a:pPr>
            <a:r>
              <a:rPr lang="en-US" sz="3200" b="0">
                <a:solidFill>
                  <a:srgbClr val="660033"/>
                </a:solidFill>
                <a:latin typeface="Courier New" pitchFamily="-65" charset="0"/>
              </a:rPr>
              <a:t>&gt;&gt;&gt;</a:t>
            </a:r>
            <a:r>
              <a:rPr lang="en-US" sz="3200" b="0">
                <a:latin typeface="Courier New" pitchFamily="-65" charset="0"/>
              </a:rPr>
              <a:t> li = [</a:t>
            </a:r>
            <a:r>
              <a:rPr lang="en-US" sz="3200" b="0">
                <a:solidFill>
                  <a:srgbClr val="008000"/>
                </a:solidFill>
                <a:latin typeface="Courier New" pitchFamily="-65" charset="0"/>
              </a:rPr>
              <a:t>‘abc’</a:t>
            </a:r>
            <a:r>
              <a:rPr lang="en-US" sz="3200" b="0">
                <a:latin typeface="Courier New" pitchFamily="-65" charset="0"/>
              </a:rPr>
              <a:t>, 23, 4.34, 23]</a:t>
            </a:r>
          </a:p>
          <a:p>
            <a:pPr>
              <a:buFont typeface="Symbol" pitchFamily="-65" charset="2"/>
              <a:buNone/>
            </a:pPr>
            <a:r>
              <a:rPr lang="en-US" sz="3200" b="0">
                <a:solidFill>
                  <a:srgbClr val="660033"/>
                </a:solidFill>
                <a:latin typeface="Courier New" pitchFamily="-65" charset="0"/>
              </a:rPr>
              <a:t>&gt;&gt;&gt;</a:t>
            </a:r>
            <a:r>
              <a:rPr lang="en-US" sz="3200" b="0">
                <a:latin typeface="Courier New" pitchFamily="-65" charset="0"/>
              </a:rPr>
              <a:t> li[1] = 45 </a:t>
            </a:r>
          </a:p>
          <a:p>
            <a:pPr>
              <a:buFont typeface="Symbol" pitchFamily="-65" charset="2"/>
              <a:buNone/>
            </a:pPr>
            <a:r>
              <a:rPr lang="en-US" sz="3200" b="0">
                <a:solidFill>
                  <a:srgbClr val="660033"/>
                </a:solidFill>
                <a:latin typeface="Courier New" pitchFamily="-65" charset="0"/>
              </a:rPr>
              <a:t>&gt;&gt;&gt;</a:t>
            </a:r>
            <a:r>
              <a:rPr lang="en-US" sz="3200" b="0">
                <a:latin typeface="Courier New" pitchFamily="-65" charset="0"/>
              </a:rPr>
              <a:t> li</a:t>
            </a:r>
            <a:br>
              <a:rPr lang="en-US" sz="3200" b="0">
                <a:latin typeface="Courier New" pitchFamily="-65" charset="0"/>
              </a:rPr>
            </a:br>
            <a:r>
              <a:rPr lang="en-US" sz="3200" b="0">
                <a:solidFill>
                  <a:schemeClr val="accent2"/>
                </a:solidFill>
                <a:latin typeface="Courier New" pitchFamily="-65" charset="0"/>
              </a:rPr>
              <a:t>[‘abc’, 45, 4.34, 23]</a:t>
            </a:r>
            <a:endParaRPr lang="en-US" sz="3600" b="0">
              <a:solidFill>
                <a:schemeClr val="accent2"/>
              </a:solidFill>
            </a:endParaRPr>
          </a:p>
          <a:p>
            <a:pPr>
              <a:buFont typeface="Symbol" pitchFamily="-65" charset="2"/>
              <a:buNone/>
            </a:pPr>
            <a:endParaRPr lang="en-US" sz="1100" b="0"/>
          </a:p>
          <a:p>
            <a:r>
              <a:rPr lang="en-US" sz="3200" b="0"/>
              <a:t>We can change lists </a:t>
            </a:r>
            <a:r>
              <a:rPr lang="en-US" sz="3200" b="0" i="1"/>
              <a:t>in place.</a:t>
            </a:r>
            <a:r>
              <a:rPr lang="en-US" sz="3200" b="0"/>
              <a:t> </a:t>
            </a:r>
          </a:p>
          <a:p>
            <a:r>
              <a:rPr lang="en-US" sz="3200" b="0"/>
              <a:t>Name </a:t>
            </a:r>
            <a:r>
              <a:rPr lang="en-US" sz="3200" b="0" i="1">
                <a:solidFill>
                  <a:schemeClr val="accent2"/>
                </a:solidFill>
              </a:rPr>
              <a:t>li</a:t>
            </a:r>
            <a:r>
              <a:rPr lang="en-US" sz="3200" b="0"/>
              <a:t> still points to the same memory reference when we’re done. </a:t>
            </a:r>
          </a:p>
          <a:p>
            <a:endParaRPr lang="en-US" sz="1000" b="0">
              <a:latin typeface="Courier New" pitchFamily="-65" charset="0"/>
            </a:endParaRPr>
          </a:p>
        </p:txBody>
      </p:sp>
    </p:spTree>
    <p:extLst>
      <p:ext uri="{BB962C8B-B14F-4D97-AF65-F5344CB8AC3E}">
        <p14:creationId xmlns:p14="http://schemas.microsoft.com/office/powerpoint/2010/main" val="2326916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effectLst>
                  <a:outerShdw blurRad="38100" dist="38100" dir="2700000" algn="tl">
                    <a:srgbClr val="000000"/>
                  </a:outerShdw>
                </a:effectLst>
              </a:rPr>
              <a:t>Tuples are immutable</a:t>
            </a:r>
          </a:p>
        </p:txBody>
      </p:sp>
      <p:sp>
        <p:nvSpPr>
          <p:cNvPr id="95235" name="Rectangle 3"/>
          <p:cNvSpPr>
            <a:spLocks noGrp="1" noChangeArrowheads="1"/>
          </p:cNvSpPr>
          <p:nvPr>
            <p:ph type="body" idx="1"/>
          </p:nvPr>
        </p:nvSpPr>
        <p:spPr>
          <a:xfrm>
            <a:off x="685800" y="1600200"/>
            <a:ext cx="7848600" cy="4800600"/>
          </a:xfrm>
        </p:spPr>
        <p:txBody>
          <a:bodyPr/>
          <a:lstStyle/>
          <a:p>
            <a:pPr marL="179388" indent="-179388">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t = (23, </a:t>
            </a:r>
            <a:r>
              <a:rPr lang="en-US" sz="2000" b="0">
                <a:solidFill>
                  <a:srgbClr val="008000"/>
                </a:solidFill>
                <a:latin typeface="Courier New" pitchFamily="-65" charset="0"/>
              </a:rPr>
              <a:t>‘abc’</a:t>
            </a:r>
            <a:r>
              <a:rPr lang="en-US" sz="2000" b="0">
                <a:latin typeface="Courier New" pitchFamily="-65" charset="0"/>
              </a:rPr>
              <a:t>, 4.56, (2,3), </a:t>
            </a:r>
            <a:r>
              <a:rPr lang="en-US" sz="2000" b="0">
                <a:solidFill>
                  <a:srgbClr val="008000"/>
                </a:solidFill>
                <a:latin typeface="Courier New" pitchFamily="-65" charset="0"/>
              </a:rPr>
              <a:t>‘def’</a:t>
            </a:r>
            <a:r>
              <a:rPr lang="en-US" sz="2000" b="0">
                <a:latin typeface="Courier New" pitchFamily="-65" charset="0"/>
              </a:rPr>
              <a:t>)</a:t>
            </a:r>
            <a:endParaRPr lang="en-US" sz="2000" b="0">
              <a:solidFill>
                <a:schemeClr val="accent2"/>
              </a:solidFill>
              <a:latin typeface="Courier New" pitchFamily="-65" charset="0"/>
            </a:endParaRPr>
          </a:p>
          <a:p>
            <a:pPr marL="179388" indent="-179388">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t[2] = 3.14</a:t>
            </a:r>
          </a:p>
          <a:p>
            <a:pPr marL="179388" indent="-179388">
              <a:lnSpc>
                <a:spcPct val="90000"/>
              </a:lnSpc>
              <a:buFont typeface="Symbol" pitchFamily="-65" charset="2"/>
              <a:buNone/>
            </a:pPr>
            <a:endParaRPr lang="en-US" sz="1000" b="0">
              <a:latin typeface="Courier New" pitchFamily="-65" charset="0"/>
            </a:endParaRPr>
          </a:p>
          <a:p>
            <a:pPr marL="179388" indent="-179388">
              <a:lnSpc>
                <a:spcPct val="90000"/>
              </a:lnSpc>
              <a:buFont typeface="Symbol" pitchFamily="-65" charset="2"/>
              <a:buNone/>
            </a:pPr>
            <a:r>
              <a:rPr lang="en-US" sz="1800" b="0">
                <a:solidFill>
                  <a:srgbClr val="FF3300"/>
                </a:solidFill>
                <a:latin typeface="Courier New" pitchFamily="-65" charset="0"/>
              </a:rPr>
              <a:t>Traceback (most recent call last):</a:t>
            </a:r>
          </a:p>
          <a:p>
            <a:pPr marL="179388" indent="-179388">
              <a:lnSpc>
                <a:spcPct val="90000"/>
              </a:lnSpc>
              <a:buFont typeface="Symbol" pitchFamily="-65" charset="2"/>
              <a:buNone/>
            </a:pPr>
            <a:r>
              <a:rPr lang="en-US" sz="1800" b="0">
                <a:solidFill>
                  <a:srgbClr val="FF3300"/>
                </a:solidFill>
                <a:latin typeface="Courier New" pitchFamily="-65" charset="0"/>
              </a:rPr>
              <a:t>  File "&lt;pyshell#75&gt;", line 1, in -toplevel-</a:t>
            </a:r>
          </a:p>
          <a:p>
            <a:pPr marL="179388" indent="-179388">
              <a:lnSpc>
                <a:spcPct val="90000"/>
              </a:lnSpc>
              <a:buFont typeface="Symbol" pitchFamily="-65" charset="2"/>
              <a:buNone/>
            </a:pPr>
            <a:r>
              <a:rPr lang="en-US" sz="1800" b="0">
                <a:solidFill>
                  <a:srgbClr val="FF3300"/>
                </a:solidFill>
                <a:latin typeface="Courier New" pitchFamily="-65" charset="0"/>
              </a:rPr>
              <a:t>    tu[2] = 3.14</a:t>
            </a:r>
          </a:p>
          <a:p>
            <a:pPr marL="179388" indent="-179388">
              <a:lnSpc>
                <a:spcPct val="90000"/>
              </a:lnSpc>
              <a:buFont typeface="Symbol" pitchFamily="-65" charset="2"/>
              <a:buNone/>
            </a:pPr>
            <a:r>
              <a:rPr lang="en-US" sz="1800" b="0">
                <a:solidFill>
                  <a:srgbClr val="FF3300"/>
                </a:solidFill>
                <a:latin typeface="Courier New" pitchFamily="-65" charset="0"/>
              </a:rPr>
              <a:t>TypeError: object doesn't support item assignment</a:t>
            </a:r>
          </a:p>
          <a:p>
            <a:pPr marL="179388" indent="-179388">
              <a:lnSpc>
                <a:spcPct val="90000"/>
              </a:lnSpc>
              <a:buFont typeface="Symbol" pitchFamily="-65" charset="2"/>
              <a:buNone/>
            </a:pPr>
            <a:endParaRPr lang="en-US" sz="1000" b="0">
              <a:solidFill>
                <a:srgbClr val="FF3300"/>
              </a:solidFill>
              <a:latin typeface="Courier New" pitchFamily="-65" charset="0"/>
            </a:endParaRPr>
          </a:p>
          <a:p>
            <a:pPr marL="179388" indent="-179388">
              <a:lnSpc>
                <a:spcPct val="90000"/>
              </a:lnSpc>
            </a:pPr>
            <a:r>
              <a:rPr lang="en-US" sz="2800" b="0"/>
              <a:t>You can’t change a tuple. </a:t>
            </a:r>
          </a:p>
          <a:p>
            <a:pPr marL="179388" indent="-179388">
              <a:lnSpc>
                <a:spcPct val="90000"/>
              </a:lnSpc>
            </a:pPr>
            <a:r>
              <a:rPr lang="en-US" sz="2800" b="0"/>
              <a:t>You can make a fresh tuple and assign its reference to a previously used name.</a:t>
            </a:r>
          </a:p>
          <a:p>
            <a:pPr marL="179388" indent="-179388">
              <a:lnSpc>
                <a:spcPct val="90000"/>
              </a:lnSpc>
              <a:buFont typeface="Symbol" pitchFamily="-65" charset="2"/>
              <a:buNone/>
            </a:pPr>
            <a:r>
              <a:rPr lang="en-US" sz="2000" b="0">
                <a:solidFill>
                  <a:srgbClr val="660033"/>
                </a:solidFill>
                <a:latin typeface="Courier New" pitchFamily="-65" charset="0"/>
              </a:rPr>
              <a:t>	&gt;&gt;&gt;</a:t>
            </a:r>
            <a:r>
              <a:rPr lang="en-US" sz="2000" b="0">
                <a:latin typeface="Courier New" pitchFamily="-65" charset="0"/>
              </a:rPr>
              <a:t> t = (23, </a:t>
            </a:r>
            <a:r>
              <a:rPr lang="en-US" sz="2000" b="0">
                <a:solidFill>
                  <a:srgbClr val="008000"/>
                </a:solidFill>
                <a:latin typeface="Courier New" pitchFamily="-65" charset="0"/>
              </a:rPr>
              <a:t>‘abc’</a:t>
            </a:r>
            <a:r>
              <a:rPr lang="en-US" sz="2000" b="0">
                <a:latin typeface="Courier New" pitchFamily="-65" charset="0"/>
              </a:rPr>
              <a:t>, 3.14, (2,3), </a:t>
            </a:r>
            <a:r>
              <a:rPr lang="en-US" sz="2000" b="0">
                <a:solidFill>
                  <a:srgbClr val="008000"/>
                </a:solidFill>
                <a:latin typeface="Courier New" pitchFamily="-65" charset="0"/>
              </a:rPr>
              <a:t>‘def’</a:t>
            </a:r>
            <a:r>
              <a:rPr lang="en-US" sz="2000" b="0">
                <a:latin typeface="Courier New" pitchFamily="-65" charset="0"/>
              </a:rPr>
              <a:t>)</a:t>
            </a:r>
          </a:p>
          <a:p>
            <a:pPr marL="179388" indent="-179388">
              <a:lnSpc>
                <a:spcPct val="90000"/>
              </a:lnSpc>
            </a:pPr>
            <a:r>
              <a:rPr lang="en-US" sz="2800" b="0" i="1">
                <a:solidFill>
                  <a:schemeClr val="accent2"/>
                </a:solidFill>
              </a:rPr>
              <a:t>The immutability of tuples means they’re faster than lists. </a:t>
            </a:r>
          </a:p>
          <a:p>
            <a:pPr marL="179388" indent="-179388">
              <a:lnSpc>
                <a:spcPct val="90000"/>
              </a:lnSpc>
              <a:buFont typeface="Symbol" pitchFamily="-65" charset="2"/>
              <a:buNone/>
            </a:pPr>
            <a:endParaRPr lang="en-US" b="0" i="1">
              <a:solidFill>
                <a:schemeClr val="accent2"/>
              </a:solidFill>
              <a:latin typeface="Courier New" pitchFamily="-65" charset="0"/>
            </a:endParaRPr>
          </a:p>
        </p:txBody>
      </p:sp>
    </p:spTree>
    <p:extLst>
      <p:ext uri="{BB962C8B-B14F-4D97-AF65-F5344CB8AC3E}">
        <p14:creationId xmlns:p14="http://schemas.microsoft.com/office/powerpoint/2010/main" val="29761870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effectLst>
                  <a:outerShdw blurRad="38100" dist="38100" dir="2700000" algn="tl">
                    <a:srgbClr val="000000"/>
                  </a:outerShdw>
                </a:effectLst>
              </a:rPr>
              <a:t>Operations on Lists Only </a:t>
            </a:r>
          </a:p>
        </p:txBody>
      </p:sp>
      <p:sp>
        <p:nvSpPr>
          <p:cNvPr id="97283" name="Rectangle 3"/>
          <p:cNvSpPr>
            <a:spLocks noGrp="1" noChangeArrowheads="1"/>
          </p:cNvSpPr>
          <p:nvPr>
            <p:ph type="body" idx="1"/>
          </p:nvPr>
        </p:nvSpPr>
        <p:spPr>
          <a:xfrm>
            <a:off x="685800" y="1828800"/>
            <a:ext cx="7924800" cy="4648200"/>
          </a:xfrm>
        </p:spPr>
        <p:txBody>
          <a:bodyPr/>
          <a:lstStyle/>
          <a:p>
            <a:pPr>
              <a:buFont typeface="Symbol" pitchFamily="-65" charset="2"/>
              <a:buNone/>
            </a:pPr>
            <a:r>
              <a:rPr lang="en-US" b="0">
                <a:solidFill>
                  <a:srgbClr val="660033"/>
                </a:solidFill>
                <a:latin typeface="Courier New" pitchFamily="-65" charset="0"/>
              </a:rPr>
              <a:t>&gt;&gt;&gt;</a:t>
            </a:r>
            <a:r>
              <a:rPr lang="en-US" b="0">
                <a:latin typeface="Courier New" pitchFamily="-65" charset="0"/>
              </a:rPr>
              <a:t> li = [1, 11, 3, 4, 5]</a:t>
            </a:r>
          </a:p>
          <a:p>
            <a:pPr>
              <a:buFont typeface="Symbol" pitchFamily="-65" charset="2"/>
              <a:buNone/>
            </a:pPr>
            <a:endParaRPr lang="en-US" b="0">
              <a:latin typeface="Courier New" pitchFamily="-65" charset="0"/>
            </a:endParaRPr>
          </a:p>
          <a:p>
            <a:pPr>
              <a:buFont typeface="Symbol" pitchFamily="-65" charset="2"/>
              <a:buNone/>
            </a:pPr>
            <a:r>
              <a:rPr lang="en-US" b="0">
                <a:solidFill>
                  <a:srgbClr val="660033"/>
                </a:solidFill>
                <a:latin typeface="Courier New" pitchFamily="-65" charset="0"/>
              </a:rPr>
              <a:t>&gt;&gt;&gt;</a:t>
            </a:r>
            <a:r>
              <a:rPr lang="en-US" b="0">
                <a:latin typeface="Courier New" pitchFamily="-65" charset="0"/>
              </a:rPr>
              <a:t> li.append(‘a’)	# Note the </a:t>
            </a:r>
            <a:r>
              <a:rPr lang="en-US" b="0" i="1">
                <a:latin typeface="Courier New" pitchFamily="-65" charset="0"/>
              </a:rPr>
              <a:t>method</a:t>
            </a:r>
            <a:r>
              <a:rPr lang="en-US" b="0">
                <a:latin typeface="Courier New" pitchFamily="-65" charset="0"/>
              </a:rPr>
              <a:t> syntax</a:t>
            </a:r>
          </a:p>
          <a:p>
            <a:pPr>
              <a:buFont typeface="Symbol" pitchFamily="-65" charset="2"/>
              <a:buNone/>
            </a:pPr>
            <a:r>
              <a:rPr lang="en-US" b="0">
                <a:solidFill>
                  <a:srgbClr val="660033"/>
                </a:solidFill>
                <a:latin typeface="Courier New" pitchFamily="-65" charset="0"/>
              </a:rPr>
              <a:t>&gt;&gt;&gt;</a:t>
            </a:r>
            <a:r>
              <a:rPr lang="en-US" b="0">
                <a:latin typeface="Courier New" pitchFamily="-65" charset="0"/>
              </a:rPr>
              <a:t> li</a:t>
            </a:r>
          </a:p>
          <a:p>
            <a:pPr>
              <a:buFont typeface="Symbol" pitchFamily="-65" charset="2"/>
              <a:buNone/>
            </a:pPr>
            <a:r>
              <a:rPr lang="en-US" b="0">
                <a:solidFill>
                  <a:schemeClr val="accent2"/>
                </a:solidFill>
                <a:latin typeface="Courier New" pitchFamily="-65" charset="0"/>
              </a:rPr>
              <a:t>[1, 11, 3, 4, 5, ‘a’]</a:t>
            </a:r>
          </a:p>
          <a:p>
            <a:pPr>
              <a:buFont typeface="Symbol" pitchFamily="-65" charset="2"/>
              <a:buNone/>
            </a:pPr>
            <a:endParaRPr lang="en-US" b="0">
              <a:latin typeface="Courier New" pitchFamily="-65" charset="0"/>
            </a:endParaRPr>
          </a:p>
          <a:p>
            <a:pPr>
              <a:buFont typeface="Symbol" pitchFamily="-65" charset="2"/>
              <a:buNone/>
            </a:pPr>
            <a:r>
              <a:rPr lang="en-US" b="0">
                <a:solidFill>
                  <a:srgbClr val="660033"/>
                </a:solidFill>
                <a:latin typeface="Courier New" pitchFamily="-65" charset="0"/>
              </a:rPr>
              <a:t>&gt;&gt;&gt;</a:t>
            </a:r>
            <a:r>
              <a:rPr lang="en-US" b="0">
                <a:latin typeface="Courier New" pitchFamily="-65" charset="0"/>
              </a:rPr>
              <a:t> li.insert(2, ‘i’)</a:t>
            </a:r>
          </a:p>
          <a:p>
            <a:pPr>
              <a:buFont typeface="Symbol" pitchFamily="-65" charset="2"/>
              <a:buNone/>
            </a:pPr>
            <a:r>
              <a:rPr lang="en-US" b="0">
                <a:solidFill>
                  <a:srgbClr val="660033"/>
                </a:solidFill>
                <a:latin typeface="Courier New" pitchFamily="-65" charset="0"/>
              </a:rPr>
              <a:t>&gt;&gt;&gt;</a:t>
            </a:r>
            <a:r>
              <a:rPr lang="en-US" b="0">
                <a:latin typeface="Courier New" pitchFamily="-65" charset="0"/>
              </a:rPr>
              <a:t>li</a:t>
            </a:r>
          </a:p>
          <a:p>
            <a:pPr>
              <a:buFont typeface="Symbol" pitchFamily="-65" charset="2"/>
              <a:buNone/>
            </a:pPr>
            <a:r>
              <a:rPr lang="en-US" b="0">
                <a:solidFill>
                  <a:schemeClr val="accent2"/>
                </a:solidFill>
                <a:latin typeface="Courier New" pitchFamily="-65" charset="0"/>
              </a:rPr>
              <a:t>[1, 11, ‘i’, 3, 4, 5, ‘a’]</a:t>
            </a:r>
          </a:p>
        </p:txBody>
      </p:sp>
    </p:spTree>
    <p:extLst>
      <p:ext uri="{BB962C8B-B14F-4D97-AF65-F5344CB8AC3E}">
        <p14:creationId xmlns:p14="http://schemas.microsoft.com/office/powerpoint/2010/main" val="3205140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effectLst>
                  <a:outerShdw blurRad="38100" dist="38100" dir="2700000" algn="tl">
                    <a:srgbClr val="000000"/>
                  </a:outerShdw>
                </a:effectLst>
              </a:rPr>
              <a:t>The </a:t>
            </a:r>
            <a:r>
              <a:rPr lang="en-US" i="1">
                <a:solidFill>
                  <a:schemeClr val="accent2"/>
                </a:solidFill>
                <a:effectLst>
                  <a:outerShdw blurRad="38100" dist="38100" dir="2700000" algn="tl">
                    <a:srgbClr val="000000"/>
                  </a:outerShdw>
                </a:effectLst>
              </a:rPr>
              <a:t>extend</a:t>
            </a:r>
            <a:r>
              <a:rPr lang="en-US">
                <a:effectLst>
                  <a:outerShdw blurRad="38100" dist="38100" dir="2700000" algn="tl">
                    <a:srgbClr val="000000"/>
                  </a:outerShdw>
                </a:effectLst>
              </a:rPr>
              <a:t> method vs  </a:t>
            </a:r>
            <a:r>
              <a:rPr lang="en-US" sz="4400" i="1">
                <a:solidFill>
                  <a:schemeClr val="accent2"/>
                </a:solidFill>
                <a:effectLst>
                  <a:outerShdw blurRad="38100" dist="38100" dir="2700000" algn="tl">
                    <a:srgbClr val="000000"/>
                  </a:outerShdw>
                </a:effectLst>
              </a:rPr>
              <a:t>+</a:t>
            </a:r>
            <a:r>
              <a:rPr lang="en-US">
                <a:effectLst>
                  <a:outerShdw blurRad="38100" dist="38100" dir="2700000" algn="tl">
                    <a:srgbClr val="000000"/>
                  </a:outerShdw>
                </a:effectLst>
              </a:rPr>
              <a:t>  </a:t>
            </a:r>
          </a:p>
        </p:txBody>
      </p:sp>
      <p:sp>
        <p:nvSpPr>
          <p:cNvPr id="231427" name="Rectangle 3"/>
          <p:cNvSpPr>
            <a:spLocks noGrp="1" noChangeArrowheads="1"/>
          </p:cNvSpPr>
          <p:nvPr>
            <p:ph type="body" idx="1"/>
          </p:nvPr>
        </p:nvSpPr>
        <p:spPr/>
        <p:txBody>
          <a:bodyPr/>
          <a:lstStyle/>
          <a:p>
            <a:pPr marL="236538" indent="-236538">
              <a:lnSpc>
                <a:spcPct val="90000"/>
              </a:lnSpc>
              <a:tabLst>
                <a:tab pos="6224588" algn="l"/>
              </a:tabLst>
            </a:pPr>
            <a:r>
              <a:rPr lang="en-US" sz="2800" b="0" i="1">
                <a:solidFill>
                  <a:schemeClr val="accent2"/>
                </a:solidFill>
              </a:rPr>
              <a:t>+</a:t>
            </a:r>
            <a:r>
              <a:rPr lang="en-US" sz="2800" b="0"/>
              <a:t> creates a fresh list with a new memory ref</a:t>
            </a:r>
          </a:p>
          <a:p>
            <a:pPr marL="236538" indent="-236538">
              <a:lnSpc>
                <a:spcPct val="90000"/>
              </a:lnSpc>
              <a:tabLst>
                <a:tab pos="6224588" algn="l"/>
              </a:tabLst>
            </a:pPr>
            <a:r>
              <a:rPr lang="en-US" sz="2800" b="0" i="1">
                <a:solidFill>
                  <a:schemeClr val="accent2"/>
                </a:solidFill>
              </a:rPr>
              <a:t>extend</a:t>
            </a:r>
            <a:r>
              <a:rPr lang="en-US" sz="2800" b="0"/>
              <a:t> operates on list </a:t>
            </a:r>
            <a:r>
              <a:rPr lang="en-US" sz="2800" b="0">
                <a:latin typeface="Courier New" pitchFamily="-65" charset="0"/>
              </a:rPr>
              <a:t>li</a:t>
            </a:r>
            <a:r>
              <a:rPr lang="en-US" sz="2800" b="0"/>
              <a:t> in place.</a:t>
            </a:r>
          </a:p>
          <a:p>
            <a:pPr marL="236538" indent="-236538">
              <a:lnSpc>
                <a:spcPct val="90000"/>
              </a:lnSpc>
              <a:buFont typeface="Symbol" pitchFamily="-65" charset="2"/>
              <a:buNone/>
              <a:tabLst>
                <a:tab pos="6224588" algn="l"/>
              </a:tabLst>
            </a:pPr>
            <a:endParaRPr lang="en-US" sz="1000" b="0">
              <a:latin typeface="Courier New" pitchFamily="-65" charset="0"/>
            </a:endParaRPr>
          </a:p>
          <a:p>
            <a:pPr marL="857250" lvl="1" indent="-457200">
              <a:lnSpc>
                <a:spcPct val="90000"/>
              </a:lnSpc>
              <a:buFont typeface="Symbol" pitchFamily="-65" charset="2"/>
              <a:buNone/>
              <a:tabLst>
                <a:tab pos="6224588" algn="l"/>
              </a:tabLst>
            </a:pPr>
            <a:r>
              <a:rPr lang="en-US" sz="2400">
                <a:solidFill>
                  <a:srgbClr val="660033"/>
                </a:solidFill>
                <a:latin typeface="Courier New" pitchFamily="-65" charset="0"/>
                <a:ea typeface="ＭＳ Ｐゴシック" pitchFamily="-65" charset="-128"/>
              </a:rPr>
              <a:t>&gt;&gt;&gt;</a:t>
            </a:r>
            <a:r>
              <a:rPr lang="en-US" sz="2400">
                <a:latin typeface="Courier New" pitchFamily="-65" charset="0"/>
                <a:ea typeface="ＭＳ Ｐゴシック" pitchFamily="-65" charset="-128"/>
              </a:rPr>
              <a:t> li.extend([9, 8, 7])           </a:t>
            </a:r>
          </a:p>
          <a:p>
            <a:pPr marL="857250" lvl="1" indent="-457200">
              <a:lnSpc>
                <a:spcPct val="90000"/>
              </a:lnSpc>
              <a:buFont typeface="Symbol" pitchFamily="-65" charset="2"/>
              <a:buNone/>
              <a:tabLst>
                <a:tab pos="6224588" algn="l"/>
              </a:tabLst>
            </a:pPr>
            <a:r>
              <a:rPr lang="en-US" sz="2400">
                <a:solidFill>
                  <a:srgbClr val="660033"/>
                </a:solidFill>
                <a:latin typeface="Courier New" pitchFamily="-65" charset="0"/>
                <a:ea typeface="ＭＳ Ｐゴシック" pitchFamily="-65" charset="-128"/>
              </a:rPr>
              <a:t>&gt;&gt;&gt; </a:t>
            </a:r>
            <a:r>
              <a:rPr lang="en-US" sz="2400">
                <a:latin typeface="Courier New" pitchFamily="-65" charset="0"/>
                <a:ea typeface="ＭＳ Ｐゴシック" pitchFamily="-65" charset="-128"/>
              </a:rPr>
              <a:t>li</a:t>
            </a:r>
          </a:p>
          <a:p>
            <a:pPr marL="857250" lvl="1" indent="-457200">
              <a:lnSpc>
                <a:spcPct val="90000"/>
              </a:lnSpc>
              <a:buFont typeface="Symbol" pitchFamily="-65" charset="2"/>
              <a:buNone/>
              <a:tabLst>
                <a:tab pos="6224588" algn="l"/>
              </a:tabLst>
            </a:pPr>
            <a:r>
              <a:rPr lang="en-US" sz="2400">
                <a:solidFill>
                  <a:schemeClr val="accent2"/>
                </a:solidFill>
                <a:latin typeface="Courier New" pitchFamily="-65" charset="0"/>
                <a:ea typeface="ＭＳ Ｐゴシック" pitchFamily="-65" charset="-128"/>
              </a:rPr>
              <a:t>[1, 2, ‘i’, 3, 4, 5, ‘a’, 9, 8, 7]</a:t>
            </a:r>
          </a:p>
          <a:p>
            <a:pPr marL="236538" indent="-236538">
              <a:lnSpc>
                <a:spcPct val="90000"/>
              </a:lnSpc>
              <a:buFont typeface="Symbol" pitchFamily="-65" charset="2"/>
              <a:buNone/>
              <a:tabLst>
                <a:tab pos="6224588" algn="l"/>
              </a:tabLst>
            </a:pPr>
            <a:endParaRPr lang="en-US" sz="1000" b="0">
              <a:solidFill>
                <a:schemeClr val="accent2"/>
              </a:solidFill>
              <a:latin typeface="Courier New" pitchFamily="-65" charset="0"/>
            </a:endParaRPr>
          </a:p>
          <a:p>
            <a:pPr marL="236538" indent="-236538">
              <a:lnSpc>
                <a:spcPct val="90000"/>
              </a:lnSpc>
              <a:tabLst>
                <a:tab pos="6224588" algn="l"/>
              </a:tabLst>
            </a:pPr>
            <a:r>
              <a:rPr lang="en-US" sz="2800" b="0" i="1">
                <a:solidFill>
                  <a:schemeClr val="accent2"/>
                </a:solidFill>
              </a:rPr>
              <a:t>Potentially confusing</a:t>
            </a:r>
            <a:r>
              <a:rPr lang="en-US" sz="2800" b="0"/>
              <a:t>: </a:t>
            </a:r>
          </a:p>
          <a:p>
            <a:pPr marL="857250" lvl="1" indent="-457200">
              <a:lnSpc>
                <a:spcPct val="90000"/>
              </a:lnSpc>
              <a:tabLst>
                <a:tab pos="6224588" algn="l"/>
              </a:tabLst>
            </a:pPr>
            <a:r>
              <a:rPr lang="en-US" sz="2400" i="1">
                <a:solidFill>
                  <a:schemeClr val="accent2"/>
                </a:solidFill>
                <a:ea typeface="ＭＳ Ｐゴシック" pitchFamily="-65" charset="-128"/>
              </a:rPr>
              <a:t>extend</a:t>
            </a:r>
            <a:r>
              <a:rPr lang="en-US" sz="2400">
                <a:ea typeface="ＭＳ Ｐゴシック" pitchFamily="-65" charset="-128"/>
              </a:rPr>
              <a:t> takes a list as an argument. </a:t>
            </a:r>
          </a:p>
          <a:p>
            <a:pPr marL="857250" lvl="1" indent="-457200">
              <a:lnSpc>
                <a:spcPct val="90000"/>
              </a:lnSpc>
              <a:tabLst>
                <a:tab pos="6224588" algn="l"/>
              </a:tabLst>
            </a:pPr>
            <a:r>
              <a:rPr lang="en-US" sz="2400" i="1">
                <a:solidFill>
                  <a:schemeClr val="accent2"/>
                </a:solidFill>
                <a:ea typeface="ＭＳ Ｐゴシック" pitchFamily="-65" charset="-128"/>
              </a:rPr>
              <a:t>append</a:t>
            </a:r>
            <a:r>
              <a:rPr lang="en-US" sz="2400">
                <a:ea typeface="ＭＳ Ｐゴシック" pitchFamily="-65" charset="-128"/>
              </a:rPr>
              <a:t> takes a singleton as an argument</a:t>
            </a:r>
            <a:r>
              <a:rPr lang="en-US">
                <a:ea typeface="ＭＳ Ｐゴシック" pitchFamily="-65" charset="-128"/>
              </a:rPr>
              <a:t>.</a:t>
            </a:r>
            <a:endParaRPr lang="en-US">
              <a:latin typeface="Courier New" pitchFamily="-65" charset="0"/>
              <a:ea typeface="ＭＳ Ｐゴシック" pitchFamily="-65" charset="-128"/>
            </a:endParaRPr>
          </a:p>
          <a:p>
            <a:pPr marL="857250" lvl="1" indent="-457200">
              <a:lnSpc>
                <a:spcPct val="90000"/>
              </a:lnSpc>
              <a:buFont typeface="Symbol" pitchFamily="-65" charset="2"/>
              <a:buNone/>
              <a:tabLst>
                <a:tab pos="6224588" algn="l"/>
              </a:tabLst>
            </a:pPr>
            <a:r>
              <a:rPr lang="en-US" sz="2400">
                <a:solidFill>
                  <a:srgbClr val="660033"/>
                </a:solidFill>
                <a:latin typeface="Courier New" pitchFamily="-65" charset="0"/>
                <a:ea typeface="ＭＳ Ｐゴシック" pitchFamily="-65" charset="-128"/>
              </a:rPr>
              <a:t>&gt;&gt;&gt;</a:t>
            </a:r>
            <a:r>
              <a:rPr lang="en-US" sz="2400">
                <a:latin typeface="Courier New" pitchFamily="-65" charset="0"/>
                <a:ea typeface="ＭＳ Ｐゴシック" pitchFamily="-65" charset="-128"/>
              </a:rPr>
              <a:t> li.append([10, 11, 12])</a:t>
            </a:r>
          </a:p>
          <a:p>
            <a:pPr marL="857250" lvl="1" indent="-457200">
              <a:lnSpc>
                <a:spcPct val="90000"/>
              </a:lnSpc>
              <a:buFont typeface="Symbol" pitchFamily="-65" charset="2"/>
              <a:buNone/>
              <a:tabLst>
                <a:tab pos="6224588" algn="l"/>
              </a:tabLst>
            </a:pPr>
            <a:r>
              <a:rPr lang="en-US" sz="2400">
                <a:solidFill>
                  <a:srgbClr val="660033"/>
                </a:solidFill>
                <a:latin typeface="Courier New" pitchFamily="-65" charset="0"/>
                <a:ea typeface="ＭＳ Ｐゴシック" pitchFamily="-65" charset="-128"/>
              </a:rPr>
              <a:t>&gt;&gt;&gt;</a:t>
            </a:r>
            <a:r>
              <a:rPr lang="en-US" sz="2400">
                <a:latin typeface="Courier New" pitchFamily="-65" charset="0"/>
                <a:ea typeface="ＭＳ Ｐゴシック" pitchFamily="-65" charset="-128"/>
              </a:rPr>
              <a:t> li</a:t>
            </a:r>
          </a:p>
          <a:p>
            <a:pPr marL="857250" lvl="1" indent="-457200">
              <a:lnSpc>
                <a:spcPct val="90000"/>
              </a:lnSpc>
              <a:buFont typeface="Symbol" pitchFamily="-65" charset="2"/>
              <a:buNone/>
              <a:tabLst>
                <a:tab pos="6224588" algn="l"/>
              </a:tabLst>
            </a:pPr>
            <a:r>
              <a:rPr lang="en-US" sz="2400">
                <a:solidFill>
                  <a:schemeClr val="accent2"/>
                </a:solidFill>
                <a:latin typeface="Courier New" pitchFamily="-65" charset="0"/>
                <a:ea typeface="ＭＳ Ｐゴシック" pitchFamily="-65" charset="-128"/>
              </a:rPr>
              <a:t>[1, 2, ‘i’, 3, 4, 5, ‘a’, 9, 8, 7, [10, 11, 12]]</a:t>
            </a:r>
          </a:p>
          <a:p>
            <a:pPr marL="236538" indent="-236538">
              <a:lnSpc>
                <a:spcPct val="90000"/>
              </a:lnSpc>
              <a:buFont typeface="Symbol" pitchFamily="-65" charset="2"/>
              <a:buNone/>
              <a:tabLst>
                <a:tab pos="6224588" algn="l"/>
              </a:tabLst>
            </a:pPr>
            <a:endParaRPr lang="en-US" b="0">
              <a:solidFill>
                <a:schemeClr val="accent2"/>
              </a:solidFill>
              <a:latin typeface="Courier New" pitchFamily="-65" charset="0"/>
            </a:endParaRPr>
          </a:p>
        </p:txBody>
      </p:sp>
    </p:spTree>
    <p:extLst>
      <p:ext uri="{BB962C8B-B14F-4D97-AF65-F5344CB8AC3E}">
        <p14:creationId xmlns:p14="http://schemas.microsoft.com/office/powerpoint/2010/main" val="3059087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effectLst>
                  <a:outerShdw blurRad="38100" dist="38100" dir="2700000" algn="tl">
                    <a:srgbClr val="000000"/>
                  </a:outerShdw>
                </a:effectLst>
              </a:rPr>
              <a:t>Operations on Lists Only</a:t>
            </a:r>
          </a:p>
        </p:txBody>
      </p:sp>
      <p:sp>
        <p:nvSpPr>
          <p:cNvPr id="99331" name="Rectangle 3"/>
          <p:cNvSpPr>
            <a:spLocks noGrp="1" noChangeArrowheads="1"/>
          </p:cNvSpPr>
          <p:nvPr>
            <p:ph type="body" idx="1"/>
          </p:nvPr>
        </p:nvSpPr>
        <p:spPr>
          <a:xfrm>
            <a:off x="685800" y="1295400"/>
            <a:ext cx="8153400" cy="5334000"/>
          </a:xfrm>
        </p:spPr>
        <p:txBody>
          <a:bodyPr/>
          <a:lstStyle/>
          <a:p>
            <a:pPr marL="0" indent="0">
              <a:buFont typeface="Symbol" pitchFamily="-65" charset="2"/>
              <a:buNone/>
            </a:pPr>
            <a:r>
              <a:rPr lang="en-US" sz="2800" b="0">
                <a:solidFill>
                  <a:srgbClr val="000000"/>
                </a:solidFill>
              </a:rPr>
              <a:t>Lists have many methods, including index, count, remove, reverse, sort </a:t>
            </a:r>
          </a:p>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li = [‘a’, ‘b’, ‘c’, ‘b’]</a:t>
            </a:r>
          </a:p>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li.index(‘b’)  # index of 1</a:t>
            </a:r>
            <a:r>
              <a:rPr lang="en-US" b="0" baseline="30000">
                <a:latin typeface="Courier New" pitchFamily="-65" charset="0"/>
              </a:rPr>
              <a:t>st</a:t>
            </a:r>
            <a:r>
              <a:rPr lang="en-US" b="0">
                <a:latin typeface="Courier New" pitchFamily="-65" charset="0"/>
              </a:rPr>
              <a:t> occurrence</a:t>
            </a:r>
            <a:endParaRPr lang="en-US" b="0" baseline="30000">
              <a:latin typeface="Courier New" pitchFamily="-65" charset="0"/>
            </a:endParaRPr>
          </a:p>
          <a:p>
            <a:pPr marL="0" indent="0">
              <a:buFont typeface="Symbol" pitchFamily="-65" charset="2"/>
              <a:buNone/>
            </a:pPr>
            <a:r>
              <a:rPr lang="en-US" b="0">
                <a:solidFill>
                  <a:schemeClr val="accent2"/>
                </a:solidFill>
                <a:latin typeface="Courier New" pitchFamily="-65" charset="0"/>
              </a:rPr>
              <a:t>1</a:t>
            </a:r>
          </a:p>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li.count(‘b’)  # number of occurrences</a:t>
            </a:r>
          </a:p>
          <a:p>
            <a:pPr marL="0" indent="0">
              <a:buFont typeface="Symbol" pitchFamily="-65" charset="2"/>
              <a:buNone/>
            </a:pPr>
            <a:r>
              <a:rPr lang="en-US" b="0">
                <a:solidFill>
                  <a:schemeClr val="accent2"/>
                </a:solidFill>
                <a:latin typeface="Courier New" pitchFamily="-65" charset="0"/>
              </a:rPr>
              <a:t>2</a:t>
            </a:r>
            <a:endParaRPr lang="en-US" b="0">
              <a:latin typeface="Courier New" pitchFamily="-65" charset="0"/>
            </a:endParaRPr>
          </a:p>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li.remove(‘b’) # remove 1</a:t>
            </a:r>
            <a:r>
              <a:rPr lang="en-US" b="0" baseline="30000">
                <a:latin typeface="Courier New" pitchFamily="-65" charset="0"/>
              </a:rPr>
              <a:t>st</a:t>
            </a:r>
            <a:r>
              <a:rPr lang="en-US" b="0">
                <a:latin typeface="Courier New" pitchFamily="-65" charset="0"/>
              </a:rPr>
              <a:t> occurrence</a:t>
            </a:r>
          </a:p>
          <a:p>
            <a:pPr marL="0" indent="0">
              <a:buFont typeface="Symbol" pitchFamily="-65" charset="2"/>
              <a:buNone/>
            </a:pPr>
            <a:r>
              <a:rPr lang="en-US" b="0">
                <a:solidFill>
                  <a:srgbClr val="660033"/>
                </a:solidFill>
                <a:latin typeface="Courier New" pitchFamily="-65" charset="0"/>
              </a:rPr>
              <a:t>&gt;&gt;&gt;</a:t>
            </a:r>
            <a:r>
              <a:rPr lang="en-US" b="0">
                <a:latin typeface="Courier New" pitchFamily="-65" charset="0"/>
              </a:rPr>
              <a:t> li</a:t>
            </a:r>
          </a:p>
          <a:p>
            <a:pPr marL="0" indent="0">
              <a:buFont typeface="Symbol" pitchFamily="-65" charset="2"/>
              <a:buNone/>
            </a:pPr>
            <a:r>
              <a:rPr lang="en-US" b="0">
                <a:solidFill>
                  <a:schemeClr val="accent2"/>
                </a:solidFill>
                <a:latin typeface="Courier New" pitchFamily="-65" charset="0"/>
              </a:rPr>
              <a:t>  [‘a’, ‘c’, ‘b’]</a:t>
            </a:r>
          </a:p>
          <a:p>
            <a:pPr marL="0" indent="0">
              <a:buFont typeface="Symbol" pitchFamily="-65" charset="2"/>
              <a:buNone/>
            </a:pPr>
            <a:endParaRPr lang="en-US" b="0" baseline="30000">
              <a:latin typeface="Courier New" pitchFamily="-65" charset="0"/>
            </a:endParaRPr>
          </a:p>
        </p:txBody>
      </p:sp>
    </p:spTree>
    <p:extLst>
      <p:ext uri="{BB962C8B-B14F-4D97-AF65-F5344CB8AC3E}">
        <p14:creationId xmlns:p14="http://schemas.microsoft.com/office/powerpoint/2010/main" val="2162184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effectLst>
                  <a:outerShdw blurRad="38100" dist="38100" dir="2700000" algn="tl">
                    <a:srgbClr val="000000"/>
                  </a:outerShdw>
                </a:effectLst>
              </a:rPr>
              <a:t>Operations on Lists Only</a:t>
            </a:r>
          </a:p>
        </p:txBody>
      </p:sp>
      <p:sp>
        <p:nvSpPr>
          <p:cNvPr id="103427" name="Rectangle 3"/>
          <p:cNvSpPr>
            <a:spLocks noGrp="1" noChangeArrowheads="1"/>
          </p:cNvSpPr>
          <p:nvPr>
            <p:ph type="body" idx="1"/>
          </p:nvPr>
        </p:nvSpPr>
        <p:spPr/>
        <p:txBody>
          <a:bodyPr/>
          <a:lstStyle/>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 = [5, 2, 6, 8]</a:t>
            </a:r>
          </a:p>
          <a:p>
            <a:pPr>
              <a:lnSpc>
                <a:spcPct val="90000"/>
              </a:lnSpc>
              <a:buFont typeface="Symbol" pitchFamily="-65" charset="2"/>
              <a:buNone/>
            </a:pPr>
            <a:endParaRPr lang="en-US" sz="2000" b="0">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li.reverse()    # reverse the list </a:t>
            </a:r>
            <a:r>
              <a:rPr lang="en-US" sz="2000" b="0" i="1">
                <a:latin typeface="Courier New" pitchFamily="-65" charset="0"/>
              </a:rPr>
              <a:t>*in place*</a:t>
            </a: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a:t>
            </a:r>
          </a:p>
          <a:p>
            <a:pPr>
              <a:lnSpc>
                <a:spcPct val="90000"/>
              </a:lnSpc>
              <a:buFont typeface="Symbol" pitchFamily="-65" charset="2"/>
              <a:buNone/>
            </a:pPr>
            <a:r>
              <a:rPr lang="en-US" sz="2000" b="0">
                <a:latin typeface="Courier New" pitchFamily="-65" charset="0"/>
              </a:rPr>
              <a:t>  </a:t>
            </a:r>
            <a:r>
              <a:rPr lang="en-US" sz="2000" b="0">
                <a:solidFill>
                  <a:schemeClr val="accent2"/>
                </a:solidFill>
                <a:latin typeface="Courier New" pitchFamily="-65" charset="0"/>
              </a:rPr>
              <a:t>[8, 6, 2, 5]</a:t>
            </a:r>
          </a:p>
          <a:p>
            <a:pPr>
              <a:lnSpc>
                <a:spcPct val="90000"/>
              </a:lnSpc>
              <a:buFont typeface="Symbol" pitchFamily="-65" charset="2"/>
              <a:buNone/>
            </a:pPr>
            <a:endParaRPr lang="en-US" sz="2000" b="0">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li.sort()       # sort the list </a:t>
            </a:r>
            <a:r>
              <a:rPr lang="en-US" sz="2000" b="0" i="1">
                <a:latin typeface="Courier New" pitchFamily="-65" charset="0"/>
              </a:rPr>
              <a:t>*in place*</a:t>
            </a: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a:t>
            </a:r>
          </a:p>
          <a:p>
            <a:pPr>
              <a:lnSpc>
                <a:spcPct val="90000"/>
              </a:lnSpc>
              <a:buFont typeface="Symbol" pitchFamily="-65" charset="2"/>
              <a:buNone/>
            </a:pPr>
            <a:r>
              <a:rPr lang="en-US" sz="2000" b="0">
                <a:latin typeface="Courier New" pitchFamily="-65" charset="0"/>
              </a:rPr>
              <a:t>  </a:t>
            </a:r>
            <a:r>
              <a:rPr lang="en-US" sz="2000" b="0">
                <a:solidFill>
                  <a:schemeClr val="accent2"/>
                </a:solidFill>
                <a:latin typeface="Courier New" pitchFamily="-65" charset="0"/>
              </a:rPr>
              <a:t>[2, 5, 6, 8]</a:t>
            </a:r>
          </a:p>
          <a:p>
            <a:pPr>
              <a:lnSpc>
                <a:spcPct val="90000"/>
              </a:lnSpc>
              <a:buFont typeface="Symbol" pitchFamily="-65" charset="2"/>
              <a:buNone/>
            </a:pPr>
            <a:endParaRPr lang="en-US" sz="2000" b="0">
              <a:solidFill>
                <a:schemeClr val="accent2"/>
              </a:solidFill>
              <a:latin typeface="Courier New" pitchFamily="-65" charset="0"/>
            </a:endParaRPr>
          </a:p>
          <a:p>
            <a:pPr>
              <a:lnSpc>
                <a:spcPct val="90000"/>
              </a:lnSpc>
              <a:buFont typeface="Symbol" pitchFamily="-65" charset="2"/>
              <a:buNone/>
            </a:pPr>
            <a:r>
              <a:rPr lang="en-US" sz="2000" b="0">
                <a:solidFill>
                  <a:srgbClr val="660033"/>
                </a:solidFill>
                <a:latin typeface="Courier New" pitchFamily="-65" charset="0"/>
              </a:rPr>
              <a:t>&gt;&gt;&gt;</a:t>
            </a:r>
            <a:r>
              <a:rPr lang="en-US" sz="2000" b="0">
                <a:latin typeface="Courier New" pitchFamily="-65" charset="0"/>
              </a:rPr>
              <a:t> li.sort(some_function)  </a:t>
            </a:r>
          </a:p>
          <a:p>
            <a:pPr>
              <a:lnSpc>
                <a:spcPct val="90000"/>
              </a:lnSpc>
              <a:buFont typeface="Symbol" pitchFamily="-65" charset="2"/>
              <a:buNone/>
            </a:pPr>
            <a:r>
              <a:rPr lang="en-US" sz="2000" b="0">
                <a:latin typeface="Courier New" pitchFamily="-65" charset="0"/>
              </a:rPr>
              <a:t>    # sort in place using user-defined comparison</a:t>
            </a:r>
          </a:p>
        </p:txBody>
      </p:sp>
    </p:spTree>
    <p:extLst>
      <p:ext uri="{BB962C8B-B14F-4D97-AF65-F5344CB8AC3E}">
        <p14:creationId xmlns:p14="http://schemas.microsoft.com/office/powerpoint/2010/main" val="891904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outerShdw>
                </a:effectLst>
              </a:rPr>
              <a:t>Tuple details</a:t>
            </a:r>
          </a:p>
        </p:txBody>
      </p:sp>
      <p:sp>
        <p:nvSpPr>
          <p:cNvPr id="3" name="Content Placeholder 2"/>
          <p:cNvSpPr>
            <a:spLocks noGrp="1"/>
          </p:cNvSpPr>
          <p:nvPr>
            <p:ph idx="1"/>
          </p:nvPr>
        </p:nvSpPr>
        <p:spPr>
          <a:xfrm>
            <a:off x="685800" y="1295400"/>
            <a:ext cx="8077200" cy="5334000"/>
          </a:xfrm>
        </p:spPr>
        <p:txBody>
          <a:bodyPr/>
          <a:lstStyle/>
          <a:p>
            <a:pPr marL="236538" indent="-236538"/>
            <a:r>
              <a:rPr lang="en-US" b="0"/>
              <a:t>The </a:t>
            </a:r>
            <a:r>
              <a:rPr lang="en-US"/>
              <a:t>comma</a:t>
            </a:r>
            <a:r>
              <a:rPr lang="en-US" b="0"/>
              <a:t> is the tuple creation operator, not parens</a:t>
            </a:r>
          </a:p>
          <a:p>
            <a:pPr lvl="1">
              <a:buFontTx/>
              <a:buNone/>
            </a:pPr>
            <a:r>
              <a:rPr lang="en-US" sz="1600">
                <a:ea typeface="ＭＳ Ｐゴシック" pitchFamily="-65" charset="-128"/>
              </a:rPr>
              <a:t>&gt;&gt;&gt; 1,</a:t>
            </a:r>
          </a:p>
          <a:p>
            <a:pPr lvl="1">
              <a:buFontTx/>
              <a:buNone/>
            </a:pPr>
            <a:r>
              <a:rPr lang="en-US" sz="1600">
                <a:ea typeface="ＭＳ Ｐゴシック" pitchFamily="-65" charset="-128"/>
              </a:rPr>
              <a:t>(1,)</a:t>
            </a:r>
          </a:p>
          <a:p>
            <a:pPr marL="236538" indent="-236538"/>
            <a:r>
              <a:rPr lang="en-US" b="0"/>
              <a:t>Python shows parens for clarity (best practice)</a:t>
            </a:r>
            <a:endParaRPr lang="en-US" sz="1600" b="0"/>
          </a:p>
          <a:p>
            <a:pPr lvl="1">
              <a:buFontTx/>
              <a:buNone/>
            </a:pPr>
            <a:r>
              <a:rPr lang="en-US" sz="1600">
                <a:ea typeface="ＭＳ Ｐゴシック" pitchFamily="-65" charset="-128"/>
              </a:rPr>
              <a:t>&gt;&gt;&gt; (1,)</a:t>
            </a:r>
          </a:p>
          <a:p>
            <a:pPr lvl="1">
              <a:buFontTx/>
              <a:buNone/>
            </a:pPr>
            <a:r>
              <a:rPr lang="en-US" sz="1600">
                <a:ea typeface="ＭＳ Ｐゴシック" pitchFamily="-65" charset="-128"/>
              </a:rPr>
              <a:t>(1,)</a:t>
            </a:r>
          </a:p>
          <a:p>
            <a:pPr marL="236538" indent="-236538"/>
            <a:r>
              <a:rPr lang="en-US" b="0"/>
              <a:t>Don't forget the comma!</a:t>
            </a:r>
            <a:endParaRPr lang="en-US" sz="1600" b="0"/>
          </a:p>
          <a:p>
            <a:pPr lvl="1">
              <a:buFontTx/>
              <a:buNone/>
            </a:pPr>
            <a:r>
              <a:rPr lang="en-US" sz="1600">
                <a:ea typeface="ＭＳ Ｐゴシック" pitchFamily="-65" charset="-128"/>
              </a:rPr>
              <a:t>&gt;&gt;&gt; (1)</a:t>
            </a:r>
          </a:p>
          <a:p>
            <a:pPr lvl="1">
              <a:buFontTx/>
              <a:buNone/>
            </a:pPr>
            <a:r>
              <a:rPr lang="en-US" sz="1600">
                <a:ea typeface="ＭＳ Ｐゴシック" pitchFamily="-65" charset="-128"/>
              </a:rPr>
              <a:t>1</a:t>
            </a:r>
          </a:p>
          <a:p>
            <a:pPr marL="236538" indent="-236538"/>
            <a:r>
              <a:rPr lang="en-US" b="0"/>
              <a:t>Trailing comma only required for singletons others</a:t>
            </a:r>
          </a:p>
          <a:p>
            <a:pPr marL="236538" indent="-236538"/>
            <a:r>
              <a:rPr lang="en-US" b="0"/>
              <a:t>Empty tuples have a special syntactic form</a:t>
            </a:r>
            <a:endParaRPr lang="en-US" sz="1600" b="0"/>
          </a:p>
          <a:p>
            <a:pPr lvl="1">
              <a:buFontTx/>
              <a:buNone/>
            </a:pPr>
            <a:r>
              <a:rPr lang="en-US" sz="1600">
                <a:ea typeface="ＭＳ Ｐゴシック" pitchFamily="-65" charset="-128"/>
              </a:rPr>
              <a:t>&gt;&gt;&gt; ()</a:t>
            </a:r>
          </a:p>
          <a:p>
            <a:pPr lvl="1">
              <a:buFontTx/>
              <a:buNone/>
            </a:pPr>
            <a:r>
              <a:rPr lang="en-US" sz="1600">
                <a:ea typeface="ＭＳ Ｐゴシック" pitchFamily="-65" charset="-128"/>
              </a:rPr>
              <a:t>()</a:t>
            </a:r>
          </a:p>
          <a:p>
            <a:pPr lvl="1">
              <a:buFontTx/>
              <a:buNone/>
            </a:pPr>
            <a:r>
              <a:rPr lang="en-US" sz="1600">
                <a:ea typeface="ＭＳ Ｐゴシック" pitchFamily="-65" charset="-128"/>
              </a:rPr>
              <a:t>&gt;&gt;&gt; tuple()</a:t>
            </a:r>
          </a:p>
          <a:p>
            <a:pPr lvl="1">
              <a:buFontTx/>
              <a:buNone/>
            </a:pPr>
            <a:r>
              <a:rPr lang="en-US" sz="1600">
                <a:ea typeface="ＭＳ Ｐゴシック" pitchFamily="-65" charset="-128"/>
              </a:rPr>
              <a:t>()</a:t>
            </a:r>
          </a:p>
        </p:txBody>
      </p:sp>
    </p:spTree>
    <p:extLst>
      <p:ext uri="{BB962C8B-B14F-4D97-AF65-F5344CB8AC3E}">
        <p14:creationId xmlns:p14="http://schemas.microsoft.com/office/powerpoint/2010/main" val="7730522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effectLst>
                  <a:outerShdw blurRad="38100" dist="38100" dir="2700000" algn="tl">
                    <a:srgbClr val="000000"/>
                  </a:outerShdw>
                </a:effectLst>
              </a:rPr>
              <a:t>Summary: Tuples vs. Lists</a:t>
            </a:r>
          </a:p>
        </p:txBody>
      </p:sp>
      <p:sp>
        <p:nvSpPr>
          <p:cNvPr id="106499" name="Rectangle 3"/>
          <p:cNvSpPr>
            <a:spLocks noGrp="1" noChangeArrowheads="1"/>
          </p:cNvSpPr>
          <p:nvPr>
            <p:ph type="body" idx="1"/>
          </p:nvPr>
        </p:nvSpPr>
        <p:spPr/>
        <p:txBody>
          <a:bodyPr/>
          <a:lstStyle/>
          <a:p>
            <a:r>
              <a:rPr lang="en-US" sz="2800" b="0"/>
              <a:t>Lists slower but more powerful than tuples</a:t>
            </a:r>
          </a:p>
          <a:p>
            <a:pPr lvl="1"/>
            <a:r>
              <a:rPr lang="en-US" sz="2800">
                <a:ea typeface="ＭＳ Ｐゴシック" pitchFamily="-65" charset="-128"/>
              </a:rPr>
              <a:t>Lists can be modified, and they have lots of handy operations and mehtods</a:t>
            </a:r>
          </a:p>
          <a:p>
            <a:pPr lvl="1"/>
            <a:r>
              <a:rPr lang="en-US" sz="2800">
                <a:ea typeface="ＭＳ Ｐゴシック" pitchFamily="-65" charset="-128"/>
              </a:rPr>
              <a:t>Tuples are immutable and have fewer features</a:t>
            </a:r>
          </a:p>
          <a:p>
            <a:r>
              <a:rPr lang="en-US" sz="2800" b="0"/>
              <a:t>To convert between tuples and lists use the list() and tuple() functions:</a:t>
            </a:r>
          </a:p>
          <a:p>
            <a:pPr lvl="1">
              <a:buFontTx/>
              <a:buNone/>
            </a:pPr>
            <a:r>
              <a:rPr lang="en-US" sz="2800">
                <a:latin typeface="Courier New" pitchFamily="-65" charset="0"/>
                <a:ea typeface="ＭＳ Ｐゴシック" pitchFamily="-65" charset="-128"/>
              </a:rPr>
              <a:t>li = list(tu)</a:t>
            </a:r>
          </a:p>
          <a:p>
            <a:pPr lvl="1">
              <a:buFontTx/>
              <a:buNone/>
            </a:pPr>
            <a:r>
              <a:rPr lang="en-US" sz="2800">
                <a:latin typeface="Courier New" pitchFamily="-65" charset="0"/>
                <a:ea typeface="ＭＳ Ｐゴシック" pitchFamily="-65" charset="-128"/>
              </a:rPr>
              <a:t>tu = tuple(li)</a:t>
            </a:r>
          </a:p>
        </p:txBody>
      </p:sp>
    </p:spTree>
    <p:extLst>
      <p:ext uri="{BB962C8B-B14F-4D97-AF65-F5344CB8AC3E}">
        <p14:creationId xmlns:p14="http://schemas.microsoft.com/office/powerpoint/2010/main" val="290415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 – puzzle problem</a:t>
            </a:r>
            <a:br>
              <a:rPr lang="en-US" dirty="0"/>
            </a:br>
            <a:endParaRPr lang="en-US" dirty="0"/>
          </a:p>
        </p:txBody>
      </p:sp>
      <p:sp>
        <p:nvSpPr>
          <p:cNvPr id="3" name="Content Placeholder 2"/>
          <p:cNvSpPr>
            <a:spLocks noGrp="1"/>
          </p:cNvSpPr>
          <p:nvPr>
            <p:ph idx="1"/>
          </p:nvPr>
        </p:nvSpPr>
        <p:spPr>
          <a:xfrm>
            <a:off x="0" y="914400"/>
            <a:ext cx="9144000" cy="5211763"/>
          </a:xfrm>
        </p:spPr>
        <p:txBody>
          <a:bodyPr/>
          <a:lstStyle/>
          <a:p>
            <a:r>
              <a:rPr lang="en-US" dirty="0"/>
              <a:t>It consists of a 3 X 3 board with 8 numbered tiles and a blank space as shown below. </a:t>
            </a:r>
          </a:p>
          <a:p>
            <a:r>
              <a:rPr lang="en-US" dirty="0"/>
              <a:t>A tile adjacent to the blank space can slide into the space. The aim is to reach a specified goal state, such a s the one shown on the right of the figure.</a:t>
            </a:r>
          </a:p>
          <a:p>
            <a:endParaRPr lang="en-US" dirty="0"/>
          </a:p>
        </p:txBody>
      </p:sp>
      <p:pic>
        <p:nvPicPr>
          <p:cNvPr id="4" name="Picture 3"/>
          <p:cNvPicPr/>
          <p:nvPr/>
        </p:nvPicPr>
        <p:blipFill>
          <a:blip r:embed="rId2" cstate="print"/>
          <a:srcRect/>
          <a:stretch>
            <a:fillRect/>
          </a:stretch>
        </p:blipFill>
        <p:spPr bwMode="auto">
          <a:xfrm>
            <a:off x="2115175" y="4576762"/>
            <a:ext cx="4838700" cy="2295525"/>
          </a:xfrm>
          <a:prstGeom prst="rect">
            <a:avLst/>
          </a:prstGeom>
          <a:noFill/>
          <a:ln w="9525">
            <a:noFill/>
            <a:miter lim="800000"/>
            <a:headEnd/>
            <a:tailEnd/>
          </a:ln>
        </p:spPr>
      </p:pic>
    </p:spTree>
    <p:extLst>
      <p:ext uri="{BB962C8B-B14F-4D97-AF65-F5344CB8AC3E}">
        <p14:creationId xmlns:p14="http://schemas.microsoft.com/office/powerpoint/2010/main" val="59894597"/>
      </p:ext>
    </p:extLst>
  </p:cSld>
  <p:clrMapOvr>
    <a:masterClrMapping/>
  </p:clrMapOvr>
</p:sld>
</file>

<file path=ppt/theme/theme1.xml><?xml version="1.0" encoding="utf-8"?>
<a:theme xmlns:a="http://schemas.openxmlformats.org/drawingml/2006/main" name="yellow">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yellow</Template>
  <TotalTime>12984</TotalTime>
  <Words>4949</Words>
  <Application>Microsoft Office PowerPoint</Application>
  <PresentationFormat>On-screen Show (4:3)</PresentationFormat>
  <Paragraphs>762</Paragraphs>
  <Slides>87</Slides>
  <Notes>33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ＭＳ Ｐゴシック</vt:lpstr>
      <vt:lpstr>Arial</vt:lpstr>
      <vt:lpstr>Calibri</vt:lpstr>
      <vt:lpstr>Courier New</vt:lpstr>
      <vt:lpstr>Lucida Sans Typewriter</vt:lpstr>
      <vt:lpstr>Symbol</vt:lpstr>
      <vt:lpstr>Times New Roman</vt:lpstr>
      <vt:lpstr>yellow</vt:lpstr>
      <vt:lpstr>CS010 802: ARTIFICIAL INTELLIGENCE</vt:lpstr>
      <vt:lpstr>Artificial Intelligence </vt:lpstr>
      <vt:lpstr>PowerPoint Presentation</vt:lpstr>
      <vt:lpstr>PowerPoint Presentation</vt:lpstr>
      <vt:lpstr>AI application areas</vt:lpstr>
      <vt:lpstr>PowerPoint Presentation</vt:lpstr>
      <vt:lpstr>Problems</vt:lpstr>
      <vt:lpstr>PowerPoint Presentation</vt:lpstr>
      <vt:lpstr>8 – puzzle problem </vt:lpstr>
      <vt:lpstr>8 – Queens problem </vt:lpstr>
      <vt:lpstr>Real world problems </vt:lpstr>
      <vt:lpstr>PROBLEMS &amp; PROBLEM SPACES  </vt:lpstr>
      <vt:lpstr>PowerPoint Presentation</vt:lpstr>
      <vt:lpstr>PowerPoint Presentation</vt:lpstr>
      <vt:lpstr>Water jug problem </vt:lpstr>
      <vt:lpstr>Following are the production rules for this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Searching Strategies / Heuristic Search </vt:lpstr>
      <vt:lpstr>  Basic search strategies Breadth first search   </vt:lpstr>
      <vt:lpstr>PowerPoint Presentation</vt:lpstr>
      <vt:lpstr>PowerPoint Presentation</vt:lpstr>
      <vt:lpstr>Depth first search </vt:lpstr>
      <vt:lpstr>PowerPoint Presentation</vt:lpstr>
      <vt:lpstr>PowerPoint Presentation</vt:lpstr>
      <vt:lpstr>ALGORITHM GENERATE AND TEST  </vt:lpstr>
      <vt:lpstr>PowerPoint Presentation</vt:lpstr>
      <vt:lpstr>HILL CLIMBING </vt:lpstr>
      <vt:lpstr>Simple hill climbing </vt:lpstr>
      <vt:lpstr>PowerPoint Presentation</vt:lpstr>
      <vt:lpstr>PowerPoint Presentation</vt:lpstr>
      <vt:lpstr>PowerPoint Presentation</vt:lpstr>
      <vt:lpstr>Steepest ascent hill climbing </vt:lpstr>
      <vt:lpstr>PowerPoint Presentation</vt:lpstr>
      <vt:lpstr>Hill climbing is not always very effective. It is practically unsuited to problems where the value of the heuristic function drops off suddenly as you move away from a solution. Hill climbing is a local method, by which we mean that it decides what to do next by looking only at the “immediate” consequences of its choice rather than exploring all the consequences. </vt:lpstr>
      <vt:lpstr>SIMULATED ANNEALING </vt:lpstr>
      <vt:lpstr>PowerPoint Presentation</vt:lpstr>
      <vt:lpstr>PowerPoint Presentation</vt:lpstr>
      <vt:lpstr>PowerPoint Presentation</vt:lpstr>
      <vt:lpstr>PowerPoint Presentation</vt:lpstr>
      <vt:lpstr>Python </vt:lpstr>
      <vt:lpstr>Overview</vt:lpstr>
      <vt:lpstr>Brief History of Python</vt:lpstr>
      <vt:lpstr>Python’s Benevolent Dictator For Life</vt:lpstr>
      <vt:lpstr>http://docs.python.org/</vt:lpstr>
      <vt:lpstr>The Basics</vt:lpstr>
      <vt:lpstr>A Code Sample</vt:lpstr>
      <vt:lpstr>Enough to Understand the Code</vt:lpstr>
      <vt:lpstr>Basic Datatypes</vt:lpstr>
      <vt:lpstr>Whitespace</vt:lpstr>
      <vt:lpstr>Comments</vt:lpstr>
      <vt:lpstr>Assignment</vt:lpstr>
      <vt:lpstr>Naming Rules</vt:lpstr>
      <vt:lpstr>Naming conventions</vt:lpstr>
      <vt:lpstr>Assignment</vt:lpstr>
      <vt:lpstr>Sequence types: Tuples, Lists, and Strings</vt:lpstr>
      <vt:lpstr>Sequence Types</vt:lpstr>
      <vt:lpstr>Similar Syntax</vt:lpstr>
      <vt:lpstr>Sequence Types 1</vt:lpstr>
      <vt:lpstr>Sequence Types 2</vt:lpstr>
      <vt:lpstr>Positive and negative indices</vt:lpstr>
      <vt:lpstr>Slicing: return copy of a subset</vt:lpstr>
      <vt:lpstr>Slicing: return copy of a =subset</vt:lpstr>
      <vt:lpstr>Copying the Whole Sequence</vt:lpstr>
      <vt:lpstr>The ‘in’ Operator</vt:lpstr>
      <vt:lpstr>The + Operator</vt:lpstr>
      <vt:lpstr>The * Operator</vt:lpstr>
      <vt:lpstr>Mutability: Tuples vs. Lists</vt:lpstr>
      <vt:lpstr>Lists are mutable</vt:lpstr>
      <vt:lpstr>Tuples are immutable</vt:lpstr>
      <vt:lpstr>Operations on Lists Only </vt:lpstr>
      <vt:lpstr>The extend method vs  +  </vt:lpstr>
      <vt:lpstr>Operations on Lists Only</vt:lpstr>
      <vt:lpstr>Operations on Lists Only</vt:lpstr>
      <vt:lpstr>Tuple details</vt:lpstr>
      <vt:lpstr>Summary: Tuples vs. 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CS010 802: ARTIFICIAL INTELLIGENCE</dc:title>
  <dc:creator>admin</dc:creator>
  <cp:lastModifiedBy>tintu</cp:lastModifiedBy>
  <cp:revision>69</cp:revision>
  <dcterms:created xsi:type="dcterms:W3CDTF">2006-08-16T00:00:00Z</dcterms:created>
  <dcterms:modified xsi:type="dcterms:W3CDTF">2018-01-20T04:13:42Z</dcterms:modified>
</cp:coreProperties>
</file>