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0"/>
  </p:notesMasterIdLst>
  <p:sldIdLst>
    <p:sldId id="256" r:id="rId2"/>
    <p:sldId id="257" r:id="rId3"/>
    <p:sldId id="258" r:id="rId4"/>
    <p:sldId id="27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5" r:id="rId20"/>
    <p:sldId id="276" r:id="rId21"/>
    <p:sldId id="288" r:id="rId22"/>
    <p:sldId id="278" r:id="rId23"/>
    <p:sldId id="279" r:id="rId24"/>
    <p:sldId id="280" r:id="rId25"/>
    <p:sldId id="281" r:id="rId26"/>
    <p:sldId id="282" r:id="rId27"/>
    <p:sldId id="286" r:id="rId28"/>
    <p:sldId id="283" r:id="rId29"/>
    <p:sldId id="284" r:id="rId30"/>
    <p:sldId id="285" r:id="rId31"/>
    <p:sldId id="287" r:id="rId32"/>
    <p:sldId id="378" r:id="rId33"/>
    <p:sldId id="379" r:id="rId34"/>
    <p:sldId id="290" r:id="rId35"/>
    <p:sldId id="291" r:id="rId36"/>
    <p:sldId id="294" r:id="rId37"/>
    <p:sldId id="292" r:id="rId38"/>
    <p:sldId id="293" r:id="rId39"/>
    <p:sldId id="295" r:id="rId40"/>
    <p:sldId id="296" r:id="rId41"/>
    <p:sldId id="297" r:id="rId42"/>
    <p:sldId id="298" r:id="rId43"/>
    <p:sldId id="382" r:id="rId44"/>
    <p:sldId id="299" r:id="rId45"/>
    <p:sldId id="380" r:id="rId46"/>
    <p:sldId id="381" r:id="rId47"/>
    <p:sldId id="372" r:id="rId48"/>
    <p:sldId id="374" r:id="rId49"/>
    <p:sldId id="373" r:id="rId50"/>
    <p:sldId id="375" r:id="rId51"/>
    <p:sldId id="383" r:id="rId52"/>
    <p:sldId id="384" r:id="rId53"/>
    <p:sldId id="385" r:id="rId54"/>
    <p:sldId id="386" r:id="rId55"/>
    <p:sldId id="389" r:id="rId56"/>
    <p:sldId id="388" r:id="rId57"/>
    <p:sldId id="390" r:id="rId58"/>
    <p:sldId id="395" r:id="rId59"/>
    <p:sldId id="387" r:id="rId60"/>
    <p:sldId id="391" r:id="rId61"/>
    <p:sldId id="392" r:id="rId62"/>
    <p:sldId id="393" r:id="rId63"/>
    <p:sldId id="394" r:id="rId64"/>
    <p:sldId id="396" r:id="rId65"/>
    <p:sldId id="397" r:id="rId66"/>
    <p:sldId id="398" r:id="rId67"/>
    <p:sldId id="429" r:id="rId68"/>
    <p:sldId id="399" r:id="rId69"/>
    <p:sldId id="400" r:id="rId70"/>
    <p:sldId id="401" r:id="rId71"/>
    <p:sldId id="402" r:id="rId72"/>
    <p:sldId id="403" r:id="rId73"/>
    <p:sldId id="404" r:id="rId74"/>
    <p:sldId id="405" r:id="rId75"/>
    <p:sldId id="406" r:id="rId76"/>
    <p:sldId id="407" r:id="rId77"/>
    <p:sldId id="408" r:id="rId78"/>
    <p:sldId id="409" r:id="rId79"/>
    <p:sldId id="410" r:id="rId80"/>
    <p:sldId id="411" r:id="rId81"/>
    <p:sldId id="412" r:id="rId82"/>
    <p:sldId id="413" r:id="rId83"/>
    <p:sldId id="414" r:id="rId84"/>
    <p:sldId id="415" r:id="rId85"/>
    <p:sldId id="416" r:id="rId86"/>
    <p:sldId id="417" r:id="rId87"/>
    <p:sldId id="418" r:id="rId88"/>
    <p:sldId id="419" r:id="rId89"/>
    <p:sldId id="420" r:id="rId90"/>
    <p:sldId id="421" r:id="rId91"/>
    <p:sldId id="422" r:id="rId92"/>
    <p:sldId id="423" r:id="rId93"/>
    <p:sldId id="424" r:id="rId94"/>
    <p:sldId id="425" r:id="rId95"/>
    <p:sldId id="426" r:id="rId96"/>
    <p:sldId id="427" r:id="rId97"/>
    <p:sldId id="428" r:id="rId98"/>
    <p:sldId id="431" r:id="rId99"/>
    <p:sldId id="440" r:id="rId100"/>
    <p:sldId id="432" r:id="rId101"/>
    <p:sldId id="433" r:id="rId102"/>
    <p:sldId id="434" r:id="rId103"/>
    <p:sldId id="435" r:id="rId104"/>
    <p:sldId id="436" r:id="rId105"/>
    <p:sldId id="437" r:id="rId106"/>
    <p:sldId id="438" r:id="rId107"/>
    <p:sldId id="439" r:id="rId108"/>
    <p:sldId id="441" r:id="rId10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118A08-3894-4890-A7F5-0D968108F7FF}" type="datetimeFigureOut">
              <a:rPr lang="en-US" smtClean="0"/>
              <a:t>27/2/2015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E5D634-A70B-4280-9DBB-B786D147D96D}" type="slidenum">
              <a:rPr lang="en-US" smtClean="0"/>
              <a:t>‹#›</a:t>
            </a:fld>
            <a:endParaRPr lang="en-US"/>
          </a:p>
        </p:txBody>
      </p:sp>
    </p:spTree>
    <p:extLst>
      <p:ext uri="{BB962C8B-B14F-4D97-AF65-F5344CB8AC3E}">
        <p14:creationId xmlns:p14="http://schemas.microsoft.com/office/powerpoint/2010/main" val="3773795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09D84ED-882B-43DC-AD3A-501B411AF728}" type="slidenum">
              <a:rPr lang="en-AU" smtClean="0"/>
              <a:pPr eaLnBrk="1" hangingPunct="1"/>
              <a:t>19</a:t>
            </a:fld>
            <a:endParaRPr lang="en-AU"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smtClean="0"/>
              <a:t>The basic process in enciphering a 64-bit data block using the DES, shown on the left side, consists of: </a:t>
            </a:r>
          </a:p>
          <a:p>
            <a:pPr eaLnBrk="1" hangingPunct="1"/>
            <a:r>
              <a:rPr lang="en-AU" smtClean="0"/>
              <a:t>- an initial permutation (IP) </a:t>
            </a:r>
          </a:p>
          <a:p>
            <a:pPr eaLnBrk="1" hangingPunct="1"/>
            <a:r>
              <a:rPr lang="en-AU" smtClean="0"/>
              <a:t>- 16 rounds of a complex key dependent round function involving substitution and permutation functions </a:t>
            </a:r>
          </a:p>
          <a:p>
            <a:pPr eaLnBrk="1" hangingPunct="1"/>
            <a:r>
              <a:rPr lang="en-AU" smtClean="0"/>
              <a:t>- a final permutation, being the inverse of IP </a:t>
            </a:r>
          </a:p>
          <a:p>
            <a:pPr eaLnBrk="1" hangingPunct="1"/>
            <a:endParaRPr lang="en-US" smtClean="0"/>
          </a:p>
          <a:p>
            <a:pPr eaLnBrk="1" hangingPunct="1"/>
            <a:r>
              <a:rPr lang="en-US" smtClean="0"/>
              <a:t>The right side shows the handling of the 56-bit key and consists of:</a:t>
            </a:r>
          </a:p>
          <a:p>
            <a:pPr eaLnBrk="1" hangingPunct="1"/>
            <a:r>
              <a:rPr lang="en-AU" smtClean="0"/>
              <a:t>- an initial permutation of the key (PC1) which selects 56-bits in two 28-bit halves </a:t>
            </a:r>
          </a:p>
          <a:p>
            <a:pPr eaLnBrk="1" hangingPunct="1"/>
            <a:r>
              <a:rPr lang="en-AU" smtClean="0"/>
              <a:t>- 16 stages to generate the subkeys using a left circular shift and a permutation </a:t>
            </a:r>
          </a:p>
          <a:p>
            <a:pPr eaLnBrk="1" hangingPunct="1"/>
            <a:endParaRPr lang="en-US" smtClean="0"/>
          </a:p>
          <a:p>
            <a:pPr eaLnBrk="1" hangingPunct="1"/>
            <a:endParaRPr lang="en-A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985A7C-64EA-42ED-9572-C92618E22B10}" type="slidenum">
              <a:rPr lang="en-US" smtClean="0"/>
              <a:t>100</a:t>
            </a:fld>
            <a:endParaRPr lang="en-US"/>
          </a:p>
        </p:txBody>
      </p:sp>
    </p:spTree>
    <p:extLst>
      <p:ext uri="{BB962C8B-B14F-4D97-AF65-F5344CB8AC3E}">
        <p14:creationId xmlns:p14="http://schemas.microsoft.com/office/powerpoint/2010/main" val="3340105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743F36-B4CC-4E5B-A932-0D7D1137103F}" type="datetime1">
              <a:rPr lang="en-US" smtClean="0"/>
              <a:t>27/2/2015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AED0B2-B023-496F-B06A-665F03B881E0}" type="datetime1">
              <a:rPr lang="en-US" smtClean="0"/>
              <a:t>27/2/2015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DEC991-0A72-418F-9320-65D9C9F1BB77}" type="datetime1">
              <a:rPr lang="en-US" smtClean="0"/>
              <a:t>27/2/2015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8E471E-58E9-48C6-B0CA-06D2D6AFFA6C}" type="datetime1">
              <a:rPr lang="en-US" smtClean="0"/>
              <a:t>27/2/2015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9BB55-E023-4DAC-836B-E3CF19712E43}" type="datetime1">
              <a:rPr lang="en-US" smtClean="0"/>
              <a:t>27/2/2015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C9599B-1260-4C78-AC16-F31587159154}" type="datetime1">
              <a:rPr lang="en-US" smtClean="0"/>
              <a:t>27/2/2015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EE13D4-74A7-4C04-B19F-87FEAB0542C5}" type="datetime1">
              <a:rPr lang="en-US" smtClean="0"/>
              <a:t>27/2/2015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3B6705-39AC-4F40-8FC3-D831EB5678DC}" type="datetime1">
              <a:rPr lang="en-US" smtClean="0"/>
              <a:t>27/2/2015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A1AFD0-E333-41FB-8C1E-803C24519B4A}" type="datetime1">
              <a:rPr lang="en-US" smtClean="0"/>
              <a:t>27/2/2015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A8D14C-8CE3-412B-8B6E-A602CE989664}" type="datetime1">
              <a:rPr lang="en-US" smtClean="0"/>
              <a:t>27/2/2015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6868D-A6D7-444C-BF41-662AB5D904B6}" type="datetime1">
              <a:rPr lang="en-US" smtClean="0"/>
              <a:t>27/2/2015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2475E-1575-4956-8F4F-89C5E23A761B}" type="datetime1">
              <a:rPr lang="en-US" smtClean="0"/>
              <a:t>27/2/2015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cs.wm.edu/~hallyn/des/expand.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en.wikipedia.org/wiki/Inverse_function" TargetMode="External"/><Relationship Id="rId2" Type="http://schemas.openxmlformats.org/officeDocument/2006/relationships/hyperlink" Target="http://en.wikipedia.org/wiki/Function_(mathematics)"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Module 2</a:t>
            </a:r>
            <a:endParaRPr lang="en-US" b="1" dirty="0"/>
          </a:p>
        </p:txBody>
      </p:sp>
      <p:sp>
        <p:nvSpPr>
          <p:cNvPr id="3" name="Subtitle 2"/>
          <p:cNvSpPr>
            <a:spLocks noGrp="1"/>
          </p:cNvSpPr>
          <p:nvPr>
            <p:ph type="subTitle" idx="1"/>
          </p:nvPr>
        </p:nvSpPr>
        <p:spPr/>
        <p:txBody>
          <a:bodyPr>
            <a:normAutofit/>
          </a:bodyPr>
          <a:lstStyle/>
          <a:p>
            <a:r>
              <a:rPr lang="en-US" b="1" dirty="0" smtClean="0"/>
              <a:t>Stream &amp; Block Cipher</a:t>
            </a:r>
          </a:p>
          <a:p>
            <a:r>
              <a:rPr lang="en-US" b="1" dirty="0" err="1" smtClean="0"/>
              <a:t>Feistal</a:t>
            </a:r>
            <a:r>
              <a:rPr lang="en-US" b="1" dirty="0" smtClean="0"/>
              <a:t> Structure</a:t>
            </a:r>
          </a:p>
          <a:p>
            <a:r>
              <a:rPr lang="en-US" b="1" dirty="0" smtClean="0"/>
              <a:t>DES</a:t>
            </a:r>
          </a:p>
          <a:p>
            <a:endParaRPr lang="en-US" b="1" dirty="0"/>
          </a:p>
        </p:txBody>
      </p:sp>
    </p:spTree>
    <p:extLst>
      <p:ext uri="{BB962C8B-B14F-4D97-AF65-F5344CB8AC3E}">
        <p14:creationId xmlns:p14="http://schemas.microsoft.com/office/powerpoint/2010/main" val="3665382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err="1"/>
              <a:t>Feistel</a:t>
            </a:r>
            <a:r>
              <a:rPr lang="en-US" b="1" dirty="0"/>
              <a:t> Cipher Structure</a:t>
            </a:r>
            <a:endParaRPr lang="en-US" dirty="0"/>
          </a:p>
        </p:txBody>
      </p:sp>
      <p:pic>
        <p:nvPicPr>
          <p:cNvPr id="4"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609600"/>
            <a:ext cx="6324599"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18239104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err="1"/>
              <a:t>Diffie</a:t>
            </a:r>
            <a:r>
              <a:rPr lang="en-US" b="1" dirty="0"/>
              <a:t> – Hellman Key Exchange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638800"/>
              </a:xfrm>
            </p:spPr>
            <p:txBody>
              <a:bodyPr>
                <a:normAutofit fontScale="92500" lnSpcReduction="10000"/>
              </a:bodyPr>
              <a:lstStyle/>
              <a:p>
                <a:pPr algn="just"/>
                <a:r>
                  <a:rPr lang="en-US" dirty="0" smtClean="0"/>
                  <a:t>We can define the discrete logarithm in the following way.</a:t>
                </a:r>
              </a:p>
              <a:p>
                <a:pPr lvl="1" algn="just"/>
                <a:r>
                  <a:rPr lang="en-US" dirty="0" smtClean="0"/>
                  <a:t>if </a:t>
                </a:r>
                <a:r>
                  <a:rPr lang="en-US" i="1" dirty="0" smtClean="0">
                    <a:solidFill>
                      <a:schemeClr val="tx2"/>
                    </a:solidFill>
                  </a:rPr>
                  <a:t>a</a:t>
                </a:r>
                <a:r>
                  <a:rPr lang="en-US" dirty="0" smtClean="0"/>
                  <a:t> is a </a:t>
                </a:r>
                <a:r>
                  <a:rPr lang="en-US" dirty="0"/>
                  <a:t>primitive root of the prime number </a:t>
                </a:r>
                <a:r>
                  <a:rPr lang="en-US" i="1" dirty="0">
                    <a:solidFill>
                      <a:schemeClr val="tx2"/>
                    </a:solidFill>
                  </a:rPr>
                  <a:t>p</a:t>
                </a:r>
                <a:r>
                  <a:rPr lang="en-US" dirty="0"/>
                  <a:t>, then the numbers </a:t>
                </a:r>
                <a:endParaRPr lang="en-US" dirty="0" smtClean="0"/>
              </a:p>
              <a:p>
                <a:pPr marL="457200" lvl="1" indent="0" algn="just">
                  <a:buNone/>
                </a:pPr>
                <a:r>
                  <a:rPr lang="en-US" dirty="0" smtClean="0"/>
                  <a:t>	</a:t>
                </a:r>
                <a:r>
                  <a:rPr lang="en-US" dirty="0" smtClean="0">
                    <a:solidFill>
                      <a:srgbClr val="FF0000"/>
                    </a:solidFill>
                  </a:rPr>
                  <a:t>a mod p, </a:t>
                </a:r>
                <a14:m>
                  <m:oMath xmlns:m="http://schemas.openxmlformats.org/officeDocument/2006/math">
                    <m:sSup>
                      <m:sSupPr>
                        <m:ctrlPr>
                          <a:rPr lang="en-US" i="1" smtClean="0">
                            <a:solidFill>
                              <a:srgbClr val="FF0000"/>
                            </a:solidFill>
                            <a:latin typeface="Cambria Math"/>
                          </a:rPr>
                        </m:ctrlPr>
                      </m:sSupPr>
                      <m:e>
                        <m:r>
                          <a:rPr lang="en-US" i="1" smtClean="0">
                            <a:solidFill>
                              <a:srgbClr val="FF0000"/>
                            </a:solidFill>
                            <a:latin typeface="Cambria Math"/>
                          </a:rPr>
                          <m:t>𝑎</m:t>
                        </m:r>
                      </m:e>
                      <m:sup>
                        <m:r>
                          <a:rPr lang="en-US" i="1" smtClean="0">
                            <a:solidFill>
                              <a:srgbClr val="FF0000"/>
                            </a:solidFill>
                            <a:latin typeface="Cambria Math"/>
                          </a:rPr>
                          <m:t>2</m:t>
                        </m:r>
                      </m:sup>
                    </m:sSup>
                    <m:r>
                      <a:rPr lang="en-US" b="0" i="1" smtClean="0">
                        <a:solidFill>
                          <a:srgbClr val="FF0000"/>
                        </a:solidFill>
                        <a:latin typeface="Cambria Math"/>
                      </a:rPr>
                      <m:t> </m:t>
                    </m:r>
                    <m:r>
                      <a:rPr lang="en-US" b="0" i="1" smtClean="0">
                        <a:solidFill>
                          <a:srgbClr val="FF0000"/>
                        </a:solidFill>
                        <a:latin typeface="Cambria Math"/>
                      </a:rPr>
                      <m:t>𝑚𝑜𝑑</m:t>
                    </m:r>
                    <m:r>
                      <a:rPr lang="en-US" b="0" i="1" smtClean="0">
                        <a:solidFill>
                          <a:srgbClr val="FF0000"/>
                        </a:solidFill>
                        <a:latin typeface="Cambria Math"/>
                      </a:rPr>
                      <m:t> </m:t>
                    </m:r>
                    <m:r>
                      <a:rPr lang="en-US" b="0" i="1" smtClean="0">
                        <a:solidFill>
                          <a:srgbClr val="FF0000"/>
                        </a:solidFill>
                        <a:latin typeface="Cambria Math"/>
                      </a:rPr>
                      <m:t>𝑝</m:t>
                    </m:r>
                    <m:r>
                      <a:rPr lang="en-US" b="0" i="1" smtClean="0">
                        <a:solidFill>
                          <a:srgbClr val="FF0000"/>
                        </a:solidFill>
                        <a:latin typeface="Cambria Math"/>
                      </a:rPr>
                      <m:t>,….,</m:t>
                    </m:r>
                    <m:sSup>
                      <m:sSupPr>
                        <m:ctrlPr>
                          <a:rPr lang="en-US" i="1" smtClean="0">
                            <a:solidFill>
                              <a:srgbClr val="FF0000"/>
                            </a:solidFill>
                            <a:latin typeface="Cambria Math"/>
                          </a:rPr>
                        </m:ctrlPr>
                      </m:sSupPr>
                      <m:e>
                        <m:r>
                          <a:rPr lang="en-US" b="0" i="1" smtClean="0">
                            <a:solidFill>
                              <a:srgbClr val="FF0000"/>
                            </a:solidFill>
                            <a:latin typeface="Cambria Math"/>
                          </a:rPr>
                          <m:t>𝑎</m:t>
                        </m:r>
                      </m:e>
                      <m:sup>
                        <m:r>
                          <a:rPr lang="en-US" b="0" i="1" smtClean="0">
                            <a:solidFill>
                              <a:srgbClr val="FF0000"/>
                            </a:solidFill>
                            <a:latin typeface="Cambria Math"/>
                          </a:rPr>
                          <m:t>𝑝</m:t>
                        </m:r>
                        <m:r>
                          <a:rPr lang="en-US" b="0" i="1" smtClean="0">
                            <a:solidFill>
                              <a:srgbClr val="FF0000"/>
                            </a:solidFill>
                            <a:latin typeface="Cambria Math"/>
                          </a:rPr>
                          <m:t>−1</m:t>
                        </m:r>
                      </m:sup>
                    </m:sSup>
                    <m:r>
                      <a:rPr lang="en-US" b="0" i="1" smtClean="0">
                        <a:solidFill>
                          <a:srgbClr val="FF0000"/>
                        </a:solidFill>
                        <a:latin typeface="Cambria Math"/>
                      </a:rPr>
                      <m:t>𝑚𝑜𝑑</m:t>
                    </m:r>
                    <m:r>
                      <a:rPr lang="en-US" b="0" i="1" smtClean="0">
                        <a:solidFill>
                          <a:srgbClr val="FF0000"/>
                        </a:solidFill>
                        <a:latin typeface="Cambria Math"/>
                      </a:rPr>
                      <m:t> </m:t>
                    </m:r>
                    <m:r>
                      <a:rPr lang="en-US" b="0" i="1" smtClean="0">
                        <a:solidFill>
                          <a:srgbClr val="FF0000"/>
                        </a:solidFill>
                        <a:latin typeface="Cambria Math"/>
                      </a:rPr>
                      <m:t>𝑝</m:t>
                    </m:r>
                  </m:oMath>
                </a14:m>
                <a:endParaRPr lang="en-US" dirty="0">
                  <a:solidFill>
                    <a:srgbClr val="FF0000"/>
                  </a:solidFill>
                </a:endParaRPr>
              </a:p>
              <a:p>
                <a:pPr marL="457200" lvl="1" indent="0" algn="just">
                  <a:buNone/>
                </a:pPr>
                <a:r>
                  <a:rPr lang="en-US" dirty="0" smtClean="0"/>
                  <a:t>are </a:t>
                </a:r>
                <a:r>
                  <a:rPr lang="en-US" dirty="0"/>
                  <a:t>distinct and consist of the integers from </a:t>
                </a:r>
                <a:r>
                  <a:rPr lang="en-US" i="1" dirty="0">
                    <a:solidFill>
                      <a:schemeClr val="tx2"/>
                    </a:solidFill>
                  </a:rPr>
                  <a:t>1</a:t>
                </a:r>
                <a:r>
                  <a:rPr lang="en-US" dirty="0"/>
                  <a:t> through </a:t>
                </a:r>
                <a:r>
                  <a:rPr lang="en-US" i="1" dirty="0">
                    <a:solidFill>
                      <a:schemeClr val="tx2"/>
                    </a:solidFill>
                  </a:rPr>
                  <a:t>p-1</a:t>
                </a:r>
                <a:r>
                  <a:rPr lang="en-US" dirty="0"/>
                  <a:t> in some permutation</a:t>
                </a:r>
                <a:r>
                  <a:rPr lang="en-US" dirty="0" smtClean="0"/>
                  <a:t>.</a:t>
                </a:r>
              </a:p>
              <a:p>
                <a:pPr lvl="1" algn="just"/>
                <a:r>
                  <a:rPr lang="en-US" dirty="0"/>
                  <a:t>For any integer </a:t>
                </a:r>
                <a:r>
                  <a:rPr lang="en-US" i="1" dirty="0" smtClean="0">
                    <a:solidFill>
                      <a:schemeClr val="tx2"/>
                    </a:solidFill>
                  </a:rPr>
                  <a:t>b</a:t>
                </a:r>
                <a:r>
                  <a:rPr lang="en-US" dirty="0" smtClean="0"/>
                  <a:t> and </a:t>
                </a:r>
                <a:r>
                  <a:rPr lang="en-US" dirty="0"/>
                  <a:t>a primitive root </a:t>
                </a:r>
                <a:r>
                  <a:rPr lang="en-US" i="1" dirty="0" smtClean="0">
                    <a:solidFill>
                      <a:schemeClr val="tx2"/>
                    </a:solidFill>
                  </a:rPr>
                  <a:t>a</a:t>
                </a:r>
                <a:r>
                  <a:rPr lang="en-US" dirty="0" smtClean="0"/>
                  <a:t> of </a:t>
                </a:r>
                <a:r>
                  <a:rPr lang="en-US" dirty="0"/>
                  <a:t>prime </a:t>
                </a:r>
                <a:r>
                  <a:rPr lang="en-US" dirty="0" smtClean="0"/>
                  <a:t>number </a:t>
                </a:r>
                <a:r>
                  <a:rPr lang="en-US" i="1" dirty="0" smtClean="0">
                    <a:solidFill>
                      <a:schemeClr val="tx2"/>
                    </a:solidFill>
                  </a:rPr>
                  <a:t>p</a:t>
                </a:r>
                <a:r>
                  <a:rPr lang="en-US" dirty="0" smtClean="0"/>
                  <a:t> </a:t>
                </a:r>
                <a:r>
                  <a:rPr lang="en-US" dirty="0"/>
                  <a:t>, we can find </a:t>
                </a:r>
                <a:r>
                  <a:rPr lang="en-US" dirty="0" smtClean="0"/>
                  <a:t>a unique </a:t>
                </a:r>
                <a:r>
                  <a:rPr lang="en-US" dirty="0"/>
                  <a:t>exponent </a:t>
                </a:r>
                <a:r>
                  <a:rPr lang="en-US" dirty="0" smtClean="0"/>
                  <a:t> </a:t>
                </a:r>
                <a:r>
                  <a:rPr lang="en-US" i="1" dirty="0" smtClean="0">
                    <a:solidFill>
                      <a:schemeClr val="tx2"/>
                    </a:solidFill>
                  </a:rPr>
                  <a:t>i</a:t>
                </a:r>
                <a:r>
                  <a:rPr lang="en-US" dirty="0" smtClean="0"/>
                  <a:t> such that </a:t>
                </a:r>
              </a:p>
              <a:p>
                <a:pPr marL="914400" lvl="2" indent="0" algn="just">
                  <a:buNone/>
                </a:pPr>
                <a:r>
                  <a:rPr lang="en-US" dirty="0" smtClean="0">
                    <a:solidFill>
                      <a:srgbClr val="FF0000"/>
                    </a:solidFill>
                  </a:rPr>
                  <a:t>b=</a:t>
                </a:r>
                <a14:m>
                  <m:oMath xmlns:m="http://schemas.openxmlformats.org/officeDocument/2006/math">
                    <m:sSup>
                      <m:sSupPr>
                        <m:ctrlPr>
                          <a:rPr lang="en-US" i="1" smtClean="0">
                            <a:solidFill>
                              <a:srgbClr val="FF0000"/>
                            </a:solidFill>
                            <a:latin typeface="Cambria Math"/>
                          </a:rPr>
                        </m:ctrlPr>
                      </m:sSupPr>
                      <m:e>
                        <m:r>
                          <a:rPr lang="en-US" b="0" i="1" smtClean="0">
                            <a:solidFill>
                              <a:srgbClr val="FF0000"/>
                            </a:solidFill>
                            <a:latin typeface="Cambria Math"/>
                          </a:rPr>
                          <m:t>𝑎</m:t>
                        </m:r>
                      </m:e>
                      <m:sup>
                        <m:r>
                          <a:rPr lang="en-US" b="0" i="1" smtClean="0">
                            <a:solidFill>
                              <a:srgbClr val="FF0000"/>
                            </a:solidFill>
                            <a:latin typeface="Cambria Math"/>
                          </a:rPr>
                          <m:t>𝑖</m:t>
                        </m:r>
                      </m:sup>
                    </m:sSup>
                  </m:oMath>
                </a14:m>
                <a:r>
                  <a:rPr lang="en-US" dirty="0" smtClean="0">
                    <a:solidFill>
                      <a:srgbClr val="FF0000"/>
                    </a:solidFill>
                  </a:rPr>
                  <a:t>(mod p)       where 0 ≤ i ≤ p-1</a:t>
                </a:r>
                <a:endParaRPr lang="en-US" dirty="0">
                  <a:solidFill>
                    <a:srgbClr val="FF0000"/>
                  </a:solidFill>
                </a:endParaRPr>
              </a:p>
              <a:p>
                <a:pPr lvl="1" algn="just"/>
                <a:r>
                  <a:rPr lang="en-US" dirty="0" smtClean="0"/>
                  <a:t>The </a:t>
                </a:r>
                <a:r>
                  <a:rPr lang="en-US" dirty="0"/>
                  <a:t>exponent </a:t>
                </a:r>
                <a:r>
                  <a:rPr lang="en-US" i="1" dirty="0"/>
                  <a:t>i</a:t>
                </a:r>
                <a:r>
                  <a:rPr lang="en-US" dirty="0" smtClean="0"/>
                  <a:t> is </a:t>
                </a:r>
                <a:r>
                  <a:rPr lang="en-US" dirty="0"/>
                  <a:t>referred to as the </a:t>
                </a:r>
                <a:r>
                  <a:rPr lang="en-US" b="1" dirty="0"/>
                  <a:t>discrete logarithm </a:t>
                </a:r>
                <a:r>
                  <a:rPr lang="en-US" dirty="0" smtClean="0"/>
                  <a:t>of </a:t>
                </a:r>
                <a:r>
                  <a:rPr lang="en-US" i="1" dirty="0" smtClean="0">
                    <a:solidFill>
                      <a:schemeClr val="tx2"/>
                    </a:solidFill>
                  </a:rPr>
                  <a:t>b</a:t>
                </a:r>
                <a:r>
                  <a:rPr lang="en-US" dirty="0" smtClean="0"/>
                  <a:t> </a:t>
                </a:r>
                <a:r>
                  <a:rPr lang="en-US" dirty="0"/>
                  <a:t>for the base </a:t>
                </a:r>
                <a:r>
                  <a:rPr lang="en-US" i="1" dirty="0">
                    <a:solidFill>
                      <a:schemeClr val="tx2"/>
                    </a:solidFill>
                  </a:rPr>
                  <a:t>a</a:t>
                </a:r>
                <a:r>
                  <a:rPr lang="en-US" dirty="0" smtClean="0"/>
                  <a:t>, </a:t>
                </a:r>
                <a:r>
                  <a:rPr lang="en-US" i="1" dirty="0" smtClean="0">
                    <a:solidFill>
                      <a:schemeClr val="tx2"/>
                    </a:solidFill>
                  </a:rPr>
                  <a:t>mod p</a:t>
                </a:r>
                <a:r>
                  <a:rPr lang="en-US" dirty="0" smtClean="0"/>
                  <a:t>.</a:t>
                </a:r>
              </a:p>
              <a:p>
                <a:pPr lvl="1" algn="just"/>
                <a:r>
                  <a:rPr lang="en-US" dirty="0" smtClean="0"/>
                  <a:t>We express this value as </a:t>
                </a:r>
                <a:r>
                  <a:rPr lang="en-US" dirty="0" err="1" smtClean="0">
                    <a:solidFill>
                      <a:srgbClr val="C00000"/>
                    </a:solidFill>
                  </a:rPr>
                  <a:t>dlog</a:t>
                </a:r>
                <a:r>
                  <a:rPr lang="en-US" sz="1900" dirty="0" err="1" smtClean="0">
                    <a:solidFill>
                      <a:srgbClr val="C00000"/>
                    </a:solidFill>
                  </a:rPr>
                  <a:t>a,p</a:t>
                </a:r>
                <a:r>
                  <a:rPr lang="en-US" dirty="0" smtClean="0">
                    <a:solidFill>
                      <a:srgbClr val="C00000"/>
                    </a:solidFill>
                  </a:rPr>
                  <a:t>(b).</a:t>
                </a:r>
                <a:endParaRPr lang="en-US" dirty="0">
                  <a:solidFill>
                    <a:srgbClr val="C00000"/>
                  </a:solidFill>
                </a:endParaRPr>
              </a:p>
              <a:p>
                <a:pPr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638800"/>
              </a:xfrm>
              <a:blipFill rotWithShape="1">
                <a:blip r:embed="rId3"/>
                <a:stretch>
                  <a:fillRect l="-1481" t="-2162" r="-2741" b="-691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100</a:t>
            </a:fld>
            <a:endParaRPr lang="en-US" dirty="0"/>
          </a:p>
        </p:txBody>
      </p:sp>
    </p:spTree>
    <p:extLst>
      <p:ext uri="{BB962C8B-B14F-4D97-AF65-F5344CB8AC3E}">
        <p14:creationId xmlns:p14="http://schemas.microsoft.com/office/powerpoint/2010/main" val="26491942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err="1"/>
              <a:t>Diffie</a:t>
            </a:r>
            <a:r>
              <a:rPr lang="en-US" b="1" dirty="0"/>
              <a:t> – Hellman Key Exchange</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2288" y="533400"/>
            <a:ext cx="6596417"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101</a:t>
            </a:fld>
            <a:endParaRPr lang="en-US" dirty="0"/>
          </a:p>
        </p:txBody>
      </p:sp>
    </p:spTree>
    <p:extLst>
      <p:ext uri="{BB962C8B-B14F-4D97-AF65-F5344CB8AC3E}">
        <p14:creationId xmlns:p14="http://schemas.microsoft.com/office/powerpoint/2010/main" val="391520932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Diffie</a:t>
            </a:r>
            <a:r>
              <a:rPr lang="en-US" b="1" dirty="0"/>
              <a:t> – Hellman Key Exchange</a:t>
            </a:r>
            <a:endParaRPr lang="en-US" dirty="0"/>
          </a:p>
        </p:txBody>
      </p:sp>
      <p:sp>
        <p:nvSpPr>
          <p:cNvPr id="3" name="Content Placeholder 2"/>
          <p:cNvSpPr>
            <a:spLocks noGrp="1"/>
          </p:cNvSpPr>
          <p:nvPr>
            <p:ph idx="1"/>
          </p:nvPr>
        </p:nvSpPr>
        <p:spPr/>
        <p:txBody>
          <a:bodyPr/>
          <a:lstStyle/>
          <a:p>
            <a:pPr algn="just"/>
            <a:r>
              <a:rPr lang="en-US" dirty="0"/>
              <a:t>The </a:t>
            </a:r>
            <a:r>
              <a:rPr lang="en-US" b="1" dirty="0"/>
              <a:t>security</a:t>
            </a:r>
            <a:r>
              <a:rPr lang="en-US" dirty="0"/>
              <a:t> of the </a:t>
            </a:r>
            <a:r>
              <a:rPr lang="en-US" dirty="0" err="1"/>
              <a:t>Diffie</a:t>
            </a:r>
            <a:r>
              <a:rPr lang="en-US" dirty="0"/>
              <a:t>-Hellman key exchange lies in the fact that, while it </a:t>
            </a:r>
            <a:r>
              <a:rPr lang="en-US" dirty="0" smtClean="0"/>
              <a:t>is relatively </a:t>
            </a:r>
            <a:r>
              <a:rPr lang="en-US" dirty="0"/>
              <a:t>easy to calculate exponentials modulo a prime, it is very difficult to </a:t>
            </a:r>
            <a:r>
              <a:rPr lang="en-US" dirty="0" smtClean="0"/>
              <a:t>calculate discrete </a:t>
            </a:r>
            <a:r>
              <a:rPr lang="en-US" dirty="0"/>
              <a:t>logarithms.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102</a:t>
            </a:fld>
            <a:endParaRPr lang="en-US" dirty="0"/>
          </a:p>
        </p:txBody>
      </p:sp>
    </p:spTree>
    <p:extLst>
      <p:ext uri="{BB962C8B-B14F-4D97-AF65-F5344CB8AC3E}">
        <p14:creationId xmlns:p14="http://schemas.microsoft.com/office/powerpoint/2010/main" val="27684605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p:txBody>
          <a:bodyPr>
            <a:normAutofit/>
          </a:bodyPr>
          <a:lstStyle/>
          <a:p>
            <a:pPr>
              <a:lnSpc>
                <a:spcPct val="90000"/>
              </a:lnSpc>
            </a:pPr>
            <a:r>
              <a:rPr lang="en-US" dirty="0" smtClean="0">
                <a:ea typeface="MS PGothic" pitchFamily="34" charset="-128"/>
              </a:rPr>
              <a:t>Users </a:t>
            </a:r>
            <a:r>
              <a:rPr lang="en-US" dirty="0">
                <a:ea typeface="MS PGothic" pitchFamily="34" charset="-128"/>
              </a:rPr>
              <a:t>Alice &amp; Bob who wish to swap keys</a:t>
            </a:r>
            <a:r>
              <a:rPr lang="en-US" dirty="0" smtClean="0">
                <a:ea typeface="MS PGothic" pitchFamily="34" charset="-128"/>
              </a:rPr>
              <a:t>:</a:t>
            </a:r>
          </a:p>
          <a:p>
            <a:pPr marL="0" indent="0">
              <a:lnSpc>
                <a:spcPct val="90000"/>
              </a:lnSpc>
              <a:buNone/>
            </a:pPr>
            <a:endParaRPr lang="en-US" dirty="0">
              <a:ea typeface="MS PGothic" pitchFamily="34" charset="-128"/>
            </a:endParaRPr>
          </a:p>
          <a:p>
            <a:pPr>
              <a:lnSpc>
                <a:spcPct val="90000"/>
              </a:lnSpc>
            </a:pPr>
            <a:r>
              <a:rPr lang="en-US" dirty="0" smtClean="0">
                <a:ea typeface="MS PGothic" pitchFamily="34" charset="-128"/>
              </a:rPr>
              <a:t>Agree </a:t>
            </a:r>
            <a:r>
              <a:rPr lang="en-US" dirty="0">
                <a:ea typeface="MS PGothic" pitchFamily="34" charset="-128"/>
              </a:rPr>
              <a:t>on </a:t>
            </a:r>
            <a:r>
              <a:rPr lang="en-US" dirty="0" smtClean="0">
                <a:ea typeface="MS PGothic" pitchFamily="34" charset="-128"/>
              </a:rPr>
              <a:t>prime number </a:t>
            </a:r>
            <a:r>
              <a:rPr lang="en-US" dirty="0">
                <a:latin typeface="Courier New" pitchFamily="49" charset="0"/>
                <a:ea typeface="MS PGothic" pitchFamily="34" charset="-128"/>
              </a:rPr>
              <a:t>q=353</a:t>
            </a:r>
            <a:r>
              <a:rPr lang="en-US" dirty="0">
                <a:ea typeface="MS PGothic" pitchFamily="34" charset="-128"/>
              </a:rPr>
              <a:t> and </a:t>
            </a:r>
            <a:r>
              <a:rPr lang="en-US" dirty="0" smtClean="0">
                <a:ea typeface="MS PGothic" pitchFamily="34" charset="-128"/>
              </a:rPr>
              <a:t>primitive root of q is </a:t>
            </a:r>
            <a:r>
              <a:rPr lang="el-GR" dirty="0" smtClean="0">
                <a:latin typeface="Courier New" pitchFamily="49" charset="0"/>
                <a:ea typeface="MS PGothic" pitchFamily="34" charset="-128"/>
                <a:cs typeface="Courier New" pitchFamily="49" charset="0"/>
              </a:rPr>
              <a:t>α</a:t>
            </a:r>
            <a:r>
              <a:rPr lang="en-US" dirty="0" smtClean="0">
                <a:latin typeface="Courier New" pitchFamily="49" charset="0"/>
                <a:ea typeface="MS PGothic" pitchFamily="34" charset="-128"/>
                <a:cs typeface="Arial" pitchFamily="34" charset="0"/>
              </a:rPr>
              <a:t>=3</a:t>
            </a:r>
          </a:p>
          <a:p>
            <a:pPr marL="0" indent="0">
              <a:lnSpc>
                <a:spcPct val="90000"/>
              </a:lnSpc>
              <a:buNone/>
            </a:pPr>
            <a:endParaRPr lang="en-US" dirty="0" smtClean="0">
              <a:latin typeface="Courier New" pitchFamily="49" charset="0"/>
              <a:ea typeface="MS PGothic" pitchFamily="34" charset="-128"/>
            </a:endParaRPr>
          </a:p>
          <a:p>
            <a:pPr>
              <a:lnSpc>
                <a:spcPct val="90000"/>
              </a:lnSpc>
            </a:pPr>
            <a:r>
              <a:rPr lang="en-US" dirty="0" smtClean="0">
                <a:ea typeface="MS PGothic" pitchFamily="34" charset="-128"/>
              </a:rPr>
              <a:t>Select </a:t>
            </a:r>
            <a:r>
              <a:rPr lang="en-US" dirty="0">
                <a:ea typeface="MS PGothic" pitchFamily="34" charset="-128"/>
              </a:rPr>
              <a:t>random secret keys:</a:t>
            </a:r>
          </a:p>
          <a:p>
            <a:pPr lvl="1">
              <a:lnSpc>
                <a:spcPct val="90000"/>
              </a:lnSpc>
            </a:pPr>
            <a:r>
              <a:rPr lang="en-AU" dirty="0" err="1" smtClean="0">
                <a:latin typeface="Courier New" pitchFamily="49" charset="0"/>
                <a:ea typeface="MS PGothic" pitchFamily="34" charset="-128"/>
              </a:rPr>
              <a:t>x</a:t>
            </a:r>
            <a:r>
              <a:rPr lang="en-AU" baseline="-25000" dirty="0" err="1" smtClean="0">
                <a:latin typeface="Courier New" pitchFamily="49" charset="0"/>
                <a:ea typeface="MS PGothic" pitchFamily="34" charset="-128"/>
              </a:rPr>
              <a:t>A</a:t>
            </a:r>
            <a:r>
              <a:rPr lang="en-AU" dirty="0" smtClean="0">
                <a:latin typeface="Courier New" pitchFamily="49" charset="0"/>
                <a:ea typeface="MS PGothic" pitchFamily="34" charset="-128"/>
              </a:rPr>
              <a:t>=97</a:t>
            </a:r>
            <a:r>
              <a:rPr lang="en-AU" dirty="0">
                <a:latin typeface="Courier New" pitchFamily="49" charset="0"/>
                <a:ea typeface="MS PGothic" pitchFamily="34" charset="-128"/>
              </a:rPr>
              <a:t>, </a:t>
            </a:r>
            <a:r>
              <a:rPr lang="en-AU" dirty="0" smtClean="0">
                <a:latin typeface="Courier New" pitchFamily="49" charset="0"/>
                <a:ea typeface="MS PGothic" pitchFamily="34" charset="-128"/>
              </a:rPr>
              <a:t>				</a:t>
            </a:r>
            <a:r>
              <a:rPr lang="en-AU" dirty="0" smtClean="0">
                <a:ea typeface="MS PGothic" pitchFamily="34" charset="-128"/>
              </a:rPr>
              <a:t>(</a:t>
            </a:r>
            <a:r>
              <a:rPr lang="en-AU" dirty="0">
                <a:ea typeface="MS PGothic" pitchFamily="34" charset="-128"/>
              </a:rPr>
              <a:t>Alice)</a:t>
            </a:r>
            <a:endParaRPr lang="en-AU" dirty="0" smtClean="0">
              <a:latin typeface="Courier New" pitchFamily="49" charset="0"/>
              <a:ea typeface="MS PGothic" pitchFamily="34" charset="-128"/>
            </a:endParaRPr>
          </a:p>
          <a:p>
            <a:pPr lvl="1">
              <a:lnSpc>
                <a:spcPct val="90000"/>
              </a:lnSpc>
            </a:pPr>
            <a:r>
              <a:rPr lang="en-AU" dirty="0" err="1" smtClean="0">
                <a:latin typeface="Courier New" pitchFamily="49" charset="0"/>
                <a:ea typeface="MS PGothic" pitchFamily="34" charset="-128"/>
              </a:rPr>
              <a:t>x</a:t>
            </a:r>
            <a:r>
              <a:rPr lang="en-AU" baseline="-25000" dirty="0" err="1" smtClean="0">
                <a:latin typeface="Courier New" pitchFamily="49" charset="0"/>
                <a:ea typeface="MS PGothic" pitchFamily="34" charset="-128"/>
              </a:rPr>
              <a:t>B</a:t>
            </a:r>
            <a:r>
              <a:rPr lang="en-AU" dirty="0" smtClean="0">
                <a:latin typeface="Courier New" pitchFamily="49" charset="0"/>
                <a:ea typeface="MS PGothic" pitchFamily="34" charset="-128"/>
              </a:rPr>
              <a:t>=233				</a:t>
            </a:r>
            <a:r>
              <a:rPr lang="en-AU" dirty="0">
                <a:ea typeface="MS PGothic" pitchFamily="34" charset="-128"/>
              </a:rPr>
              <a:t>(Bob</a:t>
            </a:r>
            <a:r>
              <a:rPr lang="en-AU" dirty="0" smtClean="0">
                <a:ea typeface="MS PGothic" pitchFamily="34" charset="-128"/>
              </a:rPr>
              <a:t>)</a:t>
            </a:r>
            <a:endParaRPr lang="en-AU" dirty="0" smtClean="0">
              <a:latin typeface="Courier New" pitchFamily="49" charset="0"/>
              <a:ea typeface="MS PGothic" pitchFamily="34" charset="-128"/>
            </a:endParaRPr>
          </a:p>
          <a:p>
            <a:pPr marL="457200" lvl="1" indent="0">
              <a:lnSpc>
                <a:spcPct val="90000"/>
              </a:lnSpc>
              <a:buNone/>
            </a:pPr>
            <a:endParaRPr lang="en-AU" dirty="0">
              <a:latin typeface="Courier New" pitchFamily="49" charset="0"/>
              <a:ea typeface="MS PGothic" pitchFamily="34" charset="-128"/>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103</a:t>
            </a:fld>
            <a:endParaRPr lang="en-US" dirty="0"/>
          </a:p>
        </p:txBody>
      </p:sp>
    </p:spTree>
    <p:extLst>
      <p:ext uri="{BB962C8B-B14F-4D97-AF65-F5344CB8AC3E}">
        <p14:creationId xmlns:p14="http://schemas.microsoft.com/office/powerpoint/2010/main" val="93513456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p:txBody>
          <a:bodyPr>
            <a:normAutofit fontScale="92500" lnSpcReduction="20000"/>
          </a:bodyPr>
          <a:lstStyle/>
          <a:p>
            <a:pPr>
              <a:lnSpc>
                <a:spcPct val="90000"/>
              </a:lnSpc>
            </a:pPr>
            <a:r>
              <a:rPr lang="en-US" dirty="0">
                <a:ea typeface="MS PGothic" pitchFamily="34" charset="-128"/>
              </a:rPr>
              <a:t>Compute respective public keys:</a:t>
            </a:r>
          </a:p>
          <a:p>
            <a:pPr lvl="1">
              <a:lnSpc>
                <a:spcPct val="90000"/>
              </a:lnSpc>
            </a:pPr>
            <a:r>
              <a:rPr lang="en-AU" dirty="0" err="1">
                <a:latin typeface="Courier New" pitchFamily="49" charset="0"/>
                <a:ea typeface="MS PGothic" pitchFamily="34" charset="-128"/>
              </a:rPr>
              <a:t>y</a:t>
            </a:r>
            <a:r>
              <a:rPr lang="en-AU" baseline="-25000" dirty="0" err="1">
                <a:latin typeface="Courier New" pitchFamily="49" charset="0"/>
                <a:ea typeface="MS PGothic" pitchFamily="34" charset="-128"/>
              </a:rPr>
              <a:t>A</a:t>
            </a:r>
            <a:r>
              <a:rPr lang="en-AU" dirty="0">
                <a:latin typeface="Courier New" pitchFamily="49" charset="0"/>
                <a:ea typeface="MS PGothic" pitchFamily="34" charset="-128"/>
              </a:rPr>
              <a:t>=</a:t>
            </a:r>
            <a:r>
              <a:rPr lang="en-US" dirty="0">
                <a:ea typeface="MS PGothic" pitchFamily="34" charset="-128"/>
              </a:rPr>
              <a:t>3</a:t>
            </a:r>
            <a:r>
              <a:rPr lang="en-AU" baseline="60000" dirty="0">
                <a:latin typeface="Courier New" pitchFamily="49" charset="0"/>
                <a:ea typeface="MS PGothic" pitchFamily="34" charset="-128"/>
              </a:rPr>
              <a:t>97 </a:t>
            </a:r>
            <a:r>
              <a:rPr lang="en-AU" dirty="0">
                <a:latin typeface="Courier New" pitchFamily="49" charset="0"/>
                <a:ea typeface="MS PGothic" pitchFamily="34" charset="-128"/>
              </a:rPr>
              <a:t> mod 353 = 40	</a:t>
            </a:r>
            <a:r>
              <a:rPr lang="en-AU" dirty="0" smtClean="0">
                <a:latin typeface="Courier New" pitchFamily="49" charset="0"/>
                <a:ea typeface="MS PGothic" pitchFamily="34" charset="-128"/>
              </a:rPr>
              <a:t>    </a:t>
            </a:r>
            <a:r>
              <a:rPr lang="en-AU" dirty="0" smtClean="0">
                <a:ea typeface="MS PGothic" pitchFamily="34" charset="-128"/>
              </a:rPr>
              <a:t>(</a:t>
            </a:r>
            <a:r>
              <a:rPr lang="en-AU" dirty="0">
                <a:ea typeface="MS PGothic" pitchFamily="34" charset="-128"/>
              </a:rPr>
              <a:t>Alice)</a:t>
            </a:r>
          </a:p>
          <a:p>
            <a:pPr lvl="1">
              <a:lnSpc>
                <a:spcPct val="90000"/>
              </a:lnSpc>
            </a:pPr>
            <a:r>
              <a:rPr lang="en-AU" dirty="0" err="1">
                <a:latin typeface="Courier New" pitchFamily="49" charset="0"/>
                <a:ea typeface="MS PGothic" pitchFamily="34" charset="-128"/>
              </a:rPr>
              <a:t>y</a:t>
            </a:r>
            <a:r>
              <a:rPr lang="en-AU" baseline="-25000" dirty="0" err="1">
                <a:latin typeface="Courier New" pitchFamily="49" charset="0"/>
                <a:ea typeface="MS PGothic" pitchFamily="34" charset="-128"/>
              </a:rPr>
              <a:t>B</a:t>
            </a:r>
            <a:r>
              <a:rPr lang="en-AU" dirty="0">
                <a:latin typeface="Courier New" pitchFamily="49" charset="0"/>
                <a:ea typeface="MS PGothic" pitchFamily="34" charset="-128"/>
              </a:rPr>
              <a:t>=</a:t>
            </a:r>
            <a:r>
              <a:rPr lang="en-US" dirty="0">
                <a:ea typeface="MS PGothic" pitchFamily="34" charset="-128"/>
              </a:rPr>
              <a:t>3</a:t>
            </a:r>
            <a:r>
              <a:rPr lang="en-AU" baseline="60000" dirty="0">
                <a:latin typeface="Courier New" pitchFamily="49" charset="0"/>
                <a:ea typeface="MS PGothic" pitchFamily="34" charset="-128"/>
              </a:rPr>
              <a:t>233</a:t>
            </a:r>
            <a:r>
              <a:rPr lang="en-AU" dirty="0">
                <a:latin typeface="Courier New" pitchFamily="49" charset="0"/>
                <a:ea typeface="MS PGothic" pitchFamily="34" charset="-128"/>
              </a:rPr>
              <a:t> mod 353 = 248	</a:t>
            </a:r>
            <a:r>
              <a:rPr lang="en-AU" dirty="0">
                <a:ea typeface="MS PGothic" pitchFamily="34" charset="-128"/>
              </a:rPr>
              <a:t>(Bob)</a:t>
            </a:r>
          </a:p>
          <a:p>
            <a:pPr>
              <a:lnSpc>
                <a:spcPct val="90000"/>
              </a:lnSpc>
            </a:pPr>
            <a:endParaRPr lang="en-US" dirty="0" smtClean="0">
              <a:ea typeface="MS PGothic" pitchFamily="34" charset="-128"/>
            </a:endParaRPr>
          </a:p>
          <a:p>
            <a:pPr>
              <a:lnSpc>
                <a:spcPct val="90000"/>
              </a:lnSpc>
            </a:pPr>
            <a:r>
              <a:rPr lang="en-US" dirty="0" smtClean="0">
                <a:ea typeface="MS PGothic" pitchFamily="34" charset="-128"/>
              </a:rPr>
              <a:t>After exchanging the public keys each can compute </a:t>
            </a:r>
            <a:r>
              <a:rPr lang="en-US" dirty="0">
                <a:ea typeface="MS PGothic" pitchFamily="34" charset="-128"/>
              </a:rPr>
              <a:t>shared session key as:</a:t>
            </a:r>
          </a:p>
          <a:p>
            <a:pPr lvl="1">
              <a:lnSpc>
                <a:spcPct val="90000"/>
              </a:lnSpc>
            </a:pPr>
            <a:r>
              <a:rPr lang="en-AU" dirty="0" smtClean="0">
                <a:latin typeface="Courier New" pitchFamily="49" charset="0"/>
                <a:ea typeface="MS PGothic" pitchFamily="34" charset="-128"/>
              </a:rPr>
              <a:t>K</a:t>
            </a:r>
            <a:r>
              <a:rPr lang="en-AU" baseline="-25000" dirty="0" smtClean="0">
                <a:latin typeface="Courier New" pitchFamily="49" charset="0"/>
                <a:ea typeface="MS PGothic" pitchFamily="34" charset="-128"/>
              </a:rPr>
              <a:t>AB </a:t>
            </a:r>
            <a:r>
              <a:rPr lang="en-AU" dirty="0" smtClean="0">
                <a:latin typeface="Courier New" pitchFamily="49" charset="0"/>
                <a:ea typeface="MS PGothic" pitchFamily="34" charset="-128"/>
              </a:rPr>
              <a:t>= </a:t>
            </a:r>
            <a:r>
              <a:rPr lang="en-AU" dirty="0" err="1">
                <a:latin typeface="Courier New" pitchFamily="49" charset="0"/>
                <a:ea typeface="MS PGothic" pitchFamily="34" charset="-128"/>
              </a:rPr>
              <a:t>y</a:t>
            </a:r>
            <a:r>
              <a:rPr lang="en-AU" baseline="-25000" dirty="0" err="1">
                <a:latin typeface="Courier New" pitchFamily="49" charset="0"/>
                <a:ea typeface="MS PGothic" pitchFamily="34" charset="-128"/>
              </a:rPr>
              <a:t>B</a:t>
            </a:r>
            <a:r>
              <a:rPr lang="en-AU" baseline="60000" dirty="0" err="1">
                <a:latin typeface="Courier New" pitchFamily="49" charset="0"/>
                <a:ea typeface="MS PGothic" pitchFamily="34" charset="-128"/>
              </a:rPr>
              <a:t>x</a:t>
            </a:r>
            <a:r>
              <a:rPr lang="en-AU" baseline="40000" dirty="0" err="1">
                <a:latin typeface="Courier New" pitchFamily="49" charset="0"/>
                <a:ea typeface="MS PGothic" pitchFamily="34" charset="-128"/>
              </a:rPr>
              <a:t>A</a:t>
            </a:r>
            <a:r>
              <a:rPr lang="en-AU" dirty="0">
                <a:latin typeface="Courier New" pitchFamily="49" charset="0"/>
                <a:ea typeface="MS PGothic" pitchFamily="34" charset="-128"/>
              </a:rPr>
              <a:t> mod 353 </a:t>
            </a:r>
            <a:r>
              <a:rPr lang="en-AU" dirty="0" smtClean="0">
                <a:latin typeface="Courier New" pitchFamily="49" charset="0"/>
                <a:ea typeface="MS PGothic" pitchFamily="34" charset="-128"/>
              </a:rPr>
              <a:t> </a:t>
            </a:r>
          </a:p>
          <a:p>
            <a:pPr marL="457200" lvl="1" indent="0">
              <a:lnSpc>
                <a:spcPct val="90000"/>
              </a:lnSpc>
              <a:buNone/>
            </a:pPr>
            <a:r>
              <a:rPr lang="en-AU" dirty="0">
                <a:latin typeface="Courier New" pitchFamily="49" charset="0"/>
                <a:ea typeface="MS PGothic" pitchFamily="34" charset="-128"/>
              </a:rPr>
              <a:t>	</a:t>
            </a:r>
            <a:r>
              <a:rPr lang="en-AU" dirty="0" smtClean="0">
                <a:latin typeface="Courier New" pitchFamily="49" charset="0"/>
                <a:ea typeface="MS PGothic" pitchFamily="34" charset="-128"/>
              </a:rPr>
              <a:t>  = </a:t>
            </a:r>
            <a:r>
              <a:rPr lang="en-US" dirty="0">
                <a:latin typeface="Courier New" pitchFamily="49" charset="0"/>
                <a:ea typeface="MS PGothic" pitchFamily="34" charset="-128"/>
              </a:rPr>
              <a:t>248</a:t>
            </a:r>
            <a:r>
              <a:rPr lang="en-AU" baseline="60000" dirty="0" smtClean="0">
                <a:latin typeface="Courier New" pitchFamily="49" charset="0"/>
                <a:ea typeface="MS PGothic" pitchFamily="34" charset="-128"/>
              </a:rPr>
              <a:t>97 </a:t>
            </a:r>
            <a:r>
              <a:rPr lang="en-AU" dirty="0" smtClean="0">
                <a:latin typeface="Courier New" pitchFamily="49" charset="0"/>
                <a:ea typeface="MS PGothic" pitchFamily="34" charset="-128"/>
              </a:rPr>
              <a:t>mod 353     </a:t>
            </a:r>
            <a:r>
              <a:rPr lang="en-AU" dirty="0">
                <a:ea typeface="MS PGothic" pitchFamily="34" charset="-128"/>
              </a:rPr>
              <a:t>(Alice</a:t>
            </a:r>
            <a:r>
              <a:rPr lang="en-AU" dirty="0" smtClean="0">
                <a:ea typeface="MS PGothic" pitchFamily="34" charset="-128"/>
              </a:rPr>
              <a:t>)</a:t>
            </a:r>
            <a:endParaRPr lang="en-AU" dirty="0" smtClean="0">
              <a:latin typeface="Courier New" pitchFamily="49" charset="0"/>
              <a:ea typeface="MS PGothic" pitchFamily="34" charset="-128"/>
            </a:endParaRPr>
          </a:p>
          <a:p>
            <a:pPr marL="457200" lvl="1" indent="0">
              <a:lnSpc>
                <a:spcPct val="90000"/>
              </a:lnSpc>
              <a:buNone/>
            </a:pPr>
            <a:r>
              <a:rPr lang="en-AU" dirty="0">
                <a:latin typeface="Courier New" pitchFamily="49" charset="0"/>
                <a:ea typeface="MS PGothic" pitchFamily="34" charset="-128"/>
              </a:rPr>
              <a:t>	</a:t>
            </a:r>
            <a:r>
              <a:rPr lang="en-AU" dirty="0" smtClean="0">
                <a:latin typeface="Courier New" pitchFamily="49" charset="0"/>
                <a:ea typeface="MS PGothic" pitchFamily="34" charset="-128"/>
              </a:rPr>
              <a:t>  = 160 </a:t>
            </a:r>
          </a:p>
          <a:p>
            <a:pPr lvl="1">
              <a:lnSpc>
                <a:spcPct val="90000"/>
              </a:lnSpc>
            </a:pPr>
            <a:r>
              <a:rPr lang="en-AU" dirty="0" smtClean="0">
                <a:latin typeface="Courier New" pitchFamily="49" charset="0"/>
                <a:ea typeface="MS PGothic" pitchFamily="34" charset="-128"/>
              </a:rPr>
              <a:t>K</a:t>
            </a:r>
            <a:r>
              <a:rPr lang="en-AU" baseline="-25000" dirty="0" smtClean="0">
                <a:latin typeface="Courier New" pitchFamily="49" charset="0"/>
                <a:ea typeface="MS PGothic" pitchFamily="34" charset="-128"/>
              </a:rPr>
              <a:t>AB </a:t>
            </a:r>
            <a:r>
              <a:rPr lang="en-AU" dirty="0" smtClean="0">
                <a:latin typeface="Courier New" pitchFamily="49" charset="0"/>
                <a:ea typeface="MS PGothic" pitchFamily="34" charset="-128"/>
              </a:rPr>
              <a:t>= </a:t>
            </a:r>
            <a:r>
              <a:rPr lang="en-AU" dirty="0" err="1">
                <a:latin typeface="Courier New" pitchFamily="49" charset="0"/>
                <a:ea typeface="MS PGothic" pitchFamily="34" charset="-128"/>
              </a:rPr>
              <a:t>y</a:t>
            </a:r>
            <a:r>
              <a:rPr lang="en-AU" baseline="-25000" dirty="0" err="1">
                <a:latin typeface="Courier New" pitchFamily="49" charset="0"/>
                <a:ea typeface="MS PGothic" pitchFamily="34" charset="-128"/>
              </a:rPr>
              <a:t>A</a:t>
            </a:r>
            <a:r>
              <a:rPr lang="en-AU" baseline="60000" dirty="0" err="1">
                <a:latin typeface="Courier New" pitchFamily="49" charset="0"/>
                <a:ea typeface="MS PGothic" pitchFamily="34" charset="-128"/>
              </a:rPr>
              <a:t>x</a:t>
            </a:r>
            <a:r>
              <a:rPr lang="en-AU" baseline="40000" dirty="0" err="1">
                <a:latin typeface="Courier New" pitchFamily="49" charset="0"/>
                <a:ea typeface="MS PGothic" pitchFamily="34" charset="-128"/>
              </a:rPr>
              <a:t>B</a:t>
            </a:r>
            <a:r>
              <a:rPr lang="en-AU" dirty="0">
                <a:latin typeface="Courier New" pitchFamily="49" charset="0"/>
                <a:ea typeface="MS PGothic" pitchFamily="34" charset="-128"/>
              </a:rPr>
              <a:t> mod 353 </a:t>
            </a:r>
            <a:endParaRPr lang="en-AU" dirty="0" smtClean="0">
              <a:latin typeface="Courier New" pitchFamily="49" charset="0"/>
              <a:ea typeface="MS PGothic" pitchFamily="34" charset="-128"/>
            </a:endParaRPr>
          </a:p>
          <a:p>
            <a:pPr marL="457200" lvl="1" indent="0">
              <a:lnSpc>
                <a:spcPct val="90000"/>
              </a:lnSpc>
              <a:buNone/>
            </a:pPr>
            <a:r>
              <a:rPr lang="en-AU" dirty="0">
                <a:latin typeface="Courier New" pitchFamily="49" charset="0"/>
                <a:ea typeface="MS PGothic" pitchFamily="34" charset="-128"/>
              </a:rPr>
              <a:t> </a:t>
            </a:r>
            <a:r>
              <a:rPr lang="en-AU" dirty="0" smtClean="0">
                <a:latin typeface="Courier New" pitchFamily="49" charset="0"/>
                <a:ea typeface="MS PGothic" pitchFamily="34" charset="-128"/>
              </a:rPr>
              <a:t>   = </a:t>
            </a:r>
            <a:r>
              <a:rPr lang="en-US" dirty="0">
                <a:latin typeface="Courier New" pitchFamily="49" charset="0"/>
                <a:ea typeface="MS PGothic" pitchFamily="34" charset="-128"/>
              </a:rPr>
              <a:t>40</a:t>
            </a:r>
            <a:r>
              <a:rPr lang="en-AU" baseline="60000" dirty="0">
                <a:latin typeface="Courier New" pitchFamily="49" charset="0"/>
                <a:ea typeface="MS PGothic" pitchFamily="34" charset="-128"/>
              </a:rPr>
              <a:t>233</a:t>
            </a:r>
            <a:r>
              <a:rPr lang="en-AU" dirty="0">
                <a:latin typeface="Courier New" pitchFamily="49" charset="0"/>
                <a:ea typeface="MS PGothic" pitchFamily="34" charset="-128"/>
              </a:rPr>
              <a:t> </a:t>
            </a:r>
            <a:r>
              <a:rPr lang="en-AU" dirty="0" smtClean="0">
                <a:latin typeface="Courier New" pitchFamily="49" charset="0"/>
                <a:ea typeface="MS PGothic" pitchFamily="34" charset="-128"/>
              </a:rPr>
              <a:t>mod 353      </a:t>
            </a:r>
            <a:r>
              <a:rPr lang="en-AU" dirty="0">
                <a:ea typeface="MS PGothic" pitchFamily="34" charset="-128"/>
              </a:rPr>
              <a:t>(Bob</a:t>
            </a:r>
            <a:r>
              <a:rPr lang="en-AU" dirty="0" smtClean="0">
                <a:ea typeface="MS PGothic" pitchFamily="34" charset="-128"/>
              </a:rPr>
              <a:t>)</a:t>
            </a:r>
            <a:endParaRPr lang="en-AU" dirty="0" smtClean="0">
              <a:latin typeface="Courier New" pitchFamily="49" charset="0"/>
              <a:ea typeface="MS PGothic" pitchFamily="34" charset="-128"/>
            </a:endParaRPr>
          </a:p>
          <a:p>
            <a:pPr marL="457200" lvl="1" indent="0">
              <a:lnSpc>
                <a:spcPct val="90000"/>
              </a:lnSpc>
              <a:buNone/>
            </a:pPr>
            <a:r>
              <a:rPr lang="en-AU" dirty="0">
                <a:latin typeface="Courier New" pitchFamily="49" charset="0"/>
                <a:ea typeface="MS PGothic" pitchFamily="34" charset="-128"/>
              </a:rPr>
              <a:t> </a:t>
            </a:r>
            <a:r>
              <a:rPr lang="en-AU" dirty="0" smtClean="0">
                <a:latin typeface="Courier New" pitchFamily="49" charset="0"/>
                <a:ea typeface="MS PGothic" pitchFamily="34" charset="-128"/>
              </a:rPr>
              <a:t>   = 160</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104</a:t>
            </a:fld>
            <a:endParaRPr lang="en-US" dirty="0"/>
          </a:p>
        </p:txBody>
      </p:sp>
    </p:spTree>
    <p:extLst>
      <p:ext uri="{BB962C8B-B14F-4D97-AF65-F5344CB8AC3E}">
        <p14:creationId xmlns:p14="http://schemas.microsoft.com/office/powerpoint/2010/main" val="165193807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Exchange Protocols</a:t>
            </a:r>
            <a:endParaRPr lang="en-US"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426" y="1752600"/>
            <a:ext cx="8816173" cy="481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105</a:t>
            </a:fld>
            <a:endParaRPr lang="en-US" dirty="0"/>
          </a:p>
        </p:txBody>
      </p:sp>
    </p:spTree>
    <p:extLst>
      <p:ext uri="{BB962C8B-B14F-4D97-AF65-F5344CB8AC3E}">
        <p14:creationId xmlns:p14="http://schemas.microsoft.com/office/powerpoint/2010/main" val="41747414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45"/>
            <a:ext cx="8229600" cy="1143000"/>
          </a:xfrm>
        </p:spPr>
        <p:txBody>
          <a:bodyPr/>
          <a:lstStyle/>
          <a:p>
            <a:r>
              <a:rPr lang="en-AU" b="1" dirty="0">
                <a:ea typeface="MS PGothic" pitchFamily="34" charset="-128"/>
              </a:rPr>
              <a:t>Man-in-the-Middle Attack</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5105400"/>
              </a:xfrm>
            </p:spPr>
            <p:txBody>
              <a:bodyPr>
                <a:normAutofit fontScale="85000" lnSpcReduction="10000"/>
              </a:bodyPr>
              <a:lstStyle/>
              <a:p>
                <a:pPr algn="just"/>
                <a:r>
                  <a:rPr lang="en-US" dirty="0" smtClean="0"/>
                  <a:t>Suppose Alice and Bob wish to exchange keys, and Darth is the adversary. The attack </a:t>
                </a:r>
                <a:r>
                  <a:rPr lang="en-US" dirty="0"/>
                  <a:t>proceeds as follows</a:t>
                </a:r>
                <a:r>
                  <a:rPr lang="en-US" dirty="0" smtClean="0"/>
                  <a:t>.</a:t>
                </a:r>
              </a:p>
              <a:p>
                <a:pPr marL="914400" lvl="1" indent="-514350" algn="just">
                  <a:buFont typeface="+mj-lt"/>
                  <a:buAutoNum type="arabicPeriod"/>
                </a:pPr>
                <a:r>
                  <a:rPr lang="en-US" dirty="0"/>
                  <a:t>Darth prepares for the attack by generating two random private </a:t>
                </a:r>
                <a:r>
                  <a:rPr lang="en-US" dirty="0" smtClean="0"/>
                  <a:t>keys X</a:t>
                </a:r>
                <a:r>
                  <a:rPr lang="en-US" sz="1900" dirty="0" smtClean="0"/>
                  <a:t>D1</a:t>
                </a:r>
                <a:r>
                  <a:rPr lang="en-US" dirty="0" smtClean="0"/>
                  <a:t>  and X</a:t>
                </a:r>
                <a:r>
                  <a:rPr lang="en-US" sz="1900" dirty="0" smtClean="0"/>
                  <a:t>D2</a:t>
                </a:r>
                <a:r>
                  <a:rPr lang="en-US" dirty="0" smtClean="0"/>
                  <a:t>, and </a:t>
                </a:r>
                <a:r>
                  <a:rPr lang="en-US" dirty="0"/>
                  <a:t>then computing the corresponding public keys </a:t>
                </a:r>
                <a:r>
                  <a:rPr lang="en-US" dirty="0" smtClean="0"/>
                  <a:t>Y</a:t>
                </a:r>
                <a:r>
                  <a:rPr lang="en-US" sz="1900" dirty="0" smtClean="0"/>
                  <a:t>D1</a:t>
                </a:r>
                <a:r>
                  <a:rPr lang="en-US" dirty="0" smtClean="0"/>
                  <a:t> and Y</a:t>
                </a:r>
                <a:r>
                  <a:rPr lang="en-US" sz="1900" dirty="0" smtClean="0"/>
                  <a:t>D2</a:t>
                </a:r>
                <a:r>
                  <a:rPr lang="en-US" dirty="0" smtClean="0"/>
                  <a:t>.</a:t>
                </a:r>
              </a:p>
              <a:p>
                <a:pPr marL="914400" lvl="1" indent="-514350" algn="just">
                  <a:buFont typeface="+mj-lt"/>
                  <a:buAutoNum type="arabicPeriod"/>
                </a:pPr>
                <a:r>
                  <a:rPr lang="en-US" dirty="0" smtClean="0"/>
                  <a:t>Alice </a:t>
                </a:r>
                <a:r>
                  <a:rPr lang="en-US" dirty="0"/>
                  <a:t>transmits </a:t>
                </a:r>
                <a:r>
                  <a:rPr lang="en-US" dirty="0" smtClean="0"/>
                  <a:t>Y</a:t>
                </a:r>
                <a:r>
                  <a:rPr lang="en-US" sz="1900" dirty="0" smtClean="0"/>
                  <a:t>A</a:t>
                </a:r>
                <a:r>
                  <a:rPr lang="en-US" dirty="0" smtClean="0"/>
                  <a:t> to Bob.</a:t>
                </a:r>
              </a:p>
              <a:p>
                <a:pPr marL="914400" lvl="1" indent="-514350" algn="just">
                  <a:buFont typeface="+mj-lt"/>
                  <a:buAutoNum type="arabicPeriod"/>
                </a:pPr>
                <a:r>
                  <a:rPr lang="en-US" dirty="0" smtClean="0"/>
                  <a:t>Darth </a:t>
                </a:r>
                <a:r>
                  <a:rPr lang="en-US" dirty="0"/>
                  <a:t>intercepts </a:t>
                </a:r>
                <a:r>
                  <a:rPr lang="en-US" dirty="0" smtClean="0"/>
                  <a:t>Y</a:t>
                </a:r>
                <a:r>
                  <a:rPr lang="en-US" sz="1900" dirty="0" smtClean="0"/>
                  <a:t>A</a:t>
                </a:r>
                <a:r>
                  <a:rPr lang="en-US" dirty="0" smtClean="0"/>
                  <a:t> and transmits Y</a:t>
                </a:r>
                <a:r>
                  <a:rPr lang="en-US" sz="1900" dirty="0" smtClean="0"/>
                  <a:t>D1</a:t>
                </a:r>
                <a:r>
                  <a:rPr lang="en-US" dirty="0" smtClean="0"/>
                  <a:t> </a:t>
                </a:r>
                <a:r>
                  <a:rPr lang="en-US" dirty="0"/>
                  <a:t>to Bob. Darth also </a:t>
                </a:r>
                <a:r>
                  <a:rPr lang="en-US" dirty="0" smtClean="0"/>
                  <a:t>calculates K2 = </a:t>
                </a:r>
                <a14:m>
                  <m:oMath xmlns:m="http://schemas.openxmlformats.org/officeDocument/2006/math">
                    <m:sSup>
                      <m:sSupPr>
                        <m:ctrlPr>
                          <a:rPr lang="en-US" i="1" smtClean="0">
                            <a:latin typeface="Cambria Math"/>
                          </a:rPr>
                        </m:ctrlPr>
                      </m:sSupPr>
                      <m:e>
                        <m:r>
                          <a:rPr lang="en-US" b="0" i="1" smtClean="0">
                            <a:latin typeface="Cambria Math"/>
                          </a:rPr>
                          <m:t>(</m:t>
                        </m:r>
                        <m:r>
                          <a:rPr lang="en-US" b="0" i="1" smtClean="0">
                            <a:latin typeface="Cambria Math"/>
                          </a:rPr>
                          <m:t>𝑌𝐴</m:t>
                        </m:r>
                        <m:r>
                          <a:rPr lang="en-US" b="0" i="1" smtClean="0">
                            <a:latin typeface="Cambria Math"/>
                          </a:rPr>
                          <m:t>)</m:t>
                        </m:r>
                      </m:e>
                      <m:sup>
                        <m:r>
                          <a:rPr lang="en-US" b="0" i="1" smtClean="0">
                            <a:latin typeface="Cambria Math"/>
                          </a:rPr>
                          <m:t>𝑋𝐷</m:t>
                        </m:r>
                        <m:r>
                          <a:rPr lang="en-US" b="0" i="1" smtClean="0">
                            <a:latin typeface="Cambria Math"/>
                          </a:rPr>
                          <m:t>2</m:t>
                        </m:r>
                      </m:sup>
                    </m:sSup>
                  </m:oMath>
                </a14:m>
                <a:r>
                  <a:rPr lang="en-US" dirty="0" smtClean="0"/>
                  <a:t> mod q.</a:t>
                </a:r>
              </a:p>
              <a:p>
                <a:pPr marL="914400" lvl="1" indent="-514350" algn="just">
                  <a:buFont typeface="+mj-lt"/>
                  <a:buAutoNum type="arabicPeriod"/>
                </a:pPr>
                <a:r>
                  <a:rPr lang="en-US" dirty="0" smtClean="0"/>
                  <a:t>Bob </a:t>
                </a:r>
                <a:r>
                  <a:rPr lang="en-US" dirty="0"/>
                  <a:t>receives </a:t>
                </a:r>
                <a:r>
                  <a:rPr lang="en-US" dirty="0" smtClean="0"/>
                  <a:t>Y</a:t>
                </a:r>
                <a:r>
                  <a:rPr lang="en-US" sz="1900" dirty="0" smtClean="0"/>
                  <a:t>D1</a:t>
                </a:r>
                <a:r>
                  <a:rPr lang="en-US" dirty="0" smtClean="0"/>
                  <a:t> and </a:t>
                </a:r>
                <a:r>
                  <a:rPr lang="en-US" dirty="0"/>
                  <a:t>calculates </a:t>
                </a:r>
                <a:r>
                  <a:rPr lang="en-US" dirty="0" smtClean="0"/>
                  <a:t>K1 = </a:t>
                </a:r>
                <a14:m>
                  <m:oMath xmlns:m="http://schemas.openxmlformats.org/officeDocument/2006/math">
                    <m:sSup>
                      <m:sSupPr>
                        <m:ctrlPr>
                          <a:rPr lang="en-US" i="1" smtClean="0">
                            <a:latin typeface="Cambria Math"/>
                          </a:rPr>
                        </m:ctrlPr>
                      </m:sSupPr>
                      <m:e>
                        <m:r>
                          <a:rPr lang="en-US" b="0" i="1" smtClean="0">
                            <a:latin typeface="Cambria Math"/>
                          </a:rPr>
                          <m:t>(</m:t>
                        </m:r>
                        <m:r>
                          <a:rPr lang="en-US" b="0" i="1" smtClean="0">
                            <a:latin typeface="Cambria Math"/>
                          </a:rPr>
                          <m:t>𝑌𝐷</m:t>
                        </m:r>
                        <m:r>
                          <a:rPr lang="en-US" b="0" i="1" smtClean="0">
                            <a:latin typeface="Cambria Math"/>
                          </a:rPr>
                          <m:t>1)</m:t>
                        </m:r>
                      </m:e>
                      <m:sup>
                        <m:r>
                          <a:rPr lang="en-US" b="0" i="1" smtClean="0">
                            <a:latin typeface="Cambria Math"/>
                          </a:rPr>
                          <m:t>𝑋𝐵</m:t>
                        </m:r>
                      </m:sup>
                    </m:sSup>
                    <m:r>
                      <a:rPr lang="en-US" b="0" i="1" smtClean="0">
                        <a:latin typeface="Cambria Math"/>
                      </a:rPr>
                      <m:t> </m:t>
                    </m:r>
                    <m:r>
                      <a:rPr lang="en-US" b="0" i="1" smtClean="0">
                        <a:latin typeface="Cambria Math"/>
                      </a:rPr>
                      <m:t>𝑚𝑜𝑑</m:t>
                    </m:r>
                    <m:r>
                      <a:rPr lang="en-US" b="0" i="1" smtClean="0">
                        <a:latin typeface="Cambria Math"/>
                      </a:rPr>
                      <m:t> </m:t>
                    </m:r>
                    <m:r>
                      <a:rPr lang="en-US" b="0" i="1" smtClean="0">
                        <a:latin typeface="Cambria Math"/>
                      </a:rPr>
                      <m:t>𝑞</m:t>
                    </m:r>
                  </m:oMath>
                </a14:m>
                <a:r>
                  <a:rPr lang="en-US" dirty="0" smtClean="0"/>
                  <a:t>.</a:t>
                </a:r>
              </a:p>
              <a:p>
                <a:pPr marL="914400" lvl="1" indent="-514350" algn="just">
                  <a:buFont typeface="+mj-lt"/>
                  <a:buAutoNum type="arabicPeriod"/>
                </a:pPr>
                <a:r>
                  <a:rPr lang="en-US" dirty="0" smtClean="0"/>
                  <a:t>Bob transmits X</a:t>
                </a:r>
                <a:r>
                  <a:rPr lang="en-US" sz="1900" dirty="0" smtClean="0"/>
                  <a:t>A</a:t>
                </a:r>
                <a:r>
                  <a:rPr lang="en-US" dirty="0" smtClean="0"/>
                  <a:t> to Alice.</a:t>
                </a:r>
              </a:p>
              <a:p>
                <a:pPr marL="914400" lvl="1" indent="-514350" algn="just">
                  <a:buFont typeface="+mj-lt"/>
                  <a:buAutoNum type="arabicPeriod"/>
                </a:pPr>
                <a:r>
                  <a:rPr lang="en-US" dirty="0" smtClean="0"/>
                  <a:t>Darth </a:t>
                </a:r>
                <a:r>
                  <a:rPr lang="en-US" dirty="0"/>
                  <a:t>intercepts </a:t>
                </a:r>
                <a:r>
                  <a:rPr lang="en-US" dirty="0" smtClean="0"/>
                  <a:t>X</a:t>
                </a:r>
                <a:r>
                  <a:rPr lang="en-US" sz="1900" dirty="0" smtClean="0"/>
                  <a:t>A</a:t>
                </a:r>
                <a:r>
                  <a:rPr lang="en-US" dirty="0" smtClean="0"/>
                  <a:t> and transmits Y</a:t>
                </a:r>
                <a:r>
                  <a:rPr lang="en-US" sz="1900" dirty="0" smtClean="0"/>
                  <a:t>D2</a:t>
                </a:r>
                <a:r>
                  <a:rPr lang="en-US" dirty="0" smtClean="0"/>
                  <a:t> </a:t>
                </a:r>
                <a:r>
                  <a:rPr lang="en-US" dirty="0"/>
                  <a:t>to Alice. Darth </a:t>
                </a:r>
                <a:r>
                  <a:rPr lang="en-US" dirty="0" smtClean="0"/>
                  <a:t>calculates K1 = </a:t>
                </a:r>
                <a14:m>
                  <m:oMath xmlns:m="http://schemas.openxmlformats.org/officeDocument/2006/math">
                    <m:sSup>
                      <m:sSupPr>
                        <m:ctrlPr>
                          <a:rPr lang="en-US" i="1" smtClean="0">
                            <a:latin typeface="Cambria Math"/>
                          </a:rPr>
                        </m:ctrlPr>
                      </m:sSupPr>
                      <m:e>
                        <m:r>
                          <a:rPr lang="en-US" b="0" i="1" smtClean="0">
                            <a:latin typeface="Cambria Math"/>
                          </a:rPr>
                          <m:t>(</m:t>
                        </m:r>
                        <m:r>
                          <a:rPr lang="en-US" b="0" i="1" smtClean="0">
                            <a:latin typeface="Cambria Math"/>
                          </a:rPr>
                          <m:t>𝑌𝐵</m:t>
                        </m:r>
                        <m:r>
                          <a:rPr lang="en-US" b="0" i="1" smtClean="0">
                            <a:latin typeface="Cambria Math"/>
                          </a:rPr>
                          <m:t>)</m:t>
                        </m:r>
                      </m:e>
                      <m:sup>
                        <m:r>
                          <a:rPr lang="en-US" b="0" i="1" smtClean="0">
                            <a:latin typeface="Cambria Math"/>
                          </a:rPr>
                          <m:t>𝑋𝐷</m:t>
                        </m:r>
                        <m:r>
                          <a:rPr lang="en-US" b="0" i="1" smtClean="0">
                            <a:latin typeface="Cambria Math"/>
                          </a:rPr>
                          <m:t>1</m:t>
                        </m:r>
                      </m:sup>
                    </m:sSup>
                  </m:oMath>
                </a14:m>
                <a:r>
                  <a:rPr lang="en-US" dirty="0" smtClean="0"/>
                  <a:t> mod q.</a:t>
                </a:r>
              </a:p>
              <a:p>
                <a:pPr marL="914400" lvl="1" indent="-514350" algn="just">
                  <a:buFont typeface="+mj-lt"/>
                  <a:buAutoNum type="arabicPeriod"/>
                </a:pPr>
                <a:r>
                  <a:rPr lang="en-US" dirty="0" smtClean="0"/>
                  <a:t>Alice </a:t>
                </a:r>
                <a:r>
                  <a:rPr lang="en-US" dirty="0"/>
                  <a:t>receives </a:t>
                </a:r>
                <a:r>
                  <a:rPr lang="en-US" dirty="0" smtClean="0"/>
                  <a:t>Y</a:t>
                </a:r>
                <a:r>
                  <a:rPr lang="en-US" sz="1900" dirty="0" smtClean="0"/>
                  <a:t>D2</a:t>
                </a:r>
                <a:r>
                  <a:rPr lang="en-US" dirty="0" smtClean="0"/>
                  <a:t> and </a:t>
                </a:r>
                <a:r>
                  <a:rPr lang="en-US" dirty="0"/>
                  <a:t>calculates </a:t>
                </a:r>
                <a:r>
                  <a:rPr lang="en-US" dirty="0" smtClean="0"/>
                  <a:t>K2 = </a:t>
                </a:r>
                <a14:m>
                  <m:oMath xmlns:m="http://schemas.openxmlformats.org/officeDocument/2006/math">
                    <m:sSup>
                      <m:sSupPr>
                        <m:ctrlPr>
                          <a:rPr lang="en-US" i="1" smtClean="0">
                            <a:latin typeface="Cambria Math"/>
                          </a:rPr>
                        </m:ctrlPr>
                      </m:sSupPr>
                      <m:e>
                        <m:r>
                          <a:rPr lang="en-US" b="0" i="1" smtClean="0">
                            <a:latin typeface="Cambria Math"/>
                          </a:rPr>
                          <m:t>(</m:t>
                        </m:r>
                        <m:r>
                          <a:rPr lang="en-US" b="0" i="1" smtClean="0">
                            <a:latin typeface="Cambria Math"/>
                          </a:rPr>
                          <m:t>𝑌𝐷</m:t>
                        </m:r>
                        <m:r>
                          <a:rPr lang="en-US" b="0" i="1" smtClean="0">
                            <a:latin typeface="Cambria Math"/>
                          </a:rPr>
                          <m:t>2)</m:t>
                        </m:r>
                      </m:e>
                      <m:sup>
                        <m:r>
                          <a:rPr lang="en-US" b="0" i="1" smtClean="0">
                            <a:latin typeface="Cambria Math"/>
                          </a:rPr>
                          <m:t>𝑋𝐴</m:t>
                        </m:r>
                      </m:sup>
                    </m:sSup>
                    <m:r>
                      <a:rPr lang="en-US" b="0" i="1" smtClean="0">
                        <a:latin typeface="Cambria Math"/>
                      </a:rPr>
                      <m:t> </m:t>
                    </m:r>
                    <m:r>
                      <a:rPr lang="en-US" b="0" i="1" smtClean="0">
                        <a:latin typeface="Cambria Math"/>
                      </a:rPr>
                      <m:t>𝑚𝑜𝑑</m:t>
                    </m:r>
                    <m:r>
                      <a:rPr lang="en-US" b="0" i="1" smtClean="0">
                        <a:latin typeface="Cambria Math"/>
                      </a:rPr>
                      <m:t> </m:t>
                    </m:r>
                    <m:r>
                      <a:rPr lang="en-US" b="0" i="1" smtClean="0">
                        <a:latin typeface="Cambria Math"/>
                      </a:rPr>
                      <m:t>𝑞</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5105400"/>
              </a:xfrm>
              <a:blipFill rotWithShape="1">
                <a:blip r:embed="rId2"/>
                <a:stretch>
                  <a:fillRect l="-1185" t="-1790" r="-24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106</a:t>
            </a:fld>
            <a:endParaRPr lang="en-US" dirty="0"/>
          </a:p>
        </p:txBody>
      </p:sp>
    </p:spTree>
    <p:extLst>
      <p:ext uri="{BB962C8B-B14F-4D97-AF65-F5344CB8AC3E}">
        <p14:creationId xmlns:p14="http://schemas.microsoft.com/office/powerpoint/2010/main" val="198418730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AU" b="1" dirty="0">
                <a:ea typeface="MS PGothic" pitchFamily="34" charset="-128"/>
              </a:rPr>
              <a:t>Man-in-the-Middle Attack</a:t>
            </a:r>
            <a:endParaRPr lang="en-US" dirty="0"/>
          </a:p>
        </p:txBody>
      </p:sp>
      <p:sp>
        <p:nvSpPr>
          <p:cNvPr id="3" name="Content Placeholder 2"/>
          <p:cNvSpPr>
            <a:spLocks noGrp="1"/>
          </p:cNvSpPr>
          <p:nvPr>
            <p:ph idx="1"/>
          </p:nvPr>
        </p:nvSpPr>
        <p:spPr>
          <a:xfrm>
            <a:off x="381000" y="685800"/>
            <a:ext cx="8229600" cy="4830763"/>
          </a:xfrm>
        </p:spPr>
        <p:txBody>
          <a:bodyPr>
            <a:noAutofit/>
          </a:bodyPr>
          <a:lstStyle/>
          <a:p>
            <a:pPr algn="just"/>
            <a:r>
              <a:rPr lang="en-US" sz="2400" dirty="0"/>
              <a:t>At this point, Bob and Alice think that they share a secret key, but instead </a:t>
            </a:r>
            <a:r>
              <a:rPr lang="en-US" sz="2400" dirty="0" smtClean="0"/>
              <a:t>Bob and </a:t>
            </a:r>
            <a:r>
              <a:rPr lang="en-US" sz="2400" dirty="0"/>
              <a:t>Darth share secret key and Alice and Darth share secret key . All </a:t>
            </a:r>
            <a:r>
              <a:rPr lang="en-US" sz="2400" dirty="0" smtClean="0"/>
              <a:t>future communication </a:t>
            </a:r>
            <a:r>
              <a:rPr lang="en-US" sz="2400" dirty="0"/>
              <a:t>between Bob and Alice is compromised in the following way.</a:t>
            </a:r>
          </a:p>
          <a:p>
            <a:pPr marL="914400" lvl="1" indent="-514350" algn="just">
              <a:buFont typeface="+mj-lt"/>
              <a:buAutoNum type="arabicPeriod"/>
            </a:pPr>
            <a:r>
              <a:rPr lang="en-US" sz="2400" dirty="0" smtClean="0"/>
              <a:t>Alice </a:t>
            </a:r>
            <a:r>
              <a:rPr lang="en-US" sz="2400" dirty="0"/>
              <a:t>sends an encrypted </a:t>
            </a:r>
            <a:r>
              <a:rPr lang="en-US" sz="2400" dirty="0" smtClean="0"/>
              <a:t>message M:E(K2,M) .</a:t>
            </a:r>
          </a:p>
          <a:p>
            <a:pPr marL="914400" lvl="1" indent="-514350" algn="just">
              <a:buFont typeface="+mj-lt"/>
              <a:buAutoNum type="arabicPeriod"/>
            </a:pPr>
            <a:r>
              <a:rPr lang="en-US" sz="2400" dirty="0" smtClean="0"/>
              <a:t>Darth </a:t>
            </a:r>
            <a:r>
              <a:rPr lang="en-US" sz="2400" dirty="0"/>
              <a:t>intercepts the encrypted message and decrypts it to recover </a:t>
            </a:r>
            <a:r>
              <a:rPr lang="en-US" sz="2400" dirty="0" smtClean="0"/>
              <a:t> M.</a:t>
            </a:r>
          </a:p>
          <a:p>
            <a:pPr marL="914400" lvl="1" indent="-514350" algn="just">
              <a:buFont typeface="+mj-lt"/>
              <a:buAutoNum type="arabicPeriod"/>
            </a:pPr>
            <a:r>
              <a:rPr lang="en-US" sz="2400" dirty="0" smtClean="0"/>
              <a:t>Darth </a:t>
            </a:r>
            <a:r>
              <a:rPr lang="en-US" sz="2400" dirty="0"/>
              <a:t>sends Bob </a:t>
            </a:r>
            <a:r>
              <a:rPr lang="en-US" sz="2400" dirty="0" smtClean="0"/>
              <a:t>E(K1,M) or E(K1,M’), where M’ </a:t>
            </a:r>
            <a:r>
              <a:rPr lang="en-US" sz="2400" dirty="0"/>
              <a:t>is any message. In </a:t>
            </a:r>
            <a:r>
              <a:rPr lang="en-US" sz="2400" dirty="0" smtClean="0"/>
              <a:t>the first </a:t>
            </a:r>
            <a:r>
              <a:rPr lang="en-US" sz="2400" dirty="0"/>
              <a:t>case, Darth simply wants to eavesdrop on the communication </a:t>
            </a:r>
            <a:r>
              <a:rPr lang="en-US" sz="2400" dirty="0" smtClean="0"/>
              <a:t>without altering </a:t>
            </a:r>
            <a:r>
              <a:rPr lang="en-US" sz="2400" dirty="0"/>
              <a:t>it. In the second case, Darth wants to modify the message </a:t>
            </a:r>
            <a:r>
              <a:rPr lang="en-US" sz="2400" dirty="0" smtClean="0"/>
              <a:t>going to </a:t>
            </a:r>
            <a:r>
              <a:rPr lang="en-US" sz="2400" dirty="0"/>
              <a:t>Bob.</a:t>
            </a:r>
          </a:p>
          <a:p>
            <a:pPr algn="just"/>
            <a:r>
              <a:rPr lang="en-US" sz="2400" dirty="0"/>
              <a:t>The key exchange protocol is vulnerable to such an attack because it </a:t>
            </a:r>
            <a:r>
              <a:rPr lang="en-US" sz="2400" dirty="0" smtClean="0"/>
              <a:t>does not </a:t>
            </a:r>
            <a:r>
              <a:rPr lang="en-US" sz="2400" dirty="0"/>
              <a:t>authenticate the participants. This vulnerability can be overcome with the </a:t>
            </a:r>
            <a:r>
              <a:rPr lang="en-US" sz="2400" dirty="0" smtClean="0"/>
              <a:t>use of </a:t>
            </a:r>
            <a:r>
              <a:rPr lang="en-US" sz="2400" dirty="0"/>
              <a:t>digital signatures and public-key certificates;</a:t>
            </a:r>
          </a:p>
          <a:p>
            <a:pPr algn="just"/>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107</a:t>
            </a:fld>
            <a:endParaRPr lang="en-US" dirty="0"/>
          </a:p>
        </p:txBody>
      </p:sp>
    </p:spTree>
    <p:extLst>
      <p:ext uri="{BB962C8B-B14F-4D97-AF65-F5344CB8AC3E}">
        <p14:creationId xmlns:p14="http://schemas.microsoft.com/office/powerpoint/2010/main" val="110165464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Elliptic Curve Cryptography</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108</a:t>
            </a:fld>
            <a:endParaRPr lang="en-US"/>
          </a:p>
        </p:txBody>
      </p:sp>
    </p:spTree>
    <p:extLst>
      <p:ext uri="{BB962C8B-B14F-4D97-AF65-F5344CB8AC3E}">
        <p14:creationId xmlns:p14="http://schemas.microsoft.com/office/powerpoint/2010/main" val="1700880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685800"/>
          </a:xfrm>
        </p:spPr>
        <p:txBody>
          <a:bodyPr>
            <a:normAutofit fontScale="90000"/>
          </a:bodyPr>
          <a:lstStyle/>
          <a:p>
            <a:r>
              <a:rPr lang="en-US" b="1" dirty="0" err="1"/>
              <a:t>Feistel</a:t>
            </a:r>
            <a:r>
              <a:rPr lang="en-US" b="1" dirty="0"/>
              <a:t> </a:t>
            </a:r>
            <a:r>
              <a:rPr lang="en-US" b="1" dirty="0" smtClean="0"/>
              <a:t>Cipher Design Features</a:t>
            </a:r>
            <a:endParaRPr lang="en-US" dirty="0"/>
          </a:p>
        </p:txBody>
      </p:sp>
      <p:sp>
        <p:nvSpPr>
          <p:cNvPr id="3" name="Content Placeholder 2"/>
          <p:cNvSpPr>
            <a:spLocks noGrp="1"/>
          </p:cNvSpPr>
          <p:nvPr>
            <p:ph idx="1"/>
          </p:nvPr>
        </p:nvSpPr>
        <p:spPr>
          <a:xfrm>
            <a:off x="457200" y="533400"/>
            <a:ext cx="8229600" cy="4525963"/>
          </a:xfrm>
        </p:spPr>
        <p:txBody>
          <a:bodyPr>
            <a:noAutofit/>
          </a:bodyPr>
          <a:lstStyle/>
          <a:p>
            <a:pPr algn="just"/>
            <a:r>
              <a:rPr lang="en-US" sz="2000" b="1" dirty="0"/>
              <a:t>Block size: </a:t>
            </a:r>
            <a:endParaRPr lang="en-US" sz="2000" b="1" dirty="0" smtClean="0"/>
          </a:p>
          <a:p>
            <a:pPr lvl="1" algn="just"/>
            <a:r>
              <a:rPr lang="en-US" sz="1700" dirty="0" smtClean="0"/>
              <a:t>Larger </a:t>
            </a:r>
            <a:r>
              <a:rPr lang="en-US" sz="1700" dirty="0"/>
              <a:t>block sizes mean greater security </a:t>
            </a:r>
            <a:r>
              <a:rPr lang="en-US" sz="1700" dirty="0" smtClean="0"/>
              <a:t>but </a:t>
            </a:r>
            <a:r>
              <a:rPr lang="en-US" sz="1700" dirty="0"/>
              <a:t>reduced encryption/decryption </a:t>
            </a:r>
            <a:r>
              <a:rPr lang="en-US" sz="1700" dirty="0" smtClean="0"/>
              <a:t>speed. </a:t>
            </a:r>
          </a:p>
          <a:p>
            <a:pPr lvl="1" algn="just"/>
            <a:r>
              <a:rPr lang="en-US" sz="1700" dirty="0" smtClean="0"/>
              <a:t>The </a:t>
            </a:r>
            <a:r>
              <a:rPr lang="en-US" sz="1700" dirty="0"/>
              <a:t>greater security is achieved by greater </a:t>
            </a:r>
            <a:r>
              <a:rPr lang="en-US" sz="1700" dirty="0" smtClean="0"/>
              <a:t>diffusion. </a:t>
            </a:r>
          </a:p>
          <a:p>
            <a:pPr lvl="1" algn="just"/>
            <a:r>
              <a:rPr lang="en-US" sz="1700" dirty="0" smtClean="0"/>
              <a:t>Traditionally, block size is of 64 bits .</a:t>
            </a:r>
          </a:p>
          <a:p>
            <a:pPr algn="just"/>
            <a:r>
              <a:rPr lang="en-US" sz="2000" b="1" dirty="0" smtClean="0"/>
              <a:t>Key size: </a:t>
            </a:r>
          </a:p>
          <a:p>
            <a:pPr lvl="1" algn="just"/>
            <a:r>
              <a:rPr lang="en-US" sz="1700" dirty="0" smtClean="0"/>
              <a:t>Larger key size means greater security but may decrease encryption/decryption speed. </a:t>
            </a:r>
          </a:p>
          <a:p>
            <a:pPr lvl="1" algn="just"/>
            <a:r>
              <a:rPr lang="en-US" sz="1700" dirty="0" smtClean="0"/>
              <a:t>The greater security is by </a:t>
            </a:r>
            <a:r>
              <a:rPr lang="en-US" sz="1700" dirty="0"/>
              <a:t>greater resistance to brute-force attacks and greater confusion. </a:t>
            </a:r>
            <a:endParaRPr lang="en-US" sz="1700" dirty="0" smtClean="0"/>
          </a:p>
          <a:p>
            <a:pPr lvl="1" algn="just"/>
            <a:r>
              <a:rPr lang="en-US" sz="1700" dirty="0" smtClean="0"/>
              <a:t>Key </a:t>
            </a:r>
            <a:r>
              <a:rPr lang="en-US" sz="1700" dirty="0"/>
              <a:t>sizes of 64 bits or less are now </a:t>
            </a:r>
            <a:r>
              <a:rPr lang="en-US" sz="1700" dirty="0" smtClean="0"/>
              <a:t>widely considered </a:t>
            </a:r>
            <a:r>
              <a:rPr lang="en-US" sz="1700" dirty="0"/>
              <a:t>to be inadequate, and 128 bits has become a common size.</a:t>
            </a:r>
          </a:p>
          <a:p>
            <a:pPr algn="just"/>
            <a:r>
              <a:rPr lang="en-US" sz="2000" b="1" dirty="0"/>
              <a:t>Number of rounds: </a:t>
            </a:r>
            <a:endParaRPr lang="en-US" sz="2000" b="1" dirty="0" smtClean="0"/>
          </a:p>
          <a:p>
            <a:pPr lvl="1" algn="just"/>
            <a:r>
              <a:rPr lang="en-US" sz="1700" dirty="0" smtClean="0"/>
              <a:t>The </a:t>
            </a:r>
            <a:r>
              <a:rPr lang="en-US" sz="1700" dirty="0"/>
              <a:t>essence of the </a:t>
            </a:r>
            <a:r>
              <a:rPr lang="en-US" sz="1700" dirty="0" err="1"/>
              <a:t>Feistel</a:t>
            </a:r>
            <a:r>
              <a:rPr lang="en-US" sz="1700" dirty="0"/>
              <a:t> cipher is that a single round offers inadequate security but that multiple </a:t>
            </a:r>
            <a:r>
              <a:rPr lang="en-US" sz="1700" dirty="0" smtClean="0"/>
              <a:t>rounds offer </a:t>
            </a:r>
            <a:r>
              <a:rPr lang="en-US" sz="1700" dirty="0"/>
              <a:t>increasing security. </a:t>
            </a:r>
            <a:endParaRPr lang="en-US" sz="1700" dirty="0" smtClean="0"/>
          </a:p>
          <a:p>
            <a:pPr lvl="1" algn="just"/>
            <a:r>
              <a:rPr lang="en-US" sz="1700" dirty="0" smtClean="0"/>
              <a:t>A </a:t>
            </a:r>
            <a:r>
              <a:rPr lang="en-US" sz="1700" dirty="0"/>
              <a:t>typical size is 16 rounds.</a:t>
            </a:r>
          </a:p>
          <a:p>
            <a:pPr algn="just"/>
            <a:r>
              <a:rPr lang="en-US" sz="2000" b="1" dirty="0" err="1"/>
              <a:t>Subkey</a:t>
            </a:r>
            <a:r>
              <a:rPr lang="en-US" sz="2000" b="1" dirty="0"/>
              <a:t> generation algorithm: </a:t>
            </a:r>
            <a:endParaRPr lang="en-US" sz="2000" b="1" dirty="0" smtClean="0"/>
          </a:p>
          <a:p>
            <a:pPr lvl="1" algn="just"/>
            <a:r>
              <a:rPr lang="en-US" sz="1700" dirty="0" smtClean="0"/>
              <a:t>Greater </a:t>
            </a:r>
            <a:r>
              <a:rPr lang="en-US" sz="1700" dirty="0"/>
              <a:t>complexity in this algorithm should lead to greater difficulty of cryptanalysis</a:t>
            </a:r>
            <a:r>
              <a:rPr lang="en-US" sz="1700" dirty="0" smtClean="0"/>
              <a:t>.</a:t>
            </a:r>
            <a:endParaRPr lang="en-US" sz="1700" dirty="0"/>
          </a:p>
          <a:p>
            <a:pPr algn="just"/>
            <a:r>
              <a:rPr lang="en-US" sz="2000" b="1" dirty="0"/>
              <a:t>Round function: </a:t>
            </a:r>
            <a:endParaRPr lang="en-US" sz="2000" b="1" dirty="0" smtClean="0"/>
          </a:p>
          <a:p>
            <a:pPr lvl="1" algn="just"/>
            <a:r>
              <a:rPr lang="en-US" sz="1700" dirty="0" smtClean="0"/>
              <a:t>Greater </a:t>
            </a:r>
            <a:r>
              <a:rPr lang="en-US" sz="1700" dirty="0"/>
              <a:t>complexity generally means greater resistance to cryptanalysis</a:t>
            </a:r>
            <a:r>
              <a:rPr lang="en-US" sz="1700" dirty="0" smtClean="0"/>
              <a:t>.</a:t>
            </a:r>
            <a:endParaRPr lang="en-US" sz="17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524085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Feistel</a:t>
            </a:r>
            <a:r>
              <a:rPr lang="en-US" b="1" dirty="0"/>
              <a:t> Cipher Design Features</a:t>
            </a:r>
            <a:endParaRPr lang="en-US" dirty="0"/>
          </a:p>
        </p:txBody>
      </p:sp>
      <p:sp>
        <p:nvSpPr>
          <p:cNvPr id="3" name="Content Placeholder 2"/>
          <p:cNvSpPr>
            <a:spLocks noGrp="1"/>
          </p:cNvSpPr>
          <p:nvPr>
            <p:ph idx="1"/>
          </p:nvPr>
        </p:nvSpPr>
        <p:spPr/>
        <p:txBody>
          <a:bodyPr>
            <a:normAutofit/>
          </a:bodyPr>
          <a:lstStyle/>
          <a:p>
            <a:r>
              <a:rPr lang="en-US" dirty="0"/>
              <a:t>There are two other considerations in the design of a </a:t>
            </a:r>
            <a:r>
              <a:rPr lang="en-US" dirty="0" err="1"/>
              <a:t>Feistel</a:t>
            </a:r>
            <a:r>
              <a:rPr lang="en-US" dirty="0"/>
              <a:t> cipher:</a:t>
            </a:r>
          </a:p>
          <a:p>
            <a:pPr lvl="1"/>
            <a:r>
              <a:rPr lang="en-US" b="1" dirty="0"/>
              <a:t>Fast software </a:t>
            </a:r>
            <a:r>
              <a:rPr lang="en-US" b="1" dirty="0" smtClean="0"/>
              <a:t>encryption/decryption </a:t>
            </a:r>
          </a:p>
          <a:p>
            <a:pPr lvl="2"/>
            <a:r>
              <a:rPr lang="en-US" dirty="0" smtClean="0"/>
              <a:t>Speed of execution of the algorithm</a:t>
            </a:r>
            <a:endParaRPr lang="en-US" dirty="0"/>
          </a:p>
          <a:p>
            <a:pPr lvl="1"/>
            <a:r>
              <a:rPr lang="en-US" b="1" dirty="0"/>
              <a:t>Ease of </a:t>
            </a:r>
            <a:r>
              <a:rPr lang="en-US" b="1" dirty="0" smtClean="0"/>
              <a:t>analysis</a:t>
            </a:r>
          </a:p>
          <a:p>
            <a:pPr lvl="2"/>
            <a:r>
              <a:rPr lang="en-US" dirty="0" smtClean="0"/>
              <a:t>Make the algorithm as complex as possible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602679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err="1"/>
              <a:t>Feistel</a:t>
            </a:r>
            <a:r>
              <a:rPr lang="en-US" b="1" dirty="0"/>
              <a:t> Decryption Algorithm</a:t>
            </a:r>
            <a:endParaRPr lang="en-US" dirty="0"/>
          </a:p>
        </p:txBody>
      </p:sp>
      <p:sp>
        <p:nvSpPr>
          <p:cNvPr id="3" name="Content Placeholder 2"/>
          <p:cNvSpPr>
            <a:spLocks noGrp="1"/>
          </p:cNvSpPr>
          <p:nvPr>
            <p:ph idx="1"/>
          </p:nvPr>
        </p:nvSpPr>
        <p:spPr>
          <a:xfrm>
            <a:off x="457200" y="838200"/>
            <a:ext cx="8229600" cy="6019800"/>
          </a:xfrm>
        </p:spPr>
        <p:txBody>
          <a:bodyPr>
            <a:normAutofit fontScale="77500" lnSpcReduction="20000"/>
          </a:bodyPr>
          <a:lstStyle/>
          <a:p>
            <a:pPr algn="just"/>
            <a:r>
              <a:rPr lang="en-US" dirty="0"/>
              <a:t>The process of decryption with a </a:t>
            </a:r>
            <a:r>
              <a:rPr lang="en-US" dirty="0" err="1"/>
              <a:t>Feistel</a:t>
            </a:r>
            <a:r>
              <a:rPr lang="en-US" dirty="0"/>
              <a:t> cipher is essentially the same as the encryption process. </a:t>
            </a:r>
            <a:endParaRPr lang="en-US" dirty="0" smtClean="0"/>
          </a:p>
          <a:p>
            <a:pPr marL="0" indent="0" algn="just">
              <a:buNone/>
            </a:pPr>
            <a:endParaRPr lang="en-US" dirty="0" smtClean="0"/>
          </a:p>
          <a:p>
            <a:pPr algn="just"/>
            <a:r>
              <a:rPr lang="en-US" dirty="0" smtClean="0"/>
              <a:t>The </a:t>
            </a:r>
            <a:r>
              <a:rPr lang="en-US" dirty="0"/>
              <a:t>rule is as follows: Use the </a:t>
            </a:r>
            <a:r>
              <a:rPr lang="en-US" dirty="0" err="1" smtClean="0"/>
              <a:t>ciphertext</a:t>
            </a:r>
            <a:r>
              <a:rPr lang="en-US" dirty="0"/>
              <a:t> </a:t>
            </a:r>
            <a:r>
              <a:rPr lang="en-US" dirty="0" smtClean="0"/>
              <a:t>as </a:t>
            </a:r>
            <a:r>
              <a:rPr lang="en-US" dirty="0"/>
              <a:t>input to the algorithm, but use the </a:t>
            </a:r>
            <a:r>
              <a:rPr lang="en-US" dirty="0" err="1"/>
              <a:t>subkeys</a:t>
            </a:r>
            <a:r>
              <a:rPr lang="en-US" dirty="0"/>
              <a:t> </a:t>
            </a:r>
            <a:r>
              <a:rPr lang="en-US" i="1" dirty="0"/>
              <a:t>K</a:t>
            </a:r>
            <a:r>
              <a:rPr lang="en-US" sz="2000" i="1" dirty="0"/>
              <a:t>i</a:t>
            </a:r>
            <a:r>
              <a:rPr lang="en-US" i="1" dirty="0"/>
              <a:t> </a:t>
            </a:r>
            <a:r>
              <a:rPr lang="en-US" dirty="0"/>
              <a:t>in reverse order. </a:t>
            </a:r>
            <a:endParaRPr lang="en-US" dirty="0" smtClean="0"/>
          </a:p>
          <a:p>
            <a:pPr marL="0" indent="0" algn="just">
              <a:buNone/>
            </a:pPr>
            <a:endParaRPr lang="en-US" dirty="0" smtClean="0"/>
          </a:p>
          <a:p>
            <a:pPr algn="just"/>
            <a:r>
              <a:rPr lang="en-US" dirty="0" smtClean="0"/>
              <a:t>That </a:t>
            </a:r>
            <a:r>
              <a:rPr lang="en-US" dirty="0"/>
              <a:t>is, use </a:t>
            </a:r>
            <a:r>
              <a:rPr lang="en-US" i="1" dirty="0" err="1"/>
              <a:t>K</a:t>
            </a:r>
            <a:r>
              <a:rPr lang="en-US" sz="2000" i="1" dirty="0" err="1"/>
              <a:t>n</a:t>
            </a:r>
            <a:r>
              <a:rPr lang="en-US" i="1" dirty="0"/>
              <a:t> </a:t>
            </a:r>
            <a:r>
              <a:rPr lang="en-US" dirty="0"/>
              <a:t>in the first round, </a:t>
            </a:r>
            <a:r>
              <a:rPr lang="en-US" i="1" dirty="0"/>
              <a:t>K</a:t>
            </a:r>
            <a:r>
              <a:rPr lang="en-US" sz="2000" i="1" dirty="0"/>
              <a:t>n-1</a:t>
            </a:r>
            <a:r>
              <a:rPr lang="en-US" i="1" dirty="0"/>
              <a:t> </a:t>
            </a:r>
            <a:r>
              <a:rPr lang="en-US" dirty="0"/>
              <a:t>in the second round, and so </a:t>
            </a:r>
            <a:r>
              <a:rPr lang="en-US" dirty="0" smtClean="0"/>
              <a:t>on until </a:t>
            </a:r>
            <a:r>
              <a:rPr lang="en-US" i="1" dirty="0"/>
              <a:t>K</a:t>
            </a:r>
            <a:r>
              <a:rPr lang="en-US" sz="2000" dirty="0"/>
              <a:t>1</a:t>
            </a:r>
            <a:r>
              <a:rPr lang="en-US" dirty="0"/>
              <a:t> is used in the last round</a:t>
            </a:r>
            <a:r>
              <a:rPr lang="en-US" dirty="0" smtClean="0"/>
              <a:t>.</a:t>
            </a:r>
          </a:p>
          <a:p>
            <a:pPr marL="0" indent="0" algn="just">
              <a:buNone/>
            </a:pPr>
            <a:endParaRPr lang="en-US" dirty="0" smtClean="0"/>
          </a:p>
          <a:p>
            <a:pPr algn="just"/>
            <a:r>
              <a:rPr lang="en-US" dirty="0"/>
              <a:t>For clarity, we use the notation </a:t>
            </a:r>
            <a:r>
              <a:rPr lang="en-US" dirty="0" err="1"/>
              <a:t>LE</a:t>
            </a:r>
            <a:r>
              <a:rPr lang="en-US" sz="2600" i="1" dirty="0" err="1"/>
              <a:t>i</a:t>
            </a:r>
            <a:r>
              <a:rPr lang="en-US" i="1" dirty="0"/>
              <a:t> </a:t>
            </a:r>
            <a:r>
              <a:rPr lang="en-US" dirty="0"/>
              <a:t>and </a:t>
            </a:r>
            <a:r>
              <a:rPr lang="en-US" dirty="0" err="1"/>
              <a:t>RE</a:t>
            </a:r>
            <a:r>
              <a:rPr lang="en-US" sz="2600" i="1" dirty="0" err="1"/>
              <a:t>i</a:t>
            </a:r>
            <a:r>
              <a:rPr lang="en-US" i="1" dirty="0"/>
              <a:t> </a:t>
            </a:r>
            <a:r>
              <a:rPr lang="en-US" dirty="0"/>
              <a:t>for data traveling through the encryption algorithm </a:t>
            </a:r>
            <a:r>
              <a:rPr lang="en-US" dirty="0" smtClean="0"/>
              <a:t>and </a:t>
            </a:r>
            <a:r>
              <a:rPr lang="en-US" i="1" dirty="0" err="1" smtClean="0"/>
              <a:t>LD</a:t>
            </a:r>
            <a:r>
              <a:rPr lang="en-US" sz="2600" i="1" dirty="0" err="1" smtClean="0"/>
              <a:t>i</a:t>
            </a:r>
            <a:r>
              <a:rPr lang="en-US" i="1" dirty="0" smtClean="0"/>
              <a:t> </a:t>
            </a:r>
            <a:r>
              <a:rPr lang="en-US" dirty="0"/>
              <a:t>and </a:t>
            </a:r>
            <a:r>
              <a:rPr lang="en-US" dirty="0" err="1"/>
              <a:t>RD</a:t>
            </a:r>
            <a:r>
              <a:rPr lang="en-US" sz="2600" i="1" dirty="0" err="1"/>
              <a:t>i</a:t>
            </a:r>
            <a:r>
              <a:rPr lang="en-US" i="1" dirty="0"/>
              <a:t> </a:t>
            </a:r>
            <a:r>
              <a:rPr lang="en-US" dirty="0"/>
              <a:t>for data traveling through the decryption algorithm. </a:t>
            </a:r>
            <a:endParaRPr lang="en-US" dirty="0" smtClean="0"/>
          </a:p>
          <a:p>
            <a:pPr marL="0" indent="0" algn="just">
              <a:buNone/>
            </a:pPr>
            <a:endParaRPr lang="en-US" dirty="0" smtClean="0"/>
          </a:p>
          <a:p>
            <a:pPr algn="just"/>
            <a:r>
              <a:rPr lang="en-US" dirty="0" smtClean="0"/>
              <a:t>The </a:t>
            </a:r>
            <a:r>
              <a:rPr lang="en-US" dirty="0"/>
              <a:t>diagram indicates that, at every round, the intermediate value of </a:t>
            </a:r>
            <a:r>
              <a:rPr lang="en-US" dirty="0" smtClean="0"/>
              <a:t>the decryption </a:t>
            </a:r>
            <a:r>
              <a:rPr lang="en-US" dirty="0"/>
              <a:t>process is equal to the corresponding value of the encryption process with the two halves of the value swapped.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235788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b="1" dirty="0" err="1"/>
              <a:t>Feistel</a:t>
            </a:r>
            <a:r>
              <a:rPr lang="en-US" b="1" dirty="0"/>
              <a:t> Decryption Algorithm</a:t>
            </a:r>
            <a:endParaRPr lang="en-US" dirty="0"/>
          </a:p>
        </p:txBody>
      </p:sp>
      <p:pic>
        <p:nvPicPr>
          <p:cNvPr id="7" name="Picture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533400"/>
            <a:ext cx="6705600" cy="63246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567443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Feistel</a:t>
            </a:r>
            <a:r>
              <a:rPr lang="en-US" b="1" dirty="0"/>
              <a:t> Decryption Algorithm</a:t>
            </a:r>
            <a:endParaRPr lang="en-US" dirty="0"/>
          </a:p>
        </p:txBody>
      </p:sp>
      <p:sp>
        <p:nvSpPr>
          <p:cNvPr id="3" name="Content Placeholder 2"/>
          <p:cNvSpPr>
            <a:spLocks noGrp="1"/>
          </p:cNvSpPr>
          <p:nvPr>
            <p:ph idx="1"/>
          </p:nvPr>
        </p:nvSpPr>
        <p:spPr/>
        <p:txBody>
          <a:bodyPr>
            <a:normAutofit fontScale="92500" lnSpcReduction="10000"/>
          </a:bodyPr>
          <a:lstStyle/>
          <a:p>
            <a:r>
              <a:rPr lang="en-US" dirty="0"/>
              <a:t>After the last iteration of the encryption </a:t>
            </a:r>
            <a:r>
              <a:rPr lang="en-US" dirty="0" smtClean="0"/>
              <a:t>process, the </a:t>
            </a:r>
            <a:r>
              <a:rPr lang="en-US" dirty="0"/>
              <a:t>two halves of the output are swapped, so that the </a:t>
            </a:r>
            <a:r>
              <a:rPr lang="en-US" dirty="0" err="1"/>
              <a:t>ciphertext</a:t>
            </a:r>
            <a:r>
              <a:rPr lang="en-US" dirty="0"/>
              <a:t> is RE16||LE16. The output of that round is the </a:t>
            </a:r>
            <a:r>
              <a:rPr lang="en-US" dirty="0" err="1"/>
              <a:t>ciphertext</a:t>
            </a:r>
            <a:r>
              <a:rPr lang="en-US" dirty="0"/>
              <a:t>. </a:t>
            </a:r>
            <a:endParaRPr lang="en-US" dirty="0" smtClean="0"/>
          </a:p>
          <a:p>
            <a:pPr marL="0" indent="0">
              <a:buNone/>
            </a:pPr>
            <a:endParaRPr lang="en-US" dirty="0" smtClean="0"/>
          </a:p>
          <a:p>
            <a:r>
              <a:rPr lang="en-US" dirty="0" smtClean="0"/>
              <a:t>Now </a:t>
            </a:r>
            <a:r>
              <a:rPr lang="en-US" dirty="0"/>
              <a:t>take </a:t>
            </a:r>
            <a:r>
              <a:rPr lang="en-US" dirty="0" smtClean="0"/>
              <a:t>that </a:t>
            </a:r>
            <a:r>
              <a:rPr lang="en-US" dirty="0" err="1" smtClean="0"/>
              <a:t>ciphertext</a:t>
            </a:r>
            <a:r>
              <a:rPr lang="en-US" dirty="0" smtClean="0"/>
              <a:t> </a:t>
            </a:r>
            <a:r>
              <a:rPr lang="en-US" dirty="0"/>
              <a:t>and use it as input to the same algorithm. The input to the first round is RE16||LE16, which is equal to the 32-bit swap of </a:t>
            </a:r>
            <a:r>
              <a:rPr lang="en-US" dirty="0" smtClean="0"/>
              <a:t>the output </a:t>
            </a:r>
            <a:r>
              <a:rPr lang="en-US" dirty="0"/>
              <a:t>of the sixteenth round of the encryption process.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950015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Feistel</a:t>
            </a:r>
            <a:r>
              <a:rPr lang="en-US" b="1" dirty="0"/>
              <a:t> </a:t>
            </a:r>
            <a:r>
              <a:rPr lang="en-US" b="1" dirty="0" smtClean="0"/>
              <a:t>Encryption/Decryption </a:t>
            </a:r>
            <a:r>
              <a:rPr lang="en-US" b="1" dirty="0"/>
              <a:t>Algorithm</a:t>
            </a:r>
            <a:endParaRPr lang="en-US" dirty="0"/>
          </a:p>
        </p:txBody>
      </p:sp>
      <p:sp>
        <p:nvSpPr>
          <p:cNvPr id="3" name="Content Placeholder 2"/>
          <p:cNvSpPr>
            <a:spLocks noGrp="1"/>
          </p:cNvSpPr>
          <p:nvPr>
            <p:ph idx="1"/>
          </p:nvPr>
        </p:nvSpPr>
        <p:spPr/>
        <p:txBody>
          <a:bodyPr>
            <a:normAutofit lnSpcReduction="10000"/>
          </a:bodyPr>
          <a:lstStyle/>
          <a:p>
            <a:r>
              <a:rPr lang="en-US" dirty="0" smtClean="0"/>
              <a:t>Encryption</a:t>
            </a:r>
          </a:p>
          <a:p>
            <a:pPr lvl="1"/>
            <a:r>
              <a:rPr lang="en-US" dirty="0" err="1" smtClean="0"/>
              <a:t>LE</a:t>
            </a:r>
            <a:r>
              <a:rPr lang="en-US" sz="2000" i="1" dirty="0" err="1" smtClean="0"/>
              <a:t>i</a:t>
            </a:r>
            <a:r>
              <a:rPr lang="en-US" sz="2000" dirty="0" smtClean="0"/>
              <a:t> </a:t>
            </a:r>
            <a:r>
              <a:rPr lang="en-US" dirty="0" smtClean="0"/>
              <a:t>= RE</a:t>
            </a:r>
            <a:r>
              <a:rPr lang="en-US" sz="2000" i="1" dirty="0" smtClean="0"/>
              <a:t>i-1					</a:t>
            </a:r>
          </a:p>
          <a:p>
            <a:pPr lvl="1"/>
            <a:r>
              <a:rPr lang="pt-BR" dirty="0"/>
              <a:t>RE</a:t>
            </a:r>
            <a:r>
              <a:rPr lang="pt-BR" sz="2000" i="1" dirty="0"/>
              <a:t>i</a:t>
            </a:r>
            <a:r>
              <a:rPr lang="pt-BR" i="1" dirty="0"/>
              <a:t> </a:t>
            </a:r>
            <a:r>
              <a:rPr lang="pt-BR" dirty="0" smtClean="0"/>
              <a:t>= LE</a:t>
            </a:r>
            <a:r>
              <a:rPr lang="pt-BR" sz="2000" i="1" dirty="0" smtClean="0"/>
              <a:t>i</a:t>
            </a:r>
            <a:r>
              <a:rPr lang="pt-BR" sz="2000" dirty="0" smtClean="0"/>
              <a:t>-1</a:t>
            </a:r>
            <a:r>
              <a:rPr lang="pt-BR" dirty="0" smtClean="0"/>
              <a:t> </a:t>
            </a:r>
            <a:r>
              <a:rPr lang="en-US" dirty="0"/>
              <a:t>⊕</a:t>
            </a:r>
            <a:r>
              <a:rPr lang="pt-BR" dirty="0" smtClean="0"/>
              <a:t> </a:t>
            </a:r>
            <a:r>
              <a:rPr lang="pt-BR" dirty="0"/>
              <a:t>F(RE</a:t>
            </a:r>
            <a:r>
              <a:rPr lang="pt-BR" sz="2000" i="1" dirty="0"/>
              <a:t>i</a:t>
            </a:r>
            <a:r>
              <a:rPr lang="pt-BR" sz="2000" dirty="0"/>
              <a:t>-1</a:t>
            </a:r>
            <a:r>
              <a:rPr lang="pt-BR" dirty="0"/>
              <a:t>, </a:t>
            </a:r>
            <a:r>
              <a:rPr lang="pt-BR" i="1" dirty="0"/>
              <a:t>K</a:t>
            </a:r>
            <a:r>
              <a:rPr lang="pt-BR" sz="2000" i="1" dirty="0"/>
              <a:t>i</a:t>
            </a:r>
            <a:r>
              <a:rPr lang="pt-BR" dirty="0" smtClean="0"/>
              <a:t>)</a:t>
            </a:r>
          </a:p>
          <a:p>
            <a:r>
              <a:rPr lang="pt-BR" dirty="0" smtClean="0"/>
              <a:t>Decryption </a:t>
            </a:r>
          </a:p>
          <a:p>
            <a:pPr lvl="1"/>
            <a:r>
              <a:rPr lang="en-US" dirty="0" err="1" smtClean="0"/>
              <a:t>LD</a:t>
            </a:r>
            <a:r>
              <a:rPr lang="en-US" sz="2000" i="1" dirty="0" err="1" smtClean="0"/>
              <a:t>i</a:t>
            </a:r>
            <a:r>
              <a:rPr lang="en-US" i="1" dirty="0" smtClean="0"/>
              <a:t> </a:t>
            </a:r>
            <a:r>
              <a:rPr lang="en-US" dirty="0"/>
              <a:t>= </a:t>
            </a:r>
            <a:r>
              <a:rPr lang="en-US" dirty="0" smtClean="0"/>
              <a:t>RD</a:t>
            </a:r>
            <a:r>
              <a:rPr lang="en-US" sz="2000" i="1" dirty="0" smtClean="0"/>
              <a:t>i-1</a:t>
            </a:r>
            <a:endParaRPr lang="en-US" sz="2000" i="1" dirty="0"/>
          </a:p>
          <a:p>
            <a:pPr lvl="1"/>
            <a:r>
              <a:rPr lang="pt-BR" dirty="0" smtClean="0"/>
              <a:t>RD</a:t>
            </a:r>
            <a:r>
              <a:rPr lang="pt-BR" sz="2000" i="1" dirty="0" smtClean="0"/>
              <a:t>i</a:t>
            </a:r>
            <a:r>
              <a:rPr lang="pt-BR" i="1" dirty="0" smtClean="0"/>
              <a:t> </a:t>
            </a:r>
            <a:r>
              <a:rPr lang="pt-BR" dirty="0"/>
              <a:t>=</a:t>
            </a:r>
            <a:r>
              <a:rPr lang="pt-BR" dirty="0" smtClean="0"/>
              <a:t>LD</a:t>
            </a:r>
            <a:r>
              <a:rPr lang="pt-BR" sz="2000" i="1" dirty="0" smtClean="0"/>
              <a:t>i</a:t>
            </a:r>
            <a:r>
              <a:rPr lang="pt-BR" sz="2000" dirty="0" smtClean="0"/>
              <a:t>-1</a:t>
            </a:r>
            <a:r>
              <a:rPr lang="pt-BR" dirty="0" smtClean="0"/>
              <a:t> </a:t>
            </a:r>
            <a:r>
              <a:rPr lang="en-US" dirty="0"/>
              <a:t>⊕</a:t>
            </a:r>
            <a:r>
              <a:rPr lang="pt-BR" dirty="0" smtClean="0"/>
              <a:t> F(RD</a:t>
            </a:r>
            <a:r>
              <a:rPr lang="pt-BR" sz="2000" i="1" dirty="0" smtClean="0"/>
              <a:t>i</a:t>
            </a:r>
            <a:r>
              <a:rPr lang="pt-BR" sz="2000" dirty="0" smtClean="0"/>
              <a:t>-1</a:t>
            </a:r>
            <a:r>
              <a:rPr lang="pt-BR" dirty="0"/>
              <a:t>, </a:t>
            </a:r>
            <a:r>
              <a:rPr lang="pt-BR" i="1" dirty="0" smtClean="0"/>
              <a:t>K</a:t>
            </a:r>
            <a:r>
              <a:rPr lang="pt-BR" sz="2000" i="1" dirty="0" smtClean="0"/>
              <a:t>17-i</a:t>
            </a:r>
            <a:r>
              <a:rPr lang="pt-BR" dirty="0" smtClean="0"/>
              <a:t>)</a:t>
            </a:r>
          </a:p>
          <a:p>
            <a:pPr marL="457200" lvl="1" indent="0">
              <a:buNone/>
            </a:pPr>
            <a:endParaRPr lang="pt-BR" dirty="0" smtClean="0"/>
          </a:p>
          <a:p>
            <a:pPr marL="457200" lvl="1" indent="0">
              <a:buNone/>
            </a:pPr>
            <a:r>
              <a:rPr lang="en-US" i="1" dirty="0" err="1" smtClean="0"/>
              <a:t>LD</a:t>
            </a:r>
            <a:r>
              <a:rPr lang="en-US" sz="2000" i="1" dirty="0" err="1"/>
              <a:t>i</a:t>
            </a:r>
            <a:r>
              <a:rPr lang="en-US" dirty="0" smtClean="0"/>
              <a:t> </a:t>
            </a:r>
            <a:r>
              <a:rPr lang="en-US" dirty="0"/>
              <a:t>= </a:t>
            </a:r>
            <a:r>
              <a:rPr lang="en-US" dirty="0" smtClean="0"/>
              <a:t>RE</a:t>
            </a:r>
            <a:r>
              <a:rPr lang="en-US" sz="2000" i="1" dirty="0" smtClean="0"/>
              <a:t>16-i</a:t>
            </a:r>
            <a:r>
              <a:rPr lang="en-US" dirty="0" smtClean="0"/>
              <a:t> </a:t>
            </a:r>
          </a:p>
          <a:p>
            <a:pPr marL="457200" lvl="1" indent="0">
              <a:buNone/>
            </a:pPr>
            <a:r>
              <a:rPr lang="en-US" dirty="0" err="1" smtClean="0"/>
              <a:t>RD</a:t>
            </a:r>
            <a:r>
              <a:rPr lang="en-US" sz="2000" i="1" dirty="0" err="1" smtClean="0"/>
              <a:t>i</a:t>
            </a:r>
            <a:r>
              <a:rPr lang="en-US" dirty="0" smtClean="0"/>
              <a:t> </a:t>
            </a:r>
            <a:r>
              <a:rPr lang="en-US" dirty="0"/>
              <a:t>= </a:t>
            </a:r>
            <a:r>
              <a:rPr lang="en-US" dirty="0" smtClean="0"/>
              <a:t>LE</a:t>
            </a:r>
            <a:r>
              <a:rPr lang="en-US" sz="2000" i="1" dirty="0" smtClean="0"/>
              <a:t>16-i</a:t>
            </a:r>
            <a:endParaRPr lang="pt-BR" sz="2000" i="1" dirty="0"/>
          </a:p>
          <a:p>
            <a:pPr marL="457200" lvl="1" indent="0">
              <a:buNone/>
            </a:pPr>
            <a:endParaRPr lang="en-US" dirty="0" smtClean="0"/>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920395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AU" sz="4000" b="1" dirty="0" smtClean="0"/>
              <a:t>Data Encryption Standard (DES)</a:t>
            </a:r>
          </a:p>
        </p:txBody>
      </p:sp>
      <p:sp>
        <p:nvSpPr>
          <p:cNvPr id="10243" name="Rectangle 3"/>
          <p:cNvSpPr>
            <a:spLocks noGrp="1" noChangeArrowheads="1"/>
          </p:cNvSpPr>
          <p:nvPr>
            <p:ph type="body" idx="1"/>
          </p:nvPr>
        </p:nvSpPr>
        <p:spPr/>
        <p:txBody>
          <a:bodyPr/>
          <a:lstStyle/>
          <a:p>
            <a:pPr eaLnBrk="1" hangingPunct="1"/>
            <a:r>
              <a:rPr lang="en-AU" dirty="0"/>
              <a:t>M</a:t>
            </a:r>
            <a:r>
              <a:rPr lang="en-AU" dirty="0" smtClean="0"/>
              <a:t>ost widely used block cipher in world </a:t>
            </a:r>
          </a:p>
          <a:p>
            <a:pPr eaLnBrk="1" hangingPunct="1"/>
            <a:r>
              <a:rPr lang="en-AU" dirty="0"/>
              <a:t>A</a:t>
            </a:r>
            <a:r>
              <a:rPr lang="en-AU" dirty="0" smtClean="0"/>
              <a:t>dopted in 1977 by NBS (now NIST)</a:t>
            </a:r>
          </a:p>
          <a:p>
            <a:pPr lvl="1" eaLnBrk="1" hangingPunct="1"/>
            <a:r>
              <a:rPr lang="en-US" dirty="0" smtClean="0"/>
              <a:t>as FIPS PUB 46</a:t>
            </a:r>
            <a:endParaRPr lang="en-AU" dirty="0" smtClean="0"/>
          </a:p>
          <a:p>
            <a:pPr eaLnBrk="1" hangingPunct="1"/>
            <a:r>
              <a:rPr lang="en-US" dirty="0"/>
              <a:t>E</a:t>
            </a:r>
            <a:r>
              <a:rPr lang="en-US" dirty="0" smtClean="0"/>
              <a:t>ncrypts 64-bit data using 56-bit key</a:t>
            </a:r>
          </a:p>
          <a:p>
            <a:pPr eaLnBrk="1" hangingPunct="1"/>
            <a:r>
              <a:rPr lang="en-US" dirty="0"/>
              <a:t>H</a:t>
            </a:r>
            <a:r>
              <a:rPr lang="en-US" dirty="0" smtClean="0"/>
              <a:t>as widespread use</a:t>
            </a:r>
          </a:p>
          <a:p>
            <a:pPr eaLnBrk="1" hangingPunct="1"/>
            <a:r>
              <a:rPr lang="en-US" dirty="0"/>
              <a:t>H</a:t>
            </a:r>
            <a:r>
              <a:rPr lang="en-US" dirty="0" smtClean="0"/>
              <a:t>as been considerable controversy over its security.</a:t>
            </a:r>
            <a:endParaRPr lang="en-AU" dirty="0" smtClean="0"/>
          </a:p>
          <a:p>
            <a:pPr eaLnBrk="1" hangingPunct="1"/>
            <a:endParaRPr lang="en-AU"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2299407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b="1" dirty="0" smtClean="0"/>
              <a:t>DES History</a:t>
            </a:r>
            <a:endParaRPr lang="en-AU" b="1" dirty="0" smtClean="0"/>
          </a:p>
        </p:txBody>
      </p:sp>
      <p:sp>
        <p:nvSpPr>
          <p:cNvPr id="11267" name="Rectangle 3"/>
          <p:cNvSpPr>
            <a:spLocks noGrp="1" noChangeArrowheads="1"/>
          </p:cNvSpPr>
          <p:nvPr>
            <p:ph type="body" idx="1"/>
          </p:nvPr>
        </p:nvSpPr>
        <p:spPr/>
        <p:txBody>
          <a:bodyPr/>
          <a:lstStyle/>
          <a:p>
            <a:pPr eaLnBrk="1" hangingPunct="1">
              <a:lnSpc>
                <a:spcPct val="90000"/>
              </a:lnSpc>
            </a:pPr>
            <a:r>
              <a:rPr lang="en-US" dirty="0" smtClean="0"/>
              <a:t>IBM developed Lucifer cipher</a:t>
            </a:r>
          </a:p>
          <a:p>
            <a:pPr lvl="1" eaLnBrk="1" hangingPunct="1">
              <a:lnSpc>
                <a:spcPct val="90000"/>
              </a:lnSpc>
            </a:pPr>
            <a:r>
              <a:rPr lang="en-US" dirty="0" smtClean="0"/>
              <a:t>by team led by </a:t>
            </a:r>
            <a:r>
              <a:rPr lang="en-US" dirty="0" err="1" smtClean="0"/>
              <a:t>Feistel</a:t>
            </a:r>
            <a:endParaRPr lang="en-US" dirty="0" smtClean="0"/>
          </a:p>
          <a:p>
            <a:pPr lvl="1" eaLnBrk="1" hangingPunct="1">
              <a:lnSpc>
                <a:spcPct val="90000"/>
              </a:lnSpc>
            </a:pPr>
            <a:r>
              <a:rPr lang="en-US" dirty="0" smtClean="0"/>
              <a:t>used 64-bit data blocks with 128-bit key</a:t>
            </a:r>
          </a:p>
          <a:p>
            <a:pPr eaLnBrk="1" hangingPunct="1">
              <a:lnSpc>
                <a:spcPct val="90000"/>
              </a:lnSpc>
            </a:pPr>
            <a:r>
              <a:rPr lang="en-US" dirty="0"/>
              <a:t>T</a:t>
            </a:r>
            <a:r>
              <a:rPr lang="en-US" dirty="0" smtClean="0"/>
              <a:t>hen redeveloped as a commercial cipher with input from NSA and others</a:t>
            </a:r>
            <a:endParaRPr lang="en-AU" dirty="0" smtClean="0"/>
          </a:p>
          <a:p>
            <a:pPr eaLnBrk="1" hangingPunct="1">
              <a:lnSpc>
                <a:spcPct val="90000"/>
              </a:lnSpc>
            </a:pPr>
            <a:r>
              <a:rPr lang="en-US" dirty="0"/>
              <a:t>I</a:t>
            </a:r>
            <a:r>
              <a:rPr lang="en-US" dirty="0" smtClean="0"/>
              <a:t>n 1973 NBS issued request for proposals for a national cipher standard</a:t>
            </a:r>
          </a:p>
          <a:p>
            <a:pPr eaLnBrk="1" hangingPunct="1">
              <a:lnSpc>
                <a:spcPct val="90000"/>
              </a:lnSpc>
            </a:pPr>
            <a:r>
              <a:rPr lang="en-US" dirty="0" smtClean="0"/>
              <a:t>IBM submitted their revised Lucifer which was eventually accepted as the DES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90846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0" y="274638"/>
            <a:ext cx="2286000" cy="868362"/>
          </a:xfrm>
        </p:spPr>
        <p:txBody>
          <a:bodyPr>
            <a:noAutofit/>
          </a:bodyPr>
          <a:lstStyle/>
          <a:p>
            <a:pPr eaLnBrk="1" hangingPunct="1"/>
            <a:r>
              <a:rPr lang="en-US" sz="3600" b="1" dirty="0" smtClean="0"/>
              <a:t>DES Encryption</a:t>
            </a:r>
            <a:endParaRPr lang="en-AU" sz="3600" b="1" dirty="0" smtClean="0"/>
          </a:p>
        </p:txBody>
      </p:sp>
      <p:pic>
        <p:nvPicPr>
          <p:cNvPr id="5" name="Picture 5"/>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78770"/>
            <a:ext cx="6099539" cy="677923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4054993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Stream &amp; Block Cipher</a:t>
            </a:r>
            <a:endParaRPr lang="en-US" b="1" dirty="0"/>
          </a:p>
        </p:txBody>
      </p:sp>
      <p:sp>
        <p:nvSpPr>
          <p:cNvPr id="3" name="Content Placeholder 2"/>
          <p:cNvSpPr>
            <a:spLocks noGrp="1"/>
          </p:cNvSpPr>
          <p:nvPr>
            <p:ph idx="1"/>
          </p:nvPr>
        </p:nvSpPr>
        <p:spPr/>
        <p:txBody>
          <a:bodyPr>
            <a:normAutofit/>
          </a:bodyPr>
          <a:lstStyle/>
          <a:p>
            <a:pPr algn="just"/>
            <a:r>
              <a:rPr lang="en-US" b="1" dirty="0"/>
              <a:t>S</a:t>
            </a:r>
            <a:r>
              <a:rPr lang="en-US" b="1" dirty="0" smtClean="0"/>
              <a:t>tream cipher</a:t>
            </a:r>
          </a:p>
          <a:p>
            <a:pPr lvl="1" algn="just"/>
            <a:r>
              <a:rPr lang="en-US" dirty="0"/>
              <a:t>A stream cipher is one that encrypts a digital data stream one bit or one byte at a time. Examples </a:t>
            </a:r>
          </a:p>
          <a:p>
            <a:pPr lvl="2" algn="just"/>
            <a:r>
              <a:rPr lang="en-US" dirty="0" err="1"/>
              <a:t>Autokeyed</a:t>
            </a:r>
            <a:r>
              <a:rPr lang="en-US" dirty="0"/>
              <a:t> </a:t>
            </a:r>
            <a:r>
              <a:rPr lang="en-US" dirty="0" err="1"/>
              <a:t>Vigenère</a:t>
            </a:r>
            <a:r>
              <a:rPr lang="en-US" dirty="0"/>
              <a:t> cipher </a:t>
            </a:r>
          </a:p>
          <a:p>
            <a:pPr lvl="2" algn="just"/>
            <a:r>
              <a:rPr lang="en-US" dirty="0" err="1"/>
              <a:t>Vernam</a:t>
            </a:r>
            <a:r>
              <a:rPr lang="en-US" dirty="0"/>
              <a:t> </a:t>
            </a:r>
            <a:r>
              <a:rPr lang="en-US" dirty="0" smtClean="0"/>
              <a:t>cipher</a:t>
            </a:r>
            <a:endParaRPr lang="en-US" b="1"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537034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fontScale="90000"/>
          </a:bodyPr>
          <a:lstStyle/>
          <a:p>
            <a:r>
              <a:rPr lang="en-US" b="1" dirty="0"/>
              <a:t>DES Encryption</a:t>
            </a:r>
            <a:endParaRPr lang="en-US" dirty="0"/>
          </a:p>
        </p:txBody>
      </p:sp>
      <p:sp>
        <p:nvSpPr>
          <p:cNvPr id="3" name="Content Placeholder 2"/>
          <p:cNvSpPr>
            <a:spLocks noGrp="1"/>
          </p:cNvSpPr>
          <p:nvPr>
            <p:ph idx="1"/>
          </p:nvPr>
        </p:nvSpPr>
        <p:spPr>
          <a:xfrm>
            <a:off x="457200" y="1447800"/>
            <a:ext cx="8229600" cy="4525963"/>
          </a:xfrm>
        </p:spPr>
        <p:txBody>
          <a:bodyPr>
            <a:noAutofit/>
          </a:bodyPr>
          <a:lstStyle/>
          <a:p>
            <a:r>
              <a:rPr lang="en-US" sz="2800" dirty="0"/>
              <a:t>T</a:t>
            </a:r>
            <a:r>
              <a:rPr lang="en-US" sz="2800" dirty="0" smtClean="0"/>
              <a:t>he </a:t>
            </a:r>
            <a:r>
              <a:rPr lang="en-US" sz="2800" dirty="0"/>
              <a:t>processing of the plaintext proceeds in </a:t>
            </a:r>
            <a:r>
              <a:rPr lang="en-US" sz="2800" b="1" dirty="0">
                <a:solidFill>
                  <a:srgbClr val="FF0000"/>
                </a:solidFill>
              </a:rPr>
              <a:t>three</a:t>
            </a:r>
            <a:r>
              <a:rPr lang="en-US" sz="2800" dirty="0"/>
              <a:t> phases. </a:t>
            </a:r>
            <a:endParaRPr lang="en-US" sz="2800" dirty="0" smtClean="0"/>
          </a:p>
          <a:p>
            <a:pPr lvl="1">
              <a:lnSpc>
                <a:spcPct val="80000"/>
              </a:lnSpc>
              <a:spcBef>
                <a:spcPts val="500"/>
              </a:spcBef>
              <a:spcAft>
                <a:spcPts val="500"/>
              </a:spcAft>
              <a:buFont typeface="Symbol" pitchFamily="18" charset="2"/>
              <a:buChar char="·"/>
            </a:pPr>
            <a:r>
              <a:rPr lang="en-US" sz="2400" dirty="0"/>
              <a:t>An initial permutation (IP) </a:t>
            </a:r>
          </a:p>
          <a:p>
            <a:pPr lvl="1">
              <a:lnSpc>
                <a:spcPct val="80000"/>
              </a:lnSpc>
              <a:spcBef>
                <a:spcPts val="500"/>
              </a:spcBef>
              <a:spcAft>
                <a:spcPts val="500"/>
              </a:spcAft>
              <a:buFont typeface="Symbol" pitchFamily="18" charset="2"/>
              <a:buChar char="·"/>
            </a:pPr>
            <a:r>
              <a:rPr lang="en-US" sz="2400" dirty="0"/>
              <a:t>16 rounds of a complex key dependent calculation </a:t>
            </a:r>
            <a:r>
              <a:rPr lang="en-US" sz="2400" b="1" dirty="0"/>
              <a:t>f </a:t>
            </a:r>
          </a:p>
          <a:p>
            <a:pPr lvl="1">
              <a:lnSpc>
                <a:spcPct val="80000"/>
              </a:lnSpc>
              <a:spcBef>
                <a:spcPts val="500"/>
              </a:spcBef>
              <a:spcAft>
                <a:spcPts val="500"/>
              </a:spcAft>
              <a:buFont typeface="Symbol" pitchFamily="18" charset="2"/>
              <a:buChar char="·"/>
            </a:pPr>
            <a:r>
              <a:rPr lang="en-US" sz="2400" dirty="0"/>
              <a:t>A final permutation, being the inverse of IP </a:t>
            </a:r>
            <a:endParaRPr lang="en-US"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9984503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a:t>DES Encryption</a:t>
            </a:r>
            <a:endParaRPr lang="en-US" dirty="0"/>
          </a:p>
        </p:txBody>
      </p:sp>
      <p:sp>
        <p:nvSpPr>
          <p:cNvPr id="3" name="Content Placeholder 2"/>
          <p:cNvSpPr>
            <a:spLocks noGrp="1"/>
          </p:cNvSpPr>
          <p:nvPr>
            <p:ph idx="1"/>
          </p:nvPr>
        </p:nvSpPr>
        <p:spPr>
          <a:xfrm>
            <a:off x="457200" y="533400"/>
            <a:ext cx="8229600" cy="5638800"/>
          </a:xfrm>
        </p:spPr>
        <p:txBody>
          <a:bodyPr>
            <a:noAutofit/>
          </a:bodyPr>
          <a:lstStyle/>
          <a:p>
            <a:pPr algn="just">
              <a:lnSpc>
                <a:spcPct val="120000"/>
              </a:lnSpc>
            </a:pPr>
            <a:r>
              <a:rPr lang="en-US" sz="1700" dirty="0"/>
              <a:t>First, the 64-bit plaintext passes through an </a:t>
            </a:r>
            <a:r>
              <a:rPr lang="en-US" sz="1700" b="1" dirty="0">
                <a:solidFill>
                  <a:srgbClr val="FF0000"/>
                </a:solidFill>
              </a:rPr>
              <a:t>initial permutation (IP)</a:t>
            </a:r>
            <a:r>
              <a:rPr lang="en-US" sz="1700" b="1" dirty="0"/>
              <a:t> </a:t>
            </a:r>
            <a:r>
              <a:rPr lang="en-US" sz="1700" dirty="0"/>
              <a:t>that rearranges the bits to produce the </a:t>
            </a:r>
            <a:r>
              <a:rPr lang="en-US" sz="1700" b="1" i="1" dirty="0"/>
              <a:t>permuted input</a:t>
            </a:r>
            <a:r>
              <a:rPr lang="en-US" sz="1700" b="1" dirty="0"/>
              <a:t>. </a:t>
            </a:r>
            <a:endParaRPr lang="en-US" sz="1700" b="1" dirty="0" smtClean="0"/>
          </a:p>
          <a:p>
            <a:pPr marL="0" indent="0" algn="just">
              <a:lnSpc>
                <a:spcPct val="120000"/>
              </a:lnSpc>
              <a:buNone/>
            </a:pPr>
            <a:endParaRPr lang="en-US" sz="1700" b="1" dirty="0"/>
          </a:p>
          <a:p>
            <a:pPr algn="just">
              <a:lnSpc>
                <a:spcPct val="120000"/>
              </a:lnSpc>
            </a:pPr>
            <a:r>
              <a:rPr lang="en-US" sz="1700" dirty="0"/>
              <a:t>This is followed by a phase consisting of 16 rounds of the same function, which involves both permutation and substitution functions. The output of the last (sixteenth) round consists of 64 bits that are a function of the input plaintext and the key. The left and right halves of the output are swapped to produce the </a:t>
            </a:r>
            <a:r>
              <a:rPr lang="en-US" sz="1700" b="1" dirty="0" err="1"/>
              <a:t>preoutput</a:t>
            </a:r>
            <a:r>
              <a:rPr lang="en-US" sz="1700" dirty="0"/>
              <a:t>. </a:t>
            </a:r>
            <a:endParaRPr lang="en-US" sz="1700" dirty="0" smtClean="0"/>
          </a:p>
          <a:p>
            <a:pPr marL="0" indent="0" algn="just">
              <a:lnSpc>
                <a:spcPct val="120000"/>
              </a:lnSpc>
              <a:buNone/>
            </a:pPr>
            <a:endParaRPr lang="en-US" sz="1700" dirty="0"/>
          </a:p>
          <a:p>
            <a:pPr algn="just">
              <a:lnSpc>
                <a:spcPct val="120000"/>
              </a:lnSpc>
            </a:pPr>
            <a:r>
              <a:rPr lang="en-US" sz="1700" dirty="0"/>
              <a:t>Finally, the </a:t>
            </a:r>
            <a:r>
              <a:rPr lang="en-US" sz="1700" dirty="0" err="1"/>
              <a:t>preoutput</a:t>
            </a:r>
            <a:r>
              <a:rPr lang="en-US" sz="1700" dirty="0"/>
              <a:t> is passed through a permutation (IP ̂ -1) that is the </a:t>
            </a:r>
            <a:r>
              <a:rPr lang="en-US" sz="1700" b="1" dirty="0">
                <a:solidFill>
                  <a:srgbClr val="FF0000"/>
                </a:solidFill>
              </a:rPr>
              <a:t>inverse of the initial permutation function</a:t>
            </a:r>
            <a:r>
              <a:rPr lang="en-US" sz="1700" dirty="0"/>
              <a:t>, to produce the 64-bit </a:t>
            </a:r>
            <a:r>
              <a:rPr lang="en-US" sz="1700" dirty="0" err="1"/>
              <a:t>ciphertext</a:t>
            </a:r>
            <a:r>
              <a:rPr lang="en-US" sz="1700" dirty="0"/>
              <a:t>. </a:t>
            </a:r>
            <a:endParaRPr lang="en-US" sz="1700" dirty="0" smtClean="0"/>
          </a:p>
          <a:p>
            <a:pPr marL="0" indent="0" algn="just">
              <a:lnSpc>
                <a:spcPct val="120000"/>
              </a:lnSpc>
              <a:buNone/>
            </a:pPr>
            <a:endParaRPr lang="en-US" sz="1700" dirty="0"/>
          </a:p>
          <a:p>
            <a:pPr algn="just">
              <a:lnSpc>
                <a:spcPct val="120000"/>
              </a:lnSpc>
            </a:pPr>
            <a:r>
              <a:rPr lang="en-US" sz="1700" dirty="0"/>
              <a:t>With the exception of the initial and final permutations, DES has the exact structure of a </a:t>
            </a:r>
            <a:r>
              <a:rPr lang="en-US" sz="1700" dirty="0" err="1"/>
              <a:t>Feistel</a:t>
            </a:r>
            <a:r>
              <a:rPr lang="en-US" sz="1700" dirty="0"/>
              <a:t> cipher</a:t>
            </a:r>
            <a:r>
              <a:rPr lang="en-US" sz="1700" dirty="0" smtClean="0"/>
              <a:t>.</a:t>
            </a:r>
          </a:p>
          <a:p>
            <a:pPr marL="0" indent="0" algn="just">
              <a:lnSpc>
                <a:spcPct val="120000"/>
              </a:lnSpc>
              <a:buNone/>
            </a:pPr>
            <a:endParaRPr lang="en-US" sz="1700" dirty="0"/>
          </a:p>
          <a:p>
            <a:pPr algn="just">
              <a:lnSpc>
                <a:spcPct val="120000"/>
              </a:lnSpc>
            </a:pPr>
            <a:r>
              <a:rPr lang="en-US" sz="1700" dirty="0"/>
              <a:t>The right-hand portion shows the way in which the 56-bit key is used. Initially, the key is passed through a permutation function. Then, for each of the 16 rounds, a </a:t>
            </a:r>
            <a:r>
              <a:rPr lang="en-US" sz="1700" b="1" i="1" dirty="0" err="1"/>
              <a:t>subkey</a:t>
            </a:r>
            <a:r>
              <a:rPr lang="en-US" sz="1700" b="1" i="1" dirty="0"/>
              <a:t> </a:t>
            </a:r>
            <a:r>
              <a:rPr lang="en-US" sz="1700" b="1" dirty="0"/>
              <a:t>(</a:t>
            </a:r>
            <a:r>
              <a:rPr lang="en-US" sz="1700" b="1" i="1" dirty="0"/>
              <a:t>Ki</a:t>
            </a:r>
            <a:r>
              <a:rPr lang="en-US" sz="1700" b="1" dirty="0"/>
              <a:t>) </a:t>
            </a:r>
            <a:r>
              <a:rPr lang="en-US" sz="1700" dirty="0"/>
              <a:t>is produced by the combination of a left circular shift and a permutation. The permutation function is the same for each round, but a different </a:t>
            </a:r>
            <a:r>
              <a:rPr lang="en-US" sz="1700" dirty="0" err="1"/>
              <a:t>subkey</a:t>
            </a:r>
            <a:r>
              <a:rPr lang="en-US" sz="1700" dirty="0"/>
              <a:t> is produced because of the repeated shifts of the key bits.</a:t>
            </a:r>
          </a:p>
          <a:p>
            <a:pPr algn="just"/>
            <a:endParaRPr lang="en-US" sz="1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41718483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Initial Permutation (IP) </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The initial permutation and its inverse are defined by </a:t>
            </a:r>
            <a:r>
              <a:rPr lang="en-US" dirty="0" smtClean="0"/>
              <a:t>tables.</a:t>
            </a:r>
          </a:p>
          <a:p>
            <a:r>
              <a:rPr lang="en-US" dirty="0"/>
              <a:t>The input to a table consists of 64 bits numbered from 1 to 64. </a:t>
            </a:r>
            <a:endParaRPr lang="en-US" dirty="0" smtClean="0"/>
          </a:p>
          <a:p>
            <a:r>
              <a:rPr lang="en-AU" dirty="0"/>
              <a:t>IP reorders the input data </a:t>
            </a:r>
            <a:r>
              <a:rPr lang="en-AU" dirty="0" smtClean="0"/>
              <a:t>bits.</a:t>
            </a:r>
            <a:endParaRPr lang="en-US" dirty="0" smtClean="0"/>
          </a:p>
          <a:p>
            <a:r>
              <a:rPr lang="en-US" dirty="0" smtClean="0"/>
              <a:t>The </a:t>
            </a:r>
            <a:r>
              <a:rPr lang="en-US" dirty="0"/>
              <a:t>64 entries in the permutation table contain </a:t>
            </a:r>
            <a:r>
              <a:rPr lang="en-US" dirty="0" smtClean="0"/>
              <a:t>a permutation </a:t>
            </a:r>
            <a:r>
              <a:rPr lang="en-US" dirty="0"/>
              <a:t>of the numbers from 1 to 64. </a:t>
            </a:r>
            <a:endParaRPr lang="en-US" dirty="0" smtClean="0"/>
          </a:p>
          <a:p>
            <a:r>
              <a:rPr lang="en-US" dirty="0" smtClean="0"/>
              <a:t>Each </a:t>
            </a:r>
            <a:r>
              <a:rPr lang="en-US" dirty="0"/>
              <a:t>entry in the permutation table indicates the position of a numbered input bit in the </a:t>
            </a:r>
            <a:r>
              <a:rPr lang="en-US" dirty="0" smtClean="0"/>
              <a:t>output, which </a:t>
            </a:r>
            <a:r>
              <a:rPr lang="en-US" dirty="0"/>
              <a:t>also consists of 64 bits.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6311951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Initial </a:t>
            </a:r>
            <a:r>
              <a:rPr lang="en-US" b="1" dirty="0" smtClean="0"/>
              <a:t>Permutation (IP) </a:t>
            </a:r>
            <a:endParaRPr lang="en-US" dirty="0"/>
          </a:p>
        </p:txBody>
      </p:sp>
      <p:sp>
        <p:nvSpPr>
          <p:cNvPr id="3" name="Content Placeholder 2"/>
          <p:cNvSpPr>
            <a:spLocks noGrp="1"/>
          </p:cNvSpPr>
          <p:nvPr>
            <p:ph idx="1"/>
          </p:nvPr>
        </p:nvSpPr>
        <p:spPr/>
        <p:txBody>
          <a:bodyPr/>
          <a:lstStyle/>
          <a:p>
            <a:pPr lvl="1">
              <a:buFont typeface="Arial" pitchFamily="34" charset="0"/>
              <a:buChar char="•"/>
              <a:defRPr/>
            </a:pPr>
            <a:r>
              <a:rPr lang="en-US" dirty="0"/>
              <a:t>View the input as M: 8 by 8 </a:t>
            </a:r>
            <a:r>
              <a:rPr lang="en-US" dirty="0" smtClean="0"/>
              <a:t>matrix</a:t>
            </a:r>
          </a:p>
          <a:p>
            <a:pPr lvl="1">
              <a:buFont typeface="Arial" pitchFamily="34" charset="0"/>
              <a:buChar char="•"/>
              <a:defRPr/>
            </a:pPr>
            <a:r>
              <a:rPr lang="en-US" dirty="0" smtClean="0"/>
              <a:t>Transform </a:t>
            </a:r>
            <a:r>
              <a:rPr lang="en-US" dirty="0"/>
              <a:t>M into M1 in two </a:t>
            </a:r>
            <a:r>
              <a:rPr lang="en-US" dirty="0" smtClean="0"/>
              <a:t>steps</a:t>
            </a:r>
          </a:p>
          <a:p>
            <a:pPr lvl="2">
              <a:defRPr/>
            </a:pPr>
            <a:r>
              <a:rPr lang="en-US" dirty="0" smtClean="0"/>
              <a:t>Transpose </a:t>
            </a:r>
            <a:r>
              <a:rPr lang="en-US" dirty="0"/>
              <a:t>row x into column </a:t>
            </a:r>
            <a:r>
              <a:rPr lang="en-US" i="1" dirty="0"/>
              <a:t>(9-x), 0&lt;x&lt;9</a:t>
            </a:r>
          </a:p>
          <a:p>
            <a:pPr lvl="2">
              <a:defRPr/>
            </a:pPr>
            <a:r>
              <a:rPr lang="en-US" dirty="0"/>
              <a:t> Apply permutation on the rows:</a:t>
            </a:r>
          </a:p>
          <a:p>
            <a:pPr lvl="3">
              <a:defRPr/>
            </a:pPr>
            <a:r>
              <a:rPr lang="en-US" dirty="0"/>
              <a:t>For even column </a:t>
            </a:r>
            <a:r>
              <a:rPr lang="en-US" i="1" dirty="0"/>
              <a:t>y, </a:t>
            </a:r>
            <a:r>
              <a:rPr lang="en-US" dirty="0"/>
              <a:t>it becomes row </a:t>
            </a:r>
            <a:r>
              <a:rPr lang="en-US" i="1" dirty="0" smtClean="0"/>
              <a:t>y/2</a:t>
            </a:r>
          </a:p>
          <a:p>
            <a:pPr lvl="3">
              <a:defRPr/>
            </a:pPr>
            <a:r>
              <a:rPr lang="en-US" dirty="0" smtClean="0"/>
              <a:t>For </a:t>
            </a:r>
            <a:r>
              <a:rPr lang="en-US" dirty="0"/>
              <a:t>odd column </a:t>
            </a:r>
            <a:r>
              <a:rPr lang="en-US" i="1" dirty="0"/>
              <a:t>y</a:t>
            </a:r>
            <a:r>
              <a:rPr lang="en-US" dirty="0"/>
              <a:t>, it becomes row </a:t>
            </a:r>
            <a:r>
              <a:rPr lang="en-US" i="1" dirty="0"/>
              <a:t>(5+y/2)</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341255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Initial Permutation (IP</a:t>
            </a:r>
            <a:r>
              <a:rPr lang="en-US" b="1" dirty="0" smtClean="0"/>
              <a:t>)</a:t>
            </a:r>
            <a:br>
              <a:rPr lang="en-US" b="1" dirty="0" smtClean="0"/>
            </a:br>
            <a:r>
              <a:rPr lang="en-US" dirty="0" smtClean="0">
                <a:solidFill>
                  <a:srgbClr val="FF0000"/>
                </a:solidFill>
              </a:rPr>
              <a:t>Input Data/Plaintext Input</a:t>
            </a:r>
            <a:endParaRPr lang="en-US" dirty="0">
              <a:solidFill>
                <a:srgbClr val="FF0000"/>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71075844"/>
              </p:ext>
            </p:extLst>
          </p:nvPr>
        </p:nvGraphicFramePr>
        <p:xfrm>
          <a:off x="457200" y="2133600"/>
          <a:ext cx="8229600" cy="2966720"/>
        </p:xfrm>
        <a:graphic>
          <a:graphicData uri="http://schemas.openxmlformats.org/drawingml/2006/table">
            <a:tbl>
              <a:tblPr bandRow="1">
                <a:tableStyleId>{5C22544A-7EE6-4342-B048-85BDC9FD1C3A}</a:tableStyleId>
              </a:tblPr>
              <a:tblGrid>
                <a:gridCol w="1028700"/>
                <a:gridCol w="1028700"/>
                <a:gridCol w="1028700"/>
                <a:gridCol w="1028700"/>
                <a:gridCol w="1028700"/>
                <a:gridCol w="1028700"/>
                <a:gridCol w="1028700"/>
                <a:gridCol w="1028700"/>
              </a:tblGrid>
              <a:tr h="370840">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16</a:t>
                      </a:r>
                      <a:endParaRPr lang="en-US" dirty="0"/>
                    </a:p>
                  </a:txBody>
                  <a:tcPr/>
                </a:tc>
              </a:tr>
              <a:tr h="370840">
                <a:tc>
                  <a:txBody>
                    <a:bodyPr/>
                    <a:lstStyle/>
                    <a:p>
                      <a:pPr algn="ctr"/>
                      <a:r>
                        <a:rPr lang="en-US" dirty="0" smtClean="0"/>
                        <a:t>17</a:t>
                      </a:r>
                      <a:endParaRPr lang="en-US" dirty="0"/>
                    </a:p>
                  </a:txBody>
                  <a:tcPr/>
                </a:tc>
                <a:tc>
                  <a:txBody>
                    <a:bodyPr/>
                    <a:lstStyle/>
                    <a:p>
                      <a:pPr algn="ctr"/>
                      <a:r>
                        <a:rPr lang="en-US" dirty="0" smtClean="0"/>
                        <a:t>18</a:t>
                      </a:r>
                      <a:endParaRPr lang="en-US" dirty="0"/>
                    </a:p>
                  </a:txBody>
                  <a:tcPr/>
                </a:tc>
                <a:tc>
                  <a:txBody>
                    <a:bodyPr/>
                    <a:lstStyle/>
                    <a:p>
                      <a:pPr algn="ctr"/>
                      <a:r>
                        <a:rPr lang="en-US" dirty="0" smtClean="0"/>
                        <a:t>19</a:t>
                      </a:r>
                      <a:endParaRPr lang="en-US" dirty="0"/>
                    </a:p>
                  </a:txBody>
                  <a:tcPr/>
                </a:tc>
                <a:tc>
                  <a:txBody>
                    <a:bodyPr/>
                    <a:lstStyle/>
                    <a:p>
                      <a:pPr algn="ctr"/>
                      <a:r>
                        <a:rPr lang="en-US" dirty="0" smtClean="0"/>
                        <a:t>20</a:t>
                      </a:r>
                      <a:endParaRPr lang="en-US" dirty="0"/>
                    </a:p>
                  </a:txBody>
                  <a:tcPr/>
                </a:tc>
                <a:tc>
                  <a:txBody>
                    <a:bodyPr/>
                    <a:lstStyle/>
                    <a:p>
                      <a:pPr algn="ctr"/>
                      <a:r>
                        <a:rPr lang="en-US" dirty="0" smtClean="0"/>
                        <a:t>21</a:t>
                      </a:r>
                      <a:endParaRPr lang="en-US" dirty="0"/>
                    </a:p>
                  </a:txBody>
                  <a:tcPr/>
                </a:tc>
                <a:tc>
                  <a:txBody>
                    <a:bodyPr/>
                    <a:lstStyle/>
                    <a:p>
                      <a:pPr algn="ctr"/>
                      <a:r>
                        <a:rPr lang="en-US" dirty="0" smtClean="0"/>
                        <a:t>22</a:t>
                      </a:r>
                      <a:endParaRPr lang="en-US" dirty="0"/>
                    </a:p>
                  </a:txBody>
                  <a:tcPr/>
                </a:tc>
                <a:tc>
                  <a:txBody>
                    <a:bodyPr/>
                    <a:lstStyle/>
                    <a:p>
                      <a:pPr algn="ctr"/>
                      <a:r>
                        <a:rPr lang="en-US" dirty="0" smtClean="0"/>
                        <a:t>23</a:t>
                      </a:r>
                      <a:endParaRPr lang="en-US" dirty="0"/>
                    </a:p>
                  </a:txBody>
                  <a:tcPr/>
                </a:tc>
                <a:tc>
                  <a:txBody>
                    <a:bodyPr/>
                    <a:lstStyle/>
                    <a:p>
                      <a:pPr algn="ctr"/>
                      <a:r>
                        <a:rPr lang="en-US" dirty="0" smtClean="0"/>
                        <a:t>24</a:t>
                      </a:r>
                      <a:endParaRPr lang="en-US" dirty="0"/>
                    </a:p>
                  </a:txBody>
                  <a:tcPr/>
                </a:tc>
              </a:tr>
              <a:tr h="370840">
                <a:tc>
                  <a:txBody>
                    <a:bodyPr/>
                    <a:lstStyle/>
                    <a:p>
                      <a:pPr algn="ctr"/>
                      <a:r>
                        <a:rPr lang="en-US" dirty="0" smtClean="0"/>
                        <a:t>25</a:t>
                      </a:r>
                      <a:endParaRPr lang="en-US" dirty="0"/>
                    </a:p>
                  </a:txBody>
                  <a:tcPr/>
                </a:tc>
                <a:tc>
                  <a:txBody>
                    <a:bodyPr/>
                    <a:lstStyle/>
                    <a:p>
                      <a:pPr algn="ctr"/>
                      <a:r>
                        <a:rPr lang="en-US" dirty="0" smtClean="0"/>
                        <a:t>26</a:t>
                      </a:r>
                      <a:endParaRPr lang="en-US" dirty="0"/>
                    </a:p>
                  </a:txBody>
                  <a:tcPr/>
                </a:tc>
                <a:tc>
                  <a:txBody>
                    <a:bodyPr/>
                    <a:lstStyle/>
                    <a:p>
                      <a:pPr algn="ctr"/>
                      <a:r>
                        <a:rPr lang="en-US" dirty="0" smtClean="0"/>
                        <a:t>27</a:t>
                      </a:r>
                      <a:endParaRPr lang="en-US" dirty="0"/>
                    </a:p>
                  </a:txBody>
                  <a:tcPr/>
                </a:tc>
                <a:tc>
                  <a:txBody>
                    <a:bodyPr/>
                    <a:lstStyle/>
                    <a:p>
                      <a:pPr algn="ctr"/>
                      <a:r>
                        <a:rPr lang="en-US" dirty="0" smtClean="0"/>
                        <a:t>28</a:t>
                      </a:r>
                      <a:endParaRPr lang="en-US" dirty="0"/>
                    </a:p>
                  </a:txBody>
                  <a:tcPr/>
                </a:tc>
                <a:tc>
                  <a:txBody>
                    <a:bodyPr/>
                    <a:lstStyle/>
                    <a:p>
                      <a:pPr algn="ctr"/>
                      <a:r>
                        <a:rPr lang="en-US" dirty="0" smtClean="0"/>
                        <a:t>29</a:t>
                      </a:r>
                      <a:endParaRPr lang="en-US" dirty="0"/>
                    </a:p>
                  </a:txBody>
                  <a:tcPr/>
                </a:tc>
                <a:tc>
                  <a:txBody>
                    <a:bodyPr/>
                    <a:lstStyle/>
                    <a:p>
                      <a:pPr algn="ctr"/>
                      <a:r>
                        <a:rPr lang="en-US" dirty="0" smtClean="0"/>
                        <a:t>30</a:t>
                      </a:r>
                      <a:endParaRPr lang="en-US" dirty="0"/>
                    </a:p>
                  </a:txBody>
                  <a:tcPr/>
                </a:tc>
                <a:tc>
                  <a:txBody>
                    <a:bodyPr/>
                    <a:lstStyle/>
                    <a:p>
                      <a:pPr algn="ctr"/>
                      <a:r>
                        <a:rPr lang="en-US" dirty="0" smtClean="0"/>
                        <a:t>31</a:t>
                      </a:r>
                      <a:endParaRPr lang="en-US" dirty="0"/>
                    </a:p>
                  </a:txBody>
                  <a:tcPr/>
                </a:tc>
                <a:tc>
                  <a:txBody>
                    <a:bodyPr/>
                    <a:lstStyle/>
                    <a:p>
                      <a:pPr algn="ctr"/>
                      <a:r>
                        <a:rPr lang="en-US" dirty="0" smtClean="0"/>
                        <a:t>32</a:t>
                      </a:r>
                      <a:endParaRPr lang="en-US" dirty="0"/>
                    </a:p>
                  </a:txBody>
                  <a:tcPr/>
                </a:tc>
              </a:tr>
              <a:tr h="370840">
                <a:tc>
                  <a:txBody>
                    <a:bodyPr/>
                    <a:lstStyle/>
                    <a:p>
                      <a:pPr algn="ctr"/>
                      <a:r>
                        <a:rPr lang="en-US" dirty="0" smtClean="0"/>
                        <a:t>33</a:t>
                      </a:r>
                      <a:endParaRPr lang="en-US" dirty="0"/>
                    </a:p>
                  </a:txBody>
                  <a:tcPr/>
                </a:tc>
                <a:tc>
                  <a:txBody>
                    <a:bodyPr/>
                    <a:lstStyle/>
                    <a:p>
                      <a:pPr algn="ctr"/>
                      <a:r>
                        <a:rPr lang="en-US" dirty="0" smtClean="0"/>
                        <a:t>34</a:t>
                      </a:r>
                      <a:endParaRPr lang="en-US" dirty="0"/>
                    </a:p>
                  </a:txBody>
                  <a:tcPr/>
                </a:tc>
                <a:tc>
                  <a:txBody>
                    <a:bodyPr/>
                    <a:lstStyle/>
                    <a:p>
                      <a:pPr algn="ctr"/>
                      <a:r>
                        <a:rPr lang="en-US" dirty="0" smtClean="0"/>
                        <a:t>35</a:t>
                      </a:r>
                      <a:endParaRPr lang="en-US" dirty="0"/>
                    </a:p>
                  </a:txBody>
                  <a:tcPr/>
                </a:tc>
                <a:tc>
                  <a:txBody>
                    <a:bodyPr/>
                    <a:lstStyle/>
                    <a:p>
                      <a:pPr algn="ctr"/>
                      <a:r>
                        <a:rPr lang="en-US" dirty="0" smtClean="0"/>
                        <a:t>36</a:t>
                      </a:r>
                      <a:endParaRPr lang="en-US" dirty="0"/>
                    </a:p>
                  </a:txBody>
                  <a:tcPr/>
                </a:tc>
                <a:tc>
                  <a:txBody>
                    <a:bodyPr/>
                    <a:lstStyle/>
                    <a:p>
                      <a:pPr algn="ctr"/>
                      <a:r>
                        <a:rPr lang="en-US" dirty="0" smtClean="0"/>
                        <a:t>37</a:t>
                      </a:r>
                      <a:endParaRPr lang="en-US" dirty="0"/>
                    </a:p>
                  </a:txBody>
                  <a:tcPr/>
                </a:tc>
                <a:tc>
                  <a:txBody>
                    <a:bodyPr/>
                    <a:lstStyle/>
                    <a:p>
                      <a:pPr algn="ctr"/>
                      <a:r>
                        <a:rPr lang="en-US" dirty="0" smtClean="0"/>
                        <a:t>38</a:t>
                      </a:r>
                      <a:endParaRPr lang="en-US" dirty="0"/>
                    </a:p>
                  </a:txBody>
                  <a:tcPr/>
                </a:tc>
                <a:tc>
                  <a:txBody>
                    <a:bodyPr/>
                    <a:lstStyle/>
                    <a:p>
                      <a:pPr algn="ctr"/>
                      <a:r>
                        <a:rPr lang="en-US" dirty="0" smtClean="0"/>
                        <a:t>39</a:t>
                      </a:r>
                      <a:endParaRPr lang="en-US" dirty="0"/>
                    </a:p>
                  </a:txBody>
                  <a:tcPr/>
                </a:tc>
                <a:tc>
                  <a:txBody>
                    <a:bodyPr/>
                    <a:lstStyle/>
                    <a:p>
                      <a:pPr algn="ctr"/>
                      <a:r>
                        <a:rPr lang="en-US" dirty="0" smtClean="0"/>
                        <a:t>40</a:t>
                      </a:r>
                      <a:endParaRPr lang="en-US" dirty="0"/>
                    </a:p>
                  </a:txBody>
                  <a:tcPr/>
                </a:tc>
              </a:tr>
              <a:tr h="370840">
                <a:tc>
                  <a:txBody>
                    <a:bodyPr/>
                    <a:lstStyle/>
                    <a:p>
                      <a:pPr algn="ctr"/>
                      <a:r>
                        <a:rPr lang="en-US" dirty="0" smtClean="0"/>
                        <a:t>41</a:t>
                      </a:r>
                      <a:endParaRPr lang="en-US" dirty="0"/>
                    </a:p>
                  </a:txBody>
                  <a:tcPr/>
                </a:tc>
                <a:tc>
                  <a:txBody>
                    <a:bodyPr/>
                    <a:lstStyle/>
                    <a:p>
                      <a:pPr algn="ctr"/>
                      <a:r>
                        <a:rPr lang="en-US" dirty="0" smtClean="0"/>
                        <a:t>42</a:t>
                      </a:r>
                      <a:endParaRPr lang="en-US" dirty="0"/>
                    </a:p>
                  </a:txBody>
                  <a:tcPr/>
                </a:tc>
                <a:tc>
                  <a:txBody>
                    <a:bodyPr/>
                    <a:lstStyle/>
                    <a:p>
                      <a:pPr algn="ctr"/>
                      <a:r>
                        <a:rPr lang="en-US" dirty="0" smtClean="0"/>
                        <a:t>43</a:t>
                      </a:r>
                      <a:endParaRPr lang="en-US" dirty="0"/>
                    </a:p>
                  </a:txBody>
                  <a:tcPr/>
                </a:tc>
                <a:tc>
                  <a:txBody>
                    <a:bodyPr/>
                    <a:lstStyle/>
                    <a:p>
                      <a:pPr algn="ctr"/>
                      <a:r>
                        <a:rPr lang="en-US" dirty="0" smtClean="0"/>
                        <a:t>44</a:t>
                      </a:r>
                      <a:endParaRPr lang="en-US" dirty="0"/>
                    </a:p>
                  </a:txBody>
                  <a:tcPr/>
                </a:tc>
                <a:tc>
                  <a:txBody>
                    <a:bodyPr/>
                    <a:lstStyle/>
                    <a:p>
                      <a:pPr algn="ctr"/>
                      <a:r>
                        <a:rPr lang="en-US" dirty="0" smtClean="0"/>
                        <a:t>45</a:t>
                      </a:r>
                      <a:endParaRPr lang="en-US" dirty="0"/>
                    </a:p>
                  </a:txBody>
                  <a:tcPr/>
                </a:tc>
                <a:tc>
                  <a:txBody>
                    <a:bodyPr/>
                    <a:lstStyle/>
                    <a:p>
                      <a:pPr algn="ctr"/>
                      <a:r>
                        <a:rPr lang="en-US" dirty="0" smtClean="0"/>
                        <a:t>46</a:t>
                      </a:r>
                      <a:endParaRPr lang="en-US" dirty="0"/>
                    </a:p>
                  </a:txBody>
                  <a:tcPr/>
                </a:tc>
                <a:tc>
                  <a:txBody>
                    <a:bodyPr/>
                    <a:lstStyle/>
                    <a:p>
                      <a:pPr algn="ctr"/>
                      <a:r>
                        <a:rPr lang="en-US" dirty="0" smtClean="0"/>
                        <a:t>47</a:t>
                      </a:r>
                      <a:endParaRPr lang="en-US" dirty="0"/>
                    </a:p>
                  </a:txBody>
                  <a:tcPr/>
                </a:tc>
                <a:tc>
                  <a:txBody>
                    <a:bodyPr/>
                    <a:lstStyle/>
                    <a:p>
                      <a:pPr algn="ctr"/>
                      <a:r>
                        <a:rPr lang="en-US" dirty="0" smtClean="0"/>
                        <a:t>48</a:t>
                      </a:r>
                      <a:endParaRPr lang="en-US" dirty="0"/>
                    </a:p>
                  </a:txBody>
                  <a:tcPr/>
                </a:tc>
              </a:tr>
              <a:tr h="370840">
                <a:tc>
                  <a:txBody>
                    <a:bodyPr/>
                    <a:lstStyle/>
                    <a:p>
                      <a:pPr algn="ctr"/>
                      <a:r>
                        <a:rPr lang="en-US" dirty="0" smtClean="0"/>
                        <a:t>49</a:t>
                      </a:r>
                      <a:endParaRPr lang="en-US" dirty="0"/>
                    </a:p>
                  </a:txBody>
                  <a:tcPr/>
                </a:tc>
                <a:tc>
                  <a:txBody>
                    <a:bodyPr/>
                    <a:lstStyle/>
                    <a:p>
                      <a:pPr algn="ctr"/>
                      <a:r>
                        <a:rPr lang="en-US" dirty="0" smtClean="0"/>
                        <a:t>50</a:t>
                      </a:r>
                      <a:endParaRPr lang="en-US" dirty="0"/>
                    </a:p>
                  </a:txBody>
                  <a:tcPr/>
                </a:tc>
                <a:tc>
                  <a:txBody>
                    <a:bodyPr/>
                    <a:lstStyle/>
                    <a:p>
                      <a:pPr algn="ctr"/>
                      <a:r>
                        <a:rPr lang="en-US" dirty="0" smtClean="0"/>
                        <a:t>51</a:t>
                      </a:r>
                      <a:endParaRPr lang="en-US" dirty="0"/>
                    </a:p>
                  </a:txBody>
                  <a:tcPr/>
                </a:tc>
                <a:tc>
                  <a:txBody>
                    <a:bodyPr/>
                    <a:lstStyle/>
                    <a:p>
                      <a:pPr algn="ctr"/>
                      <a:r>
                        <a:rPr lang="en-US" dirty="0" smtClean="0"/>
                        <a:t>52</a:t>
                      </a:r>
                      <a:endParaRPr lang="en-US" dirty="0"/>
                    </a:p>
                  </a:txBody>
                  <a:tcPr/>
                </a:tc>
                <a:tc>
                  <a:txBody>
                    <a:bodyPr/>
                    <a:lstStyle/>
                    <a:p>
                      <a:pPr algn="ctr"/>
                      <a:r>
                        <a:rPr lang="en-US" dirty="0" smtClean="0"/>
                        <a:t>53</a:t>
                      </a:r>
                      <a:endParaRPr lang="en-US" dirty="0"/>
                    </a:p>
                  </a:txBody>
                  <a:tcPr/>
                </a:tc>
                <a:tc>
                  <a:txBody>
                    <a:bodyPr/>
                    <a:lstStyle/>
                    <a:p>
                      <a:pPr algn="ctr"/>
                      <a:r>
                        <a:rPr lang="en-US" dirty="0" smtClean="0"/>
                        <a:t>54</a:t>
                      </a:r>
                      <a:endParaRPr lang="en-US" dirty="0"/>
                    </a:p>
                  </a:txBody>
                  <a:tcPr/>
                </a:tc>
                <a:tc>
                  <a:txBody>
                    <a:bodyPr/>
                    <a:lstStyle/>
                    <a:p>
                      <a:pPr algn="ctr"/>
                      <a:r>
                        <a:rPr lang="en-US" dirty="0" smtClean="0"/>
                        <a:t>55</a:t>
                      </a:r>
                      <a:endParaRPr lang="en-US" dirty="0"/>
                    </a:p>
                  </a:txBody>
                  <a:tcPr/>
                </a:tc>
                <a:tc>
                  <a:txBody>
                    <a:bodyPr/>
                    <a:lstStyle/>
                    <a:p>
                      <a:pPr algn="ctr"/>
                      <a:r>
                        <a:rPr lang="en-US" dirty="0" smtClean="0"/>
                        <a:t>56</a:t>
                      </a:r>
                      <a:endParaRPr lang="en-US" dirty="0"/>
                    </a:p>
                  </a:txBody>
                  <a:tcPr/>
                </a:tc>
              </a:tr>
              <a:tr h="370840">
                <a:tc>
                  <a:txBody>
                    <a:bodyPr/>
                    <a:lstStyle/>
                    <a:p>
                      <a:pPr algn="ctr"/>
                      <a:r>
                        <a:rPr lang="en-US" dirty="0" smtClean="0"/>
                        <a:t>57</a:t>
                      </a:r>
                      <a:endParaRPr lang="en-US" dirty="0"/>
                    </a:p>
                  </a:txBody>
                  <a:tcPr/>
                </a:tc>
                <a:tc>
                  <a:txBody>
                    <a:bodyPr/>
                    <a:lstStyle/>
                    <a:p>
                      <a:pPr algn="ctr"/>
                      <a:r>
                        <a:rPr lang="en-US" dirty="0" smtClean="0"/>
                        <a:t>58</a:t>
                      </a:r>
                      <a:endParaRPr lang="en-US" dirty="0"/>
                    </a:p>
                  </a:txBody>
                  <a:tcPr/>
                </a:tc>
                <a:tc>
                  <a:txBody>
                    <a:bodyPr/>
                    <a:lstStyle/>
                    <a:p>
                      <a:pPr algn="ctr"/>
                      <a:r>
                        <a:rPr lang="en-US" dirty="0" smtClean="0"/>
                        <a:t>59</a:t>
                      </a:r>
                      <a:endParaRPr lang="en-US" dirty="0"/>
                    </a:p>
                  </a:txBody>
                  <a:tcPr/>
                </a:tc>
                <a:tc>
                  <a:txBody>
                    <a:bodyPr/>
                    <a:lstStyle/>
                    <a:p>
                      <a:pPr algn="ctr"/>
                      <a:r>
                        <a:rPr lang="en-US" dirty="0" smtClean="0"/>
                        <a:t>60</a:t>
                      </a:r>
                      <a:endParaRPr lang="en-US" dirty="0"/>
                    </a:p>
                  </a:txBody>
                  <a:tcPr/>
                </a:tc>
                <a:tc>
                  <a:txBody>
                    <a:bodyPr/>
                    <a:lstStyle/>
                    <a:p>
                      <a:pPr algn="ctr"/>
                      <a:r>
                        <a:rPr lang="en-US" dirty="0" smtClean="0"/>
                        <a:t>61</a:t>
                      </a:r>
                      <a:endParaRPr lang="en-US" dirty="0"/>
                    </a:p>
                  </a:txBody>
                  <a:tcPr/>
                </a:tc>
                <a:tc>
                  <a:txBody>
                    <a:bodyPr/>
                    <a:lstStyle/>
                    <a:p>
                      <a:pPr algn="ctr"/>
                      <a:r>
                        <a:rPr lang="en-US" dirty="0" smtClean="0"/>
                        <a:t>62</a:t>
                      </a:r>
                      <a:endParaRPr lang="en-US" dirty="0"/>
                    </a:p>
                  </a:txBody>
                  <a:tcPr/>
                </a:tc>
                <a:tc>
                  <a:txBody>
                    <a:bodyPr/>
                    <a:lstStyle/>
                    <a:p>
                      <a:pPr algn="ctr"/>
                      <a:r>
                        <a:rPr lang="en-US" dirty="0" smtClean="0"/>
                        <a:t>63</a:t>
                      </a:r>
                      <a:endParaRPr lang="en-US" dirty="0"/>
                    </a:p>
                  </a:txBody>
                  <a:tcPr/>
                </a:tc>
                <a:tc>
                  <a:txBody>
                    <a:bodyPr/>
                    <a:lstStyle/>
                    <a:p>
                      <a:pPr algn="ctr"/>
                      <a:r>
                        <a:rPr lang="en-US" dirty="0" smtClean="0"/>
                        <a:t>64</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6321169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Initial Permutation (IP)</a:t>
            </a:r>
            <a:br>
              <a:rPr lang="en-US" b="1" dirty="0"/>
            </a:br>
            <a:r>
              <a:rPr lang="en-US" dirty="0" smtClean="0">
                <a:solidFill>
                  <a:srgbClr val="FF0000"/>
                </a:solidFill>
              </a:rPr>
              <a:t>Output </a:t>
            </a:r>
            <a:r>
              <a:rPr lang="en-US" dirty="0">
                <a:solidFill>
                  <a:srgbClr val="FF0000"/>
                </a:solidFill>
              </a:rPr>
              <a:t>Data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0915768"/>
              </p:ext>
            </p:extLst>
          </p:nvPr>
        </p:nvGraphicFramePr>
        <p:xfrm>
          <a:off x="457200" y="2209800"/>
          <a:ext cx="8229600" cy="2966720"/>
        </p:xfrm>
        <a:graphic>
          <a:graphicData uri="http://schemas.openxmlformats.org/drawingml/2006/table">
            <a:tbl>
              <a:tblPr bandRow="1">
                <a:tableStyleId>{21E4AEA4-8DFA-4A89-87EB-49C32662AFE0}</a:tableStyleId>
              </a:tblPr>
              <a:tblGrid>
                <a:gridCol w="1028700"/>
                <a:gridCol w="1028700"/>
                <a:gridCol w="1028700"/>
                <a:gridCol w="1028700"/>
                <a:gridCol w="1028700"/>
                <a:gridCol w="1028700"/>
                <a:gridCol w="1028700"/>
                <a:gridCol w="1028700"/>
              </a:tblGrid>
              <a:tr h="370840">
                <a:tc>
                  <a:txBody>
                    <a:bodyPr/>
                    <a:lstStyle/>
                    <a:p>
                      <a:pPr algn="ctr"/>
                      <a:r>
                        <a:rPr lang="en-US" dirty="0" smtClean="0"/>
                        <a:t>58</a:t>
                      </a:r>
                      <a:endParaRPr lang="en-US" dirty="0"/>
                    </a:p>
                  </a:txBody>
                  <a:tcPr/>
                </a:tc>
                <a:tc>
                  <a:txBody>
                    <a:bodyPr/>
                    <a:lstStyle/>
                    <a:p>
                      <a:pPr algn="ctr"/>
                      <a:r>
                        <a:rPr lang="en-US" dirty="0" smtClean="0"/>
                        <a:t>50</a:t>
                      </a:r>
                      <a:endParaRPr lang="en-US" dirty="0"/>
                    </a:p>
                  </a:txBody>
                  <a:tcPr/>
                </a:tc>
                <a:tc>
                  <a:txBody>
                    <a:bodyPr/>
                    <a:lstStyle/>
                    <a:p>
                      <a:pPr algn="ctr"/>
                      <a:r>
                        <a:rPr lang="en-US" dirty="0" smtClean="0"/>
                        <a:t>42</a:t>
                      </a:r>
                      <a:endParaRPr lang="en-US" dirty="0"/>
                    </a:p>
                  </a:txBody>
                  <a:tcPr/>
                </a:tc>
                <a:tc>
                  <a:txBody>
                    <a:bodyPr/>
                    <a:lstStyle/>
                    <a:p>
                      <a:pPr algn="ctr"/>
                      <a:r>
                        <a:rPr lang="en-US" dirty="0" smtClean="0"/>
                        <a:t>34</a:t>
                      </a:r>
                      <a:endParaRPr lang="en-US" dirty="0"/>
                    </a:p>
                  </a:txBody>
                  <a:tcPr/>
                </a:tc>
                <a:tc>
                  <a:txBody>
                    <a:bodyPr/>
                    <a:lstStyle/>
                    <a:p>
                      <a:pPr algn="ctr"/>
                      <a:r>
                        <a:rPr lang="en-US" dirty="0" smtClean="0"/>
                        <a:t>26</a:t>
                      </a:r>
                      <a:endParaRPr lang="en-US" dirty="0"/>
                    </a:p>
                  </a:txBody>
                  <a:tcPr/>
                </a:tc>
                <a:tc>
                  <a:txBody>
                    <a:bodyPr/>
                    <a:lstStyle/>
                    <a:p>
                      <a:pPr algn="ctr"/>
                      <a:r>
                        <a:rPr lang="en-US" dirty="0" smtClean="0"/>
                        <a:t>18</a:t>
                      </a:r>
                      <a:endParaRPr lang="en-US" dirty="0"/>
                    </a:p>
                  </a:txBody>
                  <a:tcPr/>
                </a:tc>
                <a:tc>
                  <a:txBody>
                    <a:bodyPr/>
                    <a:lstStyle/>
                    <a:p>
                      <a:pPr algn="ctr"/>
                      <a:r>
                        <a:rPr lang="en-US" dirty="0" smtClean="0"/>
                        <a:t>10</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60</a:t>
                      </a:r>
                      <a:endParaRPr lang="en-US" dirty="0"/>
                    </a:p>
                  </a:txBody>
                  <a:tcPr/>
                </a:tc>
                <a:tc>
                  <a:txBody>
                    <a:bodyPr/>
                    <a:lstStyle/>
                    <a:p>
                      <a:pPr algn="ctr"/>
                      <a:r>
                        <a:rPr lang="en-US" dirty="0" smtClean="0"/>
                        <a:t>52</a:t>
                      </a:r>
                      <a:endParaRPr lang="en-US" dirty="0"/>
                    </a:p>
                  </a:txBody>
                  <a:tcPr/>
                </a:tc>
                <a:tc>
                  <a:txBody>
                    <a:bodyPr/>
                    <a:lstStyle/>
                    <a:p>
                      <a:pPr algn="ctr"/>
                      <a:r>
                        <a:rPr lang="en-US" dirty="0" smtClean="0"/>
                        <a:t>44</a:t>
                      </a:r>
                      <a:endParaRPr lang="en-US" dirty="0"/>
                    </a:p>
                  </a:txBody>
                  <a:tcPr/>
                </a:tc>
                <a:tc>
                  <a:txBody>
                    <a:bodyPr/>
                    <a:lstStyle/>
                    <a:p>
                      <a:pPr algn="ctr"/>
                      <a:r>
                        <a:rPr lang="en-US" dirty="0" smtClean="0"/>
                        <a:t>36</a:t>
                      </a:r>
                      <a:endParaRPr lang="en-US" dirty="0"/>
                    </a:p>
                  </a:txBody>
                  <a:tcPr/>
                </a:tc>
                <a:tc>
                  <a:txBody>
                    <a:bodyPr/>
                    <a:lstStyle/>
                    <a:p>
                      <a:pPr algn="ctr"/>
                      <a:r>
                        <a:rPr lang="en-US" dirty="0" smtClean="0"/>
                        <a:t>28</a:t>
                      </a:r>
                      <a:endParaRPr lang="en-US" dirty="0"/>
                    </a:p>
                  </a:txBody>
                  <a:tcPr/>
                </a:tc>
                <a:tc>
                  <a:txBody>
                    <a:bodyPr/>
                    <a:lstStyle/>
                    <a:p>
                      <a:pPr algn="ctr"/>
                      <a:r>
                        <a:rPr lang="en-US" dirty="0" smtClean="0"/>
                        <a:t>20</a:t>
                      </a:r>
                      <a:endParaRPr lang="en-US" dirty="0"/>
                    </a:p>
                  </a:txBody>
                  <a:tcPr/>
                </a:tc>
                <a:tc>
                  <a:txBody>
                    <a:bodyPr/>
                    <a:lstStyle/>
                    <a:p>
                      <a:pPr algn="ctr"/>
                      <a:r>
                        <a:rPr lang="en-US" dirty="0" smtClean="0"/>
                        <a:t>12</a:t>
                      </a:r>
                      <a:endParaRPr lang="en-US" dirty="0"/>
                    </a:p>
                  </a:txBody>
                  <a:tcPr/>
                </a:tc>
                <a:tc>
                  <a:txBody>
                    <a:bodyPr/>
                    <a:lstStyle/>
                    <a:p>
                      <a:pPr algn="ctr"/>
                      <a:r>
                        <a:rPr lang="en-US" dirty="0" smtClean="0"/>
                        <a:t>4</a:t>
                      </a:r>
                      <a:endParaRPr lang="en-US" dirty="0"/>
                    </a:p>
                  </a:txBody>
                  <a:tcPr/>
                </a:tc>
              </a:tr>
              <a:tr h="370840">
                <a:tc>
                  <a:txBody>
                    <a:bodyPr/>
                    <a:lstStyle/>
                    <a:p>
                      <a:pPr algn="ctr"/>
                      <a:r>
                        <a:rPr lang="en-US" dirty="0" smtClean="0"/>
                        <a:t>62</a:t>
                      </a:r>
                      <a:endParaRPr lang="en-US" dirty="0"/>
                    </a:p>
                  </a:txBody>
                  <a:tcPr/>
                </a:tc>
                <a:tc>
                  <a:txBody>
                    <a:bodyPr/>
                    <a:lstStyle/>
                    <a:p>
                      <a:pPr algn="ctr"/>
                      <a:r>
                        <a:rPr lang="en-US" dirty="0" smtClean="0"/>
                        <a:t>54</a:t>
                      </a:r>
                      <a:endParaRPr lang="en-US" dirty="0"/>
                    </a:p>
                  </a:txBody>
                  <a:tcPr/>
                </a:tc>
                <a:tc>
                  <a:txBody>
                    <a:bodyPr/>
                    <a:lstStyle/>
                    <a:p>
                      <a:pPr algn="ctr"/>
                      <a:r>
                        <a:rPr lang="en-US" dirty="0" smtClean="0"/>
                        <a:t>46</a:t>
                      </a:r>
                      <a:endParaRPr lang="en-US" dirty="0"/>
                    </a:p>
                  </a:txBody>
                  <a:tcPr/>
                </a:tc>
                <a:tc>
                  <a:txBody>
                    <a:bodyPr/>
                    <a:lstStyle/>
                    <a:p>
                      <a:pPr algn="ctr"/>
                      <a:r>
                        <a:rPr lang="en-US" dirty="0" smtClean="0"/>
                        <a:t>38</a:t>
                      </a:r>
                      <a:endParaRPr lang="en-US" dirty="0"/>
                    </a:p>
                  </a:txBody>
                  <a:tcPr/>
                </a:tc>
                <a:tc>
                  <a:txBody>
                    <a:bodyPr/>
                    <a:lstStyle/>
                    <a:p>
                      <a:pPr algn="ctr"/>
                      <a:r>
                        <a:rPr lang="en-US" dirty="0" smtClean="0"/>
                        <a:t>30</a:t>
                      </a:r>
                      <a:endParaRPr lang="en-US" dirty="0"/>
                    </a:p>
                  </a:txBody>
                  <a:tcPr/>
                </a:tc>
                <a:tc>
                  <a:txBody>
                    <a:bodyPr/>
                    <a:lstStyle/>
                    <a:p>
                      <a:pPr algn="ctr"/>
                      <a:r>
                        <a:rPr lang="en-US" dirty="0" smtClean="0"/>
                        <a:t>22</a:t>
                      </a:r>
                      <a:endParaRPr lang="en-US" dirty="0"/>
                    </a:p>
                  </a:txBody>
                  <a:tcPr/>
                </a:tc>
                <a:tc>
                  <a:txBody>
                    <a:bodyPr/>
                    <a:lstStyle/>
                    <a:p>
                      <a:pPr algn="ctr"/>
                      <a:r>
                        <a:rPr lang="en-US" dirty="0" smtClean="0"/>
                        <a:t>14</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64</a:t>
                      </a:r>
                      <a:endParaRPr lang="en-US" dirty="0"/>
                    </a:p>
                  </a:txBody>
                  <a:tcPr/>
                </a:tc>
                <a:tc>
                  <a:txBody>
                    <a:bodyPr/>
                    <a:lstStyle/>
                    <a:p>
                      <a:pPr algn="ctr"/>
                      <a:r>
                        <a:rPr lang="en-US" dirty="0" smtClean="0"/>
                        <a:t>56</a:t>
                      </a:r>
                      <a:endParaRPr lang="en-US" dirty="0"/>
                    </a:p>
                  </a:txBody>
                  <a:tcPr/>
                </a:tc>
                <a:tc>
                  <a:txBody>
                    <a:bodyPr/>
                    <a:lstStyle/>
                    <a:p>
                      <a:pPr algn="ctr"/>
                      <a:r>
                        <a:rPr lang="en-US" dirty="0" smtClean="0"/>
                        <a:t>48</a:t>
                      </a:r>
                      <a:endParaRPr lang="en-US" dirty="0"/>
                    </a:p>
                  </a:txBody>
                  <a:tcPr/>
                </a:tc>
                <a:tc>
                  <a:txBody>
                    <a:bodyPr/>
                    <a:lstStyle/>
                    <a:p>
                      <a:pPr algn="ctr"/>
                      <a:r>
                        <a:rPr lang="en-US" dirty="0" smtClean="0"/>
                        <a:t>40</a:t>
                      </a:r>
                      <a:endParaRPr lang="en-US" dirty="0"/>
                    </a:p>
                  </a:txBody>
                  <a:tcPr/>
                </a:tc>
                <a:tc>
                  <a:txBody>
                    <a:bodyPr/>
                    <a:lstStyle/>
                    <a:p>
                      <a:pPr algn="ctr"/>
                      <a:r>
                        <a:rPr lang="en-US" dirty="0" smtClean="0"/>
                        <a:t>32</a:t>
                      </a:r>
                      <a:endParaRPr lang="en-US" dirty="0"/>
                    </a:p>
                  </a:txBody>
                  <a:tcPr/>
                </a:tc>
                <a:tc>
                  <a:txBody>
                    <a:bodyPr/>
                    <a:lstStyle/>
                    <a:p>
                      <a:pPr algn="ctr"/>
                      <a:r>
                        <a:rPr lang="en-US" dirty="0" smtClean="0"/>
                        <a:t>24</a:t>
                      </a:r>
                      <a:endParaRPr lang="en-US" dirty="0"/>
                    </a:p>
                  </a:txBody>
                  <a:tcPr/>
                </a:tc>
                <a:tc>
                  <a:txBody>
                    <a:bodyPr/>
                    <a:lstStyle/>
                    <a:p>
                      <a:pPr algn="ctr"/>
                      <a:r>
                        <a:rPr lang="en-US" dirty="0" smtClean="0"/>
                        <a:t>16</a:t>
                      </a:r>
                      <a:endParaRPr lang="en-US" dirty="0"/>
                    </a:p>
                  </a:txBody>
                  <a:tcPr/>
                </a:tc>
                <a:tc>
                  <a:txBody>
                    <a:bodyPr/>
                    <a:lstStyle/>
                    <a:p>
                      <a:pPr algn="ctr"/>
                      <a:r>
                        <a:rPr lang="en-US" dirty="0" smtClean="0"/>
                        <a:t>8</a:t>
                      </a:r>
                      <a:endParaRPr lang="en-US" dirty="0"/>
                    </a:p>
                  </a:txBody>
                  <a:tcPr/>
                </a:tc>
              </a:tr>
              <a:tr h="370840">
                <a:tc>
                  <a:txBody>
                    <a:bodyPr/>
                    <a:lstStyle/>
                    <a:p>
                      <a:pPr algn="ctr"/>
                      <a:r>
                        <a:rPr lang="en-US" dirty="0" smtClean="0"/>
                        <a:t>57</a:t>
                      </a:r>
                      <a:endParaRPr lang="en-US" dirty="0"/>
                    </a:p>
                  </a:txBody>
                  <a:tcPr/>
                </a:tc>
                <a:tc>
                  <a:txBody>
                    <a:bodyPr/>
                    <a:lstStyle/>
                    <a:p>
                      <a:pPr algn="ctr"/>
                      <a:r>
                        <a:rPr lang="en-US" dirty="0" smtClean="0"/>
                        <a:t>49</a:t>
                      </a:r>
                      <a:endParaRPr lang="en-US" dirty="0"/>
                    </a:p>
                  </a:txBody>
                  <a:tcPr/>
                </a:tc>
                <a:tc>
                  <a:txBody>
                    <a:bodyPr/>
                    <a:lstStyle/>
                    <a:p>
                      <a:pPr algn="ctr"/>
                      <a:r>
                        <a:rPr lang="en-US" dirty="0" smtClean="0"/>
                        <a:t>41</a:t>
                      </a:r>
                      <a:endParaRPr lang="en-US" dirty="0"/>
                    </a:p>
                  </a:txBody>
                  <a:tcPr/>
                </a:tc>
                <a:tc>
                  <a:txBody>
                    <a:bodyPr/>
                    <a:lstStyle/>
                    <a:p>
                      <a:pPr algn="ctr"/>
                      <a:r>
                        <a:rPr lang="en-US" dirty="0" smtClean="0"/>
                        <a:t>33</a:t>
                      </a:r>
                      <a:endParaRPr lang="en-US" dirty="0"/>
                    </a:p>
                  </a:txBody>
                  <a:tcPr/>
                </a:tc>
                <a:tc>
                  <a:txBody>
                    <a:bodyPr/>
                    <a:lstStyle/>
                    <a:p>
                      <a:pPr algn="ctr"/>
                      <a:r>
                        <a:rPr lang="en-US" dirty="0" smtClean="0"/>
                        <a:t>25</a:t>
                      </a:r>
                      <a:endParaRPr lang="en-US" dirty="0"/>
                    </a:p>
                  </a:txBody>
                  <a:tcPr/>
                </a:tc>
                <a:tc>
                  <a:txBody>
                    <a:bodyPr/>
                    <a:lstStyle/>
                    <a:p>
                      <a:pPr algn="ctr"/>
                      <a:r>
                        <a:rPr lang="en-US" dirty="0" smtClean="0"/>
                        <a:t>17</a:t>
                      </a:r>
                      <a:endParaRPr lang="en-US" dirty="0"/>
                    </a:p>
                  </a:txBody>
                  <a:tcPr/>
                </a:tc>
                <a:tc>
                  <a:txBody>
                    <a:bodyPr/>
                    <a:lstStyle/>
                    <a:p>
                      <a:pPr algn="ctr"/>
                      <a:r>
                        <a:rPr lang="en-US" dirty="0" smtClean="0"/>
                        <a:t>9</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59</a:t>
                      </a:r>
                      <a:endParaRPr lang="en-US" dirty="0"/>
                    </a:p>
                  </a:txBody>
                  <a:tcPr/>
                </a:tc>
                <a:tc>
                  <a:txBody>
                    <a:bodyPr/>
                    <a:lstStyle/>
                    <a:p>
                      <a:pPr algn="ctr"/>
                      <a:r>
                        <a:rPr lang="en-US" dirty="0" smtClean="0"/>
                        <a:t>51</a:t>
                      </a:r>
                      <a:endParaRPr lang="en-US" dirty="0"/>
                    </a:p>
                  </a:txBody>
                  <a:tcPr/>
                </a:tc>
                <a:tc>
                  <a:txBody>
                    <a:bodyPr/>
                    <a:lstStyle/>
                    <a:p>
                      <a:pPr algn="ctr"/>
                      <a:r>
                        <a:rPr lang="en-US" dirty="0" smtClean="0"/>
                        <a:t>43</a:t>
                      </a:r>
                      <a:endParaRPr lang="en-US" dirty="0"/>
                    </a:p>
                  </a:txBody>
                  <a:tcPr/>
                </a:tc>
                <a:tc>
                  <a:txBody>
                    <a:bodyPr/>
                    <a:lstStyle/>
                    <a:p>
                      <a:pPr algn="ctr"/>
                      <a:r>
                        <a:rPr lang="en-US" dirty="0" smtClean="0"/>
                        <a:t>35</a:t>
                      </a:r>
                      <a:endParaRPr lang="en-US" dirty="0"/>
                    </a:p>
                  </a:txBody>
                  <a:tcPr/>
                </a:tc>
                <a:tc>
                  <a:txBody>
                    <a:bodyPr/>
                    <a:lstStyle/>
                    <a:p>
                      <a:pPr algn="ctr"/>
                      <a:r>
                        <a:rPr lang="en-US" dirty="0" smtClean="0"/>
                        <a:t>27</a:t>
                      </a:r>
                      <a:endParaRPr lang="en-US" dirty="0"/>
                    </a:p>
                  </a:txBody>
                  <a:tcPr/>
                </a:tc>
                <a:tc>
                  <a:txBody>
                    <a:bodyPr/>
                    <a:lstStyle/>
                    <a:p>
                      <a:pPr algn="ctr"/>
                      <a:r>
                        <a:rPr lang="en-US" dirty="0" smtClean="0"/>
                        <a:t>19</a:t>
                      </a:r>
                      <a:endParaRPr lang="en-US" dirty="0"/>
                    </a:p>
                  </a:txBody>
                  <a:tcPr/>
                </a:tc>
                <a:tc>
                  <a:txBody>
                    <a:bodyPr/>
                    <a:lstStyle/>
                    <a:p>
                      <a:pPr algn="ctr"/>
                      <a:r>
                        <a:rPr lang="en-US" dirty="0" smtClean="0"/>
                        <a:t>11</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61</a:t>
                      </a:r>
                      <a:endParaRPr lang="en-US" dirty="0"/>
                    </a:p>
                  </a:txBody>
                  <a:tcPr/>
                </a:tc>
                <a:tc>
                  <a:txBody>
                    <a:bodyPr/>
                    <a:lstStyle/>
                    <a:p>
                      <a:pPr algn="ctr"/>
                      <a:r>
                        <a:rPr lang="en-US" dirty="0" smtClean="0"/>
                        <a:t>53</a:t>
                      </a:r>
                      <a:endParaRPr lang="en-US" dirty="0"/>
                    </a:p>
                  </a:txBody>
                  <a:tcPr/>
                </a:tc>
                <a:tc>
                  <a:txBody>
                    <a:bodyPr/>
                    <a:lstStyle/>
                    <a:p>
                      <a:pPr algn="ctr"/>
                      <a:r>
                        <a:rPr lang="en-US" dirty="0" smtClean="0"/>
                        <a:t>45</a:t>
                      </a:r>
                      <a:endParaRPr lang="en-US" dirty="0"/>
                    </a:p>
                  </a:txBody>
                  <a:tcPr/>
                </a:tc>
                <a:tc>
                  <a:txBody>
                    <a:bodyPr/>
                    <a:lstStyle/>
                    <a:p>
                      <a:pPr algn="ctr"/>
                      <a:r>
                        <a:rPr lang="en-US" dirty="0" smtClean="0"/>
                        <a:t>37</a:t>
                      </a:r>
                      <a:endParaRPr lang="en-US" dirty="0"/>
                    </a:p>
                  </a:txBody>
                  <a:tcPr/>
                </a:tc>
                <a:tc>
                  <a:txBody>
                    <a:bodyPr/>
                    <a:lstStyle/>
                    <a:p>
                      <a:pPr algn="ctr"/>
                      <a:r>
                        <a:rPr lang="en-US" dirty="0" smtClean="0"/>
                        <a:t>29</a:t>
                      </a:r>
                      <a:endParaRPr lang="en-US" dirty="0"/>
                    </a:p>
                  </a:txBody>
                  <a:tcPr/>
                </a:tc>
                <a:tc>
                  <a:txBody>
                    <a:bodyPr/>
                    <a:lstStyle/>
                    <a:p>
                      <a:pPr algn="ctr"/>
                      <a:r>
                        <a:rPr lang="en-US" dirty="0" smtClean="0"/>
                        <a:t>21</a:t>
                      </a:r>
                      <a:endParaRPr lang="en-US" dirty="0"/>
                    </a:p>
                  </a:txBody>
                  <a:tcPr/>
                </a:tc>
                <a:tc>
                  <a:txBody>
                    <a:bodyPr/>
                    <a:lstStyle/>
                    <a:p>
                      <a:pPr algn="ctr"/>
                      <a:r>
                        <a:rPr lang="en-US" dirty="0" smtClean="0"/>
                        <a:t>13</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63</a:t>
                      </a:r>
                      <a:endParaRPr lang="en-US" dirty="0"/>
                    </a:p>
                  </a:txBody>
                  <a:tcPr/>
                </a:tc>
                <a:tc>
                  <a:txBody>
                    <a:bodyPr/>
                    <a:lstStyle/>
                    <a:p>
                      <a:pPr algn="ctr"/>
                      <a:r>
                        <a:rPr lang="en-US" dirty="0" smtClean="0"/>
                        <a:t>55</a:t>
                      </a:r>
                      <a:endParaRPr lang="en-US" dirty="0"/>
                    </a:p>
                  </a:txBody>
                  <a:tcPr/>
                </a:tc>
                <a:tc>
                  <a:txBody>
                    <a:bodyPr/>
                    <a:lstStyle/>
                    <a:p>
                      <a:pPr algn="ctr"/>
                      <a:r>
                        <a:rPr lang="en-US" dirty="0" smtClean="0"/>
                        <a:t>47</a:t>
                      </a:r>
                      <a:endParaRPr lang="en-US" dirty="0"/>
                    </a:p>
                  </a:txBody>
                  <a:tcPr/>
                </a:tc>
                <a:tc>
                  <a:txBody>
                    <a:bodyPr/>
                    <a:lstStyle/>
                    <a:p>
                      <a:pPr algn="ctr"/>
                      <a:r>
                        <a:rPr lang="en-US" dirty="0" smtClean="0"/>
                        <a:t>39</a:t>
                      </a:r>
                      <a:endParaRPr lang="en-US" dirty="0"/>
                    </a:p>
                  </a:txBody>
                  <a:tcPr/>
                </a:tc>
                <a:tc>
                  <a:txBody>
                    <a:bodyPr/>
                    <a:lstStyle/>
                    <a:p>
                      <a:pPr algn="ctr"/>
                      <a:r>
                        <a:rPr lang="en-US" dirty="0" smtClean="0"/>
                        <a:t>31</a:t>
                      </a:r>
                      <a:endParaRPr lang="en-US" dirty="0"/>
                    </a:p>
                  </a:txBody>
                  <a:tcPr/>
                </a:tc>
                <a:tc>
                  <a:txBody>
                    <a:bodyPr/>
                    <a:lstStyle/>
                    <a:p>
                      <a:pPr algn="ctr"/>
                      <a:r>
                        <a:rPr lang="en-US" dirty="0" smtClean="0"/>
                        <a:t>23</a:t>
                      </a:r>
                      <a:endParaRPr lang="en-US" dirty="0"/>
                    </a:p>
                  </a:txBody>
                  <a:tcPr/>
                </a:tc>
                <a:tc>
                  <a:txBody>
                    <a:bodyPr/>
                    <a:lstStyle/>
                    <a:p>
                      <a:pPr algn="ctr"/>
                      <a:r>
                        <a:rPr lang="en-US" dirty="0" smtClean="0"/>
                        <a:t>15</a:t>
                      </a:r>
                      <a:endParaRPr lang="en-US" dirty="0"/>
                    </a:p>
                  </a:txBody>
                  <a:tcPr/>
                </a:tc>
                <a:tc>
                  <a:txBody>
                    <a:bodyPr/>
                    <a:lstStyle/>
                    <a:p>
                      <a:pPr algn="ctr"/>
                      <a:r>
                        <a:rPr lang="en-US" dirty="0" smtClean="0"/>
                        <a:t>7</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9411096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smtClean="0"/>
              <a:t>Final/Inverse Initial Permutation(IP ^-1)</a:t>
            </a:r>
            <a:endParaRPr lang="en-US" sz="38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349132"/>
              </p:ext>
            </p:extLst>
          </p:nvPr>
        </p:nvGraphicFramePr>
        <p:xfrm>
          <a:off x="381000" y="2438400"/>
          <a:ext cx="8229600" cy="2966720"/>
        </p:xfrm>
        <a:graphic>
          <a:graphicData uri="http://schemas.openxmlformats.org/drawingml/2006/table">
            <a:tbl>
              <a:tblPr bandRow="1">
                <a:tableStyleId>{93296810-A885-4BE3-A3E7-6D5BEEA58F35}</a:tableStyleId>
              </a:tblPr>
              <a:tblGrid>
                <a:gridCol w="1028700"/>
                <a:gridCol w="1028700"/>
                <a:gridCol w="1028700"/>
                <a:gridCol w="1028700"/>
                <a:gridCol w="1028700"/>
                <a:gridCol w="1028700"/>
                <a:gridCol w="1028700"/>
                <a:gridCol w="1028700"/>
              </a:tblGrid>
              <a:tr h="370840">
                <a:tc>
                  <a:txBody>
                    <a:bodyPr/>
                    <a:lstStyle/>
                    <a:p>
                      <a:pPr algn="ctr"/>
                      <a:r>
                        <a:rPr lang="en-US" dirty="0" smtClean="0"/>
                        <a:t>40</a:t>
                      </a:r>
                      <a:endParaRPr lang="en-US" dirty="0"/>
                    </a:p>
                  </a:txBody>
                  <a:tcPr/>
                </a:tc>
                <a:tc>
                  <a:txBody>
                    <a:bodyPr/>
                    <a:lstStyle/>
                    <a:p>
                      <a:pPr algn="ctr"/>
                      <a:r>
                        <a:rPr lang="en-US" dirty="0" smtClean="0"/>
                        <a:t>8</a:t>
                      </a:r>
                      <a:endParaRPr lang="en-US" dirty="0"/>
                    </a:p>
                  </a:txBody>
                  <a:tcPr/>
                </a:tc>
                <a:tc>
                  <a:txBody>
                    <a:bodyPr/>
                    <a:lstStyle/>
                    <a:p>
                      <a:pPr algn="ctr"/>
                      <a:r>
                        <a:rPr lang="en-US" dirty="0" smtClean="0"/>
                        <a:t>48</a:t>
                      </a:r>
                      <a:endParaRPr lang="en-US" dirty="0"/>
                    </a:p>
                  </a:txBody>
                  <a:tcPr/>
                </a:tc>
                <a:tc>
                  <a:txBody>
                    <a:bodyPr/>
                    <a:lstStyle/>
                    <a:p>
                      <a:pPr algn="ctr"/>
                      <a:r>
                        <a:rPr lang="en-US" dirty="0" smtClean="0"/>
                        <a:t>16</a:t>
                      </a:r>
                      <a:endParaRPr lang="en-US" dirty="0"/>
                    </a:p>
                  </a:txBody>
                  <a:tcPr/>
                </a:tc>
                <a:tc>
                  <a:txBody>
                    <a:bodyPr/>
                    <a:lstStyle/>
                    <a:p>
                      <a:pPr algn="ctr"/>
                      <a:r>
                        <a:rPr lang="en-US" dirty="0" smtClean="0"/>
                        <a:t>56</a:t>
                      </a:r>
                      <a:endParaRPr lang="en-US" dirty="0"/>
                    </a:p>
                  </a:txBody>
                  <a:tcPr/>
                </a:tc>
                <a:tc>
                  <a:txBody>
                    <a:bodyPr/>
                    <a:lstStyle/>
                    <a:p>
                      <a:pPr algn="ctr"/>
                      <a:r>
                        <a:rPr lang="en-US" dirty="0" smtClean="0"/>
                        <a:t>24</a:t>
                      </a:r>
                      <a:endParaRPr lang="en-US" dirty="0"/>
                    </a:p>
                  </a:txBody>
                  <a:tcPr/>
                </a:tc>
                <a:tc>
                  <a:txBody>
                    <a:bodyPr/>
                    <a:lstStyle/>
                    <a:p>
                      <a:pPr algn="ctr"/>
                      <a:r>
                        <a:rPr lang="en-US" dirty="0" smtClean="0"/>
                        <a:t>64</a:t>
                      </a:r>
                      <a:endParaRPr lang="en-US" dirty="0"/>
                    </a:p>
                  </a:txBody>
                  <a:tcPr/>
                </a:tc>
                <a:tc>
                  <a:txBody>
                    <a:bodyPr/>
                    <a:lstStyle/>
                    <a:p>
                      <a:pPr algn="ctr"/>
                      <a:r>
                        <a:rPr lang="en-US" dirty="0" smtClean="0"/>
                        <a:t>32</a:t>
                      </a:r>
                      <a:endParaRPr lang="en-US" dirty="0"/>
                    </a:p>
                  </a:txBody>
                  <a:tcPr/>
                </a:tc>
              </a:tr>
              <a:tr h="370840">
                <a:tc>
                  <a:txBody>
                    <a:bodyPr/>
                    <a:lstStyle/>
                    <a:p>
                      <a:pPr algn="ctr"/>
                      <a:r>
                        <a:rPr lang="en-US" dirty="0" smtClean="0"/>
                        <a:t>39</a:t>
                      </a:r>
                      <a:endParaRPr lang="en-US" dirty="0"/>
                    </a:p>
                  </a:txBody>
                  <a:tcPr/>
                </a:tc>
                <a:tc>
                  <a:txBody>
                    <a:bodyPr/>
                    <a:lstStyle/>
                    <a:p>
                      <a:pPr algn="ctr"/>
                      <a:r>
                        <a:rPr lang="en-US" dirty="0" smtClean="0"/>
                        <a:t>7</a:t>
                      </a:r>
                      <a:endParaRPr lang="en-US" dirty="0"/>
                    </a:p>
                  </a:txBody>
                  <a:tcPr/>
                </a:tc>
                <a:tc>
                  <a:txBody>
                    <a:bodyPr/>
                    <a:lstStyle/>
                    <a:p>
                      <a:pPr algn="ctr"/>
                      <a:r>
                        <a:rPr lang="en-US" dirty="0" smtClean="0"/>
                        <a:t>47</a:t>
                      </a:r>
                      <a:endParaRPr lang="en-US" dirty="0"/>
                    </a:p>
                  </a:txBody>
                  <a:tcPr/>
                </a:tc>
                <a:tc>
                  <a:txBody>
                    <a:bodyPr/>
                    <a:lstStyle/>
                    <a:p>
                      <a:pPr algn="ctr"/>
                      <a:r>
                        <a:rPr lang="en-US" dirty="0" smtClean="0"/>
                        <a:t>15</a:t>
                      </a:r>
                      <a:endParaRPr lang="en-US" dirty="0"/>
                    </a:p>
                  </a:txBody>
                  <a:tcPr/>
                </a:tc>
                <a:tc>
                  <a:txBody>
                    <a:bodyPr/>
                    <a:lstStyle/>
                    <a:p>
                      <a:pPr algn="ctr"/>
                      <a:r>
                        <a:rPr lang="en-US" dirty="0" smtClean="0"/>
                        <a:t>55</a:t>
                      </a:r>
                      <a:endParaRPr lang="en-US" dirty="0"/>
                    </a:p>
                  </a:txBody>
                  <a:tcPr/>
                </a:tc>
                <a:tc>
                  <a:txBody>
                    <a:bodyPr/>
                    <a:lstStyle/>
                    <a:p>
                      <a:pPr algn="ctr"/>
                      <a:r>
                        <a:rPr lang="en-US" dirty="0" smtClean="0"/>
                        <a:t>23</a:t>
                      </a:r>
                      <a:endParaRPr lang="en-US" dirty="0"/>
                    </a:p>
                  </a:txBody>
                  <a:tcPr/>
                </a:tc>
                <a:tc>
                  <a:txBody>
                    <a:bodyPr/>
                    <a:lstStyle/>
                    <a:p>
                      <a:pPr algn="ctr"/>
                      <a:r>
                        <a:rPr lang="en-US" dirty="0" smtClean="0"/>
                        <a:t>63</a:t>
                      </a:r>
                      <a:endParaRPr lang="en-US" dirty="0"/>
                    </a:p>
                  </a:txBody>
                  <a:tcPr/>
                </a:tc>
                <a:tc>
                  <a:txBody>
                    <a:bodyPr/>
                    <a:lstStyle/>
                    <a:p>
                      <a:pPr algn="ctr"/>
                      <a:r>
                        <a:rPr lang="en-US" dirty="0" smtClean="0"/>
                        <a:t>31</a:t>
                      </a:r>
                      <a:endParaRPr lang="en-US" dirty="0"/>
                    </a:p>
                  </a:txBody>
                  <a:tcPr/>
                </a:tc>
              </a:tr>
              <a:tr h="370840">
                <a:tc>
                  <a:txBody>
                    <a:bodyPr/>
                    <a:lstStyle/>
                    <a:p>
                      <a:pPr algn="ctr"/>
                      <a:r>
                        <a:rPr lang="en-US" dirty="0" smtClean="0"/>
                        <a:t>38</a:t>
                      </a:r>
                      <a:endParaRPr lang="en-US" dirty="0"/>
                    </a:p>
                  </a:txBody>
                  <a:tcPr/>
                </a:tc>
                <a:tc>
                  <a:txBody>
                    <a:bodyPr/>
                    <a:lstStyle/>
                    <a:p>
                      <a:pPr algn="ctr"/>
                      <a:r>
                        <a:rPr lang="en-US" dirty="0" smtClean="0"/>
                        <a:t>6</a:t>
                      </a:r>
                      <a:endParaRPr lang="en-US" dirty="0"/>
                    </a:p>
                  </a:txBody>
                  <a:tcPr/>
                </a:tc>
                <a:tc>
                  <a:txBody>
                    <a:bodyPr/>
                    <a:lstStyle/>
                    <a:p>
                      <a:pPr algn="ctr"/>
                      <a:r>
                        <a:rPr lang="en-US" dirty="0" smtClean="0"/>
                        <a:t>46</a:t>
                      </a:r>
                      <a:endParaRPr lang="en-US" dirty="0"/>
                    </a:p>
                  </a:txBody>
                  <a:tcPr/>
                </a:tc>
                <a:tc>
                  <a:txBody>
                    <a:bodyPr/>
                    <a:lstStyle/>
                    <a:p>
                      <a:pPr algn="ctr"/>
                      <a:r>
                        <a:rPr lang="en-US" dirty="0" smtClean="0"/>
                        <a:t>14</a:t>
                      </a:r>
                      <a:endParaRPr lang="en-US" dirty="0"/>
                    </a:p>
                  </a:txBody>
                  <a:tcPr/>
                </a:tc>
                <a:tc>
                  <a:txBody>
                    <a:bodyPr/>
                    <a:lstStyle/>
                    <a:p>
                      <a:pPr algn="ctr"/>
                      <a:r>
                        <a:rPr lang="en-US" dirty="0" smtClean="0"/>
                        <a:t>54</a:t>
                      </a:r>
                      <a:endParaRPr lang="en-US" dirty="0"/>
                    </a:p>
                  </a:txBody>
                  <a:tcPr/>
                </a:tc>
                <a:tc>
                  <a:txBody>
                    <a:bodyPr/>
                    <a:lstStyle/>
                    <a:p>
                      <a:pPr algn="ctr"/>
                      <a:r>
                        <a:rPr lang="en-US" dirty="0" smtClean="0"/>
                        <a:t>22</a:t>
                      </a:r>
                      <a:endParaRPr lang="en-US" dirty="0"/>
                    </a:p>
                  </a:txBody>
                  <a:tcPr/>
                </a:tc>
                <a:tc>
                  <a:txBody>
                    <a:bodyPr/>
                    <a:lstStyle/>
                    <a:p>
                      <a:pPr algn="ctr"/>
                      <a:r>
                        <a:rPr lang="en-US" dirty="0" smtClean="0"/>
                        <a:t>62</a:t>
                      </a:r>
                      <a:endParaRPr lang="en-US" dirty="0"/>
                    </a:p>
                  </a:txBody>
                  <a:tcPr/>
                </a:tc>
                <a:tc>
                  <a:txBody>
                    <a:bodyPr/>
                    <a:lstStyle/>
                    <a:p>
                      <a:pPr algn="ctr"/>
                      <a:r>
                        <a:rPr lang="en-US" dirty="0" smtClean="0"/>
                        <a:t>30</a:t>
                      </a:r>
                      <a:endParaRPr lang="en-US" dirty="0"/>
                    </a:p>
                  </a:txBody>
                  <a:tcPr/>
                </a:tc>
              </a:tr>
              <a:tr h="370840">
                <a:tc>
                  <a:txBody>
                    <a:bodyPr/>
                    <a:lstStyle/>
                    <a:p>
                      <a:pPr algn="ctr"/>
                      <a:r>
                        <a:rPr lang="en-US" dirty="0" smtClean="0"/>
                        <a:t>37</a:t>
                      </a:r>
                      <a:endParaRPr lang="en-US" dirty="0"/>
                    </a:p>
                  </a:txBody>
                  <a:tcPr/>
                </a:tc>
                <a:tc>
                  <a:txBody>
                    <a:bodyPr/>
                    <a:lstStyle/>
                    <a:p>
                      <a:pPr algn="ctr"/>
                      <a:r>
                        <a:rPr lang="en-US" dirty="0" smtClean="0"/>
                        <a:t>5</a:t>
                      </a:r>
                      <a:endParaRPr lang="en-US" dirty="0"/>
                    </a:p>
                  </a:txBody>
                  <a:tcPr/>
                </a:tc>
                <a:tc>
                  <a:txBody>
                    <a:bodyPr/>
                    <a:lstStyle/>
                    <a:p>
                      <a:pPr algn="ctr"/>
                      <a:r>
                        <a:rPr lang="en-US" dirty="0" smtClean="0"/>
                        <a:t>45</a:t>
                      </a:r>
                      <a:endParaRPr lang="en-US" dirty="0"/>
                    </a:p>
                  </a:txBody>
                  <a:tcPr/>
                </a:tc>
                <a:tc>
                  <a:txBody>
                    <a:bodyPr/>
                    <a:lstStyle/>
                    <a:p>
                      <a:pPr algn="ctr"/>
                      <a:r>
                        <a:rPr lang="en-US" dirty="0" smtClean="0"/>
                        <a:t>13</a:t>
                      </a:r>
                      <a:endParaRPr lang="en-US" dirty="0"/>
                    </a:p>
                  </a:txBody>
                  <a:tcPr/>
                </a:tc>
                <a:tc>
                  <a:txBody>
                    <a:bodyPr/>
                    <a:lstStyle/>
                    <a:p>
                      <a:pPr algn="ctr"/>
                      <a:r>
                        <a:rPr lang="en-US" dirty="0" smtClean="0"/>
                        <a:t>53</a:t>
                      </a:r>
                      <a:endParaRPr lang="en-US" dirty="0"/>
                    </a:p>
                  </a:txBody>
                  <a:tcPr/>
                </a:tc>
                <a:tc>
                  <a:txBody>
                    <a:bodyPr/>
                    <a:lstStyle/>
                    <a:p>
                      <a:pPr algn="ctr"/>
                      <a:r>
                        <a:rPr lang="en-US" dirty="0" smtClean="0"/>
                        <a:t>21</a:t>
                      </a:r>
                      <a:endParaRPr lang="en-US" dirty="0"/>
                    </a:p>
                  </a:txBody>
                  <a:tcPr/>
                </a:tc>
                <a:tc>
                  <a:txBody>
                    <a:bodyPr/>
                    <a:lstStyle/>
                    <a:p>
                      <a:pPr algn="ctr"/>
                      <a:r>
                        <a:rPr lang="en-US" dirty="0" smtClean="0"/>
                        <a:t>61</a:t>
                      </a:r>
                      <a:endParaRPr lang="en-US" dirty="0"/>
                    </a:p>
                  </a:txBody>
                  <a:tcPr/>
                </a:tc>
                <a:tc>
                  <a:txBody>
                    <a:bodyPr/>
                    <a:lstStyle/>
                    <a:p>
                      <a:pPr algn="ctr"/>
                      <a:r>
                        <a:rPr lang="en-US" dirty="0" smtClean="0"/>
                        <a:t>29</a:t>
                      </a:r>
                      <a:endParaRPr lang="en-US" dirty="0"/>
                    </a:p>
                  </a:txBody>
                  <a:tcPr/>
                </a:tc>
              </a:tr>
              <a:tr h="370840">
                <a:tc>
                  <a:txBody>
                    <a:bodyPr/>
                    <a:lstStyle/>
                    <a:p>
                      <a:pPr algn="ctr"/>
                      <a:r>
                        <a:rPr lang="en-US" dirty="0" smtClean="0"/>
                        <a:t>36</a:t>
                      </a:r>
                      <a:endParaRPr lang="en-US" dirty="0"/>
                    </a:p>
                  </a:txBody>
                  <a:tcPr/>
                </a:tc>
                <a:tc>
                  <a:txBody>
                    <a:bodyPr/>
                    <a:lstStyle/>
                    <a:p>
                      <a:pPr algn="ctr"/>
                      <a:r>
                        <a:rPr lang="en-US" dirty="0" smtClean="0"/>
                        <a:t>4</a:t>
                      </a:r>
                      <a:endParaRPr lang="en-US" dirty="0"/>
                    </a:p>
                  </a:txBody>
                  <a:tcPr/>
                </a:tc>
                <a:tc>
                  <a:txBody>
                    <a:bodyPr/>
                    <a:lstStyle/>
                    <a:p>
                      <a:pPr algn="ctr"/>
                      <a:r>
                        <a:rPr lang="en-US" dirty="0" smtClean="0"/>
                        <a:t>44</a:t>
                      </a:r>
                      <a:endParaRPr lang="en-US" dirty="0"/>
                    </a:p>
                  </a:txBody>
                  <a:tcPr/>
                </a:tc>
                <a:tc>
                  <a:txBody>
                    <a:bodyPr/>
                    <a:lstStyle/>
                    <a:p>
                      <a:pPr algn="ctr"/>
                      <a:r>
                        <a:rPr lang="en-US" dirty="0" smtClean="0"/>
                        <a:t>12</a:t>
                      </a:r>
                      <a:endParaRPr lang="en-US" dirty="0"/>
                    </a:p>
                  </a:txBody>
                  <a:tcPr/>
                </a:tc>
                <a:tc>
                  <a:txBody>
                    <a:bodyPr/>
                    <a:lstStyle/>
                    <a:p>
                      <a:pPr algn="ctr"/>
                      <a:r>
                        <a:rPr lang="en-US" dirty="0" smtClean="0"/>
                        <a:t>52</a:t>
                      </a:r>
                      <a:endParaRPr lang="en-US" dirty="0"/>
                    </a:p>
                  </a:txBody>
                  <a:tcPr/>
                </a:tc>
                <a:tc>
                  <a:txBody>
                    <a:bodyPr/>
                    <a:lstStyle/>
                    <a:p>
                      <a:pPr algn="ctr"/>
                      <a:r>
                        <a:rPr lang="en-US" dirty="0" smtClean="0"/>
                        <a:t>20</a:t>
                      </a:r>
                      <a:endParaRPr lang="en-US" dirty="0"/>
                    </a:p>
                  </a:txBody>
                  <a:tcPr/>
                </a:tc>
                <a:tc>
                  <a:txBody>
                    <a:bodyPr/>
                    <a:lstStyle/>
                    <a:p>
                      <a:pPr algn="ctr"/>
                      <a:r>
                        <a:rPr lang="en-US" dirty="0" smtClean="0"/>
                        <a:t>60</a:t>
                      </a:r>
                      <a:endParaRPr lang="en-US" dirty="0"/>
                    </a:p>
                  </a:txBody>
                  <a:tcPr/>
                </a:tc>
                <a:tc>
                  <a:txBody>
                    <a:bodyPr/>
                    <a:lstStyle/>
                    <a:p>
                      <a:pPr algn="ctr"/>
                      <a:r>
                        <a:rPr lang="en-US" dirty="0" smtClean="0"/>
                        <a:t>28</a:t>
                      </a:r>
                      <a:endParaRPr lang="en-US" dirty="0"/>
                    </a:p>
                  </a:txBody>
                  <a:tcPr/>
                </a:tc>
              </a:tr>
              <a:tr h="370840">
                <a:tc>
                  <a:txBody>
                    <a:bodyPr/>
                    <a:lstStyle/>
                    <a:p>
                      <a:pPr algn="ctr"/>
                      <a:r>
                        <a:rPr lang="en-US" dirty="0" smtClean="0"/>
                        <a:t>35</a:t>
                      </a:r>
                      <a:endParaRPr lang="en-US" dirty="0"/>
                    </a:p>
                  </a:txBody>
                  <a:tcPr/>
                </a:tc>
                <a:tc>
                  <a:txBody>
                    <a:bodyPr/>
                    <a:lstStyle/>
                    <a:p>
                      <a:pPr algn="ctr"/>
                      <a:r>
                        <a:rPr lang="en-US" dirty="0" smtClean="0"/>
                        <a:t>3</a:t>
                      </a:r>
                      <a:endParaRPr lang="en-US" dirty="0"/>
                    </a:p>
                  </a:txBody>
                  <a:tcPr/>
                </a:tc>
                <a:tc>
                  <a:txBody>
                    <a:bodyPr/>
                    <a:lstStyle/>
                    <a:p>
                      <a:pPr algn="ctr"/>
                      <a:r>
                        <a:rPr lang="en-US" dirty="0" smtClean="0"/>
                        <a:t>43</a:t>
                      </a:r>
                      <a:endParaRPr lang="en-US" dirty="0"/>
                    </a:p>
                  </a:txBody>
                  <a:tcPr/>
                </a:tc>
                <a:tc>
                  <a:txBody>
                    <a:bodyPr/>
                    <a:lstStyle/>
                    <a:p>
                      <a:pPr algn="ctr"/>
                      <a:r>
                        <a:rPr lang="en-US" dirty="0" smtClean="0"/>
                        <a:t>11</a:t>
                      </a:r>
                      <a:endParaRPr lang="en-US" dirty="0"/>
                    </a:p>
                  </a:txBody>
                  <a:tcPr/>
                </a:tc>
                <a:tc>
                  <a:txBody>
                    <a:bodyPr/>
                    <a:lstStyle/>
                    <a:p>
                      <a:pPr algn="ctr"/>
                      <a:r>
                        <a:rPr lang="en-US" dirty="0" smtClean="0"/>
                        <a:t>51</a:t>
                      </a:r>
                      <a:endParaRPr lang="en-US" dirty="0"/>
                    </a:p>
                  </a:txBody>
                  <a:tcPr/>
                </a:tc>
                <a:tc>
                  <a:txBody>
                    <a:bodyPr/>
                    <a:lstStyle/>
                    <a:p>
                      <a:pPr algn="ctr"/>
                      <a:r>
                        <a:rPr lang="en-US" dirty="0" smtClean="0"/>
                        <a:t>19</a:t>
                      </a:r>
                      <a:endParaRPr lang="en-US" dirty="0"/>
                    </a:p>
                  </a:txBody>
                  <a:tcPr/>
                </a:tc>
                <a:tc>
                  <a:txBody>
                    <a:bodyPr/>
                    <a:lstStyle/>
                    <a:p>
                      <a:pPr algn="ctr"/>
                      <a:r>
                        <a:rPr lang="en-US" dirty="0" smtClean="0"/>
                        <a:t>59</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34</a:t>
                      </a:r>
                      <a:endParaRPr lang="en-US" dirty="0"/>
                    </a:p>
                  </a:txBody>
                  <a:tcPr/>
                </a:tc>
                <a:tc>
                  <a:txBody>
                    <a:bodyPr/>
                    <a:lstStyle/>
                    <a:p>
                      <a:pPr algn="ctr"/>
                      <a:r>
                        <a:rPr lang="en-US" dirty="0" smtClean="0"/>
                        <a:t>2</a:t>
                      </a:r>
                      <a:endParaRPr lang="en-US" dirty="0"/>
                    </a:p>
                  </a:txBody>
                  <a:tcPr/>
                </a:tc>
                <a:tc>
                  <a:txBody>
                    <a:bodyPr/>
                    <a:lstStyle/>
                    <a:p>
                      <a:pPr algn="ctr"/>
                      <a:r>
                        <a:rPr lang="en-US" dirty="0" smtClean="0"/>
                        <a:t>42</a:t>
                      </a:r>
                      <a:endParaRPr lang="en-US" dirty="0"/>
                    </a:p>
                  </a:txBody>
                  <a:tcPr/>
                </a:tc>
                <a:tc>
                  <a:txBody>
                    <a:bodyPr/>
                    <a:lstStyle/>
                    <a:p>
                      <a:pPr algn="ctr"/>
                      <a:r>
                        <a:rPr lang="en-US" dirty="0" smtClean="0"/>
                        <a:t>10</a:t>
                      </a:r>
                      <a:endParaRPr lang="en-US" dirty="0"/>
                    </a:p>
                  </a:txBody>
                  <a:tcPr/>
                </a:tc>
                <a:tc>
                  <a:txBody>
                    <a:bodyPr/>
                    <a:lstStyle/>
                    <a:p>
                      <a:pPr algn="ctr"/>
                      <a:r>
                        <a:rPr lang="en-US" dirty="0" smtClean="0"/>
                        <a:t>50</a:t>
                      </a:r>
                      <a:endParaRPr lang="en-US" dirty="0"/>
                    </a:p>
                  </a:txBody>
                  <a:tcPr/>
                </a:tc>
                <a:tc>
                  <a:txBody>
                    <a:bodyPr/>
                    <a:lstStyle/>
                    <a:p>
                      <a:pPr algn="ctr"/>
                      <a:r>
                        <a:rPr lang="en-US" dirty="0" smtClean="0"/>
                        <a:t>18</a:t>
                      </a:r>
                      <a:endParaRPr lang="en-US" dirty="0"/>
                    </a:p>
                  </a:txBody>
                  <a:tcPr/>
                </a:tc>
                <a:tc>
                  <a:txBody>
                    <a:bodyPr/>
                    <a:lstStyle/>
                    <a:p>
                      <a:pPr algn="ctr"/>
                      <a:r>
                        <a:rPr lang="en-US" dirty="0" smtClean="0"/>
                        <a:t>58</a:t>
                      </a:r>
                      <a:endParaRPr lang="en-US" dirty="0"/>
                    </a:p>
                  </a:txBody>
                  <a:tcPr/>
                </a:tc>
                <a:tc>
                  <a:txBody>
                    <a:bodyPr/>
                    <a:lstStyle/>
                    <a:p>
                      <a:pPr algn="ctr"/>
                      <a:r>
                        <a:rPr lang="en-US" dirty="0" smtClean="0"/>
                        <a:t>26</a:t>
                      </a:r>
                      <a:endParaRPr lang="en-US" dirty="0"/>
                    </a:p>
                  </a:txBody>
                  <a:tcPr/>
                </a:tc>
              </a:tr>
              <a:tr h="370840">
                <a:tc>
                  <a:txBody>
                    <a:bodyPr/>
                    <a:lstStyle/>
                    <a:p>
                      <a:pPr algn="ctr"/>
                      <a:r>
                        <a:rPr lang="en-US" dirty="0" smtClean="0"/>
                        <a:t>33</a:t>
                      </a:r>
                      <a:endParaRPr lang="en-US" dirty="0"/>
                    </a:p>
                  </a:txBody>
                  <a:tcPr/>
                </a:tc>
                <a:tc>
                  <a:txBody>
                    <a:bodyPr/>
                    <a:lstStyle/>
                    <a:p>
                      <a:pPr algn="ctr"/>
                      <a:r>
                        <a:rPr lang="en-US" dirty="0" smtClean="0"/>
                        <a:t>1</a:t>
                      </a:r>
                      <a:endParaRPr lang="en-US" dirty="0"/>
                    </a:p>
                  </a:txBody>
                  <a:tcPr/>
                </a:tc>
                <a:tc>
                  <a:txBody>
                    <a:bodyPr/>
                    <a:lstStyle/>
                    <a:p>
                      <a:pPr algn="ctr"/>
                      <a:r>
                        <a:rPr lang="en-US" dirty="0" smtClean="0"/>
                        <a:t>41</a:t>
                      </a:r>
                      <a:endParaRPr lang="en-US" dirty="0"/>
                    </a:p>
                  </a:txBody>
                  <a:tcPr/>
                </a:tc>
                <a:tc>
                  <a:txBody>
                    <a:bodyPr/>
                    <a:lstStyle/>
                    <a:p>
                      <a:pPr algn="ctr"/>
                      <a:r>
                        <a:rPr lang="en-US" dirty="0" smtClean="0"/>
                        <a:t>9</a:t>
                      </a:r>
                      <a:endParaRPr lang="en-US" dirty="0"/>
                    </a:p>
                  </a:txBody>
                  <a:tcPr/>
                </a:tc>
                <a:tc>
                  <a:txBody>
                    <a:bodyPr/>
                    <a:lstStyle/>
                    <a:p>
                      <a:pPr algn="ctr"/>
                      <a:r>
                        <a:rPr lang="en-US" dirty="0" smtClean="0"/>
                        <a:t>49</a:t>
                      </a:r>
                      <a:endParaRPr lang="en-US" dirty="0"/>
                    </a:p>
                  </a:txBody>
                  <a:tcPr/>
                </a:tc>
                <a:tc>
                  <a:txBody>
                    <a:bodyPr/>
                    <a:lstStyle/>
                    <a:p>
                      <a:pPr algn="ctr"/>
                      <a:r>
                        <a:rPr lang="en-US" dirty="0" smtClean="0"/>
                        <a:t>17</a:t>
                      </a:r>
                      <a:endParaRPr lang="en-US" dirty="0"/>
                    </a:p>
                  </a:txBody>
                  <a:tcPr/>
                </a:tc>
                <a:tc>
                  <a:txBody>
                    <a:bodyPr/>
                    <a:lstStyle/>
                    <a:p>
                      <a:pPr algn="ctr"/>
                      <a:r>
                        <a:rPr lang="en-US" dirty="0" smtClean="0"/>
                        <a:t>57</a:t>
                      </a:r>
                      <a:endParaRPr lang="en-US" dirty="0"/>
                    </a:p>
                  </a:txBody>
                  <a:tcPr/>
                </a:tc>
                <a:tc>
                  <a:txBody>
                    <a:bodyPr/>
                    <a:lstStyle/>
                    <a:p>
                      <a:pPr algn="ctr"/>
                      <a:r>
                        <a:rPr lang="en-US" dirty="0" smtClean="0"/>
                        <a:t>25</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465842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Expansion Permutation (E)</a:t>
            </a:r>
            <a:endParaRPr lang="en-US" dirty="0"/>
          </a:p>
        </p:txBody>
      </p:sp>
      <p:sp>
        <p:nvSpPr>
          <p:cNvPr id="3" name="Content Placeholder 2"/>
          <p:cNvSpPr>
            <a:spLocks noGrp="1"/>
          </p:cNvSpPr>
          <p:nvPr>
            <p:ph idx="1"/>
          </p:nvPr>
        </p:nvSpPr>
        <p:spPr/>
        <p:txBody>
          <a:bodyPr>
            <a:normAutofit fontScale="70000" lnSpcReduction="20000"/>
          </a:bodyPr>
          <a:lstStyle/>
          <a:p>
            <a:pPr algn="just">
              <a:lnSpc>
                <a:spcPct val="120000"/>
              </a:lnSpc>
              <a:spcBef>
                <a:spcPts val="500"/>
              </a:spcBef>
              <a:spcAft>
                <a:spcPts val="500"/>
              </a:spcAft>
            </a:pPr>
            <a:r>
              <a:rPr lang="en-US" dirty="0"/>
              <a:t>Output of IP is divided into 2 halves- L,R</a:t>
            </a:r>
          </a:p>
          <a:p>
            <a:pPr algn="just">
              <a:lnSpc>
                <a:spcPct val="120000"/>
              </a:lnSpc>
              <a:spcBef>
                <a:spcPts val="500"/>
              </a:spcBef>
              <a:spcAft>
                <a:spcPts val="500"/>
              </a:spcAft>
            </a:pPr>
            <a:r>
              <a:rPr lang="en-US" dirty="0"/>
              <a:t>First the right half goes through an expansion</a:t>
            </a:r>
            <a:r>
              <a:rPr lang="en-US" u="sng" dirty="0">
                <a:solidFill>
                  <a:srgbClr val="0000FF"/>
                </a:solidFill>
                <a:hlinkClick r:id="rId2"/>
              </a:rPr>
              <a:t> </a:t>
            </a:r>
            <a:r>
              <a:rPr lang="en-US" dirty="0"/>
              <a:t>permutation which expands it from 32 to 48 bits. </a:t>
            </a:r>
          </a:p>
          <a:p>
            <a:pPr algn="just">
              <a:lnSpc>
                <a:spcPct val="120000"/>
              </a:lnSpc>
              <a:spcBef>
                <a:spcPts val="500"/>
              </a:spcBef>
              <a:spcAft>
                <a:spcPts val="500"/>
              </a:spcAft>
            </a:pPr>
            <a:r>
              <a:rPr lang="en-US" dirty="0"/>
              <a:t>This makes it the same length as the </a:t>
            </a:r>
            <a:r>
              <a:rPr lang="en-US" dirty="0" err="1"/>
              <a:t>subkey</a:t>
            </a:r>
            <a:r>
              <a:rPr lang="en-US" dirty="0"/>
              <a:t> to allow the XOR, but it also demonstrates an important concept in cryptography. In expanding to 1.5 times its size, several bits are repeated (no new bits are introduced - all the existing bits are shifted around, and some are used twice). </a:t>
            </a:r>
          </a:p>
          <a:p>
            <a:pPr algn="just">
              <a:lnSpc>
                <a:spcPct val="120000"/>
              </a:lnSpc>
              <a:spcBef>
                <a:spcPts val="500"/>
              </a:spcBef>
              <a:spcAft>
                <a:spcPts val="500"/>
              </a:spcAft>
            </a:pPr>
            <a:r>
              <a:rPr lang="en-US" dirty="0"/>
              <a:t>Because of this some of the input bits affect two output bits instead of one, the goal being to have every output bit in DES depend upon every input bit as quickly as possible. This is known as the avalanche effect.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128174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Expansion Permutation (E)</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1913584"/>
              </p:ext>
            </p:extLst>
          </p:nvPr>
        </p:nvGraphicFramePr>
        <p:xfrm>
          <a:off x="1905000" y="2286000"/>
          <a:ext cx="6172200" cy="2966720"/>
        </p:xfrm>
        <a:graphic>
          <a:graphicData uri="http://schemas.openxmlformats.org/drawingml/2006/table">
            <a:tbl>
              <a:tblPr bandRow="1">
                <a:tableStyleId>{073A0DAA-6AF3-43AB-8588-CEC1D06C72B9}</a:tableStyleId>
              </a:tblPr>
              <a:tblGrid>
                <a:gridCol w="1028700"/>
                <a:gridCol w="1028700"/>
                <a:gridCol w="1028700"/>
                <a:gridCol w="1028700"/>
                <a:gridCol w="1028700"/>
                <a:gridCol w="1028700"/>
              </a:tblGrid>
              <a:tr h="370840">
                <a:tc>
                  <a:txBody>
                    <a:bodyPr/>
                    <a:lstStyle/>
                    <a:p>
                      <a:pPr algn="ctr"/>
                      <a:r>
                        <a:rPr lang="en-US" dirty="0" smtClean="0"/>
                        <a:t>32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12</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13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dirty="0" smtClean="0"/>
                        <a:t>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13</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16</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17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dirty="0" smtClean="0"/>
                        <a:t>16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17</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18</a:t>
                      </a:r>
                      <a:endParaRPr lang="en-US" dirty="0"/>
                    </a:p>
                  </a:txBody>
                  <a:tcPr/>
                </a:tc>
                <a:tc>
                  <a:txBody>
                    <a:bodyPr/>
                    <a:lstStyle/>
                    <a:p>
                      <a:pPr algn="ctr"/>
                      <a:r>
                        <a:rPr lang="en-US" dirty="0" smtClean="0"/>
                        <a:t>19</a:t>
                      </a:r>
                      <a:endParaRPr lang="en-US" dirty="0"/>
                    </a:p>
                  </a:txBody>
                  <a:tcPr/>
                </a:tc>
                <a:tc>
                  <a:txBody>
                    <a:bodyPr/>
                    <a:lstStyle/>
                    <a:p>
                      <a:pPr algn="ctr"/>
                      <a:r>
                        <a:rPr lang="en-US" dirty="0" smtClean="0"/>
                        <a:t>20</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21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dirty="0" smtClean="0"/>
                        <a:t>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21</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22</a:t>
                      </a:r>
                      <a:endParaRPr lang="en-US" dirty="0"/>
                    </a:p>
                  </a:txBody>
                  <a:tcPr/>
                </a:tc>
                <a:tc>
                  <a:txBody>
                    <a:bodyPr/>
                    <a:lstStyle/>
                    <a:p>
                      <a:pPr algn="ctr"/>
                      <a:r>
                        <a:rPr lang="en-US" dirty="0" smtClean="0"/>
                        <a:t>23</a:t>
                      </a:r>
                      <a:endParaRPr lang="en-US" dirty="0"/>
                    </a:p>
                  </a:txBody>
                  <a:tcPr/>
                </a:tc>
                <a:tc>
                  <a:txBody>
                    <a:bodyPr/>
                    <a:lstStyle/>
                    <a:p>
                      <a:pPr algn="ctr"/>
                      <a:r>
                        <a:rPr lang="en-US" dirty="0" smtClean="0"/>
                        <a:t>24</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dirty="0" smtClean="0"/>
                        <a:t>24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25</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26</a:t>
                      </a:r>
                      <a:endParaRPr lang="en-US" dirty="0"/>
                    </a:p>
                  </a:txBody>
                  <a:tcPr/>
                </a:tc>
                <a:tc>
                  <a:txBody>
                    <a:bodyPr/>
                    <a:lstStyle/>
                    <a:p>
                      <a:pPr algn="ctr"/>
                      <a:r>
                        <a:rPr lang="en-US" dirty="0" smtClean="0"/>
                        <a:t>27</a:t>
                      </a:r>
                      <a:endParaRPr lang="en-US" dirty="0"/>
                    </a:p>
                  </a:txBody>
                  <a:tcPr/>
                </a:tc>
                <a:tc>
                  <a:txBody>
                    <a:bodyPr/>
                    <a:lstStyle/>
                    <a:p>
                      <a:pPr algn="ctr"/>
                      <a:r>
                        <a:rPr lang="en-US" dirty="0" smtClean="0"/>
                        <a:t>28</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29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dirty="0" smtClean="0"/>
                        <a:t>28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29</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30</a:t>
                      </a:r>
                      <a:endParaRPr lang="en-US" dirty="0"/>
                    </a:p>
                  </a:txBody>
                  <a:tcPr/>
                </a:tc>
                <a:tc>
                  <a:txBody>
                    <a:bodyPr/>
                    <a:lstStyle/>
                    <a:p>
                      <a:pPr algn="ctr"/>
                      <a:r>
                        <a:rPr lang="en-US" dirty="0" smtClean="0"/>
                        <a:t>31</a:t>
                      </a:r>
                      <a:endParaRPr lang="en-US" dirty="0"/>
                    </a:p>
                  </a:txBody>
                  <a:tcPr/>
                </a:tc>
                <a:tc>
                  <a:txBody>
                    <a:bodyPr/>
                    <a:lstStyle/>
                    <a:p>
                      <a:pPr algn="ctr"/>
                      <a:r>
                        <a:rPr lang="en-US" dirty="0" smtClean="0"/>
                        <a:t>32</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2267147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Permutation Function (P)</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14047761"/>
              </p:ext>
            </p:extLst>
          </p:nvPr>
        </p:nvGraphicFramePr>
        <p:xfrm>
          <a:off x="533400" y="2590800"/>
          <a:ext cx="8229600" cy="1483360"/>
        </p:xfrm>
        <a:graphic>
          <a:graphicData uri="http://schemas.openxmlformats.org/drawingml/2006/table">
            <a:tbl>
              <a:tblPr bandRow="1">
                <a:tableStyleId>{7DF18680-E054-41AD-8BC1-D1AEF772440D}</a:tableStyleId>
              </a:tblPr>
              <a:tblGrid>
                <a:gridCol w="1028700"/>
                <a:gridCol w="1028700"/>
                <a:gridCol w="1028700"/>
                <a:gridCol w="1028700"/>
                <a:gridCol w="1028700"/>
                <a:gridCol w="1028700"/>
                <a:gridCol w="1028700"/>
                <a:gridCol w="1028700"/>
              </a:tblGrid>
              <a:tr h="370840">
                <a:tc>
                  <a:txBody>
                    <a:bodyPr/>
                    <a:lstStyle/>
                    <a:p>
                      <a:pPr algn="ctr"/>
                      <a:r>
                        <a:rPr lang="en-US" dirty="0" smtClean="0"/>
                        <a:t>16</a:t>
                      </a:r>
                      <a:endParaRPr lang="en-US" dirty="0"/>
                    </a:p>
                  </a:txBody>
                  <a:tcPr/>
                </a:tc>
                <a:tc>
                  <a:txBody>
                    <a:bodyPr/>
                    <a:lstStyle/>
                    <a:p>
                      <a:pPr algn="ctr"/>
                      <a:r>
                        <a:rPr lang="en-US" dirty="0" smtClean="0"/>
                        <a:t>7</a:t>
                      </a:r>
                      <a:endParaRPr lang="en-US" dirty="0"/>
                    </a:p>
                  </a:txBody>
                  <a:tcPr/>
                </a:tc>
                <a:tc>
                  <a:txBody>
                    <a:bodyPr/>
                    <a:lstStyle/>
                    <a:p>
                      <a:pPr algn="ctr"/>
                      <a:r>
                        <a:rPr lang="en-US" dirty="0" smtClean="0"/>
                        <a:t>20</a:t>
                      </a:r>
                      <a:endParaRPr lang="en-US" dirty="0"/>
                    </a:p>
                  </a:txBody>
                  <a:tcPr/>
                </a:tc>
                <a:tc>
                  <a:txBody>
                    <a:bodyPr/>
                    <a:lstStyle/>
                    <a:p>
                      <a:pPr algn="ctr"/>
                      <a:r>
                        <a:rPr lang="en-US" dirty="0" smtClean="0"/>
                        <a:t>21</a:t>
                      </a:r>
                      <a:endParaRPr lang="en-US" dirty="0"/>
                    </a:p>
                  </a:txBody>
                  <a:tcPr/>
                </a:tc>
                <a:tc>
                  <a:txBody>
                    <a:bodyPr/>
                    <a:lstStyle/>
                    <a:p>
                      <a:pPr algn="ctr"/>
                      <a:r>
                        <a:rPr lang="en-US" dirty="0" smtClean="0"/>
                        <a:t>29</a:t>
                      </a:r>
                      <a:endParaRPr lang="en-US" dirty="0"/>
                    </a:p>
                  </a:txBody>
                  <a:tcPr/>
                </a:tc>
                <a:tc>
                  <a:txBody>
                    <a:bodyPr/>
                    <a:lstStyle/>
                    <a:p>
                      <a:pPr algn="ctr"/>
                      <a:r>
                        <a:rPr lang="en-US" dirty="0" smtClean="0"/>
                        <a:t>12</a:t>
                      </a:r>
                      <a:endParaRPr lang="en-US" dirty="0"/>
                    </a:p>
                  </a:txBody>
                  <a:tcPr/>
                </a:tc>
                <a:tc>
                  <a:txBody>
                    <a:bodyPr/>
                    <a:lstStyle/>
                    <a:p>
                      <a:pPr algn="ctr"/>
                      <a:r>
                        <a:rPr lang="en-US" dirty="0" smtClean="0"/>
                        <a:t>28</a:t>
                      </a:r>
                      <a:endParaRPr lang="en-US" dirty="0"/>
                    </a:p>
                  </a:txBody>
                  <a:tcPr/>
                </a:tc>
                <a:tc>
                  <a:txBody>
                    <a:bodyPr/>
                    <a:lstStyle/>
                    <a:p>
                      <a:pPr algn="ctr"/>
                      <a:r>
                        <a:rPr lang="en-US" dirty="0" smtClean="0"/>
                        <a:t>17</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15</a:t>
                      </a:r>
                      <a:endParaRPr lang="en-US" dirty="0"/>
                    </a:p>
                  </a:txBody>
                  <a:tcPr/>
                </a:tc>
                <a:tc>
                  <a:txBody>
                    <a:bodyPr/>
                    <a:lstStyle/>
                    <a:p>
                      <a:pPr algn="ctr"/>
                      <a:r>
                        <a:rPr lang="en-US" dirty="0" smtClean="0"/>
                        <a:t>23</a:t>
                      </a:r>
                      <a:endParaRPr lang="en-US" dirty="0"/>
                    </a:p>
                  </a:txBody>
                  <a:tcPr/>
                </a:tc>
                <a:tc>
                  <a:txBody>
                    <a:bodyPr/>
                    <a:lstStyle/>
                    <a:p>
                      <a:pPr algn="ctr"/>
                      <a:r>
                        <a:rPr lang="en-US" dirty="0" smtClean="0"/>
                        <a:t>26</a:t>
                      </a:r>
                      <a:endParaRPr lang="en-US" dirty="0"/>
                    </a:p>
                  </a:txBody>
                  <a:tcPr/>
                </a:tc>
                <a:tc>
                  <a:txBody>
                    <a:bodyPr/>
                    <a:lstStyle/>
                    <a:p>
                      <a:pPr algn="ctr"/>
                      <a:r>
                        <a:rPr lang="en-US" dirty="0" smtClean="0"/>
                        <a:t>5</a:t>
                      </a:r>
                      <a:endParaRPr lang="en-US" dirty="0"/>
                    </a:p>
                  </a:txBody>
                  <a:tcPr/>
                </a:tc>
                <a:tc>
                  <a:txBody>
                    <a:bodyPr/>
                    <a:lstStyle/>
                    <a:p>
                      <a:pPr algn="ctr"/>
                      <a:r>
                        <a:rPr lang="en-US" dirty="0" smtClean="0"/>
                        <a:t>18</a:t>
                      </a:r>
                      <a:endParaRPr lang="en-US" dirty="0"/>
                    </a:p>
                  </a:txBody>
                  <a:tcPr/>
                </a:tc>
                <a:tc>
                  <a:txBody>
                    <a:bodyPr/>
                    <a:lstStyle/>
                    <a:p>
                      <a:pPr algn="ctr"/>
                      <a:r>
                        <a:rPr lang="en-US" dirty="0" smtClean="0"/>
                        <a:t>31</a:t>
                      </a:r>
                      <a:endParaRPr lang="en-US" dirty="0"/>
                    </a:p>
                  </a:txBody>
                  <a:tcPr/>
                </a:tc>
                <a:tc>
                  <a:txBody>
                    <a:bodyPr/>
                    <a:lstStyle/>
                    <a:p>
                      <a:pPr algn="ctr"/>
                      <a:r>
                        <a:rPr lang="en-US" dirty="0" smtClean="0"/>
                        <a:t>10</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8</a:t>
                      </a:r>
                      <a:endParaRPr lang="en-US" dirty="0"/>
                    </a:p>
                  </a:txBody>
                  <a:tcPr/>
                </a:tc>
                <a:tc>
                  <a:txBody>
                    <a:bodyPr/>
                    <a:lstStyle/>
                    <a:p>
                      <a:pPr algn="ctr"/>
                      <a:r>
                        <a:rPr lang="en-US" dirty="0" smtClean="0"/>
                        <a:t>24</a:t>
                      </a:r>
                      <a:endParaRPr lang="en-US" dirty="0"/>
                    </a:p>
                  </a:txBody>
                  <a:tcPr/>
                </a:tc>
                <a:tc>
                  <a:txBody>
                    <a:bodyPr/>
                    <a:lstStyle/>
                    <a:p>
                      <a:pPr algn="ctr"/>
                      <a:r>
                        <a:rPr lang="en-US" dirty="0" smtClean="0"/>
                        <a:t>14</a:t>
                      </a:r>
                      <a:endParaRPr lang="en-US" dirty="0"/>
                    </a:p>
                  </a:txBody>
                  <a:tcPr/>
                </a:tc>
                <a:tc>
                  <a:txBody>
                    <a:bodyPr/>
                    <a:lstStyle/>
                    <a:p>
                      <a:pPr algn="ctr"/>
                      <a:r>
                        <a:rPr lang="en-US" dirty="0" smtClean="0"/>
                        <a:t>32</a:t>
                      </a:r>
                      <a:endParaRPr lang="en-US" dirty="0"/>
                    </a:p>
                  </a:txBody>
                  <a:tcPr/>
                </a:tc>
                <a:tc>
                  <a:txBody>
                    <a:bodyPr/>
                    <a:lstStyle/>
                    <a:p>
                      <a:pPr algn="ctr"/>
                      <a:r>
                        <a:rPr lang="en-US" dirty="0" smtClean="0"/>
                        <a:t>27</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r>
              <a:tr h="370840">
                <a:tc>
                  <a:txBody>
                    <a:bodyPr/>
                    <a:lstStyle/>
                    <a:p>
                      <a:pPr algn="ctr"/>
                      <a:r>
                        <a:rPr lang="en-US" dirty="0" smtClean="0"/>
                        <a:t>19</a:t>
                      </a:r>
                      <a:endParaRPr lang="en-US" dirty="0"/>
                    </a:p>
                  </a:txBody>
                  <a:tcPr/>
                </a:tc>
                <a:tc>
                  <a:txBody>
                    <a:bodyPr/>
                    <a:lstStyle/>
                    <a:p>
                      <a:pPr algn="ctr"/>
                      <a:r>
                        <a:rPr lang="en-US" dirty="0" smtClean="0"/>
                        <a:t>13</a:t>
                      </a:r>
                      <a:endParaRPr lang="en-US" dirty="0"/>
                    </a:p>
                  </a:txBody>
                  <a:tcPr/>
                </a:tc>
                <a:tc>
                  <a:txBody>
                    <a:bodyPr/>
                    <a:lstStyle/>
                    <a:p>
                      <a:pPr algn="ctr"/>
                      <a:r>
                        <a:rPr lang="en-US" dirty="0" smtClean="0"/>
                        <a:t>30</a:t>
                      </a:r>
                      <a:endParaRPr lang="en-US" dirty="0"/>
                    </a:p>
                  </a:txBody>
                  <a:tcPr/>
                </a:tc>
                <a:tc>
                  <a:txBody>
                    <a:bodyPr/>
                    <a:lstStyle/>
                    <a:p>
                      <a:pPr algn="ctr"/>
                      <a:r>
                        <a:rPr lang="en-US" dirty="0" smtClean="0"/>
                        <a:t>6</a:t>
                      </a:r>
                      <a:endParaRPr lang="en-US" dirty="0"/>
                    </a:p>
                  </a:txBody>
                  <a:tcPr/>
                </a:tc>
                <a:tc>
                  <a:txBody>
                    <a:bodyPr/>
                    <a:lstStyle/>
                    <a:p>
                      <a:pPr algn="ctr"/>
                      <a:r>
                        <a:rPr lang="en-US" dirty="0" smtClean="0"/>
                        <a:t>22</a:t>
                      </a:r>
                      <a:endParaRPr lang="en-US" dirty="0"/>
                    </a:p>
                  </a:txBody>
                  <a:tcPr/>
                </a:tc>
                <a:tc>
                  <a:txBody>
                    <a:bodyPr/>
                    <a:lstStyle/>
                    <a:p>
                      <a:pPr algn="ctr"/>
                      <a:r>
                        <a:rPr lang="en-US" dirty="0" smtClean="0"/>
                        <a:t>11</a:t>
                      </a:r>
                      <a:endParaRPr lang="en-US" dirty="0"/>
                    </a:p>
                  </a:txBody>
                  <a:tcPr/>
                </a:tc>
                <a:tc>
                  <a:txBody>
                    <a:bodyPr/>
                    <a:lstStyle/>
                    <a:p>
                      <a:pPr algn="ctr"/>
                      <a:r>
                        <a:rPr lang="en-US" dirty="0" smtClean="0"/>
                        <a:t>4</a:t>
                      </a:r>
                      <a:endParaRPr lang="en-US" dirty="0"/>
                    </a:p>
                  </a:txBody>
                  <a:tcPr/>
                </a:tc>
                <a:tc>
                  <a:txBody>
                    <a:bodyPr/>
                    <a:lstStyle/>
                    <a:p>
                      <a:pPr algn="ctr"/>
                      <a:r>
                        <a:rPr lang="en-US" dirty="0" smtClean="0"/>
                        <a:t>25</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661587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Stream &amp; Block Cipher</a:t>
            </a:r>
          </a:p>
        </p:txBody>
      </p:sp>
      <p:sp>
        <p:nvSpPr>
          <p:cNvPr id="3" name="Content Placeholder 2"/>
          <p:cNvSpPr>
            <a:spLocks noGrp="1"/>
          </p:cNvSpPr>
          <p:nvPr>
            <p:ph idx="1"/>
          </p:nvPr>
        </p:nvSpPr>
        <p:spPr/>
        <p:txBody>
          <a:bodyPr>
            <a:normAutofit fontScale="92500" lnSpcReduction="20000"/>
          </a:bodyPr>
          <a:lstStyle/>
          <a:p>
            <a:pPr algn="just"/>
            <a:r>
              <a:rPr lang="en-US" b="1" dirty="0"/>
              <a:t>Block cipher</a:t>
            </a:r>
          </a:p>
          <a:p>
            <a:pPr lvl="1" algn="just"/>
            <a:r>
              <a:rPr lang="en-US" dirty="0"/>
              <a:t>A block cipher is one in which a block of plaintext is treated as a whole and used to produce a </a:t>
            </a:r>
            <a:r>
              <a:rPr lang="en-US" dirty="0" err="1"/>
              <a:t>ciphertext</a:t>
            </a:r>
            <a:r>
              <a:rPr lang="en-US" dirty="0"/>
              <a:t> block of equal length</a:t>
            </a:r>
            <a:r>
              <a:rPr lang="en-US" dirty="0" smtClean="0"/>
              <a:t>.</a:t>
            </a:r>
          </a:p>
          <a:p>
            <a:pPr marL="457200" lvl="1" indent="0" algn="just">
              <a:buNone/>
            </a:pPr>
            <a:endParaRPr lang="en-US" dirty="0"/>
          </a:p>
          <a:p>
            <a:pPr lvl="1" algn="just"/>
            <a:r>
              <a:rPr lang="en-US" dirty="0"/>
              <a:t>Typically, a block size of 64 or 128 bits is used</a:t>
            </a:r>
            <a:r>
              <a:rPr lang="en-US" dirty="0" smtClean="0"/>
              <a:t>.</a:t>
            </a:r>
          </a:p>
          <a:p>
            <a:pPr marL="457200" lvl="1" indent="0" algn="just">
              <a:buNone/>
            </a:pPr>
            <a:endParaRPr lang="en-US" dirty="0" smtClean="0"/>
          </a:p>
          <a:p>
            <a:pPr lvl="1" algn="just"/>
            <a:r>
              <a:rPr lang="en-US" dirty="0" smtClean="0"/>
              <a:t>It operates </a:t>
            </a:r>
            <a:r>
              <a:rPr lang="en-US" dirty="0"/>
              <a:t>on a plaintext block of </a:t>
            </a:r>
            <a:r>
              <a:rPr lang="en-US" i="1" dirty="0"/>
              <a:t>n </a:t>
            </a:r>
            <a:r>
              <a:rPr lang="en-US" dirty="0"/>
              <a:t>bits to produce a </a:t>
            </a:r>
            <a:r>
              <a:rPr lang="en-US" dirty="0" err="1"/>
              <a:t>ciphertext</a:t>
            </a:r>
            <a:r>
              <a:rPr lang="en-US" dirty="0"/>
              <a:t> block of </a:t>
            </a:r>
            <a:r>
              <a:rPr lang="en-US" i="1" dirty="0"/>
              <a:t>n </a:t>
            </a:r>
            <a:r>
              <a:rPr lang="en-US" dirty="0"/>
              <a:t>bits. </a:t>
            </a:r>
            <a:endParaRPr lang="en-US" dirty="0" smtClean="0"/>
          </a:p>
          <a:p>
            <a:pPr marL="457200" lvl="1" indent="0" algn="just">
              <a:buNone/>
            </a:pPr>
            <a:endParaRPr lang="en-US" dirty="0" smtClean="0"/>
          </a:p>
          <a:p>
            <a:pPr lvl="1" algn="just"/>
            <a:r>
              <a:rPr lang="en-US" dirty="0" err="1" smtClean="0"/>
              <a:t>Feistel</a:t>
            </a:r>
            <a:r>
              <a:rPr lang="en-US" dirty="0" smtClean="0"/>
              <a:t> cipher structure</a:t>
            </a:r>
            <a:endParaRPr lang="en-US" dirty="0"/>
          </a:p>
          <a:p>
            <a:pPr marL="0" indent="0" algn="just">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5999386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Details of Single Round</a:t>
            </a:r>
            <a:endParaRPr lang="en-US" b="1" dirty="0"/>
          </a:p>
        </p:txBody>
      </p:sp>
      <p:sp>
        <p:nvSpPr>
          <p:cNvPr id="3" name="Content Placeholder 2"/>
          <p:cNvSpPr>
            <a:spLocks noGrp="1"/>
          </p:cNvSpPr>
          <p:nvPr>
            <p:ph idx="1"/>
          </p:nvPr>
        </p:nvSpPr>
        <p:spPr/>
        <p:txBody>
          <a:bodyPr/>
          <a:lstStyle/>
          <a:p>
            <a:r>
              <a:rPr lang="en-US" dirty="0"/>
              <a:t>The left and </a:t>
            </a:r>
            <a:r>
              <a:rPr lang="en-US" dirty="0" smtClean="0"/>
              <a:t>right halves </a:t>
            </a:r>
            <a:r>
              <a:rPr lang="en-US" dirty="0"/>
              <a:t>of each 64-bit intermediate value are treated as separate 32-bit quantities, labeled L (left) and R (right). </a:t>
            </a:r>
            <a:endParaRPr lang="en-US" dirty="0" smtClean="0"/>
          </a:p>
          <a:p>
            <a:r>
              <a:rPr lang="en-US" dirty="0" smtClean="0"/>
              <a:t>As </a:t>
            </a:r>
            <a:r>
              <a:rPr lang="en-US" dirty="0"/>
              <a:t>in any classic </a:t>
            </a:r>
            <a:r>
              <a:rPr lang="en-US" dirty="0" err="1" smtClean="0"/>
              <a:t>Feistel</a:t>
            </a:r>
            <a:r>
              <a:rPr lang="en-US" dirty="0"/>
              <a:t> </a:t>
            </a:r>
            <a:r>
              <a:rPr lang="en-US" dirty="0" smtClean="0"/>
              <a:t>cipher</a:t>
            </a:r>
            <a:r>
              <a:rPr lang="en-US" dirty="0"/>
              <a:t>, the overall processing at each round can be summarized in the following formulas</a:t>
            </a:r>
            <a:r>
              <a:rPr lang="en-US" dirty="0" smtClean="0"/>
              <a:t>:</a:t>
            </a:r>
          </a:p>
          <a:p>
            <a:pPr lvl="1"/>
            <a:r>
              <a:rPr lang="en-US" dirty="0" err="1"/>
              <a:t>LE</a:t>
            </a:r>
            <a:r>
              <a:rPr lang="en-US" sz="2000" i="1" dirty="0" err="1"/>
              <a:t>i</a:t>
            </a:r>
            <a:r>
              <a:rPr lang="en-US" sz="2000" dirty="0"/>
              <a:t> </a:t>
            </a:r>
            <a:r>
              <a:rPr lang="en-US" dirty="0"/>
              <a:t>= RE</a:t>
            </a:r>
            <a:r>
              <a:rPr lang="en-US" sz="2000" i="1" dirty="0"/>
              <a:t>i-1					</a:t>
            </a:r>
          </a:p>
          <a:p>
            <a:pPr lvl="1"/>
            <a:r>
              <a:rPr lang="pt-BR" dirty="0"/>
              <a:t>RE</a:t>
            </a:r>
            <a:r>
              <a:rPr lang="pt-BR" sz="2000" i="1" dirty="0"/>
              <a:t>i</a:t>
            </a:r>
            <a:r>
              <a:rPr lang="pt-BR" i="1" dirty="0"/>
              <a:t> </a:t>
            </a:r>
            <a:r>
              <a:rPr lang="pt-BR" dirty="0"/>
              <a:t>= LE</a:t>
            </a:r>
            <a:r>
              <a:rPr lang="pt-BR" sz="2000" i="1" dirty="0"/>
              <a:t>i</a:t>
            </a:r>
            <a:r>
              <a:rPr lang="pt-BR" sz="2000" dirty="0"/>
              <a:t>-1</a:t>
            </a:r>
            <a:r>
              <a:rPr lang="pt-BR" dirty="0"/>
              <a:t> </a:t>
            </a:r>
            <a:r>
              <a:rPr lang="en-US" dirty="0"/>
              <a:t>⊕</a:t>
            </a:r>
            <a:r>
              <a:rPr lang="pt-BR" dirty="0"/>
              <a:t> F(RE</a:t>
            </a:r>
            <a:r>
              <a:rPr lang="pt-BR" sz="2000" i="1" dirty="0"/>
              <a:t>i</a:t>
            </a:r>
            <a:r>
              <a:rPr lang="pt-BR" sz="2000" dirty="0"/>
              <a:t>-1</a:t>
            </a:r>
            <a:r>
              <a:rPr lang="pt-BR" dirty="0"/>
              <a:t>, </a:t>
            </a:r>
            <a:r>
              <a:rPr lang="pt-BR" i="1" dirty="0"/>
              <a:t>K</a:t>
            </a:r>
            <a:r>
              <a:rPr lang="pt-BR" sz="2000" i="1" dirty="0"/>
              <a:t>i</a:t>
            </a:r>
            <a:r>
              <a:rPr lang="pt-BR" dirty="0"/>
              <a:t>)</a:t>
            </a:r>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2376284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25" y="-285750"/>
            <a:ext cx="8229600" cy="1143000"/>
          </a:xfrm>
        </p:spPr>
        <p:txBody>
          <a:bodyPr/>
          <a:lstStyle/>
          <a:p>
            <a:r>
              <a:rPr lang="en-US" b="1" dirty="0" smtClean="0"/>
              <a:t>Single Round of DES Algorithm</a:t>
            </a:r>
            <a:endParaRPr lang="en-US" b="1" dirty="0"/>
          </a:p>
        </p:txBody>
      </p:sp>
      <p:grpSp>
        <p:nvGrpSpPr>
          <p:cNvPr id="4" name="Group 76"/>
          <p:cNvGrpSpPr>
            <a:grpSpLocks/>
          </p:cNvGrpSpPr>
          <p:nvPr/>
        </p:nvGrpSpPr>
        <p:grpSpPr bwMode="auto">
          <a:xfrm>
            <a:off x="252413" y="857250"/>
            <a:ext cx="8666162" cy="5888038"/>
            <a:chOff x="159" y="810"/>
            <a:chExt cx="5459" cy="3435"/>
          </a:xfrm>
        </p:grpSpPr>
        <p:sp>
          <p:nvSpPr>
            <p:cNvPr id="5" name="Rectangle 4"/>
            <p:cNvSpPr>
              <a:spLocks noChangeArrowheads="1"/>
            </p:cNvSpPr>
            <p:nvPr/>
          </p:nvSpPr>
          <p:spPr bwMode="auto">
            <a:xfrm>
              <a:off x="172" y="1022"/>
              <a:ext cx="929" cy="2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Li-1</a:t>
              </a:r>
            </a:p>
          </p:txBody>
        </p:sp>
        <p:sp>
          <p:nvSpPr>
            <p:cNvPr id="6" name="Rectangle 5"/>
            <p:cNvSpPr>
              <a:spLocks noChangeArrowheads="1"/>
            </p:cNvSpPr>
            <p:nvPr/>
          </p:nvSpPr>
          <p:spPr bwMode="auto">
            <a:xfrm>
              <a:off x="1724" y="1022"/>
              <a:ext cx="929" cy="2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Ri-1</a:t>
              </a:r>
            </a:p>
          </p:txBody>
        </p:sp>
        <p:sp>
          <p:nvSpPr>
            <p:cNvPr id="7" name="Rectangle 6"/>
            <p:cNvSpPr>
              <a:spLocks noChangeArrowheads="1"/>
            </p:cNvSpPr>
            <p:nvPr/>
          </p:nvSpPr>
          <p:spPr bwMode="auto">
            <a:xfrm>
              <a:off x="3196" y="1022"/>
              <a:ext cx="929" cy="2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Ci-1</a:t>
              </a:r>
            </a:p>
          </p:txBody>
        </p:sp>
        <p:sp>
          <p:nvSpPr>
            <p:cNvPr id="8" name="Rectangle 7"/>
            <p:cNvSpPr>
              <a:spLocks noChangeArrowheads="1"/>
            </p:cNvSpPr>
            <p:nvPr/>
          </p:nvSpPr>
          <p:spPr bwMode="auto">
            <a:xfrm>
              <a:off x="4672" y="1022"/>
              <a:ext cx="929" cy="2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Di-1</a:t>
              </a:r>
            </a:p>
          </p:txBody>
        </p:sp>
        <p:sp>
          <p:nvSpPr>
            <p:cNvPr id="9" name="Rectangle 8"/>
            <p:cNvSpPr>
              <a:spLocks noChangeArrowheads="1"/>
            </p:cNvSpPr>
            <p:nvPr/>
          </p:nvSpPr>
          <p:spPr bwMode="auto">
            <a:xfrm>
              <a:off x="172" y="4022"/>
              <a:ext cx="929" cy="2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Li</a:t>
              </a:r>
            </a:p>
          </p:txBody>
        </p:sp>
        <p:sp>
          <p:nvSpPr>
            <p:cNvPr id="10" name="Rectangle 9"/>
            <p:cNvSpPr>
              <a:spLocks noChangeArrowheads="1"/>
            </p:cNvSpPr>
            <p:nvPr/>
          </p:nvSpPr>
          <p:spPr bwMode="auto">
            <a:xfrm>
              <a:off x="1724" y="4022"/>
              <a:ext cx="929" cy="2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Ri</a:t>
              </a:r>
            </a:p>
          </p:txBody>
        </p:sp>
        <p:sp>
          <p:nvSpPr>
            <p:cNvPr id="11" name="Rectangle 10"/>
            <p:cNvSpPr>
              <a:spLocks noChangeArrowheads="1"/>
            </p:cNvSpPr>
            <p:nvPr/>
          </p:nvSpPr>
          <p:spPr bwMode="auto">
            <a:xfrm>
              <a:off x="3196" y="4022"/>
              <a:ext cx="929" cy="2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Ci</a:t>
              </a:r>
            </a:p>
          </p:txBody>
        </p:sp>
        <p:sp>
          <p:nvSpPr>
            <p:cNvPr id="12" name="Rectangle 11"/>
            <p:cNvSpPr>
              <a:spLocks noChangeArrowheads="1"/>
            </p:cNvSpPr>
            <p:nvPr/>
          </p:nvSpPr>
          <p:spPr bwMode="auto">
            <a:xfrm>
              <a:off x="4672" y="4022"/>
              <a:ext cx="929" cy="2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Di</a:t>
              </a:r>
            </a:p>
          </p:txBody>
        </p:sp>
        <p:sp>
          <p:nvSpPr>
            <p:cNvPr id="13" name="AutoShape 12"/>
            <p:cNvSpPr>
              <a:spLocks noChangeArrowheads="1"/>
            </p:cNvSpPr>
            <p:nvPr/>
          </p:nvSpPr>
          <p:spPr bwMode="auto">
            <a:xfrm>
              <a:off x="3670" y="1985"/>
              <a:ext cx="1492" cy="31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2 w 21600"/>
                <a:gd name="T13" fmla="*/ 4471 h 21600"/>
                <a:gd name="T14" fmla="*/ 17098 w 21600"/>
                <a:gd name="T15" fmla="*/ 17129 h 21600"/>
              </a:gdLst>
              <a:ahLst/>
              <a:cxnLst>
                <a:cxn ang="T8">
                  <a:pos x="T0" y="T1"/>
                </a:cxn>
                <a:cxn ang="T9">
                  <a:pos x="T2" y="T3"/>
                </a:cxn>
                <a:cxn ang="T10">
                  <a:pos x="T4" y="T5"/>
                </a:cxn>
                <a:cxn ang="T11">
                  <a:pos x="T6" y="T7"/>
                </a:cxn>
              </a:cxnLst>
              <a:rect l="T12" t="T13" r="T14" b="T15"/>
              <a:pathLst>
                <a:path w="21600" h="21600">
                  <a:moveTo>
                    <a:pt x="0" y="0"/>
                  </a:moveTo>
                  <a:lnTo>
                    <a:pt x="5406" y="21600"/>
                  </a:lnTo>
                  <a:lnTo>
                    <a:pt x="16194" y="21600"/>
                  </a:lnTo>
                  <a:lnTo>
                    <a:pt x="21600" y="0"/>
                  </a:lnTo>
                  <a:lnTo>
                    <a:pt x="0" y="0"/>
                  </a:lnTo>
                  <a:close/>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1"/>
                <a:t>Permutation Choice</a:t>
              </a:r>
              <a:br>
                <a:rPr lang="en-US" sz="1600" b="1"/>
              </a:br>
              <a:r>
                <a:rPr lang="en-US" sz="1600" b="1"/>
                <a:t>(PC-2)</a:t>
              </a:r>
            </a:p>
          </p:txBody>
        </p:sp>
        <p:sp>
          <p:nvSpPr>
            <p:cNvPr id="14" name="AutoShape 14"/>
            <p:cNvSpPr>
              <a:spLocks noChangeArrowheads="1"/>
            </p:cNvSpPr>
            <p:nvPr/>
          </p:nvSpPr>
          <p:spPr bwMode="auto">
            <a:xfrm rot="10800000">
              <a:off x="1443" y="1418"/>
              <a:ext cx="1492" cy="350"/>
            </a:xfrm>
            <a:custGeom>
              <a:avLst/>
              <a:gdLst>
                <a:gd name="T0" fmla="*/ 1306 w 21600"/>
                <a:gd name="T1" fmla="*/ 161 h 21600"/>
                <a:gd name="T2" fmla="*/ 746 w 21600"/>
                <a:gd name="T3" fmla="*/ 321 h 21600"/>
                <a:gd name="T4" fmla="*/ 187 w 21600"/>
                <a:gd name="T5" fmla="*/ 161 h 21600"/>
                <a:gd name="T6" fmla="*/ 746 w 21600"/>
                <a:gd name="T7" fmla="*/ 0 h 21600"/>
                <a:gd name="T8" fmla="*/ 0 60000 65536"/>
                <a:gd name="T9" fmla="*/ 0 60000 65536"/>
                <a:gd name="T10" fmla="*/ 0 60000 65536"/>
                <a:gd name="T11" fmla="*/ 0 60000 65536"/>
                <a:gd name="T12" fmla="*/ 4502 w 21600"/>
                <a:gd name="T13" fmla="*/ 4508 h 21600"/>
                <a:gd name="T14" fmla="*/ 17098 w 21600"/>
                <a:gd name="T15" fmla="*/ 170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38100">
              <a:solidFill>
                <a:schemeClr val="tx1"/>
              </a:solidFill>
              <a:miter lim="800000"/>
              <a:headEnd/>
              <a:tailEnd/>
            </a:ln>
          </p:spPr>
          <p:txBody>
            <a:bodyPr rot="10800000" wrap="none" anchor="ctr"/>
            <a:lstStyle/>
            <a:p>
              <a:pPr algn="ctr">
                <a:defRPr/>
              </a:pPr>
              <a:r>
                <a:rPr lang="en-US" sz="1400" b="1" dirty="0">
                  <a:latin typeface="Arial" charset="0"/>
                </a:rPr>
                <a:t>Expansion </a:t>
              </a:r>
              <a:br>
                <a:rPr lang="en-US" sz="1400" b="1" dirty="0">
                  <a:latin typeface="Arial" charset="0"/>
                </a:rPr>
              </a:br>
              <a:r>
                <a:rPr lang="en-US" sz="1400" b="1" dirty="0">
                  <a:latin typeface="Arial" charset="0"/>
                </a:rPr>
                <a:t>Permutation</a:t>
              </a:r>
              <a:br>
                <a:rPr lang="en-US" sz="1400" b="1" dirty="0">
                  <a:latin typeface="Arial" charset="0"/>
                </a:rPr>
              </a:br>
              <a:r>
                <a:rPr lang="en-US" sz="1400" b="1" dirty="0">
                  <a:latin typeface="Arial" charset="0"/>
                </a:rPr>
                <a:t>(E-Table</a:t>
              </a:r>
              <a:r>
                <a:rPr lang="en-US" sz="1050" dirty="0">
                  <a:latin typeface="Arial" charset="0"/>
                </a:rPr>
                <a:t>)</a:t>
              </a:r>
              <a:endParaRPr lang="en-US" dirty="0">
                <a:latin typeface="Arial" charset="0"/>
              </a:endParaRPr>
            </a:p>
          </p:txBody>
        </p:sp>
        <p:sp>
          <p:nvSpPr>
            <p:cNvPr id="15" name="AutoShape 15"/>
            <p:cNvSpPr>
              <a:spLocks noChangeArrowheads="1"/>
            </p:cNvSpPr>
            <p:nvPr/>
          </p:nvSpPr>
          <p:spPr bwMode="auto">
            <a:xfrm>
              <a:off x="1443" y="2525"/>
              <a:ext cx="1492" cy="31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2 w 21600"/>
                <a:gd name="T13" fmla="*/ 4471 h 21600"/>
                <a:gd name="T14" fmla="*/ 17098 w 21600"/>
                <a:gd name="T15" fmla="*/ 17129 h 21600"/>
              </a:gdLst>
              <a:ahLst/>
              <a:cxnLst>
                <a:cxn ang="T8">
                  <a:pos x="T0" y="T1"/>
                </a:cxn>
                <a:cxn ang="T9">
                  <a:pos x="T2" y="T3"/>
                </a:cxn>
                <a:cxn ang="T10">
                  <a:pos x="T4" y="T5"/>
                </a:cxn>
                <a:cxn ang="T11">
                  <a:pos x="T6" y="T7"/>
                </a:cxn>
              </a:cxnLst>
              <a:rect l="T12" t="T13" r="T14" b="T15"/>
              <a:pathLst>
                <a:path w="21600" h="21600">
                  <a:moveTo>
                    <a:pt x="0" y="0"/>
                  </a:moveTo>
                  <a:lnTo>
                    <a:pt x="5406" y="21600"/>
                  </a:lnTo>
                  <a:lnTo>
                    <a:pt x="16194" y="21600"/>
                  </a:lnTo>
                  <a:lnTo>
                    <a:pt x="21600" y="0"/>
                  </a:lnTo>
                  <a:lnTo>
                    <a:pt x="0" y="0"/>
                  </a:lnTo>
                  <a:close/>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400" b="1"/>
                <a:t>Substitution Box</a:t>
              </a:r>
              <a:br>
                <a:rPr lang="en-US" sz="1400" b="1"/>
              </a:br>
              <a:r>
                <a:rPr lang="en-US" sz="1400" b="1"/>
                <a:t>(S-Box)</a:t>
              </a:r>
            </a:p>
          </p:txBody>
        </p:sp>
        <p:sp>
          <p:nvSpPr>
            <p:cNvPr id="16" name="Oval 16"/>
            <p:cNvSpPr>
              <a:spLocks noChangeArrowheads="1"/>
            </p:cNvSpPr>
            <p:nvPr/>
          </p:nvSpPr>
          <p:spPr bwMode="auto">
            <a:xfrm>
              <a:off x="1977" y="1937"/>
              <a:ext cx="424" cy="40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XOR</a:t>
              </a:r>
            </a:p>
          </p:txBody>
        </p:sp>
        <p:sp>
          <p:nvSpPr>
            <p:cNvPr id="17" name="Oval 17"/>
            <p:cNvSpPr>
              <a:spLocks noChangeArrowheads="1"/>
            </p:cNvSpPr>
            <p:nvPr/>
          </p:nvSpPr>
          <p:spPr bwMode="auto">
            <a:xfrm>
              <a:off x="1977" y="3433"/>
              <a:ext cx="424" cy="40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XOR</a:t>
              </a:r>
            </a:p>
          </p:txBody>
        </p:sp>
        <p:sp>
          <p:nvSpPr>
            <p:cNvPr id="18" name="Rectangle 18"/>
            <p:cNvSpPr>
              <a:spLocks noChangeArrowheads="1"/>
            </p:cNvSpPr>
            <p:nvPr/>
          </p:nvSpPr>
          <p:spPr bwMode="auto">
            <a:xfrm>
              <a:off x="1724" y="3025"/>
              <a:ext cx="929" cy="2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400" b="1"/>
                <a:t>Permutation Box</a:t>
              </a:r>
              <a:br>
                <a:rPr lang="en-US" sz="1400" b="1"/>
              </a:br>
              <a:r>
                <a:rPr lang="en-US" sz="1400" b="1"/>
                <a:t>(P)</a:t>
              </a:r>
              <a:endParaRPr lang="en-US" sz="2400" b="1"/>
            </a:p>
          </p:txBody>
        </p:sp>
        <p:sp>
          <p:nvSpPr>
            <p:cNvPr id="19" name="Rectangle 19"/>
            <p:cNvSpPr>
              <a:spLocks noChangeArrowheads="1"/>
            </p:cNvSpPr>
            <p:nvPr/>
          </p:nvSpPr>
          <p:spPr bwMode="auto">
            <a:xfrm>
              <a:off x="3196" y="1466"/>
              <a:ext cx="929" cy="2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Left Shift(s)</a:t>
              </a:r>
            </a:p>
          </p:txBody>
        </p:sp>
        <p:sp>
          <p:nvSpPr>
            <p:cNvPr id="20" name="Rectangle 20"/>
            <p:cNvSpPr>
              <a:spLocks noChangeArrowheads="1"/>
            </p:cNvSpPr>
            <p:nvPr/>
          </p:nvSpPr>
          <p:spPr bwMode="auto">
            <a:xfrm>
              <a:off x="4672" y="1466"/>
              <a:ext cx="929" cy="2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Left Shift(s)</a:t>
              </a:r>
            </a:p>
          </p:txBody>
        </p:sp>
        <p:cxnSp>
          <p:nvCxnSpPr>
            <p:cNvPr id="21" name="AutoShape 21"/>
            <p:cNvCxnSpPr>
              <a:cxnSpLocks noChangeShapeType="1"/>
              <a:stCxn id="5" idx="2"/>
              <a:endCxn id="17" idx="2"/>
            </p:cNvCxnSpPr>
            <p:nvPr/>
          </p:nvCxnSpPr>
          <p:spPr bwMode="auto">
            <a:xfrm rot="16200000" flipH="1">
              <a:off x="110" y="1781"/>
              <a:ext cx="2381" cy="1328"/>
            </a:xfrm>
            <a:prstGeom prst="bentConnector2">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2" name="AutoShape 22"/>
            <p:cNvCxnSpPr>
              <a:cxnSpLocks noChangeShapeType="1"/>
              <a:stCxn id="6" idx="2"/>
            </p:cNvCxnSpPr>
            <p:nvPr/>
          </p:nvCxnSpPr>
          <p:spPr bwMode="auto">
            <a:xfrm>
              <a:off x="2188" y="1245"/>
              <a:ext cx="2" cy="17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23"/>
            <p:cNvCxnSpPr>
              <a:cxnSpLocks noChangeShapeType="1"/>
              <a:stCxn id="14" idx="3"/>
              <a:endCxn id="16" idx="0"/>
            </p:cNvCxnSpPr>
            <p:nvPr/>
          </p:nvCxnSpPr>
          <p:spPr bwMode="auto">
            <a:xfrm flipH="1">
              <a:off x="2189" y="1768"/>
              <a:ext cx="694" cy="169"/>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24"/>
            <p:cNvCxnSpPr>
              <a:cxnSpLocks noChangeShapeType="1"/>
              <a:stCxn id="16" idx="4"/>
              <a:endCxn id="15" idx="3"/>
            </p:cNvCxnSpPr>
            <p:nvPr/>
          </p:nvCxnSpPr>
          <p:spPr bwMode="auto">
            <a:xfrm>
              <a:off x="2189" y="2352"/>
              <a:ext cx="0" cy="16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25"/>
            <p:cNvCxnSpPr>
              <a:cxnSpLocks noChangeShapeType="1"/>
              <a:stCxn id="15" idx="1"/>
              <a:endCxn id="18" idx="0"/>
            </p:cNvCxnSpPr>
            <p:nvPr/>
          </p:nvCxnSpPr>
          <p:spPr bwMode="auto">
            <a:xfrm>
              <a:off x="2189" y="2851"/>
              <a:ext cx="0" cy="16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 name="AutoShape 26"/>
            <p:cNvCxnSpPr>
              <a:cxnSpLocks noChangeShapeType="1"/>
              <a:stCxn id="18" idx="2"/>
              <a:endCxn id="17" idx="0"/>
            </p:cNvCxnSpPr>
            <p:nvPr/>
          </p:nvCxnSpPr>
          <p:spPr bwMode="auto">
            <a:xfrm>
              <a:off x="2189" y="3257"/>
              <a:ext cx="0" cy="164"/>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27"/>
            <p:cNvCxnSpPr>
              <a:cxnSpLocks noChangeShapeType="1"/>
              <a:stCxn id="17" idx="4"/>
              <a:endCxn id="10" idx="0"/>
            </p:cNvCxnSpPr>
            <p:nvPr/>
          </p:nvCxnSpPr>
          <p:spPr bwMode="auto">
            <a:xfrm>
              <a:off x="2189" y="3848"/>
              <a:ext cx="0" cy="16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 name="AutoShape 28"/>
            <p:cNvCxnSpPr>
              <a:cxnSpLocks noChangeShapeType="1"/>
              <a:stCxn id="13" idx="2"/>
              <a:endCxn id="16" idx="6"/>
            </p:cNvCxnSpPr>
            <p:nvPr/>
          </p:nvCxnSpPr>
          <p:spPr bwMode="auto">
            <a:xfrm flipH="1" flipV="1">
              <a:off x="2413" y="2139"/>
              <a:ext cx="1432" cy="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 name="Line 30"/>
            <p:cNvSpPr>
              <a:spLocks noChangeShapeType="1"/>
            </p:cNvSpPr>
            <p:nvPr/>
          </p:nvSpPr>
          <p:spPr bwMode="auto">
            <a:xfrm flipH="1">
              <a:off x="1293" y="1326"/>
              <a:ext cx="8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30" name="AutoShape 31"/>
            <p:cNvCxnSpPr>
              <a:cxnSpLocks noChangeShapeType="1"/>
              <a:stCxn id="29" idx="1"/>
              <a:endCxn id="9" idx="0"/>
            </p:cNvCxnSpPr>
            <p:nvPr/>
          </p:nvCxnSpPr>
          <p:spPr bwMode="auto">
            <a:xfrm flipH="1">
              <a:off x="637" y="1332"/>
              <a:ext cx="656" cy="268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 name="AutoShape 32"/>
            <p:cNvCxnSpPr>
              <a:cxnSpLocks noChangeShapeType="1"/>
              <a:stCxn id="7" idx="2"/>
              <a:endCxn id="19" idx="0"/>
            </p:cNvCxnSpPr>
            <p:nvPr/>
          </p:nvCxnSpPr>
          <p:spPr bwMode="auto">
            <a:xfrm>
              <a:off x="3661" y="1254"/>
              <a:ext cx="0" cy="20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33"/>
            <p:cNvCxnSpPr>
              <a:cxnSpLocks noChangeShapeType="1"/>
              <a:stCxn id="8" idx="2"/>
              <a:endCxn id="20" idx="0"/>
            </p:cNvCxnSpPr>
            <p:nvPr/>
          </p:nvCxnSpPr>
          <p:spPr bwMode="auto">
            <a:xfrm>
              <a:off x="5137" y="1254"/>
              <a:ext cx="0" cy="20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3" name="Group 49"/>
            <p:cNvGrpSpPr>
              <a:grpSpLocks/>
            </p:cNvGrpSpPr>
            <p:nvPr/>
          </p:nvGrpSpPr>
          <p:grpSpPr bwMode="auto">
            <a:xfrm>
              <a:off x="3359" y="1689"/>
              <a:ext cx="2071" cy="2324"/>
              <a:chOff x="3359" y="1689"/>
              <a:chExt cx="2071" cy="2324"/>
            </a:xfrm>
          </p:grpSpPr>
          <p:grpSp>
            <p:nvGrpSpPr>
              <p:cNvPr id="54" name="Group 36"/>
              <p:cNvGrpSpPr>
                <a:grpSpLocks/>
              </p:cNvGrpSpPr>
              <p:nvPr/>
            </p:nvGrpSpPr>
            <p:grpSpPr bwMode="auto">
              <a:xfrm>
                <a:off x="3359" y="1847"/>
                <a:ext cx="763" cy="1872"/>
                <a:chOff x="3359" y="1847"/>
                <a:chExt cx="763" cy="1872"/>
              </a:xfrm>
            </p:grpSpPr>
            <p:sp>
              <p:nvSpPr>
                <p:cNvPr id="64" name="Line 34"/>
                <p:cNvSpPr>
                  <a:spLocks noChangeShapeType="1"/>
                </p:cNvSpPr>
                <p:nvPr/>
              </p:nvSpPr>
              <p:spPr bwMode="auto">
                <a:xfrm>
                  <a:off x="3362" y="1847"/>
                  <a:ext cx="0" cy="18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Line 35"/>
                <p:cNvSpPr>
                  <a:spLocks noChangeShapeType="1"/>
                </p:cNvSpPr>
                <p:nvPr/>
              </p:nvSpPr>
              <p:spPr bwMode="auto">
                <a:xfrm>
                  <a:off x="3359" y="1847"/>
                  <a:ext cx="7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5" name="Group 37"/>
              <p:cNvGrpSpPr>
                <a:grpSpLocks/>
              </p:cNvGrpSpPr>
              <p:nvPr/>
            </p:nvGrpSpPr>
            <p:grpSpPr bwMode="auto">
              <a:xfrm flipH="1">
                <a:off x="4667" y="1847"/>
                <a:ext cx="763" cy="1872"/>
                <a:chOff x="3359" y="1847"/>
                <a:chExt cx="763" cy="1872"/>
              </a:xfrm>
            </p:grpSpPr>
            <p:sp>
              <p:nvSpPr>
                <p:cNvPr id="62" name="Line 38"/>
                <p:cNvSpPr>
                  <a:spLocks noChangeShapeType="1"/>
                </p:cNvSpPr>
                <p:nvPr/>
              </p:nvSpPr>
              <p:spPr bwMode="auto">
                <a:xfrm>
                  <a:off x="3362" y="1847"/>
                  <a:ext cx="0" cy="18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39"/>
                <p:cNvSpPr>
                  <a:spLocks noChangeShapeType="1"/>
                </p:cNvSpPr>
                <p:nvPr/>
              </p:nvSpPr>
              <p:spPr bwMode="auto">
                <a:xfrm>
                  <a:off x="3359" y="1847"/>
                  <a:ext cx="7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56" name="AutoShape 40"/>
              <p:cNvCxnSpPr>
                <a:cxnSpLocks noChangeShapeType="1"/>
                <a:stCxn id="64" idx="1"/>
                <a:endCxn id="11" idx="0"/>
              </p:cNvCxnSpPr>
              <p:nvPr/>
            </p:nvCxnSpPr>
            <p:spPr bwMode="auto">
              <a:xfrm rot="16200000" flipH="1">
                <a:off x="3365" y="3716"/>
                <a:ext cx="294" cy="299"/>
              </a:xfrm>
              <a:prstGeom prst="bentConnector3">
                <a:avLst>
                  <a:gd name="adj1" fmla="val 51361"/>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7" name="AutoShape 41"/>
              <p:cNvCxnSpPr>
                <a:cxnSpLocks noChangeShapeType="1"/>
                <a:stCxn id="62" idx="1"/>
                <a:endCxn id="12" idx="0"/>
              </p:cNvCxnSpPr>
              <p:nvPr/>
            </p:nvCxnSpPr>
            <p:spPr bwMode="auto">
              <a:xfrm rot="5400000">
                <a:off x="5134" y="3721"/>
                <a:ext cx="295" cy="290"/>
              </a:xfrm>
              <a:prstGeom prst="bentConnector3">
                <a:avLst>
                  <a:gd name="adj1" fmla="val 51523"/>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8" name="Line 44"/>
              <p:cNvSpPr>
                <a:spLocks noChangeShapeType="1"/>
              </p:cNvSpPr>
              <p:nvPr/>
            </p:nvSpPr>
            <p:spPr bwMode="auto">
              <a:xfrm>
                <a:off x="4667" y="1847"/>
                <a:ext cx="0" cy="1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 name="Line 45"/>
              <p:cNvSpPr>
                <a:spLocks noChangeShapeType="1"/>
              </p:cNvSpPr>
              <p:nvPr/>
            </p:nvSpPr>
            <p:spPr bwMode="auto">
              <a:xfrm>
                <a:off x="4122" y="1847"/>
                <a:ext cx="0" cy="1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 name="Line 46"/>
              <p:cNvSpPr>
                <a:spLocks noChangeShapeType="1"/>
              </p:cNvSpPr>
              <p:nvPr/>
            </p:nvSpPr>
            <p:spPr bwMode="auto">
              <a:xfrm>
                <a:off x="5137" y="1689"/>
                <a:ext cx="0" cy="1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48"/>
              <p:cNvSpPr>
                <a:spLocks noChangeShapeType="1"/>
              </p:cNvSpPr>
              <p:nvPr/>
            </p:nvSpPr>
            <p:spPr bwMode="auto">
              <a:xfrm>
                <a:off x="3661" y="1689"/>
                <a:ext cx="0" cy="1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 name="Text Box 50"/>
            <p:cNvSpPr txBox="1">
              <a:spLocks noChangeArrowheads="1"/>
            </p:cNvSpPr>
            <p:nvPr/>
          </p:nvSpPr>
          <p:spPr bwMode="auto">
            <a:xfrm>
              <a:off x="2220" y="1751"/>
              <a:ext cx="61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1600" dirty="0"/>
                <a:t>48 bits</a:t>
              </a:r>
            </a:p>
          </p:txBody>
        </p:sp>
        <p:sp>
          <p:nvSpPr>
            <p:cNvPr id="35" name="Text Box 51"/>
            <p:cNvSpPr txBox="1">
              <a:spLocks noChangeArrowheads="1"/>
            </p:cNvSpPr>
            <p:nvPr/>
          </p:nvSpPr>
          <p:spPr bwMode="auto">
            <a:xfrm>
              <a:off x="2220" y="2303"/>
              <a:ext cx="61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1400"/>
                <a:t>48 bits</a:t>
              </a:r>
            </a:p>
          </p:txBody>
        </p:sp>
        <p:sp>
          <p:nvSpPr>
            <p:cNvPr id="36" name="Text Box 52"/>
            <p:cNvSpPr txBox="1">
              <a:spLocks noChangeArrowheads="1"/>
            </p:cNvSpPr>
            <p:nvPr/>
          </p:nvSpPr>
          <p:spPr bwMode="auto">
            <a:xfrm>
              <a:off x="2220" y="2831"/>
              <a:ext cx="61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1600"/>
                <a:t>32 bits</a:t>
              </a:r>
            </a:p>
          </p:txBody>
        </p:sp>
        <p:sp>
          <p:nvSpPr>
            <p:cNvPr id="37" name="Text Box 53"/>
            <p:cNvSpPr txBox="1">
              <a:spLocks noChangeArrowheads="1"/>
            </p:cNvSpPr>
            <p:nvPr/>
          </p:nvSpPr>
          <p:spPr bwMode="auto">
            <a:xfrm>
              <a:off x="2220" y="3263"/>
              <a:ext cx="61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1600"/>
                <a:t>32 bits</a:t>
              </a:r>
            </a:p>
          </p:txBody>
        </p:sp>
        <p:sp>
          <p:nvSpPr>
            <p:cNvPr id="38" name="Text Box 54"/>
            <p:cNvSpPr txBox="1">
              <a:spLocks noChangeArrowheads="1"/>
            </p:cNvSpPr>
            <p:nvPr/>
          </p:nvSpPr>
          <p:spPr bwMode="auto">
            <a:xfrm>
              <a:off x="2220" y="3815"/>
              <a:ext cx="61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1600"/>
                <a:t>32 bits</a:t>
              </a:r>
            </a:p>
          </p:txBody>
        </p:sp>
        <p:sp>
          <p:nvSpPr>
            <p:cNvPr id="39" name="Text Box 55"/>
            <p:cNvSpPr txBox="1">
              <a:spLocks noChangeArrowheads="1"/>
            </p:cNvSpPr>
            <p:nvPr/>
          </p:nvSpPr>
          <p:spPr bwMode="auto">
            <a:xfrm>
              <a:off x="2220" y="1250"/>
              <a:ext cx="61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1600"/>
                <a:t>32 bits</a:t>
              </a:r>
            </a:p>
          </p:txBody>
        </p:sp>
        <p:sp>
          <p:nvSpPr>
            <p:cNvPr id="40" name="Text Box 62"/>
            <p:cNvSpPr txBox="1">
              <a:spLocks noChangeArrowheads="1"/>
            </p:cNvSpPr>
            <p:nvPr/>
          </p:nvSpPr>
          <p:spPr bwMode="auto">
            <a:xfrm>
              <a:off x="2475" y="1967"/>
              <a:ext cx="61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1600"/>
                <a:t>48 bits</a:t>
              </a:r>
            </a:p>
          </p:txBody>
        </p:sp>
        <p:sp>
          <p:nvSpPr>
            <p:cNvPr id="41" name="Text Box 63"/>
            <p:cNvSpPr txBox="1">
              <a:spLocks noChangeArrowheads="1"/>
            </p:cNvSpPr>
            <p:nvPr/>
          </p:nvSpPr>
          <p:spPr bwMode="auto">
            <a:xfrm>
              <a:off x="2977" y="2051"/>
              <a:ext cx="219" cy="2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1400"/>
                <a:t>Ki</a:t>
              </a:r>
            </a:p>
          </p:txBody>
        </p:sp>
        <p:grpSp>
          <p:nvGrpSpPr>
            <p:cNvPr id="42" name="Group 66"/>
            <p:cNvGrpSpPr>
              <a:grpSpLocks/>
            </p:cNvGrpSpPr>
            <p:nvPr/>
          </p:nvGrpSpPr>
          <p:grpSpPr bwMode="auto">
            <a:xfrm>
              <a:off x="159" y="810"/>
              <a:ext cx="952" cy="198"/>
              <a:chOff x="159" y="810"/>
              <a:chExt cx="952" cy="198"/>
            </a:xfrm>
          </p:grpSpPr>
          <p:sp>
            <p:nvSpPr>
              <p:cNvPr id="52" name="Line 65"/>
              <p:cNvSpPr>
                <a:spLocks noChangeShapeType="1"/>
              </p:cNvSpPr>
              <p:nvPr/>
            </p:nvSpPr>
            <p:spPr bwMode="auto">
              <a:xfrm>
                <a:off x="159" y="906"/>
                <a:ext cx="95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 name="Text Box 64"/>
              <p:cNvSpPr txBox="1">
                <a:spLocks noChangeArrowheads="1"/>
              </p:cNvSpPr>
              <p:nvPr/>
            </p:nvSpPr>
            <p:spPr bwMode="auto">
              <a:xfrm>
                <a:off x="411" y="810"/>
                <a:ext cx="534" cy="1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1600"/>
                  <a:t>32 bits</a:t>
                </a:r>
              </a:p>
            </p:txBody>
          </p:sp>
        </p:grpSp>
        <p:grpSp>
          <p:nvGrpSpPr>
            <p:cNvPr id="43" name="Group 67"/>
            <p:cNvGrpSpPr>
              <a:grpSpLocks/>
            </p:cNvGrpSpPr>
            <p:nvPr/>
          </p:nvGrpSpPr>
          <p:grpSpPr bwMode="auto">
            <a:xfrm>
              <a:off x="1714" y="810"/>
              <a:ext cx="952" cy="203"/>
              <a:chOff x="159" y="810"/>
              <a:chExt cx="952" cy="203"/>
            </a:xfrm>
          </p:grpSpPr>
          <p:sp>
            <p:nvSpPr>
              <p:cNvPr id="50" name="Line 68"/>
              <p:cNvSpPr>
                <a:spLocks noChangeShapeType="1"/>
              </p:cNvSpPr>
              <p:nvPr/>
            </p:nvSpPr>
            <p:spPr bwMode="auto">
              <a:xfrm>
                <a:off x="159" y="906"/>
                <a:ext cx="95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 name="Text Box 69"/>
              <p:cNvSpPr txBox="1">
                <a:spLocks noChangeArrowheads="1"/>
              </p:cNvSpPr>
              <p:nvPr/>
            </p:nvSpPr>
            <p:spPr bwMode="auto">
              <a:xfrm>
                <a:off x="411" y="810"/>
                <a:ext cx="449" cy="20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1400"/>
                  <a:t>32 bits</a:t>
                </a:r>
              </a:p>
            </p:txBody>
          </p:sp>
        </p:grpSp>
        <p:grpSp>
          <p:nvGrpSpPr>
            <p:cNvPr id="44" name="Group 70"/>
            <p:cNvGrpSpPr>
              <a:grpSpLocks/>
            </p:cNvGrpSpPr>
            <p:nvPr/>
          </p:nvGrpSpPr>
          <p:grpSpPr bwMode="auto">
            <a:xfrm>
              <a:off x="3186" y="810"/>
              <a:ext cx="1044" cy="198"/>
              <a:chOff x="159" y="810"/>
              <a:chExt cx="1044" cy="198"/>
            </a:xfrm>
          </p:grpSpPr>
          <p:sp>
            <p:nvSpPr>
              <p:cNvPr id="48" name="Line 71"/>
              <p:cNvSpPr>
                <a:spLocks noChangeShapeType="1"/>
              </p:cNvSpPr>
              <p:nvPr/>
            </p:nvSpPr>
            <p:spPr bwMode="auto">
              <a:xfrm>
                <a:off x="159" y="906"/>
                <a:ext cx="1044" cy="2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 name="Text Box 72"/>
              <p:cNvSpPr txBox="1">
                <a:spLocks noChangeArrowheads="1"/>
              </p:cNvSpPr>
              <p:nvPr/>
            </p:nvSpPr>
            <p:spPr bwMode="auto">
              <a:xfrm>
                <a:off x="411" y="810"/>
                <a:ext cx="522" cy="1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1600"/>
                  <a:t>28 bits</a:t>
                </a:r>
              </a:p>
            </p:txBody>
          </p:sp>
        </p:grpSp>
        <p:grpSp>
          <p:nvGrpSpPr>
            <p:cNvPr id="45" name="Group 73"/>
            <p:cNvGrpSpPr>
              <a:grpSpLocks/>
            </p:cNvGrpSpPr>
            <p:nvPr/>
          </p:nvGrpSpPr>
          <p:grpSpPr bwMode="auto">
            <a:xfrm>
              <a:off x="4666" y="810"/>
              <a:ext cx="952" cy="203"/>
              <a:chOff x="159" y="810"/>
              <a:chExt cx="952" cy="203"/>
            </a:xfrm>
          </p:grpSpPr>
          <p:sp>
            <p:nvSpPr>
              <p:cNvPr id="46" name="Line 74"/>
              <p:cNvSpPr>
                <a:spLocks noChangeShapeType="1"/>
              </p:cNvSpPr>
              <p:nvPr/>
            </p:nvSpPr>
            <p:spPr bwMode="auto">
              <a:xfrm>
                <a:off x="159" y="906"/>
                <a:ext cx="95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 name="Text Box 75"/>
              <p:cNvSpPr txBox="1">
                <a:spLocks noChangeArrowheads="1"/>
              </p:cNvSpPr>
              <p:nvPr/>
            </p:nvSpPr>
            <p:spPr bwMode="auto">
              <a:xfrm>
                <a:off x="411" y="810"/>
                <a:ext cx="449" cy="20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1400"/>
                  <a:t>28 bits</a:t>
                </a:r>
              </a:p>
            </p:txBody>
          </p:sp>
        </p:grpSp>
      </p:grpSp>
      <p:cxnSp>
        <p:nvCxnSpPr>
          <p:cNvPr id="77" name="Straight Connector 76"/>
          <p:cNvCxnSpPr>
            <a:stCxn id="29" idx="1"/>
          </p:cNvCxnSpPr>
          <p:nvPr/>
        </p:nvCxnSpPr>
        <p:spPr>
          <a:xfrm>
            <a:off x="2052638" y="1741742"/>
            <a:ext cx="11906" cy="345054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064544" y="5192285"/>
            <a:ext cx="283527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4899819" y="1741741"/>
            <a:ext cx="2381" cy="345054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2052638" y="1741741"/>
            <a:ext cx="2849562"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290763" y="2840499"/>
            <a:ext cx="290464" cy="369332"/>
          </a:xfrm>
          <a:prstGeom prst="rect">
            <a:avLst/>
          </a:prstGeom>
          <a:noFill/>
        </p:spPr>
        <p:txBody>
          <a:bodyPr wrap="none" rtlCol="0">
            <a:spAutoFit/>
          </a:bodyPr>
          <a:lstStyle/>
          <a:p>
            <a:r>
              <a:rPr lang="en-US" b="1" dirty="0"/>
              <a:t>F</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5901929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Single Round of DES Algorithm</a:t>
            </a:r>
            <a:endParaRPr lang="en-US" dirty="0"/>
          </a:p>
        </p:txBody>
      </p:sp>
      <p:sp>
        <p:nvSpPr>
          <p:cNvPr id="3" name="Content Placeholder 2"/>
          <p:cNvSpPr>
            <a:spLocks noGrp="1"/>
          </p:cNvSpPr>
          <p:nvPr>
            <p:ph idx="1"/>
          </p:nvPr>
        </p:nvSpPr>
        <p:spPr/>
        <p:txBody>
          <a:bodyPr>
            <a:normAutofit fontScale="32500" lnSpcReduction="20000"/>
          </a:bodyPr>
          <a:lstStyle/>
          <a:p>
            <a:pPr algn="just"/>
            <a:r>
              <a:rPr lang="en-US" sz="9600" dirty="0"/>
              <a:t>The round key </a:t>
            </a:r>
            <a:r>
              <a:rPr lang="en-US" sz="9600" i="1" dirty="0"/>
              <a:t>K</a:t>
            </a:r>
            <a:r>
              <a:rPr lang="en-US" sz="6200" i="1" dirty="0"/>
              <a:t>i</a:t>
            </a:r>
            <a:r>
              <a:rPr lang="en-US" sz="9600" i="1" dirty="0"/>
              <a:t> </a:t>
            </a:r>
            <a:r>
              <a:rPr lang="en-US" sz="9600" dirty="0"/>
              <a:t>is 48 bits. The </a:t>
            </a:r>
            <a:r>
              <a:rPr lang="en-US" sz="9600" i="1" dirty="0"/>
              <a:t>R </a:t>
            </a:r>
            <a:r>
              <a:rPr lang="en-US" sz="9600" dirty="0"/>
              <a:t>input is 32 bits. This </a:t>
            </a:r>
            <a:r>
              <a:rPr lang="en-US" sz="9600" i="1" dirty="0"/>
              <a:t>R </a:t>
            </a:r>
            <a:r>
              <a:rPr lang="en-US" sz="9600" dirty="0"/>
              <a:t>input is first expanded to 48 bits by using a table that defines a permutation plus an expansion that involves duplication of 16 of the </a:t>
            </a:r>
            <a:r>
              <a:rPr lang="en-US" sz="9600" i="1" dirty="0"/>
              <a:t>R </a:t>
            </a:r>
            <a:r>
              <a:rPr lang="en-US" sz="9600" dirty="0"/>
              <a:t>bits.</a:t>
            </a:r>
          </a:p>
          <a:p>
            <a:pPr algn="just"/>
            <a:r>
              <a:rPr lang="en-US" sz="9600" dirty="0"/>
              <a:t>The resulting 48 bits are </a:t>
            </a:r>
            <a:r>
              <a:rPr lang="en-US" sz="9600" dirty="0" err="1"/>
              <a:t>XORed</a:t>
            </a:r>
            <a:r>
              <a:rPr lang="en-US" sz="9600" dirty="0"/>
              <a:t> with </a:t>
            </a:r>
            <a:r>
              <a:rPr lang="en-US" sz="9600" i="1" dirty="0"/>
              <a:t>K</a:t>
            </a:r>
            <a:r>
              <a:rPr lang="en-US" sz="6200" i="1" dirty="0"/>
              <a:t>i</a:t>
            </a:r>
            <a:r>
              <a:rPr lang="en-US" sz="9600" dirty="0"/>
              <a:t>. This 48-bit result passes through a substitution function that produces a 32-bit output.</a:t>
            </a:r>
          </a:p>
          <a:p>
            <a:pPr algn="just"/>
            <a:r>
              <a:rPr lang="en-US" sz="9600" dirty="0"/>
              <a:t>The substitution consists of a set of eight S-boxes, each of which accepts 6 bits as input and produces 4 bits as output. </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5572532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Single Round of DES Algorithm</a:t>
            </a:r>
            <a:endParaRPr lang="en-US" dirty="0"/>
          </a:p>
        </p:txBody>
      </p:sp>
      <p:sp>
        <p:nvSpPr>
          <p:cNvPr id="3" name="Content Placeholder 2"/>
          <p:cNvSpPr>
            <a:spLocks noGrp="1"/>
          </p:cNvSpPr>
          <p:nvPr>
            <p:ph idx="1"/>
          </p:nvPr>
        </p:nvSpPr>
        <p:spPr/>
        <p:txBody>
          <a:bodyPr>
            <a:normAutofit fontScale="25000" lnSpcReduction="20000"/>
          </a:bodyPr>
          <a:lstStyle/>
          <a:p>
            <a:pPr algn="just"/>
            <a:r>
              <a:rPr lang="en-US" sz="10500" dirty="0"/>
              <a:t>These transformations are defined in the following slides, which is interpreted as follows: </a:t>
            </a:r>
          </a:p>
          <a:p>
            <a:pPr lvl="1" algn="just"/>
            <a:r>
              <a:rPr lang="en-US" sz="10500" dirty="0"/>
              <a:t>The first and last bits of the input to box S</a:t>
            </a:r>
            <a:r>
              <a:rPr lang="en-US" sz="8000" i="1" dirty="0"/>
              <a:t>i</a:t>
            </a:r>
            <a:r>
              <a:rPr lang="en-US" sz="10500" i="1" dirty="0"/>
              <a:t> </a:t>
            </a:r>
            <a:r>
              <a:rPr lang="en-US" sz="10500" dirty="0"/>
              <a:t>form a 2-bit binary number to select one of four substitutions defined by the four rows in the table for S</a:t>
            </a:r>
            <a:r>
              <a:rPr lang="en-US" sz="8000" i="1" dirty="0"/>
              <a:t>i</a:t>
            </a:r>
            <a:r>
              <a:rPr lang="en-US" sz="10500" dirty="0"/>
              <a:t>.</a:t>
            </a:r>
          </a:p>
          <a:p>
            <a:pPr lvl="1" algn="just"/>
            <a:r>
              <a:rPr lang="en-US" sz="10500" dirty="0"/>
              <a:t> The middle four bits select one of the sixteen columns. The decimal value in the cell selected by the row and column is then converted to its 4-bit representation to produce the output. </a:t>
            </a:r>
          </a:p>
          <a:p>
            <a:pPr lvl="1" algn="just"/>
            <a:r>
              <a:rPr lang="en-US" sz="10500" dirty="0"/>
              <a:t>For example, in S1 for input 011001, the row is 01 (row 1) and the column is 1100 (column 12). The value in row 1, column 12 is 9, so the output is 1001</a:t>
            </a:r>
            <a:r>
              <a:rPr lang="en-US" dirty="0"/>
              <a:t>.</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265895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Calculation of F(R,K)</a:t>
            </a:r>
            <a:endParaRPr lang="en-US" b="1" dirty="0"/>
          </a:p>
        </p:txBody>
      </p:sp>
      <p:pic>
        <p:nvPicPr>
          <p:cNvPr id="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1345778"/>
            <a:ext cx="7391400" cy="5308438"/>
          </a:xfrm>
        </p:spPr>
      </p:pic>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4463708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0" y="228600"/>
            <a:ext cx="2971800" cy="1143000"/>
          </a:xfrm>
        </p:spPr>
        <p:txBody>
          <a:bodyPr>
            <a:normAutofit fontScale="90000"/>
          </a:bodyPr>
          <a:lstStyle/>
          <a:p>
            <a:r>
              <a:rPr lang="en-US" b="1" dirty="0" smtClean="0"/>
              <a:t>Definition of DES S-Boxes</a:t>
            </a:r>
            <a:endParaRPr lang="en-US" b="1"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0"/>
            <a:ext cx="6096000"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7483328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Generation</a:t>
            </a:r>
            <a:endParaRPr lang="en-US" b="1" dirty="0"/>
          </a:p>
        </p:txBody>
      </p:sp>
      <p:sp>
        <p:nvSpPr>
          <p:cNvPr id="3" name="Content Placeholder 2"/>
          <p:cNvSpPr>
            <a:spLocks noGrp="1"/>
          </p:cNvSpPr>
          <p:nvPr>
            <p:ph idx="1"/>
          </p:nvPr>
        </p:nvSpPr>
        <p:spPr/>
        <p:txBody>
          <a:bodyPr>
            <a:normAutofit fontScale="77500" lnSpcReduction="20000"/>
          </a:bodyPr>
          <a:lstStyle/>
          <a:p>
            <a:pPr algn="just"/>
            <a:r>
              <a:rPr lang="en-US" dirty="0" smtClean="0"/>
              <a:t>A </a:t>
            </a:r>
            <a:r>
              <a:rPr lang="en-US" dirty="0"/>
              <a:t>64-bit key is </a:t>
            </a:r>
            <a:r>
              <a:rPr lang="en-US" dirty="0" smtClean="0"/>
              <a:t>used as </a:t>
            </a:r>
            <a:r>
              <a:rPr lang="en-US" dirty="0"/>
              <a:t>input to the algorithm</a:t>
            </a:r>
            <a:r>
              <a:rPr lang="en-US" dirty="0" smtClean="0"/>
              <a:t>. The </a:t>
            </a:r>
            <a:r>
              <a:rPr lang="en-US" dirty="0"/>
              <a:t>bits of the key are numbered from 1 through 64; </a:t>
            </a:r>
            <a:r>
              <a:rPr lang="en-US" dirty="0" smtClean="0"/>
              <a:t>every eighth </a:t>
            </a:r>
            <a:r>
              <a:rPr lang="en-US" dirty="0"/>
              <a:t>bit is </a:t>
            </a:r>
            <a:r>
              <a:rPr lang="en-US" dirty="0" smtClean="0"/>
              <a:t>ignored. </a:t>
            </a:r>
          </a:p>
          <a:p>
            <a:pPr algn="just"/>
            <a:r>
              <a:rPr lang="en-US" dirty="0" smtClean="0"/>
              <a:t>The </a:t>
            </a:r>
            <a:r>
              <a:rPr lang="en-US" dirty="0"/>
              <a:t>key is </a:t>
            </a:r>
            <a:r>
              <a:rPr lang="en-US" dirty="0" smtClean="0"/>
              <a:t>first subjected </a:t>
            </a:r>
            <a:r>
              <a:rPr lang="en-US" dirty="0"/>
              <a:t>to a permutation governed by a table labeled Permuted Choice </a:t>
            </a:r>
            <a:r>
              <a:rPr lang="en-US" dirty="0" smtClean="0"/>
              <a:t>One.</a:t>
            </a:r>
          </a:p>
          <a:p>
            <a:pPr algn="just"/>
            <a:r>
              <a:rPr lang="en-US" dirty="0" smtClean="0"/>
              <a:t>The </a:t>
            </a:r>
            <a:r>
              <a:rPr lang="en-US" dirty="0"/>
              <a:t>resulting 56-bit key is then treated as two 28-bit quantities, </a:t>
            </a:r>
            <a:r>
              <a:rPr lang="en-US" dirty="0" smtClean="0"/>
              <a:t>labeled C</a:t>
            </a:r>
            <a:r>
              <a:rPr lang="en-US" sz="2500" dirty="0" smtClean="0"/>
              <a:t>0</a:t>
            </a:r>
            <a:r>
              <a:rPr lang="en-US" dirty="0" smtClean="0"/>
              <a:t> and D</a:t>
            </a:r>
            <a:r>
              <a:rPr lang="en-US" sz="2500" dirty="0" smtClean="0"/>
              <a:t>0</a:t>
            </a:r>
            <a:r>
              <a:rPr lang="en-US" dirty="0" smtClean="0"/>
              <a:t>. </a:t>
            </a:r>
            <a:r>
              <a:rPr lang="en-US" dirty="0"/>
              <a:t>At each round, </a:t>
            </a:r>
            <a:r>
              <a:rPr lang="en-US" dirty="0" smtClean="0"/>
              <a:t>C</a:t>
            </a:r>
            <a:r>
              <a:rPr lang="en-US" sz="2100" dirty="0" smtClean="0"/>
              <a:t>i-1 </a:t>
            </a:r>
            <a:r>
              <a:rPr lang="en-US" dirty="0" smtClean="0"/>
              <a:t>and D</a:t>
            </a:r>
            <a:r>
              <a:rPr lang="en-US" sz="2100" dirty="0" smtClean="0"/>
              <a:t>i-1</a:t>
            </a:r>
            <a:r>
              <a:rPr lang="en-US" dirty="0" smtClean="0"/>
              <a:t> are </a:t>
            </a:r>
            <a:r>
              <a:rPr lang="en-US" dirty="0"/>
              <a:t>separately subjected to a circular </a:t>
            </a:r>
            <a:r>
              <a:rPr lang="en-US" dirty="0" smtClean="0"/>
              <a:t>left shift </a:t>
            </a:r>
            <a:r>
              <a:rPr lang="en-US" dirty="0"/>
              <a:t>or (rotation) of 1 or 2 </a:t>
            </a:r>
            <a:r>
              <a:rPr lang="en-US" dirty="0" smtClean="0"/>
              <a:t>bits. These </a:t>
            </a:r>
            <a:r>
              <a:rPr lang="en-US" dirty="0"/>
              <a:t>shifted values </a:t>
            </a:r>
            <a:r>
              <a:rPr lang="en-US" dirty="0" smtClean="0"/>
              <a:t>serve as </a:t>
            </a:r>
            <a:r>
              <a:rPr lang="en-US" dirty="0"/>
              <a:t>input to the next round. </a:t>
            </a:r>
            <a:endParaRPr lang="en-US" dirty="0" smtClean="0"/>
          </a:p>
          <a:p>
            <a:pPr algn="just"/>
            <a:r>
              <a:rPr lang="en-US" dirty="0" smtClean="0"/>
              <a:t>They </a:t>
            </a:r>
            <a:r>
              <a:rPr lang="en-US" dirty="0"/>
              <a:t>also serve as input to the part labeled </a:t>
            </a:r>
            <a:r>
              <a:rPr lang="en-US" dirty="0" smtClean="0"/>
              <a:t>Permuted Choice Two, </a:t>
            </a:r>
            <a:r>
              <a:rPr lang="en-US" dirty="0"/>
              <a:t>which produces a 48-bit output that serves as input to </a:t>
            </a:r>
            <a:r>
              <a:rPr lang="en-US" dirty="0" smtClean="0"/>
              <a:t>the function </a:t>
            </a:r>
            <a:r>
              <a:rPr lang="en-US" dirty="0"/>
              <a:t>F(</a:t>
            </a:r>
            <a:r>
              <a:rPr lang="en-US" i="1" dirty="0"/>
              <a:t>R</a:t>
            </a:r>
            <a:r>
              <a:rPr lang="en-US" sz="2100" i="1" dirty="0"/>
              <a:t>i</a:t>
            </a:r>
            <a:r>
              <a:rPr lang="en-US" sz="2100" dirty="0"/>
              <a:t>-1</a:t>
            </a:r>
            <a:r>
              <a:rPr lang="en-US" dirty="0"/>
              <a:t>, </a:t>
            </a:r>
            <a:r>
              <a:rPr lang="en-US" i="1" dirty="0"/>
              <a:t>K</a:t>
            </a:r>
            <a:r>
              <a:rPr lang="en-US" sz="2100" i="1" dirty="0"/>
              <a:t>i</a:t>
            </a:r>
            <a:r>
              <a:rPr lang="en-US" dirty="0"/>
              <a:t>)</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8105146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Input Key</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2208977"/>
              </p:ext>
            </p:extLst>
          </p:nvPr>
        </p:nvGraphicFramePr>
        <p:xfrm>
          <a:off x="533400" y="2362200"/>
          <a:ext cx="8229600" cy="2966720"/>
        </p:xfrm>
        <a:graphic>
          <a:graphicData uri="http://schemas.openxmlformats.org/drawingml/2006/table">
            <a:tbl>
              <a:tblPr bandRow="1">
                <a:tableStyleId>{5C22544A-7EE6-4342-B048-85BDC9FD1C3A}</a:tableStyleId>
              </a:tblPr>
              <a:tblGrid>
                <a:gridCol w="1028700"/>
                <a:gridCol w="1028700"/>
                <a:gridCol w="1028700"/>
                <a:gridCol w="1028700"/>
                <a:gridCol w="1028700"/>
                <a:gridCol w="1028700"/>
                <a:gridCol w="1028700"/>
                <a:gridCol w="1028700"/>
              </a:tblGrid>
              <a:tr h="370840">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16</a:t>
                      </a:r>
                      <a:endParaRPr lang="en-US" dirty="0"/>
                    </a:p>
                  </a:txBody>
                  <a:tcPr/>
                </a:tc>
              </a:tr>
              <a:tr h="370840">
                <a:tc>
                  <a:txBody>
                    <a:bodyPr/>
                    <a:lstStyle/>
                    <a:p>
                      <a:pPr algn="ctr"/>
                      <a:r>
                        <a:rPr lang="en-US" dirty="0" smtClean="0"/>
                        <a:t>17</a:t>
                      </a:r>
                      <a:endParaRPr lang="en-US" dirty="0"/>
                    </a:p>
                  </a:txBody>
                  <a:tcPr/>
                </a:tc>
                <a:tc>
                  <a:txBody>
                    <a:bodyPr/>
                    <a:lstStyle/>
                    <a:p>
                      <a:pPr algn="ctr"/>
                      <a:r>
                        <a:rPr lang="en-US" dirty="0" smtClean="0"/>
                        <a:t>18</a:t>
                      </a:r>
                      <a:endParaRPr lang="en-US" dirty="0"/>
                    </a:p>
                  </a:txBody>
                  <a:tcPr/>
                </a:tc>
                <a:tc>
                  <a:txBody>
                    <a:bodyPr/>
                    <a:lstStyle/>
                    <a:p>
                      <a:pPr algn="ctr"/>
                      <a:r>
                        <a:rPr lang="en-US" dirty="0" smtClean="0"/>
                        <a:t>19</a:t>
                      </a:r>
                      <a:endParaRPr lang="en-US" dirty="0"/>
                    </a:p>
                  </a:txBody>
                  <a:tcPr/>
                </a:tc>
                <a:tc>
                  <a:txBody>
                    <a:bodyPr/>
                    <a:lstStyle/>
                    <a:p>
                      <a:pPr algn="ctr"/>
                      <a:r>
                        <a:rPr lang="en-US" dirty="0" smtClean="0"/>
                        <a:t>20</a:t>
                      </a:r>
                      <a:endParaRPr lang="en-US" dirty="0"/>
                    </a:p>
                  </a:txBody>
                  <a:tcPr/>
                </a:tc>
                <a:tc>
                  <a:txBody>
                    <a:bodyPr/>
                    <a:lstStyle/>
                    <a:p>
                      <a:pPr algn="ctr"/>
                      <a:r>
                        <a:rPr lang="en-US" dirty="0" smtClean="0"/>
                        <a:t>21</a:t>
                      </a:r>
                      <a:endParaRPr lang="en-US" dirty="0"/>
                    </a:p>
                  </a:txBody>
                  <a:tcPr/>
                </a:tc>
                <a:tc>
                  <a:txBody>
                    <a:bodyPr/>
                    <a:lstStyle/>
                    <a:p>
                      <a:pPr algn="ctr"/>
                      <a:r>
                        <a:rPr lang="en-US" dirty="0" smtClean="0"/>
                        <a:t>22</a:t>
                      </a:r>
                      <a:endParaRPr lang="en-US" dirty="0"/>
                    </a:p>
                  </a:txBody>
                  <a:tcPr/>
                </a:tc>
                <a:tc>
                  <a:txBody>
                    <a:bodyPr/>
                    <a:lstStyle/>
                    <a:p>
                      <a:pPr algn="ctr"/>
                      <a:r>
                        <a:rPr lang="en-US" dirty="0" smtClean="0"/>
                        <a:t>23</a:t>
                      </a:r>
                      <a:endParaRPr lang="en-US" dirty="0"/>
                    </a:p>
                  </a:txBody>
                  <a:tcPr/>
                </a:tc>
                <a:tc>
                  <a:txBody>
                    <a:bodyPr/>
                    <a:lstStyle/>
                    <a:p>
                      <a:pPr algn="ctr"/>
                      <a:r>
                        <a:rPr lang="en-US" dirty="0" smtClean="0"/>
                        <a:t>24</a:t>
                      </a:r>
                      <a:endParaRPr lang="en-US" dirty="0"/>
                    </a:p>
                  </a:txBody>
                  <a:tcPr/>
                </a:tc>
              </a:tr>
              <a:tr h="370840">
                <a:tc>
                  <a:txBody>
                    <a:bodyPr/>
                    <a:lstStyle/>
                    <a:p>
                      <a:pPr algn="ctr"/>
                      <a:r>
                        <a:rPr lang="en-US" dirty="0" smtClean="0"/>
                        <a:t>25</a:t>
                      </a:r>
                      <a:endParaRPr lang="en-US" dirty="0"/>
                    </a:p>
                  </a:txBody>
                  <a:tcPr/>
                </a:tc>
                <a:tc>
                  <a:txBody>
                    <a:bodyPr/>
                    <a:lstStyle/>
                    <a:p>
                      <a:pPr algn="ctr"/>
                      <a:r>
                        <a:rPr lang="en-US" dirty="0" smtClean="0"/>
                        <a:t>26</a:t>
                      </a:r>
                      <a:endParaRPr lang="en-US" dirty="0"/>
                    </a:p>
                  </a:txBody>
                  <a:tcPr/>
                </a:tc>
                <a:tc>
                  <a:txBody>
                    <a:bodyPr/>
                    <a:lstStyle/>
                    <a:p>
                      <a:pPr algn="ctr"/>
                      <a:r>
                        <a:rPr lang="en-US" dirty="0" smtClean="0"/>
                        <a:t>27</a:t>
                      </a:r>
                      <a:endParaRPr lang="en-US" dirty="0"/>
                    </a:p>
                  </a:txBody>
                  <a:tcPr/>
                </a:tc>
                <a:tc>
                  <a:txBody>
                    <a:bodyPr/>
                    <a:lstStyle/>
                    <a:p>
                      <a:pPr algn="ctr"/>
                      <a:r>
                        <a:rPr lang="en-US" dirty="0" smtClean="0"/>
                        <a:t>28</a:t>
                      </a:r>
                      <a:endParaRPr lang="en-US" dirty="0"/>
                    </a:p>
                  </a:txBody>
                  <a:tcPr/>
                </a:tc>
                <a:tc>
                  <a:txBody>
                    <a:bodyPr/>
                    <a:lstStyle/>
                    <a:p>
                      <a:pPr algn="ctr"/>
                      <a:r>
                        <a:rPr lang="en-US" dirty="0" smtClean="0"/>
                        <a:t>29</a:t>
                      </a:r>
                      <a:endParaRPr lang="en-US" dirty="0"/>
                    </a:p>
                  </a:txBody>
                  <a:tcPr/>
                </a:tc>
                <a:tc>
                  <a:txBody>
                    <a:bodyPr/>
                    <a:lstStyle/>
                    <a:p>
                      <a:pPr algn="ctr"/>
                      <a:r>
                        <a:rPr lang="en-US" dirty="0" smtClean="0"/>
                        <a:t>30</a:t>
                      </a:r>
                      <a:endParaRPr lang="en-US" dirty="0"/>
                    </a:p>
                  </a:txBody>
                  <a:tcPr/>
                </a:tc>
                <a:tc>
                  <a:txBody>
                    <a:bodyPr/>
                    <a:lstStyle/>
                    <a:p>
                      <a:pPr algn="ctr"/>
                      <a:r>
                        <a:rPr lang="en-US" dirty="0" smtClean="0"/>
                        <a:t>31</a:t>
                      </a:r>
                      <a:endParaRPr lang="en-US" dirty="0"/>
                    </a:p>
                  </a:txBody>
                  <a:tcPr/>
                </a:tc>
                <a:tc>
                  <a:txBody>
                    <a:bodyPr/>
                    <a:lstStyle/>
                    <a:p>
                      <a:pPr algn="ctr"/>
                      <a:r>
                        <a:rPr lang="en-US" dirty="0" smtClean="0"/>
                        <a:t>32</a:t>
                      </a:r>
                      <a:endParaRPr lang="en-US" dirty="0"/>
                    </a:p>
                  </a:txBody>
                  <a:tcPr/>
                </a:tc>
              </a:tr>
              <a:tr h="370840">
                <a:tc>
                  <a:txBody>
                    <a:bodyPr/>
                    <a:lstStyle/>
                    <a:p>
                      <a:pPr algn="ctr"/>
                      <a:r>
                        <a:rPr lang="en-US" dirty="0" smtClean="0"/>
                        <a:t>33</a:t>
                      </a:r>
                      <a:endParaRPr lang="en-US" dirty="0"/>
                    </a:p>
                  </a:txBody>
                  <a:tcPr/>
                </a:tc>
                <a:tc>
                  <a:txBody>
                    <a:bodyPr/>
                    <a:lstStyle/>
                    <a:p>
                      <a:pPr algn="ctr"/>
                      <a:r>
                        <a:rPr lang="en-US" dirty="0" smtClean="0"/>
                        <a:t>34</a:t>
                      </a:r>
                      <a:endParaRPr lang="en-US" dirty="0"/>
                    </a:p>
                  </a:txBody>
                  <a:tcPr/>
                </a:tc>
                <a:tc>
                  <a:txBody>
                    <a:bodyPr/>
                    <a:lstStyle/>
                    <a:p>
                      <a:pPr algn="ctr"/>
                      <a:r>
                        <a:rPr lang="en-US" dirty="0" smtClean="0"/>
                        <a:t>35</a:t>
                      </a:r>
                      <a:endParaRPr lang="en-US" dirty="0"/>
                    </a:p>
                  </a:txBody>
                  <a:tcPr/>
                </a:tc>
                <a:tc>
                  <a:txBody>
                    <a:bodyPr/>
                    <a:lstStyle/>
                    <a:p>
                      <a:pPr algn="ctr"/>
                      <a:r>
                        <a:rPr lang="en-US" dirty="0" smtClean="0"/>
                        <a:t>36</a:t>
                      </a:r>
                      <a:endParaRPr lang="en-US" dirty="0"/>
                    </a:p>
                  </a:txBody>
                  <a:tcPr/>
                </a:tc>
                <a:tc>
                  <a:txBody>
                    <a:bodyPr/>
                    <a:lstStyle/>
                    <a:p>
                      <a:pPr algn="ctr"/>
                      <a:r>
                        <a:rPr lang="en-US" dirty="0" smtClean="0"/>
                        <a:t>37</a:t>
                      </a:r>
                      <a:endParaRPr lang="en-US" dirty="0"/>
                    </a:p>
                  </a:txBody>
                  <a:tcPr/>
                </a:tc>
                <a:tc>
                  <a:txBody>
                    <a:bodyPr/>
                    <a:lstStyle/>
                    <a:p>
                      <a:pPr algn="ctr"/>
                      <a:r>
                        <a:rPr lang="en-US" dirty="0" smtClean="0"/>
                        <a:t>38</a:t>
                      </a:r>
                      <a:endParaRPr lang="en-US" dirty="0"/>
                    </a:p>
                  </a:txBody>
                  <a:tcPr/>
                </a:tc>
                <a:tc>
                  <a:txBody>
                    <a:bodyPr/>
                    <a:lstStyle/>
                    <a:p>
                      <a:pPr algn="ctr"/>
                      <a:r>
                        <a:rPr lang="en-US" dirty="0" smtClean="0"/>
                        <a:t>39</a:t>
                      </a:r>
                      <a:endParaRPr lang="en-US" dirty="0"/>
                    </a:p>
                  </a:txBody>
                  <a:tcPr/>
                </a:tc>
                <a:tc>
                  <a:txBody>
                    <a:bodyPr/>
                    <a:lstStyle/>
                    <a:p>
                      <a:pPr algn="ctr"/>
                      <a:r>
                        <a:rPr lang="en-US" dirty="0" smtClean="0"/>
                        <a:t>40</a:t>
                      </a:r>
                      <a:endParaRPr lang="en-US" dirty="0"/>
                    </a:p>
                  </a:txBody>
                  <a:tcPr/>
                </a:tc>
              </a:tr>
              <a:tr h="370840">
                <a:tc>
                  <a:txBody>
                    <a:bodyPr/>
                    <a:lstStyle/>
                    <a:p>
                      <a:pPr algn="ctr"/>
                      <a:r>
                        <a:rPr lang="en-US" dirty="0" smtClean="0"/>
                        <a:t>41</a:t>
                      </a:r>
                      <a:endParaRPr lang="en-US" dirty="0"/>
                    </a:p>
                  </a:txBody>
                  <a:tcPr/>
                </a:tc>
                <a:tc>
                  <a:txBody>
                    <a:bodyPr/>
                    <a:lstStyle/>
                    <a:p>
                      <a:pPr algn="ctr"/>
                      <a:r>
                        <a:rPr lang="en-US" dirty="0" smtClean="0"/>
                        <a:t>42</a:t>
                      </a:r>
                      <a:endParaRPr lang="en-US" dirty="0"/>
                    </a:p>
                  </a:txBody>
                  <a:tcPr/>
                </a:tc>
                <a:tc>
                  <a:txBody>
                    <a:bodyPr/>
                    <a:lstStyle/>
                    <a:p>
                      <a:pPr algn="ctr"/>
                      <a:r>
                        <a:rPr lang="en-US" dirty="0" smtClean="0"/>
                        <a:t>43</a:t>
                      </a:r>
                      <a:endParaRPr lang="en-US" dirty="0"/>
                    </a:p>
                  </a:txBody>
                  <a:tcPr/>
                </a:tc>
                <a:tc>
                  <a:txBody>
                    <a:bodyPr/>
                    <a:lstStyle/>
                    <a:p>
                      <a:pPr algn="ctr"/>
                      <a:r>
                        <a:rPr lang="en-US" dirty="0" smtClean="0"/>
                        <a:t>44</a:t>
                      </a:r>
                      <a:endParaRPr lang="en-US" dirty="0"/>
                    </a:p>
                  </a:txBody>
                  <a:tcPr/>
                </a:tc>
                <a:tc>
                  <a:txBody>
                    <a:bodyPr/>
                    <a:lstStyle/>
                    <a:p>
                      <a:pPr algn="ctr"/>
                      <a:r>
                        <a:rPr lang="en-US" dirty="0" smtClean="0"/>
                        <a:t>45</a:t>
                      </a:r>
                      <a:endParaRPr lang="en-US" dirty="0"/>
                    </a:p>
                  </a:txBody>
                  <a:tcPr/>
                </a:tc>
                <a:tc>
                  <a:txBody>
                    <a:bodyPr/>
                    <a:lstStyle/>
                    <a:p>
                      <a:pPr algn="ctr"/>
                      <a:r>
                        <a:rPr lang="en-US" dirty="0" smtClean="0"/>
                        <a:t>46</a:t>
                      </a:r>
                      <a:endParaRPr lang="en-US" dirty="0"/>
                    </a:p>
                  </a:txBody>
                  <a:tcPr/>
                </a:tc>
                <a:tc>
                  <a:txBody>
                    <a:bodyPr/>
                    <a:lstStyle/>
                    <a:p>
                      <a:pPr algn="ctr"/>
                      <a:r>
                        <a:rPr lang="en-US" dirty="0" smtClean="0"/>
                        <a:t>47</a:t>
                      </a:r>
                      <a:endParaRPr lang="en-US" dirty="0"/>
                    </a:p>
                  </a:txBody>
                  <a:tcPr/>
                </a:tc>
                <a:tc>
                  <a:txBody>
                    <a:bodyPr/>
                    <a:lstStyle/>
                    <a:p>
                      <a:pPr algn="ctr"/>
                      <a:r>
                        <a:rPr lang="en-US" dirty="0" smtClean="0"/>
                        <a:t>48</a:t>
                      </a:r>
                      <a:endParaRPr lang="en-US" dirty="0"/>
                    </a:p>
                  </a:txBody>
                  <a:tcPr/>
                </a:tc>
              </a:tr>
              <a:tr h="370840">
                <a:tc>
                  <a:txBody>
                    <a:bodyPr/>
                    <a:lstStyle/>
                    <a:p>
                      <a:pPr algn="ctr"/>
                      <a:r>
                        <a:rPr lang="en-US" dirty="0" smtClean="0"/>
                        <a:t>49</a:t>
                      </a:r>
                      <a:endParaRPr lang="en-US" dirty="0"/>
                    </a:p>
                  </a:txBody>
                  <a:tcPr/>
                </a:tc>
                <a:tc>
                  <a:txBody>
                    <a:bodyPr/>
                    <a:lstStyle/>
                    <a:p>
                      <a:pPr algn="ctr"/>
                      <a:r>
                        <a:rPr lang="en-US" dirty="0" smtClean="0"/>
                        <a:t>50</a:t>
                      </a:r>
                      <a:endParaRPr lang="en-US" dirty="0"/>
                    </a:p>
                  </a:txBody>
                  <a:tcPr/>
                </a:tc>
                <a:tc>
                  <a:txBody>
                    <a:bodyPr/>
                    <a:lstStyle/>
                    <a:p>
                      <a:pPr algn="ctr"/>
                      <a:r>
                        <a:rPr lang="en-US" dirty="0" smtClean="0"/>
                        <a:t>51</a:t>
                      </a:r>
                      <a:endParaRPr lang="en-US" dirty="0"/>
                    </a:p>
                  </a:txBody>
                  <a:tcPr/>
                </a:tc>
                <a:tc>
                  <a:txBody>
                    <a:bodyPr/>
                    <a:lstStyle/>
                    <a:p>
                      <a:pPr algn="ctr"/>
                      <a:r>
                        <a:rPr lang="en-US" dirty="0" smtClean="0"/>
                        <a:t>52</a:t>
                      </a:r>
                      <a:endParaRPr lang="en-US" dirty="0"/>
                    </a:p>
                  </a:txBody>
                  <a:tcPr/>
                </a:tc>
                <a:tc>
                  <a:txBody>
                    <a:bodyPr/>
                    <a:lstStyle/>
                    <a:p>
                      <a:pPr algn="ctr"/>
                      <a:r>
                        <a:rPr lang="en-US" dirty="0" smtClean="0"/>
                        <a:t>53</a:t>
                      </a:r>
                      <a:endParaRPr lang="en-US" dirty="0"/>
                    </a:p>
                  </a:txBody>
                  <a:tcPr/>
                </a:tc>
                <a:tc>
                  <a:txBody>
                    <a:bodyPr/>
                    <a:lstStyle/>
                    <a:p>
                      <a:pPr algn="ctr"/>
                      <a:r>
                        <a:rPr lang="en-US" dirty="0" smtClean="0"/>
                        <a:t>54</a:t>
                      </a:r>
                      <a:endParaRPr lang="en-US" dirty="0"/>
                    </a:p>
                  </a:txBody>
                  <a:tcPr/>
                </a:tc>
                <a:tc>
                  <a:txBody>
                    <a:bodyPr/>
                    <a:lstStyle/>
                    <a:p>
                      <a:pPr algn="ctr"/>
                      <a:r>
                        <a:rPr lang="en-US" dirty="0" smtClean="0"/>
                        <a:t>55</a:t>
                      </a:r>
                      <a:endParaRPr lang="en-US" dirty="0"/>
                    </a:p>
                  </a:txBody>
                  <a:tcPr/>
                </a:tc>
                <a:tc>
                  <a:txBody>
                    <a:bodyPr/>
                    <a:lstStyle/>
                    <a:p>
                      <a:pPr algn="ctr"/>
                      <a:r>
                        <a:rPr lang="en-US" dirty="0" smtClean="0"/>
                        <a:t>56</a:t>
                      </a:r>
                      <a:endParaRPr lang="en-US" dirty="0"/>
                    </a:p>
                  </a:txBody>
                  <a:tcPr/>
                </a:tc>
              </a:tr>
              <a:tr h="370840">
                <a:tc>
                  <a:txBody>
                    <a:bodyPr/>
                    <a:lstStyle/>
                    <a:p>
                      <a:pPr algn="ctr"/>
                      <a:r>
                        <a:rPr lang="en-US" dirty="0" smtClean="0"/>
                        <a:t>57</a:t>
                      </a:r>
                      <a:endParaRPr lang="en-US" dirty="0"/>
                    </a:p>
                  </a:txBody>
                  <a:tcPr/>
                </a:tc>
                <a:tc>
                  <a:txBody>
                    <a:bodyPr/>
                    <a:lstStyle/>
                    <a:p>
                      <a:pPr algn="ctr"/>
                      <a:r>
                        <a:rPr lang="en-US" dirty="0" smtClean="0"/>
                        <a:t>58</a:t>
                      </a:r>
                      <a:endParaRPr lang="en-US" dirty="0"/>
                    </a:p>
                  </a:txBody>
                  <a:tcPr/>
                </a:tc>
                <a:tc>
                  <a:txBody>
                    <a:bodyPr/>
                    <a:lstStyle/>
                    <a:p>
                      <a:pPr algn="ctr"/>
                      <a:r>
                        <a:rPr lang="en-US" dirty="0" smtClean="0"/>
                        <a:t>59</a:t>
                      </a:r>
                      <a:endParaRPr lang="en-US" dirty="0"/>
                    </a:p>
                  </a:txBody>
                  <a:tcPr/>
                </a:tc>
                <a:tc>
                  <a:txBody>
                    <a:bodyPr/>
                    <a:lstStyle/>
                    <a:p>
                      <a:pPr algn="ctr"/>
                      <a:r>
                        <a:rPr lang="en-US" dirty="0" smtClean="0"/>
                        <a:t>60</a:t>
                      </a:r>
                      <a:endParaRPr lang="en-US" dirty="0"/>
                    </a:p>
                  </a:txBody>
                  <a:tcPr/>
                </a:tc>
                <a:tc>
                  <a:txBody>
                    <a:bodyPr/>
                    <a:lstStyle/>
                    <a:p>
                      <a:pPr algn="ctr"/>
                      <a:r>
                        <a:rPr lang="en-US" dirty="0" smtClean="0"/>
                        <a:t>61</a:t>
                      </a:r>
                      <a:endParaRPr lang="en-US" dirty="0"/>
                    </a:p>
                  </a:txBody>
                  <a:tcPr/>
                </a:tc>
                <a:tc>
                  <a:txBody>
                    <a:bodyPr/>
                    <a:lstStyle/>
                    <a:p>
                      <a:pPr algn="ctr"/>
                      <a:r>
                        <a:rPr lang="en-US" dirty="0" smtClean="0"/>
                        <a:t>62</a:t>
                      </a:r>
                      <a:endParaRPr lang="en-US" dirty="0"/>
                    </a:p>
                  </a:txBody>
                  <a:tcPr/>
                </a:tc>
                <a:tc>
                  <a:txBody>
                    <a:bodyPr/>
                    <a:lstStyle/>
                    <a:p>
                      <a:pPr algn="ctr"/>
                      <a:r>
                        <a:rPr lang="en-US" dirty="0" smtClean="0"/>
                        <a:t>63</a:t>
                      </a:r>
                      <a:endParaRPr lang="en-US" dirty="0"/>
                    </a:p>
                  </a:txBody>
                  <a:tcPr/>
                </a:tc>
                <a:tc>
                  <a:txBody>
                    <a:bodyPr/>
                    <a:lstStyle/>
                    <a:p>
                      <a:pPr algn="ctr"/>
                      <a:r>
                        <a:rPr lang="en-US" dirty="0" smtClean="0"/>
                        <a:t>64</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9309113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Permuted Choice-1 (PC-1)</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85005848"/>
              </p:ext>
            </p:extLst>
          </p:nvPr>
        </p:nvGraphicFramePr>
        <p:xfrm>
          <a:off x="381000" y="2438400"/>
          <a:ext cx="8229599" cy="2966720"/>
        </p:xfrm>
        <a:graphic>
          <a:graphicData uri="http://schemas.openxmlformats.org/drawingml/2006/table">
            <a:tbl>
              <a:tblPr bandRow="1">
                <a:tableStyleId>{5C22544A-7EE6-4342-B048-85BDC9FD1C3A}</a:tableStyleId>
              </a:tblPr>
              <a:tblGrid>
                <a:gridCol w="1175657"/>
                <a:gridCol w="1175657"/>
                <a:gridCol w="1175657"/>
                <a:gridCol w="1175657"/>
                <a:gridCol w="1175657"/>
                <a:gridCol w="1175657"/>
                <a:gridCol w="1175657"/>
              </a:tblGrid>
              <a:tr h="370840">
                <a:tc>
                  <a:txBody>
                    <a:bodyPr/>
                    <a:lstStyle/>
                    <a:p>
                      <a:pPr algn="ctr"/>
                      <a:r>
                        <a:rPr lang="en-US" dirty="0" smtClean="0"/>
                        <a:t>57</a:t>
                      </a:r>
                      <a:endParaRPr lang="en-US" dirty="0"/>
                    </a:p>
                  </a:txBody>
                  <a:tcPr/>
                </a:tc>
                <a:tc>
                  <a:txBody>
                    <a:bodyPr/>
                    <a:lstStyle/>
                    <a:p>
                      <a:pPr algn="ctr"/>
                      <a:r>
                        <a:rPr lang="en-US" dirty="0" smtClean="0"/>
                        <a:t>49</a:t>
                      </a:r>
                      <a:endParaRPr lang="en-US" dirty="0"/>
                    </a:p>
                  </a:txBody>
                  <a:tcPr/>
                </a:tc>
                <a:tc>
                  <a:txBody>
                    <a:bodyPr/>
                    <a:lstStyle/>
                    <a:p>
                      <a:pPr algn="ctr"/>
                      <a:r>
                        <a:rPr lang="en-US" dirty="0" smtClean="0"/>
                        <a:t>41</a:t>
                      </a:r>
                      <a:endParaRPr lang="en-US" dirty="0"/>
                    </a:p>
                  </a:txBody>
                  <a:tcPr/>
                </a:tc>
                <a:tc>
                  <a:txBody>
                    <a:bodyPr/>
                    <a:lstStyle/>
                    <a:p>
                      <a:pPr algn="ctr"/>
                      <a:r>
                        <a:rPr lang="en-US" dirty="0" smtClean="0"/>
                        <a:t>33</a:t>
                      </a:r>
                      <a:endParaRPr lang="en-US" dirty="0"/>
                    </a:p>
                  </a:txBody>
                  <a:tcPr/>
                </a:tc>
                <a:tc>
                  <a:txBody>
                    <a:bodyPr/>
                    <a:lstStyle/>
                    <a:p>
                      <a:pPr algn="ctr"/>
                      <a:r>
                        <a:rPr lang="en-US" dirty="0" smtClean="0"/>
                        <a:t>25</a:t>
                      </a:r>
                      <a:endParaRPr lang="en-US" dirty="0"/>
                    </a:p>
                  </a:txBody>
                  <a:tcPr/>
                </a:tc>
                <a:tc>
                  <a:txBody>
                    <a:bodyPr/>
                    <a:lstStyle/>
                    <a:p>
                      <a:pPr algn="ctr"/>
                      <a:r>
                        <a:rPr lang="en-US" dirty="0" smtClean="0"/>
                        <a:t>17</a:t>
                      </a:r>
                      <a:endParaRPr lang="en-US" dirty="0"/>
                    </a:p>
                  </a:txBody>
                  <a:tcPr/>
                </a:tc>
                <a:tc>
                  <a:txBody>
                    <a:bodyPr/>
                    <a:lstStyle/>
                    <a:p>
                      <a:pPr algn="ctr"/>
                      <a:r>
                        <a:rPr lang="en-US" dirty="0" smtClean="0"/>
                        <a:t>9</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58</a:t>
                      </a:r>
                      <a:endParaRPr lang="en-US" dirty="0"/>
                    </a:p>
                  </a:txBody>
                  <a:tcPr/>
                </a:tc>
                <a:tc>
                  <a:txBody>
                    <a:bodyPr/>
                    <a:lstStyle/>
                    <a:p>
                      <a:pPr algn="ctr"/>
                      <a:r>
                        <a:rPr lang="en-US" dirty="0" smtClean="0"/>
                        <a:t>50</a:t>
                      </a:r>
                      <a:endParaRPr lang="en-US" dirty="0"/>
                    </a:p>
                  </a:txBody>
                  <a:tcPr/>
                </a:tc>
                <a:tc>
                  <a:txBody>
                    <a:bodyPr/>
                    <a:lstStyle/>
                    <a:p>
                      <a:pPr algn="ctr"/>
                      <a:r>
                        <a:rPr lang="en-US" dirty="0" smtClean="0"/>
                        <a:t>42</a:t>
                      </a:r>
                      <a:endParaRPr lang="en-US" dirty="0"/>
                    </a:p>
                  </a:txBody>
                  <a:tcPr/>
                </a:tc>
                <a:tc>
                  <a:txBody>
                    <a:bodyPr/>
                    <a:lstStyle/>
                    <a:p>
                      <a:pPr algn="ctr"/>
                      <a:r>
                        <a:rPr lang="en-US" dirty="0" smtClean="0"/>
                        <a:t>34</a:t>
                      </a:r>
                      <a:endParaRPr lang="en-US" dirty="0"/>
                    </a:p>
                  </a:txBody>
                  <a:tcPr/>
                </a:tc>
                <a:tc>
                  <a:txBody>
                    <a:bodyPr/>
                    <a:lstStyle/>
                    <a:p>
                      <a:pPr algn="ctr"/>
                      <a:r>
                        <a:rPr lang="en-US" dirty="0" smtClean="0"/>
                        <a:t>26</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2</a:t>
                      </a:r>
                      <a:endParaRPr lang="en-US" dirty="0"/>
                    </a:p>
                  </a:txBody>
                  <a:tcPr/>
                </a:tc>
                <a:tc>
                  <a:txBody>
                    <a:bodyPr/>
                    <a:lstStyle/>
                    <a:p>
                      <a:pPr algn="ctr"/>
                      <a:r>
                        <a:rPr lang="en-US" dirty="0" smtClean="0"/>
                        <a:t>59</a:t>
                      </a:r>
                      <a:endParaRPr lang="en-US" dirty="0"/>
                    </a:p>
                  </a:txBody>
                  <a:tcPr/>
                </a:tc>
                <a:tc>
                  <a:txBody>
                    <a:bodyPr/>
                    <a:lstStyle/>
                    <a:p>
                      <a:pPr algn="ctr"/>
                      <a:r>
                        <a:rPr lang="en-US" dirty="0" smtClean="0"/>
                        <a:t>51</a:t>
                      </a:r>
                      <a:endParaRPr lang="en-US" dirty="0"/>
                    </a:p>
                  </a:txBody>
                  <a:tcPr/>
                </a:tc>
                <a:tc>
                  <a:txBody>
                    <a:bodyPr/>
                    <a:lstStyle/>
                    <a:p>
                      <a:pPr algn="ctr"/>
                      <a:r>
                        <a:rPr lang="en-US" dirty="0" smtClean="0"/>
                        <a:t>43</a:t>
                      </a:r>
                      <a:endParaRPr lang="en-US" dirty="0"/>
                    </a:p>
                  </a:txBody>
                  <a:tcPr/>
                </a:tc>
                <a:tc>
                  <a:txBody>
                    <a:bodyPr/>
                    <a:lstStyle/>
                    <a:p>
                      <a:pPr algn="ctr"/>
                      <a:r>
                        <a:rPr lang="en-US" dirty="0" smtClean="0"/>
                        <a:t>35</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19</a:t>
                      </a:r>
                      <a:endParaRPr lang="en-US" dirty="0"/>
                    </a:p>
                  </a:txBody>
                  <a:tcPr/>
                </a:tc>
                <a:tc>
                  <a:txBody>
                    <a:bodyPr/>
                    <a:lstStyle/>
                    <a:p>
                      <a:pPr algn="ctr"/>
                      <a:r>
                        <a:rPr lang="en-US" dirty="0" smtClean="0"/>
                        <a:t>11</a:t>
                      </a:r>
                      <a:endParaRPr lang="en-US" dirty="0"/>
                    </a:p>
                  </a:txBody>
                  <a:tcPr/>
                </a:tc>
                <a:tc>
                  <a:txBody>
                    <a:bodyPr/>
                    <a:lstStyle/>
                    <a:p>
                      <a:pPr algn="ctr"/>
                      <a:r>
                        <a:rPr lang="en-US" dirty="0" smtClean="0"/>
                        <a:t>3</a:t>
                      </a:r>
                      <a:endParaRPr lang="en-US" dirty="0"/>
                    </a:p>
                  </a:txBody>
                  <a:tcPr/>
                </a:tc>
                <a:tc>
                  <a:txBody>
                    <a:bodyPr/>
                    <a:lstStyle/>
                    <a:p>
                      <a:pPr algn="ctr"/>
                      <a:r>
                        <a:rPr lang="en-US" dirty="0" smtClean="0"/>
                        <a:t>60</a:t>
                      </a:r>
                      <a:endParaRPr lang="en-US" dirty="0"/>
                    </a:p>
                  </a:txBody>
                  <a:tcPr/>
                </a:tc>
                <a:tc>
                  <a:txBody>
                    <a:bodyPr/>
                    <a:lstStyle/>
                    <a:p>
                      <a:pPr algn="ctr"/>
                      <a:r>
                        <a:rPr lang="en-US" dirty="0" smtClean="0"/>
                        <a:t>52</a:t>
                      </a:r>
                      <a:endParaRPr lang="en-US" dirty="0"/>
                    </a:p>
                  </a:txBody>
                  <a:tcPr/>
                </a:tc>
                <a:tc>
                  <a:txBody>
                    <a:bodyPr/>
                    <a:lstStyle/>
                    <a:p>
                      <a:pPr algn="ctr"/>
                      <a:r>
                        <a:rPr lang="en-US" dirty="0" smtClean="0"/>
                        <a:t>44</a:t>
                      </a:r>
                      <a:endParaRPr lang="en-US" dirty="0"/>
                    </a:p>
                  </a:txBody>
                  <a:tcPr/>
                </a:tc>
                <a:tc>
                  <a:txBody>
                    <a:bodyPr/>
                    <a:lstStyle/>
                    <a:p>
                      <a:pPr algn="ctr"/>
                      <a:r>
                        <a:rPr lang="en-US" dirty="0" smtClean="0"/>
                        <a:t>36</a:t>
                      </a:r>
                      <a:endParaRPr lang="en-US" dirty="0"/>
                    </a:p>
                  </a:txBody>
                  <a:tcPr/>
                </a:tc>
              </a:tr>
              <a:tr h="370840">
                <a:tc>
                  <a:txBody>
                    <a:bodyPr/>
                    <a:lstStyle/>
                    <a:p>
                      <a:pPr algn="ctr"/>
                      <a:r>
                        <a:rPr lang="en-US" dirty="0" smtClean="0"/>
                        <a:t>63</a:t>
                      </a:r>
                      <a:endParaRPr lang="en-US" dirty="0"/>
                    </a:p>
                  </a:txBody>
                  <a:tcPr/>
                </a:tc>
                <a:tc>
                  <a:txBody>
                    <a:bodyPr/>
                    <a:lstStyle/>
                    <a:p>
                      <a:pPr algn="ctr"/>
                      <a:r>
                        <a:rPr lang="en-US" dirty="0" smtClean="0"/>
                        <a:t>55</a:t>
                      </a:r>
                      <a:endParaRPr lang="en-US" dirty="0"/>
                    </a:p>
                  </a:txBody>
                  <a:tcPr/>
                </a:tc>
                <a:tc>
                  <a:txBody>
                    <a:bodyPr/>
                    <a:lstStyle/>
                    <a:p>
                      <a:pPr algn="ctr"/>
                      <a:r>
                        <a:rPr lang="en-US" dirty="0" smtClean="0"/>
                        <a:t>47</a:t>
                      </a:r>
                      <a:endParaRPr lang="en-US" dirty="0"/>
                    </a:p>
                  </a:txBody>
                  <a:tcPr/>
                </a:tc>
                <a:tc>
                  <a:txBody>
                    <a:bodyPr/>
                    <a:lstStyle/>
                    <a:p>
                      <a:pPr algn="ctr"/>
                      <a:r>
                        <a:rPr lang="en-US" dirty="0" smtClean="0"/>
                        <a:t>39</a:t>
                      </a:r>
                      <a:endParaRPr lang="en-US" dirty="0"/>
                    </a:p>
                  </a:txBody>
                  <a:tcPr/>
                </a:tc>
                <a:tc>
                  <a:txBody>
                    <a:bodyPr/>
                    <a:lstStyle/>
                    <a:p>
                      <a:pPr algn="ctr"/>
                      <a:r>
                        <a:rPr lang="en-US" dirty="0" smtClean="0"/>
                        <a:t>31</a:t>
                      </a:r>
                      <a:endParaRPr lang="en-US" dirty="0"/>
                    </a:p>
                  </a:txBody>
                  <a:tcPr/>
                </a:tc>
                <a:tc>
                  <a:txBody>
                    <a:bodyPr/>
                    <a:lstStyle/>
                    <a:p>
                      <a:pPr algn="ctr"/>
                      <a:r>
                        <a:rPr lang="en-US" dirty="0" smtClean="0"/>
                        <a:t>23</a:t>
                      </a:r>
                      <a:endParaRPr lang="en-US" dirty="0"/>
                    </a:p>
                  </a:txBody>
                  <a:tcPr/>
                </a:tc>
                <a:tc>
                  <a:txBody>
                    <a:bodyPr/>
                    <a:lstStyle/>
                    <a:p>
                      <a:pPr algn="ctr"/>
                      <a:r>
                        <a:rPr lang="en-US" dirty="0" smtClean="0"/>
                        <a:t>15</a:t>
                      </a:r>
                      <a:endParaRPr lang="en-US" dirty="0"/>
                    </a:p>
                  </a:txBody>
                  <a:tcPr/>
                </a:tc>
              </a:tr>
              <a:tr h="370840">
                <a:tc>
                  <a:txBody>
                    <a:bodyPr/>
                    <a:lstStyle/>
                    <a:p>
                      <a:pPr algn="ctr"/>
                      <a:r>
                        <a:rPr lang="en-US" dirty="0" smtClean="0"/>
                        <a:t>7</a:t>
                      </a:r>
                      <a:endParaRPr lang="en-US" dirty="0"/>
                    </a:p>
                  </a:txBody>
                  <a:tcPr/>
                </a:tc>
                <a:tc>
                  <a:txBody>
                    <a:bodyPr/>
                    <a:lstStyle/>
                    <a:p>
                      <a:pPr algn="ctr"/>
                      <a:r>
                        <a:rPr lang="en-US" dirty="0" smtClean="0"/>
                        <a:t>62</a:t>
                      </a:r>
                      <a:endParaRPr lang="en-US" dirty="0"/>
                    </a:p>
                  </a:txBody>
                  <a:tcPr/>
                </a:tc>
                <a:tc>
                  <a:txBody>
                    <a:bodyPr/>
                    <a:lstStyle/>
                    <a:p>
                      <a:pPr algn="ctr"/>
                      <a:r>
                        <a:rPr lang="en-US" dirty="0" smtClean="0"/>
                        <a:t>54</a:t>
                      </a:r>
                      <a:endParaRPr lang="en-US" dirty="0"/>
                    </a:p>
                  </a:txBody>
                  <a:tcPr/>
                </a:tc>
                <a:tc>
                  <a:txBody>
                    <a:bodyPr/>
                    <a:lstStyle/>
                    <a:p>
                      <a:pPr algn="ctr"/>
                      <a:r>
                        <a:rPr lang="en-US" dirty="0" smtClean="0"/>
                        <a:t>46</a:t>
                      </a:r>
                      <a:endParaRPr lang="en-US" dirty="0"/>
                    </a:p>
                  </a:txBody>
                  <a:tcPr/>
                </a:tc>
                <a:tc>
                  <a:txBody>
                    <a:bodyPr/>
                    <a:lstStyle/>
                    <a:p>
                      <a:pPr algn="ctr"/>
                      <a:r>
                        <a:rPr lang="en-US" dirty="0" smtClean="0"/>
                        <a:t>38</a:t>
                      </a:r>
                      <a:endParaRPr lang="en-US" dirty="0"/>
                    </a:p>
                  </a:txBody>
                  <a:tcPr/>
                </a:tc>
                <a:tc>
                  <a:txBody>
                    <a:bodyPr/>
                    <a:lstStyle/>
                    <a:p>
                      <a:pPr algn="ctr"/>
                      <a:r>
                        <a:rPr lang="en-US" dirty="0" smtClean="0"/>
                        <a:t>30</a:t>
                      </a:r>
                      <a:endParaRPr lang="en-US" dirty="0"/>
                    </a:p>
                  </a:txBody>
                  <a:tcPr/>
                </a:tc>
                <a:tc>
                  <a:txBody>
                    <a:bodyPr/>
                    <a:lstStyle/>
                    <a:p>
                      <a:pPr algn="ctr"/>
                      <a:r>
                        <a:rPr lang="en-US" dirty="0" smtClean="0"/>
                        <a:t>22</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6</a:t>
                      </a:r>
                      <a:endParaRPr lang="en-US" dirty="0"/>
                    </a:p>
                  </a:txBody>
                  <a:tcPr/>
                </a:tc>
                <a:tc>
                  <a:txBody>
                    <a:bodyPr/>
                    <a:lstStyle/>
                    <a:p>
                      <a:pPr algn="ctr"/>
                      <a:r>
                        <a:rPr lang="en-US" dirty="0" smtClean="0"/>
                        <a:t>61</a:t>
                      </a:r>
                      <a:endParaRPr lang="en-US" dirty="0"/>
                    </a:p>
                  </a:txBody>
                  <a:tcPr/>
                </a:tc>
                <a:tc>
                  <a:txBody>
                    <a:bodyPr/>
                    <a:lstStyle/>
                    <a:p>
                      <a:pPr algn="ctr"/>
                      <a:r>
                        <a:rPr lang="en-US" dirty="0" smtClean="0"/>
                        <a:t>53</a:t>
                      </a:r>
                      <a:endParaRPr lang="en-US" dirty="0"/>
                    </a:p>
                  </a:txBody>
                  <a:tcPr/>
                </a:tc>
                <a:tc>
                  <a:txBody>
                    <a:bodyPr/>
                    <a:lstStyle/>
                    <a:p>
                      <a:pPr algn="ctr"/>
                      <a:r>
                        <a:rPr lang="en-US" dirty="0" smtClean="0"/>
                        <a:t>45</a:t>
                      </a:r>
                      <a:endParaRPr lang="en-US" dirty="0"/>
                    </a:p>
                  </a:txBody>
                  <a:tcPr/>
                </a:tc>
                <a:tc>
                  <a:txBody>
                    <a:bodyPr/>
                    <a:lstStyle/>
                    <a:p>
                      <a:pPr algn="ctr"/>
                      <a:r>
                        <a:rPr lang="en-US" dirty="0" smtClean="0"/>
                        <a:t>37</a:t>
                      </a:r>
                      <a:endParaRPr lang="en-US" dirty="0"/>
                    </a:p>
                  </a:txBody>
                  <a:tcPr/>
                </a:tc>
                <a:tc>
                  <a:txBody>
                    <a:bodyPr/>
                    <a:lstStyle/>
                    <a:p>
                      <a:pPr algn="ctr"/>
                      <a:r>
                        <a:rPr lang="en-US" dirty="0" smtClean="0"/>
                        <a:t>29</a:t>
                      </a:r>
                      <a:endParaRPr lang="en-US" dirty="0"/>
                    </a:p>
                  </a:txBody>
                  <a:tcPr/>
                </a:tc>
              </a:tr>
              <a:tr h="370840">
                <a:tc>
                  <a:txBody>
                    <a:bodyPr/>
                    <a:lstStyle/>
                    <a:p>
                      <a:pPr algn="ctr"/>
                      <a:r>
                        <a:rPr lang="en-US" dirty="0" smtClean="0"/>
                        <a:t>21</a:t>
                      </a:r>
                      <a:endParaRPr lang="en-US" dirty="0"/>
                    </a:p>
                  </a:txBody>
                  <a:tcPr/>
                </a:tc>
                <a:tc>
                  <a:txBody>
                    <a:bodyPr/>
                    <a:lstStyle/>
                    <a:p>
                      <a:pPr algn="ctr"/>
                      <a:r>
                        <a:rPr lang="en-US" dirty="0" smtClean="0"/>
                        <a:t>13</a:t>
                      </a:r>
                      <a:endParaRPr lang="en-US" dirty="0"/>
                    </a:p>
                  </a:txBody>
                  <a:tcPr/>
                </a:tc>
                <a:tc>
                  <a:txBody>
                    <a:bodyPr/>
                    <a:lstStyle/>
                    <a:p>
                      <a:pPr algn="ctr"/>
                      <a:r>
                        <a:rPr lang="en-US" dirty="0" smtClean="0"/>
                        <a:t>5</a:t>
                      </a:r>
                      <a:endParaRPr lang="en-US" dirty="0"/>
                    </a:p>
                  </a:txBody>
                  <a:tcPr/>
                </a:tc>
                <a:tc>
                  <a:txBody>
                    <a:bodyPr/>
                    <a:lstStyle/>
                    <a:p>
                      <a:pPr algn="ctr"/>
                      <a:r>
                        <a:rPr lang="en-US" dirty="0" smtClean="0"/>
                        <a:t>28</a:t>
                      </a:r>
                      <a:endParaRPr lang="en-US" dirty="0"/>
                    </a:p>
                  </a:txBody>
                  <a:tcPr/>
                </a:tc>
                <a:tc>
                  <a:txBody>
                    <a:bodyPr/>
                    <a:lstStyle/>
                    <a:p>
                      <a:pPr algn="ctr"/>
                      <a:r>
                        <a:rPr lang="en-US" dirty="0" smtClean="0"/>
                        <a:t>20</a:t>
                      </a:r>
                      <a:endParaRPr lang="en-US" dirty="0"/>
                    </a:p>
                  </a:txBody>
                  <a:tcPr/>
                </a:tc>
                <a:tc>
                  <a:txBody>
                    <a:bodyPr/>
                    <a:lstStyle/>
                    <a:p>
                      <a:pPr algn="ctr"/>
                      <a:r>
                        <a:rPr lang="en-US" dirty="0" smtClean="0"/>
                        <a:t>12</a:t>
                      </a:r>
                      <a:endParaRPr lang="en-US" dirty="0"/>
                    </a:p>
                  </a:txBody>
                  <a:tcPr/>
                </a:tc>
                <a:tc>
                  <a:txBody>
                    <a:bodyPr/>
                    <a:lstStyle/>
                    <a:p>
                      <a:pPr algn="ctr"/>
                      <a:r>
                        <a:rPr lang="en-US" dirty="0" smtClean="0"/>
                        <a:t>4</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4116251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Permuted Choice Two (PC-2)</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4258495"/>
              </p:ext>
            </p:extLst>
          </p:nvPr>
        </p:nvGraphicFramePr>
        <p:xfrm>
          <a:off x="381000" y="2667000"/>
          <a:ext cx="8229600" cy="2225040"/>
        </p:xfrm>
        <a:graphic>
          <a:graphicData uri="http://schemas.openxmlformats.org/drawingml/2006/table">
            <a:tbl>
              <a:tblPr bandRow="1">
                <a:tableStyleId>{F5AB1C69-6EDB-4FF4-983F-18BD219EF322}</a:tableStyleId>
              </a:tblPr>
              <a:tblGrid>
                <a:gridCol w="1028700"/>
                <a:gridCol w="1028700"/>
                <a:gridCol w="1028700"/>
                <a:gridCol w="1028700"/>
                <a:gridCol w="1028700"/>
                <a:gridCol w="1028700"/>
                <a:gridCol w="1028700"/>
                <a:gridCol w="1028700"/>
              </a:tblGrid>
              <a:tr h="370840">
                <a:tc>
                  <a:txBody>
                    <a:bodyPr/>
                    <a:lstStyle/>
                    <a:p>
                      <a:pPr algn="ctr"/>
                      <a:r>
                        <a:rPr lang="en-US" dirty="0" smtClean="0"/>
                        <a:t>14</a:t>
                      </a:r>
                      <a:endParaRPr lang="en-US" dirty="0"/>
                    </a:p>
                  </a:txBody>
                  <a:tcPr/>
                </a:tc>
                <a:tc>
                  <a:txBody>
                    <a:bodyPr/>
                    <a:lstStyle/>
                    <a:p>
                      <a:pPr algn="ctr"/>
                      <a:r>
                        <a:rPr lang="en-US" dirty="0" smtClean="0"/>
                        <a:t>17</a:t>
                      </a:r>
                      <a:endParaRPr lang="en-US" dirty="0"/>
                    </a:p>
                  </a:txBody>
                  <a:tcPr/>
                </a:tc>
                <a:tc>
                  <a:txBody>
                    <a:bodyPr/>
                    <a:lstStyle/>
                    <a:p>
                      <a:pPr algn="ctr"/>
                      <a:r>
                        <a:rPr lang="en-US" dirty="0" smtClean="0"/>
                        <a:t>11</a:t>
                      </a:r>
                      <a:endParaRPr lang="en-US" dirty="0"/>
                    </a:p>
                  </a:txBody>
                  <a:tcPr/>
                </a:tc>
                <a:tc>
                  <a:txBody>
                    <a:bodyPr/>
                    <a:lstStyle/>
                    <a:p>
                      <a:pPr algn="ctr"/>
                      <a:r>
                        <a:rPr lang="en-US" dirty="0" smtClean="0"/>
                        <a:t>24</a:t>
                      </a:r>
                      <a:endParaRPr lang="en-US" dirty="0"/>
                    </a:p>
                  </a:txBody>
                  <a:tcPr/>
                </a:tc>
                <a:tc>
                  <a:txBody>
                    <a:bodyPr/>
                    <a:lstStyle/>
                    <a:p>
                      <a:pPr algn="ctr"/>
                      <a:r>
                        <a:rPr lang="en-US" dirty="0" smtClean="0"/>
                        <a:t>1</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r>
                        <a:rPr lang="en-US" dirty="0" smtClean="0"/>
                        <a:t>28</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6</a:t>
                      </a:r>
                      <a:endParaRPr lang="en-US" dirty="0"/>
                    </a:p>
                  </a:txBody>
                  <a:tcPr/>
                </a:tc>
                <a:tc>
                  <a:txBody>
                    <a:bodyPr/>
                    <a:lstStyle/>
                    <a:p>
                      <a:pPr algn="ctr"/>
                      <a:r>
                        <a:rPr lang="en-US" dirty="0" smtClean="0"/>
                        <a:t>21</a:t>
                      </a:r>
                      <a:endParaRPr lang="en-US" dirty="0"/>
                    </a:p>
                  </a:txBody>
                  <a:tcPr/>
                </a:tc>
                <a:tc>
                  <a:txBody>
                    <a:bodyPr/>
                    <a:lstStyle/>
                    <a:p>
                      <a:pPr algn="ctr"/>
                      <a:r>
                        <a:rPr lang="en-US" dirty="0" smtClean="0"/>
                        <a:t>10</a:t>
                      </a:r>
                      <a:endParaRPr lang="en-US" dirty="0"/>
                    </a:p>
                  </a:txBody>
                  <a:tcPr/>
                </a:tc>
                <a:tc>
                  <a:txBody>
                    <a:bodyPr/>
                    <a:lstStyle/>
                    <a:p>
                      <a:pPr algn="ctr"/>
                      <a:r>
                        <a:rPr lang="en-US" dirty="0" smtClean="0"/>
                        <a:t>23</a:t>
                      </a:r>
                      <a:endParaRPr lang="en-US" dirty="0"/>
                    </a:p>
                  </a:txBody>
                  <a:tcPr/>
                </a:tc>
                <a:tc>
                  <a:txBody>
                    <a:bodyPr/>
                    <a:lstStyle/>
                    <a:p>
                      <a:pPr algn="ctr"/>
                      <a:r>
                        <a:rPr lang="en-US" dirty="0" smtClean="0"/>
                        <a:t>19</a:t>
                      </a:r>
                      <a:endParaRPr lang="en-US" dirty="0"/>
                    </a:p>
                  </a:txBody>
                  <a:tcPr/>
                </a:tc>
                <a:tc>
                  <a:txBody>
                    <a:bodyPr/>
                    <a:lstStyle/>
                    <a:p>
                      <a:pPr algn="ctr"/>
                      <a:r>
                        <a:rPr lang="en-US" dirty="0" smtClean="0"/>
                        <a:t>12</a:t>
                      </a:r>
                      <a:endParaRPr lang="en-US" dirty="0"/>
                    </a:p>
                  </a:txBody>
                  <a:tcPr/>
                </a:tc>
                <a:tc>
                  <a:txBody>
                    <a:bodyPr/>
                    <a:lstStyle/>
                    <a:p>
                      <a:pPr algn="ctr"/>
                      <a:r>
                        <a:rPr lang="en-US" dirty="0" smtClean="0"/>
                        <a:t>4</a:t>
                      </a:r>
                      <a:endParaRPr lang="en-US" dirty="0"/>
                    </a:p>
                  </a:txBody>
                  <a:tcPr/>
                </a:tc>
              </a:tr>
              <a:tr h="370840">
                <a:tc>
                  <a:txBody>
                    <a:bodyPr/>
                    <a:lstStyle/>
                    <a:p>
                      <a:pPr algn="ctr"/>
                      <a:r>
                        <a:rPr lang="en-US" dirty="0" smtClean="0"/>
                        <a:t>26</a:t>
                      </a:r>
                      <a:endParaRPr lang="en-US" dirty="0"/>
                    </a:p>
                  </a:txBody>
                  <a:tcPr/>
                </a:tc>
                <a:tc>
                  <a:txBody>
                    <a:bodyPr/>
                    <a:lstStyle/>
                    <a:p>
                      <a:pPr algn="ctr"/>
                      <a:r>
                        <a:rPr lang="en-US" dirty="0" smtClean="0"/>
                        <a:t>8</a:t>
                      </a:r>
                      <a:endParaRPr lang="en-US" dirty="0"/>
                    </a:p>
                  </a:txBody>
                  <a:tcPr/>
                </a:tc>
                <a:tc>
                  <a:txBody>
                    <a:bodyPr/>
                    <a:lstStyle/>
                    <a:p>
                      <a:pPr algn="ctr"/>
                      <a:r>
                        <a:rPr lang="en-US" dirty="0" smtClean="0"/>
                        <a:t>16</a:t>
                      </a:r>
                      <a:endParaRPr lang="en-US" dirty="0"/>
                    </a:p>
                  </a:txBody>
                  <a:tcPr/>
                </a:tc>
                <a:tc>
                  <a:txBody>
                    <a:bodyPr/>
                    <a:lstStyle/>
                    <a:p>
                      <a:pPr algn="ctr"/>
                      <a:r>
                        <a:rPr lang="en-US" dirty="0" smtClean="0"/>
                        <a:t>7</a:t>
                      </a:r>
                      <a:endParaRPr lang="en-US" dirty="0"/>
                    </a:p>
                  </a:txBody>
                  <a:tcPr/>
                </a:tc>
                <a:tc>
                  <a:txBody>
                    <a:bodyPr/>
                    <a:lstStyle/>
                    <a:p>
                      <a:pPr algn="ctr"/>
                      <a:r>
                        <a:rPr lang="en-US" dirty="0" smtClean="0"/>
                        <a:t>27</a:t>
                      </a:r>
                      <a:endParaRPr lang="en-US" dirty="0"/>
                    </a:p>
                  </a:txBody>
                  <a:tcPr/>
                </a:tc>
                <a:tc>
                  <a:txBody>
                    <a:bodyPr/>
                    <a:lstStyle/>
                    <a:p>
                      <a:pPr algn="ctr"/>
                      <a:r>
                        <a:rPr lang="en-US" dirty="0" smtClean="0"/>
                        <a:t>20</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41</a:t>
                      </a:r>
                      <a:endParaRPr lang="en-US" dirty="0"/>
                    </a:p>
                  </a:txBody>
                  <a:tcPr/>
                </a:tc>
                <a:tc>
                  <a:txBody>
                    <a:bodyPr/>
                    <a:lstStyle/>
                    <a:p>
                      <a:pPr algn="ctr"/>
                      <a:r>
                        <a:rPr lang="en-US" dirty="0" smtClean="0"/>
                        <a:t>52</a:t>
                      </a:r>
                      <a:endParaRPr lang="en-US" dirty="0"/>
                    </a:p>
                  </a:txBody>
                  <a:tcPr/>
                </a:tc>
                <a:tc>
                  <a:txBody>
                    <a:bodyPr/>
                    <a:lstStyle/>
                    <a:p>
                      <a:pPr algn="ctr"/>
                      <a:r>
                        <a:rPr lang="en-US" dirty="0" smtClean="0"/>
                        <a:t>31</a:t>
                      </a:r>
                      <a:endParaRPr lang="en-US" dirty="0"/>
                    </a:p>
                  </a:txBody>
                  <a:tcPr/>
                </a:tc>
                <a:tc>
                  <a:txBody>
                    <a:bodyPr/>
                    <a:lstStyle/>
                    <a:p>
                      <a:pPr algn="ctr"/>
                      <a:r>
                        <a:rPr lang="en-US" dirty="0" smtClean="0"/>
                        <a:t>37</a:t>
                      </a:r>
                      <a:endParaRPr lang="en-US" dirty="0"/>
                    </a:p>
                  </a:txBody>
                  <a:tcPr/>
                </a:tc>
                <a:tc>
                  <a:txBody>
                    <a:bodyPr/>
                    <a:lstStyle/>
                    <a:p>
                      <a:pPr algn="ctr"/>
                      <a:r>
                        <a:rPr lang="en-US" dirty="0" smtClean="0"/>
                        <a:t>47</a:t>
                      </a:r>
                      <a:endParaRPr lang="en-US" dirty="0"/>
                    </a:p>
                  </a:txBody>
                  <a:tcPr/>
                </a:tc>
                <a:tc>
                  <a:txBody>
                    <a:bodyPr/>
                    <a:lstStyle/>
                    <a:p>
                      <a:pPr algn="ctr"/>
                      <a:r>
                        <a:rPr lang="en-US" dirty="0" smtClean="0"/>
                        <a:t>55</a:t>
                      </a:r>
                      <a:endParaRPr lang="en-US" dirty="0"/>
                    </a:p>
                  </a:txBody>
                  <a:tcPr/>
                </a:tc>
                <a:tc>
                  <a:txBody>
                    <a:bodyPr/>
                    <a:lstStyle/>
                    <a:p>
                      <a:pPr algn="ctr"/>
                      <a:r>
                        <a:rPr lang="en-US" dirty="0" smtClean="0"/>
                        <a:t>30</a:t>
                      </a:r>
                      <a:endParaRPr lang="en-US" dirty="0"/>
                    </a:p>
                  </a:txBody>
                  <a:tcPr/>
                </a:tc>
                <a:tc>
                  <a:txBody>
                    <a:bodyPr/>
                    <a:lstStyle/>
                    <a:p>
                      <a:pPr algn="ctr"/>
                      <a:r>
                        <a:rPr lang="en-US" dirty="0" smtClean="0"/>
                        <a:t>40</a:t>
                      </a:r>
                      <a:endParaRPr lang="en-US" dirty="0"/>
                    </a:p>
                  </a:txBody>
                  <a:tcPr/>
                </a:tc>
              </a:tr>
              <a:tr h="370840">
                <a:tc>
                  <a:txBody>
                    <a:bodyPr/>
                    <a:lstStyle/>
                    <a:p>
                      <a:pPr algn="ctr"/>
                      <a:r>
                        <a:rPr lang="en-US" dirty="0" smtClean="0"/>
                        <a:t>51</a:t>
                      </a:r>
                      <a:endParaRPr lang="en-US" dirty="0"/>
                    </a:p>
                  </a:txBody>
                  <a:tcPr/>
                </a:tc>
                <a:tc>
                  <a:txBody>
                    <a:bodyPr/>
                    <a:lstStyle/>
                    <a:p>
                      <a:pPr algn="ctr"/>
                      <a:r>
                        <a:rPr lang="en-US" dirty="0" smtClean="0"/>
                        <a:t>45</a:t>
                      </a:r>
                      <a:endParaRPr lang="en-US" dirty="0"/>
                    </a:p>
                  </a:txBody>
                  <a:tcPr/>
                </a:tc>
                <a:tc>
                  <a:txBody>
                    <a:bodyPr/>
                    <a:lstStyle/>
                    <a:p>
                      <a:pPr algn="ctr"/>
                      <a:r>
                        <a:rPr lang="en-US" dirty="0" smtClean="0"/>
                        <a:t>33</a:t>
                      </a:r>
                      <a:endParaRPr lang="en-US" dirty="0"/>
                    </a:p>
                  </a:txBody>
                  <a:tcPr/>
                </a:tc>
                <a:tc>
                  <a:txBody>
                    <a:bodyPr/>
                    <a:lstStyle/>
                    <a:p>
                      <a:pPr algn="ctr"/>
                      <a:r>
                        <a:rPr lang="en-US" dirty="0" smtClean="0"/>
                        <a:t>48</a:t>
                      </a:r>
                      <a:endParaRPr lang="en-US" dirty="0"/>
                    </a:p>
                  </a:txBody>
                  <a:tcPr/>
                </a:tc>
                <a:tc>
                  <a:txBody>
                    <a:bodyPr/>
                    <a:lstStyle/>
                    <a:p>
                      <a:pPr algn="ctr"/>
                      <a:r>
                        <a:rPr lang="en-US" dirty="0" smtClean="0"/>
                        <a:t>44</a:t>
                      </a:r>
                      <a:endParaRPr lang="en-US" dirty="0"/>
                    </a:p>
                  </a:txBody>
                  <a:tcPr/>
                </a:tc>
                <a:tc>
                  <a:txBody>
                    <a:bodyPr/>
                    <a:lstStyle/>
                    <a:p>
                      <a:pPr algn="ctr"/>
                      <a:r>
                        <a:rPr lang="en-US" dirty="0" smtClean="0"/>
                        <a:t>49</a:t>
                      </a:r>
                      <a:endParaRPr lang="en-US" dirty="0"/>
                    </a:p>
                  </a:txBody>
                  <a:tcPr/>
                </a:tc>
                <a:tc>
                  <a:txBody>
                    <a:bodyPr/>
                    <a:lstStyle/>
                    <a:p>
                      <a:pPr algn="ctr"/>
                      <a:r>
                        <a:rPr lang="en-US" dirty="0" smtClean="0"/>
                        <a:t>39</a:t>
                      </a:r>
                      <a:endParaRPr lang="en-US" dirty="0"/>
                    </a:p>
                  </a:txBody>
                  <a:tcPr/>
                </a:tc>
                <a:tc>
                  <a:txBody>
                    <a:bodyPr/>
                    <a:lstStyle/>
                    <a:p>
                      <a:pPr algn="ctr"/>
                      <a:r>
                        <a:rPr lang="en-US" dirty="0" smtClean="0"/>
                        <a:t>56</a:t>
                      </a:r>
                      <a:endParaRPr lang="en-US" dirty="0"/>
                    </a:p>
                  </a:txBody>
                  <a:tcPr/>
                </a:tc>
              </a:tr>
              <a:tr h="370840">
                <a:tc>
                  <a:txBody>
                    <a:bodyPr/>
                    <a:lstStyle/>
                    <a:p>
                      <a:pPr algn="ctr"/>
                      <a:r>
                        <a:rPr lang="en-US" dirty="0" smtClean="0"/>
                        <a:t>34</a:t>
                      </a:r>
                      <a:endParaRPr lang="en-US" dirty="0"/>
                    </a:p>
                  </a:txBody>
                  <a:tcPr/>
                </a:tc>
                <a:tc>
                  <a:txBody>
                    <a:bodyPr/>
                    <a:lstStyle/>
                    <a:p>
                      <a:pPr algn="ctr"/>
                      <a:r>
                        <a:rPr lang="en-US" dirty="0" smtClean="0"/>
                        <a:t>53</a:t>
                      </a:r>
                      <a:endParaRPr lang="en-US" dirty="0"/>
                    </a:p>
                  </a:txBody>
                  <a:tcPr/>
                </a:tc>
                <a:tc>
                  <a:txBody>
                    <a:bodyPr/>
                    <a:lstStyle/>
                    <a:p>
                      <a:pPr algn="ctr"/>
                      <a:r>
                        <a:rPr lang="en-US" dirty="0" smtClean="0"/>
                        <a:t>46</a:t>
                      </a:r>
                      <a:endParaRPr lang="en-US" dirty="0"/>
                    </a:p>
                  </a:txBody>
                  <a:tcPr/>
                </a:tc>
                <a:tc>
                  <a:txBody>
                    <a:bodyPr/>
                    <a:lstStyle/>
                    <a:p>
                      <a:pPr algn="ctr"/>
                      <a:r>
                        <a:rPr lang="en-US" dirty="0" smtClean="0"/>
                        <a:t>42</a:t>
                      </a:r>
                      <a:endParaRPr lang="en-US" dirty="0"/>
                    </a:p>
                  </a:txBody>
                  <a:tcPr/>
                </a:tc>
                <a:tc>
                  <a:txBody>
                    <a:bodyPr/>
                    <a:lstStyle/>
                    <a:p>
                      <a:pPr algn="ctr"/>
                      <a:r>
                        <a:rPr lang="en-US" dirty="0" smtClean="0"/>
                        <a:t>50</a:t>
                      </a:r>
                      <a:endParaRPr lang="en-US" dirty="0"/>
                    </a:p>
                  </a:txBody>
                  <a:tcPr/>
                </a:tc>
                <a:tc>
                  <a:txBody>
                    <a:bodyPr/>
                    <a:lstStyle/>
                    <a:p>
                      <a:pPr algn="ctr"/>
                      <a:r>
                        <a:rPr lang="en-US" dirty="0" smtClean="0"/>
                        <a:t>36</a:t>
                      </a:r>
                      <a:endParaRPr lang="en-US" dirty="0"/>
                    </a:p>
                  </a:txBody>
                  <a:tcPr/>
                </a:tc>
                <a:tc>
                  <a:txBody>
                    <a:bodyPr/>
                    <a:lstStyle/>
                    <a:p>
                      <a:pPr algn="ctr"/>
                      <a:r>
                        <a:rPr lang="en-US" dirty="0" smtClean="0"/>
                        <a:t>29</a:t>
                      </a:r>
                      <a:endParaRPr lang="en-US" dirty="0"/>
                    </a:p>
                  </a:txBody>
                  <a:tcPr/>
                </a:tc>
                <a:tc>
                  <a:txBody>
                    <a:bodyPr/>
                    <a:lstStyle/>
                    <a:p>
                      <a:pPr algn="ctr"/>
                      <a:r>
                        <a:rPr lang="en-US" dirty="0" smtClean="0"/>
                        <a:t>32</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267305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r>
              <a:rPr lang="en-US" b="1" dirty="0"/>
              <a:t>Stream &amp; Block Cipher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1" y="685800"/>
            <a:ext cx="6477000" cy="61722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4234629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Schedule of Left Shifts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4586671"/>
              </p:ext>
            </p:extLst>
          </p:nvPr>
        </p:nvGraphicFramePr>
        <p:xfrm>
          <a:off x="152400" y="2438400"/>
          <a:ext cx="8915400" cy="1524000"/>
        </p:xfrm>
        <a:graphic>
          <a:graphicData uri="http://schemas.openxmlformats.org/drawingml/2006/table">
            <a:tbl>
              <a:tblPr firstCol="1" bandRow="1">
                <a:tableStyleId>{5C22544A-7EE6-4342-B048-85BDC9FD1C3A}</a:tableStyleId>
              </a:tblPr>
              <a:tblGrid>
                <a:gridCol w="1007823"/>
                <a:gridCol w="516172"/>
                <a:gridCol w="533400"/>
                <a:gridCol w="457200"/>
                <a:gridCol w="533400"/>
                <a:gridCol w="457200"/>
                <a:gridCol w="457200"/>
                <a:gridCol w="457200"/>
                <a:gridCol w="533400"/>
                <a:gridCol w="457200"/>
                <a:gridCol w="533400"/>
                <a:gridCol w="533400"/>
                <a:gridCol w="533400"/>
                <a:gridCol w="533400"/>
                <a:gridCol w="457200"/>
                <a:gridCol w="457200"/>
                <a:gridCol w="457205"/>
              </a:tblGrid>
              <a:tr h="751840">
                <a:tc>
                  <a:txBody>
                    <a:bodyPr/>
                    <a:lstStyle/>
                    <a:p>
                      <a:r>
                        <a:rPr lang="en-US" dirty="0" smtClean="0"/>
                        <a:t>Round Number</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16</a:t>
                      </a:r>
                      <a:endParaRPr lang="en-US" dirty="0"/>
                    </a:p>
                  </a:txBody>
                  <a:tcPr/>
                </a:tc>
              </a:tr>
              <a:tr h="772160">
                <a:tc>
                  <a:txBody>
                    <a:bodyPr/>
                    <a:lstStyle/>
                    <a:p>
                      <a:r>
                        <a:rPr lang="en-US" dirty="0" smtClean="0"/>
                        <a:t>Bits Rotated</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8372315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 Decryption</a:t>
            </a:r>
            <a:endParaRPr lang="en-US" b="1" dirty="0"/>
          </a:p>
        </p:txBody>
      </p:sp>
      <p:sp>
        <p:nvSpPr>
          <p:cNvPr id="3" name="Content Placeholder 2"/>
          <p:cNvSpPr>
            <a:spLocks noGrp="1"/>
          </p:cNvSpPr>
          <p:nvPr>
            <p:ph idx="1"/>
          </p:nvPr>
        </p:nvSpPr>
        <p:spPr/>
        <p:txBody>
          <a:bodyPr/>
          <a:lstStyle/>
          <a:p>
            <a:pPr algn="just"/>
            <a:r>
              <a:rPr lang="en-US" dirty="0"/>
              <a:t>As with any </a:t>
            </a:r>
            <a:r>
              <a:rPr lang="en-US" dirty="0" err="1"/>
              <a:t>Feistel</a:t>
            </a:r>
            <a:r>
              <a:rPr lang="en-US" dirty="0"/>
              <a:t> cipher, decryption uses the same algorithm as encryption, except that the application of the </a:t>
            </a:r>
            <a:r>
              <a:rPr lang="en-US" dirty="0" err="1"/>
              <a:t>subkeys</a:t>
            </a:r>
            <a:r>
              <a:rPr lang="en-US" dirty="0"/>
              <a:t> is reversed.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4861002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Avalanche Effect</a:t>
            </a:r>
            <a:endParaRPr lang="en-US" b="1" dirty="0"/>
          </a:p>
        </p:txBody>
      </p:sp>
      <p:sp>
        <p:nvSpPr>
          <p:cNvPr id="3" name="Content Placeholder 2"/>
          <p:cNvSpPr>
            <a:spLocks noGrp="1"/>
          </p:cNvSpPr>
          <p:nvPr>
            <p:ph idx="1"/>
          </p:nvPr>
        </p:nvSpPr>
        <p:spPr/>
        <p:txBody>
          <a:bodyPr>
            <a:normAutofit/>
          </a:bodyPr>
          <a:lstStyle/>
          <a:p>
            <a:pPr algn="just"/>
            <a:r>
              <a:rPr lang="en-US" dirty="0"/>
              <a:t>Avalanche </a:t>
            </a:r>
            <a:r>
              <a:rPr lang="en-US" dirty="0" smtClean="0"/>
              <a:t>Effect is a property </a:t>
            </a:r>
            <a:r>
              <a:rPr lang="en-US" dirty="0"/>
              <a:t>of any encryption </a:t>
            </a:r>
            <a:r>
              <a:rPr lang="en-US" dirty="0" smtClean="0"/>
              <a:t>algorithm </a:t>
            </a:r>
            <a:r>
              <a:rPr lang="en-US" dirty="0"/>
              <a:t>that a small change in either the plaintext or the key should produce a </a:t>
            </a:r>
            <a:r>
              <a:rPr lang="en-US" dirty="0" smtClean="0"/>
              <a:t>significant change </a:t>
            </a:r>
            <a:r>
              <a:rPr lang="en-US" dirty="0"/>
              <a:t>in the </a:t>
            </a:r>
            <a:r>
              <a:rPr lang="en-US" dirty="0" err="1"/>
              <a:t>ciphertext</a:t>
            </a:r>
            <a:r>
              <a:rPr lang="en-US" dirty="0"/>
              <a:t>. </a:t>
            </a:r>
            <a:endParaRPr lang="en-US" dirty="0" smtClean="0"/>
          </a:p>
          <a:p>
            <a:pPr algn="just"/>
            <a:r>
              <a:rPr lang="en-US" dirty="0" smtClean="0"/>
              <a:t>In </a:t>
            </a:r>
            <a:r>
              <a:rPr lang="en-US" dirty="0"/>
              <a:t>particular, a change in one bit of the plaintext or one bit of the key should produce a change in many bits of </a:t>
            </a:r>
            <a:r>
              <a:rPr lang="en-US" dirty="0" smtClean="0"/>
              <a:t>the </a:t>
            </a:r>
            <a:r>
              <a:rPr lang="en-US" dirty="0" err="1" smtClean="0"/>
              <a:t>ciphertext</a:t>
            </a:r>
            <a:r>
              <a:rPr lang="en-US" dirty="0" smtClean="0"/>
              <a:t>.</a:t>
            </a:r>
          </a:p>
          <a:p>
            <a:pPr algn="just"/>
            <a:r>
              <a:rPr lang="en-US" dirty="0"/>
              <a:t>DES exhibits a strong avalanche effect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8372813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b="1" dirty="0"/>
              <a:t>Avalanche </a:t>
            </a:r>
            <a:r>
              <a:rPr lang="en-US" b="1" dirty="0" smtClean="0"/>
              <a:t>Effect in DES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5762" y="533400"/>
            <a:ext cx="7275237" cy="629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96652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Strength of DES</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just">
                  <a:buNone/>
                </a:pPr>
                <a:r>
                  <a:rPr lang="en-US" b="1" dirty="0" smtClean="0"/>
                  <a:t>1. Use </a:t>
                </a:r>
                <a:r>
                  <a:rPr lang="en-US" b="1" dirty="0"/>
                  <a:t>of 56-Bit </a:t>
                </a:r>
                <a:r>
                  <a:rPr lang="en-US" b="1" dirty="0" smtClean="0"/>
                  <a:t>Keys</a:t>
                </a:r>
              </a:p>
              <a:p>
                <a:pPr lvl="1" algn="just"/>
                <a:r>
                  <a:rPr lang="en-US" dirty="0"/>
                  <a:t>With a key length of 56 bits, there are </a:t>
                </a:r>
                <a14:m>
                  <m:oMath xmlns:m="http://schemas.openxmlformats.org/officeDocument/2006/math">
                    <m:sSup>
                      <m:sSupPr>
                        <m:ctrlPr>
                          <a:rPr lang="en-US" i="1" smtClean="0">
                            <a:latin typeface="Cambria Math"/>
                          </a:rPr>
                        </m:ctrlPr>
                      </m:sSupPr>
                      <m:e>
                        <m:r>
                          <a:rPr lang="en-US" b="0" i="1" smtClean="0">
                            <a:latin typeface="Cambria Math"/>
                          </a:rPr>
                          <m:t>2</m:t>
                        </m:r>
                      </m:e>
                      <m:sup>
                        <m:r>
                          <a:rPr lang="en-US" b="0" i="1" smtClean="0">
                            <a:latin typeface="Cambria Math"/>
                          </a:rPr>
                          <m:t>56</m:t>
                        </m:r>
                      </m:sup>
                    </m:sSup>
                  </m:oMath>
                </a14:m>
                <a:r>
                  <a:rPr lang="en-US" dirty="0" smtClean="0"/>
                  <a:t> possible </a:t>
                </a:r>
                <a:r>
                  <a:rPr lang="en-US" dirty="0"/>
                  <a:t>keys, which is approximately 7.2 x </a:t>
                </a:r>
                <a14:m>
                  <m:oMath xmlns:m="http://schemas.openxmlformats.org/officeDocument/2006/math">
                    <m:sSup>
                      <m:sSupPr>
                        <m:ctrlPr>
                          <a:rPr lang="en-US" i="1" smtClean="0">
                            <a:latin typeface="Cambria Math"/>
                          </a:rPr>
                        </m:ctrlPr>
                      </m:sSupPr>
                      <m:e>
                        <m:r>
                          <a:rPr lang="en-US" b="0" i="1" smtClean="0">
                            <a:latin typeface="Cambria Math"/>
                          </a:rPr>
                          <m:t>10</m:t>
                        </m:r>
                      </m:e>
                      <m:sup>
                        <m:r>
                          <a:rPr lang="en-US" b="0" i="1" smtClean="0">
                            <a:latin typeface="Cambria Math"/>
                          </a:rPr>
                          <m:t>16</m:t>
                        </m:r>
                      </m:sup>
                    </m:sSup>
                  </m:oMath>
                </a14:m>
                <a:r>
                  <a:rPr lang="en-US" dirty="0" smtClean="0"/>
                  <a:t>.</a:t>
                </a:r>
              </a:p>
              <a:p>
                <a:pPr lvl="1" algn="just"/>
                <a:r>
                  <a:rPr lang="en-US" dirty="0" smtClean="0"/>
                  <a:t> </a:t>
                </a:r>
                <a:r>
                  <a:rPr lang="en-US" dirty="0"/>
                  <a:t>Thus, on the face of it, a brute-force </a:t>
                </a:r>
                <a:r>
                  <a:rPr lang="en-US" dirty="0" smtClean="0"/>
                  <a:t>attack appears </a:t>
                </a:r>
                <a:r>
                  <a:rPr lang="en-US" dirty="0"/>
                  <a:t>impractical. </a:t>
                </a:r>
                <a:endParaRPr lang="en-US" dirty="0" smtClean="0"/>
              </a:p>
              <a:p>
                <a:pPr lvl="1" algn="just"/>
                <a:r>
                  <a:rPr lang="en-US" dirty="0" smtClean="0"/>
                  <a:t>On </a:t>
                </a:r>
                <a:r>
                  <a:rPr lang="en-US" dirty="0"/>
                  <a:t>average, half the key space has to be searched, a single machine performing one </a:t>
                </a:r>
                <a:r>
                  <a:rPr lang="en-US" dirty="0" smtClean="0"/>
                  <a:t>DES encryption </a:t>
                </a:r>
                <a:r>
                  <a:rPr lang="en-US" dirty="0"/>
                  <a:t>per microsecond would take more than a thousand </a:t>
                </a:r>
                <a:r>
                  <a:rPr lang="en-US" dirty="0" smtClean="0"/>
                  <a:t>years </a:t>
                </a:r>
                <a:r>
                  <a:rPr lang="en-US" dirty="0"/>
                  <a:t>to break the cipher.</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51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41375221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Strength of DES</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b="1" dirty="0" smtClean="0"/>
              <a:t>2. Nature </a:t>
            </a:r>
            <a:r>
              <a:rPr lang="en-US" b="1" dirty="0"/>
              <a:t>of the DES </a:t>
            </a:r>
            <a:r>
              <a:rPr lang="en-US" b="1" dirty="0" smtClean="0"/>
              <a:t>Algorithm</a:t>
            </a:r>
          </a:p>
          <a:p>
            <a:pPr lvl="1" algn="just"/>
            <a:r>
              <a:rPr lang="en-US" dirty="0" smtClean="0"/>
              <a:t>Cryptanalysis </a:t>
            </a:r>
            <a:r>
              <a:rPr lang="en-US" dirty="0"/>
              <a:t>is possible by exploiting the characteristics of the DES algorithm. </a:t>
            </a:r>
            <a:endParaRPr lang="en-US" dirty="0" smtClean="0"/>
          </a:p>
          <a:p>
            <a:pPr lvl="1" algn="just"/>
            <a:r>
              <a:rPr lang="en-US" dirty="0" smtClean="0"/>
              <a:t>The </a:t>
            </a:r>
            <a:r>
              <a:rPr lang="en-US" dirty="0"/>
              <a:t>focus </a:t>
            </a:r>
            <a:r>
              <a:rPr lang="en-US" dirty="0" smtClean="0"/>
              <a:t>of concern </a:t>
            </a:r>
            <a:r>
              <a:rPr lang="en-US" dirty="0"/>
              <a:t>has been on the eight substitution tables, or S-boxes, that are used in each iteration. </a:t>
            </a:r>
            <a:endParaRPr lang="en-US" dirty="0" smtClean="0"/>
          </a:p>
          <a:p>
            <a:pPr lvl="1" algn="just"/>
            <a:r>
              <a:rPr lang="en-US" dirty="0" smtClean="0"/>
              <a:t>Because </a:t>
            </a:r>
            <a:r>
              <a:rPr lang="en-US" dirty="0"/>
              <a:t>the design criteria for </a:t>
            </a:r>
            <a:r>
              <a:rPr lang="en-US" dirty="0" smtClean="0"/>
              <a:t>these boxes</a:t>
            </a:r>
            <a:r>
              <a:rPr lang="en-US" dirty="0"/>
              <a:t>, and indeed for the entire algorithm, were not made public, there is a suspicion that the boxes were constructed in such a way </a:t>
            </a:r>
            <a:r>
              <a:rPr lang="en-US" dirty="0" smtClean="0"/>
              <a:t>that cryptanalysis </a:t>
            </a:r>
            <a:r>
              <a:rPr lang="en-US" dirty="0"/>
              <a:t>is possible for an opponent who knows the weaknesses in the S-boxes.</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0492312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Timing Attacks</a:t>
            </a:r>
            <a:br>
              <a:rPr lang="en-US" b="1" dirty="0"/>
            </a:br>
            <a:endParaRPr lang="en-US" dirty="0"/>
          </a:p>
        </p:txBody>
      </p:sp>
      <p:sp>
        <p:nvSpPr>
          <p:cNvPr id="3" name="Content Placeholder 2"/>
          <p:cNvSpPr>
            <a:spLocks noGrp="1"/>
          </p:cNvSpPr>
          <p:nvPr>
            <p:ph idx="1"/>
          </p:nvPr>
        </p:nvSpPr>
        <p:spPr/>
        <p:txBody>
          <a:bodyPr>
            <a:normAutofit fontScale="92500"/>
          </a:bodyPr>
          <a:lstStyle/>
          <a:p>
            <a:pPr marL="0" indent="0" algn="just">
              <a:buNone/>
            </a:pPr>
            <a:r>
              <a:rPr lang="en-US" dirty="0" smtClean="0"/>
              <a:t>	A </a:t>
            </a:r>
            <a:r>
              <a:rPr lang="en-US" dirty="0"/>
              <a:t>timing attack is one in which information about the key or the plaintext is obtained by observing how long it takes a given implementation to perform decryptions on various </a:t>
            </a:r>
            <a:r>
              <a:rPr lang="en-US" dirty="0" err="1"/>
              <a:t>ciphertexts</a:t>
            </a:r>
            <a:r>
              <a:rPr lang="en-US" dirty="0"/>
              <a:t>. </a:t>
            </a:r>
          </a:p>
          <a:p>
            <a:pPr lvl="1" algn="just"/>
            <a:r>
              <a:rPr lang="en-US" dirty="0"/>
              <a:t>A timing attack exploits the fact that an encryption or decryption algorithm often takes slightly different amounts of time on different inputs.</a:t>
            </a:r>
          </a:p>
          <a:p>
            <a:pPr lvl="1" algn="just"/>
            <a:r>
              <a:rPr lang="en-US" dirty="0"/>
              <a:t>DES appears to be fairly resistant to a successful timing attack but suggest some avenues to explore.</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3901074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Multiple </a:t>
            </a:r>
            <a:r>
              <a:rPr lang="fr-FR" b="1" dirty="0" err="1"/>
              <a:t>Encryption</a:t>
            </a:r>
            <a:r>
              <a:rPr lang="fr-FR" b="1" dirty="0"/>
              <a:t> and Triple DES</a:t>
            </a:r>
            <a:endParaRPr lang="en-US" dirty="0"/>
          </a:p>
        </p:txBody>
      </p:sp>
      <p:sp>
        <p:nvSpPr>
          <p:cNvPr id="3" name="Content Placeholder 2"/>
          <p:cNvSpPr>
            <a:spLocks noGrp="1"/>
          </p:cNvSpPr>
          <p:nvPr>
            <p:ph idx="1"/>
          </p:nvPr>
        </p:nvSpPr>
        <p:spPr/>
        <p:txBody>
          <a:bodyPr>
            <a:normAutofit/>
          </a:bodyPr>
          <a:lstStyle/>
          <a:p>
            <a:r>
              <a:rPr lang="en-US" dirty="0"/>
              <a:t>Multiple encryption is a technique in which an encryption algorithm is used multiple times. </a:t>
            </a:r>
            <a:endParaRPr lang="en-US" dirty="0" smtClean="0"/>
          </a:p>
          <a:p>
            <a:r>
              <a:rPr lang="en-US" dirty="0" smtClean="0"/>
              <a:t>In </a:t>
            </a:r>
            <a:r>
              <a:rPr lang="en-US" dirty="0"/>
              <a:t>the </a:t>
            </a:r>
            <a:r>
              <a:rPr lang="en-US" dirty="0" smtClean="0"/>
              <a:t>first instance</a:t>
            </a:r>
            <a:r>
              <a:rPr lang="en-US" dirty="0"/>
              <a:t>, plaintext is converted to </a:t>
            </a:r>
            <a:r>
              <a:rPr lang="en-US" dirty="0" err="1"/>
              <a:t>ciphertext</a:t>
            </a:r>
            <a:r>
              <a:rPr lang="en-US" dirty="0"/>
              <a:t> using the encryption algorithm</a:t>
            </a:r>
            <a:r>
              <a:rPr lang="en-US" dirty="0" smtClean="0"/>
              <a:t>.</a:t>
            </a:r>
          </a:p>
          <a:p>
            <a:r>
              <a:rPr lang="en-US" dirty="0" smtClean="0"/>
              <a:t>This </a:t>
            </a:r>
            <a:r>
              <a:rPr lang="en-US" dirty="0" err="1"/>
              <a:t>ciphertext</a:t>
            </a:r>
            <a:r>
              <a:rPr lang="en-US" dirty="0"/>
              <a:t> is then used </a:t>
            </a:r>
            <a:r>
              <a:rPr lang="en-US" dirty="0" smtClean="0"/>
              <a:t>as input </a:t>
            </a:r>
            <a:r>
              <a:rPr lang="en-US" dirty="0"/>
              <a:t>and the algorithm is applied again. </a:t>
            </a:r>
            <a:endParaRPr lang="en-US" dirty="0" smtClean="0"/>
          </a:p>
          <a:p>
            <a:r>
              <a:rPr lang="en-US" dirty="0" smtClean="0"/>
              <a:t>This </a:t>
            </a:r>
            <a:r>
              <a:rPr lang="en-US" dirty="0"/>
              <a:t>process may be repeated through any number of stages.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39646040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Double DES / Double Encryption</a:t>
            </a:r>
            <a:endParaRPr lang="en-US" b="1" dirty="0"/>
          </a:p>
        </p:txBody>
      </p:sp>
      <p:sp>
        <p:nvSpPr>
          <p:cNvPr id="3" name="Content Placeholder 2"/>
          <p:cNvSpPr>
            <a:spLocks noGrp="1"/>
          </p:cNvSpPr>
          <p:nvPr>
            <p:ph idx="1"/>
          </p:nvPr>
        </p:nvSpPr>
        <p:spPr/>
        <p:txBody>
          <a:bodyPr/>
          <a:lstStyle/>
          <a:p>
            <a:r>
              <a:rPr lang="en-US" i="1" dirty="0"/>
              <a:t>C </a:t>
            </a:r>
            <a:r>
              <a:rPr lang="en-US" dirty="0"/>
              <a:t>= E(</a:t>
            </a:r>
            <a:r>
              <a:rPr lang="en-US" i="1" dirty="0"/>
              <a:t>K</a:t>
            </a:r>
            <a:r>
              <a:rPr lang="en-US" dirty="0"/>
              <a:t>2, E(</a:t>
            </a:r>
            <a:r>
              <a:rPr lang="en-US" i="1" dirty="0"/>
              <a:t>K</a:t>
            </a:r>
            <a:r>
              <a:rPr lang="en-US" dirty="0"/>
              <a:t>1, </a:t>
            </a:r>
            <a:r>
              <a:rPr lang="en-US" i="1" dirty="0" smtClean="0"/>
              <a:t>P</a:t>
            </a:r>
            <a:r>
              <a:rPr lang="en-US" dirty="0" smtClean="0"/>
              <a:t>))</a:t>
            </a:r>
          </a:p>
          <a:p>
            <a:r>
              <a:rPr lang="en-US" i="1" dirty="0"/>
              <a:t>P </a:t>
            </a:r>
            <a:r>
              <a:rPr lang="en-US" dirty="0"/>
              <a:t>= D(</a:t>
            </a:r>
            <a:r>
              <a:rPr lang="en-US" i="1" dirty="0"/>
              <a:t>K</a:t>
            </a:r>
            <a:r>
              <a:rPr lang="en-US" dirty="0"/>
              <a:t>1, </a:t>
            </a:r>
            <a:r>
              <a:rPr lang="en-US" dirty="0" smtClean="0"/>
              <a:t>D(</a:t>
            </a:r>
            <a:r>
              <a:rPr lang="en-US" i="1" dirty="0" smtClean="0"/>
              <a:t>K</a:t>
            </a:r>
            <a:r>
              <a:rPr lang="en-US" dirty="0" smtClean="0"/>
              <a:t>2</a:t>
            </a:r>
            <a:r>
              <a:rPr lang="en-US" dirty="0"/>
              <a:t>, </a:t>
            </a:r>
            <a:r>
              <a:rPr lang="en-US" i="1" dirty="0"/>
              <a:t>C</a:t>
            </a:r>
            <a:r>
              <a:rPr lang="en-US" dirty="0" smtClean="0"/>
              <a:t>))</a:t>
            </a:r>
          </a:p>
          <a:p>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971800"/>
            <a:ext cx="4419600" cy="3544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36797415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Triple DES / Triple Encryption</a:t>
            </a:r>
            <a:endParaRPr lang="en-US" b="1" dirty="0"/>
          </a:p>
        </p:txBody>
      </p:sp>
      <p:sp>
        <p:nvSpPr>
          <p:cNvPr id="5" name="Content Placeholder 4"/>
          <p:cNvSpPr>
            <a:spLocks noGrp="1"/>
          </p:cNvSpPr>
          <p:nvPr>
            <p:ph idx="1"/>
          </p:nvPr>
        </p:nvSpPr>
        <p:spPr/>
        <p:txBody>
          <a:bodyPr>
            <a:normAutofit/>
          </a:bodyPr>
          <a:lstStyle/>
          <a:p>
            <a:r>
              <a:rPr lang="en-US" dirty="0" smtClean="0"/>
              <a:t>With Two Keys</a:t>
            </a:r>
          </a:p>
          <a:p>
            <a:pPr lvl="1">
              <a:buFont typeface="Arial" pitchFamily="34" charset="0"/>
              <a:buChar char="•"/>
            </a:pPr>
            <a:r>
              <a:rPr lang="en-US" i="1" dirty="0" smtClean="0"/>
              <a:t>C </a:t>
            </a:r>
            <a:r>
              <a:rPr lang="en-US" dirty="0"/>
              <a:t>= E(</a:t>
            </a:r>
            <a:r>
              <a:rPr lang="en-US" i="1" dirty="0"/>
              <a:t>K</a:t>
            </a:r>
            <a:r>
              <a:rPr lang="en-US" dirty="0"/>
              <a:t>1, D(</a:t>
            </a:r>
            <a:r>
              <a:rPr lang="en-US" i="1" dirty="0"/>
              <a:t>K</a:t>
            </a:r>
            <a:r>
              <a:rPr lang="en-US" dirty="0"/>
              <a:t>2, E(</a:t>
            </a:r>
            <a:r>
              <a:rPr lang="en-US" i="1" dirty="0"/>
              <a:t>K</a:t>
            </a:r>
            <a:r>
              <a:rPr lang="en-US" dirty="0"/>
              <a:t>1, </a:t>
            </a:r>
            <a:r>
              <a:rPr lang="en-US" i="1" dirty="0"/>
              <a:t>P</a:t>
            </a:r>
            <a:r>
              <a:rPr lang="en-US" dirty="0" smtClean="0"/>
              <a:t>)))</a:t>
            </a:r>
          </a:p>
          <a:p>
            <a:pPr lvl="1">
              <a:buFont typeface="Arial" pitchFamily="34" charset="0"/>
              <a:buChar char="•"/>
            </a:pPr>
            <a:r>
              <a:rPr lang="en-US" i="1" dirty="0"/>
              <a:t>P </a:t>
            </a:r>
            <a:r>
              <a:rPr lang="en-US" dirty="0"/>
              <a:t>= D(</a:t>
            </a:r>
            <a:r>
              <a:rPr lang="en-US" i="1" dirty="0"/>
              <a:t>K</a:t>
            </a:r>
            <a:r>
              <a:rPr lang="en-US" dirty="0"/>
              <a:t>1, E(</a:t>
            </a:r>
            <a:r>
              <a:rPr lang="en-US" i="1" dirty="0"/>
              <a:t>K</a:t>
            </a:r>
            <a:r>
              <a:rPr lang="en-US" dirty="0"/>
              <a:t>2, D(</a:t>
            </a:r>
            <a:r>
              <a:rPr lang="en-US" i="1" dirty="0"/>
              <a:t>K</a:t>
            </a:r>
            <a:r>
              <a:rPr lang="en-US" dirty="0"/>
              <a:t>1, </a:t>
            </a:r>
            <a:r>
              <a:rPr lang="en-US" i="1" dirty="0"/>
              <a:t>C</a:t>
            </a:r>
            <a:r>
              <a:rPr lang="en-US" dirty="0" smtClean="0"/>
              <a:t>)))</a:t>
            </a:r>
          </a:p>
          <a:p>
            <a:pPr lvl="1">
              <a:buFont typeface="Arial" pitchFamily="34" charset="0"/>
              <a:buChar char="•"/>
            </a:pPr>
            <a:endParaRPr lang="en-US" dirty="0" smtClean="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276600"/>
            <a:ext cx="6934200" cy="3216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3186520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err="1" smtClean="0"/>
              <a:t>Feistel</a:t>
            </a:r>
            <a:r>
              <a:rPr lang="en-US" b="1" dirty="0" smtClean="0"/>
              <a:t> Cipher</a:t>
            </a:r>
            <a:endParaRPr lang="en-US" b="1" dirty="0"/>
          </a:p>
        </p:txBody>
      </p:sp>
      <p:sp>
        <p:nvSpPr>
          <p:cNvPr id="3" name="Content Placeholder 2"/>
          <p:cNvSpPr>
            <a:spLocks noGrp="1"/>
          </p:cNvSpPr>
          <p:nvPr>
            <p:ph idx="1"/>
          </p:nvPr>
        </p:nvSpPr>
        <p:spPr>
          <a:xfrm>
            <a:off x="457200" y="762000"/>
            <a:ext cx="8229600" cy="5943600"/>
          </a:xfrm>
        </p:spPr>
        <p:txBody>
          <a:bodyPr>
            <a:normAutofit fontScale="92500" lnSpcReduction="20000"/>
          </a:bodyPr>
          <a:lstStyle/>
          <a:p>
            <a:pPr algn="just"/>
            <a:r>
              <a:rPr lang="en-US" dirty="0" smtClean="0"/>
              <a:t>It is an </a:t>
            </a:r>
            <a:r>
              <a:rPr lang="en-US" dirty="0" smtClean="0">
                <a:solidFill>
                  <a:srgbClr val="FF0000"/>
                </a:solidFill>
              </a:rPr>
              <a:t>ideal </a:t>
            </a:r>
            <a:r>
              <a:rPr lang="en-US" dirty="0">
                <a:solidFill>
                  <a:srgbClr val="FF0000"/>
                </a:solidFill>
              </a:rPr>
              <a:t>block cipher </a:t>
            </a:r>
            <a:r>
              <a:rPr lang="en-US" dirty="0"/>
              <a:t>by utilizing the concept of a product cipher, which is </a:t>
            </a:r>
            <a:r>
              <a:rPr lang="en-US" dirty="0" smtClean="0"/>
              <a:t>the execution </a:t>
            </a:r>
            <a:r>
              <a:rPr lang="en-US" dirty="0"/>
              <a:t>of two or more simple ciphers in sequence in such a way that the final result or product is cryptographically stronger than any </a:t>
            </a:r>
            <a:r>
              <a:rPr lang="en-US" dirty="0" smtClean="0"/>
              <a:t>of the </a:t>
            </a:r>
            <a:r>
              <a:rPr lang="en-US" dirty="0"/>
              <a:t>component ciphers</a:t>
            </a:r>
            <a:r>
              <a:rPr lang="en-US" dirty="0" smtClean="0"/>
              <a:t>.</a:t>
            </a:r>
          </a:p>
          <a:p>
            <a:pPr marL="0" indent="0" algn="just">
              <a:buNone/>
            </a:pPr>
            <a:endParaRPr lang="en-US" dirty="0" smtClean="0"/>
          </a:p>
          <a:p>
            <a:pPr algn="just"/>
            <a:r>
              <a:rPr lang="en-US" dirty="0"/>
              <a:t>T</a:t>
            </a:r>
            <a:r>
              <a:rPr lang="en-US" dirty="0" smtClean="0"/>
              <a:t>he </a:t>
            </a:r>
            <a:r>
              <a:rPr lang="en-US" i="1" dirty="0"/>
              <a:t>ideal block </a:t>
            </a:r>
            <a:r>
              <a:rPr lang="en-US" i="1" dirty="0" smtClean="0"/>
              <a:t>cipher</a:t>
            </a:r>
            <a:r>
              <a:rPr lang="en-US" dirty="0" smtClean="0"/>
              <a:t> is a cipher </a:t>
            </a:r>
            <a:r>
              <a:rPr lang="en-US" dirty="0"/>
              <a:t>it allows for the maximum number of possible encryption mappings from the plaintext </a:t>
            </a:r>
            <a:r>
              <a:rPr lang="en-US" dirty="0" smtClean="0"/>
              <a:t>block.</a:t>
            </a:r>
          </a:p>
          <a:p>
            <a:pPr marL="0" indent="0" algn="just">
              <a:buNone/>
            </a:pPr>
            <a:endParaRPr lang="en-US" dirty="0" smtClean="0"/>
          </a:p>
          <a:p>
            <a:pPr algn="just"/>
            <a:r>
              <a:rPr lang="en-US" dirty="0" smtClean="0"/>
              <a:t>Aim is to </a:t>
            </a:r>
            <a:r>
              <a:rPr lang="en-US" dirty="0"/>
              <a:t>develop a block cipher with a key length of </a:t>
            </a:r>
            <a:r>
              <a:rPr lang="en-US" i="1" dirty="0"/>
              <a:t>k </a:t>
            </a:r>
            <a:r>
              <a:rPr lang="en-US" dirty="0"/>
              <a:t>bits and a block length of </a:t>
            </a:r>
            <a:r>
              <a:rPr lang="en-US" i="1" dirty="0"/>
              <a:t>n </a:t>
            </a:r>
            <a:r>
              <a:rPr lang="en-US" dirty="0" smtClean="0"/>
              <a:t>bits, allowing </a:t>
            </a:r>
            <a:r>
              <a:rPr lang="en-US" dirty="0"/>
              <a:t>a total </a:t>
            </a:r>
            <a:r>
              <a:rPr lang="en-US" dirty="0" smtClean="0"/>
              <a:t>of 2 ̂k</a:t>
            </a:r>
            <a:r>
              <a:rPr lang="en-US" i="1" dirty="0" smtClean="0"/>
              <a:t> </a:t>
            </a:r>
            <a:r>
              <a:rPr lang="en-US" dirty="0" smtClean="0"/>
              <a:t>possible transformations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9954393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Triple </a:t>
            </a:r>
            <a:r>
              <a:rPr lang="en-US" b="1" dirty="0"/>
              <a:t>DES</a:t>
            </a:r>
            <a:endParaRPr lang="en-US" dirty="0"/>
          </a:p>
        </p:txBody>
      </p:sp>
      <p:sp>
        <p:nvSpPr>
          <p:cNvPr id="4" name="Content Placeholder 3"/>
          <p:cNvSpPr>
            <a:spLocks noGrp="1"/>
          </p:cNvSpPr>
          <p:nvPr>
            <p:ph idx="1"/>
          </p:nvPr>
        </p:nvSpPr>
        <p:spPr/>
        <p:txBody>
          <a:bodyPr/>
          <a:lstStyle/>
          <a:p>
            <a:r>
              <a:rPr lang="en-US" dirty="0"/>
              <a:t>With One Key</a:t>
            </a:r>
          </a:p>
          <a:p>
            <a:pPr lvl="1">
              <a:buFont typeface="Arial" pitchFamily="34" charset="0"/>
              <a:buChar char="•"/>
            </a:pPr>
            <a:r>
              <a:rPr lang="en-US" i="1" dirty="0"/>
              <a:t>C </a:t>
            </a:r>
            <a:r>
              <a:rPr lang="en-US" dirty="0"/>
              <a:t>= E(</a:t>
            </a:r>
            <a:r>
              <a:rPr lang="en-US" i="1" dirty="0"/>
              <a:t>K</a:t>
            </a:r>
            <a:r>
              <a:rPr lang="en-US" dirty="0"/>
              <a:t>1, D(</a:t>
            </a:r>
            <a:r>
              <a:rPr lang="en-US" i="1" dirty="0"/>
              <a:t>K</a:t>
            </a:r>
            <a:r>
              <a:rPr lang="en-US" dirty="0"/>
              <a:t>1, E(</a:t>
            </a:r>
            <a:r>
              <a:rPr lang="en-US" i="1" dirty="0"/>
              <a:t>K</a:t>
            </a:r>
            <a:r>
              <a:rPr lang="en-US" dirty="0"/>
              <a:t>1, </a:t>
            </a:r>
            <a:r>
              <a:rPr lang="en-US" i="1" dirty="0"/>
              <a:t>P</a:t>
            </a:r>
            <a:r>
              <a:rPr lang="en-US" dirty="0"/>
              <a:t>))) = E(</a:t>
            </a:r>
            <a:r>
              <a:rPr lang="en-US" i="1" dirty="0"/>
              <a:t>K</a:t>
            </a:r>
            <a:r>
              <a:rPr lang="en-US" dirty="0"/>
              <a:t>1, </a:t>
            </a:r>
            <a:r>
              <a:rPr lang="en-US" i="1" dirty="0"/>
              <a:t>P</a:t>
            </a:r>
            <a:r>
              <a:rPr lang="en-US" dirty="0"/>
              <a:t>)</a:t>
            </a:r>
          </a:p>
          <a:p>
            <a:pPr lvl="1">
              <a:buFont typeface="Arial" pitchFamily="34" charset="0"/>
              <a:buChar char="•"/>
            </a:pPr>
            <a:r>
              <a:rPr lang="en-US" i="1" dirty="0"/>
              <a:t>P </a:t>
            </a:r>
            <a:r>
              <a:rPr lang="en-US" dirty="0"/>
              <a:t>= D(</a:t>
            </a:r>
            <a:r>
              <a:rPr lang="en-US" i="1" dirty="0"/>
              <a:t>K</a:t>
            </a:r>
            <a:r>
              <a:rPr lang="en-US" dirty="0"/>
              <a:t>1, E(</a:t>
            </a:r>
            <a:r>
              <a:rPr lang="en-US" i="1" dirty="0"/>
              <a:t>K</a:t>
            </a:r>
            <a:r>
              <a:rPr lang="en-US" dirty="0"/>
              <a:t>1, D(</a:t>
            </a:r>
            <a:r>
              <a:rPr lang="en-US" i="1" dirty="0"/>
              <a:t>K</a:t>
            </a:r>
            <a:r>
              <a:rPr lang="en-US" dirty="0"/>
              <a:t>1, </a:t>
            </a:r>
            <a:r>
              <a:rPr lang="en-US" i="1" dirty="0"/>
              <a:t>C</a:t>
            </a:r>
            <a:r>
              <a:rPr lang="en-US" dirty="0"/>
              <a:t>))) = D(</a:t>
            </a:r>
            <a:r>
              <a:rPr lang="en-US" i="1" dirty="0"/>
              <a:t>K</a:t>
            </a:r>
            <a:r>
              <a:rPr lang="en-US" dirty="0"/>
              <a:t>1, </a:t>
            </a:r>
            <a:r>
              <a:rPr lang="en-US" i="1" dirty="0"/>
              <a:t>C</a:t>
            </a:r>
            <a:r>
              <a:rPr lang="en-US" dirty="0"/>
              <a:t>)</a:t>
            </a:r>
          </a:p>
          <a:p>
            <a:r>
              <a:rPr lang="en-US" dirty="0">
                <a:solidFill>
                  <a:srgbClr val="FF0000"/>
                </a:solidFill>
              </a:rPr>
              <a:t>With Three Keys</a:t>
            </a:r>
          </a:p>
          <a:p>
            <a:pPr lvl="1">
              <a:buFont typeface="Arial" pitchFamily="34" charset="0"/>
              <a:buChar char="•"/>
            </a:pPr>
            <a:r>
              <a:rPr lang="en-US" i="1" dirty="0">
                <a:solidFill>
                  <a:srgbClr val="FF0000"/>
                </a:solidFill>
              </a:rPr>
              <a:t>C </a:t>
            </a:r>
            <a:r>
              <a:rPr lang="en-US" dirty="0">
                <a:solidFill>
                  <a:srgbClr val="FF0000"/>
                </a:solidFill>
              </a:rPr>
              <a:t>= E(</a:t>
            </a:r>
            <a:r>
              <a:rPr lang="en-US" i="1" dirty="0">
                <a:solidFill>
                  <a:srgbClr val="FF0000"/>
                </a:solidFill>
              </a:rPr>
              <a:t>K</a:t>
            </a:r>
            <a:r>
              <a:rPr lang="en-US" dirty="0">
                <a:solidFill>
                  <a:srgbClr val="FF0000"/>
                </a:solidFill>
              </a:rPr>
              <a:t>3, D(</a:t>
            </a:r>
            <a:r>
              <a:rPr lang="en-US" i="1" dirty="0">
                <a:solidFill>
                  <a:srgbClr val="FF0000"/>
                </a:solidFill>
              </a:rPr>
              <a:t>K</a:t>
            </a:r>
            <a:r>
              <a:rPr lang="en-US" dirty="0">
                <a:solidFill>
                  <a:srgbClr val="FF0000"/>
                </a:solidFill>
              </a:rPr>
              <a:t>2, E(</a:t>
            </a:r>
            <a:r>
              <a:rPr lang="en-US" i="1" dirty="0">
                <a:solidFill>
                  <a:srgbClr val="FF0000"/>
                </a:solidFill>
              </a:rPr>
              <a:t>K</a:t>
            </a:r>
            <a:r>
              <a:rPr lang="en-US" dirty="0">
                <a:solidFill>
                  <a:srgbClr val="FF0000"/>
                </a:solidFill>
              </a:rPr>
              <a:t>1, </a:t>
            </a:r>
            <a:r>
              <a:rPr lang="en-US" i="1" dirty="0">
                <a:solidFill>
                  <a:srgbClr val="FF0000"/>
                </a:solidFill>
              </a:rPr>
              <a:t>P</a:t>
            </a:r>
            <a:r>
              <a:rPr lang="en-US" dirty="0" smtClean="0">
                <a:solidFill>
                  <a:srgbClr val="FF0000"/>
                </a:solidFill>
              </a:rPr>
              <a:t>)))</a:t>
            </a:r>
          </a:p>
          <a:p>
            <a:pPr lvl="1">
              <a:buFont typeface="Arial" pitchFamily="34" charset="0"/>
              <a:buChar char="•"/>
            </a:pPr>
            <a:r>
              <a:rPr lang="en-US" i="1" dirty="0" smtClean="0">
                <a:solidFill>
                  <a:srgbClr val="FF0000"/>
                </a:solidFill>
              </a:rPr>
              <a:t>P </a:t>
            </a:r>
            <a:r>
              <a:rPr lang="en-US" dirty="0">
                <a:solidFill>
                  <a:srgbClr val="FF0000"/>
                </a:solidFill>
              </a:rPr>
              <a:t>= </a:t>
            </a:r>
            <a:r>
              <a:rPr lang="en-US" dirty="0" smtClean="0">
                <a:solidFill>
                  <a:srgbClr val="FF0000"/>
                </a:solidFill>
              </a:rPr>
              <a:t>D(</a:t>
            </a:r>
            <a:r>
              <a:rPr lang="en-US" i="1" dirty="0" smtClean="0">
                <a:solidFill>
                  <a:srgbClr val="FF0000"/>
                </a:solidFill>
              </a:rPr>
              <a:t>K</a:t>
            </a:r>
            <a:r>
              <a:rPr lang="en-US" dirty="0" smtClean="0">
                <a:solidFill>
                  <a:srgbClr val="FF0000"/>
                </a:solidFill>
              </a:rPr>
              <a:t>3</a:t>
            </a:r>
            <a:r>
              <a:rPr lang="en-US" dirty="0">
                <a:solidFill>
                  <a:srgbClr val="FF0000"/>
                </a:solidFill>
              </a:rPr>
              <a:t>, </a:t>
            </a:r>
            <a:r>
              <a:rPr lang="en-US" dirty="0" smtClean="0">
                <a:solidFill>
                  <a:srgbClr val="FF0000"/>
                </a:solidFill>
              </a:rPr>
              <a:t>E(</a:t>
            </a:r>
            <a:r>
              <a:rPr lang="en-US" i="1" dirty="0" smtClean="0">
                <a:solidFill>
                  <a:srgbClr val="FF0000"/>
                </a:solidFill>
              </a:rPr>
              <a:t>K</a:t>
            </a:r>
            <a:r>
              <a:rPr lang="en-US" dirty="0" smtClean="0">
                <a:solidFill>
                  <a:srgbClr val="FF0000"/>
                </a:solidFill>
              </a:rPr>
              <a:t>2</a:t>
            </a:r>
            <a:r>
              <a:rPr lang="en-US" dirty="0">
                <a:solidFill>
                  <a:srgbClr val="FF0000"/>
                </a:solidFill>
              </a:rPr>
              <a:t>, D</a:t>
            </a:r>
            <a:r>
              <a:rPr lang="en-US" dirty="0" smtClean="0">
                <a:solidFill>
                  <a:srgbClr val="FF0000"/>
                </a:solidFill>
              </a:rPr>
              <a:t>(</a:t>
            </a:r>
            <a:r>
              <a:rPr lang="en-US" i="1" dirty="0" smtClean="0">
                <a:solidFill>
                  <a:srgbClr val="FF0000"/>
                </a:solidFill>
              </a:rPr>
              <a:t>K</a:t>
            </a:r>
            <a:r>
              <a:rPr lang="en-US" dirty="0" smtClean="0">
                <a:solidFill>
                  <a:srgbClr val="FF0000"/>
                </a:solidFill>
              </a:rPr>
              <a:t>1</a:t>
            </a:r>
            <a:r>
              <a:rPr lang="en-US" dirty="0">
                <a:solidFill>
                  <a:srgbClr val="FF0000"/>
                </a:solidFill>
              </a:rPr>
              <a:t>, </a:t>
            </a:r>
            <a:r>
              <a:rPr lang="en-US" i="1" dirty="0">
                <a:solidFill>
                  <a:srgbClr val="FF0000"/>
                </a:solidFill>
              </a:rPr>
              <a:t>P</a:t>
            </a:r>
            <a:r>
              <a:rPr lang="en-US" dirty="0">
                <a:solidFill>
                  <a:srgbClr val="FF0000"/>
                </a:solidFill>
              </a:rPr>
              <a:t>)))</a:t>
            </a:r>
          </a:p>
          <a:p>
            <a:pPr lvl="1">
              <a:buFont typeface="Arial" pitchFamily="34" charset="0"/>
              <a:buChar char="•"/>
            </a:pPr>
            <a:endParaRPr lang="en-US" dirty="0"/>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34291107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 Numbers</a:t>
            </a:r>
            <a:endParaRPr lang="en-US" dirty="0"/>
          </a:p>
        </p:txBody>
      </p:sp>
      <p:sp>
        <p:nvSpPr>
          <p:cNvPr id="3" name="Content Placeholder 2"/>
          <p:cNvSpPr>
            <a:spLocks noGrp="1"/>
          </p:cNvSpPr>
          <p:nvPr>
            <p:ph idx="1"/>
          </p:nvPr>
        </p:nvSpPr>
        <p:spPr/>
        <p:txBody>
          <a:bodyPr/>
          <a:lstStyle/>
          <a:p>
            <a:r>
              <a:rPr lang="en-US" dirty="0"/>
              <a:t>A prime number is divisible only by 1 and </a:t>
            </a:r>
            <a:r>
              <a:rPr lang="en-US" dirty="0" smtClean="0"/>
              <a:t>itself.</a:t>
            </a:r>
          </a:p>
          <a:p>
            <a:r>
              <a:rPr lang="en-US" dirty="0" smtClean="0"/>
              <a:t>An integer p&gt;1 is a prime number if and only if its only divisors are ±1 and ±p.</a:t>
            </a:r>
            <a:endParaRPr lang="en-US" dirty="0"/>
          </a:p>
          <a:p>
            <a:r>
              <a:rPr lang="en-US" dirty="0"/>
              <a:t>For example:  {2, 3, 5, 7, 11, 13, 17, …}</a:t>
            </a:r>
          </a:p>
          <a:p>
            <a:r>
              <a:rPr lang="en-US" dirty="0"/>
              <a:t>1 could also be considered prime, but it’s not very useful.</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37244552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Fundamental Theorem of Arithmetic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Any integer a &gt; 1 can be factored in a unique way as </a:t>
                </a:r>
              </a:p>
              <a:p>
                <a:pPr marL="0" indent="0">
                  <a:buNone/>
                </a:pPr>
                <a:r>
                  <a:rPr lang="en-US" dirty="0"/>
                  <a:t>	</a:t>
                </a:r>
                <a:r>
                  <a:rPr lang="en-US" dirty="0" smtClean="0"/>
                  <a:t>	a =</a:t>
                </a:r>
                <a14:m>
                  <m:oMath xmlns:m="http://schemas.openxmlformats.org/officeDocument/2006/math">
                    <m:sSup>
                      <m:sSupPr>
                        <m:ctrlPr>
                          <a:rPr lang="en-US" b="0" i="1" smtClean="0">
                            <a:latin typeface="Cambria Math"/>
                          </a:rPr>
                        </m:ctrlPr>
                      </m:sSupPr>
                      <m:e>
                        <m:d>
                          <m:dPr>
                            <m:ctrlPr>
                              <a:rPr lang="en-US" b="0" i="1" smtClean="0">
                                <a:latin typeface="Cambria Math"/>
                              </a:rPr>
                            </m:ctrlPr>
                          </m:dPr>
                          <m:e>
                            <m:sSub>
                              <m:sSubPr>
                                <m:ctrlPr>
                                  <a:rPr lang="en-US" b="0" i="1" smtClean="0">
                                    <a:latin typeface="Cambria Math"/>
                                  </a:rPr>
                                </m:ctrlPr>
                              </m:sSubPr>
                              <m:e>
                                <m:r>
                                  <a:rPr lang="en-US" b="0" i="1" smtClean="0">
                                    <a:latin typeface="Cambria Math"/>
                                  </a:rPr>
                                  <m:t>𝑝</m:t>
                                </m:r>
                              </m:e>
                              <m:sub>
                                <m:r>
                                  <a:rPr lang="en-US" b="0" i="1" smtClean="0">
                                    <a:latin typeface="Cambria Math"/>
                                  </a:rPr>
                                  <m:t>1</m:t>
                                </m:r>
                              </m:sub>
                            </m:sSub>
                          </m:e>
                        </m:d>
                      </m:e>
                      <m:sup>
                        <m:sSub>
                          <m:sSubPr>
                            <m:ctrlPr>
                              <a:rPr lang="en-US" b="0" i="1" smtClean="0">
                                <a:latin typeface="Cambria Math"/>
                              </a:rPr>
                            </m:ctrlPr>
                          </m:sSubPr>
                          <m:e>
                            <m:r>
                              <a:rPr lang="en-US" b="0" i="1" smtClean="0">
                                <a:latin typeface="Cambria Math"/>
                              </a:rPr>
                              <m:t>𝑎</m:t>
                            </m:r>
                          </m:e>
                          <m:sub>
                            <m:r>
                              <a:rPr lang="en-US" b="0" i="1" smtClean="0">
                                <a:latin typeface="Cambria Math"/>
                              </a:rPr>
                              <m:t>1</m:t>
                            </m:r>
                          </m:sub>
                        </m:sSub>
                      </m:sup>
                    </m:sSup>
                    <m:sSup>
                      <m:sSupPr>
                        <m:ctrlPr>
                          <a:rPr lang="en-US" i="1">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𝑝</m:t>
                                </m:r>
                              </m:e>
                              <m:sub>
                                <m:r>
                                  <a:rPr lang="en-US" b="0" i="1" smtClean="0">
                                    <a:latin typeface="Cambria Math"/>
                                  </a:rPr>
                                  <m:t>2</m:t>
                                </m:r>
                              </m:sub>
                            </m:sSub>
                          </m:e>
                        </m:d>
                      </m:e>
                      <m:sup>
                        <m:sSub>
                          <m:sSubPr>
                            <m:ctrlPr>
                              <a:rPr lang="en-US" i="1">
                                <a:latin typeface="Cambria Math"/>
                              </a:rPr>
                            </m:ctrlPr>
                          </m:sSubPr>
                          <m:e>
                            <m:r>
                              <a:rPr lang="en-US" i="1">
                                <a:latin typeface="Cambria Math"/>
                              </a:rPr>
                              <m:t>𝑎</m:t>
                            </m:r>
                          </m:e>
                          <m:sub>
                            <m:r>
                              <a:rPr lang="en-US" b="0" i="1" smtClean="0">
                                <a:latin typeface="Cambria Math"/>
                              </a:rPr>
                              <m:t>2</m:t>
                            </m:r>
                          </m:sub>
                        </m:sSub>
                      </m:sup>
                    </m:sSup>
                    <m:r>
                      <a:rPr lang="en-US" b="0" i="1" smtClean="0">
                        <a:latin typeface="Cambria Math"/>
                      </a:rPr>
                      <m:t>………</m:t>
                    </m:r>
                    <m:sSup>
                      <m:sSupPr>
                        <m:ctrlPr>
                          <a:rPr lang="en-US" i="1">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𝑝</m:t>
                                </m:r>
                              </m:e>
                              <m:sub>
                                <m:r>
                                  <a:rPr lang="en-US" b="0" i="1" smtClean="0">
                                    <a:latin typeface="Cambria Math"/>
                                  </a:rPr>
                                  <m:t>𝑡</m:t>
                                </m:r>
                              </m:sub>
                            </m:sSub>
                          </m:e>
                        </m:d>
                      </m:e>
                      <m:sup>
                        <m:sSub>
                          <m:sSubPr>
                            <m:ctrlPr>
                              <a:rPr lang="en-US" i="1">
                                <a:latin typeface="Cambria Math"/>
                              </a:rPr>
                            </m:ctrlPr>
                          </m:sSubPr>
                          <m:e>
                            <m:r>
                              <a:rPr lang="en-US" i="1">
                                <a:latin typeface="Cambria Math"/>
                              </a:rPr>
                              <m:t>𝑎</m:t>
                            </m:r>
                          </m:e>
                          <m:sub>
                            <m:r>
                              <a:rPr lang="en-US" b="0" i="1" smtClean="0">
                                <a:latin typeface="Cambria Math"/>
                              </a:rPr>
                              <m:t>𝑡</m:t>
                            </m:r>
                          </m:sub>
                        </m:sSub>
                      </m:sup>
                    </m:sSup>
                  </m:oMath>
                </a14:m>
                <a:endParaRPr lang="en-US" dirty="0" smtClean="0"/>
              </a:p>
              <a:p>
                <a:pPr marL="0" indent="0">
                  <a:buNone/>
                </a:pPr>
                <a:r>
                  <a:rPr lang="en-US" dirty="0" smtClean="0"/>
                  <a:t>Where </a:t>
                </a:r>
                <a14:m>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1</m:t>
                        </m:r>
                      </m:sub>
                    </m:sSub>
                  </m:oMath>
                </a14:m>
                <a:r>
                  <a:rPr lang="en-US" dirty="0" smtClean="0"/>
                  <a:t>&lt;</a:t>
                </a:r>
                <a14:m>
                  <m:oMath xmlns:m="http://schemas.openxmlformats.org/officeDocument/2006/math">
                    <m:sSub>
                      <m:sSubPr>
                        <m:ctrlPr>
                          <a:rPr lang="en-US" i="1">
                            <a:latin typeface="Cambria Math"/>
                          </a:rPr>
                        </m:ctrlPr>
                      </m:sSubPr>
                      <m:e>
                        <m:r>
                          <a:rPr lang="en-US" i="1">
                            <a:latin typeface="Cambria Math"/>
                          </a:rPr>
                          <m:t>𝑝</m:t>
                        </m:r>
                      </m:e>
                      <m:sub>
                        <m:r>
                          <a:rPr lang="en-US" b="0" i="1" smtClean="0">
                            <a:latin typeface="Cambria Math"/>
                          </a:rPr>
                          <m:t>2</m:t>
                        </m:r>
                      </m:sub>
                    </m:sSub>
                  </m:oMath>
                </a14:m>
                <a:r>
                  <a:rPr lang="en-US" dirty="0" smtClean="0"/>
                  <a:t>&lt;……</a:t>
                </a:r>
                <a14:m>
                  <m:oMath xmlns:m="http://schemas.openxmlformats.org/officeDocument/2006/math">
                    <m:sSub>
                      <m:sSubPr>
                        <m:ctrlPr>
                          <a:rPr lang="en-US" i="1">
                            <a:latin typeface="Cambria Math"/>
                          </a:rPr>
                        </m:ctrlPr>
                      </m:sSubPr>
                      <m:e>
                        <m:r>
                          <a:rPr lang="en-US" i="1">
                            <a:latin typeface="Cambria Math"/>
                          </a:rPr>
                          <m:t>𝑝</m:t>
                        </m:r>
                      </m:e>
                      <m:sub>
                        <m:r>
                          <a:rPr lang="en-US" b="0" i="1" smtClean="0">
                            <a:latin typeface="Cambria Math"/>
                          </a:rPr>
                          <m:t>𝑡</m:t>
                        </m:r>
                      </m:sub>
                    </m:sSub>
                  </m:oMath>
                </a14:m>
                <a:r>
                  <a:rPr lang="en-US" dirty="0" smtClean="0"/>
                  <a:t> are prime numbers and where each </a:t>
                </a:r>
                <a14:m>
                  <m:oMath xmlns:m="http://schemas.openxmlformats.org/officeDocument/2006/math">
                    <m:sSub>
                      <m:sSubPr>
                        <m:ctrlPr>
                          <a:rPr lang="en-US" i="1">
                            <a:latin typeface="Cambria Math"/>
                          </a:rPr>
                        </m:ctrlPr>
                      </m:sSubPr>
                      <m:e>
                        <m:r>
                          <a:rPr lang="en-US" b="0" i="1" smtClean="0">
                            <a:latin typeface="Cambria Math"/>
                          </a:rPr>
                          <m:t>𝑎</m:t>
                        </m:r>
                      </m:e>
                      <m:sub>
                        <m:r>
                          <a:rPr lang="en-US" b="0" i="1" smtClean="0">
                            <a:latin typeface="Cambria Math"/>
                          </a:rPr>
                          <m:t>𝑖</m:t>
                        </m:r>
                      </m:sub>
                    </m:sSub>
                  </m:oMath>
                </a14:m>
                <a:r>
                  <a:rPr lang="en-US" dirty="0" smtClean="0"/>
                  <a:t> is a positive integer.</a:t>
                </a:r>
              </a:p>
              <a:p>
                <a:r>
                  <a:rPr lang="en-US" dirty="0" smtClean="0"/>
                  <a:t>91 = 7 * 13</a:t>
                </a:r>
              </a:p>
              <a:p>
                <a:r>
                  <a:rPr lang="en-US" dirty="0" smtClean="0"/>
                  <a:t>3600 = </a:t>
                </a:r>
                <a14:m>
                  <m:oMath xmlns:m="http://schemas.openxmlformats.org/officeDocument/2006/math">
                    <m:sSup>
                      <m:sSupPr>
                        <m:ctrlPr>
                          <a:rPr lang="en-US" b="0" i="1" smtClean="0">
                            <a:latin typeface="Cambria Math"/>
                          </a:rPr>
                        </m:ctrlPr>
                      </m:sSupPr>
                      <m:e>
                        <m:r>
                          <a:rPr lang="en-US" b="0" i="1" smtClean="0">
                            <a:latin typeface="Cambria Math"/>
                          </a:rPr>
                          <m:t>2</m:t>
                        </m:r>
                      </m:e>
                      <m:sup>
                        <m:r>
                          <a:rPr lang="en-US" b="0" i="1" smtClean="0">
                            <a:latin typeface="Cambria Math"/>
                          </a:rPr>
                          <m:t>4</m:t>
                        </m:r>
                      </m:sup>
                    </m:sSup>
                    <m:r>
                      <a:rPr lang="en-US" b="0" i="1" smtClean="0">
                        <a:latin typeface="Cambria Math"/>
                      </a:rPr>
                      <m:t>∗</m:t>
                    </m:r>
                    <m:sSup>
                      <m:sSupPr>
                        <m:ctrlPr>
                          <a:rPr lang="en-US" b="0" i="1" smtClean="0">
                            <a:latin typeface="Cambria Math"/>
                          </a:rPr>
                        </m:ctrlPr>
                      </m:sSupPr>
                      <m:e>
                        <m:r>
                          <a:rPr lang="en-US" b="0" i="1" smtClean="0">
                            <a:latin typeface="Cambria Math"/>
                          </a:rPr>
                          <m:t>3</m:t>
                        </m:r>
                      </m:e>
                      <m:sup>
                        <m:r>
                          <a:rPr lang="en-US" b="0" i="1" smtClean="0">
                            <a:latin typeface="Cambria Math"/>
                          </a:rPr>
                          <m:t>2</m:t>
                        </m:r>
                      </m:sup>
                    </m:sSup>
                    <m:r>
                      <a:rPr lang="en-US" b="0" i="1" smtClean="0">
                        <a:latin typeface="Cambria Math"/>
                      </a:rPr>
                      <m:t> ∗</m:t>
                    </m:r>
                    <m:sSup>
                      <m:sSupPr>
                        <m:ctrlPr>
                          <a:rPr lang="en-US" b="0" i="1" smtClean="0">
                            <a:latin typeface="Cambria Math"/>
                          </a:rPr>
                        </m:ctrlPr>
                      </m:sSupPr>
                      <m:e>
                        <m:r>
                          <a:rPr lang="en-US" b="0" i="1" smtClean="0">
                            <a:latin typeface="Cambria Math"/>
                          </a:rPr>
                          <m:t>5</m:t>
                        </m:r>
                      </m:e>
                      <m:sup>
                        <m:r>
                          <a:rPr lang="en-US" b="0" i="1" smtClean="0">
                            <a:latin typeface="Cambria Math"/>
                          </a:rPr>
                          <m:t>2</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9624274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 Factorization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If </a:t>
                </a:r>
                <a:r>
                  <a:rPr lang="en-US" i="1" dirty="0" smtClean="0"/>
                  <a:t>P</a:t>
                </a:r>
                <a:r>
                  <a:rPr lang="en-US" dirty="0" smtClean="0"/>
                  <a:t> is the set of all prime numbers, then any positive integer a can be written uniquely in the following form:</a:t>
                </a:r>
              </a:p>
              <a:p>
                <a:pPr marL="0" indent="0">
                  <a:buNone/>
                </a:pPr>
                <a:r>
                  <a:rPr lang="en-US" dirty="0" smtClean="0"/>
                  <a:t>		a =</a:t>
                </a:r>
                <a14:m>
                  <m:oMath xmlns:m="http://schemas.openxmlformats.org/officeDocument/2006/math">
                    <m:sSub>
                      <m:sSubPr>
                        <m:ctrlPr>
                          <a:rPr lang="en-US" b="0" i="1" smtClean="0">
                            <a:latin typeface="Cambria Math"/>
                            <a:ea typeface="Cambria Math"/>
                          </a:rPr>
                        </m:ctrlPr>
                      </m:sSubPr>
                      <m:e>
                        <m:r>
                          <a:rPr lang="en-US" i="1" smtClean="0">
                            <a:latin typeface="Cambria Math"/>
                            <a:ea typeface="Cambria Math"/>
                          </a:rPr>
                          <m:t>𝜋</m:t>
                        </m:r>
                      </m:e>
                      <m:sub>
                        <m:r>
                          <a:rPr lang="en-US" b="0" i="1" smtClean="0">
                            <a:latin typeface="Cambria Math"/>
                            <a:ea typeface="Cambria Math"/>
                          </a:rPr>
                          <m:t>𝑝</m:t>
                        </m:r>
                        <m:r>
                          <a:rPr lang="en-US" b="0" i="1" smtClean="0">
                            <a:latin typeface="Cambria Math"/>
                            <a:ea typeface="Cambria Math"/>
                          </a:rPr>
                          <m:t>∈</m:t>
                        </m:r>
                        <m:r>
                          <a:rPr lang="en-US" b="0" i="1" smtClean="0">
                            <a:latin typeface="Cambria Math"/>
                            <a:ea typeface="Cambria Math"/>
                          </a:rPr>
                          <m:t>𝑃</m:t>
                        </m:r>
                      </m:sub>
                    </m:sSub>
                    <m:sSup>
                      <m:sSupPr>
                        <m:ctrlPr>
                          <a:rPr lang="en-US" b="0" i="1" smtClean="0">
                            <a:latin typeface="Cambria Math"/>
                            <a:ea typeface="Cambria Math"/>
                          </a:rPr>
                        </m:ctrlPr>
                      </m:sSupPr>
                      <m:e>
                        <m:r>
                          <a:rPr lang="en-US" b="0" i="1" smtClean="0">
                            <a:latin typeface="Cambria Math"/>
                            <a:ea typeface="Cambria Math"/>
                          </a:rPr>
                          <m:t>𝑝</m:t>
                        </m:r>
                      </m:e>
                      <m:sup>
                        <m:sSub>
                          <m:sSubPr>
                            <m:ctrlPr>
                              <a:rPr lang="en-US" b="0" i="1" smtClean="0">
                                <a:latin typeface="Cambria Math"/>
                                <a:ea typeface="Cambria Math"/>
                              </a:rPr>
                            </m:ctrlPr>
                          </m:sSubPr>
                          <m:e>
                            <m:r>
                              <a:rPr lang="en-US" b="0" i="1" smtClean="0">
                                <a:latin typeface="Cambria Math"/>
                                <a:ea typeface="Cambria Math"/>
                              </a:rPr>
                              <m:t>𝑎</m:t>
                            </m:r>
                          </m:e>
                          <m:sub>
                            <m:r>
                              <a:rPr lang="en-US" b="0" i="1" smtClean="0">
                                <a:latin typeface="Cambria Math"/>
                                <a:ea typeface="Cambria Math"/>
                              </a:rPr>
                              <m:t>𝑝</m:t>
                            </m:r>
                          </m:sub>
                        </m:sSub>
                      </m:sup>
                    </m:sSup>
                    <m:r>
                      <a:rPr lang="en-US" b="0" i="1" smtClean="0">
                        <a:latin typeface="Cambria Math"/>
                        <a:ea typeface="Cambria Math"/>
                      </a:rPr>
                      <m:t> </m:t>
                    </m:r>
                  </m:oMath>
                </a14:m>
                <a:r>
                  <a:rPr lang="en-US" dirty="0" smtClean="0"/>
                  <a:t>where each </a:t>
                </a:r>
                <a14:m>
                  <m:oMath xmlns:m="http://schemas.openxmlformats.org/officeDocument/2006/math">
                    <m:sSub>
                      <m:sSubPr>
                        <m:ctrlPr>
                          <a:rPr lang="en-US" b="0" i="1" smtClean="0">
                            <a:latin typeface="Cambria Math"/>
                          </a:rPr>
                        </m:ctrlPr>
                      </m:sSubPr>
                      <m:e>
                        <m:r>
                          <a:rPr lang="en-US" b="0" i="1" smtClean="0">
                            <a:latin typeface="Cambria Math"/>
                          </a:rPr>
                          <m:t>𝑎</m:t>
                        </m:r>
                      </m:e>
                      <m:sub>
                        <m:r>
                          <a:rPr lang="en-US" b="0" i="1" smtClean="0">
                            <a:latin typeface="Cambria Math"/>
                          </a:rPr>
                          <m:t>𝑝</m:t>
                        </m:r>
                      </m:sub>
                    </m:sSub>
                    <m:r>
                      <a:rPr lang="en-US" i="1">
                        <a:latin typeface="Cambria Math"/>
                        <a:ea typeface="Cambria Math"/>
                      </a:rPr>
                      <m:t>≥</m:t>
                    </m:r>
                    <m:r>
                      <a:rPr lang="en-US" b="0" i="1" smtClean="0">
                        <a:latin typeface="Cambria Math"/>
                        <a:ea typeface="Cambria Math"/>
                      </a:rPr>
                      <m:t>0</m:t>
                    </m:r>
                  </m:oMath>
                </a14:m>
                <a:r>
                  <a:rPr lang="en-US" dirty="0" smtClean="0"/>
                  <a:t> </a:t>
                </a:r>
              </a:p>
              <a:p>
                <a:r>
                  <a:rPr lang="en-US" dirty="0" smtClean="0"/>
                  <a:t>12 = </a:t>
                </a:r>
                <a14:m>
                  <m:oMath xmlns:m="http://schemas.openxmlformats.org/officeDocument/2006/math">
                    <m:sSup>
                      <m:sSupPr>
                        <m:ctrlPr>
                          <a:rPr lang="en-US" b="0" i="1" smtClean="0">
                            <a:latin typeface="Cambria Math"/>
                          </a:rPr>
                        </m:ctrlPr>
                      </m:sSupPr>
                      <m:e>
                        <m:r>
                          <a:rPr lang="en-US" b="0" i="1" smtClean="0">
                            <a:latin typeface="Cambria Math"/>
                          </a:rPr>
                          <m:t>2</m:t>
                        </m:r>
                      </m:e>
                      <m:sup>
                        <m:r>
                          <a:rPr lang="en-US" b="0" i="1" smtClean="0">
                            <a:latin typeface="Cambria Math"/>
                          </a:rPr>
                          <m:t>2</m:t>
                        </m:r>
                      </m:sup>
                    </m:sSup>
                    <m:r>
                      <a:rPr lang="en-US" b="0" i="1" smtClean="0">
                        <a:latin typeface="Cambria Math"/>
                      </a:rPr>
                      <m:t> ∗</m:t>
                    </m:r>
                    <m:sSup>
                      <m:sSupPr>
                        <m:ctrlPr>
                          <a:rPr lang="en-US" b="0" i="1" smtClean="0">
                            <a:latin typeface="Cambria Math"/>
                          </a:rPr>
                        </m:ctrlPr>
                      </m:sSupPr>
                      <m:e>
                        <m:r>
                          <a:rPr lang="en-US" b="0" i="1" smtClean="0">
                            <a:latin typeface="Cambria Math"/>
                          </a:rPr>
                          <m:t>3</m:t>
                        </m:r>
                      </m:e>
                      <m:sup>
                        <m:r>
                          <a:rPr lang="en-US" b="0" i="1" smtClean="0">
                            <a:latin typeface="Cambria Math"/>
                          </a:rPr>
                          <m:t>1</m:t>
                        </m:r>
                      </m:sup>
                    </m:sSup>
                  </m:oMath>
                </a14:m>
                <a:endParaRPr lang="en-US" b="0" dirty="0" smtClean="0"/>
              </a:p>
              <a:p>
                <a:r>
                  <a:rPr lang="en-US" dirty="0" smtClean="0"/>
                  <a:t>18 = </a:t>
                </a:r>
                <a14:m>
                  <m:oMath xmlns:m="http://schemas.openxmlformats.org/officeDocument/2006/math">
                    <m:sSup>
                      <m:sSupPr>
                        <m:ctrlPr>
                          <a:rPr lang="en-US" b="0" i="1" smtClean="0">
                            <a:latin typeface="Cambria Math"/>
                          </a:rPr>
                        </m:ctrlPr>
                      </m:sSupPr>
                      <m:e>
                        <m:r>
                          <a:rPr lang="en-US" b="0" i="1" smtClean="0">
                            <a:latin typeface="Cambria Math"/>
                          </a:rPr>
                          <m:t>2</m:t>
                        </m:r>
                      </m:e>
                      <m:sup>
                        <m:r>
                          <a:rPr lang="en-US" b="0" i="1" smtClean="0">
                            <a:latin typeface="Cambria Math"/>
                          </a:rPr>
                          <m:t>1</m:t>
                        </m:r>
                      </m:sup>
                    </m:sSup>
                    <m:r>
                      <a:rPr lang="en-US" b="0" i="1" smtClean="0">
                        <a:latin typeface="Cambria Math"/>
                      </a:rPr>
                      <m:t>∗</m:t>
                    </m:r>
                    <m:sSup>
                      <m:sSupPr>
                        <m:ctrlPr>
                          <a:rPr lang="en-US" b="0" i="1" smtClean="0">
                            <a:latin typeface="Cambria Math"/>
                          </a:rPr>
                        </m:ctrlPr>
                      </m:sSupPr>
                      <m:e>
                        <m:r>
                          <a:rPr lang="en-US" b="0" i="1" smtClean="0">
                            <a:latin typeface="Cambria Math"/>
                          </a:rPr>
                          <m:t>3</m:t>
                        </m:r>
                      </m:e>
                      <m:sup>
                        <m:r>
                          <a:rPr lang="en-US" b="0" i="1" smtClean="0">
                            <a:latin typeface="Cambria Math"/>
                          </a:rPr>
                          <m:t>2</m:t>
                        </m:r>
                      </m:sup>
                    </m:sSup>
                  </m:oMath>
                </a14:m>
                <a:endParaRPr lang="en-US" dirty="0" smtClean="0"/>
              </a:p>
              <a:p>
                <a:r>
                  <a:rPr lang="en-US" dirty="0" smtClean="0"/>
                  <a:t>91 = </a:t>
                </a:r>
                <a14:m>
                  <m:oMath xmlns:m="http://schemas.openxmlformats.org/officeDocument/2006/math">
                    <m:sSup>
                      <m:sSupPr>
                        <m:ctrlPr>
                          <a:rPr lang="en-US" b="0" i="1" smtClean="0">
                            <a:latin typeface="Cambria Math"/>
                          </a:rPr>
                        </m:ctrlPr>
                      </m:sSupPr>
                      <m:e>
                        <m:r>
                          <a:rPr lang="en-US" b="0" i="1" smtClean="0">
                            <a:latin typeface="Cambria Math"/>
                          </a:rPr>
                          <m:t>7</m:t>
                        </m:r>
                      </m:e>
                      <m:sup>
                        <m:r>
                          <a:rPr lang="en-US" b="0" i="1" smtClean="0">
                            <a:latin typeface="Cambria Math"/>
                          </a:rPr>
                          <m:t>1</m:t>
                        </m:r>
                      </m:sup>
                    </m:sSup>
                    <m:r>
                      <a:rPr lang="en-US" b="0" i="1" smtClean="0">
                        <a:latin typeface="Cambria Math"/>
                      </a:rPr>
                      <m:t>∗</m:t>
                    </m:r>
                    <m:sSup>
                      <m:sSupPr>
                        <m:ctrlPr>
                          <a:rPr lang="en-US" b="0" i="1" smtClean="0">
                            <a:latin typeface="Cambria Math"/>
                          </a:rPr>
                        </m:ctrlPr>
                      </m:sSupPr>
                      <m:e>
                        <m:r>
                          <a:rPr lang="en-US" b="0" i="1" smtClean="0">
                            <a:latin typeface="Cambria Math"/>
                          </a:rPr>
                          <m:t>13</m:t>
                        </m:r>
                      </m:e>
                      <m:sup>
                        <m:r>
                          <a:rPr lang="en-US" b="0" i="1" smtClean="0">
                            <a:latin typeface="Cambria Math"/>
                          </a:rPr>
                          <m:t>1</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5988205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GCD (Greatest Common Divisor)</a:t>
            </a:r>
            <a:endParaRPr lang="en-US" dirty="0"/>
          </a:p>
        </p:txBody>
      </p:sp>
      <p:sp>
        <p:nvSpPr>
          <p:cNvPr id="3" name="Content Placeholder 2"/>
          <p:cNvSpPr>
            <a:spLocks noGrp="1"/>
          </p:cNvSpPr>
          <p:nvPr>
            <p:ph idx="1"/>
          </p:nvPr>
        </p:nvSpPr>
        <p:spPr/>
        <p:txBody>
          <a:bodyPr/>
          <a:lstStyle/>
          <a:p>
            <a:r>
              <a:rPr lang="en-US" dirty="0" smtClean="0"/>
              <a:t>The greatest common divisor of integers </a:t>
            </a:r>
            <a:r>
              <a:rPr lang="en-US" i="1" dirty="0" smtClean="0"/>
              <a:t>a</a:t>
            </a:r>
            <a:r>
              <a:rPr lang="en-US" dirty="0" smtClean="0"/>
              <a:t> and </a:t>
            </a:r>
            <a:r>
              <a:rPr lang="en-US" i="1" dirty="0" smtClean="0"/>
              <a:t>b</a:t>
            </a:r>
            <a:r>
              <a:rPr lang="en-US" dirty="0" smtClean="0"/>
              <a:t>, expressed </a:t>
            </a:r>
            <a:r>
              <a:rPr lang="en-US" i="1" dirty="0" err="1" smtClean="0"/>
              <a:t>gcd</a:t>
            </a:r>
            <a:r>
              <a:rPr lang="en-US" i="1" dirty="0" smtClean="0"/>
              <a:t>(</a:t>
            </a:r>
            <a:r>
              <a:rPr lang="en-US" i="1" dirty="0" err="1" smtClean="0"/>
              <a:t>a,b</a:t>
            </a:r>
            <a:r>
              <a:rPr lang="en-US" i="1" dirty="0" smtClean="0"/>
              <a:t>), </a:t>
            </a:r>
            <a:r>
              <a:rPr lang="en-US" dirty="0" smtClean="0"/>
              <a:t>is an integer </a:t>
            </a:r>
            <a:r>
              <a:rPr lang="en-US" i="1" dirty="0" smtClean="0"/>
              <a:t>c</a:t>
            </a:r>
            <a:r>
              <a:rPr lang="en-US" dirty="0" smtClean="0"/>
              <a:t> that divides both </a:t>
            </a:r>
            <a:r>
              <a:rPr lang="en-US" i="1" dirty="0" smtClean="0"/>
              <a:t>a</a:t>
            </a:r>
            <a:r>
              <a:rPr lang="en-US" dirty="0" smtClean="0"/>
              <a:t> and </a:t>
            </a:r>
            <a:r>
              <a:rPr lang="en-US" i="1" dirty="0" smtClean="0"/>
              <a:t>b</a:t>
            </a:r>
            <a:r>
              <a:rPr lang="en-US" dirty="0" smtClean="0"/>
              <a:t> without remainder and that any divisor of </a:t>
            </a:r>
            <a:r>
              <a:rPr lang="en-US" i="1" dirty="0" smtClean="0"/>
              <a:t>a</a:t>
            </a:r>
            <a:r>
              <a:rPr lang="en-US" dirty="0" smtClean="0"/>
              <a:t> and </a:t>
            </a:r>
            <a:r>
              <a:rPr lang="en-US" i="1" dirty="0" smtClean="0"/>
              <a:t>b</a:t>
            </a:r>
            <a:r>
              <a:rPr lang="en-US" dirty="0" smtClean="0"/>
              <a:t> is a divisor of </a:t>
            </a:r>
            <a:r>
              <a:rPr lang="en-US" i="1" dirty="0" smtClean="0"/>
              <a:t>c</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0637732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GCD</a:t>
            </a:r>
            <a:endParaRPr lang="en-US" dirty="0"/>
          </a:p>
        </p:txBody>
      </p:sp>
      <p:sp>
        <p:nvSpPr>
          <p:cNvPr id="3" name="Content Placeholder 2"/>
          <p:cNvSpPr>
            <a:spLocks noGrp="1"/>
          </p:cNvSpPr>
          <p:nvPr>
            <p:ph idx="1"/>
          </p:nvPr>
        </p:nvSpPr>
        <p:spPr/>
        <p:txBody>
          <a:bodyPr/>
          <a:lstStyle/>
          <a:p>
            <a:r>
              <a:rPr lang="en-US" dirty="0"/>
              <a:t>The </a:t>
            </a:r>
            <a:r>
              <a:rPr lang="en-US" dirty="0" smtClean="0"/>
              <a:t>GCD </a:t>
            </a:r>
            <a:r>
              <a:rPr lang="en-US" dirty="0"/>
              <a:t>of two numbers can be determined by comparing their prime factorizations and selecting the least powers.</a:t>
            </a:r>
          </a:p>
          <a:p>
            <a:r>
              <a:rPr lang="en-US" dirty="0" err="1" smtClean="0"/>
              <a:t>Eg</a:t>
            </a:r>
            <a:r>
              <a:rPr lang="en-US" dirty="0" smtClean="0"/>
              <a:t>: 125 &amp; 200</a:t>
            </a:r>
          </a:p>
          <a:p>
            <a:pPr marL="0" indent="0">
              <a:lnSpc>
                <a:spcPct val="90000"/>
              </a:lnSpc>
              <a:buNone/>
            </a:pPr>
            <a:r>
              <a:rPr lang="en-US" dirty="0" smtClean="0"/>
              <a:t>		125 </a:t>
            </a:r>
            <a:r>
              <a:rPr lang="en-US" dirty="0"/>
              <a:t>= 5</a:t>
            </a:r>
            <a:r>
              <a:rPr lang="en-US" baseline="30000" dirty="0"/>
              <a:t>3</a:t>
            </a:r>
            <a:r>
              <a:rPr lang="en-US" dirty="0"/>
              <a:t> and 200 = 2</a:t>
            </a:r>
            <a:r>
              <a:rPr lang="en-US" baseline="30000" dirty="0"/>
              <a:t>3</a:t>
            </a:r>
            <a:r>
              <a:rPr lang="en-US" dirty="0"/>
              <a:t> * 5</a:t>
            </a:r>
            <a:r>
              <a:rPr lang="en-US" baseline="30000" dirty="0"/>
              <a:t>2</a:t>
            </a:r>
            <a:endParaRPr lang="en-US" dirty="0"/>
          </a:p>
          <a:p>
            <a:pPr marL="0" indent="0">
              <a:lnSpc>
                <a:spcPct val="90000"/>
              </a:lnSpc>
              <a:buNone/>
            </a:pPr>
            <a:r>
              <a:rPr lang="en-US" dirty="0" smtClean="0"/>
              <a:t>		GCD(125</a:t>
            </a:r>
            <a:r>
              <a:rPr lang="en-US" dirty="0"/>
              <a:t>, 200) = 2</a:t>
            </a:r>
            <a:r>
              <a:rPr lang="en-US" baseline="30000" dirty="0"/>
              <a:t>0</a:t>
            </a:r>
            <a:r>
              <a:rPr lang="en-US" dirty="0"/>
              <a:t> * 5</a:t>
            </a:r>
            <a:r>
              <a:rPr lang="en-US" baseline="30000" dirty="0"/>
              <a:t>2</a:t>
            </a:r>
            <a:r>
              <a:rPr lang="en-US" dirty="0"/>
              <a:t> = 25</a:t>
            </a:r>
          </a:p>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4573480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Relatively Prime Numbers</a:t>
            </a:r>
          </a:p>
        </p:txBody>
      </p:sp>
      <p:sp>
        <p:nvSpPr>
          <p:cNvPr id="3" name="Content Placeholder 2"/>
          <p:cNvSpPr>
            <a:spLocks noGrp="1"/>
          </p:cNvSpPr>
          <p:nvPr>
            <p:ph idx="1"/>
          </p:nvPr>
        </p:nvSpPr>
        <p:spPr/>
        <p:txBody>
          <a:bodyPr>
            <a:normAutofit/>
          </a:bodyPr>
          <a:lstStyle/>
          <a:p>
            <a:r>
              <a:rPr lang="en-US" dirty="0"/>
              <a:t>Two numbers are relatively prime if they have no common divisors other than 1</a:t>
            </a:r>
            <a:r>
              <a:rPr lang="en-US" dirty="0" smtClean="0"/>
              <a:t>.</a:t>
            </a:r>
            <a:endParaRPr lang="en-US" dirty="0"/>
          </a:p>
          <a:p>
            <a:r>
              <a:rPr lang="en-US" dirty="0" smtClean="0"/>
              <a:t>10 </a:t>
            </a:r>
            <a:r>
              <a:rPr lang="en-US" dirty="0"/>
              <a:t>and 21 are relatively prime, in respect to each other, as 10 has factors of 1, 2, 5, 10 and 21 has factors of 1, 3, 7, 21</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39484828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Relatively Prime Numbers</a:t>
            </a:r>
          </a:p>
        </p:txBody>
      </p:sp>
      <p:sp>
        <p:nvSpPr>
          <p:cNvPr id="3" name="Content Placeholder 2"/>
          <p:cNvSpPr>
            <a:spLocks noGrp="1"/>
          </p:cNvSpPr>
          <p:nvPr>
            <p:ph idx="1"/>
          </p:nvPr>
        </p:nvSpPr>
        <p:spPr/>
        <p:txBody>
          <a:bodyPr/>
          <a:lstStyle/>
          <a:p>
            <a:pPr>
              <a:lnSpc>
                <a:spcPct val="90000"/>
              </a:lnSpc>
            </a:pPr>
            <a:r>
              <a:rPr lang="en-US" dirty="0"/>
              <a:t>If the two numbers are relatively prime the GCD will be </a:t>
            </a:r>
            <a:r>
              <a:rPr lang="en-US" dirty="0" smtClean="0"/>
              <a:t>1.</a:t>
            </a:r>
          </a:p>
          <a:p>
            <a:pPr>
              <a:lnSpc>
                <a:spcPct val="90000"/>
              </a:lnSpc>
            </a:pPr>
            <a:r>
              <a:rPr lang="en-US" dirty="0" err="1" smtClean="0"/>
              <a:t>Eg</a:t>
            </a:r>
            <a:r>
              <a:rPr lang="en-US" dirty="0" smtClean="0"/>
              <a:t>. 10(1</a:t>
            </a:r>
            <a:r>
              <a:rPr lang="en-US" dirty="0"/>
              <a:t>, 2, 5, 10) and 21(1, 3, 7, 21)</a:t>
            </a:r>
          </a:p>
          <a:p>
            <a:pPr marL="0" indent="0">
              <a:lnSpc>
                <a:spcPct val="90000"/>
              </a:lnSpc>
              <a:buNone/>
            </a:pPr>
            <a:r>
              <a:rPr lang="en-US" dirty="0" smtClean="0"/>
              <a:t>		GCD(10</a:t>
            </a:r>
            <a:r>
              <a:rPr lang="en-US" dirty="0"/>
              <a:t>, 21) = 1</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10171347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Congruence Modulo </a:t>
                </a:r>
                <a14:m>
                  <m:oMath xmlns:m="http://schemas.openxmlformats.org/officeDocument/2006/math">
                    <m:r>
                      <a:rPr lang="en-US" b="0" i="0" smtClean="0">
                        <a:latin typeface="Cambria Math"/>
                        <a:ea typeface="Cambria Math"/>
                      </a:rPr>
                      <m:t>(</m:t>
                    </m:r>
                    <m:r>
                      <a:rPr lang="en-US" i="1" smtClean="0">
                        <a:latin typeface="Cambria Math"/>
                        <a:ea typeface="Cambria Math"/>
                      </a:rPr>
                      <m:t>≡</m:t>
                    </m:r>
                    <m:r>
                      <a:rPr lang="en-US" b="0" i="1" smtClean="0">
                        <a:latin typeface="Cambria Math"/>
                        <a:ea typeface="Cambria Math"/>
                      </a:rPr>
                      <m:t>)</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smtClean="0"/>
                  <a:t>For </a:t>
                </a:r>
                <a:r>
                  <a:rPr lang="en-US" dirty="0"/>
                  <a:t>a given positive </a:t>
                </a:r>
                <a:r>
                  <a:rPr lang="en-US" dirty="0" smtClean="0"/>
                  <a:t>integer</a:t>
                </a:r>
                <a:r>
                  <a:rPr lang="en-US" dirty="0"/>
                  <a:t> </a:t>
                </a:r>
                <a:r>
                  <a:rPr lang="en-US" dirty="0" smtClean="0"/>
                  <a:t>n , </a:t>
                </a:r>
                <a:r>
                  <a:rPr lang="en-US" dirty="0"/>
                  <a:t>two integers </a:t>
                </a:r>
                <a:r>
                  <a:rPr lang="en-US" dirty="0" smtClean="0"/>
                  <a:t>a and</a:t>
                </a:r>
                <a:r>
                  <a:rPr lang="en-US" dirty="0"/>
                  <a:t> </a:t>
                </a:r>
                <a:r>
                  <a:rPr lang="en-US" dirty="0" smtClean="0"/>
                  <a:t>b</a:t>
                </a:r>
                <a:r>
                  <a:rPr lang="en-US" dirty="0"/>
                  <a:t> are called </a:t>
                </a:r>
                <a:r>
                  <a:rPr lang="en-US" b="1" dirty="0"/>
                  <a:t>congruent modulo </a:t>
                </a:r>
                <a:r>
                  <a:rPr lang="en-US" b="1" dirty="0" smtClean="0"/>
                  <a:t>n</a:t>
                </a:r>
                <a:r>
                  <a:rPr lang="en-US" dirty="0" smtClean="0"/>
                  <a:t>, written</a:t>
                </a:r>
              </a:p>
              <a:p>
                <a:pPr marL="0" indent="0">
                  <a:buNone/>
                </a:pPr>
                <a:r>
                  <a:rPr lang="en-US" dirty="0"/>
                  <a:t>	</a:t>
                </a:r>
                <a14:m>
                  <m:oMath xmlns:m="http://schemas.openxmlformats.org/officeDocument/2006/math">
                    <m:r>
                      <a:rPr lang="en-US" b="0" i="1" smtClean="0">
                        <a:latin typeface="Cambria Math"/>
                      </a:rPr>
                      <m:t>𝑎</m:t>
                    </m:r>
                    <m:r>
                      <a:rPr lang="en-US" b="0" i="1" smtClean="0">
                        <a:latin typeface="Cambria Math"/>
                        <a:ea typeface="Cambria Math"/>
                      </a:rPr>
                      <m:t>≡</m:t>
                    </m:r>
                    <m:r>
                      <a:rPr lang="en-US" b="0" i="1" smtClean="0">
                        <a:latin typeface="Cambria Math"/>
                        <a:ea typeface="Cambria Math"/>
                      </a:rPr>
                      <m:t>𝑏</m:t>
                    </m:r>
                    <m:r>
                      <a:rPr lang="en-US" b="0" i="1" smtClean="0">
                        <a:latin typeface="Cambria Math"/>
                        <a:ea typeface="Cambria Math"/>
                      </a:rPr>
                      <m:t> (</m:t>
                    </m:r>
                    <m:r>
                      <a:rPr lang="en-US" b="0" i="1" smtClean="0">
                        <a:latin typeface="Cambria Math"/>
                        <a:ea typeface="Cambria Math"/>
                      </a:rPr>
                      <m:t>𝑚𝑜𝑑</m:t>
                    </m:r>
                    <m:r>
                      <a:rPr lang="en-US" b="0" i="1" smtClean="0">
                        <a:latin typeface="Cambria Math"/>
                        <a:ea typeface="Cambria Math"/>
                      </a:rPr>
                      <m:t> </m:t>
                    </m:r>
                    <m:r>
                      <a:rPr lang="en-US" b="0" i="1" smtClean="0">
                        <a:latin typeface="Cambria Math"/>
                        <a:ea typeface="Cambria Math"/>
                      </a:rPr>
                      <m:t>𝑛</m:t>
                    </m:r>
                    <m:r>
                      <a:rPr lang="en-US" b="0" i="1" smtClean="0">
                        <a:latin typeface="Cambria Math"/>
                        <a:ea typeface="Cambria Math"/>
                      </a:rPr>
                      <m:t>)</m:t>
                    </m:r>
                  </m:oMath>
                </a14:m>
                <a:endParaRPr lang="en-US" dirty="0"/>
              </a:p>
              <a:p>
                <a:r>
                  <a:rPr lang="en-US" dirty="0"/>
                  <a:t>I</a:t>
                </a:r>
                <a:r>
                  <a:rPr lang="en-US" dirty="0" smtClean="0"/>
                  <a:t>f</a:t>
                </a:r>
                <a:r>
                  <a:rPr lang="en-US" dirty="0"/>
                  <a:t> </a:t>
                </a:r>
                <a:r>
                  <a:rPr lang="en-US" dirty="0" smtClean="0"/>
                  <a:t>a-b</a:t>
                </a:r>
                <a:r>
                  <a:rPr lang="en-US" dirty="0"/>
                  <a:t> is divisible by </a:t>
                </a:r>
                <a:r>
                  <a:rPr lang="en-US" dirty="0" smtClean="0"/>
                  <a:t>n</a:t>
                </a:r>
                <a:r>
                  <a:rPr lang="en-US" dirty="0"/>
                  <a:t> (or equivalently if </a:t>
                </a:r>
                <a:r>
                  <a:rPr lang="en-US" dirty="0" smtClean="0"/>
                  <a:t>a</a:t>
                </a:r>
                <a:r>
                  <a:rPr lang="en-US" dirty="0"/>
                  <a:t> </a:t>
                </a:r>
                <a:r>
                  <a:rPr lang="en-US" dirty="0" smtClean="0"/>
                  <a:t>and b</a:t>
                </a:r>
                <a:r>
                  <a:rPr lang="en-US" dirty="0"/>
                  <a:t> have the same remainder when divided by </a:t>
                </a:r>
                <a:r>
                  <a:rPr lang="en-US" dirty="0" smtClean="0"/>
                  <a:t>n).</a:t>
                </a:r>
                <a:endParaRPr lang="en-US" dirty="0"/>
              </a:p>
              <a:p>
                <a:r>
                  <a:rPr lang="en-US" dirty="0"/>
                  <a:t>F</a:t>
                </a:r>
                <a:r>
                  <a:rPr lang="en-US" dirty="0" smtClean="0"/>
                  <a:t>or </a:t>
                </a:r>
                <a:r>
                  <a:rPr lang="en-US" dirty="0"/>
                  <a:t>example, </a:t>
                </a:r>
                <a:r>
                  <a:rPr lang="en-US" dirty="0" smtClean="0"/>
                  <a:t>37</a:t>
                </a:r>
                <a:r>
                  <a:rPr lang="en-US" dirty="0"/>
                  <a:t> and </a:t>
                </a:r>
                <a:r>
                  <a:rPr lang="en-US" dirty="0" smtClean="0"/>
                  <a:t>57</a:t>
                </a:r>
                <a:r>
                  <a:rPr lang="en-US" dirty="0"/>
                  <a:t> are congruent modulo </a:t>
                </a:r>
                <a:r>
                  <a:rPr lang="en-US" dirty="0" smtClean="0"/>
                  <a:t>10,</a:t>
                </a:r>
              </a:p>
              <a:p>
                <a:pPr marL="0" indent="0">
                  <a:buNone/>
                </a:pPr>
                <a:r>
                  <a:rPr lang="en-US" dirty="0"/>
                  <a:t>	</a:t>
                </a:r>
                <a:r>
                  <a:rPr lang="en-US" dirty="0" smtClean="0"/>
                  <a:t>37</a:t>
                </a:r>
                <a14:m>
                  <m:oMath xmlns:m="http://schemas.openxmlformats.org/officeDocument/2006/math">
                    <m:r>
                      <a:rPr lang="en-US" i="1">
                        <a:latin typeface="Cambria Math"/>
                        <a:ea typeface="Cambria Math"/>
                      </a:rPr>
                      <m:t>≡</m:t>
                    </m:r>
                    <m:r>
                      <a:rPr lang="en-US" b="0" i="1" smtClean="0">
                        <a:latin typeface="Cambria Math"/>
                        <a:ea typeface="Cambria Math"/>
                      </a:rPr>
                      <m:t>57</m:t>
                    </m:r>
                    <m:r>
                      <a:rPr lang="en-US" i="1">
                        <a:latin typeface="Cambria Math"/>
                        <a:ea typeface="Cambria Math"/>
                      </a:rPr>
                      <m:t> (</m:t>
                    </m:r>
                    <m:r>
                      <a:rPr lang="en-US" i="1">
                        <a:latin typeface="Cambria Math"/>
                        <a:ea typeface="Cambria Math"/>
                      </a:rPr>
                      <m:t>𝑚𝑜𝑑</m:t>
                    </m:r>
                    <m:r>
                      <a:rPr lang="en-US" i="1">
                        <a:latin typeface="Cambria Math"/>
                        <a:ea typeface="Cambria Math"/>
                      </a:rPr>
                      <m:t> 10)</m:t>
                    </m:r>
                  </m:oMath>
                </a14:m>
                <a:endParaRPr lang="en-US" dirty="0"/>
              </a:p>
              <a:p>
                <a:r>
                  <a:rPr lang="en-US" dirty="0"/>
                  <a:t>S</a:t>
                </a:r>
                <a:r>
                  <a:rPr lang="en-US" dirty="0" smtClean="0"/>
                  <a:t>ince</a:t>
                </a:r>
                <a:r>
                  <a:rPr lang="en-US" dirty="0"/>
                  <a:t> </a:t>
                </a:r>
                <a:r>
                  <a:rPr lang="en-US" dirty="0" smtClean="0"/>
                  <a:t>37-57</a:t>
                </a:r>
                <a:r>
                  <a:rPr lang="en-US" dirty="0"/>
                  <a:t> </a:t>
                </a:r>
                <a:r>
                  <a:rPr lang="en-US" dirty="0" smtClean="0"/>
                  <a:t>= -20 is </a:t>
                </a:r>
                <a:r>
                  <a:rPr lang="en-US" dirty="0"/>
                  <a:t>a multiple of 10, or equivalently since both </a:t>
                </a:r>
                <a:r>
                  <a:rPr lang="en-US" dirty="0" smtClean="0"/>
                  <a:t>37</a:t>
                </a:r>
                <a:r>
                  <a:rPr lang="en-US" dirty="0"/>
                  <a:t> and </a:t>
                </a:r>
                <a:r>
                  <a:rPr lang="en-US" dirty="0" smtClean="0"/>
                  <a:t>57</a:t>
                </a:r>
                <a:r>
                  <a:rPr lang="en-US" dirty="0"/>
                  <a:t> have a remainder of </a:t>
                </a:r>
                <a:r>
                  <a:rPr lang="en-US" dirty="0" smtClean="0"/>
                  <a:t>7</a:t>
                </a:r>
                <a:r>
                  <a:rPr lang="en-US" dirty="0"/>
                  <a:t> when divided by </a:t>
                </a:r>
                <a:r>
                  <a:rPr lang="en-US" dirty="0" smtClean="0"/>
                  <a:t>10.</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333" t="-2022" r="-963" b="-633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28647734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Fermat’s Theorem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If </a:t>
                </a:r>
                <a:r>
                  <a:rPr lang="en-US" i="1" dirty="0" smtClean="0"/>
                  <a:t>p</a:t>
                </a:r>
                <a:r>
                  <a:rPr lang="en-US" dirty="0" smtClean="0"/>
                  <a:t> is prime and </a:t>
                </a:r>
                <a:r>
                  <a:rPr lang="en-US" i="1" dirty="0" smtClean="0"/>
                  <a:t>a</a:t>
                </a:r>
                <a:r>
                  <a:rPr lang="en-US" dirty="0" smtClean="0"/>
                  <a:t> is a positive integer not divisible by </a:t>
                </a:r>
                <a:r>
                  <a:rPr lang="en-US" i="1" dirty="0" smtClean="0"/>
                  <a:t>p</a:t>
                </a:r>
                <a:r>
                  <a:rPr lang="en-US" dirty="0" smtClean="0"/>
                  <a:t>, then </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a:rPr>
                          </m:ctrlPr>
                        </m:sSupPr>
                        <m:e>
                          <m:r>
                            <a:rPr lang="en-US" b="0" i="1" smtClean="0">
                              <a:latin typeface="Cambria Math"/>
                            </a:rPr>
                            <m:t>𝑎</m:t>
                          </m:r>
                        </m:e>
                        <m:sup>
                          <m:r>
                            <a:rPr lang="en-US" b="0" i="1" smtClean="0">
                              <a:latin typeface="Cambria Math"/>
                            </a:rPr>
                            <m:t>𝑝</m:t>
                          </m:r>
                          <m:r>
                            <a:rPr lang="en-US" b="0" i="1" smtClean="0">
                              <a:latin typeface="Cambria Math"/>
                            </a:rPr>
                            <m:t>−1</m:t>
                          </m:r>
                        </m:sup>
                      </m:sSup>
                      <m:r>
                        <a:rPr lang="en-US" b="0" i="1" smtClean="0">
                          <a:latin typeface="Cambria Math"/>
                          <a:ea typeface="Cambria Math"/>
                        </a:rPr>
                        <m:t>≡1(</m:t>
                      </m:r>
                      <m:r>
                        <a:rPr lang="en-US" b="0" i="1" smtClean="0">
                          <a:latin typeface="Cambria Math"/>
                          <a:ea typeface="Cambria Math"/>
                        </a:rPr>
                        <m:t>𝑚𝑜𝑑</m:t>
                      </m:r>
                      <m:r>
                        <a:rPr lang="en-US" b="0" i="1" smtClean="0">
                          <a:latin typeface="Cambria Math"/>
                          <a:ea typeface="Cambria Math"/>
                        </a:rPr>
                        <m:t> </m:t>
                      </m:r>
                      <m:r>
                        <a:rPr lang="en-US" b="0" i="1" smtClean="0">
                          <a:latin typeface="Cambria Math"/>
                          <a:ea typeface="Cambria Math"/>
                        </a:rPr>
                        <m:t>𝑝</m:t>
                      </m:r>
                      <m:r>
                        <a:rPr lang="en-US" b="0" i="1" smtClean="0">
                          <a:latin typeface="Cambria Math"/>
                          <a:ea typeface="Cambria Math"/>
                        </a:rPr>
                        <m:t>)</m:t>
                      </m:r>
                    </m:oMath>
                  </m:oMathPara>
                </a14:m>
                <a:endParaRPr lang="en-US" dirty="0" smtClean="0"/>
              </a:p>
              <a:p>
                <a:r>
                  <a:rPr lang="en-US" dirty="0"/>
                  <a:t>And for every integer </a:t>
                </a:r>
                <a:r>
                  <a:rPr lang="en-US" i="1" dirty="0"/>
                  <a:t>a</a:t>
                </a:r>
              </a:p>
              <a:p>
                <a:pPr marL="0" indent="0">
                  <a:buNone/>
                </a:pPr>
                <a:r>
                  <a:rPr lang="en-US" dirty="0" smtClean="0"/>
                  <a:t>			</a:t>
                </a:r>
                <a:r>
                  <a:rPr lang="en-US" i="1" dirty="0" err="1" smtClean="0"/>
                  <a:t>a</a:t>
                </a:r>
                <a:r>
                  <a:rPr lang="en-US" i="1" baseline="30000" dirty="0" err="1" smtClean="0"/>
                  <a:t>p</a:t>
                </a:r>
                <a:r>
                  <a:rPr lang="en-US" i="1" dirty="0" smtClean="0"/>
                  <a:t>  </a:t>
                </a:r>
                <a14:m>
                  <m:oMath xmlns:m="http://schemas.openxmlformats.org/officeDocument/2006/math">
                    <m:r>
                      <a:rPr lang="en-US" i="1" smtClean="0">
                        <a:latin typeface="Cambria Math"/>
                        <a:ea typeface="Cambria Math"/>
                      </a:rPr>
                      <m:t>≡</m:t>
                    </m:r>
                  </m:oMath>
                </a14:m>
                <a:r>
                  <a:rPr lang="en-US" i="1" dirty="0" smtClean="0"/>
                  <a:t>  </a:t>
                </a:r>
                <a:r>
                  <a:rPr lang="en-US" i="1" dirty="0"/>
                  <a:t>a</a:t>
                </a:r>
                <a:r>
                  <a:rPr lang="en-US" dirty="0"/>
                  <a:t> (mod </a:t>
                </a:r>
                <a:r>
                  <a:rPr lang="en-US" i="1" dirty="0"/>
                  <a:t>p</a:t>
                </a:r>
                <a:r>
                  <a:rPr lang="en-US" dirty="0"/>
                  <a:t>).</a:t>
                </a:r>
              </a:p>
              <a:p>
                <a:r>
                  <a:rPr lang="en-US" dirty="0"/>
                  <a:t>This theorem is useful in public key (RSA) and </a:t>
                </a:r>
                <a:r>
                  <a:rPr lang="en-US" dirty="0" err="1"/>
                  <a:t>primality</a:t>
                </a:r>
                <a:r>
                  <a:rPr lang="en-US" dirty="0"/>
                  <a:t> testing</a:t>
                </a:r>
                <a:r>
                  <a:rPr lang="en-US" dirty="0" smtClean="0"/>
                  <a:t>.</a:t>
                </a:r>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b="-1415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2047839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Diffusion &amp; Confusion</a:t>
            </a:r>
            <a:endParaRPr lang="en-US" b="1" dirty="0"/>
          </a:p>
        </p:txBody>
      </p:sp>
      <p:sp>
        <p:nvSpPr>
          <p:cNvPr id="3" name="Content Placeholder 2"/>
          <p:cNvSpPr>
            <a:spLocks noGrp="1"/>
          </p:cNvSpPr>
          <p:nvPr>
            <p:ph idx="1"/>
          </p:nvPr>
        </p:nvSpPr>
        <p:spPr>
          <a:xfrm>
            <a:off x="457200" y="1143000"/>
            <a:ext cx="8229600" cy="5410200"/>
          </a:xfrm>
        </p:spPr>
        <p:txBody>
          <a:bodyPr>
            <a:normAutofit fontScale="92500" lnSpcReduction="10000"/>
          </a:bodyPr>
          <a:lstStyle/>
          <a:p>
            <a:pPr algn="just"/>
            <a:r>
              <a:rPr lang="en-US" dirty="0"/>
              <a:t>T</a:t>
            </a:r>
            <a:r>
              <a:rPr lang="en-US" dirty="0" smtClean="0"/>
              <a:t>wo </a:t>
            </a:r>
            <a:r>
              <a:rPr lang="en-US" dirty="0"/>
              <a:t>basic building blocks for </a:t>
            </a:r>
            <a:r>
              <a:rPr lang="en-US" dirty="0" smtClean="0"/>
              <a:t>any cryptographic system.</a:t>
            </a:r>
          </a:p>
          <a:p>
            <a:pPr algn="just"/>
            <a:r>
              <a:rPr lang="en-US" b="1" dirty="0" smtClean="0"/>
              <a:t>Diffusion</a:t>
            </a:r>
          </a:p>
          <a:p>
            <a:pPr lvl="1" algn="just"/>
            <a:r>
              <a:rPr lang="en-US" dirty="0"/>
              <a:t>T</a:t>
            </a:r>
            <a:r>
              <a:rPr lang="en-US" dirty="0" smtClean="0"/>
              <a:t>he </a:t>
            </a:r>
            <a:r>
              <a:rPr lang="en-US" dirty="0"/>
              <a:t>statistical structure of the plaintext is dissipated into long-range statistics of the </a:t>
            </a:r>
            <a:r>
              <a:rPr lang="en-US" dirty="0" err="1"/>
              <a:t>ciphertext</a:t>
            </a:r>
            <a:r>
              <a:rPr lang="en-US" dirty="0"/>
              <a:t>. </a:t>
            </a:r>
            <a:endParaRPr lang="en-US" dirty="0" smtClean="0"/>
          </a:p>
          <a:p>
            <a:pPr marL="457200" lvl="1" indent="0" algn="just">
              <a:buNone/>
            </a:pPr>
            <a:endParaRPr lang="en-US" dirty="0" smtClean="0"/>
          </a:p>
          <a:p>
            <a:pPr lvl="1" algn="just"/>
            <a:r>
              <a:rPr lang="en-US" dirty="0" smtClean="0"/>
              <a:t>This </a:t>
            </a:r>
            <a:r>
              <a:rPr lang="en-US" dirty="0"/>
              <a:t>is achieved by having </a:t>
            </a:r>
            <a:r>
              <a:rPr lang="en-US" dirty="0" smtClean="0"/>
              <a:t>each plaintext </a:t>
            </a:r>
            <a:r>
              <a:rPr lang="en-US" dirty="0"/>
              <a:t>digit affect the value of many </a:t>
            </a:r>
            <a:r>
              <a:rPr lang="en-US" dirty="0" err="1"/>
              <a:t>ciphertext</a:t>
            </a:r>
            <a:r>
              <a:rPr lang="en-US" dirty="0"/>
              <a:t> digits; generally this is equivalent to having each </a:t>
            </a:r>
            <a:r>
              <a:rPr lang="en-US" dirty="0" err="1"/>
              <a:t>ciphertext</a:t>
            </a:r>
            <a:r>
              <a:rPr lang="en-US" dirty="0"/>
              <a:t> digit be affected by </a:t>
            </a:r>
            <a:r>
              <a:rPr lang="en-US" dirty="0" smtClean="0"/>
              <a:t>many plaintext </a:t>
            </a:r>
            <a:r>
              <a:rPr lang="en-US" dirty="0"/>
              <a:t>digits</a:t>
            </a:r>
            <a:r>
              <a:rPr lang="en-US" dirty="0" smtClean="0"/>
              <a:t>.</a:t>
            </a:r>
          </a:p>
          <a:p>
            <a:pPr marL="457200" lvl="1" indent="0" algn="just">
              <a:buNone/>
            </a:pPr>
            <a:endParaRPr lang="en-US" dirty="0" smtClean="0"/>
          </a:p>
          <a:p>
            <a:pPr lvl="1" algn="just"/>
            <a:r>
              <a:rPr lang="en-US" dirty="0"/>
              <a:t>Diffusion is achieved through permutations.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5638800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Fermat’s Theorem Proof</a:t>
            </a:r>
            <a:endParaRPr lang="en-US" dirty="0"/>
          </a:p>
        </p:txBody>
      </p:sp>
      <p:sp>
        <p:nvSpPr>
          <p:cNvPr id="3" name="Content Placeholder 2"/>
          <p:cNvSpPr>
            <a:spLocks noGrp="1"/>
          </p:cNvSpPr>
          <p:nvPr>
            <p:ph idx="1"/>
          </p:nvPr>
        </p:nvSpPr>
        <p:spPr/>
        <p:txBody>
          <a:bodyPr/>
          <a:lstStyle/>
          <a:p>
            <a:r>
              <a:rPr lang="en-US" dirty="0" smtClean="0"/>
              <a:t>Set of positive integers less than p: </a:t>
            </a:r>
          </a:p>
          <a:p>
            <a:pPr marL="0" indent="0">
              <a:buNone/>
            </a:pPr>
            <a:r>
              <a:rPr lang="en-US" dirty="0" smtClean="0"/>
              <a:t>{1,2,….(p-1)}</a:t>
            </a:r>
          </a:p>
          <a:p>
            <a:r>
              <a:rPr lang="en-US" dirty="0" smtClean="0"/>
              <a:t>Multiply each element by a modulo p</a:t>
            </a:r>
          </a:p>
          <a:p>
            <a:pPr marL="0" indent="0">
              <a:buNone/>
            </a:pPr>
            <a:r>
              <a:rPr lang="en-US" dirty="0" smtClean="0"/>
              <a:t>{a mod p, 2a mod p, ……. , (p-1)a mod p}</a:t>
            </a:r>
          </a:p>
          <a:p>
            <a:r>
              <a:rPr lang="en-US" dirty="0" smtClean="0"/>
              <a:t>No elements in X is equal to zero</a:t>
            </a:r>
          </a:p>
          <a:p>
            <a:r>
              <a:rPr lang="en-US" dirty="0" smtClean="0"/>
              <a:t>No two integers in X are equal</a:t>
            </a:r>
          </a:p>
          <a:p>
            <a:pPr marL="0" indent="0">
              <a:buNone/>
            </a:pPr>
            <a:endParaRPr lang="en-US" dirty="0" smtClean="0"/>
          </a:p>
          <a:p>
            <a:endParaRPr lang="en-US" dirty="0" smtClean="0"/>
          </a:p>
          <a:p>
            <a:pPr marL="0"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34946101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Fermat’s Theorem Proof</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No two integers in X are equal</a:t>
                </a:r>
              </a:p>
              <a:p>
                <a:pPr lvl="1"/>
                <a14:m>
                  <m:oMath xmlns:m="http://schemas.openxmlformats.org/officeDocument/2006/math">
                    <m:r>
                      <a:rPr lang="en-US" b="0" i="1" smtClean="0">
                        <a:latin typeface="Cambria Math"/>
                      </a:rPr>
                      <m:t>𝑗𝑎</m:t>
                    </m:r>
                    <m:r>
                      <a:rPr lang="en-US" b="0" i="1" smtClean="0">
                        <a:latin typeface="Cambria Math"/>
                      </a:rPr>
                      <m:t> ≡</m:t>
                    </m:r>
                    <m:r>
                      <a:rPr lang="en-US" b="0" i="1" smtClean="0">
                        <a:latin typeface="Cambria Math"/>
                        <a:ea typeface="Cambria Math"/>
                      </a:rPr>
                      <m:t>𝑘𝑎</m:t>
                    </m:r>
                    <m:d>
                      <m:dPr>
                        <m:ctrlPr>
                          <a:rPr lang="en-US" b="0" i="1" smtClean="0">
                            <a:latin typeface="Cambria Math"/>
                            <a:ea typeface="Cambria Math"/>
                          </a:rPr>
                        </m:ctrlPr>
                      </m:dPr>
                      <m:e>
                        <m:r>
                          <a:rPr lang="en-US" b="0" i="1" smtClean="0">
                            <a:latin typeface="Cambria Math"/>
                            <a:ea typeface="Cambria Math"/>
                          </a:rPr>
                          <m:t>𝑚𝑜𝑑</m:t>
                        </m:r>
                        <m:r>
                          <a:rPr lang="en-US" b="0" i="1" smtClean="0">
                            <a:latin typeface="Cambria Math"/>
                            <a:ea typeface="Cambria Math"/>
                          </a:rPr>
                          <m:t> </m:t>
                        </m:r>
                        <m:r>
                          <a:rPr lang="en-US" b="0" i="1" smtClean="0">
                            <a:latin typeface="Cambria Math"/>
                            <a:ea typeface="Cambria Math"/>
                          </a:rPr>
                          <m:t>𝑝</m:t>
                        </m:r>
                      </m:e>
                    </m:d>
                    <m:r>
                      <a:rPr lang="en-US" b="0" i="1" smtClean="0">
                        <a:latin typeface="Cambria Math"/>
                        <a:ea typeface="Cambria Math"/>
                      </a:rPr>
                      <m:t> </m:t>
                    </m:r>
                  </m:oMath>
                </a14:m>
                <a:r>
                  <a:rPr lang="en-US" b="0" dirty="0" smtClean="0">
                    <a:ea typeface="Cambria Math"/>
                  </a:rPr>
                  <a:t> where </a:t>
                </a:r>
                <a14:m>
                  <m:oMath xmlns:m="http://schemas.openxmlformats.org/officeDocument/2006/math">
                    <m:r>
                      <a:rPr lang="en-US" b="0" i="1" smtClean="0">
                        <a:latin typeface="Cambria Math"/>
                        <a:ea typeface="Cambria Math"/>
                      </a:rPr>
                      <m:t>1≤</m:t>
                    </m:r>
                    <m:r>
                      <a:rPr lang="en-US" b="0" i="1" smtClean="0">
                        <a:latin typeface="Cambria Math"/>
                        <a:ea typeface="Cambria Math"/>
                      </a:rPr>
                      <m:t>𝑗</m:t>
                    </m:r>
                    <m:r>
                      <a:rPr lang="en-US" b="0" i="1" smtClean="0">
                        <a:latin typeface="Cambria Math"/>
                        <a:ea typeface="Cambria Math"/>
                      </a:rPr>
                      <m:t>&lt;</m:t>
                    </m:r>
                    <m:r>
                      <a:rPr lang="en-US" b="0" i="1" smtClean="0">
                        <a:latin typeface="Cambria Math"/>
                        <a:ea typeface="Cambria Math"/>
                      </a:rPr>
                      <m:t>𝑘</m:t>
                    </m:r>
                    <m:r>
                      <a:rPr lang="en-US" b="0" i="1" smtClean="0">
                        <a:latin typeface="Cambria Math"/>
                        <a:ea typeface="Cambria Math"/>
                      </a:rPr>
                      <m:t>≤</m:t>
                    </m:r>
                    <m:r>
                      <a:rPr lang="en-US" b="0" i="1" smtClean="0">
                        <a:latin typeface="Cambria Math"/>
                        <a:ea typeface="Cambria Math"/>
                      </a:rPr>
                      <m:t>𝑝</m:t>
                    </m:r>
                    <m:r>
                      <a:rPr lang="en-US" b="0" i="1" smtClean="0">
                        <a:latin typeface="Cambria Math"/>
                        <a:ea typeface="Cambria Math"/>
                      </a:rPr>
                      <m:t>−1</m:t>
                    </m:r>
                  </m:oMath>
                </a14:m>
                <a:r>
                  <a:rPr lang="en-US" b="0" dirty="0" smtClean="0">
                    <a:ea typeface="Cambria Math"/>
                  </a:rPr>
                  <a:t> </a:t>
                </a:r>
              </a:p>
              <a:p>
                <a:pPr lvl="1"/>
                <a:r>
                  <a:rPr lang="en-US" dirty="0"/>
                  <a:t>a</a:t>
                </a:r>
                <a:r>
                  <a:rPr lang="en-US" dirty="0" smtClean="0"/>
                  <a:t> is relatively prime to p</a:t>
                </a:r>
              </a:p>
              <a:p>
                <a:pPr lvl="1"/>
                <a:r>
                  <a:rPr lang="en-US" dirty="0" smtClean="0"/>
                  <a:t>Eliminate a from both sides</a:t>
                </a:r>
              </a:p>
              <a:p>
                <a:pPr lvl="1"/>
                <a14:m>
                  <m:oMath xmlns:m="http://schemas.openxmlformats.org/officeDocument/2006/math">
                    <m:r>
                      <a:rPr lang="en-US" b="0" i="1" smtClean="0">
                        <a:latin typeface="Cambria Math"/>
                      </a:rPr>
                      <m:t>𝑗</m:t>
                    </m:r>
                    <m:r>
                      <a:rPr lang="en-US" b="0" i="1" smtClean="0">
                        <a:latin typeface="Cambria Math"/>
                      </a:rPr>
                      <m:t> ≡</m:t>
                    </m:r>
                    <m:r>
                      <a:rPr lang="en-US" b="0" i="1" smtClean="0">
                        <a:latin typeface="Cambria Math"/>
                        <a:ea typeface="Cambria Math"/>
                      </a:rPr>
                      <m:t>𝑘</m:t>
                    </m:r>
                    <m:r>
                      <a:rPr lang="en-US" b="0" i="1" smtClean="0">
                        <a:latin typeface="Cambria Math"/>
                        <a:ea typeface="Cambria Math"/>
                      </a:rPr>
                      <m:t> (</m:t>
                    </m:r>
                    <m:r>
                      <a:rPr lang="en-US" b="0" i="1" smtClean="0">
                        <a:latin typeface="Cambria Math"/>
                        <a:ea typeface="Cambria Math"/>
                      </a:rPr>
                      <m:t>𝑚𝑜𝑑</m:t>
                    </m:r>
                    <m:r>
                      <a:rPr lang="en-US" b="0" i="1" smtClean="0">
                        <a:latin typeface="Cambria Math"/>
                        <a:ea typeface="Cambria Math"/>
                      </a:rPr>
                      <m:t> </m:t>
                    </m:r>
                    <m:r>
                      <a:rPr lang="en-US" b="0" i="1" smtClean="0">
                        <a:latin typeface="Cambria Math"/>
                        <a:ea typeface="Cambria Math"/>
                      </a:rPr>
                      <m:t>𝑝</m:t>
                    </m:r>
                    <m:r>
                      <a:rPr lang="en-US" b="0" i="1" smtClean="0">
                        <a:latin typeface="Cambria Math"/>
                        <a:ea typeface="Cambria Math"/>
                      </a:rPr>
                      <m:t>)</m:t>
                    </m:r>
                  </m:oMath>
                </a14:m>
                <a:endParaRPr lang="en-US" dirty="0" smtClean="0"/>
              </a:p>
              <a:p>
                <a:pPr lvl="1"/>
                <a:r>
                  <a:rPr lang="en-US" dirty="0" smtClean="0"/>
                  <a:t>X consists of the set of integers {1, 2, ….. , (p-1)} in some order</a:t>
                </a:r>
              </a:p>
              <a:p>
                <a:pPr lvl="1"/>
                <a:r>
                  <a:rPr lang="en-US" dirty="0" smtClean="0"/>
                  <a:t>Multiplying the numbers in both sets and taking the result mod p</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1111" b="-336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40999855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Fermat’s Theorem Proof</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r>
                      <a:rPr lang="en-US" sz="2800" b="0" i="1" smtClean="0">
                        <a:latin typeface="Cambria Math"/>
                      </a:rPr>
                      <m:t>𝑎</m:t>
                    </m:r>
                    <m:r>
                      <a:rPr lang="en-US" sz="2800" b="0" i="1" smtClean="0">
                        <a:latin typeface="Cambria Math"/>
                      </a:rPr>
                      <m:t>∗2</m:t>
                    </m:r>
                    <m:r>
                      <a:rPr lang="en-US" sz="2800" b="0" i="1" smtClean="0">
                        <a:latin typeface="Cambria Math"/>
                      </a:rPr>
                      <m:t>𝑎</m:t>
                    </m:r>
                    <m:r>
                      <a:rPr lang="en-US" sz="2800" b="0" i="1" smtClean="0">
                        <a:latin typeface="Cambria Math"/>
                      </a:rPr>
                      <m:t>∗…∗</m:t>
                    </m:r>
                    <m:d>
                      <m:dPr>
                        <m:ctrlPr>
                          <a:rPr lang="en-US" sz="2800" b="0" i="1" smtClean="0">
                            <a:latin typeface="Cambria Math"/>
                          </a:rPr>
                        </m:ctrlPr>
                      </m:dPr>
                      <m:e>
                        <m:r>
                          <a:rPr lang="en-US" sz="2800" b="0" i="1" smtClean="0">
                            <a:latin typeface="Cambria Math"/>
                          </a:rPr>
                          <m:t>𝑝</m:t>
                        </m:r>
                        <m:r>
                          <a:rPr lang="en-US" sz="2800" b="0" i="1" smtClean="0">
                            <a:latin typeface="Cambria Math"/>
                          </a:rPr>
                          <m:t>−1</m:t>
                        </m:r>
                      </m:e>
                    </m:d>
                    <m:r>
                      <a:rPr lang="en-US" sz="2800" b="0" i="1" smtClean="0">
                        <a:latin typeface="Cambria Math"/>
                        <a:ea typeface="Cambria Math"/>
                      </a:rPr>
                      <m:t>≡</m:t>
                    </m:r>
                    <m:d>
                      <m:dPr>
                        <m:begChr m:val="["/>
                        <m:endChr m:val="]"/>
                        <m:ctrlPr>
                          <a:rPr lang="en-US" sz="2800" b="0" i="1" smtClean="0">
                            <a:latin typeface="Cambria Math"/>
                            <a:ea typeface="Cambria Math"/>
                          </a:rPr>
                        </m:ctrlPr>
                      </m:dPr>
                      <m:e>
                        <m:r>
                          <a:rPr lang="en-US" sz="2800" b="0" i="1" smtClean="0">
                            <a:latin typeface="Cambria Math"/>
                            <a:ea typeface="Cambria Math"/>
                          </a:rPr>
                          <m:t>1∗2∗…∗</m:t>
                        </m:r>
                        <m:d>
                          <m:dPr>
                            <m:ctrlPr>
                              <a:rPr lang="en-US" sz="2800" b="0" i="1" smtClean="0">
                                <a:latin typeface="Cambria Math"/>
                                <a:ea typeface="Cambria Math"/>
                              </a:rPr>
                            </m:ctrlPr>
                          </m:dPr>
                          <m:e>
                            <m:r>
                              <a:rPr lang="en-US" sz="2800" b="0" i="1" smtClean="0">
                                <a:latin typeface="Cambria Math"/>
                                <a:ea typeface="Cambria Math"/>
                              </a:rPr>
                              <m:t>𝑝</m:t>
                            </m:r>
                            <m:r>
                              <a:rPr lang="en-US" sz="2800" b="0" i="1" smtClean="0">
                                <a:latin typeface="Cambria Math"/>
                                <a:ea typeface="Cambria Math"/>
                              </a:rPr>
                              <m:t>−1</m:t>
                            </m:r>
                          </m:e>
                        </m:d>
                      </m:e>
                    </m:d>
                    <m:r>
                      <a:rPr lang="en-US" sz="2800" b="0" i="1" smtClean="0">
                        <a:latin typeface="Cambria Math"/>
                        <a:ea typeface="Cambria Math"/>
                      </a:rPr>
                      <m:t> </m:t>
                    </m:r>
                    <m:r>
                      <a:rPr lang="en-US" sz="2800" b="0" i="1" smtClean="0">
                        <a:latin typeface="Cambria Math"/>
                        <a:ea typeface="Cambria Math"/>
                      </a:rPr>
                      <m:t>𝑚𝑜𝑑</m:t>
                    </m:r>
                    <m:r>
                      <a:rPr lang="en-US" sz="2800" b="0" i="1" smtClean="0">
                        <a:latin typeface="Cambria Math"/>
                        <a:ea typeface="Cambria Math"/>
                      </a:rPr>
                      <m:t> </m:t>
                    </m:r>
                    <m:r>
                      <a:rPr lang="en-US" sz="2800" b="0" i="1" smtClean="0">
                        <a:latin typeface="Cambria Math"/>
                        <a:ea typeface="Cambria Math"/>
                      </a:rPr>
                      <m:t>𝑝</m:t>
                    </m:r>
                  </m:oMath>
                </a14:m>
                <a:r>
                  <a:rPr lang="en-US" sz="2800" dirty="0" smtClean="0"/>
                  <a:t> </a:t>
                </a:r>
              </a:p>
              <a:p>
                <a:endParaRPr lang="en-US" sz="2800" b="0" i="1" dirty="0" smtClean="0">
                  <a:latin typeface="Cambria Math"/>
                </a:endParaRPr>
              </a:p>
              <a:p>
                <a14:m>
                  <m:oMath xmlns:m="http://schemas.openxmlformats.org/officeDocument/2006/math">
                    <m:sSup>
                      <m:sSupPr>
                        <m:ctrlPr>
                          <a:rPr lang="en-US" sz="2800" b="0" i="1" smtClean="0">
                            <a:latin typeface="Cambria Math"/>
                          </a:rPr>
                        </m:ctrlPr>
                      </m:sSupPr>
                      <m:e>
                        <m:r>
                          <a:rPr lang="en-US" sz="2800" b="0" i="1" smtClean="0">
                            <a:latin typeface="Cambria Math"/>
                          </a:rPr>
                          <m:t>𝑎</m:t>
                        </m:r>
                      </m:e>
                      <m:sup>
                        <m:r>
                          <a:rPr lang="en-US" sz="2800" b="0" i="1" smtClean="0">
                            <a:latin typeface="Cambria Math"/>
                          </a:rPr>
                          <m:t>𝑝</m:t>
                        </m:r>
                        <m:r>
                          <a:rPr lang="en-US" sz="2800" b="0" i="1" smtClean="0">
                            <a:latin typeface="Cambria Math"/>
                          </a:rPr>
                          <m:t>−1</m:t>
                        </m:r>
                      </m:sup>
                    </m:sSup>
                    <m:d>
                      <m:dPr>
                        <m:ctrlPr>
                          <a:rPr lang="en-US" sz="2800" b="0" i="1" smtClean="0">
                            <a:latin typeface="Cambria Math"/>
                          </a:rPr>
                        </m:ctrlPr>
                      </m:dPr>
                      <m:e>
                        <m:r>
                          <a:rPr lang="en-US" sz="2800" b="0" i="1" smtClean="0">
                            <a:latin typeface="Cambria Math"/>
                          </a:rPr>
                          <m:t>𝑝</m:t>
                        </m:r>
                        <m:r>
                          <a:rPr lang="en-US" sz="2800" b="0" i="1" smtClean="0">
                            <a:latin typeface="Cambria Math"/>
                          </a:rPr>
                          <m:t>−1</m:t>
                        </m:r>
                      </m:e>
                    </m:d>
                    <m:r>
                      <a:rPr lang="en-US" sz="2800" b="0" i="1" smtClean="0">
                        <a:latin typeface="Cambria Math"/>
                      </a:rPr>
                      <m:t>!</m:t>
                    </m:r>
                    <m:r>
                      <a:rPr lang="en-US" sz="2800" b="0" i="1" smtClean="0">
                        <a:latin typeface="Cambria Math"/>
                        <a:ea typeface="Cambria Math"/>
                      </a:rPr>
                      <m:t>≡</m:t>
                    </m:r>
                    <m:d>
                      <m:dPr>
                        <m:ctrlPr>
                          <a:rPr lang="en-US" sz="2800" b="0" i="1" smtClean="0">
                            <a:latin typeface="Cambria Math"/>
                            <a:ea typeface="Cambria Math"/>
                          </a:rPr>
                        </m:ctrlPr>
                      </m:dPr>
                      <m:e>
                        <m:r>
                          <a:rPr lang="en-US" sz="2800" b="0" i="1" smtClean="0">
                            <a:latin typeface="Cambria Math"/>
                            <a:ea typeface="Cambria Math"/>
                          </a:rPr>
                          <m:t>𝑝</m:t>
                        </m:r>
                        <m:r>
                          <a:rPr lang="en-US" sz="2800" b="0" i="1" smtClean="0">
                            <a:latin typeface="Cambria Math"/>
                            <a:ea typeface="Cambria Math"/>
                          </a:rPr>
                          <m:t>−1</m:t>
                        </m:r>
                      </m:e>
                    </m:d>
                    <m:r>
                      <a:rPr lang="en-US" sz="2800" b="0" i="1" smtClean="0">
                        <a:latin typeface="Cambria Math"/>
                        <a:ea typeface="Cambria Math"/>
                      </a:rPr>
                      <m:t>!</m:t>
                    </m:r>
                    <m:d>
                      <m:dPr>
                        <m:ctrlPr>
                          <a:rPr lang="en-US" sz="2800" b="0" i="1" smtClean="0">
                            <a:latin typeface="Cambria Math"/>
                            <a:ea typeface="Cambria Math"/>
                          </a:rPr>
                        </m:ctrlPr>
                      </m:dPr>
                      <m:e>
                        <m:r>
                          <a:rPr lang="en-US" sz="2800" b="0" i="1" smtClean="0">
                            <a:latin typeface="Cambria Math"/>
                            <a:ea typeface="Cambria Math"/>
                          </a:rPr>
                          <m:t>𝑚𝑜𝑑</m:t>
                        </m:r>
                        <m:r>
                          <a:rPr lang="en-US" sz="2800" b="0" i="1" smtClean="0">
                            <a:latin typeface="Cambria Math"/>
                            <a:ea typeface="Cambria Math"/>
                          </a:rPr>
                          <m:t> </m:t>
                        </m:r>
                        <m:r>
                          <a:rPr lang="en-US" sz="2800" b="0" i="1" smtClean="0">
                            <a:latin typeface="Cambria Math"/>
                            <a:ea typeface="Cambria Math"/>
                          </a:rPr>
                          <m:t>𝑝</m:t>
                        </m:r>
                      </m:e>
                    </m:d>
                  </m:oMath>
                </a14:m>
                <a:endParaRPr lang="en-US" sz="2800" b="0" dirty="0" smtClean="0">
                  <a:ea typeface="Cambria Math"/>
                </a:endParaRPr>
              </a:p>
              <a:p>
                <a:r>
                  <a:rPr lang="en-US" sz="2800" dirty="0" smtClean="0"/>
                  <a:t>Cancel (p-1)! From both direction </a:t>
                </a:r>
              </a:p>
              <a:p>
                <a:endParaRPr lang="en-US" sz="2800" i="1" dirty="0" smtClean="0">
                  <a:latin typeface="Cambria Math"/>
                </a:endParaRPr>
              </a:p>
              <a:p>
                <a14:m>
                  <m:oMath xmlns:m="http://schemas.openxmlformats.org/officeDocument/2006/math">
                    <m:sSup>
                      <m:sSupPr>
                        <m:ctrlPr>
                          <a:rPr lang="en-US" sz="2800" i="1">
                            <a:latin typeface="Cambria Math"/>
                          </a:rPr>
                        </m:ctrlPr>
                      </m:sSupPr>
                      <m:e>
                        <m:r>
                          <a:rPr lang="en-US" sz="2800" i="1">
                            <a:latin typeface="Cambria Math"/>
                          </a:rPr>
                          <m:t>𝑎</m:t>
                        </m:r>
                      </m:e>
                      <m:sup>
                        <m:r>
                          <a:rPr lang="en-US" sz="2800" i="1">
                            <a:latin typeface="Cambria Math"/>
                          </a:rPr>
                          <m:t>𝑝</m:t>
                        </m:r>
                        <m:r>
                          <a:rPr lang="en-US" sz="2800" i="1">
                            <a:latin typeface="Cambria Math"/>
                          </a:rPr>
                          <m:t>−1</m:t>
                        </m:r>
                      </m:sup>
                    </m:sSup>
                    <m:r>
                      <a:rPr lang="en-US" sz="2800" i="1" smtClean="0">
                        <a:latin typeface="Cambria Math"/>
                        <a:ea typeface="Cambria Math"/>
                      </a:rPr>
                      <m:t>≡</m:t>
                    </m:r>
                    <m:d>
                      <m:dPr>
                        <m:ctrlPr>
                          <a:rPr lang="en-US" sz="2800" i="1">
                            <a:latin typeface="Cambria Math"/>
                            <a:ea typeface="Cambria Math"/>
                          </a:rPr>
                        </m:ctrlPr>
                      </m:dPr>
                      <m:e>
                        <m:r>
                          <a:rPr lang="en-US" sz="2800" i="1">
                            <a:latin typeface="Cambria Math"/>
                            <a:ea typeface="Cambria Math"/>
                          </a:rPr>
                          <m:t>𝑚𝑜𝑑</m:t>
                        </m:r>
                        <m:r>
                          <a:rPr lang="en-US" sz="2800" i="1">
                            <a:latin typeface="Cambria Math"/>
                            <a:ea typeface="Cambria Math"/>
                          </a:rPr>
                          <m:t> </m:t>
                        </m:r>
                        <m:r>
                          <a:rPr lang="en-US" sz="2800" i="1">
                            <a:latin typeface="Cambria Math"/>
                            <a:ea typeface="Cambria Math"/>
                          </a:rPr>
                          <m:t>𝑝</m:t>
                        </m:r>
                      </m:e>
                    </m:d>
                  </m:oMath>
                </a14:m>
                <a:endParaRPr lang="en-US" sz="2800" dirty="0" smtClean="0"/>
              </a:p>
              <a:p>
                <a:endParaRPr lang="en-US" sz="2800" dirty="0"/>
              </a:p>
              <a:p>
                <a14:m>
                  <m:oMath xmlns:m="http://schemas.openxmlformats.org/officeDocument/2006/math">
                    <m:sSup>
                      <m:sSupPr>
                        <m:ctrlPr>
                          <a:rPr lang="en-US" sz="2800" i="1">
                            <a:latin typeface="Cambria Math"/>
                          </a:rPr>
                        </m:ctrlPr>
                      </m:sSupPr>
                      <m:e>
                        <m:r>
                          <a:rPr lang="en-US" sz="2800" i="1">
                            <a:latin typeface="Cambria Math"/>
                          </a:rPr>
                          <m:t>𝑎</m:t>
                        </m:r>
                      </m:e>
                      <m:sup>
                        <m:r>
                          <a:rPr lang="en-US" sz="2800" i="1">
                            <a:latin typeface="Cambria Math"/>
                          </a:rPr>
                          <m:t>𝑝</m:t>
                        </m:r>
                      </m:sup>
                    </m:sSup>
                    <m:r>
                      <a:rPr lang="en-US" sz="2800" i="1">
                        <a:latin typeface="Cambria Math"/>
                        <a:ea typeface="Cambria Math"/>
                      </a:rPr>
                      <m:t>≡</m:t>
                    </m:r>
                    <m:r>
                      <a:rPr lang="en-US" sz="2800" b="0" i="1" smtClean="0">
                        <a:latin typeface="Cambria Math"/>
                        <a:ea typeface="Cambria Math"/>
                      </a:rPr>
                      <m:t>𝑎</m:t>
                    </m:r>
                    <m:d>
                      <m:dPr>
                        <m:ctrlPr>
                          <a:rPr lang="en-US" sz="2800" i="1">
                            <a:latin typeface="Cambria Math"/>
                            <a:ea typeface="Cambria Math"/>
                          </a:rPr>
                        </m:ctrlPr>
                      </m:dPr>
                      <m:e>
                        <m:r>
                          <a:rPr lang="en-US" sz="2800" i="1">
                            <a:latin typeface="Cambria Math"/>
                            <a:ea typeface="Cambria Math"/>
                          </a:rPr>
                          <m:t>𝑚𝑜𝑑</m:t>
                        </m:r>
                        <m:r>
                          <a:rPr lang="en-US" sz="2800" i="1">
                            <a:latin typeface="Cambria Math"/>
                            <a:ea typeface="Cambria Math"/>
                          </a:rPr>
                          <m:t> </m:t>
                        </m:r>
                        <m:r>
                          <a:rPr lang="en-US" sz="2800" i="1">
                            <a:latin typeface="Cambria Math"/>
                            <a:ea typeface="Cambria Math"/>
                          </a:rPr>
                          <m:t>𝑝</m:t>
                        </m:r>
                      </m:e>
                    </m:d>
                  </m:oMath>
                </a14:m>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t="-1213" r="-17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3284977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Fermat’s Theorem Proof</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 = 5 , a = 3 </a:t>
                </a:r>
                <a:endParaRPr lang="en-US" b="0" i="1" dirty="0" smtClean="0">
                  <a:latin typeface="Cambria Math"/>
                </a:endParaRPr>
              </a:p>
              <a:p>
                <a:pPr marL="0" indent="0">
                  <a:buNone/>
                </a:pPr>
                <a14:m>
                  <m:oMath xmlns:m="http://schemas.openxmlformats.org/officeDocument/2006/math">
                    <m:sSup>
                      <m:sSupPr>
                        <m:ctrlPr>
                          <a:rPr lang="en-US" b="0" i="1" smtClean="0">
                            <a:latin typeface="Cambria Math"/>
                          </a:rPr>
                        </m:ctrlPr>
                      </m:sSupPr>
                      <m:e>
                        <m:r>
                          <a:rPr lang="en-US" b="0" i="1" smtClean="0">
                            <a:latin typeface="Cambria Math"/>
                          </a:rPr>
                          <m:t>𝑎</m:t>
                        </m:r>
                      </m:e>
                      <m:sup>
                        <m:r>
                          <a:rPr lang="en-US" b="0" i="1" smtClean="0">
                            <a:latin typeface="Cambria Math"/>
                          </a:rPr>
                          <m:t>𝑝</m:t>
                        </m:r>
                      </m:sup>
                    </m:sSup>
                    <m:r>
                      <a:rPr lang="en-US" b="0" i="1" smtClean="0">
                        <a:latin typeface="Cambria Math"/>
                      </a:rPr>
                      <m:t>=</m:t>
                    </m:r>
                    <m:sSup>
                      <m:sSupPr>
                        <m:ctrlPr>
                          <a:rPr lang="en-US" b="0" i="1" smtClean="0">
                            <a:latin typeface="Cambria Math"/>
                          </a:rPr>
                        </m:ctrlPr>
                      </m:sSupPr>
                      <m:e>
                        <m:r>
                          <a:rPr lang="en-US" b="0" i="1" smtClean="0">
                            <a:latin typeface="Cambria Math"/>
                          </a:rPr>
                          <m:t>3</m:t>
                        </m:r>
                      </m:e>
                      <m:sup>
                        <m:r>
                          <a:rPr lang="en-US" b="0" i="1" smtClean="0">
                            <a:latin typeface="Cambria Math"/>
                          </a:rPr>
                          <m:t>5</m:t>
                        </m:r>
                      </m:sup>
                    </m:sSup>
                    <m:r>
                      <a:rPr lang="en-US" b="0" i="1" smtClean="0">
                        <a:latin typeface="Cambria Math"/>
                      </a:rPr>
                      <m:t>=243</m:t>
                    </m:r>
                    <m:r>
                      <a:rPr lang="en-US" b="0" i="1" smtClean="0">
                        <a:latin typeface="Cambria Math"/>
                        <a:ea typeface="Cambria Math"/>
                      </a:rPr>
                      <m:t>≡3</m:t>
                    </m:r>
                    <m:d>
                      <m:dPr>
                        <m:ctrlPr>
                          <a:rPr lang="en-US" b="0" i="1" smtClean="0">
                            <a:latin typeface="Cambria Math"/>
                            <a:ea typeface="Cambria Math"/>
                          </a:rPr>
                        </m:ctrlPr>
                      </m:dPr>
                      <m:e>
                        <m:r>
                          <a:rPr lang="en-US" b="0" i="1" smtClean="0">
                            <a:latin typeface="Cambria Math"/>
                            <a:ea typeface="Cambria Math"/>
                          </a:rPr>
                          <m:t>𝑚𝑜𝑑</m:t>
                        </m:r>
                        <m:r>
                          <a:rPr lang="en-US" b="0" i="1" smtClean="0">
                            <a:latin typeface="Cambria Math"/>
                            <a:ea typeface="Cambria Math"/>
                          </a:rPr>
                          <m:t> 5</m:t>
                        </m:r>
                      </m:e>
                    </m:d>
                    <m:r>
                      <a:rPr lang="en-US" b="0" i="1" smtClean="0">
                        <a:latin typeface="Cambria Math"/>
                        <a:ea typeface="Cambria Math"/>
                      </a:rPr>
                      <m:t>=</m:t>
                    </m:r>
                    <m:r>
                      <a:rPr lang="en-US" b="0" i="1" smtClean="0">
                        <a:latin typeface="Cambria Math"/>
                        <a:ea typeface="Cambria Math"/>
                      </a:rPr>
                      <m:t>𝑎</m:t>
                    </m:r>
                    <m:r>
                      <a:rPr lang="en-US" b="0" i="1" smtClean="0">
                        <a:latin typeface="Cambria Math"/>
                        <a:ea typeface="Cambria Math"/>
                      </a:rPr>
                      <m:t>(</m:t>
                    </m:r>
                    <m:r>
                      <a:rPr lang="en-US" b="0" i="1" smtClean="0">
                        <a:latin typeface="Cambria Math"/>
                        <a:ea typeface="Cambria Math"/>
                      </a:rPr>
                      <m:t>𝑚𝑜𝑑</m:t>
                    </m:r>
                    <m:r>
                      <a:rPr lang="en-US" b="0" i="1" smtClean="0">
                        <a:latin typeface="Cambria Math"/>
                        <a:ea typeface="Cambria Math"/>
                      </a:rPr>
                      <m:t> </m:t>
                    </m:r>
                    <m:r>
                      <a:rPr lang="en-US" b="0" i="1" smtClean="0">
                        <a:latin typeface="Cambria Math"/>
                        <a:ea typeface="Cambria Math"/>
                      </a:rPr>
                      <m:t>𝑝</m:t>
                    </m:r>
                    <m:r>
                      <a:rPr lang="en-US" b="0" i="1" smtClean="0">
                        <a:latin typeface="Cambria Math"/>
                        <a:ea typeface="Cambria Math"/>
                      </a:rPr>
                      <m:t>)</m:t>
                    </m:r>
                  </m:oMath>
                </a14:m>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202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40123712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Euler’s </a:t>
                </a:r>
                <a:r>
                  <a:rPr lang="en-US" dirty="0" err="1" smtClean="0"/>
                  <a:t>Totient</a:t>
                </a:r>
                <a:r>
                  <a:rPr lang="en-US" dirty="0" smtClean="0"/>
                  <a:t> Function </a:t>
                </a:r>
                <a14:m>
                  <m:oMath xmlns:m="http://schemas.openxmlformats.org/officeDocument/2006/math">
                    <m:r>
                      <a:rPr lang="en-US" i="1" smtClean="0">
                        <a:latin typeface="Cambria Math"/>
                        <a:ea typeface="Cambria Math"/>
                      </a:rPr>
                      <m:t>∅</m:t>
                    </m:r>
                    <m:r>
                      <a:rPr lang="en-US" b="0" i="1" smtClean="0">
                        <a:latin typeface="Cambria Math"/>
                        <a:ea typeface="Cambria Math"/>
                      </a:rPr>
                      <m:t>(</m:t>
                    </m:r>
                    <m:r>
                      <a:rPr lang="en-US" b="0" i="1" smtClean="0">
                        <a:latin typeface="Cambria Math"/>
                        <a:ea typeface="Cambria Math"/>
                      </a:rPr>
                      <m:t>𝑛</m:t>
                    </m:r>
                    <m:r>
                      <a:rPr lang="en-US" b="0" i="1" smtClean="0">
                        <a:latin typeface="Cambria Math"/>
                        <a:ea typeface="Cambria Math"/>
                      </a:rPr>
                      <m:t>)</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14:m>
                  <m:oMath xmlns:m="http://schemas.openxmlformats.org/officeDocument/2006/math">
                    <m:r>
                      <a:rPr lang="en-US" i="1" smtClean="0">
                        <a:latin typeface="Cambria Math"/>
                        <a:ea typeface="Cambria Math"/>
                      </a:rPr>
                      <m:t>∅(</m:t>
                    </m:r>
                    <m:r>
                      <a:rPr lang="en-US" i="1" smtClean="0">
                        <a:latin typeface="Cambria Math"/>
                        <a:ea typeface="Cambria Math"/>
                      </a:rPr>
                      <m:t>𝑛</m:t>
                    </m:r>
                    <m:r>
                      <a:rPr lang="en-US" i="1" smtClean="0">
                        <a:latin typeface="Cambria Math"/>
                        <a:ea typeface="Cambria Math"/>
                      </a:rPr>
                      <m:t>)</m:t>
                    </m:r>
                  </m:oMath>
                </a14:m>
                <a:r>
                  <a:rPr lang="en-US" dirty="0" smtClean="0"/>
                  <a:t> is defined as the number of positive integers that are relatively prime to </a:t>
                </a:r>
                <a:r>
                  <a:rPr lang="en-US" i="1" dirty="0" smtClean="0"/>
                  <a:t>n.</a:t>
                </a:r>
              </a:p>
              <a:p>
                <a14:m>
                  <m:oMath xmlns:m="http://schemas.openxmlformats.org/officeDocument/2006/math">
                    <m:r>
                      <a:rPr lang="en-US" i="1">
                        <a:latin typeface="Cambria Math"/>
                        <a:ea typeface="Cambria Math"/>
                      </a:rPr>
                      <m:t>∅</m:t>
                    </m:r>
                    <m:d>
                      <m:dPr>
                        <m:ctrlPr>
                          <a:rPr lang="en-US" b="0" i="1" smtClean="0">
                            <a:latin typeface="Cambria Math"/>
                            <a:ea typeface="Cambria Math"/>
                          </a:rPr>
                        </m:ctrlPr>
                      </m:dPr>
                      <m:e>
                        <m:r>
                          <a:rPr lang="en-US" b="0" i="1" smtClean="0">
                            <a:latin typeface="Cambria Math"/>
                            <a:ea typeface="Cambria Math"/>
                          </a:rPr>
                          <m:t>1</m:t>
                        </m:r>
                      </m:e>
                    </m:d>
                    <m:r>
                      <a:rPr lang="en-US" b="0" i="1" smtClean="0">
                        <a:latin typeface="Cambria Math"/>
                        <a:ea typeface="Cambria Math"/>
                      </a:rPr>
                      <m:t>=1</m:t>
                    </m:r>
                  </m:oMath>
                </a14:m>
                <a:endParaRPr lang="en-US" b="0" i="1" dirty="0" smtClean="0">
                  <a:ea typeface="Cambria Math"/>
                </a:endParaRPr>
              </a:p>
              <a:p>
                <a:r>
                  <a:rPr lang="en-US" i="1" dirty="0" err="1" smtClean="0"/>
                  <a:t>Eg</a:t>
                </a:r>
                <a:r>
                  <a:rPr lang="en-US" i="1" dirty="0" smtClean="0"/>
                  <a:t>: </a:t>
                </a:r>
                <a14:m>
                  <m:oMath xmlns:m="http://schemas.openxmlformats.org/officeDocument/2006/math">
                    <m:r>
                      <a:rPr lang="en-US" i="1">
                        <a:latin typeface="Cambria Math"/>
                        <a:ea typeface="Cambria Math"/>
                      </a:rPr>
                      <m:t>∅</m:t>
                    </m:r>
                    <m:d>
                      <m:dPr>
                        <m:ctrlPr>
                          <a:rPr lang="en-US" b="0" i="1" smtClean="0">
                            <a:latin typeface="Cambria Math"/>
                            <a:ea typeface="Cambria Math"/>
                          </a:rPr>
                        </m:ctrlPr>
                      </m:dPr>
                      <m:e>
                        <m:r>
                          <a:rPr lang="en-US" b="0" i="1" smtClean="0">
                            <a:latin typeface="Cambria Math"/>
                            <a:ea typeface="Cambria Math"/>
                          </a:rPr>
                          <m:t>37</m:t>
                        </m:r>
                      </m:e>
                    </m:d>
                    <m:r>
                      <a:rPr lang="en-US" b="0" i="1" smtClean="0">
                        <a:latin typeface="Cambria Math"/>
                        <a:ea typeface="Cambria Math"/>
                      </a:rPr>
                      <m:t>=36,∅</m:t>
                    </m:r>
                    <m:d>
                      <m:dPr>
                        <m:ctrlPr>
                          <a:rPr lang="en-US" b="0" i="1" smtClean="0">
                            <a:latin typeface="Cambria Math"/>
                            <a:ea typeface="Cambria Math"/>
                          </a:rPr>
                        </m:ctrlPr>
                      </m:dPr>
                      <m:e>
                        <m:r>
                          <a:rPr lang="en-US" b="0" i="1" smtClean="0">
                            <a:latin typeface="Cambria Math"/>
                            <a:ea typeface="Cambria Math"/>
                          </a:rPr>
                          <m:t>35</m:t>
                        </m:r>
                      </m:e>
                    </m:d>
                    <m:r>
                      <a:rPr lang="en-US" b="0" i="1" smtClean="0">
                        <a:latin typeface="Cambria Math"/>
                        <a:ea typeface="Cambria Math"/>
                      </a:rPr>
                      <m:t>=24</m:t>
                    </m:r>
                  </m:oMath>
                </a14:m>
                <a:endParaRPr lang="en-US" b="0" i="1" dirty="0" smtClean="0">
                  <a:ea typeface="Cambria Math"/>
                </a:endParaRPr>
              </a:p>
              <a:p>
                <a:r>
                  <a:rPr lang="en-US" dirty="0" smtClean="0"/>
                  <a:t>For a prime number </a:t>
                </a:r>
                <a:r>
                  <a:rPr lang="en-US" i="1" dirty="0" smtClean="0"/>
                  <a:t>p, </a:t>
                </a:r>
                <a14:m>
                  <m:oMath xmlns:m="http://schemas.openxmlformats.org/officeDocument/2006/math">
                    <m:r>
                      <a:rPr lang="en-US" i="1">
                        <a:latin typeface="Cambria Math"/>
                        <a:ea typeface="Cambria Math"/>
                      </a:rPr>
                      <m:t>∅(</m:t>
                    </m:r>
                    <m:r>
                      <a:rPr lang="en-US" b="0" i="1" smtClean="0">
                        <a:latin typeface="Cambria Math"/>
                        <a:ea typeface="Cambria Math"/>
                      </a:rPr>
                      <m:t>𝑝</m:t>
                    </m:r>
                    <m:r>
                      <a:rPr lang="en-US" i="1">
                        <a:latin typeface="Cambria Math"/>
                        <a:ea typeface="Cambria Math"/>
                      </a:rPr>
                      <m:t>)</m:t>
                    </m:r>
                  </m:oMath>
                </a14:m>
                <a:r>
                  <a:rPr lang="en-US" dirty="0"/>
                  <a:t> </a:t>
                </a:r>
                <a:r>
                  <a:rPr lang="en-US" dirty="0" smtClean="0"/>
                  <a:t>= </a:t>
                </a:r>
                <a:r>
                  <a:rPr lang="en-US" i="1" dirty="0" smtClean="0"/>
                  <a:t>p-1</a:t>
                </a:r>
              </a:p>
              <a:p>
                <a:r>
                  <a:rPr lang="en-US" dirty="0" smtClean="0"/>
                  <a:t>Suppose we have two prime numbers </a:t>
                </a:r>
                <a:r>
                  <a:rPr lang="en-US" i="1" dirty="0" smtClean="0"/>
                  <a:t>p &amp; q, p</a:t>
                </a:r>
                <a14:m>
                  <m:oMath xmlns:m="http://schemas.openxmlformats.org/officeDocument/2006/math">
                    <m:r>
                      <a:rPr lang="en-US" i="1" smtClean="0">
                        <a:latin typeface="Cambria Math"/>
                        <a:ea typeface="Cambria Math"/>
                      </a:rPr>
                      <m:t>≠</m:t>
                    </m:r>
                    <m:r>
                      <a:rPr lang="en-US" b="0" i="1" smtClean="0">
                        <a:latin typeface="Cambria Math"/>
                        <a:ea typeface="Cambria Math"/>
                      </a:rPr>
                      <m:t>𝑞</m:t>
                    </m:r>
                    <m:r>
                      <a:rPr lang="en-US" b="0" i="1" smtClean="0">
                        <a:latin typeface="Cambria Math"/>
                        <a:ea typeface="Cambria Math"/>
                      </a:rPr>
                      <m:t> </m:t>
                    </m:r>
                    <m:r>
                      <a:rPr lang="en-US" b="0" i="0" smtClean="0">
                        <a:latin typeface="Cambria Math"/>
                        <a:ea typeface="Cambria Math"/>
                      </a:rPr>
                      <m:t> </m:t>
                    </m:r>
                    <m:r>
                      <m:rPr>
                        <m:sty m:val="p"/>
                      </m:rPr>
                      <a:rPr lang="en-US" b="0" i="0" smtClean="0">
                        <a:latin typeface="Cambria Math"/>
                        <a:ea typeface="Cambria Math"/>
                      </a:rPr>
                      <m:t>then</m:t>
                    </m:r>
                    <m:r>
                      <a:rPr lang="en-US" b="0" i="0" smtClean="0">
                        <a:latin typeface="Cambria Math"/>
                        <a:ea typeface="Cambria Math"/>
                      </a:rPr>
                      <m:t>, </m:t>
                    </m:r>
                    <m:r>
                      <m:rPr>
                        <m:sty m:val="p"/>
                      </m:rPr>
                      <a:rPr lang="en-US" b="0" i="0" smtClean="0">
                        <a:latin typeface="Cambria Math"/>
                        <a:ea typeface="Cambria Math"/>
                      </a:rPr>
                      <m:t>for</m:t>
                    </m:r>
                  </m:oMath>
                </a14:m>
                <a:r>
                  <a:rPr lang="en-US" dirty="0" smtClean="0"/>
                  <a:t> </a:t>
                </a:r>
                <a:r>
                  <a:rPr lang="en-US" i="1" dirty="0" smtClean="0"/>
                  <a:t>n=pq</a:t>
                </a:r>
              </a:p>
              <a:p>
                <a14:m>
                  <m:oMath xmlns:m="http://schemas.openxmlformats.org/officeDocument/2006/math">
                    <m:r>
                      <a:rPr lang="en-US" i="1">
                        <a:latin typeface="Cambria Math"/>
                        <a:ea typeface="Cambria Math"/>
                      </a:rPr>
                      <m:t>∅</m:t>
                    </m:r>
                    <m:d>
                      <m:dPr>
                        <m:ctrlPr>
                          <a:rPr lang="en-US" i="1">
                            <a:latin typeface="Cambria Math"/>
                            <a:ea typeface="Cambria Math"/>
                          </a:rPr>
                        </m:ctrlPr>
                      </m:dPr>
                      <m:e>
                        <m:r>
                          <a:rPr lang="en-US" i="1">
                            <a:latin typeface="Cambria Math"/>
                            <a:ea typeface="Cambria Math"/>
                          </a:rPr>
                          <m:t>𝑛</m:t>
                        </m:r>
                      </m:e>
                    </m:d>
                    <m:r>
                      <a:rPr lang="en-US" b="0" i="1" smtClean="0">
                        <a:latin typeface="Cambria Math"/>
                        <a:ea typeface="Cambria Math"/>
                      </a:rPr>
                      <m:t>=</m:t>
                    </m:r>
                    <m:r>
                      <a:rPr lang="en-US" i="1">
                        <a:latin typeface="Cambria Math"/>
                        <a:ea typeface="Cambria Math"/>
                      </a:rPr>
                      <m:t>∅</m:t>
                    </m:r>
                    <m:d>
                      <m:dPr>
                        <m:ctrlPr>
                          <a:rPr lang="en-US" i="1">
                            <a:latin typeface="Cambria Math"/>
                            <a:ea typeface="Cambria Math"/>
                          </a:rPr>
                        </m:ctrlPr>
                      </m:dPr>
                      <m:e>
                        <m:r>
                          <a:rPr lang="en-US" b="0" i="1" smtClean="0">
                            <a:latin typeface="Cambria Math"/>
                            <a:ea typeface="Cambria Math"/>
                          </a:rPr>
                          <m:t>𝑝𝑞</m:t>
                        </m:r>
                      </m:e>
                    </m:d>
                    <m:r>
                      <a:rPr lang="en-US" b="0" i="1" smtClean="0">
                        <a:latin typeface="Cambria Math"/>
                        <a:ea typeface="Cambria Math"/>
                      </a:rPr>
                      <m:t>=</m:t>
                    </m:r>
                    <m:r>
                      <a:rPr lang="en-US" i="1">
                        <a:latin typeface="Cambria Math"/>
                        <a:ea typeface="Cambria Math"/>
                      </a:rPr>
                      <m:t>∅</m:t>
                    </m:r>
                    <m:d>
                      <m:dPr>
                        <m:ctrlPr>
                          <a:rPr lang="en-US" b="0" i="1" smtClean="0">
                            <a:latin typeface="Cambria Math"/>
                            <a:ea typeface="Cambria Math"/>
                          </a:rPr>
                        </m:ctrlPr>
                      </m:dPr>
                      <m:e>
                        <m:r>
                          <a:rPr lang="en-US" b="0" i="1" smtClean="0">
                            <a:latin typeface="Cambria Math"/>
                            <a:ea typeface="Cambria Math"/>
                          </a:rPr>
                          <m:t>𝑝</m:t>
                        </m:r>
                      </m:e>
                    </m:d>
                    <m:r>
                      <a:rPr lang="en-US" b="0" i="1" smtClean="0">
                        <a:latin typeface="Cambria Math"/>
                        <a:ea typeface="Cambria Math"/>
                      </a:rPr>
                      <m:t>∗</m:t>
                    </m:r>
                    <m:r>
                      <a:rPr lang="en-US" i="1">
                        <a:latin typeface="Cambria Math"/>
                        <a:ea typeface="Cambria Math"/>
                      </a:rPr>
                      <m:t>∅</m:t>
                    </m:r>
                    <m:d>
                      <m:dPr>
                        <m:ctrlPr>
                          <a:rPr lang="en-US" b="0" i="1" smtClean="0">
                            <a:latin typeface="Cambria Math"/>
                            <a:ea typeface="Cambria Math"/>
                          </a:rPr>
                        </m:ctrlPr>
                      </m:dPr>
                      <m:e>
                        <m:r>
                          <a:rPr lang="en-US" b="0" i="1" smtClean="0">
                            <a:latin typeface="Cambria Math"/>
                            <a:ea typeface="Cambria Math"/>
                          </a:rPr>
                          <m:t>𝑞</m:t>
                        </m:r>
                      </m:e>
                    </m:d>
                    <m:r>
                      <a:rPr lang="en-US" b="0" i="1" smtClean="0">
                        <a:latin typeface="Cambria Math"/>
                        <a:ea typeface="Cambria Math"/>
                      </a:rPr>
                      <m:t>=</m:t>
                    </m:r>
                    <m:d>
                      <m:dPr>
                        <m:ctrlPr>
                          <a:rPr lang="en-US" b="0" i="1" smtClean="0">
                            <a:latin typeface="Cambria Math"/>
                            <a:ea typeface="Cambria Math"/>
                          </a:rPr>
                        </m:ctrlPr>
                      </m:dPr>
                      <m:e>
                        <m:r>
                          <a:rPr lang="en-US" b="0" i="1" smtClean="0">
                            <a:latin typeface="Cambria Math"/>
                            <a:ea typeface="Cambria Math"/>
                          </a:rPr>
                          <m:t>𝑝</m:t>
                        </m:r>
                        <m:r>
                          <a:rPr lang="en-US" b="0" i="1" smtClean="0">
                            <a:latin typeface="Cambria Math"/>
                            <a:ea typeface="Cambria Math"/>
                          </a:rPr>
                          <m:t>−1</m:t>
                        </m:r>
                      </m:e>
                    </m:d>
                    <m:r>
                      <a:rPr lang="en-US" b="0" i="1" smtClean="0">
                        <a:latin typeface="Cambria Math"/>
                        <a:ea typeface="Cambria Math"/>
                      </a:rPr>
                      <m:t>(</m:t>
                    </m:r>
                    <m:r>
                      <a:rPr lang="en-US" b="0" i="1" smtClean="0">
                        <a:latin typeface="Cambria Math"/>
                        <a:ea typeface="Cambria Math"/>
                      </a:rPr>
                      <m:t>𝑞</m:t>
                    </m:r>
                    <m:r>
                      <a:rPr lang="en-US" b="0" i="1" smtClean="0">
                        <a:latin typeface="Cambria Math"/>
                        <a:ea typeface="Cambria Math"/>
                      </a:rPr>
                      <m:t>−1)</m:t>
                    </m:r>
                  </m:oMath>
                </a14:m>
                <a:endParaRPr lang="en-US" i="1"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481" t="-1617" r="-815" b="-929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8355485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Euler’s Theorem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Euler’s theorem states that for every </a:t>
                </a:r>
                <a:r>
                  <a:rPr lang="en-US" i="1" dirty="0" smtClean="0"/>
                  <a:t>a</a:t>
                </a:r>
                <a:r>
                  <a:rPr lang="en-US" dirty="0" smtClean="0"/>
                  <a:t> and </a:t>
                </a:r>
                <a:r>
                  <a:rPr lang="en-US" i="1" dirty="0" smtClean="0"/>
                  <a:t>n</a:t>
                </a:r>
                <a:r>
                  <a:rPr lang="en-US" dirty="0" smtClean="0"/>
                  <a:t> that are relatively prime:</a:t>
                </a:r>
              </a:p>
              <a:p>
                <a:pPr marL="0" indent="0">
                  <a:buNone/>
                </a:pPr>
                <a:r>
                  <a:rPr lang="en-US" dirty="0"/>
                  <a:t>	</a:t>
                </a:r>
                <a:r>
                  <a:rPr lang="en-US" dirty="0" smtClean="0"/>
                  <a:t>	</a:t>
                </a:r>
                <a14:m>
                  <m:oMath xmlns:m="http://schemas.openxmlformats.org/officeDocument/2006/math">
                    <m:sSup>
                      <m:sSupPr>
                        <m:ctrlPr>
                          <a:rPr lang="en-US" b="0" i="1" smtClean="0">
                            <a:latin typeface="Cambria Math"/>
                          </a:rPr>
                        </m:ctrlPr>
                      </m:sSupPr>
                      <m:e>
                        <m:r>
                          <a:rPr lang="en-US" b="0" i="1" smtClean="0">
                            <a:latin typeface="Cambria Math"/>
                          </a:rPr>
                          <m:t>𝑎</m:t>
                        </m:r>
                      </m:e>
                      <m:sup>
                        <m:r>
                          <a:rPr lang="en-US" b="0" i="1" smtClean="0">
                            <a:latin typeface="Cambria Math"/>
                            <a:ea typeface="Cambria Math"/>
                          </a:rPr>
                          <m:t>∅</m:t>
                        </m:r>
                        <m:d>
                          <m:dPr>
                            <m:ctrlPr>
                              <a:rPr lang="en-US" b="0" i="1" smtClean="0">
                                <a:latin typeface="Cambria Math"/>
                                <a:ea typeface="Cambria Math"/>
                              </a:rPr>
                            </m:ctrlPr>
                          </m:dPr>
                          <m:e>
                            <m:r>
                              <a:rPr lang="en-US" b="0" i="1" smtClean="0">
                                <a:latin typeface="Cambria Math"/>
                                <a:ea typeface="Cambria Math"/>
                              </a:rPr>
                              <m:t>𝑛</m:t>
                            </m:r>
                          </m:e>
                        </m:d>
                      </m:sup>
                    </m:sSup>
                    <m:r>
                      <a:rPr lang="en-US" b="0" i="1" smtClean="0">
                        <a:latin typeface="Cambria Math"/>
                        <a:ea typeface="Cambria Math"/>
                      </a:rPr>
                      <m:t>≡1(</m:t>
                    </m:r>
                    <m:r>
                      <a:rPr lang="en-US" b="0" i="1" smtClean="0">
                        <a:latin typeface="Cambria Math"/>
                        <a:ea typeface="Cambria Math"/>
                      </a:rPr>
                      <m:t>𝑚𝑜𝑑</m:t>
                    </m:r>
                    <m:r>
                      <a:rPr lang="en-US" b="0" i="1" smtClean="0">
                        <a:latin typeface="Cambria Math"/>
                        <a:ea typeface="Cambria Math"/>
                      </a:rPr>
                      <m:t> </m:t>
                    </m:r>
                    <m:r>
                      <a:rPr lang="en-US" b="0" i="1" smtClean="0">
                        <a:latin typeface="Cambria Math"/>
                        <a:ea typeface="Cambria Math"/>
                      </a:rPr>
                      <m:t>𝑛</m:t>
                    </m:r>
                    <m:r>
                      <a:rPr lang="en-US" b="0" i="1" smtClean="0">
                        <a:latin typeface="Cambria Math"/>
                        <a:ea typeface="Cambria Math"/>
                      </a:rPr>
                      <m:t>)</m:t>
                    </m:r>
                  </m:oMath>
                </a14:m>
                <a:endParaRPr lang="en-US" dirty="0" smtClean="0"/>
              </a:p>
              <a:p>
                <a:r>
                  <a:rPr lang="en-US" dirty="0" err="1" smtClean="0"/>
                  <a:t>Eg</a:t>
                </a:r>
                <a:r>
                  <a:rPr lang="en-US" dirty="0" smtClean="0"/>
                  <a:t>:</a:t>
                </a:r>
              </a:p>
              <a:p>
                <a:pPr marL="457200" lvl="1" indent="0">
                  <a:buNone/>
                </a:pPr>
                <a:r>
                  <a:rPr lang="en-US" dirty="0" smtClean="0"/>
                  <a:t>a=3, n=10, </a:t>
                </a:r>
                <a14:m>
                  <m:oMath xmlns:m="http://schemas.openxmlformats.org/officeDocument/2006/math">
                    <m:r>
                      <a:rPr lang="en-US" i="1" smtClean="0">
                        <a:latin typeface="Cambria Math"/>
                        <a:ea typeface="Cambria Math"/>
                      </a:rPr>
                      <m:t>∅</m:t>
                    </m:r>
                    <m:d>
                      <m:dPr>
                        <m:ctrlPr>
                          <a:rPr lang="en-US" b="0" i="1" smtClean="0">
                            <a:latin typeface="Cambria Math"/>
                            <a:ea typeface="Cambria Math"/>
                          </a:rPr>
                        </m:ctrlPr>
                      </m:dPr>
                      <m:e>
                        <m:r>
                          <a:rPr lang="en-US" b="0" i="1" smtClean="0">
                            <a:latin typeface="Cambria Math"/>
                            <a:ea typeface="Cambria Math"/>
                          </a:rPr>
                          <m:t>𝑛</m:t>
                        </m:r>
                      </m:e>
                    </m:d>
                    <m:r>
                      <a:rPr lang="en-US" b="0" i="1" smtClean="0">
                        <a:latin typeface="Cambria Math"/>
                        <a:ea typeface="Cambria Math"/>
                      </a:rPr>
                      <m:t>=4  </m:t>
                    </m:r>
                  </m:oMath>
                </a14:m>
                <a:endParaRPr lang="en-US" b="0" i="1" dirty="0" smtClean="0">
                  <a:latin typeface="Cambria Math"/>
                  <a:ea typeface="Cambria Math"/>
                </a:endParaRP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   </m:t>
                      </m:r>
                      <m:sSup>
                        <m:sSupPr>
                          <m:ctrlPr>
                            <a:rPr lang="en-US" b="0" i="1" smtClean="0">
                              <a:latin typeface="Cambria Math"/>
                              <a:ea typeface="Cambria Math"/>
                            </a:rPr>
                          </m:ctrlPr>
                        </m:sSupPr>
                        <m:e>
                          <m:r>
                            <a:rPr lang="en-US" b="0" i="1" smtClean="0">
                              <a:latin typeface="Cambria Math"/>
                              <a:ea typeface="Cambria Math"/>
                            </a:rPr>
                            <m:t>𝑎</m:t>
                          </m:r>
                        </m:e>
                        <m:sup>
                          <m:r>
                            <a:rPr lang="en-US" b="0" i="1" smtClean="0">
                              <a:latin typeface="Cambria Math"/>
                              <a:ea typeface="Cambria Math"/>
                            </a:rPr>
                            <m:t>∅</m:t>
                          </m:r>
                          <m:d>
                            <m:dPr>
                              <m:ctrlPr>
                                <a:rPr lang="en-US" b="0" i="1" smtClean="0">
                                  <a:latin typeface="Cambria Math"/>
                                  <a:ea typeface="Cambria Math"/>
                                </a:rPr>
                              </m:ctrlPr>
                            </m:dPr>
                            <m:e>
                              <m:r>
                                <a:rPr lang="en-US" b="0" i="1" smtClean="0">
                                  <a:latin typeface="Cambria Math"/>
                                  <a:ea typeface="Cambria Math"/>
                                </a:rPr>
                                <m:t>𝑛</m:t>
                              </m:r>
                            </m:e>
                          </m:d>
                        </m:sup>
                      </m:sSup>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3</m:t>
                          </m:r>
                        </m:e>
                        <m:sup>
                          <m:r>
                            <a:rPr lang="en-US" b="0" i="1" smtClean="0">
                              <a:latin typeface="Cambria Math"/>
                              <a:ea typeface="Cambria Math"/>
                            </a:rPr>
                            <m:t>4</m:t>
                          </m:r>
                        </m:sup>
                      </m:sSup>
                      <m:r>
                        <a:rPr lang="en-US" b="0" i="1" smtClean="0">
                          <a:latin typeface="Cambria Math"/>
                          <a:ea typeface="Cambria Math"/>
                        </a:rPr>
                        <m:t>=81≡1</m:t>
                      </m:r>
                      <m:d>
                        <m:dPr>
                          <m:ctrlPr>
                            <a:rPr lang="en-US" b="0" i="1" smtClean="0">
                              <a:latin typeface="Cambria Math"/>
                              <a:ea typeface="Cambria Math"/>
                            </a:rPr>
                          </m:ctrlPr>
                        </m:dPr>
                        <m:e>
                          <m:r>
                            <a:rPr lang="en-US" b="0" i="1" smtClean="0">
                              <a:latin typeface="Cambria Math"/>
                              <a:ea typeface="Cambria Math"/>
                            </a:rPr>
                            <m:t>𝑚𝑜𝑑</m:t>
                          </m:r>
                          <m:r>
                            <a:rPr lang="en-US" b="0" i="1" smtClean="0">
                              <a:latin typeface="Cambria Math"/>
                              <a:ea typeface="Cambria Math"/>
                            </a:rPr>
                            <m:t> 10</m:t>
                          </m:r>
                        </m:e>
                      </m:d>
                      <m:r>
                        <a:rPr lang="en-US" b="0" i="1" smtClean="0">
                          <a:latin typeface="Cambria Math"/>
                          <a:ea typeface="Cambria Math"/>
                        </a:rPr>
                        <m:t>=1(</m:t>
                      </m:r>
                      <m:r>
                        <a:rPr lang="en-US" b="0" i="1" smtClean="0">
                          <a:latin typeface="Cambria Math"/>
                          <a:ea typeface="Cambria Math"/>
                        </a:rPr>
                        <m:t>𝑚𝑜𝑑</m:t>
                      </m:r>
                      <m:r>
                        <a:rPr lang="en-US" b="0" i="1" smtClean="0">
                          <a:latin typeface="Cambria Math"/>
                          <a:ea typeface="Cambria Math"/>
                        </a:rPr>
                        <m:t> </m:t>
                      </m:r>
                      <m:r>
                        <a:rPr lang="en-US" b="0" i="1" smtClean="0">
                          <a:latin typeface="Cambria Math"/>
                          <a:ea typeface="Cambria Math"/>
                        </a:rPr>
                        <m:t>𝑛</m:t>
                      </m:r>
                      <m:r>
                        <a:rPr lang="en-US" b="0" i="1" smtClean="0">
                          <a:latin typeface="Cambria Math"/>
                          <a:ea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15608788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Root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The highest possible exponent to which a number can belong </a:t>
                </a:r>
                <a:r>
                  <a:rPr lang="en-US" i="1" dirty="0" smtClean="0"/>
                  <a:t>(mod n) </a:t>
                </a:r>
                <a:r>
                  <a:rPr lang="en-US" dirty="0" smtClean="0"/>
                  <a:t>is </a:t>
                </a:r>
                <a14:m>
                  <m:oMath xmlns:m="http://schemas.openxmlformats.org/officeDocument/2006/math">
                    <m:r>
                      <a:rPr lang="en-US" i="1" smtClean="0">
                        <a:latin typeface="Cambria Math"/>
                        <a:ea typeface="Cambria Math"/>
                      </a:rPr>
                      <m:t>∅</m:t>
                    </m:r>
                    <m:d>
                      <m:dPr>
                        <m:ctrlPr>
                          <a:rPr lang="en-US" b="0" i="1" smtClean="0">
                            <a:latin typeface="Cambria Math"/>
                            <a:ea typeface="Cambria Math"/>
                          </a:rPr>
                        </m:ctrlPr>
                      </m:dPr>
                      <m:e>
                        <m:r>
                          <a:rPr lang="en-US" b="0" i="1" smtClean="0">
                            <a:latin typeface="Cambria Math"/>
                            <a:ea typeface="Cambria Math"/>
                          </a:rPr>
                          <m:t>𝑛</m:t>
                        </m:r>
                      </m:e>
                    </m:d>
                    <m:r>
                      <a:rPr lang="en-US" b="0" i="1" smtClean="0">
                        <a:latin typeface="Cambria Math"/>
                        <a:ea typeface="Cambria Math"/>
                      </a:rPr>
                      <m:t>. </m:t>
                    </m:r>
                    <m:r>
                      <a:rPr lang="en-US" b="0" i="0" smtClean="0">
                        <a:latin typeface="Cambria Math"/>
                        <a:ea typeface="Cambria Math"/>
                      </a:rPr>
                      <m:t> </m:t>
                    </m:r>
                  </m:oMath>
                </a14:m>
                <a:endParaRPr lang="en-US" b="0" dirty="0" smtClean="0">
                  <a:ea typeface="Cambria Math"/>
                </a:endParaRPr>
              </a:p>
              <a:p>
                <a:r>
                  <a:rPr lang="en-US" b="0" i="0" dirty="0" smtClean="0">
                    <a:latin typeface="Calibri" pitchFamily="34" charset="0"/>
                    <a:ea typeface="Cambria Math"/>
                  </a:rPr>
                  <a:t>If a number of this order, it is referred to as the </a:t>
                </a:r>
                <a:r>
                  <a:rPr lang="en-US" b="1" i="0" dirty="0" smtClean="0">
                    <a:latin typeface="Calibri" pitchFamily="34" charset="0"/>
                    <a:ea typeface="Cambria Math"/>
                  </a:rPr>
                  <a:t>primitive root  </a:t>
                </a:r>
                <a:r>
                  <a:rPr lang="en-US" b="0" i="0" dirty="0" smtClean="0">
                    <a:latin typeface="Calibri" pitchFamily="34" charset="0"/>
                    <a:ea typeface="Cambria Math"/>
                  </a:rPr>
                  <a:t>of </a:t>
                </a:r>
                <a:r>
                  <a:rPr lang="en-US" b="0" i="1" dirty="0" smtClean="0">
                    <a:latin typeface="Calibri" pitchFamily="34" charset="0"/>
                    <a:ea typeface="Cambria Math"/>
                  </a:rPr>
                  <a:t>n</a:t>
                </a:r>
                <a:r>
                  <a:rPr lang="en-US" b="0" i="0" dirty="0" smtClean="0">
                    <a:latin typeface="Calibri" pitchFamily="34" charset="0"/>
                    <a:ea typeface="Cambria Math"/>
                  </a:rPr>
                  <a:t>.</a:t>
                </a:r>
              </a:p>
              <a:p>
                <a:r>
                  <a:rPr lang="en-US" dirty="0" smtClean="0">
                    <a:latin typeface="Calibri" pitchFamily="34" charset="0"/>
                    <a:ea typeface="Cambria Math"/>
                  </a:rPr>
                  <a:t>If </a:t>
                </a:r>
                <a:r>
                  <a:rPr lang="en-US" i="1" dirty="0" smtClean="0">
                    <a:latin typeface="Calibri" pitchFamily="34" charset="0"/>
                    <a:ea typeface="Cambria Math"/>
                  </a:rPr>
                  <a:t>a</a:t>
                </a:r>
                <a:r>
                  <a:rPr lang="en-US" dirty="0" smtClean="0">
                    <a:latin typeface="Calibri" pitchFamily="34" charset="0"/>
                    <a:ea typeface="Cambria Math"/>
                  </a:rPr>
                  <a:t> is a primitive root of </a:t>
                </a:r>
                <a:r>
                  <a:rPr lang="en-US" i="1" dirty="0" smtClean="0">
                    <a:latin typeface="Calibri" pitchFamily="34" charset="0"/>
                    <a:ea typeface="Cambria Math"/>
                  </a:rPr>
                  <a:t>n</a:t>
                </a:r>
                <a:r>
                  <a:rPr lang="en-US" dirty="0" smtClean="0">
                    <a:latin typeface="Calibri" pitchFamily="34" charset="0"/>
                    <a:ea typeface="Cambria Math"/>
                  </a:rPr>
                  <a:t>, then its powers </a:t>
                </a:r>
                <a14:m>
                  <m:oMath xmlns:m="http://schemas.openxmlformats.org/officeDocument/2006/math">
                    <m:r>
                      <a:rPr lang="en-US" b="0" i="0" smtClean="0">
                        <a:latin typeface="Cambria Math"/>
                        <a:ea typeface="Cambria Math"/>
                      </a:rPr>
                      <m:t>                </m:t>
                    </m:r>
                    <m:r>
                      <a:rPr lang="en-US" b="0" i="1" smtClean="0">
                        <a:latin typeface="Cambria Math"/>
                        <a:ea typeface="Cambria Math"/>
                      </a:rPr>
                      <m:t>𝑎</m:t>
                    </m:r>
                    <m:r>
                      <a:rPr lang="en-US" b="0" i="1" smtClean="0">
                        <a:latin typeface="Cambria Math"/>
                        <a:ea typeface="Cambria Math"/>
                      </a:rPr>
                      <m:t>, </m:t>
                    </m:r>
                    <m:sSup>
                      <m:sSupPr>
                        <m:ctrlPr>
                          <a:rPr lang="en-US" b="0" i="1" smtClean="0">
                            <a:latin typeface="Cambria Math"/>
                            <a:ea typeface="Cambria Math"/>
                          </a:rPr>
                        </m:ctrlPr>
                      </m:sSupPr>
                      <m:e>
                        <m:r>
                          <a:rPr lang="en-US" b="0" i="1" smtClean="0">
                            <a:latin typeface="Cambria Math"/>
                            <a:ea typeface="Cambria Math"/>
                          </a:rPr>
                          <m:t>𝑎</m:t>
                        </m:r>
                      </m:e>
                      <m:sup>
                        <m:r>
                          <a:rPr lang="en-US" b="0" i="1" smtClean="0">
                            <a:latin typeface="Cambria Math"/>
                            <a:ea typeface="Cambria Math"/>
                          </a:rPr>
                          <m:t>2</m:t>
                        </m:r>
                      </m:sup>
                    </m:sSup>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𝑎</m:t>
                        </m:r>
                      </m:e>
                      <m:sup>
                        <m:r>
                          <a:rPr lang="en-US" b="0" i="1" smtClean="0">
                            <a:latin typeface="Cambria Math"/>
                            <a:ea typeface="Cambria Math"/>
                          </a:rPr>
                          <m:t>∅</m:t>
                        </m:r>
                        <m:d>
                          <m:dPr>
                            <m:ctrlPr>
                              <a:rPr lang="en-US" b="0" i="1" smtClean="0">
                                <a:latin typeface="Cambria Math"/>
                                <a:ea typeface="Cambria Math"/>
                              </a:rPr>
                            </m:ctrlPr>
                          </m:dPr>
                          <m:e>
                            <m:r>
                              <a:rPr lang="en-US" b="0" i="1" smtClean="0">
                                <a:latin typeface="Cambria Math"/>
                                <a:ea typeface="Cambria Math"/>
                              </a:rPr>
                              <m:t>𝑛</m:t>
                            </m:r>
                          </m:e>
                        </m:d>
                      </m:sup>
                    </m:sSup>
                    <m:r>
                      <m:rPr>
                        <m:nor/>
                      </m:rPr>
                      <a:rPr lang="en-US" b="0" i="0" smtClean="0">
                        <a:latin typeface="Cambria Math"/>
                        <a:ea typeface="Cambria Math"/>
                      </a:rPr>
                      <m:t> </m:t>
                    </m:r>
                  </m:oMath>
                </a14:m>
                <a:endParaRPr lang="en-US" b="0" dirty="0" smtClean="0">
                  <a:latin typeface="Calibri" pitchFamily="34" charset="0"/>
                  <a:ea typeface="Cambria Math"/>
                </a:endParaRPr>
              </a:p>
              <a:p>
                <a:pPr marL="0" indent="0">
                  <a:buNone/>
                </a:pPr>
                <a:r>
                  <a:rPr lang="en-US" b="0" dirty="0" smtClean="0">
                    <a:latin typeface="Calibri" pitchFamily="34" charset="0"/>
                    <a:ea typeface="Cambria Math"/>
                  </a:rPr>
                  <a:t>    are distinct </a:t>
                </a:r>
                <a:r>
                  <a:rPr lang="en-US" b="0" i="1" dirty="0" smtClean="0">
                    <a:latin typeface="Calibri" pitchFamily="34" charset="0"/>
                    <a:ea typeface="Cambria Math"/>
                  </a:rPr>
                  <a:t>(mod n) </a:t>
                </a:r>
                <a:r>
                  <a:rPr lang="en-US" b="0" dirty="0" smtClean="0">
                    <a:latin typeface="Calibri" pitchFamily="34" charset="0"/>
                    <a:ea typeface="Cambria Math"/>
                  </a:rPr>
                  <a:t>and are all relatively        prime to </a:t>
                </a:r>
                <a:r>
                  <a:rPr lang="en-US" b="0" i="1" dirty="0" smtClean="0">
                    <a:latin typeface="Calibri" pitchFamily="34" charset="0"/>
                    <a:ea typeface="Cambria Math"/>
                  </a:rPr>
                  <a:t>n</a:t>
                </a:r>
                <a:r>
                  <a:rPr lang="en-US" b="0" dirty="0" smtClean="0">
                    <a:latin typeface="Calibri" pitchFamily="34" charset="0"/>
                    <a:ea typeface="Cambria Math"/>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37783575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Root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latin typeface="Calibri" pitchFamily="34" charset="0"/>
                    <a:ea typeface="Cambria Math"/>
                  </a:rPr>
                  <a:t>For a prime number </a:t>
                </a:r>
                <a:r>
                  <a:rPr lang="en-US" i="1" dirty="0" smtClean="0">
                    <a:latin typeface="Calibri" pitchFamily="34" charset="0"/>
                    <a:ea typeface="Cambria Math"/>
                  </a:rPr>
                  <a:t>p</a:t>
                </a:r>
                <a:r>
                  <a:rPr lang="en-US" dirty="0" smtClean="0">
                    <a:latin typeface="Calibri" pitchFamily="34" charset="0"/>
                    <a:ea typeface="Cambria Math"/>
                  </a:rPr>
                  <a:t>, if </a:t>
                </a:r>
                <a:r>
                  <a:rPr lang="en-US" i="1" dirty="0">
                    <a:latin typeface="Calibri" pitchFamily="34" charset="0"/>
                    <a:ea typeface="Cambria Math"/>
                  </a:rPr>
                  <a:t>a</a:t>
                </a:r>
                <a:r>
                  <a:rPr lang="en-US" dirty="0">
                    <a:latin typeface="Calibri" pitchFamily="34" charset="0"/>
                    <a:ea typeface="Cambria Math"/>
                  </a:rPr>
                  <a:t> is a primitive root of </a:t>
                </a:r>
                <a:r>
                  <a:rPr lang="en-US" i="1" dirty="0" smtClean="0">
                    <a:latin typeface="Calibri" pitchFamily="34" charset="0"/>
                    <a:ea typeface="Cambria Math"/>
                  </a:rPr>
                  <a:t>p</a:t>
                </a:r>
                <a:r>
                  <a:rPr lang="en-US" dirty="0" smtClean="0">
                    <a:latin typeface="Calibri" pitchFamily="34" charset="0"/>
                    <a:ea typeface="Cambria Math"/>
                  </a:rPr>
                  <a:t>, </a:t>
                </a:r>
                <a:r>
                  <a:rPr lang="en-US" dirty="0">
                    <a:latin typeface="Calibri" pitchFamily="34" charset="0"/>
                    <a:ea typeface="Cambria Math"/>
                  </a:rPr>
                  <a:t>then </a:t>
                </a:r>
                <a14:m>
                  <m:oMath xmlns:m="http://schemas.openxmlformats.org/officeDocument/2006/math">
                    <m:r>
                      <a:rPr lang="en-US">
                        <a:latin typeface="Cambria Math"/>
                        <a:ea typeface="Cambria Math"/>
                      </a:rPr>
                      <m:t>     </m:t>
                    </m:r>
                    <m:r>
                      <a:rPr lang="en-US" i="1">
                        <a:latin typeface="Cambria Math"/>
                        <a:ea typeface="Cambria Math"/>
                      </a:rPr>
                      <m:t>𝑎</m:t>
                    </m:r>
                    <m:r>
                      <a:rPr lang="en-US" i="1">
                        <a:latin typeface="Cambria Math"/>
                        <a:ea typeface="Cambria Math"/>
                      </a:rPr>
                      <m:t>, </m:t>
                    </m:r>
                    <m:sSup>
                      <m:sSupPr>
                        <m:ctrlPr>
                          <a:rPr lang="en-US" i="1">
                            <a:latin typeface="Cambria Math"/>
                            <a:ea typeface="Cambria Math"/>
                          </a:rPr>
                        </m:ctrlPr>
                      </m:sSupPr>
                      <m:e>
                        <m:r>
                          <a:rPr lang="en-US" i="1">
                            <a:latin typeface="Cambria Math"/>
                            <a:ea typeface="Cambria Math"/>
                          </a:rPr>
                          <m:t>𝑎</m:t>
                        </m:r>
                      </m:e>
                      <m:sup>
                        <m:r>
                          <a:rPr lang="en-US" i="1">
                            <a:latin typeface="Cambria Math"/>
                            <a:ea typeface="Cambria Math"/>
                          </a:rPr>
                          <m:t>2</m:t>
                        </m:r>
                      </m:sup>
                    </m:sSup>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𝑎</m:t>
                        </m:r>
                      </m:e>
                      <m:sup>
                        <m:r>
                          <a:rPr lang="en-US" b="0" i="1" smtClean="0">
                            <a:latin typeface="Cambria Math"/>
                            <a:ea typeface="Cambria Math"/>
                          </a:rPr>
                          <m:t>𝑝</m:t>
                        </m:r>
                        <m:r>
                          <a:rPr lang="en-US" b="0" i="1" smtClean="0">
                            <a:latin typeface="Cambria Math"/>
                            <a:ea typeface="Cambria Math"/>
                          </a:rPr>
                          <m:t>−1</m:t>
                        </m:r>
                      </m:sup>
                    </m:sSup>
                    <m:r>
                      <m:rPr>
                        <m:nor/>
                      </m:rPr>
                      <a:rPr lang="en-US">
                        <a:latin typeface="Cambria Math"/>
                        <a:ea typeface="Cambria Math"/>
                      </a:rPr>
                      <m:t> </m:t>
                    </m:r>
                  </m:oMath>
                </a14:m>
                <a:endParaRPr lang="en-US" dirty="0">
                  <a:latin typeface="Calibri" pitchFamily="34" charset="0"/>
                  <a:ea typeface="Cambria Math"/>
                </a:endParaRPr>
              </a:p>
              <a:p>
                <a:pPr marL="0" indent="0">
                  <a:buNone/>
                </a:pPr>
                <a:r>
                  <a:rPr lang="en-US" dirty="0">
                    <a:latin typeface="Calibri" pitchFamily="34" charset="0"/>
                    <a:ea typeface="Cambria Math"/>
                  </a:rPr>
                  <a:t>    are distinct </a:t>
                </a:r>
                <a:r>
                  <a:rPr lang="en-US" i="1" dirty="0">
                    <a:latin typeface="Calibri" pitchFamily="34" charset="0"/>
                    <a:ea typeface="Cambria Math"/>
                  </a:rPr>
                  <a:t>(mod </a:t>
                </a:r>
                <a:r>
                  <a:rPr lang="en-US" i="1" dirty="0" smtClean="0">
                    <a:latin typeface="Calibri" pitchFamily="34" charset="0"/>
                    <a:ea typeface="Cambria Math"/>
                  </a:rPr>
                  <a:t>p).</a:t>
                </a:r>
              </a:p>
              <a:p>
                <a:r>
                  <a:rPr lang="en-US" i="1" dirty="0" err="1" smtClean="0">
                    <a:latin typeface="Calibri" pitchFamily="34" charset="0"/>
                    <a:ea typeface="Cambria Math"/>
                  </a:rPr>
                  <a:t>Eg</a:t>
                </a:r>
                <a:r>
                  <a:rPr lang="en-US" i="1" dirty="0" smtClean="0">
                    <a:latin typeface="Calibri" pitchFamily="34" charset="0"/>
                    <a:ea typeface="Cambria Math"/>
                  </a:rPr>
                  <a:t>. </a:t>
                </a:r>
                <a:r>
                  <a:rPr lang="en-US" dirty="0" smtClean="0">
                    <a:latin typeface="Calibri" pitchFamily="34" charset="0"/>
                    <a:ea typeface="Cambria Math"/>
                  </a:rPr>
                  <a:t>For the prime number 19, its primitive roots are 2, 3, 10, 13, 14 and 15.</a:t>
                </a:r>
              </a:p>
              <a:p>
                <a:r>
                  <a:rPr lang="en-US" dirty="0" smtClean="0">
                    <a:latin typeface="Calibri" pitchFamily="34" charset="0"/>
                    <a:ea typeface="Cambria Math"/>
                  </a:rPr>
                  <a:t>Not all integers have primitive roots.</a:t>
                </a:r>
              </a:p>
              <a:p>
                <a:r>
                  <a:rPr lang="en-US" dirty="0" smtClean="0">
                    <a:latin typeface="Calibri" pitchFamily="34" charset="0"/>
                    <a:ea typeface="Cambria Math"/>
                  </a:rPr>
                  <a:t>The only integers with primitive roots are those of the form 2,4, </a:t>
                </a:r>
                <a14:m>
                  <m:oMath xmlns:m="http://schemas.openxmlformats.org/officeDocument/2006/math">
                    <m:sSup>
                      <m:sSupPr>
                        <m:ctrlPr>
                          <a:rPr lang="en-US" b="0" i="1" smtClean="0">
                            <a:latin typeface="Cambria Math"/>
                            <a:ea typeface="Cambria Math"/>
                          </a:rPr>
                        </m:ctrlPr>
                      </m:sSupPr>
                      <m:e>
                        <m:r>
                          <a:rPr lang="en-US" b="0" i="1" smtClean="0">
                            <a:latin typeface="Cambria Math"/>
                            <a:ea typeface="Cambria Math"/>
                          </a:rPr>
                          <m:t>𝑝</m:t>
                        </m:r>
                      </m:e>
                      <m:sup>
                        <m:r>
                          <a:rPr lang="en-US" b="0" i="1" smtClean="0">
                            <a:latin typeface="Cambria Math"/>
                            <a:ea typeface="Cambria Math"/>
                          </a:rPr>
                          <m:t>∝</m:t>
                        </m:r>
                      </m:sup>
                    </m:sSup>
                    <m:r>
                      <a:rPr lang="en-US" b="0" i="1" smtClean="0">
                        <a:latin typeface="Cambria Math"/>
                        <a:ea typeface="Cambria Math"/>
                      </a:rPr>
                      <m:t>, </m:t>
                    </m:r>
                    <m:r>
                      <a:rPr lang="en-US" b="0" i="1" smtClean="0">
                        <a:latin typeface="Cambria Math"/>
                        <a:ea typeface="Cambria Math"/>
                      </a:rPr>
                      <m:t>𝑎𝑛𝑑</m:t>
                    </m:r>
                    <m:r>
                      <a:rPr lang="en-US" b="0" i="1" smtClean="0">
                        <a:latin typeface="Cambria Math"/>
                        <a:ea typeface="Cambria Math"/>
                      </a:rPr>
                      <m:t> 2</m:t>
                    </m:r>
                    <m:sSup>
                      <m:sSupPr>
                        <m:ctrlPr>
                          <a:rPr lang="en-US" b="0" i="1" smtClean="0">
                            <a:latin typeface="Cambria Math"/>
                            <a:ea typeface="Cambria Math"/>
                          </a:rPr>
                        </m:ctrlPr>
                      </m:sSupPr>
                      <m:e>
                        <m:r>
                          <a:rPr lang="en-US" b="0" i="1" smtClean="0">
                            <a:latin typeface="Cambria Math"/>
                            <a:ea typeface="Cambria Math"/>
                          </a:rPr>
                          <m:t>𝑝</m:t>
                        </m:r>
                      </m:e>
                      <m:sup>
                        <m:r>
                          <a:rPr lang="en-US" b="0" i="1" smtClean="0">
                            <a:latin typeface="Cambria Math"/>
                            <a:ea typeface="Cambria Math"/>
                          </a:rPr>
                          <m:t>∝</m:t>
                        </m:r>
                      </m:sup>
                    </m:sSup>
                    <m:r>
                      <a:rPr lang="en-US" b="0" i="1" smtClean="0">
                        <a:latin typeface="Cambria Math"/>
                        <a:ea typeface="Cambria Math"/>
                      </a:rPr>
                      <m:t>  </m:t>
                    </m:r>
                  </m:oMath>
                </a14:m>
                <a:r>
                  <a:rPr lang="en-US" dirty="0" smtClean="0"/>
                  <a:t>where p is any odd prime and </a:t>
                </a:r>
                <a14:m>
                  <m:oMath xmlns:m="http://schemas.openxmlformats.org/officeDocument/2006/math">
                    <m:r>
                      <a:rPr lang="en-US" i="1" smtClean="0">
                        <a:latin typeface="Cambria Math"/>
                        <a:ea typeface="Cambria Math"/>
                      </a:rPr>
                      <m:t>∝</m:t>
                    </m:r>
                    <m:r>
                      <a:rPr lang="en-US" b="0" i="1" smtClean="0">
                        <a:latin typeface="Cambria Math"/>
                        <a:ea typeface="Cambria Math"/>
                      </a:rPr>
                      <m:t> </m:t>
                    </m:r>
                  </m:oMath>
                </a14:m>
                <a:r>
                  <a:rPr lang="en-US" dirty="0" smtClean="0"/>
                  <a:t> is a positive integer.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2830" r="-2370" b="-24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258099063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Private key Cryptography</a:t>
            </a:r>
            <a:endParaRPr lang="en-US" b="1" dirty="0"/>
          </a:p>
        </p:txBody>
      </p:sp>
      <p:sp>
        <p:nvSpPr>
          <p:cNvPr id="3" name="Content Placeholder 2"/>
          <p:cNvSpPr>
            <a:spLocks noGrp="1"/>
          </p:cNvSpPr>
          <p:nvPr>
            <p:ph idx="1"/>
          </p:nvPr>
        </p:nvSpPr>
        <p:spPr/>
        <p:txBody>
          <a:bodyPr/>
          <a:lstStyle/>
          <a:p>
            <a:pPr algn="just">
              <a:lnSpc>
                <a:spcPct val="90000"/>
              </a:lnSpc>
            </a:pPr>
            <a:r>
              <a:rPr lang="en-AU" dirty="0" smtClean="0"/>
              <a:t>Traditional </a:t>
            </a:r>
            <a:r>
              <a:rPr lang="en-AU" b="1" dirty="0"/>
              <a:t>private/secret/single </a:t>
            </a:r>
            <a:r>
              <a:rPr lang="en-AU" b="1" dirty="0" smtClean="0"/>
              <a:t>key</a:t>
            </a:r>
            <a:r>
              <a:rPr lang="en-AU" dirty="0" smtClean="0"/>
              <a:t> cryptography </a:t>
            </a:r>
            <a:r>
              <a:rPr lang="en-AU" dirty="0"/>
              <a:t>uses </a:t>
            </a:r>
            <a:r>
              <a:rPr lang="en-AU" b="1" dirty="0"/>
              <a:t>one</a:t>
            </a:r>
            <a:r>
              <a:rPr lang="en-AU" dirty="0"/>
              <a:t> key </a:t>
            </a:r>
          </a:p>
          <a:p>
            <a:pPr algn="just">
              <a:lnSpc>
                <a:spcPct val="90000"/>
              </a:lnSpc>
            </a:pPr>
            <a:r>
              <a:rPr lang="en-AU" dirty="0" smtClean="0"/>
              <a:t>Shared </a:t>
            </a:r>
            <a:r>
              <a:rPr lang="en-AU" dirty="0"/>
              <a:t>by both sender and receiver </a:t>
            </a:r>
          </a:p>
          <a:p>
            <a:pPr algn="just">
              <a:lnSpc>
                <a:spcPct val="90000"/>
              </a:lnSpc>
            </a:pPr>
            <a:r>
              <a:rPr lang="en-AU" dirty="0" smtClean="0"/>
              <a:t>If </a:t>
            </a:r>
            <a:r>
              <a:rPr lang="en-AU" dirty="0"/>
              <a:t>this key is </a:t>
            </a:r>
            <a:r>
              <a:rPr lang="en-AU" dirty="0" smtClean="0"/>
              <a:t>disclosed, </a:t>
            </a:r>
            <a:r>
              <a:rPr lang="en-AU" dirty="0"/>
              <a:t>communications are compromised </a:t>
            </a:r>
          </a:p>
          <a:p>
            <a:pPr algn="just">
              <a:lnSpc>
                <a:spcPct val="90000"/>
              </a:lnSpc>
            </a:pPr>
            <a:r>
              <a:rPr lang="en-AU" dirty="0" smtClean="0"/>
              <a:t>Also </a:t>
            </a:r>
            <a:r>
              <a:rPr lang="en-AU" dirty="0"/>
              <a:t>is </a:t>
            </a:r>
            <a:r>
              <a:rPr lang="en-AU" b="1" dirty="0"/>
              <a:t>symmetric</a:t>
            </a:r>
            <a:r>
              <a:rPr lang="en-AU" dirty="0"/>
              <a:t>, parties are equal </a:t>
            </a:r>
          </a:p>
          <a:p>
            <a:pPr algn="just">
              <a:lnSpc>
                <a:spcPct val="90000"/>
              </a:lnSpc>
            </a:pPr>
            <a:r>
              <a:rPr lang="en-AU" dirty="0" smtClean="0"/>
              <a:t>Hence </a:t>
            </a:r>
            <a:r>
              <a:rPr lang="en-AU" dirty="0"/>
              <a:t>does not protect sender from receiver forging a message &amp; claiming is sent by sender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dirty="0"/>
          </a:p>
        </p:txBody>
      </p:sp>
    </p:spTree>
    <p:extLst>
      <p:ext uri="{BB962C8B-B14F-4D97-AF65-F5344CB8AC3E}">
        <p14:creationId xmlns:p14="http://schemas.microsoft.com/office/powerpoint/2010/main" val="15916246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Public key Cryptography</a:t>
            </a:r>
            <a:endParaRPr lang="en-US" b="1" dirty="0"/>
          </a:p>
        </p:txBody>
      </p:sp>
      <p:sp>
        <p:nvSpPr>
          <p:cNvPr id="3" name="Content Placeholder 2"/>
          <p:cNvSpPr>
            <a:spLocks noGrp="1"/>
          </p:cNvSpPr>
          <p:nvPr>
            <p:ph idx="1"/>
          </p:nvPr>
        </p:nvSpPr>
        <p:spPr/>
        <p:txBody>
          <a:bodyPr>
            <a:normAutofit lnSpcReduction="10000"/>
          </a:bodyPr>
          <a:lstStyle/>
          <a:p>
            <a:pPr algn="just"/>
            <a:r>
              <a:rPr lang="en-AU" dirty="0" smtClean="0">
                <a:ea typeface="ＭＳ Ｐゴシック" pitchFamily="34" charset="-128"/>
              </a:rPr>
              <a:t>Probably </a:t>
            </a:r>
            <a:r>
              <a:rPr lang="en-AU" dirty="0">
                <a:ea typeface="ＭＳ Ｐゴシック" pitchFamily="34" charset="-128"/>
              </a:rPr>
              <a:t>most significant advance in the 3000 year history of cryptography </a:t>
            </a:r>
          </a:p>
          <a:p>
            <a:pPr algn="just"/>
            <a:r>
              <a:rPr lang="en-US" dirty="0" smtClean="0">
                <a:ea typeface="ＭＳ Ｐゴシック" pitchFamily="34" charset="-128"/>
              </a:rPr>
              <a:t>Uses </a:t>
            </a:r>
            <a:r>
              <a:rPr lang="en-US" b="1" dirty="0">
                <a:ea typeface="ＭＳ Ｐゴシック" pitchFamily="34" charset="-128"/>
              </a:rPr>
              <a:t>two</a:t>
            </a:r>
            <a:r>
              <a:rPr lang="en-US" dirty="0">
                <a:ea typeface="ＭＳ Ｐゴシック" pitchFamily="34" charset="-128"/>
              </a:rPr>
              <a:t> keys – a public &amp; a private key</a:t>
            </a:r>
            <a:endParaRPr lang="en-AU" dirty="0">
              <a:ea typeface="ＭＳ Ｐゴシック" pitchFamily="34" charset="-128"/>
            </a:endParaRPr>
          </a:p>
          <a:p>
            <a:pPr algn="just"/>
            <a:r>
              <a:rPr lang="en-AU" b="1" dirty="0" smtClean="0">
                <a:ea typeface="ＭＳ Ｐゴシック" pitchFamily="34" charset="-128"/>
              </a:rPr>
              <a:t>Asymmetric</a:t>
            </a:r>
            <a:r>
              <a:rPr lang="en-AU" dirty="0" smtClean="0">
                <a:ea typeface="ＭＳ Ｐゴシック" pitchFamily="34" charset="-128"/>
              </a:rPr>
              <a:t> </a:t>
            </a:r>
            <a:r>
              <a:rPr lang="en-AU" dirty="0">
                <a:ea typeface="ＭＳ Ｐゴシック" pitchFamily="34" charset="-128"/>
              </a:rPr>
              <a:t>since parties are </a:t>
            </a:r>
            <a:r>
              <a:rPr lang="en-AU" b="1" dirty="0">
                <a:ea typeface="ＭＳ Ｐゴシック" pitchFamily="34" charset="-128"/>
              </a:rPr>
              <a:t>not</a:t>
            </a:r>
            <a:r>
              <a:rPr lang="en-AU" dirty="0">
                <a:ea typeface="ＭＳ Ｐゴシック" pitchFamily="34" charset="-128"/>
              </a:rPr>
              <a:t> equal </a:t>
            </a:r>
          </a:p>
          <a:p>
            <a:pPr algn="just"/>
            <a:r>
              <a:rPr lang="en-AU" dirty="0" smtClean="0">
                <a:ea typeface="ＭＳ Ｐゴシック" pitchFamily="34" charset="-128"/>
              </a:rPr>
              <a:t>Uses </a:t>
            </a:r>
            <a:r>
              <a:rPr lang="en-AU" dirty="0">
                <a:ea typeface="ＭＳ Ｐゴシック" pitchFamily="34" charset="-128"/>
              </a:rPr>
              <a:t>clever application of number theoretic concepts to </a:t>
            </a:r>
            <a:r>
              <a:rPr lang="en-AU" dirty="0" smtClean="0">
                <a:ea typeface="ＭＳ Ｐゴシック" pitchFamily="34" charset="-128"/>
              </a:rPr>
              <a:t>function.</a:t>
            </a:r>
          </a:p>
          <a:p>
            <a:pPr algn="just"/>
            <a:r>
              <a:rPr lang="en-AU" dirty="0" smtClean="0">
                <a:ea typeface="ＭＳ Ｐゴシック" pitchFamily="34" charset="-128"/>
              </a:rPr>
              <a:t>Algorithms based on </a:t>
            </a:r>
            <a:r>
              <a:rPr lang="en-AU" b="1" dirty="0" smtClean="0">
                <a:ea typeface="ＭＳ Ｐゴシック" pitchFamily="34" charset="-128"/>
              </a:rPr>
              <a:t>mathematical functions </a:t>
            </a:r>
            <a:r>
              <a:rPr lang="en-AU" dirty="0" smtClean="0">
                <a:ea typeface="ＭＳ Ｐゴシック" pitchFamily="34" charset="-128"/>
              </a:rPr>
              <a:t>rather than on substitution and permutation </a:t>
            </a:r>
            <a:r>
              <a:rPr lang="en-AU" dirty="0" err="1" smtClean="0">
                <a:ea typeface="ＭＳ Ｐゴシック" pitchFamily="34" charset="-128"/>
              </a:rPr>
              <a:t>ie</a:t>
            </a:r>
            <a:r>
              <a:rPr lang="en-AU" dirty="0" smtClean="0">
                <a:ea typeface="ＭＳ Ｐゴシック" pitchFamily="34" charset="-128"/>
              </a:rPr>
              <a:t>. Based on number theory.</a:t>
            </a:r>
            <a:endParaRPr lang="en-AU" dirty="0">
              <a:ea typeface="ＭＳ Ｐゴシック" pitchFamily="34" charset="-128"/>
            </a:endParaRP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dirty="0"/>
          </a:p>
        </p:txBody>
      </p:sp>
    </p:spTree>
    <p:extLst>
      <p:ext uri="{BB962C8B-B14F-4D97-AF65-F5344CB8AC3E}">
        <p14:creationId xmlns:p14="http://schemas.microsoft.com/office/powerpoint/2010/main" val="888641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143000"/>
          </a:xfrm>
        </p:spPr>
        <p:txBody>
          <a:bodyPr/>
          <a:lstStyle/>
          <a:p>
            <a:r>
              <a:rPr lang="en-US" b="1" dirty="0"/>
              <a:t>Diffusion &amp; Confusion</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algn="just"/>
            <a:r>
              <a:rPr lang="en-US" b="1" dirty="0" smtClean="0"/>
              <a:t>Confusion</a:t>
            </a:r>
          </a:p>
          <a:p>
            <a:pPr lvl="1" algn="just"/>
            <a:r>
              <a:rPr lang="en-US" dirty="0" smtClean="0"/>
              <a:t>It seeks </a:t>
            </a:r>
            <a:r>
              <a:rPr lang="en-US" dirty="0"/>
              <a:t>to make the relationship between the statistics of </a:t>
            </a:r>
            <a:r>
              <a:rPr lang="en-US" dirty="0" smtClean="0"/>
              <a:t>the </a:t>
            </a:r>
            <a:r>
              <a:rPr lang="en-US" dirty="0" err="1" smtClean="0"/>
              <a:t>ciphertext</a:t>
            </a:r>
            <a:r>
              <a:rPr lang="en-US" dirty="0" smtClean="0"/>
              <a:t> </a:t>
            </a:r>
            <a:r>
              <a:rPr lang="en-US" dirty="0"/>
              <a:t>and the value of the encryption key as complex as possible, again to thwart attempts to discover the key. </a:t>
            </a:r>
            <a:endParaRPr lang="en-US" dirty="0" smtClean="0"/>
          </a:p>
          <a:p>
            <a:pPr marL="457200" lvl="1" indent="0" algn="just">
              <a:buNone/>
            </a:pPr>
            <a:endParaRPr lang="en-US" dirty="0" smtClean="0"/>
          </a:p>
          <a:p>
            <a:pPr lvl="1" algn="just"/>
            <a:r>
              <a:rPr lang="en-US" dirty="0" smtClean="0"/>
              <a:t>Thus</a:t>
            </a:r>
            <a:r>
              <a:rPr lang="en-US" dirty="0"/>
              <a:t>, even if </a:t>
            </a:r>
            <a:r>
              <a:rPr lang="en-US" dirty="0" smtClean="0"/>
              <a:t>the attacker </a:t>
            </a:r>
            <a:r>
              <a:rPr lang="en-US" dirty="0"/>
              <a:t>can get some handle on the statistics of the </a:t>
            </a:r>
            <a:r>
              <a:rPr lang="en-US" dirty="0" err="1"/>
              <a:t>ciphertext</a:t>
            </a:r>
            <a:r>
              <a:rPr lang="en-US" dirty="0"/>
              <a:t>, the way in which the key was used to produce that </a:t>
            </a:r>
            <a:r>
              <a:rPr lang="en-US" dirty="0" err="1"/>
              <a:t>ciphertext</a:t>
            </a:r>
            <a:r>
              <a:rPr lang="en-US" dirty="0"/>
              <a:t> is </a:t>
            </a:r>
            <a:r>
              <a:rPr lang="en-US" dirty="0" smtClean="0"/>
              <a:t>so complex </a:t>
            </a:r>
            <a:r>
              <a:rPr lang="en-US" dirty="0"/>
              <a:t>as to make it difficult to deduce the key. </a:t>
            </a:r>
            <a:endParaRPr lang="en-US" dirty="0" smtClean="0"/>
          </a:p>
          <a:p>
            <a:pPr marL="457200" lvl="1" indent="0" algn="just">
              <a:buNone/>
            </a:pPr>
            <a:endParaRPr lang="en-US" dirty="0" smtClean="0"/>
          </a:p>
          <a:p>
            <a:pPr lvl="1" algn="just"/>
            <a:r>
              <a:rPr lang="en-US" dirty="0" smtClean="0"/>
              <a:t>This </a:t>
            </a:r>
            <a:r>
              <a:rPr lang="en-US" dirty="0"/>
              <a:t>is achieved by the use of a complex substitution algorithm.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44093348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Public key Cryptography</a:t>
            </a:r>
            <a:endParaRPr lang="en-US" dirty="0"/>
          </a:p>
        </p:txBody>
      </p:sp>
      <p:sp>
        <p:nvSpPr>
          <p:cNvPr id="3" name="Content Placeholder 2"/>
          <p:cNvSpPr>
            <a:spLocks noGrp="1"/>
          </p:cNvSpPr>
          <p:nvPr>
            <p:ph idx="1"/>
          </p:nvPr>
        </p:nvSpPr>
        <p:spPr/>
        <p:txBody>
          <a:bodyPr/>
          <a:lstStyle/>
          <a:p>
            <a:pPr>
              <a:lnSpc>
                <a:spcPct val="90000"/>
              </a:lnSpc>
            </a:pPr>
            <a:r>
              <a:rPr lang="en-US" dirty="0" smtClean="0">
                <a:ea typeface="ＭＳ Ｐゴシック" pitchFamily="34" charset="-128"/>
              </a:rPr>
              <a:t>Developed </a:t>
            </a:r>
            <a:r>
              <a:rPr lang="en-US" dirty="0">
                <a:ea typeface="ＭＳ Ｐゴシック" pitchFamily="34" charset="-128"/>
              </a:rPr>
              <a:t>to address two key issues:</a:t>
            </a:r>
          </a:p>
          <a:p>
            <a:pPr lvl="1">
              <a:lnSpc>
                <a:spcPct val="90000"/>
              </a:lnSpc>
            </a:pPr>
            <a:r>
              <a:rPr lang="en-US" b="1" dirty="0">
                <a:ea typeface="ＭＳ Ｐゴシック" pitchFamily="34" charset="-128"/>
              </a:rPr>
              <a:t>key distribution</a:t>
            </a:r>
            <a:r>
              <a:rPr lang="en-US" dirty="0">
                <a:ea typeface="ＭＳ Ｐゴシック" pitchFamily="34" charset="-128"/>
              </a:rPr>
              <a:t> – how to have secure communications in general without having to trust a KDC with your </a:t>
            </a:r>
            <a:r>
              <a:rPr lang="en-US" dirty="0" smtClean="0">
                <a:ea typeface="ＭＳ Ｐゴシック" pitchFamily="34" charset="-128"/>
              </a:rPr>
              <a:t>key.</a:t>
            </a:r>
            <a:endParaRPr lang="en-US" dirty="0">
              <a:ea typeface="ＭＳ Ｐゴシック" pitchFamily="34" charset="-128"/>
            </a:endParaRPr>
          </a:p>
          <a:p>
            <a:pPr lvl="1">
              <a:lnSpc>
                <a:spcPct val="90000"/>
              </a:lnSpc>
            </a:pPr>
            <a:r>
              <a:rPr lang="en-US" b="1" dirty="0">
                <a:ea typeface="ＭＳ Ｐゴシック" pitchFamily="34" charset="-128"/>
              </a:rPr>
              <a:t>digital signatures</a:t>
            </a:r>
            <a:r>
              <a:rPr lang="en-US" dirty="0">
                <a:ea typeface="ＭＳ Ｐゴシック" pitchFamily="34" charset="-128"/>
              </a:rPr>
              <a:t> – how to verify a message comes intact from the claimed </a:t>
            </a:r>
            <a:r>
              <a:rPr lang="en-US" dirty="0" smtClean="0">
                <a:ea typeface="ＭＳ Ｐゴシック" pitchFamily="34" charset="-128"/>
              </a:rPr>
              <a:t>sender.</a:t>
            </a:r>
            <a:endParaRPr lang="en-US" dirty="0">
              <a:ea typeface="ＭＳ Ｐゴシック" pitchFamily="34" charset="-128"/>
            </a:endParaRP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dirty="0"/>
          </a:p>
        </p:txBody>
      </p:sp>
    </p:spTree>
    <p:extLst>
      <p:ext uri="{BB962C8B-B14F-4D97-AF65-F5344CB8AC3E}">
        <p14:creationId xmlns:p14="http://schemas.microsoft.com/office/powerpoint/2010/main" val="42778973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Public key Cryptography</a:t>
            </a:r>
            <a:endParaRPr lang="en-US" dirty="0"/>
          </a:p>
        </p:txBody>
      </p:sp>
      <p:sp>
        <p:nvSpPr>
          <p:cNvPr id="3" name="Content Placeholder 2"/>
          <p:cNvSpPr>
            <a:spLocks noGrp="1"/>
          </p:cNvSpPr>
          <p:nvPr>
            <p:ph idx="1"/>
          </p:nvPr>
        </p:nvSpPr>
        <p:spPr/>
        <p:txBody>
          <a:bodyPr>
            <a:normAutofit fontScale="92500" lnSpcReduction="10000"/>
          </a:bodyPr>
          <a:lstStyle/>
          <a:p>
            <a:pPr>
              <a:lnSpc>
                <a:spcPct val="90000"/>
              </a:lnSpc>
            </a:pPr>
            <a:r>
              <a:rPr lang="en-AU" dirty="0" smtClean="0">
                <a:ea typeface="ＭＳ Ｐゴシック" pitchFamily="34" charset="-128"/>
              </a:rPr>
              <a:t>Public-key/two-key/asymmetric </a:t>
            </a:r>
            <a:r>
              <a:rPr lang="en-AU" dirty="0">
                <a:ea typeface="ＭＳ Ｐゴシック" pitchFamily="34" charset="-128"/>
              </a:rPr>
              <a:t>cryptography involves the use of two keys: </a:t>
            </a:r>
          </a:p>
          <a:p>
            <a:pPr lvl="1">
              <a:lnSpc>
                <a:spcPct val="90000"/>
              </a:lnSpc>
            </a:pPr>
            <a:r>
              <a:rPr lang="en-AU" dirty="0">
                <a:ea typeface="ＭＳ Ｐゴシック" pitchFamily="34" charset="-128"/>
              </a:rPr>
              <a:t>a </a:t>
            </a:r>
            <a:r>
              <a:rPr lang="en-AU" b="1" dirty="0">
                <a:ea typeface="ＭＳ Ｐゴシック" pitchFamily="34" charset="-128"/>
              </a:rPr>
              <a:t>public-key</a:t>
            </a:r>
            <a:r>
              <a:rPr lang="en-AU" dirty="0">
                <a:ea typeface="ＭＳ Ｐゴシック" pitchFamily="34" charset="-128"/>
              </a:rPr>
              <a:t>, which may be known by anybody, and can be used to </a:t>
            </a:r>
            <a:r>
              <a:rPr lang="en-AU" b="1" dirty="0">
                <a:ea typeface="ＭＳ Ｐゴシック" pitchFamily="34" charset="-128"/>
              </a:rPr>
              <a:t>encrypt messages</a:t>
            </a:r>
            <a:r>
              <a:rPr lang="en-AU" dirty="0">
                <a:ea typeface="ＭＳ Ｐゴシック" pitchFamily="34" charset="-128"/>
              </a:rPr>
              <a:t>, and </a:t>
            </a:r>
            <a:r>
              <a:rPr lang="en-AU" b="1" dirty="0">
                <a:ea typeface="ＭＳ Ｐゴシック" pitchFamily="34" charset="-128"/>
              </a:rPr>
              <a:t>verify signatures</a:t>
            </a:r>
            <a:r>
              <a:rPr lang="en-AU" dirty="0">
                <a:ea typeface="ＭＳ Ｐゴシック" pitchFamily="34" charset="-128"/>
              </a:rPr>
              <a:t> </a:t>
            </a:r>
          </a:p>
          <a:p>
            <a:pPr lvl="1">
              <a:lnSpc>
                <a:spcPct val="90000"/>
              </a:lnSpc>
            </a:pPr>
            <a:r>
              <a:rPr lang="en-AU" dirty="0">
                <a:ea typeface="ＭＳ Ｐゴシック" pitchFamily="34" charset="-128"/>
              </a:rPr>
              <a:t>a related </a:t>
            </a:r>
            <a:r>
              <a:rPr lang="en-AU" b="1" dirty="0">
                <a:ea typeface="ＭＳ Ｐゴシック" pitchFamily="34" charset="-128"/>
              </a:rPr>
              <a:t>private-key</a:t>
            </a:r>
            <a:r>
              <a:rPr lang="en-AU" dirty="0">
                <a:ea typeface="ＭＳ Ｐゴシック" pitchFamily="34" charset="-128"/>
              </a:rPr>
              <a:t>, known only to the recipient, used to </a:t>
            </a:r>
            <a:r>
              <a:rPr lang="en-AU" b="1" dirty="0">
                <a:ea typeface="ＭＳ Ｐゴシック" pitchFamily="34" charset="-128"/>
              </a:rPr>
              <a:t>decrypt messages</a:t>
            </a:r>
            <a:r>
              <a:rPr lang="en-AU" dirty="0">
                <a:ea typeface="ＭＳ Ｐゴシック" pitchFamily="34" charset="-128"/>
              </a:rPr>
              <a:t>, and </a:t>
            </a:r>
            <a:r>
              <a:rPr lang="en-AU" b="1" dirty="0">
                <a:ea typeface="ＭＳ Ｐゴシック" pitchFamily="34" charset="-128"/>
              </a:rPr>
              <a:t>sign</a:t>
            </a:r>
            <a:r>
              <a:rPr lang="en-AU" dirty="0">
                <a:ea typeface="ＭＳ Ｐゴシック" pitchFamily="34" charset="-128"/>
              </a:rPr>
              <a:t> (create)</a:t>
            </a:r>
            <a:r>
              <a:rPr lang="en-AU" b="1" dirty="0">
                <a:ea typeface="ＭＳ Ｐゴシック" pitchFamily="34" charset="-128"/>
              </a:rPr>
              <a:t> signatures</a:t>
            </a:r>
          </a:p>
          <a:p>
            <a:pPr>
              <a:lnSpc>
                <a:spcPct val="90000"/>
              </a:lnSpc>
            </a:pPr>
            <a:r>
              <a:rPr lang="en-AU" dirty="0" smtClean="0">
                <a:ea typeface="ＭＳ Ｐゴシック" pitchFamily="34" charset="-128"/>
              </a:rPr>
              <a:t>Infeasible </a:t>
            </a:r>
            <a:r>
              <a:rPr lang="en-AU" dirty="0">
                <a:ea typeface="ＭＳ Ｐゴシック" pitchFamily="34" charset="-128"/>
              </a:rPr>
              <a:t>to determine private key from public</a:t>
            </a:r>
          </a:p>
          <a:p>
            <a:pPr>
              <a:lnSpc>
                <a:spcPct val="90000"/>
              </a:lnSpc>
            </a:pPr>
            <a:r>
              <a:rPr lang="en-AU" dirty="0" smtClean="0">
                <a:ea typeface="ＭＳ Ｐゴシック" pitchFamily="34" charset="-128"/>
              </a:rPr>
              <a:t>Is </a:t>
            </a:r>
            <a:r>
              <a:rPr lang="en-AU" dirty="0">
                <a:ea typeface="ＭＳ Ｐゴシック" pitchFamily="34" charset="-128"/>
              </a:rPr>
              <a:t>asymmetric because</a:t>
            </a:r>
          </a:p>
          <a:p>
            <a:pPr lvl="1">
              <a:lnSpc>
                <a:spcPct val="90000"/>
              </a:lnSpc>
            </a:pPr>
            <a:r>
              <a:rPr lang="en-AU" dirty="0">
                <a:ea typeface="ＭＳ Ｐゴシック" pitchFamily="34" charset="-128"/>
              </a:rPr>
              <a:t>those who encrypt messages or verify signatures </a:t>
            </a:r>
            <a:r>
              <a:rPr lang="en-AU" b="1" dirty="0">
                <a:ea typeface="ＭＳ Ｐゴシック" pitchFamily="34" charset="-128"/>
              </a:rPr>
              <a:t>cannot</a:t>
            </a:r>
            <a:r>
              <a:rPr lang="en-AU" dirty="0">
                <a:ea typeface="ＭＳ Ｐゴシック" pitchFamily="34" charset="-128"/>
              </a:rPr>
              <a:t> decrypt messages or create signatures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dirty="0"/>
          </a:p>
        </p:txBody>
      </p:sp>
    </p:spTree>
    <p:extLst>
      <p:ext uri="{BB962C8B-B14F-4D97-AF65-F5344CB8AC3E}">
        <p14:creationId xmlns:p14="http://schemas.microsoft.com/office/powerpoint/2010/main" val="892002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Public key Cryptosystems</a:t>
            </a:r>
            <a:endParaRPr lang="en-US" b="1" dirty="0"/>
          </a:p>
        </p:txBody>
      </p:sp>
      <p:sp>
        <p:nvSpPr>
          <p:cNvPr id="3" name="Content Placeholder 2"/>
          <p:cNvSpPr>
            <a:spLocks noGrp="1"/>
          </p:cNvSpPr>
          <p:nvPr>
            <p:ph idx="1"/>
          </p:nvPr>
        </p:nvSpPr>
        <p:spPr/>
        <p:txBody>
          <a:bodyPr/>
          <a:lstStyle/>
          <a:p>
            <a:r>
              <a:rPr lang="en-US" dirty="0"/>
              <a:t>Asymmetric algorithms rely on one key for encryption and a different but related key for </a:t>
            </a:r>
            <a:r>
              <a:rPr lang="en-US" dirty="0" smtClean="0"/>
              <a:t>decryption.</a:t>
            </a:r>
          </a:p>
          <a:p>
            <a:r>
              <a:rPr lang="en-US" dirty="0" smtClean="0"/>
              <a:t>Characteristics:</a:t>
            </a:r>
          </a:p>
          <a:p>
            <a:pPr lvl="1"/>
            <a:r>
              <a:rPr lang="en-US" dirty="0"/>
              <a:t>It is computationally infeasible to determine the decryption key given only knowledge of the cryptographic algorithm and </a:t>
            </a:r>
            <a:r>
              <a:rPr lang="en-US" dirty="0" smtClean="0"/>
              <a:t>the encryption </a:t>
            </a:r>
            <a:r>
              <a:rPr lang="en-US" dirty="0"/>
              <a:t>key</a:t>
            </a:r>
            <a:r>
              <a:rPr lang="en-US" dirty="0" smtClean="0"/>
              <a:t>.</a:t>
            </a:r>
          </a:p>
          <a:p>
            <a:pPr lvl="1"/>
            <a:r>
              <a:rPr lang="en-US" dirty="0"/>
              <a:t>Either of the two related keys can be used for encryption, with the other used for decryption.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dirty="0"/>
          </a:p>
        </p:txBody>
      </p:sp>
    </p:spTree>
    <p:extLst>
      <p:ext uri="{BB962C8B-B14F-4D97-AF65-F5344CB8AC3E}">
        <p14:creationId xmlns:p14="http://schemas.microsoft.com/office/powerpoint/2010/main" val="28621465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Public key Cryptosystems</a:t>
            </a:r>
            <a:endParaRPr lang="en-US" dirty="0"/>
          </a:p>
        </p:txBody>
      </p:sp>
      <p:sp>
        <p:nvSpPr>
          <p:cNvPr id="3" name="Content Placeholder 2"/>
          <p:cNvSpPr>
            <a:spLocks noGrp="1"/>
          </p:cNvSpPr>
          <p:nvPr>
            <p:ph idx="1"/>
          </p:nvPr>
        </p:nvSpPr>
        <p:spPr/>
        <p:txBody>
          <a:bodyPr/>
          <a:lstStyle/>
          <a:p>
            <a:r>
              <a:rPr lang="en-US" dirty="0" smtClean="0"/>
              <a:t>6 Ingredients</a:t>
            </a:r>
          </a:p>
          <a:p>
            <a:pPr lvl="1"/>
            <a:r>
              <a:rPr lang="en-US" dirty="0" smtClean="0"/>
              <a:t>Plaintext</a:t>
            </a:r>
          </a:p>
          <a:p>
            <a:pPr lvl="1"/>
            <a:r>
              <a:rPr lang="en-US" dirty="0" smtClean="0"/>
              <a:t>Encryption algorithm</a:t>
            </a:r>
          </a:p>
          <a:p>
            <a:pPr lvl="1"/>
            <a:r>
              <a:rPr lang="en-US" dirty="0" smtClean="0"/>
              <a:t>Public key </a:t>
            </a:r>
          </a:p>
          <a:p>
            <a:pPr lvl="1"/>
            <a:r>
              <a:rPr lang="en-US" dirty="0" smtClean="0"/>
              <a:t>Private key</a:t>
            </a:r>
          </a:p>
          <a:p>
            <a:pPr lvl="1"/>
            <a:r>
              <a:rPr lang="en-US" dirty="0" err="1" smtClean="0"/>
              <a:t>Ciphertext</a:t>
            </a:r>
            <a:endParaRPr lang="en-US" dirty="0" smtClean="0"/>
          </a:p>
          <a:p>
            <a:pPr lvl="1"/>
            <a:r>
              <a:rPr lang="en-US" dirty="0" smtClean="0"/>
              <a:t>Decryption algorithm</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dirty="0"/>
          </a:p>
        </p:txBody>
      </p:sp>
    </p:spTree>
    <p:extLst>
      <p:ext uri="{BB962C8B-B14F-4D97-AF65-F5344CB8AC3E}">
        <p14:creationId xmlns:p14="http://schemas.microsoft.com/office/powerpoint/2010/main" val="7845314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Public key Cryptography – Encryption using </a:t>
            </a:r>
            <a:r>
              <a:rPr lang="en-US" b="1" dirty="0" smtClean="0">
                <a:solidFill>
                  <a:srgbClr val="FF0000"/>
                </a:solidFill>
              </a:rPr>
              <a:t>Public key</a:t>
            </a:r>
            <a:endParaRPr lang="en-US" b="1" dirty="0">
              <a:solidFill>
                <a:srgbClr val="FF0000"/>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5226" y="1447800"/>
            <a:ext cx="8553677"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74</a:t>
            </a:fld>
            <a:endParaRPr lang="en-US" dirty="0"/>
          </a:p>
        </p:txBody>
      </p:sp>
    </p:spTree>
    <p:extLst>
      <p:ext uri="{BB962C8B-B14F-4D97-AF65-F5344CB8AC3E}">
        <p14:creationId xmlns:p14="http://schemas.microsoft.com/office/powerpoint/2010/main" val="280432646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1143000"/>
          </a:xfrm>
        </p:spPr>
        <p:txBody>
          <a:bodyPr>
            <a:normAutofit fontScale="90000"/>
          </a:bodyPr>
          <a:lstStyle/>
          <a:p>
            <a:r>
              <a:rPr lang="en-US" b="1" dirty="0"/>
              <a:t>Public key Cryptography </a:t>
            </a:r>
            <a:r>
              <a:rPr lang="en-US" b="1" dirty="0" smtClean="0"/>
              <a:t>– Encryption using </a:t>
            </a:r>
            <a:r>
              <a:rPr lang="en-US" b="1" dirty="0" smtClean="0">
                <a:solidFill>
                  <a:srgbClr val="FF0000"/>
                </a:solidFill>
              </a:rPr>
              <a:t>Private key</a:t>
            </a:r>
            <a:endParaRPr lang="en-US" dirty="0">
              <a:solidFill>
                <a:srgbClr val="FF0000"/>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339732"/>
            <a:ext cx="9001818" cy="5442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75</a:t>
            </a:fld>
            <a:endParaRPr lang="en-US" dirty="0"/>
          </a:p>
        </p:txBody>
      </p:sp>
    </p:spTree>
    <p:extLst>
      <p:ext uri="{BB962C8B-B14F-4D97-AF65-F5344CB8AC3E}">
        <p14:creationId xmlns:p14="http://schemas.microsoft.com/office/powerpoint/2010/main" val="30437537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Steps to do Public key encryption</a:t>
            </a:r>
            <a:endParaRPr lang="en-US" b="1"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US" b="1" dirty="0" smtClean="0"/>
              <a:t>1.</a:t>
            </a:r>
            <a:r>
              <a:rPr lang="en-US" b="1" dirty="0"/>
              <a:t> </a:t>
            </a:r>
            <a:r>
              <a:rPr lang="en-US" b="1" dirty="0" smtClean="0"/>
              <a:t> </a:t>
            </a:r>
            <a:r>
              <a:rPr lang="en-US" dirty="0" smtClean="0"/>
              <a:t>Each </a:t>
            </a:r>
            <a:r>
              <a:rPr lang="en-US" dirty="0"/>
              <a:t>user generates a pair of keys to be used for the encryption and </a:t>
            </a:r>
            <a:r>
              <a:rPr lang="en-US" dirty="0" smtClean="0"/>
              <a:t>decryption of </a:t>
            </a:r>
            <a:r>
              <a:rPr lang="en-US" dirty="0"/>
              <a:t>messages.</a:t>
            </a:r>
          </a:p>
          <a:p>
            <a:pPr marL="0" indent="0" algn="just">
              <a:buNone/>
            </a:pPr>
            <a:r>
              <a:rPr lang="en-US" b="1" dirty="0"/>
              <a:t>2</a:t>
            </a:r>
            <a:r>
              <a:rPr lang="en-US" b="1" dirty="0" smtClean="0"/>
              <a:t>.  </a:t>
            </a:r>
            <a:r>
              <a:rPr lang="en-US" dirty="0"/>
              <a:t>Each user places one of the two keys in a public register or other accessible </a:t>
            </a:r>
            <a:r>
              <a:rPr lang="en-US" dirty="0" smtClean="0"/>
              <a:t>file. This </a:t>
            </a:r>
            <a:r>
              <a:rPr lang="en-US" dirty="0"/>
              <a:t>is the public </a:t>
            </a:r>
            <a:r>
              <a:rPr lang="en-US" dirty="0" err="1"/>
              <a:t>key.The</a:t>
            </a:r>
            <a:r>
              <a:rPr lang="en-US" dirty="0"/>
              <a:t> companion key is kept </a:t>
            </a:r>
            <a:r>
              <a:rPr lang="en-US" dirty="0" smtClean="0"/>
              <a:t>private.</a:t>
            </a:r>
            <a:endParaRPr lang="en-US" dirty="0"/>
          </a:p>
          <a:p>
            <a:pPr marL="0" indent="0" algn="just">
              <a:buNone/>
            </a:pPr>
            <a:r>
              <a:rPr lang="en-US" b="1" dirty="0"/>
              <a:t>3</a:t>
            </a:r>
            <a:r>
              <a:rPr lang="en-US" b="1" dirty="0" smtClean="0"/>
              <a:t>.  </a:t>
            </a:r>
            <a:r>
              <a:rPr lang="en-US" dirty="0"/>
              <a:t>If Bob wishes to send a confidential message to Alice, Bob encrypts the </a:t>
            </a:r>
            <a:r>
              <a:rPr lang="en-US" dirty="0" smtClean="0"/>
              <a:t>message using </a:t>
            </a:r>
            <a:r>
              <a:rPr lang="en-US" dirty="0"/>
              <a:t>Alice’s public key.</a:t>
            </a:r>
          </a:p>
          <a:p>
            <a:pPr marL="0" indent="0" algn="just">
              <a:buNone/>
            </a:pPr>
            <a:r>
              <a:rPr lang="en-US" b="1" dirty="0"/>
              <a:t>4. </a:t>
            </a:r>
            <a:r>
              <a:rPr lang="en-US" b="1" dirty="0" smtClean="0"/>
              <a:t> </a:t>
            </a:r>
            <a:r>
              <a:rPr lang="en-US" dirty="0" smtClean="0"/>
              <a:t>When </a:t>
            </a:r>
            <a:r>
              <a:rPr lang="en-US" dirty="0"/>
              <a:t>Alice receives the message, she decrypts it using her private key. </a:t>
            </a:r>
            <a:r>
              <a:rPr lang="en-US" dirty="0" smtClean="0"/>
              <a:t>No other </a:t>
            </a:r>
            <a:r>
              <a:rPr lang="en-US" dirty="0"/>
              <a:t>recipient can decrypt the message because only Alice knows </a:t>
            </a:r>
            <a:r>
              <a:rPr lang="en-US" dirty="0" smtClean="0"/>
              <a:t>Alice’s private </a:t>
            </a:r>
            <a:r>
              <a:rPr lang="en-US" dirty="0"/>
              <a:t>key.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dirty="0"/>
          </a:p>
        </p:txBody>
      </p:sp>
    </p:spTree>
    <p:extLst>
      <p:ext uri="{BB962C8B-B14F-4D97-AF65-F5344CB8AC3E}">
        <p14:creationId xmlns:p14="http://schemas.microsoft.com/office/powerpoint/2010/main" val="13576779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b="1" dirty="0" smtClean="0"/>
              <a:t>Symmetric </a:t>
            </a:r>
            <a:r>
              <a:rPr lang="en-US" b="1" dirty="0" err="1" smtClean="0"/>
              <a:t>vs</a:t>
            </a:r>
            <a:r>
              <a:rPr lang="en-US" b="1" dirty="0" smtClean="0"/>
              <a:t> Public key</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257" y="685800"/>
            <a:ext cx="8572345" cy="6110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77</a:t>
            </a:fld>
            <a:endParaRPr lang="en-US" dirty="0"/>
          </a:p>
        </p:txBody>
      </p:sp>
    </p:spTree>
    <p:extLst>
      <p:ext uri="{BB962C8B-B14F-4D97-AF65-F5344CB8AC3E}">
        <p14:creationId xmlns:p14="http://schemas.microsoft.com/office/powerpoint/2010/main" val="227410639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Public-Key Cryptosystem</a:t>
            </a:r>
            <a:r>
              <a:rPr lang="en-US" b="1" dirty="0" smtClean="0"/>
              <a:t>: Authentication </a:t>
            </a:r>
            <a:r>
              <a:rPr lang="en-US" b="1" dirty="0"/>
              <a:t>and Secrecy</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680" y="1447800"/>
            <a:ext cx="9072283"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78</a:t>
            </a:fld>
            <a:endParaRPr lang="en-US" dirty="0"/>
          </a:p>
        </p:txBody>
      </p:sp>
    </p:spTree>
    <p:extLst>
      <p:ext uri="{BB962C8B-B14F-4D97-AF65-F5344CB8AC3E}">
        <p14:creationId xmlns:p14="http://schemas.microsoft.com/office/powerpoint/2010/main" val="1532195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Public-Key Cryptosystem: Authentication and Secrecy</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2775" y="2819400"/>
            <a:ext cx="5338191" cy="175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79</a:t>
            </a:fld>
            <a:endParaRPr lang="en-US" dirty="0"/>
          </a:p>
        </p:txBody>
      </p:sp>
    </p:spTree>
    <p:extLst>
      <p:ext uri="{BB962C8B-B14F-4D97-AF65-F5344CB8AC3E}">
        <p14:creationId xmlns:p14="http://schemas.microsoft.com/office/powerpoint/2010/main" val="2597637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a:t>Feistel</a:t>
            </a:r>
            <a:r>
              <a:rPr lang="en-US" b="1" dirty="0"/>
              <a:t> Cipher Structure</a:t>
            </a:r>
            <a:endParaRPr lang="en-US" dirty="0"/>
          </a:p>
        </p:txBody>
      </p:sp>
      <p:sp>
        <p:nvSpPr>
          <p:cNvPr id="3" name="Content Placeholder 2"/>
          <p:cNvSpPr>
            <a:spLocks noGrp="1"/>
          </p:cNvSpPr>
          <p:nvPr>
            <p:ph idx="1"/>
          </p:nvPr>
        </p:nvSpPr>
        <p:spPr>
          <a:xfrm>
            <a:off x="457200" y="990600"/>
            <a:ext cx="8229600" cy="5867400"/>
          </a:xfrm>
        </p:spPr>
        <p:txBody>
          <a:bodyPr>
            <a:normAutofit fontScale="77500" lnSpcReduction="20000"/>
          </a:bodyPr>
          <a:lstStyle/>
          <a:p>
            <a:pPr algn="just"/>
            <a:r>
              <a:rPr lang="en-US" dirty="0"/>
              <a:t>The inputs to the encryption algorithm are a plaintext block of length 2</a:t>
            </a:r>
            <a:r>
              <a:rPr lang="en-US" i="1" dirty="0"/>
              <a:t>w </a:t>
            </a:r>
            <a:r>
              <a:rPr lang="en-US" dirty="0"/>
              <a:t>bits and a </a:t>
            </a:r>
            <a:r>
              <a:rPr lang="en-US" dirty="0" smtClean="0"/>
              <a:t>key </a:t>
            </a:r>
            <a:r>
              <a:rPr lang="en-US" i="1" dirty="0" smtClean="0"/>
              <a:t>K</a:t>
            </a:r>
            <a:r>
              <a:rPr lang="en-US" dirty="0"/>
              <a:t>. </a:t>
            </a:r>
            <a:endParaRPr lang="en-US" dirty="0" smtClean="0"/>
          </a:p>
          <a:p>
            <a:pPr marL="0" indent="0" algn="just">
              <a:buNone/>
            </a:pPr>
            <a:endParaRPr lang="en-US" dirty="0" smtClean="0"/>
          </a:p>
          <a:p>
            <a:pPr algn="just"/>
            <a:r>
              <a:rPr lang="en-US" dirty="0" smtClean="0"/>
              <a:t>The </a:t>
            </a:r>
            <a:r>
              <a:rPr lang="en-US" dirty="0"/>
              <a:t>plaintext block is divided into two halves, </a:t>
            </a:r>
            <a:r>
              <a:rPr lang="en-US" i="1" dirty="0"/>
              <a:t>L</a:t>
            </a:r>
            <a:r>
              <a:rPr lang="en-US" dirty="0"/>
              <a:t>0 and </a:t>
            </a:r>
            <a:r>
              <a:rPr lang="en-US" i="1" dirty="0"/>
              <a:t>R</a:t>
            </a:r>
            <a:r>
              <a:rPr lang="en-US" dirty="0"/>
              <a:t>0. </a:t>
            </a:r>
            <a:endParaRPr lang="en-US" dirty="0" smtClean="0"/>
          </a:p>
          <a:p>
            <a:pPr marL="0" indent="0" algn="just">
              <a:buNone/>
            </a:pPr>
            <a:endParaRPr lang="en-US" dirty="0" smtClean="0"/>
          </a:p>
          <a:p>
            <a:pPr algn="just"/>
            <a:r>
              <a:rPr lang="en-US" dirty="0" smtClean="0"/>
              <a:t>The </a:t>
            </a:r>
            <a:r>
              <a:rPr lang="en-US" dirty="0"/>
              <a:t>two halves of the data pass through </a:t>
            </a:r>
            <a:r>
              <a:rPr lang="en-US" i="1" dirty="0"/>
              <a:t>n </a:t>
            </a:r>
            <a:r>
              <a:rPr lang="en-US" dirty="0"/>
              <a:t>rounds of processing and </a:t>
            </a:r>
            <a:r>
              <a:rPr lang="en-US" dirty="0" smtClean="0"/>
              <a:t>then combine </a:t>
            </a:r>
            <a:r>
              <a:rPr lang="en-US" dirty="0"/>
              <a:t>to produce the </a:t>
            </a:r>
            <a:r>
              <a:rPr lang="en-US" dirty="0" err="1"/>
              <a:t>ciphertext</a:t>
            </a:r>
            <a:r>
              <a:rPr lang="en-US" dirty="0"/>
              <a:t> block. </a:t>
            </a:r>
            <a:endParaRPr lang="en-US" dirty="0" smtClean="0"/>
          </a:p>
          <a:p>
            <a:pPr marL="0" indent="0" algn="just">
              <a:buNone/>
            </a:pPr>
            <a:endParaRPr lang="en-US" dirty="0" smtClean="0"/>
          </a:p>
          <a:p>
            <a:pPr algn="just"/>
            <a:r>
              <a:rPr lang="en-US" dirty="0" smtClean="0"/>
              <a:t>Each </a:t>
            </a:r>
            <a:r>
              <a:rPr lang="en-US" dirty="0"/>
              <a:t>round </a:t>
            </a:r>
            <a:r>
              <a:rPr lang="en-US" i="1" dirty="0"/>
              <a:t>i </a:t>
            </a:r>
            <a:r>
              <a:rPr lang="en-US" dirty="0"/>
              <a:t>has as inputs </a:t>
            </a:r>
            <a:r>
              <a:rPr lang="en-US" i="1" dirty="0"/>
              <a:t>L</a:t>
            </a:r>
            <a:r>
              <a:rPr lang="en-US" sz="2400" i="1" dirty="0"/>
              <a:t>i-1</a:t>
            </a:r>
            <a:r>
              <a:rPr lang="en-US" i="1" dirty="0"/>
              <a:t> </a:t>
            </a:r>
            <a:r>
              <a:rPr lang="en-US" dirty="0"/>
              <a:t>and </a:t>
            </a:r>
            <a:r>
              <a:rPr lang="en-US" i="1" dirty="0"/>
              <a:t>R</a:t>
            </a:r>
            <a:r>
              <a:rPr lang="en-US" sz="2400" i="1" dirty="0"/>
              <a:t>i-1</a:t>
            </a:r>
            <a:r>
              <a:rPr lang="en-US" dirty="0"/>
              <a:t>, derived from the previous round, as well as a </a:t>
            </a:r>
            <a:r>
              <a:rPr lang="en-US" dirty="0" err="1" smtClean="0"/>
              <a:t>subkey</a:t>
            </a:r>
            <a:r>
              <a:rPr lang="en-US" dirty="0" smtClean="0"/>
              <a:t> </a:t>
            </a:r>
            <a:r>
              <a:rPr lang="en-US" i="1" dirty="0" smtClean="0"/>
              <a:t>K</a:t>
            </a:r>
            <a:r>
              <a:rPr lang="en-US" sz="2400" i="1" dirty="0" smtClean="0"/>
              <a:t>i</a:t>
            </a:r>
            <a:r>
              <a:rPr lang="en-US" dirty="0" smtClean="0"/>
              <a:t>, derived </a:t>
            </a:r>
            <a:r>
              <a:rPr lang="en-US" dirty="0"/>
              <a:t>from the overall </a:t>
            </a:r>
            <a:r>
              <a:rPr lang="en-US" i="1" dirty="0"/>
              <a:t>K</a:t>
            </a:r>
            <a:r>
              <a:rPr lang="en-US" dirty="0"/>
              <a:t>. </a:t>
            </a:r>
            <a:endParaRPr lang="en-US" dirty="0" smtClean="0"/>
          </a:p>
          <a:p>
            <a:pPr marL="0" indent="0" algn="just">
              <a:buNone/>
            </a:pPr>
            <a:endParaRPr lang="en-US" dirty="0" smtClean="0"/>
          </a:p>
          <a:p>
            <a:pPr algn="just"/>
            <a:r>
              <a:rPr lang="en-US" dirty="0"/>
              <a:t>T</a:t>
            </a:r>
            <a:r>
              <a:rPr lang="en-US" dirty="0" smtClean="0"/>
              <a:t>he </a:t>
            </a:r>
            <a:r>
              <a:rPr lang="en-US" dirty="0" err="1"/>
              <a:t>subkeys</a:t>
            </a:r>
            <a:r>
              <a:rPr lang="en-US" dirty="0"/>
              <a:t> </a:t>
            </a:r>
            <a:r>
              <a:rPr lang="en-US" i="1" dirty="0"/>
              <a:t>K</a:t>
            </a:r>
            <a:r>
              <a:rPr lang="en-US" sz="2400" i="1" dirty="0"/>
              <a:t>i</a:t>
            </a:r>
            <a:r>
              <a:rPr lang="en-US" i="1" dirty="0"/>
              <a:t> </a:t>
            </a:r>
            <a:r>
              <a:rPr lang="en-US" dirty="0"/>
              <a:t>are different from </a:t>
            </a:r>
            <a:r>
              <a:rPr lang="en-US" i="1" dirty="0"/>
              <a:t>K </a:t>
            </a:r>
            <a:r>
              <a:rPr lang="en-US" dirty="0"/>
              <a:t>and from each other.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83559591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1143000"/>
          </a:xfrm>
        </p:spPr>
        <p:txBody>
          <a:bodyPr>
            <a:normAutofit fontScale="90000"/>
          </a:bodyPr>
          <a:lstStyle/>
          <a:p>
            <a:r>
              <a:rPr lang="en-US" b="1" dirty="0" smtClean="0"/>
              <a:t>Applications for Public key Cryptosystems</a:t>
            </a:r>
            <a:endParaRPr lang="en-US" b="1" dirty="0"/>
          </a:p>
        </p:txBody>
      </p:sp>
      <p:sp>
        <p:nvSpPr>
          <p:cNvPr id="3" name="Content Placeholder 2"/>
          <p:cNvSpPr>
            <a:spLocks noGrp="1"/>
          </p:cNvSpPr>
          <p:nvPr>
            <p:ph idx="1"/>
          </p:nvPr>
        </p:nvSpPr>
        <p:spPr>
          <a:xfrm>
            <a:off x="457200" y="1143000"/>
            <a:ext cx="8229600" cy="4525963"/>
          </a:xfrm>
        </p:spPr>
        <p:txBody>
          <a:bodyPr/>
          <a:lstStyle/>
          <a:p>
            <a:r>
              <a:rPr lang="en-US" dirty="0" smtClean="0">
                <a:ea typeface="ＭＳ Ｐゴシック" pitchFamily="34" charset="-128"/>
              </a:rPr>
              <a:t>Can </a:t>
            </a:r>
            <a:r>
              <a:rPr lang="en-US" dirty="0">
                <a:ea typeface="ＭＳ Ｐゴシック" pitchFamily="34" charset="-128"/>
              </a:rPr>
              <a:t>classify uses into 3 categories:</a:t>
            </a:r>
          </a:p>
          <a:p>
            <a:pPr lvl="1"/>
            <a:r>
              <a:rPr lang="en-US" b="1" dirty="0">
                <a:ea typeface="ＭＳ Ｐゴシック" pitchFamily="34" charset="-128"/>
              </a:rPr>
              <a:t>encryption/decryption</a:t>
            </a:r>
            <a:r>
              <a:rPr lang="en-US" dirty="0">
                <a:ea typeface="ＭＳ Ｐゴシック" pitchFamily="34" charset="-128"/>
              </a:rPr>
              <a:t> (provide secrecy)</a:t>
            </a:r>
          </a:p>
          <a:p>
            <a:pPr lvl="1"/>
            <a:r>
              <a:rPr lang="en-US" b="1" dirty="0">
                <a:ea typeface="ＭＳ Ｐゴシック" pitchFamily="34" charset="-128"/>
              </a:rPr>
              <a:t>digital signatures</a:t>
            </a:r>
            <a:r>
              <a:rPr lang="en-US" dirty="0">
                <a:ea typeface="ＭＳ Ｐゴシック" pitchFamily="34" charset="-128"/>
              </a:rPr>
              <a:t> (provide authentication)</a:t>
            </a:r>
          </a:p>
          <a:p>
            <a:pPr lvl="1"/>
            <a:r>
              <a:rPr lang="en-US" b="1" dirty="0">
                <a:ea typeface="ＭＳ Ｐゴシック" pitchFamily="34" charset="-128"/>
              </a:rPr>
              <a:t>key exchange</a:t>
            </a:r>
            <a:r>
              <a:rPr lang="en-US" dirty="0">
                <a:ea typeface="ＭＳ Ｐゴシック" pitchFamily="34" charset="-128"/>
              </a:rPr>
              <a:t> (of session keys)</a:t>
            </a:r>
          </a:p>
          <a:p>
            <a:r>
              <a:rPr lang="en-US" dirty="0" smtClean="0">
                <a:ea typeface="ＭＳ Ｐゴシック" pitchFamily="34" charset="-128"/>
              </a:rPr>
              <a:t>Some </a:t>
            </a:r>
            <a:r>
              <a:rPr lang="en-US" dirty="0">
                <a:ea typeface="ＭＳ Ｐゴシック" pitchFamily="34" charset="-128"/>
              </a:rPr>
              <a:t>algorithms are suitable for all uses, others are specific to </a:t>
            </a:r>
            <a:r>
              <a:rPr lang="en-US" dirty="0" smtClean="0">
                <a:ea typeface="ＭＳ Ｐゴシック" pitchFamily="34" charset="-128"/>
              </a:rPr>
              <a:t>one.</a:t>
            </a:r>
          </a:p>
          <a:p>
            <a:pPr marL="0" indent="0">
              <a:buNone/>
            </a:pPr>
            <a:endParaRPr lang="en-AU" dirty="0">
              <a:ea typeface="ＭＳ Ｐゴシック" pitchFamily="34" charset="-128"/>
            </a:endParaRP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5" y="4267200"/>
            <a:ext cx="914754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dirty="0"/>
          </a:p>
        </p:txBody>
      </p:sp>
    </p:spTree>
    <p:extLst>
      <p:ext uri="{BB962C8B-B14F-4D97-AF65-F5344CB8AC3E}">
        <p14:creationId xmlns:p14="http://schemas.microsoft.com/office/powerpoint/2010/main" val="52449923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Requirements for Public-Key Cryptography</a:t>
            </a:r>
            <a:endParaRPr lang="en-US" dirty="0"/>
          </a:p>
        </p:txBody>
      </p:sp>
      <p:sp>
        <p:nvSpPr>
          <p:cNvPr id="3" name="Content Placeholder 2"/>
          <p:cNvSpPr>
            <a:spLocks noGrp="1"/>
          </p:cNvSpPr>
          <p:nvPr>
            <p:ph idx="1"/>
          </p:nvPr>
        </p:nvSpPr>
        <p:spPr/>
        <p:txBody>
          <a:bodyPr>
            <a:noAutofit/>
          </a:bodyPr>
          <a:lstStyle/>
          <a:p>
            <a:pPr marL="0" indent="0" algn="just">
              <a:buNone/>
            </a:pPr>
            <a:r>
              <a:rPr lang="en-US" sz="2000" b="1" dirty="0"/>
              <a:t>1. </a:t>
            </a:r>
            <a:r>
              <a:rPr lang="en-US" sz="2000" dirty="0"/>
              <a:t>It is computationally easy for a party B to generate a pair (public key </a:t>
            </a:r>
            <a:r>
              <a:rPr lang="en-US" sz="2000" i="1" dirty="0" err="1" smtClean="0"/>
              <a:t>PU</a:t>
            </a:r>
            <a:r>
              <a:rPr lang="en-US" sz="1400" i="1" dirty="0" err="1" smtClean="0"/>
              <a:t>b</a:t>
            </a:r>
            <a:r>
              <a:rPr lang="en-US" sz="2000" dirty="0" smtClean="0"/>
              <a:t>, private </a:t>
            </a:r>
            <a:r>
              <a:rPr lang="en-US" sz="2000" dirty="0"/>
              <a:t>key </a:t>
            </a:r>
            <a:r>
              <a:rPr lang="en-US" sz="2000" i="1" dirty="0" err="1"/>
              <a:t>PR</a:t>
            </a:r>
            <a:r>
              <a:rPr lang="en-US" sz="1400" i="1" dirty="0" err="1"/>
              <a:t>b</a:t>
            </a:r>
            <a:r>
              <a:rPr lang="en-US" sz="2000" dirty="0"/>
              <a:t>).</a:t>
            </a:r>
          </a:p>
          <a:p>
            <a:pPr marL="0" indent="0" algn="just">
              <a:buNone/>
            </a:pPr>
            <a:r>
              <a:rPr lang="en-US" sz="2000" b="1" dirty="0"/>
              <a:t>2. </a:t>
            </a:r>
            <a:r>
              <a:rPr lang="en-US" sz="2000" dirty="0"/>
              <a:t>It is computationally easy for a sender A, knowing the public key and </a:t>
            </a:r>
            <a:r>
              <a:rPr lang="en-US" sz="2000" dirty="0" smtClean="0"/>
              <a:t>the message </a:t>
            </a:r>
            <a:r>
              <a:rPr lang="en-US" sz="2000" dirty="0"/>
              <a:t>to be </a:t>
            </a:r>
            <a:r>
              <a:rPr lang="en-US" sz="2000" dirty="0" err="1"/>
              <a:t>encrypted,</a:t>
            </a:r>
            <a:r>
              <a:rPr lang="en-US" sz="2000" i="1" dirty="0" err="1"/>
              <a:t>M</a:t>
            </a:r>
            <a:r>
              <a:rPr lang="en-US" sz="2000" dirty="0"/>
              <a:t>, to generate the corresponding </a:t>
            </a:r>
            <a:r>
              <a:rPr lang="en-US" sz="2000" dirty="0" err="1" smtClean="0"/>
              <a:t>ciphertext</a:t>
            </a:r>
            <a:r>
              <a:rPr lang="en-US" sz="2000" dirty="0" smtClean="0"/>
              <a:t>: </a:t>
            </a:r>
          </a:p>
          <a:p>
            <a:pPr marL="0" indent="0" algn="just">
              <a:buNone/>
            </a:pPr>
            <a:r>
              <a:rPr lang="en-US" sz="2000" i="1" dirty="0"/>
              <a:t>	</a:t>
            </a:r>
            <a:r>
              <a:rPr lang="en-US" sz="2000" i="1" dirty="0" smtClean="0"/>
              <a:t>C </a:t>
            </a:r>
            <a:r>
              <a:rPr lang="en-US" sz="2000" dirty="0"/>
              <a:t>= E(</a:t>
            </a:r>
            <a:r>
              <a:rPr lang="en-US" sz="2000" i="1" dirty="0" err="1"/>
              <a:t>PU</a:t>
            </a:r>
            <a:r>
              <a:rPr lang="en-US" sz="1400" i="1" dirty="0" err="1"/>
              <a:t>b</a:t>
            </a:r>
            <a:r>
              <a:rPr lang="en-US" sz="2000" dirty="0" err="1"/>
              <a:t>,</a:t>
            </a:r>
            <a:r>
              <a:rPr lang="en-US" sz="2000" i="1" dirty="0" err="1"/>
              <a:t>M</a:t>
            </a:r>
            <a:r>
              <a:rPr lang="en-US" sz="2000" dirty="0" smtClean="0"/>
              <a:t>).</a:t>
            </a:r>
          </a:p>
          <a:p>
            <a:pPr marL="0" indent="0" algn="just">
              <a:buNone/>
            </a:pPr>
            <a:r>
              <a:rPr lang="en-US" sz="2000" b="1" dirty="0"/>
              <a:t>3. </a:t>
            </a:r>
            <a:r>
              <a:rPr lang="en-US" sz="2000" dirty="0"/>
              <a:t>It is computationally easy for the receiver B to decrypt the resulting </a:t>
            </a:r>
            <a:r>
              <a:rPr lang="en-US" sz="2000" dirty="0" err="1" smtClean="0"/>
              <a:t>ciphertext</a:t>
            </a:r>
            <a:r>
              <a:rPr lang="en-US" sz="2000" dirty="0"/>
              <a:t> </a:t>
            </a:r>
            <a:r>
              <a:rPr lang="en-US" sz="2000" dirty="0" smtClean="0"/>
              <a:t>using </a:t>
            </a:r>
            <a:r>
              <a:rPr lang="en-US" sz="2000" dirty="0"/>
              <a:t>the private key to recover the original message:</a:t>
            </a:r>
          </a:p>
          <a:p>
            <a:pPr marL="0" indent="0" algn="just">
              <a:buNone/>
            </a:pPr>
            <a:r>
              <a:rPr lang="en-US" sz="2000" i="1" dirty="0" smtClean="0"/>
              <a:t>	M </a:t>
            </a:r>
            <a:r>
              <a:rPr lang="en-US" sz="2000" dirty="0"/>
              <a:t>= D(</a:t>
            </a:r>
            <a:r>
              <a:rPr lang="en-US" sz="2000" i="1" dirty="0" err="1"/>
              <a:t>PR</a:t>
            </a:r>
            <a:r>
              <a:rPr lang="en-US" sz="1400" i="1" dirty="0" err="1"/>
              <a:t>b</a:t>
            </a:r>
            <a:r>
              <a:rPr lang="en-US" sz="2000" dirty="0"/>
              <a:t>, </a:t>
            </a:r>
            <a:r>
              <a:rPr lang="en-US" sz="2000" i="1" dirty="0"/>
              <a:t>C</a:t>
            </a:r>
            <a:r>
              <a:rPr lang="en-US" sz="2000" dirty="0"/>
              <a:t>) = D[</a:t>
            </a:r>
            <a:r>
              <a:rPr lang="en-US" sz="2000" i="1" dirty="0" err="1"/>
              <a:t>PR</a:t>
            </a:r>
            <a:r>
              <a:rPr lang="en-US" sz="1400" i="1" dirty="0" err="1"/>
              <a:t>b</a:t>
            </a:r>
            <a:r>
              <a:rPr lang="en-US" sz="2000" dirty="0"/>
              <a:t>, E(</a:t>
            </a:r>
            <a:r>
              <a:rPr lang="en-US" sz="2000" i="1" dirty="0" err="1"/>
              <a:t>PU</a:t>
            </a:r>
            <a:r>
              <a:rPr lang="en-US" sz="1400" i="1" dirty="0" err="1"/>
              <a:t>b</a:t>
            </a:r>
            <a:r>
              <a:rPr lang="en-US" sz="2000" dirty="0" err="1"/>
              <a:t>,</a:t>
            </a:r>
            <a:r>
              <a:rPr lang="en-US" sz="2000" i="1" dirty="0" err="1"/>
              <a:t>M</a:t>
            </a:r>
            <a:r>
              <a:rPr lang="en-US" sz="2000" dirty="0"/>
              <a:t>)]</a:t>
            </a:r>
          </a:p>
          <a:p>
            <a:pPr marL="0" indent="0" algn="just">
              <a:buNone/>
            </a:pPr>
            <a:r>
              <a:rPr lang="en-US" sz="2000" b="1" dirty="0"/>
              <a:t>4. </a:t>
            </a:r>
            <a:r>
              <a:rPr lang="en-US" sz="2000" dirty="0"/>
              <a:t>It is computationally infeasible for an adversary, knowing the public key, </a:t>
            </a:r>
            <a:r>
              <a:rPr lang="en-US" sz="2000" i="1" dirty="0" err="1"/>
              <a:t>PU</a:t>
            </a:r>
            <a:r>
              <a:rPr lang="en-US" sz="1400" i="1" dirty="0" err="1"/>
              <a:t>b</a:t>
            </a:r>
            <a:r>
              <a:rPr lang="en-US" sz="2000" dirty="0"/>
              <a:t>, </a:t>
            </a:r>
            <a:r>
              <a:rPr lang="en-US" sz="2000" dirty="0" smtClean="0"/>
              <a:t>to determine </a:t>
            </a:r>
            <a:r>
              <a:rPr lang="en-US" sz="2000" dirty="0"/>
              <a:t>the private key</a:t>
            </a:r>
            <a:r>
              <a:rPr lang="en-US" sz="2000" dirty="0" smtClean="0"/>
              <a:t>, </a:t>
            </a:r>
            <a:r>
              <a:rPr lang="en-US" sz="2000" i="1" dirty="0" err="1" smtClean="0"/>
              <a:t>PR</a:t>
            </a:r>
            <a:r>
              <a:rPr lang="en-US" sz="1400" i="1" dirty="0" err="1" smtClean="0"/>
              <a:t>b</a:t>
            </a:r>
            <a:r>
              <a:rPr lang="en-US" sz="2000" dirty="0"/>
              <a:t>.</a:t>
            </a:r>
          </a:p>
          <a:p>
            <a:pPr marL="0" indent="0" algn="just">
              <a:buNone/>
            </a:pPr>
            <a:r>
              <a:rPr lang="en-US" sz="2000" b="1" dirty="0"/>
              <a:t>5. </a:t>
            </a:r>
            <a:r>
              <a:rPr lang="en-US" sz="2000" dirty="0"/>
              <a:t>It is computationally infeasible for an adversary, knowing the public key, </a:t>
            </a:r>
            <a:r>
              <a:rPr lang="en-US" sz="2000" i="1" dirty="0" err="1" smtClean="0"/>
              <a:t>PU</a:t>
            </a:r>
            <a:r>
              <a:rPr lang="en-US" sz="1400" i="1" dirty="0" err="1" smtClean="0"/>
              <a:t>b</a:t>
            </a:r>
            <a:r>
              <a:rPr lang="en-US" sz="2000" dirty="0" smtClean="0"/>
              <a:t>, and </a:t>
            </a:r>
            <a:r>
              <a:rPr lang="en-US" sz="2000" dirty="0"/>
              <a:t>a </a:t>
            </a:r>
            <a:r>
              <a:rPr lang="en-US" sz="2000" dirty="0" err="1" smtClean="0"/>
              <a:t>ciphertext</a:t>
            </a:r>
            <a:r>
              <a:rPr lang="en-US" sz="2000" dirty="0"/>
              <a:t>, </a:t>
            </a:r>
            <a:r>
              <a:rPr lang="en-US" sz="2000" i="1" dirty="0"/>
              <a:t>C</a:t>
            </a:r>
            <a:r>
              <a:rPr lang="en-US" sz="2000" dirty="0"/>
              <a:t>, to recover the original </a:t>
            </a:r>
            <a:r>
              <a:rPr lang="en-US" sz="2000" dirty="0" err="1"/>
              <a:t>message,</a:t>
            </a:r>
            <a:r>
              <a:rPr lang="en-US" sz="2000" i="1" dirty="0" err="1"/>
              <a:t>M</a:t>
            </a:r>
            <a:r>
              <a:rPr lang="en-US" sz="2000" dirty="0" smtClean="0"/>
              <a:t>.</a:t>
            </a:r>
          </a:p>
          <a:p>
            <a:pPr marL="0" indent="0" algn="just">
              <a:buNone/>
            </a:pPr>
            <a:r>
              <a:rPr lang="en-US" sz="2000" b="1" dirty="0" smtClean="0"/>
              <a:t>6. </a:t>
            </a:r>
            <a:r>
              <a:rPr lang="en-US" sz="2000" dirty="0" smtClean="0"/>
              <a:t>The </a:t>
            </a:r>
            <a:r>
              <a:rPr lang="en-US" sz="2000" dirty="0"/>
              <a:t>two keys can be applied in either order:</a:t>
            </a:r>
          </a:p>
          <a:p>
            <a:pPr marL="0" indent="0" algn="just">
              <a:buNone/>
            </a:pPr>
            <a:r>
              <a:rPr lang="en-US" sz="2000" i="1" dirty="0" smtClean="0"/>
              <a:t>	M </a:t>
            </a:r>
            <a:r>
              <a:rPr lang="en-US" sz="2000" dirty="0"/>
              <a:t>= D[</a:t>
            </a:r>
            <a:r>
              <a:rPr lang="en-US" sz="2000" i="1" dirty="0" err="1"/>
              <a:t>PU</a:t>
            </a:r>
            <a:r>
              <a:rPr lang="en-US" sz="1400" i="1" dirty="0" err="1"/>
              <a:t>b</a:t>
            </a:r>
            <a:r>
              <a:rPr lang="en-US" sz="2000" dirty="0"/>
              <a:t>, E(</a:t>
            </a:r>
            <a:r>
              <a:rPr lang="en-US" sz="2000" i="1" dirty="0" err="1"/>
              <a:t>PR</a:t>
            </a:r>
            <a:r>
              <a:rPr lang="en-US" sz="1400" i="1" dirty="0" err="1"/>
              <a:t>b</a:t>
            </a:r>
            <a:r>
              <a:rPr lang="en-US" sz="2000" dirty="0" err="1"/>
              <a:t>,</a:t>
            </a:r>
            <a:r>
              <a:rPr lang="en-US" sz="2000" i="1" dirty="0" err="1"/>
              <a:t>M</a:t>
            </a:r>
            <a:r>
              <a:rPr lang="en-US" sz="2000" dirty="0"/>
              <a:t>)] = D[</a:t>
            </a:r>
            <a:r>
              <a:rPr lang="en-US" sz="2000" i="1" dirty="0" err="1"/>
              <a:t>PR</a:t>
            </a:r>
            <a:r>
              <a:rPr lang="en-US" sz="1400" i="1" dirty="0" err="1"/>
              <a:t>b</a:t>
            </a:r>
            <a:r>
              <a:rPr lang="en-US" sz="2000" dirty="0"/>
              <a:t>, E(</a:t>
            </a:r>
            <a:r>
              <a:rPr lang="en-US" sz="2000" i="1" dirty="0" err="1"/>
              <a:t>PU</a:t>
            </a:r>
            <a:r>
              <a:rPr lang="en-US" sz="1400" i="1" dirty="0" err="1"/>
              <a:t>b</a:t>
            </a:r>
            <a:r>
              <a:rPr lang="en-US" sz="2000" dirty="0" err="1"/>
              <a:t>,</a:t>
            </a:r>
            <a:r>
              <a:rPr lang="en-US" sz="2000" i="1" dirty="0" err="1"/>
              <a:t>M</a:t>
            </a:r>
            <a:r>
              <a:rPr lang="en-US" sz="2000" dirty="0" smtClean="0"/>
              <a:t>)]</a:t>
            </a:r>
          </a:p>
          <a:p>
            <a:pPr marL="0" indent="0" algn="just">
              <a:buNone/>
            </a:pP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dirty="0"/>
          </a:p>
        </p:txBody>
      </p:sp>
    </p:spTree>
    <p:extLst>
      <p:ext uri="{BB962C8B-B14F-4D97-AF65-F5344CB8AC3E}">
        <p14:creationId xmlns:p14="http://schemas.microsoft.com/office/powerpoint/2010/main" val="61044057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Requirements for Public-Key Cryptography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ea typeface="ＭＳ Ｐゴシック" pitchFamily="34" charset="-128"/>
              </a:rPr>
              <a:t>Need </a:t>
            </a:r>
            <a:r>
              <a:rPr lang="en-US" dirty="0">
                <a:ea typeface="ＭＳ Ｐゴシック" pitchFamily="34" charset="-128"/>
              </a:rPr>
              <a:t>a </a:t>
            </a:r>
            <a:r>
              <a:rPr lang="en-US" b="1" dirty="0">
                <a:solidFill>
                  <a:srgbClr val="FF0000"/>
                </a:solidFill>
                <a:ea typeface="ＭＳ Ｐゴシック" pitchFamily="34" charset="-128"/>
              </a:rPr>
              <a:t>trapdoor one-way </a:t>
            </a:r>
            <a:r>
              <a:rPr lang="en-US" b="1" dirty="0" smtClean="0">
                <a:solidFill>
                  <a:srgbClr val="FF0000"/>
                </a:solidFill>
                <a:ea typeface="ＭＳ Ｐゴシック" pitchFamily="34" charset="-128"/>
              </a:rPr>
              <a:t>function</a:t>
            </a:r>
          </a:p>
          <a:p>
            <a:r>
              <a:rPr lang="en-US" dirty="0"/>
              <a:t>A </a:t>
            </a:r>
            <a:r>
              <a:rPr lang="en-US" b="1" dirty="0"/>
              <a:t>trapdoor function</a:t>
            </a:r>
            <a:r>
              <a:rPr lang="en-US" dirty="0"/>
              <a:t> is a </a:t>
            </a:r>
            <a:r>
              <a:rPr lang="en-US" dirty="0">
                <a:hlinkClick r:id="rId2" tooltip="Function (mathematics)"/>
              </a:rPr>
              <a:t>function</a:t>
            </a:r>
            <a:r>
              <a:rPr lang="en-US" dirty="0"/>
              <a:t> that is easy to compute in one direction, yet difficult to compute in the opposite direction (finding its </a:t>
            </a:r>
            <a:r>
              <a:rPr lang="en-US" dirty="0">
                <a:hlinkClick r:id="rId3" tooltip="Inverse function"/>
              </a:rPr>
              <a:t>inverse</a:t>
            </a:r>
            <a:r>
              <a:rPr lang="en-US" dirty="0"/>
              <a:t>) without special information, called the "trapdoor".</a:t>
            </a:r>
            <a:endParaRPr lang="en-US" b="1" dirty="0">
              <a:solidFill>
                <a:srgbClr val="FF0000"/>
              </a:solidFill>
              <a:ea typeface="ＭＳ Ｐゴシック" pitchFamily="34" charset="-128"/>
            </a:endParaRPr>
          </a:p>
          <a:p>
            <a:r>
              <a:rPr lang="en-US" dirty="0" smtClean="0">
                <a:ea typeface="ＭＳ Ｐゴシック" pitchFamily="34" charset="-128"/>
              </a:rPr>
              <a:t>One-way </a:t>
            </a:r>
            <a:r>
              <a:rPr lang="en-US" dirty="0">
                <a:ea typeface="ＭＳ Ｐゴシック" pitchFamily="34" charset="-128"/>
              </a:rPr>
              <a:t>function has</a:t>
            </a:r>
          </a:p>
          <a:p>
            <a:pPr lvl="1"/>
            <a:r>
              <a:rPr lang="en-US" dirty="0">
                <a:ea typeface="ＭＳ Ｐゴシック" pitchFamily="34" charset="-128"/>
              </a:rPr>
              <a:t>Y = f(X) easy  </a:t>
            </a:r>
          </a:p>
          <a:p>
            <a:pPr lvl="1"/>
            <a:r>
              <a:rPr lang="en-US" dirty="0">
                <a:ea typeface="ＭＳ Ｐゴシック" pitchFamily="34" charset="-128"/>
              </a:rPr>
              <a:t>X = f</a:t>
            </a:r>
            <a:r>
              <a:rPr lang="en-US" baseline="30000" dirty="0">
                <a:ea typeface="ＭＳ Ｐゴシック" pitchFamily="34" charset="-128"/>
              </a:rPr>
              <a:t>–1</a:t>
            </a:r>
            <a:r>
              <a:rPr lang="en-US" dirty="0">
                <a:ea typeface="ＭＳ Ｐゴシック" pitchFamily="34" charset="-128"/>
              </a:rPr>
              <a:t>(Y) infeasible</a:t>
            </a:r>
          </a:p>
          <a:p>
            <a:r>
              <a:rPr lang="en-US" dirty="0" smtClean="0">
                <a:ea typeface="ＭＳ Ｐゴシック" pitchFamily="34" charset="-128"/>
              </a:rPr>
              <a:t>A </a:t>
            </a:r>
            <a:r>
              <a:rPr lang="en-US" dirty="0">
                <a:ea typeface="ＭＳ Ｐゴシック" pitchFamily="34" charset="-128"/>
              </a:rPr>
              <a:t>trap-door one-way function has</a:t>
            </a:r>
          </a:p>
          <a:p>
            <a:pPr lvl="1"/>
            <a:r>
              <a:rPr lang="en-US" dirty="0">
                <a:ea typeface="ＭＳ Ｐゴシック" pitchFamily="34" charset="-128"/>
              </a:rPr>
              <a:t>Y = </a:t>
            </a:r>
            <a:r>
              <a:rPr lang="en-US" dirty="0" err="1">
                <a:ea typeface="ＭＳ Ｐゴシック" pitchFamily="34" charset="-128"/>
              </a:rPr>
              <a:t>f</a:t>
            </a:r>
            <a:r>
              <a:rPr lang="en-US" baseline="-25000" dirty="0" err="1">
                <a:ea typeface="ＭＳ Ｐゴシック" pitchFamily="34" charset="-128"/>
              </a:rPr>
              <a:t>k</a:t>
            </a:r>
            <a:r>
              <a:rPr lang="en-US" dirty="0">
                <a:ea typeface="ＭＳ Ｐゴシック" pitchFamily="34" charset="-128"/>
              </a:rPr>
              <a:t>(X) </a:t>
            </a:r>
            <a:r>
              <a:rPr lang="en-US" dirty="0" smtClean="0">
                <a:ea typeface="ＭＳ Ｐゴシック" pitchFamily="34" charset="-128"/>
              </a:rPr>
              <a:t>     easy</a:t>
            </a:r>
            <a:r>
              <a:rPr lang="en-US" dirty="0">
                <a:ea typeface="ＭＳ Ｐゴシック" pitchFamily="34" charset="-128"/>
              </a:rPr>
              <a:t>, if k and X are known</a:t>
            </a:r>
          </a:p>
          <a:p>
            <a:pPr lvl="1"/>
            <a:r>
              <a:rPr lang="en-US" dirty="0">
                <a:ea typeface="ＭＳ Ｐゴシック" pitchFamily="34" charset="-128"/>
              </a:rPr>
              <a:t>X = </a:t>
            </a:r>
            <a:r>
              <a:rPr lang="en-US" dirty="0" err="1">
                <a:ea typeface="ＭＳ Ｐゴシック" pitchFamily="34" charset="-128"/>
              </a:rPr>
              <a:t>f</a:t>
            </a:r>
            <a:r>
              <a:rPr lang="en-US" baseline="-25000" dirty="0" err="1">
                <a:ea typeface="ＭＳ Ｐゴシック" pitchFamily="34" charset="-128"/>
              </a:rPr>
              <a:t>k</a:t>
            </a:r>
            <a:r>
              <a:rPr lang="en-US" baseline="30000" dirty="0">
                <a:ea typeface="ＭＳ Ｐゴシック" pitchFamily="34" charset="-128"/>
              </a:rPr>
              <a:t>–1</a:t>
            </a:r>
            <a:r>
              <a:rPr lang="en-US" dirty="0">
                <a:ea typeface="ＭＳ Ｐゴシック" pitchFamily="34" charset="-128"/>
              </a:rPr>
              <a:t>(Y) </a:t>
            </a:r>
            <a:r>
              <a:rPr lang="en-US" dirty="0" smtClean="0">
                <a:ea typeface="ＭＳ Ｐゴシック" pitchFamily="34" charset="-128"/>
              </a:rPr>
              <a:t>  easy</a:t>
            </a:r>
            <a:r>
              <a:rPr lang="en-US" dirty="0">
                <a:ea typeface="ＭＳ Ｐゴシック" pitchFamily="34" charset="-128"/>
              </a:rPr>
              <a:t>, if k and Y are known</a:t>
            </a:r>
          </a:p>
          <a:p>
            <a:pPr lvl="1"/>
            <a:r>
              <a:rPr lang="en-US" dirty="0">
                <a:ea typeface="ＭＳ Ｐゴシック" pitchFamily="34" charset="-128"/>
              </a:rPr>
              <a:t>X = </a:t>
            </a:r>
            <a:r>
              <a:rPr lang="en-US" dirty="0" err="1">
                <a:ea typeface="ＭＳ Ｐゴシック" pitchFamily="34" charset="-128"/>
              </a:rPr>
              <a:t>f</a:t>
            </a:r>
            <a:r>
              <a:rPr lang="en-US" baseline="-25000" dirty="0" err="1">
                <a:ea typeface="ＭＳ Ｐゴシック" pitchFamily="34" charset="-128"/>
              </a:rPr>
              <a:t>k</a:t>
            </a:r>
            <a:r>
              <a:rPr lang="en-US" baseline="30000" dirty="0">
                <a:ea typeface="ＭＳ Ｐゴシック" pitchFamily="34" charset="-128"/>
              </a:rPr>
              <a:t>–1</a:t>
            </a:r>
            <a:r>
              <a:rPr lang="en-US" dirty="0">
                <a:ea typeface="ＭＳ Ｐゴシック" pitchFamily="34" charset="-128"/>
              </a:rPr>
              <a:t>(Y) </a:t>
            </a:r>
            <a:r>
              <a:rPr lang="en-US" dirty="0" smtClean="0">
                <a:ea typeface="ＭＳ Ｐゴシック" pitchFamily="34" charset="-128"/>
              </a:rPr>
              <a:t>  infeasible</a:t>
            </a:r>
            <a:r>
              <a:rPr lang="en-US" dirty="0">
                <a:ea typeface="ＭＳ Ｐゴシック" pitchFamily="34" charset="-128"/>
              </a:rPr>
              <a:t>, if Y known but k not known</a:t>
            </a:r>
          </a:p>
          <a:p>
            <a:r>
              <a:rPr lang="en-US" dirty="0" smtClean="0">
                <a:ea typeface="ＭＳ Ｐゴシック" pitchFamily="34" charset="-128"/>
              </a:rPr>
              <a:t>A </a:t>
            </a:r>
            <a:r>
              <a:rPr lang="en-US" dirty="0">
                <a:ea typeface="ＭＳ Ｐゴシック" pitchFamily="34" charset="-128"/>
              </a:rPr>
              <a:t>practical public-key scheme depends on a suitable trap-door one-way function</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dirty="0"/>
          </a:p>
        </p:txBody>
      </p:sp>
    </p:spTree>
    <p:extLst>
      <p:ext uri="{BB962C8B-B14F-4D97-AF65-F5344CB8AC3E}">
        <p14:creationId xmlns:p14="http://schemas.microsoft.com/office/powerpoint/2010/main" val="17217551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Public key Cryptanalysis</a:t>
            </a:r>
            <a:endParaRPr lang="en-US" b="1" dirty="0"/>
          </a:p>
        </p:txBody>
      </p:sp>
      <p:sp>
        <p:nvSpPr>
          <p:cNvPr id="3" name="Content Placeholder 2"/>
          <p:cNvSpPr>
            <a:spLocks noGrp="1"/>
          </p:cNvSpPr>
          <p:nvPr>
            <p:ph idx="1"/>
          </p:nvPr>
        </p:nvSpPr>
        <p:spPr>
          <a:xfrm>
            <a:off x="381000" y="1371600"/>
            <a:ext cx="8229600" cy="4525963"/>
          </a:xfrm>
        </p:spPr>
        <p:txBody>
          <a:bodyPr>
            <a:noAutofit/>
          </a:bodyPr>
          <a:lstStyle/>
          <a:p>
            <a:pPr algn="just"/>
            <a:r>
              <a:rPr lang="en-US" sz="2400" dirty="0"/>
              <a:t>A</a:t>
            </a:r>
            <a:r>
              <a:rPr lang="en-US" sz="2400" dirty="0" smtClean="0"/>
              <a:t> </a:t>
            </a:r>
            <a:r>
              <a:rPr lang="en-US" sz="2400" dirty="0"/>
              <a:t>public-key encryption scheme is vulnerable to </a:t>
            </a:r>
            <a:r>
              <a:rPr lang="en-US" sz="2400" dirty="0" smtClean="0"/>
              <a:t>a brute-force </a:t>
            </a:r>
            <a:r>
              <a:rPr lang="en-US" sz="2400" dirty="0"/>
              <a:t>attack</a:t>
            </a:r>
            <a:r>
              <a:rPr lang="en-US" sz="2400" dirty="0" smtClean="0"/>
              <a:t>. The </a:t>
            </a:r>
            <a:r>
              <a:rPr lang="en-US" sz="2400" dirty="0"/>
              <a:t>countermeasure is the same: Use large keys</a:t>
            </a:r>
            <a:r>
              <a:rPr lang="en-US" sz="2400" dirty="0" smtClean="0"/>
              <a:t>.</a:t>
            </a:r>
          </a:p>
          <a:p>
            <a:pPr algn="just"/>
            <a:r>
              <a:rPr lang="en-US" sz="2400" dirty="0"/>
              <a:t>The complexity of calculating </a:t>
            </a:r>
            <a:r>
              <a:rPr lang="en-US" sz="2400" dirty="0" smtClean="0"/>
              <a:t>the mathematical </a:t>
            </a:r>
            <a:r>
              <a:rPr lang="en-US" sz="2400" dirty="0"/>
              <a:t>functions </a:t>
            </a:r>
            <a:r>
              <a:rPr lang="en-US" sz="2400" dirty="0" smtClean="0"/>
              <a:t>may not </a:t>
            </a:r>
            <a:r>
              <a:rPr lang="en-US" sz="2400" dirty="0"/>
              <a:t>scale linearly with the number of bits in the key but grow more rapidly than that.</a:t>
            </a:r>
          </a:p>
          <a:p>
            <a:pPr algn="just"/>
            <a:r>
              <a:rPr lang="en-US" sz="2400" dirty="0"/>
              <a:t>Thus, the key size must be large enough to make brute-force attack impractical </a:t>
            </a:r>
            <a:r>
              <a:rPr lang="en-US" sz="2400" dirty="0" smtClean="0"/>
              <a:t>but small </a:t>
            </a:r>
            <a:r>
              <a:rPr lang="en-US" sz="2400" dirty="0"/>
              <a:t>enough for practical encryption and decryption.</a:t>
            </a:r>
            <a:endParaRPr lang="en-US" sz="2400" dirty="0" smtClean="0"/>
          </a:p>
          <a:p>
            <a:pPr algn="just"/>
            <a:r>
              <a:rPr lang="en-US" sz="2400" dirty="0"/>
              <a:t>Another form of attack is to find some way to compute the private key </a:t>
            </a:r>
            <a:r>
              <a:rPr lang="en-US" sz="2400" dirty="0" smtClean="0"/>
              <a:t>given the </a:t>
            </a:r>
            <a:r>
              <a:rPr lang="en-US" sz="2400" dirty="0"/>
              <a:t>public key</a:t>
            </a:r>
            <a:r>
              <a:rPr lang="en-US" sz="2400" dirty="0" smtClean="0"/>
              <a:t>.</a:t>
            </a:r>
          </a:p>
          <a:p>
            <a:pPr algn="just"/>
            <a:r>
              <a:rPr lang="en-US" sz="2400" dirty="0"/>
              <a:t>Finally, </a:t>
            </a:r>
            <a:r>
              <a:rPr lang="en-US" sz="2400" dirty="0" smtClean="0"/>
              <a:t>another </a:t>
            </a:r>
            <a:r>
              <a:rPr lang="en-US" sz="2400" dirty="0"/>
              <a:t>form of attack that is peculiar to public-key </a:t>
            </a:r>
            <a:r>
              <a:rPr lang="en-US" sz="2400" dirty="0" smtClean="0"/>
              <a:t>systems is, a </a:t>
            </a:r>
            <a:r>
              <a:rPr lang="en-US" sz="2400" dirty="0"/>
              <a:t>probable-message attack</a:t>
            </a:r>
            <a:r>
              <a:rPr lang="en-US" sz="2400" dirty="0" smtClean="0"/>
              <a:t>. </a:t>
            </a:r>
            <a:r>
              <a:rPr lang="en-US" sz="2400" dirty="0"/>
              <a:t>This attack can be thwarted by appending some random bits to such </a:t>
            </a:r>
            <a:r>
              <a:rPr lang="en-US" sz="2400" dirty="0" smtClean="0"/>
              <a:t>simple messages</a:t>
            </a:r>
            <a:r>
              <a:rPr lang="en-US" sz="24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dirty="0"/>
          </a:p>
        </p:txBody>
      </p:sp>
    </p:spTree>
    <p:extLst>
      <p:ext uri="{BB962C8B-B14F-4D97-AF65-F5344CB8AC3E}">
        <p14:creationId xmlns:p14="http://schemas.microsoft.com/office/powerpoint/2010/main" val="109008927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RSA</a:t>
            </a:r>
            <a:endParaRPr lang="en-US" b="1" dirty="0"/>
          </a:p>
        </p:txBody>
      </p:sp>
      <p:sp>
        <p:nvSpPr>
          <p:cNvPr id="3" name="Content Placeholder 2"/>
          <p:cNvSpPr>
            <a:spLocks noGrp="1"/>
          </p:cNvSpPr>
          <p:nvPr>
            <p:ph idx="1"/>
          </p:nvPr>
        </p:nvSpPr>
        <p:spPr/>
        <p:txBody>
          <a:bodyPr>
            <a:normAutofit fontScale="92500"/>
          </a:bodyPr>
          <a:lstStyle/>
          <a:p>
            <a:pPr algn="just"/>
            <a:r>
              <a:rPr lang="en-AU" dirty="0" smtClean="0"/>
              <a:t>By </a:t>
            </a:r>
            <a:r>
              <a:rPr lang="en-AU" dirty="0" err="1"/>
              <a:t>Rivest</a:t>
            </a:r>
            <a:r>
              <a:rPr lang="en-AU" dirty="0"/>
              <a:t>, Shamir &amp; </a:t>
            </a:r>
            <a:r>
              <a:rPr lang="en-AU" dirty="0" err="1"/>
              <a:t>Adleman</a:t>
            </a:r>
            <a:r>
              <a:rPr lang="en-AU" dirty="0"/>
              <a:t> of MIT in </a:t>
            </a:r>
            <a:r>
              <a:rPr lang="en-AU" dirty="0" smtClean="0"/>
              <a:t>1977. </a:t>
            </a:r>
            <a:endParaRPr lang="en-AU" dirty="0"/>
          </a:p>
          <a:p>
            <a:pPr algn="just"/>
            <a:r>
              <a:rPr lang="en-AU" dirty="0" smtClean="0"/>
              <a:t>Best </a:t>
            </a:r>
            <a:r>
              <a:rPr lang="en-AU" dirty="0"/>
              <a:t>known &amp; widely used public-key </a:t>
            </a:r>
            <a:r>
              <a:rPr lang="en-AU" dirty="0" smtClean="0"/>
              <a:t>scheme.</a:t>
            </a:r>
          </a:p>
          <a:p>
            <a:pPr algn="just"/>
            <a:r>
              <a:rPr lang="en-AU" dirty="0" smtClean="0"/>
              <a:t>Block cipher in which the plaintext and </a:t>
            </a:r>
            <a:r>
              <a:rPr lang="en-AU" dirty="0" err="1" smtClean="0"/>
              <a:t>ciphertext</a:t>
            </a:r>
            <a:r>
              <a:rPr lang="en-AU" dirty="0" smtClean="0"/>
              <a:t> are integers between 0 and n-1 for some n. </a:t>
            </a:r>
          </a:p>
          <a:p>
            <a:pPr algn="just"/>
            <a:r>
              <a:rPr lang="en-AU" dirty="0" smtClean="0"/>
              <a:t>Typical size of n is 1024 bits or 309 decimal digits.</a:t>
            </a:r>
            <a:endParaRPr lang="en-AU" dirty="0"/>
          </a:p>
          <a:p>
            <a:pPr algn="just"/>
            <a:r>
              <a:rPr lang="en-AU" dirty="0" smtClean="0"/>
              <a:t>Based </a:t>
            </a:r>
            <a:r>
              <a:rPr lang="en-AU" dirty="0"/>
              <a:t>on exponentiation in a finite (Galois) field over integers modulo a </a:t>
            </a:r>
            <a:r>
              <a:rPr lang="en-AU" dirty="0" smtClean="0"/>
              <a:t>prime.</a:t>
            </a:r>
            <a:r>
              <a:rPr lang="en-AU" dirty="0" smtClean="0">
                <a:ea typeface="ＭＳ Ｐゴシック" pitchFamily="34" charset="-128"/>
              </a:rPr>
              <a:t> </a:t>
            </a:r>
            <a:endParaRPr lang="en-AU" dirty="0"/>
          </a:p>
          <a:p>
            <a:pPr algn="just"/>
            <a:r>
              <a:rPr lang="en-AU" dirty="0" smtClean="0"/>
              <a:t>Security </a:t>
            </a:r>
            <a:r>
              <a:rPr lang="en-AU" dirty="0"/>
              <a:t>due to cost of factoring large </a:t>
            </a:r>
            <a:r>
              <a:rPr lang="en-AU" dirty="0" smtClean="0"/>
              <a:t>numbers.</a:t>
            </a:r>
            <a:r>
              <a:rPr lang="en-AU" dirty="0" smtClean="0">
                <a:ea typeface="ＭＳ Ｐゴシック" pitchFamily="34" charset="-128"/>
              </a:rPr>
              <a:t> </a:t>
            </a:r>
            <a:endParaRPr lang="en-AU" dirty="0">
              <a:ea typeface="ＭＳ Ｐゴシック" pitchFamily="34" charset="-128"/>
            </a:endParaRP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84</a:t>
            </a:fld>
            <a:endParaRPr lang="en-US" dirty="0"/>
          </a:p>
        </p:txBody>
      </p:sp>
    </p:spTree>
    <p:extLst>
      <p:ext uri="{BB962C8B-B14F-4D97-AF65-F5344CB8AC3E}">
        <p14:creationId xmlns:p14="http://schemas.microsoft.com/office/powerpoint/2010/main" val="74348522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RSA En/Decryption</a:t>
            </a:r>
            <a:endParaRPr lang="en-US" b="1" dirty="0"/>
          </a:p>
        </p:txBody>
      </p:sp>
      <p:sp>
        <p:nvSpPr>
          <p:cNvPr id="3" name="Content Placeholder 2"/>
          <p:cNvSpPr>
            <a:spLocks noGrp="1"/>
          </p:cNvSpPr>
          <p:nvPr>
            <p:ph idx="1"/>
          </p:nvPr>
        </p:nvSpPr>
        <p:spPr/>
        <p:txBody>
          <a:bodyPr>
            <a:normAutofit fontScale="85000" lnSpcReduction="10000"/>
          </a:bodyPr>
          <a:lstStyle/>
          <a:p>
            <a:pPr algn="just"/>
            <a:r>
              <a:rPr lang="en-US" dirty="0" smtClean="0"/>
              <a:t>Plaintext is encrypted in blocks.</a:t>
            </a:r>
          </a:p>
          <a:p>
            <a:pPr algn="just"/>
            <a:r>
              <a:rPr lang="en-US" dirty="0"/>
              <a:t>Encryption and decryption are of the following form, </a:t>
            </a:r>
            <a:r>
              <a:rPr lang="en-US" dirty="0" smtClean="0"/>
              <a:t>for some </a:t>
            </a:r>
            <a:r>
              <a:rPr lang="en-US" dirty="0"/>
              <a:t>plaintext block </a:t>
            </a:r>
            <a:r>
              <a:rPr lang="en-US" i="1" dirty="0"/>
              <a:t>M </a:t>
            </a:r>
            <a:r>
              <a:rPr lang="en-US" dirty="0" smtClean="0"/>
              <a:t>and </a:t>
            </a:r>
            <a:r>
              <a:rPr lang="en-US" dirty="0" err="1" smtClean="0"/>
              <a:t>ciphertext</a:t>
            </a:r>
            <a:r>
              <a:rPr lang="en-US" dirty="0" smtClean="0"/>
              <a:t> </a:t>
            </a:r>
            <a:r>
              <a:rPr lang="en-US" dirty="0"/>
              <a:t>block </a:t>
            </a:r>
            <a:r>
              <a:rPr lang="en-US" i="1" dirty="0"/>
              <a:t>C</a:t>
            </a:r>
            <a:r>
              <a:rPr lang="en-US" dirty="0" smtClean="0"/>
              <a:t>.</a:t>
            </a:r>
          </a:p>
          <a:p>
            <a:pPr algn="just"/>
            <a:endParaRPr lang="en-US" dirty="0"/>
          </a:p>
          <a:p>
            <a:pPr marL="0" indent="0" algn="just">
              <a:buNone/>
            </a:pPr>
            <a:endParaRPr lang="en-US" dirty="0" smtClean="0"/>
          </a:p>
          <a:p>
            <a:pPr algn="just"/>
            <a:r>
              <a:rPr lang="en-US" dirty="0"/>
              <a:t>Both sender and receiver must know the value of </a:t>
            </a:r>
            <a:r>
              <a:rPr lang="en-US" i="1" dirty="0"/>
              <a:t>n</a:t>
            </a:r>
            <a:r>
              <a:rPr lang="en-US" dirty="0"/>
              <a:t>. </a:t>
            </a:r>
            <a:endParaRPr lang="en-US" dirty="0" smtClean="0"/>
          </a:p>
          <a:p>
            <a:pPr algn="just"/>
            <a:r>
              <a:rPr lang="en-US" dirty="0" smtClean="0"/>
              <a:t>The </a:t>
            </a:r>
            <a:r>
              <a:rPr lang="en-US" dirty="0"/>
              <a:t>sender knows </a:t>
            </a:r>
            <a:r>
              <a:rPr lang="en-US" dirty="0" smtClean="0"/>
              <a:t>the value </a:t>
            </a:r>
            <a:r>
              <a:rPr lang="en-US" dirty="0"/>
              <a:t>of </a:t>
            </a:r>
            <a:r>
              <a:rPr lang="en-US" i="1" dirty="0"/>
              <a:t>e</a:t>
            </a:r>
            <a:r>
              <a:rPr lang="en-US" dirty="0"/>
              <a:t>, and only the receiver knows the value of </a:t>
            </a:r>
            <a:r>
              <a:rPr lang="en-US" i="1" dirty="0"/>
              <a:t>d</a:t>
            </a:r>
            <a:r>
              <a:rPr lang="en-US" dirty="0"/>
              <a:t>. </a:t>
            </a:r>
            <a:endParaRPr lang="en-US" dirty="0" smtClean="0"/>
          </a:p>
          <a:p>
            <a:pPr algn="just"/>
            <a:r>
              <a:rPr lang="en-US" dirty="0" smtClean="0"/>
              <a:t>Thus</a:t>
            </a:r>
            <a:r>
              <a:rPr lang="en-US" dirty="0"/>
              <a:t>, this is a </a:t>
            </a:r>
            <a:r>
              <a:rPr lang="en-US" dirty="0" smtClean="0"/>
              <a:t>public-key encryption </a:t>
            </a:r>
            <a:r>
              <a:rPr lang="en-US" dirty="0"/>
              <a:t>algorithm with a public key of </a:t>
            </a:r>
            <a:r>
              <a:rPr lang="en-US" i="1" dirty="0">
                <a:solidFill>
                  <a:srgbClr val="FF0000"/>
                </a:solidFill>
              </a:rPr>
              <a:t>PU </a:t>
            </a:r>
            <a:r>
              <a:rPr lang="en-US" dirty="0">
                <a:solidFill>
                  <a:srgbClr val="FF0000"/>
                </a:solidFill>
              </a:rPr>
              <a:t>= {</a:t>
            </a:r>
            <a:r>
              <a:rPr lang="en-US" i="1" dirty="0">
                <a:solidFill>
                  <a:srgbClr val="FF0000"/>
                </a:solidFill>
              </a:rPr>
              <a:t>e</a:t>
            </a:r>
            <a:r>
              <a:rPr lang="en-US" dirty="0">
                <a:solidFill>
                  <a:srgbClr val="FF0000"/>
                </a:solidFill>
              </a:rPr>
              <a:t>, </a:t>
            </a:r>
            <a:r>
              <a:rPr lang="en-US" i="1" dirty="0">
                <a:solidFill>
                  <a:srgbClr val="FF0000"/>
                </a:solidFill>
              </a:rPr>
              <a:t>n</a:t>
            </a:r>
            <a:r>
              <a:rPr lang="en-US" dirty="0">
                <a:solidFill>
                  <a:srgbClr val="FF0000"/>
                </a:solidFill>
              </a:rPr>
              <a:t>} </a:t>
            </a:r>
            <a:r>
              <a:rPr lang="en-US" dirty="0"/>
              <a:t>and a private key of </a:t>
            </a:r>
            <a:r>
              <a:rPr lang="en-US" i="1" dirty="0">
                <a:solidFill>
                  <a:srgbClr val="FF0000"/>
                </a:solidFill>
              </a:rPr>
              <a:t>PR </a:t>
            </a:r>
            <a:r>
              <a:rPr lang="en-US" dirty="0">
                <a:solidFill>
                  <a:srgbClr val="FF0000"/>
                </a:solidFill>
              </a:rPr>
              <a:t>= {</a:t>
            </a:r>
            <a:r>
              <a:rPr lang="en-US" i="1" dirty="0">
                <a:solidFill>
                  <a:srgbClr val="FF0000"/>
                </a:solidFill>
              </a:rPr>
              <a:t>d</a:t>
            </a:r>
            <a:r>
              <a:rPr lang="en-US" dirty="0">
                <a:solidFill>
                  <a:srgbClr val="FF0000"/>
                </a:solidFill>
              </a:rPr>
              <a:t>, </a:t>
            </a:r>
            <a:r>
              <a:rPr lang="en-US" i="1" dirty="0">
                <a:solidFill>
                  <a:srgbClr val="FF0000"/>
                </a:solidFill>
              </a:rPr>
              <a:t>n</a:t>
            </a:r>
            <a:r>
              <a:rPr lang="en-US" dirty="0" smtClean="0">
                <a:solidFill>
                  <a:srgbClr val="FF0000"/>
                </a:solidFill>
              </a:rPr>
              <a:t>}</a:t>
            </a:r>
            <a:r>
              <a:rPr lang="en-US" dirty="0" smtClean="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895600"/>
            <a:ext cx="58293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85</a:t>
            </a:fld>
            <a:endParaRPr lang="en-US" dirty="0"/>
          </a:p>
        </p:txBody>
      </p:sp>
    </p:spTree>
    <p:extLst>
      <p:ext uri="{BB962C8B-B14F-4D97-AF65-F5344CB8AC3E}">
        <p14:creationId xmlns:p14="http://schemas.microsoft.com/office/powerpoint/2010/main" val="47939363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RSA</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514350" indent="-514350" algn="just">
                  <a:buFont typeface="+mj-lt"/>
                  <a:buAutoNum type="arabicPeriod"/>
                </a:pPr>
                <a:r>
                  <a:rPr lang="en-US" dirty="0" smtClean="0"/>
                  <a:t>It is possible to find values of </a:t>
                </a:r>
                <a:r>
                  <a:rPr lang="en-US" i="1" dirty="0"/>
                  <a:t>e</a:t>
                </a:r>
                <a:r>
                  <a:rPr lang="en-US" dirty="0"/>
                  <a:t>, </a:t>
                </a:r>
                <a:r>
                  <a:rPr lang="en-US" i="1" dirty="0"/>
                  <a:t>d</a:t>
                </a:r>
                <a:r>
                  <a:rPr lang="en-US" dirty="0"/>
                  <a:t>, </a:t>
                </a:r>
                <a:r>
                  <a:rPr lang="en-US" i="1" dirty="0"/>
                  <a:t>n </a:t>
                </a:r>
                <a:r>
                  <a:rPr lang="en-US" dirty="0"/>
                  <a:t>such that </a:t>
                </a:r>
                <a14:m>
                  <m:oMath xmlns:m="http://schemas.openxmlformats.org/officeDocument/2006/math">
                    <m:sSup>
                      <m:sSupPr>
                        <m:ctrlPr>
                          <a:rPr lang="en-US" i="1" smtClean="0">
                            <a:latin typeface="Cambria Math"/>
                          </a:rPr>
                        </m:ctrlPr>
                      </m:sSupPr>
                      <m:e>
                        <m:r>
                          <a:rPr lang="en-US" b="0" i="1" smtClean="0">
                            <a:latin typeface="Cambria Math"/>
                          </a:rPr>
                          <m:t>𝑀</m:t>
                        </m:r>
                      </m:e>
                      <m:sup>
                        <m:r>
                          <a:rPr lang="en-US" b="0" i="1" smtClean="0">
                            <a:latin typeface="Cambria Math"/>
                          </a:rPr>
                          <m:t>𝑒𝑑</m:t>
                        </m:r>
                      </m:sup>
                    </m:sSup>
                  </m:oMath>
                </a14:m>
                <a:r>
                  <a:rPr lang="en-US" i="1" dirty="0" smtClean="0"/>
                  <a:t> m</a:t>
                </a:r>
                <a:r>
                  <a:rPr lang="en-US" dirty="0" smtClean="0"/>
                  <a:t>od </a:t>
                </a:r>
                <a:r>
                  <a:rPr lang="en-US" i="1" dirty="0"/>
                  <a:t>n </a:t>
                </a:r>
                <a:r>
                  <a:rPr lang="en-US" dirty="0"/>
                  <a:t>= </a:t>
                </a:r>
                <a:r>
                  <a:rPr lang="en-US" i="1" dirty="0"/>
                  <a:t>M </a:t>
                </a:r>
                <a:r>
                  <a:rPr lang="en-US" dirty="0"/>
                  <a:t>for all </a:t>
                </a:r>
                <a:r>
                  <a:rPr lang="en-US" i="1" dirty="0"/>
                  <a:t>M </a:t>
                </a:r>
                <a:r>
                  <a:rPr lang="en-US" dirty="0"/>
                  <a:t>&lt; </a:t>
                </a:r>
                <a:r>
                  <a:rPr lang="en-US" i="1" dirty="0" smtClean="0"/>
                  <a:t>n</a:t>
                </a:r>
                <a:r>
                  <a:rPr lang="en-US" dirty="0" smtClean="0"/>
                  <a:t>.</a:t>
                </a:r>
              </a:p>
              <a:p>
                <a:pPr marL="514350" indent="-514350" algn="just">
                  <a:buFont typeface="+mj-lt"/>
                  <a:buAutoNum type="arabicPeriod"/>
                </a:pPr>
                <a:r>
                  <a:rPr lang="en-US" dirty="0" smtClean="0"/>
                  <a:t>It </a:t>
                </a:r>
                <a:r>
                  <a:rPr lang="en-US" dirty="0"/>
                  <a:t>is relatively easy to calculate </a:t>
                </a:r>
                <a14:m>
                  <m:oMath xmlns:m="http://schemas.openxmlformats.org/officeDocument/2006/math">
                    <m:sSup>
                      <m:sSupPr>
                        <m:ctrlPr>
                          <a:rPr lang="en-US" i="1" smtClean="0">
                            <a:latin typeface="Cambria Math"/>
                          </a:rPr>
                        </m:ctrlPr>
                      </m:sSupPr>
                      <m:e>
                        <m:r>
                          <a:rPr lang="en-US" b="0" i="1" smtClean="0">
                            <a:latin typeface="Cambria Math"/>
                          </a:rPr>
                          <m:t>𝑀</m:t>
                        </m:r>
                      </m:e>
                      <m:sup>
                        <m:r>
                          <a:rPr lang="en-US" b="0" i="1" smtClean="0">
                            <a:latin typeface="Cambria Math"/>
                          </a:rPr>
                          <m:t>𝑒</m:t>
                        </m:r>
                      </m:sup>
                    </m:sSup>
                  </m:oMath>
                </a14:m>
                <a:r>
                  <a:rPr lang="en-US" dirty="0"/>
                  <a:t>mod </a:t>
                </a:r>
                <a:r>
                  <a:rPr lang="en-US" i="1" dirty="0"/>
                  <a:t>n </a:t>
                </a:r>
                <a:r>
                  <a:rPr lang="en-US" dirty="0"/>
                  <a:t>and </a:t>
                </a:r>
                <a14:m>
                  <m:oMath xmlns:m="http://schemas.openxmlformats.org/officeDocument/2006/math">
                    <m:sSup>
                      <m:sSupPr>
                        <m:ctrlPr>
                          <a:rPr lang="en-US" i="1" smtClean="0">
                            <a:latin typeface="Cambria Math"/>
                          </a:rPr>
                        </m:ctrlPr>
                      </m:sSupPr>
                      <m:e>
                        <m:r>
                          <a:rPr lang="en-US" b="0" i="1" smtClean="0">
                            <a:latin typeface="Cambria Math"/>
                          </a:rPr>
                          <m:t>𝐶</m:t>
                        </m:r>
                      </m:e>
                      <m:sup>
                        <m:r>
                          <a:rPr lang="en-US" b="0" i="1" smtClean="0">
                            <a:latin typeface="Cambria Math"/>
                          </a:rPr>
                          <m:t>𝑑</m:t>
                        </m:r>
                      </m:sup>
                    </m:sSup>
                  </m:oMath>
                </a14:m>
                <a:r>
                  <a:rPr lang="en-US" dirty="0"/>
                  <a:t>mod </a:t>
                </a:r>
                <a:r>
                  <a:rPr lang="en-US" i="1" dirty="0"/>
                  <a:t>n </a:t>
                </a:r>
                <a:r>
                  <a:rPr lang="en-US" dirty="0"/>
                  <a:t>for all values of </a:t>
                </a:r>
                <a:r>
                  <a:rPr lang="en-US" i="1" dirty="0"/>
                  <a:t>M </a:t>
                </a:r>
                <a:r>
                  <a:rPr lang="en-US" dirty="0"/>
                  <a:t>&lt; </a:t>
                </a:r>
                <a:r>
                  <a:rPr lang="en-US" i="1" dirty="0" smtClean="0"/>
                  <a:t>n</a:t>
                </a:r>
                <a:r>
                  <a:rPr lang="en-US" dirty="0" smtClean="0"/>
                  <a:t>.</a:t>
                </a:r>
              </a:p>
              <a:p>
                <a:pPr marL="514350" indent="-514350" algn="just">
                  <a:buFont typeface="+mj-lt"/>
                  <a:buAutoNum type="arabicPeriod"/>
                </a:pPr>
                <a:r>
                  <a:rPr lang="en-US" dirty="0" smtClean="0"/>
                  <a:t>It </a:t>
                </a:r>
                <a:r>
                  <a:rPr lang="en-US" dirty="0"/>
                  <a:t>is infeasible to determine </a:t>
                </a:r>
                <a:r>
                  <a:rPr lang="en-US" i="1" dirty="0"/>
                  <a:t>d </a:t>
                </a:r>
                <a:r>
                  <a:rPr lang="en-US" dirty="0"/>
                  <a:t>given </a:t>
                </a:r>
                <a:r>
                  <a:rPr lang="en-US" i="1" dirty="0"/>
                  <a:t>e </a:t>
                </a:r>
                <a:r>
                  <a:rPr lang="en-US" dirty="0"/>
                  <a:t>and </a:t>
                </a:r>
                <a:r>
                  <a:rPr lang="en-US" i="1" dirty="0"/>
                  <a:t>n</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926" t="-2022" r="-303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dirty="0"/>
          </a:p>
        </p:txBody>
      </p:sp>
    </p:spTree>
    <p:extLst>
      <p:ext uri="{BB962C8B-B14F-4D97-AF65-F5344CB8AC3E}">
        <p14:creationId xmlns:p14="http://schemas.microsoft.com/office/powerpoint/2010/main" val="40569014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RSA</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4525963"/>
              </a:xfrm>
            </p:spPr>
            <p:txBody>
              <a:bodyPr>
                <a:noAutofit/>
              </a:bodyPr>
              <a:lstStyle/>
              <a:p>
                <a:pPr algn="just"/>
                <a:r>
                  <a:rPr lang="en-US" sz="2400" dirty="0" smtClean="0"/>
                  <a:t>We need to find a relationship of the form</a:t>
                </a:r>
              </a:p>
              <a:p>
                <a:pPr marL="457200" lvl="1" indent="0" algn="just">
                  <a:buNone/>
                </a:pPr>
                <a:r>
                  <a:rPr lang="en-US" sz="2400" i="1" dirty="0" smtClean="0"/>
                  <a:t>		</a:t>
                </a:r>
                <a14:m>
                  <m:oMath xmlns:m="http://schemas.openxmlformats.org/officeDocument/2006/math">
                    <m:sSup>
                      <m:sSupPr>
                        <m:ctrlPr>
                          <a:rPr lang="en-US" sz="2400" i="1" smtClean="0">
                            <a:latin typeface="Cambria Math"/>
                          </a:rPr>
                        </m:ctrlPr>
                      </m:sSupPr>
                      <m:e>
                        <m:r>
                          <a:rPr lang="en-US" sz="2400" b="0" i="1" smtClean="0">
                            <a:latin typeface="Cambria Math"/>
                          </a:rPr>
                          <m:t>𝑀</m:t>
                        </m:r>
                      </m:e>
                      <m:sup>
                        <m:r>
                          <a:rPr lang="en-US" sz="2400" b="0" i="1" smtClean="0">
                            <a:latin typeface="Cambria Math"/>
                          </a:rPr>
                          <m:t>𝑒𝑑</m:t>
                        </m:r>
                      </m:sup>
                    </m:sSup>
                  </m:oMath>
                </a14:m>
                <a:r>
                  <a:rPr lang="en-US" sz="2400" i="1" dirty="0" smtClean="0"/>
                  <a:t> </a:t>
                </a:r>
                <a:r>
                  <a:rPr lang="en-US" sz="2400" dirty="0"/>
                  <a:t>mod </a:t>
                </a:r>
                <a:r>
                  <a:rPr lang="en-US" sz="2400" i="1" dirty="0"/>
                  <a:t>n </a:t>
                </a:r>
                <a:r>
                  <a:rPr lang="en-US" sz="2400" dirty="0"/>
                  <a:t>= </a:t>
                </a:r>
                <a:r>
                  <a:rPr lang="en-US" sz="2400" i="1" dirty="0"/>
                  <a:t>M</a:t>
                </a:r>
              </a:p>
              <a:p>
                <a:pPr algn="just"/>
                <a:r>
                  <a:rPr lang="en-US" sz="2400" dirty="0"/>
                  <a:t>The preceding relationship holds if </a:t>
                </a:r>
                <a:r>
                  <a:rPr lang="en-US" sz="2400" i="1" dirty="0"/>
                  <a:t>e </a:t>
                </a:r>
                <a:r>
                  <a:rPr lang="en-US" sz="2400" dirty="0"/>
                  <a:t>and </a:t>
                </a:r>
                <a:r>
                  <a:rPr lang="en-US" sz="2400" i="1" dirty="0"/>
                  <a:t>d </a:t>
                </a:r>
                <a:r>
                  <a:rPr lang="en-US" sz="2400" dirty="0"/>
                  <a:t>are multiplicative inverses </a:t>
                </a:r>
                <a:r>
                  <a:rPr lang="en-US" sz="2400" dirty="0" smtClean="0"/>
                  <a:t>modulo φ(</a:t>
                </a:r>
                <a:r>
                  <a:rPr lang="en-US" sz="2400" i="1" dirty="0" smtClean="0"/>
                  <a:t>n</a:t>
                </a:r>
                <a:r>
                  <a:rPr lang="en-US" sz="2400" dirty="0"/>
                  <a:t>), where φ(</a:t>
                </a:r>
                <a:r>
                  <a:rPr lang="en-US" sz="2400" i="1" dirty="0"/>
                  <a:t>n</a:t>
                </a:r>
                <a:r>
                  <a:rPr lang="en-US" sz="2400" dirty="0"/>
                  <a:t>) is the </a:t>
                </a:r>
                <a:r>
                  <a:rPr lang="en-US" sz="2400" dirty="0">
                    <a:solidFill>
                      <a:srgbClr val="FF0000"/>
                    </a:solidFill>
                  </a:rPr>
                  <a:t>Euler </a:t>
                </a:r>
                <a:r>
                  <a:rPr lang="en-US" sz="2400" dirty="0" err="1">
                    <a:solidFill>
                      <a:srgbClr val="FF0000"/>
                    </a:solidFill>
                  </a:rPr>
                  <a:t>totient</a:t>
                </a:r>
                <a:r>
                  <a:rPr lang="en-US" sz="2400" dirty="0">
                    <a:solidFill>
                      <a:srgbClr val="FF0000"/>
                    </a:solidFill>
                  </a:rPr>
                  <a:t> function</a:t>
                </a:r>
                <a:r>
                  <a:rPr lang="en-US" sz="2400" dirty="0"/>
                  <a:t>. It is shown </a:t>
                </a:r>
                <a:r>
                  <a:rPr lang="en-US" sz="2400" dirty="0" smtClean="0"/>
                  <a:t>that </a:t>
                </a:r>
                <a:r>
                  <a:rPr lang="en-US" sz="2400" dirty="0"/>
                  <a:t>for </a:t>
                </a:r>
                <a:r>
                  <a:rPr lang="en-US" sz="2400" i="1" dirty="0" smtClean="0">
                    <a:solidFill>
                      <a:srgbClr val="FF0000"/>
                    </a:solidFill>
                  </a:rPr>
                  <a:t>p, q </a:t>
                </a:r>
                <a:r>
                  <a:rPr lang="en-US" sz="2400" dirty="0">
                    <a:solidFill>
                      <a:srgbClr val="FF0000"/>
                    </a:solidFill>
                  </a:rPr>
                  <a:t>prime, φ (</a:t>
                </a:r>
                <a:r>
                  <a:rPr lang="en-US" sz="2400" i="1" dirty="0" err="1">
                    <a:solidFill>
                      <a:srgbClr val="FF0000"/>
                    </a:solidFill>
                  </a:rPr>
                  <a:t>pq</a:t>
                </a:r>
                <a:r>
                  <a:rPr lang="en-US" sz="2400" dirty="0">
                    <a:solidFill>
                      <a:srgbClr val="FF0000"/>
                    </a:solidFill>
                  </a:rPr>
                  <a:t>) = (</a:t>
                </a:r>
                <a:r>
                  <a:rPr lang="en-US" sz="2400" i="1" dirty="0">
                    <a:solidFill>
                      <a:srgbClr val="FF0000"/>
                    </a:solidFill>
                  </a:rPr>
                  <a:t>p </a:t>
                </a:r>
                <a:r>
                  <a:rPr lang="en-US" sz="2400" dirty="0">
                    <a:solidFill>
                      <a:srgbClr val="FF0000"/>
                    </a:solidFill>
                  </a:rPr>
                  <a:t>- 1)(</a:t>
                </a:r>
                <a:r>
                  <a:rPr lang="en-US" sz="2400" i="1" dirty="0">
                    <a:solidFill>
                      <a:srgbClr val="FF0000"/>
                    </a:solidFill>
                  </a:rPr>
                  <a:t>q </a:t>
                </a:r>
                <a:r>
                  <a:rPr lang="en-US" sz="2400" dirty="0">
                    <a:solidFill>
                      <a:srgbClr val="FF0000"/>
                    </a:solidFill>
                  </a:rPr>
                  <a:t>- 1)</a:t>
                </a:r>
                <a:r>
                  <a:rPr lang="en-US" sz="2400" dirty="0"/>
                  <a:t>. </a:t>
                </a:r>
                <a:endParaRPr lang="en-US" sz="2400" dirty="0" smtClean="0"/>
              </a:p>
              <a:p>
                <a:pPr algn="just"/>
                <a:r>
                  <a:rPr lang="en-US" sz="2400" dirty="0" smtClean="0"/>
                  <a:t>The </a:t>
                </a:r>
                <a:r>
                  <a:rPr lang="en-US" sz="2400" dirty="0"/>
                  <a:t>relationship between </a:t>
                </a:r>
                <a:r>
                  <a:rPr lang="en-US" sz="2400" i="1" dirty="0"/>
                  <a:t>e </a:t>
                </a:r>
                <a:r>
                  <a:rPr lang="en-US" sz="2400" dirty="0"/>
                  <a:t>and </a:t>
                </a:r>
                <a:r>
                  <a:rPr lang="en-US" sz="2400" i="1" dirty="0"/>
                  <a:t>d </a:t>
                </a:r>
                <a:r>
                  <a:rPr lang="en-US" sz="2400" dirty="0"/>
                  <a:t>can </a:t>
                </a:r>
                <a:r>
                  <a:rPr lang="en-US" sz="2400" dirty="0" smtClean="0"/>
                  <a:t>be expressed as</a:t>
                </a:r>
              </a:p>
              <a:p>
                <a:pPr marL="0" lvl="2" indent="0" algn="just">
                  <a:buNone/>
                </a:pPr>
                <a:r>
                  <a:rPr lang="en-US" i="1" dirty="0" smtClean="0"/>
                  <a:t>	</a:t>
                </a:r>
                <a:r>
                  <a:rPr lang="en-US" i="1" dirty="0" err="1" smtClean="0"/>
                  <a:t>ed</a:t>
                </a:r>
                <a:r>
                  <a:rPr lang="en-US" i="1" dirty="0" smtClean="0"/>
                  <a:t> </a:t>
                </a:r>
                <a:r>
                  <a:rPr lang="en-US" dirty="0"/>
                  <a:t>mod </a:t>
                </a:r>
                <a:r>
                  <a:rPr lang="el-GR" dirty="0"/>
                  <a:t>φ(</a:t>
                </a:r>
                <a:r>
                  <a:rPr lang="en-US" i="1" dirty="0"/>
                  <a:t>n</a:t>
                </a:r>
                <a:r>
                  <a:rPr lang="en-US" dirty="0"/>
                  <a:t>) = 1</a:t>
                </a:r>
              </a:p>
              <a:p>
                <a:pPr algn="just"/>
                <a:r>
                  <a:rPr lang="en-US" sz="2400" dirty="0"/>
                  <a:t>This is equivalent to </a:t>
                </a:r>
                <a:r>
                  <a:rPr lang="en-US" sz="2400" dirty="0" smtClean="0"/>
                  <a:t>saying</a:t>
                </a:r>
              </a:p>
              <a:p>
                <a:pPr marL="457200" lvl="1" indent="0" algn="just">
                  <a:buNone/>
                </a:pPr>
                <a:r>
                  <a:rPr lang="da-DK" sz="2400" i="1" dirty="0" smtClean="0"/>
                  <a:t>	ed =</a:t>
                </a:r>
                <a:r>
                  <a:rPr lang="da-DK" sz="2400" dirty="0" smtClean="0"/>
                  <a:t> 1 mod </a:t>
                </a:r>
                <a:r>
                  <a:rPr lang="az-Cyrl-AZ" sz="2400" dirty="0" smtClean="0"/>
                  <a:t>ф</a:t>
                </a:r>
                <a:r>
                  <a:rPr lang="en-US" sz="2400" dirty="0" smtClean="0"/>
                  <a:t>(</a:t>
                </a:r>
                <a:r>
                  <a:rPr lang="da-DK" sz="2400" i="1" dirty="0" smtClean="0"/>
                  <a:t>n)</a:t>
                </a:r>
                <a:endParaRPr lang="da-DK" sz="2400" dirty="0" smtClean="0"/>
              </a:p>
              <a:p>
                <a:pPr marL="457200" lvl="1" indent="0" algn="just">
                  <a:buNone/>
                </a:pPr>
                <a:r>
                  <a:rPr lang="pt-BR" sz="2400" i="1" dirty="0" smtClean="0"/>
                  <a:t>	d </a:t>
                </a:r>
                <a:r>
                  <a:rPr lang="pt-BR" sz="2400" dirty="0"/>
                  <a:t>=</a:t>
                </a:r>
                <a:r>
                  <a:rPr lang="pt-BR" sz="2400" dirty="0" smtClean="0"/>
                  <a:t> </a:t>
                </a:r>
                <a14:m>
                  <m:oMath xmlns:m="http://schemas.openxmlformats.org/officeDocument/2006/math">
                    <m:sSup>
                      <m:sSupPr>
                        <m:ctrlPr>
                          <a:rPr lang="pt-BR" sz="2400" i="1" smtClean="0">
                            <a:latin typeface="Cambria Math"/>
                          </a:rPr>
                        </m:ctrlPr>
                      </m:sSupPr>
                      <m:e>
                        <m:r>
                          <a:rPr lang="en-US" sz="2400" b="0" i="1" smtClean="0">
                            <a:latin typeface="Cambria Math"/>
                          </a:rPr>
                          <m:t>𝑒</m:t>
                        </m:r>
                      </m:e>
                      <m:sup>
                        <m:r>
                          <a:rPr lang="en-US" sz="2400" b="0" i="1" smtClean="0">
                            <a:latin typeface="Cambria Math"/>
                          </a:rPr>
                          <m:t>−1</m:t>
                        </m:r>
                      </m:sup>
                    </m:sSup>
                  </m:oMath>
                </a14:m>
                <a:r>
                  <a:rPr lang="pt-BR" sz="2400" dirty="0" smtClean="0"/>
                  <a:t>mod </a:t>
                </a:r>
                <a:r>
                  <a:rPr lang="az-Cyrl-AZ" sz="2400" dirty="0" smtClean="0"/>
                  <a:t>ф</a:t>
                </a:r>
                <a:r>
                  <a:rPr lang="en-US" sz="2400" dirty="0" smtClean="0"/>
                  <a:t>(</a:t>
                </a:r>
                <a:r>
                  <a:rPr lang="pt-BR" sz="2400" i="1" dirty="0" smtClean="0"/>
                  <a:t>n)</a:t>
                </a:r>
                <a:endParaRPr lang="en-US" sz="2400" dirty="0"/>
              </a:p>
              <a:p>
                <a:pPr algn="just"/>
                <a:r>
                  <a:rPr lang="en-US" sz="2400" dirty="0"/>
                  <a:t>That is, </a:t>
                </a:r>
                <a:r>
                  <a:rPr lang="en-US" sz="2400" i="1" dirty="0"/>
                  <a:t>e </a:t>
                </a:r>
                <a:r>
                  <a:rPr lang="en-US" sz="2400" dirty="0"/>
                  <a:t>and </a:t>
                </a:r>
                <a:r>
                  <a:rPr lang="en-US" sz="2400" i="1" dirty="0"/>
                  <a:t>d </a:t>
                </a:r>
                <a:r>
                  <a:rPr lang="en-US" sz="2400" dirty="0"/>
                  <a:t>are multiplicative inverses mod </a:t>
                </a:r>
                <a:r>
                  <a:rPr lang="az-Cyrl-AZ" sz="2400" dirty="0" smtClean="0"/>
                  <a:t>ф</a:t>
                </a:r>
                <a:r>
                  <a:rPr lang="en-US" sz="2400" dirty="0" smtClean="0"/>
                  <a:t>(</a:t>
                </a:r>
                <a:r>
                  <a:rPr lang="en-US" sz="2400" i="1" dirty="0" smtClean="0"/>
                  <a:t>n</a:t>
                </a:r>
                <a:r>
                  <a:rPr lang="en-US" sz="2400" dirty="0"/>
                  <a:t>). Note that, according to the </a:t>
                </a:r>
                <a:r>
                  <a:rPr lang="en-US" sz="2400" dirty="0" smtClean="0"/>
                  <a:t>rules of </a:t>
                </a:r>
                <a:r>
                  <a:rPr lang="en-US" sz="2400" dirty="0"/>
                  <a:t>modular arithmetic, this is true only if </a:t>
                </a:r>
                <a:r>
                  <a:rPr lang="en-US" sz="2400" i="1" dirty="0"/>
                  <a:t>d </a:t>
                </a:r>
                <a:r>
                  <a:rPr lang="en-US" sz="2400" dirty="0"/>
                  <a:t>(and therefore </a:t>
                </a:r>
                <a:r>
                  <a:rPr lang="en-US" sz="2400" i="1" dirty="0"/>
                  <a:t>e</a:t>
                </a:r>
                <a:r>
                  <a:rPr lang="en-US" sz="2400" dirty="0"/>
                  <a:t>) is relatively prime </a:t>
                </a:r>
                <a:r>
                  <a:rPr lang="en-US" sz="2400" dirty="0" smtClean="0"/>
                  <a:t>to </a:t>
                </a:r>
                <a:r>
                  <a:rPr lang="az-Cyrl-AZ" sz="2400" dirty="0" smtClean="0"/>
                  <a:t>ф</a:t>
                </a:r>
                <a:r>
                  <a:rPr lang="pt-BR" sz="2400" dirty="0" smtClean="0"/>
                  <a:t>(</a:t>
                </a:r>
                <a:r>
                  <a:rPr lang="pt-BR" sz="2400" i="1" dirty="0" smtClean="0"/>
                  <a:t>n</a:t>
                </a:r>
                <a:r>
                  <a:rPr lang="pt-BR" sz="2400" dirty="0"/>
                  <a:t>). Equivalently, </a:t>
                </a:r>
                <a:r>
                  <a:rPr lang="pt-BR" sz="2400" dirty="0" smtClean="0"/>
                  <a:t>gcd(</a:t>
                </a:r>
                <a:r>
                  <a:rPr lang="az-Cyrl-AZ" sz="2400" dirty="0" smtClean="0"/>
                  <a:t>ф</a:t>
                </a:r>
                <a:r>
                  <a:rPr lang="pt-BR" sz="2400" dirty="0" smtClean="0"/>
                  <a:t>(</a:t>
                </a:r>
                <a:r>
                  <a:rPr lang="pt-BR" sz="2400" i="1" dirty="0" smtClean="0"/>
                  <a:t>n</a:t>
                </a:r>
                <a:r>
                  <a:rPr lang="pt-BR" sz="2400" dirty="0"/>
                  <a:t>), </a:t>
                </a:r>
                <a:r>
                  <a:rPr lang="pt-BR" sz="2400" i="1" dirty="0"/>
                  <a:t>d</a:t>
                </a:r>
                <a:r>
                  <a:rPr lang="pt-BR" sz="2400" dirty="0"/>
                  <a:t>) = 1</a:t>
                </a:r>
                <a:r>
                  <a:rPr lang="pt-BR" sz="2400" dirty="0" smtClean="0"/>
                  <a:t>.</a:t>
                </a:r>
                <a:endParaRPr lang="en-US" sz="2400" dirty="0" smtClean="0"/>
              </a:p>
              <a:p>
                <a:pPr marL="914400" lvl="2" indent="0" algn="just">
                  <a:buNone/>
                </a:pPr>
                <a:r>
                  <a:rPr lang="en-US" sz="2000" i="1" dirty="0"/>
                  <a:t>	</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4525963"/>
              </a:xfrm>
              <a:blipFill rotWithShape="1">
                <a:blip r:embed="rId2"/>
                <a:stretch>
                  <a:fillRect l="-1111" t="-1078" r="-2000" b="-3881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87</a:t>
            </a:fld>
            <a:endParaRPr lang="en-US" dirty="0"/>
          </a:p>
        </p:txBody>
      </p:sp>
    </p:spTree>
    <p:extLst>
      <p:ext uri="{BB962C8B-B14F-4D97-AF65-F5344CB8AC3E}">
        <p14:creationId xmlns:p14="http://schemas.microsoft.com/office/powerpoint/2010/main" val="139821732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RSA</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dirty="0" smtClean="0"/>
                  <a:t>The ingredients of RSA scheme</a:t>
                </a:r>
              </a:p>
              <a:p>
                <a:pPr marL="0" indent="0" algn="just">
                  <a:buNone/>
                </a:pPr>
                <a:endParaRPr lang="en-US" dirty="0" smtClean="0"/>
              </a:p>
              <a:p>
                <a:pPr lvl="1" algn="just">
                  <a:buFont typeface="Wingdings" pitchFamily="2" charset="2"/>
                  <a:buChar char="v"/>
                </a:pPr>
                <a:r>
                  <a:rPr lang="en-US" i="1" dirty="0" smtClean="0"/>
                  <a:t> p</a:t>
                </a:r>
                <a:r>
                  <a:rPr lang="en-US" i="1" dirty="0"/>
                  <a:t>, q</a:t>
                </a:r>
                <a:r>
                  <a:rPr lang="en-US" dirty="0"/>
                  <a:t>, two prime numbers </a:t>
                </a:r>
                <a:r>
                  <a:rPr lang="en-US" dirty="0" smtClean="0"/>
                  <a:t>		 (</a:t>
                </a:r>
                <a:r>
                  <a:rPr lang="en-US" dirty="0"/>
                  <a:t>private, chosen)</a:t>
                </a:r>
              </a:p>
              <a:p>
                <a:pPr lvl="1" algn="just">
                  <a:buFont typeface="Wingdings" pitchFamily="2" charset="2"/>
                  <a:buChar char="v"/>
                </a:pPr>
                <a:r>
                  <a:rPr lang="en-US" i="1" dirty="0" smtClean="0"/>
                  <a:t> n </a:t>
                </a:r>
                <a:r>
                  <a:rPr lang="en-US" dirty="0"/>
                  <a:t>= </a:t>
                </a:r>
                <a:r>
                  <a:rPr lang="en-US" i="1" dirty="0" err="1"/>
                  <a:t>pq</a:t>
                </a:r>
                <a:r>
                  <a:rPr lang="en-US" i="1" dirty="0"/>
                  <a:t> </a:t>
                </a:r>
                <a:r>
                  <a:rPr lang="en-US" i="1" dirty="0" smtClean="0"/>
                  <a:t>				        </a:t>
                </a:r>
                <a:r>
                  <a:rPr lang="en-US" dirty="0" smtClean="0"/>
                  <a:t>(</a:t>
                </a:r>
                <a:r>
                  <a:rPr lang="en-US" dirty="0"/>
                  <a:t>public, calculated)</a:t>
                </a:r>
              </a:p>
              <a:p>
                <a:pPr lvl="1" algn="just">
                  <a:buFont typeface="Wingdings" pitchFamily="2" charset="2"/>
                  <a:buChar char="v"/>
                </a:pPr>
                <a:r>
                  <a:rPr lang="pt-BR" i="1" dirty="0" smtClean="0"/>
                  <a:t> e</a:t>
                </a:r>
                <a:r>
                  <a:rPr lang="pt-BR" dirty="0"/>
                  <a:t>, with </a:t>
                </a:r>
                <a:r>
                  <a:rPr lang="pt-BR" dirty="0" smtClean="0"/>
                  <a:t>gcd(</a:t>
                </a:r>
                <a:r>
                  <a:rPr lang="az-Cyrl-AZ" dirty="0" smtClean="0"/>
                  <a:t>ф</a:t>
                </a:r>
                <a:r>
                  <a:rPr lang="pt-BR" dirty="0" smtClean="0"/>
                  <a:t>(</a:t>
                </a:r>
                <a:r>
                  <a:rPr lang="pt-BR" i="1" dirty="0" smtClean="0"/>
                  <a:t>n</a:t>
                </a:r>
                <a:r>
                  <a:rPr lang="pt-BR" dirty="0"/>
                  <a:t>), </a:t>
                </a:r>
                <a:r>
                  <a:rPr lang="pt-BR" i="1" dirty="0"/>
                  <a:t>e</a:t>
                </a:r>
                <a:r>
                  <a:rPr lang="pt-BR" dirty="0"/>
                  <a:t>) = 1; 1 &lt; </a:t>
                </a:r>
                <a:r>
                  <a:rPr lang="pt-BR" i="1" dirty="0"/>
                  <a:t>e </a:t>
                </a:r>
                <a:r>
                  <a:rPr lang="pt-BR" dirty="0"/>
                  <a:t>&lt; </a:t>
                </a:r>
                <a:r>
                  <a:rPr lang="az-Cyrl-AZ" dirty="0" smtClean="0"/>
                  <a:t>ф</a:t>
                </a:r>
                <a:r>
                  <a:rPr lang="pt-BR" dirty="0" smtClean="0"/>
                  <a:t>(</a:t>
                </a:r>
                <a:r>
                  <a:rPr lang="pt-BR" i="1" dirty="0" smtClean="0"/>
                  <a:t>n</a:t>
                </a:r>
                <a:r>
                  <a:rPr lang="pt-BR" dirty="0"/>
                  <a:t>) </a:t>
                </a:r>
                <a:endParaRPr lang="pt-BR" dirty="0" smtClean="0"/>
              </a:p>
              <a:p>
                <a:pPr marL="457200" lvl="1" indent="0" algn="just">
                  <a:buNone/>
                </a:pPr>
                <a:r>
                  <a:rPr lang="pt-BR" dirty="0"/>
                  <a:t>	</a:t>
                </a:r>
                <a:r>
                  <a:rPr lang="pt-BR" dirty="0" smtClean="0"/>
                  <a:t>					  (</a:t>
                </a:r>
                <a:r>
                  <a:rPr lang="pt-BR" dirty="0"/>
                  <a:t>public, chosen)</a:t>
                </a:r>
              </a:p>
              <a:p>
                <a:pPr lvl="1" algn="just">
                  <a:buFont typeface="Wingdings" pitchFamily="2" charset="2"/>
                  <a:buChar char="v"/>
                </a:pPr>
                <a:r>
                  <a:rPr lang="pt-BR" i="1" dirty="0" smtClean="0"/>
                  <a:t> d </a:t>
                </a:r>
                <a:r>
                  <a:rPr lang="pt-BR" dirty="0"/>
                  <a:t>=</a:t>
                </a:r>
                <a:r>
                  <a:rPr lang="pt-BR" dirty="0" smtClean="0"/>
                  <a:t> </a:t>
                </a:r>
                <a14:m>
                  <m:oMath xmlns:m="http://schemas.openxmlformats.org/officeDocument/2006/math">
                    <m:sSup>
                      <m:sSupPr>
                        <m:ctrlPr>
                          <a:rPr lang="pt-BR" i="1" smtClean="0">
                            <a:latin typeface="Cambria Math"/>
                          </a:rPr>
                        </m:ctrlPr>
                      </m:sSupPr>
                      <m:e>
                        <m:r>
                          <a:rPr lang="en-US" b="0" i="1" smtClean="0">
                            <a:latin typeface="Cambria Math"/>
                          </a:rPr>
                          <m:t>𝑒</m:t>
                        </m:r>
                      </m:e>
                      <m:sup>
                        <m:r>
                          <a:rPr lang="en-US" b="0" i="1" smtClean="0">
                            <a:latin typeface="Cambria Math"/>
                          </a:rPr>
                          <m:t>−1</m:t>
                        </m:r>
                      </m:sup>
                    </m:sSup>
                  </m:oMath>
                </a14:m>
                <a:r>
                  <a:rPr lang="pt-BR" dirty="0" smtClean="0"/>
                  <a:t> </a:t>
                </a:r>
                <a:r>
                  <a:rPr lang="pt-BR" dirty="0"/>
                  <a:t>(mod </a:t>
                </a:r>
                <a:r>
                  <a:rPr lang="az-Cyrl-AZ" dirty="0" smtClean="0"/>
                  <a:t>ф</a:t>
                </a:r>
                <a:r>
                  <a:rPr lang="pt-BR" dirty="0" smtClean="0"/>
                  <a:t>(</a:t>
                </a:r>
                <a:r>
                  <a:rPr lang="pt-BR" i="1" dirty="0" smtClean="0"/>
                  <a:t>n</a:t>
                </a:r>
                <a:r>
                  <a:rPr lang="pt-BR" dirty="0"/>
                  <a:t>)) </a:t>
                </a:r>
                <a:r>
                  <a:rPr lang="pt-BR" dirty="0" smtClean="0"/>
                  <a:t>	</a:t>
                </a:r>
                <a:r>
                  <a:rPr lang="pt-BR" dirty="0"/>
                  <a:t> </a:t>
                </a:r>
                <a:r>
                  <a:rPr lang="pt-BR" dirty="0" smtClean="0"/>
                  <a:t>     (</a:t>
                </a:r>
                <a:r>
                  <a:rPr lang="pt-BR" dirty="0"/>
                  <a:t>private, calculated)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17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88</a:t>
            </a:fld>
            <a:endParaRPr lang="en-US" dirty="0"/>
          </a:p>
        </p:txBody>
      </p:sp>
    </p:spTree>
    <p:extLst>
      <p:ext uri="{BB962C8B-B14F-4D97-AF65-F5344CB8AC3E}">
        <p14:creationId xmlns:p14="http://schemas.microsoft.com/office/powerpoint/2010/main" val="398316408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smtClean="0"/>
              <a:t>RSA Algorithm</a:t>
            </a:r>
            <a:endParaRPr lang="en-US"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609600"/>
            <a:ext cx="7772399"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89</a:t>
            </a:fld>
            <a:endParaRPr lang="en-US" dirty="0"/>
          </a:p>
        </p:txBody>
      </p:sp>
    </p:spTree>
    <p:extLst>
      <p:ext uri="{BB962C8B-B14F-4D97-AF65-F5344CB8AC3E}">
        <p14:creationId xmlns:p14="http://schemas.microsoft.com/office/powerpoint/2010/main" val="4226506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a:t>Feistel</a:t>
            </a:r>
            <a:r>
              <a:rPr lang="en-US" b="1" dirty="0"/>
              <a:t> Cipher Structure</a:t>
            </a:r>
            <a:endParaRPr lang="en-US" dirty="0"/>
          </a:p>
        </p:txBody>
      </p:sp>
      <p:sp>
        <p:nvSpPr>
          <p:cNvPr id="3" name="Content Placeholder 2"/>
          <p:cNvSpPr>
            <a:spLocks noGrp="1"/>
          </p:cNvSpPr>
          <p:nvPr>
            <p:ph idx="1"/>
          </p:nvPr>
        </p:nvSpPr>
        <p:spPr>
          <a:xfrm>
            <a:off x="457200" y="1143000"/>
            <a:ext cx="8229600" cy="5562600"/>
          </a:xfrm>
        </p:spPr>
        <p:txBody>
          <a:bodyPr>
            <a:noAutofit/>
          </a:bodyPr>
          <a:lstStyle/>
          <a:p>
            <a:pPr algn="just"/>
            <a:r>
              <a:rPr lang="en-US" sz="2200" dirty="0"/>
              <a:t>All rounds have the same structure. </a:t>
            </a:r>
            <a:endParaRPr lang="en-US" sz="2200" dirty="0" smtClean="0"/>
          </a:p>
          <a:p>
            <a:pPr marL="0" indent="0" algn="just">
              <a:buNone/>
            </a:pPr>
            <a:endParaRPr lang="en-US" sz="2200" dirty="0" smtClean="0"/>
          </a:p>
          <a:p>
            <a:pPr algn="just"/>
            <a:r>
              <a:rPr lang="en-US" sz="2200" dirty="0" smtClean="0"/>
              <a:t>A </a:t>
            </a:r>
            <a:r>
              <a:rPr lang="en-US" sz="2200" b="1" dirty="0"/>
              <a:t>substitution </a:t>
            </a:r>
            <a:r>
              <a:rPr lang="en-US" sz="2200" dirty="0"/>
              <a:t>is performed on the left half of the data. This is done by applying a </a:t>
            </a:r>
            <a:r>
              <a:rPr lang="en-US" sz="2200" i="1" dirty="0">
                <a:solidFill>
                  <a:srgbClr val="FF0000"/>
                </a:solidFill>
              </a:rPr>
              <a:t>round function </a:t>
            </a:r>
            <a:r>
              <a:rPr lang="en-US" sz="2200" dirty="0">
                <a:solidFill>
                  <a:srgbClr val="FF0000"/>
                </a:solidFill>
              </a:rPr>
              <a:t>F </a:t>
            </a:r>
            <a:r>
              <a:rPr lang="en-US" sz="2200" dirty="0" smtClean="0"/>
              <a:t>to the </a:t>
            </a:r>
            <a:r>
              <a:rPr lang="en-US" sz="2200" dirty="0"/>
              <a:t>right half of the data and then taking the exclusive-OR of the output of that function and the left half of the data. </a:t>
            </a:r>
            <a:endParaRPr lang="en-US" sz="2200" dirty="0" smtClean="0"/>
          </a:p>
          <a:p>
            <a:pPr marL="0" indent="0" algn="just">
              <a:buNone/>
            </a:pPr>
            <a:endParaRPr lang="en-US" sz="2200" dirty="0" smtClean="0"/>
          </a:p>
          <a:p>
            <a:pPr algn="just"/>
            <a:r>
              <a:rPr lang="en-US" sz="2200" dirty="0" smtClean="0"/>
              <a:t>The </a:t>
            </a:r>
            <a:r>
              <a:rPr lang="en-US" sz="2200" dirty="0"/>
              <a:t>round function </a:t>
            </a:r>
            <a:r>
              <a:rPr lang="en-US" sz="2200" dirty="0" smtClean="0"/>
              <a:t>has the </a:t>
            </a:r>
            <a:r>
              <a:rPr lang="en-US" sz="2200" dirty="0"/>
              <a:t>same general structure for each round but is parameterized by the round </a:t>
            </a:r>
            <a:r>
              <a:rPr lang="en-US" sz="2200" dirty="0" err="1"/>
              <a:t>subkey</a:t>
            </a:r>
            <a:r>
              <a:rPr lang="en-US" sz="2200" dirty="0"/>
              <a:t> </a:t>
            </a:r>
            <a:r>
              <a:rPr lang="en-US" sz="2200" i="1" dirty="0"/>
              <a:t>Ki</a:t>
            </a:r>
            <a:r>
              <a:rPr lang="en-US" sz="2200" dirty="0"/>
              <a:t>. </a:t>
            </a:r>
            <a:endParaRPr lang="en-US" sz="2200" dirty="0" smtClean="0"/>
          </a:p>
          <a:p>
            <a:pPr marL="0" indent="0" algn="just">
              <a:buNone/>
            </a:pPr>
            <a:endParaRPr lang="en-US" sz="2200" dirty="0" smtClean="0"/>
          </a:p>
          <a:p>
            <a:pPr algn="just"/>
            <a:r>
              <a:rPr lang="en-US" sz="2200" dirty="0" smtClean="0"/>
              <a:t>Following </a:t>
            </a:r>
            <a:r>
              <a:rPr lang="en-US" sz="2200" dirty="0"/>
              <a:t>this substitution, a </a:t>
            </a:r>
            <a:r>
              <a:rPr lang="en-US" sz="2200" b="1" dirty="0"/>
              <a:t>permutation </a:t>
            </a:r>
            <a:r>
              <a:rPr lang="en-US" sz="2200" dirty="0" smtClean="0"/>
              <a:t>is performed </a:t>
            </a:r>
            <a:r>
              <a:rPr lang="en-US" sz="2200" dirty="0"/>
              <a:t>that consists of the interchange of the two halves of the data</a:t>
            </a:r>
            <a:r>
              <a:rPr lang="en-US" sz="2200" dirty="0" smtClean="0"/>
              <a:t>.</a:t>
            </a:r>
          </a:p>
          <a:p>
            <a:pPr marL="0" indent="0" algn="just">
              <a:buNone/>
            </a:pPr>
            <a:endParaRPr lang="en-US" sz="2200" dirty="0"/>
          </a:p>
          <a:p>
            <a:pPr algn="just"/>
            <a:r>
              <a:rPr lang="en-US" sz="2200" dirty="0"/>
              <a:t>This structure is a particular form of </a:t>
            </a:r>
            <a:r>
              <a:rPr lang="en-US" sz="2200" dirty="0" smtClean="0"/>
              <a:t>the substitution-permutation </a:t>
            </a:r>
            <a:r>
              <a:rPr lang="en-US" sz="2200" dirty="0"/>
              <a:t>network (SPN) proposed by Shannon.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75465514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RSA Example – Key Generation</a:t>
            </a:r>
            <a:endParaRPr lang="en-US" b="1" dirty="0"/>
          </a:p>
        </p:txBody>
      </p:sp>
      <p:sp>
        <p:nvSpPr>
          <p:cNvPr id="3" name="Content Placeholder 2"/>
          <p:cNvSpPr>
            <a:spLocks noGrp="1"/>
          </p:cNvSpPr>
          <p:nvPr>
            <p:ph idx="1"/>
          </p:nvPr>
        </p:nvSpPr>
        <p:spPr/>
        <p:txBody>
          <a:bodyPr>
            <a:normAutofit fontScale="85000" lnSpcReduction="20000"/>
          </a:bodyPr>
          <a:lstStyle/>
          <a:p>
            <a:pPr marL="514350" indent="-514350" algn="just">
              <a:buFont typeface="+mj-lt"/>
              <a:buAutoNum type="arabicPeriod"/>
            </a:pPr>
            <a:r>
              <a:rPr lang="en-US" dirty="0"/>
              <a:t>Select two prime numbers, </a:t>
            </a:r>
            <a:r>
              <a:rPr lang="en-US" i="1" dirty="0">
                <a:solidFill>
                  <a:schemeClr val="accent1"/>
                </a:solidFill>
              </a:rPr>
              <a:t>p </a:t>
            </a:r>
            <a:r>
              <a:rPr lang="en-US" dirty="0">
                <a:solidFill>
                  <a:schemeClr val="accent1"/>
                </a:solidFill>
              </a:rPr>
              <a:t>= 17 </a:t>
            </a:r>
            <a:r>
              <a:rPr lang="en-US" dirty="0"/>
              <a:t>and </a:t>
            </a:r>
            <a:r>
              <a:rPr lang="en-US" i="1" dirty="0">
                <a:solidFill>
                  <a:schemeClr val="accent1"/>
                </a:solidFill>
              </a:rPr>
              <a:t>q </a:t>
            </a:r>
            <a:r>
              <a:rPr lang="en-US" dirty="0">
                <a:solidFill>
                  <a:schemeClr val="accent1"/>
                </a:solidFill>
              </a:rPr>
              <a:t>= </a:t>
            </a:r>
            <a:r>
              <a:rPr lang="en-US" dirty="0" smtClean="0">
                <a:solidFill>
                  <a:schemeClr val="accent1"/>
                </a:solidFill>
              </a:rPr>
              <a:t>11</a:t>
            </a:r>
            <a:r>
              <a:rPr lang="en-US" dirty="0" smtClean="0"/>
              <a:t>.</a:t>
            </a:r>
          </a:p>
          <a:p>
            <a:pPr marL="514350" indent="-514350" algn="just">
              <a:buFont typeface="+mj-lt"/>
              <a:buAutoNum type="arabicPeriod"/>
            </a:pPr>
            <a:r>
              <a:rPr lang="pt-BR" dirty="0" smtClean="0"/>
              <a:t>Calculate </a:t>
            </a:r>
            <a:r>
              <a:rPr lang="pt-BR" i="1" dirty="0">
                <a:solidFill>
                  <a:schemeClr val="accent1"/>
                </a:solidFill>
              </a:rPr>
              <a:t>n </a:t>
            </a:r>
            <a:r>
              <a:rPr lang="pt-BR" dirty="0">
                <a:solidFill>
                  <a:schemeClr val="accent1"/>
                </a:solidFill>
              </a:rPr>
              <a:t>= </a:t>
            </a:r>
            <a:r>
              <a:rPr lang="pt-BR" i="1" dirty="0">
                <a:solidFill>
                  <a:schemeClr val="accent1"/>
                </a:solidFill>
              </a:rPr>
              <a:t>pq </a:t>
            </a:r>
            <a:r>
              <a:rPr lang="pt-BR" dirty="0">
                <a:solidFill>
                  <a:schemeClr val="accent1"/>
                </a:solidFill>
              </a:rPr>
              <a:t>= 17 × 11 = </a:t>
            </a:r>
            <a:r>
              <a:rPr lang="pt-BR" dirty="0" smtClean="0">
                <a:solidFill>
                  <a:schemeClr val="accent1"/>
                </a:solidFill>
              </a:rPr>
              <a:t>187</a:t>
            </a:r>
            <a:r>
              <a:rPr lang="pt-BR" dirty="0" smtClean="0"/>
              <a:t>.</a:t>
            </a:r>
          </a:p>
          <a:p>
            <a:pPr marL="514350" indent="-514350" algn="just">
              <a:buFont typeface="+mj-lt"/>
              <a:buAutoNum type="arabicPeriod"/>
            </a:pPr>
            <a:r>
              <a:rPr lang="pt-BR" dirty="0" smtClean="0"/>
              <a:t>Calculate </a:t>
            </a:r>
            <a:r>
              <a:rPr lang="pt-BR" dirty="0">
                <a:solidFill>
                  <a:schemeClr val="accent1"/>
                </a:solidFill>
              </a:rPr>
              <a:t>ф</a:t>
            </a:r>
            <a:r>
              <a:rPr lang="pt-BR" dirty="0" smtClean="0">
                <a:solidFill>
                  <a:schemeClr val="accent1"/>
                </a:solidFill>
              </a:rPr>
              <a:t>(</a:t>
            </a:r>
            <a:r>
              <a:rPr lang="pt-BR" i="1" dirty="0" smtClean="0">
                <a:solidFill>
                  <a:schemeClr val="accent1"/>
                </a:solidFill>
              </a:rPr>
              <a:t>n</a:t>
            </a:r>
            <a:r>
              <a:rPr lang="pt-BR" dirty="0">
                <a:solidFill>
                  <a:schemeClr val="accent1"/>
                </a:solidFill>
              </a:rPr>
              <a:t>) = (</a:t>
            </a:r>
            <a:r>
              <a:rPr lang="pt-BR" i="1" dirty="0">
                <a:solidFill>
                  <a:schemeClr val="accent1"/>
                </a:solidFill>
              </a:rPr>
              <a:t>p </a:t>
            </a:r>
            <a:r>
              <a:rPr lang="pt-BR" dirty="0">
                <a:solidFill>
                  <a:schemeClr val="accent1"/>
                </a:solidFill>
              </a:rPr>
              <a:t>- 1)(</a:t>
            </a:r>
            <a:r>
              <a:rPr lang="pt-BR" i="1" dirty="0">
                <a:solidFill>
                  <a:schemeClr val="accent1"/>
                </a:solidFill>
              </a:rPr>
              <a:t>q </a:t>
            </a:r>
            <a:r>
              <a:rPr lang="pt-BR" dirty="0">
                <a:solidFill>
                  <a:schemeClr val="accent1"/>
                </a:solidFill>
              </a:rPr>
              <a:t>- 1) = 16 × 10 = </a:t>
            </a:r>
            <a:r>
              <a:rPr lang="pt-BR" dirty="0" smtClean="0">
                <a:solidFill>
                  <a:schemeClr val="accent1"/>
                </a:solidFill>
              </a:rPr>
              <a:t>160</a:t>
            </a:r>
            <a:r>
              <a:rPr lang="pt-BR" dirty="0" smtClean="0"/>
              <a:t>.</a:t>
            </a:r>
          </a:p>
          <a:p>
            <a:pPr marL="514350" indent="-514350" algn="just">
              <a:buFont typeface="+mj-lt"/>
              <a:buAutoNum type="arabicPeriod"/>
            </a:pPr>
            <a:r>
              <a:rPr lang="en-US" dirty="0" smtClean="0"/>
              <a:t>Select </a:t>
            </a:r>
            <a:r>
              <a:rPr lang="en-US" i="1" dirty="0">
                <a:solidFill>
                  <a:schemeClr val="accent1"/>
                </a:solidFill>
              </a:rPr>
              <a:t>e</a:t>
            </a:r>
            <a:r>
              <a:rPr lang="en-US" i="1" dirty="0"/>
              <a:t> </a:t>
            </a:r>
            <a:r>
              <a:rPr lang="en-US" dirty="0"/>
              <a:t>such that </a:t>
            </a:r>
            <a:r>
              <a:rPr lang="en-US" i="1" dirty="0"/>
              <a:t>e </a:t>
            </a:r>
            <a:r>
              <a:rPr lang="en-US" dirty="0"/>
              <a:t>is relatively prime to </a:t>
            </a:r>
            <a:r>
              <a:rPr lang="az-Cyrl-AZ" dirty="0" smtClean="0"/>
              <a:t>ф</a:t>
            </a:r>
            <a:r>
              <a:rPr lang="en-US" dirty="0" smtClean="0"/>
              <a:t>(</a:t>
            </a:r>
            <a:r>
              <a:rPr lang="en-US" i="1" dirty="0" smtClean="0"/>
              <a:t>n</a:t>
            </a:r>
            <a:r>
              <a:rPr lang="en-US" dirty="0"/>
              <a:t>) = 160 and less than </a:t>
            </a:r>
            <a:r>
              <a:rPr lang="az-Cyrl-AZ" dirty="0" smtClean="0"/>
              <a:t>ф</a:t>
            </a:r>
            <a:r>
              <a:rPr lang="en-US" dirty="0" smtClean="0"/>
              <a:t>(</a:t>
            </a:r>
            <a:r>
              <a:rPr lang="en-US" i="1" dirty="0" smtClean="0"/>
              <a:t>n</a:t>
            </a:r>
            <a:r>
              <a:rPr lang="en-US" dirty="0" smtClean="0"/>
              <a:t>);</a:t>
            </a:r>
            <a:r>
              <a:rPr lang="en-US" dirty="0" err="1" smtClean="0"/>
              <a:t>ie</a:t>
            </a:r>
            <a:r>
              <a:rPr lang="en-US" dirty="0" smtClean="0"/>
              <a:t>. </a:t>
            </a:r>
            <a:r>
              <a:rPr lang="en-US" dirty="0" err="1" smtClean="0">
                <a:solidFill>
                  <a:schemeClr val="accent1"/>
                </a:solidFill>
              </a:rPr>
              <a:t>gcd</a:t>
            </a:r>
            <a:r>
              <a:rPr lang="en-US" dirty="0" smtClean="0">
                <a:solidFill>
                  <a:schemeClr val="accent1"/>
                </a:solidFill>
              </a:rPr>
              <a:t>(e, </a:t>
            </a:r>
            <a:r>
              <a:rPr lang="az-Cyrl-AZ" dirty="0" smtClean="0">
                <a:solidFill>
                  <a:schemeClr val="accent1"/>
                </a:solidFill>
              </a:rPr>
              <a:t>ф</a:t>
            </a:r>
            <a:r>
              <a:rPr lang="en-US" dirty="0" smtClean="0">
                <a:solidFill>
                  <a:schemeClr val="accent1"/>
                </a:solidFill>
              </a:rPr>
              <a:t>(n))=1</a:t>
            </a:r>
            <a:r>
              <a:rPr lang="en-US" dirty="0" smtClean="0"/>
              <a:t>, we choose </a:t>
            </a:r>
            <a:r>
              <a:rPr lang="en-US" i="1" dirty="0">
                <a:solidFill>
                  <a:schemeClr val="accent1"/>
                </a:solidFill>
              </a:rPr>
              <a:t>e </a:t>
            </a:r>
            <a:r>
              <a:rPr lang="en-US" dirty="0">
                <a:solidFill>
                  <a:schemeClr val="accent1"/>
                </a:solidFill>
              </a:rPr>
              <a:t>= </a:t>
            </a:r>
            <a:r>
              <a:rPr lang="en-US" dirty="0" smtClean="0">
                <a:solidFill>
                  <a:schemeClr val="accent1"/>
                </a:solidFill>
              </a:rPr>
              <a:t>7</a:t>
            </a:r>
            <a:r>
              <a:rPr lang="en-US" dirty="0" smtClean="0"/>
              <a:t>.</a:t>
            </a:r>
          </a:p>
          <a:p>
            <a:pPr marL="514350" indent="-514350" algn="just">
              <a:buFont typeface="+mj-lt"/>
              <a:buAutoNum type="arabicPeriod"/>
            </a:pPr>
            <a:r>
              <a:rPr lang="en-US" dirty="0" smtClean="0"/>
              <a:t>Determine </a:t>
            </a:r>
            <a:r>
              <a:rPr lang="en-US" i="1" dirty="0">
                <a:solidFill>
                  <a:schemeClr val="accent1"/>
                </a:solidFill>
              </a:rPr>
              <a:t>d</a:t>
            </a:r>
            <a:r>
              <a:rPr lang="en-US" i="1" dirty="0"/>
              <a:t> </a:t>
            </a:r>
            <a:r>
              <a:rPr lang="en-US" dirty="0"/>
              <a:t>such that </a:t>
            </a:r>
            <a:r>
              <a:rPr lang="en-US" i="1" dirty="0">
                <a:solidFill>
                  <a:schemeClr val="accent1"/>
                </a:solidFill>
              </a:rPr>
              <a:t>de </a:t>
            </a:r>
            <a:r>
              <a:rPr lang="en-US" dirty="0">
                <a:solidFill>
                  <a:schemeClr val="accent1"/>
                </a:solidFill>
              </a:rPr>
              <a:t>=</a:t>
            </a:r>
            <a:r>
              <a:rPr lang="en-US" dirty="0" smtClean="0">
                <a:solidFill>
                  <a:schemeClr val="accent1"/>
                </a:solidFill>
              </a:rPr>
              <a:t> </a:t>
            </a:r>
            <a:r>
              <a:rPr lang="en-US" dirty="0">
                <a:solidFill>
                  <a:schemeClr val="accent1"/>
                </a:solidFill>
              </a:rPr>
              <a:t>1 (mod 160) </a:t>
            </a:r>
            <a:r>
              <a:rPr lang="en-US" dirty="0"/>
              <a:t>and </a:t>
            </a:r>
            <a:r>
              <a:rPr lang="en-US" i="1" dirty="0">
                <a:solidFill>
                  <a:schemeClr val="accent1"/>
                </a:solidFill>
              </a:rPr>
              <a:t>d </a:t>
            </a:r>
            <a:r>
              <a:rPr lang="en-US" dirty="0">
                <a:solidFill>
                  <a:schemeClr val="accent1"/>
                </a:solidFill>
              </a:rPr>
              <a:t>&lt; 160</a:t>
            </a:r>
            <a:r>
              <a:rPr lang="en-US" dirty="0" smtClean="0"/>
              <a:t>. The </a:t>
            </a:r>
            <a:r>
              <a:rPr lang="en-US" dirty="0"/>
              <a:t>correct value is </a:t>
            </a:r>
            <a:r>
              <a:rPr lang="en-US" i="1" dirty="0"/>
              <a:t>d </a:t>
            </a:r>
            <a:r>
              <a:rPr lang="en-US" dirty="0"/>
              <a:t>= </a:t>
            </a:r>
            <a:r>
              <a:rPr lang="en-US" dirty="0" smtClean="0"/>
              <a:t>23, because </a:t>
            </a:r>
            <a:r>
              <a:rPr lang="en-US" dirty="0"/>
              <a:t>23 × 7 = 161 = (1 × 160) + 1; </a:t>
            </a:r>
            <a:r>
              <a:rPr lang="en-US" i="1" dirty="0"/>
              <a:t>d </a:t>
            </a:r>
            <a:r>
              <a:rPr lang="en-US" dirty="0"/>
              <a:t>can be calculated using the </a:t>
            </a:r>
            <a:r>
              <a:rPr lang="en-US" dirty="0" smtClean="0"/>
              <a:t>extended Euclid’s algorithm.</a:t>
            </a:r>
          </a:p>
          <a:p>
            <a:pPr marL="609600" indent="-609600" algn="just">
              <a:lnSpc>
                <a:spcPct val="90000"/>
              </a:lnSpc>
              <a:buFontTx/>
              <a:buAutoNum type="arabicPeriod"/>
            </a:pPr>
            <a:r>
              <a:rPr lang="en-US" dirty="0">
                <a:ea typeface="ＭＳ Ｐゴシック" pitchFamily="34" charset="-128"/>
              </a:rPr>
              <a:t>Publish public key </a:t>
            </a:r>
            <a:r>
              <a:rPr lang="en-US" dirty="0">
                <a:solidFill>
                  <a:schemeClr val="accent1"/>
                </a:solidFill>
                <a:latin typeface="Calibri" pitchFamily="34" charset="0"/>
                <a:ea typeface="ＭＳ Ｐゴシック" pitchFamily="34" charset="-128"/>
              </a:rPr>
              <a:t>PU={7,187}</a:t>
            </a:r>
          </a:p>
          <a:p>
            <a:pPr marL="609600" indent="-609600" algn="just">
              <a:lnSpc>
                <a:spcPct val="90000"/>
              </a:lnSpc>
              <a:buFontTx/>
              <a:buAutoNum type="arabicPeriod"/>
            </a:pPr>
            <a:r>
              <a:rPr lang="en-US" dirty="0">
                <a:ea typeface="ＭＳ Ｐゴシック" pitchFamily="34" charset="-128"/>
              </a:rPr>
              <a:t>Keep secret private key </a:t>
            </a:r>
            <a:r>
              <a:rPr lang="en-US" dirty="0">
                <a:solidFill>
                  <a:schemeClr val="accent1"/>
                </a:solidFill>
                <a:latin typeface="Calibri" pitchFamily="34" charset="0"/>
                <a:ea typeface="ＭＳ Ｐゴシック" pitchFamily="34" charset="-128"/>
              </a:rPr>
              <a:t>PR={23,</a:t>
            </a:r>
            <a:r>
              <a:rPr lang="en-AU" dirty="0">
                <a:solidFill>
                  <a:schemeClr val="accent1"/>
                </a:solidFill>
                <a:latin typeface="Calibri" pitchFamily="34" charset="0"/>
                <a:ea typeface="ＭＳ Ｐゴシック" pitchFamily="34" charset="-128"/>
              </a:rPr>
              <a:t>187</a:t>
            </a:r>
            <a:r>
              <a:rPr lang="en-AU" dirty="0" smtClean="0">
                <a:solidFill>
                  <a:schemeClr val="accent1"/>
                </a:solidFill>
                <a:latin typeface="Calibri" pitchFamily="34" charset="0"/>
                <a:ea typeface="ＭＳ Ｐゴシック" pitchFamily="34" charset="-128"/>
              </a:rPr>
              <a:t>}</a:t>
            </a:r>
            <a:endParaRPr lang="en-AU" dirty="0">
              <a:solidFill>
                <a:schemeClr val="accent1"/>
              </a:solidFill>
              <a:latin typeface="Calibri" pitchFamily="34" charset="0"/>
              <a:ea typeface="ＭＳ Ｐゴシック" pitchFamily="34" charset="-128"/>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90</a:t>
            </a:fld>
            <a:endParaRPr lang="en-US" dirty="0"/>
          </a:p>
        </p:txBody>
      </p:sp>
    </p:spTree>
    <p:extLst>
      <p:ext uri="{BB962C8B-B14F-4D97-AF65-F5344CB8AC3E}">
        <p14:creationId xmlns:p14="http://schemas.microsoft.com/office/powerpoint/2010/main" val="97683127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RSA Example En/Decryption</a:t>
            </a:r>
            <a:endParaRPr lang="en-US" b="1" dirty="0"/>
          </a:p>
        </p:txBody>
      </p:sp>
      <p:sp>
        <p:nvSpPr>
          <p:cNvPr id="3" name="Content Placeholder 2"/>
          <p:cNvSpPr>
            <a:spLocks noGrp="1"/>
          </p:cNvSpPr>
          <p:nvPr>
            <p:ph idx="1"/>
          </p:nvPr>
        </p:nvSpPr>
        <p:spPr>
          <a:xfrm>
            <a:off x="457200" y="1646237"/>
            <a:ext cx="8229600" cy="4525963"/>
          </a:xfrm>
        </p:spPr>
        <p:txBody>
          <a:bodyPr/>
          <a:lstStyle/>
          <a:p>
            <a:pPr algn="just"/>
            <a:r>
              <a:rPr lang="en-AU" dirty="0" smtClean="0"/>
              <a:t>Given </a:t>
            </a:r>
            <a:r>
              <a:rPr lang="en-AU" dirty="0"/>
              <a:t>message </a:t>
            </a:r>
            <a:endParaRPr lang="en-AU" dirty="0" smtClean="0"/>
          </a:p>
          <a:p>
            <a:pPr marL="457200" lvl="1" indent="0" algn="just">
              <a:buNone/>
            </a:pPr>
            <a:r>
              <a:rPr lang="en-AU" dirty="0" smtClean="0">
                <a:solidFill>
                  <a:schemeClr val="accent1"/>
                </a:solidFill>
                <a:latin typeface="Calibri" pitchFamily="34" charset="0"/>
              </a:rPr>
              <a:t>M </a:t>
            </a:r>
            <a:r>
              <a:rPr lang="en-AU" dirty="0">
                <a:solidFill>
                  <a:schemeClr val="accent1"/>
                </a:solidFill>
                <a:latin typeface="Calibri" pitchFamily="34" charset="0"/>
              </a:rPr>
              <a:t>= 88 </a:t>
            </a:r>
            <a:r>
              <a:rPr lang="en-AU" dirty="0" smtClean="0">
                <a:solidFill>
                  <a:schemeClr val="accent1"/>
                </a:solidFill>
                <a:latin typeface="Calibri" pitchFamily="34" charset="0"/>
              </a:rPr>
              <a:t> </a:t>
            </a:r>
            <a:r>
              <a:rPr lang="en-AU" dirty="0" smtClean="0">
                <a:latin typeface="Calibri" pitchFamily="34" charset="0"/>
              </a:rPr>
              <a:t>(</a:t>
            </a:r>
            <a:r>
              <a:rPr lang="en-AU" dirty="0" err="1">
                <a:latin typeface="Calibri" pitchFamily="34" charset="0"/>
              </a:rPr>
              <a:t>nb.</a:t>
            </a:r>
            <a:r>
              <a:rPr lang="en-AU" dirty="0">
                <a:latin typeface="Calibri" pitchFamily="34" charset="0"/>
              </a:rPr>
              <a:t> 88&lt;187)</a:t>
            </a:r>
          </a:p>
          <a:p>
            <a:pPr algn="just"/>
            <a:r>
              <a:rPr lang="en-AU" dirty="0" smtClean="0"/>
              <a:t>Encryption</a:t>
            </a:r>
            <a:r>
              <a:rPr lang="en-AU" dirty="0"/>
              <a:t>:</a:t>
            </a:r>
          </a:p>
          <a:p>
            <a:pPr lvl="1" algn="just">
              <a:buNone/>
            </a:pPr>
            <a:r>
              <a:rPr lang="en-AU" dirty="0">
                <a:solidFill>
                  <a:schemeClr val="accent1"/>
                </a:solidFill>
                <a:latin typeface="Calibri" pitchFamily="34" charset="0"/>
                <a:ea typeface="ＭＳ Ｐゴシック" pitchFamily="34" charset="-128"/>
              </a:rPr>
              <a:t>C = 88</a:t>
            </a:r>
            <a:r>
              <a:rPr lang="en-AU" baseline="30000" dirty="0">
                <a:solidFill>
                  <a:schemeClr val="accent1"/>
                </a:solidFill>
                <a:latin typeface="Calibri" pitchFamily="34" charset="0"/>
                <a:ea typeface="ＭＳ Ｐゴシック" pitchFamily="34" charset="-128"/>
              </a:rPr>
              <a:t>7</a:t>
            </a:r>
            <a:r>
              <a:rPr lang="en-AU" dirty="0">
                <a:solidFill>
                  <a:schemeClr val="accent1"/>
                </a:solidFill>
                <a:latin typeface="Calibri" pitchFamily="34" charset="0"/>
                <a:ea typeface="ＭＳ Ｐゴシック" pitchFamily="34" charset="-128"/>
              </a:rPr>
              <a:t> mod 187 = 11 </a:t>
            </a:r>
          </a:p>
          <a:p>
            <a:pPr algn="just"/>
            <a:r>
              <a:rPr lang="en-AU" dirty="0" smtClean="0"/>
              <a:t>Decryption</a:t>
            </a:r>
            <a:r>
              <a:rPr lang="en-AU" dirty="0"/>
              <a:t>:</a:t>
            </a:r>
          </a:p>
          <a:p>
            <a:pPr lvl="1" algn="just">
              <a:buNone/>
            </a:pPr>
            <a:r>
              <a:rPr lang="en-AU" dirty="0">
                <a:solidFill>
                  <a:schemeClr val="accent1"/>
                </a:solidFill>
                <a:latin typeface="Calibri" pitchFamily="34" charset="0"/>
                <a:ea typeface="ＭＳ Ｐゴシック" pitchFamily="34" charset="-128"/>
              </a:rPr>
              <a:t>M = 11</a:t>
            </a:r>
            <a:r>
              <a:rPr lang="en-AU" baseline="30000" dirty="0">
                <a:solidFill>
                  <a:schemeClr val="accent1"/>
                </a:solidFill>
                <a:latin typeface="Calibri" pitchFamily="34" charset="0"/>
                <a:ea typeface="ＭＳ Ｐゴシック" pitchFamily="34" charset="-128"/>
              </a:rPr>
              <a:t>23</a:t>
            </a:r>
            <a:r>
              <a:rPr lang="en-AU" dirty="0">
                <a:solidFill>
                  <a:schemeClr val="accent1"/>
                </a:solidFill>
                <a:latin typeface="Calibri" pitchFamily="34" charset="0"/>
                <a:ea typeface="ＭＳ Ｐゴシック" pitchFamily="34" charset="-128"/>
              </a:rPr>
              <a:t> mod 187 = 88 </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91</a:t>
            </a:fld>
            <a:endParaRPr lang="en-US" dirty="0"/>
          </a:p>
        </p:txBody>
      </p:sp>
    </p:spTree>
    <p:extLst>
      <p:ext uri="{BB962C8B-B14F-4D97-AF65-F5344CB8AC3E}">
        <p14:creationId xmlns:p14="http://schemas.microsoft.com/office/powerpoint/2010/main" val="213669305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RSA Example En/Decryption</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237" y="2362200"/>
            <a:ext cx="9118493" cy="2724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92</a:t>
            </a:fld>
            <a:endParaRPr lang="en-US" dirty="0"/>
          </a:p>
        </p:txBody>
      </p:sp>
    </p:spTree>
    <p:extLst>
      <p:ext uri="{BB962C8B-B14F-4D97-AF65-F5344CB8AC3E}">
        <p14:creationId xmlns:p14="http://schemas.microsoft.com/office/powerpoint/2010/main" val="333306051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RSA Key Generation</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dirty="0" smtClean="0"/>
              <a:t>The tasks involved in generation of pair of keys:</a:t>
            </a:r>
          </a:p>
          <a:p>
            <a:pPr marL="914400" lvl="1" indent="-514350" algn="just">
              <a:buFont typeface="+mj-lt"/>
              <a:buAutoNum type="arabicPeriod"/>
            </a:pPr>
            <a:r>
              <a:rPr lang="en-US" dirty="0" smtClean="0"/>
              <a:t>Determining </a:t>
            </a:r>
            <a:r>
              <a:rPr lang="en-US" dirty="0"/>
              <a:t>two prime numbers, </a:t>
            </a:r>
            <a:r>
              <a:rPr lang="en-US" i="1" dirty="0">
                <a:solidFill>
                  <a:schemeClr val="accent1"/>
                </a:solidFill>
              </a:rPr>
              <a:t>p</a:t>
            </a:r>
            <a:r>
              <a:rPr lang="en-US" i="1" dirty="0"/>
              <a:t> </a:t>
            </a:r>
            <a:r>
              <a:rPr lang="en-US" dirty="0"/>
              <a:t>and </a:t>
            </a:r>
            <a:r>
              <a:rPr lang="en-US" i="1" dirty="0" smtClean="0">
                <a:solidFill>
                  <a:schemeClr val="accent1"/>
                </a:solidFill>
              </a:rPr>
              <a:t>q</a:t>
            </a:r>
            <a:r>
              <a:rPr lang="en-US" i="1" dirty="0" smtClean="0"/>
              <a:t>.</a:t>
            </a:r>
          </a:p>
          <a:p>
            <a:pPr marL="914400" lvl="1" indent="-514350" algn="just">
              <a:buFont typeface="+mj-lt"/>
              <a:buAutoNum type="arabicPeriod"/>
            </a:pPr>
            <a:r>
              <a:rPr lang="en-US" dirty="0" smtClean="0"/>
              <a:t>Selecting </a:t>
            </a:r>
            <a:r>
              <a:rPr lang="en-US" dirty="0"/>
              <a:t>either </a:t>
            </a:r>
            <a:r>
              <a:rPr lang="en-US" i="1" dirty="0">
                <a:solidFill>
                  <a:schemeClr val="accent1"/>
                </a:solidFill>
              </a:rPr>
              <a:t>e</a:t>
            </a:r>
            <a:r>
              <a:rPr lang="en-US" i="1" dirty="0"/>
              <a:t> </a:t>
            </a:r>
            <a:r>
              <a:rPr lang="en-US" dirty="0"/>
              <a:t>or </a:t>
            </a:r>
            <a:r>
              <a:rPr lang="en-US" i="1" dirty="0">
                <a:solidFill>
                  <a:schemeClr val="accent1"/>
                </a:solidFill>
              </a:rPr>
              <a:t>d</a:t>
            </a:r>
            <a:r>
              <a:rPr lang="en-US" i="1" dirty="0"/>
              <a:t> </a:t>
            </a:r>
            <a:r>
              <a:rPr lang="en-US" dirty="0"/>
              <a:t>and calculating the other</a:t>
            </a:r>
            <a:r>
              <a:rPr lang="en-US" dirty="0" smtClean="0"/>
              <a:t>.</a:t>
            </a:r>
          </a:p>
          <a:p>
            <a:pPr algn="just"/>
            <a:r>
              <a:rPr lang="en-US" dirty="0"/>
              <a:t>T</a:t>
            </a:r>
            <a:r>
              <a:rPr lang="en-US" dirty="0" smtClean="0"/>
              <a:t>he </a:t>
            </a:r>
            <a:r>
              <a:rPr lang="en-US" dirty="0"/>
              <a:t>procedure for picking a prime number is as follows.</a:t>
            </a:r>
          </a:p>
          <a:p>
            <a:pPr marL="914400" lvl="1" indent="-514350" algn="just">
              <a:buFont typeface="+mj-lt"/>
              <a:buAutoNum type="arabicPeriod"/>
            </a:pPr>
            <a:r>
              <a:rPr lang="en-US" dirty="0" smtClean="0"/>
              <a:t>Pick </a:t>
            </a:r>
            <a:r>
              <a:rPr lang="en-US" dirty="0"/>
              <a:t>an odd integer </a:t>
            </a:r>
            <a:r>
              <a:rPr lang="en-US" i="1" dirty="0">
                <a:solidFill>
                  <a:schemeClr val="accent1"/>
                </a:solidFill>
              </a:rPr>
              <a:t>n</a:t>
            </a:r>
            <a:r>
              <a:rPr lang="en-US" i="1" dirty="0"/>
              <a:t> </a:t>
            </a:r>
            <a:r>
              <a:rPr lang="en-US" dirty="0"/>
              <a:t>at random (e.g., using a pseudorandom number generator</a:t>
            </a:r>
            <a:r>
              <a:rPr lang="en-US" dirty="0" smtClean="0"/>
              <a:t>).</a:t>
            </a:r>
          </a:p>
          <a:p>
            <a:pPr marL="914400" lvl="1" indent="-514350" algn="just">
              <a:buFont typeface="+mj-lt"/>
              <a:buAutoNum type="arabicPeriod"/>
            </a:pPr>
            <a:r>
              <a:rPr lang="en-US" dirty="0" smtClean="0"/>
              <a:t>Pick </a:t>
            </a:r>
            <a:r>
              <a:rPr lang="en-US" dirty="0"/>
              <a:t>an integer </a:t>
            </a:r>
            <a:r>
              <a:rPr lang="en-US" i="1" dirty="0">
                <a:solidFill>
                  <a:schemeClr val="accent1"/>
                </a:solidFill>
              </a:rPr>
              <a:t>a </a:t>
            </a:r>
            <a:r>
              <a:rPr lang="en-US" dirty="0">
                <a:solidFill>
                  <a:schemeClr val="accent1"/>
                </a:solidFill>
              </a:rPr>
              <a:t>&lt; </a:t>
            </a:r>
            <a:r>
              <a:rPr lang="en-US" i="1" dirty="0">
                <a:solidFill>
                  <a:schemeClr val="accent1"/>
                </a:solidFill>
              </a:rPr>
              <a:t>n </a:t>
            </a:r>
            <a:r>
              <a:rPr lang="en-US" dirty="0"/>
              <a:t>at </a:t>
            </a:r>
            <a:r>
              <a:rPr lang="en-US" dirty="0" smtClean="0"/>
              <a:t>random.</a:t>
            </a:r>
          </a:p>
          <a:p>
            <a:pPr marL="914400" lvl="1" indent="-514350" algn="just">
              <a:buFont typeface="+mj-lt"/>
              <a:buAutoNum type="arabicPeriod"/>
            </a:pPr>
            <a:r>
              <a:rPr lang="en-US" dirty="0" smtClean="0"/>
              <a:t>Perform </a:t>
            </a:r>
            <a:r>
              <a:rPr lang="en-US" dirty="0"/>
              <a:t>the probabilistic </a:t>
            </a:r>
            <a:r>
              <a:rPr lang="en-US" dirty="0" err="1"/>
              <a:t>primality</a:t>
            </a:r>
            <a:r>
              <a:rPr lang="en-US" dirty="0"/>
              <a:t> test, such as Miller-Rabin, with </a:t>
            </a:r>
            <a:r>
              <a:rPr lang="en-US" i="1" dirty="0"/>
              <a:t>a </a:t>
            </a:r>
            <a:r>
              <a:rPr lang="en-US" dirty="0"/>
              <a:t>as a </a:t>
            </a:r>
            <a:r>
              <a:rPr lang="en-US" dirty="0" smtClean="0"/>
              <a:t>parameter. If </a:t>
            </a:r>
            <a:r>
              <a:rPr lang="en-US" i="1" dirty="0"/>
              <a:t>n </a:t>
            </a:r>
            <a:r>
              <a:rPr lang="en-US" dirty="0"/>
              <a:t>fails the test, reject the value </a:t>
            </a:r>
            <a:r>
              <a:rPr lang="en-US" i="1" dirty="0"/>
              <a:t>n </a:t>
            </a:r>
            <a:r>
              <a:rPr lang="en-US" dirty="0"/>
              <a:t>and go to step </a:t>
            </a:r>
            <a:r>
              <a:rPr lang="en-US" dirty="0" smtClean="0"/>
              <a:t>1.</a:t>
            </a:r>
          </a:p>
          <a:p>
            <a:pPr marL="914400" lvl="1" indent="-514350" algn="just">
              <a:buFont typeface="+mj-lt"/>
              <a:buAutoNum type="arabicPeriod"/>
            </a:pPr>
            <a:r>
              <a:rPr lang="en-US" dirty="0" smtClean="0"/>
              <a:t>If </a:t>
            </a:r>
            <a:r>
              <a:rPr lang="en-US" i="1" dirty="0"/>
              <a:t>n </a:t>
            </a:r>
            <a:r>
              <a:rPr lang="en-US" dirty="0"/>
              <a:t>has passed a sufficient number of tests, accept </a:t>
            </a:r>
            <a:r>
              <a:rPr lang="en-US" i="1" dirty="0"/>
              <a:t>n</a:t>
            </a:r>
            <a:r>
              <a:rPr lang="en-US" dirty="0"/>
              <a:t>; otherwise, go to step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93</a:t>
            </a:fld>
            <a:endParaRPr lang="en-US" dirty="0"/>
          </a:p>
        </p:txBody>
      </p:sp>
    </p:spTree>
    <p:extLst>
      <p:ext uri="{BB962C8B-B14F-4D97-AF65-F5344CB8AC3E}">
        <p14:creationId xmlns:p14="http://schemas.microsoft.com/office/powerpoint/2010/main" val="370658757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Security of RSA</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Four possible approaches to attacking the RSA algorithm are</a:t>
            </a:r>
          </a:p>
          <a:p>
            <a:pPr marL="914400" lvl="1" indent="-514350" algn="just">
              <a:buFont typeface="+mj-lt"/>
              <a:buAutoNum type="arabicPeriod"/>
            </a:pPr>
            <a:r>
              <a:rPr lang="en-US" b="1" dirty="0" smtClean="0"/>
              <a:t>Brute </a:t>
            </a:r>
            <a:r>
              <a:rPr lang="en-US" b="1" dirty="0"/>
              <a:t>force: </a:t>
            </a:r>
            <a:r>
              <a:rPr lang="en-US" dirty="0"/>
              <a:t>This involves trying all possible private </a:t>
            </a:r>
            <a:r>
              <a:rPr lang="en-US" dirty="0" smtClean="0"/>
              <a:t>keys.</a:t>
            </a:r>
          </a:p>
          <a:p>
            <a:pPr marL="914400" lvl="1" indent="-514350" algn="just">
              <a:buFont typeface="+mj-lt"/>
              <a:buAutoNum type="arabicPeriod"/>
            </a:pPr>
            <a:r>
              <a:rPr lang="en-US" b="1" dirty="0" smtClean="0"/>
              <a:t>Mathematical </a:t>
            </a:r>
            <a:r>
              <a:rPr lang="en-US" b="1" dirty="0"/>
              <a:t>attacks: </a:t>
            </a:r>
            <a:r>
              <a:rPr lang="en-US" dirty="0"/>
              <a:t>There are several approaches, all equivalent in effort </a:t>
            </a:r>
            <a:r>
              <a:rPr lang="en-US" dirty="0" smtClean="0"/>
              <a:t>to factoring </a:t>
            </a:r>
            <a:r>
              <a:rPr lang="en-US" dirty="0"/>
              <a:t>the product of two </a:t>
            </a:r>
            <a:r>
              <a:rPr lang="en-US" dirty="0" smtClean="0"/>
              <a:t>primes.</a:t>
            </a:r>
          </a:p>
          <a:p>
            <a:pPr marL="914400" lvl="1" indent="-514350" algn="just">
              <a:buFont typeface="+mj-lt"/>
              <a:buAutoNum type="arabicPeriod"/>
            </a:pPr>
            <a:r>
              <a:rPr lang="en-US" b="1" dirty="0" smtClean="0"/>
              <a:t>Timing </a:t>
            </a:r>
            <a:r>
              <a:rPr lang="en-US" b="1" dirty="0"/>
              <a:t>attacks: </a:t>
            </a:r>
            <a:r>
              <a:rPr lang="en-US" dirty="0"/>
              <a:t>These depend on the running time of the decryption </a:t>
            </a:r>
            <a:r>
              <a:rPr lang="en-US" dirty="0" smtClean="0"/>
              <a:t>algorithm.</a:t>
            </a:r>
          </a:p>
          <a:p>
            <a:pPr marL="914400" lvl="1" indent="-514350" algn="just">
              <a:buFont typeface="+mj-lt"/>
              <a:buAutoNum type="arabicPeriod"/>
            </a:pPr>
            <a:r>
              <a:rPr lang="en-US" b="1" dirty="0" smtClean="0"/>
              <a:t>Chosen </a:t>
            </a:r>
            <a:r>
              <a:rPr lang="en-US" b="1" dirty="0" err="1"/>
              <a:t>ciphertext</a:t>
            </a:r>
            <a:r>
              <a:rPr lang="en-US" b="1" dirty="0"/>
              <a:t> attacks: </a:t>
            </a:r>
            <a:r>
              <a:rPr lang="en-US" dirty="0"/>
              <a:t>This type of attack exploits properties of the </a:t>
            </a:r>
            <a:r>
              <a:rPr lang="en-US" dirty="0" smtClean="0"/>
              <a:t>RSA algorithm</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94</a:t>
            </a:fld>
            <a:endParaRPr lang="en-US" dirty="0"/>
          </a:p>
        </p:txBody>
      </p:sp>
    </p:spTree>
    <p:extLst>
      <p:ext uri="{BB962C8B-B14F-4D97-AF65-F5344CB8AC3E}">
        <p14:creationId xmlns:p14="http://schemas.microsoft.com/office/powerpoint/2010/main" val="371253986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Factoring Problem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lgn="just">
                  <a:buNone/>
                </a:pPr>
                <a:r>
                  <a:rPr lang="en-US" dirty="0" smtClean="0"/>
                  <a:t>We can identify three approaches to attacking RSA mathematically</a:t>
                </a:r>
                <a:r>
                  <a:rPr lang="en-US" dirty="0"/>
                  <a:t>.</a:t>
                </a:r>
              </a:p>
              <a:p>
                <a:pPr marL="914400" lvl="1" indent="-514350" algn="just">
                  <a:buFont typeface="+mj-lt"/>
                  <a:buAutoNum type="arabicPeriod"/>
                </a:pPr>
                <a:r>
                  <a:rPr lang="en-US" dirty="0" smtClean="0"/>
                  <a:t>Factor </a:t>
                </a:r>
                <a:r>
                  <a:rPr lang="en-US" i="1" dirty="0"/>
                  <a:t>n </a:t>
                </a:r>
                <a:r>
                  <a:rPr lang="en-US" dirty="0"/>
                  <a:t>into its two prime factors</a:t>
                </a:r>
                <a:r>
                  <a:rPr lang="en-US" dirty="0" smtClean="0"/>
                  <a:t>. This </a:t>
                </a:r>
                <a:r>
                  <a:rPr lang="en-US" dirty="0"/>
                  <a:t>enables calculation of </a:t>
                </a:r>
                <a:r>
                  <a:rPr lang="az-Cyrl-AZ" dirty="0" smtClean="0"/>
                  <a:t>ф</a:t>
                </a:r>
                <a:r>
                  <a:rPr lang="en-US" dirty="0" smtClean="0"/>
                  <a:t>(</a:t>
                </a:r>
                <a:r>
                  <a:rPr lang="en-US" i="1" dirty="0" smtClean="0"/>
                  <a:t>n</a:t>
                </a:r>
                <a:r>
                  <a:rPr lang="en-US" dirty="0"/>
                  <a:t>) = (</a:t>
                </a:r>
                <a:r>
                  <a:rPr lang="en-US" i="1" dirty="0"/>
                  <a:t>p </a:t>
                </a:r>
                <a:r>
                  <a:rPr lang="en-US" dirty="0"/>
                  <a:t>- 1) </a:t>
                </a:r>
                <a:r>
                  <a:rPr lang="en-US" dirty="0" smtClean="0"/>
                  <a:t>×(</a:t>
                </a:r>
                <a:r>
                  <a:rPr lang="en-US" i="1" dirty="0"/>
                  <a:t>q </a:t>
                </a:r>
                <a:r>
                  <a:rPr lang="en-US" dirty="0"/>
                  <a:t>- 1), which in turn enables determination of </a:t>
                </a:r>
                <a:r>
                  <a:rPr lang="en-US" i="1" dirty="0"/>
                  <a:t>d </a:t>
                </a:r>
                <a:r>
                  <a:rPr lang="en-US" dirty="0"/>
                  <a:t>=</a:t>
                </a:r>
                <a:r>
                  <a:rPr lang="en-US" dirty="0" smtClean="0"/>
                  <a:t> </a:t>
                </a:r>
                <a14:m>
                  <m:oMath xmlns:m="http://schemas.openxmlformats.org/officeDocument/2006/math">
                    <m:sSup>
                      <m:sSupPr>
                        <m:ctrlPr>
                          <a:rPr lang="en-US" i="1" smtClean="0">
                            <a:latin typeface="Cambria Math"/>
                          </a:rPr>
                        </m:ctrlPr>
                      </m:sSupPr>
                      <m:e>
                        <m:r>
                          <a:rPr lang="en-US" b="0" i="1" smtClean="0">
                            <a:latin typeface="Cambria Math"/>
                          </a:rPr>
                          <m:t>𝑒</m:t>
                        </m:r>
                      </m:e>
                      <m:sup>
                        <m:r>
                          <a:rPr lang="en-US" b="0" i="1" smtClean="0">
                            <a:latin typeface="Cambria Math"/>
                          </a:rPr>
                          <m:t>−1</m:t>
                        </m:r>
                      </m:sup>
                    </m:sSup>
                  </m:oMath>
                </a14:m>
                <a:r>
                  <a:rPr lang="en-US" dirty="0" smtClean="0"/>
                  <a:t> </a:t>
                </a:r>
                <a:r>
                  <a:rPr lang="en-US" dirty="0"/>
                  <a:t>(mod </a:t>
                </a:r>
                <a:r>
                  <a:rPr lang="az-Cyrl-AZ" dirty="0" smtClean="0"/>
                  <a:t>ф</a:t>
                </a:r>
                <a:r>
                  <a:rPr lang="en-US" dirty="0" smtClean="0"/>
                  <a:t>(</a:t>
                </a:r>
                <a:r>
                  <a:rPr lang="en-US" i="1" dirty="0" smtClean="0"/>
                  <a:t>n</a:t>
                </a:r>
                <a:r>
                  <a:rPr lang="en-US" dirty="0" smtClean="0"/>
                  <a:t>)).</a:t>
                </a:r>
              </a:p>
              <a:p>
                <a:pPr marL="914400" lvl="1" indent="-514350" algn="just">
                  <a:buFont typeface="+mj-lt"/>
                  <a:buAutoNum type="arabicPeriod"/>
                </a:pPr>
                <a:r>
                  <a:rPr lang="en-US" dirty="0" smtClean="0"/>
                  <a:t>Determine </a:t>
                </a:r>
                <a:r>
                  <a:rPr lang="en-US" dirty="0"/>
                  <a:t>ф</a:t>
                </a:r>
                <a:r>
                  <a:rPr lang="en-US" dirty="0" smtClean="0"/>
                  <a:t>(</a:t>
                </a:r>
                <a:r>
                  <a:rPr lang="en-US" i="1" dirty="0" smtClean="0"/>
                  <a:t>n</a:t>
                </a:r>
                <a:r>
                  <a:rPr lang="en-US" dirty="0"/>
                  <a:t>) directly, without first determining </a:t>
                </a:r>
                <a:r>
                  <a:rPr lang="en-US" i="1" dirty="0"/>
                  <a:t>p </a:t>
                </a:r>
                <a:r>
                  <a:rPr lang="en-US" dirty="0"/>
                  <a:t>and </a:t>
                </a:r>
                <a:r>
                  <a:rPr lang="en-US" i="1" dirty="0"/>
                  <a:t>q</a:t>
                </a:r>
                <a:r>
                  <a:rPr lang="en-US" dirty="0"/>
                  <a:t>. Again, this </a:t>
                </a:r>
                <a:r>
                  <a:rPr lang="en-US" dirty="0" smtClean="0"/>
                  <a:t>enables determination </a:t>
                </a:r>
                <a:r>
                  <a:rPr lang="en-US" dirty="0"/>
                  <a:t>of </a:t>
                </a:r>
                <a:r>
                  <a:rPr lang="en-US" i="1" dirty="0"/>
                  <a:t>d </a:t>
                </a:r>
                <a:r>
                  <a:rPr lang="en-US" dirty="0"/>
                  <a:t>=</a:t>
                </a:r>
                <a:r>
                  <a:rPr lang="en-US" dirty="0" smtClean="0"/>
                  <a:t> </a:t>
                </a:r>
                <a14:m>
                  <m:oMath xmlns:m="http://schemas.openxmlformats.org/officeDocument/2006/math">
                    <m:sSup>
                      <m:sSupPr>
                        <m:ctrlPr>
                          <a:rPr lang="en-US" i="1" smtClean="0">
                            <a:latin typeface="Cambria Math"/>
                          </a:rPr>
                        </m:ctrlPr>
                      </m:sSupPr>
                      <m:e>
                        <m:r>
                          <a:rPr lang="en-US" b="0" i="1" smtClean="0">
                            <a:latin typeface="Cambria Math"/>
                          </a:rPr>
                          <m:t>𝑒</m:t>
                        </m:r>
                      </m:e>
                      <m:sup>
                        <m:r>
                          <a:rPr lang="en-US" b="0" i="1" smtClean="0">
                            <a:latin typeface="Cambria Math"/>
                          </a:rPr>
                          <m:t>−1</m:t>
                        </m:r>
                      </m:sup>
                    </m:sSup>
                  </m:oMath>
                </a14:m>
                <a:r>
                  <a:rPr lang="en-US" dirty="0" smtClean="0"/>
                  <a:t> </a:t>
                </a:r>
                <a:r>
                  <a:rPr lang="en-US" dirty="0"/>
                  <a:t>(mod </a:t>
                </a:r>
                <a:r>
                  <a:rPr lang="az-Cyrl-AZ" dirty="0" smtClean="0"/>
                  <a:t>ф</a:t>
                </a:r>
                <a:r>
                  <a:rPr lang="en-US" dirty="0" smtClean="0"/>
                  <a:t>(</a:t>
                </a:r>
                <a:r>
                  <a:rPr lang="en-US" i="1" dirty="0" smtClean="0"/>
                  <a:t>n</a:t>
                </a:r>
                <a:r>
                  <a:rPr lang="en-US" dirty="0" smtClean="0"/>
                  <a:t>)).</a:t>
                </a:r>
              </a:p>
              <a:p>
                <a:pPr marL="914400" lvl="1" indent="-514350" algn="just">
                  <a:buFont typeface="+mj-lt"/>
                  <a:buAutoNum type="arabicPeriod"/>
                </a:pPr>
                <a:r>
                  <a:rPr lang="en-US" dirty="0" smtClean="0"/>
                  <a:t>Determine </a:t>
                </a:r>
                <a:r>
                  <a:rPr lang="en-US" i="1" dirty="0"/>
                  <a:t>d </a:t>
                </a:r>
                <a:r>
                  <a:rPr lang="en-US" dirty="0"/>
                  <a:t>directly, without first determining </a:t>
                </a:r>
                <a:r>
                  <a:rPr lang="az-Cyrl-AZ" dirty="0" smtClean="0"/>
                  <a:t>ф</a:t>
                </a:r>
                <a:r>
                  <a:rPr lang="en-US" dirty="0" smtClean="0"/>
                  <a:t>(</a:t>
                </a:r>
                <a:r>
                  <a:rPr lang="en-US" i="1" dirty="0" smtClean="0"/>
                  <a:t>n</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2830" r="-303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95</a:t>
            </a:fld>
            <a:endParaRPr lang="en-US" dirty="0"/>
          </a:p>
        </p:txBody>
      </p:sp>
    </p:spTree>
    <p:extLst>
      <p:ext uri="{BB962C8B-B14F-4D97-AF65-F5344CB8AC3E}">
        <p14:creationId xmlns:p14="http://schemas.microsoft.com/office/powerpoint/2010/main" val="163655902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Factoring Problem</a:t>
            </a:r>
            <a:endParaRPr lang="en-US" dirty="0"/>
          </a:p>
        </p:txBody>
      </p:sp>
      <p:sp>
        <p:nvSpPr>
          <p:cNvPr id="3" name="Content Placeholder 2"/>
          <p:cNvSpPr>
            <a:spLocks noGrp="1"/>
          </p:cNvSpPr>
          <p:nvPr>
            <p:ph idx="1"/>
          </p:nvPr>
        </p:nvSpPr>
        <p:spPr/>
        <p:txBody>
          <a:bodyPr>
            <a:normAutofit/>
          </a:bodyPr>
          <a:lstStyle/>
          <a:p>
            <a:pPr algn="just"/>
            <a:r>
              <a:rPr lang="en-US" dirty="0" smtClean="0"/>
              <a:t>The algorithm’s </a:t>
            </a:r>
            <a:r>
              <a:rPr lang="en-US" dirty="0"/>
              <a:t>inventors suggest the following constraints on </a:t>
            </a:r>
            <a:r>
              <a:rPr lang="en-US" i="1" dirty="0"/>
              <a:t>p </a:t>
            </a:r>
            <a:r>
              <a:rPr lang="en-US" dirty="0"/>
              <a:t>and </a:t>
            </a:r>
            <a:r>
              <a:rPr lang="en-US" i="1" dirty="0"/>
              <a:t>q</a:t>
            </a:r>
            <a:r>
              <a:rPr lang="en-US" dirty="0"/>
              <a:t>.</a:t>
            </a:r>
          </a:p>
          <a:p>
            <a:pPr marL="914400" lvl="1" indent="-514350" algn="just">
              <a:buFont typeface="+mj-lt"/>
              <a:buAutoNum type="arabicPeriod"/>
            </a:pPr>
            <a:r>
              <a:rPr lang="en-US" i="1" dirty="0" smtClean="0"/>
              <a:t>p </a:t>
            </a:r>
            <a:r>
              <a:rPr lang="en-US" dirty="0"/>
              <a:t>and </a:t>
            </a:r>
            <a:r>
              <a:rPr lang="en-US" i="1" dirty="0"/>
              <a:t>q </a:t>
            </a:r>
            <a:r>
              <a:rPr lang="en-US" dirty="0"/>
              <a:t>should differ in length by only a few </a:t>
            </a:r>
            <a:r>
              <a:rPr lang="en-US" dirty="0" err="1"/>
              <a:t>digits.Thus</a:t>
            </a:r>
            <a:r>
              <a:rPr lang="en-US" dirty="0"/>
              <a:t>, for a 1024-bit key (</a:t>
            </a:r>
            <a:r>
              <a:rPr lang="en-US" dirty="0" smtClean="0"/>
              <a:t>309 decimal </a:t>
            </a:r>
            <a:r>
              <a:rPr lang="en-US" dirty="0"/>
              <a:t>digits), both </a:t>
            </a:r>
            <a:r>
              <a:rPr lang="en-US" i="1" dirty="0"/>
              <a:t>p </a:t>
            </a:r>
            <a:r>
              <a:rPr lang="en-US" dirty="0"/>
              <a:t>and </a:t>
            </a:r>
            <a:r>
              <a:rPr lang="en-US" i="1" dirty="0"/>
              <a:t>q </a:t>
            </a:r>
            <a:r>
              <a:rPr lang="en-US" dirty="0"/>
              <a:t>should be on the order of magnitude of 1075 to </a:t>
            </a:r>
            <a:r>
              <a:rPr lang="en-US" dirty="0" smtClean="0"/>
              <a:t>10100.</a:t>
            </a:r>
          </a:p>
          <a:p>
            <a:pPr marL="914400" lvl="1" indent="-514350" algn="just">
              <a:buFont typeface="+mj-lt"/>
              <a:buAutoNum type="arabicPeriod"/>
            </a:pPr>
            <a:r>
              <a:rPr lang="en-US" dirty="0" smtClean="0"/>
              <a:t>Both </a:t>
            </a:r>
            <a:r>
              <a:rPr lang="en-US" dirty="0"/>
              <a:t>(</a:t>
            </a:r>
            <a:r>
              <a:rPr lang="en-US" i="1" dirty="0"/>
              <a:t>p </a:t>
            </a:r>
            <a:r>
              <a:rPr lang="en-US" dirty="0"/>
              <a:t>- 1) and (</a:t>
            </a:r>
            <a:r>
              <a:rPr lang="en-US" i="1" dirty="0"/>
              <a:t>q </a:t>
            </a:r>
            <a:r>
              <a:rPr lang="en-US" dirty="0"/>
              <a:t>- 1) should contain a large prime </a:t>
            </a:r>
            <a:r>
              <a:rPr lang="en-US" dirty="0" smtClean="0"/>
              <a:t>factor.</a:t>
            </a:r>
          </a:p>
          <a:p>
            <a:pPr marL="914400" lvl="1" indent="-514350" algn="just">
              <a:buFont typeface="+mj-lt"/>
              <a:buAutoNum type="arabicPeriod"/>
            </a:pPr>
            <a:r>
              <a:rPr lang="en-US" dirty="0" err="1" smtClean="0"/>
              <a:t>gcd</a:t>
            </a:r>
            <a:r>
              <a:rPr lang="en-US" dirty="0" smtClean="0"/>
              <a:t>(</a:t>
            </a:r>
            <a:r>
              <a:rPr lang="en-US" i="1" dirty="0" smtClean="0"/>
              <a:t>p </a:t>
            </a:r>
            <a:r>
              <a:rPr lang="en-US" dirty="0"/>
              <a:t>- 1, </a:t>
            </a:r>
            <a:r>
              <a:rPr lang="en-US" i="1" dirty="0"/>
              <a:t>q </a:t>
            </a:r>
            <a:r>
              <a:rPr lang="en-US" dirty="0"/>
              <a:t>- 1) should be small.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96</a:t>
            </a:fld>
            <a:endParaRPr lang="en-US" dirty="0"/>
          </a:p>
        </p:txBody>
      </p:sp>
    </p:spTree>
    <p:extLst>
      <p:ext uri="{BB962C8B-B14F-4D97-AF65-F5344CB8AC3E}">
        <p14:creationId xmlns:p14="http://schemas.microsoft.com/office/powerpoint/2010/main" val="289993594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Timing Attack</a:t>
            </a:r>
            <a:endParaRPr lang="en-US" b="1" dirty="0"/>
          </a:p>
        </p:txBody>
      </p:sp>
      <p:sp>
        <p:nvSpPr>
          <p:cNvPr id="3" name="Content Placeholder 2"/>
          <p:cNvSpPr>
            <a:spLocks noGrp="1"/>
          </p:cNvSpPr>
          <p:nvPr>
            <p:ph idx="1"/>
          </p:nvPr>
        </p:nvSpPr>
        <p:spPr>
          <a:xfrm>
            <a:off x="381000" y="1219200"/>
            <a:ext cx="8229600" cy="4525963"/>
          </a:xfrm>
        </p:spPr>
        <p:txBody>
          <a:bodyPr>
            <a:noAutofit/>
          </a:bodyPr>
          <a:lstStyle/>
          <a:p>
            <a:pPr algn="just"/>
            <a:r>
              <a:rPr lang="en-US" sz="2000" dirty="0"/>
              <a:t>A </a:t>
            </a:r>
            <a:r>
              <a:rPr lang="en-US" sz="2000" b="1" dirty="0"/>
              <a:t>timing attack </a:t>
            </a:r>
            <a:r>
              <a:rPr lang="en-US" sz="2000" dirty="0"/>
              <a:t>is somewhat analogous to a burglar guessing the </a:t>
            </a:r>
            <a:r>
              <a:rPr lang="en-US" sz="2000" dirty="0" smtClean="0"/>
              <a:t>combination of </a:t>
            </a:r>
            <a:r>
              <a:rPr lang="en-US" sz="2000" dirty="0"/>
              <a:t>a safe by observing how long it takes for someone to turn the dial from number </a:t>
            </a:r>
            <a:r>
              <a:rPr lang="en-US" sz="2000" dirty="0" smtClean="0"/>
              <a:t>to number.</a:t>
            </a:r>
          </a:p>
          <a:p>
            <a:pPr algn="just"/>
            <a:r>
              <a:rPr lang="en-US" sz="2000" dirty="0" smtClean="0"/>
              <a:t>Simple countermeasures for timing attack.</a:t>
            </a:r>
          </a:p>
          <a:p>
            <a:pPr lvl="1" algn="just"/>
            <a:r>
              <a:rPr lang="en-US" sz="2000" b="1" dirty="0" smtClean="0"/>
              <a:t>Constant </a:t>
            </a:r>
            <a:r>
              <a:rPr lang="en-US" sz="2000" b="1" dirty="0"/>
              <a:t>exponentiation time: </a:t>
            </a:r>
            <a:r>
              <a:rPr lang="en-US" sz="2000" dirty="0"/>
              <a:t>Ensure that all exponentiations take the </a:t>
            </a:r>
            <a:r>
              <a:rPr lang="en-US" sz="2000" dirty="0" smtClean="0"/>
              <a:t>same amount </a:t>
            </a:r>
            <a:r>
              <a:rPr lang="en-US" sz="2000" dirty="0"/>
              <a:t>of time before returning a result</a:t>
            </a:r>
            <a:r>
              <a:rPr lang="en-US" sz="2000" dirty="0" smtClean="0"/>
              <a:t>. This </a:t>
            </a:r>
            <a:r>
              <a:rPr lang="en-US" sz="2000" dirty="0"/>
              <a:t>is a simple fix but does </a:t>
            </a:r>
            <a:r>
              <a:rPr lang="en-US" sz="2000" dirty="0" smtClean="0"/>
              <a:t>degrade performance</a:t>
            </a:r>
            <a:r>
              <a:rPr lang="en-US" sz="2000" dirty="0"/>
              <a:t>.</a:t>
            </a:r>
          </a:p>
          <a:p>
            <a:pPr lvl="1" algn="just"/>
            <a:r>
              <a:rPr lang="en-US" sz="2000" b="1" dirty="0" smtClean="0"/>
              <a:t>Random </a:t>
            </a:r>
            <a:r>
              <a:rPr lang="en-US" sz="2000" b="1" dirty="0"/>
              <a:t>delay: </a:t>
            </a:r>
            <a:r>
              <a:rPr lang="en-US" sz="2000" dirty="0"/>
              <a:t>Better performance could be achieved by adding a </a:t>
            </a:r>
            <a:r>
              <a:rPr lang="en-US" sz="2000" dirty="0" smtClean="0"/>
              <a:t>random delay </a:t>
            </a:r>
            <a:r>
              <a:rPr lang="en-US" sz="2000" dirty="0"/>
              <a:t>to the exponentiation algorithm to confuse the timing attack. </a:t>
            </a:r>
            <a:r>
              <a:rPr lang="en-US" sz="2000" dirty="0" smtClean="0"/>
              <a:t>Kocher points </a:t>
            </a:r>
            <a:r>
              <a:rPr lang="en-US" sz="2000" dirty="0"/>
              <a:t>out that if defenders don’t add enough noise, attackers could still </a:t>
            </a:r>
            <a:r>
              <a:rPr lang="en-US" sz="2000" dirty="0" smtClean="0"/>
              <a:t>succeed by </a:t>
            </a:r>
            <a:r>
              <a:rPr lang="en-US" sz="2000" dirty="0"/>
              <a:t>collecting additional measurements to compensate for the random delays.</a:t>
            </a:r>
          </a:p>
          <a:p>
            <a:pPr lvl="1" algn="just"/>
            <a:r>
              <a:rPr lang="en-US" sz="2000" b="1" dirty="0" smtClean="0"/>
              <a:t>Blinding</a:t>
            </a:r>
            <a:r>
              <a:rPr lang="en-US" sz="2000" b="1" dirty="0"/>
              <a:t>: </a:t>
            </a:r>
            <a:r>
              <a:rPr lang="en-US" sz="2000" dirty="0"/>
              <a:t>Multiply the </a:t>
            </a:r>
            <a:r>
              <a:rPr lang="en-US" sz="2000" dirty="0" err="1"/>
              <a:t>ciphertext</a:t>
            </a:r>
            <a:r>
              <a:rPr lang="en-US" sz="2000" dirty="0"/>
              <a:t> by a random number before </a:t>
            </a:r>
            <a:r>
              <a:rPr lang="en-US" sz="2000" dirty="0" smtClean="0"/>
              <a:t>performing exponentiation. This </a:t>
            </a:r>
            <a:r>
              <a:rPr lang="en-US" sz="2000" dirty="0"/>
              <a:t>process prevents the attacker from knowing what </a:t>
            </a:r>
            <a:r>
              <a:rPr lang="en-US" sz="2000" dirty="0" err="1" smtClean="0"/>
              <a:t>ciphertext</a:t>
            </a:r>
            <a:r>
              <a:rPr lang="en-US" sz="2000" dirty="0"/>
              <a:t> </a:t>
            </a:r>
            <a:r>
              <a:rPr lang="en-US" sz="2000" dirty="0" smtClean="0"/>
              <a:t>bits </a:t>
            </a:r>
            <a:r>
              <a:rPr lang="en-US" sz="2000" dirty="0"/>
              <a:t>are being processed inside the computer and therefore prevents </a:t>
            </a:r>
            <a:r>
              <a:rPr lang="en-US" sz="2000" dirty="0" smtClean="0"/>
              <a:t>the bit-by-bit </a:t>
            </a:r>
            <a:r>
              <a:rPr lang="en-US" sz="2000" dirty="0"/>
              <a:t>analysis essential to the timing attack.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97</a:t>
            </a:fld>
            <a:endParaRPr lang="en-US" dirty="0"/>
          </a:p>
        </p:txBody>
      </p:sp>
    </p:spTree>
    <p:extLst>
      <p:ext uri="{BB962C8B-B14F-4D97-AF65-F5344CB8AC3E}">
        <p14:creationId xmlns:p14="http://schemas.microsoft.com/office/powerpoint/2010/main" val="366295318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Diffie</a:t>
            </a:r>
            <a:r>
              <a:rPr lang="en-US" b="1" dirty="0" smtClean="0"/>
              <a:t> – Hellman Key Exchange</a:t>
            </a:r>
            <a:endParaRPr lang="en-US" b="1" dirty="0"/>
          </a:p>
        </p:txBody>
      </p:sp>
      <p:sp>
        <p:nvSpPr>
          <p:cNvPr id="3" name="Content Placeholder 2"/>
          <p:cNvSpPr>
            <a:spLocks noGrp="1"/>
          </p:cNvSpPr>
          <p:nvPr>
            <p:ph idx="1"/>
          </p:nvPr>
        </p:nvSpPr>
        <p:spPr/>
        <p:txBody>
          <a:bodyPr>
            <a:normAutofit/>
          </a:bodyPr>
          <a:lstStyle/>
          <a:p>
            <a:pPr algn="just"/>
            <a:r>
              <a:rPr lang="en-US" dirty="0"/>
              <a:t>The purpose of the algorithm is to enable two users to securely exchange a </a:t>
            </a:r>
            <a:r>
              <a:rPr lang="en-US" dirty="0" smtClean="0"/>
              <a:t>key that </a:t>
            </a:r>
            <a:r>
              <a:rPr lang="en-US" dirty="0"/>
              <a:t>can then be used for subsequent encryption </a:t>
            </a:r>
            <a:r>
              <a:rPr lang="en-US" dirty="0" smtClean="0"/>
              <a:t>of messages.</a:t>
            </a:r>
          </a:p>
          <a:p>
            <a:pPr algn="just"/>
            <a:r>
              <a:rPr lang="en-US" dirty="0"/>
              <a:t>The </a:t>
            </a:r>
            <a:r>
              <a:rPr lang="en-US" dirty="0" err="1"/>
              <a:t>Diffie</a:t>
            </a:r>
            <a:r>
              <a:rPr lang="en-US" dirty="0"/>
              <a:t>-Hellman algorithm depends for its effectiveness on the difficulty </a:t>
            </a:r>
            <a:r>
              <a:rPr lang="en-US" dirty="0" smtClean="0"/>
              <a:t>of computing </a:t>
            </a:r>
            <a:r>
              <a:rPr lang="en-US" dirty="0"/>
              <a:t>discrete logarithms</a:t>
            </a:r>
            <a:r>
              <a:rPr lang="en-US"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98</a:t>
            </a:fld>
            <a:endParaRPr lang="en-US" dirty="0"/>
          </a:p>
        </p:txBody>
      </p:sp>
    </p:spTree>
    <p:extLst>
      <p:ext uri="{BB962C8B-B14F-4D97-AF65-F5344CB8AC3E}">
        <p14:creationId xmlns:p14="http://schemas.microsoft.com/office/powerpoint/2010/main" val="203440139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Management</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Two aspects</a:t>
            </a:r>
          </a:p>
          <a:p>
            <a:pPr marL="971550" lvl="1" indent="-514350">
              <a:buFont typeface="+mj-lt"/>
              <a:buAutoNum type="arabicPeriod"/>
            </a:pPr>
            <a:r>
              <a:rPr lang="en-US" dirty="0" smtClean="0"/>
              <a:t>Distribution of public keys</a:t>
            </a:r>
          </a:p>
          <a:p>
            <a:pPr marL="1371600" lvl="2" indent="-514350">
              <a:buFont typeface="+mj-lt"/>
              <a:buAutoNum type="romanUcPeriod"/>
            </a:pPr>
            <a:r>
              <a:rPr lang="en-US" dirty="0" smtClean="0"/>
              <a:t>Public announcement</a:t>
            </a:r>
          </a:p>
          <a:p>
            <a:pPr marL="1371600" lvl="2" indent="-514350">
              <a:buFont typeface="+mj-lt"/>
              <a:buAutoNum type="romanUcPeriod"/>
            </a:pPr>
            <a:r>
              <a:rPr lang="en-US" dirty="0" smtClean="0"/>
              <a:t>Publicly available directory</a:t>
            </a:r>
          </a:p>
          <a:p>
            <a:pPr marL="1371600" lvl="2" indent="-514350">
              <a:buFont typeface="+mj-lt"/>
              <a:buAutoNum type="romanUcPeriod"/>
            </a:pPr>
            <a:r>
              <a:rPr lang="en-US" dirty="0" smtClean="0"/>
              <a:t>Public key authority</a:t>
            </a:r>
          </a:p>
          <a:p>
            <a:pPr marL="1371600" lvl="2" indent="-514350">
              <a:buFont typeface="+mj-lt"/>
              <a:buAutoNum type="romanUcPeriod"/>
            </a:pPr>
            <a:r>
              <a:rPr lang="en-US" dirty="0" smtClean="0"/>
              <a:t>Public key certificates</a:t>
            </a:r>
          </a:p>
          <a:p>
            <a:pPr marL="971550" lvl="1" indent="-514350">
              <a:buFont typeface="+mj-lt"/>
              <a:buAutoNum type="arabicPeriod"/>
            </a:pPr>
            <a:r>
              <a:rPr lang="en-US" dirty="0" smtClean="0"/>
              <a:t>Use of public key encryption to distribute secrete keys</a:t>
            </a:r>
          </a:p>
          <a:p>
            <a:pPr marL="1371600" lvl="2" indent="-514350">
              <a:buFont typeface="+mj-lt"/>
              <a:buAutoNum type="romanUcPeriod"/>
            </a:pPr>
            <a:r>
              <a:rPr lang="en-US" dirty="0" smtClean="0"/>
              <a:t>Simple secrete key distribution</a:t>
            </a:r>
          </a:p>
          <a:p>
            <a:pPr marL="1371600" lvl="2" indent="-514350">
              <a:buFont typeface="+mj-lt"/>
              <a:buAutoNum type="romanUcPeriod"/>
            </a:pPr>
            <a:r>
              <a:rPr lang="en-US" dirty="0" smtClean="0"/>
              <a:t>Secrete key distribution with confidentiality and authentication</a:t>
            </a:r>
          </a:p>
          <a:p>
            <a:pPr marL="971550" lvl="1"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99</a:t>
            </a:fld>
            <a:endParaRPr lang="en-US"/>
          </a:p>
        </p:txBody>
      </p:sp>
    </p:spTree>
    <p:extLst>
      <p:ext uri="{BB962C8B-B14F-4D97-AF65-F5344CB8AC3E}">
        <p14:creationId xmlns:p14="http://schemas.microsoft.com/office/powerpoint/2010/main" val="2582788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3229</TotalTime>
  <Words>6276</Words>
  <Application>Microsoft Office PowerPoint</Application>
  <PresentationFormat>On-screen Show (4:3)</PresentationFormat>
  <Paragraphs>1171</Paragraphs>
  <Slides>108</Slides>
  <Notes>2</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Office Theme</vt:lpstr>
      <vt:lpstr>Module 2</vt:lpstr>
      <vt:lpstr>Stream &amp; Block Cipher</vt:lpstr>
      <vt:lpstr>Stream &amp; Block Cipher</vt:lpstr>
      <vt:lpstr>Stream &amp; Block Cipher</vt:lpstr>
      <vt:lpstr>Feistel Cipher</vt:lpstr>
      <vt:lpstr>Diffusion &amp; Confusion</vt:lpstr>
      <vt:lpstr>Diffusion &amp; Confusion</vt:lpstr>
      <vt:lpstr>Feistel Cipher Structure</vt:lpstr>
      <vt:lpstr>Feistel Cipher Structure</vt:lpstr>
      <vt:lpstr>Feistel Cipher Structure</vt:lpstr>
      <vt:lpstr>Feistel Cipher Design Features</vt:lpstr>
      <vt:lpstr>Feistel Cipher Design Features</vt:lpstr>
      <vt:lpstr>Feistel Decryption Algorithm</vt:lpstr>
      <vt:lpstr>Feistel Decryption Algorithm</vt:lpstr>
      <vt:lpstr>Feistel Decryption Algorithm</vt:lpstr>
      <vt:lpstr>Feistel Encryption/Decryption Algorithm</vt:lpstr>
      <vt:lpstr>Data Encryption Standard (DES)</vt:lpstr>
      <vt:lpstr>DES History</vt:lpstr>
      <vt:lpstr>DES Encryption</vt:lpstr>
      <vt:lpstr>DES Encryption</vt:lpstr>
      <vt:lpstr>DES Encryption</vt:lpstr>
      <vt:lpstr>Initial Permutation (IP) </vt:lpstr>
      <vt:lpstr>Initial Permutation (IP) </vt:lpstr>
      <vt:lpstr>Initial Permutation (IP) Input Data/Plaintext Input</vt:lpstr>
      <vt:lpstr>Initial Permutation (IP) Output Data</vt:lpstr>
      <vt:lpstr>Final/Inverse Initial Permutation(IP ^-1)</vt:lpstr>
      <vt:lpstr>Expansion Permutation (E)</vt:lpstr>
      <vt:lpstr>Expansion Permutation (E)</vt:lpstr>
      <vt:lpstr>Permutation Function (P)</vt:lpstr>
      <vt:lpstr>Details of Single Round</vt:lpstr>
      <vt:lpstr>Single Round of DES Algorithm</vt:lpstr>
      <vt:lpstr>Single Round of DES Algorithm</vt:lpstr>
      <vt:lpstr>Single Round of DES Algorithm</vt:lpstr>
      <vt:lpstr>Calculation of F(R,K)</vt:lpstr>
      <vt:lpstr>Definition of DES S-Boxes</vt:lpstr>
      <vt:lpstr>Key Generation</vt:lpstr>
      <vt:lpstr>Input Key</vt:lpstr>
      <vt:lpstr>Permuted Choice-1 (PC-1)</vt:lpstr>
      <vt:lpstr>Permuted Choice Two (PC-2)</vt:lpstr>
      <vt:lpstr>Schedule of Left Shifts</vt:lpstr>
      <vt:lpstr>DES Decryption</vt:lpstr>
      <vt:lpstr>Avalanche Effect</vt:lpstr>
      <vt:lpstr>Avalanche Effect in DES</vt:lpstr>
      <vt:lpstr>Strength of DES</vt:lpstr>
      <vt:lpstr>Strength of DES</vt:lpstr>
      <vt:lpstr>Timing Attacks </vt:lpstr>
      <vt:lpstr>Multiple Encryption and Triple DES</vt:lpstr>
      <vt:lpstr>Double DES / Double Encryption</vt:lpstr>
      <vt:lpstr>Triple DES / Triple Encryption</vt:lpstr>
      <vt:lpstr>Triple DES</vt:lpstr>
      <vt:lpstr>Prime Numbers</vt:lpstr>
      <vt:lpstr>Fundamental Theorem of Arithmetic</vt:lpstr>
      <vt:lpstr>Prime Factorization</vt:lpstr>
      <vt:lpstr>GCD (Greatest Common Divisor)</vt:lpstr>
      <vt:lpstr>GCD</vt:lpstr>
      <vt:lpstr>Relatively Prime Numbers</vt:lpstr>
      <vt:lpstr>Relatively Prime Numbers</vt:lpstr>
      <vt:lpstr>Congruence Modulo (≡)</vt:lpstr>
      <vt:lpstr>Fermat’s Theorem </vt:lpstr>
      <vt:lpstr>Fermat’s Theorem Proof</vt:lpstr>
      <vt:lpstr>Fermat’s Theorem Proof</vt:lpstr>
      <vt:lpstr>Fermat’s Theorem Proof</vt:lpstr>
      <vt:lpstr>Fermat’s Theorem Proof</vt:lpstr>
      <vt:lpstr>Euler’s Totient Function ∅(n)</vt:lpstr>
      <vt:lpstr>Euler’s Theorem</vt:lpstr>
      <vt:lpstr>Primitive Root</vt:lpstr>
      <vt:lpstr>Primitive Root</vt:lpstr>
      <vt:lpstr>Private key Cryptography</vt:lpstr>
      <vt:lpstr>Public key Cryptography</vt:lpstr>
      <vt:lpstr>Public key Cryptography</vt:lpstr>
      <vt:lpstr>Public key Cryptography</vt:lpstr>
      <vt:lpstr>Public key Cryptosystems</vt:lpstr>
      <vt:lpstr>Public key Cryptosystems</vt:lpstr>
      <vt:lpstr>Public key Cryptography – Encryption using Public key</vt:lpstr>
      <vt:lpstr>Public key Cryptography – Encryption using Private key</vt:lpstr>
      <vt:lpstr>Steps to do Public key encryption</vt:lpstr>
      <vt:lpstr>Symmetric vs Public key</vt:lpstr>
      <vt:lpstr>Public-Key Cryptosystem: Authentication and Secrecy</vt:lpstr>
      <vt:lpstr>Public-Key Cryptosystem: Authentication and Secrecy</vt:lpstr>
      <vt:lpstr>Applications for Public key Cryptosystems</vt:lpstr>
      <vt:lpstr>Requirements for Public-Key Cryptography</vt:lpstr>
      <vt:lpstr>Requirements for Public-Key Cryptography</vt:lpstr>
      <vt:lpstr>Public key Cryptanalysis</vt:lpstr>
      <vt:lpstr>RSA</vt:lpstr>
      <vt:lpstr>RSA En/Decryption</vt:lpstr>
      <vt:lpstr>RSA</vt:lpstr>
      <vt:lpstr>RSA</vt:lpstr>
      <vt:lpstr>RSA</vt:lpstr>
      <vt:lpstr>RSA Algorithm</vt:lpstr>
      <vt:lpstr>RSA Example – Key Generation</vt:lpstr>
      <vt:lpstr>RSA Example En/Decryption</vt:lpstr>
      <vt:lpstr>RSA Example En/Decryption</vt:lpstr>
      <vt:lpstr>RSA Key Generation</vt:lpstr>
      <vt:lpstr>The Security of RSA</vt:lpstr>
      <vt:lpstr>Factoring Problem</vt:lpstr>
      <vt:lpstr>Factoring Problem</vt:lpstr>
      <vt:lpstr>Timing Attack</vt:lpstr>
      <vt:lpstr>Diffie – Hellman Key Exchange</vt:lpstr>
      <vt:lpstr>Key Management</vt:lpstr>
      <vt:lpstr>Diffie – Hellman Key Exchange</vt:lpstr>
      <vt:lpstr>Diffie – Hellman Key Exchange</vt:lpstr>
      <vt:lpstr>Diffie – Hellman Key Exchange</vt:lpstr>
      <vt:lpstr>Example</vt:lpstr>
      <vt:lpstr>Example</vt:lpstr>
      <vt:lpstr>Key Exchange Protocols</vt:lpstr>
      <vt:lpstr>Man-in-the-Middle Attack</vt:lpstr>
      <vt:lpstr>Man-in-the-Middle Attack</vt:lpstr>
      <vt:lpstr>Elliptic Curve Cryptography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Teenu</dc:creator>
  <cp:lastModifiedBy>Teenu</cp:lastModifiedBy>
  <cp:revision>110</cp:revision>
  <dcterms:created xsi:type="dcterms:W3CDTF">2006-08-16T00:00:00Z</dcterms:created>
  <dcterms:modified xsi:type="dcterms:W3CDTF">2015-02-27T06:50:54Z</dcterms:modified>
</cp:coreProperties>
</file>