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5" r:id="rId20"/>
    <p:sldId id="276" r:id="rId21"/>
    <p:sldId id="288" r:id="rId22"/>
    <p:sldId id="278" r:id="rId23"/>
    <p:sldId id="279" r:id="rId24"/>
    <p:sldId id="280" r:id="rId25"/>
    <p:sldId id="281" r:id="rId26"/>
    <p:sldId id="282" r:id="rId27"/>
    <p:sldId id="286" r:id="rId28"/>
    <p:sldId id="283" r:id="rId29"/>
    <p:sldId id="284" r:id="rId30"/>
    <p:sldId id="285" r:id="rId31"/>
    <p:sldId id="287" r:id="rId32"/>
    <p:sldId id="378" r:id="rId33"/>
    <p:sldId id="379" r:id="rId34"/>
    <p:sldId id="290" r:id="rId35"/>
    <p:sldId id="291" r:id="rId36"/>
    <p:sldId id="294" r:id="rId37"/>
    <p:sldId id="292" r:id="rId38"/>
    <p:sldId id="293" r:id="rId39"/>
    <p:sldId id="295" r:id="rId40"/>
    <p:sldId id="296" r:id="rId41"/>
    <p:sldId id="297" r:id="rId42"/>
    <p:sldId id="298" r:id="rId43"/>
    <p:sldId id="382" r:id="rId44"/>
    <p:sldId id="299" r:id="rId45"/>
    <p:sldId id="380" r:id="rId46"/>
    <p:sldId id="381" r:id="rId47"/>
    <p:sldId id="372" r:id="rId48"/>
    <p:sldId id="374" r:id="rId49"/>
    <p:sldId id="373" r:id="rId50"/>
    <p:sldId id="375" r:id="rId51"/>
    <p:sldId id="383" r:id="rId52"/>
    <p:sldId id="384" r:id="rId53"/>
    <p:sldId id="385" r:id="rId54"/>
    <p:sldId id="386" r:id="rId55"/>
    <p:sldId id="389" r:id="rId56"/>
    <p:sldId id="388" r:id="rId57"/>
    <p:sldId id="390" r:id="rId58"/>
    <p:sldId id="395" r:id="rId59"/>
    <p:sldId id="387" r:id="rId60"/>
    <p:sldId id="391" r:id="rId61"/>
    <p:sldId id="392" r:id="rId62"/>
    <p:sldId id="393" r:id="rId63"/>
    <p:sldId id="39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118A08-3894-4890-A7F5-0D968108F7FF}" type="datetimeFigureOut">
              <a:rPr lang="en-US" smtClean="0"/>
              <a:t>3/2/2015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5D634-A70B-4280-9DBB-B786D147D96D}" type="slidenum">
              <a:rPr lang="en-US" smtClean="0"/>
              <a:t>‹#›</a:t>
            </a:fld>
            <a:endParaRPr lang="en-US"/>
          </a:p>
        </p:txBody>
      </p:sp>
    </p:spTree>
    <p:extLst>
      <p:ext uri="{BB962C8B-B14F-4D97-AF65-F5344CB8AC3E}">
        <p14:creationId xmlns:p14="http://schemas.microsoft.com/office/powerpoint/2010/main" val="377379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9D84ED-882B-43DC-AD3A-501B411AF728}" type="slidenum">
              <a:rPr lang="en-AU" smtClean="0"/>
              <a:pPr eaLnBrk="1" hangingPunct="1"/>
              <a:t>19</a:t>
            </a:fld>
            <a:endParaRPr lang="en-AU"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t>The basic process in enciphering a 64-bit data block using the DES, shown on the left side, consists of: </a:t>
            </a:r>
          </a:p>
          <a:p>
            <a:pPr eaLnBrk="1" hangingPunct="1"/>
            <a:r>
              <a:rPr lang="en-AU" smtClean="0"/>
              <a:t>- an initial permutation (IP) </a:t>
            </a:r>
          </a:p>
          <a:p>
            <a:pPr eaLnBrk="1" hangingPunct="1"/>
            <a:r>
              <a:rPr lang="en-AU" smtClean="0"/>
              <a:t>- 16 rounds of a complex key dependent round function involving substitution and permutation functions </a:t>
            </a:r>
          </a:p>
          <a:p>
            <a:pPr eaLnBrk="1" hangingPunct="1"/>
            <a:r>
              <a:rPr lang="en-AU" smtClean="0"/>
              <a:t>- a final permutation, being the inverse of IP </a:t>
            </a:r>
          </a:p>
          <a:p>
            <a:pPr eaLnBrk="1" hangingPunct="1"/>
            <a:endParaRPr lang="en-US" smtClean="0"/>
          </a:p>
          <a:p>
            <a:pPr eaLnBrk="1" hangingPunct="1"/>
            <a:r>
              <a:rPr lang="en-US" smtClean="0"/>
              <a:t>The right side shows the handling of the 56-bit key and consists of:</a:t>
            </a:r>
          </a:p>
          <a:p>
            <a:pPr eaLnBrk="1" hangingPunct="1"/>
            <a:r>
              <a:rPr lang="en-AU" smtClean="0"/>
              <a:t>- an initial permutation of the key (PC1) which selects 56-bits in two 28-bit halves </a:t>
            </a:r>
          </a:p>
          <a:p>
            <a:pPr eaLnBrk="1" hangingPunct="1"/>
            <a:r>
              <a:rPr lang="en-AU" smtClean="0"/>
              <a:t>- 16 stages to generate the subkeys using a left circular shift and a permutation </a:t>
            </a:r>
          </a:p>
          <a:p>
            <a:pPr eaLnBrk="1" hangingPunct="1"/>
            <a:endParaRPr lang="en-US" smtClean="0"/>
          </a:p>
          <a:p>
            <a:pPr eaLnBrk="1" hangingPunct="1"/>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743F36-B4CC-4E5B-A932-0D7D1137103F}" type="datetime1">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ED0B2-B023-496F-B06A-665F03B881E0}" type="datetime1">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EC991-0A72-418F-9320-65D9C9F1BB77}" type="datetime1">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E471E-58E9-48C6-B0CA-06D2D6AFFA6C}" type="datetime1">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9BB55-E023-4DAC-836B-E3CF19712E43}" type="datetime1">
              <a:rPr lang="en-US" smtClean="0"/>
              <a:t>3/2/2015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C9599B-1260-4C78-AC16-F31587159154}" type="datetime1">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EE13D4-74A7-4C04-B19F-87FEAB0542C5}" type="datetime1">
              <a:rPr lang="en-US" smtClean="0"/>
              <a:t>3/2/2015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B6705-39AC-4F40-8FC3-D831EB5678DC}" type="datetime1">
              <a:rPr lang="en-US" smtClean="0"/>
              <a:t>3/2/2015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1AFD0-E333-41FB-8C1E-803C24519B4A}" type="datetime1">
              <a:rPr lang="en-US" smtClean="0"/>
              <a:t>3/2/2015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8D14C-8CE3-412B-8B6E-A602CE989664}" type="datetime1">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6868D-A6D7-444C-BF41-662AB5D904B6}" type="datetime1">
              <a:rPr lang="en-US" smtClean="0"/>
              <a:t>3/2/2015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2475E-1575-4956-8F4F-89C5E23A761B}" type="datetime1">
              <a:rPr lang="en-US" smtClean="0"/>
              <a:t>3/2/2015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s.wm.edu/~hallyn/des/expand.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Module 2</a:t>
            </a:r>
            <a:endParaRPr lang="en-US" b="1" dirty="0"/>
          </a:p>
        </p:txBody>
      </p:sp>
      <p:sp>
        <p:nvSpPr>
          <p:cNvPr id="3" name="Subtitle 2"/>
          <p:cNvSpPr>
            <a:spLocks noGrp="1"/>
          </p:cNvSpPr>
          <p:nvPr>
            <p:ph type="subTitle" idx="1"/>
          </p:nvPr>
        </p:nvSpPr>
        <p:spPr/>
        <p:txBody>
          <a:bodyPr>
            <a:normAutofit/>
          </a:bodyPr>
          <a:lstStyle/>
          <a:p>
            <a:r>
              <a:rPr lang="en-US" b="1" dirty="0" smtClean="0"/>
              <a:t>Stream &amp; Block Cipher</a:t>
            </a:r>
          </a:p>
          <a:p>
            <a:r>
              <a:rPr lang="en-US" b="1" dirty="0" err="1" smtClean="0"/>
              <a:t>Feistal</a:t>
            </a:r>
            <a:r>
              <a:rPr lang="en-US" b="1" dirty="0" smtClean="0"/>
              <a:t> Structure</a:t>
            </a:r>
          </a:p>
          <a:p>
            <a:r>
              <a:rPr lang="en-US" b="1" dirty="0" smtClean="0"/>
              <a:t>DES</a:t>
            </a:r>
          </a:p>
          <a:p>
            <a:endParaRPr lang="en-US" b="1" dirty="0"/>
          </a:p>
        </p:txBody>
      </p:sp>
    </p:spTree>
    <p:extLst>
      <p:ext uri="{BB962C8B-B14F-4D97-AF65-F5344CB8AC3E}">
        <p14:creationId xmlns:p14="http://schemas.microsoft.com/office/powerpoint/2010/main" val="3665382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err="1"/>
              <a:t>Feistel</a:t>
            </a:r>
            <a:r>
              <a:rPr lang="en-US" b="1" dirty="0"/>
              <a:t> Cipher Structure</a:t>
            </a:r>
            <a:endParaRPr lang="en-US" dirty="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609600"/>
            <a:ext cx="6324599"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182391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685800"/>
          </a:xfrm>
        </p:spPr>
        <p:txBody>
          <a:bodyPr>
            <a:normAutofit fontScale="90000"/>
          </a:bodyPr>
          <a:lstStyle/>
          <a:p>
            <a:r>
              <a:rPr lang="en-US" b="1" dirty="0" err="1"/>
              <a:t>Feistel</a:t>
            </a:r>
            <a:r>
              <a:rPr lang="en-US" b="1" dirty="0"/>
              <a:t> </a:t>
            </a:r>
            <a:r>
              <a:rPr lang="en-US" b="1" dirty="0" smtClean="0"/>
              <a:t>Cipher Design Features</a:t>
            </a:r>
            <a:endParaRPr lang="en-US" dirty="0"/>
          </a:p>
        </p:txBody>
      </p:sp>
      <p:sp>
        <p:nvSpPr>
          <p:cNvPr id="3" name="Content Placeholder 2"/>
          <p:cNvSpPr>
            <a:spLocks noGrp="1"/>
          </p:cNvSpPr>
          <p:nvPr>
            <p:ph idx="1"/>
          </p:nvPr>
        </p:nvSpPr>
        <p:spPr>
          <a:xfrm>
            <a:off x="457200" y="533400"/>
            <a:ext cx="8229600" cy="4525963"/>
          </a:xfrm>
        </p:spPr>
        <p:txBody>
          <a:bodyPr>
            <a:noAutofit/>
          </a:bodyPr>
          <a:lstStyle/>
          <a:p>
            <a:pPr algn="just"/>
            <a:r>
              <a:rPr lang="en-US" sz="2000" b="1" dirty="0"/>
              <a:t>Block size: </a:t>
            </a:r>
            <a:endParaRPr lang="en-US" sz="2000" b="1" dirty="0" smtClean="0"/>
          </a:p>
          <a:p>
            <a:pPr lvl="1" algn="just"/>
            <a:r>
              <a:rPr lang="en-US" sz="1700" dirty="0" smtClean="0"/>
              <a:t>Larger </a:t>
            </a:r>
            <a:r>
              <a:rPr lang="en-US" sz="1700" dirty="0"/>
              <a:t>block sizes mean greater security </a:t>
            </a:r>
            <a:r>
              <a:rPr lang="en-US" sz="1700" dirty="0" smtClean="0"/>
              <a:t>but </a:t>
            </a:r>
            <a:r>
              <a:rPr lang="en-US" sz="1700" dirty="0"/>
              <a:t>reduced encryption/decryption </a:t>
            </a:r>
            <a:r>
              <a:rPr lang="en-US" sz="1700" dirty="0" smtClean="0"/>
              <a:t>speed. </a:t>
            </a:r>
          </a:p>
          <a:p>
            <a:pPr lvl="1" algn="just"/>
            <a:r>
              <a:rPr lang="en-US" sz="1700" dirty="0" smtClean="0"/>
              <a:t>The </a:t>
            </a:r>
            <a:r>
              <a:rPr lang="en-US" sz="1700" dirty="0"/>
              <a:t>greater security is achieved by greater </a:t>
            </a:r>
            <a:r>
              <a:rPr lang="en-US" sz="1700" dirty="0" smtClean="0"/>
              <a:t>diffusion. </a:t>
            </a:r>
          </a:p>
          <a:p>
            <a:pPr lvl="1" algn="just"/>
            <a:r>
              <a:rPr lang="en-US" sz="1700" dirty="0" smtClean="0"/>
              <a:t>Traditionally, block size is of 64 bits .</a:t>
            </a:r>
          </a:p>
          <a:p>
            <a:pPr algn="just"/>
            <a:r>
              <a:rPr lang="en-US" sz="2000" b="1" dirty="0" smtClean="0"/>
              <a:t>Key size: </a:t>
            </a:r>
          </a:p>
          <a:p>
            <a:pPr lvl="1" algn="just"/>
            <a:r>
              <a:rPr lang="en-US" sz="1700" dirty="0" smtClean="0"/>
              <a:t>Larger key size means greater security but may decrease encryption/decryption speed. </a:t>
            </a:r>
          </a:p>
          <a:p>
            <a:pPr lvl="1" algn="just"/>
            <a:r>
              <a:rPr lang="en-US" sz="1700" dirty="0" smtClean="0"/>
              <a:t>The greater security is by </a:t>
            </a:r>
            <a:r>
              <a:rPr lang="en-US" sz="1700" dirty="0"/>
              <a:t>greater resistance to brute-force attacks and greater confusion. </a:t>
            </a:r>
            <a:endParaRPr lang="en-US" sz="1700" dirty="0" smtClean="0"/>
          </a:p>
          <a:p>
            <a:pPr lvl="1" algn="just"/>
            <a:r>
              <a:rPr lang="en-US" sz="1700" dirty="0" smtClean="0"/>
              <a:t>Key </a:t>
            </a:r>
            <a:r>
              <a:rPr lang="en-US" sz="1700" dirty="0"/>
              <a:t>sizes of 64 bits or less are now </a:t>
            </a:r>
            <a:r>
              <a:rPr lang="en-US" sz="1700" dirty="0" smtClean="0"/>
              <a:t>widely considered </a:t>
            </a:r>
            <a:r>
              <a:rPr lang="en-US" sz="1700" dirty="0"/>
              <a:t>to be inadequate, and 128 bits has become a common size.</a:t>
            </a:r>
          </a:p>
          <a:p>
            <a:pPr algn="just"/>
            <a:r>
              <a:rPr lang="en-US" sz="2000" b="1" dirty="0"/>
              <a:t>Number of rounds: </a:t>
            </a:r>
            <a:endParaRPr lang="en-US" sz="2000" b="1" dirty="0" smtClean="0"/>
          </a:p>
          <a:p>
            <a:pPr lvl="1" algn="just"/>
            <a:r>
              <a:rPr lang="en-US" sz="1700" dirty="0" smtClean="0"/>
              <a:t>The </a:t>
            </a:r>
            <a:r>
              <a:rPr lang="en-US" sz="1700" dirty="0"/>
              <a:t>essence of the </a:t>
            </a:r>
            <a:r>
              <a:rPr lang="en-US" sz="1700" dirty="0" err="1"/>
              <a:t>Feistel</a:t>
            </a:r>
            <a:r>
              <a:rPr lang="en-US" sz="1700" dirty="0"/>
              <a:t> cipher is that a single round offers inadequate security but that multiple </a:t>
            </a:r>
            <a:r>
              <a:rPr lang="en-US" sz="1700" dirty="0" smtClean="0"/>
              <a:t>rounds offer </a:t>
            </a:r>
            <a:r>
              <a:rPr lang="en-US" sz="1700" dirty="0"/>
              <a:t>increasing security. </a:t>
            </a:r>
            <a:endParaRPr lang="en-US" sz="1700" dirty="0" smtClean="0"/>
          </a:p>
          <a:p>
            <a:pPr lvl="1" algn="just"/>
            <a:r>
              <a:rPr lang="en-US" sz="1700" dirty="0" smtClean="0"/>
              <a:t>A </a:t>
            </a:r>
            <a:r>
              <a:rPr lang="en-US" sz="1700" dirty="0"/>
              <a:t>typical size is 16 rounds.</a:t>
            </a:r>
          </a:p>
          <a:p>
            <a:pPr algn="just"/>
            <a:r>
              <a:rPr lang="en-US" sz="2000" b="1" dirty="0" err="1"/>
              <a:t>Subkey</a:t>
            </a:r>
            <a:r>
              <a:rPr lang="en-US" sz="2000" b="1" dirty="0"/>
              <a:t> generation algorithm: </a:t>
            </a:r>
            <a:endParaRPr lang="en-US" sz="2000" b="1" dirty="0" smtClean="0"/>
          </a:p>
          <a:p>
            <a:pPr lvl="1" algn="just"/>
            <a:r>
              <a:rPr lang="en-US" sz="1700" dirty="0" smtClean="0"/>
              <a:t>Greater </a:t>
            </a:r>
            <a:r>
              <a:rPr lang="en-US" sz="1700" dirty="0"/>
              <a:t>complexity in this algorithm should lead to greater difficulty of cryptanalysis</a:t>
            </a:r>
            <a:r>
              <a:rPr lang="en-US" sz="1700" dirty="0" smtClean="0"/>
              <a:t>.</a:t>
            </a:r>
            <a:endParaRPr lang="en-US" sz="1700" dirty="0"/>
          </a:p>
          <a:p>
            <a:pPr algn="just"/>
            <a:r>
              <a:rPr lang="en-US" sz="2000" b="1" dirty="0"/>
              <a:t>Round function: </a:t>
            </a:r>
            <a:endParaRPr lang="en-US" sz="2000" b="1" dirty="0" smtClean="0"/>
          </a:p>
          <a:p>
            <a:pPr lvl="1" algn="just"/>
            <a:r>
              <a:rPr lang="en-US" sz="1700" dirty="0" smtClean="0"/>
              <a:t>Greater </a:t>
            </a:r>
            <a:r>
              <a:rPr lang="en-US" sz="1700" dirty="0"/>
              <a:t>complexity generally means greater resistance to cryptanalysis</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524085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Feistel</a:t>
            </a:r>
            <a:r>
              <a:rPr lang="en-US" b="1" dirty="0"/>
              <a:t> Cipher Design Features</a:t>
            </a:r>
            <a:endParaRPr lang="en-US" dirty="0"/>
          </a:p>
        </p:txBody>
      </p:sp>
      <p:sp>
        <p:nvSpPr>
          <p:cNvPr id="3" name="Content Placeholder 2"/>
          <p:cNvSpPr>
            <a:spLocks noGrp="1"/>
          </p:cNvSpPr>
          <p:nvPr>
            <p:ph idx="1"/>
          </p:nvPr>
        </p:nvSpPr>
        <p:spPr/>
        <p:txBody>
          <a:bodyPr>
            <a:normAutofit/>
          </a:bodyPr>
          <a:lstStyle/>
          <a:p>
            <a:r>
              <a:rPr lang="en-US" dirty="0"/>
              <a:t>There are two other considerations in the design of a </a:t>
            </a:r>
            <a:r>
              <a:rPr lang="en-US" dirty="0" err="1"/>
              <a:t>Feistel</a:t>
            </a:r>
            <a:r>
              <a:rPr lang="en-US" dirty="0"/>
              <a:t> cipher:</a:t>
            </a:r>
          </a:p>
          <a:p>
            <a:pPr lvl="1"/>
            <a:r>
              <a:rPr lang="en-US" b="1" dirty="0"/>
              <a:t>Fast software </a:t>
            </a:r>
            <a:r>
              <a:rPr lang="en-US" b="1" dirty="0" smtClean="0"/>
              <a:t>encryption/decryption </a:t>
            </a:r>
          </a:p>
          <a:p>
            <a:pPr lvl="2"/>
            <a:r>
              <a:rPr lang="en-US" dirty="0" smtClean="0"/>
              <a:t>Speed of execution of the algorithm</a:t>
            </a:r>
            <a:endParaRPr lang="en-US" dirty="0"/>
          </a:p>
          <a:p>
            <a:pPr lvl="1"/>
            <a:r>
              <a:rPr lang="en-US" b="1" dirty="0"/>
              <a:t>Ease of </a:t>
            </a:r>
            <a:r>
              <a:rPr lang="en-US" b="1" dirty="0" smtClean="0"/>
              <a:t>analysis</a:t>
            </a:r>
          </a:p>
          <a:p>
            <a:pPr lvl="2"/>
            <a:r>
              <a:rPr lang="en-US" dirty="0" smtClean="0"/>
              <a:t>Make the algorithm as complex as possible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602679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err="1"/>
              <a:t>Feistel</a:t>
            </a:r>
            <a:r>
              <a:rPr lang="en-US" b="1" dirty="0"/>
              <a:t> Decryption Algorithm</a:t>
            </a:r>
            <a:endParaRPr lang="en-US" dirty="0"/>
          </a:p>
        </p:txBody>
      </p:sp>
      <p:sp>
        <p:nvSpPr>
          <p:cNvPr id="3" name="Content Placeholder 2"/>
          <p:cNvSpPr>
            <a:spLocks noGrp="1"/>
          </p:cNvSpPr>
          <p:nvPr>
            <p:ph idx="1"/>
          </p:nvPr>
        </p:nvSpPr>
        <p:spPr>
          <a:xfrm>
            <a:off x="457200" y="838200"/>
            <a:ext cx="8229600" cy="6019800"/>
          </a:xfrm>
        </p:spPr>
        <p:txBody>
          <a:bodyPr>
            <a:normAutofit fontScale="77500" lnSpcReduction="20000"/>
          </a:bodyPr>
          <a:lstStyle/>
          <a:p>
            <a:pPr algn="just"/>
            <a:r>
              <a:rPr lang="en-US" dirty="0"/>
              <a:t>The process of decryption with a </a:t>
            </a:r>
            <a:r>
              <a:rPr lang="en-US" dirty="0" err="1"/>
              <a:t>Feistel</a:t>
            </a:r>
            <a:r>
              <a:rPr lang="en-US" dirty="0"/>
              <a:t> cipher is essentially the same as the encryption process. </a:t>
            </a:r>
            <a:endParaRPr lang="en-US" dirty="0" smtClean="0"/>
          </a:p>
          <a:p>
            <a:pPr marL="0" indent="0" algn="just">
              <a:buNone/>
            </a:pPr>
            <a:endParaRPr lang="en-US" dirty="0" smtClean="0"/>
          </a:p>
          <a:p>
            <a:pPr algn="just"/>
            <a:r>
              <a:rPr lang="en-US" dirty="0" smtClean="0"/>
              <a:t>The </a:t>
            </a:r>
            <a:r>
              <a:rPr lang="en-US" dirty="0"/>
              <a:t>rule is as follows: Use the </a:t>
            </a:r>
            <a:r>
              <a:rPr lang="en-US" dirty="0" err="1" smtClean="0"/>
              <a:t>ciphertext</a:t>
            </a:r>
            <a:r>
              <a:rPr lang="en-US" dirty="0"/>
              <a:t> </a:t>
            </a:r>
            <a:r>
              <a:rPr lang="en-US" dirty="0" smtClean="0"/>
              <a:t>as </a:t>
            </a:r>
            <a:r>
              <a:rPr lang="en-US" dirty="0"/>
              <a:t>input to the algorithm, but use the </a:t>
            </a:r>
            <a:r>
              <a:rPr lang="en-US" dirty="0" err="1"/>
              <a:t>subkeys</a:t>
            </a:r>
            <a:r>
              <a:rPr lang="en-US" dirty="0"/>
              <a:t> </a:t>
            </a:r>
            <a:r>
              <a:rPr lang="en-US" i="1" dirty="0"/>
              <a:t>K</a:t>
            </a:r>
            <a:r>
              <a:rPr lang="en-US" sz="2000" i="1" dirty="0"/>
              <a:t>i</a:t>
            </a:r>
            <a:r>
              <a:rPr lang="en-US" i="1" dirty="0"/>
              <a:t> </a:t>
            </a:r>
            <a:r>
              <a:rPr lang="en-US" dirty="0"/>
              <a:t>in reverse order. </a:t>
            </a:r>
            <a:endParaRPr lang="en-US" dirty="0" smtClean="0"/>
          </a:p>
          <a:p>
            <a:pPr marL="0" indent="0" algn="just">
              <a:buNone/>
            </a:pPr>
            <a:endParaRPr lang="en-US" dirty="0" smtClean="0"/>
          </a:p>
          <a:p>
            <a:pPr algn="just"/>
            <a:r>
              <a:rPr lang="en-US" dirty="0" smtClean="0"/>
              <a:t>That </a:t>
            </a:r>
            <a:r>
              <a:rPr lang="en-US" dirty="0"/>
              <a:t>is, use </a:t>
            </a:r>
            <a:r>
              <a:rPr lang="en-US" i="1" dirty="0" err="1"/>
              <a:t>K</a:t>
            </a:r>
            <a:r>
              <a:rPr lang="en-US" sz="2000" i="1" dirty="0" err="1"/>
              <a:t>n</a:t>
            </a:r>
            <a:r>
              <a:rPr lang="en-US" i="1" dirty="0"/>
              <a:t> </a:t>
            </a:r>
            <a:r>
              <a:rPr lang="en-US" dirty="0"/>
              <a:t>in the first round, </a:t>
            </a:r>
            <a:r>
              <a:rPr lang="en-US" i="1" dirty="0"/>
              <a:t>K</a:t>
            </a:r>
            <a:r>
              <a:rPr lang="en-US" sz="2000" i="1" dirty="0"/>
              <a:t>n-1</a:t>
            </a:r>
            <a:r>
              <a:rPr lang="en-US" i="1" dirty="0"/>
              <a:t> </a:t>
            </a:r>
            <a:r>
              <a:rPr lang="en-US" dirty="0"/>
              <a:t>in the second round, and so </a:t>
            </a:r>
            <a:r>
              <a:rPr lang="en-US" dirty="0" smtClean="0"/>
              <a:t>on until </a:t>
            </a:r>
            <a:r>
              <a:rPr lang="en-US" i="1" dirty="0"/>
              <a:t>K</a:t>
            </a:r>
            <a:r>
              <a:rPr lang="en-US" sz="2000" dirty="0"/>
              <a:t>1</a:t>
            </a:r>
            <a:r>
              <a:rPr lang="en-US" dirty="0"/>
              <a:t> is used in the last round</a:t>
            </a:r>
            <a:r>
              <a:rPr lang="en-US" dirty="0" smtClean="0"/>
              <a:t>.</a:t>
            </a:r>
          </a:p>
          <a:p>
            <a:pPr marL="0" indent="0" algn="just">
              <a:buNone/>
            </a:pPr>
            <a:endParaRPr lang="en-US" dirty="0" smtClean="0"/>
          </a:p>
          <a:p>
            <a:pPr algn="just"/>
            <a:r>
              <a:rPr lang="en-US" dirty="0"/>
              <a:t>For clarity, we use the notation </a:t>
            </a:r>
            <a:r>
              <a:rPr lang="en-US" dirty="0" err="1"/>
              <a:t>LE</a:t>
            </a:r>
            <a:r>
              <a:rPr lang="en-US" sz="2600" i="1" dirty="0" err="1"/>
              <a:t>i</a:t>
            </a:r>
            <a:r>
              <a:rPr lang="en-US" i="1" dirty="0"/>
              <a:t> </a:t>
            </a:r>
            <a:r>
              <a:rPr lang="en-US" dirty="0"/>
              <a:t>and </a:t>
            </a:r>
            <a:r>
              <a:rPr lang="en-US" dirty="0" err="1"/>
              <a:t>RE</a:t>
            </a:r>
            <a:r>
              <a:rPr lang="en-US" sz="2600" i="1" dirty="0" err="1"/>
              <a:t>i</a:t>
            </a:r>
            <a:r>
              <a:rPr lang="en-US" i="1" dirty="0"/>
              <a:t> </a:t>
            </a:r>
            <a:r>
              <a:rPr lang="en-US" dirty="0"/>
              <a:t>for data traveling through the encryption algorithm </a:t>
            </a:r>
            <a:r>
              <a:rPr lang="en-US" dirty="0" smtClean="0"/>
              <a:t>and </a:t>
            </a:r>
            <a:r>
              <a:rPr lang="en-US" i="1" dirty="0" err="1" smtClean="0"/>
              <a:t>LD</a:t>
            </a:r>
            <a:r>
              <a:rPr lang="en-US" sz="2600" i="1" dirty="0" err="1" smtClean="0"/>
              <a:t>i</a:t>
            </a:r>
            <a:r>
              <a:rPr lang="en-US" i="1" dirty="0" smtClean="0"/>
              <a:t> </a:t>
            </a:r>
            <a:r>
              <a:rPr lang="en-US" dirty="0"/>
              <a:t>and </a:t>
            </a:r>
            <a:r>
              <a:rPr lang="en-US" dirty="0" err="1"/>
              <a:t>RD</a:t>
            </a:r>
            <a:r>
              <a:rPr lang="en-US" sz="2600" i="1" dirty="0" err="1"/>
              <a:t>i</a:t>
            </a:r>
            <a:r>
              <a:rPr lang="en-US" i="1" dirty="0"/>
              <a:t> </a:t>
            </a:r>
            <a:r>
              <a:rPr lang="en-US" dirty="0"/>
              <a:t>for data traveling through the decryption algorithm. </a:t>
            </a:r>
            <a:endParaRPr lang="en-US" dirty="0" smtClean="0"/>
          </a:p>
          <a:p>
            <a:pPr marL="0" indent="0" algn="just">
              <a:buNone/>
            </a:pPr>
            <a:endParaRPr lang="en-US" dirty="0" smtClean="0"/>
          </a:p>
          <a:p>
            <a:pPr algn="just"/>
            <a:r>
              <a:rPr lang="en-US" dirty="0" smtClean="0"/>
              <a:t>The </a:t>
            </a:r>
            <a:r>
              <a:rPr lang="en-US" dirty="0"/>
              <a:t>diagram indicates that, at every round, the intermediate value of </a:t>
            </a:r>
            <a:r>
              <a:rPr lang="en-US" dirty="0" smtClean="0"/>
              <a:t>the decryption </a:t>
            </a:r>
            <a:r>
              <a:rPr lang="en-US" dirty="0"/>
              <a:t>process is equal to the corresponding value of the encryption process with the two halves of the value swapped.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35788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dirty="0" err="1"/>
              <a:t>Feistel</a:t>
            </a:r>
            <a:r>
              <a:rPr lang="en-US" b="1" dirty="0"/>
              <a:t> Decryption Algorithm</a:t>
            </a:r>
            <a:endParaRPr lang="en-US" dirty="0"/>
          </a:p>
        </p:txBody>
      </p:sp>
      <p:pic>
        <p:nvPicPr>
          <p:cNvPr id="7" name="Picture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6705600" cy="63246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567443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Feistel</a:t>
            </a:r>
            <a:r>
              <a:rPr lang="en-US" b="1" dirty="0"/>
              <a:t> Decryption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a:t>After the last iteration of the encryption </a:t>
            </a:r>
            <a:r>
              <a:rPr lang="en-US" dirty="0" smtClean="0"/>
              <a:t>process, the </a:t>
            </a:r>
            <a:r>
              <a:rPr lang="en-US" dirty="0"/>
              <a:t>two halves of the output are swapped, so that the </a:t>
            </a:r>
            <a:r>
              <a:rPr lang="en-US" dirty="0" err="1"/>
              <a:t>ciphertext</a:t>
            </a:r>
            <a:r>
              <a:rPr lang="en-US" dirty="0"/>
              <a:t> is RE16||LE16. The output of that round is the </a:t>
            </a:r>
            <a:r>
              <a:rPr lang="en-US" dirty="0" err="1"/>
              <a:t>ciphertext</a:t>
            </a:r>
            <a:r>
              <a:rPr lang="en-US" dirty="0"/>
              <a:t>. </a:t>
            </a:r>
            <a:endParaRPr lang="en-US" dirty="0" smtClean="0"/>
          </a:p>
          <a:p>
            <a:pPr marL="0" indent="0">
              <a:buNone/>
            </a:pPr>
            <a:endParaRPr lang="en-US" dirty="0" smtClean="0"/>
          </a:p>
          <a:p>
            <a:r>
              <a:rPr lang="en-US" dirty="0" smtClean="0"/>
              <a:t>Now </a:t>
            </a:r>
            <a:r>
              <a:rPr lang="en-US" dirty="0"/>
              <a:t>take </a:t>
            </a:r>
            <a:r>
              <a:rPr lang="en-US" dirty="0" smtClean="0"/>
              <a:t>that </a:t>
            </a:r>
            <a:r>
              <a:rPr lang="en-US" dirty="0" err="1" smtClean="0"/>
              <a:t>ciphertext</a:t>
            </a:r>
            <a:r>
              <a:rPr lang="en-US" dirty="0" smtClean="0"/>
              <a:t> </a:t>
            </a:r>
            <a:r>
              <a:rPr lang="en-US" dirty="0"/>
              <a:t>and use it as input to the same algorithm. The input to the first round is RE16||LE16, which is equal to the 32-bit swap of </a:t>
            </a:r>
            <a:r>
              <a:rPr lang="en-US" dirty="0" smtClean="0"/>
              <a:t>the output </a:t>
            </a:r>
            <a:r>
              <a:rPr lang="en-US" dirty="0"/>
              <a:t>of the sixteenth round of the encryption process.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950015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Feistel</a:t>
            </a:r>
            <a:r>
              <a:rPr lang="en-US" b="1" dirty="0"/>
              <a:t> </a:t>
            </a:r>
            <a:r>
              <a:rPr lang="en-US" b="1" dirty="0" smtClean="0"/>
              <a:t>Encryption/Decryption </a:t>
            </a:r>
            <a:r>
              <a:rPr lang="en-US" b="1" dirty="0"/>
              <a:t>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Encryption</a:t>
            </a:r>
          </a:p>
          <a:p>
            <a:pPr lvl="1"/>
            <a:r>
              <a:rPr lang="en-US" dirty="0" err="1" smtClean="0"/>
              <a:t>LE</a:t>
            </a:r>
            <a:r>
              <a:rPr lang="en-US" sz="2000" i="1" dirty="0" err="1" smtClean="0"/>
              <a:t>i</a:t>
            </a:r>
            <a:r>
              <a:rPr lang="en-US" sz="2000" dirty="0" smtClean="0"/>
              <a:t> </a:t>
            </a:r>
            <a:r>
              <a:rPr lang="en-US" dirty="0" smtClean="0"/>
              <a:t>= RE</a:t>
            </a:r>
            <a:r>
              <a:rPr lang="en-US" sz="2000" i="1" dirty="0" smtClean="0"/>
              <a:t>i-1					</a:t>
            </a:r>
          </a:p>
          <a:p>
            <a:pPr lvl="1"/>
            <a:r>
              <a:rPr lang="pt-BR" dirty="0"/>
              <a:t>RE</a:t>
            </a:r>
            <a:r>
              <a:rPr lang="pt-BR" sz="2000" i="1" dirty="0"/>
              <a:t>i</a:t>
            </a:r>
            <a:r>
              <a:rPr lang="pt-BR" i="1" dirty="0"/>
              <a:t> </a:t>
            </a:r>
            <a:r>
              <a:rPr lang="pt-BR" dirty="0" smtClean="0"/>
              <a:t>= LE</a:t>
            </a:r>
            <a:r>
              <a:rPr lang="pt-BR" sz="2000" i="1" dirty="0" smtClean="0"/>
              <a:t>i</a:t>
            </a:r>
            <a:r>
              <a:rPr lang="pt-BR" sz="2000" dirty="0" smtClean="0"/>
              <a:t>-1</a:t>
            </a:r>
            <a:r>
              <a:rPr lang="pt-BR" dirty="0" smtClean="0"/>
              <a:t> </a:t>
            </a:r>
            <a:r>
              <a:rPr lang="en-US" dirty="0"/>
              <a:t>⊕</a:t>
            </a:r>
            <a:r>
              <a:rPr lang="pt-BR" dirty="0" smtClean="0"/>
              <a:t> </a:t>
            </a:r>
            <a:r>
              <a:rPr lang="pt-BR" dirty="0"/>
              <a:t>F(RE</a:t>
            </a:r>
            <a:r>
              <a:rPr lang="pt-BR" sz="2000" i="1" dirty="0"/>
              <a:t>i</a:t>
            </a:r>
            <a:r>
              <a:rPr lang="pt-BR" sz="2000" dirty="0"/>
              <a:t>-1</a:t>
            </a:r>
            <a:r>
              <a:rPr lang="pt-BR" dirty="0"/>
              <a:t>, </a:t>
            </a:r>
            <a:r>
              <a:rPr lang="pt-BR" i="1" dirty="0"/>
              <a:t>K</a:t>
            </a:r>
            <a:r>
              <a:rPr lang="pt-BR" sz="2000" i="1" dirty="0"/>
              <a:t>i</a:t>
            </a:r>
            <a:r>
              <a:rPr lang="pt-BR" dirty="0" smtClean="0"/>
              <a:t>)</a:t>
            </a:r>
          </a:p>
          <a:p>
            <a:r>
              <a:rPr lang="pt-BR" dirty="0" smtClean="0"/>
              <a:t>Decryption </a:t>
            </a:r>
          </a:p>
          <a:p>
            <a:pPr lvl="1"/>
            <a:r>
              <a:rPr lang="en-US" dirty="0" err="1" smtClean="0"/>
              <a:t>LD</a:t>
            </a:r>
            <a:r>
              <a:rPr lang="en-US" sz="2000" i="1" dirty="0" err="1" smtClean="0"/>
              <a:t>i</a:t>
            </a:r>
            <a:r>
              <a:rPr lang="en-US" i="1" dirty="0" smtClean="0"/>
              <a:t> </a:t>
            </a:r>
            <a:r>
              <a:rPr lang="en-US" dirty="0"/>
              <a:t>= </a:t>
            </a:r>
            <a:r>
              <a:rPr lang="en-US" dirty="0" smtClean="0"/>
              <a:t>RD</a:t>
            </a:r>
            <a:r>
              <a:rPr lang="en-US" sz="2000" i="1" dirty="0" smtClean="0"/>
              <a:t>i-1</a:t>
            </a:r>
            <a:endParaRPr lang="en-US" sz="2000" i="1" dirty="0"/>
          </a:p>
          <a:p>
            <a:pPr lvl="1"/>
            <a:r>
              <a:rPr lang="pt-BR" dirty="0" smtClean="0"/>
              <a:t>RD</a:t>
            </a:r>
            <a:r>
              <a:rPr lang="pt-BR" sz="2000" i="1" dirty="0" smtClean="0"/>
              <a:t>i</a:t>
            </a:r>
            <a:r>
              <a:rPr lang="pt-BR" i="1" dirty="0" smtClean="0"/>
              <a:t> </a:t>
            </a:r>
            <a:r>
              <a:rPr lang="pt-BR" dirty="0"/>
              <a:t>=</a:t>
            </a:r>
            <a:r>
              <a:rPr lang="pt-BR" dirty="0" smtClean="0"/>
              <a:t>LD</a:t>
            </a:r>
            <a:r>
              <a:rPr lang="pt-BR" sz="2000" i="1" dirty="0" smtClean="0"/>
              <a:t>i</a:t>
            </a:r>
            <a:r>
              <a:rPr lang="pt-BR" sz="2000" dirty="0" smtClean="0"/>
              <a:t>-1</a:t>
            </a:r>
            <a:r>
              <a:rPr lang="pt-BR" dirty="0" smtClean="0"/>
              <a:t> </a:t>
            </a:r>
            <a:r>
              <a:rPr lang="en-US" dirty="0"/>
              <a:t>⊕</a:t>
            </a:r>
            <a:r>
              <a:rPr lang="pt-BR" dirty="0" smtClean="0"/>
              <a:t> F(RD</a:t>
            </a:r>
            <a:r>
              <a:rPr lang="pt-BR" sz="2000" i="1" dirty="0" smtClean="0"/>
              <a:t>i</a:t>
            </a:r>
            <a:r>
              <a:rPr lang="pt-BR" sz="2000" dirty="0" smtClean="0"/>
              <a:t>-1</a:t>
            </a:r>
            <a:r>
              <a:rPr lang="pt-BR" dirty="0"/>
              <a:t>, </a:t>
            </a:r>
            <a:r>
              <a:rPr lang="pt-BR" i="1" dirty="0" smtClean="0"/>
              <a:t>K</a:t>
            </a:r>
            <a:r>
              <a:rPr lang="pt-BR" sz="2000" i="1" dirty="0" smtClean="0"/>
              <a:t>17-i</a:t>
            </a:r>
            <a:r>
              <a:rPr lang="pt-BR" dirty="0" smtClean="0"/>
              <a:t>)</a:t>
            </a:r>
          </a:p>
          <a:p>
            <a:pPr marL="457200" lvl="1" indent="0">
              <a:buNone/>
            </a:pPr>
            <a:endParaRPr lang="pt-BR" dirty="0" smtClean="0"/>
          </a:p>
          <a:p>
            <a:pPr marL="457200" lvl="1" indent="0">
              <a:buNone/>
            </a:pPr>
            <a:r>
              <a:rPr lang="en-US" i="1" dirty="0" err="1" smtClean="0"/>
              <a:t>LD</a:t>
            </a:r>
            <a:r>
              <a:rPr lang="en-US" sz="2000" i="1" dirty="0" err="1"/>
              <a:t>i</a:t>
            </a:r>
            <a:r>
              <a:rPr lang="en-US" dirty="0" smtClean="0"/>
              <a:t> </a:t>
            </a:r>
            <a:r>
              <a:rPr lang="en-US" dirty="0"/>
              <a:t>= </a:t>
            </a:r>
            <a:r>
              <a:rPr lang="en-US" dirty="0" smtClean="0"/>
              <a:t>RE</a:t>
            </a:r>
            <a:r>
              <a:rPr lang="en-US" sz="2000" i="1" dirty="0" smtClean="0"/>
              <a:t>16-i</a:t>
            </a:r>
            <a:r>
              <a:rPr lang="en-US" dirty="0" smtClean="0"/>
              <a:t> </a:t>
            </a:r>
          </a:p>
          <a:p>
            <a:pPr marL="457200" lvl="1" indent="0">
              <a:buNone/>
            </a:pPr>
            <a:r>
              <a:rPr lang="en-US" dirty="0" err="1" smtClean="0"/>
              <a:t>RD</a:t>
            </a:r>
            <a:r>
              <a:rPr lang="en-US" sz="2000" i="1" dirty="0" err="1" smtClean="0"/>
              <a:t>i</a:t>
            </a:r>
            <a:r>
              <a:rPr lang="en-US" dirty="0" smtClean="0"/>
              <a:t> </a:t>
            </a:r>
            <a:r>
              <a:rPr lang="en-US" dirty="0"/>
              <a:t>= </a:t>
            </a:r>
            <a:r>
              <a:rPr lang="en-US" dirty="0" smtClean="0"/>
              <a:t>LE</a:t>
            </a:r>
            <a:r>
              <a:rPr lang="en-US" sz="2000" i="1" dirty="0" smtClean="0"/>
              <a:t>16-i</a:t>
            </a:r>
            <a:endParaRPr lang="pt-BR" sz="2000" i="1" dirty="0"/>
          </a:p>
          <a:p>
            <a:pPr marL="457200" lvl="1" indent="0">
              <a:buNone/>
            </a:pPr>
            <a:endParaRPr lang="en-US" dirty="0" smtClean="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20395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AU" sz="4000" b="1" dirty="0" smtClean="0"/>
              <a:t>Data Encryption Standard (DES)</a:t>
            </a:r>
          </a:p>
        </p:txBody>
      </p:sp>
      <p:sp>
        <p:nvSpPr>
          <p:cNvPr id="10243" name="Rectangle 3"/>
          <p:cNvSpPr>
            <a:spLocks noGrp="1" noChangeArrowheads="1"/>
          </p:cNvSpPr>
          <p:nvPr>
            <p:ph type="body" idx="1"/>
          </p:nvPr>
        </p:nvSpPr>
        <p:spPr/>
        <p:txBody>
          <a:bodyPr/>
          <a:lstStyle/>
          <a:p>
            <a:pPr eaLnBrk="1" hangingPunct="1"/>
            <a:r>
              <a:rPr lang="en-AU" dirty="0"/>
              <a:t>M</a:t>
            </a:r>
            <a:r>
              <a:rPr lang="en-AU" dirty="0" smtClean="0"/>
              <a:t>ost widely used block cipher in world </a:t>
            </a:r>
          </a:p>
          <a:p>
            <a:pPr eaLnBrk="1" hangingPunct="1"/>
            <a:r>
              <a:rPr lang="en-AU" dirty="0"/>
              <a:t>A</a:t>
            </a:r>
            <a:r>
              <a:rPr lang="en-AU" dirty="0" smtClean="0"/>
              <a:t>dopted in 1977 by NBS (now NIST)</a:t>
            </a:r>
          </a:p>
          <a:p>
            <a:pPr lvl="1" eaLnBrk="1" hangingPunct="1"/>
            <a:r>
              <a:rPr lang="en-US" dirty="0" smtClean="0"/>
              <a:t>as FIPS PUB 46</a:t>
            </a:r>
            <a:endParaRPr lang="en-AU" dirty="0" smtClean="0"/>
          </a:p>
          <a:p>
            <a:pPr eaLnBrk="1" hangingPunct="1"/>
            <a:r>
              <a:rPr lang="en-US" dirty="0"/>
              <a:t>E</a:t>
            </a:r>
            <a:r>
              <a:rPr lang="en-US" dirty="0" smtClean="0"/>
              <a:t>ncrypts 64-bit data using 56-bit key</a:t>
            </a:r>
          </a:p>
          <a:p>
            <a:pPr eaLnBrk="1" hangingPunct="1"/>
            <a:r>
              <a:rPr lang="en-US" dirty="0"/>
              <a:t>H</a:t>
            </a:r>
            <a:r>
              <a:rPr lang="en-US" dirty="0" smtClean="0"/>
              <a:t>as widespread use</a:t>
            </a:r>
          </a:p>
          <a:p>
            <a:pPr eaLnBrk="1" hangingPunct="1"/>
            <a:r>
              <a:rPr lang="en-US" dirty="0"/>
              <a:t>H</a:t>
            </a:r>
            <a:r>
              <a:rPr lang="en-US" dirty="0" smtClean="0"/>
              <a:t>as been considerable controversy over its security.</a:t>
            </a:r>
            <a:endParaRPr lang="en-AU" dirty="0" smtClean="0"/>
          </a:p>
          <a:p>
            <a:pPr eaLnBrk="1" hangingPunct="1"/>
            <a:endParaRPr lang="en-AU"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9940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b="1" dirty="0" smtClean="0"/>
              <a:t>DES History</a:t>
            </a:r>
            <a:endParaRPr lang="en-AU" b="1" dirty="0" smtClean="0"/>
          </a:p>
        </p:txBody>
      </p:sp>
      <p:sp>
        <p:nvSpPr>
          <p:cNvPr id="11267" name="Rectangle 3"/>
          <p:cNvSpPr>
            <a:spLocks noGrp="1" noChangeArrowheads="1"/>
          </p:cNvSpPr>
          <p:nvPr>
            <p:ph type="body" idx="1"/>
          </p:nvPr>
        </p:nvSpPr>
        <p:spPr/>
        <p:txBody>
          <a:bodyPr/>
          <a:lstStyle/>
          <a:p>
            <a:pPr eaLnBrk="1" hangingPunct="1">
              <a:lnSpc>
                <a:spcPct val="90000"/>
              </a:lnSpc>
            </a:pPr>
            <a:r>
              <a:rPr lang="en-US" dirty="0" smtClean="0"/>
              <a:t>IBM developed Lucifer cipher</a:t>
            </a:r>
          </a:p>
          <a:p>
            <a:pPr lvl="1" eaLnBrk="1" hangingPunct="1">
              <a:lnSpc>
                <a:spcPct val="90000"/>
              </a:lnSpc>
            </a:pPr>
            <a:r>
              <a:rPr lang="en-US" dirty="0" smtClean="0"/>
              <a:t>by team led by </a:t>
            </a:r>
            <a:r>
              <a:rPr lang="en-US" dirty="0" err="1" smtClean="0"/>
              <a:t>Feistel</a:t>
            </a:r>
            <a:endParaRPr lang="en-US" dirty="0" smtClean="0"/>
          </a:p>
          <a:p>
            <a:pPr lvl="1" eaLnBrk="1" hangingPunct="1">
              <a:lnSpc>
                <a:spcPct val="90000"/>
              </a:lnSpc>
            </a:pPr>
            <a:r>
              <a:rPr lang="en-US" dirty="0" smtClean="0"/>
              <a:t>used 64-bit data blocks with 128-bit key</a:t>
            </a:r>
          </a:p>
          <a:p>
            <a:pPr eaLnBrk="1" hangingPunct="1">
              <a:lnSpc>
                <a:spcPct val="90000"/>
              </a:lnSpc>
            </a:pPr>
            <a:r>
              <a:rPr lang="en-US" dirty="0"/>
              <a:t>T</a:t>
            </a:r>
            <a:r>
              <a:rPr lang="en-US" dirty="0" smtClean="0"/>
              <a:t>hen redeveloped as a commercial cipher with input from NSA and others</a:t>
            </a:r>
            <a:endParaRPr lang="en-AU" dirty="0" smtClean="0"/>
          </a:p>
          <a:p>
            <a:pPr eaLnBrk="1" hangingPunct="1">
              <a:lnSpc>
                <a:spcPct val="90000"/>
              </a:lnSpc>
            </a:pPr>
            <a:r>
              <a:rPr lang="en-US" dirty="0"/>
              <a:t>I</a:t>
            </a:r>
            <a:r>
              <a:rPr lang="en-US" dirty="0" smtClean="0"/>
              <a:t>n 1973 NBS issued request for proposals for a national cipher standard</a:t>
            </a:r>
          </a:p>
          <a:p>
            <a:pPr eaLnBrk="1" hangingPunct="1">
              <a:lnSpc>
                <a:spcPct val="90000"/>
              </a:lnSpc>
            </a:pPr>
            <a:r>
              <a:rPr lang="en-US" dirty="0" smtClean="0"/>
              <a:t>IBM submitted their revised Lucifer which was eventually accepted as the DES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0846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0" y="274638"/>
            <a:ext cx="2286000" cy="868362"/>
          </a:xfrm>
        </p:spPr>
        <p:txBody>
          <a:bodyPr>
            <a:noAutofit/>
          </a:bodyPr>
          <a:lstStyle/>
          <a:p>
            <a:pPr eaLnBrk="1" hangingPunct="1"/>
            <a:r>
              <a:rPr lang="en-US" sz="3600" b="1" dirty="0" smtClean="0"/>
              <a:t>DES Encryption</a:t>
            </a:r>
            <a:endParaRPr lang="en-AU" sz="3600" b="1" dirty="0" smtClean="0"/>
          </a:p>
        </p:txBody>
      </p:sp>
      <p:pic>
        <p:nvPicPr>
          <p:cNvPr id="5" name="Picture 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78770"/>
            <a:ext cx="6099539" cy="677923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054993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Stream &amp; Block Cipher</a:t>
            </a:r>
            <a:endParaRPr lang="en-US" b="1" dirty="0"/>
          </a:p>
        </p:txBody>
      </p:sp>
      <p:sp>
        <p:nvSpPr>
          <p:cNvPr id="3" name="Content Placeholder 2"/>
          <p:cNvSpPr>
            <a:spLocks noGrp="1"/>
          </p:cNvSpPr>
          <p:nvPr>
            <p:ph idx="1"/>
          </p:nvPr>
        </p:nvSpPr>
        <p:spPr/>
        <p:txBody>
          <a:bodyPr>
            <a:normAutofit/>
          </a:bodyPr>
          <a:lstStyle/>
          <a:p>
            <a:pPr algn="just"/>
            <a:r>
              <a:rPr lang="en-US" b="1" dirty="0"/>
              <a:t>S</a:t>
            </a:r>
            <a:r>
              <a:rPr lang="en-US" b="1" dirty="0" smtClean="0"/>
              <a:t>tream cipher</a:t>
            </a:r>
          </a:p>
          <a:p>
            <a:pPr lvl="1" algn="just"/>
            <a:r>
              <a:rPr lang="en-US" dirty="0"/>
              <a:t>A stream cipher is one that encrypts a digital data stream one bit or one byte at a time. Examples </a:t>
            </a:r>
          </a:p>
          <a:p>
            <a:pPr lvl="2" algn="just"/>
            <a:r>
              <a:rPr lang="en-US" dirty="0" err="1"/>
              <a:t>Autokeyed</a:t>
            </a:r>
            <a:r>
              <a:rPr lang="en-US" dirty="0"/>
              <a:t> </a:t>
            </a:r>
            <a:r>
              <a:rPr lang="en-US" dirty="0" err="1"/>
              <a:t>Vigenère</a:t>
            </a:r>
            <a:r>
              <a:rPr lang="en-US" dirty="0"/>
              <a:t> cipher </a:t>
            </a:r>
          </a:p>
          <a:p>
            <a:pPr lvl="2" algn="just"/>
            <a:r>
              <a:rPr lang="en-US" dirty="0" err="1"/>
              <a:t>Vernam</a:t>
            </a:r>
            <a:r>
              <a:rPr lang="en-US" dirty="0"/>
              <a:t> </a:t>
            </a:r>
            <a:r>
              <a:rPr lang="en-US" dirty="0" smtClean="0"/>
              <a:t>cipher</a:t>
            </a:r>
            <a:endParaRPr lang="en-US"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537034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r>
              <a:rPr lang="en-US" b="1" dirty="0"/>
              <a:t>DES Encryption</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r>
              <a:rPr lang="en-US" sz="2800" dirty="0"/>
              <a:t>T</a:t>
            </a:r>
            <a:r>
              <a:rPr lang="en-US" sz="2800" dirty="0" smtClean="0"/>
              <a:t>he </a:t>
            </a:r>
            <a:r>
              <a:rPr lang="en-US" sz="2800" dirty="0"/>
              <a:t>processing of the plaintext proceeds in </a:t>
            </a:r>
            <a:r>
              <a:rPr lang="en-US" sz="2800" b="1" dirty="0">
                <a:solidFill>
                  <a:srgbClr val="FF0000"/>
                </a:solidFill>
              </a:rPr>
              <a:t>three</a:t>
            </a:r>
            <a:r>
              <a:rPr lang="en-US" sz="2800" dirty="0"/>
              <a:t> phases. </a:t>
            </a:r>
            <a:endParaRPr lang="en-US" sz="2800" dirty="0" smtClean="0"/>
          </a:p>
          <a:p>
            <a:pPr lvl="1">
              <a:lnSpc>
                <a:spcPct val="80000"/>
              </a:lnSpc>
              <a:spcBef>
                <a:spcPts val="500"/>
              </a:spcBef>
              <a:spcAft>
                <a:spcPts val="500"/>
              </a:spcAft>
              <a:buFont typeface="Symbol" pitchFamily="18" charset="2"/>
              <a:buChar char="·"/>
            </a:pPr>
            <a:r>
              <a:rPr lang="en-US" sz="2400" dirty="0"/>
              <a:t>An initial permutation (IP) </a:t>
            </a:r>
          </a:p>
          <a:p>
            <a:pPr lvl="1">
              <a:lnSpc>
                <a:spcPct val="80000"/>
              </a:lnSpc>
              <a:spcBef>
                <a:spcPts val="500"/>
              </a:spcBef>
              <a:spcAft>
                <a:spcPts val="500"/>
              </a:spcAft>
              <a:buFont typeface="Symbol" pitchFamily="18" charset="2"/>
              <a:buChar char="·"/>
            </a:pPr>
            <a:r>
              <a:rPr lang="en-US" sz="2400" dirty="0"/>
              <a:t>16 rounds of a complex key dependent calculation </a:t>
            </a:r>
            <a:r>
              <a:rPr lang="en-US" sz="2400" b="1" dirty="0"/>
              <a:t>f </a:t>
            </a:r>
          </a:p>
          <a:p>
            <a:pPr lvl="1">
              <a:lnSpc>
                <a:spcPct val="80000"/>
              </a:lnSpc>
              <a:spcBef>
                <a:spcPts val="500"/>
              </a:spcBef>
              <a:spcAft>
                <a:spcPts val="500"/>
              </a:spcAft>
              <a:buFont typeface="Symbol" pitchFamily="18" charset="2"/>
              <a:buChar char="·"/>
            </a:pPr>
            <a:r>
              <a:rPr lang="en-US" sz="2400" dirty="0"/>
              <a:t>A final permutation, being the inverse of IP </a:t>
            </a: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998450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DES Encryption</a:t>
            </a:r>
            <a:endParaRPr lang="en-US" dirty="0"/>
          </a:p>
        </p:txBody>
      </p:sp>
      <p:sp>
        <p:nvSpPr>
          <p:cNvPr id="3" name="Content Placeholder 2"/>
          <p:cNvSpPr>
            <a:spLocks noGrp="1"/>
          </p:cNvSpPr>
          <p:nvPr>
            <p:ph idx="1"/>
          </p:nvPr>
        </p:nvSpPr>
        <p:spPr>
          <a:xfrm>
            <a:off x="457200" y="533400"/>
            <a:ext cx="8229600" cy="5638800"/>
          </a:xfrm>
        </p:spPr>
        <p:txBody>
          <a:bodyPr>
            <a:noAutofit/>
          </a:bodyPr>
          <a:lstStyle/>
          <a:p>
            <a:pPr algn="just">
              <a:lnSpc>
                <a:spcPct val="120000"/>
              </a:lnSpc>
            </a:pPr>
            <a:r>
              <a:rPr lang="en-US" sz="1700" dirty="0"/>
              <a:t>First, the 64-bit plaintext passes through an </a:t>
            </a:r>
            <a:r>
              <a:rPr lang="en-US" sz="1700" b="1" dirty="0">
                <a:solidFill>
                  <a:srgbClr val="FF0000"/>
                </a:solidFill>
              </a:rPr>
              <a:t>initial permutation (IP)</a:t>
            </a:r>
            <a:r>
              <a:rPr lang="en-US" sz="1700" b="1" dirty="0"/>
              <a:t> </a:t>
            </a:r>
            <a:r>
              <a:rPr lang="en-US" sz="1700" dirty="0"/>
              <a:t>that rearranges the bits to produce the </a:t>
            </a:r>
            <a:r>
              <a:rPr lang="en-US" sz="1700" b="1" i="1" dirty="0"/>
              <a:t>permuted input</a:t>
            </a:r>
            <a:r>
              <a:rPr lang="en-US" sz="1700" b="1" dirty="0"/>
              <a:t>. </a:t>
            </a:r>
            <a:endParaRPr lang="en-US" sz="1700" b="1" dirty="0" smtClean="0"/>
          </a:p>
          <a:p>
            <a:pPr marL="0" indent="0" algn="just">
              <a:lnSpc>
                <a:spcPct val="120000"/>
              </a:lnSpc>
              <a:buNone/>
            </a:pPr>
            <a:endParaRPr lang="en-US" sz="1700" b="1" dirty="0"/>
          </a:p>
          <a:p>
            <a:pPr algn="just">
              <a:lnSpc>
                <a:spcPct val="120000"/>
              </a:lnSpc>
            </a:pPr>
            <a:r>
              <a:rPr lang="en-US" sz="1700" dirty="0"/>
              <a:t>This is followed by a phase consisting of 16 rounds of the same function, which involves both permutation and substitution functions. The output of the last (sixteenth) round consists of 64 bits that are a function of the input plaintext and the key. The left and right halves of the output are swapped to produce the </a:t>
            </a:r>
            <a:r>
              <a:rPr lang="en-US" sz="1700" b="1" dirty="0" err="1"/>
              <a:t>preoutput</a:t>
            </a:r>
            <a:r>
              <a:rPr lang="en-US" sz="1700" dirty="0"/>
              <a:t>. </a:t>
            </a:r>
            <a:endParaRPr lang="en-US" sz="1700" dirty="0" smtClean="0"/>
          </a:p>
          <a:p>
            <a:pPr marL="0" indent="0" algn="just">
              <a:lnSpc>
                <a:spcPct val="120000"/>
              </a:lnSpc>
              <a:buNone/>
            </a:pPr>
            <a:endParaRPr lang="en-US" sz="1700" dirty="0"/>
          </a:p>
          <a:p>
            <a:pPr algn="just">
              <a:lnSpc>
                <a:spcPct val="120000"/>
              </a:lnSpc>
            </a:pPr>
            <a:r>
              <a:rPr lang="en-US" sz="1700" dirty="0"/>
              <a:t>Finally, the </a:t>
            </a:r>
            <a:r>
              <a:rPr lang="en-US" sz="1700" dirty="0" err="1"/>
              <a:t>preoutput</a:t>
            </a:r>
            <a:r>
              <a:rPr lang="en-US" sz="1700" dirty="0"/>
              <a:t> is passed through a permutation (IP ̂ -1) that is the </a:t>
            </a:r>
            <a:r>
              <a:rPr lang="en-US" sz="1700" b="1" dirty="0">
                <a:solidFill>
                  <a:srgbClr val="FF0000"/>
                </a:solidFill>
              </a:rPr>
              <a:t>inverse of the initial permutation function</a:t>
            </a:r>
            <a:r>
              <a:rPr lang="en-US" sz="1700" dirty="0"/>
              <a:t>, to produce the 64-bit </a:t>
            </a:r>
            <a:r>
              <a:rPr lang="en-US" sz="1700" dirty="0" err="1"/>
              <a:t>ciphertext</a:t>
            </a:r>
            <a:r>
              <a:rPr lang="en-US" sz="1700" dirty="0"/>
              <a:t>. </a:t>
            </a:r>
            <a:endParaRPr lang="en-US" sz="1700" dirty="0" smtClean="0"/>
          </a:p>
          <a:p>
            <a:pPr marL="0" indent="0" algn="just">
              <a:lnSpc>
                <a:spcPct val="120000"/>
              </a:lnSpc>
              <a:buNone/>
            </a:pPr>
            <a:endParaRPr lang="en-US" sz="1700" dirty="0"/>
          </a:p>
          <a:p>
            <a:pPr algn="just">
              <a:lnSpc>
                <a:spcPct val="120000"/>
              </a:lnSpc>
            </a:pPr>
            <a:r>
              <a:rPr lang="en-US" sz="1700" dirty="0"/>
              <a:t>With the exception of the initial and final permutations, DES has the exact structure of a </a:t>
            </a:r>
            <a:r>
              <a:rPr lang="en-US" sz="1700" dirty="0" err="1"/>
              <a:t>Feistel</a:t>
            </a:r>
            <a:r>
              <a:rPr lang="en-US" sz="1700" dirty="0"/>
              <a:t> cipher</a:t>
            </a:r>
            <a:r>
              <a:rPr lang="en-US" sz="1700" dirty="0" smtClean="0"/>
              <a:t>.</a:t>
            </a:r>
          </a:p>
          <a:p>
            <a:pPr marL="0" indent="0" algn="just">
              <a:lnSpc>
                <a:spcPct val="120000"/>
              </a:lnSpc>
              <a:buNone/>
            </a:pPr>
            <a:endParaRPr lang="en-US" sz="1700" dirty="0"/>
          </a:p>
          <a:p>
            <a:pPr algn="just">
              <a:lnSpc>
                <a:spcPct val="120000"/>
              </a:lnSpc>
            </a:pPr>
            <a:r>
              <a:rPr lang="en-US" sz="1700" dirty="0"/>
              <a:t>The right-hand portion shows the way in which the 56-bit key is used. Initially, the key is passed through a permutation function. Then, for each of the 16 rounds, a </a:t>
            </a:r>
            <a:r>
              <a:rPr lang="en-US" sz="1700" b="1" i="1" dirty="0" err="1"/>
              <a:t>subkey</a:t>
            </a:r>
            <a:r>
              <a:rPr lang="en-US" sz="1700" b="1" i="1" dirty="0"/>
              <a:t> </a:t>
            </a:r>
            <a:r>
              <a:rPr lang="en-US" sz="1700" b="1" dirty="0"/>
              <a:t>(</a:t>
            </a:r>
            <a:r>
              <a:rPr lang="en-US" sz="1700" b="1" i="1" dirty="0"/>
              <a:t>Ki</a:t>
            </a:r>
            <a:r>
              <a:rPr lang="en-US" sz="1700" b="1" dirty="0"/>
              <a:t>) </a:t>
            </a:r>
            <a:r>
              <a:rPr lang="en-US" sz="1700" dirty="0"/>
              <a:t>is produced by the combination of a left circular shift and a permutation. The permutation function is the same for each round, but a different </a:t>
            </a:r>
            <a:r>
              <a:rPr lang="en-US" sz="1700" dirty="0" err="1"/>
              <a:t>subkey</a:t>
            </a:r>
            <a:r>
              <a:rPr lang="en-US" sz="1700" dirty="0"/>
              <a:t> is produced because of the repeated shifts of the key bits.</a:t>
            </a:r>
          </a:p>
          <a:p>
            <a:pPr algn="just"/>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71848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 Permutation (IP)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The initial permutation and its inverse are defined by </a:t>
            </a:r>
            <a:r>
              <a:rPr lang="en-US" dirty="0" smtClean="0"/>
              <a:t>tables.</a:t>
            </a:r>
          </a:p>
          <a:p>
            <a:r>
              <a:rPr lang="en-US" dirty="0"/>
              <a:t>The input to a table consists of 64 bits numbered from 1 to 64. </a:t>
            </a:r>
            <a:endParaRPr lang="en-US" dirty="0" smtClean="0"/>
          </a:p>
          <a:p>
            <a:r>
              <a:rPr lang="en-AU" dirty="0"/>
              <a:t>IP reorders the input data </a:t>
            </a:r>
            <a:r>
              <a:rPr lang="en-AU" dirty="0" smtClean="0"/>
              <a:t>bits.</a:t>
            </a:r>
            <a:endParaRPr lang="en-US" dirty="0" smtClean="0"/>
          </a:p>
          <a:p>
            <a:r>
              <a:rPr lang="en-US" dirty="0" smtClean="0"/>
              <a:t>The </a:t>
            </a:r>
            <a:r>
              <a:rPr lang="en-US" dirty="0"/>
              <a:t>64 entries in the permutation table contain </a:t>
            </a:r>
            <a:r>
              <a:rPr lang="en-US" dirty="0" smtClean="0"/>
              <a:t>a permutation </a:t>
            </a:r>
            <a:r>
              <a:rPr lang="en-US" dirty="0"/>
              <a:t>of the numbers from 1 to 64. </a:t>
            </a:r>
            <a:endParaRPr lang="en-US" dirty="0" smtClean="0"/>
          </a:p>
          <a:p>
            <a:r>
              <a:rPr lang="en-US" dirty="0" smtClean="0"/>
              <a:t>Each </a:t>
            </a:r>
            <a:r>
              <a:rPr lang="en-US" dirty="0"/>
              <a:t>entry in the permutation table indicates the position of a numbered input bit in the </a:t>
            </a:r>
            <a:r>
              <a:rPr lang="en-US" dirty="0" smtClean="0"/>
              <a:t>output, which </a:t>
            </a:r>
            <a:r>
              <a:rPr lang="en-US" dirty="0"/>
              <a:t>also consists of 64 bits.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31195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 </a:t>
            </a:r>
            <a:r>
              <a:rPr lang="en-US" b="1" dirty="0" smtClean="0"/>
              <a:t>Permutation (IP) </a:t>
            </a:r>
            <a:endParaRPr lang="en-US" dirty="0"/>
          </a:p>
        </p:txBody>
      </p:sp>
      <p:sp>
        <p:nvSpPr>
          <p:cNvPr id="3" name="Content Placeholder 2"/>
          <p:cNvSpPr>
            <a:spLocks noGrp="1"/>
          </p:cNvSpPr>
          <p:nvPr>
            <p:ph idx="1"/>
          </p:nvPr>
        </p:nvSpPr>
        <p:spPr/>
        <p:txBody>
          <a:bodyPr/>
          <a:lstStyle/>
          <a:p>
            <a:pPr lvl="1">
              <a:buFont typeface="Arial" pitchFamily="34" charset="0"/>
              <a:buChar char="•"/>
              <a:defRPr/>
            </a:pPr>
            <a:r>
              <a:rPr lang="en-US" dirty="0"/>
              <a:t>View the input as M: 8 by 8 </a:t>
            </a:r>
            <a:r>
              <a:rPr lang="en-US" dirty="0" smtClean="0"/>
              <a:t>matrix</a:t>
            </a:r>
          </a:p>
          <a:p>
            <a:pPr lvl="1">
              <a:buFont typeface="Arial" pitchFamily="34" charset="0"/>
              <a:buChar char="•"/>
              <a:defRPr/>
            </a:pPr>
            <a:r>
              <a:rPr lang="en-US" dirty="0" smtClean="0"/>
              <a:t>Transform </a:t>
            </a:r>
            <a:r>
              <a:rPr lang="en-US" dirty="0"/>
              <a:t>M into M1 in two </a:t>
            </a:r>
            <a:r>
              <a:rPr lang="en-US" dirty="0" smtClean="0"/>
              <a:t>steps</a:t>
            </a:r>
          </a:p>
          <a:p>
            <a:pPr lvl="2">
              <a:defRPr/>
            </a:pPr>
            <a:r>
              <a:rPr lang="en-US" dirty="0" smtClean="0"/>
              <a:t>Transpose </a:t>
            </a:r>
            <a:r>
              <a:rPr lang="en-US" dirty="0"/>
              <a:t>row x into column </a:t>
            </a:r>
            <a:r>
              <a:rPr lang="en-US" i="1" dirty="0"/>
              <a:t>(9-x), 0&lt;x&lt;9</a:t>
            </a:r>
          </a:p>
          <a:p>
            <a:pPr lvl="2">
              <a:defRPr/>
            </a:pPr>
            <a:r>
              <a:rPr lang="en-US" dirty="0"/>
              <a:t> Apply permutation on the rows:</a:t>
            </a:r>
          </a:p>
          <a:p>
            <a:pPr lvl="3">
              <a:defRPr/>
            </a:pPr>
            <a:r>
              <a:rPr lang="en-US" dirty="0"/>
              <a:t>For even column </a:t>
            </a:r>
            <a:r>
              <a:rPr lang="en-US" i="1" dirty="0"/>
              <a:t>y, </a:t>
            </a:r>
            <a:r>
              <a:rPr lang="en-US" dirty="0"/>
              <a:t>it becomes row </a:t>
            </a:r>
            <a:r>
              <a:rPr lang="en-US" i="1" dirty="0" smtClean="0"/>
              <a:t>y/2</a:t>
            </a:r>
          </a:p>
          <a:p>
            <a:pPr lvl="3">
              <a:defRPr/>
            </a:pPr>
            <a:r>
              <a:rPr lang="en-US" dirty="0" smtClean="0"/>
              <a:t>For </a:t>
            </a:r>
            <a:r>
              <a:rPr lang="en-US" dirty="0"/>
              <a:t>odd column </a:t>
            </a:r>
            <a:r>
              <a:rPr lang="en-US" i="1" dirty="0"/>
              <a:t>y</a:t>
            </a:r>
            <a:r>
              <a:rPr lang="en-US" dirty="0"/>
              <a:t>, it becomes row </a:t>
            </a:r>
            <a:r>
              <a:rPr lang="en-US" i="1" dirty="0"/>
              <a:t>(5+y/2)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41255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 Permutation (IP</a:t>
            </a:r>
            <a:r>
              <a:rPr lang="en-US" b="1" dirty="0" smtClean="0"/>
              <a:t>)</a:t>
            </a:r>
            <a:br>
              <a:rPr lang="en-US" b="1" dirty="0" smtClean="0"/>
            </a:br>
            <a:r>
              <a:rPr lang="en-US" dirty="0" smtClean="0">
                <a:solidFill>
                  <a:srgbClr val="FF0000"/>
                </a:solidFill>
              </a:rPr>
              <a:t>Input Data/Plaintext Input</a:t>
            </a:r>
            <a:endParaRPr lang="en-US" dirty="0">
              <a:solidFill>
                <a:srgbClr val="FF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71075844"/>
              </p:ext>
            </p:extLst>
          </p:nvPr>
        </p:nvGraphicFramePr>
        <p:xfrm>
          <a:off x="457200" y="2133600"/>
          <a:ext cx="8229600" cy="2966720"/>
        </p:xfrm>
        <a:graphic>
          <a:graphicData uri="http://schemas.openxmlformats.org/drawingml/2006/table">
            <a:tbl>
              <a:tblPr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17</a:t>
                      </a:r>
                      <a:endParaRPr lang="en-US" dirty="0"/>
                    </a:p>
                  </a:txBody>
                  <a:tcPr/>
                </a:tc>
                <a:tc>
                  <a:txBody>
                    <a:bodyPr/>
                    <a:lstStyle/>
                    <a:p>
                      <a:pPr algn="ctr"/>
                      <a:r>
                        <a:rPr lang="en-US" dirty="0" smtClean="0"/>
                        <a:t>18</a:t>
                      </a:r>
                      <a:endParaRPr lang="en-US" dirty="0"/>
                    </a:p>
                  </a:txBody>
                  <a:tcPr/>
                </a:tc>
                <a:tc>
                  <a:txBody>
                    <a:bodyPr/>
                    <a:lstStyle/>
                    <a:p>
                      <a:pPr algn="ctr"/>
                      <a:r>
                        <a:rPr lang="en-US" dirty="0" smtClean="0"/>
                        <a:t>19</a:t>
                      </a:r>
                      <a:endParaRPr lang="en-US" dirty="0"/>
                    </a:p>
                  </a:txBody>
                  <a:tcPr/>
                </a:tc>
                <a:tc>
                  <a:txBody>
                    <a:bodyPr/>
                    <a:lstStyle/>
                    <a:p>
                      <a:pPr algn="ctr"/>
                      <a:r>
                        <a:rPr lang="en-US" dirty="0" smtClean="0"/>
                        <a:t>20</a:t>
                      </a:r>
                      <a:endParaRPr lang="en-US" dirty="0"/>
                    </a:p>
                  </a:txBody>
                  <a:tcPr/>
                </a:tc>
                <a:tc>
                  <a:txBody>
                    <a:bodyPr/>
                    <a:lstStyle/>
                    <a:p>
                      <a:pPr algn="ctr"/>
                      <a:r>
                        <a:rPr lang="en-US" dirty="0" smtClean="0"/>
                        <a:t>21</a:t>
                      </a:r>
                      <a:endParaRPr lang="en-US" dirty="0"/>
                    </a:p>
                  </a:txBody>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24</a:t>
                      </a:r>
                      <a:endParaRPr lang="en-US" dirty="0"/>
                    </a:p>
                  </a:txBody>
                  <a:tcPr/>
                </a:tc>
              </a:tr>
              <a:tr h="370840">
                <a:tc>
                  <a:txBody>
                    <a:bodyPr/>
                    <a:lstStyle/>
                    <a:p>
                      <a:pPr algn="ctr"/>
                      <a:r>
                        <a:rPr lang="en-US" dirty="0" smtClean="0"/>
                        <a:t>25</a:t>
                      </a:r>
                      <a:endParaRPr lang="en-US" dirty="0"/>
                    </a:p>
                  </a:txBody>
                  <a:tcPr/>
                </a:tc>
                <a:tc>
                  <a:txBody>
                    <a:bodyPr/>
                    <a:lstStyle/>
                    <a:p>
                      <a:pPr algn="ctr"/>
                      <a:r>
                        <a:rPr lang="en-US" dirty="0" smtClean="0"/>
                        <a:t>26</a:t>
                      </a:r>
                      <a:endParaRPr lang="en-US" dirty="0"/>
                    </a:p>
                  </a:txBody>
                  <a:tcPr/>
                </a:tc>
                <a:tc>
                  <a:txBody>
                    <a:bodyPr/>
                    <a:lstStyle/>
                    <a:p>
                      <a:pPr algn="ctr"/>
                      <a:r>
                        <a:rPr lang="en-US" dirty="0" smtClean="0"/>
                        <a:t>27</a:t>
                      </a:r>
                      <a:endParaRPr lang="en-US" dirty="0"/>
                    </a:p>
                  </a:txBody>
                  <a:tcPr/>
                </a:tc>
                <a:tc>
                  <a:txBody>
                    <a:bodyPr/>
                    <a:lstStyle/>
                    <a:p>
                      <a:pPr algn="ctr"/>
                      <a:r>
                        <a:rPr lang="en-US" dirty="0" smtClean="0"/>
                        <a:t>28</a:t>
                      </a:r>
                      <a:endParaRPr lang="en-US" dirty="0"/>
                    </a:p>
                  </a:txBody>
                  <a:tcPr/>
                </a:tc>
                <a:tc>
                  <a:txBody>
                    <a:bodyPr/>
                    <a:lstStyle/>
                    <a:p>
                      <a:pPr algn="ctr"/>
                      <a:r>
                        <a:rPr lang="en-US" dirty="0" smtClean="0"/>
                        <a:t>29</a:t>
                      </a:r>
                      <a:endParaRPr lang="en-US" dirty="0"/>
                    </a:p>
                  </a:txBody>
                  <a:tcPr/>
                </a:tc>
                <a:tc>
                  <a:txBody>
                    <a:bodyPr/>
                    <a:lstStyle/>
                    <a:p>
                      <a:pPr algn="ctr"/>
                      <a:r>
                        <a:rPr lang="en-US" dirty="0" smtClean="0"/>
                        <a:t>30</a:t>
                      </a:r>
                      <a:endParaRPr lang="en-US" dirty="0"/>
                    </a:p>
                  </a:txBody>
                  <a:tcPr/>
                </a:tc>
                <a:tc>
                  <a:txBody>
                    <a:bodyPr/>
                    <a:lstStyle/>
                    <a:p>
                      <a:pPr algn="ctr"/>
                      <a:r>
                        <a:rPr lang="en-US" dirty="0" smtClean="0"/>
                        <a:t>31</a:t>
                      </a:r>
                      <a:endParaRPr lang="en-US" dirty="0"/>
                    </a:p>
                  </a:txBody>
                  <a:tcPr/>
                </a:tc>
                <a:tc>
                  <a:txBody>
                    <a:bodyPr/>
                    <a:lstStyle/>
                    <a:p>
                      <a:pPr algn="ctr"/>
                      <a:r>
                        <a:rPr lang="en-US" dirty="0" smtClean="0"/>
                        <a:t>32</a:t>
                      </a:r>
                      <a:endParaRPr lang="en-US" dirty="0"/>
                    </a:p>
                  </a:txBody>
                  <a:tcPr/>
                </a:tc>
              </a:tr>
              <a:tr h="370840">
                <a:tc>
                  <a:txBody>
                    <a:bodyPr/>
                    <a:lstStyle/>
                    <a:p>
                      <a:pPr algn="ctr"/>
                      <a:r>
                        <a:rPr lang="en-US" dirty="0" smtClean="0"/>
                        <a:t>33</a:t>
                      </a:r>
                      <a:endParaRPr lang="en-US" dirty="0"/>
                    </a:p>
                  </a:txBody>
                  <a:tcPr/>
                </a:tc>
                <a:tc>
                  <a:txBody>
                    <a:bodyPr/>
                    <a:lstStyle/>
                    <a:p>
                      <a:pPr algn="ctr"/>
                      <a:r>
                        <a:rPr lang="en-US" dirty="0" smtClean="0"/>
                        <a:t>34</a:t>
                      </a:r>
                      <a:endParaRPr lang="en-US" dirty="0"/>
                    </a:p>
                  </a:txBody>
                  <a:tcPr/>
                </a:tc>
                <a:tc>
                  <a:txBody>
                    <a:bodyPr/>
                    <a:lstStyle/>
                    <a:p>
                      <a:pPr algn="ctr"/>
                      <a:r>
                        <a:rPr lang="en-US" dirty="0" smtClean="0"/>
                        <a:t>35</a:t>
                      </a:r>
                      <a:endParaRPr lang="en-US" dirty="0"/>
                    </a:p>
                  </a:txBody>
                  <a:tcPr/>
                </a:tc>
                <a:tc>
                  <a:txBody>
                    <a:bodyPr/>
                    <a:lstStyle/>
                    <a:p>
                      <a:pPr algn="ctr"/>
                      <a:r>
                        <a:rPr lang="en-US" dirty="0" smtClean="0"/>
                        <a:t>36</a:t>
                      </a:r>
                      <a:endParaRPr lang="en-US" dirty="0"/>
                    </a:p>
                  </a:txBody>
                  <a:tcPr/>
                </a:tc>
                <a:tc>
                  <a:txBody>
                    <a:bodyPr/>
                    <a:lstStyle/>
                    <a:p>
                      <a:pPr algn="ctr"/>
                      <a:r>
                        <a:rPr lang="en-US" dirty="0" smtClean="0"/>
                        <a:t>37</a:t>
                      </a:r>
                      <a:endParaRPr lang="en-US" dirty="0"/>
                    </a:p>
                  </a:txBody>
                  <a:tcPr/>
                </a:tc>
                <a:tc>
                  <a:txBody>
                    <a:bodyPr/>
                    <a:lstStyle/>
                    <a:p>
                      <a:pPr algn="ctr"/>
                      <a:r>
                        <a:rPr lang="en-US" dirty="0" smtClean="0"/>
                        <a:t>38</a:t>
                      </a:r>
                      <a:endParaRPr lang="en-US" dirty="0"/>
                    </a:p>
                  </a:txBody>
                  <a:tcPr/>
                </a:tc>
                <a:tc>
                  <a:txBody>
                    <a:bodyPr/>
                    <a:lstStyle/>
                    <a:p>
                      <a:pPr algn="ctr"/>
                      <a:r>
                        <a:rPr lang="en-US" dirty="0" smtClean="0"/>
                        <a:t>39</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41</a:t>
                      </a:r>
                      <a:endParaRPr lang="en-US" dirty="0"/>
                    </a:p>
                  </a:txBody>
                  <a:tcPr/>
                </a:tc>
                <a:tc>
                  <a:txBody>
                    <a:bodyPr/>
                    <a:lstStyle/>
                    <a:p>
                      <a:pPr algn="ctr"/>
                      <a:r>
                        <a:rPr lang="en-US" dirty="0" smtClean="0"/>
                        <a:t>42</a:t>
                      </a:r>
                      <a:endParaRPr lang="en-US" dirty="0"/>
                    </a:p>
                  </a:txBody>
                  <a:tcPr/>
                </a:tc>
                <a:tc>
                  <a:txBody>
                    <a:bodyPr/>
                    <a:lstStyle/>
                    <a:p>
                      <a:pPr algn="ctr"/>
                      <a:r>
                        <a:rPr lang="en-US" dirty="0" smtClean="0"/>
                        <a:t>43</a:t>
                      </a:r>
                      <a:endParaRPr lang="en-US" dirty="0"/>
                    </a:p>
                  </a:txBody>
                  <a:tcPr/>
                </a:tc>
                <a:tc>
                  <a:txBody>
                    <a:bodyPr/>
                    <a:lstStyle/>
                    <a:p>
                      <a:pPr algn="ctr"/>
                      <a:r>
                        <a:rPr lang="en-US" dirty="0" smtClean="0"/>
                        <a:t>44</a:t>
                      </a:r>
                      <a:endParaRPr lang="en-US" dirty="0"/>
                    </a:p>
                  </a:txBody>
                  <a:tcPr/>
                </a:tc>
                <a:tc>
                  <a:txBody>
                    <a:bodyPr/>
                    <a:lstStyle/>
                    <a:p>
                      <a:pPr algn="ctr"/>
                      <a:r>
                        <a:rPr lang="en-US" dirty="0" smtClean="0"/>
                        <a:t>45</a:t>
                      </a:r>
                      <a:endParaRPr lang="en-US" dirty="0"/>
                    </a:p>
                  </a:txBody>
                  <a:tcPr/>
                </a:tc>
                <a:tc>
                  <a:txBody>
                    <a:bodyPr/>
                    <a:lstStyle/>
                    <a:p>
                      <a:pPr algn="ctr"/>
                      <a:r>
                        <a:rPr lang="en-US" dirty="0" smtClean="0"/>
                        <a:t>46</a:t>
                      </a:r>
                      <a:endParaRPr lang="en-US" dirty="0"/>
                    </a:p>
                  </a:txBody>
                  <a:tcPr/>
                </a:tc>
                <a:tc>
                  <a:txBody>
                    <a:bodyPr/>
                    <a:lstStyle/>
                    <a:p>
                      <a:pPr algn="ctr"/>
                      <a:r>
                        <a:rPr lang="en-US" dirty="0" smtClean="0"/>
                        <a:t>47</a:t>
                      </a:r>
                      <a:endParaRPr lang="en-US" dirty="0"/>
                    </a:p>
                  </a:txBody>
                  <a:tcPr/>
                </a:tc>
                <a:tc>
                  <a:txBody>
                    <a:bodyPr/>
                    <a:lstStyle/>
                    <a:p>
                      <a:pPr algn="ctr"/>
                      <a:r>
                        <a:rPr lang="en-US" dirty="0" smtClean="0"/>
                        <a:t>48</a:t>
                      </a:r>
                      <a:endParaRPr lang="en-US" dirty="0"/>
                    </a:p>
                  </a:txBody>
                  <a:tcPr/>
                </a:tc>
              </a:tr>
              <a:tr h="370840">
                <a:tc>
                  <a:txBody>
                    <a:bodyPr/>
                    <a:lstStyle/>
                    <a:p>
                      <a:pPr algn="ctr"/>
                      <a:r>
                        <a:rPr lang="en-US" dirty="0" smtClean="0"/>
                        <a:t>49</a:t>
                      </a:r>
                      <a:endParaRPr lang="en-US" dirty="0"/>
                    </a:p>
                  </a:txBody>
                  <a:tcPr/>
                </a:tc>
                <a:tc>
                  <a:txBody>
                    <a:bodyPr/>
                    <a:lstStyle/>
                    <a:p>
                      <a:pPr algn="ctr"/>
                      <a:r>
                        <a:rPr lang="en-US" dirty="0" smtClean="0"/>
                        <a:t>50</a:t>
                      </a:r>
                      <a:endParaRPr lang="en-US" dirty="0"/>
                    </a:p>
                  </a:txBody>
                  <a:tcPr/>
                </a:tc>
                <a:tc>
                  <a:txBody>
                    <a:bodyPr/>
                    <a:lstStyle/>
                    <a:p>
                      <a:pPr algn="ctr"/>
                      <a:r>
                        <a:rPr lang="en-US" dirty="0" smtClean="0"/>
                        <a:t>51</a:t>
                      </a:r>
                      <a:endParaRPr lang="en-US" dirty="0"/>
                    </a:p>
                  </a:txBody>
                  <a:tcPr/>
                </a:tc>
                <a:tc>
                  <a:txBody>
                    <a:bodyPr/>
                    <a:lstStyle/>
                    <a:p>
                      <a:pPr algn="ctr"/>
                      <a:r>
                        <a:rPr lang="en-US" dirty="0" smtClean="0"/>
                        <a:t>52</a:t>
                      </a:r>
                      <a:endParaRPr lang="en-US" dirty="0"/>
                    </a:p>
                  </a:txBody>
                  <a:tcPr/>
                </a:tc>
                <a:tc>
                  <a:txBody>
                    <a:bodyPr/>
                    <a:lstStyle/>
                    <a:p>
                      <a:pPr algn="ctr"/>
                      <a:r>
                        <a:rPr lang="en-US" dirty="0" smtClean="0"/>
                        <a:t>53</a:t>
                      </a:r>
                      <a:endParaRPr lang="en-US" dirty="0"/>
                    </a:p>
                  </a:txBody>
                  <a:tcPr/>
                </a:tc>
                <a:tc>
                  <a:txBody>
                    <a:bodyPr/>
                    <a:lstStyle/>
                    <a:p>
                      <a:pPr algn="ctr"/>
                      <a:r>
                        <a:rPr lang="en-US" dirty="0" smtClean="0"/>
                        <a:t>54</a:t>
                      </a:r>
                      <a:endParaRPr lang="en-US" dirty="0"/>
                    </a:p>
                  </a:txBody>
                  <a:tcPr/>
                </a:tc>
                <a:tc>
                  <a:txBody>
                    <a:bodyPr/>
                    <a:lstStyle/>
                    <a:p>
                      <a:pPr algn="ctr"/>
                      <a:r>
                        <a:rPr lang="en-US" dirty="0" smtClean="0"/>
                        <a:t>55</a:t>
                      </a:r>
                      <a:endParaRPr lang="en-US" dirty="0"/>
                    </a:p>
                  </a:txBody>
                  <a:tcPr/>
                </a:tc>
                <a:tc>
                  <a:txBody>
                    <a:bodyPr/>
                    <a:lstStyle/>
                    <a:p>
                      <a:pPr algn="ctr"/>
                      <a:r>
                        <a:rPr lang="en-US" dirty="0" smtClean="0"/>
                        <a:t>56</a:t>
                      </a:r>
                      <a:endParaRPr lang="en-US" dirty="0"/>
                    </a:p>
                  </a:txBody>
                  <a:tcPr/>
                </a:tc>
              </a:tr>
              <a:tr h="370840">
                <a:tc>
                  <a:txBody>
                    <a:bodyPr/>
                    <a:lstStyle/>
                    <a:p>
                      <a:pPr algn="ctr"/>
                      <a:r>
                        <a:rPr lang="en-US" dirty="0" smtClean="0"/>
                        <a:t>57</a:t>
                      </a:r>
                      <a:endParaRPr lang="en-US" dirty="0"/>
                    </a:p>
                  </a:txBody>
                  <a:tcPr/>
                </a:tc>
                <a:tc>
                  <a:txBody>
                    <a:bodyPr/>
                    <a:lstStyle/>
                    <a:p>
                      <a:pPr algn="ctr"/>
                      <a:r>
                        <a:rPr lang="en-US" dirty="0" smtClean="0"/>
                        <a:t>58</a:t>
                      </a:r>
                      <a:endParaRPr lang="en-US" dirty="0"/>
                    </a:p>
                  </a:txBody>
                  <a:tcPr/>
                </a:tc>
                <a:tc>
                  <a:txBody>
                    <a:bodyPr/>
                    <a:lstStyle/>
                    <a:p>
                      <a:pPr algn="ctr"/>
                      <a:r>
                        <a:rPr lang="en-US" dirty="0" smtClean="0"/>
                        <a:t>59</a:t>
                      </a:r>
                      <a:endParaRPr lang="en-US" dirty="0"/>
                    </a:p>
                  </a:txBody>
                  <a:tcPr/>
                </a:tc>
                <a:tc>
                  <a:txBody>
                    <a:bodyPr/>
                    <a:lstStyle/>
                    <a:p>
                      <a:pPr algn="ctr"/>
                      <a:r>
                        <a:rPr lang="en-US" dirty="0" smtClean="0"/>
                        <a:t>60</a:t>
                      </a:r>
                      <a:endParaRPr lang="en-US" dirty="0"/>
                    </a:p>
                  </a:txBody>
                  <a:tcPr/>
                </a:tc>
                <a:tc>
                  <a:txBody>
                    <a:bodyPr/>
                    <a:lstStyle/>
                    <a:p>
                      <a:pPr algn="ctr"/>
                      <a:r>
                        <a:rPr lang="en-US" dirty="0" smtClean="0"/>
                        <a:t>61</a:t>
                      </a:r>
                      <a:endParaRPr lang="en-US" dirty="0"/>
                    </a:p>
                  </a:txBody>
                  <a:tcPr/>
                </a:tc>
                <a:tc>
                  <a:txBody>
                    <a:bodyPr/>
                    <a:lstStyle/>
                    <a:p>
                      <a:pPr algn="ctr"/>
                      <a:r>
                        <a:rPr lang="en-US" dirty="0" smtClean="0"/>
                        <a:t>62</a:t>
                      </a:r>
                      <a:endParaRPr lang="en-US" dirty="0"/>
                    </a:p>
                  </a:txBody>
                  <a:tcPr/>
                </a:tc>
                <a:tc>
                  <a:txBody>
                    <a:bodyPr/>
                    <a:lstStyle/>
                    <a:p>
                      <a:pPr algn="ctr"/>
                      <a:r>
                        <a:rPr lang="en-US" dirty="0" smtClean="0"/>
                        <a:t>63</a:t>
                      </a:r>
                      <a:endParaRPr lang="en-US" dirty="0"/>
                    </a:p>
                  </a:txBody>
                  <a:tcPr/>
                </a:tc>
                <a:tc>
                  <a:txBody>
                    <a:bodyPr/>
                    <a:lstStyle/>
                    <a:p>
                      <a:pPr algn="ctr"/>
                      <a:r>
                        <a:rPr lang="en-US" dirty="0" smtClean="0"/>
                        <a:t>64</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632116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 Permutation (IP)</a:t>
            </a:r>
            <a:br>
              <a:rPr lang="en-US" b="1" dirty="0"/>
            </a:br>
            <a:r>
              <a:rPr lang="en-US" dirty="0" smtClean="0">
                <a:solidFill>
                  <a:srgbClr val="FF0000"/>
                </a:solidFill>
              </a:rPr>
              <a:t>Output </a:t>
            </a:r>
            <a:r>
              <a:rPr lang="en-US" dirty="0">
                <a:solidFill>
                  <a:srgbClr val="FF0000"/>
                </a:solidFill>
              </a:rPr>
              <a:t>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915768"/>
              </p:ext>
            </p:extLst>
          </p:nvPr>
        </p:nvGraphicFramePr>
        <p:xfrm>
          <a:off x="457200" y="2209800"/>
          <a:ext cx="8229600" cy="2966720"/>
        </p:xfrm>
        <a:graphic>
          <a:graphicData uri="http://schemas.openxmlformats.org/drawingml/2006/table">
            <a:tbl>
              <a:tblPr bandRow="1">
                <a:tableStyleId>{21E4AEA4-8DFA-4A89-87EB-49C32662AFE0}</a:tableStyleId>
              </a:tblPr>
              <a:tblGrid>
                <a:gridCol w="1028700"/>
                <a:gridCol w="1028700"/>
                <a:gridCol w="1028700"/>
                <a:gridCol w="1028700"/>
                <a:gridCol w="1028700"/>
                <a:gridCol w="1028700"/>
                <a:gridCol w="1028700"/>
                <a:gridCol w="1028700"/>
              </a:tblGrid>
              <a:tr h="370840">
                <a:tc>
                  <a:txBody>
                    <a:bodyPr/>
                    <a:lstStyle/>
                    <a:p>
                      <a:pPr algn="ctr"/>
                      <a:r>
                        <a:rPr lang="en-US" dirty="0" smtClean="0"/>
                        <a:t>58</a:t>
                      </a:r>
                      <a:endParaRPr lang="en-US" dirty="0"/>
                    </a:p>
                  </a:txBody>
                  <a:tcPr/>
                </a:tc>
                <a:tc>
                  <a:txBody>
                    <a:bodyPr/>
                    <a:lstStyle/>
                    <a:p>
                      <a:pPr algn="ctr"/>
                      <a:r>
                        <a:rPr lang="en-US" dirty="0" smtClean="0"/>
                        <a:t>50</a:t>
                      </a:r>
                      <a:endParaRPr lang="en-US" dirty="0"/>
                    </a:p>
                  </a:txBody>
                  <a:tcPr/>
                </a:tc>
                <a:tc>
                  <a:txBody>
                    <a:bodyPr/>
                    <a:lstStyle/>
                    <a:p>
                      <a:pPr algn="ctr"/>
                      <a:r>
                        <a:rPr lang="en-US" dirty="0" smtClean="0"/>
                        <a:t>42</a:t>
                      </a:r>
                      <a:endParaRPr lang="en-US" dirty="0"/>
                    </a:p>
                  </a:txBody>
                  <a:tcPr/>
                </a:tc>
                <a:tc>
                  <a:txBody>
                    <a:bodyPr/>
                    <a:lstStyle/>
                    <a:p>
                      <a:pPr algn="ctr"/>
                      <a:r>
                        <a:rPr lang="en-US" dirty="0" smtClean="0"/>
                        <a:t>34</a:t>
                      </a:r>
                      <a:endParaRPr lang="en-US" dirty="0"/>
                    </a:p>
                  </a:txBody>
                  <a:tcPr/>
                </a:tc>
                <a:tc>
                  <a:txBody>
                    <a:bodyPr/>
                    <a:lstStyle/>
                    <a:p>
                      <a:pPr algn="ctr"/>
                      <a:r>
                        <a:rPr lang="en-US" dirty="0" smtClean="0"/>
                        <a:t>26</a:t>
                      </a:r>
                      <a:endParaRPr lang="en-US" dirty="0"/>
                    </a:p>
                  </a:txBody>
                  <a:tcPr/>
                </a:tc>
                <a:tc>
                  <a:txBody>
                    <a:bodyPr/>
                    <a:lstStyle/>
                    <a:p>
                      <a:pPr algn="ctr"/>
                      <a:r>
                        <a:rPr lang="en-US" dirty="0" smtClean="0"/>
                        <a:t>18</a:t>
                      </a:r>
                      <a:endParaRPr lang="en-US" dirty="0"/>
                    </a:p>
                  </a:txBody>
                  <a:tcPr/>
                </a:tc>
                <a:tc>
                  <a:txBody>
                    <a:bodyPr/>
                    <a:lstStyle/>
                    <a:p>
                      <a:pPr algn="ctr"/>
                      <a:r>
                        <a:rPr lang="en-US" dirty="0" smtClean="0"/>
                        <a:t>10</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60</a:t>
                      </a:r>
                      <a:endParaRPr lang="en-US" dirty="0"/>
                    </a:p>
                  </a:txBody>
                  <a:tcPr/>
                </a:tc>
                <a:tc>
                  <a:txBody>
                    <a:bodyPr/>
                    <a:lstStyle/>
                    <a:p>
                      <a:pPr algn="ctr"/>
                      <a:r>
                        <a:rPr lang="en-US" dirty="0" smtClean="0"/>
                        <a:t>52</a:t>
                      </a:r>
                      <a:endParaRPr lang="en-US" dirty="0"/>
                    </a:p>
                  </a:txBody>
                  <a:tcPr/>
                </a:tc>
                <a:tc>
                  <a:txBody>
                    <a:bodyPr/>
                    <a:lstStyle/>
                    <a:p>
                      <a:pPr algn="ctr"/>
                      <a:r>
                        <a:rPr lang="en-US" dirty="0" smtClean="0"/>
                        <a:t>44</a:t>
                      </a:r>
                      <a:endParaRPr lang="en-US" dirty="0"/>
                    </a:p>
                  </a:txBody>
                  <a:tcPr/>
                </a:tc>
                <a:tc>
                  <a:txBody>
                    <a:bodyPr/>
                    <a:lstStyle/>
                    <a:p>
                      <a:pPr algn="ctr"/>
                      <a:r>
                        <a:rPr lang="en-US" dirty="0" smtClean="0"/>
                        <a:t>36</a:t>
                      </a:r>
                      <a:endParaRPr lang="en-US" dirty="0"/>
                    </a:p>
                  </a:txBody>
                  <a:tcPr/>
                </a:tc>
                <a:tc>
                  <a:txBody>
                    <a:bodyPr/>
                    <a:lstStyle/>
                    <a:p>
                      <a:pPr algn="ctr"/>
                      <a:r>
                        <a:rPr lang="en-US" dirty="0" smtClean="0"/>
                        <a:t>28</a:t>
                      </a:r>
                      <a:endParaRPr lang="en-US" dirty="0"/>
                    </a:p>
                  </a:txBody>
                  <a:tcPr/>
                </a:tc>
                <a:tc>
                  <a:txBody>
                    <a:bodyPr/>
                    <a:lstStyle/>
                    <a:p>
                      <a:pPr algn="ctr"/>
                      <a:r>
                        <a:rPr lang="en-US" dirty="0" smtClean="0"/>
                        <a:t>20</a:t>
                      </a:r>
                      <a:endParaRPr lang="en-US" dirty="0"/>
                    </a:p>
                  </a:txBody>
                  <a:tcPr/>
                </a:tc>
                <a:tc>
                  <a:txBody>
                    <a:bodyPr/>
                    <a:lstStyle/>
                    <a:p>
                      <a:pPr algn="ctr"/>
                      <a:r>
                        <a:rPr lang="en-US" dirty="0" smtClean="0"/>
                        <a:t>12</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62</a:t>
                      </a:r>
                      <a:endParaRPr lang="en-US" dirty="0"/>
                    </a:p>
                  </a:txBody>
                  <a:tcPr/>
                </a:tc>
                <a:tc>
                  <a:txBody>
                    <a:bodyPr/>
                    <a:lstStyle/>
                    <a:p>
                      <a:pPr algn="ctr"/>
                      <a:r>
                        <a:rPr lang="en-US" dirty="0" smtClean="0"/>
                        <a:t>54</a:t>
                      </a:r>
                      <a:endParaRPr lang="en-US" dirty="0"/>
                    </a:p>
                  </a:txBody>
                  <a:tcPr/>
                </a:tc>
                <a:tc>
                  <a:txBody>
                    <a:bodyPr/>
                    <a:lstStyle/>
                    <a:p>
                      <a:pPr algn="ctr"/>
                      <a:r>
                        <a:rPr lang="en-US" dirty="0" smtClean="0"/>
                        <a:t>46</a:t>
                      </a:r>
                      <a:endParaRPr lang="en-US" dirty="0"/>
                    </a:p>
                  </a:txBody>
                  <a:tcPr/>
                </a:tc>
                <a:tc>
                  <a:txBody>
                    <a:bodyPr/>
                    <a:lstStyle/>
                    <a:p>
                      <a:pPr algn="ctr"/>
                      <a:r>
                        <a:rPr lang="en-US" dirty="0" smtClean="0"/>
                        <a:t>38</a:t>
                      </a:r>
                      <a:endParaRPr lang="en-US" dirty="0"/>
                    </a:p>
                  </a:txBody>
                  <a:tcPr/>
                </a:tc>
                <a:tc>
                  <a:txBody>
                    <a:bodyPr/>
                    <a:lstStyle/>
                    <a:p>
                      <a:pPr algn="ctr"/>
                      <a:r>
                        <a:rPr lang="en-US" dirty="0" smtClean="0"/>
                        <a:t>30</a:t>
                      </a:r>
                      <a:endParaRPr lang="en-US" dirty="0"/>
                    </a:p>
                  </a:txBody>
                  <a:tcPr/>
                </a:tc>
                <a:tc>
                  <a:txBody>
                    <a:bodyPr/>
                    <a:lstStyle/>
                    <a:p>
                      <a:pPr algn="ctr"/>
                      <a:r>
                        <a:rPr lang="en-US" dirty="0" smtClean="0"/>
                        <a:t>22</a:t>
                      </a:r>
                      <a:endParaRPr lang="en-US" dirty="0"/>
                    </a:p>
                  </a:txBody>
                  <a:tcPr/>
                </a:tc>
                <a:tc>
                  <a:txBody>
                    <a:bodyPr/>
                    <a:lstStyle/>
                    <a:p>
                      <a:pPr algn="ctr"/>
                      <a:r>
                        <a:rPr lang="en-US" dirty="0" smtClean="0"/>
                        <a:t>14</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64</a:t>
                      </a:r>
                      <a:endParaRPr lang="en-US" dirty="0"/>
                    </a:p>
                  </a:txBody>
                  <a:tcPr/>
                </a:tc>
                <a:tc>
                  <a:txBody>
                    <a:bodyPr/>
                    <a:lstStyle/>
                    <a:p>
                      <a:pPr algn="ctr"/>
                      <a:r>
                        <a:rPr lang="en-US" dirty="0" smtClean="0"/>
                        <a:t>56</a:t>
                      </a:r>
                      <a:endParaRPr lang="en-US" dirty="0"/>
                    </a:p>
                  </a:txBody>
                  <a:tcPr/>
                </a:tc>
                <a:tc>
                  <a:txBody>
                    <a:bodyPr/>
                    <a:lstStyle/>
                    <a:p>
                      <a:pPr algn="ctr"/>
                      <a:r>
                        <a:rPr lang="en-US" dirty="0" smtClean="0"/>
                        <a:t>48</a:t>
                      </a:r>
                      <a:endParaRPr lang="en-US" dirty="0"/>
                    </a:p>
                  </a:txBody>
                  <a:tcPr/>
                </a:tc>
                <a:tc>
                  <a:txBody>
                    <a:bodyPr/>
                    <a:lstStyle/>
                    <a:p>
                      <a:pPr algn="ctr"/>
                      <a:r>
                        <a:rPr lang="en-US" dirty="0" smtClean="0"/>
                        <a:t>40</a:t>
                      </a:r>
                      <a:endParaRPr lang="en-US" dirty="0"/>
                    </a:p>
                  </a:txBody>
                  <a:tcPr/>
                </a:tc>
                <a:tc>
                  <a:txBody>
                    <a:bodyPr/>
                    <a:lstStyle/>
                    <a:p>
                      <a:pPr algn="ctr"/>
                      <a:r>
                        <a:rPr lang="en-US" dirty="0" smtClean="0"/>
                        <a:t>32</a:t>
                      </a:r>
                      <a:endParaRPr lang="en-US" dirty="0"/>
                    </a:p>
                  </a:txBody>
                  <a:tcPr/>
                </a:tc>
                <a:tc>
                  <a:txBody>
                    <a:bodyPr/>
                    <a:lstStyle/>
                    <a:p>
                      <a:pPr algn="ctr"/>
                      <a:r>
                        <a:rPr lang="en-US" dirty="0" smtClean="0"/>
                        <a:t>24</a:t>
                      </a:r>
                      <a:endParaRPr lang="en-US" dirty="0"/>
                    </a:p>
                  </a:txBody>
                  <a:tcPr/>
                </a:tc>
                <a:tc>
                  <a:txBody>
                    <a:bodyPr/>
                    <a:lstStyle/>
                    <a:p>
                      <a:pPr algn="ctr"/>
                      <a:r>
                        <a:rPr lang="en-US" dirty="0" smtClean="0"/>
                        <a:t>16</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57</a:t>
                      </a:r>
                      <a:endParaRPr lang="en-US" dirty="0"/>
                    </a:p>
                  </a:txBody>
                  <a:tcPr/>
                </a:tc>
                <a:tc>
                  <a:txBody>
                    <a:bodyPr/>
                    <a:lstStyle/>
                    <a:p>
                      <a:pPr algn="ctr"/>
                      <a:r>
                        <a:rPr lang="en-US" dirty="0" smtClean="0"/>
                        <a:t>49</a:t>
                      </a:r>
                      <a:endParaRPr lang="en-US" dirty="0"/>
                    </a:p>
                  </a:txBody>
                  <a:tcPr/>
                </a:tc>
                <a:tc>
                  <a:txBody>
                    <a:bodyPr/>
                    <a:lstStyle/>
                    <a:p>
                      <a:pPr algn="ctr"/>
                      <a:r>
                        <a:rPr lang="en-US" dirty="0" smtClean="0"/>
                        <a:t>41</a:t>
                      </a:r>
                      <a:endParaRPr lang="en-US" dirty="0"/>
                    </a:p>
                  </a:txBody>
                  <a:tcPr/>
                </a:tc>
                <a:tc>
                  <a:txBody>
                    <a:bodyPr/>
                    <a:lstStyle/>
                    <a:p>
                      <a:pPr algn="ctr"/>
                      <a:r>
                        <a:rPr lang="en-US" dirty="0" smtClean="0"/>
                        <a:t>33</a:t>
                      </a:r>
                      <a:endParaRPr lang="en-US" dirty="0"/>
                    </a:p>
                  </a:txBody>
                  <a:tcPr/>
                </a:tc>
                <a:tc>
                  <a:txBody>
                    <a:bodyPr/>
                    <a:lstStyle/>
                    <a:p>
                      <a:pPr algn="ctr"/>
                      <a:r>
                        <a:rPr lang="en-US" dirty="0" smtClean="0"/>
                        <a:t>25</a:t>
                      </a:r>
                      <a:endParaRPr lang="en-US" dirty="0"/>
                    </a:p>
                  </a:txBody>
                  <a:tcPr/>
                </a:tc>
                <a:tc>
                  <a:txBody>
                    <a:bodyPr/>
                    <a:lstStyle/>
                    <a:p>
                      <a:pPr algn="ctr"/>
                      <a:r>
                        <a:rPr lang="en-US" dirty="0" smtClean="0"/>
                        <a:t>17</a:t>
                      </a:r>
                      <a:endParaRPr lang="en-US" dirty="0"/>
                    </a:p>
                  </a:txBody>
                  <a:tcPr/>
                </a:tc>
                <a:tc>
                  <a:txBody>
                    <a:bodyPr/>
                    <a:lstStyle/>
                    <a:p>
                      <a:pPr algn="ctr"/>
                      <a:r>
                        <a:rPr lang="en-US" dirty="0" smtClean="0"/>
                        <a:t>9</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59</a:t>
                      </a:r>
                      <a:endParaRPr lang="en-US" dirty="0"/>
                    </a:p>
                  </a:txBody>
                  <a:tcPr/>
                </a:tc>
                <a:tc>
                  <a:txBody>
                    <a:bodyPr/>
                    <a:lstStyle/>
                    <a:p>
                      <a:pPr algn="ctr"/>
                      <a:r>
                        <a:rPr lang="en-US" dirty="0" smtClean="0"/>
                        <a:t>51</a:t>
                      </a:r>
                      <a:endParaRPr lang="en-US" dirty="0"/>
                    </a:p>
                  </a:txBody>
                  <a:tcPr/>
                </a:tc>
                <a:tc>
                  <a:txBody>
                    <a:bodyPr/>
                    <a:lstStyle/>
                    <a:p>
                      <a:pPr algn="ctr"/>
                      <a:r>
                        <a:rPr lang="en-US" dirty="0" smtClean="0"/>
                        <a:t>43</a:t>
                      </a:r>
                      <a:endParaRPr lang="en-US" dirty="0"/>
                    </a:p>
                  </a:txBody>
                  <a:tcPr/>
                </a:tc>
                <a:tc>
                  <a:txBody>
                    <a:bodyPr/>
                    <a:lstStyle/>
                    <a:p>
                      <a:pPr algn="ctr"/>
                      <a:r>
                        <a:rPr lang="en-US" dirty="0" smtClean="0"/>
                        <a:t>35</a:t>
                      </a:r>
                      <a:endParaRPr lang="en-US" dirty="0"/>
                    </a:p>
                  </a:txBody>
                  <a:tcPr/>
                </a:tc>
                <a:tc>
                  <a:txBody>
                    <a:bodyPr/>
                    <a:lstStyle/>
                    <a:p>
                      <a:pPr algn="ctr"/>
                      <a:r>
                        <a:rPr lang="en-US" dirty="0" smtClean="0"/>
                        <a:t>27</a:t>
                      </a:r>
                      <a:endParaRPr lang="en-US" dirty="0"/>
                    </a:p>
                  </a:txBody>
                  <a:tcPr/>
                </a:tc>
                <a:tc>
                  <a:txBody>
                    <a:bodyPr/>
                    <a:lstStyle/>
                    <a:p>
                      <a:pPr algn="ctr"/>
                      <a:r>
                        <a:rPr lang="en-US" dirty="0" smtClean="0"/>
                        <a:t>19</a:t>
                      </a:r>
                      <a:endParaRPr lang="en-US" dirty="0"/>
                    </a:p>
                  </a:txBody>
                  <a:tcPr/>
                </a:tc>
                <a:tc>
                  <a:txBody>
                    <a:bodyPr/>
                    <a:lstStyle/>
                    <a:p>
                      <a:pPr algn="ctr"/>
                      <a:r>
                        <a:rPr lang="en-US" dirty="0" smtClean="0"/>
                        <a:t>11</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61</a:t>
                      </a:r>
                      <a:endParaRPr lang="en-US" dirty="0"/>
                    </a:p>
                  </a:txBody>
                  <a:tcPr/>
                </a:tc>
                <a:tc>
                  <a:txBody>
                    <a:bodyPr/>
                    <a:lstStyle/>
                    <a:p>
                      <a:pPr algn="ctr"/>
                      <a:r>
                        <a:rPr lang="en-US" dirty="0" smtClean="0"/>
                        <a:t>53</a:t>
                      </a:r>
                      <a:endParaRPr lang="en-US" dirty="0"/>
                    </a:p>
                  </a:txBody>
                  <a:tcPr/>
                </a:tc>
                <a:tc>
                  <a:txBody>
                    <a:bodyPr/>
                    <a:lstStyle/>
                    <a:p>
                      <a:pPr algn="ctr"/>
                      <a:r>
                        <a:rPr lang="en-US" dirty="0" smtClean="0"/>
                        <a:t>45</a:t>
                      </a:r>
                      <a:endParaRPr lang="en-US" dirty="0"/>
                    </a:p>
                  </a:txBody>
                  <a:tcPr/>
                </a:tc>
                <a:tc>
                  <a:txBody>
                    <a:bodyPr/>
                    <a:lstStyle/>
                    <a:p>
                      <a:pPr algn="ctr"/>
                      <a:r>
                        <a:rPr lang="en-US" dirty="0" smtClean="0"/>
                        <a:t>37</a:t>
                      </a:r>
                      <a:endParaRPr lang="en-US" dirty="0"/>
                    </a:p>
                  </a:txBody>
                  <a:tcPr/>
                </a:tc>
                <a:tc>
                  <a:txBody>
                    <a:bodyPr/>
                    <a:lstStyle/>
                    <a:p>
                      <a:pPr algn="ctr"/>
                      <a:r>
                        <a:rPr lang="en-US" dirty="0" smtClean="0"/>
                        <a:t>29</a:t>
                      </a:r>
                      <a:endParaRPr lang="en-US" dirty="0"/>
                    </a:p>
                  </a:txBody>
                  <a:tcPr/>
                </a:tc>
                <a:tc>
                  <a:txBody>
                    <a:bodyPr/>
                    <a:lstStyle/>
                    <a:p>
                      <a:pPr algn="ctr"/>
                      <a:r>
                        <a:rPr lang="en-US" dirty="0" smtClean="0"/>
                        <a:t>21</a:t>
                      </a:r>
                      <a:endParaRPr lang="en-US" dirty="0"/>
                    </a:p>
                  </a:txBody>
                  <a:tcPr/>
                </a:tc>
                <a:tc>
                  <a:txBody>
                    <a:bodyPr/>
                    <a:lstStyle/>
                    <a:p>
                      <a:pPr algn="ctr"/>
                      <a:r>
                        <a:rPr lang="en-US" dirty="0" smtClean="0"/>
                        <a:t>13</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63</a:t>
                      </a:r>
                      <a:endParaRPr lang="en-US" dirty="0"/>
                    </a:p>
                  </a:txBody>
                  <a:tcPr/>
                </a:tc>
                <a:tc>
                  <a:txBody>
                    <a:bodyPr/>
                    <a:lstStyle/>
                    <a:p>
                      <a:pPr algn="ctr"/>
                      <a:r>
                        <a:rPr lang="en-US" dirty="0" smtClean="0"/>
                        <a:t>55</a:t>
                      </a:r>
                      <a:endParaRPr lang="en-US" dirty="0"/>
                    </a:p>
                  </a:txBody>
                  <a:tcPr/>
                </a:tc>
                <a:tc>
                  <a:txBody>
                    <a:bodyPr/>
                    <a:lstStyle/>
                    <a:p>
                      <a:pPr algn="ctr"/>
                      <a:r>
                        <a:rPr lang="en-US" dirty="0" smtClean="0"/>
                        <a:t>47</a:t>
                      </a:r>
                      <a:endParaRPr lang="en-US" dirty="0"/>
                    </a:p>
                  </a:txBody>
                  <a:tcPr/>
                </a:tc>
                <a:tc>
                  <a:txBody>
                    <a:bodyPr/>
                    <a:lstStyle/>
                    <a:p>
                      <a:pPr algn="ctr"/>
                      <a:r>
                        <a:rPr lang="en-US" dirty="0" smtClean="0"/>
                        <a:t>39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tc>
                  <a:txBody>
                    <a:bodyPr/>
                    <a:lstStyle/>
                    <a:p>
                      <a:pPr algn="ctr"/>
                      <a:r>
                        <a:rPr lang="en-US" dirty="0" smtClean="0"/>
                        <a:t>15</a:t>
                      </a:r>
                      <a:endParaRPr lang="en-US" dirty="0"/>
                    </a:p>
                  </a:txBody>
                  <a:tcPr/>
                </a:tc>
                <a:tc>
                  <a:txBody>
                    <a:bodyPr/>
                    <a:lstStyle/>
                    <a:p>
                      <a:pPr algn="ctr"/>
                      <a:r>
                        <a:rPr lang="en-US" dirty="0" smtClean="0"/>
                        <a:t>7</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941109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t>Final/Inverse Initial Permutation(IP ^-1)</a:t>
            </a:r>
            <a:endParaRPr lang="en-US" sz="3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349132"/>
              </p:ext>
            </p:extLst>
          </p:nvPr>
        </p:nvGraphicFramePr>
        <p:xfrm>
          <a:off x="381000" y="2438400"/>
          <a:ext cx="8229600" cy="2966720"/>
        </p:xfrm>
        <a:graphic>
          <a:graphicData uri="http://schemas.openxmlformats.org/drawingml/2006/table">
            <a:tbl>
              <a:tblPr bandRow="1">
                <a:tableStyleId>{93296810-A885-4BE3-A3E7-6D5BEEA58F35}</a:tableStyleId>
              </a:tblPr>
              <a:tblGrid>
                <a:gridCol w="1028700"/>
                <a:gridCol w="1028700"/>
                <a:gridCol w="1028700"/>
                <a:gridCol w="1028700"/>
                <a:gridCol w="1028700"/>
                <a:gridCol w="1028700"/>
                <a:gridCol w="1028700"/>
                <a:gridCol w="1028700"/>
              </a:tblGrid>
              <a:tr h="370840">
                <a:tc>
                  <a:txBody>
                    <a:bodyPr/>
                    <a:lstStyle/>
                    <a:p>
                      <a:pPr algn="ctr"/>
                      <a:r>
                        <a:rPr lang="en-US" dirty="0" smtClean="0"/>
                        <a:t>40</a:t>
                      </a:r>
                      <a:endParaRPr lang="en-US" dirty="0"/>
                    </a:p>
                  </a:txBody>
                  <a:tcPr/>
                </a:tc>
                <a:tc>
                  <a:txBody>
                    <a:bodyPr/>
                    <a:lstStyle/>
                    <a:p>
                      <a:pPr algn="ctr"/>
                      <a:r>
                        <a:rPr lang="en-US" dirty="0" smtClean="0"/>
                        <a:t>8</a:t>
                      </a:r>
                      <a:endParaRPr lang="en-US" dirty="0"/>
                    </a:p>
                  </a:txBody>
                  <a:tcPr/>
                </a:tc>
                <a:tc>
                  <a:txBody>
                    <a:bodyPr/>
                    <a:lstStyle/>
                    <a:p>
                      <a:pPr algn="ctr"/>
                      <a:r>
                        <a:rPr lang="en-US" dirty="0" smtClean="0"/>
                        <a:t>48</a:t>
                      </a:r>
                      <a:endParaRPr lang="en-US" dirty="0"/>
                    </a:p>
                  </a:txBody>
                  <a:tcPr/>
                </a:tc>
                <a:tc>
                  <a:txBody>
                    <a:bodyPr/>
                    <a:lstStyle/>
                    <a:p>
                      <a:pPr algn="ctr"/>
                      <a:r>
                        <a:rPr lang="en-US" dirty="0" smtClean="0"/>
                        <a:t>16</a:t>
                      </a:r>
                      <a:endParaRPr lang="en-US" dirty="0"/>
                    </a:p>
                  </a:txBody>
                  <a:tcPr/>
                </a:tc>
                <a:tc>
                  <a:txBody>
                    <a:bodyPr/>
                    <a:lstStyle/>
                    <a:p>
                      <a:pPr algn="ctr"/>
                      <a:r>
                        <a:rPr lang="en-US" dirty="0" smtClean="0"/>
                        <a:t>56</a:t>
                      </a:r>
                      <a:endParaRPr lang="en-US" dirty="0"/>
                    </a:p>
                  </a:txBody>
                  <a:tcPr/>
                </a:tc>
                <a:tc>
                  <a:txBody>
                    <a:bodyPr/>
                    <a:lstStyle/>
                    <a:p>
                      <a:pPr algn="ctr"/>
                      <a:r>
                        <a:rPr lang="en-US" dirty="0" smtClean="0"/>
                        <a:t>24</a:t>
                      </a:r>
                      <a:endParaRPr lang="en-US" dirty="0"/>
                    </a:p>
                  </a:txBody>
                  <a:tcPr/>
                </a:tc>
                <a:tc>
                  <a:txBody>
                    <a:bodyPr/>
                    <a:lstStyle/>
                    <a:p>
                      <a:pPr algn="ctr"/>
                      <a:r>
                        <a:rPr lang="en-US" dirty="0" smtClean="0"/>
                        <a:t>64</a:t>
                      </a:r>
                      <a:endParaRPr lang="en-US" dirty="0"/>
                    </a:p>
                  </a:txBody>
                  <a:tcPr/>
                </a:tc>
                <a:tc>
                  <a:txBody>
                    <a:bodyPr/>
                    <a:lstStyle/>
                    <a:p>
                      <a:pPr algn="ctr"/>
                      <a:r>
                        <a:rPr lang="en-US" dirty="0" smtClean="0"/>
                        <a:t>32</a:t>
                      </a:r>
                      <a:endParaRPr lang="en-US" dirty="0"/>
                    </a:p>
                  </a:txBody>
                  <a:tcPr/>
                </a:tc>
              </a:tr>
              <a:tr h="370840">
                <a:tc>
                  <a:txBody>
                    <a:bodyPr/>
                    <a:lstStyle/>
                    <a:p>
                      <a:pPr algn="ctr"/>
                      <a:r>
                        <a:rPr lang="en-US" dirty="0" smtClean="0"/>
                        <a:t>39</a:t>
                      </a:r>
                      <a:endParaRPr lang="en-US" dirty="0"/>
                    </a:p>
                  </a:txBody>
                  <a:tcPr/>
                </a:tc>
                <a:tc>
                  <a:txBody>
                    <a:bodyPr/>
                    <a:lstStyle/>
                    <a:p>
                      <a:pPr algn="ctr"/>
                      <a:r>
                        <a:rPr lang="en-US" dirty="0" smtClean="0"/>
                        <a:t>7</a:t>
                      </a:r>
                      <a:endParaRPr lang="en-US" dirty="0"/>
                    </a:p>
                  </a:txBody>
                  <a:tcPr/>
                </a:tc>
                <a:tc>
                  <a:txBody>
                    <a:bodyPr/>
                    <a:lstStyle/>
                    <a:p>
                      <a:pPr algn="ctr"/>
                      <a:r>
                        <a:rPr lang="en-US" dirty="0" smtClean="0"/>
                        <a:t>47</a:t>
                      </a:r>
                      <a:endParaRPr lang="en-US" dirty="0"/>
                    </a:p>
                  </a:txBody>
                  <a:tcPr/>
                </a:tc>
                <a:tc>
                  <a:txBody>
                    <a:bodyPr/>
                    <a:lstStyle/>
                    <a:p>
                      <a:pPr algn="ctr"/>
                      <a:r>
                        <a:rPr lang="en-US" dirty="0" smtClean="0"/>
                        <a:t>15</a:t>
                      </a:r>
                      <a:endParaRPr lang="en-US" dirty="0"/>
                    </a:p>
                  </a:txBody>
                  <a:tcPr/>
                </a:tc>
                <a:tc>
                  <a:txBody>
                    <a:bodyPr/>
                    <a:lstStyle/>
                    <a:p>
                      <a:pPr algn="ctr"/>
                      <a:r>
                        <a:rPr lang="en-US" dirty="0" smtClean="0"/>
                        <a:t>55</a:t>
                      </a:r>
                      <a:endParaRPr lang="en-US" dirty="0"/>
                    </a:p>
                  </a:txBody>
                  <a:tcPr/>
                </a:tc>
                <a:tc>
                  <a:txBody>
                    <a:bodyPr/>
                    <a:lstStyle/>
                    <a:p>
                      <a:pPr algn="ctr"/>
                      <a:r>
                        <a:rPr lang="en-US" dirty="0" smtClean="0"/>
                        <a:t>23</a:t>
                      </a:r>
                      <a:endParaRPr lang="en-US" dirty="0"/>
                    </a:p>
                  </a:txBody>
                  <a:tcPr/>
                </a:tc>
                <a:tc>
                  <a:txBody>
                    <a:bodyPr/>
                    <a:lstStyle/>
                    <a:p>
                      <a:pPr algn="ctr"/>
                      <a:r>
                        <a:rPr lang="en-US" dirty="0" smtClean="0"/>
                        <a:t>63</a:t>
                      </a:r>
                      <a:endParaRPr lang="en-US" dirty="0"/>
                    </a:p>
                  </a:txBody>
                  <a:tcPr/>
                </a:tc>
                <a:tc>
                  <a:txBody>
                    <a:bodyPr/>
                    <a:lstStyle/>
                    <a:p>
                      <a:pPr algn="ctr"/>
                      <a:r>
                        <a:rPr lang="en-US" dirty="0" smtClean="0"/>
                        <a:t>31</a:t>
                      </a:r>
                      <a:endParaRPr lang="en-US" dirty="0"/>
                    </a:p>
                  </a:txBody>
                  <a:tcPr/>
                </a:tc>
              </a:tr>
              <a:tr h="370840">
                <a:tc>
                  <a:txBody>
                    <a:bodyPr/>
                    <a:lstStyle/>
                    <a:p>
                      <a:pPr algn="ctr"/>
                      <a:r>
                        <a:rPr lang="en-US" dirty="0" smtClean="0"/>
                        <a:t>38</a:t>
                      </a:r>
                      <a:endParaRPr lang="en-US" dirty="0"/>
                    </a:p>
                  </a:txBody>
                  <a:tcPr/>
                </a:tc>
                <a:tc>
                  <a:txBody>
                    <a:bodyPr/>
                    <a:lstStyle/>
                    <a:p>
                      <a:pPr algn="ctr"/>
                      <a:r>
                        <a:rPr lang="en-US" dirty="0" smtClean="0"/>
                        <a:t>6</a:t>
                      </a:r>
                      <a:endParaRPr lang="en-US" dirty="0"/>
                    </a:p>
                  </a:txBody>
                  <a:tcPr/>
                </a:tc>
                <a:tc>
                  <a:txBody>
                    <a:bodyPr/>
                    <a:lstStyle/>
                    <a:p>
                      <a:pPr algn="ctr"/>
                      <a:r>
                        <a:rPr lang="en-US" dirty="0" smtClean="0"/>
                        <a:t>46</a:t>
                      </a:r>
                      <a:endParaRPr lang="en-US" dirty="0"/>
                    </a:p>
                  </a:txBody>
                  <a:tcPr/>
                </a:tc>
                <a:tc>
                  <a:txBody>
                    <a:bodyPr/>
                    <a:lstStyle/>
                    <a:p>
                      <a:pPr algn="ctr"/>
                      <a:r>
                        <a:rPr lang="en-US" dirty="0" smtClean="0"/>
                        <a:t>14</a:t>
                      </a:r>
                      <a:endParaRPr lang="en-US" dirty="0"/>
                    </a:p>
                  </a:txBody>
                  <a:tcPr/>
                </a:tc>
                <a:tc>
                  <a:txBody>
                    <a:bodyPr/>
                    <a:lstStyle/>
                    <a:p>
                      <a:pPr algn="ctr"/>
                      <a:r>
                        <a:rPr lang="en-US" dirty="0" smtClean="0"/>
                        <a:t>54</a:t>
                      </a:r>
                      <a:endParaRPr lang="en-US" dirty="0"/>
                    </a:p>
                  </a:txBody>
                  <a:tcPr/>
                </a:tc>
                <a:tc>
                  <a:txBody>
                    <a:bodyPr/>
                    <a:lstStyle/>
                    <a:p>
                      <a:pPr algn="ctr"/>
                      <a:r>
                        <a:rPr lang="en-US" dirty="0" smtClean="0"/>
                        <a:t>22</a:t>
                      </a:r>
                      <a:endParaRPr lang="en-US" dirty="0"/>
                    </a:p>
                  </a:txBody>
                  <a:tcPr/>
                </a:tc>
                <a:tc>
                  <a:txBody>
                    <a:bodyPr/>
                    <a:lstStyle/>
                    <a:p>
                      <a:pPr algn="ctr"/>
                      <a:r>
                        <a:rPr lang="en-US" dirty="0" smtClean="0"/>
                        <a:t>62</a:t>
                      </a:r>
                      <a:endParaRPr lang="en-US" dirty="0"/>
                    </a:p>
                  </a:txBody>
                  <a:tcPr/>
                </a:tc>
                <a:tc>
                  <a:txBody>
                    <a:bodyPr/>
                    <a:lstStyle/>
                    <a:p>
                      <a:pPr algn="ctr"/>
                      <a:r>
                        <a:rPr lang="en-US" dirty="0" smtClean="0"/>
                        <a:t>30</a:t>
                      </a:r>
                      <a:endParaRPr lang="en-US" dirty="0"/>
                    </a:p>
                  </a:txBody>
                  <a:tcPr/>
                </a:tc>
              </a:tr>
              <a:tr h="370840">
                <a:tc>
                  <a:txBody>
                    <a:bodyPr/>
                    <a:lstStyle/>
                    <a:p>
                      <a:pPr algn="ctr"/>
                      <a:r>
                        <a:rPr lang="en-US" dirty="0" smtClean="0"/>
                        <a:t>37</a:t>
                      </a:r>
                      <a:endParaRPr lang="en-US" dirty="0"/>
                    </a:p>
                  </a:txBody>
                  <a:tcPr/>
                </a:tc>
                <a:tc>
                  <a:txBody>
                    <a:bodyPr/>
                    <a:lstStyle/>
                    <a:p>
                      <a:pPr algn="ctr"/>
                      <a:r>
                        <a:rPr lang="en-US" dirty="0" smtClean="0"/>
                        <a:t>5</a:t>
                      </a:r>
                      <a:endParaRPr lang="en-US" dirty="0"/>
                    </a:p>
                  </a:txBody>
                  <a:tcPr/>
                </a:tc>
                <a:tc>
                  <a:txBody>
                    <a:bodyPr/>
                    <a:lstStyle/>
                    <a:p>
                      <a:pPr algn="ctr"/>
                      <a:r>
                        <a:rPr lang="en-US" dirty="0" smtClean="0"/>
                        <a:t>45</a:t>
                      </a:r>
                      <a:endParaRPr lang="en-US" dirty="0"/>
                    </a:p>
                  </a:txBody>
                  <a:tcPr/>
                </a:tc>
                <a:tc>
                  <a:txBody>
                    <a:bodyPr/>
                    <a:lstStyle/>
                    <a:p>
                      <a:pPr algn="ctr"/>
                      <a:r>
                        <a:rPr lang="en-US" dirty="0" smtClean="0"/>
                        <a:t>13</a:t>
                      </a:r>
                      <a:endParaRPr lang="en-US" dirty="0"/>
                    </a:p>
                  </a:txBody>
                  <a:tcPr/>
                </a:tc>
                <a:tc>
                  <a:txBody>
                    <a:bodyPr/>
                    <a:lstStyle/>
                    <a:p>
                      <a:pPr algn="ctr"/>
                      <a:r>
                        <a:rPr lang="en-US" dirty="0" smtClean="0"/>
                        <a:t>53</a:t>
                      </a:r>
                      <a:endParaRPr lang="en-US" dirty="0"/>
                    </a:p>
                  </a:txBody>
                  <a:tcPr/>
                </a:tc>
                <a:tc>
                  <a:txBody>
                    <a:bodyPr/>
                    <a:lstStyle/>
                    <a:p>
                      <a:pPr algn="ctr"/>
                      <a:r>
                        <a:rPr lang="en-US" dirty="0" smtClean="0"/>
                        <a:t>21</a:t>
                      </a:r>
                      <a:endParaRPr lang="en-US" dirty="0"/>
                    </a:p>
                  </a:txBody>
                  <a:tcPr/>
                </a:tc>
                <a:tc>
                  <a:txBody>
                    <a:bodyPr/>
                    <a:lstStyle/>
                    <a:p>
                      <a:pPr algn="ctr"/>
                      <a:r>
                        <a:rPr lang="en-US" dirty="0" smtClean="0"/>
                        <a:t>61</a:t>
                      </a:r>
                      <a:endParaRPr lang="en-US" dirty="0"/>
                    </a:p>
                  </a:txBody>
                  <a:tcPr/>
                </a:tc>
                <a:tc>
                  <a:txBody>
                    <a:bodyPr/>
                    <a:lstStyle/>
                    <a:p>
                      <a:pPr algn="ctr"/>
                      <a:r>
                        <a:rPr lang="en-US" dirty="0" smtClean="0"/>
                        <a:t>29</a:t>
                      </a:r>
                      <a:endParaRPr lang="en-US" dirty="0"/>
                    </a:p>
                  </a:txBody>
                  <a:tcPr/>
                </a:tc>
              </a:tr>
              <a:tr h="370840">
                <a:tc>
                  <a:txBody>
                    <a:bodyPr/>
                    <a:lstStyle/>
                    <a:p>
                      <a:pPr algn="ctr"/>
                      <a:r>
                        <a:rPr lang="en-US" dirty="0" smtClean="0"/>
                        <a:t>36</a:t>
                      </a:r>
                      <a:endParaRPr lang="en-US" dirty="0"/>
                    </a:p>
                  </a:txBody>
                  <a:tcPr/>
                </a:tc>
                <a:tc>
                  <a:txBody>
                    <a:bodyPr/>
                    <a:lstStyle/>
                    <a:p>
                      <a:pPr algn="ctr"/>
                      <a:r>
                        <a:rPr lang="en-US" dirty="0" smtClean="0"/>
                        <a:t>4</a:t>
                      </a:r>
                      <a:endParaRPr lang="en-US" dirty="0"/>
                    </a:p>
                  </a:txBody>
                  <a:tcPr/>
                </a:tc>
                <a:tc>
                  <a:txBody>
                    <a:bodyPr/>
                    <a:lstStyle/>
                    <a:p>
                      <a:pPr algn="ctr"/>
                      <a:r>
                        <a:rPr lang="en-US" dirty="0" smtClean="0"/>
                        <a:t>44</a:t>
                      </a:r>
                      <a:endParaRPr lang="en-US" dirty="0"/>
                    </a:p>
                  </a:txBody>
                  <a:tcPr/>
                </a:tc>
                <a:tc>
                  <a:txBody>
                    <a:bodyPr/>
                    <a:lstStyle/>
                    <a:p>
                      <a:pPr algn="ctr"/>
                      <a:r>
                        <a:rPr lang="en-US" dirty="0" smtClean="0"/>
                        <a:t>12</a:t>
                      </a:r>
                      <a:endParaRPr lang="en-US" dirty="0"/>
                    </a:p>
                  </a:txBody>
                  <a:tcPr/>
                </a:tc>
                <a:tc>
                  <a:txBody>
                    <a:bodyPr/>
                    <a:lstStyle/>
                    <a:p>
                      <a:pPr algn="ctr"/>
                      <a:r>
                        <a:rPr lang="en-US" dirty="0" smtClean="0"/>
                        <a:t>52</a:t>
                      </a:r>
                      <a:endParaRPr lang="en-US" dirty="0"/>
                    </a:p>
                  </a:txBody>
                  <a:tcPr/>
                </a:tc>
                <a:tc>
                  <a:txBody>
                    <a:bodyPr/>
                    <a:lstStyle/>
                    <a:p>
                      <a:pPr algn="ctr"/>
                      <a:r>
                        <a:rPr lang="en-US" dirty="0" smtClean="0"/>
                        <a:t>20</a:t>
                      </a:r>
                      <a:endParaRPr lang="en-US" dirty="0"/>
                    </a:p>
                  </a:txBody>
                  <a:tcPr/>
                </a:tc>
                <a:tc>
                  <a:txBody>
                    <a:bodyPr/>
                    <a:lstStyle/>
                    <a:p>
                      <a:pPr algn="ctr"/>
                      <a:r>
                        <a:rPr lang="en-US" dirty="0" smtClean="0"/>
                        <a:t>60</a:t>
                      </a:r>
                      <a:endParaRPr lang="en-US" dirty="0"/>
                    </a:p>
                  </a:txBody>
                  <a:tcPr/>
                </a:tc>
                <a:tc>
                  <a:txBody>
                    <a:bodyPr/>
                    <a:lstStyle/>
                    <a:p>
                      <a:pPr algn="ctr"/>
                      <a:r>
                        <a:rPr lang="en-US" dirty="0" smtClean="0"/>
                        <a:t>28</a:t>
                      </a:r>
                      <a:endParaRPr lang="en-US" dirty="0"/>
                    </a:p>
                  </a:txBody>
                  <a:tcPr/>
                </a:tc>
              </a:tr>
              <a:tr h="370840">
                <a:tc>
                  <a:txBody>
                    <a:bodyPr/>
                    <a:lstStyle/>
                    <a:p>
                      <a:pPr algn="ctr"/>
                      <a:r>
                        <a:rPr lang="en-US" dirty="0" smtClean="0"/>
                        <a:t>35</a:t>
                      </a:r>
                      <a:endParaRPr lang="en-US" dirty="0"/>
                    </a:p>
                  </a:txBody>
                  <a:tcPr/>
                </a:tc>
                <a:tc>
                  <a:txBody>
                    <a:bodyPr/>
                    <a:lstStyle/>
                    <a:p>
                      <a:pPr algn="ctr"/>
                      <a:r>
                        <a:rPr lang="en-US" dirty="0" smtClean="0"/>
                        <a:t>3</a:t>
                      </a:r>
                      <a:endParaRPr lang="en-US" dirty="0"/>
                    </a:p>
                  </a:txBody>
                  <a:tcPr/>
                </a:tc>
                <a:tc>
                  <a:txBody>
                    <a:bodyPr/>
                    <a:lstStyle/>
                    <a:p>
                      <a:pPr algn="ctr"/>
                      <a:r>
                        <a:rPr lang="en-US" dirty="0" smtClean="0"/>
                        <a:t>43</a:t>
                      </a:r>
                      <a:endParaRPr lang="en-US" dirty="0"/>
                    </a:p>
                  </a:txBody>
                  <a:tcPr/>
                </a:tc>
                <a:tc>
                  <a:txBody>
                    <a:bodyPr/>
                    <a:lstStyle/>
                    <a:p>
                      <a:pPr algn="ctr"/>
                      <a:r>
                        <a:rPr lang="en-US" dirty="0" smtClean="0"/>
                        <a:t>11</a:t>
                      </a:r>
                      <a:endParaRPr lang="en-US" dirty="0"/>
                    </a:p>
                  </a:txBody>
                  <a:tcPr/>
                </a:tc>
                <a:tc>
                  <a:txBody>
                    <a:bodyPr/>
                    <a:lstStyle/>
                    <a:p>
                      <a:pPr algn="ctr"/>
                      <a:r>
                        <a:rPr lang="en-US" dirty="0" smtClean="0"/>
                        <a:t>51</a:t>
                      </a:r>
                      <a:endParaRPr lang="en-US" dirty="0"/>
                    </a:p>
                  </a:txBody>
                  <a:tcPr/>
                </a:tc>
                <a:tc>
                  <a:txBody>
                    <a:bodyPr/>
                    <a:lstStyle/>
                    <a:p>
                      <a:pPr algn="ctr"/>
                      <a:r>
                        <a:rPr lang="en-US" dirty="0" smtClean="0"/>
                        <a:t>19</a:t>
                      </a:r>
                      <a:endParaRPr lang="en-US" dirty="0"/>
                    </a:p>
                  </a:txBody>
                  <a:tcPr/>
                </a:tc>
                <a:tc>
                  <a:txBody>
                    <a:bodyPr/>
                    <a:lstStyle/>
                    <a:p>
                      <a:pPr algn="ctr"/>
                      <a:r>
                        <a:rPr lang="en-US" dirty="0" smtClean="0"/>
                        <a:t>59</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34</a:t>
                      </a:r>
                      <a:endParaRPr lang="en-US" dirty="0"/>
                    </a:p>
                  </a:txBody>
                  <a:tcPr/>
                </a:tc>
                <a:tc>
                  <a:txBody>
                    <a:bodyPr/>
                    <a:lstStyle/>
                    <a:p>
                      <a:pPr algn="ctr"/>
                      <a:r>
                        <a:rPr lang="en-US" dirty="0" smtClean="0"/>
                        <a:t>2</a:t>
                      </a:r>
                      <a:endParaRPr lang="en-US" dirty="0"/>
                    </a:p>
                  </a:txBody>
                  <a:tcPr/>
                </a:tc>
                <a:tc>
                  <a:txBody>
                    <a:bodyPr/>
                    <a:lstStyle/>
                    <a:p>
                      <a:pPr algn="ctr"/>
                      <a:r>
                        <a:rPr lang="en-US" dirty="0" smtClean="0"/>
                        <a:t>42</a:t>
                      </a:r>
                      <a:endParaRPr lang="en-US" dirty="0"/>
                    </a:p>
                  </a:txBody>
                  <a:tcPr/>
                </a:tc>
                <a:tc>
                  <a:txBody>
                    <a:bodyPr/>
                    <a:lstStyle/>
                    <a:p>
                      <a:pPr algn="ctr"/>
                      <a:r>
                        <a:rPr lang="en-US" dirty="0" smtClean="0"/>
                        <a:t>10</a:t>
                      </a:r>
                      <a:endParaRPr lang="en-US" dirty="0"/>
                    </a:p>
                  </a:txBody>
                  <a:tcPr/>
                </a:tc>
                <a:tc>
                  <a:txBody>
                    <a:bodyPr/>
                    <a:lstStyle/>
                    <a:p>
                      <a:pPr algn="ctr"/>
                      <a:r>
                        <a:rPr lang="en-US" dirty="0" smtClean="0"/>
                        <a:t>50</a:t>
                      </a:r>
                      <a:endParaRPr lang="en-US" dirty="0"/>
                    </a:p>
                  </a:txBody>
                  <a:tcPr/>
                </a:tc>
                <a:tc>
                  <a:txBody>
                    <a:bodyPr/>
                    <a:lstStyle/>
                    <a:p>
                      <a:pPr algn="ctr"/>
                      <a:r>
                        <a:rPr lang="en-US" dirty="0" smtClean="0"/>
                        <a:t>18</a:t>
                      </a:r>
                      <a:endParaRPr lang="en-US" dirty="0"/>
                    </a:p>
                  </a:txBody>
                  <a:tcPr/>
                </a:tc>
                <a:tc>
                  <a:txBody>
                    <a:bodyPr/>
                    <a:lstStyle/>
                    <a:p>
                      <a:pPr algn="ctr"/>
                      <a:r>
                        <a:rPr lang="en-US" dirty="0" smtClean="0"/>
                        <a:t>58</a:t>
                      </a:r>
                      <a:endParaRPr lang="en-US" dirty="0"/>
                    </a:p>
                  </a:txBody>
                  <a:tcPr/>
                </a:tc>
                <a:tc>
                  <a:txBody>
                    <a:bodyPr/>
                    <a:lstStyle/>
                    <a:p>
                      <a:pPr algn="ctr"/>
                      <a:r>
                        <a:rPr lang="en-US" dirty="0" smtClean="0"/>
                        <a:t>26</a:t>
                      </a:r>
                      <a:endParaRPr lang="en-US" dirty="0"/>
                    </a:p>
                  </a:txBody>
                  <a:tcPr/>
                </a:tc>
              </a:tr>
              <a:tr h="370840">
                <a:tc>
                  <a:txBody>
                    <a:bodyPr/>
                    <a:lstStyle/>
                    <a:p>
                      <a:pPr algn="ctr"/>
                      <a:r>
                        <a:rPr lang="en-US" dirty="0" smtClean="0"/>
                        <a:t>33</a:t>
                      </a:r>
                      <a:endParaRPr lang="en-US" dirty="0"/>
                    </a:p>
                  </a:txBody>
                  <a:tcPr/>
                </a:tc>
                <a:tc>
                  <a:txBody>
                    <a:bodyPr/>
                    <a:lstStyle/>
                    <a:p>
                      <a:pPr algn="ctr"/>
                      <a:r>
                        <a:rPr lang="en-US" dirty="0" smtClean="0"/>
                        <a:t>1</a:t>
                      </a:r>
                      <a:endParaRPr lang="en-US" dirty="0"/>
                    </a:p>
                  </a:txBody>
                  <a:tcPr/>
                </a:tc>
                <a:tc>
                  <a:txBody>
                    <a:bodyPr/>
                    <a:lstStyle/>
                    <a:p>
                      <a:pPr algn="ctr"/>
                      <a:r>
                        <a:rPr lang="en-US" dirty="0" smtClean="0"/>
                        <a:t>41</a:t>
                      </a:r>
                      <a:endParaRPr lang="en-US" dirty="0"/>
                    </a:p>
                  </a:txBody>
                  <a:tcPr/>
                </a:tc>
                <a:tc>
                  <a:txBody>
                    <a:bodyPr/>
                    <a:lstStyle/>
                    <a:p>
                      <a:pPr algn="ctr"/>
                      <a:r>
                        <a:rPr lang="en-US" dirty="0" smtClean="0"/>
                        <a:t>9</a:t>
                      </a:r>
                      <a:endParaRPr lang="en-US" dirty="0"/>
                    </a:p>
                  </a:txBody>
                  <a:tcPr/>
                </a:tc>
                <a:tc>
                  <a:txBody>
                    <a:bodyPr/>
                    <a:lstStyle/>
                    <a:p>
                      <a:pPr algn="ctr"/>
                      <a:r>
                        <a:rPr lang="en-US" dirty="0" smtClean="0"/>
                        <a:t>49</a:t>
                      </a:r>
                      <a:endParaRPr lang="en-US" dirty="0"/>
                    </a:p>
                  </a:txBody>
                  <a:tcPr/>
                </a:tc>
                <a:tc>
                  <a:txBody>
                    <a:bodyPr/>
                    <a:lstStyle/>
                    <a:p>
                      <a:pPr algn="ctr"/>
                      <a:r>
                        <a:rPr lang="en-US" dirty="0" smtClean="0"/>
                        <a:t>17</a:t>
                      </a:r>
                      <a:endParaRPr lang="en-US" dirty="0"/>
                    </a:p>
                  </a:txBody>
                  <a:tcPr/>
                </a:tc>
                <a:tc>
                  <a:txBody>
                    <a:bodyPr/>
                    <a:lstStyle/>
                    <a:p>
                      <a:pPr algn="ctr"/>
                      <a:r>
                        <a:rPr lang="en-US" dirty="0" smtClean="0"/>
                        <a:t>57</a:t>
                      </a:r>
                      <a:endParaRPr lang="en-US" dirty="0"/>
                    </a:p>
                  </a:txBody>
                  <a:tcPr/>
                </a:tc>
                <a:tc>
                  <a:txBody>
                    <a:bodyPr/>
                    <a:lstStyle/>
                    <a:p>
                      <a:pPr algn="ctr"/>
                      <a:r>
                        <a:rPr lang="en-US" dirty="0" smtClean="0"/>
                        <a:t>25</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465842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Expansion Permutation (E)</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20000"/>
              </a:lnSpc>
              <a:spcBef>
                <a:spcPts val="500"/>
              </a:spcBef>
              <a:spcAft>
                <a:spcPts val="500"/>
              </a:spcAft>
            </a:pPr>
            <a:r>
              <a:rPr lang="en-US" dirty="0"/>
              <a:t>Output of IP is divided into 2 halves- L,R</a:t>
            </a:r>
          </a:p>
          <a:p>
            <a:pPr algn="just">
              <a:lnSpc>
                <a:spcPct val="120000"/>
              </a:lnSpc>
              <a:spcBef>
                <a:spcPts val="500"/>
              </a:spcBef>
              <a:spcAft>
                <a:spcPts val="500"/>
              </a:spcAft>
            </a:pPr>
            <a:r>
              <a:rPr lang="en-US" dirty="0"/>
              <a:t>First the right half goes through an expansion</a:t>
            </a:r>
            <a:r>
              <a:rPr lang="en-US" u="sng" dirty="0">
                <a:solidFill>
                  <a:srgbClr val="0000FF"/>
                </a:solidFill>
                <a:hlinkClick r:id="rId2"/>
              </a:rPr>
              <a:t> </a:t>
            </a:r>
            <a:r>
              <a:rPr lang="en-US" dirty="0"/>
              <a:t>permutation which expands it from 32 to 48 bits. </a:t>
            </a:r>
          </a:p>
          <a:p>
            <a:pPr algn="just">
              <a:lnSpc>
                <a:spcPct val="120000"/>
              </a:lnSpc>
              <a:spcBef>
                <a:spcPts val="500"/>
              </a:spcBef>
              <a:spcAft>
                <a:spcPts val="500"/>
              </a:spcAft>
            </a:pPr>
            <a:r>
              <a:rPr lang="en-US" dirty="0"/>
              <a:t>This makes it the same length as the </a:t>
            </a:r>
            <a:r>
              <a:rPr lang="en-US" dirty="0" err="1"/>
              <a:t>subkey</a:t>
            </a:r>
            <a:r>
              <a:rPr lang="en-US" dirty="0"/>
              <a:t> to allow the XOR, but it also demonstrates an important concept in cryptography. In expanding to 1.5 times its size, several bits are repeated (no new bits are introduced - all the existing bits are shifted around, and some are used twice). </a:t>
            </a:r>
          </a:p>
          <a:p>
            <a:pPr algn="just">
              <a:lnSpc>
                <a:spcPct val="120000"/>
              </a:lnSpc>
              <a:spcBef>
                <a:spcPts val="500"/>
              </a:spcBef>
              <a:spcAft>
                <a:spcPts val="500"/>
              </a:spcAft>
            </a:pPr>
            <a:r>
              <a:rPr lang="en-US" dirty="0"/>
              <a:t>Because of this some of the input bits affect two output bits instead of one, the goal being to have every output bit in DES depend upon every input bit as quickly as possible. This is known as the avalanche effect.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28174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Expansion Permutation (E)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1913584"/>
              </p:ext>
            </p:extLst>
          </p:nvPr>
        </p:nvGraphicFramePr>
        <p:xfrm>
          <a:off x="1905000" y="2286000"/>
          <a:ext cx="6172200" cy="2966720"/>
        </p:xfrm>
        <a:graphic>
          <a:graphicData uri="http://schemas.openxmlformats.org/drawingml/2006/table">
            <a:tbl>
              <a:tblPr bandRow="1">
                <a:tableStyleId>{073A0DAA-6AF3-43AB-8588-CEC1D06C72B9}</a:tableStyleId>
              </a:tblPr>
              <a:tblGrid>
                <a:gridCol w="1028700"/>
                <a:gridCol w="1028700"/>
                <a:gridCol w="1028700"/>
                <a:gridCol w="1028700"/>
                <a:gridCol w="1028700"/>
                <a:gridCol w="1028700"/>
              </a:tblGrid>
              <a:tr h="370840">
                <a:tc>
                  <a:txBody>
                    <a:bodyPr/>
                    <a:lstStyle/>
                    <a:p>
                      <a:pPr algn="ctr"/>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13</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17</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18</a:t>
                      </a:r>
                      <a:endParaRPr lang="en-US" dirty="0"/>
                    </a:p>
                  </a:txBody>
                  <a:tcPr/>
                </a:tc>
                <a:tc>
                  <a:txBody>
                    <a:bodyPr/>
                    <a:lstStyle/>
                    <a:p>
                      <a:pPr algn="ctr"/>
                      <a:r>
                        <a:rPr lang="en-US" dirty="0" smtClean="0"/>
                        <a:t>19</a:t>
                      </a:r>
                      <a:endParaRPr lang="en-US" dirty="0"/>
                    </a:p>
                  </a:txBody>
                  <a:tcPr/>
                </a:tc>
                <a:tc>
                  <a:txBody>
                    <a:bodyPr/>
                    <a:lstStyle/>
                    <a:p>
                      <a:pPr algn="ctr"/>
                      <a:r>
                        <a:rPr lang="en-US" dirty="0" smtClean="0"/>
                        <a:t>20</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21</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24</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25</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26</a:t>
                      </a:r>
                      <a:endParaRPr lang="en-US" dirty="0"/>
                    </a:p>
                  </a:txBody>
                  <a:tcPr/>
                </a:tc>
                <a:tc>
                  <a:txBody>
                    <a:bodyPr/>
                    <a:lstStyle/>
                    <a:p>
                      <a:pPr algn="ctr"/>
                      <a:r>
                        <a:rPr lang="en-US" dirty="0" smtClean="0"/>
                        <a:t>27</a:t>
                      </a:r>
                      <a:endParaRPr lang="en-US" dirty="0"/>
                    </a:p>
                  </a:txBody>
                  <a:tcPr/>
                </a:tc>
                <a:tc>
                  <a:txBody>
                    <a:bodyPr/>
                    <a:lstStyle/>
                    <a:p>
                      <a:pPr algn="ctr"/>
                      <a:r>
                        <a:rPr lang="en-US" dirty="0" smtClean="0"/>
                        <a:t>28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29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dirty="0" smtClean="0"/>
                        <a:t>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29</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30</a:t>
                      </a:r>
                      <a:endParaRPr lang="en-US" dirty="0"/>
                    </a:p>
                  </a:txBody>
                  <a:tcPr/>
                </a:tc>
                <a:tc>
                  <a:txBody>
                    <a:bodyPr/>
                    <a:lstStyle/>
                    <a:p>
                      <a:pPr algn="ctr"/>
                      <a:r>
                        <a:rPr lang="en-US" dirty="0" smtClean="0"/>
                        <a:t>31</a:t>
                      </a:r>
                      <a:endParaRPr lang="en-US" dirty="0"/>
                    </a:p>
                  </a:txBody>
                  <a:tcPr/>
                </a:tc>
                <a:tc>
                  <a:txBody>
                    <a:bodyPr/>
                    <a:lstStyle/>
                    <a:p>
                      <a:pPr algn="ctr"/>
                      <a:r>
                        <a:rPr lang="en-US" dirty="0" smtClean="0"/>
                        <a:t>32</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226714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Permutation Function (P)</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4047761"/>
              </p:ext>
            </p:extLst>
          </p:nvPr>
        </p:nvGraphicFramePr>
        <p:xfrm>
          <a:off x="533400" y="2590800"/>
          <a:ext cx="8229600" cy="1483360"/>
        </p:xfrm>
        <a:graphic>
          <a:graphicData uri="http://schemas.openxmlformats.org/drawingml/2006/table">
            <a:tbl>
              <a:tblPr bandRow="1">
                <a:tableStyleId>{7DF18680-E054-41AD-8BC1-D1AEF772440D}</a:tableStyleId>
              </a:tblPr>
              <a:tblGrid>
                <a:gridCol w="1028700"/>
                <a:gridCol w="1028700"/>
                <a:gridCol w="1028700"/>
                <a:gridCol w="1028700"/>
                <a:gridCol w="1028700"/>
                <a:gridCol w="1028700"/>
                <a:gridCol w="1028700"/>
                <a:gridCol w="1028700"/>
              </a:tblGrid>
              <a:tr h="370840">
                <a:tc>
                  <a:txBody>
                    <a:bodyPr/>
                    <a:lstStyle/>
                    <a:p>
                      <a:pPr algn="ctr"/>
                      <a:r>
                        <a:rPr lang="en-US" dirty="0" smtClean="0"/>
                        <a:t>16</a:t>
                      </a:r>
                      <a:endParaRPr lang="en-US" dirty="0"/>
                    </a:p>
                  </a:txBody>
                  <a:tcPr/>
                </a:tc>
                <a:tc>
                  <a:txBody>
                    <a:bodyPr/>
                    <a:lstStyle/>
                    <a:p>
                      <a:pPr algn="ctr"/>
                      <a:r>
                        <a:rPr lang="en-US" dirty="0" smtClean="0"/>
                        <a:t>7</a:t>
                      </a:r>
                      <a:endParaRPr lang="en-US" dirty="0"/>
                    </a:p>
                  </a:txBody>
                  <a:tcPr/>
                </a:tc>
                <a:tc>
                  <a:txBody>
                    <a:bodyPr/>
                    <a:lstStyle/>
                    <a:p>
                      <a:pPr algn="ctr"/>
                      <a:r>
                        <a:rPr lang="en-US" dirty="0" smtClean="0"/>
                        <a:t>20</a:t>
                      </a:r>
                      <a:endParaRPr lang="en-US" dirty="0"/>
                    </a:p>
                  </a:txBody>
                  <a:tcPr/>
                </a:tc>
                <a:tc>
                  <a:txBody>
                    <a:bodyPr/>
                    <a:lstStyle/>
                    <a:p>
                      <a:pPr algn="ctr"/>
                      <a:r>
                        <a:rPr lang="en-US" dirty="0" smtClean="0"/>
                        <a:t>21</a:t>
                      </a:r>
                      <a:endParaRPr lang="en-US" dirty="0"/>
                    </a:p>
                  </a:txBody>
                  <a:tcPr/>
                </a:tc>
                <a:tc>
                  <a:txBody>
                    <a:bodyPr/>
                    <a:lstStyle/>
                    <a:p>
                      <a:pPr algn="ctr"/>
                      <a:r>
                        <a:rPr lang="en-US" dirty="0" smtClean="0"/>
                        <a:t>29</a:t>
                      </a:r>
                      <a:endParaRPr lang="en-US" dirty="0"/>
                    </a:p>
                  </a:txBody>
                  <a:tcPr/>
                </a:tc>
                <a:tc>
                  <a:txBody>
                    <a:bodyPr/>
                    <a:lstStyle/>
                    <a:p>
                      <a:pPr algn="ctr"/>
                      <a:r>
                        <a:rPr lang="en-US" dirty="0" smtClean="0"/>
                        <a:t>12</a:t>
                      </a:r>
                      <a:endParaRPr lang="en-US" dirty="0"/>
                    </a:p>
                  </a:txBody>
                  <a:tcPr/>
                </a:tc>
                <a:tc>
                  <a:txBody>
                    <a:bodyPr/>
                    <a:lstStyle/>
                    <a:p>
                      <a:pPr algn="ctr"/>
                      <a:r>
                        <a:rPr lang="en-US" dirty="0" smtClean="0"/>
                        <a:t>28</a:t>
                      </a:r>
                      <a:endParaRPr lang="en-US" dirty="0"/>
                    </a:p>
                  </a:txBody>
                  <a:tcPr/>
                </a:tc>
                <a:tc>
                  <a:txBody>
                    <a:bodyPr/>
                    <a:lstStyle/>
                    <a:p>
                      <a:pPr algn="ctr"/>
                      <a:r>
                        <a:rPr lang="en-US" dirty="0" smtClean="0"/>
                        <a:t>17</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15</a:t>
                      </a:r>
                      <a:endParaRPr lang="en-US" dirty="0"/>
                    </a:p>
                  </a:txBody>
                  <a:tcPr/>
                </a:tc>
                <a:tc>
                  <a:txBody>
                    <a:bodyPr/>
                    <a:lstStyle/>
                    <a:p>
                      <a:pPr algn="ctr"/>
                      <a:r>
                        <a:rPr lang="en-US" dirty="0" smtClean="0"/>
                        <a:t>23</a:t>
                      </a:r>
                      <a:endParaRPr lang="en-US" dirty="0"/>
                    </a:p>
                  </a:txBody>
                  <a:tcPr/>
                </a:tc>
                <a:tc>
                  <a:txBody>
                    <a:bodyPr/>
                    <a:lstStyle/>
                    <a:p>
                      <a:pPr algn="ctr"/>
                      <a:r>
                        <a:rPr lang="en-US" dirty="0" smtClean="0"/>
                        <a:t>26</a:t>
                      </a:r>
                      <a:endParaRPr lang="en-US" dirty="0"/>
                    </a:p>
                  </a:txBody>
                  <a:tcPr/>
                </a:tc>
                <a:tc>
                  <a:txBody>
                    <a:bodyPr/>
                    <a:lstStyle/>
                    <a:p>
                      <a:pPr algn="ctr"/>
                      <a:r>
                        <a:rPr lang="en-US" dirty="0" smtClean="0"/>
                        <a:t>5</a:t>
                      </a:r>
                      <a:endParaRPr lang="en-US" dirty="0"/>
                    </a:p>
                  </a:txBody>
                  <a:tcPr/>
                </a:tc>
                <a:tc>
                  <a:txBody>
                    <a:bodyPr/>
                    <a:lstStyle/>
                    <a:p>
                      <a:pPr algn="ctr"/>
                      <a:r>
                        <a:rPr lang="en-US" dirty="0" smtClean="0"/>
                        <a:t>18</a:t>
                      </a:r>
                      <a:endParaRPr lang="en-US" dirty="0"/>
                    </a:p>
                  </a:txBody>
                  <a:tcPr/>
                </a:tc>
                <a:tc>
                  <a:txBody>
                    <a:bodyPr/>
                    <a:lstStyle/>
                    <a:p>
                      <a:pPr algn="ctr"/>
                      <a:r>
                        <a:rPr lang="en-US" dirty="0" smtClean="0"/>
                        <a:t>31</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8</a:t>
                      </a:r>
                      <a:endParaRPr lang="en-US" dirty="0"/>
                    </a:p>
                  </a:txBody>
                  <a:tcPr/>
                </a:tc>
                <a:tc>
                  <a:txBody>
                    <a:bodyPr/>
                    <a:lstStyle/>
                    <a:p>
                      <a:pPr algn="ctr"/>
                      <a:r>
                        <a:rPr lang="en-US" dirty="0" smtClean="0"/>
                        <a:t>24</a:t>
                      </a:r>
                      <a:endParaRPr lang="en-US" dirty="0"/>
                    </a:p>
                  </a:txBody>
                  <a:tcPr/>
                </a:tc>
                <a:tc>
                  <a:txBody>
                    <a:bodyPr/>
                    <a:lstStyle/>
                    <a:p>
                      <a:pPr algn="ctr"/>
                      <a:r>
                        <a:rPr lang="en-US" dirty="0" smtClean="0"/>
                        <a:t>14</a:t>
                      </a:r>
                      <a:endParaRPr lang="en-US" dirty="0"/>
                    </a:p>
                  </a:txBody>
                  <a:tcPr/>
                </a:tc>
                <a:tc>
                  <a:txBody>
                    <a:bodyPr/>
                    <a:lstStyle/>
                    <a:p>
                      <a:pPr algn="ctr"/>
                      <a:r>
                        <a:rPr lang="en-US" dirty="0" smtClean="0"/>
                        <a:t>32</a:t>
                      </a:r>
                      <a:endParaRPr lang="en-US" dirty="0"/>
                    </a:p>
                  </a:txBody>
                  <a:tcPr/>
                </a:tc>
                <a:tc>
                  <a:txBody>
                    <a:bodyPr/>
                    <a:lstStyle/>
                    <a:p>
                      <a:pPr algn="ctr"/>
                      <a:r>
                        <a:rPr lang="en-US" dirty="0" smtClean="0"/>
                        <a:t>27</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19</a:t>
                      </a:r>
                      <a:endParaRPr lang="en-US" dirty="0"/>
                    </a:p>
                  </a:txBody>
                  <a:tcPr/>
                </a:tc>
                <a:tc>
                  <a:txBody>
                    <a:bodyPr/>
                    <a:lstStyle/>
                    <a:p>
                      <a:pPr algn="ctr"/>
                      <a:r>
                        <a:rPr lang="en-US" dirty="0" smtClean="0"/>
                        <a:t>13</a:t>
                      </a:r>
                      <a:endParaRPr lang="en-US" dirty="0"/>
                    </a:p>
                  </a:txBody>
                  <a:tcPr/>
                </a:tc>
                <a:tc>
                  <a:txBody>
                    <a:bodyPr/>
                    <a:lstStyle/>
                    <a:p>
                      <a:pPr algn="ctr"/>
                      <a:r>
                        <a:rPr lang="en-US" dirty="0" smtClean="0"/>
                        <a:t>30</a:t>
                      </a:r>
                      <a:endParaRPr lang="en-US" dirty="0"/>
                    </a:p>
                  </a:txBody>
                  <a:tcPr/>
                </a:tc>
                <a:tc>
                  <a:txBody>
                    <a:bodyPr/>
                    <a:lstStyle/>
                    <a:p>
                      <a:pPr algn="ctr"/>
                      <a:r>
                        <a:rPr lang="en-US" dirty="0" smtClean="0"/>
                        <a:t>6</a:t>
                      </a:r>
                      <a:endParaRPr lang="en-US" dirty="0"/>
                    </a:p>
                  </a:txBody>
                  <a:tcPr/>
                </a:tc>
                <a:tc>
                  <a:txBody>
                    <a:bodyPr/>
                    <a:lstStyle/>
                    <a:p>
                      <a:pPr algn="ctr"/>
                      <a:r>
                        <a:rPr lang="en-US" dirty="0" smtClean="0"/>
                        <a:t>22</a:t>
                      </a:r>
                      <a:endParaRPr lang="en-US" dirty="0"/>
                    </a:p>
                  </a:txBody>
                  <a:tcPr/>
                </a:tc>
                <a:tc>
                  <a:txBody>
                    <a:bodyPr/>
                    <a:lstStyle/>
                    <a:p>
                      <a:pPr algn="ctr"/>
                      <a:r>
                        <a:rPr lang="en-US" dirty="0" smtClean="0"/>
                        <a:t>11</a:t>
                      </a:r>
                      <a:endParaRPr lang="en-US" dirty="0"/>
                    </a:p>
                  </a:txBody>
                  <a:tcPr/>
                </a:tc>
                <a:tc>
                  <a:txBody>
                    <a:bodyPr/>
                    <a:lstStyle/>
                    <a:p>
                      <a:pPr algn="ctr"/>
                      <a:r>
                        <a:rPr lang="en-US" dirty="0" smtClean="0"/>
                        <a:t>4</a:t>
                      </a:r>
                      <a:endParaRPr lang="en-US" dirty="0"/>
                    </a:p>
                  </a:txBody>
                  <a:tcPr/>
                </a:tc>
                <a:tc>
                  <a:txBody>
                    <a:bodyPr/>
                    <a:lstStyle/>
                    <a:p>
                      <a:pPr algn="ctr"/>
                      <a:r>
                        <a:rPr lang="en-US" dirty="0" smtClean="0"/>
                        <a:t>25</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661587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Stream &amp; Block Cipher</a:t>
            </a:r>
          </a:p>
        </p:txBody>
      </p:sp>
      <p:sp>
        <p:nvSpPr>
          <p:cNvPr id="3" name="Content Placeholder 2"/>
          <p:cNvSpPr>
            <a:spLocks noGrp="1"/>
          </p:cNvSpPr>
          <p:nvPr>
            <p:ph idx="1"/>
          </p:nvPr>
        </p:nvSpPr>
        <p:spPr/>
        <p:txBody>
          <a:bodyPr>
            <a:normAutofit fontScale="92500" lnSpcReduction="20000"/>
          </a:bodyPr>
          <a:lstStyle/>
          <a:p>
            <a:pPr algn="just"/>
            <a:r>
              <a:rPr lang="en-US" b="1" dirty="0"/>
              <a:t>Block cipher</a:t>
            </a:r>
          </a:p>
          <a:p>
            <a:pPr lvl="1" algn="just"/>
            <a:r>
              <a:rPr lang="en-US" dirty="0"/>
              <a:t>A block cipher is one in which a block of plaintext is treated as a whole and used to produce a </a:t>
            </a:r>
            <a:r>
              <a:rPr lang="en-US" dirty="0" err="1"/>
              <a:t>ciphertext</a:t>
            </a:r>
            <a:r>
              <a:rPr lang="en-US" dirty="0"/>
              <a:t> block of equal length</a:t>
            </a:r>
            <a:r>
              <a:rPr lang="en-US" dirty="0" smtClean="0"/>
              <a:t>.</a:t>
            </a:r>
          </a:p>
          <a:p>
            <a:pPr marL="457200" lvl="1" indent="0" algn="just">
              <a:buNone/>
            </a:pPr>
            <a:endParaRPr lang="en-US" dirty="0"/>
          </a:p>
          <a:p>
            <a:pPr lvl="1" algn="just"/>
            <a:r>
              <a:rPr lang="en-US" dirty="0"/>
              <a:t>Typically, a block size of 64 or 128 bits is used</a:t>
            </a:r>
            <a:r>
              <a:rPr lang="en-US" dirty="0" smtClean="0"/>
              <a:t>.</a:t>
            </a:r>
          </a:p>
          <a:p>
            <a:pPr marL="457200" lvl="1" indent="0" algn="just">
              <a:buNone/>
            </a:pPr>
            <a:endParaRPr lang="en-US" dirty="0" smtClean="0"/>
          </a:p>
          <a:p>
            <a:pPr lvl="1" algn="just"/>
            <a:r>
              <a:rPr lang="en-US" dirty="0" smtClean="0"/>
              <a:t>It operates </a:t>
            </a:r>
            <a:r>
              <a:rPr lang="en-US" dirty="0"/>
              <a:t>on a plaintext block of </a:t>
            </a:r>
            <a:r>
              <a:rPr lang="en-US" i="1" dirty="0"/>
              <a:t>n </a:t>
            </a:r>
            <a:r>
              <a:rPr lang="en-US" dirty="0"/>
              <a:t>bits to produce a </a:t>
            </a:r>
            <a:r>
              <a:rPr lang="en-US" dirty="0" err="1"/>
              <a:t>ciphertext</a:t>
            </a:r>
            <a:r>
              <a:rPr lang="en-US" dirty="0"/>
              <a:t> block of </a:t>
            </a:r>
            <a:r>
              <a:rPr lang="en-US" i="1" dirty="0"/>
              <a:t>n </a:t>
            </a:r>
            <a:r>
              <a:rPr lang="en-US" dirty="0"/>
              <a:t>bits. </a:t>
            </a:r>
            <a:endParaRPr lang="en-US" dirty="0" smtClean="0"/>
          </a:p>
          <a:p>
            <a:pPr marL="457200" lvl="1" indent="0" algn="just">
              <a:buNone/>
            </a:pPr>
            <a:endParaRPr lang="en-US" dirty="0" smtClean="0"/>
          </a:p>
          <a:p>
            <a:pPr lvl="1" algn="just"/>
            <a:r>
              <a:rPr lang="en-US" dirty="0" err="1" smtClean="0"/>
              <a:t>Feistel</a:t>
            </a:r>
            <a:r>
              <a:rPr lang="en-US" dirty="0" smtClean="0"/>
              <a:t> cipher structure</a:t>
            </a: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999386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Details of Single Round</a:t>
            </a:r>
            <a:endParaRPr lang="en-US" b="1" dirty="0"/>
          </a:p>
        </p:txBody>
      </p:sp>
      <p:sp>
        <p:nvSpPr>
          <p:cNvPr id="3" name="Content Placeholder 2"/>
          <p:cNvSpPr>
            <a:spLocks noGrp="1"/>
          </p:cNvSpPr>
          <p:nvPr>
            <p:ph idx="1"/>
          </p:nvPr>
        </p:nvSpPr>
        <p:spPr/>
        <p:txBody>
          <a:bodyPr/>
          <a:lstStyle/>
          <a:p>
            <a:r>
              <a:rPr lang="en-US" dirty="0"/>
              <a:t>The left and </a:t>
            </a:r>
            <a:r>
              <a:rPr lang="en-US" dirty="0" smtClean="0"/>
              <a:t>right halves </a:t>
            </a:r>
            <a:r>
              <a:rPr lang="en-US" dirty="0"/>
              <a:t>of each 64-bit intermediate value are treated as separate 32-bit quantities, labeled L (left) and R (right). </a:t>
            </a:r>
            <a:endParaRPr lang="en-US" dirty="0" smtClean="0"/>
          </a:p>
          <a:p>
            <a:r>
              <a:rPr lang="en-US" dirty="0" smtClean="0"/>
              <a:t>As </a:t>
            </a:r>
            <a:r>
              <a:rPr lang="en-US" dirty="0"/>
              <a:t>in any classic </a:t>
            </a:r>
            <a:r>
              <a:rPr lang="en-US" dirty="0" err="1" smtClean="0"/>
              <a:t>Feistel</a:t>
            </a:r>
            <a:r>
              <a:rPr lang="en-US" dirty="0"/>
              <a:t> </a:t>
            </a:r>
            <a:r>
              <a:rPr lang="en-US" dirty="0" smtClean="0"/>
              <a:t>cipher</a:t>
            </a:r>
            <a:r>
              <a:rPr lang="en-US" dirty="0"/>
              <a:t>, the overall processing at each round can be summarized in the following formulas</a:t>
            </a:r>
            <a:r>
              <a:rPr lang="en-US" dirty="0" smtClean="0"/>
              <a:t>:</a:t>
            </a:r>
          </a:p>
          <a:p>
            <a:pPr lvl="1"/>
            <a:r>
              <a:rPr lang="en-US" dirty="0" err="1"/>
              <a:t>LE</a:t>
            </a:r>
            <a:r>
              <a:rPr lang="en-US" sz="2000" i="1" dirty="0" err="1"/>
              <a:t>i</a:t>
            </a:r>
            <a:r>
              <a:rPr lang="en-US" sz="2000" dirty="0"/>
              <a:t> </a:t>
            </a:r>
            <a:r>
              <a:rPr lang="en-US" dirty="0"/>
              <a:t>= RE</a:t>
            </a:r>
            <a:r>
              <a:rPr lang="en-US" sz="2000" i="1" dirty="0"/>
              <a:t>i-1					</a:t>
            </a:r>
          </a:p>
          <a:p>
            <a:pPr lvl="1"/>
            <a:r>
              <a:rPr lang="pt-BR" dirty="0"/>
              <a:t>RE</a:t>
            </a:r>
            <a:r>
              <a:rPr lang="pt-BR" sz="2000" i="1" dirty="0"/>
              <a:t>i</a:t>
            </a:r>
            <a:r>
              <a:rPr lang="pt-BR" i="1" dirty="0"/>
              <a:t> </a:t>
            </a:r>
            <a:r>
              <a:rPr lang="pt-BR" dirty="0"/>
              <a:t>= LE</a:t>
            </a:r>
            <a:r>
              <a:rPr lang="pt-BR" sz="2000" i="1" dirty="0"/>
              <a:t>i</a:t>
            </a:r>
            <a:r>
              <a:rPr lang="pt-BR" sz="2000" dirty="0"/>
              <a:t>-1</a:t>
            </a:r>
            <a:r>
              <a:rPr lang="pt-BR" dirty="0"/>
              <a:t> </a:t>
            </a:r>
            <a:r>
              <a:rPr lang="en-US" dirty="0"/>
              <a:t>⊕</a:t>
            </a:r>
            <a:r>
              <a:rPr lang="pt-BR" dirty="0"/>
              <a:t> F(RE</a:t>
            </a:r>
            <a:r>
              <a:rPr lang="pt-BR" sz="2000" i="1" dirty="0"/>
              <a:t>i</a:t>
            </a:r>
            <a:r>
              <a:rPr lang="pt-BR" sz="2000" dirty="0"/>
              <a:t>-1</a:t>
            </a:r>
            <a:r>
              <a:rPr lang="pt-BR" dirty="0"/>
              <a:t>, </a:t>
            </a:r>
            <a:r>
              <a:rPr lang="pt-BR" i="1" dirty="0"/>
              <a:t>K</a:t>
            </a:r>
            <a:r>
              <a:rPr lang="pt-BR" sz="2000" i="1" dirty="0"/>
              <a:t>i</a:t>
            </a:r>
            <a:r>
              <a:rPr lang="pt-BR" dirty="0"/>
              <a:t>)</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237628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285750"/>
            <a:ext cx="8229600" cy="1143000"/>
          </a:xfrm>
        </p:spPr>
        <p:txBody>
          <a:bodyPr/>
          <a:lstStyle/>
          <a:p>
            <a:r>
              <a:rPr lang="en-US" b="1" dirty="0" smtClean="0"/>
              <a:t>Single Round of DES Algorithm</a:t>
            </a:r>
            <a:endParaRPr lang="en-US" b="1" dirty="0"/>
          </a:p>
        </p:txBody>
      </p:sp>
      <p:grpSp>
        <p:nvGrpSpPr>
          <p:cNvPr id="4" name="Group 76"/>
          <p:cNvGrpSpPr>
            <a:grpSpLocks/>
          </p:cNvGrpSpPr>
          <p:nvPr/>
        </p:nvGrpSpPr>
        <p:grpSpPr bwMode="auto">
          <a:xfrm>
            <a:off x="252413" y="857250"/>
            <a:ext cx="8666162" cy="5888038"/>
            <a:chOff x="159" y="810"/>
            <a:chExt cx="5459" cy="3435"/>
          </a:xfrm>
        </p:grpSpPr>
        <p:sp>
          <p:nvSpPr>
            <p:cNvPr id="5" name="Rectangle 4"/>
            <p:cNvSpPr>
              <a:spLocks noChangeArrowheads="1"/>
            </p:cNvSpPr>
            <p:nvPr/>
          </p:nvSpPr>
          <p:spPr bwMode="auto">
            <a:xfrm>
              <a:off x="172" y="1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Li-1</a:t>
              </a:r>
            </a:p>
          </p:txBody>
        </p:sp>
        <p:sp>
          <p:nvSpPr>
            <p:cNvPr id="6" name="Rectangle 5"/>
            <p:cNvSpPr>
              <a:spLocks noChangeArrowheads="1"/>
            </p:cNvSpPr>
            <p:nvPr/>
          </p:nvSpPr>
          <p:spPr bwMode="auto">
            <a:xfrm>
              <a:off x="1724" y="1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Ri-1</a:t>
              </a:r>
            </a:p>
          </p:txBody>
        </p:sp>
        <p:sp>
          <p:nvSpPr>
            <p:cNvPr id="7" name="Rectangle 6"/>
            <p:cNvSpPr>
              <a:spLocks noChangeArrowheads="1"/>
            </p:cNvSpPr>
            <p:nvPr/>
          </p:nvSpPr>
          <p:spPr bwMode="auto">
            <a:xfrm>
              <a:off x="3196" y="1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Ci-1</a:t>
              </a:r>
            </a:p>
          </p:txBody>
        </p:sp>
        <p:sp>
          <p:nvSpPr>
            <p:cNvPr id="8" name="Rectangle 7"/>
            <p:cNvSpPr>
              <a:spLocks noChangeArrowheads="1"/>
            </p:cNvSpPr>
            <p:nvPr/>
          </p:nvSpPr>
          <p:spPr bwMode="auto">
            <a:xfrm>
              <a:off x="4672" y="1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Di-1</a:t>
              </a:r>
            </a:p>
          </p:txBody>
        </p:sp>
        <p:sp>
          <p:nvSpPr>
            <p:cNvPr id="9" name="Rectangle 8"/>
            <p:cNvSpPr>
              <a:spLocks noChangeArrowheads="1"/>
            </p:cNvSpPr>
            <p:nvPr/>
          </p:nvSpPr>
          <p:spPr bwMode="auto">
            <a:xfrm>
              <a:off x="172" y="4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Li</a:t>
              </a:r>
            </a:p>
          </p:txBody>
        </p:sp>
        <p:sp>
          <p:nvSpPr>
            <p:cNvPr id="10" name="Rectangle 9"/>
            <p:cNvSpPr>
              <a:spLocks noChangeArrowheads="1"/>
            </p:cNvSpPr>
            <p:nvPr/>
          </p:nvSpPr>
          <p:spPr bwMode="auto">
            <a:xfrm>
              <a:off x="1724" y="4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Ri</a:t>
              </a:r>
            </a:p>
          </p:txBody>
        </p:sp>
        <p:sp>
          <p:nvSpPr>
            <p:cNvPr id="11" name="Rectangle 10"/>
            <p:cNvSpPr>
              <a:spLocks noChangeArrowheads="1"/>
            </p:cNvSpPr>
            <p:nvPr/>
          </p:nvSpPr>
          <p:spPr bwMode="auto">
            <a:xfrm>
              <a:off x="3196" y="4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Ci</a:t>
              </a:r>
            </a:p>
          </p:txBody>
        </p:sp>
        <p:sp>
          <p:nvSpPr>
            <p:cNvPr id="12" name="Rectangle 11"/>
            <p:cNvSpPr>
              <a:spLocks noChangeArrowheads="1"/>
            </p:cNvSpPr>
            <p:nvPr/>
          </p:nvSpPr>
          <p:spPr bwMode="auto">
            <a:xfrm>
              <a:off x="4672" y="4022"/>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Di</a:t>
              </a:r>
            </a:p>
          </p:txBody>
        </p:sp>
        <p:sp>
          <p:nvSpPr>
            <p:cNvPr id="13" name="AutoShape 12"/>
            <p:cNvSpPr>
              <a:spLocks noChangeArrowheads="1"/>
            </p:cNvSpPr>
            <p:nvPr/>
          </p:nvSpPr>
          <p:spPr bwMode="auto">
            <a:xfrm>
              <a:off x="3670" y="1985"/>
              <a:ext cx="1492" cy="3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2 w 21600"/>
                <a:gd name="T13" fmla="*/ 4471 h 21600"/>
                <a:gd name="T14" fmla="*/ 17098 w 21600"/>
                <a:gd name="T15" fmla="*/ 17129 h 21600"/>
              </a:gdLst>
              <a:ahLst/>
              <a:cxnLst>
                <a:cxn ang="T8">
                  <a:pos x="T0" y="T1"/>
                </a:cxn>
                <a:cxn ang="T9">
                  <a:pos x="T2" y="T3"/>
                </a:cxn>
                <a:cxn ang="T10">
                  <a:pos x="T4" y="T5"/>
                </a:cxn>
                <a:cxn ang="T11">
                  <a:pos x="T6" y="T7"/>
                </a:cxn>
              </a:cxnLst>
              <a:rect l="T12" t="T13" r="T14" b="T15"/>
              <a:pathLst>
                <a:path w="21600" h="21600">
                  <a:moveTo>
                    <a:pt x="0" y="0"/>
                  </a:moveTo>
                  <a:lnTo>
                    <a:pt x="5406" y="21600"/>
                  </a:lnTo>
                  <a:lnTo>
                    <a:pt x="16194" y="21600"/>
                  </a:lnTo>
                  <a:lnTo>
                    <a:pt x="21600" y="0"/>
                  </a:lnTo>
                  <a:lnTo>
                    <a:pt x="0"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t>Permutation Choice</a:t>
              </a:r>
              <a:br>
                <a:rPr lang="en-US" sz="1600" b="1"/>
              </a:br>
              <a:r>
                <a:rPr lang="en-US" sz="1600" b="1"/>
                <a:t>(PC-2)</a:t>
              </a:r>
            </a:p>
          </p:txBody>
        </p:sp>
        <p:sp>
          <p:nvSpPr>
            <p:cNvPr id="14" name="AutoShape 14"/>
            <p:cNvSpPr>
              <a:spLocks noChangeArrowheads="1"/>
            </p:cNvSpPr>
            <p:nvPr/>
          </p:nvSpPr>
          <p:spPr bwMode="auto">
            <a:xfrm rot="10800000">
              <a:off x="1443" y="1418"/>
              <a:ext cx="1492" cy="350"/>
            </a:xfrm>
            <a:custGeom>
              <a:avLst/>
              <a:gdLst>
                <a:gd name="T0" fmla="*/ 1306 w 21600"/>
                <a:gd name="T1" fmla="*/ 161 h 21600"/>
                <a:gd name="T2" fmla="*/ 746 w 21600"/>
                <a:gd name="T3" fmla="*/ 321 h 21600"/>
                <a:gd name="T4" fmla="*/ 187 w 21600"/>
                <a:gd name="T5" fmla="*/ 161 h 21600"/>
                <a:gd name="T6" fmla="*/ 746 w 21600"/>
                <a:gd name="T7" fmla="*/ 0 h 21600"/>
                <a:gd name="T8" fmla="*/ 0 60000 65536"/>
                <a:gd name="T9" fmla="*/ 0 60000 65536"/>
                <a:gd name="T10" fmla="*/ 0 60000 65536"/>
                <a:gd name="T11" fmla="*/ 0 60000 65536"/>
                <a:gd name="T12" fmla="*/ 4502 w 21600"/>
                <a:gd name="T13" fmla="*/ 4508 h 21600"/>
                <a:gd name="T14" fmla="*/ 17098 w 21600"/>
                <a:gd name="T15" fmla="*/ 170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38100">
              <a:solidFill>
                <a:schemeClr val="tx1"/>
              </a:solidFill>
              <a:miter lim="800000"/>
              <a:headEnd/>
              <a:tailEnd/>
            </a:ln>
          </p:spPr>
          <p:txBody>
            <a:bodyPr rot="10800000" wrap="none" anchor="ctr"/>
            <a:lstStyle/>
            <a:p>
              <a:pPr algn="ctr">
                <a:defRPr/>
              </a:pPr>
              <a:r>
                <a:rPr lang="en-US" sz="1400" b="1" dirty="0">
                  <a:latin typeface="Arial" charset="0"/>
                </a:rPr>
                <a:t>Expansion </a:t>
              </a:r>
              <a:br>
                <a:rPr lang="en-US" sz="1400" b="1" dirty="0">
                  <a:latin typeface="Arial" charset="0"/>
                </a:rPr>
              </a:br>
              <a:r>
                <a:rPr lang="en-US" sz="1400" b="1" dirty="0">
                  <a:latin typeface="Arial" charset="0"/>
                </a:rPr>
                <a:t>Permutation</a:t>
              </a:r>
              <a:br>
                <a:rPr lang="en-US" sz="1400" b="1" dirty="0">
                  <a:latin typeface="Arial" charset="0"/>
                </a:rPr>
              </a:br>
              <a:r>
                <a:rPr lang="en-US" sz="1400" b="1" dirty="0">
                  <a:latin typeface="Arial" charset="0"/>
                </a:rPr>
                <a:t>(E-Table</a:t>
              </a:r>
              <a:r>
                <a:rPr lang="en-US" sz="1050" dirty="0">
                  <a:latin typeface="Arial" charset="0"/>
                </a:rPr>
                <a:t>)</a:t>
              </a:r>
              <a:endParaRPr lang="en-US" dirty="0">
                <a:latin typeface="Arial" charset="0"/>
              </a:endParaRPr>
            </a:p>
          </p:txBody>
        </p:sp>
        <p:sp>
          <p:nvSpPr>
            <p:cNvPr id="15" name="AutoShape 15"/>
            <p:cNvSpPr>
              <a:spLocks noChangeArrowheads="1"/>
            </p:cNvSpPr>
            <p:nvPr/>
          </p:nvSpPr>
          <p:spPr bwMode="auto">
            <a:xfrm>
              <a:off x="1443" y="2525"/>
              <a:ext cx="1492" cy="3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2 w 21600"/>
                <a:gd name="T13" fmla="*/ 4471 h 21600"/>
                <a:gd name="T14" fmla="*/ 17098 w 21600"/>
                <a:gd name="T15" fmla="*/ 17129 h 21600"/>
              </a:gdLst>
              <a:ahLst/>
              <a:cxnLst>
                <a:cxn ang="T8">
                  <a:pos x="T0" y="T1"/>
                </a:cxn>
                <a:cxn ang="T9">
                  <a:pos x="T2" y="T3"/>
                </a:cxn>
                <a:cxn ang="T10">
                  <a:pos x="T4" y="T5"/>
                </a:cxn>
                <a:cxn ang="T11">
                  <a:pos x="T6" y="T7"/>
                </a:cxn>
              </a:cxnLst>
              <a:rect l="T12" t="T13" r="T14" b="T15"/>
              <a:pathLst>
                <a:path w="21600" h="21600">
                  <a:moveTo>
                    <a:pt x="0" y="0"/>
                  </a:moveTo>
                  <a:lnTo>
                    <a:pt x="5406" y="21600"/>
                  </a:lnTo>
                  <a:lnTo>
                    <a:pt x="16194" y="21600"/>
                  </a:lnTo>
                  <a:lnTo>
                    <a:pt x="21600" y="0"/>
                  </a:lnTo>
                  <a:lnTo>
                    <a:pt x="0"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400" b="1"/>
                <a:t>Substitution Box</a:t>
              </a:r>
              <a:br>
                <a:rPr lang="en-US" sz="1400" b="1"/>
              </a:br>
              <a:r>
                <a:rPr lang="en-US" sz="1400" b="1"/>
                <a:t>(S-Box)</a:t>
              </a:r>
            </a:p>
          </p:txBody>
        </p:sp>
        <p:sp>
          <p:nvSpPr>
            <p:cNvPr id="16" name="Oval 16"/>
            <p:cNvSpPr>
              <a:spLocks noChangeArrowheads="1"/>
            </p:cNvSpPr>
            <p:nvPr/>
          </p:nvSpPr>
          <p:spPr bwMode="auto">
            <a:xfrm>
              <a:off x="1977" y="1937"/>
              <a:ext cx="424" cy="40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XOR</a:t>
              </a:r>
            </a:p>
          </p:txBody>
        </p:sp>
        <p:sp>
          <p:nvSpPr>
            <p:cNvPr id="17" name="Oval 17"/>
            <p:cNvSpPr>
              <a:spLocks noChangeArrowheads="1"/>
            </p:cNvSpPr>
            <p:nvPr/>
          </p:nvSpPr>
          <p:spPr bwMode="auto">
            <a:xfrm>
              <a:off x="1977" y="3433"/>
              <a:ext cx="424" cy="40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XOR</a:t>
              </a:r>
            </a:p>
          </p:txBody>
        </p:sp>
        <p:sp>
          <p:nvSpPr>
            <p:cNvPr id="18" name="Rectangle 18"/>
            <p:cNvSpPr>
              <a:spLocks noChangeArrowheads="1"/>
            </p:cNvSpPr>
            <p:nvPr/>
          </p:nvSpPr>
          <p:spPr bwMode="auto">
            <a:xfrm>
              <a:off x="1724" y="3025"/>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400" b="1"/>
                <a:t>Permutation Box</a:t>
              </a:r>
              <a:br>
                <a:rPr lang="en-US" sz="1400" b="1"/>
              </a:br>
              <a:r>
                <a:rPr lang="en-US" sz="1400" b="1"/>
                <a:t>(P)</a:t>
              </a:r>
              <a:endParaRPr lang="en-US" sz="2400" b="1"/>
            </a:p>
          </p:txBody>
        </p:sp>
        <p:sp>
          <p:nvSpPr>
            <p:cNvPr id="19" name="Rectangle 19"/>
            <p:cNvSpPr>
              <a:spLocks noChangeArrowheads="1"/>
            </p:cNvSpPr>
            <p:nvPr/>
          </p:nvSpPr>
          <p:spPr bwMode="auto">
            <a:xfrm>
              <a:off x="3196" y="1466"/>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Left Shift(s)</a:t>
              </a:r>
            </a:p>
          </p:txBody>
        </p:sp>
        <p:sp>
          <p:nvSpPr>
            <p:cNvPr id="20" name="Rectangle 20"/>
            <p:cNvSpPr>
              <a:spLocks noChangeArrowheads="1"/>
            </p:cNvSpPr>
            <p:nvPr/>
          </p:nvSpPr>
          <p:spPr bwMode="auto">
            <a:xfrm>
              <a:off x="4672" y="1466"/>
              <a:ext cx="929" cy="2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Left Shift(s)</a:t>
              </a:r>
            </a:p>
          </p:txBody>
        </p:sp>
        <p:cxnSp>
          <p:nvCxnSpPr>
            <p:cNvPr id="21" name="AutoShape 21"/>
            <p:cNvCxnSpPr>
              <a:cxnSpLocks noChangeShapeType="1"/>
              <a:stCxn id="5" idx="2"/>
              <a:endCxn id="17" idx="2"/>
            </p:cNvCxnSpPr>
            <p:nvPr/>
          </p:nvCxnSpPr>
          <p:spPr bwMode="auto">
            <a:xfrm rot="16200000" flipH="1">
              <a:off x="110" y="1781"/>
              <a:ext cx="2381" cy="1328"/>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2" name="AutoShape 22"/>
            <p:cNvCxnSpPr>
              <a:cxnSpLocks noChangeShapeType="1"/>
              <a:stCxn id="6" idx="2"/>
            </p:cNvCxnSpPr>
            <p:nvPr/>
          </p:nvCxnSpPr>
          <p:spPr bwMode="auto">
            <a:xfrm>
              <a:off x="2188" y="1245"/>
              <a:ext cx="2" cy="17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3"/>
            <p:cNvCxnSpPr>
              <a:cxnSpLocks noChangeShapeType="1"/>
              <a:stCxn id="14" idx="3"/>
              <a:endCxn id="16" idx="0"/>
            </p:cNvCxnSpPr>
            <p:nvPr/>
          </p:nvCxnSpPr>
          <p:spPr bwMode="auto">
            <a:xfrm flipH="1">
              <a:off x="2189" y="1768"/>
              <a:ext cx="694" cy="169"/>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4"/>
            <p:cNvCxnSpPr>
              <a:cxnSpLocks noChangeShapeType="1"/>
              <a:stCxn id="16" idx="4"/>
              <a:endCxn id="15" idx="3"/>
            </p:cNvCxnSpPr>
            <p:nvPr/>
          </p:nvCxnSpPr>
          <p:spPr bwMode="auto">
            <a:xfrm>
              <a:off x="2189" y="2352"/>
              <a:ext cx="0" cy="16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5"/>
            <p:cNvCxnSpPr>
              <a:cxnSpLocks noChangeShapeType="1"/>
              <a:stCxn id="15" idx="1"/>
              <a:endCxn id="18" idx="0"/>
            </p:cNvCxnSpPr>
            <p:nvPr/>
          </p:nvCxnSpPr>
          <p:spPr bwMode="auto">
            <a:xfrm>
              <a:off x="2189" y="2851"/>
              <a:ext cx="0" cy="16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6"/>
            <p:cNvCxnSpPr>
              <a:cxnSpLocks noChangeShapeType="1"/>
              <a:stCxn id="18" idx="2"/>
              <a:endCxn id="17" idx="0"/>
            </p:cNvCxnSpPr>
            <p:nvPr/>
          </p:nvCxnSpPr>
          <p:spPr bwMode="auto">
            <a:xfrm>
              <a:off x="2189" y="3257"/>
              <a:ext cx="0" cy="16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7"/>
            <p:cNvCxnSpPr>
              <a:cxnSpLocks noChangeShapeType="1"/>
              <a:stCxn id="17" idx="4"/>
              <a:endCxn id="10" idx="0"/>
            </p:cNvCxnSpPr>
            <p:nvPr/>
          </p:nvCxnSpPr>
          <p:spPr bwMode="auto">
            <a:xfrm>
              <a:off x="2189" y="3848"/>
              <a:ext cx="0" cy="16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28"/>
            <p:cNvCxnSpPr>
              <a:cxnSpLocks noChangeShapeType="1"/>
              <a:stCxn id="13" idx="2"/>
              <a:endCxn id="16" idx="6"/>
            </p:cNvCxnSpPr>
            <p:nvPr/>
          </p:nvCxnSpPr>
          <p:spPr bwMode="auto">
            <a:xfrm flipH="1" flipV="1">
              <a:off x="2413" y="2139"/>
              <a:ext cx="1432" cy="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Line 30"/>
            <p:cNvSpPr>
              <a:spLocks noChangeShapeType="1"/>
            </p:cNvSpPr>
            <p:nvPr/>
          </p:nvSpPr>
          <p:spPr bwMode="auto">
            <a:xfrm flipH="1">
              <a:off x="1293" y="1326"/>
              <a:ext cx="8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30" name="AutoShape 31"/>
            <p:cNvCxnSpPr>
              <a:cxnSpLocks noChangeShapeType="1"/>
              <a:stCxn id="29" idx="1"/>
              <a:endCxn id="9" idx="0"/>
            </p:cNvCxnSpPr>
            <p:nvPr/>
          </p:nvCxnSpPr>
          <p:spPr bwMode="auto">
            <a:xfrm flipH="1">
              <a:off x="637" y="1332"/>
              <a:ext cx="656" cy="2681"/>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AutoShape 32"/>
            <p:cNvCxnSpPr>
              <a:cxnSpLocks noChangeShapeType="1"/>
              <a:stCxn id="7" idx="2"/>
              <a:endCxn id="19" idx="0"/>
            </p:cNvCxnSpPr>
            <p:nvPr/>
          </p:nvCxnSpPr>
          <p:spPr bwMode="auto">
            <a:xfrm>
              <a:off x="3661" y="1254"/>
              <a:ext cx="0" cy="20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33"/>
            <p:cNvCxnSpPr>
              <a:cxnSpLocks noChangeShapeType="1"/>
              <a:stCxn id="8" idx="2"/>
              <a:endCxn id="20" idx="0"/>
            </p:cNvCxnSpPr>
            <p:nvPr/>
          </p:nvCxnSpPr>
          <p:spPr bwMode="auto">
            <a:xfrm>
              <a:off x="5137" y="1254"/>
              <a:ext cx="0" cy="20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3" name="Group 49"/>
            <p:cNvGrpSpPr>
              <a:grpSpLocks/>
            </p:cNvGrpSpPr>
            <p:nvPr/>
          </p:nvGrpSpPr>
          <p:grpSpPr bwMode="auto">
            <a:xfrm>
              <a:off x="3359" y="1689"/>
              <a:ext cx="2071" cy="2324"/>
              <a:chOff x="3359" y="1689"/>
              <a:chExt cx="2071" cy="2324"/>
            </a:xfrm>
          </p:grpSpPr>
          <p:grpSp>
            <p:nvGrpSpPr>
              <p:cNvPr id="54" name="Group 36"/>
              <p:cNvGrpSpPr>
                <a:grpSpLocks/>
              </p:cNvGrpSpPr>
              <p:nvPr/>
            </p:nvGrpSpPr>
            <p:grpSpPr bwMode="auto">
              <a:xfrm>
                <a:off x="3359" y="1847"/>
                <a:ext cx="763" cy="1872"/>
                <a:chOff x="3359" y="1847"/>
                <a:chExt cx="763" cy="1872"/>
              </a:xfrm>
            </p:grpSpPr>
            <p:sp>
              <p:nvSpPr>
                <p:cNvPr id="64" name="Line 34"/>
                <p:cNvSpPr>
                  <a:spLocks noChangeShapeType="1"/>
                </p:cNvSpPr>
                <p:nvPr/>
              </p:nvSpPr>
              <p:spPr bwMode="auto">
                <a:xfrm>
                  <a:off x="3362" y="1847"/>
                  <a:ext cx="0" cy="18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5"/>
                <p:cNvSpPr>
                  <a:spLocks noChangeShapeType="1"/>
                </p:cNvSpPr>
                <p:nvPr/>
              </p:nvSpPr>
              <p:spPr bwMode="auto">
                <a:xfrm>
                  <a:off x="3359" y="1847"/>
                  <a:ext cx="7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5" name="Group 37"/>
              <p:cNvGrpSpPr>
                <a:grpSpLocks/>
              </p:cNvGrpSpPr>
              <p:nvPr/>
            </p:nvGrpSpPr>
            <p:grpSpPr bwMode="auto">
              <a:xfrm flipH="1">
                <a:off x="4667" y="1847"/>
                <a:ext cx="763" cy="1872"/>
                <a:chOff x="3359" y="1847"/>
                <a:chExt cx="763" cy="1872"/>
              </a:xfrm>
            </p:grpSpPr>
            <p:sp>
              <p:nvSpPr>
                <p:cNvPr id="62" name="Line 38"/>
                <p:cNvSpPr>
                  <a:spLocks noChangeShapeType="1"/>
                </p:cNvSpPr>
                <p:nvPr/>
              </p:nvSpPr>
              <p:spPr bwMode="auto">
                <a:xfrm>
                  <a:off x="3362" y="1847"/>
                  <a:ext cx="0" cy="18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39"/>
                <p:cNvSpPr>
                  <a:spLocks noChangeShapeType="1"/>
                </p:cNvSpPr>
                <p:nvPr/>
              </p:nvSpPr>
              <p:spPr bwMode="auto">
                <a:xfrm>
                  <a:off x="3359" y="1847"/>
                  <a:ext cx="7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56" name="AutoShape 40"/>
              <p:cNvCxnSpPr>
                <a:cxnSpLocks noChangeShapeType="1"/>
                <a:stCxn id="64" idx="1"/>
                <a:endCxn id="11" idx="0"/>
              </p:cNvCxnSpPr>
              <p:nvPr/>
            </p:nvCxnSpPr>
            <p:spPr bwMode="auto">
              <a:xfrm rot="16200000" flipH="1">
                <a:off x="3365" y="3716"/>
                <a:ext cx="294" cy="299"/>
              </a:xfrm>
              <a:prstGeom prst="bentConnector3">
                <a:avLst>
                  <a:gd name="adj1" fmla="val 51361"/>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7" name="AutoShape 41"/>
              <p:cNvCxnSpPr>
                <a:cxnSpLocks noChangeShapeType="1"/>
                <a:stCxn id="62" idx="1"/>
                <a:endCxn id="12" idx="0"/>
              </p:cNvCxnSpPr>
              <p:nvPr/>
            </p:nvCxnSpPr>
            <p:spPr bwMode="auto">
              <a:xfrm rot="5400000">
                <a:off x="5134" y="3721"/>
                <a:ext cx="295" cy="290"/>
              </a:xfrm>
              <a:prstGeom prst="bentConnector3">
                <a:avLst>
                  <a:gd name="adj1" fmla="val 51523"/>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8" name="Line 44"/>
              <p:cNvSpPr>
                <a:spLocks noChangeShapeType="1"/>
              </p:cNvSpPr>
              <p:nvPr/>
            </p:nvSpPr>
            <p:spPr bwMode="auto">
              <a:xfrm>
                <a:off x="4667" y="1847"/>
                <a:ext cx="0" cy="1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Line 45"/>
              <p:cNvSpPr>
                <a:spLocks noChangeShapeType="1"/>
              </p:cNvSpPr>
              <p:nvPr/>
            </p:nvSpPr>
            <p:spPr bwMode="auto">
              <a:xfrm>
                <a:off x="4122" y="1847"/>
                <a:ext cx="0" cy="1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 name="Line 46"/>
              <p:cNvSpPr>
                <a:spLocks noChangeShapeType="1"/>
              </p:cNvSpPr>
              <p:nvPr/>
            </p:nvSpPr>
            <p:spPr bwMode="auto">
              <a:xfrm>
                <a:off x="5137" y="1689"/>
                <a:ext cx="0" cy="1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48"/>
              <p:cNvSpPr>
                <a:spLocks noChangeShapeType="1"/>
              </p:cNvSpPr>
              <p:nvPr/>
            </p:nvSpPr>
            <p:spPr bwMode="auto">
              <a:xfrm>
                <a:off x="3661" y="1689"/>
                <a:ext cx="0" cy="1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 name="Text Box 50"/>
            <p:cNvSpPr txBox="1">
              <a:spLocks noChangeArrowheads="1"/>
            </p:cNvSpPr>
            <p:nvPr/>
          </p:nvSpPr>
          <p:spPr bwMode="auto">
            <a:xfrm>
              <a:off x="2220" y="1751"/>
              <a:ext cx="61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dirty="0"/>
                <a:t>48 bits</a:t>
              </a:r>
            </a:p>
          </p:txBody>
        </p:sp>
        <p:sp>
          <p:nvSpPr>
            <p:cNvPr id="35" name="Text Box 51"/>
            <p:cNvSpPr txBox="1">
              <a:spLocks noChangeArrowheads="1"/>
            </p:cNvSpPr>
            <p:nvPr/>
          </p:nvSpPr>
          <p:spPr bwMode="auto">
            <a:xfrm>
              <a:off x="2220" y="2303"/>
              <a:ext cx="61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400"/>
                <a:t>48 bits</a:t>
              </a:r>
            </a:p>
          </p:txBody>
        </p:sp>
        <p:sp>
          <p:nvSpPr>
            <p:cNvPr id="36" name="Text Box 52"/>
            <p:cNvSpPr txBox="1">
              <a:spLocks noChangeArrowheads="1"/>
            </p:cNvSpPr>
            <p:nvPr/>
          </p:nvSpPr>
          <p:spPr bwMode="auto">
            <a:xfrm>
              <a:off x="2220" y="2831"/>
              <a:ext cx="61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sp>
          <p:nvSpPr>
            <p:cNvPr id="37" name="Text Box 53"/>
            <p:cNvSpPr txBox="1">
              <a:spLocks noChangeArrowheads="1"/>
            </p:cNvSpPr>
            <p:nvPr/>
          </p:nvSpPr>
          <p:spPr bwMode="auto">
            <a:xfrm>
              <a:off x="2220" y="3263"/>
              <a:ext cx="61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sp>
          <p:nvSpPr>
            <p:cNvPr id="38" name="Text Box 54"/>
            <p:cNvSpPr txBox="1">
              <a:spLocks noChangeArrowheads="1"/>
            </p:cNvSpPr>
            <p:nvPr/>
          </p:nvSpPr>
          <p:spPr bwMode="auto">
            <a:xfrm>
              <a:off x="2220" y="3815"/>
              <a:ext cx="61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sp>
          <p:nvSpPr>
            <p:cNvPr id="39" name="Text Box 55"/>
            <p:cNvSpPr txBox="1">
              <a:spLocks noChangeArrowheads="1"/>
            </p:cNvSpPr>
            <p:nvPr/>
          </p:nvSpPr>
          <p:spPr bwMode="auto">
            <a:xfrm>
              <a:off x="2220" y="1250"/>
              <a:ext cx="61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sp>
          <p:nvSpPr>
            <p:cNvPr id="40" name="Text Box 62"/>
            <p:cNvSpPr txBox="1">
              <a:spLocks noChangeArrowheads="1"/>
            </p:cNvSpPr>
            <p:nvPr/>
          </p:nvSpPr>
          <p:spPr bwMode="auto">
            <a:xfrm>
              <a:off x="2475" y="1967"/>
              <a:ext cx="61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48 bits</a:t>
              </a:r>
            </a:p>
          </p:txBody>
        </p:sp>
        <p:sp>
          <p:nvSpPr>
            <p:cNvPr id="41" name="Text Box 63"/>
            <p:cNvSpPr txBox="1">
              <a:spLocks noChangeArrowheads="1"/>
            </p:cNvSpPr>
            <p:nvPr/>
          </p:nvSpPr>
          <p:spPr bwMode="auto">
            <a:xfrm>
              <a:off x="2977" y="2051"/>
              <a:ext cx="219" cy="2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400"/>
                <a:t>Ki</a:t>
              </a:r>
            </a:p>
          </p:txBody>
        </p:sp>
        <p:grpSp>
          <p:nvGrpSpPr>
            <p:cNvPr id="42" name="Group 66"/>
            <p:cNvGrpSpPr>
              <a:grpSpLocks/>
            </p:cNvGrpSpPr>
            <p:nvPr/>
          </p:nvGrpSpPr>
          <p:grpSpPr bwMode="auto">
            <a:xfrm>
              <a:off x="159" y="810"/>
              <a:ext cx="952" cy="198"/>
              <a:chOff x="159" y="810"/>
              <a:chExt cx="952" cy="198"/>
            </a:xfrm>
          </p:grpSpPr>
          <p:sp>
            <p:nvSpPr>
              <p:cNvPr id="52" name="Line 65"/>
              <p:cNvSpPr>
                <a:spLocks noChangeShapeType="1"/>
              </p:cNvSpPr>
              <p:nvPr/>
            </p:nvSpPr>
            <p:spPr bwMode="auto">
              <a:xfrm>
                <a:off x="159" y="906"/>
                <a:ext cx="9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Text Box 64"/>
              <p:cNvSpPr txBox="1">
                <a:spLocks noChangeArrowheads="1"/>
              </p:cNvSpPr>
              <p:nvPr/>
            </p:nvSpPr>
            <p:spPr bwMode="auto">
              <a:xfrm>
                <a:off x="411" y="810"/>
                <a:ext cx="534" cy="1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32 bits</a:t>
                </a:r>
              </a:p>
            </p:txBody>
          </p:sp>
        </p:grpSp>
        <p:grpSp>
          <p:nvGrpSpPr>
            <p:cNvPr id="43" name="Group 67"/>
            <p:cNvGrpSpPr>
              <a:grpSpLocks/>
            </p:cNvGrpSpPr>
            <p:nvPr/>
          </p:nvGrpSpPr>
          <p:grpSpPr bwMode="auto">
            <a:xfrm>
              <a:off x="1714" y="810"/>
              <a:ext cx="952" cy="203"/>
              <a:chOff x="159" y="810"/>
              <a:chExt cx="952" cy="203"/>
            </a:xfrm>
          </p:grpSpPr>
          <p:sp>
            <p:nvSpPr>
              <p:cNvPr id="50" name="Line 68"/>
              <p:cNvSpPr>
                <a:spLocks noChangeShapeType="1"/>
              </p:cNvSpPr>
              <p:nvPr/>
            </p:nvSpPr>
            <p:spPr bwMode="auto">
              <a:xfrm>
                <a:off x="159" y="906"/>
                <a:ext cx="9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Text Box 69"/>
              <p:cNvSpPr txBox="1">
                <a:spLocks noChangeArrowheads="1"/>
              </p:cNvSpPr>
              <p:nvPr/>
            </p:nvSpPr>
            <p:spPr bwMode="auto">
              <a:xfrm>
                <a:off x="411" y="810"/>
                <a:ext cx="449" cy="2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400"/>
                  <a:t>32 bits</a:t>
                </a:r>
              </a:p>
            </p:txBody>
          </p:sp>
        </p:grpSp>
        <p:grpSp>
          <p:nvGrpSpPr>
            <p:cNvPr id="44" name="Group 70"/>
            <p:cNvGrpSpPr>
              <a:grpSpLocks/>
            </p:cNvGrpSpPr>
            <p:nvPr/>
          </p:nvGrpSpPr>
          <p:grpSpPr bwMode="auto">
            <a:xfrm>
              <a:off x="3186" y="810"/>
              <a:ext cx="1044" cy="198"/>
              <a:chOff x="159" y="810"/>
              <a:chExt cx="1044" cy="198"/>
            </a:xfrm>
          </p:grpSpPr>
          <p:sp>
            <p:nvSpPr>
              <p:cNvPr id="48" name="Line 71"/>
              <p:cNvSpPr>
                <a:spLocks noChangeShapeType="1"/>
              </p:cNvSpPr>
              <p:nvPr/>
            </p:nvSpPr>
            <p:spPr bwMode="auto">
              <a:xfrm>
                <a:off x="159" y="906"/>
                <a:ext cx="1044" cy="2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Text Box 72"/>
              <p:cNvSpPr txBox="1">
                <a:spLocks noChangeArrowheads="1"/>
              </p:cNvSpPr>
              <p:nvPr/>
            </p:nvSpPr>
            <p:spPr bwMode="auto">
              <a:xfrm>
                <a:off x="411" y="810"/>
                <a:ext cx="522" cy="1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600"/>
                  <a:t>28 bits</a:t>
                </a:r>
              </a:p>
            </p:txBody>
          </p:sp>
        </p:grpSp>
        <p:grpSp>
          <p:nvGrpSpPr>
            <p:cNvPr id="45" name="Group 73"/>
            <p:cNvGrpSpPr>
              <a:grpSpLocks/>
            </p:cNvGrpSpPr>
            <p:nvPr/>
          </p:nvGrpSpPr>
          <p:grpSpPr bwMode="auto">
            <a:xfrm>
              <a:off x="4666" y="810"/>
              <a:ext cx="952" cy="203"/>
              <a:chOff x="159" y="810"/>
              <a:chExt cx="952" cy="203"/>
            </a:xfrm>
          </p:grpSpPr>
          <p:sp>
            <p:nvSpPr>
              <p:cNvPr id="46" name="Line 74"/>
              <p:cNvSpPr>
                <a:spLocks noChangeShapeType="1"/>
              </p:cNvSpPr>
              <p:nvPr/>
            </p:nvSpPr>
            <p:spPr bwMode="auto">
              <a:xfrm>
                <a:off x="159" y="906"/>
                <a:ext cx="9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Text Box 75"/>
              <p:cNvSpPr txBox="1">
                <a:spLocks noChangeArrowheads="1"/>
              </p:cNvSpPr>
              <p:nvPr/>
            </p:nvSpPr>
            <p:spPr bwMode="auto">
              <a:xfrm>
                <a:off x="411" y="810"/>
                <a:ext cx="449" cy="2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1400"/>
                  <a:t>28 bits</a:t>
                </a:r>
              </a:p>
            </p:txBody>
          </p:sp>
        </p:grpSp>
      </p:grpSp>
      <p:cxnSp>
        <p:nvCxnSpPr>
          <p:cNvPr id="77" name="Straight Connector 76"/>
          <p:cNvCxnSpPr>
            <a:stCxn id="29" idx="1"/>
          </p:cNvCxnSpPr>
          <p:nvPr/>
        </p:nvCxnSpPr>
        <p:spPr>
          <a:xfrm>
            <a:off x="2052638" y="1741742"/>
            <a:ext cx="11906" cy="345054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064544" y="5192285"/>
            <a:ext cx="28352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4899819" y="1741741"/>
            <a:ext cx="2381" cy="34505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052638" y="1741741"/>
            <a:ext cx="2849562"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290763" y="2840499"/>
            <a:ext cx="290464" cy="369332"/>
          </a:xfrm>
          <a:prstGeom prst="rect">
            <a:avLst/>
          </a:prstGeom>
          <a:noFill/>
        </p:spPr>
        <p:txBody>
          <a:bodyPr wrap="none" rtlCol="0">
            <a:spAutoFit/>
          </a:bodyPr>
          <a:lstStyle/>
          <a:p>
            <a:r>
              <a:rPr lang="en-US" b="1" dirty="0"/>
              <a:t>F</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590192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 Round of DES Algorithm</a:t>
            </a:r>
            <a:endParaRPr lang="en-US" dirty="0"/>
          </a:p>
        </p:txBody>
      </p:sp>
      <p:sp>
        <p:nvSpPr>
          <p:cNvPr id="3" name="Content Placeholder 2"/>
          <p:cNvSpPr>
            <a:spLocks noGrp="1"/>
          </p:cNvSpPr>
          <p:nvPr>
            <p:ph idx="1"/>
          </p:nvPr>
        </p:nvSpPr>
        <p:spPr/>
        <p:txBody>
          <a:bodyPr>
            <a:normAutofit fontScale="32500" lnSpcReduction="20000"/>
          </a:bodyPr>
          <a:lstStyle/>
          <a:p>
            <a:pPr algn="just"/>
            <a:r>
              <a:rPr lang="en-US" sz="9600" dirty="0"/>
              <a:t>The round key </a:t>
            </a:r>
            <a:r>
              <a:rPr lang="en-US" sz="9600" i="1" dirty="0"/>
              <a:t>K</a:t>
            </a:r>
            <a:r>
              <a:rPr lang="en-US" sz="6200" i="1" dirty="0"/>
              <a:t>i</a:t>
            </a:r>
            <a:r>
              <a:rPr lang="en-US" sz="9600" i="1" dirty="0"/>
              <a:t> </a:t>
            </a:r>
            <a:r>
              <a:rPr lang="en-US" sz="9600" dirty="0"/>
              <a:t>is 48 bits. The </a:t>
            </a:r>
            <a:r>
              <a:rPr lang="en-US" sz="9600" i="1" dirty="0"/>
              <a:t>R </a:t>
            </a:r>
            <a:r>
              <a:rPr lang="en-US" sz="9600" dirty="0"/>
              <a:t>input is 32 bits. This </a:t>
            </a:r>
            <a:r>
              <a:rPr lang="en-US" sz="9600" i="1" dirty="0"/>
              <a:t>R </a:t>
            </a:r>
            <a:r>
              <a:rPr lang="en-US" sz="9600" dirty="0"/>
              <a:t>input is first expanded to 48 bits by using a table that defines a permutation plus an expansion that involves duplication of 16 of the </a:t>
            </a:r>
            <a:r>
              <a:rPr lang="en-US" sz="9600" i="1" dirty="0"/>
              <a:t>R </a:t>
            </a:r>
            <a:r>
              <a:rPr lang="en-US" sz="9600" dirty="0"/>
              <a:t>bits.</a:t>
            </a:r>
          </a:p>
          <a:p>
            <a:pPr algn="just"/>
            <a:r>
              <a:rPr lang="en-US" sz="9600" dirty="0"/>
              <a:t>The resulting 48 bits are </a:t>
            </a:r>
            <a:r>
              <a:rPr lang="en-US" sz="9600" dirty="0" err="1"/>
              <a:t>XORed</a:t>
            </a:r>
            <a:r>
              <a:rPr lang="en-US" sz="9600" dirty="0"/>
              <a:t> with </a:t>
            </a:r>
            <a:r>
              <a:rPr lang="en-US" sz="9600" i="1" dirty="0"/>
              <a:t>K</a:t>
            </a:r>
            <a:r>
              <a:rPr lang="en-US" sz="6200" i="1" dirty="0"/>
              <a:t>i</a:t>
            </a:r>
            <a:r>
              <a:rPr lang="en-US" sz="9600" dirty="0"/>
              <a:t>. This 48-bit result passes through a substitution function that produces a 32-bit output.</a:t>
            </a:r>
          </a:p>
          <a:p>
            <a:pPr algn="just"/>
            <a:r>
              <a:rPr lang="en-US" sz="9600" dirty="0"/>
              <a:t>The substitution consists of a set of eight S-boxes, each of which accepts 6 bits as input and produces 4 bits as output. </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557253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 Round of DES Algorithm</a:t>
            </a:r>
            <a:endParaRPr lang="en-US" dirty="0"/>
          </a:p>
        </p:txBody>
      </p:sp>
      <p:sp>
        <p:nvSpPr>
          <p:cNvPr id="3" name="Content Placeholder 2"/>
          <p:cNvSpPr>
            <a:spLocks noGrp="1"/>
          </p:cNvSpPr>
          <p:nvPr>
            <p:ph idx="1"/>
          </p:nvPr>
        </p:nvSpPr>
        <p:spPr/>
        <p:txBody>
          <a:bodyPr>
            <a:normAutofit fontScale="25000" lnSpcReduction="20000"/>
          </a:bodyPr>
          <a:lstStyle/>
          <a:p>
            <a:pPr algn="just"/>
            <a:r>
              <a:rPr lang="en-US" sz="10500" dirty="0"/>
              <a:t>These transformations are defined in the following slides, which is interpreted as follows: </a:t>
            </a:r>
          </a:p>
          <a:p>
            <a:pPr lvl="1" algn="just"/>
            <a:r>
              <a:rPr lang="en-US" sz="10500" dirty="0"/>
              <a:t>The first and last bits of the input to box S</a:t>
            </a:r>
            <a:r>
              <a:rPr lang="en-US" sz="8000" i="1" dirty="0"/>
              <a:t>i</a:t>
            </a:r>
            <a:r>
              <a:rPr lang="en-US" sz="10500" i="1" dirty="0"/>
              <a:t> </a:t>
            </a:r>
            <a:r>
              <a:rPr lang="en-US" sz="10500" dirty="0"/>
              <a:t>form a 2-bit binary number to select one of four substitutions defined by the four rows in the table for S</a:t>
            </a:r>
            <a:r>
              <a:rPr lang="en-US" sz="8000" i="1" dirty="0"/>
              <a:t>i</a:t>
            </a:r>
            <a:r>
              <a:rPr lang="en-US" sz="10500" dirty="0"/>
              <a:t>.</a:t>
            </a:r>
          </a:p>
          <a:p>
            <a:pPr lvl="1" algn="just"/>
            <a:r>
              <a:rPr lang="en-US" sz="10500" dirty="0"/>
              <a:t> The middle four bits select one of the sixteen columns. The decimal value in the cell selected by the row and column is then converted to its 4-bit representation to produce the output. </a:t>
            </a:r>
          </a:p>
          <a:p>
            <a:pPr lvl="1" algn="just"/>
            <a:r>
              <a:rPr lang="en-US" sz="10500" dirty="0"/>
              <a:t>For example, in S1 for input 011001, the row is 01 (row 1) and the column is 1100 (column 12). The value in row 1, column 12 is 9, so the output is 1001</a:t>
            </a:r>
            <a:r>
              <a:rPr lang="en-US" dirty="0"/>
              <a:t>.</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26589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Calculation of F(R,K)</a:t>
            </a:r>
            <a:endParaRPr lang="en-US" b="1" dirty="0"/>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345778"/>
            <a:ext cx="7391400" cy="5308438"/>
          </a:xfrm>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446370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228600"/>
            <a:ext cx="2971800" cy="1143000"/>
          </a:xfrm>
        </p:spPr>
        <p:txBody>
          <a:bodyPr>
            <a:normAutofit fontScale="90000"/>
          </a:bodyPr>
          <a:lstStyle/>
          <a:p>
            <a:r>
              <a:rPr lang="en-US" b="1" dirty="0" smtClean="0"/>
              <a:t>Definition of DES S-Boxes</a:t>
            </a:r>
            <a:endParaRPr lang="en-US" b="1"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0"/>
            <a:ext cx="6096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74833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Generation</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smtClean="0"/>
              <a:t>A </a:t>
            </a:r>
            <a:r>
              <a:rPr lang="en-US" dirty="0"/>
              <a:t>64-bit key is </a:t>
            </a:r>
            <a:r>
              <a:rPr lang="en-US" dirty="0" smtClean="0"/>
              <a:t>used as </a:t>
            </a:r>
            <a:r>
              <a:rPr lang="en-US" dirty="0"/>
              <a:t>input to the algorithm</a:t>
            </a:r>
            <a:r>
              <a:rPr lang="en-US" dirty="0" smtClean="0"/>
              <a:t>. The </a:t>
            </a:r>
            <a:r>
              <a:rPr lang="en-US" dirty="0"/>
              <a:t>bits of the key are numbered from 1 through 64; </a:t>
            </a:r>
            <a:r>
              <a:rPr lang="en-US" dirty="0" smtClean="0"/>
              <a:t>every eighth </a:t>
            </a:r>
            <a:r>
              <a:rPr lang="en-US" dirty="0"/>
              <a:t>bit is </a:t>
            </a:r>
            <a:r>
              <a:rPr lang="en-US" dirty="0" smtClean="0"/>
              <a:t>ignored. </a:t>
            </a:r>
          </a:p>
          <a:p>
            <a:pPr algn="just"/>
            <a:r>
              <a:rPr lang="en-US" dirty="0" smtClean="0"/>
              <a:t>The </a:t>
            </a:r>
            <a:r>
              <a:rPr lang="en-US" dirty="0"/>
              <a:t>key is </a:t>
            </a:r>
            <a:r>
              <a:rPr lang="en-US" dirty="0" smtClean="0"/>
              <a:t>first subjected </a:t>
            </a:r>
            <a:r>
              <a:rPr lang="en-US" dirty="0"/>
              <a:t>to a permutation governed by a table labeled Permuted Choice </a:t>
            </a:r>
            <a:r>
              <a:rPr lang="en-US" dirty="0" smtClean="0"/>
              <a:t>One.</a:t>
            </a:r>
          </a:p>
          <a:p>
            <a:pPr algn="just"/>
            <a:r>
              <a:rPr lang="en-US" dirty="0" smtClean="0"/>
              <a:t>The </a:t>
            </a:r>
            <a:r>
              <a:rPr lang="en-US" dirty="0"/>
              <a:t>resulting 56-bit key is then treated as two 28-bit quantities, </a:t>
            </a:r>
            <a:r>
              <a:rPr lang="en-US" dirty="0" smtClean="0"/>
              <a:t>labeled C</a:t>
            </a:r>
            <a:r>
              <a:rPr lang="en-US" sz="2500" dirty="0" smtClean="0"/>
              <a:t>0</a:t>
            </a:r>
            <a:r>
              <a:rPr lang="en-US" dirty="0" smtClean="0"/>
              <a:t> and D</a:t>
            </a:r>
            <a:r>
              <a:rPr lang="en-US" sz="2500" dirty="0" smtClean="0"/>
              <a:t>0</a:t>
            </a:r>
            <a:r>
              <a:rPr lang="en-US" dirty="0" smtClean="0"/>
              <a:t>. </a:t>
            </a:r>
            <a:r>
              <a:rPr lang="en-US" dirty="0"/>
              <a:t>At each round, </a:t>
            </a:r>
            <a:r>
              <a:rPr lang="en-US" dirty="0" smtClean="0"/>
              <a:t>C</a:t>
            </a:r>
            <a:r>
              <a:rPr lang="en-US" sz="2100" dirty="0" smtClean="0"/>
              <a:t>i-1 </a:t>
            </a:r>
            <a:r>
              <a:rPr lang="en-US" dirty="0" smtClean="0"/>
              <a:t>and D</a:t>
            </a:r>
            <a:r>
              <a:rPr lang="en-US" sz="2100" dirty="0" smtClean="0"/>
              <a:t>i-1</a:t>
            </a:r>
            <a:r>
              <a:rPr lang="en-US" dirty="0" smtClean="0"/>
              <a:t> are </a:t>
            </a:r>
            <a:r>
              <a:rPr lang="en-US" dirty="0"/>
              <a:t>separately subjected to a circular </a:t>
            </a:r>
            <a:r>
              <a:rPr lang="en-US" dirty="0" smtClean="0"/>
              <a:t>left shift </a:t>
            </a:r>
            <a:r>
              <a:rPr lang="en-US" dirty="0"/>
              <a:t>or (rotation) of 1 or 2 </a:t>
            </a:r>
            <a:r>
              <a:rPr lang="en-US" dirty="0" smtClean="0"/>
              <a:t>bits. These </a:t>
            </a:r>
            <a:r>
              <a:rPr lang="en-US" dirty="0"/>
              <a:t>shifted values </a:t>
            </a:r>
            <a:r>
              <a:rPr lang="en-US" dirty="0" smtClean="0"/>
              <a:t>serve as </a:t>
            </a:r>
            <a:r>
              <a:rPr lang="en-US" dirty="0"/>
              <a:t>input to the next round. </a:t>
            </a:r>
            <a:endParaRPr lang="en-US" dirty="0" smtClean="0"/>
          </a:p>
          <a:p>
            <a:pPr algn="just"/>
            <a:r>
              <a:rPr lang="en-US" dirty="0" smtClean="0"/>
              <a:t>They </a:t>
            </a:r>
            <a:r>
              <a:rPr lang="en-US" dirty="0"/>
              <a:t>also serve as input to the part labeled </a:t>
            </a:r>
            <a:r>
              <a:rPr lang="en-US" dirty="0" smtClean="0"/>
              <a:t>Permuted Choice Two, </a:t>
            </a:r>
            <a:r>
              <a:rPr lang="en-US" dirty="0"/>
              <a:t>which produces a 48-bit output that serves as input to </a:t>
            </a:r>
            <a:r>
              <a:rPr lang="en-US" dirty="0" smtClean="0"/>
              <a:t>the function </a:t>
            </a:r>
            <a:r>
              <a:rPr lang="en-US" dirty="0"/>
              <a:t>F(</a:t>
            </a:r>
            <a:r>
              <a:rPr lang="en-US" i="1" dirty="0"/>
              <a:t>R</a:t>
            </a:r>
            <a:r>
              <a:rPr lang="en-US" sz="2100" i="1" dirty="0"/>
              <a:t>i</a:t>
            </a:r>
            <a:r>
              <a:rPr lang="en-US" sz="2100" dirty="0"/>
              <a:t>-1</a:t>
            </a:r>
            <a:r>
              <a:rPr lang="en-US" dirty="0"/>
              <a:t>, </a:t>
            </a:r>
            <a:r>
              <a:rPr lang="en-US" i="1" dirty="0"/>
              <a:t>K</a:t>
            </a:r>
            <a:r>
              <a:rPr lang="en-US" sz="2100" i="1" dirty="0"/>
              <a:t>i</a:t>
            </a:r>
            <a:r>
              <a:rPr lang="en-US" dirty="0"/>
              <a:t>)</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810514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Key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2208977"/>
              </p:ext>
            </p:extLst>
          </p:nvPr>
        </p:nvGraphicFramePr>
        <p:xfrm>
          <a:off x="533400" y="2362200"/>
          <a:ext cx="8229600" cy="2966720"/>
        </p:xfrm>
        <a:graphic>
          <a:graphicData uri="http://schemas.openxmlformats.org/drawingml/2006/table">
            <a:tbl>
              <a:tblPr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17</a:t>
                      </a:r>
                      <a:endParaRPr lang="en-US" dirty="0"/>
                    </a:p>
                  </a:txBody>
                  <a:tcPr/>
                </a:tc>
                <a:tc>
                  <a:txBody>
                    <a:bodyPr/>
                    <a:lstStyle/>
                    <a:p>
                      <a:pPr algn="ctr"/>
                      <a:r>
                        <a:rPr lang="en-US" dirty="0" smtClean="0"/>
                        <a:t>18</a:t>
                      </a:r>
                      <a:endParaRPr lang="en-US" dirty="0"/>
                    </a:p>
                  </a:txBody>
                  <a:tcPr/>
                </a:tc>
                <a:tc>
                  <a:txBody>
                    <a:bodyPr/>
                    <a:lstStyle/>
                    <a:p>
                      <a:pPr algn="ctr"/>
                      <a:r>
                        <a:rPr lang="en-US" dirty="0" smtClean="0"/>
                        <a:t>19</a:t>
                      </a:r>
                      <a:endParaRPr lang="en-US" dirty="0"/>
                    </a:p>
                  </a:txBody>
                  <a:tcPr/>
                </a:tc>
                <a:tc>
                  <a:txBody>
                    <a:bodyPr/>
                    <a:lstStyle/>
                    <a:p>
                      <a:pPr algn="ctr"/>
                      <a:r>
                        <a:rPr lang="en-US" dirty="0" smtClean="0"/>
                        <a:t>20</a:t>
                      </a:r>
                      <a:endParaRPr lang="en-US" dirty="0"/>
                    </a:p>
                  </a:txBody>
                  <a:tcPr/>
                </a:tc>
                <a:tc>
                  <a:txBody>
                    <a:bodyPr/>
                    <a:lstStyle/>
                    <a:p>
                      <a:pPr algn="ctr"/>
                      <a:r>
                        <a:rPr lang="en-US" dirty="0" smtClean="0"/>
                        <a:t>21</a:t>
                      </a:r>
                      <a:endParaRPr lang="en-US" dirty="0"/>
                    </a:p>
                  </a:txBody>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24</a:t>
                      </a:r>
                      <a:endParaRPr lang="en-US" dirty="0"/>
                    </a:p>
                  </a:txBody>
                  <a:tcPr/>
                </a:tc>
              </a:tr>
              <a:tr h="370840">
                <a:tc>
                  <a:txBody>
                    <a:bodyPr/>
                    <a:lstStyle/>
                    <a:p>
                      <a:pPr algn="ctr"/>
                      <a:r>
                        <a:rPr lang="en-US" dirty="0" smtClean="0"/>
                        <a:t>25</a:t>
                      </a:r>
                      <a:endParaRPr lang="en-US" dirty="0"/>
                    </a:p>
                  </a:txBody>
                  <a:tcPr/>
                </a:tc>
                <a:tc>
                  <a:txBody>
                    <a:bodyPr/>
                    <a:lstStyle/>
                    <a:p>
                      <a:pPr algn="ctr"/>
                      <a:r>
                        <a:rPr lang="en-US" dirty="0" smtClean="0"/>
                        <a:t>26</a:t>
                      </a:r>
                      <a:endParaRPr lang="en-US" dirty="0"/>
                    </a:p>
                  </a:txBody>
                  <a:tcPr/>
                </a:tc>
                <a:tc>
                  <a:txBody>
                    <a:bodyPr/>
                    <a:lstStyle/>
                    <a:p>
                      <a:pPr algn="ctr"/>
                      <a:r>
                        <a:rPr lang="en-US" dirty="0" smtClean="0"/>
                        <a:t>27</a:t>
                      </a:r>
                      <a:endParaRPr lang="en-US" dirty="0"/>
                    </a:p>
                  </a:txBody>
                  <a:tcPr/>
                </a:tc>
                <a:tc>
                  <a:txBody>
                    <a:bodyPr/>
                    <a:lstStyle/>
                    <a:p>
                      <a:pPr algn="ctr"/>
                      <a:r>
                        <a:rPr lang="en-US" dirty="0" smtClean="0"/>
                        <a:t>28</a:t>
                      </a:r>
                      <a:endParaRPr lang="en-US" dirty="0"/>
                    </a:p>
                  </a:txBody>
                  <a:tcPr/>
                </a:tc>
                <a:tc>
                  <a:txBody>
                    <a:bodyPr/>
                    <a:lstStyle/>
                    <a:p>
                      <a:pPr algn="ctr"/>
                      <a:r>
                        <a:rPr lang="en-US" dirty="0" smtClean="0"/>
                        <a:t>29</a:t>
                      </a:r>
                      <a:endParaRPr lang="en-US" dirty="0"/>
                    </a:p>
                  </a:txBody>
                  <a:tcPr/>
                </a:tc>
                <a:tc>
                  <a:txBody>
                    <a:bodyPr/>
                    <a:lstStyle/>
                    <a:p>
                      <a:pPr algn="ctr"/>
                      <a:r>
                        <a:rPr lang="en-US" dirty="0" smtClean="0"/>
                        <a:t>30</a:t>
                      </a:r>
                      <a:endParaRPr lang="en-US" dirty="0"/>
                    </a:p>
                  </a:txBody>
                  <a:tcPr/>
                </a:tc>
                <a:tc>
                  <a:txBody>
                    <a:bodyPr/>
                    <a:lstStyle/>
                    <a:p>
                      <a:pPr algn="ctr"/>
                      <a:r>
                        <a:rPr lang="en-US" dirty="0" smtClean="0"/>
                        <a:t>31</a:t>
                      </a:r>
                      <a:endParaRPr lang="en-US" dirty="0"/>
                    </a:p>
                  </a:txBody>
                  <a:tcPr/>
                </a:tc>
                <a:tc>
                  <a:txBody>
                    <a:bodyPr/>
                    <a:lstStyle/>
                    <a:p>
                      <a:pPr algn="ctr"/>
                      <a:r>
                        <a:rPr lang="en-US" dirty="0" smtClean="0"/>
                        <a:t>32</a:t>
                      </a:r>
                      <a:endParaRPr lang="en-US" dirty="0"/>
                    </a:p>
                  </a:txBody>
                  <a:tcPr/>
                </a:tc>
              </a:tr>
              <a:tr h="370840">
                <a:tc>
                  <a:txBody>
                    <a:bodyPr/>
                    <a:lstStyle/>
                    <a:p>
                      <a:pPr algn="ctr"/>
                      <a:r>
                        <a:rPr lang="en-US" dirty="0" smtClean="0"/>
                        <a:t>33</a:t>
                      </a:r>
                      <a:endParaRPr lang="en-US" dirty="0"/>
                    </a:p>
                  </a:txBody>
                  <a:tcPr/>
                </a:tc>
                <a:tc>
                  <a:txBody>
                    <a:bodyPr/>
                    <a:lstStyle/>
                    <a:p>
                      <a:pPr algn="ctr"/>
                      <a:r>
                        <a:rPr lang="en-US" dirty="0" smtClean="0"/>
                        <a:t>34</a:t>
                      </a:r>
                      <a:endParaRPr lang="en-US" dirty="0"/>
                    </a:p>
                  </a:txBody>
                  <a:tcPr/>
                </a:tc>
                <a:tc>
                  <a:txBody>
                    <a:bodyPr/>
                    <a:lstStyle/>
                    <a:p>
                      <a:pPr algn="ctr"/>
                      <a:r>
                        <a:rPr lang="en-US" dirty="0" smtClean="0"/>
                        <a:t>35</a:t>
                      </a:r>
                      <a:endParaRPr lang="en-US" dirty="0"/>
                    </a:p>
                  </a:txBody>
                  <a:tcPr/>
                </a:tc>
                <a:tc>
                  <a:txBody>
                    <a:bodyPr/>
                    <a:lstStyle/>
                    <a:p>
                      <a:pPr algn="ctr"/>
                      <a:r>
                        <a:rPr lang="en-US" dirty="0" smtClean="0"/>
                        <a:t>36</a:t>
                      </a:r>
                      <a:endParaRPr lang="en-US" dirty="0"/>
                    </a:p>
                  </a:txBody>
                  <a:tcPr/>
                </a:tc>
                <a:tc>
                  <a:txBody>
                    <a:bodyPr/>
                    <a:lstStyle/>
                    <a:p>
                      <a:pPr algn="ctr"/>
                      <a:r>
                        <a:rPr lang="en-US" dirty="0" smtClean="0"/>
                        <a:t>37</a:t>
                      </a:r>
                      <a:endParaRPr lang="en-US" dirty="0"/>
                    </a:p>
                  </a:txBody>
                  <a:tcPr/>
                </a:tc>
                <a:tc>
                  <a:txBody>
                    <a:bodyPr/>
                    <a:lstStyle/>
                    <a:p>
                      <a:pPr algn="ctr"/>
                      <a:r>
                        <a:rPr lang="en-US" dirty="0" smtClean="0"/>
                        <a:t>38</a:t>
                      </a:r>
                      <a:endParaRPr lang="en-US" dirty="0"/>
                    </a:p>
                  </a:txBody>
                  <a:tcPr/>
                </a:tc>
                <a:tc>
                  <a:txBody>
                    <a:bodyPr/>
                    <a:lstStyle/>
                    <a:p>
                      <a:pPr algn="ctr"/>
                      <a:r>
                        <a:rPr lang="en-US" dirty="0" smtClean="0"/>
                        <a:t>39</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41</a:t>
                      </a:r>
                      <a:endParaRPr lang="en-US" dirty="0"/>
                    </a:p>
                  </a:txBody>
                  <a:tcPr/>
                </a:tc>
                <a:tc>
                  <a:txBody>
                    <a:bodyPr/>
                    <a:lstStyle/>
                    <a:p>
                      <a:pPr algn="ctr"/>
                      <a:r>
                        <a:rPr lang="en-US" dirty="0" smtClean="0"/>
                        <a:t>42</a:t>
                      </a:r>
                      <a:endParaRPr lang="en-US" dirty="0"/>
                    </a:p>
                  </a:txBody>
                  <a:tcPr/>
                </a:tc>
                <a:tc>
                  <a:txBody>
                    <a:bodyPr/>
                    <a:lstStyle/>
                    <a:p>
                      <a:pPr algn="ctr"/>
                      <a:r>
                        <a:rPr lang="en-US" dirty="0" smtClean="0"/>
                        <a:t>43</a:t>
                      </a:r>
                      <a:endParaRPr lang="en-US" dirty="0"/>
                    </a:p>
                  </a:txBody>
                  <a:tcPr/>
                </a:tc>
                <a:tc>
                  <a:txBody>
                    <a:bodyPr/>
                    <a:lstStyle/>
                    <a:p>
                      <a:pPr algn="ctr"/>
                      <a:r>
                        <a:rPr lang="en-US" dirty="0" smtClean="0"/>
                        <a:t>44</a:t>
                      </a:r>
                      <a:endParaRPr lang="en-US" dirty="0"/>
                    </a:p>
                  </a:txBody>
                  <a:tcPr/>
                </a:tc>
                <a:tc>
                  <a:txBody>
                    <a:bodyPr/>
                    <a:lstStyle/>
                    <a:p>
                      <a:pPr algn="ctr"/>
                      <a:r>
                        <a:rPr lang="en-US" dirty="0" smtClean="0"/>
                        <a:t>45</a:t>
                      </a:r>
                      <a:endParaRPr lang="en-US" dirty="0"/>
                    </a:p>
                  </a:txBody>
                  <a:tcPr/>
                </a:tc>
                <a:tc>
                  <a:txBody>
                    <a:bodyPr/>
                    <a:lstStyle/>
                    <a:p>
                      <a:pPr algn="ctr"/>
                      <a:r>
                        <a:rPr lang="en-US" dirty="0" smtClean="0"/>
                        <a:t>46</a:t>
                      </a:r>
                      <a:endParaRPr lang="en-US" dirty="0"/>
                    </a:p>
                  </a:txBody>
                  <a:tcPr/>
                </a:tc>
                <a:tc>
                  <a:txBody>
                    <a:bodyPr/>
                    <a:lstStyle/>
                    <a:p>
                      <a:pPr algn="ctr"/>
                      <a:r>
                        <a:rPr lang="en-US" dirty="0" smtClean="0"/>
                        <a:t>47</a:t>
                      </a:r>
                      <a:endParaRPr lang="en-US" dirty="0"/>
                    </a:p>
                  </a:txBody>
                  <a:tcPr/>
                </a:tc>
                <a:tc>
                  <a:txBody>
                    <a:bodyPr/>
                    <a:lstStyle/>
                    <a:p>
                      <a:pPr algn="ctr"/>
                      <a:r>
                        <a:rPr lang="en-US" dirty="0" smtClean="0"/>
                        <a:t>48</a:t>
                      </a:r>
                      <a:endParaRPr lang="en-US" dirty="0"/>
                    </a:p>
                  </a:txBody>
                  <a:tcPr/>
                </a:tc>
              </a:tr>
              <a:tr h="370840">
                <a:tc>
                  <a:txBody>
                    <a:bodyPr/>
                    <a:lstStyle/>
                    <a:p>
                      <a:pPr algn="ctr"/>
                      <a:r>
                        <a:rPr lang="en-US" dirty="0" smtClean="0"/>
                        <a:t>49</a:t>
                      </a:r>
                      <a:endParaRPr lang="en-US" dirty="0"/>
                    </a:p>
                  </a:txBody>
                  <a:tcPr/>
                </a:tc>
                <a:tc>
                  <a:txBody>
                    <a:bodyPr/>
                    <a:lstStyle/>
                    <a:p>
                      <a:pPr algn="ctr"/>
                      <a:r>
                        <a:rPr lang="en-US" dirty="0" smtClean="0"/>
                        <a:t>50</a:t>
                      </a:r>
                      <a:endParaRPr lang="en-US" dirty="0"/>
                    </a:p>
                  </a:txBody>
                  <a:tcPr/>
                </a:tc>
                <a:tc>
                  <a:txBody>
                    <a:bodyPr/>
                    <a:lstStyle/>
                    <a:p>
                      <a:pPr algn="ctr"/>
                      <a:r>
                        <a:rPr lang="en-US" dirty="0" smtClean="0"/>
                        <a:t>51</a:t>
                      </a:r>
                      <a:endParaRPr lang="en-US" dirty="0"/>
                    </a:p>
                  </a:txBody>
                  <a:tcPr/>
                </a:tc>
                <a:tc>
                  <a:txBody>
                    <a:bodyPr/>
                    <a:lstStyle/>
                    <a:p>
                      <a:pPr algn="ctr"/>
                      <a:r>
                        <a:rPr lang="en-US" dirty="0" smtClean="0"/>
                        <a:t>52</a:t>
                      </a:r>
                      <a:endParaRPr lang="en-US" dirty="0"/>
                    </a:p>
                  </a:txBody>
                  <a:tcPr/>
                </a:tc>
                <a:tc>
                  <a:txBody>
                    <a:bodyPr/>
                    <a:lstStyle/>
                    <a:p>
                      <a:pPr algn="ctr"/>
                      <a:r>
                        <a:rPr lang="en-US" dirty="0" smtClean="0"/>
                        <a:t>53</a:t>
                      </a:r>
                      <a:endParaRPr lang="en-US" dirty="0"/>
                    </a:p>
                  </a:txBody>
                  <a:tcPr/>
                </a:tc>
                <a:tc>
                  <a:txBody>
                    <a:bodyPr/>
                    <a:lstStyle/>
                    <a:p>
                      <a:pPr algn="ctr"/>
                      <a:r>
                        <a:rPr lang="en-US" dirty="0" smtClean="0"/>
                        <a:t>54</a:t>
                      </a:r>
                      <a:endParaRPr lang="en-US" dirty="0"/>
                    </a:p>
                  </a:txBody>
                  <a:tcPr/>
                </a:tc>
                <a:tc>
                  <a:txBody>
                    <a:bodyPr/>
                    <a:lstStyle/>
                    <a:p>
                      <a:pPr algn="ctr"/>
                      <a:r>
                        <a:rPr lang="en-US" dirty="0" smtClean="0"/>
                        <a:t>55</a:t>
                      </a:r>
                      <a:endParaRPr lang="en-US" dirty="0"/>
                    </a:p>
                  </a:txBody>
                  <a:tcPr/>
                </a:tc>
                <a:tc>
                  <a:txBody>
                    <a:bodyPr/>
                    <a:lstStyle/>
                    <a:p>
                      <a:pPr algn="ctr"/>
                      <a:r>
                        <a:rPr lang="en-US" dirty="0" smtClean="0"/>
                        <a:t>56</a:t>
                      </a:r>
                      <a:endParaRPr lang="en-US" dirty="0"/>
                    </a:p>
                  </a:txBody>
                  <a:tcPr/>
                </a:tc>
              </a:tr>
              <a:tr h="370840">
                <a:tc>
                  <a:txBody>
                    <a:bodyPr/>
                    <a:lstStyle/>
                    <a:p>
                      <a:pPr algn="ctr"/>
                      <a:r>
                        <a:rPr lang="en-US" dirty="0" smtClean="0"/>
                        <a:t>57</a:t>
                      </a:r>
                      <a:endParaRPr lang="en-US" dirty="0"/>
                    </a:p>
                  </a:txBody>
                  <a:tcPr/>
                </a:tc>
                <a:tc>
                  <a:txBody>
                    <a:bodyPr/>
                    <a:lstStyle/>
                    <a:p>
                      <a:pPr algn="ctr"/>
                      <a:r>
                        <a:rPr lang="en-US" dirty="0" smtClean="0"/>
                        <a:t>58</a:t>
                      </a:r>
                      <a:endParaRPr lang="en-US" dirty="0"/>
                    </a:p>
                  </a:txBody>
                  <a:tcPr/>
                </a:tc>
                <a:tc>
                  <a:txBody>
                    <a:bodyPr/>
                    <a:lstStyle/>
                    <a:p>
                      <a:pPr algn="ctr"/>
                      <a:r>
                        <a:rPr lang="en-US" dirty="0" smtClean="0"/>
                        <a:t>59</a:t>
                      </a:r>
                      <a:endParaRPr lang="en-US" dirty="0"/>
                    </a:p>
                  </a:txBody>
                  <a:tcPr/>
                </a:tc>
                <a:tc>
                  <a:txBody>
                    <a:bodyPr/>
                    <a:lstStyle/>
                    <a:p>
                      <a:pPr algn="ctr"/>
                      <a:r>
                        <a:rPr lang="en-US" dirty="0" smtClean="0"/>
                        <a:t>60</a:t>
                      </a:r>
                      <a:endParaRPr lang="en-US" dirty="0"/>
                    </a:p>
                  </a:txBody>
                  <a:tcPr/>
                </a:tc>
                <a:tc>
                  <a:txBody>
                    <a:bodyPr/>
                    <a:lstStyle/>
                    <a:p>
                      <a:pPr algn="ctr"/>
                      <a:r>
                        <a:rPr lang="en-US" dirty="0" smtClean="0"/>
                        <a:t>61</a:t>
                      </a:r>
                      <a:endParaRPr lang="en-US" dirty="0"/>
                    </a:p>
                  </a:txBody>
                  <a:tcPr/>
                </a:tc>
                <a:tc>
                  <a:txBody>
                    <a:bodyPr/>
                    <a:lstStyle/>
                    <a:p>
                      <a:pPr algn="ctr"/>
                      <a:r>
                        <a:rPr lang="en-US" dirty="0" smtClean="0"/>
                        <a:t>62</a:t>
                      </a:r>
                      <a:endParaRPr lang="en-US" dirty="0"/>
                    </a:p>
                  </a:txBody>
                  <a:tcPr/>
                </a:tc>
                <a:tc>
                  <a:txBody>
                    <a:bodyPr/>
                    <a:lstStyle/>
                    <a:p>
                      <a:pPr algn="ctr"/>
                      <a:r>
                        <a:rPr lang="en-US" dirty="0" smtClean="0"/>
                        <a:t>63</a:t>
                      </a:r>
                      <a:endParaRPr lang="en-US" dirty="0"/>
                    </a:p>
                  </a:txBody>
                  <a:tcPr/>
                </a:tc>
                <a:tc>
                  <a:txBody>
                    <a:bodyPr/>
                    <a:lstStyle/>
                    <a:p>
                      <a:pPr algn="ctr"/>
                      <a:r>
                        <a:rPr lang="en-US" dirty="0" smtClean="0"/>
                        <a:t>64</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30911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Permuted Choice-1 (PC-1)</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5005848"/>
              </p:ext>
            </p:extLst>
          </p:nvPr>
        </p:nvGraphicFramePr>
        <p:xfrm>
          <a:off x="381000" y="2438400"/>
          <a:ext cx="8229599" cy="2966720"/>
        </p:xfrm>
        <a:graphic>
          <a:graphicData uri="http://schemas.openxmlformats.org/drawingml/2006/table">
            <a:tbl>
              <a:tblPr bandRow="1">
                <a:tableStyleId>{5C22544A-7EE6-4342-B048-85BDC9FD1C3A}</a:tableStyleId>
              </a:tblPr>
              <a:tblGrid>
                <a:gridCol w="1175657"/>
                <a:gridCol w="1175657"/>
                <a:gridCol w="1175657"/>
                <a:gridCol w="1175657"/>
                <a:gridCol w="1175657"/>
                <a:gridCol w="1175657"/>
                <a:gridCol w="1175657"/>
              </a:tblGrid>
              <a:tr h="370840">
                <a:tc>
                  <a:txBody>
                    <a:bodyPr/>
                    <a:lstStyle/>
                    <a:p>
                      <a:pPr algn="ctr"/>
                      <a:r>
                        <a:rPr lang="en-US" dirty="0" smtClean="0"/>
                        <a:t>57</a:t>
                      </a:r>
                      <a:endParaRPr lang="en-US" dirty="0"/>
                    </a:p>
                  </a:txBody>
                  <a:tcPr/>
                </a:tc>
                <a:tc>
                  <a:txBody>
                    <a:bodyPr/>
                    <a:lstStyle/>
                    <a:p>
                      <a:pPr algn="ctr"/>
                      <a:r>
                        <a:rPr lang="en-US" dirty="0" smtClean="0"/>
                        <a:t>49</a:t>
                      </a:r>
                      <a:endParaRPr lang="en-US" dirty="0"/>
                    </a:p>
                  </a:txBody>
                  <a:tcPr/>
                </a:tc>
                <a:tc>
                  <a:txBody>
                    <a:bodyPr/>
                    <a:lstStyle/>
                    <a:p>
                      <a:pPr algn="ctr"/>
                      <a:r>
                        <a:rPr lang="en-US" dirty="0" smtClean="0"/>
                        <a:t>41</a:t>
                      </a:r>
                      <a:endParaRPr lang="en-US" dirty="0"/>
                    </a:p>
                  </a:txBody>
                  <a:tcPr/>
                </a:tc>
                <a:tc>
                  <a:txBody>
                    <a:bodyPr/>
                    <a:lstStyle/>
                    <a:p>
                      <a:pPr algn="ctr"/>
                      <a:r>
                        <a:rPr lang="en-US" dirty="0" smtClean="0"/>
                        <a:t>33</a:t>
                      </a:r>
                      <a:endParaRPr lang="en-US" dirty="0"/>
                    </a:p>
                  </a:txBody>
                  <a:tcPr/>
                </a:tc>
                <a:tc>
                  <a:txBody>
                    <a:bodyPr/>
                    <a:lstStyle/>
                    <a:p>
                      <a:pPr algn="ctr"/>
                      <a:r>
                        <a:rPr lang="en-US" dirty="0" smtClean="0"/>
                        <a:t>25</a:t>
                      </a:r>
                      <a:endParaRPr lang="en-US" dirty="0"/>
                    </a:p>
                  </a:txBody>
                  <a:tcPr/>
                </a:tc>
                <a:tc>
                  <a:txBody>
                    <a:bodyPr/>
                    <a:lstStyle/>
                    <a:p>
                      <a:pPr algn="ctr"/>
                      <a:r>
                        <a:rPr lang="en-US" dirty="0" smtClean="0"/>
                        <a:t>17</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58</a:t>
                      </a:r>
                      <a:endParaRPr lang="en-US" dirty="0"/>
                    </a:p>
                  </a:txBody>
                  <a:tcPr/>
                </a:tc>
                <a:tc>
                  <a:txBody>
                    <a:bodyPr/>
                    <a:lstStyle/>
                    <a:p>
                      <a:pPr algn="ctr"/>
                      <a:r>
                        <a:rPr lang="en-US" dirty="0" smtClean="0"/>
                        <a:t>50</a:t>
                      </a:r>
                      <a:endParaRPr lang="en-US" dirty="0"/>
                    </a:p>
                  </a:txBody>
                  <a:tcPr/>
                </a:tc>
                <a:tc>
                  <a:txBody>
                    <a:bodyPr/>
                    <a:lstStyle/>
                    <a:p>
                      <a:pPr algn="ctr"/>
                      <a:r>
                        <a:rPr lang="en-US" dirty="0" smtClean="0"/>
                        <a:t>42</a:t>
                      </a:r>
                      <a:endParaRPr lang="en-US" dirty="0"/>
                    </a:p>
                  </a:txBody>
                  <a:tcPr/>
                </a:tc>
                <a:tc>
                  <a:txBody>
                    <a:bodyPr/>
                    <a:lstStyle/>
                    <a:p>
                      <a:pPr algn="ctr"/>
                      <a:r>
                        <a:rPr lang="en-US" dirty="0" smtClean="0"/>
                        <a:t>34</a:t>
                      </a:r>
                      <a:endParaRPr lang="en-US" dirty="0"/>
                    </a:p>
                  </a:txBody>
                  <a:tcPr/>
                </a:tc>
                <a:tc>
                  <a:txBody>
                    <a:bodyPr/>
                    <a:lstStyle/>
                    <a:p>
                      <a:pPr algn="ctr"/>
                      <a:r>
                        <a:rPr lang="en-US" dirty="0" smtClean="0"/>
                        <a:t>26</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2</a:t>
                      </a:r>
                      <a:endParaRPr lang="en-US" dirty="0"/>
                    </a:p>
                  </a:txBody>
                  <a:tcPr/>
                </a:tc>
                <a:tc>
                  <a:txBody>
                    <a:bodyPr/>
                    <a:lstStyle/>
                    <a:p>
                      <a:pPr algn="ctr"/>
                      <a:r>
                        <a:rPr lang="en-US" dirty="0" smtClean="0"/>
                        <a:t>59</a:t>
                      </a:r>
                      <a:endParaRPr lang="en-US" dirty="0"/>
                    </a:p>
                  </a:txBody>
                  <a:tcPr/>
                </a:tc>
                <a:tc>
                  <a:txBody>
                    <a:bodyPr/>
                    <a:lstStyle/>
                    <a:p>
                      <a:pPr algn="ctr"/>
                      <a:r>
                        <a:rPr lang="en-US" dirty="0" smtClean="0"/>
                        <a:t>51</a:t>
                      </a:r>
                      <a:endParaRPr lang="en-US" dirty="0"/>
                    </a:p>
                  </a:txBody>
                  <a:tcPr/>
                </a:tc>
                <a:tc>
                  <a:txBody>
                    <a:bodyPr/>
                    <a:lstStyle/>
                    <a:p>
                      <a:pPr algn="ctr"/>
                      <a:r>
                        <a:rPr lang="en-US" dirty="0" smtClean="0"/>
                        <a:t>43</a:t>
                      </a:r>
                      <a:endParaRPr lang="en-US" dirty="0"/>
                    </a:p>
                  </a:txBody>
                  <a:tcPr/>
                </a:tc>
                <a:tc>
                  <a:txBody>
                    <a:bodyPr/>
                    <a:lstStyle/>
                    <a:p>
                      <a:pPr algn="ctr"/>
                      <a:r>
                        <a:rPr lang="en-US" dirty="0" smtClean="0"/>
                        <a:t>35</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19</a:t>
                      </a:r>
                      <a:endParaRPr lang="en-US" dirty="0"/>
                    </a:p>
                  </a:txBody>
                  <a:tcPr/>
                </a:tc>
                <a:tc>
                  <a:txBody>
                    <a:bodyPr/>
                    <a:lstStyle/>
                    <a:p>
                      <a:pPr algn="ctr"/>
                      <a:r>
                        <a:rPr lang="en-US" dirty="0" smtClean="0"/>
                        <a:t>11</a:t>
                      </a:r>
                      <a:endParaRPr lang="en-US" dirty="0"/>
                    </a:p>
                  </a:txBody>
                  <a:tcPr/>
                </a:tc>
                <a:tc>
                  <a:txBody>
                    <a:bodyPr/>
                    <a:lstStyle/>
                    <a:p>
                      <a:pPr algn="ctr"/>
                      <a:r>
                        <a:rPr lang="en-US" dirty="0" smtClean="0"/>
                        <a:t>3</a:t>
                      </a:r>
                      <a:endParaRPr lang="en-US" dirty="0"/>
                    </a:p>
                  </a:txBody>
                  <a:tcPr/>
                </a:tc>
                <a:tc>
                  <a:txBody>
                    <a:bodyPr/>
                    <a:lstStyle/>
                    <a:p>
                      <a:pPr algn="ctr"/>
                      <a:r>
                        <a:rPr lang="en-US" dirty="0" smtClean="0"/>
                        <a:t>60</a:t>
                      </a:r>
                      <a:endParaRPr lang="en-US" dirty="0"/>
                    </a:p>
                  </a:txBody>
                  <a:tcPr/>
                </a:tc>
                <a:tc>
                  <a:txBody>
                    <a:bodyPr/>
                    <a:lstStyle/>
                    <a:p>
                      <a:pPr algn="ctr"/>
                      <a:r>
                        <a:rPr lang="en-US" dirty="0" smtClean="0"/>
                        <a:t>52</a:t>
                      </a:r>
                      <a:endParaRPr lang="en-US" dirty="0"/>
                    </a:p>
                  </a:txBody>
                  <a:tcPr/>
                </a:tc>
                <a:tc>
                  <a:txBody>
                    <a:bodyPr/>
                    <a:lstStyle/>
                    <a:p>
                      <a:pPr algn="ctr"/>
                      <a:r>
                        <a:rPr lang="en-US" dirty="0" smtClean="0"/>
                        <a:t>44</a:t>
                      </a:r>
                      <a:endParaRPr lang="en-US" dirty="0"/>
                    </a:p>
                  </a:txBody>
                  <a:tcPr/>
                </a:tc>
                <a:tc>
                  <a:txBody>
                    <a:bodyPr/>
                    <a:lstStyle/>
                    <a:p>
                      <a:pPr algn="ctr"/>
                      <a:r>
                        <a:rPr lang="en-US" dirty="0" smtClean="0"/>
                        <a:t>36</a:t>
                      </a:r>
                      <a:endParaRPr lang="en-US" dirty="0"/>
                    </a:p>
                  </a:txBody>
                  <a:tcPr/>
                </a:tc>
              </a:tr>
              <a:tr h="370840">
                <a:tc>
                  <a:txBody>
                    <a:bodyPr/>
                    <a:lstStyle/>
                    <a:p>
                      <a:pPr algn="ctr"/>
                      <a:r>
                        <a:rPr lang="en-US" dirty="0" smtClean="0"/>
                        <a:t>63</a:t>
                      </a:r>
                      <a:endParaRPr lang="en-US" dirty="0"/>
                    </a:p>
                  </a:txBody>
                  <a:tcPr/>
                </a:tc>
                <a:tc>
                  <a:txBody>
                    <a:bodyPr/>
                    <a:lstStyle/>
                    <a:p>
                      <a:pPr algn="ctr"/>
                      <a:r>
                        <a:rPr lang="en-US" dirty="0" smtClean="0"/>
                        <a:t>55</a:t>
                      </a:r>
                      <a:endParaRPr lang="en-US" dirty="0"/>
                    </a:p>
                  </a:txBody>
                  <a:tcPr/>
                </a:tc>
                <a:tc>
                  <a:txBody>
                    <a:bodyPr/>
                    <a:lstStyle/>
                    <a:p>
                      <a:pPr algn="ctr"/>
                      <a:r>
                        <a:rPr lang="en-US" dirty="0" smtClean="0"/>
                        <a:t>47</a:t>
                      </a:r>
                      <a:endParaRPr lang="en-US" dirty="0"/>
                    </a:p>
                  </a:txBody>
                  <a:tcPr/>
                </a:tc>
                <a:tc>
                  <a:txBody>
                    <a:bodyPr/>
                    <a:lstStyle/>
                    <a:p>
                      <a:pPr algn="ctr"/>
                      <a:r>
                        <a:rPr lang="en-US" dirty="0" smtClean="0"/>
                        <a:t>39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tc>
                  <a:txBody>
                    <a:bodyPr/>
                    <a:lstStyle/>
                    <a:p>
                      <a:pPr algn="ctr"/>
                      <a:r>
                        <a:rPr lang="en-US" dirty="0" smtClean="0"/>
                        <a:t>15</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62</a:t>
                      </a:r>
                      <a:endParaRPr lang="en-US" dirty="0"/>
                    </a:p>
                  </a:txBody>
                  <a:tcPr/>
                </a:tc>
                <a:tc>
                  <a:txBody>
                    <a:bodyPr/>
                    <a:lstStyle/>
                    <a:p>
                      <a:pPr algn="ctr"/>
                      <a:r>
                        <a:rPr lang="en-US" dirty="0" smtClean="0"/>
                        <a:t>54</a:t>
                      </a:r>
                      <a:endParaRPr lang="en-US" dirty="0"/>
                    </a:p>
                  </a:txBody>
                  <a:tcPr/>
                </a:tc>
                <a:tc>
                  <a:txBody>
                    <a:bodyPr/>
                    <a:lstStyle/>
                    <a:p>
                      <a:pPr algn="ctr"/>
                      <a:r>
                        <a:rPr lang="en-US" dirty="0" smtClean="0"/>
                        <a:t>46</a:t>
                      </a:r>
                      <a:endParaRPr lang="en-US" dirty="0"/>
                    </a:p>
                  </a:txBody>
                  <a:tcPr/>
                </a:tc>
                <a:tc>
                  <a:txBody>
                    <a:bodyPr/>
                    <a:lstStyle/>
                    <a:p>
                      <a:pPr algn="ctr"/>
                      <a:r>
                        <a:rPr lang="en-US" dirty="0" smtClean="0"/>
                        <a:t>38</a:t>
                      </a:r>
                      <a:endParaRPr lang="en-US" dirty="0"/>
                    </a:p>
                  </a:txBody>
                  <a:tcPr/>
                </a:tc>
                <a:tc>
                  <a:txBody>
                    <a:bodyPr/>
                    <a:lstStyle/>
                    <a:p>
                      <a:pPr algn="ctr"/>
                      <a:r>
                        <a:rPr lang="en-US" dirty="0" smtClean="0"/>
                        <a:t>30</a:t>
                      </a:r>
                      <a:endParaRPr lang="en-US" dirty="0"/>
                    </a:p>
                  </a:txBody>
                  <a:tcPr/>
                </a:tc>
                <a:tc>
                  <a:txBody>
                    <a:bodyPr/>
                    <a:lstStyle/>
                    <a:p>
                      <a:pPr algn="ctr"/>
                      <a:r>
                        <a:rPr lang="en-US" dirty="0" smtClean="0"/>
                        <a:t>22</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6</a:t>
                      </a:r>
                      <a:endParaRPr lang="en-US" dirty="0"/>
                    </a:p>
                  </a:txBody>
                  <a:tcPr/>
                </a:tc>
                <a:tc>
                  <a:txBody>
                    <a:bodyPr/>
                    <a:lstStyle/>
                    <a:p>
                      <a:pPr algn="ctr"/>
                      <a:r>
                        <a:rPr lang="en-US" dirty="0" smtClean="0"/>
                        <a:t>61</a:t>
                      </a:r>
                      <a:endParaRPr lang="en-US" dirty="0"/>
                    </a:p>
                  </a:txBody>
                  <a:tcPr/>
                </a:tc>
                <a:tc>
                  <a:txBody>
                    <a:bodyPr/>
                    <a:lstStyle/>
                    <a:p>
                      <a:pPr algn="ctr"/>
                      <a:r>
                        <a:rPr lang="en-US" dirty="0" smtClean="0"/>
                        <a:t>53</a:t>
                      </a:r>
                      <a:endParaRPr lang="en-US" dirty="0"/>
                    </a:p>
                  </a:txBody>
                  <a:tcPr/>
                </a:tc>
                <a:tc>
                  <a:txBody>
                    <a:bodyPr/>
                    <a:lstStyle/>
                    <a:p>
                      <a:pPr algn="ctr"/>
                      <a:r>
                        <a:rPr lang="en-US" dirty="0" smtClean="0"/>
                        <a:t>45</a:t>
                      </a:r>
                      <a:endParaRPr lang="en-US" dirty="0"/>
                    </a:p>
                  </a:txBody>
                  <a:tcPr/>
                </a:tc>
                <a:tc>
                  <a:txBody>
                    <a:bodyPr/>
                    <a:lstStyle/>
                    <a:p>
                      <a:pPr algn="ctr"/>
                      <a:r>
                        <a:rPr lang="en-US" dirty="0" smtClean="0"/>
                        <a:t>37</a:t>
                      </a:r>
                      <a:endParaRPr lang="en-US" dirty="0"/>
                    </a:p>
                  </a:txBody>
                  <a:tcPr/>
                </a:tc>
                <a:tc>
                  <a:txBody>
                    <a:bodyPr/>
                    <a:lstStyle/>
                    <a:p>
                      <a:pPr algn="ctr"/>
                      <a:r>
                        <a:rPr lang="en-US" dirty="0" smtClean="0"/>
                        <a:t>29</a:t>
                      </a:r>
                      <a:endParaRPr lang="en-US" dirty="0"/>
                    </a:p>
                  </a:txBody>
                  <a:tcPr/>
                </a:tc>
              </a:tr>
              <a:tr h="370840">
                <a:tc>
                  <a:txBody>
                    <a:bodyPr/>
                    <a:lstStyle/>
                    <a:p>
                      <a:pPr algn="ctr"/>
                      <a:r>
                        <a:rPr lang="en-US" dirty="0" smtClean="0"/>
                        <a:t>21</a:t>
                      </a:r>
                      <a:endParaRPr lang="en-US" dirty="0"/>
                    </a:p>
                  </a:txBody>
                  <a:tcPr/>
                </a:tc>
                <a:tc>
                  <a:txBody>
                    <a:bodyPr/>
                    <a:lstStyle/>
                    <a:p>
                      <a:pPr algn="ctr"/>
                      <a:r>
                        <a:rPr lang="en-US" dirty="0" smtClean="0"/>
                        <a:t>13</a:t>
                      </a:r>
                      <a:endParaRPr lang="en-US" dirty="0"/>
                    </a:p>
                  </a:txBody>
                  <a:tcPr/>
                </a:tc>
                <a:tc>
                  <a:txBody>
                    <a:bodyPr/>
                    <a:lstStyle/>
                    <a:p>
                      <a:pPr algn="ctr"/>
                      <a:r>
                        <a:rPr lang="en-US" dirty="0" smtClean="0"/>
                        <a:t>5</a:t>
                      </a:r>
                      <a:endParaRPr lang="en-US" dirty="0"/>
                    </a:p>
                  </a:txBody>
                  <a:tcPr/>
                </a:tc>
                <a:tc>
                  <a:txBody>
                    <a:bodyPr/>
                    <a:lstStyle/>
                    <a:p>
                      <a:pPr algn="ctr"/>
                      <a:r>
                        <a:rPr lang="en-US" dirty="0" smtClean="0"/>
                        <a:t>28</a:t>
                      </a:r>
                      <a:endParaRPr lang="en-US" dirty="0"/>
                    </a:p>
                  </a:txBody>
                  <a:tcPr/>
                </a:tc>
                <a:tc>
                  <a:txBody>
                    <a:bodyPr/>
                    <a:lstStyle/>
                    <a:p>
                      <a:pPr algn="ctr"/>
                      <a:r>
                        <a:rPr lang="en-US" dirty="0" smtClean="0"/>
                        <a:t>20</a:t>
                      </a:r>
                      <a:endParaRPr lang="en-US" dirty="0"/>
                    </a:p>
                  </a:txBody>
                  <a:tcPr/>
                </a:tc>
                <a:tc>
                  <a:txBody>
                    <a:bodyPr/>
                    <a:lstStyle/>
                    <a:p>
                      <a:pPr algn="ctr"/>
                      <a:r>
                        <a:rPr lang="en-US" dirty="0" smtClean="0"/>
                        <a:t>12</a:t>
                      </a:r>
                      <a:endParaRPr lang="en-US" dirty="0"/>
                    </a:p>
                  </a:txBody>
                  <a:tcPr/>
                </a:tc>
                <a:tc>
                  <a:txBody>
                    <a:bodyPr/>
                    <a:lstStyle/>
                    <a:p>
                      <a:pPr algn="ctr"/>
                      <a:r>
                        <a:rPr lang="en-US" dirty="0" smtClean="0"/>
                        <a:t>4</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411625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Permuted Choice Two (PC-2)</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4258495"/>
              </p:ext>
            </p:extLst>
          </p:nvPr>
        </p:nvGraphicFramePr>
        <p:xfrm>
          <a:off x="381000" y="2667000"/>
          <a:ext cx="8229600" cy="2225040"/>
        </p:xfrm>
        <a:graphic>
          <a:graphicData uri="http://schemas.openxmlformats.org/drawingml/2006/table">
            <a:tbl>
              <a:tblPr bandRow="1">
                <a:tableStyleId>{F5AB1C69-6EDB-4FF4-983F-18BD219EF322}</a:tableStyleId>
              </a:tblPr>
              <a:tblGrid>
                <a:gridCol w="1028700"/>
                <a:gridCol w="1028700"/>
                <a:gridCol w="1028700"/>
                <a:gridCol w="1028700"/>
                <a:gridCol w="1028700"/>
                <a:gridCol w="1028700"/>
                <a:gridCol w="1028700"/>
                <a:gridCol w="1028700"/>
              </a:tblGrid>
              <a:tr h="370840">
                <a:tc>
                  <a:txBody>
                    <a:bodyPr/>
                    <a:lstStyle/>
                    <a:p>
                      <a:pPr algn="ctr"/>
                      <a:r>
                        <a:rPr lang="en-US" dirty="0" smtClean="0"/>
                        <a:t>14</a:t>
                      </a:r>
                      <a:endParaRPr lang="en-US" dirty="0"/>
                    </a:p>
                  </a:txBody>
                  <a:tcPr/>
                </a:tc>
                <a:tc>
                  <a:txBody>
                    <a:bodyPr/>
                    <a:lstStyle/>
                    <a:p>
                      <a:pPr algn="ctr"/>
                      <a:r>
                        <a:rPr lang="en-US" dirty="0" smtClean="0"/>
                        <a:t>17</a:t>
                      </a:r>
                      <a:endParaRPr lang="en-US" dirty="0"/>
                    </a:p>
                  </a:txBody>
                  <a:tcPr/>
                </a:tc>
                <a:tc>
                  <a:txBody>
                    <a:bodyPr/>
                    <a:lstStyle/>
                    <a:p>
                      <a:pPr algn="ctr"/>
                      <a:r>
                        <a:rPr lang="en-US" dirty="0" smtClean="0"/>
                        <a:t>11</a:t>
                      </a:r>
                      <a:endParaRPr lang="en-US" dirty="0"/>
                    </a:p>
                  </a:txBody>
                  <a:tcPr/>
                </a:tc>
                <a:tc>
                  <a:txBody>
                    <a:bodyPr/>
                    <a:lstStyle/>
                    <a:p>
                      <a:pPr algn="ctr"/>
                      <a:r>
                        <a:rPr lang="en-US" dirty="0" smtClean="0"/>
                        <a:t>24</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28</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6</a:t>
                      </a:r>
                      <a:endParaRPr lang="en-US" dirty="0"/>
                    </a:p>
                  </a:txBody>
                  <a:tcPr/>
                </a:tc>
                <a:tc>
                  <a:txBody>
                    <a:bodyPr/>
                    <a:lstStyle/>
                    <a:p>
                      <a:pPr algn="ctr"/>
                      <a:r>
                        <a:rPr lang="en-US" dirty="0" smtClean="0"/>
                        <a:t>21</a:t>
                      </a:r>
                      <a:endParaRPr lang="en-US" dirty="0"/>
                    </a:p>
                  </a:txBody>
                  <a:tcPr/>
                </a:tc>
                <a:tc>
                  <a:txBody>
                    <a:bodyPr/>
                    <a:lstStyle/>
                    <a:p>
                      <a:pPr algn="ctr"/>
                      <a:r>
                        <a:rPr lang="en-US" dirty="0" smtClean="0"/>
                        <a:t>10</a:t>
                      </a:r>
                      <a:endParaRPr lang="en-US" dirty="0"/>
                    </a:p>
                  </a:txBody>
                  <a:tcPr/>
                </a:tc>
                <a:tc>
                  <a:txBody>
                    <a:bodyPr/>
                    <a:lstStyle/>
                    <a:p>
                      <a:pPr algn="ctr"/>
                      <a:r>
                        <a:rPr lang="en-US" dirty="0" smtClean="0"/>
                        <a:t>23</a:t>
                      </a:r>
                      <a:endParaRPr lang="en-US" dirty="0"/>
                    </a:p>
                  </a:txBody>
                  <a:tcPr/>
                </a:tc>
                <a:tc>
                  <a:txBody>
                    <a:bodyPr/>
                    <a:lstStyle/>
                    <a:p>
                      <a:pPr algn="ctr"/>
                      <a:r>
                        <a:rPr lang="en-US" dirty="0" smtClean="0"/>
                        <a:t>19</a:t>
                      </a:r>
                      <a:endParaRPr lang="en-US" dirty="0"/>
                    </a:p>
                  </a:txBody>
                  <a:tcPr/>
                </a:tc>
                <a:tc>
                  <a:txBody>
                    <a:bodyPr/>
                    <a:lstStyle/>
                    <a:p>
                      <a:pPr algn="ctr"/>
                      <a:r>
                        <a:rPr lang="en-US" dirty="0" smtClean="0"/>
                        <a:t>12</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26</a:t>
                      </a:r>
                      <a:endParaRPr lang="en-US" dirty="0"/>
                    </a:p>
                  </a:txBody>
                  <a:tcPr/>
                </a:tc>
                <a:tc>
                  <a:txBody>
                    <a:bodyPr/>
                    <a:lstStyle/>
                    <a:p>
                      <a:pPr algn="ctr"/>
                      <a:r>
                        <a:rPr lang="en-US" dirty="0" smtClean="0"/>
                        <a:t>8</a:t>
                      </a:r>
                      <a:endParaRPr lang="en-US" dirty="0"/>
                    </a:p>
                  </a:txBody>
                  <a:tcPr/>
                </a:tc>
                <a:tc>
                  <a:txBody>
                    <a:bodyPr/>
                    <a:lstStyle/>
                    <a:p>
                      <a:pPr algn="ctr"/>
                      <a:r>
                        <a:rPr lang="en-US" dirty="0" smtClean="0"/>
                        <a:t>16</a:t>
                      </a:r>
                      <a:endParaRPr lang="en-US" dirty="0"/>
                    </a:p>
                  </a:txBody>
                  <a:tcPr/>
                </a:tc>
                <a:tc>
                  <a:txBody>
                    <a:bodyPr/>
                    <a:lstStyle/>
                    <a:p>
                      <a:pPr algn="ctr"/>
                      <a:r>
                        <a:rPr lang="en-US" dirty="0" smtClean="0"/>
                        <a:t>7</a:t>
                      </a:r>
                      <a:endParaRPr lang="en-US" dirty="0"/>
                    </a:p>
                  </a:txBody>
                  <a:tcPr/>
                </a:tc>
                <a:tc>
                  <a:txBody>
                    <a:bodyPr/>
                    <a:lstStyle/>
                    <a:p>
                      <a:pPr algn="ctr"/>
                      <a:r>
                        <a:rPr lang="en-US" dirty="0" smtClean="0"/>
                        <a:t>27</a:t>
                      </a:r>
                      <a:endParaRPr lang="en-US" dirty="0"/>
                    </a:p>
                  </a:txBody>
                  <a:tcPr/>
                </a:tc>
                <a:tc>
                  <a:txBody>
                    <a:bodyPr/>
                    <a:lstStyle/>
                    <a:p>
                      <a:pPr algn="ctr"/>
                      <a:r>
                        <a:rPr lang="en-US" dirty="0" smtClean="0"/>
                        <a:t>20</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41</a:t>
                      </a:r>
                      <a:endParaRPr lang="en-US" dirty="0"/>
                    </a:p>
                  </a:txBody>
                  <a:tcPr/>
                </a:tc>
                <a:tc>
                  <a:txBody>
                    <a:bodyPr/>
                    <a:lstStyle/>
                    <a:p>
                      <a:pPr algn="ctr"/>
                      <a:r>
                        <a:rPr lang="en-US" dirty="0" smtClean="0"/>
                        <a:t>52</a:t>
                      </a:r>
                      <a:endParaRPr lang="en-US" dirty="0"/>
                    </a:p>
                  </a:txBody>
                  <a:tcPr/>
                </a:tc>
                <a:tc>
                  <a:txBody>
                    <a:bodyPr/>
                    <a:lstStyle/>
                    <a:p>
                      <a:pPr algn="ctr"/>
                      <a:r>
                        <a:rPr lang="en-US" dirty="0" smtClean="0"/>
                        <a:t>31</a:t>
                      </a:r>
                      <a:endParaRPr lang="en-US" dirty="0"/>
                    </a:p>
                  </a:txBody>
                  <a:tcPr/>
                </a:tc>
                <a:tc>
                  <a:txBody>
                    <a:bodyPr/>
                    <a:lstStyle/>
                    <a:p>
                      <a:pPr algn="ctr"/>
                      <a:r>
                        <a:rPr lang="en-US" dirty="0" smtClean="0"/>
                        <a:t>37</a:t>
                      </a:r>
                      <a:endParaRPr lang="en-US" dirty="0"/>
                    </a:p>
                  </a:txBody>
                  <a:tcPr/>
                </a:tc>
                <a:tc>
                  <a:txBody>
                    <a:bodyPr/>
                    <a:lstStyle/>
                    <a:p>
                      <a:pPr algn="ctr"/>
                      <a:r>
                        <a:rPr lang="en-US" dirty="0" smtClean="0"/>
                        <a:t>47</a:t>
                      </a:r>
                      <a:endParaRPr lang="en-US" dirty="0"/>
                    </a:p>
                  </a:txBody>
                  <a:tcPr/>
                </a:tc>
                <a:tc>
                  <a:txBody>
                    <a:bodyPr/>
                    <a:lstStyle/>
                    <a:p>
                      <a:pPr algn="ctr"/>
                      <a:r>
                        <a:rPr lang="en-US" dirty="0" smtClean="0"/>
                        <a:t>55</a:t>
                      </a:r>
                      <a:endParaRPr lang="en-US" dirty="0"/>
                    </a:p>
                  </a:txBody>
                  <a:tcPr/>
                </a:tc>
                <a:tc>
                  <a:txBody>
                    <a:bodyPr/>
                    <a:lstStyle/>
                    <a:p>
                      <a:pPr algn="ctr"/>
                      <a:r>
                        <a:rPr lang="en-US" dirty="0" smtClean="0"/>
                        <a:t>30</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51</a:t>
                      </a:r>
                      <a:endParaRPr lang="en-US" dirty="0"/>
                    </a:p>
                  </a:txBody>
                  <a:tcPr/>
                </a:tc>
                <a:tc>
                  <a:txBody>
                    <a:bodyPr/>
                    <a:lstStyle/>
                    <a:p>
                      <a:pPr algn="ctr"/>
                      <a:r>
                        <a:rPr lang="en-US" dirty="0" smtClean="0"/>
                        <a:t>45</a:t>
                      </a:r>
                      <a:endParaRPr lang="en-US" dirty="0"/>
                    </a:p>
                  </a:txBody>
                  <a:tcPr/>
                </a:tc>
                <a:tc>
                  <a:txBody>
                    <a:bodyPr/>
                    <a:lstStyle/>
                    <a:p>
                      <a:pPr algn="ctr"/>
                      <a:r>
                        <a:rPr lang="en-US" dirty="0" smtClean="0"/>
                        <a:t>33</a:t>
                      </a:r>
                      <a:endParaRPr lang="en-US" dirty="0"/>
                    </a:p>
                  </a:txBody>
                  <a:tcPr/>
                </a:tc>
                <a:tc>
                  <a:txBody>
                    <a:bodyPr/>
                    <a:lstStyle/>
                    <a:p>
                      <a:pPr algn="ctr"/>
                      <a:r>
                        <a:rPr lang="en-US" dirty="0" smtClean="0"/>
                        <a:t>48</a:t>
                      </a:r>
                      <a:endParaRPr lang="en-US" dirty="0"/>
                    </a:p>
                  </a:txBody>
                  <a:tcPr/>
                </a:tc>
                <a:tc>
                  <a:txBody>
                    <a:bodyPr/>
                    <a:lstStyle/>
                    <a:p>
                      <a:pPr algn="ctr"/>
                      <a:r>
                        <a:rPr lang="en-US" dirty="0" smtClean="0"/>
                        <a:t>44</a:t>
                      </a:r>
                      <a:endParaRPr lang="en-US" dirty="0"/>
                    </a:p>
                  </a:txBody>
                  <a:tcPr/>
                </a:tc>
                <a:tc>
                  <a:txBody>
                    <a:bodyPr/>
                    <a:lstStyle/>
                    <a:p>
                      <a:pPr algn="ctr"/>
                      <a:r>
                        <a:rPr lang="en-US" dirty="0" smtClean="0"/>
                        <a:t>49</a:t>
                      </a:r>
                      <a:endParaRPr lang="en-US" dirty="0"/>
                    </a:p>
                  </a:txBody>
                  <a:tcPr/>
                </a:tc>
                <a:tc>
                  <a:txBody>
                    <a:bodyPr/>
                    <a:lstStyle/>
                    <a:p>
                      <a:pPr algn="ctr"/>
                      <a:r>
                        <a:rPr lang="en-US" dirty="0" smtClean="0"/>
                        <a:t>39</a:t>
                      </a:r>
                      <a:endParaRPr lang="en-US" dirty="0"/>
                    </a:p>
                  </a:txBody>
                  <a:tcPr/>
                </a:tc>
                <a:tc>
                  <a:txBody>
                    <a:bodyPr/>
                    <a:lstStyle/>
                    <a:p>
                      <a:pPr algn="ctr"/>
                      <a:r>
                        <a:rPr lang="en-US" dirty="0" smtClean="0"/>
                        <a:t>56</a:t>
                      </a:r>
                      <a:endParaRPr lang="en-US" dirty="0"/>
                    </a:p>
                  </a:txBody>
                  <a:tcPr/>
                </a:tc>
              </a:tr>
              <a:tr h="370840">
                <a:tc>
                  <a:txBody>
                    <a:bodyPr/>
                    <a:lstStyle/>
                    <a:p>
                      <a:pPr algn="ctr"/>
                      <a:r>
                        <a:rPr lang="en-US" dirty="0" smtClean="0"/>
                        <a:t>34</a:t>
                      </a:r>
                      <a:endParaRPr lang="en-US" dirty="0"/>
                    </a:p>
                  </a:txBody>
                  <a:tcPr/>
                </a:tc>
                <a:tc>
                  <a:txBody>
                    <a:bodyPr/>
                    <a:lstStyle/>
                    <a:p>
                      <a:pPr algn="ctr"/>
                      <a:r>
                        <a:rPr lang="en-US" dirty="0" smtClean="0"/>
                        <a:t>53</a:t>
                      </a:r>
                      <a:endParaRPr lang="en-US" dirty="0"/>
                    </a:p>
                  </a:txBody>
                  <a:tcPr/>
                </a:tc>
                <a:tc>
                  <a:txBody>
                    <a:bodyPr/>
                    <a:lstStyle/>
                    <a:p>
                      <a:pPr algn="ctr"/>
                      <a:r>
                        <a:rPr lang="en-US" dirty="0" smtClean="0"/>
                        <a:t>46</a:t>
                      </a:r>
                      <a:endParaRPr lang="en-US" dirty="0"/>
                    </a:p>
                  </a:txBody>
                  <a:tcPr/>
                </a:tc>
                <a:tc>
                  <a:txBody>
                    <a:bodyPr/>
                    <a:lstStyle/>
                    <a:p>
                      <a:pPr algn="ctr"/>
                      <a:r>
                        <a:rPr lang="en-US" dirty="0" smtClean="0"/>
                        <a:t>42</a:t>
                      </a:r>
                      <a:endParaRPr lang="en-US" dirty="0"/>
                    </a:p>
                  </a:txBody>
                  <a:tcPr/>
                </a:tc>
                <a:tc>
                  <a:txBody>
                    <a:bodyPr/>
                    <a:lstStyle/>
                    <a:p>
                      <a:pPr algn="ctr"/>
                      <a:r>
                        <a:rPr lang="en-US" dirty="0" smtClean="0"/>
                        <a:t>50</a:t>
                      </a:r>
                      <a:endParaRPr lang="en-US" dirty="0"/>
                    </a:p>
                  </a:txBody>
                  <a:tcPr/>
                </a:tc>
                <a:tc>
                  <a:txBody>
                    <a:bodyPr/>
                    <a:lstStyle/>
                    <a:p>
                      <a:pPr algn="ctr"/>
                      <a:r>
                        <a:rPr lang="en-US" dirty="0" smtClean="0"/>
                        <a:t>36</a:t>
                      </a:r>
                      <a:endParaRPr lang="en-US" dirty="0"/>
                    </a:p>
                  </a:txBody>
                  <a:tcPr/>
                </a:tc>
                <a:tc>
                  <a:txBody>
                    <a:bodyPr/>
                    <a:lstStyle/>
                    <a:p>
                      <a:pPr algn="ctr"/>
                      <a:r>
                        <a:rPr lang="en-US" dirty="0" smtClean="0"/>
                        <a:t>29</a:t>
                      </a:r>
                      <a:endParaRPr lang="en-US" dirty="0"/>
                    </a:p>
                  </a:txBody>
                  <a:tcPr/>
                </a:tc>
                <a:tc>
                  <a:txBody>
                    <a:bodyPr/>
                    <a:lstStyle/>
                    <a:p>
                      <a:pPr algn="ctr"/>
                      <a:r>
                        <a:rPr lang="en-US" dirty="0" smtClean="0"/>
                        <a:t>32</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267305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b="1" dirty="0"/>
              <a:t>Stream &amp; Block Cipher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1" y="685800"/>
            <a:ext cx="6477000" cy="61722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23462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Schedule of Left Shifts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4586671"/>
              </p:ext>
            </p:extLst>
          </p:nvPr>
        </p:nvGraphicFramePr>
        <p:xfrm>
          <a:off x="152400" y="2438400"/>
          <a:ext cx="8915400" cy="1524000"/>
        </p:xfrm>
        <a:graphic>
          <a:graphicData uri="http://schemas.openxmlformats.org/drawingml/2006/table">
            <a:tbl>
              <a:tblPr firstCol="1" bandRow="1">
                <a:tableStyleId>{5C22544A-7EE6-4342-B048-85BDC9FD1C3A}</a:tableStyleId>
              </a:tblPr>
              <a:tblGrid>
                <a:gridCol w="1007823"/>
                <a:gridCol w="516172"/>
                <a:gridCol w="533400"/>
                <a:gridCol w="457200"/>
                <a:gridCol w="533400"/>
                <a:gridCol w="457200"/>
                <a:gridCol w="457200"/>
                <a:gridCol w="457200"/>
                <a:gridCol w="533400"/>
                <a:gridCol w="457200"/>
                <a:gridCol w="533400"/>
                <a:gridCol w="533400"/>
                <a:gridCol w="533400"/>
                <a:gridCol w="533400"/>
                <a:gridCol w="457200"/>
                <a:gridCol w="457200"/>
                <a:gridCol w="457205"/>
              </a:tblGrid>
              <a:tr h="751840">
                <a:tc>
                  <a:txBody>
                    <a:bodyPr/>
                    <a:lstStyle/>
                    <a:p>
                      <a:r>
                        <a:rPr lang="en-US" dirty="0" smtClean="0"/>
                        <a:t>Round Number</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tc>
              </a:tr>
              <a:tr h="772160">
                <a:tc>
                  <a:txBody>
                    <a:bodyPr/>
                    <a:lstStyle/>
                    <a:p>
                      <a:r>
                        <a:rPr lang="en-US" dirty="0" smtClean="0"/>
                        <a:t>Bits Rotated</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837231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 Decryption</a:t>
            </a:r>
            <a:endParaRPr lang="en-US" b="1" dirty="0"/>
          </a:p>
        </p:txBody>
      </p:sp>
      <p:sp>
        <p:nvSpPr>
          <p:cNvPr id="3" name="Content Placeholder 2"/>
          <p:cNvSpPr>
            <a:spLocks noGrp="1"/>
          </p:cNvSpPr>
          <p:nvPr>
            <p:ph idx="1"/>
          </p:nvPr>
        </p:nvSpPr>
        <p:spPr/>
        <p:txBody>
          <a:bodyPr/>
          <a:lstStyle/>
          <a:p>
            <a:pPr algn="just"/>
            <a:r>
              <a:rPr lang="en-US" dirty="0"/>
              <a:t>As with any </a:t>
            </a:r>
            <a:r>
              <a:rPr lang="en-US" dirty="0" err="1"/>
              <a:t>Feistel</a:t>
            </a:r>
            <a:r>
              <a:rPr lang="en-US" dirty="0"/>
              <a:t> cipher, decryption uses the same algorithm as encryption, except that the application of the </a:t>
            </a:r>
            <a:r>
              <a:rPr lang="en-US" dirty="0" err="1"/>
              <a:t>subkeys</a:t>
            </a:r>
            <a:r>
              <a:rPr lang="en-US" dirty="0"/>
              <a:t> is reversed.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486100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Avalanche Effect</a:t>
            </a:r>
            <a:endParaRPr lang="en-US" b="1" dirty="0"/>
          </a:p>
        </p:txBody>
      </p:sp>
      <p:sp>
        <p:nvSpPr>
          <p:cNvPr id="3" name="Content Placeholder 2"/>
          <p:cNvSpPr>
            <a:spLocks noGrp="1"/>
          </p:cNvSpPr>
          <p:nvPr>
            <p:ph idx="1"/>
          </p:nvPr>
        </p:nvSpPr>
        <p:spPr/>
        <p:txBody>
          <a:bodyPr>
            <a:normAutofit/>
          </a:bodyPr>
          <a:lstStyle/>
          <a:p>
            <a:pPr algn="just"/>
            <a:r>
              <a:rPr lang="en-US" dirty="0"/>
              <a:t>Avalanche </a:t>
            </a:r>
            <a:r>
              <a:rPr lang="en-US" dirty="0" smtClean="0"/>
              <a:t>Effect is a property </a:t>
            </a:r>
            <a:r>
              <a:rPr lang="en-US" dirty="0"/>
              <a:t>of any encryption </a:t>
            </a:r>
            <a:r>
              <a:rPr lang="en-US" dirty="0" smtClean="0"/>
              <a:t>algorithm </a:t>
            </a:r>
            <a:r>
              <a:rPr lang="en-US" dirty="0"/>
              <a:t>that a small change in either the plaintext or the key should produce a </a:t>
            </a:r>
            <a:r>
              <a:rPr lang="en-US" dirty="0" smtClean="0"/>
              <a:t>significant change </a:t>
            </a:r>
            <a:r>
              <a:rPr lang="en-US" dirty="0"/>
              <a:t>in the </a:t>
            </a:r>
            <a:r>
              <a:rPr lang="en-US" dirty="0" err="1"/>
              <a:t>ciphertext</a:t>
            </a:r>
            <a:r>
              <a:rPr lang="en-US" dirty="0"/>
              <a:t>. </a:t>
            </a:r>
            <a:endParaRPr lang="en-US" dirty="0" smtClean="0"/>
          </a:p>
          <a:p>
            <a:pPr algn="just"/>
            <a:r>
              <a:rPr lang="en-US" dirty="0" smtClean="0"/>
              <a:t>In </a:t>
            </a:r>
            <a:r>
              <a:rPr lang="en-US" dirty="0"/>
              <a:t>particular, a change in one bit of the plaintext or one bit of the key should produce a change in many bits of </a:t>
            </a:r>
            <a:r>
              <a:rPr lang="en-US" dirty="0" smtClean="0"/>
              <a:t>the </a:t>
            </a:r>
            <a:r>
              <a:rPr lang="en-US" dirty="0" err="1" smtClean="0"/>
              <a:t>ciphertext</a:t>
            </a:r>
            <a:r>
              <a:rPr lang="en-US" dirty="0" smtClean="0"/>
              <a:t>.</a:t>
            </a:r>
          </a:p>
          <a:p>
            <a:pPr algn="just"/>
            <a:r>
              <a:rPr lang="en-US" dirty="0"/>
              <a:t>DES exhibits a strong avalanche effect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8372813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dirty="0"/>
              <a:t>Avalanche </a:t>
            </a:r>
            <a:r>
              <a:rPr lang="en-US" b="1" dirty="0" smtClean="0"/>
              <a:t>Effect in DES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5762" y="533400"/>
            <a:ext cx="7275237" cy="629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6652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Strength of DES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n-US" b="1" dirty="0" smtClean="0"/>
                  <a:t>1. Use </a:t>
                </a:r>
                <a:r>
                  <a:rPr lang="en-US" b="1" dirty="0"/>
                  <a:t>of 56-Bit </a:t>
                </a:r>
                <a:r>
                  <a:rPr lang="en-US" b="1" dirty="0" smtClean="0"/>
                  <a:t>Keys</a:t>
                </a:r>
              </a:p>
              <a:p>
                <a:pPr lvl="1" algn="just"/>
                <a:r>
                  <a:rPr lang="en-US" dirty="0"/>
                  <a:t>With a key length of 56 bits, there are </a:t>
                </a:r>
                <a14:m>
                  <m:oMath xmlns:m="http://schemas.openxmlformats.org/officeDocument/2006/math">
                    <m:sSup>
                      <m:sSupPr>
                        <m:ctrlPr>
                          <a:rPr lang="en-US" i="1" smtClean="0">
                            <a:latin typeface="Cambria Math"/>
                          </a:rPr>
                        </m:ctrlPr>
                      </m:sSupPr>
                      <m:e>
                        <m:r>
                          <a:rPr lang="en-US" b="0" i="1" smtClean="0">
                            <a:latin typeface="Cambria Math"/>
                          </a:rPr>
                          <m:t>2</m:t>
                        </m:r>
                      </m:e>
                      <m:sup>
                        <m:r>
                          <a:rPr lang="en-US" b="0" i="1" smtClean="0">
                            <a:latin typeface="Cambria Math"/>
                          </a:rPr>
                          <m:t>56</m:t>
                        </m:r>
                      </m:sup>
                    </m:sSup>
                  </m:oMath>
                </a14:m>
                <a:r>
                  <a:rPr lang="en-US" dirty="0" smtClean="0"/>
                  <a:t> possible </a:t>
                </a:r>
                <a:r>
                  <a:rPr lang="en-US" dirty="0"/>
                  <a:t>keys, which is approximately 7.2 x </a:t>
                </a:r>
                <a14:m>
                  <m:oMath xmlns:m="http://schemas.openxmlformats.org/officeDocument/2006/math">
                    <m:sSup>
                      <m:sSupPr>
                        <m:ctrlPr>
                          <a:rPr lang="en-US" i="1" smtClean="0">
                            <a:latin typeface="Cambria Math"/>
                          </a:rPr>
                        </m:ctrlPr>
                      </m:sSupPr>
                      <m:e>
                        <m:r>
                          <a:rPr lang="en-US" b="0" i="1" smtClean="0">
                            <a:latin typeface="Cambria Math"/>
                          </a:rPr>
                          <m:t>10</m:t>
                        </m:r>
                      </m:e>
                      <m:sup>
                        <m:r>
                          <a:rPr lang="en-US" b="0" i="1" smtClean="0">
                            <a:latin typeface="Cambria Math"/>
                          </a:rPr>
                          <m:t>16</m:t>
                        </m:r>
                      </m:sup>
                    </m:sSup>
                  </m:oMath>
                </a14:m>
                <a:r>
                  <a:rPr lang="en-US" dirty="0" smtClean="0"/>
                  <a:t>.</a:t>
                </a:r>
              </a:p>
              <a:p>
                <a:pPr lvl="1" algn="just"/>
                <a:r>
                  <a:rPr lang="en-US" dirty="0" smtClean="0"/>
                  <a:t> </a:t>
                </a:r>
                <a:r>
                  <a:rPr lang="en-US" dirty="0"/>
                  <a:t>Thus, on the face of it, a brute-force </a:t>
                </a:r>
                <a:r>
                  <a:rPr lang="en-US" dirty="0" smtClean="0"/>
                  <a:t>attack appears </a:t>
                </a:r>
                <a:r>
                  <a:rPr lang="en-US" dirty="0"/>
                  <a:t>impractical. </a:t>
                </a:r>
                <a:endParaRPr lang="en-US" dirty="0" smtClean="0"/>
              </a:p>
              <a:p>
                <a:pPr lvl="1" algn="just"/>
                <a:r>
                  <a:rPr lang="en-US" dirty="0" smtClean="0"/>
                  <a:t>On </a:t>
                </a:r>
                <a:r>
                  <a:rPr lang="en-US" dirty="0"/>
                  <a:t>average, half the key space has to be searched, a single machine performing one </a:t>
                </a:r>
                <a:r>
                  <a:rPr lang="en-US" dirty="0" smtClean="0"/>
                  <a:t>DES encryption </a:t>
                </a:r>
                <a:r>
                  <a:rPr lang="en-US" dirty="0"/>
                  <a:t>per microsecond would take more than a thousand </a:t>
                </a:r>
                <a:r>
                  <a:rPr lang="en-US" dirty="0" smtClean="0"/>
                  <a:t>years </a:t>
                </a:r>
                <a:r>
                  <a:rPr lang="en-US" dirty="0"/>
                  <a:t>to break the cipher.</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1375221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Strength of DES</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smtClean="0"/>
              <a:t>2. Nature </a:t>
            </a:r>
            <a:r>
              <a:rPr lang="en-US" b="1" dirty="0"/>
              <a:t>of the DES </a:t>
            </a:r>
            <a:r>
              <a:rPr lang="en-US" b="1" dirty="0" smtClean="0"/>
              <a:t>Algorithm</a:t>
            </a:r>
          </a:p>
          <a:p>
            <a:pPr lvl="1" algn="just"/>
            <a:r>
              <a:rPr lang="en-US" dirty="0" smtClean="0"/>
              <a:t>Cryptanalysis </a:t>
            </a:r>
            <a:r>
              <a:rPr lang="en-US" dirty="0"/>
              <a:t>is possible by exploiting the characteristics of the DES algorithm. </a:t>
            </a:r>
            <a:endParaRPr lang="en-US" dirty="0" smtClean="0"/>
          </a:p>
          <a:p>
            <a:pPr lvl="1" algn="just"/>
            <a:r>
              <a:rPr lang="en-US" dirty="0" smtClean="0"/>
              <a:t>The </a:t>
            </a:r>
            <a:r>
              <a:rPr lang="en-US" dirty="0"/>
              <a:t>focus </a:t>
            </a:r>
            <a:r>
              <a:rPr lang="en-US" dirty="0" smtClean="0"/>
              <a:t>of concern </a:t>
            </a:r>
            <a:r>
              <a:rPr lang="en-US" dirty="0"/>
              <a:t>has been on the eight substitution tables, or S-boxes, that are used in each iteration. </a:t>
            </a:r>
            <a:endParaRPr lang="en-US" dirty="0" smtClean="0"/>
          </a:p>
          <a:p>
            <a:pPr lvl="1" algn="just"/>
            <a:r>
              <a:rPr lang="en-US" dirty="0" smtClean="0"/>
              <a:t>Because </a:t>
            </a:r>
            <a:r>
              <a:rPr lang="en-US" dirty="0"/>
              <a:t>the design criteria for </a:t>
            </a:r>
            <a:r>
              <a:rPr lang="en-US" dirty="0" smtClean="0"/>
              <a:t>these boxes</a:t>
            </a:r>
            <a:r>
              <a:rPr lang="en-US" dirty="0"/>
              <a:t>, and indeed for the entire algorithm, were not made public, there is a suspicion that the boxes were constructed in such a way </a:t>
            </a:r>
            <a:r>
              <a:rPr lang="en-US" dirty="0" smtClean="0"/>
              <a:t>that cryptanalysis </a:t>
            </a:r>
            <a:r>
              <a:rPr lang="en-US" dirty="0"/>
              <a:t>is possible for an opponent who knows the weaknesses in the S-boxes.</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049231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Timing Attacks</a:t>
            </a:r>
            <a:br>
              <a:rPr lang="en-US" b="1" dirty="0"/>
            </a:b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smtClean="0"/>
              <a:t>	A </a:t>
            </a:r>
            <a:r>
              <a:rPr lang="en-US" dirty="0"/>
              <a:t>timing attack is one in which information about the key or the plaintext is obtained by observing how long it takes a given implementation to perform decryptions on various </a:t>
            </a:r>
            <a:r>
              <a:rPr lang="en-US" dirty="0" err="1"/>
              <a:t>ciphertexts</a:t>
            </a:r>
            <a:r>
              <a:rPr lang="en-US" dirty="0"/>
              <a:t>. </a:t>
            </a:r>
          </a:p>
          <a:p>
            <a:pPr lvl="1" algn="just"/>
            <a:r>
              <a:rPr lang="en-US" dirty="0"/>
              <a:t>A timing attack exploits the fact that an encryption or decryption algorithm often takes slightly different amounts of time on different inputs.</a:t>
            </a:r>
          </a:p>
          <a:p>
            <a:pPr lvl="1" algn="just"/>
            <a:r>
              <a:rPr lang="en-US" dirty="0"/>
              <a:t>DES appears to be fairly resistant to a successful timing attack but suggest some avenues to explore.</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3901074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Multiple </a:t>
            </a:r>
            <a:r>
              <a:rPr lang="fr-FR" b="1" dirty="0" err="1"/>
              <a:t>Encryption</a:t>
            </a:r>
            <a:r>
              <a:rPr lang="fr-FR" b="1" dirty="0"/>
              <a:t> and Triple DES</a:t>
            </a:r>
            <a:endParaRPr lang="en-US" dirty="0"/>
          </a:p>
        </p:txBody>
      </p:sp>
      <p:sp>
        <p:nvSpPr>
          <p:cNvPr id="3" name="Content Placeholder 2"/>
          <p:cNvSpPr>
            <a:spLocks noGrp="1"/>
          </p:cNvSpPr>
          <p:nvPr>
            <p:ph idx="1"/>
          </p:nvPr>
        </p:nvSpPr>
        <p:spPr/>
        <p:txBody>
          <a:bodyPr>
            <a:normAutofit/>
          </a:bodyPr>
          <a:lstStyle/>
          <a:p>
            <a:r>
              <a:rPr lang="en-US" dirty="0"/>
              <a:t>Multiple encryption is a technique in which an encryption algorithm is used multiple times. </a:t>
            </a:r>
            <a:endParaRPr lang="en-US" dirty="0" smtClean="0"/>
          </a:p>
          <a:p>
            <a:r>
              <a:rPr lang="en-US" dirty="0" smtClean="0"/>
              <a:t>In </a:t>
            </a:r>
            <a:r>
              <a:rPr lang="en-US" dirty="0"/>
              <a:t>the </a:t>
            </a:r>
            <a:r>
              <a:rPr lang="en-US" dirty="0" smtClean="0"/>
              <a:t>first instance</a:t>
            </a:r>
            <a:r>
              <a:rPr lang="en-US" dirty="0"/>
              <a:t>, plaintext is converted to </a:t>
            </a:r>
            <a:r>
              <a:rPr lang="en-US" dirty="0" err="1"/>
              <a:t>ciphertext</a:t>
            </a:r>
            <a:r>
              <a:rPr lang="en-US" dirty="0"/>
              <a:t> using the encryption algorithm</a:t>
            </a:r>
            <a:r>
              <a:rPr lang="en-US" dirty="0" smtClean="0"/>
              <a:t>.</a:t>
            </a:r>
          </a:p>
          <a:p>
            <a:r>
              <a:rPr lang="en-US" dirty="0" smtClean="0"/>
              <a:t>This </a:t>
            </a:r>
            <a:r>
              <a:rPr lang="en-US" dirty="0" err="1"/>
              <a:t>ciphertext</a:t>
            </a:r>
            <a:r>
              <a:rPr lang="en-US" dirty="0"/>
              <a:t> is then used </a:t>
            </a:r>
            <a:r>
              <a:rPr lang="en-US" dirty="0" smtClean="0"/>
              <a:t>as input </a:t>
            </a:r>
            <a:r>
              <a:rPr lang="en-US" dirty="0"/>
              <a:t>and the algorithm is applied again. </a:t>
            </a:r>
            <a:endParaRPr lang="en-US" dirty="0" smtClean="0"/>
          </a:p>
          <a:p>
            <a:r>
              <a:rPr lang="en-US" dirty="0" smtClean="0"/>
              <a:t>This </a:t>
            </a:r>
            <a:r>
              <a:rPr lang="en-US" dirty="0"/>
              <a:t>process may be repeated through any number of stages.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964604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Double DES / Double Encryption</a:t>
            </a:r>
            <a:endParaRPr lang="en-US" b="1" dirty="0"/>
          </a:p>
        </p:txBody>
      </p:sp>
      <p:sp>
        <p:nvSpPr>
          <p:cNvPr id="3" name="Content Placeholder 2"/>
          <p:cNvSpPr>
            <a:spLocks noGrp="1"/>
          </p:cNvSpPr>
          <p:nvPr>
            <p:ph idx="1"/>
          </p:nvPr>
        </p:nvSpPr>
        <p:spPr/>
        <p:txBody>
          <a:bodyPr/>
          <a:lstStyle/>
          <a:p>
            <a:r>
              <a:rPr lang="en-US" i="1" dirty="0"/>
              <a:t>C </a:t>
            </a:r>
            <a:r>
              <a:rPr lang="en-US" dirty="0"/>
              <a:t>= E(</a:t>
            </a:r>
            <a:r>
              <a:rPr lang="en-US" i="1" dirty="0"/>
              <a:t>K</a:t>
            </a:r>
            <a:r>
              <a:rPr lang="en-US" dirty="0"/>
              <a:t>2, E(</a:t>
            </a:r>
            <a:r>
              <a:rPr lang="en-US" i="1" dirty="0"/>
              <a:t>K</a:t>
            </a:r>
            <a:r>
              <a:rPr lang="en-US" dirty="0"/>
              <a:t>1, </a:t>
            </a:r>
            <a:r>
              <a:rPr lang="en-US" i="1" dirty="0" smtClean="0"/>
              <a:t>P</a:t>
            </a:r>
            <a:r>
              <a:rPr lang="en-US" dirty="0" smtClean="0"/>
              <a:t>))</a:t>
            </a:r>
          </a:p>
          <a:p>
            <a:r>
              <a:rPr lang="en-US" i="1" dirty="0"/>
              <a:t>P </a:t>
            </a:r>
            <a:r>
              <a:rPr lang="en-US" dirty="0"/>
              <a:t>= D(</a:t>
            </a:r>
            <a:r>
              <a:rPr lang="en-US" i="1" dirty="0"/>
              <a:t>K</a:t>
            </a:r>
            <a:r>
              <a:rPr lang="en-US" dirty="0"/>
              <a:t>1, </a:t>
            </a:r>
            <a:r>
              <a:rPr lang="en-US" dirty="0" smtClean="0"/>
              <a:t>D(</a:t>
            </a:r>
            <a:r>
              <a:rPr lang="en-US" i="1" dirty="0" smtClean="0"/>
              <a:t>K</a:t>
            </a:r>
            <a:r>
              <a:rPr lang="en-US" dirty="0" smtClean="0"/>
              <a:t>2</a:t>
            </a:r>
            <a:r>
              <a:rPr lang="en-US" dirty="0"/>
              <a:t>, </a:t>
            </a:r>
            <a:r>
              <a:rPr lang="en-US" i="1" dirty="0"/>
              <a:t>C</a:t>
            </a:r>
            <a:r>
              <a:rPr lang="en-US" dirty="0" smtClean="0"/>
              <a:t>))</a:t>
            </a:r>
          </a:p>
          <a:p>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4419600" cy="3544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6797415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Triple DES / Triple Encryption</a:t>
            </a:r>
            <a:endParaRPr lang="en-US" b="1" dirty="0"/>
          </a:p>
        </p:txBody>
      </p:sp>
      <p:sp>
        <p:nvSpPr>
          <p:cNvPr id="5" name="Content Placeholder 4"/>
          <p:cNvSpPr>
            <a:spLocks noGrp="1"/>
          </p:cNvSpPr>
          <p:nvPr>
            <p:ph idx="1"/>
          </p:nvPr>
        </p:nvSpPr>
        <p:spPr/>
        <p:txBody>
          <a:bodyPr>
            <a:normAutofit/>
          </a:bodyPr>
          <a:lstStyle/>
          <a:p>
            <a:r>
              <a:rPr lang="en-US" dirty="0" smtClean="0"/>
              <a:t>With Two Keys</a:t>
            </a:r>
          </a:p>
          <a:p>
            <a:pPr lvl="1">
              <a:buFont typeface="Arial" pitchFamily="34" charset="0"/>
              <a:buChar char="•"/>
            </a:pPr>
            <a:r>
              <a:rPr lang="en-US" i="1" dirty="0" smtClean="0"/>
              <a:t>C </a:t>
            </a:r>
            <a:r>
              <a:rPr lang="en-US" dirty="0"/>
              <a:t>= E(</a:t>
            </a:r>
            <a:r>
              <a:rPr lang="en-US" i="1" dirty="0"/>
              <a:t>K</a:t>
            </a:r>
            <a:r>
              <a:rPr lang="en-US" dirty="0"/>
              <a:t>1, D(</a:t>
            </a:r>
            <a:r>
              <a:rPr lang="en-US" i="1" dirty="0"/>
              <a:t>K</a:t>
            </a:r>
            <a:r>
              <a:rPr lang="en-US" dirty="0"/>
              <a:t>2, E(</a:t>
            </a:r>
            <a:r>
              <a:rPr lang="en-US" i="1" dirty="0"/>
              <a:t>K</a:t>
            </a:r>
            <a:r>
              <a:rPr lang="en-US" dirty="0"/>
              <a:t>1, </a:t>
            </a:r>
            <a:r>
              <a:rPr lang="en-US" i="1" dirty="0"/>
              <a:t>P</a:t>
            </a:r>
            <a:r>
              <a:rPr lang="en-US" dirty="0" smtClean="0"/>
              <a:t>)))</a:t>
            </a:r>
          </a:p>
          <a:p>
            <a:pPr lvl="1">
              <a:buFont typeface="Arial" pitchFamily="34" charset="0"/>
              <a:buChar char="•"/>
            </a:pPr>
            <a:r>
              <a:rPr lang="en-US" i="1" dirty="0"/>
              <a:t>P </a:t>
            </a:r>
            <a:r>
              <a:rPr lang="en-US" dirty="0"/>
              <a:t>= D(</a:t>
            </a:r>
            <a:r>
              <a:rPr lang="en-US" i="1" dirty="0"/>
              <a:t>K</a:t>
            </a:r>
            <a:r>
              <a:rPr lang="en-US" dirty="0"/>
              <a:t>1, E(</a:t>
            </a:r>
            <a:r>
              <a:rPr lang="en-US" i="1" dirty="0"/>
              <a:t>K</a:t>
            </a:r>
            <a:r>
              <a:rPr lang="en-US" dirty="0"/>
              <a:t>2, D(</a:t>
            </a:r>
            <a:r>
              <a:rPr lang="en-US" i="1" dirty="0"/>
              <a:t>K</a:t>
            </a:r>
            <a:r>
              <a:rPr lang="en-US" dirty="0"/>
              <a:t>1, </a:t>
            </a:r>
            <a:r>
              <a:rPr lang="en-US" i="1" dirty="0"/>
              <a:t>C</a:t>
            </a:r>
            <a:r>
              <a:rPr lang="en-US" dirty="0" smtClean="0"/>
              <a:t>)))</a:t>
            </a:r>
          </a:p>
          <a:p>
            <a:pPr lvl="1">
              <a:buFont typeface="Arial" pitchFamily="34" charset="0"/>
              <a:buChar char="•"/>
            </a:pPr>
            <a:endParaRPr lang="en-US" dirty="0" smtClean="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76600"/>
            <a:ext cx="6934200" cy="321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186520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err="1" smtClean="0"/>
              <a:t>Feistel</a:t>
            </a:r>
            <a:r>
              <a:rPr lang="en-US" b="1" dirty="0" smtClean="0"/>
              <a:t> Cipher</a:t>
            </a:r>
            <a:endParaRPr lang="en-US" b="1" dirty="0"/>
          </a:p>
        </p:txBody>
      </p:sp>
      <p:sp>
        <p:nvSpPr>
          <p:cNvPr id="3" name="Content Placeholder 2"/>
          <p:cNvSpPr>
            <a:spLocks noGrp="1"/>
          </p:cNvSpPr>
          <p:nvPr>
            <p:ph idx="1"/>
          </p:nvPr>
        </p:nvSpPr>
        <p:spPr>
          <a:xfrm>
            <a:off x="457200" y="762000"/>
            <a:ext cx="8229600" cy="5943600"/>
          </a:xfrm>
        </p:spPr>
        <p:txBody>
          <a:bodyPr>
            <a:normAutofit fontScale="92500" lnSpcReduction="20000"/>
          </a:bodyPr>
          <a:lstStyle/>
          <a:p>
            <a:pPr algn="just"/>
            <a:r>
              <a:rPr lang="en-US" dirty="0" smtClean="0"/>
              <a:t>It is an </a:t>
            </a:r>
            <a:r>
              <a:rPr lang="en-US" dirty="0" smtClean="0">
                <a:solidFill>
                  <a:srgbClr val="FF0000"/>
                </a:solidFill>
              </a:rPr>
              <a:t>ideal </a:t>
            </a:r>
            <a:r>
              <a:rPr lang="en-US" dirty="0">
                <a:solidFill>
                  <a:srgbClr val="FF0000"/>
                </a:solidFill>
              </a:rPr>
              <a:t>block cipher </a:t>
            </a:r>
            <a:r>
              <a:rPr lang="en-US" dirty="0"/>
              <a:t>by utilizing the concept of a product cipher, which is </a:t>
            </a:r>
            <a:r>
              <a:rPr lang="en-US" dirty="0" smtClean="0"/>
              <a:t>the execution </a:t>
            </a:r>
            <a:r>
              <a:rPr lang="en-US" dirty="0"/>
              <a:t>of two or more simple ciphers in sequence in such a way that the final result or product is cryptographically stronger than any </a:t>
            </a:r>
            <a:r>
              <a:rPr lang="en-US" dirty="0" smtClean="0"/>
              <a:t>of the </a:t>
            </a:r>
            <a:r>
              <a:rPr lang="en-US" dirty="0"/>
              <a:t>component ciphers</a:t>
            </a:r>
            <a:r>
              <a:rPr lang="en-US" dirty="0" smtClean="0"/>
              <a:t>.</a:t>
            </a:r>
          </a:p>
          <a:p>
            <a:pPr marL="0" indent="0" algn="just">
              <a:buNone/>
            </a:pPr>
            <a:endParaRPr lang="en-US" dirty="0" smtClean="0"/>
          </a:p>
          <a:p>
            <a:pPr algn="just"/>
            <a:r>
              <a:rPr lang="en-US" dirty="0"/>
              <a:t>T</a:t>
            </a:r>
            <a:r>
              <a:rPr lang="en-US" dirty="0" smtClean="0"/>
              <a:t>he </a:t>
            </a:r>
            <a:r>
              <a:rPr lang="en-US" i="1" dirty="0"/>
              <a:t>ideal block </a:t>
            </a:r>
            <a:r>
              <a:rPr lang="en-US" i="1" dirty="0" smtClean="0"/>
              <a:t>cipher</a:t>
            </a:r>
            <a:r>
              <a:rPr lang="en-US" dirty="0" smtClean="0"/>
              <a:t> is a cipher </a:t>
            </a:r>
            <a:r>
              <a:rPr lang="en-US" dirty="0"/>
              <a:t>it allows for the maximum number of possible encryption mappings from the plaintext </a:t>
            </a:r>
            <a:r>
              <a:rPr lang="en-US" dirty="0" smtClean="0"/>
              <a:t>block.</a:t>
            </a:r>
          </a:p>
          <a:p>
            <a:pPr marL="0" indent="0" algn="just">
              <a:buNone/>
            </a:pPr>
            <a:endParaRPr lang="en-US" dirty="0" smtClean="0"/>
          </a:p>
          <a:p>
            <a:pPr algn="just"/>
            <a:r>
              <a:rPr lang="en-US" dirty="0" smtClean="0"/>
              <a:t>Aim is to </a:t>
            </a:r>
            <a:r>
              <a:rPr lang="en-US" dirty="0"/>
              <a:t>develop a block cipher with a key length of </a:t>
            </a:r>
            <a:r>
              <a:rPr lang="en-US" i="1" dirty="0"/>
              <a:t>k </a:t>
            </a:r>
            <a:r>
              <a:rPr lang="en-US" dirty="0"/>
              <a:t>bits and a block length of </a:t>
            </a:r>
            <a:r>
              <a:rPr lang="en-US" i="1" dirty="0"/>
              <a:t>n </a:t>
            </a:r>
            <a:r>
              <a:rPr lang="en-US" dirty="0" smtClean="0"/>
              <a:t>bits, allowing </a:t>
            </a:r>
            <a:r>
              <a:rPr lang="en-US" dirty="0"/>
              <a:t>a total </a:t>
            </a:r>
            <a:r>
              <a:rPr lang="en-US" dirty="0" smtClean="0"/>
              <a:t>of 2 ̂k</a:t>
            </a:r>
            <a:r>
              <a:rPr lang="en-US" i="1" dirty="0" smtClean="0"/>
              <a:t> </a:t>
            </a:r>
            <a:r>
              <a:rPr lang="en-US" dirty="0" smtClean="0"/>
              <a:t>possible transformations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95439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Triple </a:t>
            </a:r>
            <a:r>
              <a:rPr lang="en-US" b="1" dirty="0"/>
              <a:t>DES</a:t>
            </a:r>
            <a:endParaRPr lang="en-US" dirty="0"/>
          </a:p>
        </p:txBody>
      </p:sp>
      <p:sp>
        <p:nvSpPr>
          <p:cNvPr id="4" name="Content Placeholder 3"/>
          <p:cNvSpPr>
            <a:spLocks noGrp="1"/>
          </p:cNvSpPr>
          <p:nvPr>
            <p:ph idx="1"/>
          </p:nvPr>
        </p:nvSpPr>
        <p:spPr/>
        <p:txBody>
          <a:bodyPr/>
          <a:lstStyle/>
          <a:p>
            <a:r>
              <a:rPr lang="en-US" dirty="0"/>
              <a:t>With One Key</a:t>
            </a:r>
          </a:p>
          <a:p>
            <a:pPr lvl="1">
              <a:buFont typeface="Arial" pitchFamily="34" charset="0"/>
              <a:buChar char="•"/>
            </a:pPr>
            <a:r>
              <a:rPr lang="en-US" i="1" dirty="0"/>
              <a:t>C </a:t>
            </a:r>
            <a:r>
              <a:rPr lang="en-US" dirty="0"/>
              <a:t>= E(</a:t>
            </a:r>
            <a:r>
              <a:rPr lang="en-US" i="1" dirty="0"/>
              <a:t>K</a:t>
            </a:r>
            <a:r>
              <a:rPr lang="en-US" dirty="0"/>
              <a:t>1, D(</a:t>
            </a:r>
            <a:r>
              <a:rPr lang="en-US" i="1" dirty="0"/>
              <a:t>K</a:t>
            </a:r>
            <a:r>
              <a:rPr lang="en-US" dirty="0"/>
              <a:t>1, E(</a:t>
            </a:r>
            <a:r>
              <a:rPr lang="en-US" i="1" dirty="0"/>
              <a:t>K</a:t>
            </a:r>
            <a:r>
              <a:rPr lang="en-US" dirty="0"/>
              <a:t>1, </a:t>
            </a:r>
            <a:r>
              <a:rPr lang="en-US" i="1" dirty="0"/>
              <a:t>P</a:t>
            </a:r>
            <a:r>
              <a:rPr lang="en-US" dirty="0"/>
              <a:t>))) = E(</a:t>
            </a:r>
            <a:r>
              <a:rPr lang="en-US" i="1" dirty="0"/>
              <a:t>K</a:t>
            </a:r>
            <a:r>
              <a:rPr lang="en-US" dirty="0"/>
              <a:t>1, </a:t>
            </a:r>
            <a:r>
              <a:rPr lang="en-US" i="1" dirty="0"/>
              <a:t>P</a:t>
            </a:r>
            <a:r>
              <a:rPr lang="en-US" dirty="0"/>
              <a:t>)</a:t>
            </a:r>
          </a:p>
          <a:p>
            <a:pPr lvl="1">
              <a:buFont typeface="Arial" pitchFamily="34" charset="0"/>
              <a:buChar char="•"/>
            </a:pPr>
            <a:r>
              <a:rPr lang="en-US" i="1" dirty="0"/>
              <a:t>P </a:t>
            </a:r>
            <a:r>
              <a:rPr lang="en-US" dirty="0"/>
              <a:t>= D(</a:t>
            </a:r>
            <a:r>
              <a:rPr lang="en-US" i="1" dirty="0"/>
              <a:t>K</a:t>
            </a:r>
            <a:r>
              <a:rPr lang="en-US" dirty="0"/>
              <a:t>1, E(</a:t>
            </a:r>
            <a:r>
              <a:rPr lang="en-US" i="1" dirty="0"/>
              <a:t>K</a:t>
            </a:r>
            <a:r>
              <a:rPr lang="en-US" dirty="0"/>
              <a:t>1, D(</a:t>
            </a:r>
            <a:r>
              <a:rPr lang="en-US" i="1" dirty="0"/>
              <a:t>K</a:t>
            </a:r>
            <a:r>
              <a:rPr lang="en-US" dirty="0"/>
              <a:t>1, </a:t>
            </a:r>
            <a:r>
              <a:rPr lang="en-US" i="1" dirty="0"/>
              <a:t>C</a:t>
            </a:r>
            <a:r>
              <a:rPr lang="en-US" dirty="0"/>
              <a:t>))) = D(</a:t>
            </a:r>
            <a:r>
              <a:rPr lang="en-US" i="1" dirty="0"/>
              <a:t>K</a:t>
            </a:r>
            <a:r>
              <a:rPr lang="en-US" dirty="0"/>
              <a:t>1, </a:t>
            </a:r>
            <a:r>
              <a:rPr lang="en-US" i="1" dirty="0"/>
              <a:t>C</a:t>
            </a:r>
            <a:r>
              <a:rPr lang="en-US" dirty="0"/>
              <a:t>)</a:t>
            </a:r>
          </a:p>
          <a:p>
            <a:r>
              <a:rPr lang="en-US" dirty="0">
                <a:solidFill>
                  <a:srgbClr val="FF0000"/>
                </a:solidFill>
              </a:rPr>
              <a:t>With Three Keys</a:t>
            </a:r>
          </a:p>
          <a:p>
            <a:pPr lvl="1">
              <a:buFont typeface="Arial" pitchFamily="34" charset="0"/>
              <a:buChar char="•"/>
            </a:pPr>
            <a:r>
              <a:rPr lang="en-US" i="1" dirty="0">
                <a:solidFill>
                  <a:srgbClr val="FF0000"/>
                </a:solidFill>
              </a:rPr>
              <a:t>C </a:t>
            </a:r>
            <a:r>
              <a:rPr lang="en-US" dirty="0">
                <a:solidFill>
                  <a:srgbClr val="FF0000"/>
                </a:solidFill>
              </a:rPr>
              <a:t>= E(</a:t>
            </a:r>
            <a:r>
              <a:rPr lang="en-US" i="1" dirty="0">
                <a:solidFill>
                  <a:srgbClr val="FF0000"/>
                </a:solidFill>
              </a:rPr>
              <a:t>K</a:t>
            </a:r>
            <a:r>
              <a:rPr lang="en-US" dirty="0">
                <a:solidFill>
                  <a:srgbClr val="FF0000"/>
                </a:solidFill>
              </a:rPr>
              <a:t>3, D(</a:t>
            </a:r>
            <a:r>
              <a:rPr lang="en-US" i="1" dirty="0">
                <a:solidFill>
                  <a:srgbClr val="FF0000"/>
                </a:solidFill>
              </a:rPr>
              <a:t>K</a:t>
            </a:r>
            <a:r>
              <a:rPr lang="en-US" dirty="0">
                <a:solidFill>
                  <a:srgbClr val="FF0000"/>
                </a:solidFill>
              </a:rPr>
              <a:t>2, E(</a:t>
            </a:r>
            <a:r>
              <a:rPr lang="en-US" i="1" dirty="0">
                <a:solidFill>
                  <a:srgbClr val="FF0000"/>
                </a:solidFill>
              </a:rPr>
              <a:t>K</a:t>
            </a:r>
            <a:r>
              <a:rPr lang="en-US" dirty="0">
                <a:solidFill>
                  <a:srgbClr val="FF0000"/>
                </a:solidFill>
              </a:rPr>
              <a:t>1, </a:t>
            </a:r>
            <a:r>
              <a:rPr lang="en-US" i="1" dirty="0">
                <a:solidFill>
                  <a:srgbClr val="FF0000"/>
                </a:solidFill>
              </a:rPr>
              <a:t>P</a:t>
            </a:r>
            <a:r>
              <a:rPr lang="en-US" dirty="0" smtClean="0">
                <a:solidFill>
                  <a:srgbClr val="FF0000"/>
                </a:solidFill>
              </a:rPr>
              <a:t>)))</a:t>
            </a:r>
          </a:p>
          <a:p>
            <a:pPr lvl="1">
              <a:buFont typeface="Arial" pitchFamily="34" charset="0"/>
              <a:buChar char="•"/>
            </a:pPr>
            <a:r>
              <a:rPr lang="en-US" i="1" dirty="0" smtClean="0">
                <a:solidFill>
                  <a:srgbClr val="FF0000"/>
                </a:solidFill>
              </a:rPr>
              <a:t>P </a:t>
            </a:r>
            <a:r>
              <a:rPr lang="en-US" dirty="0">
                <a:solidFill>
                  <a:srgbClr val="FF0000"/>
                </a:solidFill>
              </a:rPr>
              <a:t>= </a:t>
            </a:r>
            <a:r>
              <a:rPr lang="en-US" dirty="0" smtClean="0">
                <a:solidFill>
                  <a:srgbClr val="FF0000"/>
                </a:solidFill>
              </a:rPr>
              <a:t>D(</a:t>
            </a:r>
            <a:r>
              <a:rPr lang="en-US" i="1" dirty="0" smtClean="0">
                <a:solidFill>
                  <a:srgbClr val="FF0000"/>
                </a:solidFill>
              </a:rPr>
              <a:t>K</a:t>
            </a:r>
            <a:r>
              <a:rPr lang="en-US" dirty="0" smtClean="0">
                <a:solidFill>
                  <a:srgbClr val="FF0000"/>
                </a:solidFill>
              </a:rPr>
              <a:t>3</a:t>
            </a:r>
            <a:r>
              <a:rPr lang="en-US" dirty="0">
                <a:solidFill>
                  <a:srgbClr val="FF0000"/>
                </a:solidFill>
              </a:rPr>
              <a:t>, </a:t>
            </a:r>
            <a:r>
              <a:rPr lang="en-US" dirty="0" smtClean="0">
                <a:solidFill>
                  <a:srgbClr val="FF0000"/>
                </a:solidFill>
              </a:rPr>
              <a:t>E(</a:t>
            </a:r>
            <a:r>
              <a:rPr lang="en-US" i="1" dirty="0" smtClean="0">
                <a:solidFill>
                  <a:srgbClr val="FF0000"/>
                </a:solidFill>
              </a:rPr>
              <a:t>K</a:t>
            </a:r>
            <a:r>
              <a:rPr lang="en-US" dirty="0" smtClean="0">
                <a:solidFill>
                  <a:srgbClr val="FF0000"/>
                </a:solidFill>
              </a:rPr>
              <a:t>2</a:t>
            </a:r>
            <a:r>
              <a:rPr lang="en-US" dirty="0">
                <a:solidFill>
                  <a:srgbClr val="FF0000"/>
                </a:solidFill>
              </a:rPr>
              <a:t>, D</a:t>
            </a:r>
            <a:r>
              <a:rPr lang="en-US" dirty="0" smtClean="0">
                <a:solidFill>
                  <a:srgbClr val="FF0000"/>
                </a:solidFill>
              </a:rPr>
              <a:t>(</a:t>
            </a:r>
            <a:r>
              <a:rPr lang="en-US" i="1" dirty="0" smtClean="0">
                <a:solidFill>
                  <a:srgbClr val="FF0000"/>
                </a:solidFill>
              </a:rPr>
              <a:t>K</a:t>
            </a:r>
            <a:r>
              <a:rPr lang="en-US" dirty="0" smtClean="0">
                <a:solidFill>
                  <a:srgbClr val="FF0000"/>
                </a:solidFill>
              </a:rPr>
              <a:t>1</a:t>
            </a:r>
            <a:r>
              <a:rPr lang="en-US" dirty="0">
                <a:solidFill>
                  <a:srgbClr val="FF0000"/>
                </a:solidFill>
              </a:rPr>
              <a:t>, </a:t>
            </a:r>
            <a:r>
              <a:rPr lang="en-US" i="1" dirty="0">
                <a:solidFill>
                  <a:srgbClr val="FF0000"/>
                </a:solidFill>
              </a:rPr>
              <a:t>P</a:t>
            </a:r>
            <a:r>
              <a:rPr lang="en-US" dirty="0">
                <a:solidFill>
                  <a:srgbClr val="FF0000"/>
                </a:solidFill>
              </a:rPr>
              <a:t>)))</a:t>
            </a:r>
          </a:p>
          <a:p>
            <a:pPr lvl="1">
              <a:buFont typeface="Arial" pitchFamily="34" charset="0"/>
              <a:buChar char="•"/>
            </a:pPr>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4291107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Numbers</a:t>
            </a:r>
            <a:endParaRPr lang="en-US" dirty="0"/>
          </a:p>
        </p:txBody>
      </p:sp>
      <p:sp>
        <p:nvSpPr>
          <p:cNvPr id="3" name="Content Placeholder 2"/>
          <p:cNvSpPr>
            <a:spLocks noGrp="1"/>
          </p:cNvSpPr>
          <p:nvPr>
            <p:ph idx="1"/>
          </p:nvPr>
        </p:nvSpPr>
        <p:spPr/>
        <p:txBody>
          <a:bodyPr/>
          <a:lstStyle/>
          <a:p>
            <a:r>
              <a:rPr lang="en-US" dirty="0"/>
              <a:t>A prime number is divisible only by 1 and </a:t>
            </a:r>
            <a:r>
              <a:rPr lang="en-US" dirty="0" smtClean="0"/>
              <a:t>itself.</a:t>
            </a:r>
          </a:p>
          <a:p>
            <a:r>
              <a:rPr lang="en-US" dirty="0" smtClean="0"/>
              <a:t>An integer p&gt;1 is a prime number if and only if its only divisors are ±1 and ±p.</a:t>
            </a:r>
            <a:endParaRPr lang="en-US" dirty="0"/>
          </a:p>
          <a:p>
            <a:r>
              <a:rPr lang="en-US" dirty="0"/>
              <a:t>For example:  {2, 3, 5, 7, 11, 13, 17, …}</a:t>
            </a:r>
          </a:p>
          <a:p>
            <a:r>
              <a:rPr lang="en-US" dirty="0"/>
              <a:t>1 could also be considered prime, but it’s not very useful.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7244552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Fundamental Theorem of Arithmetic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Any integer a &gt; 1 can be factored in a unique way as </a:t>
                </a:r>
              </a:p>
              <a:p>
                <a:pPr marL="0" indent="0">
                  <a:buNone/>
                </a:pPr>
                <a:r>
                  <a:rPr lang="en-US" dirty="0"/>
                  <a:t>	</a:t>
                </a:r>
                <a:r>
                  <a:rPr lang="en-US" dirty="0" smtClean="0"/>
                  <a:t>	a =</a:t>
                </a:r>
                <a14:m>
                  <m:oMath xmlns:m="http://schemas.openxmlformats.org/officeDocument/2006/math">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𝑝</m:t>
                                </m:r>
                              </m:e>
                              <m:sub>
                                <m:r>
                                  <a:rPr lang="en-US" b="0" i="1" smtClean="0">
                                    <a:latin typeface="Cambria Math"/>
                                  </a:rPr>
                                  <m:t>1</m:t>
                                </m:r>
                              </m:sub>
                            </m:sSub>
                          </m:e>
                        </m:d>
                      </m:e>
                      <m:sup>
                        <m:sSub>
                          <m:sSubPr>
                            <m:ctrlPr>
                              <a:rPr lang="en-US" b="0" i="1" smtClean="0">
                                <a:latin typeface="Cambria Math"/>
                              </a:rPr>
                            </m:ctrlPr>
                          </m:sSubPr>
                          <m:e>
                            <m:r>
                              <a:rPr lang="en-US" b="0" i="1" smtClean="0">
                                <a:latin typeface="Cambria Math"/>
                              </a:rPr>
                              <m:t>𝑎</m:t>
                            </m:r>
                          </m:e>
                          <m:sub>
                            <m:r>
                              <a:rPr lang="en-US" b="0" i="1" smtClean="0">
                                <a:latin typeface="Cambria Math"/>
                              </a:rPr>
                              <m:t>1</m:t>
                            </m:r>
                          </m:sub>
                        </m:sSub>
                      </m:sup>
                    </m:sSup>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𝑝</m:t>
                                </m:r>
                              </m:e>
                              <m:sub>
                                <m:r>
                                  <a:rPr lang="en-US" b="0" i="1" smtClean="0">
                                    <a:latin typeface="Cambria Math"/>
                                  </a:rPr>
                                  <m:t>2</m:t>
                                </m:r>
                              </m:sub>
                            </m:sSub>
                          </m:e>
                        </m:d>
                      </m:e>
                      <m:sup>
                        <m:sSub>
                          <m:sSubPr>
                            <m:ctrlPr>
                              <a:rPr lang="en-US" i="1">
                                <a:latin typeface="Cambria Math"/>
                              </a:rPr>
                            </m:ctrlPr>
                          </m:sSubPr>
                          <m:e>
                            <m:r>
                              <a:rPr lang="en-US" i="1">
                                <a:latin typeface="Cambria Math"/>
                              </a:rPr>
                              <m:t>𝑎</m:t>
                            </m:r>
                          </m:e>
                          <m:sub>
                            <m:r>
                              <a:rPr lang="en-US" b="0" i="1" smtClean="0">
                                <a:latin typeface="Cambria Math"/>
                              </a:rPr>
                              <m:t>2</m:t>
                            </m:r>
                          </m:sub>
                        </m:sSub>
                      </m:sup>
                    </m:sSup>
                    <m:r>
                      <a:rPr lang="en-US" b="0" i="1" smtClean="0">
                        <a:latin typeface="Cambria Math"/>
                      </a:rPr>
                      <m:t>………</m:t>
                    </m:r>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𝑝</m:t>
                                </m:r>
                              </m:e>
                              <m:sub>
                                <m:r>
                                  <a:rPr lang="en-US" b="0" i="1" smtClean="0">
                                    <a:latin typeface="Cambria Math"/>
                                  </a:rPr>
                                  <m:t>𝑡</m:t>
                                </m:r>
                              </m:sub>
                            </m:sSub>
                          </m:e>
                        </m:d>
                      </m:e>
                      <m:sup>
                        <m:sSub>
                          <m:sSubPr>
                            <m:ctrlPr>
                              <a:rPr lang="en-US" i="1">
                                <a:latin typeface="Cambria Math"/>
                              </a:rPr>
                            </m:ctrlPr>
                          </m:sSubPr>
                          <m:e>
                            <m:r>
                              <a:rPr lang="en-US" i="1">
                                <a:latin typeface="Cambria Math"/>
                              </a:rPr>
                              <m:t>𝑎</m:t>
                            </m:r>
                          </m:e>
                          <m:sub>
                            <m:r>
                              <a:rPr lang="en-US" b="0" i="1" smtClean="0">
                                <a:latin typeface="Cambria Math"/>
                              </a:rPr>
                              <m:t>𝑡</m:t>
                            </m:r>
                          </m:sub>
                        </m:sSub>
                      </m:sup>
                    </m:sSup>
                  </m:oMath>
                </a14:m>
                <a:endParaRPr lang="en-US" dirty="0" smtClean="0"/>
              </a:p>
              <a:p>
                <a:pPr marL="0" indent="0">
                  <a:buNone/>
                </a:pPr>
                <a:r>
                  <a:rPr lang="en-US" dirty="0" smtClean="0"/>
                  <a:t>Where </a:t>
                </a:r>
                <a14:m>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a14:m>
                <a:r>
                  <a:rPr lang="en-US" dirty="0" smtClean="0"/>
                  <a:t>&lt;</a:t>
                </a:r>
                <a14:m>
                  <m:oMath xmlns:m="http://schemas.openxmlformats.org/officeDocument/2006/math">
                    <m:sSub>
                      <m:sSubPr>
                        <m:ctrlPr>
                          <a:rPr lang="en-US" i="1">
                            <a:latin typeface="Cambria Math"/>
                          </a:rPr>
                        </m:ctrlPr>
                      </m:sSubPr>
                      <m:e>
                        <m:r>
                          <a:rPr lang="en-US" i="1">
                            <a:latin typeface="Cambria Math"/>
                          </a:rPr>
                          <m:t>𝑝</m:t>
                        </m:r>
                      </m:e>
                      <m:sub>
                        <m:r>
                          <a:rPr lang="en-US" b="0" i="1" smtClean="0">
                            <a:latin typeface="Cambria Math"/>
                          </a:rPr>
                          <m:t>2</m:t>
                        </m:r>
                      </m:sub>
                    </m:sSub>
                  </m:oMath>
                </a14:m>
                <a:r>
                  <a:rPr lang="en-US" dirty="0" smtClean="0"/>
                  <a:t>&lt;……</a:t>
                </a:r>
                <a14:m>
                  <m:oMath xmlns:m="http://schemas.openxmlformats.org/officeDocument/2006/math">
                    <m:sSub>
                      <m:sSubPr>
                        <m:ctrlPr>
                          <a:rPr lang="en-US" i="1">
                            <a:latin typeface="Cambria Math"/>
                          </a:rPr>
                        </m:ctrlPr>
                      </m:sSubPr>
                      <m:e>
                        <m:r>
                          <a:rPr lang="en-US" i="1">
                            <a:latin typeface="Cambria Math"/>
                          </a:rPr>
                          <m:t>𝑝</m:t>
                        </m:r>
                      </m:e>
                      <m:sub>
                        <m:r>
                          <a:rPr lang="en-US" b="0" i="1" smtClean="0">
                            <a:latin typeface="Cambria Math"/>
                          </a:rPr>
                          <m:t>𝑡</m:t>
                        </m:r>
                      </m:sub>
                    </m:sSub>
                  </m:oMath>
                </a14:m>
                <a:r>
                  <a:rPr lang="en-US" dirty="0" smtClean="0"/>
                  <a:t> are prime numbers and where each </a:t>
                </a:r>
                <a14:m>
                  <m:oMath xmlns:m="http://schemas.openxmlformats.org/officeDocument/2006/math">
                    <m:sSub>
                      <m:sSubPr>
                        <m:ctrlPr>
                          <a:rPr lang="en-US" i="1">
                            <a:latin typeface="Cambria Math"/>
                          </a:rPr>
                        </m:ctrlPr>
                      </m:sSubPr>
                      <m:e>
                        <m:r>
                          <a:rPr lang="en-US" b="0" i="1" smtClean="0">
                            <a:latin typeface="Cambria Math"/>
                          </a:rPr>
                          <m:t>𝑎</m:t>
                        </m:r>
                      </m:e>
                      <m:sub>
                        <m:r>
                          <a:rPr lang="en-US" b="0" i="1" smtClean="0">
                            <a:latin typeface="Cambria Math"/>
                          </a:rPr>
                          <m:t>𝑖</m:t>
                        </m:r>
                      </m:sub>
                    </m:sSub>
                  </m:oMath>
                </a14:m>
                <a:r>
                  <a:rPr lang="en-US" dirty="0" smtClean="0"/>
                  <a:t> is a positive integer.</a:t>
                </a:r>
              </a:p>
              <a:p>
                <a:r>
                  <a:rPr lang="en-US" dirty="0" smtClean="0"/>
                  <a:t>91 = 7 * 13</a:t>
                </a:r>
              </a:p>
              <a:p>
                <a:r>
                  <a:rPr lang="en-US" dirty="0" smtClean="0"/>
                  <a:t>3600 = </a:t>
                </a:r>
                <a14:m>
                  <m:oMath xmlns:m="http://schemas.openxmlformats.org/officeDocument/2006/math">
                    <m:sSup>
                      <m:sSupPr>
                        <m:ctrlPr>
                          <a:rPr lang="en-US" b="0" i="1" smtClean="0">
                            <a:latin typeface="Cambria Math"/>
                          </a:rPr>
                        </m:ctrlPr>
                      </m:sSupPr>
                      <m:e>
                        <m:r>
                          <a:rPr lang="en-US" b="0" i="1" smtClean="0">
                            <a:latin typeface="Cambria Math"/>
                          </a:rPr>
                          <m:t>2</m:t>
                        </m:r>
                      </m:e>
                      <m:sup>
                        <m:r>
                          <a:rPr lang="en-US" b="0" i="1" smtClean="0">
                            <a:latin typeface="Cambria Math"/>
                          </a:rPr>
                          <m:t>4</m:t>
                        </m:r>
                      </m:sup>
                    </m:sSup>
                    <m:r>
                      <a:rPr lang="en-US" b="0" i="1" smtClean="0">
                        <a:latin typeface="Cambria Math"/>
                      </a:rPr>
                      <m:t>∗</m:t>
                    </m:r>
                    <m:sSup>
                      <m:sSupPr>
                        <m:ctrlPr>
                          <a:rPr lang="en-US" b="0" i="1" smtClean="0">
                            <a:latin typeface="Cambria Math"/>
                          </a:rPr>
                        </m:ctrlPr>
                      </m:sSupPr>
                      <m:e>
                        <m:r>
                          <a:rPr lang="en-US" b="0" i="1" smtClean="0">
                            <a:latin typeface="Cambria Math"/>
                          </a:rPr>
                          <m:t>3</m:t>
                        </m:r>
                      </m:e>
                      <m:sup>
                        <m:r>
                          <a:rPr lang="en-US" b="0" i="1" smtClean="0">
                            <a:latin typeface="Cambria Math"/>
                          </a:rPr>
                          <m:t>2</m:t>
                        </m:r>
                      </m:sup>
                    </m:sSup>
                    <m:r>
                      <a:rPr lang="en-US" b="0" i="1" smtClean="0">
                        <a:latin typeface="Cambria Math"/>
                      </a:rPr>
                      <m:t> ∗</m:t>
                    </m:r>
                    <m:sSup>
                      <m:sSupPr>
                        <m:ctrlPr>
                          <a:rPr lang="en-US" b="0" i="1" smtClean="0">
                            <a:latin typeface="Cambria Math"/>
                          </a:rPr>
                        </m:ctrlPr>
                      </m:sSupPr>
                      <m:e>
                        <m:r>
                          <a:rPr lang="en-US" b="0" i="1" smtClean="0">
                            <a:latin typeface="Cambria Math"/>
                          </a:rPr>
                          <m:t>5</m:t>
                        </m:r>
                      </m:e>
                      <m:sup>
                        <m:r>
                          <a:rPr lang="en-US" b="0" i="1" smtClean="0">
                            <a:latin typeface="Cambria Math"/>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9624274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Factorization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If </a:t>
                </a:r>
                <a:r>
                  <a:rPr lang="en-US" i="1" dirty="0" smtClean="0"/>
                  <a:t>P</a:t>
                </a:r>
                <a:r>
                  <a:rPr lang="en-US" dirty="0" smtClean="0"/>
                  <a:t> is the set of all prime numbers, then any positive integer a can be written uniquely in the following form:</a:t>
                </a:r>
              </a:p>
              <a:p>
                <a:pPr marL="0" indent="0">
                  <a:buNone/>
                </a:pPr>
                <a:r>
                  <a:rPr lang="en-US" dirty="0" smtClean="0"/>
                  <a:t>		a =</a:t>
                </a:r>
                <a14:m>
                  <m:oMath xmlns:m="http://schemas.openxmlformats.org/officeDocument/2006/math">
                    <m:sSub>
                      <m:sSubPr>
                        <m:ctrlPr>
                          <a:rPr lang="en-US" b="0" i="1" smtClean="0">
                            <a:latin typeface="Cambria Math"/>
                            <a:ea typeface="Cambria Math"/>
                          </a:rPr>
                        </m:ctrlPr>
                      </m:sSubPr>
                      <m:e>
                        <m:r>
                          <a:rPr lang="en-US" i="1" smtClean="0">
                            <a:latin typeface="Cambria Math"/>
                            <a:ea typeface="Cambria Math"/>
                          </a:rPr>
                          <m:t>𝜋</m:t>
                        </m:r>
                      </m:e>
                      <m:sub>
                        <m:r>
                          <a:rPr lang="en-US" b="0" i="1" smtClean="0">
                            <a:latin typeface="Cambria Math"/>
                            <a:ea typeface="Cambria Math"/>
                          </a:rPr>
                          <m:t>𝑝</m:t>
                        </m:r>
                        <m:r>
                          <a:rPr lang="en-US" b="0" i="1" smtClean="0">
                            <a:latin typeface="Cambria Math"/>
                            <a:ea typeface="Cambria Math"/>
                          </a:rPr>
                          <m:t>∈</m:t>
                        </m:r>
                        <m:r>
                          <a:rPr lang="en-US" b="0" i="1" smtClean="0">
                            <a:latin typeface="Cambria Math"/>
                            <a:ea typeface="Cambria Math"/>
                          </a:rPr>
                          <m:t>𝑃</m:t>
                        </m:r>
                      </m:sub>
                    </m:sSub>
                    <m:sSup>
                      <m:sSupPr>
                        <m:ctrlPr>
                          <a:rPr lang="en-US" b="0" i="1" smtClean="0">
                            <a:latin typeface="Cambria Math"/>
                            <a:ea typeface="Cambria Math"/>
                          </a:rPr>
                        </m:ctrlPr>
                      </m:sSupPr>
                      <m:e>
                        <m:r>
                          <a:rPr lang="en-US" b="0" i="1" smtClean="0">
                            <a:latin typeface="Cambria Math"/>
                            <a:ea typeface="Cambria Math"/>
                          </a:rPr>
                          <m:t>𝑝</m:t>
                        </m:r>
                      </m:e>
                      <m:sup>
                        <m:sSub>
                          <m:sSubPr>
                            <m:ctrlPr>
                              <a:rPr lang="en-US" b="0" i="1" smtClean="0">
                                <a:latin typeface="Cambria Math"/>
                                <a:ea typeface="Cambria Math"/>
                              </a:rPr>
                            </m:ctrlPr>
                          </m:sSubPr>
                          <m:e>
                            <m:r>
                              <a:rPr lang="en-US" b="0" i="1" smtClean="0">
                                <a:latin typeface="Cambria Math"/>
                                <a:ea typeface="Cambria Math"/>
                              </a:rPr>
                              <m:t>𝑎</m:t>
                            </m:r>
                          </m:e>
                          <m:sub>
                            <m:r>
                              <a:rPr lang="en-US" b="0" i="1" smtClean="0">
                                <a:latin typeface="Cambria Math"/>
                                <a:ea typeface="Cambria Math"/>
                              </a:rPr>
                              <m:t>𝑝</m:t>
                            </m:r>
                          </m:sub>
                        </m:sSub>
                      </m:sup>
                    </m:sSup>
                    <m:r>
                      <a:rPr lang="en-US" b="0" i="1" smtClean="0">
                        <a:latin typeface="Cambria Math"/>
                        <a:ea typeface="Cambria Math"/>
                      </a:rPr>
                      <m:t> </m:t>
                    </m:r>
                  </m:oMath>
                </a14:m>
                <a:r>
                  <a:rPr lang="en-US" dirty="0" smtClean="0"/>
                  <a:t>where each </a:t>
                </a:r>
                <a14:m>
                  <m:oMath xmlns:m="http://schemas.openxmlformats.org/officeDocument/2006/math">
                    <m:sSub>
                      <m:sSubPr>
                        <m:ctrlPr>
                          <a:rPr lang="en-US" b="0" i="1" smtClean="0">
                            <a:latin typeface="Cambria Math"/>
                          </a:rPr>
                        </m:ctrlPr>
                      </m:sSubPr>
                      <m:e>
                        <m:r>
                          <a:rPr lang="en-US" b="0" i="1" smtClean="0">
                            <a:latin typeface="Cambria Math"/>
                          </a:rPr>
                          <m:t>𝑎</m:t>
                        </m:r>
                      </m:e>
                      <m:sub>
                        <m:r>
                          <a:rPr lang="en-US" b="0" i="1" smtClean="0">
                            <a:latin typeface="Cambria Math"/>
                          </a:rPr>
                          <m:t>𝑝</m:t>
                        </m:r>
                      </m:sub>
                    </m:sSub>
                    <m:r>
                      <a:rPr lang="en-US" i="1">
                        <a:latin typeface="Cambria Math"/>
                        <a:ea typeface="Cambria Math"/>
                      </a:rPr>
                      <m:t>≥</m:t>
                    </m:r>
                    <m:r>
                      <a:rPr lang="en-US" b="0" i="1" smtClean="0">
                        <a:latin typeface="Cambria Math"/>
                        <a:ea typeface="Cambria Math"/>
                      </a:rPr>
                      <m:t>0</m:t>
                    </m:r>
                  </m:oMath>
                </a14:m>
                <a:r>
                  <a:rPr lang="en-US" dirty="0" smtClean="0"/>
                  <a:t> </a:t>
                </a:r>
              </a:p>
              <a:p>
                <a:r>
                  <a:rPr lang="en-US" dirty="0" smtClean="0"/>
                  <a:t>12 = </a:t>
                </a:r>
                <a14:m>
                  <m:oMath xmlns:m="http://schemas.openxmlformats.org/officeDocument/2006/math">
                    <m:sSup>
                      <m:sSupPr>
                        <m:ctrlPr>
                          <a:rPr lang="en-US" b="0" i="1" smtClean="0">
                            <a:latin typeface="Cambria Math"/>
                          </a:rPr>
                        </m:ctrlPr>
                      </m:sSupPr>
                      <m:e>
                        <m:r>
                          <a:rPr lang="en-US" b="0" i="1" smtClean="0">
                            <a:latin typeface="Cambria Math"/>
                          </a:rPr>
                          <m:t>2</m:t>
                        </m:r>
                      </m:e>
                      <m:sup>
                        <m:r>
                          <a:rPr lang="en-US" b="0" i="1" smtClean="0">
                            <a:latin typeface="Cambria Math"/>
                          </a:rPr>
                          <m:t>2</m:t>
                        </m:r>
                      </m:sup>
                    </m:sSup>
                    <m:r>
                      <a:rPr lang="en-US" b="0" i="1" smtClean="0">
                        <a:latin typeface="Cambria Math"/>
                      </a:rPr>
                      <m:t> ∗</m:t>
                    </m:r>
                    <m:sSup>
                      <m:sSupPr>
                        <m:ctrlPr>
                          <a:rPr lang="en-US" b="0" i="1" smtClean="0">
                            <a:latin typeface="Cambria Math"/>
                          </a:rPr>
                        </m:ctrlPr>
                      </m:sSupPr>
                      <m:e>
                        <m:r>
                          <a:rPr lang="en-US" b="0" i="1" smtClean="0">
                            <a:latin typeface="Cambria Math"/>
                          </a:rPr>
                          <m:t>3</m:t>
                        </m:r>
                      </m:e>
                      <m:sup>
                        <m:r>
                          <a:rPr lang="en-US" b="0" i="1" smtClean="0">
                            <a:latin typeface="Cambria Math"/>
                          </a:rPr>
                          <m:t>1</m:t>
                        </m:r>
                      </m:sup>
                    </m:sSup>
                  </m:oMath>
                </a14:m>
                <a:endParaRPr lang="en-US" b="0" dirty="0" smtClean="0"/>
              </a:p>
              <a:p>
                <a:r>
                  <a:rPr lang="en-US" dirty="0" smtClean="0"/>
                  <a:t>18 = </a:t>
                </a:r>
                <a14:m>
                  <m:oMath xmlns:m="http://schemas.openxmlformats.org/officeDocument/2006/math">
                    <m:sSup>
                      <m:sSupPr>
                        <m:ctrlPr>
                          <a:rPr lang="en-US" b="0" i="1" smtClean="0">
                            <a:latin typeface="Cambria Math"/>
                          </a:rPr>
                        </m:ctrlPr>
                      </m:sSupPr>
                      <m:e>
                        <m:r>
                          <a:rPr lang="en-US" b="0" i="1" smtClean="0">
                            <a:latin typeface="Cambria Math"/>
                          </a:rPr>
                          <m:t>2</m:t>
                        </m:r>
                      </m:e>
                      <m:sup>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3</m:t>
                        </m:r>
                      </m:e>
                      <m:sup>
                        <m:r>
                          <a:rPr lang="en-US" b="0" i="1" smtClean="0">
                            <a:latin typeface="Cambria Math"/>
                          </a:rPr>
                          <m:t>2</m:t>
                        </m:r>
                      </m:sup>
                    </m:sSup>
                  </m:oMath>
                </a14:m>
                <a:endParaRPr lang="en-US" dirty="0" smtClean="0"/>
              </a:p>
              <a:p>
                <a:r>
                  <a:rPr lang="en-US" dirty="0" smtClean="0"/>
                  <a:t>91 = </a:t>
                </a:r>
                <a14:m>
                  <m:oMath xmlns:m="http://schemas.openxmlformats.org/officeDocument/2006/math">
                    <m:sSup>
                      <m:sSupPr>
                        <m:ctrlPr>
                          <a:rPr lang="en-US" b="0" i="1" smtClean="0">
                            <a:latin typeface="Cambria Math"/>
                          </a:rPr>
                        </m:ctrlPr>
                      </m:sSupPr>
                      <m:e>
                        <m:r>
                          <a:rPr lang="en-US" b="0" i="1" smtClean="0">
                            <a:latin typeface="Cambria Math"/>
                          </a:rPr>
                          <m:t>7</m:t>
                        </m:r>
                      </m:e>
                      <m:sup>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13</m:t>
                        </m:r>
                      </m:e>
                      <m:sup>
                        <m:r>
                          <a:rPr lang="en-US" b="0" i="1" smtClean="0">
                            <a:latin typeface="Cambria Math"/>
                          </a:rPr>
                          <m:t>1</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598820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GCD (Greatest Common Divisor)</a:t>
            </a:r>
            <a:endParaRPr lang="en-US" dirty="0"/>
          </a:p>
        </p:txBody>
      </p:sp>
      <p:sp>
        <p:nvSpPr>
          <p:cNvPr id="3" name="Content Placeholder 2"/>
          <p:cNvSpPr>
            <a:spLocks noGrp="1"/>
          </p:cNvSpPr>
          <p:nvPr>
            <p:ph idx="1"/>
          </p:nvPr>
        </p:nvSpPr>
        <p:spPr/>
        <p:txBody>
          <a:bodyPr/>
          <a:lstStyle/>
          <a:p>
            <a:r>
              <a:rPr lang="en-US" dirty="0" smtClean="0"/>
              <a:t>The greatest common divisor of integers </a:t>
            </a:r>
            <a:r>
              <a:rPr lang="en-US" i="1" dirty="0" smtClean="0"/>
              <a:t>a</a:t>
            </a:r>
            <a:r>
              <a:rPr lang="en-US" dirty="0" smtClean="0"/>
              <a:t> and </a:t>
            </a:r>
            <a:r>
              <a:rPr lang="en-US" i="1" dirty="0" smtClean="0"/>
              <a:t>b</a:t>
            </a:r>
            <a:r>
              <a:rPr lang="en-US" dirty="0" smtClean="0"/>
              <a:t>, expressed </a:t>
            </a:r>
            <a:r>
              <a:rPr lang="en-US" i="1" dirty="0" err="1" smtClean="0"/>
              <a:t>gcd</a:t>
            </a:r>
            <a:r>
              <a:rPr lang="en-US" i="1" dirty="0" smtClean="0"/>
              <a:t>(</a:t>
            </a:r>
            <a:r>
              <a:rPr lang="en-US" i="1" dirty="0" err="1" smtClean="0"/>
              <a:t>a,b</a:t>
            </a:r>
            <a:r>
              <a:rPr lang="en-US" i="1" dirty="0" smtClean="0"/>
              <a:t>), </a:t>
            </a:r>
            <a:r>
              <a:rPr lang="en-US" dirty="0" smtClean="0"/>
              <a:t>is an integer </a:t>
            </a:r>
            <a:r>
              <a:rPr lang="en-US" i="1" dirty="0" smtClean="0"/>
              <a:t>c</a:t>
            </a:r>
            <a:r>
              <a:rPr lang="en-US" dirty="0" smtClean="0"/>
              <a:t> that divides both </a:t>
            </a:r>
            <a:r>
              <a:rPr lang="en-US" i="1" dirty="0" smtClean="0"/>
              <a:t>a</a:t>
            </a:r>
            <a:r>
              <a:rPr lang="en-US" dirty="0" smtClean="0"/>
              <a:t> and </a:t>
            </a:r>
            <a:r>
              <a:rPr lang="en-US" i="1" dirty="0" smtClean="0"/>
              <a:t>b</a:t>
            </a:r>
            <a:r>
              <a:rPr lang="en-US" dirty="0" smtClean="0"/>
              <a:t> without remainder and that any divisor of </a:t>
            </a:r>
            <a:r>
              <a:rPr lang="en-US" i="1" dirty="0" smtClean="0"/>
              <a:t>a</a:t>
            </a:r>
            <a:r>
              <a:rPr lang="en-US" dirty="0" smtClean="0"/>
              <a:t> and </a:t>
            </a:r>
            <a:r>
              <a:rPr lang="en-US" i="1" dirty="0" smtClean="0"/>
              <a:t>b</a:t>
            </a:r>
            <a:r>
              <a:rPr lang="en-US" dirty="0" smtClean="0"/>
              <a:t> is a divisor of </a:t>
            </a:r>
            <a:r>
              <a:rPr lang="en-US" i="1" dirty="0" smtClean="0"/>
              <a:t>c</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0637732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GCD</a:t>
            </a:r>
            <a:endParaRPr lang="en-US" dirty="0"/>
          </a:p>
        </p:txBody>
      </p:sp>
      <p:sp>
        <p:nvSpPr>
          <p:cNvPr id="3" name="Content Placeholder 2"/>
          <p:cNvSpPr>
            <a:spLocks noGrp="1"/>
          </p:cNvSpPr>
          <p:nvPr>
            <p:ph idx="1"/>
          </p:nvPr>
        </p:nvSpPr>
        <p:spPr/>
        <p:txBody>
          <a:bodyPr/>
          <a:lstStyle/>
          <a:p>
            <a:r>
              <a:rPr lang="en-US" dirty="0"/>
              <a:t>The </a:t>
            </a:r>
            <a:r>
              <a:rPr lang="en-US" dirty="0" smtClean="0"/>
              <a:t>GCD </a:t>
            </a:r>
            <a:r>
              <a:rPr lang="en-US" dirty="0"/>
              <a:t>of two numbers can be determined by comparing their prime factorizations and selecting the least powers.</a:t>
            </a:r>
          </a:p>
          <a:p>
            <a:r>
              <a:rPr lang="en-US" dirty="0" err="1" smtClean="0"/>
              <a:t>Eg</a:t>
            </a:r>
            <a:r>
              <a:rPr lang="en-US" dirty="0" smtClean="0"/>
              <a:t>: 125 &amp; 200</a:t>
            </a:r>
          </a:p>
          <a:p>
            <a:pPr marL="0" indent="0">
              <a:lnSpc>
                <a:spcPct val="90000"/>
              </a:lnSpc>
              <a:buNone/>
            </a:pPr>
            <a:r>
              <a:rPr lang="en-US" dirty="0" smtClean="0"/>
              <a:t>		125 </a:t>
            </a:r>
            <a:r>
              <a:rPr lang="en-US" dirty="0"/>
              <a:t>= 5</a:t>
            </a:r>
            <a:r>
              <a:rPr lang="en-US" baseline="30000" dirty="0"/>
              <a:t>3</a:t>
            </a:r>
            <a:r>
              <a:rPr lang="en-US" dirty="0"/>
              <a:t> and 200 = 2</a:t>
            </a:r>
            <a:r>
              <a:rPr lang="en-US" baseline="30000" dirty="0"/>
              <a:t>3</a:t>
            </a:r>
            <a:r>
              <a:rPr lang="en-US" dirty="0"/>
              <a:t> * 5</a:t>
            </a:r>
            <a:r>
              <a:rPr lang="en-US" baseline="30000" dirty="0"/>
              <a:t>2</a:t>
            </a:r>
            <a:endParaRPr lang="en-US" dirty="0"/>
          </a:p>
          <a:p>
            <a:pPr marL="0" indent="0">
              <a:lnSpc>
                <a:spcPct val="90000"/>
              </a:lnSpc>
              <a:buNone/>
            </a:pPr>
            <a:r>
              <a:rPr lang="en-US" dirty="0" smtClean="0"/>
              <a:t>		GCD(125</a:t>
            </a:r>
            <a:r>
              <a:rPr lang="en-US" dirty="0"/>
              <a:t>, 200) = 2</a:t>
            </a:r>
            <a:r>
              <a:rPr lang="en-US" baseline="30000" dirty="0"/>
              <a:t>0</a:t>
            </a:r>
            <a:r>
              <a:rPr lang="en-US" dirty="0"/>
              <a:t> * 5</a:t>
            </a:r>
            <a:r>
              <a:rPr lang="en-US" baseline="30000" dirty="0"/>
              <a:t>2</a:t>
            </a:r>
            <a:r>
              <a:rPr lang="en-US" dirty="0"/>
              <a:t> = 25</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4573480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Relatively Prime Numbers</a:t>
            </a:r>
          </a:p>
        </p:txBody>
      </p:sp>
      <p:sp>
        <p:nvSpPr>
          <p:cNvPr id="3" name="Content Placeholder 2"/>
          <p:cNvSpPr>
            <a:spLocks noGrp="1"/>
          </p:cNvSpPr>
          <p:nvPr>
            <p:ph idx="1"/>
          </p:nvPr>
        </p:nvSpPr>
        <p:spPr/>
        <p:txBody>
          <a:bodyPr>
            <a:normAutofit/>
          </a:bodyPr>
          <a:lstStyle/>
          <a:p>
            <a:r>
              <a:rPr lang="en-US" dirty="0"/>
              <a:t>Two numbers are relatively prime if they have no common divisors other than 1</a:t>
            </a:r>
            <a:r>
              <a:rPr lang="en-US" dirty="0" smtClean="0"/>
              <a:t>.</a:t>
            </a:r>
            <a:endParaRPr lang="en-US" dirty="0"/>
          </a:p>
          <a:p>
            <a:r>
              <a:rPr lang="en-US" dirty="0" smtClean="0"/>
              <a:t>10 </a:t>
            </a:r>
            <a:r>
              <a:rPr lang="en-US" dirty="0"/>
              <a:t>and 21 are relatively prime, in respect to each other, as 10 has factors of 1, 2, 5, 10 and 21 has factors of 1, 3, 7, 21</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9484828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Relatively Prime Numbers</a:t>
            </a:r>
          </a:p>
        </p:txBody>
      </p:sp>
      <p:sp>
        <p:nvSpPr>
          <p:cNvPr id="3" name="Content Placeholder 2"/>
          <p:cNvSpPr>
            <a:spLocks noGrp="1"/>
          </p:cNvSpPr>
          <p:nvPr>
            <p:ph idx="1"/>
          </p:nvPr>
        </p:nvSpPr>
        <p:spPr/>
        <p:txBody>
          <a:bodyPr/>
          <a:lstStyle/>
          <a:p>
            <a:pPr>
              <a:lnSpc>
                <a:spcPct val="90000"/>
              </a:lnSpc>
            </a:pPr>
            <a:r>
              <a:rPr lang="en-US" dirty="0"/>
              <a:t>If the two numbers are relatively prime the GCD will be </a:t>
            </a:r>
            <a:r>
              <a:rPr lang="en-US" dirty="0" smtClean="0"/>
              <a:t>1.</a:t>
            </a:r>
          </a:p>
          <a:p>
            <a:pPr>
              <a:lnSpc>
                <a:spcPct val="90000"/>
              </a:lnSpc>
            </a:pPr>
            <a:r>
              <a:rPr lang="en-US" dirty="0" err="1" smtClean="0"/>
              <a:t>Eg</a:t>
            </a:r>
            <a:r>
              <a:rPr lang="en-US" dirty="0" smtClean="0"/>
              <a:t>. 10(1</a:t>
            </a:r>
            <a:r>
              <a:rPr lang="en-US" dirty="0"/>
              <a:t>, 2, 5, 10) and 21(1, 3, 7, 21)</a:t>
            </a:r>
          </a:p>
          <a:p>
            <a:pPr marL="0" indent="0">
              <a:lnSpc>
                <a:spcPct val="90000"/>
              </a:lnSpc>
              <a:buNone/>
            </a:pPr>
            <a:r>
              <a:rPr lang="en-US" dirty="0" smtClean="0"/>
              <a:t>		GCD(10</a:t>
            </a:r>
            <a:r>
              <a:rPr lang="en-US" dirty="0"/>
              <a:t>, 21) = 1</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0171347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r>
                  <a:rPr lang="en-US" dirty="0" smtClean="0"/>
                  <a:t>Congruence Modulo </a:t>
                </a:r>
                <a14:m>
                  <m:oMath xmlns:m="http://schemas.openxmlformats.org/officeDocument/2006/math">
                    <m:r>
                      <a:rPr lang="en-US" b="0" i="0" smtClean="0">
                        <a:latin typeface="Cambria Math"/>
                        <a:ea typeface="Cambria Math"/>
                      </a:rPr>
                      <m:t>(</m:t>
                    </m:r>
                    <m:r>
                      <a:rPr lang="en-US" i="1" smtClean="0">
                        <a:latin typeface="Cambria Math"/>
                        <a:ea typeface="Cambria Math"/>
                      </a:rPr>
                      <m:t>≡</m:t>
                    </m:r>
                    <m:r>
                      <a:rPr lang="en-US" b="0" i="1" smtClean="0">
                        <a:latin typeface="Cambria Math"/>
                        <a:ea typeface="Cambria Math"/>
                      </a:rPr>
                      <m:t>)</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dirty="0" smtClean="0"/>
                  <a:t>For </a:t>
                </a:r>
                <a:r>
                  <a:rPr lang="en-US" dirty="0"/>
                  <a:t>a given positive </a:t>
                </a:r>
                <a:r>
                  <a:rPr lang="en-US" dirty="0" smtClean="0"/>
                  <a:t>integer</a:t>
                </a:r>
                <a:r>
                  <a:rPr lang="en-US" dirty="0"/>
                  <a:t> </a:t>
                </a:r>
                <a:r>
                  <a:rPr lang="en-US" dirty="0" smtClean="0"/>
                  <a:t>n , </a:t>
                </a:r>
                <a:r>
                  <a:rPr lang="en-US" dirty="0"/>
                  <a:t>two integers </a:t>
                </a:r>
                <a:r>
                  <a:rPr lang="en-US" dirty="0" smtClean="0"/>
                  <a:t>a and</a:t>
                </a:r>
                <a:r>
                  <a:rPr lang="en-US" dirty="0"/>
                  <a:t> </a:t>
                </a:r>
                <a:r>
                  <a:rPr lang="en-US" dirty="0" smtClean="0"/>
                  <a:t>b</a:t>
                </a:r>
                <a:r>
                  <a:rPr lang="en-US" dirty="0"/>
                  <a:t> are called </a:t>
                </a:r>
                <a:r>
                  <a:rPr lang="en-US" b="1" dirty="0"/>
                  <a:t>congruent modulo </a:t>
                </a:r>
                <a:r>
                  <a:rPr lang="en-US" b="1" dirty="0" smtClean="0"/>
                  <a:t>n</a:t>
                </a:r>
                <a:r>
                  <a:rPr lang="en-US" dirty="0" smtClean="0"/>
                  <a:t>, written</a:t>
                </a:r>
              </a:p>
              <a:p>
                <a:pPr marL="0" indent="0">
                  <a:buNone/>
                </a:pPr>
                <a:r>
                  <a:rPr lang="en-US" dirty="0"/>
                  <a:t>	</a:t>
                </a:r>
                <a14:m>
                  <m:oMath xmlns:m="http://schemas.openxmlformats.org/officeDocument/2006/math">
                    <m:r>
                      <a:rPr lang="en-US" b="0" i="1" smtClean="0">
                        <a:latin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𝑛</m:t>
                    </m:r>
                    <m:r>
                      <a:rPr lang="en-US" b="0" i="1" smtClean="0">
                        <a:latin typeface="Cambria Math"/>
                        <a:ea typeface="Cambria Math"/>
                      </a:rPr>
                      <m:t>)</m:t>
                    </m:r>
                  </m:oMath>
                </a14:m>
                <a:endParaRPr lang="en-US" dirty="0"/>
              </a:p>
              <a:p>
                <a:r>
                  <a:rPr lang="en-US" dirty="0"/>
                  <a:t>I</a:t>
                </a:r>
                <a:r>
                  <a:rPr lang="en-US" dirty="0" smtClean="0"/>
                  <a:t>f</a:t>
                </a:r>
                <a:r>
                  <a:rPr lang="en-US" dirty="0"/>
                  <a:t> </a:t>
                </a:r>
                <a:r>
                  <a:rPr lang="en-US" dirty="0" smtClean="0"/>
                  <a:t>a-b</a:t>
                </a:r>
                <a:r>
                  <a:rPr lang="en-US" dirty="0"/>
                  <a:t> is divisible by </a:t>
                </a:r>
                <a:r>
                  <a:rPr lang="en-US" dirty="0" smtClean="0"/>
                  <a:t>n</a:t>
                </a:r>
                <a:r>
                  <a:rPr lang="en-US" dirty="0"/>
                  <a:t> (or equivalently if </a:t>
                </a:r>
                <a:r>
                  <a:rPr lang="en-US" dirty="0" smtClean="0"/>
                  <a:t>a</a:t>
                </a:r>
                <a:r>
                  <a:rPr lang="en-US" dirty="0"/>
                  <a:t> </a:t>
                </a:r>
                <a:r>
                  <a:rPr lang="en-US" dirty="0" smtClean="0"/>
                  <a:t>and b</a:t>
                </a:r>
                <a:r>
                  <a:rPr lang="en-US" dirty="0"/>
                  <a:t> have the same remainder when divided by </a:t>
                </a:r>
                <a:r>
                  <a:rPr lang="en-US" dirty="0" smtClean="0"/>
                  <a:t>n).</a:t>
                </a:r>
                <a:endParaRPr lang="en-US" dirty="0"/>
              </a:p>
              <a:p>
                <a:r>
                  <a:rPr lang="en-US" dirty="0"/>
                  <a:t>F</a:t>
                </a:r>
                <a:r>
                  <a:rPr lang="en-US" dirty="0" smtClean="0"/>
                  <a:t>or </a:t>
                </a:r>
                <a:r>
                  <a:rPr lang="en-US" dirty="0"/>
                  <a:t>example, </a:t>
                </a:r>
                <a:r>
                  <a:rPr lang="en-US" dirty="0" smtClean="0"/>
                  <a:t>37</a:t>
                </a:r>
                <a:r>
                  <a:rPr lang="en-US" dirty="0"/>
                  <a:t> and </a:t>
                </a:r>
                <a:r>
                  <a:rPr lang="en-US" dirty="0" smtClean="0"/>
                  <a:t>57</a:t>
                </a:r>
                <a:r>
                  <a:rPr lang="en-US" dirty="0"/>
                  <a:t> are congruent modulo </a:t>
                </a:r>
                <a:r>
                  <a:rPr lang="en-US" dirty="0" smtClean="0"/>
                  <a:t>10,</a:t>
                </a:r>
              </a:p>
              <a:p>
                <a:pPr marL="0" indent="0">
                  <a:buNone/>
                </a:pPr>
                <a:r>
                  <a:rPr lang="en-US" dirty="0"/>
                  <a:t>	</a:t>
                </a:r>
                <a:r>
                  <a:rPr lang="en-US" dirty="0" smtClean="0"/>
                  <a:t>37</a:t>
                </a:r>
                <a14:m>
                  <m:oMath xmlns:m="http://schemas.openxmlformats.org/officeDocument/2006/math">
                    <m:r>
                      <a:rPr lang="en-US" i="1">
                        <a:latin typeface="Cambria Math"/>
                        <a:ea typeface="Cambria Math"/>
                      </a:rPr>
                      <m:t>≡</m:t>
                    </m:r>
                    <m:r>
                      <a:rPr lang="en-US" b="0" i="1" smtClean="0">
                        <a:latin typeface="Cambria Math"/>
                        <a:ea typeface="Cambria Math"/>
                      </a:rPr>
                      <m:t>57</m:t>
                    </m:r>
                    <m:r>
                      <a:rPr lang="en-US" i="1">
                        <a:latin typeface="Cambria Math"/>
                        <a:ea typeface="Cambria Math"/>
                      </a:rPr>
                      <m:t> (</m:t>
                    </m:r>
                    <m:r>
                      <a:rPr lang="en-US" i="1">
                        <a:latin typeface="Cambria Math"/>
                        <a:ea typeface="Cambria Math"/>
                      </a:rPr>
                      <m:t>𝑚𝑜𝑑</m:t>
                    </m:r>
                    <m:r>
                      <a:rPr lang="en-US" i="1">
                        <a:latin typeface="Cambria Math"/>
                        <a:ea typeface="Cambria Math"/>
                      </a:rPr>
                      <m:t> 10)</m:t>
                    </m:r>
                  </m:oMath>
                </a14:m>
                <a:endParaRPr lang="en-US" dirty="0"/>
              </a:p>
              <a:p>
                <a:r>
                  <a:rPr lang="en-US" dirty="0"/>
                  <a:t>S</a:t>
                </a:r>
                <a:r>
                  <a:rPr lang="en-US" dirty="0" smtClean="0"/>
                  <a:t>ince</a:t>
                </a:r>
                <a:r>
                  <a:rPr lang="en-US" dirty="0"/>
                  <a:t> </a:t>
                </a:r>
                <a:r>
                  <a:rPr lang="en-US" dirty="0" smtClean="0"/>
                  <a:t>37-57</a:t>
                </a:r>
                <a:r>
                  <a:rPr lang="en-US" dirty="0"/>
                  <a:t> </a:t>
                </a:r>
                <a:r>
                  <a:rPr lang="en-US" dirty="0" smtClean="0"/>
                  <a:t>= -20 is </a:t>
                </a:r>
                <a:r>
                  <a:rPr lang="en-US" dirty="0"/>
                  <a:t>a multiple of 10, or equivalently since both </a:t>
                </a:r>
                <a:r>
                  <a:rPr lang="en-US" dirty="0" smtClean="0"/>
                  <a:t>37</a:t>
                </a:r>
                <a:r>
                  <a:rPr lang="en-US" dirty="0"/>
                  <a:t> and </a:t>
                </a:r>
                <a:r>
                  <a:rPr lang="en-US" dirty="0" smtClean="0"/>
                  <a:t>57</a:t>
                </a:r>
                <a:r>
                  <a:rPr lang="en-US" dirty="0"/>
                  <a:t> have a remainder of </a:t>
                </a:r>
                <a:r>
                  <a:rPr lang="en-US" dirty="0" smtClean="0"/>
                  <a:t>7</a:t>
                </a:r>
                <a:r>
                  <a:rPr lang="en-US" dirty="0"/>
                  <a:t> when divided by </a:t>
                </a:r>
                <a:r>
                  <a:rPr lang="en-US" dirty="0" smtClean="0"/>
                  <a:t>10.</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33" t="-2022" r="-963" b="-633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8647734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Theorem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If </a:t>
                </a:r>
                <a:r>
                  <a:rPr lang="en-US" i="1" dirty="0" smtClean="0"/>
                  <a:t>p</a:t>
                </a:r>
                <a:r>
                  <a:rPr lang="en-US" dirty="0" smtClean="0"/>
                  <a:t> is prime and </a:t>
                </a:r>
                <a:r>
                  <a:rPr lang="en-US" i="1" dirty="0" smtClean="0"/>
                  <a:t>a</a:t>
                </a:r>
                <a:r>
                  <a:rPr lang="en-US" dirty="0" smtClean="0"/>
                  <a:t> is a positive integer not divisible by </a:t>
                </a:r>
                <a:r>
                  <a:rPr lang="en-US" i="1" dirty="0" smtClean="0"/>
                  <a:t>p</a:t>
                </a:r>
                <a:r>
                  <a:rPr lang="en-US" dirty="0" smtClean="0"/>
                  <a:t>, then </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𝑝</m:t>
                          </m:r>
                          <m:r>
                            <a:rPr lang="en-US" b="0" i="1" smtClean="0">
                              <a:latin typeface="Cambria Math"/>
                            </a:rPr>
                            <m:t>−1</m:t>
                          </m:r>
                        </m:sup>
                      </m:sSup>
                      <m:r>
                        <a:rPr lang="en-US" b="0" i="1" smtClean="0">
                          <a:latin typeface="Cambria Math"/>
                          <a:ea typeface="Cambria Math"/>
                        </a:rPr>
                        <m:t>≡1(</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𝑝</m:t>
                      </m:r>
                      <m:r>
                        <a:rPr lang="en-US" b="0" i="1" smtClean="0">
                          <a:latin typeface="Cambria Math"/>
                          <a:ea typeface="Cambria Math"/>
                        </a:rPr>
                        <m:t>)</m:t>
                      </m:r>
                    </m:oMath>
                  </m:oMathPara>
                </a14:m>
                <a:endParaRPr lang="en-US" dirty="0" smtClean="0"/>
              </a:p>
              <a:p>
                <a:r>
                  <a:rPr lang="en-US" dirty="0"/>
                  <a:t>And for every integer </a:t>
                </a:r>
                <a:r>
                  <a:rPr lang="en-US" i="1" dirty="0"/>
                  <a:t>a</a:t>
                </a:r>
              </a:p>
              <a:p>
                <a:pPr marL="0" indent="0">
                  <a:buNone/>
                </a:pPr>
                <a:r>
                  <a:rPr lang="en-US" dirty="0" smtClean="0"/>
                  <a:t>			</a:t>
                </a:r>
                <a:r>
                  <a:rPr lang="en-US" i="1" dirty="0" err="1" smtClean="0"/>
                  <a:t>a</a:t>
                </a:r>
                <a:r>
                  <a:rPr lang="en-US" i="1" baseline="30000" dirty="0" err="1" smtClean="0"/>
                  <a:t>p</a:t>
                </a:r>
                <a:r>
                  <a:rPr lang="en-US" i="1" dirty="0" smtClean="0"/>
                  <a:t>  </a:t>
                </a:r>
                <a14:m>
                  <m:oMath xmlns:m="http://schemas.openxmlformats.org/officeDocument/2006/math">
                    <m:r>
                      <a:rPr lang="en-US" i="1" smtClean="0">
                        <a:latin typeface="Cambria Math"/>
                        <a:ea typeface="Cambria Math"/>
                      </a:rPr>
                      <m:t>≡</m:t>
                    </m:r>
                  </m:oMath>
                </a14:m>
                <a:r>
                  <a:rPr lang="en-US" i="1" dirty="0" smtClean="0"/>
                  <a:t>  </a:t>
                </a:r>
                <a:r>
                  <a:rPr lang="en-US" i="1" dirty="0"/>
                  <a:t>a</a:t>
                </a:r>
                <a:r>
                  <a:rPr lang="en-US" dirty="0"/>
                  <a:t> (mod </a:t>
                </a:r>
                <a:r>
                  <a:rPr lang="en-US" i="1" dirty="0"/>
                  <a:t>p</a:t>
                </a:r>
                <a:r>
                  <a:rPr lang="en-US" dirty="0"/>
                  <a:t>).</a:t>
                </a:r>
              </a:p>
              <a:p>
                <a:r>
                  <a:rPr lang="en-US" dirty="0"/>
                  <a:t>This theorem is useful in public key (RSA) and </a:t>
                </a:r>
                <a:r>
                  <a:rPr lang="en-US" dirty="0" err="1"/>
                  <a:t>primality</a:t>
                </a:r>
                <a:r>
                  <a:rPr lang="en-US" dirty="0"/>
                  <a:t> testing</a:t>
                </a:r>
                <a:r>
                  <a:rPr lang="en-US" dirty="0" smtClean="0"/>
                  <a:t>.</a:t>
                </a:r>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b="-1415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047839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Diffusion &amp; Confusion</a:t>
            </a:r>
            <a:endParaRPr lang="en-US" b="1"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pPr algn="just"/>
            <a:r>
              <a:rPr lang="en-US" dirty="0"/>
              <a:t>T</a:t>
            </a:r>
            <a:r>
              <a:rPr lang="en-US" dirty="0" smtClean="0"/>
              <a:t>wo </a:t>
            </a:r>
            <a:r>
              <a:rPr lang="en-US" dirty="0"/>
              <a:t>basic building blocks for </a:t>
            </a:r>
            <a:r>
              <a:rPr lang="en-US" dirty="0" smtClean="0"/>
              <a:t>any cryptographic system.</a:t>
            </a:r>
          </a:p>
          <a:p>
            <a:pPr algn="just"/>
            <a:r>
              <a:rPr lang="en-US" b="1" dirty="0" smtClean="0"/>
              <a:t>Diffusion</a:t>
            </a:r>
          </a:p>
          <a:p>
            <a:pPr lvl="1" algn="just"/>
            <a:r>
              <a:rPr lang="en-US" dirty="0"/>
              <a:t>T</a:t>
            </a:r>
            <a:r>
              <a:rPr lang="en-US" dirty="0" smtClean="0"/>
              <a:t>he </a:t>
            </a:r>
            <a:r>
              <a:rPr lang="en-US" dirty="0"/>
              <a:t>statistical structure of the plaintext is dissipated into long-range statistics of the </a:t>
            </a:r>
            <a:r>
              <a:rPr lang="en-US" dirty="0" err="1"/>
              <a:t>ciphertext</a:t>
            </a:r>
            <a:r>
              <a:rPr lang="en-US" dirty="0"/>
              <a:t>. </a:t>
            </a:r>
            <a:endParaRPr lang="en-US" dirty="0" smtClean="0"/>
          </a:p>
          <a:p>
            <a:pPr marL="457200" lvl="1" indent="0" algn="just">
              <a:buNone/>
            </a:pPr>
            <a:endParaRPr lang="en-US" dirty="0" smtClean="0"/>
          </a:p>
          <a:p>
            <a:pPr lvl="1" algn="just"/>
            <a:r>
              <a:rPr lang="en-US" dirty="0" smtClean="0"/>
              <a:t>This </a:t>
            </a:r>
            <a:r>
              <a:rPr lang="en-US" dirty="0"/>
              <a:t>is achieved by having </a:t>
            </a:r>
            <a:r>
              <a:rPr lang="en-US" dirty="0" smtClean="0"/>
              <a:t>each plaintext </a:t>
            </a:r>
            <a:r>
              <a:rPr lang="en-US" dirty="0"/>
              <a:t>digit affect the value of many </a:t>
            </a:r>
            <a:r>
              <a:rPr lang="en-US" dirty="0" err="1"/>
              <a:t>ciphertext</a:t>
            </a:r>
            <a:r>
              <a:rPr lang="en-US" dirty="0"/>
              <a:t> digits; generally this is equivalent to having each </a:t>
            </a:r>
            <a:r>
              <a:rPr lang="en-US" dirty="0" err="1"/>
              <a:t>ciphertext</a:t>
            </a:r>
            <a:r>
              <a:rPr lang="en-US" dirty="0"/>
              <a:t> digit be affected by </a:t>
            </a:r>
            <a:r>
              <a:rPr lang="en-US" dirty="0" smtClean="0"/>
              <a:t>many plaintext </a:t>
            </a:r>
            <a:r>
              <a:rPr lang="en-US" dirty="0"/>
              <a:t>digits</a:t>
            </a:r>
            <a:r>
              <a:rPr lang="en-US" dirty="0" smtClean="0"/>
              <a:t>.</a:t>
            </a:r>
          </a:p>
          <a:p>
            <a:pPr marL="457200" lvl="1" indent="0" algn="just">
              <a:buNone/>
            </a:pPr>
            <a:endParaRPr lang="en-US" dirty="0" smtClean="0"/>
          </a:p>
          <a:p>
            <a:pPr lvl="1" algn="just"/>
            <a:r>
              <a:rPr lang="en-US" dirty="0"/>
              <a:t>Diffusion is achieved through permutations.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5638800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Theorem Proof</a:t>
            </a:r>
            <a:endParaRPr lang="en-US" dirty="0"/>
          </a:p>
        </p:txBody>
      </p:sp>
      <p:sp>
        <p:nvSpPr>
          <p:cNvPr id="3" name="Content Placeholder 2"/>
          <p:cNvSpPr>
            <a:spLocks noGrp="1"/>
          </p:cNvSpPr>
          <p:nvPr>
            <p:ph idx="1"/>
          </p:nvPr>
        </p:nvSpPr>
        <p:spPr/>
        <p:txBody>
          <a:bodyPr/>
          <a:lstStyle/>
          <a:p>
            <a:r>
              <a:rPr lang="en-US" dirty="0" smtClean="0"/>
              <a:t>Set of positive integers less than p: </a:t>
            </a:r>
          </a:p>
          <a:p>
            <a:pPr marL="0" indent="0">
              <a:buNone/>
            </a:pPr>
            <a:r>
              <a:rPr lang="en-US" dirty="0" smtClean="0"/>
              <a:t>{1,2,….(p-1)}</a:t>
            </a:r>
          </a:p>
          <a:p>
            <a:r>
              <a:rPr lang="en-US" dirty="0" smtClean="0"/>
              <a:t>Multiply each element by a modulo p</a:t>
            </a:r>
          </a:p>
          <a:p>
            <a:pPr marL="0" indent="0">
              <a:buNone/>
            </a:pPr>
            <a:r>
              <a:rPr lang="en-US" dirty="0" smtClean="0"/>
              <a:t>{a mod p, 2a mod p, ……. , (p-1)a mod p</a:t>
            </a:r>
            <a:r>
              <a:rPr lang="en-US" dirty="0" smtClean="0"/>
              <a:t>}</a:t>
            </a:r>
          </a:p>
          <a:p>
            <a:r>
              <a:rPr lang="en-US" dirty="0" smtClean="0"/>
              <a:t>No elements in X is equal to zero</a:t>
            </a:r>
          </a:p>
          <a:p>
            <a:r>
              <a:rPr lang="en-US" dirty="0" smtClean="0"/>
              <a:t>No two integers in X are equal</a:t>
            </a:r>
          </a:p>
          <a:p>
            <a:pPr marL="0" indent="0">
              <a:buNone/>
            </a:pPr>
            <a:endParaRPr lang="en-US" dirty="0" smtClean="0"/>
          </a:p>
          <a:p>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4946101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Theorem Proof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No two integers in X are equal</a:t>
                </a:r>
              </a:p>
              <a:p>
                <a:pPr lvl="1"/>
                <a14:m>
                  <m:oMath xmlns:m="http://schemas.openxmlformats.org/officeDocument/2006/math">
                    <m:r>
                      <a:rPr lang="en-US" b="0" i="1" smtClean="0">
                        <a:latin typeface="Cambria Math"/>
                      </a:rPr>
                      <m:t>𝑗𝑎</m:t>
                    </m:r>
                    <m:r>
                      <a:rPr lang="en-US" b="0" i="1" smtClean="0">
                        <a:latin typeface="Cambria Math"/>
                      </a:rPr>
                      <m:t> ≡</m:t>
                    </m:r>
                    <m:r>
                      <a:rPr lang="en-US" b="0" i="1" smtClean="0">
                        <a:latin typeface="Cambria Math"/>
                        <a:ea typeface="Cambria Math"/>
                      </a:rPr>
                      <m:t>𝑘𝑎</m:t>
                    </m:r>
                    <m:d>
                      <m:dPr>
                        <m:ctrlPr>
                          <a:rPr lang="en-US" b="0" i="1" smtClean="0">
                            <a:latin typeface="Cambria Math"/>
                            <a:ea typeface="Cambria Math"/>
                          </a:rPr>
                        </m:ctrlPr>
                      </m:dPr>
                      <m:e>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𝑝</m:t>
                        </m:r>
                      </m:e>
                    </m:d>
                    <m:r>
                      <a:rPr lang="en-US" b="0" i="1" smtClean="0">
                        <a:latin typeface="Cambria Math"/>
                        <a:ea typeface="Cambria Math"/>
                      </a:rPr>
                      <m:t> </m:t>
                    </m:r>
                  </m:oMath>
                </a14:m>
                <a:r>
                  <a:rPr lang="en-US" b="0" dirty="0" smtClean="0">
                    <a:ea typeface="Cambria Math"/>
                  </a:rPr>
                  <a:t> where </a:t>
                </a:r>
                <a14:m>
                  <m:oMath xmlns:m="http://schemas.openxmlformats.org/officeDocument/2006/math">
                    <m:r>
                      <a:rPr lang="en-US" b="0" i="1" smtClean="0">
                        <a:latin typeface="Cambria Math"/>
                        <a:ea typeface="Cambria Math"/>
                      </a:rPr>
                      <m:t>1≤</m:t>
                    </m:r>
                    <m:r>
                      <a:rPr lang="en-US" b="0" i="1" smtClean="0">
                        <a:latin typeface="Cambria Math"/>
                        <a:ea typeface="Cambria Math"/>
                      </a:rPr>
                      <m:t>𝑗</m:t>
                    </m:r>
                    <m:r>
                      <a:rPr lang="en-US" b="0" i="1" smtClean="0">
                        <a:latin typeface="Cambria Math"/>
                        <a:ea typeface="Cambria Math"/>
                      </a:rPr>
                      <m:t>&lt;</m:t>
                    </m:r>
                    <m:r>
                      <a:rPr lang="en-US" b="0" i="1" smtClean="0">
                        <a:latin typeface="Cambria Math"/>
                        <a:ea typeface="Cambria Math"/>
                      </a:rPr>
                      <m:t>𝑘</m:t>
                    </m:r>
                    <m:r>
                      <a:rPr lang="en-US" b="0" i="1" smtClean="0">
                        <a:latin typeface="Cambria Math"/>
                        <a:ea typeface="Cambria Math"/>
                      </a:rPr>
                      <m:t>≤</m:t>
                    </m:r>
                    <m:r>
                      <a:rPr lang="en-US" b="0" i="1" smtClean="0">
                        <a:latin typeface="Cambria Math"/>
                        <a:ea typeface="Cambria Math"/>
                      </a:rPr>
                      <m:t>𝑝</m:t>
                    </m:r>
                    <m:r>
                      <a:rPr lang="en-US" b="0" i="1" smtClean="0">
                        <a:latin typeface="Cambria Math"/>
                        <a:ea typeface="Cambria Math"/>
                      </a:rPr>
                      <m:t>−1</m:t>
                    </m:r>
                  </m:oMath>
                </a14:m>
                <a:r>
                  <a:rPr lang="en-US" b="0" dirty="0" smtClean="0">
                    <a:ea typeface="Cambria Math"/>
                  </a:rPr>
                  <a:t> </a:t>
                </a:r>
              </a:p>
              <a:p>
                <a:pPr lvl="1"/>
                <a:r>
                  <a:rPr lang="en-US" dirty="0"/>
                  <a:t>a</a:t>
                </a:r>
                <a:r>
                  <a:rPr lang="en-US" dirty="0" smtClean="0"/>
                  <a:t> is relatively prime to p</a:t>
                </a:r>
              </a:p>
              <a:p>
                <a:pPr lvl="1"/>
                <a:r>
                  <a:rPr lang="en-US" dirty="0" smtClean="0"/>
                  <a:t>Eliminate a from both sides</a:t>
                </a:r>
              </a:p>
              <a:p>
                <a:pPr lvl="1"/>
                <a14:m>
                  <m:oMath xmlns:m="http://schemas.openxmlformats.org/officeDocument/2006/math">
                    <m:r>
                      <a:rPr lang="en-US" b="0" i="1" smtClean="0">
                        <a:latin typeface="Cambria Math"/>
                      </a:rPr>
                      <m:t>𝑗</m:t>
                    </m:r>
                    <m:r>
                      <a:rPr lang="en-US" b="0" i="1" smtClean="0">
                        <a:latin typeface="Cambria Math"/>
                      </a:rPr>
                      <m:t> ≡</m:t>
                    </m:r>
                    <m:r>
                      <a:rPr lang="en-US" b="0" i="1" smtClean="0">
                        <a:latin typeface="Cambria Math"/>
                        <a:ea typeface="Cambria Math"/>
                      </a:rPr>
                      <m:t>𝑘</m:t>
                    </m:r>
                    <m:r>
                      <a:rPr lang="en-US" b="0" i="1" smtClean="0">
                        <a:latin typeface="Cambria Math"/>
                        <a:ea typeface="Cambria Math"/>
                      </a:rPr>
                      <m:t> (</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𝑝</m:t>
                    </m:r>
                    <m:r>
                      <a:rPr lang="en-US" b="0" i="1" smtClean="0">
                        <a:latin typeface="Cambria Math"/>
                        <a:ea typeface="Cambria Math"/>
                      </a:rPr>
                      <m:t>)</m:t>
                    </m:r>
                  </m:oMath>
                </a14:m>
                <a:endParaRPr lang="en-US" dirty="0" smtClean="0"/>
              </a:p>
              <a:p>
                <a:pPr lvl="1"/>
                <a:r>
                  <a:rPr lang="en-US" dirty="0" smtClean="0"/>
                  <a:t>X consists of the set of integers {1, 2, ….. , (p-1)} in some order</a:t>
                </a:r>
              </a:p>
              <a:p>
                <a:pPr lvl="1"/>
                <a:r>
                  <a:rPr lang="en-US" dirty="0" smtClean="0"/>
                  <a:t>Multiplying the numbers in both sets and taking the result mod p</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111" b="-33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40999855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Theorem Proof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14:m>
                  <m:oMath xmlns:m="http://schemas.openxmlformats.org/officeDocument/2006/math">
                    <m:r>
                      <a:rPr lang="en-US" sz="2800" b="0" i="1" smtClean="0">
                        <a:latin typeface="Cambria Math"/>
                      </a:rPr>
                      <m:t>𝑎</m:t>
                    </m:r>
                    <m:r>
                      <a:rPr lang="en-US" sz="2800" b="0" i="1" smtClean="0">
                        <a:latin typeface="Cambria Math"/>
                      </a:rPr>
                      <m:t>∗2</m:t>
                    </m:r>
                    <m:r>
                      <a:rPr lang="en-US" sz="2800" b="0" i="1" smtClean="0">
                        <a:latin typeface="Cambria Math"/>
                      </a:rPr>
                      <m:t>𝑎</m:t>
                    </m:r>
                    <m:r>
                      <a:rPr lang="en-US" sz="2800" b="0" i="1" smtClean="0">
                        <a:latin typeface="Cambria Math"/>
                      </a:rPr>
                      <m:t>∗…∗</m:t>
                    </m:r>
                    <m:d>
                      <m:dPr>
                        <m:ctrlPr>
                          <a:rPr lang="en-US" sz="2800" b="0" i="1" smtClean="0">
                            <a:latin typeface="Cambria Math"/>
                          </a:rPr>
                        </m:ctrlPr>
                      </m:dPr>
                      <m:e>
                        <m:r>
                          <a:rPr lang="en-US" sz="2800" b="0" i="1" smtClean="0">
                            <a:latin typeface="Cambria Math"/>
                          </a:rPr>
                          <m:t>𝑝</m:t>
                        </m:r>
                        <m:r>
                          <a:rPr lang="en-US" sz="2800" b="0" i="1" smtClean="0">
                            <a:latin typeface="Cambria Math"/>
                          </a:rPr>
                          <m:t>−1</m:t>
                        </m:r>
                      </m:e>
                    </m:d>
                    <m:r>
                      <a:rPr lang="en-US" sz="2800" b="0" i="1" smtClean="0">
                        <a:latin typeface="Cambria Math"/>
                        <a:ea typeface="Cambria Math"/>
                      </a:rPr>
                      <m:t>≡</m:t>
                    </m:r>
                    <m:d>
                      <m:dPr>
                        <m:begChr m:val="["/>
                        <m:endChr m:val="]"/>
                        <m:ctrlPr>
                          <a:rPr lang="en-US" sz="2800" b="0" i="1" smtClean="0">
                            <a:latin typeface="Cambria Math"/>
                            <a:ea typeface="Cambria Math"/>
                          </a:rPr>
                        </m:ctrlPr>
                      </m:dPr>
                      <m:e>
                        <m:r>
                          <a:rPr lang="en-US" sz="2800" b="0" i="1" smtClean="0">
                            <a:latin typeface="Cambria Math"/>
                            <a:ea typeface="Cambria Math"/>
                          </a:rPr>
                          <m:t>1∗2∗…∗</m:t>
                        </m:r>
                        <m:d>
                          <m:dPr>
                            <m:ctrlPr>
                              <a:rPr lang="en-US" sz="2800" b="0" i="1" smtClean="0">
                                <a:latin typeface="Cambria Math"/>
                                <a:ea typeface="Cambria Math"/>
                              </a:rPr>
                            </m:ctrlPr>
                          </m:dPr>
                          <m:e>
                            <m:r>
                              <a:rPr lang="en-US" sz="2800" b="0" i="1" smtClean="0">
                                <a:latin typeface="Cambria Math"/>
                                <a:ea typeface="Cambria Math"/>
                              </a:rPr>
                              <m:t>𝑝</m:t>
                            </m:r>
                            <m:r>
                              <a:rPr lang="en-US" sz="2800" b="0" i="1" smtClean="0">
                                <a:latin typeface="Cambria Math"/>
                                <a:ea typeface="Cambria Math"/>
                              </a:rPr>
                              <m:t>−1</m:t>
                            </m:r>
                          </m:e>
                        </m:d>
                      </m:e>
                    </m:d>
                    <m:r>
                      <a:rPr lang="en-US" sz="2800" b="0" i="1" smtClean="0">
                        <a:latin typeface="Cambria Math"/>
                        <a:ea typeface="Cambria Math"/>
                      </a:rPr>
                      <m:t> </m:t>
                    </m:r>
                    <m:r>
                      <a:rPr lang="en-US" sz="2800" b="0" i="1" smtClean="0">
                        <a:latin typeface="Cambria Math"/>
                        <a:ea typeface="Cambria Math"/>
                      </a:rPr>
                      <m:t>𝑚𝑜𝑑</m:t>
                    </m:r>
                    <m:r>
                      <a:rPr lang="en-US" sz="2800" b="0" i="1" smtClean="0">
                        <a:latin typeface="Cambria Math"/>
                        <a:ea typeface="Cambria Math"/>
                      </a:rPr>
                      <m:t> </m:t>
                    </m:r>
                    <m:r>
                      <a:rPr lang="en-US" sz="2800" b="0" i="1" smtClean="0">
                        <a:latin typeface="Cambria Math"/>
                        <a:ea typeface="Cambria Math"/>
                      </a:rPr>
                      <m:t>𝑝</m:t>
                    </m:r>
                  </m:oMath>
                </a14:m>
                <a:r>
                  <a:rPr lang="en-US" sz="2800" dirty="0" smtClean="0"/>
                  <a:t> </a:t>
                </a:r>
              </a:p>
              <a:p>
                <a:endParaRPr lang="en-US" sz="2800" b="0" i="1" dirty="0" smtClean="0">
                  <a:latin typeface="Cambria Math"/>
                </a:endParaRPr>
              </a:p>
              <a:p>
                <a14:m>
                  <m:oMath xmlns:m="http://schemas.openxmlformats.org/officeDocument/2006/math">
                    <m:sSup>
                      <m:sSupPr>
                        <m:ctrlPr>
                          <a:rPr lang="en-US" sz="2800" b="0" i="1" smtClean="0">
                            <a:latin typeface="Cambria Math"/>
                          </a:rPr>
                        </m:ctrlPr>
                      </m:sSupPr>
                      <m:e>
                        <m:r>
                          <a:rPr lang="en-US" sz="2800" b="0" i="1" smtClean="0">
                            <a:latin typeface="Cambria Math"/>
                          </a:rPr>
                          <m:t>𝑎</m:t>
                        </m:r>
                      </m:e>
                      <m:sup>
                        <m:r>
                          <a:rPr lang="en-US" sz="2800" b="0" i="1" smtClean="0">
                            <a:latin typeface="Cambria Math"/>
                          </a:rPr>
                          <m:t>𝑝</m:t>
                        </m:r>
                        <m:r>
                          <a:rPr lang="en-US" sz="2800" b="0" i="1" smtClean="0">
                            <a:latin typeface="Cambria Math"/>
                          </a:rPr>
                          <m:t>−1</m:t>
                        </m:r>
                      </m:sup>
                    </m:sSup>
                    <m:d>
                      <m:dPr>
                        <m:ctrlPr>
                          <a:rPr lang="en-US" sz="2800" b="0" i="1" smtClean="0">
                            <a:latin typeface="Cambria Math"/>
                          </a:rPr>
                        </m:ctrlPr>
                      </m:dPr>
                      <m:e>
                        <m:r>
                          <a:rPr lang="en-US" sz="2800" b="0" i="1" smtClean="0">
                            <a:latin typeface="Cambria Math"/>
                          </a:rPr>
                          <m:t>𝑝</m:t>
                        </m:r>
                        <m:r>
                          <a:rPr lang="en-US" sz="2800" b="0" i="1" smtClean="0">
                            <a:latin typeface="Cambria Math"/>
                          </a:rPr>
                          <m:t>−1</m:t>
                        </m:r>
                      </m:e>
                    </m:d>
                    <m:r>
                      <a:rPr lang="en-US" sz="2800" b="0" i="1" smtClean="0">
                        <a:latin typeface="Cambria Math"/>
                      </a:rPr>
                      <m:t>!</m:t>
                    </m:r>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𝑝</m:t>
                        </m:r>
                        <m:r>
                          <a:rPr lang="en-US" sz="2800" b="0" i="1" smtClean="0">
                            <a:latin typeface="Cambria Math"/>
                            <a:ea typeface="Cambria Math"/>
                          </a:rPr>
                          <m:t>−1</m:t>
                        </m:r>
                      </m:e>
                    </m:d>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𝑚𝑜𝑑</m:t>
                        </m:r>
                        <m:r>
                          <a:rPr lang="en-US" sz="2800" b="0" i="1" smtClean="0">
                            <a:latin typeface="Cambria Math"/>
                            <a:ea typeface="Cambria Math"/>
                          </a:rPr>
                          <m:t> </m:t>
                        </m:r>
                        <m:r>
                          <a:rPr lang="en-US" sz="2800" b="0" i="1" smtClean="0">
                            <a:latin typeface="Cambria Math"/>
                            <a:ea typeface="Cambria Math"/>
                          </a:rPr>
                          <m:t>𝑝</m:t>
                        </m:r>
                      </m:e>
                    </m:d>
                  </m:oMath>
                </a14:m>
                <a:endParaRPr lang="en-US" sz="2800" b="0" dirty="0" smtClean="0">
                  <a:ea typeface="Cambria Math"/>
                </a:endParaRPr>
              </a:p>
              <a:p>
                <a:r>
                  <a:rPr lang="en-US" sz="2800" dirty="0" smtClean="0"/>
                  <a:t>Cancel (p-1)! From both direction </a:t>
                </a:r>
              </a:p>
              <a:p>
                <a:endParaRPr lang="en-US" sz="2800" i="1" dirty="0" smtClean="0">
                  <a:latin typeface="Cambria Math"/>
                </a:endParaRPr>
              </a:p>
              <a:p>
                <a14:m>
                  <m:oMath xmlns:m="http://schemas.openxmlformats.org/officeDocument/2006/math">
                    <m:sSup>
                      <m:sSupPr>
                        <m:ctrlPr>
                          <a:rPr lang="en-US" sz="2800" i="1">
                            <a:latin typeface="Cambria Math"/>
                          </a:rPr>
                        </m:ctrlPr>
                      </m:sSupPr>
                      <m:e>
                        <m:r>
                          <a:rPr lang="en-US" sz="2800" i="1">
                            <a:latin typeface="Cambria Math"/>
                          </a:rPr>
                          <m:t>𝑎</m:t>
                        </m:r>
                      </m:e>
                      <m:sup>
                        <m:r>
                          <a:rPr lang="en-US" sz="2800" i="1">
                            <a:latin typeface="Cambria Math"/>
                          </a:rPr>
                          <m:t>𝑝</m:t>
                        </m:r>
                        <m:r>
                          <a:rPr lang="en-US" sz="2800" i="1">
                            <a:latin typeface="Cambria Math"/>
                          </a:rPr>
                          <m:t>−1</m:t>
                        </m:r>
                      </m:sup>
                    </m:sSup>
                    <m:r>
                      <a:rPr lang="en-US" sz="2800" i="1" smtClean="0">
                        <a:latin typeface="Cambria Math"/>
                        <a:ea typeface="Cambria Math"/>
                      </a:rPr>
                      <m:t>≡</m:t>
                    </m:r>
                    <m:d>
                      <m:dPr>
                        <m:ctrlPr>
                          <a:rPr lang="en-US" sz="2800" i="1">
                            <a:latin typeface="Cambria Math"/>
                            <a:ea typeface="Cambria Math"/>
                          </a:rPr>
                        </m:ctrlPr>
                      </m:dPr>
                      <m:e>
                        <m:r>
                          <a:rPr lang="en-US" sz="2800" i="1">
                            <a:latin typeface="Cambria Math"/>
                            <a:ea typeface="Cambria Math"/>
                          </a:rPr>
                          <m:t>𝑚𝑜𝑑</m:t>
                        </m:r>
                        <m:r>
                          <a:rPr lang="en-US" sz="2800" i="1">
                            <a:latin typeface="Cambria Math"/>
                            <a:ea typeface="Cambria Math"/>
                          </a:rPr>
                          <m:t> </m:t>
                        </m:r>
                        <m:r>
                          <a:rPr lang="en-US" sz="2800" i="1">
                            <a:latin typeface="Cambria Math"/>
                            <a:ea typeface="Cambria Math"/>
                          </a:rPr>
                          <m:t>𝑝</m:t>
                        </m:r>
                      </m:e>
                    </m:d>
                  </m:oMath>
                </a14:m>
                <a:endParaRPr lang="en-US" sz="2800" dirty="0" smtClean="0"/>
              </a:p>
              <a:p>
                <a:endParaRPr lang="en-US" sz="2800" dirty="0"/>
              </a:p>
              <a:p>
                <a14:m>
                  <m:oMath xmlns:m="http://schemas.openxmlformats.org/officeDocument/2006/math">
                    <m:sSup>
                      <m:sSupPr>
                        <m:ctrlPr>
                          <a:rPr lang="en-US" sz="2800" i="1">
                            <a:latin typeface="Cambria Math"/>
                          </a:rPr>
                        </m:ctrlPr>
                      </m:sSupPr>
                      <m:e>
                        <m:r>
                          <a:rPr lang="en-US" sz="2800" i="1">
                            <a:latin typeface="Cambria Math"/>
                          </a:rPr>
                          <m:t>𝑎</m:t>
                        </m:r>
                      </m:e>
                      <m:sup>
                        <m:r>
                          <a:rPr lang="en-US" sz="2800" i="1">
                            <a:latin typeface="Cambria Math"/>
                          </a:rPr>
                          <m:t>𝑝</m:t>
                        </m:r>
                      </m:sup>
                    </m:sSup>
                    <m:r>
                      <a:rPr lang="en-US" sz="2800" i="1">
                        <a:latin typeface="Cambria Math"/>
                        <a:ea typeface="Cambria Math"/>
                      </a:rPr>
                      <m:t>≡</m:t>
                    </m:r>
                    <m:r>
                      <a:rPr lang="en-US" sz="2800" b="0" i="1" smtClean="0">
                        <a:latin typeface="Cambria Math"/>
                        <a:ea typeface="Cambria Math"/>
                      </a:rPr>
                      <m:t>𝑎</m:t>
                    </m:r>
                    <m:d>
                      <m:dPr>
                        <m:ctrlPr>
                          <a:rPr lang="en-US" sz="2800" i="1">
                            <a:latin typeface="Cambria Math"/>
                            <a:ea typeface="Cambria Math"/>
                          </a:rPr>
                        </m:ctrlPr>
                      </m:dPr>
                      <m:e>
                        <m:r>
                          <a:rPr lang="en-US" sz="2800" i="1">
                            <a:latin typeface="Cambria Math"/>
                            <a:ea typeface="Cambria Math"/>
                          </a:rPr>
                          <m:t>𝑚𝑜𝑑</m:t>
                        </m:r>
                        <m:r>
                          <a:rPr lang="en-US" sz="2800" i="1">
                            <a:latin typeface="Cambria Math"/>
                            <a:ea typeface="Cambria Math"/>
                          </a:rPr>
                          <m:t> </m:t>
                        </m:r>
                        <m:r>
                          <a:rPr lang="en-US" sz="2800" i="1">
                            <a:latin typeface="Cambria Math"/>
                            <a:ea typeface="Cambria Math"/>
                          </a:rPr>
                          <m:t>𝑝</m:t>
                        </m:r>
                      </m:e>
                    </m:d>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213"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284977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Theorem Proof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 = 5 , a = 3 </a:t>
                </a:r>
                <a:endParaRPr lang="en-US" b="0" i="1" dirty="0" smtClean="0">
                  <a:latin typeface="Cambria Math"/>
                </a:endParaRPr>
              </a:p>
              <a:p>
                <a:pPr marL="0" indent="0">
                  <a:buNone/>
                </a:pPr>
                <a14:m>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𝑝</m:t>
                        </m:r>
                      </m:sup>
                    </m:sSup>
                    <m:r>
                      <a:rPr lang="en-US" b="0" i="1" smtClean="0">
                        <a:latin typeface="Cambria Math"/>
                      </a:rPr>
                      <m:t>=</m:t>
                    </m:r>
                    <m:sSup>
                      <m:sSupPr>
                        <m:ctrlPr>
                          <a:rPr lang="en-US" b="0" i="1" smtClean="0">
                            <a:latin typeface="Cambria Math"/>
                          </a:rPr>
                        </m:ctrlPr>
                      </m:sSupPr>
                      <m:e>
                        <m:r>
                          <a:rPr lang="en-US" b="0" i="1" smtClean="0">
                            <a:latin typeface="Cambria Math"/>
                          </a:rPr>
                          <m:t>3</m:t>
                        </m:r>
                      </m:e>
                      <m:sup>
                        <m:r>
                          <a:rPr lang="en-US" b="0" i="1" smtClean="0">
                            <a:latin typeface="Cambria Math"/>
                          </a:rPr>
                          <m:t>5</m:t>
                        </m:r>
                      </m:sup>
                    </m:sSup>
                    <m:r>
                      <a:rPr lang="en-US" b="0" i="1" smtClean="0">
                        <a:latin typeface="Cambria Math"/>
                      </a:rPr>
                      <m:t>=243</m:t>
                    </m:r>
                    <m:r>
                      <a:rPr lang="en-US" b="0" i="1" smtClean="0">
                        <a:latin typeface="Cambria Math"/>
                        <a:ea typeface="Cambria Math"/>
                      </a:rPr>
                      <m:t>≡3</m:t>
                    </m:r>
                    <m:d>
                      <m:dPr>
                        <m:ctrlPr>
                          <a:rPr lang="en-US" b="0" i="1" smtClean="0">
                            <a:latin typeface="Cambria Math"/>
                            <a:ea typeface="Cambria Math"/>
                          </a:rPr>
                        </m:ctrlPr>
                      </m:dPr>
                      <m:e>
                        <m:r>
                          <a:rPr lang="en-US" b="0" i="1" smtClean="0">
                            <a:latin typeface="Cambria Math"/>
                            <a:ea typeface="Cambria Math"/>
                          </a:rPr>
                          <m:t>𝑚𝑜𝑑</m:t>
                        </m:r>
                        <m:r>
                          <a:rPr lang="en-US" b="0" i="1" smtClean="0">
                            <a:latin typeface="Cambria Math"/>
                            <a:ea typeface="Cambria Math"/>
                          </a:rPr>
                          <m:t> 5</m:t>
                        </m:r>
                      </m:e>
                    </m:d>
                    <m:r>
                      <a:rPr lang="en-US" b="0" i="1" smtClean="0">
                        <a:latin typeface="Cambria Math"/>
                        <a:ea typeface="Cambria Math"/>
                      </a:rPr>
                      <m: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𝑚𝑜𝑑</m:t>
                    </m:r>
                    <m:r>
                      <a:rPr lang="en-US" b="0" i="1" smtClean="0">
                        <a:latin typeface="Cambria Math"/>
                        <a:ea typeface="Cambria Math"/>
                      </a:rPr>
                      <m:t> </m:t>
                    </m:r>
                    <m:r>
                      <a:rPr lang="en-US" b="0" i="1" smtClean="0">
                        <a:latin typeface="Cambria Math"/>
                        <a:ea typeface="Cambria Math"/>
                      </a:rPr>
                      <m:t>𝑝</m:t>
                    </m:r>
                    <m:r>
                      <a:rPr lang="en-US" b="0" i="1" smtClean="0">
                        <a:latin typeface="Cambria Math"/>
                        <a:ea typeface="Cambria Math"/>
                      </a:rPr>
                      <m:t>)</m:t>
                    </m:r>
                  </m:oMath>
                </a14:m>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4012371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lstStyle/>
          <a:p>
            <a:r>
              <a:rPr lang="en-US" b="1" dirty="0"/>
              <a:t>Diffusion &amp; Confusion</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lgn="just"/>
            <a:r>
              <a:rPr lang="en-US" b="1" dirty="0" smtClean="0"/>
              <a:t>Confusion</a:t>
            </a:r>
          </a:p>
          <a:p>
            <a:pPr lvl="1" algn="just"/>
            <a:r>
              <a:rPr lang="en-US" dirty="0" smtClean="0"/>
              <a:t>It seeks </a:t>
            </a:r>
            <a:r>
              <a:rPr lang="en-US" dirty="0"/>
              <a:t>to make the relationship between the statistics of </a:t>
            </a:r>
            <a:r>
              <a:rPr lang="en-US" dirty="0" smtClean="0"/>
              <a:t>the </a:t>
            </a:r>
            <a:r>
              <a:rPr lang="en-US" dirty="0" err="1" smtClean="0"/>
              <a:t>ciphertext</a:t>
            </a:r>
            <a:r>
              <a:rPr lang="en-US" dirty="0" smtClean="0"/>
              <a:t> </a:t>
            </a:r>
            <a:r>
              <a:rPr lang="en-US" dirty="0"/>
              <a:t>and the value of the encryption key as complex as possible, again to thwart attempts to discover the key. </a:t>
            </a:r>
            <a:endParaRPr lang="en-US" dirty="0" smtClean="0"/>
          </a:p>
          <a:p>
            <a:pPr marL="457200" lvl="1" indent="0" algn="just">
              <a:buNone/>
            </a:pPr>
            <a:endParaRPr lang="en-US" dirty="0" smtClean="0"/>
          </a:p>
          <a:p>
            <a:pPr lvl="1" algn="just"/>
            <a:r>
              <a:rPr lang="en-US" dirty="0" smtClean="0"/>
              <a:t>Thus</a:t>
            </a:r>
            <a:r>
              <a:rPr lang="en-US" dirty="0"/>
              <a:t>, even if </a:t>
            </a:r>
            <a:r>
              <a:rPr lang="en-US" dirty="0" smtClean="0"/>
              <a:t>the attacker </a:t>
            </a:r>
            <a:r>
              <a:rPr lang="en-US" dirty="0"/>
              <a:t>can get some handle on the statistics of the </a:t>
            </a:r>
            <a:r>
              <a:rPr lang="en-US" dirty="0" err="1"/>
              <a:t>ciphertext</a:t>
            </a:r>
            <a:r>
              <a:rPr lang="en-US" dirty="0"/>
              <a:t>, the way in which the key was used to produce that </a:t>
            </a:r>
            <a:r>
              <a:rPr lang="en-US" dirty="0" err="1"/>
              <a:t>ciphertext</a:t>
            </a:r>
            <a:r>
              <a:rPr lang="en-US" dirty="0"/>
              <a:t> is </a:t>
            </a:r>
            <a:r>
              <a:rPr lang="en-US" dirty="0" smtClean="0"/>
              <a:t>so complex </a:t>
            </a:r>
            <a:r>
              <a:rPr lang="en-US" dirty="0"/>
              <a:t>as to make it difficult to deduce the key. </a:t>
            </a:r>
            <a:endParaRPr lang="en-US" dirty="0" smtClean="0"/>
          </a:p>
          <a:p>
            <a:pPr marL="457200" lvl="1" indent="0" algn="just">
              <a:buNone/>
            </a:pPr>
            <a:endParaRPr lang="en-US" dirty="0" smtClean="0"/>
          </a:p>
          <a:p>
            <a:pPr lvl="1" algn="just"/>
            <a:r>
              <a:rPr lang="en-US" dirty="0" smtClean="0"/>
              <a:t>This </a:t>
            </a:r>
            <a:r>
              <a:rPr lang="en-US" dirty="0"/>
              <a:t>is achieved by the use of a complex substitution algorithm.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440933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a:t>Feistel</a:t>
            </a:r>
            <a:r>
              <a:rPr lang="en-US" b="1" dirty="0"/>
              <a:t> Cipher Structure</a:t>
            </a:r>
            <a:endParaRPr lang="en-US" dirty="0"/>
          </a:p>
        </p:txBody>
      </p:sp>
      <p:sp>
        <p:nvSpPr>
          <p:cNvPr id="3" name="Content Placeholder 2"/>
          <p:cNvSpPr>
            <a:spLocks noGrp="1"/>
          </p:cNvSpPr>
          <p:nvPr>
            <p:ph idx="1"/>
          </p:nvPr>
        </p:nvSpPr>
        <p:spPr>
          <a:xfrm>
            <a:off x="457200" y="990600"/>
            <a:ext cx="8229600" cy="5867400"/>
          </a:xfrm>
        </p:spPr>
        <p:txBody>
          <a:bodyPr>
            <a:normAutofit fontScale="77500" lnSpcReduction="20000"/>
          </a:bodyPr>
          <a:lstStyle/>
          <a:p>
            <a:pPr algn="just"/>
            <a:r>
              <a:rPr lang="en-US" dirty="0"/>
              <a:t>The inputs to the encryption algorithm are a plaintext block of length 2</a:t>
            </a:r>
            <a:r>
              <a:rPr lang="en-US" i="1" dirty="0"/>
              <a:t>w </a:t>
            </a:r>
            <a:r>
              <a:rPr lang="en-US" dirty="0"/>
              <a:t>bits and a </a:t>
            </a:r>
            <a:r>
              <a:rPr lang="en-US" dirty="0" smtClean="0"/>
              <a:t>key </a:t>
            </a:r>
            <a:r>
              <a:rPr lang="en-US" i="1" dirty="0" smtClean="0"/>
              <a:t>K</a:t>
            </a:r>
            <a:r>
              <a:rPr lang="en-US" dirty="0"/>
              <a:t>. </a:t>
            </a:r>
            <a:endParaRPr lang="en-US" dirty="0" smtClean="0"/>
          </a:p>
          <a:p>
            <a:pPr marL="0" indent="0" algn="just">
              <a:buNone/>
            </a:pPr>
            <a:endParaRPr lang="en-US" dirty="0" smtClean="0"/>
          </a:p>
          <a:p>
            <a:pPr algn="just"/>
            <a:r>
              <a:rPr lang="en-US" dirty="0" smtClean="0"/>
              <a:t>The </a:t>
            </a:r>
            <a:r>
              <a:rPr lang="en-US" dirty="0"/>
              <a:t>plaintext block is divided into two halves, </a:t>
            </a:r>
            <a:r>
              <a:rPr lang="en-US" i="1" dirty="0"/>
              <a:t>L</a:t>
            </a:r>
            <a:r>
              <a:rPr lang="en-US" dirty="0"/>
              <a:t>0 and </a:t>
            </a:r>
            <a:r>
              <a:rPr lang="en-US" i="1" dirty="0"/>
              <a:t>R</a:t>
            </a:r>
            <a:r>
              <a:rPr lang="en-US" dirty="0"/>
              <a:t>0. </a:t>
            </a:r>
            <a:endParaRPr lang="en-US" dirty="0" smtClean="0"/>
          </a:p>
          <a:p>
            <a:pPr marL="0" indent="0" algn="just">
              <a:buNone/>
            </a:pPr>
            <a:endParaRPr lang="en-US" dirty="0" smtClean="0"/>
          </a:p>
          <a:p>
            <a:pPr algn="just"/>
            <a:r>
              <a:rPr lang="en-US" dirty="0" smtClean="0"/>
              <a:t>The </a:t>
            </a:r>
            <a:r>
              <a:rPr lang="en-US" dirty="0"/>
              <a:t>two halves of the data pass through </a:t>
            </a:r>
            <a:r>
              <a:rPr lang="en-US" i="1" dirty="0"/>
              <a:t>n </a:t>
            </a:r>
            <a:r>
              <a:rPr lang="en-US" dirty="0"/>
              <a:t>rounds of processing and </a:t>
            </a:r>
            <a:r>
              <a:rPr lang="en-US" dirty="0" smtClean="0"/>
              <a:t>then combine </a:t>
            </a:r>
            <a:r>
              <a:rPr lang="en-US" dirty="0"/>
              <a:t>to produce the </a:t>
            </a:r>
            <a:r>
              <a:rPr lang="en-US" dirty="0" err="1"/>
              <a:t>ciphertext</a:t>
            </a:r>
            <a:r>
              <a:rPr lang="en-US" dirty="0"/>
              <a:t> block. </a:t>
            </a:r>
            <a:endParaRPr lang="en-US" dirty="0" smtClean="0"/>
          </a:p>
          <a:p>
            <a:pPr marL="0" indent="0" algn="just">
              <a:buNone/>
            </a:pPr>
            <a:endParaRPr lang="en-US" dirty="0" smtClean="0"/>
          </a:p>
          <a:p>
            <a:pPr algn="just"/>
            <a:r>
              <a:rPr lang="en-US" dirty="0" smtClean="0"/>
              <a:t>Each </a:t>
            </a:r>
            <a:r>
              <a:rPr lang="en-US" dirty="0"/>
              <a:t>round </a:t>
            </a:r>
            <a:r>
              <a:rPr lang="en-US" i="1" dirty="0"/>
              <a:t>i </a:t>
            </a:r>
            <a:r>
              <a:rPr lang="en-US" dirty="0"/>
              <a:t>has as inputs </a:t>
            </a:r>
            <a:r>
              <a:rPr lang="en-US" i="1" dirty="0"/>
              <a:t>L</a:t>
            </a:r>
            <a:r>
              <a:rPr lang="en-US" sz="2400" i="1" dirty="0"/>
              <a:t>i-1</a:t>
            </a:r>
            <a:r>
              <a:rPr lang="en-US" i="1" dirty="0"/>
              <a:t> </a:t>
            </a:r>
            <a:r>
              <a:rPr lang="en-US" dirty="0"/>
              <a:t>and </a:t>
            </a:r>
            <a:r>
              <a:rPr lang="en-US" i="1" dirty="0"/>
              <a:t>R</a:t>
            </a:r>
            <a:r>
              <a:rPr lang="en-US" sz="2400" i="1" dirty="0"/>
              <a:t>i-1</a:t>
            </a:r>
            <a:r>
              <a:rPr lang="en-US" dirty="0"/>
              <a:t>, derived from the previous round, as well as a </a:t>
            </a:r>
            <a:r>
              <a:rPr lang="en-US" dirty="0" err="1" smtClean="0"/>
              <a:t>subkey</a:t>
            </a:r>
            <a:r>
              <a:rPr lang="en-US" dirty="0" smtClean="0"/>
              <a:t> </a:t>
            </a:r>
            <a:r>
              <a:rPr lang="en-US" i="1" dirty="0" smtClean="0"/>
              <a:t>K</a:t>
            </a:r>
            <a:r>
              <a:rPr lang="en-US" sz="2400" i="1" dirty="0" smtClean="0"/>
              <a:t>i</a:t>
            </a:r>
            <a:r>
              <a:rPr lang="en-US" dirty="0" smtClean="0"/>
              <a:t>, derived </a:t>
            </a:r>
            <a:r>
              <a:rPr lang="en-US" dirty="0"/>
              <a:t>from the overall </a:t>
            </a:r>
            <a:r>
              <a:rPr lang="en-US" i="1" dirty="0"/>
              <a:t>K</a:t>
            </a:r>
            <a:r>
              <a:rPr lang="en-US" dirty="0"/>
              <a:t>. </a:t>
            </a:r>
            <a:endParaRPr lang="en-US" dirty="0" smtClean="0"/>
          </a:p>
          <a:p>
            <a:pPr marL="0" indent="0" algn="just">
              <a:buNone/>
            </a:pPr>
            <a:endParaRPr lang="en-US" dirty="0" smtClean="0"/>
          </a:p>
          <a:p>
            <a:pPr algn="just"/>
            <a:r>
              <a:rPr lang="en-US" dirty="0"/>
              <a:t>T</a:t>
            </a:r>
            <a:r>
              <a:rPr lang="en-US" dirty="0" smtClean="0"/>
              <a:t>he </a:t>
            </a:r>
            <a:r>
              <a:rPr lang="en-US" dirty="0" err="1"/>
              <a:t>subkeys</a:t>
            </a:r>
            <a:r>
              <a:rPr lang="en-US" dirty="0"/>
              <a:t> </a:t>
            </a:r>
            <a:r>
              <a:rPr lang="en-US" i="1" dirty="0"/>
              <a:t>K</a:t>
            </a:r>
            <a:r>
              <a:rPr lang="en-US" sz="2400" i="1" dirty="0"/>
              <a:t>i</a:t>
            </a:r>
            <a:r>
              <a:rPr lang="en-US" i="1" dirty="0"/>
              <a:t> </a:t>
            </a:r>
            <a:r>
              <a:rPr lang="en-US" dirty="0"/>
              <a:t>are different from </a:t>
            </a:r>
            <a:r>
              <a:rPr lang="en-US" i="1" dirty="0"/>
              <a:t>K </a:t>
            </a:r>
            <a:r>
              <a:rPr lang="en-US" dirty="0"/>
              <a:t>and from each other.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835595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a:t>Feistel</a:t>
            </a:r>
            <a:r>
              <a:rPr lang="en-US" b="1" dirty="0"/>
              <a:t> Cipher Structure</a:t>
            </a:r>
            <a:endParaRPr lang="en-US" dirty="0"/>
          </a:p>
        </p:txBody>
      </p:sp>
      <p:sp>
        <p:nvSpPr>
          <p:cNvPr id="3" name="Content Placeholder 2"/>
          <p:cNvSpPr>
            <a:spLocks noGrp="1"/>
          </p:cNvSpPr>
          <p:nvPr>
            <p:ph idx="1"/>
          </p:nvPr>
        </p:nvSpPr>
        <p:spPr>
          <a:xfrm>
            <a:off x="457200" y="1143000"/>
            <a:ext cx="8229600" cy="5562600"/>
          </a:xfrm>
        </p:spPr>
        <p:txBody>
          <a:bodyPr>
            <a:noAutofit/>
          </a:bodyPr>
          <a:lstStyle/>
          <a:p>
            <a:pPr algn="just"/>
            <a:r>
              <a:rPr lang="en-US" sz="2200" dirty="0"/>
              <a:t>All rounds have the same structure. </a:t>
            </a:r>
            <a:endParaRPr lang="en-US" sz="2200" dirty="0" smtClean="0"/>
          </a:p>
          <a:p>
            <a:pPr marL="0" indent="0" algn="just">
              <a:buNone/>
            </a:pPr>
            <a:endParaRPr lang="en-US" sz="2200" dirty="0" smtClean="0"/>
          </a:p>
          <a:p>
            <a:pPr algn="just"/>
            <a:r>
              <a:rPr lang="en-US" sz="2200" dirty="0" smtClean="0"/>
              <a:t>A </a:t>
            </a:r>
            <a:r>
              <a:rPr lang="en-US" sz="2200" b="1" dirty="0"/>
              <a:t>substitution </a:t>
            </a:r>
            <a:r>
              <a:rPr lang="en-US" sz="2200" dirty="0"/>
              <a:t>is performed on the left half of the data. This is done by applying a </a:t>
            </a:r>
            <a:r>
              <a:rPr lang="en-US" sz="2200" i="1" dirty="0">
                <a:solidFill>
                  <a:srgbClr val="FF0000"/>
                </a:solidFill>
              </a:rPr>
              <a:t>round function </a:t>
            </a:r>
            <a:r>
              <a:rPr lang="en-US" sz="2200" dirty="0">
                <a:solidFill>
                  <a:srgbClr val="FF0000"/>
                </a:solidFill>
              </a:rPr>
              <a:t>F </a:t>
            </a:r>
            <a:r>
              <a:rPr lang="en-US" sz="2200" dirty="0" smtClean="0"/>
              <a:t>to the </a:t>
            </a:r>
            <a:r>
              <a:rPr lang="en-US" sz="2200" dirty="0"/>
              <a:t>right half of the data and then taking the exclusive-OR of the output of that function and the left half of the data. </a:t>
            </a:r>
            <a:endParaRPr lang="en-US" sz="2200" dirty="0" smtClean="0"/>
          </a:p>
          <a:p>
            <a:pPr marL="0" indent="0" algn="just">
              <a:buNone/>
            </a:pPr>
            <a:endParaRPr lang="en-US" sz="2200" dirty="0" smtClean="0"/>
          </a:p>
          <a:p>
            <a:pPr algn="just"/>
            <a:r>
              <a:rPr lang="en-US" sz="2200" dirty="0" smtClean="0"/>
              <a:t>The </a:t>
            </a:r>
            <a:r>
              <a:rPr lang="en-US" sz="2200" dirty="0"/>
              <a:t>round function </a:t>
            </a:r>
            <a:r>
              <a:rPr lang="en-US" sz="2200" dirty="0" smtClean="0"/>
              <a:t>has the </a:t>
            </a:r>
            <a:r>
              <a:rPr lang="en-US" sz="2200" dirty="0"/>
              <a:t>same general structure for each round but is parameterized by the round </a:t>
            </a:r>
            <a:r>
              <a:rPr lang="en-US" sz="2200" dirty="0" err="1"/>
              <a:t>subkey</a:t>
            </a:r>
            <a:r>
              <a:rPr lang="en-US" sz="2200" dirty="0"/>
              <a:t> </a:t>
            </a:r>
            <a:r>
              <a:rPr lang="en-US" sz="2200" i="1" dirty="0"/>
              <a:t>Ki</a:t>
            </a:r>
            <a:r>
              <a:rPr lang="en-US" sz="2200" dirty="0"/>
              <a:t>. </a:t>
            </a:r>
            <a:endParaRPr lang="en-US" sz="2200" dirty="0" smtClean="0"/>
          </a:p>
          <a:p>
            <a:pPr marL="0" indent="0" algn="just">
              <a:buNone/>
            </a:pPr>
            <a:endParaRPr lang="en-US" sz="2200" dirty="0" smtClean="0"/>
          </a:p>
          <a:p>
            <a:pPr algn="just"/>
            <a:r>
              <a:rPr lang="en-US" sz="2200" dirty="0" smtClean="0"/>
              <a:t>Following </a:t>
            </a:r>
            <a:r>
              <a:rPr lang="en-US" sz="2200" dirty="0"/>
              <a:t>this substitution, a </a:t>
            </a:r>
            <a:r>
              <a:rPr lang="en-US" sz="2200" b="1" dirty="0"/>
              <a:t>permutation </a:t>
            </a:r>
            <a:r>
              <a:rPr lang="en-US" sz="2200" dirty="0" smtClean="0"/>
              <a:t>is performed </a:t>
            </a:r>
            <a:r>
              <a:rPr lang="en-US" sz="2200" dirty="0"/>
              <a:t>that consists of the interchange of the two halves of the data</a:t>
            </a:r>
            <a:r>
              <a:rPr lang="en-US" sz="2200" dirty="0" smtClean="0"/>
              <a:t>.</a:t>
            </a:r>
          </a:p>
          <a:p>
            <a:pPr marL="0" indent="0" algn="just">
              <a:buNone/>
            </a:pPr>
            <a:endParaRPr lang="en-US" sz="2200" dirty="0"/>
          </a:p>
          <a:p>
            <a:pPr algn="just"/>
            <a:r>
              <a:rPr lang="en-US" sz="2200" dirty="0"/>
              <a:t>This structure is a particular form of </a:t>
            </a:r>
            <a:r>
              <a:rPr lang="en-US" sz="2200" dirty="0" smtClean="0"/>
              <a:t>the substitution-permutation </a:t>
            </a:r>
            <a:r>
              <a:rPr lang="en-US" sz="2200" dirty="0"/>
              <a:t>network (SPN) proposed by Shannon.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54655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2543</TotalTime>
  <Words>3781</Words>
  <Application>Microsoft Office PowerPoint</Application>
  <PresentationFormat>On-screen Show (4:3)</PresentationFormat>
  <Paragraphs>874</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Module 2</vt:lpstr>
      <vt:lpstr>Stream &amp; Block Cipher</vt:lpstr>
      <vt:lpstr>Stream &amp; Block Cipher</vt:lpstr>
      <vt:lpstr>Stream &amp; Block Cipher</vt:lpstr>
      <vt:lpstr>Feistel Cipher</vt:lpstr>
      <vt:lpstr>Diffusion &amp; Confusion</vt:lpstr>
      <vt:lpstr>Diffusion &amp; Confusion</vt:lpstr>
      <vt:lpstr>Feistel Cipher Structure</vt:lpstr>
      <vt:lpstr>Feistel Cipher Structure</vt:lpstr>
      <vt:lpstr>Feistel Cipher Structure</vt:lpstr>
      <vt:lpstr>Feistel Cipher Design Features</vt:lpstr>
      <vt:lpstr>Feistel Cipher Design Features</vt:lpstr>
      <vt:lpstr>Feistel Decryption Algorithm</vt:lpstr>
      <vt:lpstr>Feistel Decryption Algorithm</vt:lpstr>
      <vt:lpstr>Feistel Decryption Algorithm</vt:lpstr>
      <vt:lpstr>Feistel Encryption/Decryption Algorithm</vt:lpstr>
      <vt:lpstr>Data Encryption Standard (DES)</vt:lpstr>
      <vt:lpstr>DES History</vt:lpstr>
      <vt:lpstr>DES Encryption</vt:lpstr>
      <vt:lpstr>DES Encryption</vt:lpstr>
      <vt:lpstr>DES Encryption</vt:lpstr>
      <vt:lpstr>Initial Permutation (IP) </vt:lpstr>
      <vt:lpstr>Initial Permutation (IP) </vt:lpstr>
      <vt:lpstr>Initial Permutation (IP) Input Data/Plaintext Input</vt:lpstr>
      <vt:lpstr>Initial Permutation (IP) Output Data</vt:lpstr>
      <vt:lpstr>Final/Inverse Initial Permutation(IP ^-1)</vt:lpstr>
      <vt:lpstr>Expansion Permutation (E)</vt:lpstr>
      <vt:lpstr>Expansion Permutation (E)</vt:lpstr>
      <vt:lpstr>Permutation Function (P)</vt:lpstr>
      <vt:lpstr>Details of Single Round</vt:lpstr>
      <vt:lpstr>Single Round of DES Algorithm</vt:lpstr>
      <vt:lpstr>Single Round of DES Algorithm</vt:lpstr>
      <vt:lpstr>Single Round of DES Algorithm</vt:lpstr>
      <vt:lpstr>Calculation of F(R,K)</vt:lpstr>
      <vt:lpstr>Definition of DES S-Boxes</vt:lpstr>
      <vt:lpstr>Key Generation</vt:lpstr>
      <vt:lpstr>Input Key</vt:lpstr>
      <vt:lpstr>Permuted Choice-1 (PC-1)</vt:lpstr>
      <vt:lpstr>Permuted Choice Two (PC-2)</vt:lpstr>
      <vt:lpstr>Schedule of Left Shifts</vt:lpstr>
      <vt:lpstr>DES Decryption</vt:lpstr>
      <vt:lpstr>Avalanche Effect</vt:lpstr>
      <vt:lpstr>Avalanche Effect in DES</vt:lpstr>
      <vt:lpstr>Strength of DES</vt:lpstr>
      <vt:lpstr>Strength of DES</vt:lpstr>
      <vt:lpstr>Timing Attacks </vt:lpstr>
      <vt:lpstr>Multiple Encryption and Triple DES</vt:lpstr>
      <vt:lpstr>Double DES / Double Encryption</vt:lpstr>
      <vt:lpstr>Triple DES / Triple Encryption</vt:lpstr>
      <vt:lpstr>Triple DES</vt:lpstr>
      <vt:lpstr>Prime Numbers</vt:lpstr>
      <vt:lpstr>Fundamental Theorem of Arithmetic</vt:lpstr>
      <vt:lpstr>Prime Factorization</vt:lpstr>
      <vt:lpstr>GCD (Greatest Common Divisor)</vt:lpstr>
      <vt:lpstr>GCD</vt:lpstr>
      <vt:lpstr>Relatively Prime Numbers</vt:lpstr>
      <vt:lpstr>Relatively Prime Numbers</vt:lpstr>
      <vt:lpstr>Congruence Modulo (≡)</vt:lpstr>
      <vt:lpstr>Fermat’s Theorem </vt:lpstr>
      <vt:lpstr>Fermat’s Theorem Proof</vt:lpstr>
      <vt:lpstr>Fermat’s Theorem Proof</vt:lpstr>
      <vt:lpstr>Fermat’s Theorem Proof</vt:lpstr>
      <vt:lpstr>Fermat’s Theorem Proof</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Teenu</dc:creator>
  <cp:lastModifiedBy>Teenu</cp:lastModifiedBy>
  <cp:revision>94</cp:revision>
  <dcterms:created xsi:type="dcterms:W3CDTF">2006-08-16T00:00:00Z</dcterms:created>
  <dcterms:modified xsi:type="dcterms:W3CDTF">2015-02-03T08:39:07Z</dcterms:modified>
</cp:coreProperties>
</file>