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1"/>
  </p:notesMasterIdLst>
  <p:sldIdLst>
    <p:sldId id="256" r:id="rId2"/>
    <p:sldId id="298" r:id="rId3"/>
    <p:sldId id="299" r:id="rId4"/>
    <p:sldId id="300" r:id="rId5"/>
    <p:sldId id="301" r:id="rId6"/>
    <p:sldId id="315" r:id="rId7"/>
    <p:sldId id="302" r:id="rId8"/>
    <p:sldId id="314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30" r:id="rId34"/>
    <p:sldId id="331" r:id="rId35"/>
    <p:sldId id="329" r:id="rId36"/>
    <p:sldId id="333" r:id="rId37"/>
    <p:sldId id="334" r:id="rId38"/>
    <p:sldId id="332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5" r:id="rId49"/>
    <p:sldId id="344" r:id="rId50"/>
    <p:sldId id="346" r:id="rId51"/>
    <p:sldId id="348" r:id="rId52"/>
    <p:sldId id="349" r:id="rId53"/>
    <p:sldId id="347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357" r:id="rId62"/>
    <p:sldId id="358" r:id="rId63"/>
    <p:sldId id="359" r:id="rId64"/>
    <p:sldId id="360" r:id="rId65"/>
    <p:sldId id="361" r:id="rId66"/>
    <p:sldId id="362" r:id="rId67"/>
    <p:sldId id="363" r:id="rId68"/>
    <p:sldId id="364" r:id="rId69"/>
    <p:sldId id="365" r:id="rId70"/>
    <p:sldId id="366" r:id="rId71"/>
    <p:sldId id="367" r:id="rId72"/>
    <p:sldId id="368" r:id="rId73"/>
    <p:sldId id="369" r:id="rId74"/>
    <p:sldId id="370" r:id="rId75"/>
    <p:sldId id="371" r:id="rId76"/>
    <p:sldId id="372" r:id="rId77"/>
    <p:sldId id="373" r:id="rId78"/>
    <p:sldId id="374" r:id="rId79"/>
    <p:sldId id="257" r:id="rId80"/>
    <p:sldId id="258" r:id="rId81"/>
    <p:sldId id="259" r:id="rId82"/>
    <p:sldId id="260" r:id="rId83"/>
    <p:sldId id="261" r:id="rId84"/>
    <p:sldId id="262" r:id="rId85"/>
    <p:sldId id="263" r:id="rId86"/>
    <p:sldId id="264" r:id="rId87"/>
    <p:sldId id="276" r:id="rId88"/>
    <p:sldId id="277" r:id="rId89"/>
    <p:sldId id="265" r:id="rId90"/>
    <p:sldId id="266" r:id="rId91"/>
    <p:sldId id="267" r:id="rId92"/>
    <p:sldId id="268" r:id="rId93"/>
    <p:sldId id="269" r:id="rId94"/>
    <p:sldId id="270" r:id="rId95"/>
    <p:sldId id="271" r:id="rId96"/>
    <p:sldId id="272" r:id="rId97"/>
    <p:sldId id="273" r:id="rId98"/>
    <p:sldId id="274" r:id="rId99"/>
    <p:sldId id="275" r:id="rId100"/>
    <p:sldId id="278" r:id="rId101"/>
    <p:sldId id="279" r:id="rId102"/>
    <p:sldId id="280" r:id="rId103"/>
    <p:sldId id="281" r:id="rId104"/>
    <p:sldId id="282" r:id="rId105"/>
    <p:sldId id="283" r:id="rId106"/>
    <p:sldId id="286" r:id="rId107"/>
    <p:sldId id="284" r:id="rId108"/>
    <p:sldId id="287" r:id="rId109"/>
    <p:sldId id="285" r:id="rId110"/>
    <p:sldId id="288" r:id="rId111"/>
    <p:sldId id="289" r:id="rId112"/>
    <p:sldId id="290" r:id="rId113"/>
    <p:sldId id="291" r:id="rId114"/>
    <p:sldId id="292" r:id="rId115"/>
    <p:sldId id="293" r:id="rId116"/>
    <p:sldId id="294" r:id="rId117"/>
    <p:sldId id="295" r:id="rId118"/>
    <p:sldId id="296" r:id="rId119"/>
    <p:sldId id="297" r:id="rId1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4FEC1-9210-4518-9456-6063281481E2}" type="datetimeFigureOut">
              <a:rPr lang="en-US" smtClean="0"/>
              <a:t>28/3/2015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43DE0-5352-4574-88BD-33E08FDE0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8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E088-2F7B-4992-AAA8-D23E5F102166}" type="datetime1">
              <a:rPr lang="en-US" smtClean="0"/>
              <a:t>28/3/2015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BCD-DBE4-4161-BA72-6F9E914BFC33}" type="datetime1">
              <a:rPr lang="en-US" smtClean="0"/>
              <a:t>28/3/2015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DD24-8521-494A-9A94-8BCF2244903F}" type="datetime1">
              <a:rPr lang="en-US" smtClean="0"/>
              <a:t>28/3/2015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90B5-6D86-47D8-929A-E6FFFBAF1E14}" type="datetime1">
              <a:rPr lang="en-US" smtClean="0"/>
              <a:t>28/3/2015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6097-79AF-4EB9-8EE1-FA5380C456F4}" type="datetime1">
              <a:rPr lang="en-US" smtClean="0"/>
              <a:t>28/3/2015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0DC9-BFE2-4C8D-BDE7-F9EBDA52376B}" type="datetime1">
              <a:rPr lang="en-US" smtClean="0"/>
              <a:t>28/3/2015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E652-518B-4F9B-A281-3C96067DDF4C}" type="datetime1">
              <a:rPr lang="en-US" smtClean="0"/>
              <a:t>28/3/2015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ABE0-C023-425D-A0E5-11DE67764E39}" type="datetime1">
              <a:rPr lang="en-US" smtClean="0"/>
              <a:t>28/3/2015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57CE-CF01-4011-940E-D0A2E0FF3312}" type="datetime1">
              <a:rPr lang="en-US" smtClean="0"/>
              <a:t>28/3/2015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2A91-FD82-45EA-A91A-AE247A1B002E}" type="datetime1">
              <a:rPr lang="en-US" smtClean="0"/>
              <a:t>28/3/2015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72BE-CA86-4BC9-A8AA-782333313BA4}" type="datetime1">
              <a:rPr lang="en-US" smtClean="0"/>
              <a:t>28/3/2015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8FF4A-151E-44A4-A5CB-D50BE2CEB1FC}" type="datetime1">
              <a:rPr lang="en-US" smtClean="0"/>
              <a:t>28/3/2015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7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0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Module 4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Electronic Mail Security</a:t>
            </a:r>
          </a:p>
          <a:p>
            <a:r>
              <a:rPr lang="en-US" dirty="0" smtClean="0"/>
              <a:t>PGP</a:t>
            </a:r>
          </a:p>
          <a:p>
            <a:r>
              <a:rPr lang="en-US" dirty="0" smtClean="0"/>
              <a:t>S/MIME</a:t>
            </a:r>
          </a:p>
          <a:p>
            <a:r>
              <a:rPr lang="en-US" dirty="0" smtClean="0"/>
              <a:t>IP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9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PGP –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Achieved by encrypting the message</a:t>
            </a:r>
          </a:p>
          <a:p>
            <a:r>
              <a:rPr lang="en-US" dirty="0"/>
              <a:t>Main steps here 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Sender generates message and 128-bit random number </a:t>
            </a:r>
            <a:r>
              <a:rPr lang="en-US" dirty="0" smtClean="0"/>
              <a:t>as session </a:t>
            </a:r>
            <a:r>
              <a:rPr lang="en-US" dirty="0"/>
              <a:t>key for </a:t>
            </a:r>
            <a:r>
              <a:rPr lang="en-US" dirty="0" smtClean="0"/>
              <a:t>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Encrypt </a:t>
            </a:r>
            <a:r>
              <a:rPr lang="en-US" dirty="0"/>
              <a:t>message using CAST-128 / IDEA / 3DES </a:t>
            </a:r>
            <a:r>
              <a:rPr lang="en-US" dirty="0" smtClean="0"/>
              <a:t>with session key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Session </a:t>
            </a:r>
            <a:r>
              <a:rPr lang="en-US" dirty="0"/>
              <a:t>key encrypted using RSA with recipient's public </a:t>
            </a:r>
            <a:r>
              <a:rPr lang="en-US" dirty="0" smtClean="0"/>
              <a:t>key and </a:t>
            </a:r>
            <a:r>
              <a:rPr lang="en-US" dirty="0"/>
              <a:t>attached to </a:t>
            </a:r>
            <a:r>
              <a:rPr lang="en-US" dirty="0" smtClean="0"/>
              <a:t>message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Receiver </a:t>
            </a:r>
            <a:r>
              <a:rPr lang="en-US" dirty="0"/>
              <a:t>uses RSA with private key to decrypt and </a:t>
            </a:r>
            <a:r>
              <a:rPr lang="en-US" dirty="0" smtClean="0"/>
              <a:t>recover session key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Session </a:t>
            </a:r>
            <a:r>
              <a:rPr lang="en-US" dirty="0"/>
              <a:t>key is used to decrypt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0354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/>
              <a:t>Authentication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Autofit/>
          </a:bodyPr>
          <a:lstStyle/>
          <a:p>
            <a:r>
              <a:rPr lang="en-US" sz="1900" dirty="0"/>
              <a:t>The Authentication Header consists of the following </a:t>
            </a:r>
            <a:r>
              <a:rPr lang="en-US" sz="1900" dirty="0" smtClean="0"/>
              <a:t>fields</a:t>
            </a:r>
            <a:endParaRPr lang="en-US" sz="1900" dirty="0"/>
          </a:p>
          <a:p>
            <a:pPr lvl="1"/>
            <a:r>
              <a:rPr lang="en-US" sz="1900" b="1" dirty="0"/>
              <a:t>Next Header (8 bits): </a:t>
            </a:r>
            <a:endParaRPr lang="en-US" sz="1900" b="1" dirty="0" smtClean="0"/>
          </a:p>
          <a:p>
            <a:pPr lvl="2"/>
            <a:r>
              <a:rPr lang="en-US" sz="1900" dirty="0" smtClean="0"/>
              <a:t>Identifies </a:t>
            </a:r>
            <a:r>
              <a:rPr lang="en-US" sz="1900" dirty="0"/>
              <a:t>the type of header immediately following this header.</a:t>
            </a:r>
          </a:p>
          <a:p>
            <a:pPr lvl="1"/>
            <a:r>
              <a:rPr lang="en-US" sz="1900" b="1" dirty="0"/>
              <a:t>Payload Length (8 bits): </a:t>
            </a:r>
            <a:endParaRPr lang="en-US" sz="1900" b="1" dirty="0" smtClean="0"/>
          </a:p>
          <a:p>
            <a:pPr lvl="2"/>
            <a:r>
              <a:rPr lang="en-US" sz="1900" dirty="0" smtClean="0"/>
              <a:t>Length </a:t>
            </a:r>
            <a:r>
              <a:rPr lang="en-US" sz="1900" dirty="0"/>
              <a:t>of Authentication Header in 32-bit words, minus 2. </a:t>
            </a:r>
            <a:endParaRPr lang="en-US" sz="1900" dirty="0" smtClean="0"/>
          </a:p>
          <a:p>
            <a:pPr lvl="1"/>
            <a:r>
              <a:rPr lang="en-US" sz="1900" b="1" dirty="0" smtClean="0"/>
              <a:t>Reserved (16 bits): </a:t>
            </a:r>
          </a:p>
          <a:p>
            <a:pPr lvl="2"/>
            <a:r>
              <a:rPr lang="en-US" sz="1900" dirty="0" smtClean="0"/>
              <a:t>For </a:t>
            </a:r>
            <a:r>
              <a:rPr lang="en-US" sz="1900" dirty="0"/>
              <a:t>future use.</a:t>
            </a:r>
          </a:p>
          <a:p>
            <a:pPr lvl="1"/>
            <a:r>
              <a:rPr lang="en-US" sz="1900" b="1" dirty="0"/>
              <a:t>Security Parameters Index (32 bits): </a:t>
            </a:r>
            <a:endParaRPr lang="en-US" sz="1900" b="1" dirty="0" smtClean="0"/>
          </a:p>
          <a:p>
            <a:pPr lvl="2"/>
            <a:r>
              <a:rPr lang="en-US" sz="1900" dirty="0" smtClean="0"/>
              <a:t>Identifies </a:t>
            </a:r>
            <a:r>
              <a:rPr lang="en-US" sz="1900" dirty="0"/>
              <a:t>a security association.</a:t>
            </a:r>
          </a:p>
          <a:p>
            <a:pPr lvl="1"/>
            <a:r>
              <a:rPr lang="en-US" sz="1900" b="1" dirty="0"/>
              <a:t>Sequence Number (32 bits): </a:t>
            </a:r>
            <a:endParaRPr lang="en-US" sz="1900" b="1" dirty="0" smtClean="0"/>
          </a:p>
          <a:p>
            <a:pPr lvl="2"/>
            <a:r>
              <a:rPr lang="en-US" sz="1900" dirty="0" smtClean="0"/>
              <a:t>A </a:t>
            </a:r>
            <a:r>
              <a:rPr lang="en-US" sz="1900" dirty="0"/>
              <a:t>monotonically increasing counter value, discussed later.</a:t>
            </a:r>
          </a:p>
          <a:p>
            <a:pPr lvl="1"/>
            <a:r>
              <a:rPr lang="en-US" sz="1900" b="1" dirty="0"/>
              <a:t>Authentication Data (variable): </a:t>
            </a:r>
            <a:endParaRPr lang="en-US" sz="1900" b="1" dirty="0" smtClean="0"/>
          </a:p>
          <a:p>
            <a:pPr lvl="2"/>
            <a:r>
              <a:rPr lang="en-US" sz="1900" dirty="0" smtClean="0"/>
              <a:t>A </a:t>
            </a:r>
            <a:r>
              <a:rPr lang="en-US" sz="1900" dirty="0"/>
              <a:t>variable-length field (must be an integral number of 32-bit words) that contains the </a:t>
            </a:r>
            <a:r>
              <a:rPr lang="en-US" sz="1900" dirty="0" smtClean="0"/>
              <a:t>Integrity Check </a:t>
            </a:r>
            <a:r>
              <a:rPr lang="en-US" sz="1900" dirty="0"/>
              <a:t>Value (ICV), or MAC, for this packet, discussed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177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Clr>
                <a:srgbClr val="F0AD00"/>
              </a:buClr>
              <a:buSzPct val="80000"/>
              <a:buNone/>
            </a:pPr>
            <a:r>
              <a:rPr lang="en-US" b="1" dirty="0" smtClean="0">
                <a:solidFill>
                  <a:srgbClr val="000000"/>
                </a:solidFill>
                <a:latin typeface="Calibri" pitchFamily="34" charset="0"/>
              </a:rPr>
              <a:t>Steps</a:t>
            </a:r>
          </a:p>
          <a:p>
            <a:pPr marL="514350" indent="-514350">
              <a:lnSpc>
                <a:spcPct val="80000"/>
              </a:lnSpc>
              <a:buClr>
                <a:srgbClr val="F0AD00"/>
              </a:buClr>
              <a:buSzPct val="80000"/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An authentication header is added authentication data field set to zero.</a:t>
            </a:r>
          </a:p>
          <a:p>
            <a:pPr marL="514350" indent="-514350">
              <a:lnSpc>
                <a:spcPct val="80000"/>
              </a:lnSpc>
              <a:buClr>
                <a:srgbClr val="F0AD00"/>
              </a:buClr>
              <a:buSzPct val="80000"/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Padding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done to make the total length even for a particular hashing algorithm.</a:t>
            </a:r>
          </a:p>
          <a:p>
            <a:pPr marL="514350" indent="-514350">
              <a:lnSpc>
                <a:spcPct val="80000"/>
              </a:lnSpc>
              <a:buClr>
                <a:srgbClr val="F0AD00"/>
              </a:buClr>
              <a:buSzPct val="80000"/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Hashing is based on the total packet, including only those fields of the IP Header which does not change.</a:t>
            </a:r>
          </a:p>
          <a:p>
            <a:pPr marL="514350" indent="-514350">
              <a:lnSpc>
                <a:spcPct val="80000"/>
              </a:lnSpc>
              <a:buClr>
                <a:srgbClr val="F0AD00"/>
              </a:buClr>
              <a:buSzPct val="80000"/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Authentication data is inserted in the AH</a:t>
            </a:r>
          </a:p>
          <a:p>
            <a:pPr marL="514350" indent="-514350">
              <a:lnSpc>
                <a:spcPct val="80000"/>
              </a:lnSpc>
              <a:buClr>
                <a:srgbClr val="F0AD00"/>
              </a:buClr>
              <a:buSzPct val="80000"/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IP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header is added after the protocol is changed to 51</a:t>
            </a: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7917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b="1" dirty="0"/>
              <a:t>Anti-Replay Service</a:t>
            </a:r>
          </a:p>
          <a:p>
            <a:r>
              <a:rPr lang="en-US" sz="2300" dirty="0"/>
              <a:t>A replay attack is one in which an attacker obtains a copy of an authenticated packet and later transmits it to the intended destination. </a:t>
            </a:r>
            <a:endParaRPr lang="en-US" sz="2300" dirty="0" smtClean="0"/>
          </a:p>
          <a:p>
            <a:r>
              <a:rPr lang="en-US" sz="2300" dirty="0" smtClean="0"/>
              <a:t>The</a:t>
            </a:r>
            <a:r>
              <a:rPr lang="en-US" sz="2300" dirty="0"/>
              <a:t> </a:t>
            </a:r>
            <a:r>
              <a:rPr lang="en-US" sz="2300" dirty="0" smtClean="0"/>
              <a:t>receipt </a:t>
            </a:r>
            <a:r>
              <a:rPr lang="en-US" sz="2300" dirty="0"/>
              <a:t>of duplicate, authenticated IP packets may disrupt service in some way or may have some other undesired consequence. </a:t>
            </a:r>
            <a:endParaRPr lang="en-US" sz="2300" dirty="0" smtClean="0"/>
          </a:p>
          <a:p>
            <a:r>
              <a:rPr lang="en-US" sz="2300" dirty="0" smtClean="0"/>
              <a:t>The</a:t>
            </a:r>
            <a:r>
              <a:rPr lang="en-US" sz="2300" dirty="0"/>
              <a:t> </a:t>
            </a:r>
            <a:r>
              <a:rPr lang="en-US" sz="2300" dirty="0" smtClean="0"/>
              <a:t>Sequence </a:t>
            </a:r>
            <a:r>
              <a:rPr lang="en-US" sz="2300" dirty="0"/>
              <a:t>Number field is designed to thwart such attacks. </a:t>
            </a:r>
            <a:endParaRPr lang="en-US" sz="2300" dirty="0" smtClean="0"/>
          </a:p>
          <a:p>
            <a:r>
              <a:rPr lang="en-US" sz="2300" dirty="0" smtClean="0"/>
              <a:t>When </a:t>
            </a:r>
            <a:r>
              <a:rPr lang="en-US" sz="2300" dirty="0"/>
              <a:t>a new SA is established, the </a:t>
            </a:r>
            <a:r>
              <a:rPr lang="en-US" sz="2300" b="1" dirty="0"/>
              <a:t>sender </a:t>
            </a:r>
            <a:r>
              <a:rPr lang="en-US" sz="2300" dirty="0"/>
              <a:t>initializes a sequence number counter to 0. </a:t>
            </a:r>
            <a:endParaRPr lang="en-US" sz="2300" dirty="0" smtClean="0"/>
          </a:p>
          <a:p>
            <a:r>
              <a:rPr lang="en-US" sz="2300" dirty="0" smtClean="0"/>
              <a:t>Each </a:t>
            </a:r>
            <a:r>
              <a:rPr lang="en-US" sz="2300" dirty="0"/>
              <a:t>time that a packet is sent on this SA, </a:t>
            </a:r>
            <a:r>
              <a:rPr lang="en-US" sz="2300" dirty="0" smtClean="0"/>
              <a:t>the sender </a:t>
            </a:r>
            <a:r>
              <a:rPr lang="en-US" sz="2300" dirty="0"/>
              <a:t>increments the counter and places the value in the Sequence Number field.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1532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Integrity Check Value</a:t>
            </a:r>
          </a:p>
          <a:p>
            <a:r>
              <a:rPr lang="en-US" dirty="0"/>
              <a:t>The Authentication Data field holds a value referred to as the Integrity Check Value.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ICV is a message authentication code or </a:t>
            </a:r>
            <a:r>
              <a:rPr lang="en-US" dirty="0" smtClean="0"/>
              <a:t>a truncated </a:t>
            </a:r>
            <a:r>
              <a:rPr lang="en-US" dirty="0"/>
              <a:t>version of a code produced by a MAC algorithm.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current specification dictates that a compliant implementation </a:t>
            </a:r>
            <a:r>
              <a:rPr lang="en-US" dirty="0" smtClean="0"/>
              <a:t>must support</a:t>
            </a:r>
            <a:endParaRPr lang="en-US" dirty="0"/>
          </a:p>
          <a:p>
            <a:pPr lvl="1"/>
            <a:r>
              <a:rPr lang="en-US" dirty="0"/>
              <a:t>HMAC-MD5-96</a:t>
            </a:r>
          </a:p>
          <a:p>
            <a:pPr lvl="1"/>
            <a:r>
              <a:rPr lang="en-US" dirty="0"/>
              <a:t>HMAC-SHA-1-96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1815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Before Applying AH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365196"/>
              </p:ext>
            </p:extLst>
          </p:nvPr>
        </p:nvGraphicFramePr>
        <p:xfrm>
          <a:off x="838200" y="2971800"/>
          <a:ext cx="7772400" cy="279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Bitmap Image" r:id="rId3" imgW="5571429" imgH="1876190" progId="Paint.Picture">
                  <p:embed/>
                </p:oleObj>
              </mc:Choice>
              <mc:Fallback>
                <p:oleObj name="Bitmap Image" r:id="rId3" imgW="5571429" imgH="187619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71800"/>
                        <a:ext cx="7772400" cy="279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959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Transport Mode (AH Authentication)</a:t>
            </a:r>
          </a:p>
          <a:p>
            <a:endParaRPr lang="en-US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55760"/>
              </p:ext>
            </p:extLst>
          </p:nvPr>
        </p:nvGraphicFramePr>
        <p:xfrm>
          <a:off x="762000" y="2438400"/>
          <a:ext cx="7924800" cy="339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Bitmap Image" r:id="rId3" imgW="6439799" imgH="2580952" progId="Paint.Picture">
                  <p:embed/>
                </p:oleObj>
              </mc:Choice>
              <mc:Fallback>
                <p:oleObj name="Bitmap Image" r:id="rId3" imgW="6439799" imgH="2580952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38400"/>
                        <a:ext cx="7924800" cy="339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0299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b="1" dirty="0"/>
              <a:t>transport mode AH </a:t>
            </a:r>
            <a:r>
              <a:rPr lang="en-US" dirty="0"/>
              <a:t>using IPv4, the AH is inserted after the original IP header and before the IP payload (e.g., a TCP segment</a:t>
            </a:r>
            <a:r>
              <a:rPr lang="en-US" dirty="0" smtClean="0"/>
              <a:t>).</a:t>
            </a:r>
          </a:p>
          <a:p>
            <a:r>
              <a:rPr lang="en-US" dirty="0"/>
              <a:t>Authentication covers the entire packet, excluding mutable fields in the IPv4 header that are set </a:t>
            </a:r>
            <a:r>
              <a:rPr lang="en-US" dirty="0" smtClean="0"/>
              <a:t>to zero </a:t>
            </a:r>
            <a:r>
              <a:rPr lang="en-US" dirty="0"/>
              <a:t>for MAC calculation.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2068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Tunnel Mode (AH Authentication)</a:t>
            </a:r>
          </a:p>
          <a:p>
            <a:endParaRPr lang="en-US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791696"/>
              </p:ext>
            </p:extLst>
          </p:nvPr>
        </p:nvGraphicFramePr>
        <p:xfrm>
          <a:off x="838200" y="2438400"/>
          <a:ext cx="7848600" cy="351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Bitmap Image" r:id="rId3" imgW="5877745" imgH="2514286" progId="Paint.Picture">
                  <p:embed/>
                </p:oleObj>
              </mc:Choice>
              <mc:Fallback>
                <p:oleObj name="Bitmap Image" r:id="rId3" imgW="5877745" imgH="2514286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38400"/>
                        <a:ext cx="7848600" cy="351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24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b="1" dirty="0"/>
              <a:t>tunnel mode AH</a:t>
            </a:r>
            <a:r>
              <a:rPr lang="en-US" dirty="0"/>
              <a:t>, the entire original IP packet is authenticated, and the AH is inserted between the original IP header and a new </a:t>
            </a:r>
            <a:r>
              <a:rPr lang="en-US" dirty="0" smtClean="0"/>
              <a:t>outer IP header.</a:t>
            </a:r>
          </a:p>
          <a:p>
            <a:r>
              <a:rPr lang="en-US" dirty="0"/>
              <a:t>With tunnel mode, the entire inner IP packet, including the entire inner IP header is protected by AH.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outer IP header (and in the </a:t>
            </a:r>
            <a:r>
              <a:rPr lang="en-US" dirty="0" smtClean="0"/>
              <a:t>case of </a:t>
            </a:r>
            <a:r>
              <a:rPr lang="en-US" dirty="0"/>
              <a:t>IPv6, the outer IP extension headers) is protected except for mutable and unpredictable fields.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3954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Authentication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/>
          <a:lstStyle/>
          <a:p>
            <a:r>
              <a:rPr lang="en-US" b="1" dirty="0" smtClean="0"/>
              <a:t>End – to – End Versus End – to – Intermediate Authentication </a:t>
            </a:r>
          </a:p>
          <a:p>
            <a:endParaRPr lang="en-US" b="1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58788" y="2286000"/>
            <a:ext cx="8226425" cy="3929062"/>
            <a:chOff x="288" y="1337"/>
            <a:chExt cx="5182" cy="2475"/>
          </a:xfrm>
        </p:grpSpPr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288" y="1337"/>
            <a:ext cx="5183" cy="2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0" r:id="rId3" imgW="10247619" imgH="4896533" progId="">
                    <p:embed/>
                  </p:oleObj>
                </mc:Choice>
                <mc:Fallback>
                  <p:oleObj r:id="rId3" imgW="10247619" imgH="4896533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337"/>
                          <a:ext cx="5183" cy="2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88" y="1337"/>
              <a:ext cx="5183" cy="2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0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PGP – Confidentiality &amp;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use both services on same message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signature &amp; attach to message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Encrypt both message &amp; signature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Attach RSA/</a:t>
            </a:r>
            <a:r>
              <a:rPr lang="en-US" dirty="0" err="1"/>
              <a:t>ElGamal</a:t>
            </a:r>
            <a:r>
              <a:rPr lang="en-US" dirty="0"/>
              <a:t> encrypted session key</a:t>
            </a:r>
          </a:p>
          <a:p>
            <a:r>
              <a:rPr lang="en-US" dirty="0"/>
              <a:t>Plaintext message and signature are encrypted by </a:t>
            </a:r>
            <a:r>
              <a:rPr lang="en-US" dirty="0" smtClean="0"/>
              <a:t>using CAST-128/IDEA/3-DES</a:t>
            </a:r>
            <a:r>
              <a:rPr lang="en-US" dirty="0"/>
              <a:t>. And session key encrypted </a:t>
            </a:r>
            <a:r>
              <a:rPr lang="en-US" dirty="0" smtClean="0"/>
              <a:t>using RSA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88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/>
          <a:lstStyle/>
          <a:p>
            <a:r>
              <a:rPr lang="en-US" dirty="0"/>
              <a:t>Authentication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ways in which the </a:t>
            </a:r>
            <a:r>
              <a:rPr lang="en-US" dirty="0" err="1"/>
              <a:t>IPSec</a:t>
            </a:r>
            <a:r>
              <a:rPr lang="en-US" dirty="0"/>
              <a:t> authentication service can be used.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one case, authentication is provided </a:t>
            </a:r>
            <a:r>
              <a:rPr lang="en-US" dirty="0" smtClean="0"/>
              <a:t>directly between </a:t>
            </a:r>
            <a:r>
              <a:rPr lang="en-US" dirty="0"/>
              <a:t>a server and client workstations; the workstation can be either on the same network as the server or on an external network. </a:t>
            </a:r>
            <a:endParaRPr lang="en-US" dirty="0" smtClean="0"/>
          </a:p>
          <a:p>
            <a:pPr lvl="3"/>
            <a:r>
              <a:rPr lang="en-US" dirty="0" smtClean="0"/>
              <a:t>As</a:t>
            </a:r>
            <a:r>
              <a:rPr lang="en-US" dirty="0"/>
              <a:t> </a:t>
            </a:r>
            <a:r>
              <a:rPr lang="en-US" dirty="0" smtClean="0"/>
              <a:t>long </a:t>
            </a:r>
            <a:r>
              <a:rPr lang="en-US" dirty="0"/>
              <a:t>as the workstation and the server share a protected secret key, the authentication process is secure. </a:t>
            </a:r>
            <a:endParaRPr lang="en-US" dirty="0" smtClean="0"/>
          </a:p>
          <a:p>
            <a:pPr lvl="3"/>
            <a:r>
              <a:rPr lang="en-US" dirty="0" smtClean="0"/>
              <a:t>This </a:t>
            </a:r>
            <a:r>
              <a:rPr lang="en-US" dirty="0"/>
              <a:t>case uses a transport </a:t>
            </a:r>
            <a:r>
              <a:rPr lang="en-US" dirty="0" smtClean="0"/>
              <a:t>mode SA</a:t>
            </a:r>
            <a:r>
              <a:rPr lang="en-US" dirty="0"/>
              <a:t>.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the other case, a remote workstation authenticates itself to the corporate firewall, either for access to the entire internal network </a:t>
            </a:r>
            <a:r>
              <a:rPr lang="en-US" dirty="0" smtClean="0"/>
              <a:t>or because </a:t>
            </a:r>
            <a:r>
              <a:rPr lang="en-US" dirty="0"/>
              <a:t>the requested server does not support the authentication feature. </a:t>
            </a:r>
            <a:endParaRPr lang="en-US" dirty="0" smtClean="0"/>
          </a:p>
          <a:p>
            <a:pPr lvl="3"/>
            <a:r>
              <a:rPr lang="en-US" dirty="0" smtClean="0"/>
              <a:t>This </a:t>
            </a:r>
            <a:r>
              <a:rPr lang="en-US" dirty="0"/>
              <a:t>case uses a tunnel mode 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202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Encapsulating Security Payload (ESP)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Encapsulating Security Payload provides confidentiality services, including confidentiality of message contents and limited traffic </a:t>
            </a:r>
            <a:r>
              <a:rPr lang="en-US" dirty="0" smtClean="0"/>
              <a:t>flow confidentiality</a:t>
            </a:r>
            <a:r>
              <a:rPr lang="en-US" dirty="0"/>
              <a:t>. </a:t>
            </a:r>
          </a:p>
          <a:p>
            <a:r>
              <a:rPr lang="en-US" dirty="0" smtClean="0"/>
              <a:t>ESP </a:t>
            </a:r>
            <a:r>
              <a:rPr lang="en-US" dirty="0"/>
              <a:t>can also provide an authentication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3166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Encapsulating Security Payload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318207" y="1600200"/>
          <a:ext cx="6507585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r:id="rId3" imgW="10666667" imgH="7419048" progId="PBrush">
                  <p:embed/>
                </p:oleObj>
              </mc:Choice>
              <mc:Fallback>
                <p:oleObj r:id="rId3" imgW="10666667" imgH="7419048" progId="PBrush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207" y="1600200"/>
                        <a:ext cx="6507585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145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229600" cy="1143000"/>
          </a:xfrm>
        </p:spPr>
        <p:txBody>
          <a:bodyPr/>
          <a:lstStyle/>
          <a:p>
            <a:r>
              <a:rPr lang="en-US" dirty="0"/>
              <a:t>Encapsulating Security Payload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1722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Security Parameters Index (32 bits): </a:t>
            </a:r>
            <a:endParaRPr lang="en-US" b="1" dirty="0" smtClean="0"/>
          </a:p>
          <a:p>
            <a:pPr lvl="1"/>
            <a:r>
              <a:rPr lang="en-US" dirty="0" smtClean="0"/>
              <a:t>Identifies </a:t>
            </a:r>
            <a:r>
              <a:rPr lang="en-US" dirty="0"/>
              <a:t>a security association.</a:t>
            </a:r>
          </a:p>
          <a:p>
            <a:r>
              <a:rPr lang="en-US" b="1" dirty="0"/>
              <a:t>Sequence Number (32 bits): </a:t>
            </a:r>
            <a:endParaRPr lang="en-US" b="1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monotonically increasing counter value; this provides an anti-replay function, as discussed </a:t>
            </a:r>
            <a:r>
              <a:rPr lang="en-US" dirty="0" smtClean="0"/>
              <a:t>for AH</a:t>
            </a:r>
            <a:r>
              <a:rPr lang="en-US" dirty="0"/>
              <a:t>.</a:t>
            </a:r>
          </a:p>
          <a:p>
            <a:r>
              <a:rPr lang="en-US" b="1" dirty="0"/>
              <a:t>Payload Data (variable): </a:t>
            </a:r>
            <a:endParaRPr lang="en-US" b="1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a transport-level segment (transport mode) or IP packet (tunnel mode) that is protected </a:t>
            </a:r>
            <a:r>
              <a:rPr lang="en-US" dirty="0" smtClean="0"/>
              <a:t>by encryption.</a:t>
            </a:r>
          </a:p>
          <a:p>
            <a:r>
              <a:rPr lang="en-US" b="1" dirty="0"/>
              <a:t>Padding (0255 bytes): </a:t>
            </a:r>
            <a:endParaRPr lang="en-US" b="1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purpose of this field is discussed later.</a:t>
            </a:r>
          </a:p>
          <a:p>
            <a:r>
              <a:rPr lang="en-US" b="1" dirty="0"/>
              <a:t>Pad Length (8 bits): </a:t>
            </a:r>
            <a:endParaRPr lang="en-US" b="1" dirty="0" smtClean="0"/>
          </a:p>
          <a:p>
            <a:pPr lvl="1"/>
            <a:r>
              <a:rPr lang="en-US" dirty="0" smtClean="0"/>
              <a:t>Indicates </a:t>
            </a:r>
            <a:r>
              <a:rPr lang="en-US" dirty="0"/>
              <a:t>the number of pad bytes immediately preceding this field.</a:t>
            </a:r>
          </a:p>
          <a:p>
            <a:r>
              <a:rPr lang="en-US" b="1" dirty="0"/>
              <a:t>Next Header (8 bits): </a:t>
            </a:r>
            <a:endParaRPr lang="en-US" b="1" dirty="0" smtClean="0"/>
          </a:p>
          <a:p>
            <a:pPr lvl="1"/>
            <a:r>
              <a:rPr lang="en-US" dirty="0" smtClean="0"/>
              <a:t>Identifies </a:t>
            </a:r>
            <a:r>
              <a:rPr lang="en-US" dirty="0"/>
              <a:t>the type of data contained in the payload data field by identifying the first header in that </a:t>
            </a:r>
            <a:r>
              <a:rPr lang="en-US" dirty="0" smtClean="0"/>
              <a:t>payload.</a:t>
            </a:r>
            <a:endParaRPr lang="en-US" dirty="0"/>
          </a:p>
          <a:p>
            <a:r>
              <a:rPr lang="en-US" b="1" dirty="0"/>
              <a:t>Authentication Data (variable): </a:t>
            </a:r>
            <a:endParaRPr lang="en-US" b="1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variable-length field (must be an integral number of 32-bit words) that contains the </a:t>
            </a:r>
            <a:r>
              <a:rPr lang="en-US" dirty="0" smtClean="0"/>
              <a:t>Integrity Check </a:t>
            </a:r>
            <a:r>
              <a:rPr lang="en-US" dirty="0"/>
              <a:t>Value computed over the ESP packet minus the Authentication Data field.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8367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Encapsulating Security Payload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Encryption and Authentication Algorithms</a:t>
            </a:r>
          </a:p>
          <a:p>
            <a:r>
              <a:rPr lang="en-US" dirty="0"/>
              <a:t>The Payload Data, Padding, Pad Length, and Next Header fields are encrypted by the ESP service. </a:t>
            </a:r>
            <a:endParaRPr lang="en-US" dirty="0" smtClean="0"/>
          </a:p>
          <a:p>
            <a:pPr lvl="1"/>
            <a:r>
              <a:rPr lang="en-US" dirty="0"/>
              <a:t>Three-key triple DES</a:t>
            </a:r>
          </a:p>
          <a:p>
            <a:pPr lvl="1"/>
            <a:r>
              <a:rPr lang="en-US" dirty="0"/>
              <a:t>RC5</a:t>
            </a:r>
          </a:p>
          <a:p>
            <a:pPr lvl="1"/>
            <a:r>
              <a:rPr lang="en-US" dirty="0"/>
              <a:t>IDEA</a:t>
            </a:r>
          </a:p>
          <a:p>
            <a:pPr lvl="1"/>
            <a:r>
              <a:rPr lang="en-US" dirty="0"/>
              <a:t>Three-key triple IDEA</a:t>
            </a:r>
          </a:p>
          <a:p>
            <a:pPr lvl="1"/>
            <a:r>
              <a:rPr lang="en-US" dirty="0"/>
              <a:t>CAST</a:t>
            </a:r>
          </a:p>
          <a:p>
            <a:pPr lvl="1"/>
            <a:r>
              <a:rPr lang="en-US" dirty="0"/>
              <a:t>Blowfish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3796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229600" cy="1143000"/>
          </a:xfrm>
        </p:spPr>
        <p:txBody>
          <a:bodyPr/>
          <a:lstStyle/>
          <a:p>
            <a:r>
              <a:rPr lang="en-US" dirty="0"/>
              <a:t>Encapsulating Security Payload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Padding</a:t>
            </a:r>
          </a:p>
          <a:p>
            <a:r>
              <a:rPr lang="en-US" dirty="0"/>
              <a:t>The Padding field serves several purposes:</a:t>
            </a:r>
          </a:p>
          <a:p>
            <a:pPr lvl="1"/>
            <a:r>
              <a:rPr lang="en-US" dirty="0"/>
              <a:t>If an encryption algorithm requires the plaintext to be a multiple of some number of bytes </a:t>
            </a:r>
            <a:r>
              <a:rPr lang="en-US" dirty="0" smtClean="0"/>
              <a:t>the </a:t>
            </a:r>
            <a:r>
              <a:rPr lang="en-US" dirty="0"/>
              <a:t>Padding field is used to expand the plaintext </a:t>
            </a:r>
            <a:r>
              <a:rPr lang="en-US" dirty="0" smtClean="0"/>
              <a:t>to </a:t>
            </a:r>
            <a:r>
              <a:rPr lang="en-US" dirty="0"/>
              <a:t>the required length.</a:t>
            </a:r>
          </a:p>
          <a:p>
            <a:pPr lvl="1"/>
            <a:r>
              <a:rPr lang="en-US" dirty="0"/>
              <a:t>The ESP format requires that the Pad Length and Next Header fields be right aligned within a 32-bit word. Equivalently, </a:t>
            </a:r>
            <a:r>
              <a:rPr lang="en-US" dirty="0" smtClean="0"/>
              <a:t>the </a:t>
            </a:r>
            <a:r>
              <a:rPr lang="en-US" dirty="0" err="1" smtClean="0"/>
              <a:t>ciphertext</a:t>
            </a:r>
            <a:r>
              <a:rPr lang="en-US" dirty="0" smtClean="0"/>
              <a:t> </a:t>
            </a:r>
            <a:r>
              <a:rPr lang="en-US" dirty="0"/>
              <a:t>must be an integer multiple of 32 bits. The Padding field is used to assure this alignment.</a:t>
            </a:r>
          </a:p>
          <a:p>
            <a:pPr lvl="1"/>
            <a:r>
              <a:rPr lang="en-US" dirty="0"/>
              <a:t>Additional padding may be added to provide partial traffic flow confidentiality by concealing the actual length of the payload.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7563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Encapsulating Security Payload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Transport Level Security</a:t>
            </a:r>
            <a:endParaRPr lang="en-US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67000"/>
            <a:ext cx="703897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4971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-228600"/>
            <a:ext cx="8229600" cy="1143000"/>
          </a:xfrm>
        </p:spPr>
        <p:txBody>
          <a:bodyPr/>
          <a:lstStyle/>
          <a:p>
            <a:r>
              <a:rPr lang="en-US" dirty="0"/>
              <a:t>Encapsulating Security Payload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b="1" dirty="0" smtClean="0"/>
              <a:t>A Virtual Private Network via Tunnel Mode</a:t>
            </a:r>
          </a:p>
          <a:p>
            <a:endParaRPr lang="en-US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58" y="1981200"/>
            <a:ext cx="7267575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2665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ESP Encryption &amp;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b="1" dirty="0" smtClean="0"/>
              <a:t>Transport Mode</a:t>
            </a:r>
          </a:p>
          <a:p>
            <a:endParaRPr lang="en-US" b="1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28600" y="2362200"/>
            <a:ext cx="8304213" cy="4170363"/>
            <a:chOff x="144" y="1200"/>
            <a:chExt cx="5231" cy="2627"/>
          </a:xfrm>
        </p:grpSpPr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144" y="1200"/>
            <a:ext cx="5232" cy="2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5" r:id="rId3" imgW="6200000" imgH="3115110" progId="">
                    <p:embed/>
                  </p:oleObj>
                </mc:Choice>
                <mc:Fallback>
                  <p:oleObj r:id="rId3" imgW="6200000" imgH="311511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200"/>
                          <a:ext cx="5232" cy="2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44" y="1200"/>
              <a:ext cx="5232" cy="2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382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229600" cy="1143000"/>
          </a:xfrm>
        </p:spPr>
        <p:txBody>
          <a:bodyPr/>
          <a:lstStyle/>
          <a:p>
            <a:r>
              <a:rPr lang="en-US" dirty="0"/>
              <a:t>ESP Encryption &amp;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b="1" dirty="0" smtClean="0"/>
              <a:t>Tunnel Mode</a:t>
            </a:r>
          </a:p>
          <a:p>
            <a:endParaRPr lang="en-US" b="1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28600" y="2149475"/>
            <a:ext cx="8226425" cy="3998913"/>
            <a:chOff x="144" y="1354"/>
            <a:chExt cx="5182" cy="2519"/>
          </a:xfrm>
        </p:grpSpPr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144" y="1354"/>
            <a:ext cx="5183" cy="2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9" r:id="rId3" imgW="6601746" imgH="3209524" progId="">
                    <p:embed/>
                  </p:oleObj>
                </mc:Choice>
                <mc:Fallback>
                  <p:oleObj r:id="rId3" imgW="6601746" imgH="320952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354"/>
                          <a:ext cx="5183" cy="2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44" y="1354"/>
              <a:ext cx="5183" cy="2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9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PGP Cryptographic Functions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84" y="1066799"/>
            <a:ext cx="8545216" cy="5686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20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PGP -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By default PGP compresses message after signing but </a:t>
            </a:r>
            <a:r>
              <a:rPr lang="en-US" dirty="0" smtClean="0"/>
              <a:t>before encrypting</a:t>
            </a:r>
            <a:endParaRPr lang="en-US" dirty="0"/>
          </a:p>
          <a:p>
            <a:pPr lvl="1"/>
            <a:r>
              <a:rPr lang="en-US" dirty="0"/>
              <a:t>It stores uncompressed message &amp; signature for </a:t>
            </a:r>
            <a:r>
              <a:rPr lang="en-US" dirty="0" smtClean="0"/>
              <a:t>later verification</a:t>
            </a:r>
            <a:endParaRPr lang="en-US" dirty="0"/>
          </a:p>
          <a:p>
            <a:pPr lvl="1"/>
            <a:r>
              <a:rPr lang="en-US" dirty="0"/>
              <a:t>Algorithm is non deterministic</a:t>
            </a:r>
          </a:p>
          <a:p>
            <a:r>
              <a:rPr lang="en-US" dirty="0"/>
              <a:t>Message </a:t>
            </a:r>
            <a:r>
              <a:rPr lang="en-US" dirty="0" smtClean="0"/>
              <a:t>encryption </a:t>
            </a:r>
            <a:r>
              <a:rPr lang="en-US" dirty="0"/>
              <a:t>applied after compression to </a:t>
            </a:r>
            <a:r>
              <a:rPr lang="en-US" dirty="0" smtClean="0"/>
              <a:t>strengthen security, compressed message </a:t>
            </a:r>
            <a:r>
              <a:rPr lang="en-US" dirty="0"/>
              <a:t>are less redundant than plain text</a:t>
            </a:r>
          </a:p>
          <a:p>
            <a:r>
              <a:rPr lang="en-US" dirty="0"/>
              <a:t>U</a:t>
            </a:r>
            <a:r>
              <a:rPr lang="en-US" dirty="0" smtClean="0"/>
              <a:t>ses </a:t>
            </a:r>
            <a:r>
              <a:rPr lang="en-US" dirty="0"/>
              <a:t>ZIP compression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55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PGP – Email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 of the message is encrypted in PGP</a:t>
            </a:r>
          </a:p>
          <a:p>
            <a:r>
              <a:rPr lang="en-US" dirty="0"/>
              <a:t>P</a:t>
            </a:r>
            <a:r>
              <a:rPr lang="en-US" dirty="0" smtClean="0"/>
              <a:t>art </a:t>
            </a:r>
            <a:r>
              <a:rPr lang="en-US" dirty="0"/>
              <a:t>of the message consists of a stream of arbitrary </a:t>
            </a:r>
            <a:r>
              <a:rPr lang="en-US" dirty="0" smtClean="0"/>
              <a:t>8-bit octets</a:t>
            </a:r>
            <a:endParaRPr lang="en-US" dirty="0"/>
          </a:p>
          <a:p>
            <a:r>
              <a:rPr lang="en-US" dirty="0"/>
              <a:t>Many e-mail systems permit only the use of blocks </a:t>
            </a:r>
            <a:r>
              <a:rPr lang="en-US" dirty="0" smtClean="0"/>
              <a:t>consisting of </a:t>
            </a:r>
            <a:r>
              <a:rPr lang="en-US" dirty="0"/>
              <a:t>ASCII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33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PGP – Email 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PGP provides service of converting raw 8-bit binary stream </a:t>
            </a:r>
            <a:r>
              <a:rPr lang="en-US" dirty="0" smtClean="0"/>
              <a:t>to a </a:t>
            </a:r>
            <a:r>
              <a:rPr lang="en-US" dirty="0"/>
              <a:t>stream of printable ASCII characters</a:t>
            </a:r>
          </a:p>
          <a:p>
            <a:r>
              <a:rPr lang="en-US" dirty="0"/>
              <a:t>Each group of three octets of binary data is mapped into </a:t>
            </a:r>
            <a:r>
              <a:rPr lang="en-US" dirty="0" smtClean="0"/>
              <a:t>4 ASCII </a:t>
            </a:r>
            <a:r>
              <a:rPr lang="en-US" dirty="0"/>
              <a:t>characters</a:t>
            </a:r>
          </a:p>
          <a:p>
            <a:r>
              <a:rPr lang="en-US" dirty="0"/>
              <a:t>The scheme used is radix-64 conversion</a:t>
            </a:r>
          </a:p>
          <a:p>
            <a:r>
              <a:rPr lang="en-US" dirty="0"/>
              <a:t>On receiver side, the incoming block is </a:t>
            </a:r>
            <a:r>
              <a:rPr lang="en-US" dirty="0" smtClean="0"/>
              <a:t>first </a:t>
            </a:r>
            <a:r>
              <a:rPr lang="en-US" dirty="0"/>
              <a:t>converted back </a:t>
            </a:r>
            <a:r>
              <a:rPr lang="en-US" dirty="0" smtClean="0"/>
              <a:t>to 8-bit </a:t>
            </a:r>
            <a:r>
              <a:rPr lang="en-US" dirty="0"/>
              <a:t>octet binary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44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PGP – Email 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Printable Encoding of binary data into radix-64 </a:t>
            </a:r>
            <a:r>
              <a:rPr lang="en-US" dirty="0" smtClean="0"/>
              <a:t>format</a:t>
            </a:r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22" y="2895600"/>
            <a:ext cx="71818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5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PGP – Segmentation &amp; Reassembly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E-mail systems often restricted the maximum message </a:t>
            </a:r>
            <a:r>
              <a:rPr lang="en-US" dirty="0" smtClean="0"/>
              <a:t>length to </a:t>
            </a:r>
            <a:r>
              <a:rPr lang="en-US" dirty="0"/>
              <a:t>50,000 octets</a:t>
            </a:r>
          </a:p>
          <a:p>
            <a:r>
              <a:rPr lang="en-US" dirty="0"/>
              <a:t>Longer messages must be broken up into smaller segments</a:t>
            </a:r>
          </a:p>
          <a:p>
            <a:r>
              <a:rPr lang="en-US" dirty="0"/>
              <a:t>Each segment is mailed separately</a:t>
            </a:r>
          </a:p>
          <a:p>
            <a:r>
              <a:rPr lang="en-US" dirty="0"/>
              <a:t>PGP automatically subdivides a large message into segments</a:t>
            </a:r>
          </a:p>
          <a:p>
            <a:r>
              <a:rPr lang="en-US" dirty="0"/>
              <a:t>The receiver strips o all e-mail headers and reassemble </a:t>
            </a:r>
            <a:r>
              <a:rPr lang="en-US" dirty="0" smtClean="0"/>
              <a:t>the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8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Transmission &amp; Reception of PGP Messages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3562"/>
            <a:ext cx="8686800" cy="6064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8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PGP – Cryptographic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PGP make use of four type of keys 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One </a:t>
            </a:r>
            <a:r>
              <a:rPr lang="en-US" dirty="0"/>
              <a:t>time session symmetric </a:t>
            </a:r>
            <a:r>
              <a:rPr lang="en-US" dirty="0" smtClean="0"/>
              <a:t>key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Public key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Private key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Passphrase </a:t>
            </a:r>
            <a:r>
              <a:rPr lang="en-US" dirty="0"/>
              <a:t>based symmetric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Mail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Email </a:t>
            </a:r>
            <a:r>
              <a:rPr lang="en-AU" dirty="0"/>
              <a:t>is one of the most widely used and regarded network services </a:t>
            </a:r>
          </a:p>
          <a:p>
            <a:r>
              <a:rPr lang="en-AU" dirty="0"/>
              <a:t>C</a:t>
            </a:r>
            <a:r>
              <a:rPr lang="en-AU" dirty="0" smtClean="0"/>
              <a:t>urrently </a:t>
            </a:r>
            <a:r>
              <a:rPr lang="en-AU" dirty="0"/>
              <a:t>message contents are not secure </a:t>
            </a:r>
          </a:p>
          <a:p>
            <a:pPr lvl="1"/>
            <a:r>
              <a:rPr lang="en-AU" dirty="0"/>
              <a:t>may be inspected either in transit </a:t>
            </a:r>
          </a:p>
          <a:p>
            <a:pPr lvl="1"/>
            <a:r>
              <a:rPr lang="en-AU" dirty="0"/>
              <a:t>or by suitably privileged users on destination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88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PGP – Session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Each </a:t>
            </a:r>
            <a:r>
              <a:rPr lang="en-US" dirty="0"/>
              <a:t>session key is associated with a single message </a:t>
            </a:r>
            <a:r>
              <a:rPr lang="en-US" dirty="0" smtClean="0"/>
              <a:t>and is </a:t>
            </a:r>
            <a:r>
              <a:rPr lang="en-US" dirty="0"/>
              <a:t>used only for the purpose of encrypting and decrypting that message.</a:t>
            </a:r>
            <a:endParaRPr lang="en-US" dirty="0" smtClean="0"/>
          </a:p>
          <a:p>
            <a:r>
              <a:rPr lang="en-US" dirty="0" smtClean="0"/>
              <a:t>Need </a:t>
            </a:r>
            <a:r>
              <a:rPr lang="en-US" dirty="0"/>
              <a:t>a session key for each message of varying sizes: </a:t>
            </a:r>
            <a:r>
              <a:rPr lang="en-US" dirty="0" smtClean="0"/>
              <a:t>56-bit DES</a:t>
            </a:r>
            <a:r>
              <a:rPr lang="en-US" dirty="0"/>
              <a:t>, 128-bit CAST or IDEA, 168-bit Triple-DES</a:t>
            </a:r>
          </a:p>
          <a:p>
            <a:r>
              <a:rPr lang="en-US" dirty="0"/>
              <a:t>The plaintext input to random number generator consist </a:t>
            </a:r>
            <a:r>
              <a:rPr lang="en-US" dirty="0" smtClean="0"/>
              <a:t>of two </a:t>
            </a:r>
            <a:r>
              <a:rPr lang="en-US" dirty="0"/>
              <a:t>64-bit blocks</a:t>
            </a:r>
            <a:r>
              <a:rPr lang="en-US" dirty="0" smtClean="0"/>
              <a:t>, it </a:t>
            </a:r>
            <a:r>
              <a:rPr lang="en-US" dirty="0"/>
              <a:t>is </a:t>
            </a:r>
            <a:r>
              <a:rPr lang="en-US" dirty="0" smtClean="0"/>
              <a:t>derived </a:t>
            </a:r>
            <a:r>
              <a:rPr lang="en-US" dirty="0"/>
              <a:t>from stream of </a:t>
            </a:r>
            <a:r>
              <a:rPr lang="en-US" dirty="0" smtClean="0"/>
              <a:t>128-bit randomized </a:t>
            </a:r>
            <a:r>
              <a:rPr lang="en-US" dirty="0"/>
              <a:t>numbers</a:t>
            </a:r>
          </a:p>
          <a:p>
            <a:r>
              <a:rPr lang="en-US" dirty="0"/>
              <a:t>Random inputs taken from</a:t>
            </a:r>
          </a:p>
          <a:p>
            <a:pPr marL="0" indent="0">
              <a:buNone/>
            </a:pPr>
            <a:r>
              <a:rPr lang="en-US" dirty="0" smtClean="0"/>
              <a:t>	-</a:t>
            </a:r>
            <a:r>
              <a:rPr lang="en-US" dirty="0"/>
              <a:t>Actual keys hit</a:t>
            </a:r>
          </a:p>
          <a:p>
            <a:pPr marL="0" indent="0">
              <a:buNone/>
            </a:pPr>
            <a:r>
              <a:rPr lang="en-US" dirty="0" smtClean="0"/>
              <a:t>	-</a:t>
            </a:r>
            <a:r>
              <a:rPr lang="en-US" dirty="0"/>
              <a:t>Keystroke timing of a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4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PGP Keys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Since many public/private keys may be in use, need to </a:t>
            </a:r>
            <a:r>
              <a:rPr lang="en-US" dirty="0" smtClean="0"/>
              <a:t>identify which </a:t>
            </a:r>
            <a:r>
              <a:rPr lang="en-US" dirty="0"/>
              <a:t>is actually used to encrypt session key in a </a:t>
            </a:r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Could </a:t>
            </a:r>
            <a:r>
              <a:rPr lang="en-US" dirty="0"/>
              <a:t>send full public-key with </a:t>
            </a:r>
            <a:r>
              <a:rPr lang="en-US" dirty="0" smtClean="0"/>
              <a:t>every message</a:t>
            </a:r>
            <a:endParaRPr lang="en-US" dirty="0"/>
          </a:p>
          <a:p>
            <a:pPr lvl="1"/>
            <a:r>
              <a:rPr lang="en-US" dirty="0" smtClean="0"/>
              <a:t>But </a:t>
            </a:r>
            <a:r>
              <a:rPr lang="en-US" dirty="0"/>
              <a:t>this is </a:t>
            </a:r>
            <a:r>
              <a:rPr lang="en-US" dirty="0" smtClean="0"/>
              <a:t>inefficient</a:t>
            </a:r>
            <a:endParaRPr lang="en-US" dirty="0"/>
          </a:p>
          <a:p>
            <a:r>
              <a:rPr lang="en-US" dirty="0"/>
              <a:t>Rather use a key </a:t>
            </a:r>
            <a:r>
              <a:rPr lang="en-US" dirty="0" smtClean="0"/>
              <a:t>identifier </a:t>
            </a:r>
            <a:r>
              <a:rPr lang="en-US" dirty="0"/>
              <a:t>based on </a:t>
            </a:r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least </a:t>
            </a:r>
            <a:r>
              <a:rPr lang="en-US" dirty="0" smtClean="0"/>
              <a:t>significant </a:t>
            </a:r>
            <a:r>
              <a:rPr lang="en-US" dirty="0"/>
              <a:t>64-bits of the </a:t>
            </a:r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Will </a:t>
            </a:r>
            <a:r>
              <a:rPr lang="en-US" dirty="0"/>
              <a:t>very likely be unique</a:t>
            </a:r>
          </a:p>
          <a:p>
            <a:r>
              <a:rPr lang="en-US" dirty="0"/>
              <a:t>Also use key ID in signatures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4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/>
          <a:lstStyle/>
          <a:p>
            <a:r>
              <a:rPr lang="en-US" dirty="0"/>
              <a:t>PGP Message Format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67" y="533400"/>
            <a:ext cx="6448633" cy="616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867" y="4814455"/>
            <a:ext cx="2732133" cy="130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8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PGP Message Components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 smtClean="0"/>
              <a:t>1. Message </a:t>
            </a:r>
            <a:r>
              <a:rPr lang="en-US" dirty="0"/>
              <a:t>component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/>
              <a:t>2. Signature component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/>
              <a:t> Timestamp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/>
              <a:t> Message digest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/>
              <a:t> Leading two octets of message digest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/>
              <a:t> key ID of sender’s public key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/>
              <a:t>3. Session key component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PGP Message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90000"/>
              </a:lnSpc>
              <a:buClr>
                <a:srgbClr val="C00000"/>
              </a:buClr>
              <a:buNone/>
            </a:pPr>
            <a:r>
              <a:rPr lang="en-GB" b="1" dirty="0"/>
              <a:t>Message component  </a:t>
            </a:r>
            <a:r>
              <a:rPr lang="en-GB" dirty="0">
                <a:sym typeface="Wingdings" pitchFamily="2" charset="2"/>
              </a:rPr>
              <a:t>  </a:t>
            </a:r>
            <a:r>
              <a:rPr lang="en-GB" dirty="0"/>
              <a:t>actual data + a filename + a                               				       timestamp;</a:t>
            </a:r>
          </a:p>
          <a:p>
            <a:pPr marL="0" indent="0">
              <a:lnSpc>
                <a:spcPct val="90000"/>
              </a:lnSpc>
              <a:buClr>
                <a:srgbClr val="C00000"/>
              </a:buClr>
              <a:buNone/>
            </a:pPr>
            <a:r>
              <a:rPr lang="en-GB" b="1" dirty="0" smtClean="0"/>
              <a:t>Signature </a:t>
            </a:r>
            <a:r>
              <a:rPr lang="en-GB" b="1" dirty="0"/>
              <a:t>component  </a:t>
            </a:r>
            <a:r>
              <a:rPr lang="en-GB" b="1" dirty="0">
                <a:sym typeface="Wingdings" pitchFamily="2" charset="2"/>
              </a:rPr>
              <a:t> </a:t>
            </a:r>
            <a:r>
              <a:rPr lang="en-GB" dirty="0"/>
              <a:t>timestamp + hash of  				        message and timestamp + 				        first part of message (so  		 		        user can check that they 				        are decrypting correctly) 				       + Key ID of sender’s public 				       key </a:t>
            </a: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v"/>
            </a:pPr>
            <a:endParaRPr lang="en-GB" dirty="0"/>
          </a:p>
          <a:p>
            <a:pPr marL="0" indent="0">
              <a:lnSpc>
                <a:spcPct val="90000"/>
              </a:lnSpc>
              <a:buClr>
                <a:srgbClr val="C00000"/>
              </a:buClr>
              <a:buNone/>
            </a:pPr>
            <a:r>
              <a:rPr lang="en-GB" b="1" dirty="0" smtClean="0"/>
              <a:t>Session </a:t>
            </a:r>
            <a:r>
              <a:rPr lang="en-GB" b="1" dirty="0"/>
              <a:t>Key component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session key + key ID of 				          </a:t>
            </a:r>
            <a:r>
              <a:rPr lang="en-GB" dirty="0" smtClean="0"/>
              <a:t>recipient’s </a:t>
            </a:r>
            <a:r>
              <a:rPr lang="en-GB" dirty="0"/>
              <a:t>public key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4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PGP Key 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/>
              <a:t>2 -key ID’s are used in any PGP message that provides Authentication &amp; Confidentiality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400" dirty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/>
              <a:t>These keys needs to be stored and </a:t>
            </a:r>
            <a:r>
              <a:rPr lang="en-US" sz="2400" dirty="0" smtClean="0"/>
              <a:t>organized </a:t>
            </a:r>
            <a:r>
              <a:rPr lang="en-US" sz="2400" dirty="0"/>
              <a:t>in a systematic  way for efficient &amp; efficient use by all parties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400" dirty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/>
              <a:t> PGP provides a pair of </a:t>
            </a:r>
            <a:r>
              <a:rPr lang="en-US" sz="2400" dirty="0" smtClean="0"/>
              <a:t>data structures </a:t>
            </a:r>
            <a:r>
              <a:rPr lang="en-US" sz="2400" dirty="0"/>
              <a:t>at  each node </a:t>
            </a:r>
            <a:r>
              <a:rPr lang="en-US" sz="2400" dirty="0" smtClean="0"/>
              <a:t>:-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/>
              <a:t>1-to </a:t>
            </a:r>
            <a:r>
              <a:rPr lang="en-US" dirty="0"/>
              <a:t>store public/private key pairs owned by that </a:t>
            </a:r>
            <a:r>
              <a:rPr lang="en-US" dirty="0" smtClean="0"/>
              <a:t>node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/>
              <a:t>1-to </a:t>
            </a:r>
            <a:r>
              <a:rPr lang="en-US" dirty="0"/>
              <a:t>store public keys of other users known at this node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1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PGP Key 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  <a:defRPr/>
            </a:pPr>
            <a:r>
              <a:rPr lang="en-US" dirty="0" smtClean="0"/>
              <a:t>Each </a:t>
            </a:r>
            <a:r>
              <a:rPr lang="en-US" dirty="0"/>
              <a:t>PGP user has a pair of </a:t>
            </a:r>
            <a:r>
              <a:rPr lang="en-US" dirty="0" err="1" smtClean="0"/>
              <a:t>keyrings</a:t>
            </a:r>
            <a:r>
              <a:rPr lang="en-US" dirty="0" smtClean="0"/>
              <a:t>:</a:t>
            </a:r>
          </a:p>
          <a:p>
            <a:pPr lvl="1">
              <a:buClr>
                <a:srgbClr val="C00000"/>
              </a:buClr>
              <a:defRPr/>
            </a:pPr>
            <a:r>
              <a:rPr lang="en-US" u="sng" dirty="0">
                <a:ea typeface="ＭＳ Ｐゴシック" pitchFamily="-107" charset="-128"/>
              </a:rPr>
              <a:t>P</a:t>
            </a:r>
            <a:r>
              <a:rPr lang="en-US" u="sng" dirty="0" smtClean="0">
                <a:ea typeface="ＭＳ Ｐゴシック" pitchFamily="-107" charset="-128"/>
              </a:rPr>
              <a:t>ublic-key </a:t>
            </a:r>
            <a:r>
              <a:rPr lang="en-US" u="sng" dirty="0">
                <a:ea typeface="ＭＳ Ｐゴシック" pitchFamily="-107" charset="-128"/>
              </a:rPr>
              <a:t>ring : </a:t>
            </a:r>
            <a:r>
              <a:rPr lang="en-US" dirty="0">
                <a:ea typeface="ＭＳ Ｐゴシック" pitchFamily="-107" charset="-128"/>
              </a:rPr>
              <a:t>contains all the public-keys of other PGP users known to this user, indexed by key </a:t>
            </a:r>
            <a:r>
              <a:rPr lang="en-US" dirty="0" smtClean="0">
                <a:ea typeface="ＭＳ Ｐゴシック" pitchFamily="-107" charset="-128"/>
              </a:rPr>
              <a:t>ID</a:t>
            </a:r>
          </a:p>
          <a:p>
            <a:pPr lvl="1">
              <a:buClr>
                <a:srgbClr val="C00000"/>
              </a:buClr>
              <a:defRPr/>
            </a:pPr>
            <a:r>
              <a:rPr lang="en-US" u="sng" dirty="0">
                <a:ea typeface="ＭＳ Ｐゴシック" pitchFamily="-107" charset="-128"/>
              </a:rPr>
              <a:t>P</a:t>
            </a:r>
            <a:r>
              <a:rPr lang="en-US" u="sng" dirty="0" smtClean="0">
                <a:ea typeface="ＭＳ Ｐゴシック" pitchFamily="-107" charset="-128"/>
              </a:rPr>
              <a:t>rivate-key </a:t>
            </a:r>
            <a:r>
              <a:rPr lang="en-US" u="sng" dirty="0">
                <a:ea typeface="ＭＳ Ｐゴシック" pitchFamily="-107" charset="-128"/>
              </a:rPr>
              <a:t>ring : </a:t>
            </a:r>
            <a:r>
              <a:rPr lang="en-US" dirty="0">
                <a:ea typeface="ＭＳ Ｐゴシック" pitchFamily="-107" charset="-128"/>
              </a:rPr>
              <a:t>contains the public/private key pair(s) for this user, indexed by key ID &amp; encrypted key from a hashed passphrase</a:t>
            </a:r>
          </a:p>
          <a:p>
            <a:pPr>
              <a:buClr>
                <a:srgbClr val="C00000"/>
              </a:buClr>
              <a:defRPr/>
            </a:pPr>
            <a:r>
              <a:rPr lang="en-AU" dirty="0"/>
              <a:t>S</a:t>
            </a:r>
            <a:r>
              <a:rPr lang="en-AU" dirty="0" smtClean="0"/>
              <a:t>ecurity </a:t>
            </a:r>
            <a:r>
              <a:rPr lang="en-AU" dirty="0"/>
              <a:t>of private keys thus depends on the pass-phrase security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PGP Key Rings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" y="1371600"/>
            <a:ext cx="911873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3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Key 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row of the table represents one public/private key pair owned by the user.</a:t>
            </a:r>
          </a:p>
          <a:p>
            <a:endParaRPr lang="en-US" dirty="0"/>
          </a:p>
          <a:p>
            <a:r>
              <a:rPr lang="en-US" b="1" dirty="0"/>
              <a:t>Timestamp</a:t>
            </a:r>
            <a:r>
              <a:rPr lang="en-US" dirty="0"/>
              <a:t>: the date/time when this key pair was generated.</a:t>
            </a:r>
          </a:p>
          <a:p>
            <a:endParaRPr lang="en-US" dirty="0"/>
          </a:p>
          <a:p>
            <a:r>
              <a:rPr lang="en-US" b="1" dirty="0"/>
              <a:t>Key Id</a:t>
            </a:r>
            <a:r>
              <a:rPr lang="en-US" dirty="0"/>
              <a:t>: The least significant 64 bits of the public key (for this entry).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0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Key 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Public key: </a:t>
            </a:r>
            <a:r>
              <a:rPr lang="en-US" dirty="0"/>
              <a:t>public key portion of the pair in this row.</a:t>
            </a:r>
          </a:p>
          <a:p>
            <a:endParaRPr lang="en-US" dirty="0"/>
          </a:p>
          <a:p>
            <a:r>
              <a:rPr lang="en-US" b="1" dirty="0"/>
              <a:t>Private key: </a:t>
            </a:r>
            <a:r>
              <a:rPr lang="en-US" dirty="0"/>
              <a:t>Encrypted private key for this pair.</a:t>
            </a:r>
          </a:p>
          <a:p>
            <a:endParaRPr lang="en-US" dirty="0"/>
          </a:p>
          <a:p>
            <a:r>
              <a:rPr lang="en-US" b="1" dirty="0"/>
              <a:t>User Id: </a:t>
            </a:r>
            <a:r>
              <a:rPr lang="en-US" dirty="0"/>
              <a:t>User may have a different name with each pair. (may use the same id more than once.)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Private key should be securely stored.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ie</a:t>
            </a:r>
            <a:r>
              <a:rPr lang="en-US" dirty="0"/>
              <a:t>, private key is not stored directly in private key ring.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Private key </a:t>
            </a:r>
            <a:r>
              <a:rPr lang="en-US" dirty="0" err="1"/>
              <a:t>encypted</a:t>
            </a:r>
            <a:r>
              <a:rPr lang="en-US" dirty="0"/>
              <a:t> using CAST- 128 &amp; then stored in key ring.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Email Security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Confidentiality</a:t>
            </a:r>
            <a:endParaRPr lang="en-AU" dirty="0"/>
          </a:p>
          <a:p>
            <a:pPr lvl="1"/>
            <a:r>
              <a:rPr lang="en-AU" dirty="0"/>
              <a:t>protection from disclosure</a:t>
            </a:r>
          </a:p>
          <a:p>
            <a:r>
              <a:rPr lang="en-AU" dirty="0" smtClean="0"/>
              <a:t>Authentication</a:t>
            </a:r>
            <a:endParaRPr lang="en-AU" dirty="0"/>
          </a:p>
          <a:p>
            <a:pPr lvl="1"/>
            <a:r>
              <a:rPr lang="en-AU" dirty="0"/>
              <a:t>of sender of message</a:t>
            </a:r>
          </a:p>
          <a:p>
            <a:r>
              <a:rPr lang="en-AU" dirty="0" smtClean="0"/>
              <a:t>Message </a:t>
            </a:r>
            <a:r>
              <a:rPr lang="en-AU" dirty="0"/>
              <a:t>integrity</a:t>
            </a:r>
          </a:p>
          <a:p>
            <a:pPr lvl="1"/>
            <a:r>
              <a:rPr lang="en-AU" dirty="0"/>
              <a:t>protection from modification </a:t>
            </a:r>
          </a:p>
          <a:p>
            <a:r>
              <a:rPr lang="en-AU" dirty="0" smtClean="0"/>
              <a:t>Non-repudiation </a:t>
            </a:r>
            <a:r>
              <a:rPr lang="en-AU" dirty="0"/>
              <a:t>of origin</a:t>
            </a:r>
          </a:p>
          <a:p>
            <a:pPr lvl="1"/>
            <a:r>
              <a:rPr lang="en-AU" dirty="0"/>
              <a:t>protection from denial by sender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96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Key 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accent1"/>
                </a:solidFill>
              </a:rPr>
              <a:t>CAST – 128 procedure </a:t>
            </a:r>
          </a:p>
          <a:p>
            <a:pPr marL="0" indent="0" algn="just">
              <a:buNone/>
            </a:pPr>
            <a:r>
              <a:rPr lang="en-US" dirty="0">
                <a:cs typeface="Times New Roman" pitchFamily="18" charset="0"/>
              </a:rPr>
              <a:t>1. Users selects a password to be used for encrypting private keys.</a:t>
            </a:r>
          </a:p>
          <a:p>
            <a:pPr marL="457200" indent="-457200" algn="just">
              <a:buFontTx/>
              <a:buAutoNum type="arabicPeriod"/>
            </a:pPr>
            <a:endParaRPr lang="en-US" dirty="0"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dirty="0">
                <a:cs typeface="Times New Roman" pitchFamily="18" charset="0"/>
              </a:rPr>
              <a:t>2. When system generates a new public/private key pair, it asks the user for a passphrase.</a:t>
            </a:r>
          </a:p>
          <a:p>
            <a:pPr algn="just">
              <a:buFontTx/>
              <a:buNone/>
            </a:pPr>
            <a:endParaRPr lang="en-US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dirty="0">
                <a:cs typeface="Times New Roman" pitchFamily="18" charset="0"/>
              </a:rPr>
              <a:t>3. Using SHA-1, a 160 bit hash code is generated from the password.     //password is discarded//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dirty="0">
                <a:cs typeface="Times New Roman" pitchFamily="18" charset="0"/>
              </a:rPr>
              <a:t>4. System encrypts the private key using  128 bits of the hash as the key.     //hash code is then discarded//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dirty="0">
                <a:cs typeface="Times New Roman" pitchFamily="18" charset="0"/>
              </a:rPr>
              <a:t>5. Encrypted private key stored in ring.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8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Key 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Accessing a private key:</a:t>
            </a:r>
          </a:p>
          <a:p>
            <a:pPr marL="0" indent="0">
              <a:buNone/>
            </a:pPr>
            <a:r>
              <a:rPr lang="en-US" dirty="0"/>
              <a:t>&gt; User must supply the passphrase(password).</a:t>
            </a:r>
          </a:p>
          <a:p>
            <a:pPr marL="0" indent="0">
              <a:buNone/>
            </a:pPr>
            <a:r>
              <a:rPr lang="en-US" dirty="0"/>
              <a:t>&gt;  PGP will </a:t>
            </a:r>
            <a:r>
              <a:rPr lang="en-US" sz="2800" dirty="0"/>
              <a:t>retrieve encrypted private key</a:t>
            </a:r>
          </a:p>
          <a:p>
            <a:pPr>
              <a:buFontTx/>
              <a:buNone/>
            </a:pPr>
            <a:r>
              <a:rPr lang="en-US" dirty="0"/>
              <a:t>&gt; PGP generates the hash code of passphrase.</a:t>
            </a:r>
          </a:p>
          <a:p>
            <a:pPr>
              <a:buFontTx/>
              <a:buNone/>
            </a:pPr>
            <a:r>
              <a:rPr lang="en-US" dirty="0"/>
              <a:t>&gt; Decrypts the encrypted private key using CAST-128 (with  the hash code)</a:t>
            </a:r>
          </a:p>
          <a:p>
            <a:pPr>
              <a:buFontTx/>
              <a:buNone/>
            </a:pPr>
            <a:r>
              <a:rPr lang="en-US" dirty="0"/>
              <a:t>&gt;&gt;Security depends upon the security of the password.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Stores the public keys of other users known to this </a:t>
            </a:r>
            <a:r>
              <a:rPr lang="en-US" dirty="0" smtClean="0"/>
              <a:t>user.</a:t>
            </a:r>
          </a:p>
          <a:p>
            <a:pPr>
              <a:buClr>
                <a:srgbClr val="C00000"/>
              </a:buClr>
            </a:pPr>
            <a:r>
              <a:rPr lang="en-US" b="1" dirty="0" smtClean="0"/>
              <a:t>User Id </a:t>
            </a:r>
            <a:r>
              <a:rPr lang="en-US" dirty="0" smtClean="0"/>
              <a:t>: </a:t>
            </a:r>
            <a:r>
              <a:rPr lang="en-US" dirty="0"/>
              <a:t>Owner of this key. (A key may have </a:t>
            </a:r>
            <a:r>
              <a:rPr lang="en-US" dirty="0" smtClean="0"/>
              <a:t>multiple owners.)</a:t>
            </a:r>
          </a:p>
          <a:p>
            <a:pPr>
              <a:buClr>
                <a:srgbClr val="C00000"/>
              </a:buClr>
            </a:pPr>
            <a:r>
              <a:rPr lang="en-US" b="1" dirty="0" smtClean="0"/>
              <a:t>Timestamp</a:t>
            </a:r>
            <a:r>
              <a:rPr lang="en-US" dirty="0" smtClean="0"/>
              <a:t>: </a:t>
            </a:r>
            <a:r>
              <a:rPr lang="en-US" dirty="0"/>
              <a:t>date/time at which this entry was </a:t>
            </a:r>
            <a:r>
              <a:rPr lang="en-US" dirty="0" smtClean="0"/>
              <a:t>generated.</a:t>
            </a:r>
          </a:p>
          <a:p>
            <a:pPr>
              <a:buClr>
                <a:srgbClr val="C00000"/>
              </a:buClr>
            </a:pPr>
            <a:r>
              <a:rPr lang="en-US" b="1" dirty="0"/>
              <a:t>K</a:t>
            </a:r>
            <a:r>
              <a:rPr lang="en-US" b="1" dirty="0" smtClean="0"/>
              <a:t>ey ID</a:t>
            </a:r>
            <a:r>
              <a:rPr lang="en-US" dirty="0" smtClean="0"/>
              <a:t>: </a:t>
            </a:r>
            <a:r>
              <a:rPr lang="en-US" dirty="0"/>
              <a:t>The least significant 64 bits of the public </a:t>
            </a:r>
            <a:r>
              <a:rPr lang="en-US" dirty="0" smtClean="0"/>
              <a:t>key </a:t>
            </a:r>
            <a:r>
              <a:rPr lang="en-US" dirty="0"/>
              <a:t>(for this entry</a:t>
            </a:r>
            <a:r>
              <a:rPr lang="en-US" dirty="0" smtClean="0"/>
              <a:t>).</a:t>
            </a:r>
          </a:p>
          <a:p>
            <a:pPr>
              <a:buClr>
                <a:srgbClr val="C00000"/>
              </a:buClr>
            </a:pPr>
            <a:r>
              <a:rPr lang="en-US" b="1" dirty="0"/>
              <a:t>P</a:t>
            </a:r>
            <a:r>
              <a:rPr lang="en-US" b="1" dirty="0" smtClean="0"/>
              <a:t>ublic key</a:t>
            </a:r>
            <a:r>
              <a:rPr lang="en-US" dirty="0" smtClean="0"/>
              <a:t>: </a:t>
            </a:r>
            <a:r>
              <a:rPr lang="en-US" dirty="0"/>
              <a:t>public key for this entry.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Performed by Sending PGP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u="sng" dirty="0" smtClean="0"/>
              <a:t>1. Signing </a:t>
            </a:r>
            <a:r>
              <a:rPr lang="en-US" u="sng" dirty="0"/>
              <a:t>the Message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/>
              <a:t>PGP </a:t>
            </a:r>
            <a:r>
              <a:rPr lang="en-US" dirty="0"/>
              <a:t>retrieves the senders private key from the private key ring using </a:t>
            </a:r>
            <a:r>
              <a:rPr lang="en-US" dirty="0" err="1"/>
              <a:t>your’_user</a:t>
            </a:r>
            <a:r>
              <a:rPr lang="en-US" dirty="0"/>
              <a:t> ID as an index</a:t>
            </a:r>
          </a:p>
          <a:p>
            <a:pPr marL="0" indent="0" algn="just">
              <a:buClr>
                <a:schemeClr val="tx1"/>
              </a:buClr>
              <a:buNone/>
            </a:pPr>
            <a:endParaRPr lang="en-US" dirty="0"/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/>
              <a:t>PGP </a:t>
            </a:r>
            <a:r>
              <a:rPr lang="en-US" dirty="0"/>
              <a:t>asks the user for the passphrase, to recover the unencrypted private key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endParaRPr lang="en-US" dirty="0"/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/>
              <a:t>Signature </a:t>
            </a:r>
            <a:r>
              <a:rPr lang="en-US" dirty="0"/>
              <a:t>component of the message is then constructed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36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Performed by Sending PGP 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2. Encrypting </a:t>
            </a:r>
            <a:r>
              <a:rPr lang="en-US" u="sng" dirty="0"/>
              <a:t>the Message 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/>
              <a:t>PGP </a:t>
            </a:r>
            <a:r>
              <a:rPr lang="en-US" dirty="0"/>
              <a:t>generates a session key &amp; encrypts the message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endParaRPr lang="en-US" dirty="0"/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/>
              <a:t>PGP </a:t>
            </a:r>
            <a:r>
              <a:rPr lang="en-US" dirty="0"/>
              <a:t>retrieves the recipients public key from the public key ring using her_ </a:t>
            </a:r>
            <a:r>
              <a:rPr lang="en-US" dirty="0" err="1"/>
              <a:t>userID</a:t>
            </a:r>
            <a:r>
              <a:rPr lang="en-US" dirty="0"/>
              <a:t> as an index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endParaRPr lang="en-US" dirty="0"/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session key component of the message is then constructed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35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PGP Message Generation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56" y="762000"/>
            <a:ext cx="7637574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9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Performed by </a:t>
            </a:r>
            <a:r>
              <a:rPr lang="en-US" dirty="0" smtClean="0"/>
              <a:t>Receiving </a:t>
            </a:r>
            <a:r>
              <a:rPr lang="en-US" dirty="0"/>
              <a:t>PGP 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1. Decrypting </a:t>
            </a:r>
            <a:r>
              <a:rPr lang="en-US" u="sng" dirty="0"/>
              <a:t>The Message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/>
              <a:t>PGP </a:t>
            </a:r>
            <a:r>
              <a:rPr lang="en-US" dirty="0"/>
              <a:t>retrieves receivers private key from the private key ring using the key ID field in the session key component.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endParaRPr lang="en-US" dirty="0"/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/>
              <a:t>PGP </a:t>
            </a:r>
            <a:r>
              <a:rPr lang="en-US" dirty="0"/>
              <a:t>asks the user for the passphrase to recover unencrypted private key.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endParaRPr lang="en-US" dirty="0"/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/>
              <a:t>PGP </a:t>
            </a:r>
            <a:r>
              <a:rPr lang="en-US" dirty="0"/>
              <a:t>then recovers the session key &amp; decrypts the message.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19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Performed by Receiving PGP 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2. Authenticating </a:t>
            </a:r>
            <a:r>
              <a:rPr lang="en-US" u="sng" dirty="0"/>
              <a:t>the Message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/>
              <a:t>PGP </a:t>
            </a:r>
            <a:r>
              <a:rPr lang="en-US" dirty="0"/>
              <a:t>retrieves senders public key from public key ring using the </a:t>
            </a:r>
            <a:r>
              <a:rPr lang="en-US" dirty="0" err="1"/>
              <a:t>keyID</a:t>
            </a:r>
            <a:r>
              <a:rPr lang="en-US" dirty="0"/>
              <a:t> field in the signature key component of the message as an index.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dirty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/>
              <a:t>PGP </a:t>
            </a:r>
            <a:r>
              <a:rPr lang="en-US" dirty="0"/>
              <a:t>recovers the transmitted message digest.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dirty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/>
              <a:t>PGP </a:t>
            </a:r>
            <a:r>
              <a:rPr lang="en-US" dirty="0"/>
              <a:t>computes the message digest for  the received message &amp; compares it to the transmitted message digests to authenticate.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18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PGP Message Reception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3" y="533400"/>
            <a:ext cx="7933217" cy="61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7053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Management for PGP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Public keys for encrypting session keys / verifying signatures.</a:t>
            </a:r>
          </a:p>
          <a:p>
            <a:pPr lvl="1"/>
            <a:r>
              <a:rPr lang="en-GB" dirty="0"/>
              <a:t>Private keys for decrypting session keys /  creating signatures.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5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schemes which are especially designed </a:t>
            </a:r>
            <a:r>
              <a:rPr lang="en-US" dirty="0" smtClean="0"/>
              <a:t>to provide confidentiality </a:t>
            </a:r>
            <a:r>
              <a:rPr lang="en-US" dirty="0"/>
              <a:t>and authentication for electronic </a:t>
            </a:r>
            <a:r>
              <a:rPr lang="en-US" dirty="0" smtClean="0"/>
              <a:t>mail systems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are:</a:t>
            </a:r>
          </a:p>
          <a:p>
            <a:pPr marL="0" indent="0">
              <a:buNone/>
            </a:pPr>
            <a:r>
              <a:rPr lang="en-US" dirty="0" smtClean="0"/>
              <a:t>	1 </a:t>
            </a:r>
            <a:r>
              <a:rPr lang="en-US" dirty="0"/>
              <a:t>Pretty good privacy (PGP)</a:t>
            </a:r>
          </a:p>
          <a:p>
            <a:pPr marL="0" indent="0">
              <a:buNone/>
            </a:pPr>
            <a:r>
              <a:rPr lang="en-US" dirty="0" smtClean="0"/>
              <a:t>	2 </a:t>
            </a:r>
            <a:r>
              <a:rPr lang="en-US" dirty="0"/>
              <a:t>Secure/Multipurpose Internet Mail Extension (S/MIME)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19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Management for PGP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GB" dirty="0"/>
              <a:t>PGP adopts a trust model  called the </a:t>
            </a:r>
            <a:r>
              <a:rPr lang="en-GB" b="1" i="1" dirty="0"/>
              <a:t>web of trust</a:t>
            </a:r>
            <a:r>
              <a:rPr lang="en-GB" i="1" dirty="0"/>
              <a:t>.</a:t>
            </a:r>
          </a:p>
          <a:p>
            <a:pPr algn="just"/>
            <a:endParaRPr lang="en-GB" i="1" dirty="0"/>
          </a:p>
          <a:p>
            <a:pPr algn="just"/>
            <a:r>
              <a:rPr lang="en-GB" dirty="0"/>
              <a:t>No centralised authority 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Individuals sign one another’s public keys, these “certificates” are stored along with keys in key rings.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PGP computes a ‘</a:t>
            </a:r>
            <a:r>
              <a:rPr lang="en-GB" i="1" dirty="0"/>
              <a:t>trust level’</a:t>
            </a:r>
            <a:r>
              <a:rPr lang="en-GB" dirty="0"/>
              <a:t> for each public key in key ring.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Users interpret trust level for themselves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498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Management for PGP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Trust levels for public keys dependent on:</a:t>
            </a:r>
          </a:p>
          <a:p>
            <a:endParaRPr lang="en-GB" dirty="0"/>
          </a:p>
          <a:p>
            <a:pPr lvl="1"/>
            <a:r>
              <a:rPr lang="en-GB" dirty="0"/>
              <a:t> Number of signatures on the key;</a:t>
            </a:r>
          </a:p>
          <a:p>
            <a:pPr lvl="1"/>
            <a:r>
              <a:rPr lang="en-GB" dirty="0"/>
              <a:t>Trust level assigned to each of those signatures.</a:t>
            </a:r>
          </a:p>
          <a:p>
            <a:pPr lvl="1"/>
            <a:endParaRPr lang="en-GB" dirty="0"/>
          </a:p>
          <a:p>
            <a:r>
              <a:rPr lang="en-GB" dirty="0"/>
              <a:t>Trust levels recomputed from time to time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00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Approaches to Public-Key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wishes </a:t>
            </a:r>
            <a:r>
              <a:rPr lang="en-US" dirty="0"/>
              <a:t>to obtain a reliable public key for </a:t>
            </a:r>
            <a:r>
              <a:rPr lang="en-US" dirty="0" smtClean="0"/>
              <a:t>B</a:t>
            </a:r>
          </a:p>
          <a:p>
            <a:r>
              <a:rPr lang="en-US" dirty="0"/>
              <a:t>Physically get the key from B</a:t>
            </a:r>
            <a:r>
              <a:rPr lang="en-US" dirty="0" smtClean="0"/>
              <a:t>.</a:t>
            </a:r>
          </a:p>
          <a:p>
            <a:r>
              <a:rPr lang="en-US" dirty="0"/>
              <a:t>Verify a key by telephone</a:t>
            </a:r>
            <a:r>
              <a:rPr lang="en-US" dirty="0" smtClean="0"/>
              <a:t>.</a:t>
            </a:r>
          </a:p>
          <a:p>
            <a:r>
              <a:rPr lang="en-US" dirty="0"/>
              <a:t>Obtain B's public key from a mutual trusted individual D</a:t>
            </a:r>
            <a:r>
              <a:rPr lang="en-US" dirty="0" smtClean="0"/>
              <a:t>.</a:t>
            </a:r>
          </a:p>
          <a:p>
            <a:r>
              <a:rPr lang="en-US" dirty="0"/>
              <a:t>Obtain B's public key from a trusted certifying authority.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83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Trust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PGP uses trust, associates trust with public keys, and exploits trust info.</a:t>
            </a:r>
          </a:p>
          <a:p>
            <a:r>
              <a:rPr lang="en-US" dirty="0"/>
              <a:t>Public-key ring has three fields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Key legitimacy field</a:t>
            </a:r>
          </a:p>
          <a:p>
            <a:pPr lvl="1"/>
            <a:r>
              <a:rPr lang="en-US" dirty="0" smtClean="0"/>
              <a:t>Signature trust field</a:t>
            </a:r>
          </a:p>
          <a:p>
            <a:pPr lvl="1"/>
            <a:r>
              <a:rPr lang="en-US" dirty="0" smtClean="0"/>
              <a:t>Owner trust field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50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Trust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Key legitimacy field: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Indicates </a:t>
            </a:r>
            <a:r>
              <a:rPr lang="en-US" dirty="0"/>
              <a:t>the extent to which PGP will trust that this is a valid public key of this user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higher the level of trust, the stronger is the binding of this user ID to this key.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field is computed by </a:t>
            </a:r>
            <a:r>
              <a:rPr lang="en-US" dirty="0" smtClean="0"/>
              <a:t>PGP.</a:t>
            </a:r>
          </a:p>
          <a:p>
            <a:r>
              <a:rPr lang="en-US" dirty="0" smtClean="0"/>
              <a:t>An </a:t>
            </a:r>
            <a:r>
              <a:rPr lang="en-US" dirty="0"/>
              <a:t>entry in the table may have zero/more signatures that signed this </a:t>
            </a:r>
            <a:r>
              <a:rPr lang="en-US" dirty="0" smtClean="0"/>
              <a:t>certificate.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177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Trust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u="sng" dirty="0"/>
              <a:t>Signature trust field</a:t>
            </a:r>
            <a:r>
              <a:rPr lang="en-US" dirty="0" smtClean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Indicates </a:t>
            </a:r>
            <a:r>
              <a:rPr lang="en-US" dirty="0"/>
              <a:t>the degree to which this user trusts the signer to certify public </a:t>
            </a:r>
            <a:r>
              <a:rPr lang="en-US" dirty="0" smtClean="0"/>
              <a:t>keys.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Key </a:t>
            </a:r>
            <a:r>
              <a:rPr lang="en-US" dirty="0"/>
              <a:t>legitimacy field is derived from the collection of signature trust fields.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22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Trust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u="sng" dirty="0"/>
              <a:t>Owner trust field</a:t>
            </a:r>
            <a:r>
              <a:rPr lang="en-US" dirty="0" smtClean="0"/>
              <a:t>: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 smtClean="0"/>
              <a:t>Indicates </a:t>
            </a:r>
            <a:r>
              <a:rPr lang="en-US" dirty="0"/>
              <a:t>the degree to which this public key is trusted to sign other public key certificates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Level of trust is assigned by the user.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10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/>
              <a:t>Use of Trust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229600" cy="6019800"/>
          </a:xfrm>
        </p:spPr>
        <p:txBody>
          <a:bodyPr/>
          <a:lstStyle/>
          <a:p>
            <a:r>
              <a:rPr lang="en-US" dirty="0"/>
              <a:t>The three fields mentioned in the previous paragraph are each contained in a structure referred to as a </a:t>
            </a:r>
            <a:r>
              <a:rPr lang="en-US" b="1" dirty="0"/>
              <a:t>trust flag byte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543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5437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PGP Trust Model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781899"/>
              </p:ext>
            </p:extLst>
          </p:nvPr>
        </p:nvGraphicFramePr>
        <p:xfrm>
          <a:off x="228600" y="685800"/>
          <a:ext cx="8634832" cy="597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Bitmap Image" r:id="rId3" imgW="8287907" imgH="5733333" progId="PBrush">
                  <p:embed/>
                </p:oleObj>
              </mc:Choice>
              <mc:Fallback>
                <p:oleObj name="Bitmap Image" r:id="rId3" imgW="8287907" imgH="5733333" progId="PBrush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685800"/>
                        <a:ext cx="8634832" cy="597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39115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Trust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The user has acquired several public-keys: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Some </a:t>
            </a:r>
            <a:r>
              <a:rPr lang="en-US" dirty="0"/>
              <a:t>directly from their </a:t>
            </a:r>
            <a:r>
              <a:rPr lang="en-US" dirty="0" smtClean="0"/>
              <a:t>owners.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</a:t>
            </a:r>
            <a:r>
              <a:rPr lang="en-US" dirty="0"/>
              <a:t>from a third party (key server).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YOU refers to entry in the ring corresponding to this user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”</a:t>
            </a:r>
            <a:r>
              <a:rPr lang="en-US" dirty="0"/>
              <a:t>Owner trust” value is highest for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53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Pretty Good Privacy (PGP)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Phil Zimmerman</a:t>
            </a:r>
          </a:p>
          <a:p>
            <a:r>
              <a:rPr lang="en-US" dirty="0"/>
              <a:t>Documentation and source code is freely </a:t>
            </a:r>
            <a:r>
              <a:rPr lang="en-US" dirty="0" smtClean="0"/>
              <a:t>available.</a:t>
            </a:r>
            <a:endParaRPr lang="en-US" dirty="0"/>
          </a:p>
          <a:p>
            <a:r>
              <a:rPr lang="en-US" dirty="0"/>
              <a:t>The package is independent of operating system </a:t>
            </a:r>
            <a:r>
              <a:rPr lang="en-US" dirty="0" smtClean="0"/>
              <a:t>and processor.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62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Trust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Users D,E,F, and L are always trusted to sign other keys.</a:t>
            </a:r>
          </a:p>
          <a:p>
            <a:pPr>
              <a:lnSpc>
                <a:spcPct val="90000"/>
              </a:lnSpc>
            </a:pPr>
            <a:r>
              <a:rPr lang="en-US" dirty="0"/>
              <a:t>Users A and B are partially trusted to sign other keys.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Tree </a:t>
            </a:r>
            <a:r>
              <a:rPr lang="en-US" dirty="0"/>
              <a:t>structure indicates which key has been signed by what user.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Arrow</a:t>
            </a:r>
            <a:r>
              <a:rPr lang="en-US" dirty="0"/>
              <a:t>: signer’s key is present in ring.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Arrow</a:t>
            </a:r>
            <a:r>
              <a:rPr lang="en-US" dirty="0"/>
              <a:t>?: signer’s key is not present.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186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Use of Trust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keys whose owners are fully or partially trusted by this user have been signed by this user, with the exception </a:t>
            </a:r>
            <a:r>
              <a:rPr lang="en-US" dirty="0" smtClean="0"/>
              <a:t>of node </a:t>
            </a:r>
            <a:r>
              <a:rPr lang="en-US" dirty="0"/>
              <a:t>L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partially trusted signatures are sufficient to certify a key</a:t>
            </a:r>
            <a:r>
              <a:rPr lang="en-US" dirty="0" smtClean="0"/>
              <a:t>.</a:t>
            </a:r>
          </a:p>
          <a:p>
            <a:r>
              <a:rPr lang="en-US" dirty="0"/>
              <a:t>A key may be determined to be legitimate because it is signed by one fully trusted or two partially trusted signatories, but </a:t>
            </a:r>
            <a:r>
              <a:rPr lang="en-US" dirty="0" smtClean="0"/>
              <a:t>its user </a:t>
            </a:r>
            <a:r>
              <a:rPr lang="en-US" dirty="0"/>
              <a:t>may not be trusted to sign other </a:t>
            </a:r>
            <a:r>
              <a:rPr lang="en-US" dirty="0" smtClean="0"/>
              <a:t>keys.</a:t>
            </a:r>
          </a:p>
          <a:p>
            <a:r>
              <a:rPr lang="en-US" dirty="0"/>
              <a:t>D</a:t>
            </a:r>
            <a:r>
              <a:rPr lang="en-US" dirty="0" smtClean="0"/>
              <a:t>etached </a:t>
            </a:r>
            <a:r>
              <a:rPr lang="en-US" dirty="0"/>
              <a:t>"orphan" node S, with two unknown signatures. Such a key may have </a:t>
            </a:r>
            <a:r>
              <a:rPr lang="en-US" dirty="0" smtClean="0"/>
              <a:t>been acquired </a:t>
            </a:r>
            <a:r>
              <a:rPr lang="en-US" dirty="0"/>
              <a:t>from a key </a:t>
            </a:r>
            <a:r>
              <a:rPr lang="en-US" dirty="0" smtClean="0"/>
              <a:t>server.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164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Trust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public key has a number of user </a:t>
            </a:r>
            <a:r>
              <a:rPr lang="en-US" dirty="0" smtClean="0"/>
              <a:t>IDs associating </a:t>
            </a:r>
            <a:r>
              <a:rPr lang="en-US" dirty="0"/>
              <a:t>with it, with a number of signatures below each user ID.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binding of a particular user ID to a key depends on the </a:t>
            </a:r>
            <a:r>
              <a:rPr lang="en-US" dirty="0" smtClean="0"/>
              <a:t>signatures associated </a:t>
            </a:r>
            <a:r>
              <a:rPr lang="en-US" dirty="0"/>
              <a:t>with that user ID and that key, whereas the level of trust in this key </a:t>
            </a:r>
            <a:r>
              <a:rPr lang="en-US" dirty="0" smtClean="0"/>
              <a:t>is </a:t>
            </a:r>
            <a:r>
              <a:rPr lang="en-US" dirty="0"/>
              <a:t>a function of all </a:t>
            </a:r>
            <a:r>
              <a:rPr lang="en-US" dirty="0" smtClean="0"/>
              <a:t>the dependent </a:t>
            </a:r>
            <a:r>
              <a:rPr lang="en-US" dirty="0"/>
              <a:t>signatures.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329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Revoking Public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user might like to revoke his current public key due to any reason.</a:t>
            </a:r>
          </a:p>
          <a:p>
            <a:r>
              <a:rPr lang="en-US" dirty="0"/>
              <a:t>Key Revocation procedure:</a:t>
            </a:r>
          </a:p>
          <a:p>
            <a:pPr lvl="1"/>
            <a:r>
              <a:rPr lang="en-US" dirty="0"/>
              <a:t>  The owner issue a key revocation certificate. (signed by the owner)</a:t>
            </a:r>
          </a:p>
          <a:p>
            <a:pPr lvl="1"/>
            <a:r>
              <a:rPr lang="en-US" dirty="0"/>
              <a:t>Corresponding private key is used to sign the certificate.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775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S/MIME </a:t>
            </a:r>
            <a:r>
              <a:rPr lang="en-US" dirty="0" smtClean="0"/>
              <a:t>Route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When email was first developed, people could only send plain text messagesRFC822 , 5322</a:t>
            </a:r>
          </a:p>
          <a:p>
            <a:pPr algn="just"/>
            <a:r>
              <a:rPr lang="en-US" dirty="0" smtClean="0"/>
              <a:t>MIME </a:t>
            </a:r>
            <a:r>
              <a:rPr lang="en-US" dirty="0"/>
              <a:t>was developed in early 90s to allow people to send pictures, sound, programs and general attachments --“Multipurpose Internet Mail Extension” RFC 2045-20459</a:t>
            </a:r>
          </a:p>
          <a:p>
            <a:pPr algn="just"/>
            <a:r>
              <a:rPr lang="en-US" dirty="0" smtClean="0"/>
              <a:t>MIME </a:t>
            </a:r>
            <a:r>
              <a:rPr lang="en-US" dirty="0"/>
              <a:t>has no security features, can be read along its route or forged (easily)</a:t>
            </a:r>
          </a:p>
          <a:p>
            <a:pPr algn="just"/>
            <a:r>
              <a:rPr lang="en-US" dirty="0" smtClean="0"/>
              <a:t>S/MIME </a:t>
            </a:r>
            <a:r>
              <a:rPr lang="en-US" dirty="0"/>
              <a:t>is a secure version of MIME RFC 2630, 2632, 2633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923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S/MIME?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Secure / Multipurpose Internet Mail Extension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security enhancement to MIME</a:t>
            </a:r>
          </a:p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similar services to PGP</a:t>
            </a:r>
          </a:p>
          <a:p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on technology from RSA Security</a:t>
            </a:r>
          </a:p>
          <a:p>
            <a:r>
              <a:rPr lang="en-US" dirty="0"/>
              <a:t>I</a:t>
            </a:r>
            <a:r>
              <a:rPr lang="en-US" dirty="0" smtClean="0"/>
              <a:t>ndustry </a:t>
            </a:r>
            <a:r>
              <a:rPr lang="en-US" dirty="0"/>
              <a:t>standard for commercial and organizational 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240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S/MIME give 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Secrecy</a:t>
            </a:r>
            <a:r>
              <a:rPr lang="en-US" dirty="0"/>
              <a:t>–Only intended recipient can read the message. (A thick envelope and trustworthy couriers.)</a:t>
            </a:r>
          </a:p>
          <a:p>
            <a:r>
              <a:rPr lang="en-US" b="1" i="1" dirty="0" smtClean="0"/>
              <a:t>Authentication</a:t>
            </a:r>
            <a:r>
              <a:rPr lang="en-US" dirty="0" smtClean="0"/>
              <a:t>–Recipient </a:t>
            </a:r>
            <a:r>
              <a:rPr lang="en-US" dirty="0"/>
              <a:t>knows the message came from the apparent sender. (An ink signature that you recognize.)</a:t>
            </a:r>
          </a:p>
          <a:p>
            <a:r>
              <a:rPr lang="en-US" b="1" i="1" dirty="0" smtClean="0"/>
              <a:t>Integrity</a:t>
            </a:r>
            <a:r>
              <a:rPr lang="en-US" dirty="0" smtClean="0"/>
              <a:t>–Recipient </a:t>
            </a:r>
            <a:r>
              <a:rPr lang="en-US" dirty="0"/>
              <a:t>knows the message was not changed en route. (Un-erasable ink in a letter.)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030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RFC 822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efines </a:t>
            </a:r>
            <a:r>
              <a:rPr lang="en-US" dirty="0"/>
              <a:t>a format for text messages to be sent using e-mail</a:t>
            </a:r>
          </a:p>
          <a:p>
            <a:r>
              <a:rPr lang="en-US" dirty="0" smtClean="0"/>
              <a:t>Internet </a:t>
            </a:r>
            <a:r>
              <a:rPr lang="en-US" dirty="0"/>
              <a:t>standard</a:t>
            </a:r>
          </a:p>
          <a:p>
            <a:r>
              <a:rPr lang="en-US" dirty="0"/>
              <a:t>S</a:t>
            </a:r>
            <a:r>
              <a:rPr lang="en-US" dirty="0" smtClean="0"/>
              <a:t>tructure </a:t>
            </a:r>
            <a:r>
              <a:rPr lang="en-US" dirty="0"/>
              <a:t>of RFC 822 compliant messages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header lines (e.g., from: …, to: …, cc: …)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blank line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body (the text to be sent)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325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RFC 822,5322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</a:t>
            </a:r>
            <a:r>
              <a:rPr lang="en-US" dirty="0" smtClean="0"/>
              <a:t>xecutable </a:t>
            </a:r>
            <a:r>
              <a:rPr lang="en-US" dirty="0"/>
              <a:t>files must be converted into ASCII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various schemes exist (e.g., Unix UUencode)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a standard is needed</a:t>
            </a:r>
          </a:p>
          <a:p>
            <a:r>
              <a:rPr lang="en-US" dirty="0"/>
              <a:t>T</a:t>
            </a:r>
            <a:r>
              <a:rPr lang="en-US" dirty="0" smtClean="0"/>
              <a:t>ext </a:t>
            </a:r>
            <a:r>
              <a:rPr lang="en-US" dirty="0"/>
              <a:t>data that includes special characters (e.g., Hungarian text)</a:t>
            </a:r>
          </a:p>
          <a:p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SMTP servers 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reject messages over a certain size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delete, add, or reorder CR and LF characters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truncate or wrap lines longer than 76 characters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remove trailing white space (tabs and spaces)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pad lines in a message to the same length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convert tab characters into multiple spaces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308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efines </a:t>
            </a:r>
            <a:r>
              <a:rPr lang="en-US" dirty="0"/>
              <a:t>new message header fields</a:t>
            </a:r>
          </a:p>
          <a:p>
            <a:r>
              <a:rPr lang="en-US" dirty="0"/>
              <a:t>D</a:t>
            </a:r>
            <a:r>
              <a:rPr lang="en-US" dirty="0" smtClean="0"/>
              <a:t>efines </a:t>
            </a:r>
            <a:r>
              <a:rPr lang="en-US" dirty="0"/>
              <a:t>a number of content formats (standardizing representation of multimedia contents)</a:t>
            </a:r>
          </a:p>
          <a:p>
            <a:r>
              <a:rPr lang="en-US" dirty="0"/>
              <a:t>D</a:t>
            </a:r>
            <a:r>
              <a:rPr lang="en-US" dirty="0" smtClean="0"/>
              <a:t>efines </a:t>
            </a:r>
            <a:r>
              <a:rPr lang="en-US" dirty="0"/>
              <a:t>transfer encodings that protects the content from alteration by the mail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9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PGP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229600" cy="45259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 smtClean="0"/>
                  <a:t>session </a:t>
                </a:r>
                <a:r>
                  <a:rPr lang="en-US" sz="2400" dirty="0"/>
                  <a:t>key used in symmetric encryption scheme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 smtClean="0"/>
                  <a:t>private key of user A, used in public-key encryption scheme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 smtClean="0"/>
                  <a:t>public </a:t>
                </a:r>
                <a:r>
                  <a:rPr lang="en-US" sz="2400" dirty="0"/>
                  <a:t>key of user A, used in public-key encryption </a:t>
                </a:r>
                <a:r>
                  <a:rPr lang="en-US" sz="2400" dirty="0" smtClean="0"/>
                  <a:t>scheme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EP = public-key </a:t>
                </a:r>
                <a:r>
                  <a:rPr lang="en-US" sz="2400" dirty="0"/>
                  <a:t>encryption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DP = public-key </a:t>
                </a:r>
                <a:r>
                  <a:rPr lang="en-US" sz="2400" dirty="0"/>
                  <a:t>decryption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EC = symmetric </a:t>
                </a:r>
                <a:r>
                  <a:rPr lang="en-US" sz="2400" dirty="0"/>
                  <a:t>encryption</a:t>
                </a:r>
              </a:p>
              <a:p>
                <a:pPr marL="0" indent="0">
                  <a:buNone/>
                </a:pPr>
                <a:r>
                  <a:rPr lang="en-US" sz="2400" dirty="0"/>
                  <a:t>DC = symmetric decryption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H = hash </a:t>
                </a:r>
                <a:r>
                  <a:rPr lang="en-US" sz="2400" dirty="0"/>
                  <a:t>function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|| = concatenation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Z = compression </a:t>
                </a:r>
                <a:r>
                  <a:rPr lang="en-US" sz="2400" dirty="0"/>
                  <a:t>using ZIP algorithm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R64 = conversion </a:t>
                </a:r>
                <a:r>
                  <a:rPr lang="en-US" sz="2400" dirty="0"/>
                  <a:t>to radix 64 ASCII format1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229600" cy="4525963"/>
              </a:xfrm>
              <a:blipFill rotWithShape="1">
                <a:blip r:embed="rId2"/>
                <a:stretch>
                  <a:fillRect l="-1111" t="-1078" b="-26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086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 -New header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MIME-Version</a:t>
            </a:r>
          </a:p>
          <a:p>
            <a:r>
              <a:rPr lang="en-US" dirty="0" smtClean="0"/>
              <a:t>Content-Type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describes the data contained in the body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receiving agent can pick an appropriate method to represent the content</a:t>
            </a:r>
          </a:p>
          <a:p>
            <a:r>
              <a:rPr lang="en-US" dirty="0" smtClean="0"/>
              <a:t>Content-Transfer-Encoding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indicates the type of the transformation that has been used to represent the body of the message</a:t>
            </a:r>
          </a:p>
          <a:p>
            <a:r>
              <a:rPr lang="en-US" dirty="0" smtClean="0"/>
              <a:t>Content-ID</a:t>
            </a:r>
            <a:endParaRPr lang="en-US" dirty="0"/>
          </a:p>
          <a:p>
            <a:r>
              <a:rPr lang="en-US" dirty="0" smtClean="0"/>
              <a:t>Content-Description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description of the object in the body of the message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useful when content is not readable (e.g., audio data)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059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MIME –Content types and subtypes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text/plain, text/enriched</a:t>
            </a:r>
          </a:p>
          <a:p>
            <a:r>
              <a:rPr lang="en-US" dirty="0" smtClean="0"/>
              <a:t>image/jpeg</a:t>
            </a:r>
            <a:r>
              <a:rPr lang="en-US" dirty="0"/>
              <a:t>, image/gif</a:t>
            </a:r>
          </a:p>
          <a:p>
            <a:r>
              <a:rPr lang="en-US" dirty="0" smtClean="0"/>
              <a:t>video/mpeg</a:t>
            </a:r>
            <a:endParaRPr lang="en-US" dirty="0"/>
          </a:p>
          <a:p>
            <a:r>
              <a:rPr lang="en-US" dirty="0" smtClean="0"/>
              <a:t>audio/basic</a:t>
            </a:r>
            <a:endParaRPr lang="en-US" dirty="0"/>
          </a:p>
          <a:p>
            <a:r>
              <a:rPr lang="en-US" dirty="0" smtClean="0"/>
              <a:t>application/postscript</a:t>
            </a:r>
            <a:r>
              <a:rPr lang="en-US" dirty="0"/>
              <a:t>, application/octet-stream</a:t>
            </a:r>
          </a:p>
          <a:p>
            <a:r>
              <a:rPr lang="en-US" dirty="0" smtClean="0"/>
              <a:t>multipart/mixed</a:t>
            </a:r>
            <a:r>
              <a:rPr lang="en-US" dirty="0"/>
              <a:t>, multipart/parallel, multipart/alternative, multipart/digest (each part is message/rfc822)</a:t>
            </a:r>
          </a:p>
          <a:p>
            <a:r>
              <a:rPr lang="en-US" dirty="0" smtClean="0"/>
              <a:t>message/rfc822</a:t>
            </a:r>
            <a:r>
              <a:rPr lang="en-US" dirty="0"/>
              <a:t>, message/partial, message/external-body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896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MIME –Transfer encodings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7363"/>
            <a:ext cx="8229600" cy="4983163"/>
          </a:xfrm>
        </p:spPr>
        <p:txBody>
          <a:bodyPr>
            <a:noAutofit/>
          </a:bodyPr>
          <a:lstStyle/>
          <a:p>
            <a:r>
              <a:rPr lang="en-US" sz="2200" dirty="0"/>
              <a:t>7bit</a:t>
            </a:r>
          </a:p>
          <a:p>
            <a:pPr marL="0" indent="0">
              <a:buNone/>
            </a:pPr>
            <a:r>
              <a:rPr lang="en-US" sz="2200" dirty="0" smtClean="0"/>
              <a:t>	–</a:t>
            </a:r>
            <a:r>
              <a:rPr lang="en-US" sz="2200" dirty="0"/>
              <a:t>short lines of ASCII characters</a:t>
            </a:r>
          </a:p>
          <a:p>
            <a:r>
              <a:rPr lang="en-US" sz="2200" dirty="0" smtClean="0"/>
              <a:t>8bit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	–</a:t>
            </a:r>
            <a:r>
              <a:rPr lang="en-US" sz="2200" dirty="0"/>
              <a:t>short lines of non-ASCII characters</a:t>
            </a:r>
          </a:p>
          <a:p>
            <a:r>
              <a:rPr lang="en-US" sz="2200" dirty="0" smtClean="0"/>
              <a:t>Binary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–non-ASCII </a:t>
            </a:r>
            <a:r>
              <a:rPr lang="en-US" sz="2200" dirty="0"/>
              <a:t>characters</a:t>
            </a:r>
          </a:p>
          <a:p>
            <a:pPr marL="0" indent="0">
              <a:buNone/>
            </a:pPr>
            <a:r>
              <a:rPr lang="en-US" sz="2200" dirty="0" smtClean="0"/>
              <a:t>	–</a:t>
            </a:r>
            <a:r>
              <a:rPr lang="en-US" sz="2200" dirty="0"/>
              <a:t>lines are not necessarily short</a:t>
            </a:r>
          </a:p>
          <a:p>
            <a:r>
              <a:rPr lang="en-US" sz="2200" dirty="0" smtClean="0"/>
              <a:t>quoted-printable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	–</a:t>
            </a:r>
            <a:r>
              <a:rPr lang="en-US" sz="2200" dirty="0"/>
              <a:t>non-ASCII characters are converted into </a:t>
            </a:r>
            <a:r>
              <a:rPr lang="en-US" sz="2200" dirty="0" err="1"/>
              <a:t>hexa</a:t>
            </a:r>
            <a:r>
              <a:rPr lang="en-US" sz="2200" dirty="0"/>
              <a:t> numbers (e.g., =EF)</a:t>
            </a:r>
          </a:p>
          <a:p>
            <a:r>
              <a:rPr lang="en-US" sz="2200" dirty="0" smtClean="0"/>
              <a:t>base64 </a:t>
            </a:r>
            <a:r>
              <a:rPr lang="en-US" sz="2200" dirty="0"/>
              <a:t>(radix 64)</a:t>
            </a:r>
          </a:p>
          <a:p>
            <a:pPr marL="0" indent="0">
              <a:buNone/>
            </a:pPr>
            <a:r>
              <a:rPr lang="en-US" sz="2200" dirty="0" smtClean="0"/>
              <a:t>	–</a:t>
            </a:r>
            <a:r>
              <a:rPr lang="en-US" sz="2200" dirty="0"/>
              <a:t>Commonly used for encoding </a:t>
            </a:r>
            <a:r>
              <a:rPr lang="en-US" sz="2200" dirty="0" smtClean="0"/>
              <a:t>arbiter </a:t>
            </a:r>
            <a:r>
              <a:rPr lang="en-US" sz="2200" dirty="0"/>
              <a:t>binary data securely</a:t>
            </a:r>
          </a:p>
          <a:p>
            <a:pPr marL="0" indent="0">
              <a:buNone/>
            </a:pPr>
            <a:r>
              <a:rPr lang="en-US" sz="2200" dirty="0" smtClean="0"/>
              <a:t>	–(</a:t>
            </a:r>
            <a:r>
              <a:rPr lang="en-US" sz="2200" dirty="0"/>
              <a:t>used in PGP and S/MIME)</a:t>
            </a:r>
          </a:p>
          <a:p>
            <a:r>
              <a:rPr lang="en-US" sz="2200" dirty="0" smtClean="0"/>
              <a:t>x-token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	–</a:t>
            </a:r>
            <a:r>
              <a:rPr lang="en-US" sz="2200" dirty="0"/>
              <a:t>non-standard encoding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792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S/MIME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nveloped </a:t>
            </a:r>
            <a:r>
              <a:rPr lang="en-US" b="1" dirty="0"/>
              <a:t>data </a:t>
            </a:r>
            <a:r>
              <a:rPr lang="en-US" dirty="0"/>
              <a:t>(application/pkcs7-mime; </a:t>
            </a:r>
            <a:r>
              <a:rPr lang="en-US" dirty="0" err="1"/>
              <a:t>smime</a:t>
            </a:r>
            <a:r>
              <a:rPr lang="en-US" dirty="0"/>
              <a:t>-type = enveloped-data)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standard digital envelop</a:t>
            </a:r>
          </a:p>
          <a:p>
            <a:r>
              <a:rPr lang="en-US" b="1" dirty="0"/>
              <a:t>S</a:t>
            </a:r>
            <a:r>
              <a:rPr lang="en-US" b="1" dirty="0" smtClean="0"/>
              <a:t>igned </a:t>
            </a:r>
            <a:r>
              <a:rPr lang="en-US" b="1" dirty="0"/>
              <a:t>data </a:t>
            </a:r>
            <a:r>
              <a:rPr lang="en-US" dirty="0"/>
              <a:t>(application/pkcs7-mime; </a:t>
            </a:r>
            <a:r>
              <a:rPr lang="en-US" dirty="0" err="1"/>
              <a:t>smime</a:t>
            </a:r>
            <a:r>
              <a:rPr lang="en-US" dirty="0"/>
              <a:t>-type = signed-data)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standard digital signature (“hash and sign”)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content + signature is encoded using base64 encoding</a:t>
            </a:r>
          </a:p>
          <a:p>
            <a:r>
              <a:rPr lang="en-US" b="1" dirty="0"/>
              <a:t>C</a:t>
            </a:r>
            <a:r>
              <a:rPr lang="en-US" b="1" dirty="0" smtClean="0"/>
              <a:t>lear-signed </a:t>
            </a:r>
            <a:r>
              <a:rPr lang="en-US" b="1" dirty="0"/>
              <a:t>data </a:t>
            </a:r>
            <a:r>
              <a:rPr lang="en-US" dirty="0"/>
              <a:t>(multipart/signed)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standard digital signature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only the signature is encoded using base64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recipient without S/MIME capability can read the message but cannot verify the signature </a:t>
            </a:r>
          </a:p>
          <a:p>
            <a:r>
              <a:rPr lang="en-US" b="1" dirty="0"/>
              <a:t>S</a:t>
            </a:r>
            <a:r>
              <a:rPr lang="en-US" b="1" dirty="0" smtClean="0"/>
              <a:t>igned </a:t>
            </a:r>
            <a:r>
              <a:rPr lang="en-US" b="1" dirty="0"/>
              <a:t>and enveloped data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signed and encrypted entities may be nested in any order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268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S/MIME Cryptographic </a:t>
            </a:r>
            <a:r>
              <a:rPr lang="en-US" dirty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Must: </a:t>
            </a:r>
            <a:r>
              <a:rPr lang="en-US" dirty="0"/>
              <a:t>The definition is an absolute requirement of the specification</a:t>
            </a:r>
            <a:r>
              <a:rPr lang="en-US" dirty="0" smtClean="0"/>
              <a:t>.</a:t>
            </a:r>
          </a:p>
          <a:p>
            <a:r>
              <a:rPr lang="en-US" b="1" dirty="0"/>
              <a:t>Should: </a:t>
            </a:r>
            <a:r>
              <a:rPr lang="en-US" dirty="0"/>
              <a:t>There may exist valid reasons in particular circumstances to ignore this feature or </a:t>
            </a:r>
            <a:r>
              <a:rPr lang="en-US" dirty="0" smtClean="0"/>
              <a:t>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306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r>
              <a:rPr lang="en-US" dirty="0"/>
              <a:t>S/MIME Cryptographic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essage </a:t>
            </a:r>
            <a:r>
              <a:rPr lang="en-US" sz="2400" dirty="0"/>
              <a:t>digest</a:t>
            </a:r>
          </a:p>
          <a:p>
            <a:pPr marL="0" indent="0">
              <a:buNone/>
            </a:pPr>
            <a:r>
              <a:rPr lang="en-US" sz="2400" dirty="0" smtClean="0"/>
              <a:t>	–</a:t>
            </a:r>
            <a:r>
              <a:rPr lang="en-US" sz="2400" dirty="0"/>
              <a:t>must: SHA-1</a:t>
            </a:r>
          </a:p>
          <a:p>
            <a:pPr marL="0" indent="0">
              <a:buNone/>
            </a:pPr>
            <a:r>
              <a:rPr lang="en-US" sz="2400" dirty="0" smtClean="0"/>
              <a:t>	–</a:t>
            </a:r>
            <a:r>
              <a:rPr lang="en-US" sz="2400" dirty="0"/>
              <a:t>should (receiver): MD5 (backward compatibility)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igital </a:t>
            </a:r>
            <a:r>
              <a:rPr lang="en-US" sz="2400" dirty="0"/>
              <a:t>signature</a:t>
            </a:r>
          </a:p>
          <a:p>
            <a:pPr marL="0" indent="0">
              <a:buNone/>
            </a:pPr>
            <a:r>
              <a:rPr lang="en-US" sz="2400" dirty="0" smtClean="0"/>
              <a:t>	–</a:t>
            </a:r>
            <a:r>
              <a:rPr lang="en-US" sz="2400" dirty="0"/>
              <a:t>must: DSS</a:t>
            </a:r>
          </a:p>
          <a:p>
            <a:pPr marL="0" indent="0">
              <a:buNone/>
            </a:pPr>
            <a:r>
              <a:rPr lang="en-US" sz="2400" dirty="0" smtClean="0"/>
              <a:t>	–</a:t>
            </a:r>
            <a:r>
              <a:rPr lang="en-US" sz="2400" dirty="0"/>
              <a:t>should: RSA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symmetric-key </a:t>
            </a:r>
            <a:r>
              <a:rPr lang="en-US" sz="2400" dirty="0"/>
              <a:t>encryption</a:t>
            </a:r>
          </a:p>
          <a:p>
            <a:pPr marL="0" indent="0">
              <a:buNone/>
            </a:pPr>
            <a:r>
              <a:rPr lang="en-US" sz="2400" dirty="0" smtClean="0"/>
              <a:t>	–</a:t>
            </a:r>
            <a:r>
              <a:rPr lang="en-US" sz="2400" dirty="0"/>
              <a:t>must: </a:t>
            </a:r>
            <a:r>
              <a:rPr lang="en-US" sz="2400" dirty="0" err="1"/>
              <a:t>ElGamal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–</a:t>
            </a:r>
            <a:r>
              <a:rPr lang="en-US" sz="2400" dirty="0"/>
              <a:t>should: RSA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ymmetric-key </a:t>
            </a:r>
            <a:r>
              <a:rPr lang="en-US" sz="2400" dirty="0"/>
              <a:t>encryption</a:t>
            </a:r>
          </a:p>
          <a:p>
            <a:pPr marL="0" indent="0">
              <a:buNone/>
            </a:pPr>
            <a:r>
              <a:rPr lang="en-US" sz="2400" dirty="0" smtClean="0"/>
              <a:t>	–</a:t>
            </a:r>
            <a:r>
              <a:rPr lang="en-US" sz="2400" dirty="0"/>
              <a:t>sender: </a:t>
            </a:r>
            <a:r>
              <a:rPr lang="en-US" sz="2400" dirty="0" smtClean="0"/>
              <a:t>should</a:t>
            </a:r>
            <a:r>
              <a:rPr lang="en-US" sz="2400" dirty="0"/>
              <a:t>: 3DES, RC2/40</a:t>
            </a:r>
          </a:p>
          <a:p>
            <a:pPr marL="0" indent="0">
              <a:buNone/>
            </a:pPr>
            <a:r>
              <a:rPr lang="en-US" sz="2400" dirty="0" smtClean="0"/>
              <a:t>	–</a:t>
            </a:r>
            <a:r>
              <a:rPr lang="en-US" sz="2400" dirty="0"/>
              <a:t>receiver: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must</a:t>
            </a:r>
            <a:r>
              <a:rPr lang="en-US" sz="2400" dirty="0"/>
              <a:t>: 3DES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should</a:t>
            </a:r>
            <a:r>
              <a:rPr lang="en-US" sz="2400" dirty="0"/>
              <a:t>: RC2/40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591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S/MIME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S/MIME makes use of a number of new MIME content </a:t>
            </a:r>
            <a:r>
              <a:rPr lang="en-US" dirty="0" smtClean="0"/>
              <a:t>types. </a:t>
            </a:r>
          </a:p>
          <a:p>
            <a:r>
              <a:rPr lang="en-US" dirty="0" smtClean="0"/>
              <a:t>All </a:t>
            </a:r>
            <a:r>
              <a:rPr lang="en-US" dirty="0"/>
              <a:t>of the new application types use </a:t>
            </a:r>
            <a:r>
              <a:rPr lang="en-US" dirty="0" smtClean="0"/>
              <a:t>the designation </a:t>
            </a:r>
            <a:r>
              <a:rPr lang="en-US" b="1" dirty="0"/>
              <a:t>PKCS</a:t>
            </a:r>
            <a:r>
              <a:rPr lang="en-US" dirty="0"/>
              <a:t>. This refers to a set of public-key cryptography specifications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520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S/MIME Content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871" y="1676400"/>
            <a:ext cx="9050471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9791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a MIME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MIME entity is prepared according to the normal rules for MIME message </a:t>
            </a:r>
            <a:r>
              <a:rPr lang="en-US" dirty="0" smtClean="0"/>
              <a:t>preparation.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repared </a:t>
            </a:r>
            <a:r>
              <a:rPr lang="en-US" dirty="0"/>
              <a:t>MIME entity </a:t>
            </a:r>
            <a:r>
              <a:rPr lang="en-US" dirty="0" smtClean="0"/>
              <a:t>and some security related data are </a:t>
            </a:r>
            <a:r>
              <a:rPr lang="en-US" dirty="0"/>
              <a:t>processed by S/MIME to produce a PKCS </a:t>
            </a:r>
            <a:r>
              <a:rPr lang="en-US" dirty="0" smtClean="0"/>
              <a:t>object.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PKCS object is treated as message content and wrapped in MIME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991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Enveloped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steps for preparing an </a:t>
            </a:r>
            <a:r>
              <a:rPr lang="en-US" dirty="0" err="1"/>
              <a:t>envelopedData</a:t>
            </a:r>
            <a:r>
              <a:rPr lang="en-US" dirty="0"/>
              <a:t> MIME entity are as follows: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/>
              <a:t>a pseudorandom session key for a particular symmetric encryption algorithm (RC2/40 or </a:t>
            </a:r>
            <a:r>
              <a:rPr lang="en-US" dirty="0" err="1"/>
              <a:t>tripleDES</a:t>
            </a:r>
            <a:r>
              <a:rPr lang="en-US" dirty="0" smtClean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each recipient, encrypt the session key with the recipient's public RSA </a:t>
            </a:r>
            <a:r>
              <a:rPr lang="en-US" dirty="0" smtClean="0"/>
              <a:t>key.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each recipient, prepare a block known as </a:t>
            </a:r>
            <a:r>
              <a:rPr lang="en-US" b="1" dirty="0" err="1"/>
              <a:t>RecipientInfo</a:t>
            </a:r>
            <a:r>
              <a:rPr lang="en-US" dirty="0"/>
              <a:t> that contains an identifier of the recipient's public-key </a:t>
            </a:r>
            <a:r>
              <a:rPr lang="en-US" dirty="0" err="1" smtClean="0"/>
              <a:t>certificate,an</a:t>
            </a:r>
            <a:r>
              <a:rPr lang="en-US" dirty="0" smtClean="0"/>
              <a:t> </a:t>
            </a:r>
            <a:r>
              <a:rPr lang="en-US" dirty="0"/>
              <a:t>identifier of the algorithm used to encrypt the session key, and the encrypted session key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Encrypt the message content with the session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4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PGP </a:t>
            </a:r>
            <a:r>
              <a:rPr lang="en-US" dirty="0" smtClean="0"/>
              <a:t>offers </a:t>
            </a:r>
            <a:r>
              <a:rPr lang="en-US" dirty="0"/>
              <a:t>5 services: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Authentication – Digital signature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Confidentiality - </a:t>
            </a:r>
            <a:r>
              <a:rPr lang="en-US" dirty="0">
                <a:sym typeface="Wingdings" pitchFamily="2" charset="2"/>
              </a:rPr>
              <a:t>Symmetric </a:t>
            </a:r>
            <a:r>
              <a:rPr lang="en-US" dirty="0" smtClean="0">
                <a:sym typeface="Wingdings" pitchFamily="2" charset="2"/>
              </a:rPr>
              <a:t>block encryption</a:t>
            </a:r>
            <a:endParaRPr lang="en-US" dirty="0">
              <a:sym typeface="Wingdings" pitchFamily="2" charset="2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Compression - </a:t>
            </a:r>
            <a:r>
              <a:rPr lang="en-US" dirty="0">
                <a:sym typeface="Wingdings" pitchFamily="2" charset="2"/>
              </a:rPr>
              <a:t>ZIP – </a:t>
            </a:r>
            <a:r>
              <a:rPr lang="en-US" dirty="0" smtClean="0">
                <a:sym typeface="Wingdings" pitchFamily="2" charset="2"/>
              </a:rPr>
              <a:t>algorithm</a:t>
            </a:r>
            <a:endParaRPr lang="en-US" dirty="0">
              <a:sym typeface="Wingdings" pitchFamily="2" charset="2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E-mail compatibility - </a:t>
            </a:r>
            <a:r>
              <a:rPr lang="en-US" dirty="0">
                <a:sym typeface="Wingdings" pitchFamily="2" charset="2"/>
              </a:rPr>
              <a:t>Radix 64 encoding </a:t>
            </a:r>
            <a:r>
              <a:rPr lang="en-US" dirty="0" smtClean="0">
                <a:sym typeface="Wingdings" pitchFamily="2" charset="2"/>
              </a:rPr>
              <a:t>scheme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Segmentation &amp; Reassembly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381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SignedData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steps for preparing a </a:t>
            </a:r>
            <a:r>
              <a:rPr lang="en-US" dirty="0" err="1"/>
              <a:t>signedData</a:t>
            </a:r>
            <a:r>
              <a:rPr lang="en-US" dirty="0"/>
              <a:t> MIME entity are as follows: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a message digest algorithm (SHA or MD5</a:t>
            </a:r>
            <a:r>
              <a:rPr lang="en-US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/>
              <a:t>the message digest, or hash function, of the content to be </a:t>
            </a:r>
            <a:r>
              <a:rPr lang="en-US" dirty="0" smtClean="0"/>
              <a:t>signed.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Encrypt </a:t>
            </a:r>
            <a:r>
              <a:rPr lang="en-US" dirty="0"/>
              <a:t>the message digest with the signer's private </a:t>
            </a:r>
            <a:r>
              <a:rPr lang="en-US" dirty="0" smtClean="0"/>
              <a:t>key.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Prepare </a:t>
            </a:r>
            <a:r>
              <a:rPr lang="en-US" dirty="0"/>
              <a:t>a block known as </a:t>
            </a:r>
            <a:r>
              <a:rPr lang="en-US" b="1" dirty="0" err="1"/>
              <a:t>SignerInfo</a:t>
            </a:r>
            <a:r>
              <a:rPr lang="en-US" dirty="0"/>
              <a:t> that contains the signer's public-key certificate, an identifier of the message </a:t>
            </a:r>
            <a:r>
              <a:rPr lang="en-US" dirty="0" smtClean="0"/>
              <a:t>digest algorithm</a:t>
            </a:r>
            <a:r>
              <a:rPr lang="en-US" dirty="0"/>
              <a:t>, an identifier of the algorithm used to encrypt the message digest, and the encrypted message digest.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154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Signing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Clear signing is achieved using the multipart content type with a signed subtype.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signing process does </a:t>
            </a:r>
            <a:r>
              <a:rPr lang="en-US" dirty="0" smtClean="0"/>
              <a:t>not involve </a:t>
            </a:r>
            <a:r>
              <a:rPr lang="en-US" dirty="0"/>
              <a:t>transforming the message to be signed, so that the message is sent "in the clear." </a:t>
            </a:r>
          </a:p>
          <a:p>
            <a:r>
              <a:rPr lang="en-US" dirty="0"/>
              <a:t>A multipart/signed message has two parts.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part can be any MIME type but must be prepared so that it will not be altered </a:t>
            </a:r>
            <a:r>
              <a:rPr lang="en-US" dirty="0" smtClean="0"/>
              <a:t>during transfer </a:t>
            </a:r>
            <a:r>
              <a:rPr lang="en-US" dirty="0"/>
              <a:t>from source to destination</a:t>
            </a:r>
            <a:r>
              <a:rPr lang="en-US" dirty="0" smtClean="0"/>
              <a:t>.</a:t>
            </a:r>
          </a:p>
          <a:p>
            <a:r>
              <a:rPr lang="en-US" dirty="0"/>
              <a:t>This second part has a MIME content type of application and a subtype </a:t>
            </a:r>
            <a:r>
              <a:rPr lang="en-US" dirty="0" smtClean="0"/>
              <a:t>of pkcs7-signature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002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Registration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application/pkcs10 S/MIME entity </a:t>
            </a:r>
            <a:r>
              <a:rPr lang="en-US" dirty="0" smtClean="0"/>
              <a:t>is used </a:t>
            </a:r>
            <a:r>
              <a:rPr lang="en-US" dirty="0"/>
              <a:t>to transfer a certification request.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certification request </a:t>
            </a:r>
            <a:r>
              <a:rPr lang="en-US" dirty="0" smtClean="0"/>
              <a:t>includes </a:t>
            </a:r>
            <a:r>
              <a:rPr lang="en-US" b="1" dirty="0" err="1" smtClean="0"/>
              <a:t>certificationRequestInfo</a:t>
            </a:r>
            <a:r>
              <a:rPr lang="en-US" b="1" dirty="0" smtClean="0"/>
              <a:t> </a:t>
            </a:r>
            <a:r>
              <a:rPr lang="en-US" dirty="0"/>
              <a:t>block, followed by an identifier of </a:t>
            </a:r>
            <a:r>
              <a:rPr lang="en-US" dirty="0" smtClean="0"/>
              <a:t>the public-key </a:t>
            </a:r>
            <a:r>
              <a:rPr lang="en-US" dirty="0"/>
              <a:t>encryption algorithm, followed by the signature of the </a:t>
            </a:r>
            <a:r>
              <a:rPr lang="en-US" dirty="0" err="1"/>
              <a:t>certificationRequestInfo</a:t>
            </a:r>
            <a:r>
              <a:rPr lang="en-US" dirty="0"/>
              <a:t> block, made using the sender's private key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certificationRequestInfo</a:t>
            </a:r>
            <a:r>
              <a:rPr lang="en-US" dirty="0" smtClean="0"/>
              <a:t> </a:t>
            </a:r>
            <a:r>
              <a:rPr lang="en-US" dirty="0"/>
              <a:t>block includes a name of the certificate subject (the entity whose public key is to be certified) and </a:t>
            </a:r>
            <a:r>
              <a:rPr lang="en-US" dirty="0" smtClean="0"/>
              <a:t>a bit-string </a:t>
            </a:r>
            <a:r>
              <a:rPr lang="en-US" dirty="0"/>
              <a:t>representation of the user's public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554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Certificates-Only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message containing only certificates or a certificate revocation list (CRL) can be sent in response to a registration request.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68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S/MIME Certificate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S/MIME uses public-key certificates that conform to version 3 of </a:t>
            </a:r>
            <a:r>
              <a:rPr lang="en-US" dirty="0" smtClean="0"/>
              <a:t>X.509.</a:t>
            </a:r>
          </a:p>
          <a:p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certificates </a:t>
            </a:r>
            <a:r>
              <a:rPr lang="en-US" dirty="0"/>
              <a:t>are signed by certification authorities.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67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Agent </a:t>
            </a:r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S/MIME user has several key-management functions to perform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Key generation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Registration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Certificate storage and retrieval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08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/>
          <a:lstStyle/>
          <a:p>
            <a:r>
              <a:rPr lang="en-US" dirty="0"/>
              <a:t>VeriSign 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Autofit/>
          </a:bodyPr>
          <a:lstStyle/>
          <a:p>
            <a:r>
              <a:rPr lang="en-US" sz="2000" dirty="0"/>
              <a:t>There are several companies that provide certification authority (CA) services. 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There </a:t>
            </a:r>
            <a:r>
              <a:rPr lang="en-US" sz="2000" dirty="0"/>
              <a:t>are a number of Internet-based CAs, including VeriSign, </a:t>
            </a:r>
            <a:r>
              <a:rPr lang="en-US" sz="2000" dirty="0" smtClean="0"/>
              <a:t>GTE, and </a:t>
            </a:r>
            <a:r>
              <a:rPr lang="en-US" sz="2000" dirty="0"/>
              <a:t>the U.S. Postal Service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information contained in a Digital ID depends on the type of Digital ID and its use. </a:t>
            </a:r>
            <a:endParaRPr lang="en-US" sz="2000" dirty="0" smtClean="0"/>
          </a:p>
          <a:p>
            <a:r>
              <a:rPr lang="en-US" sz="2000" dirty="0" smtClean="0"/>
              <a:t>At </a:t>
            </a:r>
            <a:r>
              <a:rPr lang="en-US" sz="2000" dirty="0"/>
              <a:t>a minimum, each Digital ID contains</a:t>
            </a:r>
          </a:p>
          <a:p>
            <a:pPr marL="0" indent="0">
              <a:buNone/>
            </a:pPr>
            <a:r>
              <a:rPr lang="en-US" sz="2000" dirty="0" smtClean="0"/>
              <a:t>	Owner's </a:t>
            </a:r>
            <a:r>
              <a:rPr lang="en-US" sz="2000" dirty="0"/>
              <a:t>public key</a:t>
            </a:r>
          </a:p>
          <a:p>
            <a:pPr marL="0" indent="0">
              <a:buNone/>
            </a:pPr>
            <a:r>
              <a:rPr lang="en-US" sz="2000" dirty="0" smtClean="0"/>
              <a:t>	Owner's </a:t>
            </a:r>
            <a:r>
              <a:rPr lang="en-US" sz="2000" dirty="0"/>
              <a:t>name or alias</a:t>
            </a:r>
          </a:p>
          <a:p>
            <a:pPr marL="0" indent="0">
              <a:buNone/>
            </a:pPr>
            <a:r>
              <a:rPr lang="en-US" sz="2000" dirty="0" smtClean="0"/>
              <a:t>	Expiration </a:t>
            </a:r>
            <a:r>
              <a:rPr lang="en-US" sz="2000" dirty="0"/>
              <a:t>date of the Digital ID</a:t>
            </a:r>
          </a:p>
          <a:p>
            <a:pPr marL="0" indent="0">
              <a:buNone/>
            </a:pPr>
            <a:r>
              <a:rPr lang="en-US" sz="2000" dirty="0" smtClean="0"/>
              <a:t>	Serial </a:t>
            </a:r>
            <a:r>
              <a:rPr lang="en-US" sz="2000" dirty="0"/>
              <a:t>number of the Digital ID</a:t>
            </a:r>
          </a:p>
          <a:p>
            <a:pPr marL="0" indent="0">
              <a:buNone/>
            </a:pPr>
            <a:r>
              <a:rPr lang="en-US" sz="2000" dirty="0" smtClean="0"/>
              <a:t>	Name </a:t>
            </a:r>
            <a:r>
              <a:rPr lang="en-US" sz="2000" dirty="0"/>
              <a:t>of the certification authority that issued the Digital ID</a:t>
            </a:r>
          </a:p>
          <a:p>
            <a:pPr marL="0" indent="0">
              <a:buNone/>
            </a:pPr>
            <a:r>
              <a:rPr lang="en-US" sz="2000" dirty="0" smtClean="0"/>
              <a:t>	Digital </a:t>
            </a:r>
            <a:r>
              <a:rPr lang="en-US" sz="2000" dirty="0"/>
              <a:t>signature of the certification authority that issued the Digital ID</a:t>
            </a:r>
          </a:p>
          <a:p>
            <a:r>
              <a:rPr lang="en-US" sz="2000" dirty="0"/>
              <a:t>Digital IDs can also contain other user-supplied information, including</a:t>
            </a:r>
          </a:p>
          <a:p>
            <a:pPr marL="457200" lvl="1" indent="0">
              <a:buNone/>
            </a:pPr>
            <a:r>
              <a:rPr lang="en-US" sz="2000" dirty="0" smtClean="0"/>
              <a:t>	Address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	E-mail </a:t>
            </a:r>
            <a:r>
              <a:rPr lang="en-US" sz="2000" dirty="0"/>
              <a:t>address</a:t>
            </a:r>
          </a:p>
          <a:p>
            <a:pPr marL="0" indent="0">
              <a:buNone/>
            </a:pPr>
            <a:r>
              <a:rPr lang="en-US" sz="2000" dirty="0" smtClean="0"/>
              <a:t>	Basic </a:t>
            </a:r>
            <a:r>
              <a:rPr lang="en-US" sz="2000" dirty="0"/>
              <a:t>registration information (country, zip code, age, and gender)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49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VeriSign Public-Key Certificate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1484"/>
            <a:ext cx="8305800" cy="606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2085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Security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Signed </a:t>
            </a:r>
            <a:r>
              <a:rPr lang="en-US" dirty="0" smtClean="0"/>
              <a:t>receipts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Security </a:t>
            </a:r>
            <a:r>
              <a:rPr lang="en-US" dirty="0" smtClean="0"/>
              <a:t>labels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Secure mailing 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25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191615" y="1600200"/>
          <a:ext cx="6760770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r:id="rId3" imgW="11238095" imgH="7523810" progId="PBrush">
                  <p:embed/>
                </p:oleObj>
              </mc:Choice>
              <mc:Fallback>
                <p:oleObj r:id="rId3" imgW="11238095" imgH="7523810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615" y="1600200"/>
                        <a:ext cx="6760770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PGP Services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44" y="1524000"/>
            <a:ext cx="898140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67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Header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019125"/>
              </p:ext>
            </p:extLst>
          </p:nvPr>
        </p:nvGraphicFramePr>
        <p:xfrm>
          <a:off x="356937" y="2362200"/>
          <a:ext cx="8476791" cy="3286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r:id="rId3" imgW="6066667" imgH="2352381" progId="PBrush">
                  <p:embed/>
                </p:oleObj>
              </mc:Choice>
              <mc:Fallback>
                <p:oleObj r:id="rId3" imgW="6066667" imgH="2352381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937" y="2362200"/>
                        <a:ext cx="8476791" cy="3286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5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Header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137360"/>
              </p:ext>
            </p:extLst>
          </p:nvPr>
        </p:nvGraphicFramePr>
        <p:xfrm>
          <a:off x="1008681" y="1752600"/>
          <a:ext cx="7075712" cy="4190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r:id="rId3" imgW="6190476" imgH="3666667" progId="PBrush">
                  <p:embed/>
                </p:oleObj>
              </mc:Choice>
              <mc:Fallback>
                <p:oleObj r:id="rId3" imgW="6190476" imgH="3666667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681" y="1752600"/>
                        <a:ext cx="7075712" cy="4190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Security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>
                <a:solidFill>
                  <a:srgbClr val="000000"/>
                </a:solidFill>
                <a:latin typeface="Corbel" pitchFamily="32" charset="0"/>
              </a:rPr>
              <a:t>IP Security (IPsec) </a:t>
            </a:r>
            <a:r>
              <a:rPr lang="sv-SE" dirty="0">
                <a:solidFill>
                  <a:srgbClr val="000000"/>
                </a:solidFill>
                <a:latin typeface="Corbel" pitchFamily="32" charset="0"/>
              </a:rPr>
              <a:t>is not a single protocol. </a:t>
            </a:r>
            <a:endParaRPr lang="sv-SE" dirty="0" smtClean="0">
              <a:solidFill>
                <a:srgbClr val="000000"/>
              </a:solidFill>
              <a:latin typeface="Corbel" pitchFamily="32" charset="0"/>
            </a:endParaRPr>
          </a:p>
          <a:p>
            <a:r>
              <a:rPr lang="en-US" dirty="0" smtClean="0"/>
              <a:t>IPsec </a:t>
            </a:r>
            <a:r>
              <a:rPr lang="en-US" dirty="0"/>
              <a:t>is a capability that can be added to either current </a:t>
            </a:r>
            <a:r>
              <a:rPr lang="en-US" dirty="0" smtClean="0"/>
              <a:t>version of </a:t>
            </a:r>
            <a:r>
              <a:rPr lang="en-US" dirty="0"/>
              <a:t>the Internet Protocol (IPv4 or IPv6) by means of additional headers.</a:t>
            </a:r>
          </a:p>
          <a:p>
            <a:r>
              <a:rPr lang="en-US" dirty="0" smtClean="0"/>
              <a:t>IPsec </a:t>
            </a:r>
            <a:r>
              <a:rPr lang="en-US" dirty="0"/>
              <a:t>encompasses three functional areas: authentication, </a:t>
            </a:r>
            <a:r>
              <a:rPr lang="en-US" dirty="0" smtClean="0"/>
              <a:t>confidentiality and </a:t>
            </a:r>
            <a:r>
              <a:rPr lang="en-US" dirty="0"/>
              <a:t>key management.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810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Security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lnSpc>
                <a:spcPct val="90000"/>
              </a:lnSpc>
              <a:spcBef>
                <a:spcPts val="700"/>
              </a:spcBef>
              <a:buFont typeface="Comic Sans MS" pitchFamily="64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sv-SE" sz="2800" dirty="0">
                <a:solidFill>
                  <a:srgbClr val="000000"/>
                </a:solidFill>
                <a:latin typeface="Calibri" pitchFamily="34" charset="0"/>
              </a:rPr>
              <a:t>Applications of IPSec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Comic Sans MS" pitchFamily="64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sv-SE" dirty="0">
                <a:solidFill>
                  <a:srgbClr val="000000"/>
                </a:solidFill>
                <a:latin typeface="Calibri" pitchFamily="34" charset="0"/>
              </a:rPr>
              <a:t>Secure branch office connectivity over the Internet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Comic Sans MS" pitchFamily="64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sv-SE" dirty="0">
                <a:solidFill>
                  <a:srgbClr val="000000"/>
                </a:solidFill>
                <a:latin typeface="Calibri" pitchFamily="34" charset="0"/>
              </a:rPr>
              <a:t>Secure remote access over the Internet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Comic Sans MS" pitchFamily="64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sv-SE" dirty="0">
                <a:solidFill>
                  <a:srgbClr val="000000"/>
                </a:solidFill>
                <a:latin typeface="Calibri" pitchFamily="34" charset="0"/>
              </a:rPr>
              <a:t>Establsihing extranet and intranet connectivity with partners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Comic Sans MS" pitchFamily="64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sv-SE" dirty="0">
                <a:solidFill>
                  <a:srgbClr val="000000"/>
                </a:solidFill>
                <a:latin typeface="Calibri" pitchFamily="34" charset="0"/>
              </a:rPr>
              <a:t>Enhancing electronic commerce security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360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IP Security Scenario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136651"/>
              </p:ext>
            </p:extLst>
          </p:nvPr>
        </p:nvGraphicFramePr>
        <p:xfrm>
          <a:off x="1027971" y="1600200"/>
          <a:ext cx="7876169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r:id="rId3" imgW="11174385" imgH="7133333" progId="PBrush">
                  <p:embed/>
                </p:oleObj>
              </mc:Choice>
              <mc:Fallback>
                <p:oleObj r:id="rId3" imgW="11174385" imgH="7133333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971" y="1600200"/>
                        <a:ext cx="7876169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321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Security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 of IPsec</a:t>
            </a:r>
          </a:p>
          <a:p>
            <a:pPr lvl="1"/>
            <a:r>
              <a:rPr lang="en-US" dirty="0"/>
              <a:t>When IPsec is implemented in a firewall or router, it provides strong </a:t>
            </a:r>
            <a:r>
              <a:rPr lang="en-US" dirty="0" smtClean="0"/>
              <a:t>security that </a:t>
            </a:r>
            <a:r>
              <a:rPr lang="en-US" dirty="0"/>
              <a:t>can be applied to all traffic crossing the </a:t>
            </a:r>
            <a:r>
              <a:rPr lang="en-US" dirty="0" smtClean="0"/>
              <a:t>perimeter.</a:t>
            </a:r>
          </a:p>
          <a:p>
            <a:pPr lvl="1"/>
            <a:r>
              <a:rPr lang="en-US" dirty="0" smtClean="0"/>
              <a:t>IPsec </a:t>
            </a:r>
            <a:r>
              <a:rPr lang="en-US" dirty="0"/>
              <a:t>is below the transport layer (TCP, UDP) and so is transparent </a:t>
            </a:r>
            <a:r>
              <a:rPr lang="en-US" dirty="0" smtClean="0"/>
              <a:t>to applications.</a:t>
            </a:r>
          </a:p>
          <a:p>
            <a:pPr lvl="1"/>
            <a:r>
              <a:rPr lang="en-US" dirty="0"/>
              <a:t>IPsec can be transparent to end </a:t>
            </a:r>
            <a:r>
              <a:rPr lang="en-US" dirty="0" smtClean="0"/>
              <a:t>users.</a:t>
            </a:r>
          </a:p>
          <a:p>
            <a:pPr lvl="1"/>
            <a:r>
              <a:rPr lang="en-US" dirty="0"/>
              <a:t>IPsec can provide security for individual users if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06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Security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Applications</a:t>
            </a:r>
          </a:p>
          <a:p>
            <a:pPr lvl="1"/>
            <a:r>
              <a:rPr lang="en-US" dirty="0"/>
              <a:t>A router advertisement </a:t>
            </a:r>
            <a:r>
              <a:rPr lang="en-US" dirty="0" smtClean="0"/>
              <a:t>comes </a:t>
            </a:r>
            <a:r>
              <a:rPr lang="en-US" dirty="0"/>
              <a:t>from </a:t>
            </a:r>
            <a:r>
              <a:rPr lang="en-US" dirty="0" smtClean="0"/>
              <a:t>an authorized router.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neighbor advertisement </a:t>
            </a:r>
            <a:r>
              <a:rPr lang="en-US" dirty="0" smtClean="0"/>
              <a:t>comes </a:t>
            </a:r>
            <a:r>
              <a:rPr lang="en-US" dirty="0"/>
              <a:t>from an </a:t>
            </a:r>
            <a:r>
              <a:rPr lang="en-US" dirty="0" smtClean="0"/>
              <a:t>authorized router.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redirect message comes from the router to which the initial IP packet was </a:t>
            </a:r>
            <a:r>
              <a:rPr lang="en-US" dirty="0" smtClean="0"/>
              <a:t>sent.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routing update is not forged.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266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Security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IPsec Documents</a:t>
            </a:r>
          </a:p>
          <a:p>
            <a:r>
              <a:rPr lang="en-US" dirty="0" smtClean="0"/>
              <a:t>IPsec Services</a:t>
            </a:r>
          </a:p>
          <a:p>
            <a:r>
              <a:rPr lang="en-US" dirty="0" smtClean="0"/>
              <a:t>Security Associations</a:t>
            </a:r>
          </a:p>
          <a:p>
            <a:r>
              <a:rPr lang="en-US" dirty="0" smtClean="0"/>
              <a:t>Transport &amp; Tunnel Modes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45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Security Architecture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2344"/>
            <a:ext cx="8229600" cy="352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900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IPsec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documents can be categorized into the following groups.</a:t>
            </a:r>
          </a:p>
          <a:p>
            <a:pPr marL="0" indent="0">
              <a:buNone/>
            </a:pPr>
            <a:r>
              <a:rPr lang="en-US" b="1" dirty="0" smtClean="0"/>
              <a:t>        Architecture</a:t>
            </a:r>
            <a:r>
              <a:rPr lang="en-US" b="1" dirty="0"/>
              <a:t>: </a:t>
            </a:r>
            <a:endParaRPr lang="en-US" b="1" dirty="0" smtClean="0"/>
          </a:p>
          <a:p>
            <a:pPr lvl="1"/>
            <a:r>
              <a:rPr lang="en-US" dirty="0" smtClean="0"/>
              <a:t>Covers </a:t>
            </a:r>
            <a:r>
              <a:rPr lang="en-US" dirty="0"/>
              <a:t>the general concepts, security requirements, </a:t>
            </a:r>
            <a:r>
              <a:rPr lang="en-US" dirty="0" smtClean="0"/>
              <a:t>definitions, and </a:t>
            </a:r>
            <a:r>
              <a:rPr lang="en-US" dirty="0"/>
              <a:t>mechanisms defining IPsec technology.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current specification is </a:t>
            </a:r>
            <a:r>
              <a:rPr lang="en-US" dirty="0" smtClean="0"/>
              <a:t>RFC 4301</a:t>
            </a:r>
          </a:p>
          <a:p>
            <a:pPr marL="457200" lvl="1" indent="0">
              <a:buNone/>
            </a:pPr>
            <a:r>
              <a:rPr lang="en-US" b="1" dirty="0" smtClean="0"/>
              <a:t>Authentication </a:t>
            </a:r>
            <a:r>
              <a:rPr lang="en-US" b="1" dirty="0"/>
              <a:t>Header (AH): </a:t>
            </a:r>
            <a:endParaRPr lang="en-US" b="1" dirty="0" smtClean="0"/>
          </a:p>
          <a:p>
            <a:pPr lvl="1"/>
            <a:r>
              <a:rPr lang="en-US" dirty="0" smtClean="0"/>
              <a:t>AH </a:t>
            </a:r>
            <a:r>
              <a:rPr lang="en-US" dirty="0"/>
              <a:t>is an extension header to provide </a:t>
            </a:r>
            <a:r>
              <a:rPr lang="en-US" dirty="0" smtClean="0"/>
              <a:t>message authentication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current specification is RFC </a:t>
            </a:r>
            <a:r>
              <a:rPr lang="en-US" dirty="0" smtClean="0"/>
              <a:t>4302</a:t>
            </a:r>
          </a:p>
          <a:p>
            <a:pPr marL="457200" lvl="1" indent="0">
              <a:buNone/>
            </a:pPr>
            <a:r>
              <a:rPr lang="en-US" b="1" dirty="0" smtClean="0"/>
              <a:t>Encapsulating </a:t>
            </a:r>
            <a:r>
              <a:rPr lang="en-US" b="1" dirty="0"/>
              <a:t>Security Payload (ESP): </a:t>
            </a:r>
            <a:endParaRPr lang="en-US" b="1" dirty="0" smtClean="0"/>
          </a:p>
          <a:p>
            <a:pPr lvl="1"/>
            <a:r>
              <a:rPr lang="en-US" dirty="0" smtClean="0"/>
              <a:t>ESP </a:t>
            </a:r>
            <a:r>
              <a:rPr lang="en-US" dirty="0"/>
              <a:t>consists of an encapsulating </a:t>
            </a:r>
            <a:r>
              <a:rPr lang="en-US" dirty="0" smtClean="0"/>
              <a:t>header and </a:t>
            </a:r>
            <a:r>
              <a:rPr lang="en-US" dirty="0"/>
              <a:t>trailer used to provide encryption or combined </a:t>
            </a:r>
            <a:r>
              <a:rPr lang="en-US" dirty="0" smtClean="0"/>
              <a:t>encryption/authentication.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current specification is RFC </a:t>
            </a:r>
            <a:r>
              <a:rPr lang="en-US" dirty="0" smtClean="0"/>
              <a:t>4303</a:t>
            </a:r>
          </a:p>
          <a:p>
            <a:pPr marL="457200" lvl="1" indent="0">
              <a:buNone/>
            </a:pPr>
            <a:r>
              <a:rPr lang="en-US" b="1" dirty="0" smtClean="0"/>
              <a:t>Internet </a:t>
            </a:r>
            <a:r>
              <a:rPr lang="en-US" b="1" dirty="0"/>
              <a:t>Key Exchange (IKE): </a:t>
            </a:r>
            <a:endParaRPr lang="en-US" b="1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a collection of documents </a:t>
            </a:r>
            <a:r>
              <a:rPr lang="en-US" dirty="0" smtClean="0"/>
              <a:t>describing the </a:t>
            </a:r>
            <a:r>
              <a:rPr lang="en-US" dirty="0"/>
              <a:t>key management schemes for use with IPsec. The main specification </a:t>
            </a:r>
            <a:r>
              <a:rPr lang="en-US" dirty="0" smtClean="0"/>
              <a:t>is RFC 4306</a:t>
            </a:r>
          </a:p>
          <a:p>
            <a:pPr marL="457200" lvl="1" indent="0">
              <a:buNone/>
            </a:pPr>
            <a:r>
              <a:rPr lang="en-US" b="1" dirty="0" smtClean="0"/>
              <a:t>Cryptographic </a:t>
            </a:r>
            <a:r>
              <a:rPr lang="en-US" b="1" dirty="0"/>
              <a:t>algorithms: </a:t>
            </a:r>
            <a:endParaRPr lang="en-US" b="1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category encompasses a large set of </a:t>
            </a:r>
            <a:r>
              <a:rPr lang="en-US" dirty="0" smtClean="0"/>
              <a:t>documents that </a:t>
            </a:r>
            <a:r>
              <a:rPr lang="en-US" dirty="0"/>
              <a:t>define and describe cryptographic algorithms for encryption, </a:t>
            </a:r>
            <a:r>
              <a:rPr lang="en-US" dirty="0" smtClean="0"/>
              <a:t>message authentication</a:t>
            </a:r>
            <a:r>
              <a:rPr lang="en-US" dirty="0"/>
              <a:t>, pseudorandom functions (PRFs), </a:t>
            </a:r>
            <a:r>
              <a:rPr lang="en-US" dirty="0" smtClean="0"/>
              <a:t>and cryptographic key exchange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smtClean="0"/>
              <a:t>        Domain of Interpretation (DOI): 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a variety of other IPsec-related RFCs, including those </a:t>
            </a:r>
            <a:r>
              <a:rPr lang="en-US" dirty="0" smtClean="0"/>
              <a:t>dealing with </a:t>
            </a:r>
            <a:r>
              <a:rPr lang="en-US" dirty="0"/>
              <a:t>security policy and management information base (MIB) content.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1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PGP -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Digital signature service provided by PGP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Sender creates </a:t>
            </a:r>
            <a:r>
              <a:rPr lang="en-US" dirty="0" smtClean="0"/>
              <a:t>message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SHA-1 to generate 160-bit hash of </a:t>
            </a:r>
            <a:r>
              <a:rPr lang="en-US" dirty="0" smtClean="0"/>
              <a:t>message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Signed </a:t>
            </a:r>
            <a:r>
              <a:rPr lang="en-US" dirty="0"/>
              <a:t>hash with RSA using sender's private key, and </a:t>
            </a:r>
            <a:r>
              <a:rPr lang="en-US" dirty="0" smtClean="0"/>
              <a:t>is attached </a:t>
            </a:r>
            <a:r>
              <a:rPr lang="en-US" dirty="0"/>
              <a:t>to </a:t>
            </a:r>
            <a:r>
              <a:rPr lang="en-US" dirty="0" smtClean="0"/>
              <a:t>message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Receiver </a:t>
            </a:r>
            <a:r>
              <a:rPr lang="en-US" dirty="0"/>
              <a:t>uses RSA with sender's public key to decrypt </a:t>
            </a:r>
            <a:r>
              <a:rPr lang="en-US" dirty="0" smtClean="0"/>
              <a:t>and recover </a:t>
            </a:r>
            <a:r>
              <a:rPr lang="en-US" dirty="0"/>
              <a:t>hash </a:t>
            </a:r>
            <a:r>
              <a:rPr lang="en-US" dirty="0" smtClean="0"/>
              <a:t>code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Receiver verifies </a:t>
            </a:r>
            <a:r>
              <a:rPr lang="en-US" dirty="0"/>
              <a:t>received message using hash of it </a:t>
            </a:r>
            <a:r>
              <a:rPr lang="en-US" dirty="0" smtClean="0"/>
              <a:t>and compares </a:t>
            </a:r>
            <a:r>
              <a:rPr lang="en-US" dirty="0"/>
              <a:t>with decrypted hash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1313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Access </a:t>
            </a:r>
            <a:r>
              <a:rPr lang="en-US" dirty="0" smtClean="0"/>
              <a:t>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Connectionless integrity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origin </a:t>
            </a:r>
            <a:r>
              <a:rPr lang="en-US" dirty="0" smtClean="0"/>
              <a:t>authentication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Rejection </a:t>
            </a:r>
            <a:r>
              <a:rPr lang="en-US" dirty="0"/>
              <a:t>of replayed packets (a form of partial sequence </a:t>
            </a:r>
            <a:r>
              <a:rPr lang="en-US" dirty="0" smtClean="0"/>
              <a:t>integrity)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Confidentiality </a:t>
            </a:r>
            <a:r>
              <a:rPr lang="en-US" dirty="0"/>
              <a:t>(</a:t>
            </a:r>
            <a:r>
              <a:rPr lang="en-US" dirty="0" smtClean="0"/>
              <a:t>encryption)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Limited </a:t>
            </a:r>
            <a:r>
              <a:rPr lang="en-US" dirty="0"/>
              <a:t>traffic flow confidentiality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755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IPsec Services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80937"/>
            <a:ext cx="8229600" cy="256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2562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association </a:t>
            </a:r>
            <a:r>
              <a:rPr lang="en-US" dirty="0"/>
              <a:t>is a one-way relationship between a sender and a receiver that affords security services to the traffic carried on it.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 smtClean="0"/>
              <a:t>peer relationship </a:t>
            </a:r>
            <a:r>
              <a:rPr lang="en-US" dirty="0"/>
              <a:t>is needed, for two-way secure exchange, then two security associations are required. </a:t>
            </a:r>
            <a:endParaRPr lang="en-US" dirty="0" smtClean="0"/>
          </a:p>
          <a:p>
            <a:r>
              <a:rPr lang="en-US" dirty="0" smtClean="0"/>
              <a:t>Security </a:t>
            </a:r>
            <a:r>
              <a:rPr lang="en-US" dirty="0"/>
              <a:t>services are afforded to an </a:t>
            </a:r>
            <a:r>
              <a:rPr lang="en-US" dirty="0" smtClean="0"/>
              <a:t>SA for </a:t>
            </a:r>
            <a:r>
              <a:rPr lang="en-US" dirty="0"/>
              <a:t>the use of AH or ESP, but not both.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492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229600" cy="1143000"/>
          </a:xfrm>
        </p:spPr>
        <p:txBody>
          <a:bodyPr/>
          <a:lstStyle/>
          <a:p>
            <a:r>
              <a:rPr lang="en-US" dirty="0"/>
              <a:t>Security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security association is uniquely identified by three parameters:</a:t>
            </a:r>
          </a:p>
          <a:p>
            <a:r>
              <a:rPr lang="en-US" b="1" dirty="0"/>
              <a:t>Security Parameters Index (SPI): </a:t>
            </a:r>
            <a:endParaRPr lang="en-US" b="1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SPI is carried in </a:t>
            </a:r>
            <a:r>
              <a:rPr lang="en-US" dirty="0" smtClean="0"/>
              <a:t>AH and </a:t>
            </a:r>
            <a:r>
              <a:rPr lang="en-US" dirty="0"/>
              <a:t>ESP headers to enable the receiving system to select the SA under which a received packet will be processed.</a:t>
            </a:r>
          </a:p>
          <a:p>
            <a:r>
              <a:rPr lang="en-US" b="1" dirty="0"/>
              <a:t>IP Destination Address: </a:t>
            </a:r>
            <a:endParaRPr lang="en-US" b="1" dirty="0" smtClean="0"/>
          </a:p>
          <a:p>
            <a:pPr lvl="1"/>
            <a:r>
              <a:rPr lang="en-US" dirty="0" smtClean="0"/>
              <a:t>Currently</a:t>
            </a:r>
            <a:r>
              <a:rPr lang="en-US" dirty="0"/>
              <a:t>, only unicast addresses are allowed; this is the address of the destination endpoint of </a:t>
            </a:r>
            <a:r>
              <a:rPr lang="en-US" dirty="0" smtClean="0"/>
              <a:t>the SA</a:t>
            </a:r>
            <a:r>
              <a:rPr lang="en-US" dirty="0"/>
              <a:t>, which may be an end user system or a network system such as a firewall or router.</a:t>
            </a:r>
          </a:p>
          <a:p>
            <a:r>
              <a:rPr lang="en-US" b="1" dirty="0"/>
              <a:t>Security Protocol Identifier: </a:t>
            </a:r>
            <a:endParaRPr lang="en-US" b="1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indicates whether the association is an AH or ESP security association.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9782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81000"/>
            <a:ext cx="8229600" cy="1143000"/>
          </a:xfrm>
        </p:spPr>
        <p:txBody>
          <a:bodyPr/>
          <a:lstStyle/>
          <a:p>
            <a:r>
              <a:rPr lang="en-US" dirty="0"/>
              <a:t>Security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943600"/>
          </a:xfrm>
        </p:spPr>
        <p:txBody>
          <a:bodyPr>
            <a:noAutofit/>
          </a:bodyPr>
          <a:lstStyle/>
          <a:p>
            <a:r>
              <a:rPr lang="en-US" sz="1900" dirty="0"/>
              <a:t>In each </a:t>
            </a:r>
            <a:r>
              <a:rPr lang="en-US" sz="1900" dirty="0" err="1"/>
              <a:t>IPSec</a:t>
            </a:r>
            <a:r>
              <a:rPr lang="en-US" sz="1900" dirty="0"/>
              <a:t> implementation, there is a </a:t>
            </a:r>
            <a:r>
              <a:rPr lang="en-US" sz="1900" dirty="0" smtClean="0"/>
              <a:t>nominal Security </a:t>
            </a:r>
            <a:r>
              <a:rPr lang="en-US" sz="1900" dirty="0"/>
              <a:t>Association Database that defines the parameters associated with each SA.</a:t>
            </a:r>
          </a:p>
          <a:p>
            <a:r>
              <a:rPr lang="en-US" sz="1900" dirty="0"/>
              <a:t>A security association is normally defined by the following parameters: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b="1" dirty="0" smtClean="0"/>
              <a:t>Sequence </a:t>
            </a:r>
            <a:r>
              <a:rPr lang="en-US" sz="1900" b="1" dirty="0"/>
              <a:t>Number Counter: </a:t>
            </a:r>
            <a:r>
              <a:rPr lang="en-US" sz="1900" dirty="0"/>
              <a:t>A 32-bit value used to generate the Sequence Number field in AH or ESP headers, </a:t>
            </a:r>
            <a:endParaRPr lang="en-US" sz="19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900" b="1" dirty="0" smtClean="0"/>
              <a:t>Sequence </a:t>
            </a:r>
            <a:r>
              <a:rPr lang="en-US" sz="1900" b="1" dirty="0"/>
              <a:t>Counter Overflow: </a:t>
            </a:r>
            <a:r>
              <a:rPr lang="en-US" sz="1900" dirty="0"/>
              <a:t>A flag indicating whether overflow of the Sequence Number Counter should generate </a:t>
            </a:r>
            <a:r>
              <a:rPr lang="en-US" sz="1900" dirty="0" smtClean="0"/>
              <a:t>an auditable </a:t>
            </a:r>
            <a:r>
              <a:rPr lang="en-US" sz="1900" dirty="0"/>
              <a:t>event and prevent further transmission of packets on this SA </a:t>
            </a:r>
            <a:r>
              <a:rPr lang="en-US" sz="19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b="1" dirty="0" smtClean="0"/>
              <a:t>Anti-Replay </a:t>
            </a:r>
            <a:r>
              <a:rPr lang="en-US" sz="1900" b="1" dirty="0"/>
              <a:t>Window: </a:t>
            </a:r>
            <a:r>
              <a:rPr lang="en-US" sz="1900" dirty="0"/>
              <a:t>Used to determine whether an inbound AH or ESP packet is a </a:t>
            </a:r>
            <a:r>
              <a:rPr lang="en-US" sz="1900" dirty="0" smtClean="0"/>
              <a:t>replay</a:t>
            </a:r>
            <a:r>
              <a:rPr lang="en-US" sz="1900" dirty="0"/>
              <a:t>.</a:t>
            </a:r>
            <a:endParaRPr lang="en-US" sz="19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900" b="1" dirty="0" smtClean="0"/>
              <a:t>AH </a:t>
            </a:r>
            <a:r>
              <a:rPr lang="en-US" sz="1900" b="1" dirty="0"/>
              <a:t>Information: </a:t>
            </a:r>
            <a:r>
              <a:rPr lang="en-US" sz="1900" dirty="0"/>
              <a:t>Authentication algorithm, keys, key lifetimes, and related parameters being used with </a:t>
            </a:r>
            <a:r>
              <a:rPr lang="en-US" sz="1900" dirty="0" smtClean="0"/>
              <a:t>AH.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b="1" dirty="0" smtClean="0"/>
              <a:t>ESP </a:t>
            </a:r>
            <a:r>
              <a:rPr lang="en-US" sz="1900" b="1" dirty="0"/>
              <a:t>Information: </a:t>
            </a:r>
            <a:r>
              <a:rPr lang="en-US" sz="1900" dirty="0"/>
              <a:t>Encryption and authentication algorithm, keys, initialization values, key lifetimes, and </a:t>
            </a:r>
            <a:r>
              <a:rPr lang="en-US" sz="1900" dirty="0" smtClean="0"/>
              <a:t>related parameters </a:t>
            </a:r>
            <a:r>
              <a:rPr lang="en-US" sz="1900" dirty="0"/>
              <a:t>being used with </a:t>
            </a:r>
            <a:r>
              <a:rPr lang="en-US" sz="1900" dirty="0" smtClean="0"/>
              <a:t>ESP.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b="1" dirty="0" smtClean="0"/>
              <a:t>Lifetime </a:t>
            </a:r>
            <a:r>
              <a:rPr lang="en-US" sz="1900" b="1" dirty="0"/>
              <a:t>of This Security Association: </a:t>
            </a:r>
            <a:r>
              <a:rPr lang="en-US" sz="1900" dirty="0"/>
              <a:t>A time interval or byte count after which an SA must be replaced with a new SA (</a:t>
            </a:r>
            <a:r>
              <a:rPr lang="en-US" sz="1900" dirty="0" smtClean="0"/>
              <a:t>and new </a:t>
            </a:r>
            <a:r>
              <a:rPr lang="en-US" sz="1900" dirty="0"/>
              <a:t>SPI) or terminated, plus an indication of which of these actions should </a:t>
            </a:r>
            <a:r>
              <a:rPr lang="en-US" sz="1900" dirty="0" smtClean="0"/>
              <a:t>occur.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b="1" dirty="0" err="1" smtClean="0"/>
              <a:t>IPSec</a:t>
            </a:r>
            <a:r>
              <a:rPr lang="en-US" sz="1900" b="1" dirty="0" smtClean="0"/>
              <a:t> </a:t>
            </a:r>
            <a:r>
              <a:rPr lang="en-US" sz="1900" b="1" dirty="0"/>
              <a:t>Protocol Mode: </a:t>
            </a:r>
            <a:r>
              <a:rPr lang="en-US" sz="1900" dirty="0"/>
              <a:t>Tunnel, transport, or </a:t>
            </a:r>
            <a:r>
              <a:rPr lang="en-US" sz="1900" dirty="0" smtClean="0"/>
              <a:t>wildcard.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b="1" dirty="0" smtClean="0"/>
              <a:t>Path </a:t>
            </a:r>
            <a:r>
              <a:rPr lang="en-US" sz="1900" b="1" dirty="0"/>
              <a:t>MTU: </a:t>
            </a:r>
            <a:r>
              <a:rPr lang="en-US" sz="1900" dirty="0"/>
              <a:t>Any observed path maximum transmission unit (maximum size of a packet that can be transmitted </a:t>
            </a:r>
            <a:r>
              <a:rPr lang="en-US" sz="1900" dirty="0" smtClean="0"/>
              <a:t>without fragmentation</a:t>
            </a:r>
            <a:r>
              <a:rPr lang="en-US" sz="1900" dirty="0"/>
              <a:t>) and aging </a:t>
            </a:r>
            <a:r>
              <a:rPr lang="en-US" sz="1900" dirty="0" smtClean="0"/>
              <a:t>variables.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3565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0000"/>
                </a:solidFill>
                <a:latin typeface="Corbel" pitchFamily="32" charset="0"/>
              </a:rPr>
              <a:t>The </a:t>
            </a:r>
            <a:r>
              <a:rPr lang="en-US" dirty="0" smtClean="0">
                <a:solidFill>
                  <a:srgbClr val="000000"/>
                </a:solidFill>
                <a:latin typeface="Corbel" pitchFamily="32" charset="0"/>
              </a:rPr>
              <a:t>Security Policy Database (SPD) </a:t>
            </a:r>
            <a:r>
              <a:rPr lang="en-US" dirty="0">
                <a:solidFill>
                  <a:srgbClr val="000000"/>
                </a:solidFill>
                <a:latin typeface="Corbel" pitchFamily="32" charset="0"/>
              </a:rPr>
              <a:t>is the recipient for the system administrator’s specification, of the security policies to be applied to outbound and inbound </a:t>
            </a:r>
            <a:r>
              <a:rPr lang="en-US" dirty="0" smtClean="0">
                <a:solidFill>
                  <a:srgbClr val="000000"/>
                </a:solidFill>
                <a:latin typeface="Corbel" pitchFamily="32" charset="0"/>
              </a:rPr>
              <a:t>traffic.</a:t>
            </a:r>
            <a:endParaRPr lang="en-US" dirty="0">
              <a:solidFill>
                <a:srgbClr val="000000"/>
              </a:solidFill>
              <a:latin typeface="Corbel" pitchFamily="32" charset="0"/>
            </a:endParaRPr>
          </a:p>
          <a:p>
            <a:pPr algn="just"/>
            <a:r>
              <a:rPr lang="en-US" dirty="0"/>
              <a:t>Each SPD entry is defined by a set of IP and upper-layer protocol field values, called </a:t>
            </a:r>
            <a:r>
              <a:rPr lang="en-US" i="1" dirty="0"/>
              <a:t>selectors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4205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selectors determine an SPD entry:</a:t>
            </a:r>
          </a:p>
          <a:p>
            <a:pPr lvl="1"/>
            <a:r>
              <a:rPr lang="en-US" dirty="0"/>
              <a:t>Destination IP </a:t>
            </a:r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Source </a:t>
            </a:r>
            <a:r>
              <a:rPr lang="en-US" dirty="0"/>
              <a:t>IP </a:t>
            </a:r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User ID</a:t>
            </a:r>
          </a:p>
          <a:p>
            <a:pPr lvl="1"/>
            <a:r>
              <a:rPr lang="en-US" dirty="0" smtClean="0"/>
              <a:t>Data Sensitivity Level</a:t>
            </a:r>
          </a:p>
          <a:p>
            <a:pPr lvl="1"/>
            <a:r>
              <a:rPr lang="en-US" dirty="0" smtClean="0"/>
              <a:t>Transport </a:t>
            </a:r>
            <a:r>
              <a:rPr lang="en-US" dirty="0"/>
              <a:t>Layer </a:t>
            </a:r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Source </a:t>
            </a:r>
            <a:r>
              <a:rPr lang="en-US" dirty="0"/>
              <a:t>and Destination </a:t>
            </a:r>
            <a:r>
              <a:rPr lang="en-US" dirty="0" smtClean="0"/>
              <a:t>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3492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&amp; Tunnel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mode provides protection primarily for upper-layer protocols</a:t>
            </a:r>
            <a:r>
              <a:rPr lang="en-US" dirty="0" smtClean="0"/>
              <a:t>.</a:t>
            </a:r>
          </a:p>
          <a:p>
            <a:r>
              <a:rPr lang="en-US" dirty="0"/>
              <a:t>Tunnel mode provides protection to the entire IP packet.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137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Transport &amp; Tunnel Mode Functionality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707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Authentication Header (AH)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r>
              <a:rPr lang="en-US" dirty="0"/>
              <a:t>The Authentication Header provides support for data integrity and authentication of IP packets</a:t>
            </a:r>
            <a:r>
              <a:rPr lang="en-US" dirty="0" smtClean="0"/>
              <a:t>.</a:t>
            </a:r>
          </a:p>
          <a:p>
            <a:r>
              <a:rPr lang="sv-SE" dirty="0">
                <a:solidFill>
                  <a:srgbClr val="000000"/>
                </a:solidFill>
                <a:latin typeface="Corbel" pitchFamily="32" charset="0"/>
              </a:rPr>
              <a:t>Guards against replay attacks.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091006"/>
              </p:ext>
            </p:extLst>
          </p:nvPr>
        </p:nvGraphicFramePr>
        <p:xfrm>
          <a:off x="1272431" y="2971800"/>
          <a:ext cx="6576169" cy="3721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Bitmap Image" r:id="rId3" imgW="9847619" imgH="5571429" progId="Paint.Picture">
                  <p:embed/>
                </p:oleObj>
              </mc:Choice>
              <mc:Fallback>
                <p:oleObj name="Bitmap Image" r:id="rId3" imgW="9847619" imgH="5571429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2431" y="2971800"/>
                        <a:ext cx="6576169" cy="3721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7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5183</Words>
  <Application>Microsoft Office PowerPoint</Application>
  <PresentationFormat>On-screen Show (4:3)</PresentationFormat>
  <Paragraphs>775</Paragraphs>
  <Slides>119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1" baseType="lpstr">
      <vt:lpstr>Office Theme</vt:lpstr>
      <vt:lpstr>Bitmap Image</vt:lpstr>
      <vt:lpstr>Module 4</vt:lpstr>
      <vt:lpstr>Electronic Mail Security</vt:lpstr>
      <vt:lpstr>Email Security Enhancements</vt:lpstr>
      <vt:lpstr>Email Security</vt:lpstr>
      <vt:lpstr>Pretty Good Privacy (PGP)</vt:lpstr>
      <vt:lpstr>PGP Notation</vt:lpstr>
      <vt:lpstr>PGP</vt:lpstr>
      <vt:lpstr>Summary of PGP Services</vt:lpstr>
      <vt:lpstr>PGP - Authentication</vt:lpstr>
      <vt:lpstr>PGP – Confidentiality</vt:lpstr>
      <vt:lpstr>PGP – Confidentiality &amp; Authentication</vt:lpstr>
      <vt:lpstr>PGP Cryptographic Functions</vt:lpstr>
      <vt:lpstr>PGP - Compression</vt:lpstr>
      <vt:lpstr>PGP – Email Compatibility</vt:lpstr>
      <vt:lpstr>PGP – Email Compatibility</vt:lpstr>
      <vt:lpstr>PGP – Email Compatibility</vt:lpstr>
      <vt:lpstr>PGP – Segmentation &amp; Reassembly</vt:lpstr>
      <vt:lpstr> Transmission &amp; Reception of PGP Messages</vt:lpstr>
      <vt:lpstr>PGP – Cryptographic Keys</vt:lpstr>
      <vt:lpstr>PGP – Session Keys</vt:lpstr>
      <vt:lpstr>PGP Keys Identifiers</vt:lpstr>
      <vt:lpstr>PGP Message Format</vt:lpstr>
      <vt:lpstr>PGP Message Components</vt:lpstr>
      <vt:lpstr>PGP Message Components</vt:lpstr>
      <vt:lpstr>PGP Key Rings</vt:lpstr>
      <vt:lpstr>PGP Key Rings</vt:lpstr>
      <vt:lpstr>PGP Key Rings</vt:lpstr>
      <vt:lpstr>Private Key Ring</vt:lpstr>
      <vt:lpstr>Private Key Ring</vt:lpstr>
      <vt:lpstr>Private Key Ring</vt:lpstr>
      <vt:lpstr>Private Key Ring</vt:lpstr>
      <vt:lpstr>Public Key Ring</vt:lpstr>
      <vt:lpstr>Steps Performed by Sending PGP Entity</vt:lpstr>
      <vt:lpstr>Steps Performed by Sending PGP Entity</vt:lpstr>
      <vt:lpstr>PGP Message Generation</vt:lpstr>
      <vt:lpstr>Steps Performed by Receiving PGP Entity</vt:lpstr>
      <vt:lpstr>Steps Performed by Receiving PGP Entity</vt:lpstr>
      <vt:lpstr>PGP Message Reception</vt:lpstr>
      <vt:lpstr>Public Key Management for PGP</vt:lpstr>
      <vt:lpstr>Public Key Management for PGP</vt:lpstr>
      <vt:lpstr>Public Key Management for PGP</vt:lpstr>
      <vt:lpstr>Approaches to Public-Key Management</vt:lpstr>
      <vt:lpstr>Use of Trust</vt:lpstr>
      <vt:lpstr>Use of Trust</vt:lpstr>
      <vt:lpstr>Use of Trust</vt:lpstr>
      <vt:lpstr>Use of Trust</vt:lpstr>
      <vt:lpstr>Use of Trust</vt:lpstr>
      <vt:lpstr>PGP Trust Model Example</vt:lpstr>
      <vt:lpstr>Use of Trust</vt:lpstr>
      <vt:lpstr>Use of Trust</vt:lpstr>
      <vt:lpstr>Use of Trust</vt:lpstr>
      <vt:lpstr>Use of Trust</vt:lpstr>
      <vt:lpstr>Revoking Public Keys</vt:lpstr>
      <vt:lpstr>S/MIME Route map</vt:lpstr>
      <vt:lpstr>What is S/MIME?</vt:lpstr>
      <vt:lpstr>What does S/MIME give us?</vt:lpstr>
      <vt:lpstr>RFC 822</vt:lpstr>
      <vt:lpstr>Problems with RFC 822,5322 </vt:lpstr>
      <vt:lpstr>MIME</vt:lpstr>
      <vt:lpstr>MIME -New header fields</vt:lpstr>
      <vt:lpstr>MIME –Content types and subtypes</vt:lpstr>
      <vt:lpstr>MIME –Transfer encodings</vt:lpstr>
      <vt:lpstr>S/MIME Functionality</vt:lpstr>
      <vt:lpstr>S/MIME Cryptographic Algorithms</vt:lpstr>
      <vt:lpstr>S/MIME Cryptographic Algorithms</vt:lpstr>
      <vt:lpstr>S/MIME Messages</vt:lpstr>
      <vt:lpstr>S/MIME Content Types</vt:lpstr>
      <vt:lpstr>Securing a MIME entity</vt:lpstr>
      <vt:lpstr>Enveloped Data</vt:lpstr>
      <vt:lpstr>SignedData</vt:lpstr>
      <vt:lpstr>Clear Signing</vt:lpstr>
      <vt:lpstr>Registration Request</vt:lpstr>
      <vt:lpstr>Certificates-Only Message</vt:lpstr>
      <vt:lpstr>S/MIME Certificate Processing</vt:lpstr>
      <vt:lpstr>User Agent Role</vt:lpstr>
      <vt:lpstr>VeriSign Certificates</vt:lpstr>
      <vt:lpstr>VeriSign Public-Key Certificate Classes</vt:lpstr>
      <vt:lpstr>Enhanced Security Services</vt:lpstr>
      <vt:lpstr>TCP/IP Example</vt:lpstr>
      <vt:lpstr>IPv4 Header</vt:lpstr>
      <vt:lpstr>IPv6 Header</vt:lpstr>
      <vt:lpstr>IP Security Overview</vt:lpstr>
      <vt:lpstr>IP Security Overview</vt:lpstr>
      <vt:lpstr>An IP Security Scenario</vt:lpstr>
      <vt:lpstr>IP Security Overview</vt:lpstr>
      <vt:lpstr>IP Security Overview</vt:lpstr>
      <vt:lpstr>IP Security Architecture</vt:lpstr>
      <vt:lpstr>IP Security Architecture</vt:lpstr>
      <vt:lpstr>IPsec Documents</vt:lpstr>
      <vt:lpstr>IPsec Services</vt:lpstr>
      <vt:lpstr>IPsec Services</vt:lpstr>
      <vt:lpstr>Security Associations</vt:lpstr>
      <vt:lpstr>Security Associations</vt:lpstr>
      <vt:lpstr>Security Associations</vt:lpstr>
      <vt:lpstr>Security Associations</vt:lpstr>
      <vt:lpstr>Security Associations</vt:lpstr>
      <vt:lpstr>Transport &amp; Tunnel Mode</vt:lpstr>
      <vt:lpstr>Transport &amp; Tunnel Mode Functionality</vt:lpstr>
      <vt:lpstr>Authentication Header (AH)</vt:lpstr>
      <vt:lpstr>Authentication Header</vt:lpstr>
      <vt:lpstr>Authentication Header</vt:lpstr>
      <vt:lpstr>Authentication Header</vt:lpstr>
      <vt:lpstr>Authentication Header</vt:lpstr>
      <vt:lpstr>Authentication Header</vt:lpstr>
      <vt:lpstr>Authentication Header</vt:lpstr>
      <vt:lpstr>Authentication Header</vt:lpstr>
      <vt:lpstr>Authentication Header</vt:lpstr>
      <vt:lpstr>Authentication Header</vt:lpstr>
      <vt:lpstr>Authentication Header</vt:lpstr>
      <vt:lpstr>Authentication Header</vt:lpstr>
      <vt:lpstr>Encapsulating Security Payload (ESP)</vt:lpstr>
      <vt:lpstr>Encapsulating Security Payload</vt:lpstr>
      <vt:lpstr>Encapsulating Security Payload</vt:lpstr>
      <vt:lpstr>Encapsulating Security Payload</vt:lpstr>
      <vt:lpstr>Encapsulating Security Payload</vt:lpstr>
      <vt:lpstr>Encapsulating Security Payload</vt:lpstr>
      <vt:lpstr>Encapsulating Security Payload</vt:lpstr>
      <vt:lpstr>ESP Encryption &amp; Authentication</vt:lpstr>
      <vt:lpstr>ESP Encryption &amp; Authentication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</dc:title>
  <dc:creator>Teenu</dc:creator>
  <cp:lastModifiedBy>Teenu</cp:lastModifiedBy>
  <cp:revision>62</cp:revision>
  <dcterms:created xsi:type="dcterms:W3CDTF">2006-08-16T00:00:00Z</dcterms:created>
  <dcterms:modified xsi:type="dcterms:W3CDTF">2015-03-28T06:04:23Z</dcterms:modified>
</cp:coreProperties>
</file>