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00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5" r:id="rId44"/>
    <p:sldId id="306" r:id="rId45"/>
    <p:sldId id="307" r:id="rId46"/>
    <p:sldId id="308" r:id="rId47"/>
    <p:sldId id="298" r:id="rId48"/>
    <p:sldId id="299" r:id="rId49"/>
    <p:sldId id="301" r:id="rId50"/>
    <p:sldId id="302" r:id="rId51"/>
    <p:sldId id="304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D848-60A3-49A1-ACA9-B3CD210C4B9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4E4EE-786A-4AC6-AF5A-4FE2C4C6F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648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0F5-4CCD-4AC4-8AE3-DE7F4152D84C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C955-6B45-4636-9AFF-03358E71D173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6BA4-B6C4-4EC8-B077-13648568B026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9F32-2680-48BF-AAFC-C93ED6A79A4E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582B-2015-41CA-980F-2E2EAF6491E0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F7D-476C-41B5-AA12-0CDF8A162E67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6718-D7A0-45F7-814E-48C118BF2082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1EFC-5AD0-4E36-B41D-17542ED8453C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511-BFF0-4BD1-A915-5979333672B4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D45-7290-4260-9E40-525893D191B1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516-170D-4E79-A0CF-A3C6AAC0A987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DEE3-EEE9-4444-A7B1-4FD65615FDED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Operating System Security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28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of Base/Bound Registers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196012" cy="433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08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/>
              <a:t>Base/Bounds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execution </a:t>
            </a:r>
            <a:r>
              <a:rPr lang="en-US" dirty="0">
                <a:solidFill>
                  <a:srgbClr val="FF0000"/>
                </a:solidFill>
              </a:rPr>
              <a:t>changes</a:t>
            </a:r>
            <a:r>
              <a:rPr lang="en-US" dirty="0"/>
              <a:t> from one user's program to another's, the operating system must </a:t>
            </a:r>
            <a:r>
              <a:rPr lang="en-US" dirty="0" smtClean="0">
                <a:solidFill>
                  <a:srgbClr val="FF0000"/>
                </a:solidFill>
              </a:rPr>
              <a:t>change the </a:t>
            </a:r>
            <a:r>
              <a:rPr lang="en-US" dirty="0">
                <a:solidFill>
                  <a:srgbClr val="FF0000"/>
                </a:solidFill>
              </a:rPr>
              <a:t>contents of the base and bounds registers </a:t>
            </a:r>
            <a:r>
              <a:rPr lang="en-US" dirty="0"/>
              <a:t>to reflect the true address space for that user</a:t>
            </a:r>
            <a:r>
              <a:rPr lang="en-US" dirty="0" smtClean="0"/>
              <a:t>.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solve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overwriting problem </a:t>
            </a:r>
            <a:r>
              <a:rPr lang="en-US" dirty="0"/>
              <a:t>by using another pair of base/bounds registers, one </a:t>
            </a:r>
            <a:r>
              <a:rPr lang="en-US" dirty="0" smtClean="0"/>
              <a:t>for the </a:t>
            </a:r>
            <a:r>
              <a:rPr lang="en-US" b="1" dirty="0"/>
              <a:t>instructions</a:t>
            </a:r>
            <a:r>
              <a:rPr lang="en-US" dirty="0"/>
              <a:t> (code) of the program and a second for the </a:t>
            </a:r>
            <a:r>
              <a:rPr lang="en-US" b="1" dirty="0"/>
              <a:t>data </a:t>
            </a:r>
            <a:r>
              <a:rPr lang="en-US" b="1" dirty="0" smtClean="0"/>
              <a:t>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instruction </a:t>
            </a:r>
            <a:r>
              <a:rPr lang="en-US" dirty="0">
                <a:solidFill>
                  <a:srgbClr val="FF0000"/>
                </a:solidFill>
              </a:rPr>
              <a:t>fetches </a:t>
            </a:r>
            <a:r>
              <a:rPr lang="en-US" dirty="0"/>
              <a:t>(instructions to be executed) are relocated and </a:t>
            </a:r>
            <a:r>
              <a:rPr lang="en-US" dirty="0">
                <a:solidFill>
                  <a:srgbClr val="FF0000"/>
                </a:solidFill>
              </a:rPr>
              <a:t>checked with the </a:t>
            </a:r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dirty="0" smtClean="0"/>
              <a:t>register </a:t>
            </a:r>
            <a:r>
              <a:rPr lang="en-US" dirty="0"/>
              <a:t>pair, and only </a:t>
            </a:r>
            <a:r>
              <a:rPr lang="en-US" dirty="0">
                <a:solidFill>
                  <a:srgbClr val="FF0000"/>
                </a:solidFill>
              </a:rPr>
              <a:t>data accesses </a:t>
            </a:r>
            <a:r>
              <a:rPr lang="en-US" dirty="0"/>
              <a:t>(operands of instructions) are relocated and </a:t>
            </a:r>
            <a:r>
              <a:rPr lang="en-US" dirty="0" smtClean="0">
                <a:solidFill>
                  <a:srgbClr val="FF0000"/>
                </a:solidFill>
              </a:rPr>
              <a:t>checked with </a:t>
            </a:r>
            <a:r>
              <a:rPr lang="en-US" dirty="0">
                <a:solidFill>
                  <a:srgbClr val="FF0000"/>
                </a:solidFill>
              </a:rPr>
              <a:t>the second register pair.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1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Pairs </a:t>
            </a:r>
            <a:r>
              <a:rPr lang="en-US" dirty="0"/>
              <a:t>of Base/Bound 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6882"/>
            <a:ext cx="8534400" cy="48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Tagged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may </a:t>
            </a:r>
            <a:r>
              <a:rPr lang="en-US" dirty="0">
                <a:solidFill>
                  <a:srgbClr val="FF0000"/>
                </a:solidFill>
              </a:rPr>
              <a:t>want to protect </a:t>
            </a:r>
            <a:r>
              <a:rPr lang="en-US" i="1" dirty="0">
                <a:solidFill>
                  <a:srgbClr val="FF0000"/>
                </a:solidFill>
              </a:rPr>
              <a:t>some </a:t>
            </a:r>
            <a:r>
              <a:rPr lang="en-US" dirty="0"/>
              <a:t>data values but not </a:t>
            </a:r>
            <a:r>
              <a:rPr lang="en-US" i="1" dirty="0"/>
              <a:t>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tagged architecture, in which every word of machine memory has one </a:t>
            </a:r>
            <a:r>
              <a:rPr lang="en-US" dirty="0" smtClean="0"/>
              <a:t>or more </a:t>
            </a:r>
            <a:r>
              <a:rPr lang="en-US" dirty="0">
                <a:solidFill>
                  <a:srgbClr val="FF0000"/>
                </a:solidFill>
              </a:rPr>
              <a:t>extra bits </a:t>
            </a:r>
            <a:r>
              <a:rPr lang="en-US" dirty="0"/>
              <a:t>to identify the </a:t>
            </a:r>
            <a:r>
              <a:rPr lang="en-US" dirty="0">
                <a:solidFill>
                  <a:srgbClr val="FF0000"/>
                </a:solidFill>
              </a:rPr>
              <a:t>access rights </a:t>
            </a:r>
            <a:r>
              <a:rPr lang="en-US" dirty="0"/>
              <a:t>to that </a:t>
            </a:r>
            <a:r>
              <a:rPr lang="en-US" dirty="0" smtClean="0"/>
              <a:t>word.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access bits can be set </a:t>
            </a:r>
            <a:r>
              <a:rPr lang="en-US" dirty="0" smtClean="0"/>
              <a:t>only by </a:t>
            </a:r>
            <a:r>
              <a:rPr lang="en-US" dirty="0"/>
              <a:t>privileged (operating system) instructions.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bits are </a:t>
            </a:r>
            <a:r>
              <a:rPr lang="en-US" dirty="0">
                <a:solidFill>
                  <a:srgbClr val="FF0000"/>
                </a:solidFill>
              </a:rPr>
              <a:t>tested </a:t>
            </a:r>
            <a:r>
              <a:rPr lang="en-US" dirty="0"/>
              <a:t>every time an </a:t>
            </a:r>
            <a:r>
              <a:rPr lang="en-US" dirty="0" smtClean="0"/>
              <a:t>instruction accesses </a:t>
            </a:r>
            <a:r>
              <a:rPr lang="en-US" dirty="0"/>
              <a:t>that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2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Tagged Architecture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09290"/>
            <a:ext cx="3242082" cy="493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7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Segmentation, involves the simple notion of </a:t>
            </a:r>
            <a:r>
              <a:rPr lang="en-US" dirty="0" smtClean="0">
                <a:solidFill>
                  <a:srgbClr val="FF0000"/>
                </a:solidFill>
              </a:rPr>
              <a:t>dividing</a:t>
            </a:r>
            <a:r>
              <a:rPr lang="en-US" dirty="0" smtClean="0"/>
              <a:t> a program into separate pieces. </a:t>
            </a:r>
          </a:p>
          <a:p>
            <a:r>
              <a:rPr lang="en-US" dirty="0" smtClean="0"/>
              <a:t>Each piece has a </a:t>
            </a:r>
            <a:r>
              <a:rPr lang="en-US" dirty="0" smtClean="0">
                <a:solidFill>
                  <a:srgbClr val="FF0000"/>
                </a:solidFill>
              </a:rPr>
              <a:t>logical unity</a:t>
            </a:r>
            <a:r>
              <a:rPr lang="en-US" dirty="0" smtClean="0"/>
              <a:t>, exhibiting a </a:t>
            </a:r>
            <a:r>
              <a:rPr lang="en-US" dirty="0" smtClean="0">
                <a:solidFill>
                  <a:srgbClr val="FF0000"/>
                </a:solidFill>
              </a:rPr>
              <a:t>relationship among all of its code or data values.</a:t>
            </a:r>
          </a:p>
          <a:p>
            <a:r>
              <a:rPr lang="en-US" dirty="0" smtClean="0"/>
              <a:t>Segmentation allows a program to be divided into </a:t>
            </a:r>
            <a:r>
              <a:rPr lang="en-US" dirty="0" smtClean="0">
                <a:solidFill>
                  <a:srgbClr val="FF0000"/>
                </a:solidFill>
              </a:rPr>
              <a:t>many pieces having different access rights.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segment has a </a:t>
            </a:r>
            <a:r>
              <a:rPr lang="en-US" dirty="0" smtClean="0">
                <a:solidFill>
                  <a:srgbClr val="FF0000"/>
                </a:solidFill>
              </a:rPr>
              <a:t>unique name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code or data item </a:t>
            </a:r>
            <a:r>
              <a:rPr lang="en-US" dirty="0" smtClean="0"/>
              <a:t>within a segment is addressed as the pair </a:t>
            </a:r>
            <a:r>
              <a:rPr lang="en-US" b="1" dirty="0" smtClean="0"/>
              <a:t>&lt;</a:t>
            </a:r>
            <a:r>
              <a:rPr lang="en-US" b="1" i="1" dirty="0" smtClean="0"/>
              <a:t>name, offset&gt;</a:t>
            </a:r>
            <a:r>
              <a:rPr lang="en-US" i="1" dirty="0" smtClean="0"/>
              <a:t>, where name is the name of the segment containing the data item and offset is its location within the segment (that is, its distance from the start of the segment).</a:t>
            </a:r>
          </a:p>
          <a:p>
            <a:r>
              <a:rPr lang="en-US" dirty="0" smtClean="0"/>
              <a:t>Logically, the programmer pictures a program as a </a:t>
            </a:r>
            <a:r>
              <a:rPr lang="en-US" dirty="0" smtClean="0">
                <a:solidFill>
                  <a:srgbClr val="FF0000"/>
                </a:solidFill>
              </a:rPr>
              <a:t>long collection of segments.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Segments can be separately relocated</a:t>
            </a:r>
            <a:r>
              <a:rPr lang="en-US" dirty="0" smtClean="0"/>
              <a:t>, allowing any segment to be placed in </a:t>
            </a:r>
            <a:r>
              <a:rPr lang="en-US" dirty="0" smtClean="0">
                <a:solidFill>
                  <a:srgbClr val="FF0000"/>
                </a:solidFill>
              </a:rPr>
              <a:t>any available memory locations.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and Physical Representation of Segments.</a:t>
            </a:r>
            <a:endParaRPr lang="en-US" dirty="0"/>
          </a:p>
        </p:txBody>
      </p:sp>
      <p:pic>
        <p:nvPicPr>
          <p:cNvPr id="1026" name="Picture 2" descr="C:\Users\Teenu\Desktop\4.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85" y="1600200"/>
            <a:ext cx="6060515" cy="49264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4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perating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ystem must maintain a </a:t>
            </a:r>
            <a:r>
              <a:rPr lang="en-US" dirty="0" smtClean="0">
                <a:solidFill>
                  <a:srgbClr val="FF0000"/>
                </a:solidFill>
              </a:rPr>
              <a:t>table of </a:t>
            </a:r>
            <a:r>
              <a:rPr lang="en-US" dirty="0" smtClean="0"/>
              <a:t>segment names and their true addresses in memory.</a:t>
            </a:r>
          </a:p>
          <a:p>
            <a:r>
              <a:rPr lang="en-US" dirty="0" smtClean="0"/>
              <a:t>When a program generates an address of the form &lt;</a:t>
            </a:r>
            <a:r>
              <a:rPr lang="en-US" i="1" dirty="0" smtClean="0"/>
              <a:t>name, offset&gt;, </a:t>
            </a:r>
            <a:r>
              <a:rPr lang="en-US" dirty="0" smtClean="0"/>
              <a:t>the operating system looks up name in the </a:t>
            </a:r>
            <a:r>
              <a:rPr lang="en-US" b="1" dirty="0" smtClean="0">
                <a:solidFill>
                  <a:srgbClr val="FF0000"/>
                </a:solidFill>
              </a:rPr>
              <a:t>segment directory </a:t>
            </a:r>
            <a:r>
              <a:rPr lang="en-US" dirty="0" smtClean="0"/>
              <a:t>and determines its real beginning memory address. </a:t>
            </a:r>
          </a:p>
          <a:p>
            <a:r>
              <a:rPr lang="en-US" dirty="0" smtClean="0"/>
              <a:t>To that address the operating system adds offset, giving the true memory address of the code or data item. </a:t>
            </a:r>
          </a:p>
          <a:p>
            <a:r>
              <a:rPr lang="en-US" dirty="0" smtClean="0"/>
              <a:t>For efficiency there is usually </a:t>
            </a:r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 smtClean="0"/>
              <a:t>operating system segment address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for each process in execution.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processes </a:t>
            </a:r>
            <a:r>
              <a:rPr lang="en-US" dirty="0" smtClean="0"/>
              <a:t>that need to share access to a single segment would have the same segment name and address in their segment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2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of Segment Address</a:t>
            </a:r>
            <a:endParaRPr lang="en-US" dirty="0"/>
          </a:p>
        </p:txBody>
      </p:sp>
      <p:pic>
        <p:nvPicPr>
          <p:cNvPr id="2050" name="Picture 2" descr="C:\Users\Teenu\Desktop\4.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7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and Address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most </a:t>
            </a:r>
            <a:r>
              <a:rPr lang="en-US" dirty="0" smtClean="0">
                <a:solidFill>
                  <a:srgbClr val="FF0000"/>
                </a:solidFill>
              </a:rPr>
              <a:t>obvious problem </a:t>
            </a:r>
            <a:r>
              <a:rPr lang="en-US" dirty="0">
                <a:solidFill>
                  <a:srgbClr val="FF0000"/>
                </a:solidFill>
              </a:rPr>
              <a:t>of multiprogramming </a:t>
            </a:r>
            <a:r>
              <a:rPr lang="en-US" dirty="0"/>
              <a:t>is preventing one program from affecting </a:t>
            </a:r>
            <a:r>
              <a:rPr lang="en-US" dirty="0" smtClean="0"/>
              <a:t>the data </a:t>
            </a:r>
            <a:r>
              <a:rPr lang="en-US" dirty="0"/>
              <a:t>and programs in the memory space of other users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Protection can be built into d h/w </a:t>
            </a:r>
            <a:r>
              <a:rPr lang="en-US" dirty="0" err="1" smtClean="0">
                <a:solidFill>
                  <a:srgbClr val="FF0000"/>
                </a:solidFill>
              </a:rPr>
              <a:t>mechnsms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</a:t>
            </a:r>
            <a:r>
              <a:rPr lang="en-US" dirty="0" err="1" smtClean="0"/>
              <a:t>cntrl</a:t>
            </a:r>
            <a:r>
              <a:rPr lang="en-US" dirty="0" smtClean="0"/>
              <a:t> </a:t>
            </a:r>
            <a:r>
              <a:rPr lang="en-US" dirty="0" err="1" smtClean="0"/>
              <a:t>efcient</a:t>
            </a:r>
            <a:r>
              <a:rPr lang="en-US" dirty="0" smtClean="0"/>
              <a:t> use of </a:t>
            </a:r>
            <a:r>
              <a:rPr lang="en-US" dirty="0" err="1" smtClean="0"/>
              <a:t>mmry</a:t>
            </a:r>
            <a:r>
              <a:rPr lang="en-US" dirty="0" smtClean="0"/>
              <a:t>. So solid </a:t>
            </a:r>
            <a:r>
              <a:rPr lang="en-US" dirty="0" err="1" smtClean="0"/>
              <a:t>prtction</a:t>
            </a:r>
            <a:r>
              <a:rPr lang="en-US" dirty="0" smtClean="0"/>
              <a:t> can be provided @ </a:t>
            </a:r>
            <a:r>
              <a:rPr lang="en-US" dirty="0" err="1" smtClean="0"/>
              <a:t>essentialy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aditional</a:t>
            </a:r>
            <a:r>
              <a:rPr lang="en-US" dirty="0" smtClean="0">
                <a:solidFill>
                  <a:srgbClr val="FF0000"/>
                </a:solidFill>
              </a:rPr>
              <a:t> cost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Base/Bound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Tagged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Paging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Combined paging with segmentation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19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user's program does not know what </a:t>
            </a:r>
            <a:r>
              <a:rPr lang="en-US" dirty="0" smtClean="0">
                <a:solidFill>
                  <a:srgbClr val="FF0000"/>
                </a:solidFill>
              </a:rPr>
              <a:t>true memory addresses</a:t>
            </a:r>
            <a:r>
              <a:rPr lang="en-US" dirty="0" smtClean="0"/>
              <a:t> it uses.</a:t>
            </a:r>
          </a:p>
          <a:p>
            <a:r>
              <a:rPr lang="en-US" dirty="0" smtClean="0"/>
              <a:t>This hiding of addresses has </a:t>
            </a:r>
            <a:r>
              <a:rPr lang="en-US" dirty="0" smtClean="0">
                <a:solidFill>
                  <a:srgbClr val="FF0000"/>
                </a:solidFill>
              </a:rPr>
              <a:t>three advantages</a:t>
            </a:r>
            <a:r>
              <a:rPr lang="en-US" dirty="0" smtClean="0"/>
              <a:t> for the operating system.</a:t>
            </a:r>
          </a:p>
          <a:p>
            <a:pPr lvl="1"/>
            <a:r>
              <a:rPr lang="en-US" dirty="0" smtClean="0"/>
              <a:t>The operating system can place any segment at </a:t>
            </a:r>
            <a:r>
              <a:rPr lang="en-US" dirty="0" smtClean="0">
                <a:solidFill>
                  <a:srgbClr val="FF0000"/>
                </a:solidFill>
              </a:rPr>
              <a:t>any location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/>
              <a:t>any segment to any location, even after the program begins to execute. </a:t>
            </a:r>
          </a:p>
          <a:p>
            <a:pPr lvl="1"/>
            <a:r>
              <a:rPr lang="en-US" dirty="0" smtClean="0"/>
              <a:t>A segment can be </a:t>
            </a:r>
            <a:r>
              <a:rPr lang="en-US" dirty="0" smtClean="0">
                <a:solidFill>
                  <a:srgbClr val="FF0000"/>
                </a:solidFill>
              </a:rPr>
              <a:t>removed</a:t>
            </a:r>
            <a:r>
              <a:rPr lang="en-US" dirty="0" smtClean="0"/>
              <a:t> from main memory (and stored on an auxiliary device) if it is </a:t>
            </a:r>
            <a:r>
              <a:rPr lang="en-US" dirty="0" smtClean="0">
                <a:solidFill>
                  <a:srgbClr val="FF0000"/>
                </a:solidFill>
              </a:rPr>
              <a:t>not being used 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 address reference </a:t>
            </a:r>
            <a:r>
              <a:rPr lang="en-US" dirty="0" smtClean="0">
                <a:solidFill>
                  <a:srgbClr val="FF0000"/>
                </a:solidFill>
              </a:rPr>
              <a:t>passes through the operating system, </a:t>
            </a:r>
            <a:r>
              <a:rPr lang="en-US" dirty="0" smtClean="0"/>
              <a:t>so there is an opportunity to check each one for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Segmentation offers these </a:t>
            </a:r>
            <a:r>
              <a:rPr lang="en-US" dirty="0" smtClean="0">
                <a:solidFill>
                  <a:srgbClr val="FF0000"/>
                </a:solidFill>
              </a:rPr>
              <a:t>security benefits:</a:t>
            </a:r>
          </a:p>
          <a:p>
            <a:pPr lvl="1"/>
            <a:r>
              <a:rPr lang="en-US" dirty="0" smtClean="0"/>
              <a:t>Each address reference is checked for protection.</a:t>
            </a:r>
          </a:p>
          <a:p>
            <a:pPr lvl="1"/>
            <a:r>
              <a:rPr lang="en-US" dirty="0" smtClean="0"/>
              <a:t>Many different classes of data items can be assigned different levels of protection.</a:t>
            </a:r>
          </a:p>
          <a:p>
            <a:pPr lvl="1"/>
            <a:r>
              <a:rPr lang="en-US" dirty="0" smtClean="0"/>
              <a:t>Two or more users can share access to a segment, with potentially different access rights.</a:t>
            </a:r>
          </a:p>
          <a:p>
            <a:pPr lvl="1"/>
            <a:r>
              <a:rPr lang="en-US" dirty="0" smtClean="0"/>
              <a:t>A user cannot generate an address or access to an unpermitted 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9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protection difficulty inherent in segmentation concerns segment size. </a:t>
            </a:r>
          </a:p>
          <a:p>
            <a:r>
              <a:rPr lang="en-US" dirty="0" smtClean="0"/>
              <a:t>Each segment has a particular size. </a:t>
            </a:r>
          </a:p>
          <a:p>
            <a:r>
              <a:rPr lang="en-US" dirty="0" smtClean="0"/>
              <a:t>However, a program can generate a reference to a valid segment </a:t>
            </a:r>
            <a:r>
              <a:rPr lang="en-US" i="1" dirty="0" smtClean="0"/>
              <a:t>name, but </a:t>
            </a:r>
            <a:r>
              <a:rPr lang="en-US" dirty="0" smtClean="0"/>
              <a:t>with an </a:t>
            </a:r>
            <a:r>
              <a:rPr lang="en-US" i="1" dirty="0" smtClean="0"/>
              <a:t>offset beyond the end of the segment.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 implementation of segmentation presents two problems: </a:t>
            </a:r>
          </a:p>
          <a:p>
            <a:pPr lvl="1"/>
            <a:r>
              <a:rPr lang="en-US" dirty="0" smtClean="0"/>
              <a:t>Segment names are inconvenient to encode in instructions.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operating system's lookup of the name in a table can be slow. </a:t>
            </a:r>
          </a:p>
          <a:p>
            <a:r>
              <a:rPr lang="en-US" dirty="0" smtClean="0"/>
              <a:t>To overcome these difficulties, segment names are often converted to numbers by the compiler when a program is translated; the compiler also appends a linkage table matching numbers to true segment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divided into equal-sized pieces called </a:t>
            </a:r>
            <a:r>
              <a:rPr lang="en-US" b="1" dirty="0" smtClean="0"/>
              <a:t>pages</a:t>
            </a:r>
            <a:r>
              <a:rPr lang="en-US" dirty="0" smtClean="0"/>
              <a:t>, and memory is divided into equal-sized units called </a:t>
            </a:r>
            <a:r>
              <a:rPr lang="en-US" b="1" dirty="0" smtClean="0"/>
              <a:t>page 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address in a paging scheme is a two-part object, this time consisting of </a:t>
            </a:r>
            <a:r>
              <a:rPr lang="en-US" b="1" dirty="0" smtClean="0"/>
              <a:t>&lt;</a:t>
            </a:r>
            <a:r>
              <a:rPr lang="en-US" b="1" i="1" dirty="0" smtClean="0"/>
              <a:t>page, offset&gt;.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operating system maintains a table of user page numbers and their true addresses in memory.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page </a:t>
            </a:r>
            <a:r>
              <a:rPr lang="en-US" dirty="0" smtClean="0"/>
              <a:t>portion of every &lt;</a:t>
            </a:r>
            <a:r>
              <a:rPr lang="en-US" i="1" dirty="0" smtClean="0"/>
              <a:t>page, offset&gt; </a:t>
            </a:r>
            <a:r>
              <a:rPr lang="en-US" dirty="0" smtClean="0"/>
              <a:t>reference is converted to a page frame address by a table lookup; the offset portion is added to the page frame address to produce the real memory address of the object referred to as &lt;</a:t>
            </a:r>
            <a:r>
              <a:rPr lang="en-US" i="1" dirty="0" smtClean="0"/>
              <a:t>page, offset&gt;.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Address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01" y="1295400"/>
            <a:ext cx="675218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pages in the paging approach are of the same fixed size, so fragmentation is not a problem. </a:t>
            </a:r>
          </a:p>
          <a:p>
            <a:r>
              <a:rPr lang="en-US" dirty="0" smtClean="0"/>
              <a:t>Each page can fit in any available page in memory, and thus there is no problem of addressing beyond the end of a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Combined Paging with 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Paging offers implementation efficiency, while segmentation offers logical protection characteristics.</a:t>
            </a:r>
          </a:p>
          <a:p>
            <a:r>
              <a:rPr lang="en-US" sz="2800" dirty="0" err="1" smtClean="0"/>
              <a:t>Multics</a:t>
            </a:r>
            <a:r>
              <a:rPr lang="en-US" sz="2800" dirty="0" smtClean="0"/>
              <a:t> operating system (implemented on a GE-645 machine) applied paging on top of segmentation. </a:t>
            </a:r>
          </a:p>
          <a:p>
            <a:r>
              <a:rPr lang="en-US" sz="2800" dirty="0" smtClean="0"/>
              <a:t>In both cases, the programmer could divide a program into logical segments.</a:t>
            </a:r>
          </a:p>
          <a:p>
            <a:r>
              <a:rPr lang="en-US" sz="2800" dirty="0" smtClean="0"/>
              <a:t>Each segment was then broken into fixed-size pages. 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Multics</a:t>
            </a:r>
            <a:r>
              <a:rPr lang="en-US" sz="2800" dirty="0" smtClean="0"/>
              <a:t>, the segment </a:t>
            </a:r>
            <a:r>
              <a:rPr lang="en-US" sz="2800" i="1" dirty="0" smtClean="0"/>
              <a:t>name portion of </a:t>
            </a:r>
            <a:r>
              <a:rPr lang="en-US" sz="2800" dirty="0" smtClean="0"/>
              <a:t>an address was an 18-bit number with a 16-bit </a:t>
            </a:r>
            <a:r>
              <a:rPr lang="en-US" sz="2800" i="1" dirty="0" smtClean="0"/>
              <a:t>offset. </a:t>
            </a:r>
          </a:p>
          <a:p>
            <a:r>
              <a:rPr lang="en-US" sz="2800" i="1" dirty="0" smtClean="0"/>
              <a:t>The addresses were then broken into </a:t>
            </a:r>
            <a:r>
              <a:rPr lang="en-US" sz="2800" dirty="0" smtClean="0"/>
              <a:t>1024-byte pages.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Segmentation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39" y="1143000"/>
            <a:ext cx="706053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revent </a:t>
            </a:r>
            <a:r>
              <a:rPr lang="en-US" dirty="0">
                <a:solidFill>
                  <a:srgbClr val="FF0000"/>
                </a:solidFill>
              </a:rPr>
              <a:t>a faulty user program </a:t>
            </a:r>
            <a:r>
              <a:rPr lang="en-US" dirty="0"/>
              <a:t>from destroying part of the resident portion of the </a:t>
            </a:r>
            <a:r>
              <a:rPr lang="en-US" dirty="0" smtClean="0"/>
              <a:t>operating system.</a:t>
            </a:r>
          </a:p>
          <a:p>
            <a:r>
              <a:rPr lang="en-US" dirty="0"/>
              <a:t>F</a:t>
            </a:r>
            <a:r>
              <a:rPr lang="en-US" dirty="0" smtClean="0"/>
              <a:t>ence </a:t>
            </a:r>
            <a:r>
              <a:rPr lang="en-US" dirty="0"/>
              <a:t>is a method to confine </a:t>
            </a:r>
            <a:r>
              <a:rPr lang="en-US" dirty="0">
                <a:solidFill>
                  <a:srgbClr val="FF0000"/>
                </a:solidFill>
              </a:rPr>
              <a:t>users to one side of a boundary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one implementation, the fence was a </a:t>
            </a:r>
            <a:r>
              <a:rPr lang="en-US" dirty="0">
                <a:solidFill>
                  <a:srgbClr val="FF0000"/>
                </a:solidFill>
              </a:rPr>
              <a:t>predefined memory address, </a:t>
            </a:r>
            <a:r>
              <a:rPr lang="en-US" dirty="0"/>
              <a:t>enabling the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perating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ystem </a:t>
            </a:r>
            <a:r>
              <a:rPr lang="en-US" dirty="0"/>
              <a:t>to reside on one side and the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ser to stay on the other</a:t>
            </a:r>
            <a:r>
              <a:rPr lang="en-US" dirty="0" smtClean="0"/>
              <a:t>. (</a:t>
            </a:r>
            <a:r>
              <a:rPr lang="en-US" dirty="0" err="1" smtClean="0"/>
              <a:t>eg</a:t>
            </a:r>
            <a:r>
              <a:rPr lang="en-US" dirty="0" smtClean="0"/>
              <a:t>-&gt;)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55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Control of Access to General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Protecting memory is a specific case of the more general problem of protecting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Kinds of objects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 file or data set on an auxiliary storage device</a:t>
            </a:r>
          </a:p>
          <a:p>
            <a:pPr lvl="1"/>
            <a:r>
              <a:rPr lang="en-US" dirty="0" smtClean="0"/>
              <a:t>An executing program in memory</a:t>
            </a:r>
          </a:p>
          <a:p>
            <a:pPr lvl="1"/>
            <a:r>
              <a:rPr lang="en-US" dirty="0" smtClean="0"/>
              <a:t>A directory of files</a:t>
            </a:r>
          </a:p>
          <a:p>
            <a:pPr lvl="1"/>
            <a:r>
              <a:rPr lang="en-US" dirty="0" smtClean="0"/>
              <a:t>A hardware device</a:t>
            </a:r>
          </a:p>
          <a:p>
            <a:pPr lvl="1"/>
            <a:r>
              <a:rPr lang="en-US" dirty="0" smtClean="0"/>
              <a:t>A data structure</a:t>
            </a:r>
          </a:p>
          <a:p>
            <a:pPr lvl="1"/>
            <a:r>
              <a:rPr lang="en-US" dirty="0" smtClean="0"/>
              <a:t>A table of the operating system</a:t>
            </a:r>
          </a:p>
          <a:p>
            <a:pPr lvl="1"/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Protection mechanism</a:t>
            </a:r>
          </a:p>
          <a:p>
            <a:r>
              <a:rPr lang="en-US" dirty="0"/>
              <a:t>There are several complementary goals in protecting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Check every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Enforce least </a:t>
            </a:r>
            <a:r>
              <a:rPr lang="en-US" dirty="0" smtClean="0"/>
              <a:t>privilege</a:t>
            </a:r>
          </a:p>
          <a:p>
            <a:pPr lvl="1"/>
            <a:r>
              <a:rPr lang="en-US" dirty="0"/>
              <a:t>Verify acceptable </a:t>
            </a:r>
            <a:r>
              <a:rPr lang="en-US" dirty="0" smtClean="0"/>
              <a:t>usage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of Access to General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Access control list</a:t>
            </a:r>
          </a:p>
          <a:p>
            <a:r>
              <a:rPr lang="en-US" dirty="0" smtClean="0"/>
              <a:t>Access control matrix</a:t>
            </a:r>
          </a:p>
          <a:p>
            <a:r>
              <a:rPr lang="en-US" dirty="0" smtClean="0"/>
              <a:t>Capability</a:t>
            </a:r>
          </a:p>
          <a:p>
            <a:r>
              <a:rPr lang="en-US" dirty="0" smtClean="0"/>
              <a:t>Kerberos</a:t>
            </a:r>
          </a:p>
          <a:p>
            <a:r>
              <a:rPr lang="en-US" dirty="0" smtClean="0"/>
              <a:t>Procedure oriented access control</a:t>
            </a:r>
          </a:p>
          <a:p>
            <a:r>
              <a:rPr lang="en-US" dirty="0" smtClean="0"/>
              <a:t>Role based access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7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file has a unique owner who possesses "control" access </a:t>
            </a:r>
            <a:r>
              <a:rPr lang="en-US" dirty="0" smtClean="0"/>
              <a:t>rights </a:t>
            </a:r>
            <a:r>
              <a:rPr lang="en-US" dirty="0"/>
              <a:t>and to revoke access to any person </a:t>
            </a:r>
            <a:r>
              <a:rPr lang="en-US" dirty="0" smtClean="0"/>
              <a:t>at any </a:t>
            </a:r>
            <a:r>
              <a:rPr lang="en-US" dirty="0"/>
              <a:t>time.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user has a file directory, which lists all the files to which that user has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operating system must maintain all file directories, </a:t>
            </a:r>
            <a:r>
              <a:rPr lang="en-US" dirty="0" smtClean="0"/>
              <a:t>under commands </a:t>
            </a:r>
            <a:r>
              <a:rPr lang="en-US" dirty="0"/>
              <a:t>from the owners of files.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obvious rights to files are the common read, </a:t>
            </a:r>
            <a:r>
              <a:rPr lang="en-US" dirty="0" smtClean="0"/>
              <a:t>write, and </a:t>
            </a:r>
            <a:r>
              <a:rPr lang="en-US" dirty="0"/>
              <a:t>execute familiar on many shared systems.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right, owner, </a:t>
            </a:r>
            <a:r>
              <a:rPr lang="en-US" dirty="0" smtClean="0"/>
              <a:t>is possessed </a:t>
            </a:r>
            <a:r>
              <a:rPr lang="en-US" dirty="0"/>
              <a:t>by the owner, permitting that user to grant and revoke access rights.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86" y="1447800"/>
            <a:ext cx="716410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approach is easy to implement because it uses one list per user, naming all the objects that user is allowed to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Difficulties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list </a:t>
            </a:r>
            <a:r>
              <a:rPr lang="en-US" dirty="0" smtClean="0"/>
              <a:t>becomes too </a:t>
            </a:r>
            <a:r>
              <a:rPr lang="en-US" dirty="0"/>
              <a:t>large if many shared objects, such as libraries of subprograms or a common table of </a:t>
            </a:r>
            <a:r>
              <a:rPr lang="en-US" dirty="0" smtClean="0"/>
              <a:t>users, are </a:t>
            </a:r>
            <a:r>
              <a:rPr lang="en-US" dirty="0"/>
              <a:t>accessible to all users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Revocation </a:t>
            </a:r>
            <a:r>
              <a:rPr lang="en-US" dirty="0"/>
              <a:t>of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seudonyms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Access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81" y="1143000"/>
            <a:ext cx="74298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alternative representation is the access control list.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one such list for </a:t>
            </a:r>
            <a:r>
              <a:rPr lang="en-US" dirty="0" smtClean="0"/>
              <a:t>each object</a:t>
            </a:r>
            <a:r>
              <a:rPr lang="en-US" dirty="0"/>
              <a:t>, and the list shows all subjects who should have access to the object and what </a:t>
            </a:r>
            <a:r>
              <a:rPr lang="en-US" dirty="0" smtClean="0"/>
              <a:t>their access </a:t>
            </a:r>
            <a:r>
              <a:rPr lang="en-US" dirty="0"/>
              <a:t>is.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differs from the directory list because there is one access control </a:t>
            </a:r>
            <a:r>
              <a:rPr lang="en-US" dirty="0" smtClean="0"/>
              <a:t>list per </a:t>
            </a:r>
            <a:r>
              <a:rPr lang="en-US" i="1" dirty="0"/>
              <a:t>object</a:t>
            </a:r>
            <a:r>
              <a:rPr lang="en-US" dirty="0"/>
              <a:t>; a directory is created for each </a:t>
            </a:r>
            <a:r>
              <a:rPr lang="en-US" i="1" dirty="0"/>
              <a:t>subject.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594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/>
              <a:t>Access 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Multics</a:t>
            </a:r>
            <a:r>
              <a:rPr lang="en-US" dirty="0"/>
              <a:t> operating system used a form of access control list in which each user </a:t>
            </a:r>
            <a:r>
              <a:rPr lang="en-US" dirty="0" smtClean="0"/>
              <a:t>belonged to </a:t>
            </a:r>
            <a:r>
              <a:rPr lang="en-US" dirty="0"/>
              <a:t>three protection classes: a user, a group, and a compartment.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smtClean="0"/>
              <a:t>designation identified </a:t>
            </a:r>
            <a:r>
              <a:rPr lang="en-US" dirty="0"/>
              <a:t>a specific </a:t>
            </a:r>
            <a:r>
              <a:rPr lang="en-US" dirty="0" smtClean="0"/>
              <a:t>subject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b="1" dirty="0"/>
              <a:t>group </a:t>
            </a:r>
            <a:r>
              <a:rPr lang="en-US" dirty="0"/>
              <a:t>designation brought together subjects who had </a:t>
            </a:r>
            <a:r>
              <a:rPr lang="en-US" dirty="0" smtClean="0"/>
              <a:t>a common </a:t>
            </a:r>
            <a:r>
              <a:rPr lang="en-US" dirty="0"/>
              <a:t>interest, such as coworkers on a 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compartment</a:t>
            </a:r>
            <a:r>
              <a:rPr lang="en-US" dirty="0"/>
              <a:t> confined an </a:t>
            </a:r>
            <a:r>
              <a:rPr lang="en-US" dirty="0" smtClean="0"/>
              <a:t>untrusted object</a:t>
            </a:r>
            <a:r>
              <a:rPr lang="en-US" dirty="0"/>
              <a:t>; a program executing in one compartment could not access objects in </a:t>
            </a:r>
            <a:r>
              <a:rPr lang="en-US" dirty="0" smtClean="0"/>
              <a:t>another compartment </a:t>
            </a:r>
            <a:r>
              <a:rPr lang="en-US" dirty="0"/>
              <a:t>without specific permission.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compartment was also a way to collect </a:t>
            </a:r>
            <a:r>
              <a:rPr lang="en-US" dirty="0" smtClean="0"/>
              <a:t>objects that </a:t>
            </a:r>
            <a:r>
              <a:rPr lang="en-US" dirty="0"/>
              <a:t>were related, such as all files for a single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2461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08" y="1219200"/>
            <a:ext cx="5645491" cy="542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1263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kind of mechanism would be too restrictive to be usable</a:t>
            </a:r>
            <a:r>
              <a:rPr lang="en-US" dirty="0" smtClean="0"/>
              <a:t>.</a:t>
            </a:r>
          </a:p>
          <a:p>
            <a:r>
              <a:rPr lang="en-US" dirty="0"/>
              <a:t>The solution is the use of </a:t>
            </a:r>
            <a:r>
              <a:rPr lang="en-US" b="1" dirty="0"/>
              <a:t>wild cards</a:t>
            </a:r>
            <a:r>
              <a:rPr lang="en-US" dirty="0"/>
              <a:t>, meaning placeholders that designate "any </a:t>
            </a:r>
            <a:r>
              <a:rPr lang="en-US" dirty="0" smtClean="0"/>
              <a:t>user“.</a:t>
            </a:r>
          </a:p>
          <a:p>
            <a:r>
              <a:rPr lang="en-US" dirty="0"/>
              <a:t>The access control list can be maintained in sorted order, with </a:t>
            </a:r>
            <a:r>
              <a:rPr lang="en-US" i="1" dirty="0"/>
              <a:t>* </a:t>
            </a:r>
            <a:r>
              <a:rPr lang="en-US" dirty="0"/>
              <a:t>sorted as coming after </a:t>
            </a:r>
            <a:r>
              <a:rPr lang="en-US" dirty="0" smtClean="0"/>
              <a:t>all specific </a:t>
            </a:r>
            <a:r>
              <a:rPr lang="en-US" dirty="0"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0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Fixed Fence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56" y="1676400"/>
            <a:ext cx="5249343" cy="444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6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table in which each </a:t>
            </a:r>
            <a:r>
              <a:rPr lang="en-US" dirty="0" smtClean="0"/>
              <a:t>row represents </a:t>
            </a:r>
            <a:r>
              <a:rPr lang="en-US" dirty="0"/>
              <a:t>a subject, each column represents an object, and each entry is the set of </a:t>
            </a:r>
            <a:r>
              <a:rPr lang="en-US" dirty="0" smtClean="0"/>
              <a:t>access rights </a:t>
            </a:r>
            <a:r>
              <a:rPr lang="en-US" dirty="0"/>
              <a:t>for that subject to that object.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the access control matrix is sparse (meaning that most </a:t>
            </a:r>
            <a:r>
              <a:rPr lang="en-US" dirty="0" smtClean="0"/>
              <a:t>cells are </a:t>
            </a:r>
            <a:r>
              <a:rPr lang="en-US" dirty="0"/>
              <a:t>empty):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subjects do not have access rights to most objects.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access matrix </a:t>
            </a:r>
            <a:r>
              <a:rPr lang="en-US" dirty="0" smtClean="0"/>
              <a:t>can be </a:t>
            </a:r>
            <a:r>
              <a:rPr lang="en-US" dirty="0"/>
              <a:t>represented as a list of triples, having the form &lt;subject, object, rights&gt;.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5086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7068307" cy="19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65015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capability is a ticket giving permission to a subject to have a certain type of access to </a:t>
            </a:r>
            <a:r>
              <a:rPr lang="en-US" dirty="0" smtClean="0"/>
              <a:t>an object.</a:t>
            </a:r>
          </a:p>
          <a:p>
            <a:r>
              <a:rPr lang="en-US" dirty="0"/>
              <a:t>The operating system returns to the user </a:t>
            </a:r>
            <a:r>
              <a:rPr lang="en-US" dirty="0" smtClean="0"/>
              <a:t>a pointer </a:t>
            </a:r>
            <a:r>
              <a:rPr lang="en-US" dirty="0"/>
              <a:t>to an operating system data structure, which also links to the user.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capability </a:t>
            </a:r>
            <a:r>
              <a:rPr lang="en-US" dirty="0" smtClean="0"/>
              <a:t>can be </a:t>
            </a:r>
            <a:r>
              <a:rPr lang="en-US" dirty="0"/>
              <a:t>created only by a specific request from a user to the operating system. </a:t>
            </a:r>
            <a:endParaRPr lang="en-US" dirty="0" smtClean="0"/>
          </a:p>
          <a:p>
            <a:r>
              <a:rPr lang="en-US" dirty="0" smtClean="0"/>
              <a:t>Each capability also </a:t>
            </a:r>
            <a:r>
              <a:rPr lang="en-US" dirty="0"/>
              <a:t>identifies the allowable accesses.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7822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capabilities can be encrypted under a key available only to the access </a:t>
            </a:r>
            <a:r>
              <a:rPr lang="en-US" dirty="0" smtClean="0"/>
              <a:t>control mechanism.</a:t>
            </a:r>
          </a:p>
          <a:p>
            <a:r>
              <a:rPr lang="en-US" dirty="0"/>
              <a:t>One possible access right to an object is </a:t>
            </a:r>
            <a:r>
              <a:rPr lang="en-US" b="1" i="1" dirty="0"/>
              <a:t>transfer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dirty="0"/>
              <a:t>propagate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subject having this </a:t>
            </a:r>
            <a:r>
              <a:rPr lang="en-US" dirty="0" smtClean="0"/>
              <a:t>right can </a:t>
            </a:r>
            <a:r>
              <a:rPr lang="en-US" dirty="0"/>
              <a:t>pass copies of capabilities to other subjects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556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a process executes, it operates in a </a:t>
            </a:r>
            <a:r>
              <a:rPr lang="en-US" b="1" dirty="0"/>
              <a:t>domain</a:t>
            </a:r>
            <a:r>
              <a:rPr lang="en-US" dirty="0"/>
              <a:t> or local name space.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domain is </a:t>
            </a:r>
            <a:r>
              <a:rPr lang="en-US" dirty="0" smtClean="0"/>
              <a:t>the collection </a:t>
            </a:r>
            <a:r>
              <a:rPr lang="en-US" dirty="0"/>
              <a:t>of objects to which the process has access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capability identifies a single object in a domain, the collection of </a:t>
            </a:r>
            <a:r>
              <a:rPr lang="en-US" dirty="0" smtClean="0"/>
              <a:t>capabilities defines </a:t>
            </a:r>
            <a:r>
              <a:rPr lang="en-US" dirty="0"/>
              <a:t>the domain</a:t>
            </a:r>
            <a:r>
              <a:rPr lang="en-US" dirty="0" smtClean="0"/>
              <a:t>.</a:t>
            </a:r>
          </a:p>
          <a:p>
            <a:r>
              <a:rPr lang="en-US" dirty="0"/>
              <a:t>Capabilities must be stored in memory inaccessible to normal users</a:t>
            </a:r>
            <a:r>
              <a:rPr lang="en-US" dirty="0" smtClean="0"/>
              <a:t>.</a:t>
            </a:r>
          </a:p>
          <a:p>
            <a:r>
              <a:rPr lang="en-US" dirty="0"/>
              <a:t>During execution, only the capabilities of objects that have been accessed by the </a:t>
            </a:r>
            <a:r>
              <a:rPr lang="en-US" dirty="0" smtClean="0"/>
              <a:t>current process </a:t>
            </a:r>
            <a:r>
              <a:rPr lang="en-US" dirty="0"/>
              <a:t>are kept readily available</a:t>
            </a:r>
            <a:r>
              <a:rPr lang="en-US" dirty="0" smtClean="0"/>
              <a:t>.</a:t>
            </a:r>
          </a:p>
          <a:p>
            <a:r>
              <a:rPr lang="en-US" dirty="0"/>
              <a:t>Capabilities can be revoked.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527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Execution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41" y="1828800"/>
            <a:ext cx="6464469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13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a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3" y="1447800"/>
            <a:ext cx="624526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60343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/>
              <a:t>Kerberos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Kerberos implements </a:t>
            </a:r>
            <a:r>
              <a:rPr lang="en-US" dirty="0"/>
              <a:t>both authentication and access authorization by means of capabilities, </a:t>
            </a:r>
            <a:r>
              <a:rPr lang="en-US" dirty="0" smtClean="0"/>
              <a:t>called </a:t>
            </a:r>
            <a:r>
              <a:rPr lang="en-US" b="1" dirty="0" smtClean="0"/>
              <a:t>tickets</a:t>
            </a:r>
            <a:r>
              <a:rPr lang="en-US" dirty="0"/>
              <a:t>, secured with symmetric cryptography</a:t>
            </a:r>
            <a:r>
              <a:rPr lang="en-US" dirty="0" smtClean="0"/>
              <a:t>.</a:t>
            </a:r>
          </a:p>
          <a:p>
            <a:r>
              <a:rPr lang="en-US" dirty="0"/>
              <a:t>Kerberos requires two systems, called the authentication server (AS) and </a:t>
            </a:r>
            <a:r>
              <a:rPr lang="en-US" dirty="0" smtClean="0"/>
              <a:t>the ticket-granting </a:t>
            </a:r>
            <a:r>
              <a:rPr lang="en-US" dirty="0"/>
              <a:t>server (TGS), which are both part of the key distribution center (KDC</a:t>
            </a:r>
            <a:r>
              <a:rPr lang="en-US" dirty="0" smtClean="0"/>
              <a:t>).</a:t>
            </a:r>
          </a:p>
          <a:p>
            <a:r>
              <a:rPr lang="en-US" dirty="0"/>
              <a:t>Kerberos implements single sign-on; that is, a user signs on once and from that point on </a:t>
            </a:r>
            <a:r>
              <a:rPr lang="en-US" dirty="0" smtClean="0"/>
              <a:t>all the </a:t>
            </a:r>
            <a:r>
              <a:rPr lang="en-US" dirty="0"/>
              <a:t>user's (allowable) actions are authorized without the user needing to sign on again</a:t>
            </a:r>
            <a:r>
              <a:rPr lang="en-US" dirty="0" smtClean="0"/>
              <a:t>.</a:t>
            </a:r>
          </a:p>
          <a:p>
            <a:r>
              <a:rPr lang="en-US" dirty="0"/>
              <a:t>Kerberos accomplishes its local and remote authentication and authorization with a system </a:t>
            </a:r>
            <a:r>
              <a:rPr lang="en-US" dirty="0" smtClean="0"/>
              <a:t>of shared </a:t>
            </a:r>
            <a:r>
              <a:rPr lang="en-US" dirty="0"/>
              <a:t>secret encryption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749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Procedure-Oriented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rocedure-oriented protection imply </a:t>
            </a:r>
            <a:r>
              <a:rPr lang="en-US" dirty="0"/>
              <a:t>the existence of a procedure that </a:t>
            </a:r>
            <a:r>
              <a:rPr lang="en-US" dirty="0" smtClean="0"/>
              <a:t>controls access </a:t>
            </a:r>
            <a:r>
              <a:rPr lang="en-US" dirty="0"/>
              <a:t>to </a:t>
            </a:r>
            <a:r>
              <a:rPr lang="en-US" dirty="0" smtClean="0"/>
              <a:t>objects.</a:t>
            </a:r>
          </a:p>
          <a:p>
            <a:r>
              <a:rPr lang="en-US" dirty="0"/>
              <a:t>Procedures can ensure that accesses to an object be made through a trusted interface. 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either </a:t>
            </a:r>
            <a:r>
              <a:rPr lang="en-US" dirty="0"/>
              <a:t>users nor general operating system routines might be allowed direct </a:t>
            </a:r>
            <a:r>
              <a:rPr lang="en-US" dirty="0" smtClean="0"/>
              <a:t>access to </a:t>
            </a:r>
            <a:r>
              <a:rPr lang="en-US" dirty="0"/>
              <a:t>the table of valid users.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the only accesses allowed might be through </a:t>
            </a:r>
            <a:r>
              <a:rPr lang="en-US" dirty="0" smtClean="0"/>
              <a:t>three procedures</a:t>
            </a:r>
            <a:r>
              <a:rPr lang="en-US" dirty="0"/>
              <a:t>: one to add a user, one to delete a user, and one to check whether a </a:t>
            </a:r>
            <a:r>
              <a:rPr lang="en-US" dirty="0" smtClean="0"/>
              <a:t>particular name </a:t>
            </a:r>
            <a:r>
              <a:rPr lang="en-US" dirty="0"/>
              <a:t>corresponds to a valid user</a:t>
            </a:r>
            <a:r>
              <a:rPr lang="en-US" dirty="0" smtClean="0"/>
              <a:t>.</a:t>
            </a:r>
          </a:p>
          <a:p>
            <a:r>
              <a:rPr lang="en-US" dirty="0"/>
              <a:t>Procedure-oriented protection implements the principle of information hiding because </a:t>
            </a:r>
            <a:r>
              <a:rPr lang="en-US" dirty="0" smtClean="0"/>
              <a:t>the means </a:t>
            </a:r>
            <a:r>
              <a:rPr lang="en-US" dirty="0"/>
              <a:t>of implementing an object are known only to the object's control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0616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not yet distinguished among kinds of users, but we want some users (such </a:t>
            </a:r>
            <a:r>
              <a:rPr lang="en-US" dirty="0" smtClean="0"/>
              <a:t>as administrators</a:t>
            </a:r>
            <a:r>
              <a:rPr lang="en-US" dirty="0"/>
              <a:t>) to have significant privileges, and we want others (such as regular users </a:t>
            </a:r>
            <a:r>
              <a:rPr lang="en-US" dirty="0" smtClean="0"/>
              <a:t>or guests</a:t>
            </a:r>
            <a:r>
              <a:rPr lang="en-US" dirty="0"/>
              <a:t>) to have lower privileges.</a:t>
            </a:r>
            <a:endParaRPr lang="en-US" dirty="0" smtClean="0"/>
          </a:p>
          <a:p>
            <a:r>
              <a:rPr lang="en-US" dirty="0" smtClean="0"/>
              <a:t>Role-based </a:t>
            </a:r>
            <a:r>
              <a:rPr lang="en-US" dirty="0"/>
              <a:t>access control lets us associate privileges </a:t>
            </a:r>
            <a:r>
              <a:rPr lang="en-US" dirty="0" smtClean="0"/>
              <a:t>with groups</a:t>
            </a:r>
            <a:r>
              <a:rPr lang="en-US" dirty="0"/>
              <a:t>, such as all administrators can do this or candlestick makers are forbidden 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165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implementation used a </a:t>
            </a:r>
            <a:r>
              <a:rPr lang="en-US" b="1" dirty="0"/>
              <a:t>hardware register</a:t>
            </a:r>
            <a:r>
              <a:rPr lang="en-US" dirty="0"/>
              <a:t>, often called a </a:t>
            </a:r>
            <a:r>
              <a:rPr lang="en-US" b="1" dirty="0"/>
              <a:t>fence register</a:t>
            </a:r>
            <a:r>
              <a:rPr lang="en-US" dirty="0"/>
              <a:t>, </a:t>
            </a:r>
            <a:r>
              <a:rPr lang="en-US" dirty="0" smtClean="0"/>
              <a:t>containing the </a:t>
            </a:r>
            <a:r>
              <a:rPr lang="en-US" b="1" i="1" dirty="0"/>
              <a:t>address of the end of the operating system. </a:t>
            </a:r>
            <a:endParaRPr lang="en-US" b="1" i="1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scheme the </a:t>
            </a:r>
            <a:r>
              <a:rPr lang="en-US" i="1" dirty="0"/>
              <a:t>location of the fence </a:t>
            </a:r>
            <a:r>
              <a:rPr lang="en-US" dirty="0"/>
              <a:t>could be </a:t>
            </a:r>
            <a:r>
              <a:rPr lang="en-US" i="1" dirty="0" smtClean="0"/>
              <a:t>changed.</a:t>
            </a:r>
          </a:p>
          <a:p>
            <a:r>
              <a:rPr lang="en-US" dirty="0" smtClean="0"/>
              <a:t>Each </a:t>
            </a:r>
            <a:r>
              <a:rPr lang="en-US" dirty="0"/>
              <a:t>time a user program generated an </a:t>
            </a:r>
            <a:r>
              <a:rPr lang="en-US" dirty="0" smtClean="0"/>
              <a:t>address for </a:t>
            </a:r>
            <a:r>
              <a:rPr lang="en-US" dirty="0"/>
              <a:t>data modification, the </a:t>
            </a:r>
            <a:r>
              <a:rPr lang="en-US" dirty="0">
                <a:solidFill>
                  <a:srgbClr val="FF0000"/>
                </a:solidFill>
              </a:rPr>
              <a:t>address was automatically compared </a:t>
            </a:r>
            <a:r>
              <a:rPr lang="en-US" dirty="0"/>
              <a:t>with the fence address. </a:t>
            </a:r>
            <a:endParaRPr lang="en-US" dirty="0" smtClean="0"/>
          </a:p>
          <a:p>
            <a:r>
              <a:rPr lang="en-US" dirty="0" smtClean="0"/>
              <a:t>If the address </a:t>
            </a:r>
            <a:r>
              <a:rPr lang="en-US" dirty="0"/>
              <a:t>was </a:t>
            </a:r>
            <a:r>
              <a:rPr lang="en-US" dirty="0">
                <a:solidFill>
                  <a:srgbClr val="FF0000"/>
                </a:solidFill>
              </a:rPr>
              <a:t>greater than </a:t>
            </a:r>
            <a:r>
              <a:rPr lang="en-US" dirty="0"/>
              <a:t>the fence address (that is, in the user area), the instruction </a:t>
            </a:r>
            <a:r>
              <a:rPr lang="en-US" dirty="0" smtClean="0"/>
              <a:t>was executed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was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/>
              <a:t>the fence address (that is, in the operating system area), </a:t>
            </a:r>
            <a:r>
              <a:rPr lang="en-US" dirty="0" smtClean="0"/>
              <a:t>an error </a:t>
            </a:r>
            <a:r>
              <a:rPr lang="en-US" dirty="0"/>
              <a:t>condition was raised.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13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Protection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Forms of </a:t>
            </a:r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All-None Protection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Single Permissions</a:t>
            </a:r>
          </a:p>
          <a:p>
            <a:pPr lvl="1"/>
            <a:r>
              <a:rPr lang="en-US" dirty="0"/>
              <a:t>Password or Other Token</a:t>
            </a:r>
          </a:p>
          <a:p>
            <a:pPr lvl="1"/>
            <a:r>
              <a:rPr lang="en-US" dirty="0"/>
              <a:t>Temporary Acquired </a:t>
            </a:r>
            <a:r>
              <a:rPr lang="en-US" dirty="0" smtClean="0"/>
              <a:t>Permission</a:t>
            </a:r>
          </a:p>
          <a:p>
            <a:r>
              <a:rPr lang="en-US" dirty="0"/>
              <a:t>Per-Object and Per-User </a:t>
            </a:r>
            <a:r>
              <a:rPr lang="en-US" dirty="0" smtClean="0"/>
              <a:t>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726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/>
              <a:t>All-None Protection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</a:t>
            </a:r>
            <a:r>
              <a:rPr lang="en-US" dirty="0" smtClean="0"/>
              <a:t>iles were </a:t>
            </a:r>
            <a:r>
              <a:rPr lang="en-US" dirty="0"/>
              <a:t>by default public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system administrator </a:t>
            </a:r>
            <a:r>
              <a:rPr lang="en-US" dirty="0"/>
              <a:t>could protect them with a password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Sometimes, passwords controlled all accesses (read, </a:t>
            </a:r>
            <a:r>
              <a:rPr lang="en-US" dirty="0" smtClean="0"/>
              <a:t>write, or </a:t>
            </a:r>
            <a:r>
              <a:rPr lang="en-US" dirty="0"/>
              <a:t>delete), giving the system administrator complete control over all files.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at other </a:t>
            </a:r>
            <a:r>
              <a:rPr lang="en-US" dirty="0" smtClean="0"/>
              <a:t>times passwords controlled </a:t>
            </a:r>
            <a:r>
              <a:rPr lang="en-US" dirty="0"/>
              <a:t>only write and delete accesses because only these two actions </a:t>
            </a:r>
            <a:r>
              <a:rPr lang="en-US" dirty="0" smtClean="0"/>
              <a:t>affected other </a:t>
            </a:r>
            <a:r>
              <a:rPr lang="en-US" dirty="0"/>
              <a:t>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683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All-None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ll-or-none </a:t>
            </a:r>
            <a:r>
              <a:rPr lang="en-US" dirty="0"/>
              <a:t>protection is </a:t>
            </a:r>
            <a:r>
              <a:rPr lang="en-US" dirty="0">
                <a:solidFill>
                  <a:srgbClr val="FF0000"/>
                </a:solidFill>
              </a:rPr>
              <a:t>unacceptable</a:t>
            </a:r>
            <a:r>
              <a:rPr lang="en-US" dirty="0"/>
              <a:t> for several </a:t>
            </a:r>
            <a:r>
              <a:rPr lang="en-US" dirty="0" smtClean="0"/>
              <a:t>reasons</a:t>
            </a:r>
          </a:p>
          <a:p>
            <a:pPr lvl="1"/>
            <a:r>
              <a:rPr lang="en-US" dirty="0"/>
              <a:t>Lack of </a:t>
            </a:r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All or nothing</a:t>
            </a:r>
          </a:p>
          <a:p>
            <a:pPr lvl="1"/>
            <a:r>
              <a:rPr lang="en-US" dirty="0"/>
              <a:t>Rise of </a:t>
            </a:r>
            <a:r>
              <a:rPr lang="en-US" dirty="0" smtClean="0"/>
              <a:t>timesharing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/>
              <a:t>File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6791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authorized users are separated into groups.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group may consist of several </a:t>
            </a:r>
            <a:r>
              <a:rPr lang="en-US" dirty="0" smtClean="0"/>
              <a:t>members working </a:t>
            </a:r>
            <a:r>
              <a:rPr lang="en-US" dirty="0"/>
              <a:t>on a common project, a department, a class, or a single user.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basis for </a:t>
            </a:r>
            <a:r>
              <a:rPr lang="en-US" dirty="0" smtClean="0"/>
              <a:t>group membership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need to </a:t>
            </a:r>
            <a:r>
              <a:rPr lang="en-US" i="1" dirty="0" smtClean="0">
                <a:solidFill>
                  <a:srgbClr val="FF0000"/>
                </a:solidFill>
              </a:rPr>
              <a:t>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group members have some common interest and </a:t>
            </a:r>
            <a:r>
              <a:rPr lang="en-US" dirty="0" smtClean="0"/>
              <a:t>therefore are </a:t>
            </a:r>
            <a:r>
              <a:rPr lang="en-US" dirty="0"/>
              <a:t>assumed to have files to share with the other group members.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approach, no </a:t>
            </a:r>
            <a:r>
              <a:rPr lang="en-US" dirty="0" smtClean="0"/>
              <a:t>user belongs </a:t>
            </a:r>
            <a:r>
              <a:rPr lang="en-US" dirty="0"/>
              <a:t>to more than one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3929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/>
              <a:t>Group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creating a file, a user defines </a:t>
            </a:r>
            <a:r>
              <a:rPr lang="en-US" dirty="0">
                <a:solidFill>
                  <a:srgbClr val="FF0000"/>
                </a:solidFill>
              </a:rPr>
              <a:t>access rights </a:t>
            </a:r>
            <a:r>
              <a:rPr lang="en-US" dirty="0"/>
              <a:t>to the file for the user, for other members </a:t>
            </a:r>
            <a:r>
              <a:rPr lang="en-US" dirty="0" smtClean="0"/>
              <a:t>of the </a:t>
            </a:r>
            <a:r>
              <a:rPr lang="en-US" dirty="0"/>
              <a:t>same group, and for all other users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a particular file, </a:t>
            </a:r>
            <a:r>
              <a:rPr lang="en-US" dirty="0" smtClean="0"/>
              <a:t>a user </a:t>
            </a:r>
            <a:r>
              <a:rPr lang="en-US" dirty="0"/>
              <a:t>might declare read-only access to the general world, read and update access to </a:t>
            </a:r>
            <a:r>
              <a:rPr lang="en-US" dirty="0" smtClean="0"/>
              <a:t>the group</a:t>
            </a:r>
            <a:r>
              <a:rPr lang="en-US" dirty="0"/>
              <a:t>, and all rights to the user. </a:t>
            </a:r>
            <a:endParaRPr lang="en-US" dirty="0" smtClean="0"/>
          </a:p>
          <a:p>
            <a:r>
              <a:rPr lang="en-US" dirty="0"/>
              <a:t>A key advantage of the group protection approach is its </a:t>
            </a:r>
            <a:r>
              <a:rPr lang="en-US" dirty="0">
                <a:solidFill>
                  <a:srgbClr val="FF0000"/>
                </a:solidFill>
              </a:rPr>
              <a:t>ease of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A user </a:t>
            </a:r>
            <a:r>
              <a:rPr lang="en-US" dirty="0" smtClean="0"/>
              <a:t>is recognized </a:t>
            </a:r>
            <a:r>
              <a:rPr lang="en-US" dirty="0"/>
              <a:t>by two identifiers (usually numbers): a </a:t>
            </a:r>
            <a:r>
              <a:rPr lang="en-US" b="1" dirty="0"/>
              <a:t>user ID </a:t>
            </a:r>
            <a:r>
              <a:rPr lang="en-US" dirty="0"/>
              <a:t>and a </a:t>
            </a:r>
            <a:r>
              <a:rPr lang="en-US" b="1" dirty="0"/>
              <a:t>group 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identifiers are </a:t>
            </a:r>
            <a:r>
              <a:rPr lang="en-US" dirty="0"/>
              <a:t>stored in the file directory entry for each file and are obtained by the operating </a:t>
            </a:r>
            <a:r>
              <a:rPr lang="en-US" dirty="0" smtClean="0"/>
              <a:t>system when </a:t>
            </a:r>
            <a:r>
              <a:rPr lang="en-US" dirty="0"/>
              <a:t>a user logs 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9324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this protection scheme </a:t>
            </a:r>
            <a:r>
              <a:rPr lang="en-US" dirty="0">
                <a:solidFill>
                  <a:srgbClr val="FF0000"/>
                </a:solidFill>
              </a:rPr>
              <a:t>overcomes some of the shortcomings </a:t>
            </a:r>
            <a:r>
              <a:rPr lang="en-US" dirty="0"/>
              <a:t>of the </a:t>
            </a:r>
            <a:r>
              <a:rPr lang="en-US" dirty="0" smtClean="0"/>
              <a:t>all-or-nothing scheme</a:t>
            </a:r>
            <a:r>
              <a:rPr lang="en-US" dirty="0"/>
              <a:t>, it introduces some new difficulties of its own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affiliation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personalities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Limited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029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rovide </a:t>
            </a:r>
            <a:r>
              <a:rPr lang="en-US" dirty="0">
                <a:solidFill>
                  <a:srgbClr val="FF0000"/>
                </a:solidFill>
              </a:rPr>
              <a:t>finer degrees of security</a:t>
            </a:r>
            <a:r>
              <a:rPr lang="en-US" dirty="0"/>
              <a:t> while associating </a:t>
            </a:r>
            <a:r>
              <a:rPr lang="en-US" dirty="0" smtClean="0"/>
              <a:t>permission with </a:t>
            </a:r>
            <a:r>
              <a:rPr lang="en-US" dirty="0"/>
              <a:t>a single </a:t>
            </a:r>
            <a:r>
              <a:rPr lang="en-US" dirty="0" smtClean="0"/>
              <a:t>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885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Password or Other Token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Allowing a user to assign a password to a file.</a:t>
            </a:r>
          </a:p>
          <a:p>
            <a:r>
              <a:rPr lang="en-US" dirty="0" smtClean="0"/>
              <a:t>User accesses are limited to those who can supply the correct password at the time the file is opened.</a:t>
            </a:r>
          </a:p>
          <a:p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Disclosure</a:t>
            </a:r>
          </a:p>
          <a:p>
            <a:pPr lvl="1"/>
            <a:r>
              <a:rPr lang="en-US" dirty="0" smtClean="0"/>
              <a:t>Revocation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88160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Acquired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Unix+ operating systems provide </a:t>
            </a:r>
            <a:r>
              <a:rPr lang="en-US" dirty="0" smtClean="0"/>
              <a:t>a permission </a:t>
            </a:r>
            <a:r>
              <a:rPr lang="en-US" dirty="0"/>
              <a:t>scheme based on a </a:t>
            </a:r>
            <a:r>
              <a:rPr lang="en-US" dirty="0" smtClean="0"/>
              <a:t>three-level </a:t>
            </a:r>
            <a:r>
              <a:rPr lang="en-US" dirty="0" smtClean="0"/>
              <a:t>user group world </a:t>
            </a:r>
            <a:r>
              <a:rPr lang="en-US" dirty="0"/>
              <a:t>hierarchy.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Unix designers added a permission called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suid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If this </a:t>
            </a:r>
            <a:r>
              <a:rPr lang="en-US" dirty="0"/>
              <a:t>protection is set for a file to be executed, the </a:t>
            </a:r>
            <a:r>
              <a:rPr lang="en-US" dirty="0">
                <a:solidFill>
                  <a:srgbClr val="FF0000"/>
                </a:solidFill>
              </a:rPr>
              <a:t>protection level is that of the file's </a:t>
            </a:r>
            <a:r>
              <a:rPr lang="en-US" dirty="0" smtClean="0">
                <a:solidFill>
                  <a:srgbClr val="FF0000"/>
                </a:solidFill>
              </a:rPr>
              <a:t>owner, not </a:t>
            </a:r>
            <a:r>
              <a:rPr lang="en-US" dirty="0">
                <a:solidFill>
                  <a:srgbClr val="FF0000"/>
                </a:solidFill>
              </a:rPr>
              <a:t>the executor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mechanism is convenient for system functions that general users should be able </a:t>
            </a:r>
            <a:r>
              <a:rPr lang="en-US" dirty="0" smtClean="0"/>
              <a:t>to perform </a:t>
            </a:r>
            <a:r>
              <a:rPr lang="en-US" dirty="0"/>
              <a:t>only in a </a:t>
            </a:r>
            <a:r>
              <a:rPr lang="en-US" dirty="0">
                <a:solidFill>
                  <a:srgbClr val="FF0000"/>
                </a:solidFill>
              </a:rPr>
              <a:t>prescribed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945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Per-Object and Per-User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limitation of these protection schemes is the </a:t>
            </a:r>
            <a:r>
              <a:rPr lang="en-US" dirty="0">
                <a:solidFill>
                  <a:srgbClr val="FF0000"/>
                </a:solidFill>
              </a:rPr>
              <a:t>ability to create meaningful </a:t>
            </a:r>
            <a:r>
              <a:rPr lang="en-US" dirty="0" smtClean="0">
                <a:solidFill>
                  <a:srgbClr val="FF0000"/>
                </a:solidFill>
              </a:rPr>
              <a:t>groups </a:t>
            </a:r>
            <a:r>
              <a:rPr lang="en-US" dirty="0" smtClean="0"/>
              <a:t>of </a:t>
            </a:r>
            <a:r>
              <a:rPr lang="en-US" dirty="0"/>
              <a:t>related users who should have similar access to related objects</a:t>
            </a:r>
            <a:r>
              <a:rPr lang="en-US" dirty="0" smtClean="0"/>
              <a:t>.</a:t>
            </a:r>
          </a:p>
          <a:p>
            <a:r>
              <a:rPr lang="en-US" dirty="0"/>
              <a:t>The access control lists </a:t>
            </a:r>
            <a:r>
              <a:rPr lang="en-US" dirty="0" smtClean="0"/>
              <a:t>or access </a:t>
            </a:r>
            <a:r>
              <a:rPr lang="en-US" dirty="0"/>
              <a:t>control matrices described earlier provide very flexible protection.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Fence Register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64" y="1752600"/>
            <a:ext cx="6740836" cy="450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31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Bell-La </a:t>
            </a:r>
            <a:r>
              <a:rPr lang="en-US" b="1" dirty="0" err="1"/>
              <a:t>Padula</a:t>
            </a:r>
            <a:r>
              <a:rPr lang="en-US" b="1" dirty="0"/>
              <a:t> Confidentiality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Bell and La </a:t>
            </a:r>
            <a:r>
              <a:rPr lang="en-US" dirty="0" err="1"/>
              <a:t>Padula</a:t>
            </a:r>
            <a:r>
              <a:rPr lang="en-US" dirty="0"/>
              <a:t> model </a:t>
            </a:r>
            <a:r>
              <a:rPr lang="en-US" dirty="0" smtClean="0"/>
              <a:t>is </a:t>
            </a:r>
            <a:r>
              <a:rPr lang="en-US" dirty="0">
                <a:solidFill>
                  <a:srgbClr val="FF0000"/>
                </a:solidFill>
              </a:rPr>
              <a:t>a formal description of the allowable paths </a:t>
            </a:r>
            <a:r>
              <a:rPr lang="en-US" dirty="0" smtClean="0">
                <a:solidFill>
                  <a:srgbClr val="FF0000"/>
                </a:solidFill>
              </a:rPr>
              <a:t>of information </a:t>
            </a:r>
            <a:r>
              <a:rPr lang="en-US" dirty="0">
                <a:solidFill>
                  <a:srgbClr val="FF0000"/>
                </a:solidFill>
              </a:rPr>
              <a:t>flow in a secure system.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model's goal is to identify allowable </a:t>
            </a:r>
            <a:r>
              <a:rPr lang="en-US" dirty="0" smtClean="0"/>
              <a:t>communication when </a:t>
            </a:r>
            <a:r>
              <a:rPr lang="en-US" dirty="0"/>
              <a:t>maintaining secrecy is important.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has been used to define </a:t>
            </a:r>
            <a:r>
              <a:rPr lang="en-US" dirty="0" smtClean="0"/>
              <a:t>security requirements </a:t>
            </a:r>
            <a:r>
              <a:rPr lang="en-US" dirty="0"/>
              <a:t>for systems concurrently handling data at different sensitivity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formalization of the military security policy.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221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Bell-La </a:t>
            </a:r>
            <a:r>
              <a:rPr lang="en-US" b="1" dirty="0" err="1"/>
              <a:t>Padula</a:t>
            </a:r>
            <a:r>
              <a:rPr lang="en-US" b="1" dirty="0"/>
              <a:t> Confidentiality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a security system with </a:t>
            </a:r>
            <a:r>
              <a:rPr lang="en-US" dirty="0" smtClean="0"/>
              <a:t>the following </a:t>
            </a:r>
            <a:r>
              <a:rPr lang="en-US" dirty="0"/>
              <a:t>properties.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covers a set of subjects </a:t>
            </a:r>
            <a:r>
              <a:rPr lang="en-US" i="1" dirty="0">
                <a:solidFill>
                  <a:srgbClr val="FF0000"/>
                </a:solidFill>
              </a:rPr>
              <a:t>S </a:t>
            </a:r>
            <a:r>
              <a:rPr lang="en-US" dirty="0"/>
              <a:t>and a set of objects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subject </a:t>
            </a:r>
            <a:r>
              <a:rPr lang="en-US" i="1" dirty="0"/>
              <a:t>s </a:t>
            </a:r>
            <a:r>
              <a:rPr lang="en-US" dirty="0"/>
              <a:t>in </a:t>
            </a:r>
            <a:r>
              <a:rPr lang="en-US" i="1" dirty="0"/>
              <a:t>S </a:t>
            </a:r>
            <a:r>
              <a:rPr lang="en-US" dirty="0"/>
              <a:t>and each object </a:t>
            </a:r>
            <a:r>
              <a:rPr lang="en-US" i="1" dirty="0"/>
              <a:t>o </a:t>
            </a:r>
            <a:r>
              <a:rPr lang="en-US" dirty="0"/>
              <a:t>in </a:t>
            </a:r>
            <a:r>
              <a:rPr lang="en-US" i="1" dirty="0"/>
              <a:t>O </a:t>
            </a:r>
            <a:r>
              <a:rPr lang="en-US" dirty="0"/>
              <a:t>has a fixed security class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). </a:t>
            </a:r>
          </a:p>
          <a:p>
            <a:r>
              <a:rPr lang="en-US" dirty="0" smtClean="0"/>
              <a:t>The </a:t>
            </a:r>
            <a:r>
              <a:rPr lang="en-US" dirty="0"/>
              <a:t>security classes are ordered by a relation </a:t>
            </a:r>
            <a:r>
              <a:rPr lang="en-US" dirty="0" smtClean="0"/>
              <a:t>≤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815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Bell-La </a:t>
            </a:r>
            <a:r>
              <a:rPr lang="en-US" b="1" dirty="0" err="1"/>
              <a:t>Padula</a:t>
            </a:r>
            <a:r>
              <a:rPr lang="en-US" b="1" dirty="0"/>
              <a:t> Confidentiality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properties characterize the secure flow of information.</a:t>
            </a:r>
          </a:p>
          <a:p>
            <a:pPr lvl="1"/>
            <a:r>
              <a:rPr lang="en-US" b="1" dirty="0"/>
              <a:t>Simple Security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A </a:t>
            </a:r>
            <a:r>
              <a:rPr lang="en-US" dirty="0"/>
              <a:t>subject </a:t>
            </a:r>
            <a:r>
              <a:rPr lang="en-US" i="1" dirty="0"/>
              <a:t>s </a:t>
            </a:r>
            <a:r>
              <a:rPr lang="en-US" dirty="0"/>
              <a:t>may have </a:t>
            </a:r>
            <a:r>
              <a:rPr lang="en-US" i="1" dirty="0">
                <a:solidFill>
                  <a:srgbClr val="FF0000"/>
                </a:solidFill>
              </a:rPr>
              <a:t>read </a:t>
            </a: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/>
              <a:t>to an </a:t>
            </a:r>
            <a:r>
              <a:rPr lang="en-US" dirty="0" smtClean="0"/>
              <a:t>object </a:t>
            </a:r>
            <a:r>
              <a:rPr lang="en-US" i="1" dirty="0"/>
              <a:t>o </a:t>
            </a:r>
            <a:r>
              <a:rPr lang="en-US" dirty="0"/>
              <a:t>only if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≤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*-Property </a:t>
            </a:r>
            <a:r>
              <a:rPr lang="en-US" dirty="0"/>
              <a:t>(called the "star property</a:t>
            </a:r>
            <a:r>
              <a:rPr lang="en-US" dirty="0" smtClean="0"/>
              <a:t>")</a:t>
            </a:r>
          </a:p>
          <a:p>
            <a:pPr marL="914400" lvl="2" indent="0">
              <a:buNone/>
            </a:pPr>
            <a:r>
              <a:rPr lang="en-US" dirty="0" smtClean="0"/>
              <a:t>A </a:t>
            </a:r>
            <a:r>
              <a:rPr lang="en-US" dirty="0"/>
              <a:t>subject </a:t>
            </a:r>
            <a:r>
              <a:rPr lang="en-US" i="1" dirty="0"/>
              <a:t>s </a:t>
            </a:r>
            <a:r>
              <a:rPr lang="en-US" dirty="0"/>
              <a:t>who has </a:t>
            </a:r>
            <a:r>
              <a:rPr lang="en-US" i="1" dirty="0"/>
              <a:t>read </a:t>
            </a:r>
            <a:r>
              <a:rPr lang="en-US" dirty="0"/>
              <a:t>access to an object </a:t>
            </a:r>
            <a:r>
              <a:rPr lang="en-US" i="1" dirty="0"/>
              <a:t>o </a:t>
            </a:r>
            <a:r>
              <a:rPr lang="en-US" dirty="0" smtClean="0"/>
              <a:t>may have </a:t>
            </a:r>
            <a:r>
              <a:rPr lang="en-US" i="1" dirty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/>
              <a:t>to an object </a:t>
            </a:r>
            <a:r>
              <a:rPr lang="en-US" i="1" dirty="0"/>
              <a:t>p </a:t>
            </a:r>
            <a:r>
              <a:rPr lang="en-US" dirty="0"/>
              <a:t>only if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)≤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0171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Flow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60" y="1600199"/>
            <a:ext cx="6621539" cy="480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8151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Flow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classifications </a:t>
            </a:r>
            <a:r>
              <a:rPr lang="en-US" dirty="0" smtClean="0"/>
              <a:t>of subjects </a:t>
            </a:r>
            <a:r>
              <a:rPr lang="en-US" dirty="0"/>
              <a:t>(represented by squares) and objects (represented by circles) are indicated by </a:t>
            </a:r>
            <a:r>
              <a:rPr lang="en-US" dirty="0" smtClean="0"/>
              <a:t>their positions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classification of an item increases, it is shown higher in the figure. </a:t>
            </a:r>
            <a:endParaRPr lang="en-US" dirty="0" smtClean="0"/>
          </a:p>
          <a:p>
            <a:r>
              <a:rPr lang="en-US" dirty="0" smtClean="0"/>
              <a:t>The flow of </a:t>
            </a:r>
            <a:r>
              <a:rPr lang="en-US" dirty="0"/>
              <a:t>information is generally horizontal (to and from the same level) and upward (from </a:t>
            </a:r>
            <a:r>
              <a:rPr lang="en-US" dirty="0" smtClean="0"/>
              <a:t>lower levels </a:t>
            </a:r>
            <a:r>
              <a:rPr lang="en-US" dirty="0"/>
              <a:t>to higher).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downward flow is acceptable only if the highly cleared subject does </a:t>
            </a:r>
            <a:r>
              <a:rPr lang="en-US" dirty="0" smtClean="0"/>
              <a:t>not pass </a:t>
            </a:r>
            <a:r>
              <a:rPr lang="en-US" dirty="0"/>
              <a:t>any high-sensitivity data to the lower-sensitivity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6730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Biba</a:t>
            </a:r>
            <a:r>
              <a:rPr lang="en-US" b="1" dirty="0"/>
              <a:t> Integrity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Biba</a:t>
            </a:r>
            <a:r>
              <a:rPr lang="en-US" dirty="0"/>
              <a:t> model is the counterpart (sometimes called the dual) of the </a:t>
            </a:r>
            <a:r>
              <a:rPr lang="en-US" dirty="0" smtClean="0"/>
              <a:t>Bell-La </a:t>
            </a:r>
            <a:r>
              <a:rPr lang="en-US" dirty="0" err="1"/>
              <a:t>Padula</a:t>
            </a:r>
            <a:r>
              <a:rPr lang="en-US" dirty="0"/>
              <a:t>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This model identifies paths that could lead to inappropriate disclosure of information.</a:t>
            </a:r>
          </a:p>
          <a:p>
            <a:r>
              <a:rPr lang="en-US" dirty="0" err="1" smtClean="0"/>
              <a:t>Biba</a:t>
            </a:r>
            <a:r>
              <a:rPr lang="en-US" dirty="0"/>
              <a:t> </a:t>
            </a:r>
            <a:r>
              <a:rPr lang="en-US" dirty="0" smtClean="0"/>
              <a:t>defines </a:t>
            </a:r>
            <a:r>
              <a:rPr lang="en-US" dirty="0"/>
              <a:t>"integrity levels," which are analogous to the sensitivity levels of the </a:t>
            </a:r>
            <a:r>
              <a:rPr lang="en-US" dirty="0" smtClean="0"/>
              <a:t>Bell-La </a:t>
            </a:r>
            <a:r>
              <a:rPr lang="en-US" dirty="0" err="1" smtClean="0"/>
              <a:t>Padula</a:t>
            </a:r>
            <a:r>
              <a:rPr lang="en-US" dirty="0"/>
              <a:t> </a:t>
            </a:r>
            <a:r>
              <a:rPr lang="en-US" dirty="0" smtClean="0"/>
              <a:t>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Subjects </a:t>
            </a:r>
            <a:r>
              <a:rPr lang="en-US" dirty="0"/>
              <a:t>and objects are ordered by an integrity classification scheme, denoted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and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431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Biba</a:t>
            </a:r>
            <a:r>
              <a:rPr lang="en-US" b="1" dirty="0"/>
              <a:t> Integrity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properties are</a:t>
            </a:r>
          </a:p>
          <a:p>
            <a:pPr lvl="1"/>
            <a:r>
              <a:rPr lang="en-US" b="1" dirty="0"/>
              <a:t>Simple Integrity </a:t>
            </a:r>
            <a:r>
              <a:rPr lang="en-US" b="1" dirty="0" smtClean="0"/>
              <a:t>Property</a:t>
            </a:r>
          </a:p>
          <a:p>
            <a:pPr marL="914400" lvl="2" indent="0">
              <a:buNone/>
            </a:pPr>
            <a:r>
              <a:rPr lang="en-US" dirty="0" smtClean="0"/>
              <a:t>Subject </a:t>
            </a:r>
            <a:r>
              <a:rPr lang="en-US" i="1" dirty="0"/>
              <a:t>s </a:t>
            </a:r>
            <a:r>
              <a:rPr lang="en-US" dirty="0"/>
              <a:t>can modify (have </a:t>
            </a:r>
            <a:r>
              <a:rPr lang="en-US" i="1" dirty="0"/>
              <a:t>write </a:t>
            </a:r>
            <a:r>
              <a:rPr lang="en-US" dirty="0"/>
              <a:t>access to) object </a:t>
            </a:r>
            <a:r>
              <a:rPr lang="en-US" i="1" dirty="0"/>
              <a:t>o </a:t>
            </a:r>
            <a:r>
              <a:rPr lang="en-US" dirty="0"/>
              <a:t>only if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≥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Integrity *-</a:t>
            </a:r>
            <a:r>
              <a:rPr lang="en-US" b="1" dirty="0" smtClean="0"/>
              <a:t>Property</a:t>
            </a:r>
          </a:p>
          <a:p>
            <a:pPr marL="914400" lvl="2" indent="0">
              <a:buNone/>
            </a:pPr>
            <a:r>
              <a:rPr lang="en-US" dirty="0" smtClean="0"/>
              <a:t>If </a:t>
            </a:r>
            <a:r>
              <a:rPr lang="en-US" dirty="0"/>
              <a:t>subject </a:t>
            </a:r>
            <a:r>
              <a:rPr lang="en-US" i="1" dirty="0"/>
              <a:t>s </a:t>
            </a:r>
            <a:r>
              <a:rPr lang="en-US" dirty="0"/>
              <a:t>has </a:t>
            </a:r>
            <a:r>
              <a:rPr lang="en-US" i="1" dirty="0"/>
              <a:t>read </a:t>
            </a:r>
            <a:r>
              <a:rPr lang="en-US" dirty="0"/>
              <a:t>access to object </a:t>
            </a:r>
            <a:r>
              <a:rPr lang="en-US" i="1" dirty="0"/>
              <a:t>o </a:t>
            </a:r>
            <a:r>
              <a:rPr lang="en-US" dirty="0"/>
              <a:t>with integrity level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), </a:t>
            </a:r>
            <a:r>
              <a:rPr lang="en-US" i="1" dirty="0"/>
              <a:t>s </a:t>
            </a:r>
            <a:r>
              <a:rPr lang="en-US" dirty="0" smtClean="0"/>
              <a:t>can have </a:t>
            </a:r>
            <a:r>
              <a:rPr lang="en-US" i="1" dirty="0"/>
              <a:t>write </a:t>
            </a:r>
            <a:r>
              <a:rPr lang="en-US" dirty="0"/>
              <a:t>access to object </a:t>
            </a:r>
            <a:r>
              <a:rPr lang="en-US" i="1" dirty="0"/>
              <a:t>p </a:t>
            </a:r>
            <a:r>
              <a:rPr lang="en-US" dirty="0"/>
              <a:t>only if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 smtClean="0"/>
              <a:t>) ≥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19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Relocation is the process of taking a program written as if it began at address 0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changing </a:t>
            </a:r>
            <a:r>
              <a:rPr lang="en-US" dirty="0">
                <a:solidFill>
                  <a:srgbClr val="FF0000"/>
                </a:solidFill>
              </a:rPr>
              <a:t>all addresses </a:t>
            </a:r>
            <a:r>
              <a:rPr lang="en-US" dirty="0"/>
              <a:t>to reflect the actual address at which the program is located </a:t>
            </a:r>
            <a:r>
              <a:rPr lang="en-US" dirty="0" smtClean="0"/>
              <a:t>in memory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instances, </a:t>
            </a:r>
            <a:r>
              <a:rPr lang="en-US" dirty="0">
                <a:solidFill>
                  <a:srgbClr val="FF0000"/>
                </a:solidFill>
              </a:rPr>
              <a:t>this effort </a:t>
            </a:r>
            <a:r>
              <a:rPr lang="en-US" dirty="0"/>
              <a:t>merely entails adding a constant relocation factor </a:t>
            </a:r>
            <a:r>
              <a:rPr lang="en-US" dirty="0" smtClean="0"/>
              <a:t>to each </a:t>
            </a:r>
            <a:r>
              <a:rPr lang="en-US" dirty="0"/>
              <a:t>address of the program.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the </a:t>
            </a:r>
            <a:r>
              <a:rPr lang="en-US" b="1" dirty="0">
                <a:solidFill>
                  <a:srgbClr val="FF0000"/>
                </a:solidFill>
              </a:rPr>
              <a:t>relocation factor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starting address of </a:t>
            </a:r>
            <a:r>
              <a:rPr lang="en-US" dirty="0" smtClean="0"/>
              <a:t>the memory </a:t>
            </a:r>
            <a:r>
              <a:rPr lang="en-US" dirty="0"/>
              <a:t>assigned for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Base/Bounds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relocation </a:t>
            </a:r>
            <a:r>
              <a:rPr lang="en-US" dirty="0" smtClean="0"/>
              <a:t>register </a:t>
            </a:r>
            <a:r>
              <a:rPr lang="en-US" dirty="0" smtClean="0">
                <a:solidFill>
                  <a:srgbClr val="FF0000"/>
                </a:solidFill>
              </a:rPr>
              <a:t>solves </a:t>
            </a:r>
            <a:r>
              <a:rPr lang="en-US" dirty="0">
                <a:solidFill>
                  <a:srgbClr val="FF0000"/>
                </a:solidFill>
              </a:rPr>
              <a:t>the problem </a:t>
            </a:r>
            <a:r>
              <a:rPr lang="en-US" dirty="0"/>
              <a:t>by providing a base or starting address.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>
                <a:solidFill>
                  <a:srgbClr val="FF0000"/>
                </a:solidFill>
              </a:rPr>
              <a:t>addresses </a:t>
            </a:r>
            <a:r>
              <a:rPr lang="en-US" dirty="0"/>
              <a:t>inside a program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offsets</a:t>
            </a:r>
            <a:r>
              <a:rPr lang="en-US" dirty="0" smtClean="0"/>
              <a:t> </a:t>
            </a:r>
            <a:r>
              <a:rPr lang="en-US" dirty="0"/>
              <a:t>from that base address.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variable fence register </a:t>
            </a:r>
            <a:r>
              <a:rPr lang="en-US" dirty="0"/>
              <a:t>is generally known as a </a:t>
            </a:r>
            <a:r>
              <a:rPr lang="en-US" b="1" dirty="0" smtClean="0"/>
              <a:t>base register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1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Base/Bounds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Fence registers provide a </a:t>
            </a:r>
            <a:r>
              <a:rPr lang="en-US" dirty="0">
                <a:solidFill>
                  <a:srgbClr val="FF0000"/>
                </a:solidFill>
              </a:rPr>
              <a:t>lower bound </a:t>
            </a:r>
            <a:r>
              <a:rPr lang="en-US" dirty="0"/>
              <a:t>(a starting address) but not an upper one.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upper bound </a:t>
            </a:r>
            <a:r>
              <a:rPr lang="en-US" dirty="0">
                <a:solidFill>
                  <a:srgbClr val="FF0000"/>
                </a:solidFill>
              </a:rPr>
              <a:t>can be useful </a:t>
            </a:r>
            <a:r>
              <a:rPr lang="en-US" dirty="0"/>
              <a:t>in knowing how much space is allotted and in checking for overflows </a:t>
            </a:r>
            <a:r>
              <a:rPr lang="en-US" dirty="0" smtClean="0"/>
              <a:t>into </a:t>
            </a:r>
            <a:r>
              <a:rPr lang="en-US" b="1" i="1" dirty="0" smtClean="0"/>
              <a:t>"forbidden</a:t>
            </a:r>
            <a:r>
              <a:rPr lang="en-US" b="1" i="1" dirty="0"/>
              <a:t>" </a:t>
            </a:r>
            <a:r>
              <a:rPr lang="en-US" dirty="0"/>
              <a:t>areas.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overcome this difficulty, a second register is often </a:t>
            </a:r>
            <a:r>
              <a:rPr lang="en-US" dirty="0" smtClean="0"/>
              <a:t>added called </a:t>
            </a:r>
            <a:r>
              <a:rPr lang="en-US" dirty="0"/>
              <a:t>a </a:t>
            </a:r>
            <a:r>
              <a:rPr lang="en-US" b="1" dirty="0"/>
              <a:t>bounds register</a:t>
            </a:r>
            <a:r>
              <a:rPr lang="en-US" dirty="0"/>
              <a:t>, is an </a:t>
            </a:r>
            <a:r>
              <a:rPr lang="en-US" dirty="0">
                <a:solidFill>
                  <a:srgbClr val="FF0000"/>
                </a:solidFill>
              </a:rPr>
              <a:t>upper address limit</a:t>
            </a:r>
            <a:r>
              <a:rPr lang="en-US" dirty="0"/>
              <a:t>, in </a:t>
            </a:r>
            <a:r>
              <a:rPr lang="en-US" dirty="0" smtClean="0"/>
              <a:t>the same </a:t>
            </a:r>
            <a:r>
              <a:rPr lang="en-US" dirty="0"/>
              <a:t>way that a base or fence register is a lower address limit.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program address </a:t>
            </a:r>
            <a:r>
              <a:rPr lang="en-US" dirty="0" smtClean="0"/>
              <a:t>is forced </a:t>
            </a:r>
            <a:r>
              <a:rPr lang="en-US" dirty="0"/>
              <a:t>to be </a:t>
            </a:r>
            <a:r>
              <a:rPr lang="en-US" dirty="0">
                <a:solidFill>
                  <a:srgbClr val="FF0000"/>
                </a:solidFill>
              </a:rPr>
              <a:t>above the base address </a:t>
            </a:r>
            <a:r>
              <a:rPr lang="en-US" dirty="0"/>
              <a:t>because the contents of the base register are added </a:t>
            </a:r>
            <a:r>
              <a:rPr lang="en-US" dirty="0" smtClean="0"/>
              <a:t>to the </a:t>
            </a:r>
            <a:r>
              <a:rPr lang="en-US" dirty="0"/>
              <a:t>address; each address is also checked to ensure that it is </a:t>
            </a:r>
            <a:r>
              <a:rPr lang="en-US" dirty="0">
                <a:solidFill>
                  <a:srgbClr val="FF0000"/>
                </a:solidFill>
              </a:rPr>
              <a:t>below the bounds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3529</Words>
  <Application>Microsoft Office PowerPoint</Application>
  <PresentationFormat>On-screen Show (4:3)</PresentationFormat>
  <Paragraphs>351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Module 5</vt:lpstr>
      <vt:lpstr>Memory and Address Protection</vt:lpstr>
      <vt:lpstr>Fence</vt:lpstr>
      <vt:lpstr>Fixed Fence</vt:lpstr>
      <vt:lpstr>Fence</vt:lpstr>
      <vt:lpstr>Variable Fence Register</vt:lpstr>
      <vt:lpstr>Relocation</vt:lpstr>
      <vt:lpstr>Base/Bounds Registers</vt:lpstr>
      <vt:lpstr>Base/Bounds Registers</vt:lpstr>
      <vt:lpstr>Pair of Base/Bound Registers</vt:lpstr>
      <vt:lpstr>Base/Bounds Registers</vt:lpstr>
      <vt:lpstr>Two Pairs of Base/Bound Registers</vt:lpstr>
      <vt:lpstr>Tagged Architecture</vt:lpstr>
      <vt:lpstr>Tagged Architecture</vt:lpstr>
      <vt:lpstr>Segmentation</vt:lpstr>
      <vt:lpstr>Segmentation</vt:lpstr>
      <vt:lpstr>Logical and Physical Representation of Segments.</vt:lpstr>
      <vt:lpstr>Segmentation</vt:lpstr>
      <vt:lpstr>Translation of Segment Address</vt:lpstr>
      <vt:lpstr>Segmentation</vt:lpstr>
      <vt:lpstr>Segmentation</vt:lpstr>
      <vt:lpstr>Segmentation</vt:lpstr>
      <vt:lpstr>Segmentation</vt:lpstr>
      <vt:lpstr>Paging</vt:lpstr>
      <vt:lpstr>Paging</vt:lpstr>
      <vt:lpstr>Page Address Translation</vt:lpstr>
      <vt:lpstr>Paging</vt:lpstr>
      <vt:lpstr>Combined Paging with Segmentation</vt:lpstr>
      <vt:lpstr>Paged Segmentation</vt:lpstr>
      <vt:lpstr>Control of Access to General Objects</vt:lpstr>
      <vt:lpstr>Control of Access to General Objects</vt:lpstr>
      <vt:lpstr>Directory</vt:lpstr>
      <vt:lpstr>Directory Access</vt:lpstr>
      <vt:lpstr>Directory</vt:lpstr>
      <vt:lpstr>Alternative Access Paths</vt:lpstr>
      <vt:lpstr>Access Control List</vt:lpstr>
      <vt:lpstr>Access Control List</vt:lpstr>
      <vt:lpstr>Access Control List</vt:lpstr>
      <vt:lpstr>Access Control List</vt:lpstr>
      <vt:lpstr>Access Control Matrix</vt:lpstr>
      <vt:lpstr>Access Control Matrix</vt:lpstr>
      <vt:lpstr>Capability</vt:lpstr>
      <vt:lpstr>Capability</vt:lpstr>
      <vt:lpstr>Capability</vt:lpstr>
      <vt:lpstr>Process Execution Domain</vt:lpstr>
      <vt:lpstr>Passing Objects to a Subject</vt:lpstr>
      <vt:lpstr>Kerberos</vt:lpstr>
      <vt:lpstr>Procedure-Oriented Access Control</vt:lpstr>
      <vt:lpstr>Role-Based Access Control</vt:lpstr>
      <vt:lpstr>File Protection Mechanisms</vt:lpstr>
      <vt:lpstr>All-None Protection</vt:lpstr>
      <vt:lpstr>All-None Protection</vt:lpstr>
      <vt:lpstr>Group Protection</vt:lpstr>
      <vt:lpstr>Group Protection</vt:lpstr>
      <vt:lpstr>Group Protection</vt:lpstr>
      <vt:lpstr>Single Permissions</vt:lpstr>
      <vt:lpstr>Password or Other Token</vt:lpstr>
      <vt:lpstr>Temporary Acquired Permission</vt:lpstr>
      <vt:lpstr>Per-Object and Per-User Protection</vt:lpstr>
      <vt:lpstr>Bell-La Padula Confidentiality Model</vt:lpstr>
      <vt:lpstr>Bell-La Padula Confidentiality Model</vt:lpstr>
      <vt:lpstr>Bell-La Padula Confidentiality Model</vt:lpstr>
      <vt:lpstr>Secure Flow of Information</vt:lpstr>
      <vt:lpstr>Secure Flow of Information</vt:lpstr>
      <vt:lpstr>Biba Integrity Model</vt:lpstr>
      <vt:lpstr>Biba Integrity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Teenu</dc:creator>
  <cp:lastModifiedBy>Administrator</cp:lastModifiedBy>
  <cp:revision>81</cp:revision>
  <dcterms:created xsi:type="dcterms:W3CDTF">2006-08-16T00:00:00Z</dcterms:created>
  <dcterms:modified xsi:type="dcterms:W3CDTF">2015-04-22T01:35:26Z</dcterms:modified>
</cp:coreProperties>
</file>