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9" r:id="rId8"/>
    <p:sldId id="270" r:id="rId9"/>
    <p:sldId id="263" r:id="rId10"/>
    <p:sldId id="264" r:id="rId11"/>
    <p:sldId id="282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83" r:id="rId24"/>
    <p:sldId id="277" r:id="rId25"/>
    <p:sldId id="278" r:id="rId26"/>
    <p:sldId id="280" r:id="rId27"/>
    <p:sldId id="281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44CC653-39EF-4968-8730-1F90A728129C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A0D737E-C6EC-4A09-BEDF-3E7909A78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wire.com/what-is-a-data-packet-342631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2438400"/>
            <a:ext cx="3313355" cy="82923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Cooper Black" pitchFamily="18" charset="0"/>
              </a:rPr>
              <a:t>ETHERNET</a:t>
            </a:r>
            <a:endParaRPr lang="en-US" dirty="0">
              <a:solidFill>
                <a:srgbClr val="C00000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2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024744" cy="72286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Minimum and maximum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lengths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001000" cy="254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510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5814510" cy="724936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Ethernet Evolution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1200"/>
            <a:ext cx="741521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163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620000" cy="990600"/>
          </a:xfrm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Categories of Standard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Ethernet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7052"/>
            <a:ext cx="7620000" cy="355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5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10Base5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implementation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86000"/>
            <a:ext cx="7415212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842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024744" cy="8382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10Base2 implementation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1"/>
            <a:ext cx="7848600" cy="351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218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10BaseT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implementation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153400" cy="319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955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024744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10BaseF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implementation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20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652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Summary-Standard Ethernet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7772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55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24744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Bridged Ethernet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96200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97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19200"/>
            <a:ext cx="6777317" cy="461342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effects of bridges-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Raising the bandwidth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Bridge divides the network .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Bandwidth-wise each network is independent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Separation of collision domains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maller domains</a:t>
            </a:r>
          </a:p>
          <a:p>
            <a:pPr lvl="4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Probability of collision reduced 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4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Ethernet?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/>
            <a:r>
              <a:rPr lang="en-US" sz="2400" dirty="0">
                <a:solidFill>
                  <a:schemeClr val="tx1"/>
                </a:solidFill>
              </a:rPr>
              <a:t>Very popular cabling </a:t>
            </a:r>
            <a:r>
              <a:rPr lang="en-US" sz="2400" dirty="0" smtClean="0">
                <a:solidFill>
                  <a:schemeClr val="tx1"/>
                </a:solidFill>
              </a:rPr>
              <a:t>technology</a:t>
            </a:r>
          </a:p>
          <a:p>
            <a:pPr marL="342900" lvl="1"/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local-area network (LAN) protocol developed by </a:t>
            </a:r>
            <a:r>
              <a:rPr lang="en-IN" dirty="0" smtClean="0">
                <a:solidFill>
                  <a:schemeClr val="tx1"/>
                </a:solidFill>
              </a:rPr>
              <a:t>Xerox</a:t>
            </a:r>
          </a:p>
          <a:p>
            <a:r>
              <a:rPr lang="en-US" dirty="0" smtClean="0"/>
              <a:t>Ethernet is a network </a:t>
            </a:r>
            <a:r>
              <a:rPr lang="en-US" dirty="0" smtClean="0">
                <a:hlinkClick r:id="rId2"/>
              </a:rPr>
              <a:t>protocol</a:t>
            </a:r>
            <a:r>
              <a:rPr lang="en-US" dirty="0" smtClean="0"/>
              <a:t> that controls how data is transmitted over a LAN.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IEEE 802.3 specification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8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Switched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Ethernet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28800"/>
            <a:ext cx="7110412" cy="392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51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Full-duplex switched Ethernet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315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32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Fast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Ethernet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Newer </a:t>
            </a:r>
            <a:r>
              <a:rPr lang="en-US" sz="2000" dirty="0">
                <a:solidFill>
                  <a:schemeClr val="tx1"/>
                </a:solidFill>
              </a:rPr>
              <a:t>version of </a:t>
            </a:r>
            <a:r>
              <a:rPr lang="en-US" sz="2000" dirty="0" smtClean="0">
                <a:solidFill>
                  <a:schemeClr val="tx1"/>
                </a:solidFill>
              </a:rPr>
              <a:t>Ethernet-802.3u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Compete </a:t>
            </a:r>
            <a:r>
              <a:rPr lang="en-US" sz="2000" dirty="0">
                <a:solidFill>
                  <a:schemeClr val="tx1"/>
                </a:solidFill>
              </a:rPr>
              <a:t>with LAN protocols such as FDDI or Fiber </a:t>
            </a:r>
            <a:r>
              <a:rPr lang="en-US" sz="2000" dirty="0" smtClean="0">
                <a:solidFill>
                  <a:schemeClr val="tx1"/>
                </a:solidFill>
              </a:rPr>
              <a:t>Channel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Backward-compatible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Bandwidth -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100 Mbps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Uses Cat5 or greater cable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-Sometimes </a:t>
            </a:r>
            <a:r>
              <a:rPr lang="en-US" dirty="0">
                <a:solidFill>
                  <a:schemeClr val="tx1"/>
                </a:solidFill>
              </a:rPr>
              <a:t>called 100Base 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Star topology.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49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4918229"/>
          </a:xfrm>
        </p:spPr>
        <p:txBody>
          <a:bodyPr/>
          <a:lstStyle/>
          <a:p>
            <a:pPr marL="68580" indent="0">
              <a:buNone/>
            </a:pP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Autonegotiation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Allows two  devices to negotiate the mode or data rate of operation.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To allow-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Incompatible devices to connect to one another.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One device to have multiple capabilities.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tation to check a hub’s capabilities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262812" cy="349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253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024744" cy="990600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Gigabit Ethernet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080029"/>
          </a:xfrm>
        </p:spPr>
        <p:txBody>
          <a:bodyPr>
            <a:normAutofit fontScale="92500"/>
          </a:bodyPr>
          <a:lstStyle/>
          <a:p>
            <a:r>
              <a:rPr lang="en-US" dirty="0"/>
              <a:t>IEEE802.3z</a:t>
            </a:r>
          </a:p>
          <a:p>
            <a:endParaRPr lang="en-US" dirty="0" smtClean="0"/>
          </a:p>
          <a:p>
            <a:r>
              <a:rPr lang="en-US" dirty="0" smtClean="0"/>
              <a:t>Bandwidth-1000Mbps</a:t>
            </a:r>
          </a:p>
          <a:p>
            <a:endParaRPr lang="en-US" dirty="0" smtClean="0"/>
          </a:p>
          <a:p>
            <a:r>
              <a:rPr lang="en-US" dirty="0" smtClean="0"/>
              <a:t>Compatible with Standard and Fast Ethernet.</a:t>
            </a:r>
          </a:p>
          <a:p>
            <a:endParaRPr lang="en-US" dirty="0"/>
          </a:p>
          <a:p>
            <a:r>
              <a:rPr lang="en-US" dirty="0" smtClean="0"/>
              <a:t>Support autonegotiation as in fast Ethernet.</a:t>
            </a:r>
          </a:p>
          <a:p>
            <a:endParaRPr lang="en-US" dirty="0" smtClean="0"/>
          </a:p>
          <a:p>
            <a:r>
              <a:rPr lang="en-US" dirty="0" smtClean="0"/>
              <a:t>Mostly follows full duplex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02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Topologies of Gigabit Ethernet</a:t>
            </a:r>
            <a:endParaRPr lang="en-US" sz="3600" i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486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682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26281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311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6738" y="2988270"/>
            <a:ext cx="432366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C00000"/>
                </a:solidFill>
                <a:effectLst/>
                <a:latin typeface="Script MT Bold" pitchFamily="66" charset="0"/>
              </a:rPr>
              <a:t>Thank You</a:t>
            </a:r>
            <a:endParaRPr lang="en-US" sz="5400" b="1" cap="none" spc="0" dirty="0">
              <a:ln/>
              <a:solidFill>
                <a:srgbClr val="C00000"/>
              </a:solidFill>
              <a:effectLst/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0"/>
            <a:ext cx="6777317" cy="453722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Ethernet uses a bus or star topology and supports data </a:t>
            </a:r>
            <a:r>
              <a:rPr lang="en-IN" dirty="0" smtClean="0">
                <a:solidFill>
                  <a:schemeClr val="tx1"/>
                </a:solidFill>
              </a:rPr>
              <a:t>transfer rates </a:t>
            </a:r>
            <a:r>
              <a:rPr lang="en-IN" dirty="0">
                <a:solidFill>
                  <a:schemeClr val="tx1"/>
                </a:solidFill>
              </a:rPr>
              <a:t>of 10/100/1000 </a:t>
            </a:r>
            <a:r>
              <a:rPr lang="en-IN" dirty="0" smtClean="0">
                <a:solidFill>
                  <a:schemeClr val="tx1"/>
                </a:solidFill>
              </a:rPr>
              <a:t>Mbps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Ethernet uses the CSMA/CD access method to </a:t>
            </a:r>
            <a:r>
              <a:rPr lang="en-IN" dirty="0" smtClean="0">
                <a:solidFill>
                  <a:schemeClr val="tx1"/>
                </a:solidFill>
              </a:rPr>
              <a:t>handle simultaneous demands.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Ethernet defines the lower two layers of the OSI Reference Model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66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2000"/>
            <a:ext cx="6777317" cy="507062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4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40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does Ethernet work</a:t>
            </a:r>
            <a:r>
              <a:rPr lang="en-US" sz="4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68580" indent="0">
              <a:buNone/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Ethernet </a:t>
            </a:r>
            <a:r>
              <a:rPr lang="en-US" dirty="0">
                <a:solidFill>
                  <a:schemeClr val="tx1"/>
                </a:solidFill>
              </a:rPr>
              <a:t>transmits frames of data across baseband cables using CSMA/CD (IEEE 802.3</a:t>
            </a:r>
            <a:r>
              <a:rPr lang="en-US" dirty="0" smtClean="0">
                <a:solidFill>
                  <a:schemeClr val="tx1"/>
                </a:solidFill>
              </a:rPr>
              <a:t>) using </a:t>
            </a:r>
            <a:r>
              <a:rPr lang="en-US" dirty="0">
                <a:solidFill>
                  <a:schemeClr val="tx1"/>
                </a:solidFill>
              </a:rPr>
              <a:t>MAC addresses to distinguish between </a:t>
            </a:r>
            <a:r>
              <a:rPr lang="en-US" dirty="0" smtClean="0">
                <a:solidFill>
                  <a:schemeClr val="tx1"/>
                </a:solidFill>
              </a:rPr>
              <a:t>machines.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Datalink</a:t>
            </a:r>
            <a:r>
              <a:rPr lang="en-US" dirty="0" smtClean="0">
                <a:solidFill>
                  <a:schemeClr val="tx1"/>
                </a:solidFill>
              </a:rPr>
              <a:t> layer is divided into LLC and MAC.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3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805110" cy="87733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IEEE standard for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LANs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6400"/>
            <a:ext cx="7262812" cy="40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85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315200" cy="4419600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sz="43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en-US" sz="43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 marL="68580" indent="0">
              <a:buNone/>
            </a:pP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Media Access Control Address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Physical address of any device, e.g. a NIC in a computer on the network.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6 bytes long.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first 3 bytes specify the company that made the NIC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the second 3 bytes -serial number of the NIC.</a:t>
            </a:r>
          </a:p>
          <a:p>
            <a:pPr marL="68580" indent="0">
              <a:buNone/>
            </a:pP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4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6858000" cy="1447800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Example of an Ethernet address in hexadecimal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notation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761094" cy="149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191000"/>
            <a:ext cx="72771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852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6777317" cy="438482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The least significant bit of the first byte </a:t>
            </a:r>
            <a:br>
              <a:rPr lang="en-US" dirty="0"/>
            </a:br>
            <a:r>
              <a:rPr lang="en-US" dirty="0"/>
              <a:t>defines the type of address.</a:t>
            </a:r>
            <a:br>
              <a:rPr lang="en-US" dirty="0"/>
            </a:br>
            <a:r>
              <a:rPr lang="en-US" dirty="0"/>
              <a:t>If the bit is </a:t>
            </a:r>
            <a:r>
              <a:rPr lang="en-US" dirty="0">
                <a:solidFill>
                  <a:schemeClr val="hlink"/>
                </a:solidFill>
              </a:rPr>
              <a:t>0</a:t>
            </a:r>
            <a:r>
              <a:rPr lang="en-US" dirty="0"/>
              <a:t>, the address is unicast;</a:t>
            </a:r>
            <a:br>
              <a:rPr lang="en-US" dirty="0"/>
            </a:br>
            <a:r>
              <a:rPr lang="en-US" dirty="0"/>
              <a:t>otherwise, it is multicast.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broadcast destination address is a special case of the multicast address in which all bits are 1s.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5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024744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802.3 Ethernet </a:t>
            </a:r>
            <a:r>
              <a:rPr lang="en-US" i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frame format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7339012" cy="35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784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447</TotalTime>
  <Words>329</Words>
  <Application>Microsoft Office PowerPoint</Application>
  <PresentationFormat>On-screen Show (4:3)</PresentationFormat>
  <Paragraphs>83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Austin</vt:lpstr>
      <vt:lpstr>ETHERNET</vt:lpstr>
      <vt:lpstr>What is Ethernet?</vt:lpstr>
      <vt:lpstr>Slide 3</vt:lpstr>
      <vt:lpstr>Slide 4</vt:lpstr>
      <vt:lpstr>IEEE standard for LANs</vt:lpstr>
      <vt:lpstr>Slide 6</vt:lpstr>
      <vt:lpstr>Example of an Ethernet address in hexadecimal notation</vt:lpstr>
      <vt:lpstr>Slide 8</vt:lpstr>
      <vt:lpstr>802.3 Ethernet frame format</vt:lpstr>
      <vt:lpstr>Minimum and maximum lengths</vt:lpstr>
      <vt:lpstr>Ethernet Evolution</vt:lpstr>
      <vt:lpstr>Categories of Standard Ethernet</vt:lpstr>
      <vt:lpstr>10Base5 implementation</vt:lpstr>
      <vt:lpstr>10Base2 implementation</vt:lpstr>
      <vt:lpstr>10BaseT implementation</vt:lpstr>
      <vt:lpstr>10BaseF implementation</vt:lpstr>
      <vt:lpstr>Summary-Standard Ethernet</vt:lpstr>
      <vt:lpstr>Bridged Ethernet</vt:lpstr>
      <vt:lpstr>Slide 19</vt:lpstr>
      <vt:lpstr>Switched Ethernet</vt:lpstr>
      <vt:lpstr>Full-duplex switched Ethernet</vt:lpstr>
      <vt:lpstr>Fast Ethernet</vt:lpstr>
      <vt:lpstr>Slide 23</vt:lpstr>
      <vt:lpstr>Slide 24</vt:lpstr>
      <vt:lpstr>Gigabit Ethernet</vt:lpstr>
      <vt:lpstr>Topologies of Gigabit Ethernet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Meethu</dc:creator>
  <cp:lastModifiedBy>HP</cp:lastModifiedBy>
  <cp:revision>23</cp:revision>
  <dcterms:created xsi:type="dcterms:W3CDTF">2011-07-30T09:31:14Z</dcterms:created>
  <dcterms:modified xsi:type="dcterms:W3CDTF">2018-01-05T06:06:07Z</dcterms:modified>
</cp:coreProperties>
</file>