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67" r:id="rId15"/>
    <p:sldId id="271" r:id="rId16"/>
    <p:sldId id="272" r:id="rId17"/>
    <p:sldId id="270" r:id="rId18"/>
    <p:sldId id="275"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DA01F0A-6D1D-4E45-8005-4888CE91BBDE}" type="datetimeFigureOut">
              <a:rPr lang="en-US" smtClean="0"/>
              <a:pPr/>
              <a:t>12/22/2014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98DC3FC-200B-43D0-B1D1-A37F9F24FEB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A01F0A-6D1D-4E45-8005-4888CE91BBDE}" type="datetimeFigureOut">
              <a:rPr lang="en-US" smtClean="0"/>
              <a:pPr/>
              <a:t>12/22/2014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3FC-200B-43D0-B1D1-A37F9F24FEB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A01F0A-6D1D-4E45-8005-4888CE91BBDE}" type="datetimeFigureOut">
              <a:rPr lang="en-US" smtClean="0"/>
              <a:pPr/>
              <a:t>12/22/2014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C3FC-200B-43D0-B1D1-A37F9F24FEB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DA01F0A-6D1D-4E45-8005-4888CE91BBDE}" type="datetimeFigureOut">
              <a:rPr lang="en-US" smtClean="0"/>
              <a:pPr/>
              <a:t>12/22/2014</a:t>
            </a:fld>
            <a:endParaRPr lang="en-IN"/>
          </a:p>
        </p:txBody>
      </p:sp>
      <p:sp>
        <p:nvSpPr>
          <p:cNvPr id="9" name="Slide Number Placeholder 8"/>
          <p:cNvSpPr>
            <a:spLocks noGrp="1"/>
          </p:cNvSpPr>
          <p:nvPr>
            <p:ph type="sldNum" sz="quarter" idx="15"/>
          </p:nvPr>
        </p:nvSpPr>
        <p:spPr/>
        <p:txBody>
          <a:bodyPr rtlCol="0"/>
          <a:lstStyle/>
          <a:p>
            <a:fld id="{298DC3FC-200B-43D0-B1D1-A37F9F24FEBE}"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DA01F0A-6D1D-4E45-8005-4888CE91BBDE}" type="datetimeFigureOut">
              <a:rPr lang="en-US" smtClean="0"/>
              <a:pPr/>
              <a:t>12/22/2014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98DC3FC-200B-43D0-B1D1-A37F9F24FEB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A01F0A-6D1D-4E45-8005-4888CE91BBDE}" type="datetimeFigureOut">
              <a:rPr lang="en-US" smtClean="0"/>
              <a:pPr/>
              <a:t>12/22/2014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C3FC-200B-43D0-B1D1-A37F9F24FEBE}"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DA01F0A-6D1D-4E45-8005-4888CE91BBDE}" type="datetimeFigureOut">
              <a:rPr lang="en-US" smtClean="0"/>
              <a:pPr/>
              <a:t>12/22/2014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DC3FC-200B-43D0-B1D1-A37F9F24FEBE}"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DA01F0A-6D1D-4E45-8005-4888CE91BBDE}" type="datetimeFigureOut">
              <a:rPr lang="en-US" smtClean="0"/>
              <a:pPr/>
              <a:t>12/22/2014</a:t>
            </a:fld>
            <a:endParaRPr lang="en-IN"/>
          </a:p>
        </p:txBody>
      </p:sp>
      <p:sp>
        <p:nvSpPr>
          <p:cNvPr id="7" name="Slide Number Placeholder 6"/>
          <p:cNvSpPr>
            <a:spLocks noGrp="1"/>
          </p:cNvSpPr>
          <p:nvPr>
            <p:ph type="sldNum" sz="quarter" idx="11"/>
          </p:nvPr>
        </p:nvSpPr>
        <p:spPr/>
        <p:txBody>
          <a:bodyPr rtlCol="0"/>
          <a:lstStyle/>
          <a:p>
            <a:fld id="{298DC3FC-200B-43D0-B1D1-A37F9F24FEBE}"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01F0A-6D1D-4E45-8005-4888CE91BBDE}" type="datetimeFigureOut">
              <a:rPr lang="en-US" smtClean="0"/>
              <a:pPr/>
              <a:t>12/22/2014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DC3FC-200B-43D0-B1D1-A37F9F24FE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DA01F0A-6D1D-4E45-8005-4888CE91BBDE}" type="datetimeFigureOut">
              <a:rPr lang="en-US" smtClean="0"/>
              <a:pPr/>
              <a:t>12/22/2014</a:t>
            </a:fld>
            <a:endParaRPr lang="en-IN"/>
          </a:p>
        </p:txBody>
      </p:sp>
      <p:sp>
        <p:nvSpPr>
          <p:cNvPr id="22" name="Slide Number Placeholder 21"/>
          <p:cNvSpPr>
            <a:spLocks noGrp="1"/>
          </p:cNvSpPr>
          <p:nvPr>
            <p:ph type="sldNum" sz="quarter" idx="15"/>
          </p:nvPr>
        </p:nvSpPr>
        <p:spPr/>
        <p:txBody>
          <a:bodyPr rtlCol="0"/>
          <a:lstStyle/>
          <a:p>
            <a:fld id="{298DC3FC-200B-43D0-B1D1-A37F9F24FEBE}"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DA01F0A-6D1D-4E45-8005-4888CE91BBDE}" type="datetimeFigureOut">
              <a:rPr lang="en-US" smtClean="0"/>
              <a:pPr/>
              <a:t>12/22/2014</a:t>
            </a:fld>
            <a:endParaRPr lang="en-IN"/>
          </a:p>
        </p:txBody>
      </p:sp>
      <p:sp>
        <p:nvSpPr>
          <p:cNvPr id="18" name="Slide Number Placeholder 17"/>
          <p:cNvSpPr>
            <a:spLocks noGrp="1"/>
          </p:cNvSpPr>
          <p:nvPr>
            <p:ph type="sldNum" sz="quarter" idx="11"/>
          </p:nvPr>
        </p:nvSpPr>
        <p:spPr/>
        <p:txBody>
          <a:bodyPr rtlCol="0"/>
          <a:lstStyle/>
          <a:p>
            <a:fld id="{298DC3FC-200B-43D0-B1D1-A37F9F24FEBE}"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DA01F0A-6D1D-4E45-8005-4888CE91BBDE}" type="datetimeFigureOut">
              <a:rPr lang="en-US" smtClean="0"/>
              <a:pPr/>
              <a:t>12/22/2014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98DC3FC-200B-43D0-B1D1-A37F9F24FEB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214290"/>
            <a:ext cx="8215370" cy="1500222"/>
          </a:xfrm>
        </p:spPr>
        <p:txBody>
          <a:bodyPr>
            <a:normAutofit fontScale="90000"/>
          </a:bodyPr>
          <a:lstStyle/>
          <a:p>
            <a:pPr algn="ctr"/>
            <a:r>
              <a:rPr lang="en-US" sz="2800" u="sng" dirty="0" smtClean="0"/>
              <a:t>NITK-CMU JOINT WINTER SCHOOL  IPTSE</a:t>
            </a:r>
            <a:br>
              <a:rPr lang="en-US" sz="2800" u="sng" dirty="0" smtClean="0"/>
            </a:br>
            <a:r>
              <a:rPr lang="en-US" sz="2800" u="sng" dirty="0" smtClean="0"/>
              <a:t/>
            </a:r>
            <a:br>
              <a:rPr lang="en-US" sz="2800" u="sng" dirty="0" smtClean="0"/>
            </a:br>
            <a:r>
              <a:rPr lang="en-US" sz="2800" u="sng" dirty="0" smtClean="0"/>
              <a:t>TEXT BASED EMOTION RECOGNITION SYSTEM</a:t>
            </a:r>
            <a:endParaRPr lang="en-IN" sz="2800" u="sng" dirty="0"/>
          </a:p>
        </p:txBody>
      </p:sp>
      <p:sp>
        <p:nvSpPr>
          <p:cNvPr id="3" name="Subtitle 2"/>
          <p:cNvSpPr>
            <a:spLocks noGrp="1"/>
          </p:cNvSpPr>
          <p:nvPr>
            <p:ph type="subTitle" idx="1"/>
          </p:nvPr>
        </p:nvSpPr>
        <p:spPr>
          <a:xfrm>
            <a:off x="2571736" y="3500438"/>
            <a:ext cx="5286372" cy="2428868"/>
          </a:xfrm>
        </p:spPr>
        <p:txBody>
          <a:bodyPr>
            <a:normAutofit/>
          </a:bodyPr>
          <a:lstStyle/>
          <a:p>
            <a:pPr algn="ctr"/>
            <a:r>
              <a:rPr lang="en-US" sz="2400" dirty="0" smtClean="0"/>
              <a:t/>
            </a:r>
            <a:br>
              <a:rPr lang="en-US" sz="2400" dirty="0" smtClean="0"/>
            </a:br>
            <a:r>
              <a:rPr lang="en-US" sz="2400" dirty="0" smtClean="0"/>
              <a:t>TEAM MAP- PROJECT TEXEMO</a:t>
            </a:r>
          </a:p>
          <a:p>
            <a:pPr algn="ctr"/>
            <a:r>
              <a:rPr lang="en-US" sz="2400" dirty="0" smtClean="0"/>
              <a:t>DHRUV GOEL</a:t>
            </a:r>
            <a:br>
              <a:rPr lang="en-US" sz="2400" dirty="0" smtClean="0"/>
            </a:br>
            <a:r>
              <a:rPr lang="en-US" sz="2400" dirty="0" smtClean="0"/>
              <a:t>SKAND ARORA</a:t>
            </a:r>
            <a:br>
              <a:rPr lang="en-US" sz="2400" dirty="0" smtClean="0"/>
            </a:br>
            <a:r>
              <a:rPr lang="en-US" sz="2400" dirty="0" smtClean="0"/>
              <a:t>SATISH  </a:t>
            </a:r>
            <a:endParaRPr lang="en-IN" sz="2400" dirty="0"/>
          </a:p>
        </p:txBody>
      </p:sp>
      <p:pic>
        <p:nvPicPr>
          <p:cNvPr id="20484" name="Picture 4" descr="http://ws2014.cs.cmu.edu/logo.png"/>
          <p:cNvPicPr>
            <a:picLocks noChangeAspect="1" noChangeArrowheads="1"/>
          </p:cNvPicPr>
          <p:nvPr/>
        </p:nvPicPr>
        <p:blipFill>
          <a:blip r:embed="rId2"/>
          <a:srcRect/>
          <a:stretch>
            <a:fillRect/>
          </a:stretch>
        </p:blipFill>
        <p:spPr bwMode="auto">
          <a:xfrm>
            <a:off x="1785918" y="5357826"/>
            <a:ext cx="7358082" cy="1500174"/>
          </a:xfrm>
          <a:prstGeom prst="rect">
            <a:avLst/>
          </a:prstGeom>
          <a:noFill/>
        </p:spPr>
      </p:pic>
      <p:pic>
        <p:nvPicPr>
          <p:cNvPr id="20486" name="Picture 6" descr="http://www.twenty19.com/Data/internship/large/logo_342620.jpg"/>
          <p:cNvPicPr>
            <a:picLocks noChangeAspect="1" noChangeArrowheads="1"/>
          </p:cNvPicPr>
          <p:nvPr/>
        </p:nvPicPr>
        <p:blipFill>
          <a:blip r:embed="rId3"/>
          <a:srcRect/>
          <a:stretch>
            <a:fillRect/>
          </a:stretch>
        </p:blipFill>
        <p:spPr bwMode="auto">
          <a:xfrm>
            <a:off x="5286380" y="2000240"/>
            <a:ext cx="2571752" cy="1643074"/>
          </a:xfrm>
          <a:prstGeom prst="rect">
            <a:avLst/>
          </a:prstGeom>
          <a:noFill/>
        </p:spPr>
      </p:pic>
      <p:pic>
        <p:nvPicPr>
          <p:cNvPr id="20488" name="Picture 8" descr="http://updates.highereducationinindia.com/news_img/nitk-surathkal-notifies-mba-programme.jpg"/>
          <p:cNvPicPr>
            <a:picLocks noChangeAspect="1" noChangeArrowheads="1"/>
          </p:cNvPicPr>
          <p:nvPr/>
        </p:nvPicPr>
        <p:blipFill>
          <a:blip r:embed="rId4"/>
          <a:srcRect/>
          <a:stretch>
            <a:fillRect/>
          </a:stretch>
        </p:blipFill>
        <p:spPr bwMode="auto">
          <a:xfrm>
            <a:off x="2428860" y="2000240"/>
            <a:ext cx="2071702" cy="17859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APPROACH 3- ANALYSIS OF PARTS OF SPEECH</a:t>
            </a:r>
            <a:endParaRPr lang="en-IN" b="1" u="sng" dirty="0"/>
          </a:p>
        </p:txBody>
      </p:sp>
      <p:sp>
        <p:nvSpPr>
          <p:cNvPr id="3" name="Content Placeholder 2"/>
          <p:cNvSpPr>
            <a:spLocks noGrp="1"/>
          </p:cNvSpPr>
          <p:nvPr>
            <p:ph sz="quarter" idx="1"/>
          </p:nvPr>
        </p:nvSpPr>
        <p:spPr/>
        <p:txBody>
          <a:bodyPr/>
          <a:lstStyle/>
          <a:p>
            <a:pPr algn="just">
              <a:buNone/>
            </a:pPr>
            <a:r>
              <a:rPr lang="en-US" u="sng" dirty="0" smtClean="0"/>
              <a:t>Concept</a:t>
            </a:r>
          </a:p>
          <a:p>
            <a:pPr algn="just"/>
            <a:r>
              <a:rPr lang="en-US" dirty="0" smtClean="0"/>
              <a:t>Not all words contribute to the level emotion in a sentence. </a:t>
            </a:r>
          </a:p>
          <a:p>
            <a:pPr algn="just"/>
            <a:r>
              <a:rPr lang="en-US" dirty="0" smtClean="0"/>
              <a:t> Certain parts of speech specifically contribute to the emotion level in a sentence. </a:t>
            </a:r>
          </a:p>
          <a:p>
            <a:pPr algn="just">
              <a:buNone/>
            </a:pPr>
            <a:endParaRPr lang="en-US" dirty="0" smtClean="0"/>
          </a:p>
          <a:p>
            <a:pPr algn="just">
              <a:buNone/>
            </a:pPr>
            <a:r>
              <a:rPr lang="en-US" u="sng" dirty="0" smtClean="0"/>
              <a:t>Means of Analysis</a:t>
            </a:r>
          </a:p>
          <a:p>
            <a:pPr algn="just"/>
            <a:r>
              <a:rPr lang="en-US" dirty="0" smtClean="0"/>
              <a:t>POS Tagger- It tokenizes as well as indicate various parts of speech. </a:t>
            </a:r>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4" name="Picture 2" descr="C:\Users\Dhruv\Desktop\Capture1.JPG"/>
          <p:cNvPicPr>
            <a:picLocks noChangeAspect="1" noChangeArrowheads="1"/>
          </p:cNvPicPr>
          <p:nvPr/>
        </p:nvPicPr>
        <p:blipFill>
          <a:blip r:embed="rId2"/>
          <a:srcRect/>
          <a:stretch>
            <a:fillRect/>
          </a:stretch>
        </p:blipFill>
        <p:spPr bwMode="auto">
          <a:xfrm>
            <a:off x="-66675" y="0"/>
            <a:ext cx="927735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OF PARTS OF SPEECH</a:t>
            </a:r>
            <a:endParaRPr lang="en-IN" b="1" u="sng" dirty="0"/>
          </a:p>
        </p:txBody>
      </p:sp>
      <p:graphicFrame>
        <p:nvGraphicFramePr>
          <p:cNvPr id="4" name="Content Placeholder 3"/>
          <p:cNvGraphicFramePr>
            <a:graphicFrameLocks noGrp="1"/>
          </p:cNvGraphicFramePr>
          <p:nvPr>
            <p:ph sz="quarter" idx="1"/>
          </p:nvPr>
        </p:nvGraphicFramePr>
        <p:xfrm>
          <a:off x="285720" y="1600200"/>
          <a:ext cx="7929618" cy="4004188"/>
        </p:xfrm>
        <a:graphic>
          <a:graphicData uri="http://schemas.openxmlformats.org/drawingml/2006/table">
            <a:tbl>
              <a:tblPr firstRow="1" bandRow="1">
                <a:tableStyleId>{E8034E78-7F5D-4C2E-B375-FC64B27BC917}</a:tableStyleId>
              </a:tblPr>
              <a:tblGrid>
                <a:gridCol w="3964809"/>
                <a:gridCol w="3964809"/>
              </a:tblGrid>
              <a:tr h="644353">
                <a:tc>
                  <a:txBody>
                    <a:bodyPr/>
                    <a:lstStyle/>
                    <a:p>
                      <a:pPr algn="ctr"/>
                      <a:r>
                        <a:rPr lang="en-US" b="0" dirty="0" smtClean="0"/>
                        <a:t>PARTS OF SPEECH TO BE CONSIDERED</a:t>
                      </a:r>
                      <a:endParaRPr lang="en-IN" b="0" dirty="0"/>
                    </a:p>
                  </a:txBody>
                  <a:tcPr/>
                </a:tc>
                <a:tc>
                  <a:txBody>
                    <a:bodyPr/>
                    <a:lstStyle/>
                    <a:p>
                      <a:pPr algn="ctr"/>
                      <a:r>
                        <a:rPr lang="en-US" dirty="0" smtClean="0"/>
                        <a:t>PARTS OF SPEECH NOT TO BE CONSIDERED</a:t>
                      </a:r>
                      <a:endParaRPr lang="en-IN" dirty="0"/>
                    </a:p>
                  </a:txBody>
                  <a:tcPr/>
                </a:tc>
              </a:tr>
              <a:tr h="373315">
                <a:tc>
                  <a:txBody>
                    <a:bodyPr/>
                    <a:lstStyle/>
                    <a:p>
                      <a:pPr algn="ctr"/>
                      <a:r>
                        <a:rPr lang="en-US" b="0" dirty="0" smtClean="0">
                          <a:solidFill>
                            <a:schemeClr val="tx1"/>
                          </a:solidFill>
                        </a:rPr>
                        <a:t>Adjectives-(superlative, comparative) </a:t>
                      </a:r>
                      <a:endParaRPr lang="en-IN" b="0" dirty="0">
                        <a:solidFill>
                          <a:schemeClr val="tx1"/>
                        </a:solidFill>
                      </a:endParaRPr>
                    </a:p>
                  </a:txBody>
                  <a:tcPr/>
                </a:tc>
                <a:tc>
                  <a:txBody>
                    <a:bodyPr/>
                    <a:lstStyle/>
                    <a:p>
                      <a:pPr algn="ctr"/>
                      <a:r>
                        <a:rPr lang="en-US" dirty="0" smtClean="0">
                          <a:solidFill>
                            <a:schemeClr val="tx1"/>
                          </a:solidFill>
                        </a:rPr>
                        <a:t>Cardinal Numbers</a:t>
                      </a:r>
                      <a:endParaRPr lang="en-IN" dirty="0">
                        <a:solidFill>
                          <a:schemeClr val="tx1"/>
                        </a:solidFill>
                      </a:endParaRPr>
                    </a:p>
                  </a:txBody>
                  <a:tcPr/>
                </a:tc>
              </a:tr>
              <a:tr h="373315">
                <a:tc>
                  <a:txBody>
                    <a:bodyPr/>
                    <a:lstStyle/>
                    <a:p>
                      <a:pPr algn="ctr"/>
                      <a:r>
                        <a:rPr lang="en-US" b="0" dirty="0" smtClean="0">
                          <a:solidFill>
                            <a:schemeClr val="tx1"/>
                          </a:solidFill>
                        </a:rPr>
                        <a:t>Adverbs-(superlative, comparative)</a:t>
                      </a:r>
                      <a:endParaRPr lang="en-IN" b="0" dirty="0">
                        <a:solidFill>
                          <a:schemeClr val="tx1"/>
                        </a:solidFill>
                      </a:endParaRPr>
                    </a:p>
                  </a:txBody>
                  <a:tcPr/>
                </a:tc>
                <a:tc>
                  <a:txBody>
                    <a:bodyPr/>
                    <a:lstStyle/>
                    <a:p>
                      <a:pPr algn="ctr"/>
                      <a:r>
                        <a:rPr lang="en-US" dirty="0" smtClean="0">
                          <a:solidFill>
                            <a:schemeClr val="tx1"/>
                          </a:solidFill>
                        </a:rPr>
                        <a:t>Determiners</a:t>
                      </a:r>
                    </a:p>
                  </a:txBody>
                  <a:tcPr/>
                </a:tc>
              </a:tr>
              <a:tr h="373315">
                <a:tc>
                  <a:txBody>
                    <a:bodyPr/>
                    <a:lstStyle/>
                    <a:p>
                      <a:pPr algn="ctr"/>
                      <a:r>
                        <a:rPr lang="en-US" b="0" dirty="0" smtClean="0">
                          <a:solidFill>
                            <a:schemeClr val="tx1"/>
                          </a:solidFill>
                        </a:rPr>
                        <a:t>Verbs (root verbs)</a:t>
                      </a:r>
                      <a:endParaRPr lang="en-IN" b="0" dirty="0">
                        <a:solidFill>
                          <a:schemeClr val="tx1"/>
                        </a:solidFill>
                      </a:endParaRPr>
                    </a:p>
                  </a:txBody>
                  <a:tcPr/>
                </a:tc>
                <a:tc>
                  <a:txBody>
                    <a:bodyPr/>
                    <a:lstStyle/>
                    <a:p>
                      <a:pPr algn="ctr"/>
                      <a:r>
                        <a:rPr lang="en-US" i="0" dirty="0" smtClean="0">
                          <a:solidFill>
                            <a:srgbClr val="FF0000"/>
                          </a:solidFill>
                        </a:rPr>
                        <a:t>Foreign Words</a:t>
                      </a:r>
                      <a:endParaRPr lang="en-IN" i="0" dirty="0">
                        <a:solidFill>
                          <a:srgbClr val="FF0000"/>
                        </a:solidFill>
                      </a:endParaRPr>
                    </a:p>
                  </a:txBody>
                  <a:tcPr/>
                </a:tc>
              </a:tr>
              <a:tr h="373315">
                <a:tc>
                  <a:txBody>
                    <a:bodyPr/>
                    <a:lstStyle/>
                    <a:p>
                      <a:pPr algn="ctr"/>
                      <a:r>
                        <a:rPr lang="en-US" b="0" dirty="0" smtClean="0">
                          <a:solidFill>
                            <a:schemeClr val="tx1"/>
                          </a:solidFill>
                        </a:rPr>
                        <a:t>Personal</a:t>
                      </a:r>
                      <a:r>
                        <a:rPr lang="en-US" b="0" baseline="0" dirty="0" smtClean="0">
                          <a:solidFill>
                            <a:schemeClr val="tx1"/>
                          </a:solidFill>
                        </a:rPr>
                        <a:t>/Possessive Pronouns</a:t>
                      </a:r>
                      <a:endParaRPr lang="en-IN" b="0" dirty="0">
                        <a:solidFill>
                          <a:schemeClr val="tx1"/>
                        </a:solidFill>
                      </a:endParaRPr>
                    </a:p>
                  </a:txBody>
                  <a:tcPr/>
                </a:tc>
                <a:tc>
                  <a:txBody>
                    <a:bodyPr/>
                    <a:lstStyle/>
                    <a:p>
                      <a:pPr algn="ctr"/>
                      <a:r>
                        <a:rPr lang="en-US" dirty="0" smtClean="0">
                          <a:solidFill>
                            <a:schemeClr val="tx1"/>
                          </a:solidFill>
                        </a:rPr>
                        <a:t>Preposition</a:t>
                      </a:r>
                      <a:endParaRPr lang="en-IN" dirty="0">
                        <a:solidFill>
                          <a:schemeClr val="tx1"/>
                        </a:solidFill>
                      </a:endParaRPr>
                    </a:p>
                  </a:txBody>
                  <a:tcPr/>
                </a:tc>
              </a:tr>
              <a:tr h="373315">
                <a:tc>
                  <a:txBody>
                    <a:bodyPr/>
                    <a:lstStyle/>
                    <a:p>
                      <a:pPr algn="ctr"/>
                      <a:r>
                        <a:rPr lang="en-US" dirty="0" smtClean="0">
                          <a:solidFill>
                            <a:schemeClr val="tx1"/>
                          </a:solidFill>
                        </a:rPr>
                        <a:t>Particles (</a:t>
                      </a:r>
                      <a:r>
                        <a:rPr lang="en-US" dirty="0" err="1" smtClean="0">
                          <a:solidFill>
                            <a:schemeClr val="tx1"/>
                          </a:solidFill>
                        </a:rPr>
                        <a:t>eg</a:t>
                      </a:r>
                      <a:r>
                        <a:rPr lang="en-US" dirty="0" smtClean="0">
                          <a:solidFill>
                            <a:schemeClr val="tx1"/>
                          </a:solidFill>
                        </a:rPr>
                        <a:t>:</a:t>
                      </a:r>
                      <a:r>
                        <a:rPr lang="en-US" baseline="0" dirty="0" smtClean="0">
                          <a:solidFill>
                            <a:schemeClr val="tx1"/>
                          </a:solidFill>
                        </a:rPr>
                        <a:t> give </a:t>
                      </a:r>
                      <a:r>
                        <a:rPr lang="en-US" i="1" baseline="0" dirty="0" smtClean="0">
                          <a:solidFill>
                            <a:schemeClr val="tx1"/>
                          </a:solidFill>
                        </a:rPr>
                        <a:t>up</a:t>
                      </a:r>
                      <a:r>
                        <a:rPr lang="en-US" baseline="0" dirty="0" smtClean="0">
                          <a:solidFill>
                            <a:schemeClr val="tx1"/>
                          </a:solidFill>
                        </a:rPr>
                        <a:t>, broke </a:t>
                      </a:r>
                      <a:r>
                        <a:rPr lang="en-US" i="1" baseline="0" dirty="0" smtClean="0">
                          <a:solidFill>
                            <a:schemeClr val="tx1"/>
                          </a:solidFill>
                        </a:rPr>
                        <a:t>down</a:t>
                      </a:r>
                      <a:r>
                        <a:rPr lang="en-US" dirty="0" smtClean="0">
                          <a:solidFill>
                            <a:schemeClr val="tx1"/>
                          </a:solidFill>
                        </a:rPr>
                        <a:t>)</a:t>
                      </a:r>
                      <a:endParaRPr lang="en-IN" dirty="0">
                        <a:solidFill>
                          <a:schemeClr val="tx1"/>
                        </a:solidFill>
                      </a:endParaRPr>
                    </a:p>
                  </a:txBody>
                  <a:tcPr/>
                </a:tc>
                <a:tc>
                  <a:txBody>
                    <a:bodyPr/>
                    <a:lstStyle/>
                    <a:p>
                      <a:pPr algn="ctr"/>
                      <a:r>
                        <a:rPr lang="en-US" dirty="0" smtClean="0">
                          <a:solidFill>
                            <a:schemeClr val="tx1"/>
                          </a:solidFill>
                        </a:rPr>
                        <a:t>List marker</a:t>
                      </a:r>
                      <a:endParaRPr lang="en-IN" dirty="0">
                        <a:solidFill>
                          <a:schemeClr val="tx1"/>
                        </a:solidFill>
                      </a:endParaRPr>
                    </a:p>
                  </a:txBody>
                  <a:tcPr/>
                </a:tc>
              </a:tr>
              <a:tr h="373315">
                <a:tc>
                  <a:txBody>
                    <a:bodyPr/>
                    <a:lstStyle/>
                    <a:p>
                      <a:pPr algn="ctr"/>
                      <a:r>
                        <a:rPr lang="en-US" dirty="0" smtClean="0">
                          <a:solidFill>
                            <a:schemeClr val="tx1"/>
                          </a:solidFill>
                        </a:rPr>
                        <a:t>Interjections (Alas,</a:t>
                      </a:r>
                      <a:r>
                        <a:rPr lang="en-US" baseline="0" dirty="0" smtClean="0">
                          <a:solidFill>
                            <a:schemeClr val="tx1"/>
                          </a:solidFill>
                        </a:rPr>
                        <a:t> Hooray</a:t>
                      </a:r>
                      <a:r>
                        <a:rPr lang="en-US" dirty="0" smtClean="0">
                          <a:solidFill>
                            <a:schemeClr val="tx1"/>
                          </a:solidFill>
                        </a:rPr>
                        <a:t>)</a:t>
                      </a:r>
                      <a:endParaRPr lang="en-IN" dirty="0">
                        <a:solidFill>
                          <a:schemeClr val="tx1"/>
                        </a:solidFill>
                      </a:endParaRPr>
                    </a:p>
                  </a:txBody>
                  <a:tcPr/>
                </a:tc>
                <a:tc>
                  <a:txBody>
                    <a:bodyPr/>
                    <a:lstStyle/>
                    <a:p>
                      <a:pPr algn="ctr"/>
                      <a:r>
                        <a:rPr lang="en-US" dirty="0" smtClean="0">
                          <a:solidFill>
                            <a:schemeClr val="tx1"/>
                          </a:solidFill>
                        </a:rPr>
                        <a:t>Modal</a:t>
                      </a:r>
                      <a:endParaRPr lang="en-IN" dirty="0">
                        <a:solidFill>
                          <a:schemeClr val="tx1"/>
                        </a:solidFill>
                      </a:endParaRPr>
                    </a:p>
                  </a:txBody>
                  <a:tcPr/>
                </a:tc>
              </a:tr>
              <a:tr h="373315">
                <a:tc>
                  <a:txBody>
                    <a:bodyPr/>
                    <a:lstStyle/>
                    <a:p>
                      <a:pPr algn="ctr"/>
                      <a:r>
                        <a:rPr lang="en-US" dirty="0" smtClean="0">
                          <a:solidFill>
                            <a:schemeClr val="tx1"/>
                          </a:solidFill>
                        </a:rPr>
                        <a:t>Punctuations</a:t>
                      </a:r>
                      <a:endParaRPr lang="en-IN" dirty="0">
                        <a:solidFill>
                          <a:schemeClr val="tx1"/>
                        </a:solidFill>
                      </a:endParaRPr>
                    </a:p>
                  </a:txBody>
                  <a:tcPr/>
                </a:tc>
                <a:tc>
                  <a:txBody>
                    <a:bodyPr/>
                    <a:lstStyle/>
                    <a:p>
                      <a:pPr algn="ctr"/>
                      <a:r>
                        <a:rPr lang="en-US" dirty="0" smtClean="0">
                          <a:solidFill>
                            <a:schemeClr val="tx1"/>
                          </a:solidFill>
                        </a:rPr>
                        <a:t>Pre-determiner</a:t>
                      </a:r>
                      <a:endParaRPr lang="en-IN" dirty="0">
                        <a:solidFill>
                          <a:schemeClr val="tx1"/>
                        </a:solidFill>
                      </a:endParaRPr>
                    </a:p>
                  </a:txBody>
                  <a:tcPr/>
                </a:tc>
              </a:tr>
              <a:tr h="373315">
                <a:tc>
                  <a:txBody>
                    <a:bodyPr/>
                    <a:lstStyle/>
                    <a:p>
                      <a:pPr algn="ctr"/>
                      <a:r>
                        <a:rPr lang="en-US" dirty="0" smtClean="0">
                          <a:solidFill>
                            <a:schemeClr val="tx1"/>
                          </a:solidFill>
                        </a:rPr>
                        <a:t>Conjunctions</a:t>
                      </a:r>
                      <a:endParaRPr lang="en-IN" dirty="0">
                        <a:solidFill>
                          <a:schemeClr val="tx1"/>
                        </a:solidFill>
                      </a:endParaRPr>
                    </a:p>
                  </a:txBody>
                  <a:tcPr/>
                </a:tc>
                <a:tc>
                  <a:txBody>
                    <a:bodyPr/>
                    <a:lstStyle/>
                    <a:p>
                      <a:pPr algn="ctr"/>
                      <a:r>
                        <a:rPr lang="en-US" dirty="0" smtClean="0">
                          <a:solidFill>
                            <a:srgbClr val="FF0000"/>
                          </a:solidFill>
                        </a:rPr>
                        <a:t>Proper Nouns</a:t>
                      </a:r>
                      <a:endParaRPr lang="en-IN" dirty="0">
                        <a:solidFill>
                          <a:srgbClr val="FF0000"/>
                        </a:solidFill>
                      </a:endParaRPr>
                    </a:p>
                  </a:txBody>
                  <a:tcPr/>
                </a:tc>
              </a:tr>
              <a:tr h="373315">
                <a:tc>
                  <a:txBody>
                    <a:bodyPr/>
                    <a:lstStyle/>
                    <a:p>
                      <a:pPr algn="ctr"/>
                      <a:r>
                        <a:rPr lang="en-US" dirty="0" smtClean="0">
                          <a:solidFill>
                            <a:schemeClr val="tx1"/>
                          </a:solidFill>
                        </a:rPr>
                        <a:t>Nouns</a:t>
                      </a:r>
                      <a:endParaRPr lang="en-IN" dirty="0">
                        <a:solidFill>
                          <a:schemeClr val="tx1"/>
                        </a:solidFill>
                      </a:endParaRPr>
                    </a:p>
                  </a:txBody>
                  <a:tcPr/>
                </a:tc>
                <a:tc>
                  <a:txBody>
                    <a:bodyPr/>
                    <a:lstStyle/>
                    <a:p>
                      <a:pPr algn="ctr"/>
                      <a:r>
                        <a:rPr lang="en-US" dirty="0" smtClean="0">
                          <a:solidFill>
                            <a:srgbClr val="FF0000"/>
                          </a:solidFill>
                        </a:rPr>
                        <a:t>Stop Words</a:t>
                      </a:r>
                      <a:endParaRPr lang="en-IN"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a:t>
            </a:r>
            <a:endParaRPr lang="en-IN" b="1" u="sng" dirty="0"/>
          </a:p>
        </p:txBody>
      </p:sp>
      <p:sp>
        <p:nvSpPr>
          <p:cNvPr id="3" name="Content Placeholder 2"/>
          <p:cNvSpPr>
            <a:spLocks noGrp="1"/>
          </p:cNvSpPr>
          <p:nvPr>
            <p:ph sz="quarter" idx="1"/>
          </p:nvPr>
        </p:nvSpPr>
        <p:spPr/>
        <p:txBody>
          <a:bodyPr>
            <a:normAutofit/>
          </a:bodyPr>
          <a:lstStyle/>
          <a:p>
            <a:r>
              <a:rPr lang="en-US" dirty="0" smtClean="0"/>
              <a:t> POS Tagging</a:t>
            </a:r>
          </a:p>
          <a:p>
            <a:r>
              <a:rPr lang="en-US" dirty="0" smtClean="0"/>
              <a:t>Stop words elimination (without eliminating conjunctions)</a:t>
            </a:r>
          </a:p>
          <a:p>
            <a:r>
              <a:rPr lang="en-US" dirty="0" smtClean="0"/>
              <a:t>Lemmatization</a:t>
            </a:r>
          </a:p>
          <a:p>
            <a:r>
              <a:rPr lang="en-US" dirty="0" smtClean="0"/>
              <a:t>Data set expansion using word2vec</a:t>
            </a:r>
          </a:p>
          <a:p>
            <a:r>
              <a:rPr lang="en-US" dirty="0" smtClean="0"/>
              <a:t>Separate heuristics for:</a:t>
            </a:r>
          </a:p>
          <a:p>
            <a:pPr lvl="1"/>
            <a:r>
              <a:rPr lang="en-US" dirty="0" smtClean="0"/>
              <a:t>Conjunctions</a:t>
            </a:r>
          </a:p>
          <a:p>
            <a:pPr lvl="1"/>
            <a:r>
              <a:rPr lang="en-US" dirty="0" smtClean="0"/>
              <a:t>Punctuators</a:t>
            </a:r>
          </a:p>
          <a:p>
            <a:pPr lvl="1"/>
            <a:r>
              <a:rPr lang="en-US" dirty="0" smtClean="0"/>
              <a:t>Particles                                                  secondary</a:t>
            </a:r>
          </a:p>
          <a:p>
            <a:pPr lvl="1"/>
            <a:r>
              <a:rPr lang="en-US" dirty="0" smtClean="0"/>
              <a:t>Interjections                                             indicators</a:t>
            </a:r>
          </a:p>
          <a:p>
            <a:pPr lvl="1"/>
            <a:r>
              <a:rPr lang="en-US" dirty="0" smtClean="0"/>
              <a:t>Personal/Possessive Pronouns</a:t>
            </a:r>
          </a:p>
          <a:p>
            <a:pPr lvl="1"/>
            <a:endParaRPr lang="en-US" dirty="0" smtClean="0"/>
          </a:p>
        </p:txBody>
      </p:sp>
      <p:sp>
        <p:nvSpPr>
          <p:cNvPr id="4" name="Right Brace 3"/>
          <p:cNvSpPr/>
          <p:nvPr/>
        </p:nvSpPr>
        <p:spPr>
          <a:xfrm>
            <a:off x="5500694" y="4286256"/>
            <a:ext cx="285752" cy="17859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a:t>
            </a:r>
            <a:endParaRPr lang="en-IN" b="1" u="sng" dirty="0"/>
          </a:p>
        </p:txBody>
      </p:sp>
      <p:sp>
        <p:nvSpPr>
          <p:cNvPr id="3" name="Content Placeholder 2"/>
          <p:cNvSpPr>
            <a:spLocks noGrp="1"/>
          </p:cNvSpPr>
          <p:nvPr>
            <p:ph sz="quarter" idx="1"/>
          </p:nvPr>
        </p:nvSpPr>
        <p:spPr/>
        <p:txBody>
          <a:bodyPr/>
          <a:lstStyle/>
          <a:p>
            <a:pPr algn="just"/>
            <a:r>
              <a:rPr lang="en-US" dirty="0" smtClean="0"/>
              <a:t>Assigning Weights (based on analysis)</a:t>
            </a:r>
          </a:p>
          <a:p>
            <a:pPr lvl="1" algn="just"/>
            <a:r>
              <a:rPr lang="en-US" dirty="0" smtClean="0"/>
              <a:t>Verbs, Adjectives, Adverbs</a:t>
            </a:r>
          </a:p>
          <a:p>
            <a:pPr lvl="1" algn="just"/>
            <a:r>
              <a:rPr lang="en-US" dirty="0" smtClean="0"/>
              <a:t>Secondary indicators </a:t>
            </a:r>
          </a:p>
          <a:p>
            <a:pPr lvl="1" algn="just"/>
            <a:r>
              <a:rPr lang="en-US" dirty="0" smtClean="0"/>
              <a:t>Nouns</a:t>
            </a:r>
          </a:p>
          <a:p>
            <a:pPr algn="just"/>
            <a:r>
              <a:rPr lang="en-US" dirty="0" smtClean="0"/>
              <a:t>Calculating the percentage contribution to every emotion by summing up the scores of each word.</a:t>
            </a:r>
          </a:p>
          <a:p>
            <a:pPr algn="just">
              <a:buFont typeface="Wingdings" pitchFamily="2" charset="2"/>
              <a:buChar char="v"/>
            </a:pPr>
            <a:r>
              <a:rPr lang="en-US" dirty="0" smtClean="0"/>
              <a:t>If a particular word is found not to be present in our extended dataset then we feed that word into word2vec and get the words which are semantically closest and assign emotional weights to them.    </a:t>
            </a:r>
          </a:p>
          <a:p>
            <a:pPr algn="just"/>
            <a:r>
              <a:rPr lang="en-US" dirty="0" smtClean="0"/>
              <a:t>Since it was a rule-based approach, it is not scalable.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pPr algn="ctr"/>
            <a:r>
              <a:rPr lang="en-US" b="1" u="sng" dirty="0" smtClean="0"/>
              <a:t>EXPERIMENTATION</a:t>
            </a:r>
            <a:endParaRPr lang="en-IN" b="1" u="sng" dirty="0"/>
          </a:p>
        </p:txBody>
      </p:sp>
      <p:pic>
        <p:nvPicPr>
          <p:cNvPr id="10" name="Content Placeholder 9" descr="Capture2.JPG"/>
          <p:cNvPicPr>
            <a:picLocks noGrp="1" noChangeAspect="1"/>
          </p:cNvPicPr>
          <p:nvPr>
            <p:ph sz="quarter" idx="1"/>
          </p:nvPr>
        </p:nvPicPr>
        <p:blipFill>
          <a:blip r:embed="rId2"/>
          <a:stretch>
            <a:fillRect/>
          </a:stretch>
        </p:blipFill>
        <p:spPr>
          <a:xfrm>
            <a:off x="642910" y="1500174"/>
            <a:ext cx="7500990" cy="500066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Results</a:t>
            </a:r>
            <a:endParaRPr lang="en-IN" b="1" u="sng" dirty="0"/>
          </a:p>
        </p:txBody>
      </p:sp>
      <p:graphicFrame>
        <p:nvGraphicFramePr>
          <p:cNvPr id="4" name="Content Placeholder 3"/>
          <p:cNvGraphicFramePr>
            <a:graphicFrameLocks noGrp="1"/>
          </p:cNvGraphicFramePr>
          <p:nvPr>
            <p:ph sz="quarter" idx="1"/>
          </p:nvPr>
        </p:nvGraphicFramePr>
        <p:xfrm>
          <a:off x="214283" y="1857364"/>
          <a:ext cx="6286542" cy="2928961"/>
        </p:xfrm>
        <a:graphic>
          <a:graphicData uri="http://schemas.openxmlformats.org/drawingml/2006/table">
            <a:tbl>
              <a:tblPr firstRow="1" bandRow="1">
                <a:tableStyleId>{5C22544A-7EE6-4342-B048-85BDC9FD1C3A}</a:tableStyleId>
              </a:tblPr>
              <a:tblGrid>
                <a:gridCol w="2095514"/>
                <a:gridCol w="2095514"/>
                <a:gridCol w="2095514"/>
              </a:tblGrid>
              <a:tr h="418423">
                <a:tc>
                  <a:txBody>
                    <a:bodyPr/>
                    <a:lstStyle/>
                    <a:p>
                      <a:r>
                        <a:rPr lang="en-US" dirty="0" smtClean="0"/>
                        <a:t>EMOTION </a:t>
                      </a:r>
                      <a:endParaRPr lang="en-IN" dirty="0"/>
                    </a:p>
                  </a:txBody>
                  <a:tcPr/>
                </a:tc>
                <a:tc>
                  <a:txBody>
                    <a:bodyPr/>
                    <a:lstStyle/>
                    <a:p>
                      <a:r>
                        <a:rPr lang="en-US" dirty="0" smtClean="0"/>
                        <a:t>% DATASET 1</a:t>
                      </a:r>
                      <a:endParaRPr lang="en-IN" dirty="0"/>
                    </a:p>
                  </a:txBody>
                  <a:tcPr/>
                </a:tc>
                <a:tc>
                  <a:txBody>
                    <a:bodyPr/>
                    <a:lstStyle/>
                    <a:p>
                      <a:r>
                        <a:rPr lang="en-US" dirty="0" smtClean="0"/>
                        <a:t>% DATASET 2</a:t>
                      </a:r>
                      <a:endParaRPr lang="en-IN" dirty="0"/>
                    </a:p>
                  </a:txBody>
                  <a:tcPr/>
                </a:tc>
              </a:tr>
              <a:tr h="418423">
                <a:tc>
                  <a:txBody>
                    <a:bodyPr/>
                    <a:lstStyle/>
                    <a:p>
                      <a:r>
                        <a:rPr lang="en-US" dirty="0" smtClean="0"/>
                        <a:t>Joy</a:t>
                      </a:r>
                      <a:endParaRPr lang="en-IN" dirty="0"/>
                    </a:p>
                  </a:txBody>
                  <a:tcPr/>
                </a:tc>
                <a:tc>
                  <a:txBody>
                    <a:bodyPr/>
                    <a:lstStyle/>
                    <a:p>
                      <a:r>
                        <a:rPr lang="en-US" dirty="0" smtClean="0">
                          <a:solidFill>
                            <a:srgbClr val="FF0000"/>
                          </a:solidFill>
                        </a:rPr>
                        <a:t>80.49</a:t>
                      </a:r>
                      <a:endParaRPr lang="en-IN" dirty="0">
                        <a:solidFill>
                          <a:srgbClr val="FF0000"/>
                        </a:solidFill>
                      </a:endParaRPr>
                    </a:p>
                  </a:txBody>
                  <a:tcPr/>
                </a:tc>
                <a:tc>
                  <a:txBody>
                    <a:bodyPr/>
                    <a:lstStyle/>
                    <a:p>
                      <a:r>
                        <a:rPr lang="en-US" dirty="0" smtClean="0">
                          <a:solidFill>
                            <a:srgbClr val="FF0000"/>
                          </a:solidFill>
                        </a:rPr>
                        <a:t>69.64</a:t>
                      </a:r>
                      <a:endParaRPr lang="en-IN" dirty="0">
                        <a:solidFill>
                          <a:srgbClr val="FF0000"/>
                        </a:solidFill>
                      </a:endParaRPr>
                    </a:p>
                  </a:txBody>
                  <a:tcPr/>
                </a:tc>
              </a:tr>
              <a:tr h="418423">
                <a:tc>
                  <a:txBody>
                    <a:bodyPr/>
                    <a:lstStyle/>
                    <a:p>
                      <a:r>
                        <a:rPr lang="en-US" dirty="0" smtClean="0"/>
                        <a:t>Anger</a:t>
                      </a:r>
                      <a:endParaRPr lang="en-IN" dirty="0"/>
                    </a:p>
                  </a:txBody>
                  <a:tcPr/>
                </a:tc>
                <a:tc>
                  <a:txBody>
                    <a:bodyPr/>
                    <a:lstStyle/>
                    <a:p>
                      <a:r>
                        <a:rPr lang="en-US" dirty="0" smtClean="0"/>
                        <a:t>24.11</a:t>
                      </a:r>
                      <a:endParaRPr lang="en-IN" dirty="0"/>
                    </a:p>
                  </a:txBody>
                  <a:tcPr/>
                </a:tc>
                <a:tc>
                  <a:txBody>
                    <a:bodyPr/>
                    <a:lstStyle/>
                    <a:p>
                      <a:r>
                        <a:rPr lang="en-US" dirty="0" smtClean="0"/>
                        <a:t>23.01</a:t>
                      </a:r>
                      <a:endParaRPr lang="en-IN" dirty="0"/>
                    </a:p>
                  </a:txBody>
                  <a:tcPr/>
                </a:tc>
              </a:tr>
              <a:tr h="418423">
                <a:tc>
                  <a:txBody>
                    <a:bodyPr/>
                    <a:lstStyle/>
                    <a:p>
                      <a:r>
                        <a:rPr lang="en-US" dirty="0" smtClean="0"/>
                        <a:t>Disgust</a:t>
                      </a:r>
                      <a:endParaRPr lang="en-IN" dirty="0"/>
                    </a:p>
                  </a:txBody>
                  <a:tcPr/>
                </a:tc>
                <a:tc>
                  <a:txBody>
                    <a:bodyPr/>
                    <a:lstStyle/>
                    <a:p>
                      <a:r>
                        <a:rPr lang="en-US" dirty="0" smtClean="0">
                          <a:solidFill>
                            <a:srgbClr val="FF0000"/>
                          </a:solidFill>
                        </a:rPr>
                        <a:t>18.41</a:t>
                      </a:r>
                      <a:endParaRPr lang="en-IN" dirty="0">
                        <a:solidFill>
                          <a:srgbClr val="FF0000"/>
                        </a:solidFill>
                      </a:endParaRPr>
                    </a:p>
                  </a:txBody>
                  <a:tcPr/>
                </a:tc>
                <a:tc>
                  <a:txBody>
                    <a:bodyPr/>
                    <a:lstStyle/>
                    <a:p>
                      <a:r>
                        <a:rPr lang="en-US" dirty="0" smtClean="0">
                          <a:solidFill>
                            <a:srgbClr val="FF0000"/>
                          </a:solidFill>
                        </a:rPr>
                        <a:t>22.20</a:t>
                      </a:r>
                      <a:endParaRPr lang="en-IN" dirty="0">
                        <a:solidFill>
                          <a:srgbClr val="FF0000"/>
                        </a:solidFill>
                      </a:endParaRPr>
                    </a:p>
                  </a:txBody>
                  <a:tcPr/>
                </a:tc>
              </a:tr>
              <a:tr h="418423">
                <a:tc>
                  <a:txBody>
                    <a:bodyPr/>
                    <a:lstStyle/>
                    <a:p>
                      <a:r>
                        <a:rPr lang="en-US" dirty="0" smtClean="0"/>
                        <a:t>Sadness</a:t>
                      </a:r>
                      <a:endParaRPr lang="en-IN" dirty="0"/>
                    </a:p>
                  </a:txBody>
                  <a:tcPr/>
                </a:tc>
                <a:tc>
                  <a:txBody>
                    <a:bodyPr/>
                    <a:lstStyle/>
                    <a:p>
                      <a:r>
                        <a:rPr lang="en-US" dirty="0" smtClean="0"/>
                        <a:t>23.40</a:t>
                      </a:r>
                      <a:endParaRPr lang="en-IN" dirty="0"/>
                    </a:p>
                  </a:txBody>
                  <a:tcPr/>
                </a:tc>
                <a:tc>
                  <a:txBody>
                    <a:bodyPr/>
                    <a:lstStyle/>
                    <a:p>
                      <a:r>
                        <a:rPr lang="en-US" dirty="0" smtClean="0"/>
                        <a:t>23.21</a:t>
                      </a:r>
                      <a:endParaRPr lang="en-IN" dirty="0"/>
                    </a:p>
                  </a:txBody>
                  <a:tcPr/>
                </a:tc>
              </a:tr>
              <a:tr h="418423">
                <a:tc>
                  <a:txBody>
                    <a:bodyPr/>
                    <a:lstStyle/>
                    <a:p>
                      <a:r>
                        <a:rPr lang="en-US" dirty="0" smtClean="0"/>
                        <a:t>Fear</a:t>
                      </a:r>
                      <a:endParaRPr lang="en-IN" dirty="0"/>
                    </a:p>
                  </a:txBody>
                  <a:tcPr/>
                </a:tc>
                <a:tc>
                  <a:txBody>
                    <a:bodyPr/>
                    <a:lstStyle/>
                    <a:p>
                      <a:r>
                        <a:rPr lang="en-US" dirty="0" smtClean="0">
                          <a:solidFill>
                            <a:srgbClr val="FF0000"/>
                          </a:solidFill>
                        </a:rPr>
                        <a:t>28.11</a:t>
                      </a:r>
                      <a:endParaRPr lang="en-IN" dirty="0">
                        <a:solidFill>
                          <a:srgbClr val="FF0000"/>
                        </a:solidFill>
                      </a:endParaRPr>
                    </a:p>
                  </a:txBody>
                  <a:tcPr/>
                </a:tc>
                <a:tc>
                  <a:txBody>
                    <a:bodyPr/>
                    <a:lstStyle/>
                    <a:p>
                      <a:r>
                        <a:rPr lang="en-US" dirty="0" smtClean="0">
                          <a:solidFill>
                            <a:srgbClr val="FF0000"/>
                          </a:solidFill>
                        </a:rPr>
                        <a:t>36.26</a:t>
                      </a:r>
                      <a:endParaRPr lang="en-IN" dirty="0">
                        <a:solidFill>
                          <a:srgbClr val="FF0000"/>
                        </a:solidFill>
                      </a:endParaRPr>
                    </a:p>
                  </a:txBody>
                  <a:tcPr/>
                </a:tc>
              </a:tr>
              <a:tr h="418423">
                <a:tc>
                  <a:txBody>
                    <a:bodyPr/>
                    <a:lstStyle/>
                    <a:p>
                      <a:r>
                        <a:rPr lang="en-US" dirty="0" smtClean="0"/>
                        <a:t>Surprise</a:t>
                      </a:r>
                      <a:endParaRPr lang="en-IN" dirty="0"/>
                    </a:p>
                  </a:txBody>
                  <a:tcPr/>
                </a:tc>
                <a:tc>
                  <a:txBody>
                    <a:bodyPr/>
                    <a:lstStyle/>
                    <a:p>
                      <a:r>
                        <a:rPr lang="en-US" dirty="0" smtClean="0">
                          <a:solidFill>
                            <a:srgbClr val="FF0000"/>
                          </a:solidFill>
                        </a:rPr>
                        <a:t>14.44</a:t>
                      </a:r>
                      <a:endParaRPr lang="en-IN" dirty="0">
                        <a:solidFill>
                          <a:srgbClr val="FF0000"/>
                        </a:solidFill>
                      </a:endParaRPr>
                    </a:p>
                  </a:txBody>
                  <a:tcPr/>
                </a:tc>
                <a:tc>
                  <a:txBody>
                    <a:bodyPr/>
                    <a:lstStyle/>
                    <a:p>
                      <a:r>
                        <a:rPr lang="en-US" dirty="0" smtClean="0">
                          <a:solidFill>
                            <a:srgbClr val="FF0000"/>
                          </a:solidFill>
                        </a:rPr>
                        <a:t>17.73</a:t>
                      </a:r>
                      <a:endParaRPr lang="en-IN" dirty="0">
                        <a:solidFill>
                          <a:srgbClr val="FF0000"/>
                        </a:solidFill>
                      </a:endParaRPr>
                    </a:p>
                  </a:txBody>
                  <a:tcPr/>
                </a:tc>
              </a:tr>
            </a:tbl>
          </a:graphicData>
        </a:graphic>
      </p:graphicFrame>
      <p:graphicFrame>
        <p:nvGraphicFramePr>
          <p:cNvPr id="5" name="Table 4"/>
          <p:cNvGraphicFramePr>
            <a:graphicFrameLocks noGrp="1"/>
          </p:cNvGraphicFramePr>
          <p:nvPr/>
        </p:nvGraphicFramePr>
        <p:xfrm>
          <a:off x="6500826" y="1857364"/>
          <a:ext cx="2214578" cy="2928961"/>
        </p:xfrm>
        <a:graphic>
          <a:graphicData uri="http://schemas.openxmlformats.org/drawingml/2006/table">
            <a:tbl>
              <a:tblPr firstRow="1" bandRow="1">
                <a:tableStyleId>{5C22544A-7EE6-4342-B048-85BDC9FD1C3A}</a:tableStyleId>
              </a:tblPr>
              <a:tblGrid>
                <a:gridCol w="2214578"/>
              </a:tblGrid>
              <a:tr h="418423">
                <a:tc>
                  <a:txBody>
                    <a:bodyPr/>
                    <a:lstStyle/>
                    <a:p>
                      <a:r>
                        <a:rPr lang="en-US" dirty="0" smtClean="0"/>
                        <a:t>After POS (SET2)</a:t>
                      </a:r>
                      <a:endParaRPr lang="en-IN" dirty="0"/>
                    </a:p>
                  </a:txBody>
                  <a:tcPr/>
                </a:tc>
              </a:tr>
              <a:tr h="418423">
                <a:tc>
                  <a:txBody>
                    <a:bodyPr/>
                    <a:lstStyle/>
                    <a:p>
                      <a:r>
                        <a:rPr lang="en-US" dirty="0" smtClean="0"/>
                        <a:t>59.87</a:t>
                      </a:r>
                      <a:endParaRPr lang="en-IN" dirty="0"/>
                    </a:p>
                  </a:txBody>
                  <a:tcPr/>
                </a:tc>
              </a:tr>
              <a:tr h="418423">
                <a:tc>
                  <a:txBody>
                    <a:bodyPr/>
                    <a:lstStyle/>
                    <a:p>
                      <a:r>
                        <a:rPr lang="en-US" dirty="0" smtClean="0"/>
                        <a:t>32.55</a:t>
                      </a:r>
                      <a:endParaRPr lang="en-IN" dirty="0"/>
                    </a:p>
                  </a:txBody>
                  <a:tcPr/>
                </a:tc>
              </a:tr>
              <a:tr h="418423">
                <a:tc>
                  <a:txBody>
                    <a:bodyPr/>
                    <a:lstStyle/>
                    <a:p>
                      <a:r>
                        <a:rPr lang="en-US" dirty="0" smtClean="0"/>
                        <a:t>19.20</a:t>
                      </a:r>
                      <a:endParaRPr lang="en-IN" dirty="0"/>
                    </a:p>
                  </a:txBody>
                  <a:tcPr/>
                </a:tc>
              </a:tr>
              <a:tr h="418423">
                <a:tc>
                  <a:txBody>
                    <a:bodyPr/>
                    <a:lstStyle/>
                    <a:p>
                      <a:r>
                        <a:rPr lang="en-US" dirty="0" smtClean="0"/>
                        <a:t>30.98</a:t>
                      </a:r>
                      <a:endParaRPr lang="en-IN" dirty="0"/>
                    </a:p>
                  </a:txBody>
                  <a:tcPr/>
                </a:tc>
              </a:tr>
              <a:tr h="418423">
                <a:tc>
                  <a:txBody>
                    <a:bodyPr/>
                    <a:lstStyle/>
                    <a:p>
                      <a:r>
                        <a:rPr lang="en-US" dirty="0" smtClean="0"/>
                        <a:t>33.64</a:t>
                      </a:r>
                      <a:endParaRPr lang="en-IN" dirty="0"/>
                    </a:p>
                  </a:txBody>
                  <a:tcPr/>
                </a:tc>
              </a:tr>
              <a:tr h="418423">
                <a:tc>
                  <a:txBody>
                    <a:bodyPr/>
                    <a:lstStyle/>
                    <a:p>
                      <a:r>
                        <a:rPr lang="en-US" dirty="0" smtClean="0"/>
                        <a:t>24.52</a:t>
                      </a:r>
                      <a:endParaRPr lang="en-IN"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85834"/>
          </a:xfrm>
        </p:spPr>
        <p:txBody>
          <a:bodyPr/>
          <a:lstStyle/>
          <a:p>
            <a:pPr algn="ctr"/>
            <a:r>
              <a:rPr lang="en-US" b="1" u="sng" dirty="0" smtClean="0"/>
              <a:t>APPROACH 4</a:t>
            </a:r>
            <a:endParaRPr lang="en-IN" b="1" u="sng" dirty="0"/>
          </a:p>
        </p:txBody>
      </p:sp>
      <p:sp>
        <p:nvSpPr>
          <p:cNvPr id="3" name="Content Placeholder 2"/>
          <p:cNvSpPr>
            <a:spLocks noGrp="1"/>
          </p:cNvSpPr>
          <p:nvPr>
            <p:ph sz="quarter" idx="1"/>
          </p:nvPr>
        </p:nvSpPr>
        <p:spPr>
          <a:xfrm>
            <a:off x="428596" y="1500174"/>
            <a:ext cx="7467600" cy="4873752"/>
          </a:xfrm>
        </p:spPr>
        <p:txBody>
          <a:bodyPr/>
          <a:lstStyle/>
          <a:p>
            <a:pPr algn="just"/>
            <a:r>
              <a:rPr lang="en-US" dirty="0" smtClean="0"/>
              <a:t>Initial Approach: </a:t>
            </a:r>
          </a:p>
          <a:p>
            <a:pPr marL="457200" indent="352425" algn="just">
              <a:buSzPct val="90000"/>
              <a:buFont typeface="+mj-lt"/>
              <a:buAutoNum type="arabicPeriod"/>
            </a:pPr>
            <a:r>
              <a:rPr lang="en-US" dirty="0" smtClean="0"/>
              <a:t>	We considered 500,000 words and got their vector representation.</a:t>
            </a:r>
          </a:p>
          <a:p>
            <a:pPr marL="457200" indent="352425" algn="just">
              <a:buSzPct val="90000"/>
              <a:buFont typeface="+mj-lt"/>
              <a:buAutoNum type="arabicPeriod"/>
            </a:pPr>
            <a:r>
              <a:rPr lang="en-US" dirty="0" smtClean="0"/>
              <a:t>We implemented k-means clustering algorithm on them to obtain different clusters of all these words. </a:t>
            </a:r>
          </a:p>
          <a:p>
            <a:pPr marL="457200" indent="352425" algn="just">
              <a:buSzPct val="90000"/>
              <a:buFont typeface="+mj-lt"/>
              <a:buAutoNum type="arabicPeriod"/>
            </a:pPr>
            <a:r>
              <a:rPr lang="en-US" dirty="0" smtClean="0"/>
              <a:t>We converted the 217,000 phrase dataset into vector representations by constructing a histogram over the clusters of each word in the sentence. </a:t>
            </a:r>
          </a:p>
          <a:p>
            <a:pPr marL="457200" indent="352425" algn="just">
              <a:buSzPct val="90000"/>
              <a:buFont typeface="+mj-lt"/>
              <a:buAutoNum type="arabicPeriod"/>
            </a:pPr>
            <a:r>
              <a:rPr lang="en-US" dirty="0" smtClean="0"/>
              <a:t> We used the vectors to train them on an SVM multi-class classifier.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357290" y="500041"/>
          <a:ext cx="6643734" cy="5672192"/>
        </p:xfrm>
        <a:graphic>
          <a:graphicData uri="http://schemas.openxmlformats.org/drawingml/2006/table">
            <a:tbl>
              <a:tblPr firstRow="1" bandRow="1">
                <a:tableStyleId>{5C22544A-7EE6-4342-B048-85BDC9FD1C3A}</a:tableStyleId>
              </a:tblPr>
              <a:tblGrid>
                <a:gridCol w="3321867"/>
                <a:gridCol w="3321867"/>
              </a:tblGrid>
              <a:tr h="1267190">
                <a:tc>
                  <a:txBody>
                    <a:bodyPr/>
                    <a:lstStyle/>
                    <a:p>
                      <a:pPr algn="ctr"/>
                      <a:r>
                        <a:rPr lang="en-US" dirty="0" smtClean="0"/>
                        <a:t>EMOTION    </a:t>
                      </a:r>
                      <a:endParaRPr lang="en-IN" dirty="0"/>
                    </a:p>
                  </a:txBody>
                  <a:tcPr/>
                </a:tc>
                <a:tc>
                  <a:txBody>
                    <a:bodyPr/>
                    <a:lstStyle/>
                    <a:p>
                      <a:pPr algn="ctr"/>
                      <a:r>
                        <a:rPr lang="en-US" dirty="0" smtClean="0"/>
                        <a:t>ACCURACY</a:t>
                      </a:r>
                      <a:endParaRPr lang="en-IN" dirty="0"/>
                    </a:p>
                  </a:txBody>
                  <a:tcPr/>
                </a:tc>
              </a:tr>
              <a:tr h="734167">
                <a:tc>
                  <a:txBody>
                    <a:bodyPr/>
                    <a:lstStyle/>
                    <a:p>
                      <a:pPr algn="ctr"/>
                      <a:r>
                        <a:rPr lang="en-US" dirty="0" smtClean="0"/>
                        <a:t>JOY</a:t>
                      </a:r>
                      <a:endParaRPr lang="en-IN" dirty="0"/>
                    </a:p>
                  </a:txBody>
                  <a:tcPr/>
                </a:tc>
                <a:tc>
                  <a:txBody>
                    <a:bodyPr/>
                    <a:lstStyle/>
                    <a:p>
                      <a:pPr algn="ctr"/>
                      <a:r>
                        <a:rPr lang="en-US" dirty="0" smtClean="0"/>
                        <a:t>39%</a:t>
                      </a:r>
                      <a:endParaRPr lang="en-IN" dirty="0"/>
                    </a:p>
                  </a:txBody>
                  <a:tcPr/>
                </a:tc>
              </a:tr>
              <a:tr h="734167">
                <a:tc>
                  <a:txBody>
                    <a:bodyPr/>
                    <a:lstStyle/>
                    <a:p>
                      <a:pPr algn="ctr"/>
                      <a:r>
                        <a:rPr lang="en-US" dirty="0" smtClean="0"/>
                        <a:t>LOVE</a:t>
                      </a:r>
                      <a:endParaRPr lang="en-IN" dirty="0"/>
                    </a:p>
                  </a:txBody>
                  <a:tcPr/>
                </a:tc>
                <a:tc>
                  <a:txBody>
                    <a:bodyPr/>
                    <a:lstStyle/>
                    <a:p>
                      <a:pPr algn="ctr"/>
                      <a:r>
                        <a:rPr lang="en-US" dirty="0" smtClean="0"/>
                        <a:t>29%</a:t>
                      </a:r>
                      <a:endParaRPr lang="en-IN" dirty="0"/>
                    </a:p>
                  </a:txBody>
                  <a:tcPr/>
                </a:tc>
              </a:tr>
              <a:tr h="734167">
                <a:tc>
                  <a:txBody>
                    <a:bodyPr/>
                    <a:lstStyle/>
                    <a:p>
                      <a:pPr algn="ctr"/>
                      <a:r>
                        <a:rPr lang="en-US" dirty="0" smtClean="0"/>
                        <a:t>SADNESS</a:t>
                      </a:r>
                      <a:endParaRPr lang="en-IN" dirty="0"/>
                    </a:p>
                  </a:txBody>
                  <a:tcPr/>
                </a:tc>
                <a:tc>
                  <a:txBody>
                    <a:bodyPr/>
                    <a:lstStyle/>
                    <a:p>
                      <a:pPr algn="ctr"/>
                      <a:r>
                        <a:rPr lang="en-US" dirty="0" smtClean="0"/>
                        <a:t>25%</a:t>
                      </a:r>
                      <a:endParaRPr lang="en-IN" dirty="0"/>
                    </a:p>
                  </a:txBody>
                  <a:tcPr/>
                </a:tc>
              </a:tr>
              <a:tr h="734167">
                <a:tc>
                  <a:txBody>
                    <a:bodyPr/>
                    <a:lstStyle/>
                    <a:p>
                      <a:pPr algn="ctr"/>
                      <a:r>
                        <a:rPr lang="en-US" dirty="0" smtClean="0"/>
                        <a:t>ANGER</a:t>
                      </a:r>
                      <a:endParaRPr lang="en-IN" dirty="0"/>
                    </a:p>
                  </a:txBody>
                  <a:tcPr/>
                </a:tc>
                <a:tc>
                  <a:txBody>
                    <a:bodyPr/>
                    <a:lstStyle/>
                    <a:p>
                      <a:pPr algn="ctr"/>
                      <a:r>
                        <a:rPr lang="en-US" dirty="0" smtClean="0"/>
                        <a:t>40%</a:t>
                      </a:r>
                      <a:endParaRPr lang="en-IN" dirty="0"/>
                    </a:p>
                  </a:txBody>
                  <a:tcPr/>
                </a:tc>
              </a:tr>
              <a:tr h="734167">
                <a:tc>
                  <a:txBody>
                    <a:bodyPr/>
                    <a:lstStyle/>
                    <a:p>
                      <a:pPr algn="ctr"/>
                      <a:r>
                        <a:rPr lang="en-US" dirty="0" smtClean="0"/>
                        <a:t>SURPRISE</a:t>
                      </a:r>
                      <a:endParaRPr lang="en-IN" dirty="0"/>
                    </a:p>
                  </a:txBody>
                  <a:tcPr/>
                </a:tc>
                <a:tc>
                  <a:txBody>
                    <a:bodyPr/>
                    <a:lstStyle/>
                    <a:p>
                      <a:pPr algn="ctr"/>
                      <a:r>
                        <a:rPr lang="en-US" dirty="0" smtClean="0"/>
                        <a:t>0.5%</a:t>
                      </a:r>
                      <a:endParaRPr lang="en-IN" dirty="0"/>
                    </a:p>
                  </a:txBody>
                  <a:tcPr/>
                </a:tc>
              </a:tr>
              <a:tr h="734167">
                <a:tc>
                  <a:txBody>
                    <a:bodyPr/>
                    <a:lstStyle/>
                    <a:p>
                      <a:pPr algn="ctr"/>
                      <a:r>
                        <a:rPr lang="en-US" dirty="0" smtClean="0"/>
                        <a:t>FEAR</a:t>
                      </a:r>
                      <a:endParaRPr lang="en-IN" dirty="0"/>
                    </a:p>
                  </a:txBody>
                  <a:tcPr/>
                </a:tc>
                <a:tc>
                  <a:txBody>
                    <a:bodyPr/>
                    <a:lstStyle/>
                    <a:p>
                      <a:pPr algn="ctr"/>
                      <a:r>
                        <a:rPr lang="en-US" dirty="0" smtClean="0"/>
                        <a:t>30%</a:t>
                      </a:r>
                      <a:endParaRPr lang="en-IN"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APPROACH </a:t>
            </a:r>
            <a:endParaRPr lang="en-IN" b="1" u="sng" dirty="0"/>
          </a:p>
        </p:txBody>
      </p:sp>
      <p:sp>
        <p:nvSpPr>
          <p:cNvPr id="3" name="Content Placeholder 2"/>
          <p:cNvSpPr>
            <a:spLocks noGrp="1"/>
          </p:cNvSpPr>
          <p:nvPr>
            <p:ph sz="quarter" idx="1"/>
          </p:nvPr>
        </p:nvSpPr>
        <p:spPr/>
        <p:txBody>
          <a:bodyPr/>
          <a:lstStyle/>
          <a:p>
            <a:pPr algn="just"/>
            <a:r>
              <a:rPr lang="en-US" dirty="0" smtClean="0"/>
              <a:t>Modified Approach: find out the optimum no of clusters N and C-parameter for SVM</a:t>
            </a:r>
          </a:p>
          <a:p>
            <a:pPr algn="just"/>
            <a:r>
              <a:rPr lang="en-US" dirty="0" smtClean="0"/>
              <a:t>We considered a larger word list from the Google dataset and clustered the vector representation for these words using k-means. </a:t>
            </a:r>
          </a:p>
          <a:p>
            <a:pPr algn="just"/>
            <a:r>
              <a:rPr lang="en-US" dirty="0" smtClean="0"/>
              <a:t>Same procedure was followed for different pairs of N and C</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ctrTitle"/>
          </p:nvPr>
        </p:nvSpPr>
        <p:spPr>
          <a:xfrm>
            <a:off x="2071670" y="428604"/>
            <a:ext cx="6172200" cy="714380"/>
          </a:xfrm>
        </p:spPr>
        <p:txBody>
          <a:bodyPr/>
          <a:lstStyle/>
          <a:p>
            <a:pPr algn="ctr"/>
            <a:r>
              <a:rPr lang="en-US" u="sng" dirty="0" smtClean="0"/>
              <a:t>VISION</a:t>
            </a:r>
            <a:endParaRPr lang="en-IN" u="sng" dirty="0"/>
          </a:p>
        </p:txBody>
      </p:sp>
      <p:sp>
        <p:nvSpPr>
          <p:cNvPr id="6" name="Subtitle 5"/>
          <p:cNvSpPr>
            <a:spLocks noGrp="1"/>
          </p:cNvSpPr>
          <p:nvPr>
            <p:ph type="subTitle" idx="1"/>
          </p:nvPr>
        </p:nvSpPr>
        <p:spPr>
          <a:xfrm>
            <a:off x="2285984" y="1571612"/>
            <a:ext cx="6172200" cy="4357718"/>
          </a:xfrm>
        </p:spPr>
        <p:txBody>
          <a:bodyPr/>
          <a:lstStyle/>
          <a:p>
            <a:pPr algn="ctr"/>
            <a:r>
              <a:rPr lang="en-US" dirty="0" smtClean="0"/>
              <a:t>W</a:t>
            </a:r>
            <a:r>
              <a:rPr lang="en-US" dirty="0" smtClean="0"/>
              <a:t>e aim to make machines understand and detect emotions from any textual input. </a:t>
            </a:r>
          </a:p>
          <a:p>
            <a:endParaRPr lang="en-US" dirty="0" smtClean="0"/>
          </a:p>
          <a:p>
            <a:pPr algn="ctr"/>
            <a:r>
              <a:rPr lang="en-US" sz="3000" u="sng" dirty="0" smtClean="0"/>
              <a:t>CAUSE</a:t>
            </a:r>
          </a:p>
          <a:p>
            <a:endParaRPr lang="en-US" dirty="0" smtClean="0"/>
          </a:p>
          <a:p>
            <a:pPr algn="ctr"/>
            <a:r>
              <a:rPr lang="en-US" dirty="0" smtClean="0"/>
              <a:t>About 70% of our data is in the form of texts. A lot of work has been done on analyzing speech and visuals which constitute just 30% of our information. In texts, machines have been successfully designed to recognize sentiments. However, no significant landmark has been achieved in recognizing emotions from text.  </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LDA</a:t>
            </a:r>
            <a:endParaRPr lang="en-IN" b="1" u="sng" dirty="0"/>
          </a:p>
        </p:txBody>
      </p:sp>
      <p:sp>
        <p:nvSpPr>
          <p:cNvPr id="3" name="Content Placeholder 2"/>
          <p:cNvSpPr>
            <a:spLocks noGrp="1"/>
          </p:cNvSpPr>
          <p:nvPr>
            <p:ph sz="quarter" idx="1"/>
          </p:nvPr>
        </p:nvSpPr>
        <p:spPr/>
        <p:txBody>
          <a:bodyPr/>
          <a:lstStyle/>
          <a:p>
            <a:pPr marL="273050" indent="-3175" algn="just">
              <a:buNone/>
            </a:pPr>
            <a:r>
              <a:rPr lang="en-US" dirty="0" smtClean="0"/>
              <a:t>Generative model that discovers topics within a given document. </a:t>
            </a:r>
          </a:p>
          <a:p>
            <a:pPr marL="273050" indent="-3175" algn="just">
              <a:buNone/>
            </a:pPr>
            <a:r>
              <a:rPr lang="en-IN" dirty="0" smtClean="0"/>
              <a:t>In more detail, LDA represents documents as </a:t>
            </a:r>
            <a:r>
              <a:rPr lang="en-IN" b="1" dirty="0" smtClean="0"/>
              <a:t>mixtures of topics</a:t>
            </a:r>
            <a:r>
              <a:rPr lang="en-IN" dirty="0" smtClean="0"/>
              <a:t> that spit out words with certain probabilities.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 ISSUES</a:t>
            </a:r>
            <a:endParaRPr lang="en-IN" b="1" u="sng" dirty="0"/>
          </a:p>
        </p:txBody>
      </p:sp>
      <p:sp>
        <p:nvSpPr>
          <p:cNvPr id="3" name="Content Placeholder 2"/>
          <p:cNvSpPr>
            <a:spLocks noGrp="1"/>
          </p:cNvSpPr>
          <p:nvPr>
            <p:ph sz="quarter" idx="1"/>
          </p:nvPr>
        </p:nvSpPr>
        <p:spPr/>
        <p:txBody>
          <a:bodyPr/>
          <a:lstStyle/>
          <a:p>
            <a:pPr algn="just"/>
            <a:r>
              <a:rPr lang="en-US" dirty="0" smtClean="0"/>
              <a:t>NLTK library </a:t>
            </a:r>
            <a:r>
              <a:rPr lang="en-IN" dirty="0" smtClean="0"/>
              <a:t>only provides built-in support for the Reuters corpus. Moreover, the input routines it provides can only read corpora in the LDA-C format.  </a:t>
            </a:r>
          </a:p>
          <a:p>
            <a:pPr algn="just"/>
            <a:r>
              <a:rPr lang="en-US" dirty="0" smtClean="0"/>
              <a:t>Close to similar probabilities for a particular word under different topics.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OBJECTIVE</a:t>
            </a:r>
            <a:endParaRPr lang="en-IN" b="1" u="sng" dirty="0"/>
          </a:p>
        </p:txBody>
      </p:sp>
      <p:sp>
        <p:nvSpPr>
          <p:cNvPr id="3" name="Content Placeholder 2"/>
          <p:cNvSpPr>
            <a:spLocks noGrp="1"/>
          </p:cNvSpPr>
          <p:nvPr>
            <p:ph sz="quarter" idx="1"/>
          </p:nvPr>
        </p:nvSpPr>
        <p:spPr/>
        <p:txBody>
          <a:bodyPr/>
          <a:lstStyle/>
          <a:p>
            <a:pPr marL="273050" indent="-3175" algn="ctr">
              <a:buNone/>
            </a:pPr>
            <a:r>
              <a:rPr lang="en-US" dirty="0" smtClean="0"/>
              <a:t>“Given any textual input such as a word/phrase/sentence the machine should be able to give a percentage of various emotions that constitutes the input”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descr="G:\WINTER SCHOOL\TEXEMO_IMAGE.JPG"/>
          <p:cNvPicPr>
            <a:picLocks noChangeAspect="1" noChangeArrowheads="1"/>
          </p:cNvPicPr>
          <p:nvPr/>
        </p:nvPicPr>
        <p:blipFill>
          <a:blip r:embed="rId2"/>
          <a:srcRect/>
          <a:stretch>
            <a:fillRect/>
          </a:stretch>
        </p:blipFill>
        <p:spPr bwMode="auto">
          <a:xfrm>
            <a:off x="214282" y="0"/>
            <a:ext cx="857256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DATASETS</a:t>
            </a:r>
            <a:endParaRPr lang="en-IN" b="1" u="sng" dirty="0"/>
          </a:p>
        </p:txBody>
      </p:sp>
      <p:sp>
        <p:nvSpPr>
          <p:cNvPr id="3" name="Content Placeholder 2"/>
          <p:cNvSpPr>
            <a:spLocks noGrp="1"/>
          </p:cNvSpPr>
          <p:nvPr>
            <p:ph sz="quarter" idx="1"/>
          </p:nvPr>
        </p:nvSpPr>
        <p:spPr/>
        <p:txBody>
          <a:bodyPr/>
          <a:lstStyle/>
          <a:p>
            <a:pPr algn="just"/>
            <a:r>
              <a:rPr lang="en-US" dirty="0" smtClean="0"/>
              <a:t>1500 words and 17000 phrases that were classified into different emotions </a:t>
            </a:r>
          </a:p>
          <a:p>
            <a:pPr algn="just"/>
            <a:r>
              <a:rPr lang="en-US" dirty="0" smtClean="0"/>
              <a:t>Google word2vec dataset consisting of 3 million words</a:t>
            </a:r>
          </a:p>
          <a:p>
            <a:pPr algn="just"/>
            <a:r>
              <a:rPr lang="en-US" dirty="0" smtClean="0"/>
              <a:t> 217,000 phrases which were classified and 500,000 words which were not classified.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IMPEMENTATION</a:t>
            </a:r>
            <a:endParaRPr lang="en-IN" b="1" u="sng" dirty="0"/>
          </a:p>
        </p:txBody>
      </p:sp>
      <p:sp>
        <p:nvSpPr>
          <p:cNvPr id="3" name="Content Placeholder 2"/>
          <p:cNvSpPr>
            <a:spLocks noGrp="1"/>
          </p:cNvSpPr>
          <p:nvPr>
            <p:ph sz="quarter" idx="1"/>
          </p:nvPr>
        </p:nvSpPr>
        <p:spPr/>
        <p:txBody>
          <a:bodyPr/>
          <a:lstStyle/>
          <a:p>
            <a:pPr algn="just"/>
            <a:r>
              <a:rPr lang="en-US" dirty="0" smtClean="0"/>
              <a:t>We consider 6 basic emotions: Joy, Surprise, Anger, Sadness, Fear, Love/Disgust. </a:t>
            </a:r>
          </a:p>
          <a:p>
            <a:pPr algn="just"/>
            <a:r>
              <a:rPr lang="en-US" dirty="0" smtClean="0"/>
              <a:t>The user input can be a word/sentence/paragraph</a:t>
            </a:r>
            <a:r>
              <a:rPr lang="en-IN" dirty="0" smtClean="0"/>
              <a:t>. </a:t>
            </a:r>
          </a:p>
          <a:p>
            <a:pPr algn="just"/>
            <a:r>
              <a:rPr lang="en-US" dirty="0" smtClean="0"/>
              <a:t>The implementation is centered around the concept of representing every words in the form of vectors. </a:t>
            </a:r>
          </a:p>
          <a:p>
            <a:pPr algn="just"/>
            <a:r>
              <a:rPr lang="en-US" dirty="0" smtClean="0"/>
              <a:t>We had 5 different approaches to achieve our objective.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APPROACH 1</a:t>
            </a:r>
            <a:endParaRPr lang="en-IN" b="1" u="sng" dirty="0"/>
          </a:p>
        </p:txBody>
      </p:sp>
      <p:sp>
        <p:nvSpPr>
          <p:cNvPr id="3" name="Content Placeholder 2"/>
          <p:cNvSpPr>
            <a:spLocks noGrp="1"/>
          </p:cNvSpPr>
          <p:nvPr>
            <p:ph sz="quarter" idx="1"/>
          </p:nvPr>
        </p:nvSpPr>
        <p:spPr/>
        <p:txBody>
          <a:bodyPr/>
          <a:lstStyle/>
          <a:p>
            <a:pPr algn="just"/>
            <a:r>
              <a:rPr lang="en-US" dirty="0" smtClean="0"/>
              <a:t>Feed our dataset of 1500 words to word2vec tool and obtain the vector representation of all the words. </a:t>
            </a:r>
          </a:p>
          <a:p>
            <a:pPr algn="just"/>
            <a:r>
              <a:rPr lang="en-US" dirty="0" smtClean="0"/>
              <a:t>Given an input sentence find out cosine distance between the vectors in the dataset and the input word vector. </a:t>
            </a:r>
          </a:p>
          <a:p>
            <a:pPr algn="just"/>
            <a:r>
              <a:rPr lang="en-US" dirty="0" smtClean="0"/>
              <a:t>Constraint: semantically similar words are also emotionally similar words</a:t>
            </a:r>
          </a:p>
          <a:p>
            <a:pPr algn="just"/>
            <a:r>
              <a:rPr lang="en-US" dirty="0" smtClean="0"/>
              <a:t>Aggregate the scores for each word to come up with the overall emotion.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APPROACH 2</a:t>
            </a:r>
            <a:endParaRPr lang="en-IN" b="1" u="sng" dirty="0"/>
          </a:p>
        </p:txBody>
      </p:sp>
      <p:sp>
        <p:nvSpPr>
          <p:cNvPr id="3" name="Content Placeholder 2"/>
          <p:cNvSpPr>
            <a:spLocks noGrp="1"/>
          </p:cNvSpPr>
          <p:nvPr>
            <p:ph sz="quarter" idx="1"/>
          </p:nvPr>
        </p:nvSpPr>
        <p:spPr/>
        <p:txBody>
          <a:bodyPr/>
          <a:lstStyle/>
          <a:p>
            <a:pPr algn="just"/>
            <a:r>
              <a:rPr lang="en-US" dirty="0" smtClean="0"/>
              <a:t>Use of NLTK tool available in python</a:t>
            </a:r>
          </a:p>
          <a:p>
            <a:pPr algn="just"/>
            <a:r>
              <a:rPr lang="en-US" dirty="0" smtClean="0"/>
              <a:t>Split our dataset into testing and training data. Training constituted 70% of the data, testing constituted 30% of the data. </a:t>
            </a:r>
          </a:p>
          <a:p>
            <a:pPr algn="just"/>
            <a:r>
              <a:rPr lang="en-US" dirty="0" smtClean="0"/>
              <a:t>Feed the given training dataset to the naïve </a:t>
            </a:r>
            <a:r>
              <a:rPr lang="en-US" dirty="0" err="1" smtClean="0"/>
              <a:t>bayes</a:t>
            </a:r>
            <a:r>
              <a:rPr lang="en-US" dirty="0" smtClean="0"/>
              <a:t> classifier for training and classification. </a:t>
            </a:r>
          </a:p>
          <a:p>
            <a:pPr algn="just">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graphicFrame>
        <p:nvGraphicFramePr>
          <p:cNvPr id="4" name="Content Placeholder 5"/>
          <p:cNvGraphicFramePr>
            <a:graphicFrameLocks/>
          </p:cNvGraphicFramePr>
          <p:nvPr/>
        </p:nvGraphicFramePr>
        <p:xfrm>
          <a:off x="428596" y="357167"/>
          <a:ext cx="7572428" cy="5929355"/>
        </p:xfrm>
        <a:graphic>
          <a:graphicData uri="http://schemas.openxmlformats.org/drawingml/2006/table">
            <a:tbl>
              <a:tblPr firstRow="1" bandRow="1">
                <a:tableStyleId>{5C22544A-7EE6-4342-B048-85BDC9FD1C3A}</a:tableStyleId>
              </a:tblPr>
              <a:tblGrid>
                <a:gridCol w="1893107"/>
                <a:gridCol w="1893107"/>
                <a:gridCol w="1893107"/>
                <a:gridCol w="1893107"/>
              </a:tblGrid>
              <a:tr h="1324643">
                <a:tc>
                  <a:txBody>
                    <a:bodyPr/>
                    <a:lstStyle/>
                    <a:p>
                      <a:pPr algn="ctr"/>
                      <a:r>
                        <a:rPr lang="en-US" dirty="0" smtClean="0"/>
                        <a:t>EMOTION    </a:t>
                      </a:r>
                      <a:endParaRPr lang="en-IN" dirty="0"/>
                    </a:p>
                  </a:txBody>
                  <a:tcPr/>
                </a:tc>
                <a:tc>
                  <a:txBody>
                    <a:bodyPr/>
                    <a:lstStyle/>
                    <a:p>
                      <a:pPr algn="ctr"/>
                      <a:r>
                        <a:rPr lang="en-US" dirty="0" smtClean="0"/>
                        <a:t>TRAINING</a:t>
                      </a:r>
                      <a:r>
                        <a:rPr lang="en-US" baseline="0" dirty="0" smtClean="0"/>
                        <a:t> DATA SIZE</a:t>
                      </a:r>
                      <a:endParaRPr lang="en-IN" dirty="0"/>
                    </a:p>
                  </a:txBody>
                  <a:tcPr/>
                </a:tc>
                <a:tc>
                  <a:txBody>
                    <a:bodyPr/>
                    <a:lstStyle/>
                    <a:p>
                      <a:pPr algn="ctr"/>
                      <a:r>
                        <a:rPr lang="en-US" dirty="0" smtClean="0"/>
                        <a:t>TEST</a:t>
                      </a:r>
                      <a:r>
                        <a:rPr lang="en-US" baseline="0" dirty="0" smtClean="0"/>
                        <a:t>ING DATA SIZE</a:t>
                      </a:r>
                      <a:endParaRPr lang="en-IN" dirty="0"/>
                    </a:p>
                  </a:txBody>
                  <a:tcPr/>
                </a:tc>
                <a:tc>
                  <a:txBody>
                    <a:bodyPr/>
                    <a:lstStyle/>
                    <a:p>
                      <a:pPr algn="ctr"/>
                      <a:r>
                        <a:rPr lang="en-US" dirty="0" smtClean="0"/>
                        <a:t>ACCURACY</a:t>
                      </a:r>
                      <a:endParaRPr lang="en-IN" dirty="0"/>
                    </a:p>
                  </a:txBody>
                  <a:tcPr/>
                </a:tc>
              </a:tr>
              <a:tr h="767452">
                <a:tc>
                  <a:txBody>
                    <a:bodyPr/>
                    <a:lstStyle/>
                    <a:p>
                      <a:pPr algn="ctr"/>
                      <a:r>
                        <a:rPr lang="en-US" dirty="0" smtClean="0"/>
                        <a:t>JOY</a:t>
                      </a:r>
                      <a:endParaRPr lang="en-IN" dirty="0"/>
                    </a:p>
                  </a:txBody>
                  <a:tcPr/>
                </a:tc>
                <a:tc>
                  <a:txBody>
                    <a:bodyPr/>
                    <a:lstStyle/>
                    <a:p>
                      <a:pPr algn="ctr"/>
                      <a:r>
                        <a:rPr lang="en-US" dirty="0" smtClean="0"/>
                        <a:t>1107</a:t>
                      </a:r>
                      <a:endParaRPr lang="en-IN" dirty="0"/>
                    </a:p>
                  </a:txBody>
                  <a:tcPr/>
                </a:tc>
                <a:tc>
                  <a:txBody>
                    <a:bodyPr/>
                    <a:lstStyle/>
                    <a:p>
                      <a:pPr algn="ctr"/>
                      <a:r>
                        <a:rPr lang="en-US" dirty="0" smtClean="0"/>
                        <a:t>540</a:t>
                      </a:r>
                      <a:endParaRPr lang="en-IN" dirty="0"/>
                    </a:p>
                  </a:txBody>
                  <a:tcPr/>
                </a:tc>
                <a:tc>
                  <a:txBody>
                    <a:bodyPr/>
                    <a:lstStyle/>
                    <a:p>
                      <a:pPr algn="ctr"/>
                      <a:r>
                        <a:rPr lang="en-US" dirty="0" smtClean="0"/>
                        <a:t>76.59%</a:t>
                      </a:r>
                      <a:endParaRPr lang="en-IN" dirty="0"/>
                    </a:p>
                  </a:txBody>
                  <a:tcPr/>
                </a:tc>
              </a:tr>
              <a:tr h="767452">
                <a:tc>
                  <a:txBody>
                    <a:bodyPr/>
                    <a:lstStyle/>
                    <a:p>
                      <a:pPr algn="ctr"/>
                      <a:r>
                        <a:rPr lang="en-US" dirty="0" smtClean="0"/>
                        <a:t>DISGUST</a:t>
                      </a:r>
                      <a:endParaRPr lang="en-IN" dirty="0"/>
                    </a:p>
                  </a:txBody>
                  <a:tcPr/>
                </a:tc>
                <a:tc>
                  <a:txBody>
                    <a:bodyPr/>
                    <a:lstStyle/>
                    <a:p>
                      <a:pPr algn="ctr"/>
                      <a:r>
                        <a:rPr lang="en-US" dirty="0" smtClean="0"/>
                        <a:t>611</a:t>
                      </a:r>
                      <a:endParaRPr lang="en-IN" dirty="0"/>
                    </a:p>
                  </a:txBody>
                  <a:tcPr/>
                </a:tc>
                <a:tc>
                  <a:txBody>
                    <a:bodyPr/>
                    <a:lstStyle/>
                    <a:p>
                      <a:pPr algn="ctr"/>
                      <a:r>
                        <a:rPr lang="en-US" dirty="0" smtClean="0"/>
                        <a:t>540</a:t>
                      </a:r>
                      <a:endParaRPr lang="en-IN" dirty="0"/>
                    </a:p>
                  </a:txBody>
                  <a:tcPr/>
                </a:tc>
                <a:tc>
                  <a:txBody>
                    <a:bodyPr/>
                    <a:lstStyle/>
                    <a:p>
                      <a:pPr algn="ctr"/>
                      <a:r>
                        <a:rPr lang="en-US" dirty="0" smtClean="0"/>
                        <a:t>16.60%</a:t>
                      </a:r>
                      <a:endParaRPr lang="en-IN" dirty="0"/>
                    </a:p>
                  </a:txBody>
                  <a:tcPr/>
                </a:tc>
              </a:tr>
              <a:tr h="767452">
                <a:tc>
                  <a:txBody>
                    <a:bodyPr/>
                    <a:lstStyle/>
                    <a:p>
                      <a:pPr algn="ctr"/>
                      <a:r>
                        <a:rPr lang="en-US" dirty="0" smtClean="0"/>
                        <a:t>SADNESS</a:t>
                      </a:r>
                      <a:endParaRPr lang="en-IN" dirty="0"/>
                    </a:p>
                  </a:txBody>
                  <a:tcPr/>
                </a:tc>
                <a:tc>
                  <a:txBody>
                    <a:bodyPr/>
                    <a:lstStyle/>
                    <a:p>
                      <a:pPr algn="ctr"/>
                      <a:r>
                        <a:rPr lang="en-US" dirty="0" smtClean="0"/>
                        <a:t>821</a:t>
                      </a:r>
                      <a:endParaRPr lang="en-IN" dirty="0"/>
                    </a:p>
                  </a:txBody>
                  <a:tcPr/>
                </a:tc>
                <a:tc>
                  <a:txBody>
                    <a:bodyPr/>
                    <a:lstStyle/>
                    <a:p>
                      <a:pPr algn="ctr"/>
                      <a:r>
                        <a:rPr lang="en-US" dirty="0" smtClean="0"/>
                        <a:t>540</a:t>
                      </a:r>
                      <a:endParaRPr lang="en-IN" dirty="0"/>
                    </a:p>
                  </a:txBody>
                  <a:tcPr/>
                </a:tc>
                <a:tc>
                  <a:txBody>
                    <a:bodyPr/>
                    <a:lstStyle/>
                    <a:p>
                      <a:pPr algn="ctr"/>
                      <a:r>
                        <a:rPr lang="en-US" dirty="0" smtClean="0"/>
                        <a:t>36.67%</a:t>
                      </a:r>
                      <a:endParaRPr lang="en-IN" dirty="0"/>
                    </a:p>
                  </a:txBody>
                  <a:tcPr/>
                </a:tc>
              </a:tr>
              <a:tr h="767452">
                <a:tc>
                  <a:txBody>
                    <a:bodyPr/>
                    <a:lstStyle/>
                    <a:p>
                      <a:pPr algn="ctr"/>
                      <a:r>
                        <a:rPr lang="en-US" dirty="0" smtClean="0"/>
                        <a:t>ANGER</a:t>
                      </a:r>
                      <a:endParaRPr lang="en-IN" dirty="0"/>
                    </a:p>
                  </a:txBody>
                  <a:tcPr/>
                </a:tc>
                <a:tc>
                  <a:txBody>
                    <a:bodyPr/>
                    <a:lstStyle/>
                    <a:p>
                      <a:pPr algn="ctr"/>
                      <a:r>
                        <a:rPr lang="en-US" dirty="0" smtClean="0"/>
                        <a:t>903</a:t>
                      </a:r>
                      <a:endParaRPr lang="en-IN" dirty="0"/>
                    </a:p>
                  </a:txBody>
                  <a:tcPr/>
                </a:tc>
                <a:tc>
                  <a:txBody>
                    <a:bodyPr/>
                    <a:lstStyle/>
                    <a:p>
                      <a:pPr algn="ctr"/>
                      <a:r>
                        <a:rPr lang="en-US" dirty="0" smtClean="0"/>
                        <a:t>540</a:t>
                      </a:r>
                      <a:endParaRPr lang="en-IN" dirty="0"/>
                    </a:p>
                  </a:txBody>
                  <a:tcPr/>
                </a:tc>
                <a:tc>
                  <a:txBody>
                    <a:bodyPr/>
                    <a:lstStyle/>
                    <a:p>
                      <a:pPr algn="ctr"/>
                      <a:r>
                        <a:rPr lang="en-US" dirty="0" smtClean="0"/>
                        <a:t>27.60%</a:t>
                      </a:r>
                      <a:endParaRPr lang="en-IN" dirty="0"/>
                    </a:p>
                  </a:txBody>
                  <a:tcPr/>
                </a:tc>
              </a:tr>
              <a:tr h="767452">
                <a:tc>
                  <a:txBody>
                    <a:bodyPr/>
                    <a:lstStyle/>
                    <a:p>
                      <a:pPr algn="ctr"/>
                      <a:r>
                        <a:rPr lang="en-US" dirty="0" smtClean="0"/>
                        <a:t>GUILT</a:t>
                      </a:r>
                      <a:endParaRPr lang="en-IN" dirty="0"/>
                    </a:p>
                  </a:txBody>
                  <a:tcPr/>
                </a:tc>
                <a:tc>
                  <a:txBody>
                    <a:bodyPr/>
                    <a:lstStyle/>
                    <a:p>
                      <a:pPr algn="ctr"/>
                      <a:r>
                        <a:rPr lang="en-US" dirty="0" smtClean="0"/>
                        <a:t>1075</a:t>
                      </a:r>
                      <a:endParaRPr lang="en-IN" dirty="0"/>
                    </a:p>
                  </a:txBody>
                  <a:tcPr/>
                </a:tc>
                <a:tc>
                  <a:txBody>
                    <a:bodyPr/>
                    <a:lstStyle/>
                    <a:p>
                      <a:pPr algn="ctr"/>
                      <a:r>
                        <a:rPr lang="en-US" dirty="0" smtClean="0"/>
                        <a:t>540</a:t>
                      </a:r>
                      <a:endParaRPr lang="en-IN" dirty="0"/>
                    </a:p>
                  </a:txBody>
                  <a:tcPr/>
                </a:tc>
                <a:tc>
                  <a:txBody>
                    <a:bodyPr/>
                    <a:lstStyle/>
                    <a:p>
                      <a:pPr algn="ctr"/>
                      <a:r>
                        <a:rPr lang="en-US" dirty="0" smtClean="0"/>
                        <a:t>60%</a:t>
                      </a:r>
                      <a:endParaRPr lang="en-IN" dirty="0"/>
                    </a:p>
                  </a:txBody>
                  <a:tcPr/>
                </a:tc>
              </a:tr>
              <a:tr h="767452">
                <a:tc>
                  <a:txBody>
                    <a:bodyPr/>
                    <a:lstStyle/>
                    <a:p>
                      <a:pPr algn="ctr"/>
                      <a:r>
                        <a:rPr lang="en-US" dirty="0" smtClean="0"/>
                        <a:t>FEAR</a:t>
                      </a:r>
                      <a:endParaRPr lang="en-IN" dirty="0"/>
                    </a:p>
                  </a:txBody>
                  <a:tcPr/>
                </a:tc>
                <a:tc>
                  <a:txBody>
                    <a:bodyPr/>
                    <a:lstStyle/>
                    <a:p>
                      <a:pPr algn="ctr"/>
                      <a:r>
                        <a:rPr lang="en-US" dirty="0" smtClean="0"/>
                        <a:t>741</a:t>
                      </a:r>
                      <a:endParaRPr lang="en-IN" dirty="0"/>
                    </a:p>
                  </a:txBody>
                  <a:tcPr/>
                </a:tc>
                <a:tc>
                  <a:txBody>
                    <a:bodyPr/>
                    <a:lstStyle/>
                    <a:p>
                      <a:pPr algn="ctr"/>
                      <a:r>
                        <a:rPr lang="en-US" dirty="0" smtClean="0"/>
                        <a:t>540</a:t>
                      </a:r>
                      <a:endParaRPr lang="en-IN" dirty="0"/>
                    </a:p>
                  </a:txBody>
                  <a:tcPr/>
                </a:tc>
                <a:tc>
                  <a:txBody>
                    <a:bodyPr/>
                    <a:lstStyle/>
                    <a:p>
                      <a:pPr algn="ctr"/>
                      <a:r>
                        <a:rPr lang="en-US" dirty="0" smtClean="0"/>
                        <a:t>40.87%</a:t>
                      </a:r>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78</TotalTime>
  <Words>750</Words>
  <Application>Microsoft Office PowerPoint</Application>
  <PresentationFormat>On-screen Show (4:3)</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NITK-CMU JOINT WINTER SCHOOL  IPTSE  TEXT BASED EMOTION RECOGNITION SYSTEM</vt:lpstr>
      <vt:lpstr>VISION</vt:lpstr>
      <vt:lpstr>OBJECTIVE</vt:lpstr>
      <vt:lpstr>Slide 4</vt:lpstr>
      <vt:lpstr>DATASETS</vt:lpstr>
      <vt:lpstr>IMPEMENTATION</vt:lpstr>
      <vt:lpstr>APPROACH 1</vt:lpstr>
      <vt:lpstr>APPROACH 2</vt:lpstr>
      <vt:lpstr>Slide 9</vt:lpstr>
      <vt:lpstr>APPROACH 3- ANALYSIS OF PARTS OF SPEECH</vt:lpstr>
      <vt:lpstr>Slide 11</vt:lpstr>
      <vt:lpstr>ANALYSIS OF PARTS OF SPEECH</vt:lpstr>
      <vt:lpstr>IMPLEMENTATION</vt:lpstr>
      <vt:lpstr>IMPLEMENTATION</vt:lpstr>
      <vt:lpstr>EXPERIMENTATION</vt:lpstr>
      <vt:lpstr>Results</vt:lpstr>
      <vt:lpstr>APPROACH 4</vt:lpstr>
      <vt:lpstr>Slide 18</vt:lpstr>
      <vt:lpstr>APPROACH </vt:lpstr>
      <vt:lpstr>LDA</vt:lpstr>
      <vt:lpstr>IMPLEMENTATION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NITK-CMU JOINT WINTER SCHOOL  IPTSE  TEXT BASED EMOTION RECOGNITION SYSTEM</dc:title>
  <dc:creator>Dhruv</dc:creator>
  <cp:lastModifiedBy>Dhruv</cp:lastModifiedBy>
  <cp:revision>11</cp:revision>
  <dcterms:created xsi:type="dcterms:W3CDTF">2014-12-22T03:06:04Z</dcterms:created>
  <dcterms:modified xsi:type="dcterms:W3CDTF">2014-12-22T05:28:22Z</dcterms:modified>
</cp:coreProperties>
</file>