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4845EB-283E-4652-AE0E-FC0B3191B843}" type="datetimeFigureOut">
              <a:rPr lang="en-US" smtClean="0"/>
              <a:pPr/>
              <a:t>12/13/2014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DC39C70-83C6-436B-A997-F80192FEB90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4845EB-283E-4652-AE0E-FC0B3191B843}" type="datetimeFigureOut">
              <a:rPr lang="en-US" smtClean="0"/>
              <a:pPr/>
              <a:t>12/13/2014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39C70-83C6-436B-A997-F80192FEB9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4845EB-283E-4652-AE0E-FC0B3191B843}" type="datetimeFigureOut">
              <a:rPr lang="en-US" smtClean="0"/>
              <a:pPr/>
              <a:t>12/13/2014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39C70-83C6-436B-A997-F80192FEB9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4845EB-283E-4652-AE0E-FC0B3191B843}" type="datetimeFigureOut">
              <a:rPr lang="en-US" smtClean="0"/>
              <a:pPr/>
              <a:t>12/13/2014</a:t>
            </a:fld>
            <a:endParaRPr lang="en-IN"/>
          </a:p>
        </p:txBody>
      </p:sp>
      <p:sp>
        <p:nvSpPr>
          <p:cNvPr id="9" name="Slide Number Placeholder 8"/>
          <p:cNvSpPr>
            <a:spLocks noGrp="1"/>
          </p:cNvSpPr>
          <p:nvPr>
            <p:ph type="sldNum" sz="quarter" idx="15"/>
          </p:nvPr>
        </p:nvSpPr>
        <p:spPr/>
        <p:txBody>
          <a:bodyPr rtlCol="0"/>
          <a:lstStyle/>
          <a:p>
            <a:fld id="{7DC39C70-83C6-436B-A997-F80192FEB90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4845EB-283E-4652-AE0E-FC0B3191B843}" type="datetimeFigureOut">
              <a:rPr lang="en-US" smtClean="0"/>
              <a:pPr/>
              <a:t>12/13/2014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DC39C70-83C6-436B-A997-F80192FEB90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4845EB-283E-4652-AE0E-FC0B3191B843}" type="datetimeFigureOut">
              <a:rPr lang="en-US" smtClean="0"/>
              <a:pPr/>
              <a:t>12/13/2014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39C70-83C6-436B-A997-F80192FEB90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4845EB-283E-4652-AE0E-FC0B3191B843}" type="datetimeFigureOut">
              <a:rPr lang="en-US" smtClean="0"/>
              <a:pPr/>
              <a:t>12/13/2014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C39C70-83C6-436B-A997-F80192FEB90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4845EB-283E-4652-AE0E-FC0B3191B843}" type="datetimeFigureOut">
              <a:rPr lang="en-US" smtClean="0"/>
              <a:pPr/>
              <a:t>12/13/2014</a:t>
            </a:fld>
            <a:endParaRPr lang="en-IN"/>
          </a:p>
        </p:txBody>
      </p:sp>
      <p:sp>
        <p:nvSpPr>
          <p:cNvPr id="7" name="Slide Number Placeholder 6"/>
          <p:cNvSpPr>
            <a:spLocks noGrp="1"/>
          </p:cNvSpPr>
          <p:nvPr>
            <p:ph type="sldNum" sz="quarter" idx="11"/>
          </p:nvPr>
        </p:nvSpPr>
        <p:spPr/>
        <p:txBody>
          <a:bodyPr rtlCol="0"/>
          <a:lstStyle/>
          <a:p>
            <a:fld id="{7DC39C70-83C6-436B-A997-F80192FEB90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845EB-283E-4652-AE0E-FC0B3191B843}" type="datetimeFigureOut">
              <a:rPr lang="en-US" smtClean="0"/>
              <a:pPr/>
              <a:t>12/13/2014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C39C70-83C6-436B-A997-F80192FEB9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4845EB-283E-4652-AE0E-FC0B3191B843}" type="datetimeFigureOut">
              <a:rPr lang="en-US" smtClean="0"/>
              <a:pPr/>
              <a:t>12/13/2014</a:t>
            </a:fld>
            <a:endParaRPr lang="en-IN"/>
          </a:p>
        </p:txBody>
      </p:sp>
      <p:sp>
        <p:nvSpPr>
          <p:cNvPr id="22" name="Slide Number Placeholder 21"/>
          <p:cNvSpPr>
            <a:spLocks noGrp="1"/>
          </p:cNvSpPr>
          <p:nvPr>
            <p:ph type="sldNum" sz="quarter" idx="15"/>
          </p:nvPr>
        </p:nvSpPr>
        <p:spPr/>
        <p:txBody>
          <a:bodyPr rtlCol="0"/>
          <a:lstStyle/>
          <a:p>
            <a:fld id="{7DC39C70-83C6-436B-A997-F80192FEB90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4845EB-283E-4652-AE0E-FC0B3191B843}" type="datetimeFigureOut">
              <a:rPr lang="en-US" smtClean="0"/>
              <a:pPr/>
              <a:t>12/13/2014</a:t>
            </a:fld>
            <a:endParaRPr lang="en-IN"/>
          </a:p>
        </p:txBody>
      </p:sp>
      <p:sp>
        <p:nvSpPr>
          <p:cNvPr id="18" name="Slide Number Placeholder 17"/>
          <p:cNvSpPr>
            <a:spLocks noGrp="1"/>
          </p:cNvSpPr>
          <p:nvPr>
            <p:ph type="sldNum" sz="quarter" idx="11"/>
          </p:nvPr>
        </p:nvSpPr>
        <p:spPr/>
        <p:txBody>
          <a:bodyPr rtlCol="0"/>
          <a:lstStyle/>
          <a:p>
            <a:fld id="{7DC39C70-83C6-436B-A997-F80192FEB90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4845EB-283E-4652-AE0E-FC0B3191B843}" type="datetimeFigureOut">
              <a:rPr lang="en-US" smtClean="0"/>
              <a:pPr/>
              <a:t>12/13/2014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DC39C70-83C6-436B-A997-F80192FEB9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30" y="214290"/>
            <a:ext cx="8215370" cy="1500222"/>
          </a:xfrm>
        </p:spPr>
        <p:txBody>
          <a:bodyPr>
            <a:normAutofit fontScale="90000"/>
          </a:bodyPr>
          <a:lstStyle/>
          <a:p>
            <a:pPr algn="ctr"/>
            <a:r>
              <a:rPr lang="en-US" sz="2800" u="sng" dirty="0" smtClean="0"/>
              <a:t>NITK-CMU JOINT WINTER SCHOOL  IPTSE</a:t>
            </a:r>
            <a:br>
              <a:rPr lang="en-US" sz="2800" u="sng" dirty="0" smtClean="0"/>
            </a:br>
            <a:r>
              <a:rPr lang="en-US" sz="2800" u="sng" dirty="0" smtClean="0"/>
              <a:t/>
            </a:r>
            <a:br>
              <a:rPr lang="en-US" sz="2800" u="sng" dirty="0" smtClean="0"/>
            </a:br>
            <a:r>
              <a:rPr lang="en-US" sz="2800" u="sng" dirty="0" smtClean="0"/>
              <a:t>TEXT BASED EMOTION RECOGNITION SYSTEM</a:t>
            </a:r>
            <a:endParaRPr lang="en-IN" sz="2800" u="sng" dirty="0"/>
          </a:p>
        </p:txBody>
      </p:sp>
      <p:sp>
        <p:nvSpPr>
          <p:cNvPr id="3" name="Subtitle 2"/>
          <p:cNvSpPr>
            <a:spLocks noGrp="1"/>
          </p:cNvSpPr>
          <p:nvPr>
            <p:ph type="subTitle" idx="1"/>
          </p:nvPr>
        </p:nvSpPr>
        <p:spPr>
          <a:xfrm>
            <a:off x="2571736" y="3500438"/>
            <a:ext cx="5286372" cy="2428868"/>
          </a:xfrm>
        </p:spPr>
        <p:txBody>
          <a:bodyPr>
            <a:normAutofit/>
          </a:bodyPr>
          <a:lstStyle/>
          <a:p>
            <a:pPr algn="ctr"/>
            <a:r>
              <a:rPr lang="en-US" sz="2400" dirty="0" smtClean="0"/>
              <a:t/>
            </a:r>
            <a:br>
              <a:rPr lang="en-US" sz="2400" dirty="0" smtClean="0"/>
            </a:br>
            <a:r>
              <a:rPr lang="en-US" sz="2400" dirty="0" smtClean="0"/>
              <a:t>DHRUV GOEL</a:t>
            </a:r>
            <a:br>
              <a:rPr lang="en-US" sz="2400" dirty="0" smtClean="0"/>
            </a:br>
            <a:r>
              <a:rPr lang="en-US" sz="2400" dirty="0" smtClean="0"/>
              <a:t>JINANK JAIN</a:t>
            </a:r>
            <a:br>
              <a:rPr lang="en-US" sz="2400" dirty="0" smtClean="0"/>
            </a:br>
            <a:r>
              <a:rPr lang="en-US" sz="2400" dirty="0" smtClean="0"/>
              <a:t>SKAND ARORA</a:t>
            </a:r>
            <a:br>
              <a:rPr lang="en-US" sz="2400" dirty="0" smtClean="0"/>
            </a:br>
            <a:r>
              <a:rPr lang="en-US" sz="2400" dirty="0" smtClean="0"/>
              <a:t>SATISH  </a:t>
            </a:r>
            <a:endParaRPr lang="en-IN" sz="2400" dirty="0"/>
          </a:p>
        </p:txBody>
      </p:sp>
      <p:pic>
        <p:nvPicPr>
          <p:cNvPr id="20484" name="Picture 4" descr="http://ws2014.cs.cmu.edu/logo.png"/>
          <p:cNvPicPr>
            <a:picLocks noChangeAspect="1" noChangeArrowheads="1"/>
          </p:cNvPicPr>
          <p:nvPr/>
        </p:nvPicPr>
        <p:blipFill>
          <a:blip r:embed="rId2"/>
          <a:srcRect/>
          <a:stretch>
            <a:fillRect/>
          </a:stretch>
        </p:blipFill>
        <p:spPr bwMode="auto">
          <a:xfrm>
            <a:off x="1785918" y="5357826"/>
            <a:ext cx="7358082" cy="1500174"/>
          </a:xfrm>
          <a:prstGeom prst="rect">
            <a:avLst/>
          </a:prstGeom>
          <a:noFill/>
        </p:spPr>
      </p:pic>
      <p:pic>
        <p:nvPicPr>
          <p:cNvPr id="20486" name="Picture 6" descr="http://www.twenty19.com/Data/internship/large/logo_342620.jpg"/>
          <p:cNvPicPr>
            <a:picLocks noChangeAspect="1" noChangeArrowheads="1"/>
          </p:cNvPicPr>
          <p:nvPr/>
        </p:nvPicPr>
        <p:blipFill>
          <a:blip r:embed="rId3"/>
          <a:srcRect/>
          <a:stretch>
            <a:fillRect/>
          </a:stretch>
        </p:blipFill>
        <p:spPr bwMode="auto">
          <a:xfrm>
            <a:off x="5286380" y="2000240"/>
            <a:ext cx="2571752" cy="1643074"/>
          </a:xfrm>
          <a:prstGeom prst="rect">
            <a:avLst/>
          </a:prstGeom>
          <a:noFill/>
        </p:spPr>
      </p:pic>
      <p:pic>
        <p:nvPicPr>
          <p:cNvPr id="20488" name="Picture 8" descr="http://updates.highereducationinindia.com/news_img/nitk-surathkal-notifies-mba-programme.jpg"/>
          <p:cNvPicPr>
            <a:picLocks noChangeAspect="1" noChangeArrowheads="1"/>
          </p:cNvPicPr>
          <p:nvPr/>
        </p:nvPicPr>
        <p:blipFill>
          <a:blip r:embed="rId4"/>
          <a:srcRect/>
          <a:stretch>
            <a:fillRect/>
          </a:stretch>
        </p:blipFill>
        <p:spPr bwMode="auto">
          <a:xfrm>
            <a:off x="2428860" y="2000240"/>
            <a:ext cx="2071702" cy="17859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TILL NOW.. </a:t>
            </a:r>
            <a:endParaRPr lang="en-IN" dirty="0"/>
          </a:p>
        </p:txBody>
      </p:sp>
      <p:sp>
        <p:nvSpPr>
          <p:cNvPr id="3" name="Content Placeholder 2"/>
          <p:cNvSpPr>
            <a:spLocks noGrp="1"/>
          </p:cNvSpPr>
          <p:nvPr>
            <p:ph sz="quarter" idx="1"/>
          </p:nvPr>
        </p:nvSpPr>
        <p:spPr/>
        <p:txBody>
          <a:bodyPr/>
          <a:lstStyle/>
          <a:p>
            <a:r>
              <a:rPr lang="en-US" dirty="0" smtClean="0"/>
              <a:t> Test our smaller dataset and classify them on the basis of emotions</a:t>
            </a:r>
          </a:p>
          <a:p>
            <a:r>
              <a:rPr lang="en-US" dirty="0" smtClean="0"/>
              <a:t> Use word2vec tool and try to come up with some similarity/pattern between semantically similar words such that they are similar on an emotional level as well.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USING NLTK TOOL</a:t>
            </a:r>
            <a:endParaRPr lang="en-IN" b="1" u="sng" dirty="0"/>
          </a:p>
        </p:txBody>
      </p:sp>
      <p:graphicFrame>
        <p:nvGraphicFramePr>
          <p:cNvPr id="6" name="Content Placeholder 5"/>
          <p:cNvGraphicFramePr>
            <a:graphicFrameLocks noGrp="1"/>
          </p:cNvGraphicFramePr>
          <p:nvPr>
            <p:ph sz="quarter" idx="1"/>
          </p:nvPr>
        </p:nvGraphicFramePr>
        <p:xfrm>
          <a:off x="428596" y="2143116"/>
          <a:ext cx="7829576" cy="2865120"/>
        </p:xfrm>
        <a:graphic>
          <a:graphicData uri="http://schemas.openxmlformats.org/drawingml/2006/table">
            <a:tbl>
              <a:tblPr firstRow="1" bandRow="1">
                <a:tableStyleId>{5C22544A-7EE6-4342-B048-85BDC9FD1C3A}</a:tableStyleId>
              </a:tblPr>
              <a:tblGrid>
                <a:gridCol w="1957394"/>
                <a:gridCol w="1957394"/>
                <a:gridCol w="1957394"/>
                <a:gridCol w="1957394"/>
              </a:tblGrid>
              <a:tr h="370840">
                <a:tc>
                  <a:txBody>
                    <a:bodyPr/>
                    <a:lstStyle/>
                    <a:p>
                      <a:pPr algn="ctr"/>
                      <a:r>
                        <a:rPr lang="en-US" dirty="0" smtClean="0"/>
                        <a:t>EMOTION    </a:t>
                      </a:r>
                      <a:endParaRPr lang="en-IN" dirty="0"/>
                    </a:p>
                  </a:txBody>
                  <a:tcPr/>
                </a:tc>
                <a:tc>
                  <a:txBody>
                    <a:bodyPr/>
                    <a:lstStyle/>
                    <a:p>
                      <a:pPr algn="ctr"/>
                      <a:r>
                        <a:rPr lang="en-US" dirty="0" smtClean="0"/>
                        <a:t>TRAINING</a:t>
                      </a:r>
                      <a:r>
                        <a:rPr lang="en-US" baseline="0" dirty="0" smtClean="0"/>
                        <a:t> DATA SIZE</a:t>
                      </a:r>
                      <a:endParaRPr lang="en-IN" dirty="0"/>
                    </a:p>
                  </a:txBody>
                  <a:tcPr/>
                </a:tc>
                <a:tc>
                  <a:txBody>
                    <a:bodyPr/>
                    <a:lstStyle/>
                    <a:p>
                      <a:pPr algn="ctr"/>
                      <a:r>
                        <a:rPr lang="en-US" dirty="0" smtClean="0"/>
                        <a:t>TEST</a:t>
                      </a:r>
                      <a:r>
                        <a:rPr lang="en-US" baseline="0" dirty="0" smtClean="0"/>
                        <a:t>ING DATA SIZE</a:t>
                      </a:r>
                      <a:endParaRPr lang="en-IN" dirty="0"/>
                    </a:p>
                  </a:txBody>
                  <a:tcPr/>
                </a:tc>
                <a:tc>
                  <a:txBody>
                    <a:bodyPr/>
                    <a:lstStyle/>
                    <a:p>
                      <a:pPr algn="ctr"/>
                      <a:r>
                        <a:rPr lang="en-US" dirty="0" smtClean="0"/>
                        <a:t>ACCURACY</a:t>
                      </a:r>
                      <a:endParaRPr lang="en-IN" dirty="0"/>
                    </a:p>
                  </a:txBody>
                  <a:tcPr/>
                </a:tc>
              </a:tr>
              <a:tr h="370840">
                <a:tc>
                  <a:txBody>
                    <a:bodyPr/>
                    <a:lstStyle/>
                    <a:p>
                      <a:pPr algn="ctr"/>
                      <a:r>
                        <a:rPr lang="en-US" dirty="0" smtClean="0"/>
                        <a:t>JOY</a:t>
                      </a:r>
                      <a:endParaRPr lang="en-IN" dirty="0"/>
                    </a:p>
                  </a:txBody>
                  <a:tcPr/>
                </a:tc>
                <a:tc>
                  <a:txBody>
                    <a:bodyPr/>
                    <a:lstStyle/>
                    <a:p>
                      <a:pPr algn="ctr"/>
                      <a:r>
                        <a:rPr lang="en-US" dirty="0" smtClean="0"/>
                        <a:t>1107</a:t>
                      </a:r>
                      <a:endParaRPr lang="en-IN" dirty="0"/>
                    </a:p>
                  </a:txBody>
                  <a:tcPr/>
                </a:tc>
                <a:tc>
                  <a:txBody>
                    <a:bodyPr/>
                    <a:lstStyle/>
                    <a:p>
                      <a:pPr algn="ctr"/>
                      <a:r>
                        <a:rPr lang="en-US" dirty="0" smtClean="0"/>
                        <a:t>540</a:t>
                      </a:r>
                      <a:endParaRPr lang="en-IN" dirty="0"/>
                    </a:p>
                  </a:txBody>
                  <a:tcPr/>
                </a:tc>
                <a:tc>
                  <a:txBody>
                    <a:bodyPr/>
                    <a:lstStyle/>
                    <a:p>
                      <a:pPr algn="ctr"/>
                      <a:r>
                        <a:rPr lang="en-US" dirty="0" smtClean="0"/>
                        <a:t>76.59%</a:t>
                      </a:r>
                      <a:endParaRPr lang="en-IN" dirty="0"/>
                    </a:p>
                  </a:txBody>
                  <a:tcPr/>
                </a:tc>
              </a:tr>
              <a:tr h="370840">
                <a:tc>
                  <a:txBody>
                    <a:bodyPr/>
                    <a:lstStyle/>
                    <a:p>
                      <a:pPr algn="ctr"/>
                      <a:r>
                        <a:rPr lang="en-US" dirty="0" smtClean="0"/>
                        <a:t>DISGUST</a:t>
                      </a:r>
                      <a:endParaRPr lang="en-IN" dirty="0"/>
                    </a:p>
                  </a:txBody>
                  <a:tcPr/>
                </a:tc>
                <a:tc>
                  <a:txBody>
                    <a:bodyPr/>
                    <a:lstStyle/>
                    <a:p>
                      <a:pPr algn="ctr"/>
                      <a:r>
                        <a:rPr lang="en-US" dirty="0" smtClean="0"/>
                        <a:t>611</a:t>
                      </a:r>
                      <a:endParaRPr lang="en-IN" dirty="0"/>
                    </a:p>
                  </a:txBody>
                  <a:tcPr/>
                </a:tc>
                <a:tc>
                  <a:txBody>
                    <a:bodyPr/>
                    <a:lstStyle/>
                    <a:p>
                      <a:pPr algn="ctr"/>
                      <a:r>
                        <a:rPr lang="en-US" dirty="0" smtClean="0"/>
                        <a:t>540</a:t>
                      </a:r>
                      <a:endParaRPr lang="en-IN" dirty="0"/>
                    </a:p>
                  </a:txBody>
                  <a:tcPr/>
                </a:tc>
                <a:tc>
                  <a:txBody>
                    <a:bodyPr/>
                    <a:lstStyle/>
                    <a:p>
                      <a:pPr algn="ctr"/>
                      <a:r>
                        <a:rPr lang="en-US" dirty="0" smtClean="0"/>
                        <a:t>16.60%</a:t>
                      </a:r>
                      <a:endParaRPr lang="en-IN" dirty="0"/>
                    </a:p>
                  </a:txBody>
                  <a:tcPr/>
                </a:tc>
              </a:tr>
              <a:tr h="370840">
                <a:tc>
                  <a:txBody>
                    <a:bodyPr/>
                    <a:lstStyle/>
                    <a:p>
                      <a:pPr algn="ctr"/>
                      <a:r>
                        <a:rPr lang="en-US" dirty="0" smtClean="0"/>
                        <a:t>SADNESS</a:t>
                      </a:r>
                      <a:endParaRPr lang="en-IN" dirty="0"/>
                    </a:p>
                  </a:txBody>
                  <a:tcPr/>
                </a:tc>
                <a:tc>
                  <a:txBody>
                    <a:bodyPr/>
                    <a:lstStyle/>
                    <a:p>
                      <a:pPr algn="ctr"/>
                      <a:r>
                        <a:rPr lang="en-US" dirty="0" smtClean="0"/>
                        <a:t>821</a:t>
                      </a:r>
                      <a:endParaRPr lang="en-IN" dirty="0"/>
                    </a:p>
                  </a:txBody>
                  <a:tcPr/>
                </a:tc>
                <a:tc>
                  <a:txBody>
                    <a:bodyPr/>
                    <a:lstStyle/>
                    <a:p>
                      <a:pPr algn="ctr"/>
                      <a:r>
                        <a:rPr lang="en-US" dirty="0" smtClean="0"/>
                        <a:t>540</a:t>
                      </a:r>
                      <a:endParaRPr lang="en-IN" dirty="0"/>
                    </a:p>
                  </a:txBody>
                  <a:tcPr/>
                </a:tc>
                <a:tc>
                  <a:txBody>
                    <a:bodyPr/>
                    <a:lstStyle/>
                    <a:p>
                      <a:pPr algn="ctr"/>
                      <a:r>
                        <a:rPr lang="en-US" dirty="0" smtClean="0"/>
                        <a:t>36.67%</a:t>
                      </a:r>
                      <a:endParaRPr lang="en-IN" dirty="0"/>
                    </a:p>
                  </a:txBody>
                  <a:tcPr/>
                </a:tc>
              </a:tr>
              <a:tr h="370840">
                <a:tc>
                  <a:txBody>
                    <a:bodyPr/>
                    <a:lstStyle/>
                    <a:p>
                      <a:pPr algn="ctr"/>
                      <a:r>
                        <a:rPr lang="en-US" dirty="0" smtClean="0"/>
                        <a:t>ANGER</a:t>
                      </a:r>
                      <a:endParaRPr lang="en-IN" dirty="0"/>
                    </a:p>
                  </a:txBody>
                  <a:tcPr/>
                </a:tc>
                <a:tc>
                  <a:txBody>
                    <a:bodyPr/>
                    <a:lstStyle/>
                    <a:p>
                      <a:pPr algn="ctr"/>
                      <a:r>
                        <a:rPr lang="en-US" dirty="0" smtClean="0"/>
                        <a:t>903</a:t>
                      </a:r>
                      <a:endParaRPr lang="en-IN" dirty="0"/>
                    </a:p>
                  </a:txBody>
                  <a:tcPr/>
                </a:tc>
                <a:tc>
                  <a:txBody>
                    <a:bodyPr/>
                    <a:lstStyle/>
                    <a:p>
                      <a:pPr algn="ctr"/>
                      <a:r>
                        <a:rPr lang="en-US" dirty="0" smtClean="0"/>
                        <a:t>540</a:t>
                      </a:r>
                      <a:endParaRPr lang="en-IN" dirty="0"/>
                    </a:p>
                  </a:txBody>
                  <a:tcPr/>
                </a:tc>
                <a:tc>
                  <a:txBody>
                    <a:bodyPr/>
                    <a:lstStyle/>
                    <a:p>
                      <a:pPr algn="ctr"/>
                      <a:r>
                        <a:rPr lang="en-US" dirty="0" smtClean="0"/>
                        <a:t>27.60%</a:t>
                      </a:r>
                      <a:endParaRPr lang="en-IN" dirty="0"/>
                    </a:p>
                  </a:txBody>
                  <a:tcPr/>
                </a:tc>
              </a:tr>
              <a:tr h="370840">
                <a:tc>
                  <a:txBody>
                    <a:bodyPr/>
                    <a:lstStyle/>
                    <a:p>
                      <a:pPr algn="ctr"/>
                      <a:r>
                        <a:rPr lang="en-US" dirty="0" smtClean="0"/>
                        <a:t>GUILT</a:t>
                      </a:r>
                      <a:endParaRPr lang="en-IN" dirty="0"/>
                    </a:p>
                  </a:txBody>
                  <a:tcPr/>
                </a:tc>
                <a:tc>
                  <a:txBody>
                    <a:bodyPr/>
                    <a:lstStyle/>
                    <a:p>
                      <a:pPr algn="ctr"/>
                      <a:r>
                        <a:rPr lang="en-US" dirty="0" smtClean="0"/>
                        <a:t>1075</a:t>
                      </a:r>
                      <a:endParaRPr lang="en-IN" dirty="0"/>
                    </a:p>
                  </a:txBody>
                  <a:tcPr/>
                </a:tc>
                <a:tc>
                  <a:txBody>
                    <a:bodyPr/>
                    <a:lstStyle/>
                    <a:p>
                      <a:pPr algn="ctr"/>
                      <a:r>
                        <a:rPr lang="en-US" dirty="0" smtClean="0"/>
                        <a:t>540</a:t>
                      </a:r>
                      <a:endParaRPr lang="en-IN" dirty="0"/>
                    </a:p>
                  </a:txBody>
                  <a:tcPr/>
                </a:tc>
                <a:tc>
                  <a:txBody>
                    <a:bodyPr/>
                    <a:lstStyle/>
                    <a:p>
                      <a:pPr algn="ctr"/>
                      <a:r>
                        <a:rPr lang="en-US" dirty="0" smtClean="0"/>
                        <a:t>60%</a:t>
                      </a:r>
                      <a:endParaRPr lang="en-IN" dirty="0"/>
                    </a:p>
                  </a:txBody>
                  <a:tcPr/>
                </a:tc>
              </a:tr>
              <a:tr h="370840">
                <a:tc>
                  <a:txBody>
                    <a:bodyPr/>
                    <a:lstStyle/>
                    <a:p>
                      <a:pPr algn="ctr"/>
                      <a:r>
                        <a:rPr lang="en-US" dirty="0" smtClean="0"/>
                        <a:t>FEAR</a:t>
                      </a:r>
                      <a:endParaRPr lang="en-IN" dirty="0"/>
                    </a:p>
                  </a:txBody>
                  <a:tcPr/>
                </a:tc>
                <a:tc>
                  <a:txBody>
                    <a:bodyPr/>
                    <a:lstStyle/>
                    <a:p>
                      <a:pPr algn="ctr"/>
                      <a:r>
                        <a:rPr lang="en-US" dirty="0" smtClean="0"/>
                        <a:t>741</a:t>
                      </a:r>
                      <a:endParaRPr lang="en-IN" dirty="0"/>
                    </a:p>
                  </a:txBody>
                  <a:tcPr/>
                </a:tc>
                <a:tc>
                  <a:txBody>
                    <a:bodyPr/>
                    <a:lstStyle/>
                    <a:p>
                      <a:pPr algn="ctr"/>
                      <a:r>
                        <a:rPr lang="en-US" dirty="0" smtClean="0"/>
                        <a:t>540</a:t>
                      </a:r>
                      <a:endParaRPr lang="en-IN" dirty="0"/>
                    </a:p>
                  </a:txBody>
                  <a:tcPr/>
                </a:tc>
                <a:tc>
                  <a:txBody>
                    <a:bodyPr/>
                    <a:lstStyle/>
                    <a:p>
                      <a:pPr algn="ctr"/>
                      <a:r>
                        <a:rPr lang="en-US" dirty="0" smtClean="0"/>
                        <a:t>40.87%</a:t>
                      </a:r>
                      <a:endParaRPr lang="en-IN"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OF PARTS OF SPEECH</a:t>
            </a:r>
            <a:endParaRPr lang="en-IN" b="1" u="sng" dirty="0"/>
          </a:p>
        </p:txBody>
      </p:sp>
      <p:sp>
        <p:nvSpPr>
          <p:cNvPr id="3" name="Content Placeholder 2"/>
          <p:cNvSpPr>
            <a:spLocks noGrp="1"/>
          </p:cNvSpPr>
          <p:nvPr>
            <p:ph sz="quarter" idx="1"/>
          </p:nvPr>
        </p:nvSpPr>
        <p:spPr>
          <a:xfrm>
            <a:off x="457200" y="1600200"/>
            <a:ext cx="7543824" cy="4972072"/>
          </a:xfrm>
        </p:spPr>
        <p:txBody>
          <a:bodyPr/>
          <a:lstStyle/>
          <a:p>
            <a:pPr>
              <a:buNone/>
            </a:pPr>
            <a:r>
              <a:rPr lang="en-US" u="sng" dirty="0" smtClean="0"/>
              <a:t>Concept</a:t>
            </a:r>
          </a:p>
          <a:p>
            <a:r>
              <a:rPr lang="en-US" dirty="0" smtClean="0"/>
              <a:t>Not all words contribute to the level emotion in a sentence. </a:t>
            </a:r>
          </a:p>
          <a:p>
            <a:r>
              <a:rPr lang="en-US" dirty="0" smtClean="0"/>
              <a:t> Certain parts of speech specifically contribute to the emotion level in a sentence. </a:t>
            </a:r>
          </a:p>
          <a:p>
            <a:pPr>
              <a:buNone/>
            </a:pPr>
            <a:endParaRPr lang="en-US" dirty="0" smtClean="0"/>
          </a:p>
          <a:p>
            <a:pPr>
              <a:buNone/>
            </a:pPr>
            <a:r>
              <a:rPr lang="en-US" u="sng" dirty="0" smtClean="0"/>
              <a:t>Means of Analysis</a:t>
            </a:r>
          </a:p>
          <a:p>
            <a:r>
              <a:rPr lang="en-US" dirty="0" smtClean="0"/>
              <a:t>POS Tagger- It tokenizes as well as indicate various parts of speech. </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a:p>
        </p:txBody>
      </p:sp>
      <p:pic>
        <p:nvPicPr>
          <p:cNvPr id="1026" name="Picture 2" descr="C:\Users\Dhruv\Desktop\Capture1.JPG"/>
          <p:cNvPicPr>
            <a:picLocks noChangeAspect="1" noChangeArrowheads="1"/>
          </p:cNvPicPr>
          <p:nvPr/>
        </p:nvPicPr>
        <p:blipFill>
          <a:blip r:embed="rId2"/>
          <a:srcRect/>
          <a:stretch>
            <a:fillRect/>
          </a:stretch>
        </p:blipFill>
        <p:spPr bwMode="auto">
          <a:xfrm>
            <a:off x="-66675" y="0"/>
            <a:ext cx="9277350"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OF PARTS OF SPEECH</a:t>
            </a:r>
            <a:endParaRPr lang="en-IN" b="1" u="sng" dirty="0"/>
          </a:p>
        </p:txBody>
      </p:sp>
      <p:graphicFrame>
        <p:nvGraphicFramePr>
          <p:cNvPr id="4" name="Content Placeholder 3"/>
          <p:cNvGraphicFramePr>
            <a:graphicFrameLocks noGrp="1"/>
          </p:cNvGraphicFramePr>
          <p:nvPr>
            <p:ph sz="quarter" idx="1"/>
          </p:nvPr>
        </p:nvGraphicFramePr>
        <p:xfrm>
          <a:off x="285720" y="1600200"/>
          <a:ext cx="7929618" cy="4004188"/>
        </p:xfrm>
        <a:graphic>
          <a:graphicData uri="http://schemas.openxmlformats.org/drawingml/2006/table">
            <a:tbl>
              <a:tblPr firstRow="1" bandRow="1">
                <a:tableStyleId>{E8034E78-7F5D-4C2E-B375-FC64B27BC917}</a:tableStyleId>
              </a:tblPr>
              <a:tblGrid>
                <a:gridCol w="3964809"/>
                <a:gridCol w="3964809"/>
              </a:tblGrid>
              <a:tr h="644353">
                <a:tc>
                  <a:txBody>
                    <a:bodyPr/>
                    <a:lstStyle/>
                    <a:p>
                      <a:pPr algn="ctr"/>
                      <a:r>
                        <a:rPr lang="en-US" b="0" dirty="0" smtClean="0"/>
                        <a:t>PARTS OF SPEECH TO BE CONSIDERED</a:t>
                      </a:r>
                      <a:endParaRPr lang="en-IN" b="0" dirty="0"/>
                    </a:p>
                  </a:txBody>
                  <a:tcPr/>
                </a:tc>
                <a:tc>
                  <a:txBody>
                    <a:bodyPr/>
                    <a:lstStyle/>
                    <a:p>
                      <a:pPr algn="ctr"/>
                      <a:r>
                        <a:rPr lang="en-US" dirty="0" smtClean="0"/>
                        <a:t>PARTS OF SPEECH NOT TO BE CONSIDERED</a:t>
                      </a:r>
                      <a:endParaRPr lang="en-IN" dirty="0"/>
                    </a:p>
                  </a:txBody>
                  <a:tcPr/>
                </a:tc>
              </a:tr>
              <a:tr h="373315">
                <a:tc>
                  <a:txBody>
                    <a:bodyPr/>
                    <a:lstStyle/>
                    <a:p>
                      <a:pPr algn="ctr"/>
                      <a:r>
                        <a:rPr lang="en-US" b="0" dirty="0" smtClean="0">
                          <a:solidFill>
                            <a:schemeClr val="tx1"/>
                          </a:solidFill>
                        </a:rPr>
                        <a:t>Adjectives-(superlative, comparative) </a:t>
                      </a:r>
                      <a:endParaRPr lang="en-IN" b="0" dirty="0">
                        <a:solidFill>
                          <a:schemeClr val="tx1"/>
                        </a:solidFill>
                      </a:endParaRPr>
                    </a:p>
                  </a:txBody>
                  <a:tcPr/>
                </a:tc>
                <a:tc>
                  <a:txBody>
                    <a:bodyPr/>
                    <a:lstStyle/>
                    <a:p>
                      <a:pPr algn="ctr"/>
                      <a:r>
                        <a:rPr lang="en-US" dirty="0" smtClean="0">
                          <a:solidFill>
                            <a:schemeClr val="tx1"/>
                          </a:solidFill>
                        </a:rPr>
                        <a:t>Cardinal Numbers</a:t>
                      </a:r>
                      <a:endParaRPr lang="en-IN" dirty="0">
                        <a:solidFill>
                          <a:schemeClr val="tx1"/>
                        </a:solidFill>
                      </a:endParaRPr>
                    </a:p>
                  </a:txBody>
                  <a:tcPr/>
                </a:tc>
              </a:tr>
              <a:tr h="373315">
                <a:tc>
                  <a:txBody>
                    <a:bodyPr/>
                    <a:lstStyle/>
                    <a:p>
                      <a:pPr algn="ctr"/>
                      <a:r>
                        <a:rPr lang="en-US" b="0" dirty="0" smtClean="0">
                          <a:solidFill>
                            <a:schemeClr val="tx1"/>
                          </a:solidFill>
                        </a:rPr>
                        <a:t>Adverbs-(superlative, comparative)</a:t>
                      </a:r>
                      <a:endParaRPr lang="en-IN" b="0" dirty="0">
                        <a:solidFill>
                          <a:schemeClr val="tx1"/>
                        </a:solidFill>
                      </a:endParaRPr>
                    </a:p>
                  </a:txBody>
                  <a:tcPr/>
                </a:tc>
                <a:tc>
                  <a:txBody>
                    <a:bodyPr/>
                    <a:lstStyle/>
                    <a:p>
                      <a:pPr algn="ctr"/>
                      <a:r>
                        <a:rPr lang="en-US" dirty="0" smtClean="0">
                          <a:solidFill>
                            <a:schemeClr val="tx1"/>
                          </a:solidFill>
                        </a:rPr>
                        <a:t>Determiners</a:t>
                      </a:r>
                    </a:p>
                  </a:txBody>
                  <a:tcPr/>
                </a:tc>
              </a:tr>
              <a:tr h="373315">
                <a:tc>
                  <a:txBody>
                    <a:bodyPr/>
                    <a:lstStyle/>
                    <a:p>
                      <a:pPr algn="ctr"/>
                      <a:r>
                        <a:rPr lang="en-US" b="0" dirty="0" smtClean="0">
                          <a:solidFill>
                            <a:schemeClr val="tx1"/>
                          </a:solidFill>
                        </a:rPr>
                        <a:t>Verbs (root verbs)</a:t>
                      </a:r>
                      <a:endParaRPr lang="en-IN" b="0" dirty="0">
                        <a:solidFill>
                          <a:schemeClr val="tx1"/>
                        </a:solidFill>
                      </a:endParaRPr>
                    </a:p>
                  </a:txBody>
                  <a:tcPr/>
                </a:tc>
                <a:tc>
                  <a:txBody>
                    <a:bodyPr/>
                    <a:lstStyle/>
                    <a:p>
                      <a:pPr algn="ctr"/>
                      <a:r>
                        <a:rPr lang="en-US" i="0" dirty="0" smtClean="0">
                          <a:solidFill>
                            <a:srgbClr val="FF0000"/>
                          </a:solidFill>
                        </a:rPr>
                        <a:t>Foreign Words</a:t>
                      </a:r>
                      <a:endParaRPr lang="en-IN" i="0" dirty="0">
                        <a:solidFill>
                          <a:srgbClr val="FF0000"/>
                        </a:solidFill>
                      </a:endParaRPr>
                    </a:p>
                  </a:txBody>
                  <a:tcPr/>
                </a:tc>
              </a:tr>
              <a:tr h="373315">
                <a:tc>
                  <a:txBody>
                    <a:bodyPr/>
                    <a:lstStyle/>
                    <a:p>
                      <a:pPr algn="ctr"/>
                      <a:r>
                        <a:rPr lang="en-US" b="0" dirty="0" smtClean="0">
                          <a:solidFill>
                            <a:schemeClr val="tx1"/>
                          </a:solidFill>
                        </a:rPr>
                        <a:t>Personal</a:t>
                      </a:r>
                      <a:r>
                        <a:rPr lang="en-US" b="0" baseline="0" dirty="0" smtClean="0">
                          <a:solidFill>
                            <a:schemeClr val="tx1"/>
                          </a:solidFill>
                        </a:rPr>
                        <a:t>/Possessive Pronouns</a:t>
                      </a:r>
                      <a:endParaRPr lang="en-IN" b="0" dirty="0">
                        <a:solidFill>
                          <a:schemeClr val="tx1"/>
                        </a:solidFill>
                      </a:endParaRPr>
                    </a:p>
                  </a:txBody>
                  <a:tcPr/>
                </a:tc>
                <a:tc>
                  <a:txBody>
                    <a:bodyPr/>
                    <a:lstStyle/>
                    <a:p>
                      <a:pPr algn="ctr"/>
                      <a:r>
                        <a:rPr lang="en-US" dirty="0" smtClean="0">
                          <a:solidFill>
                            <a:schemeClr val="tx1"/>
                          </a:solidFill>
                        </a:rPr>
                        <a:t>Preposition</a:t>
                      </a:r>
                      <a:endParaRPr lang="en-IN" dirty="0">
                        <a:solidFill>
                          <a:schemeClr val="tx1"/>
                        </a:solidFill>
                      </a:endParaRPr>
                    </a:p>
                  </a:txBody>
                  <a:tcPr/>
                </a:tc>
              </a:tr>
              <a:tr h="373315">
                <a:tc>
                  <a:txBody>
                    <a:bodyPr/>
                    <a:lstStyle/>
                    <a:p>
                      <a:pPr algn="ctr"/>
                      <a:r>
                        <a:rPr lang="en-US" dirty="0" smtClean="0">
                          <a:solidFill>
                            <a:schemeClr val="tx1"/>
                          </a:solidFill>
                        </a:rPr>
                        <a:t>Particles (</a:t>
                      </a:r>
                      <a:r>
                        <a:rPr lang="en-US" dirty="0" err="1" smtClean="0">
                          <a:solidFill>
                            <a:schemeClr val="tx1"/>
                          </a:solidFill>
                        </a:rPr>
                        <a:t>eg</a:t>
                      </a:r>
                      <a:r>
                        <a:rPr lang="en-US" dirty="0" smtClean="0">
                          <a:solidFill>
                            <a:schemeClr val="tx1"/>
                          </a:solidFill>
                        </a:rPr>
                        <a:t>:</a:t>
                      </a:r>
                      <a:r>
                        <a:rPr lang="en-US" baseline="0" dirty="0" smtClean="0">
                          <a:solidFill>
                            <a:schemeClr val="tx1"/>
                          </a:solidFill>
                        </a:rPr>
                        <a:t> give </a:t>
                      </a:r>
                      <a:r>
                        <a:rPr lang="en-US" i="1" baseline="0" dirty="0" smtClean="0">
                          <a:solidFill>
                            <a:schemeClr val="tx1"/>
                          </a:solidFill>
                        </a:rPr>
                        <a:t>up</a:t>
                      </a:r>
                      <a:r>
                        <a:rPr lang="en-US" baseline="0" dirty="0" smtClean="0">
                          <a:solidFill>
                            <a:schemeClr val="tx1"/>
                          </a:solidFill>
                        </a:rPr>
                        <a:t>, broke </a:t>
                      </a:r>
                      <a:r>
                        <a:rPr lang="en-US" i="1" baseline="0" dirty="0" smtClean="0">
                          <a:solidFill>
                            <a:schemeClr val="tx1"/>
                          </a:solidFill>
                        </a:rPr>
                        <a:t>down</a:t>
                      </a:r>
                      <a:r>
                        <a:rPr lang="en-US" dirty="0" smtClean="0">
                          <a:solidFill>
                            <a:schemeClr val="tx1"/>
                          </a:solidFill>
                        </a:rPr>
                        <a:t>)</a:t>
                      </a:r>
                      <a:endParaRPr lang="en-IN" dirty="0">
                        <a:solidFill>
                          <a:schemeClr val="tx1"/>
                        </a:solidFill>
                      </a:endParaRPr>
                    </a:p>
                  </a:txBody>
                  <a:tcPr/>
                </a:tc>
                <a:tc>
                  <a:txBody>
                    <a:bodyPr/>
                    <a:lstStyle/>
                    <a:p>
                      <a:pPr algn="ctr"/>
                      <a:r>
                        <a:rPr lang="en-US" dirty="0" smtClean="0">
                          <a:solidFill>
                            <a:schemeClr val="tx1"/>
                          </a:solidFill>
                        </a:rPr>
                        <a:t>List marker</a:t>
                      </a:r>
                      <a:endParaRPr lang="en-IN" dirty="0">
                        <a:solidFill>
                          <a:schemeClr val="tx1"/>
                        </a:solidFill>
                      </a:endParaRPr>
                    </a:p>
                  </a:txBody>
                  <a:tcPr/>
                </a:tc>
              </a:tr>
              <a:tr h="373315">
                <a:tc>
                  <a:txBody>
                    <a:bodyPr/>
                    <a:lstStyle/>
                    <a:p>
                      <a:pPr algn="ctr"/>
                      <a:r>
                        <a:rPr lang="en-US" dirty="0" smtClean="0">
                          <a:solidFill>
                            <a:schemeClr val="tx1"/>
                          </a:solidFill>
                        </a:rPr>
                        <a:t>Interjections (Alas,</a:t>
                      </a:r>
                      <a:r>
                        <a:rPr lang="en-US" baseline="0" dirty="0" smtClean="0">
                          <a:solidFill>
                            <a:schemeClr val="tx1"/>
                          </a:solidFill>
                        </a:rPr>
                        <a:t> Hooray</a:t>
                      </a:r>
                      <a:r>
                        <a:rPr lang="en-US" dirty="0" smtClean="0">
                          <a:solidFill>
                            <a:schemeClr val="tx1"/>
                          </a:solidFill>
                        </a:rPr>
                        <a:t>)</a:t>
                      </a:r>
                      <a:endParaRPr lang="en-IN" dirty="0">
                        <a:solidFill>
                          <a:schemeClr val="tx1"/>
                        </a:solidFill>
                      </a:endParaRPr>
                    </a:p>
                  </a:txBody>
                  <a:tcPr/>
                </a:tc>
                <a:tc>
                  <a:txBody>
                    <a:bodyPr/>
                    <a:lstStyle/>
                    <a:p>
                      <a:pPr algn="ctr"/>
                      <a:r>
                        <a:rPr lang="en-US" dirty="0" smtClean="0">
                          <a:solidFill>
                            <a:schemeClr val="tx1"/>
                          </a:solidFill>
                        </a:rPr>
                        <a:t>Modal</a:t>
                      </a:r>
                      <a:endParaRPr lang="en-IN" dirty="0">
                        <a:solidFill>
                          <a:schemeClr val="tx1"/>
                        </a:solidFill>
                      </a:endParaRPr>
                    </a:p>
                  </a:txBody>
                  <a:tcPr/>
                </a:tc>
              </a:tr>
              <a:tr h="373315">
                <a:tc>
                  <a:txBody>
                    <a:bodyPr/>
                    <a:lstStyle/>
                    <a:p>
                      <a:pPr algn="ctr"/>
                      <a:r>
                        <a:rPr lang="en-US" dirty="0" smtClean="0">
                          <a:solidFill>
                            <a:schemeClr val="tx1"/>
                          </a:solidFill>
                        </a:rPr>
                        <a:t>Punctuations</a:t>
                      </a:r>
                      <a:endParaRPr lang="en-IN" dirty="0">
                        <a:solidFill>
                          <a:schemeClr val="tx1"/>
                        </a:solidFill>
                      </a:endParaRPr>
                    </a:p>
                  </a:txBody>
                  <a:tcPr/>
                </a:tc>
                <a:tc>
                  <a:txBody>
                    <a:bodyPr/>
                    <a:lstStyle/>
                    <a:p>
                      <a:pPr algn="ctr"/>
                      <a:r>
                        <a:rPr lang="en-US" dirty="0" smtClean="0">
                          <a:solidFill>
                            <a:schemeClr val="tx1"/>
                          </a:solidFill>
                        </a:rPr>
                        <a:t>Pre-determiner</a:t>
                      </a:r>
                      <a:endParaRPr lang="en-IN" dirty="0">
                        <a:solidFill>
                          <a:schemeClr val="tx1"/>
                        </a:solidFill>
                      </a:endParaRPr>
                    </a:p>
                  </a:txBody>
                  <a:tcPr/>
                </a:tc>
              </a:tr>
              <a:tr h="373315">
                <a:tc>
                  <a:txBody>
                    <a:bodyPr/>
                    <a:lstStyle/>
                    <a:p>
                      <a:pPr algn="ctr"/>
                      <a:r>
                        <a:rPr lang="en-US" dirty="0" smtClean="0">
                          <a:solidFill>
                            <a:schemeClr val="tx1"/>
                          </a:solidFill>
                        </a:rPr>
                        <a:t>Conjunctions</a:t>
                      </a:r>
                      <a:endParaRPr lang="en-IN" dirty="0">
                        <a:solidFill>
                          <a:schemeClr val="tx1"/>
                        </a:solidFill>
                      </a:endParaRPr>
                    </a:p>
                  </a:txBody>
                  <a:tcPr/>
                </a:tc>
                <a:tc>
                  <a:txBody>
                    <a:bodyPr/>
                    <a:lstStyle/>
                    <a:p>
                      <a:pPr algn="ctr"/>
                      <a:r>
                        <a:rPr lang="en-US" dirty="0" smtClean="0">
                          <a:solidFill>
                            <a:srgbClr val="FF0000"/>
                          </a:solidFill>
                        </a:rPr>
                        <a:t>Proper Nouns</a:t>
                      </a:r>
                      <a:endParaRPr lang="en-IN" dirty="0">
                        <a:solidFill>
                          <a:srgbClr val="FF0000"/>
                        </a:solidFill>
                      </a:endParaRPr>
                    </a:p>
                  </a:txBody>
                  <a:tcPr/>
                </a:tc>
              </a:tr>
              <a:tr h="373315">
                <a:tc>
                  <a:txBody>
                    <a:bodyPr/>
                    <a:lstStyle/>
                    <a:p>
                      <a:pPr algn="ctr"/>
                      <a:r>
                        <a:rPr lang="en-US" dirty="0" smtClean="0">
                          <a:solidFill>
                            <a:schemeClr val="tx1"/>
                          </a:solidFill>
                        </a:rPr>
                        <a:t>Nouns</a:t>
                      </a:r>
                      <a:endParaRPr lang="en-IN" dirty="0">
                        <a:solidFill>
                          <a:schemeClr val="tx1"/>
                        </a:solidFill>
                      </a:endParaRPr>
                    </a:p>
                  </a:txBody>
                  <a:tcPr/>
                </a:tc>
                <a:tc>
                  <a:txBody>
                    <a:bodyPr/>
                    <a:lstStyle/>
                    <a:p>
                      <a:pPr algn="ctr"/>
                      <a:r>
                        <a:rPr lang="en-US" dirty="0" smtClean="0">
                          <a:solidFill>
                            <a:srgbClr val="FF0000"/>
                          </a:solidFill>
                        </a:rPr>
                        <a:t>Stop Words</a:t>
                      </a:r>
                      <a:endParaRPr lang="en-IN"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a:t>
            </a:r>
            <a:endParaRPr lang="en-IN" b="1" u="sng" dirty="0"/>
          </a:p>
        </p:txBody>
      </p:sp>
      <p:sp>
        <p:nvSpPr>
          <p:cNvPr id="3" name="Content Placeholder 2"/>
          <p:cNvSpPr>
            <a:spLocks noGrp="1"/>
          </p:cNvSpPr>
          <p:nvPr>
            <p:ph sz="quarter" idx="1"/>
          </p:nvPr>
        </p:nvSpPr>
        <p:spPr/>
        <p:txBody>
          <a:bodyPr>
            <a:normAutofit/>
          </a:bodyPr>
          <a:lstStyle/>
          <a:p>
            <a:r>
              <a:rPr lang="en-US" dirty="0" smtClean="0"/>
              <a:t> POS Tagging</a:t>
            </a:r>
          </a:p>
          <a:p>
            <a:r>
              <a:rPr lang="en-US" dirty="0" smtClean="0"/>
              <a:t>Stop words elimination (without eliminating conjunctions)</a:t>
            </a:r>
          </a:p>
          <a:p>
            <a:r>
              <a:rPr lang="en-US" dirty="0" smtClean="0"/>
              <a:t>Lemmatization</a:t>
            </a:r>
          </a:p>
          <a:p>
            <a:r>
              <a:rPr lang="en-US" dirty="0" smtClean="0"/>
              <a:t>Data set expansion using word2vec</a:t>
            </a:r>
          </a:p>
          <a:p>
            <a:r>
              <a:rPr lang="en-US" dirty="0" smtClean="0"/>
              <a:t>Separate heuristics for:</a:t>
            </a:r>
          </a:p>
          <a:p>
            <a:pPr lvl="1"/>
            <a:r>
              <a:rPr lang="en-US" dirty="0" smtClean="0"/>
              <a:t>Conjunctions</a:t>
            </a:r>
          </a:p>
          <a:p>
            <a:pPr lvl="1"/>
            <a:r>
              <a:rPr lang="en-US" dirty="0" smtClean="0"/>
              <a:t>Punctuators</a:t>
            </a:r>
          </a:p>
          <a:p>
            <a:pPr lvl="1"/>
            <a:r>
              <a:rPr lang="en-US" dirty="0" smtClean="0"/>
              <a:t>Particles                                                  secondary</a:t>
            </a:r>
          </a:p>
          <a:p>
            <a:pPr lvl="1"/>
            <a:r>
              <a:rPr lang="en-US" dirty="0" smtClean="0"/>
              <a:t>Interjections                                             indicators</a:t>
            </a:r>
          </a:p>
          <a:p>
            <a:pPr lvl="1"/>
            <a:r>
              <a:rPr lang="en-US" dirty="0" smtClean="0"/>
              <a:t>Personal/Possessive Pronouns</a:t>
            </a:r>
          </a:p>
          <a:p>
            <a:pPr lvl="1"/>
            <a:endParaRPr lang="en-US" dirty="0" smtClean="0"/>
          </a:p>
        </p:txBody>
      </p:sp>
      <p:sp>
        <p:nvSpPr>
          <p:cNvPr id="4" name="Right Brace 3"/>
          <p:cNvSpPr/>
          <p:nvPr/>
        </p:nvSpPr>
        <p:spPr>
          <a:xfrm>
            <a:off x="5500694" y="4286256"/>
            <a:ext cx="285752" cy="17859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IMPLEMENTATION</a:t>
            </a:r>
            <a:endParaRPr lang="en-IN" b="1" u="sng" dirty="0"/>
          </a:p>
        </p:txBody>
      </p:sp>
      <p:sp>
        <p:nvSpPr>
          <p:cNvPr id="3" name="Content Placeholder 2"/>
          <p:cNvSpPr>
            <a:spLocks noGrp="1"/>
          </p:cNvSpPr>
          <p:nvPr>
            <p:ph sz="quarter" idx="1"/>
          </p:nvPr>
        </p:nvSpPr>
        <p:spPr/>
        <p:txBody>
          <a:bodyPr/>
          <a:lstStyle/>
          <a:p>
            <a:r>
              <a:rPr lang="en-US" dirty="0" smtClean="0"/>
              <a:t>Assigning Weights (based on analysis)</a:t>
            </a:r>
          </a:p>
          <a:p>
            <a:pPr lvl="1"/>
            <a:r>
              <a:rPr lang="en-US" dirty="0" smtClean="0"/>
              <a:t>Verbs, Adjectives, Adverbs</a:t>
            </a:r>
          </a:p>
          <a:p>
            <a:pPr lvl="1"/>
            <a:r>
              <a:rPr lang="en-US" dirty="0" smtClean="0"/>
              <a:t>Secondary indicators </a:t>
            </a:r>
          </a:p>
          <a:p>
            <a:pPr lvl="1"/>
            <a:r>
              <a:rPr lang="en-US" dirty="0" smtClean="0"/>
              <a:t>Nouns</a:t>
            </a:r>
          </a:p>
          <a:p>
            <a:r>
              <a:rPr lang="en-US" dirty="0" smtClean="0"/>
              <a:t>Calculating the percentage contribution to every emotion by summing up the scores of each word.</a:t>
            </a:r>
          </a:p>
          <a:p>
            <a:endParaRPr lang="en-US" dirty="0" smtClean="0"/>
          </a:p>
          <a:p>
            <a:pPr>
              <a:buFont typeface="Wingdings" pitchFamily="2" charset="2"/>
              <a:buChar char="v"/>
            </a:pPr>
            <a:r>
              <a:rPr lang="en-US" dirty="0" smtClean="0"/>
              <a:t>If a particular word is found not to be present in our extended dataset then we feed that word into word2vec and get the words which are semantically closest and assign emotional weights to them.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171</TotalTime>
  <Words>309</Words>
  <Application>Microsoft Office PowerPoint</Application>
  <PresentationFormat>On-screen Show (4:3)</PresentationFormat>
  <Paragraphs>81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NITK-CMU JOINT WINTER SCHOOL  IPTSE  TEXT BASED EMOTION RECOGNITION SYSTEM</vt:lpstr>
      <vt:lpstr>APPROACH TILL NOW.. </vt:lpstr>
      <vt:lpstr>ANALYSIS USING NLTK TOOL</vt:lpstr>
      <vt:lpstr>ANALYSIS OF PARTS OF SPEECH</vt:lpstr>
      <vt:lpstr>Slide 5</vt:lpstr>
      <vt:lpstr>ANALYSIS OF PARTS OF SPEECH</vt:lpstr>
      <vt:lpstr>IMPLEMENTATION</vt:lpstr>
      <vt:lpstr>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NITK-CMU JOINT WINTER SCHOOL  IPTSE  TEXT BASED EMOTION RECOGNITION SYSTEM</dc:title>
  <dc:creator>Dhruv</dc:creator>
  <cp:lastModifiedBy>Dhruv</cp:lastModifiedBy>
  <cp:revision>9</cp:revision>
  <dcterms:created xsi:type="dcterms:W3CDTF">2014-12-13T01:07:27Z</dcterms:created>
  <dcterms:modified xsi:type="dcterms:W3CDTF">2014-12-13T05:38:59Z</dcterms:modified>
</cp:coreProperties>
</file>