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3"/>
  </p:notesMasterIdLst>
  <p:sldIdLst>
    <p:sldId id="256" r:id="rId5"/>
    <p:sldId id="2146847054" r:id="rId6"/>
    <p:sldId id="262" r:id="rId7"/>
    <p:sldId id="263" r:id="rId8"/>
    <p:sldId id="265" r:id="rId9"/>
    <p:sldId id="266" r:id="rId10"/>
    <p:sldId id="267" r:id="rId11"/>
    <p:sldId id="2146847064" r:id="rId12"/>
    <p:sldId id="2146847067" r:id="rId13"/>
    <p:sldId id="2146847066" r:id="rId14"/>
    <p:sldId id="2146847065" r:id="rId15"/>
    <p:sldId id="268" r:id="rId16"/>
    <p:sldId id="2146847055" r:id="rId17"/>
    <p:sldId id="269" r:id="rId18"/>
    <p:sldId id="2146847059" r:id="rId19"/>
    <p:sldId id="2146847061" r:id="rId20"/>
    <p:sldId id="2146847060" r:id="rId21"/>
    <p:sldId id="25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262FDE-AAAB-4F9F-BBBA-2E9840DA2E4A}" v="122" dt="2025-08-01T14:39:25.361"/>
    <p1510:client id="{425897A1-2FE3-4563-AFD9-8E9DCC66681C}" v="2" dt="2025-08-01T13:45:01.3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51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01-08-2025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github.com/AbinTAbey/PMGSY_Scheme_Classification_ML-Project.git"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github.com/AbinTAbey/PMGSY_Scheme_Classification_ML-Project.git"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586065" y="2561548"/>
            <a:ext cx="10910956" cy="977778"/>
          </a:xfrm>
        </p:spPr>
        <p:txBody>
          <a:bodyPr vert="horz" lIns="91440" tIns="45720" rIns="91440" bIns="45720" rtlCol="0" anchor="b">
            <a:noAutofit/>
          </a:bodyPr>
          <a:lstStyle/>
          <a:p>
            <a:pPr algn="ctr"/>
            <a:r>
              <a:rPr lang="en-US" b="1">
                <a:solidFill>
                  <a:schemeClr val="accent1"/>
                </a:solidFill>
                <a:latin typeface="Arial"/>
                <a:cs typeface="Arial"/>
              </a:rPr>
              <a:t>Intelligent Classification of Rural Infrastructure Projects</a:t>
            </a:r>
            <a:endParaRPr lang="en-US">
              <a:solidFill>
                <a:schemeClr val="accent1"/>
              </a:solidFill>
              <a:latin typeface="Arial"/>
              <a:cs typeface="Arial"/>
            </a:endParaRPr>
          </a:p>
          <a:p>
            <a:pPr algn="ct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ABIN.T.ABEY - COLLEGE OF ENGINEERING,ADOOR - 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4224C8-02E7-F409-1F47-D6174CF0C6BA}"/>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61484AF1-2382-B4F0-6CA4-75ECAF55F658}"/>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descr="A screenshot of a computer&#10;&#10;AI-generated content may be incorrect.">
            <a:extLst>
              <a:ext uri="{FF2B5EF4-FFF2-40B4-BE49-F238E27FC236}">
                <a16:creationId xmlns:a16="http://schemas.microsoft.com/office/drawing/2014/main" id="{6C4866B9-3205-A004-86CE-8140055A3CCD}"/>
              </a:ext>
            </a:extLst>
          </p:cNvPr>
          <p:cNvPicPr>
            <a:picLocks noGrp="1" noChangeAspect="1"/>
          </p:cNvPicPr>
          <p:nvPr>
            <p:ph idx="1"/>
          </p:nvPr>
        </p:nvPicPr>
        <p:blipFill>
          <a:blip r:embed="rId2"/>
          <a:srcRect t="14233" b="-365"/>
          <a:stretch>
            <a:fillRect/>
          </a:stretch>
        </p:blipFill>
        <p:spPr>
          <a:xfrm>
            <a:off x="1262063" y="1920220"/>
            <a:ext cx="9417843" cy="4221651"/>
          </a:xfrm>
          <a:prstGeom prst="rect">
            <a:avLst/>
          </a:prstGeom>
        </p:spPr>
      </p:pic>
    </p:spTree>
    <p:extLst>
      <p:ext uri="{BB962C8B-B14F-4D97-AF65-F5344CB8AC3E}">
        <p14:creationId xmlns:p14="http://schemas.microsoft.com/office/powerpoint/2010/main" val="20978647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A97FE9-AC8F-3B09-D445-31779D4BF03B}"/>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B312938B-0718-0F53-C6F1-75F0EABB87A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9" name="Content Placeholder 8" descr="A screenshot of a computer&#10;&#10;AI-generated content may be incorrect.">
            <a:extLst>
              <a:ext uri="{FF2B5EF4-FFF2-40B4-BE49-F238E27FC236}">
                <a16:creationId xmlns:a16="http://schemas.microsoft.com/office/drawing/2014/main" id="{16B36889-1AEC-87F0-B551-484F0F19D9B1}"/>
              </a:ext>
            </a:extLst>
          </p:cNvPr>
          <p:cNvPicPr>
            <a:picLocks noGrp="1" noChangeAspect="1"/>
          </p:cNvPicPr>
          <p:nvPr>
            <p:ph idx="1"/>
          </p:nvPr>
        </p:nvPicPr>
        <p:blipFill>
          <a:blip r:embed="rId2"/>
          <a:srcRect t="13139" b="-365"/>
          <a:stretch>
            <a:fillRect/>
          </a:stretch>
        </p:blipFill>
        <p:spPr>
          <a:xfrm>
            <a:off x="952501" y="1896407"/>
            <a:ext cx="10156030" cy="4257458"/>
          </a:xfrm>
          <a:prstGeom prst="rect">
            <a:avLst/>
          </a:prstGeom>
        </p:spPr>
      </p:pic>
    </p:spTree>
    <p:extLst>
      <p:ext uri="{BB962C8B-B14F-4D97-AF65-F5344CB8AC3E}">
        <p14:creationId xmlns:p14="http://schemas.microsoft.com/office/powerpoint/2010/main" val="3163344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700255" y="1873526"/>
            <a:ext cx="11029615" cy="4673324"/>
          </a:xfrm>
        </p:spPr>
        <p:txBody>
          <a:bodyPr vert="horz" lIns="91440" tIns="45720" rIns="91440" bIns="45720" rtlCol="0" anchor="ctr">
            <a:noAutofit/>
          </a:bodyPr>
          <a:lstStyle/>
          <a:p>
            <a:pPr marL="305435" indent="-305435"/>
            <a:r>
              <a:rPr lang="en-IN" sz="2000" dirty="0">
                <a:solidFill>
                  <a:srgbClr val="0F0F0F"/>
                </a:solidFill>
                <a:ea typeface="+mn-lt"/>
                <a:cs typeface="+mn-lt"/>
              </a:rPr>
              <a:t>This project successfully developed and deployed an intelligent system for the automatic classification of rural infrastructure projects, effectively addressing the challenges of manual categorization. By leveraging IBM Watson's </a:t>
            </a:r>
            <a:r>
              <a:rPr lang="en-IN" sz="2000" err="1">
                <a:solidFill>
                  <a:srgbClr val="0F0F0F"/>
                </a:solidFill>
                <a:ea typeface="+mn-lt"/>
                <a:cs typeface="+mn-lt"/>
              </a:rPr>
              <a:t>AutoAI</a:t>
            </a:r>
            <a:r>
              <a:rPr lang="en-IN" sz="2000" dirty="0">
                <a:solidFill>
                  <a:srgbClr val="0F0F0F"/>
                </a:solidFill>
                <a:ea typeface="+mn-lt"/>
                <a:cs typeface="+mn-lt"/>
              </a:rPr>
              <a:t> to build a high-performance p8-XGB Classifier, the solution demonstrated high accuracy in assigning projects to their correct PMGSY schemes (PMGSY-I, PMGSY-II, etc.).</a:t>
            </a:r>
            <a:endParaRPr lang="en-IN" sz="2000" dirty="0">
              <a:solidFill>
                <a:srgbClr val="0F0F0F"/>
              </a:solidFill>
            </a:endParaRPr>
          </a:p>
          <a:p>
            <a:pPr marL="305435" indent="-305435"/>
            <a:r>
              <a:rPr lang="en-IN" sz="2000" dirty="0">
                <a:solidFill>
                  <a:srgbClr val="0F0F0F"/>
                </a:solidFill>
                <a:ea typeface="+mn-lt"/>
                <a:cs typeface="+mn-lt"/>
              </a:rPr>
              <a:t>A key challenge encountered was ensuring data consistency and quality across the thousands of diverse project records within the AI Kosh dataset. Potential improvements include integrating real-time project progress data to further enrich the model and expanding its capabilities to forecast potential project delays or budget overruns.</a:t>
            </a:r>
            <a:endParaRPr lang="en-IN" sz="2000"/>
          </a:p>
          <a:p>
            <a:pPr marL="305435" indent="-305435"/>
            <a:r>
              <a:rPr lang="en-IN" sz="2000" dirty="0">
                <a:solidFill>
                  <a:srgbClr val="0F0F0F"/>
                </a:solidFill>
                <a:ea typeface="+mn-lt"/>
                <a:cs typeface="+mn-lt"/>
              </a:rPr>
              <a:t>Ultimately, this project emphasizes the critical importance of accurate, automated classification for ensuring the stable and efficient management of the PMGSY program. The solution provides government bodies and policy analysts with a reliable and scalable tool, driving transparency in budget allocation and effectiveness in monitoring one of India's most vital rural development initiatives.</a:t>
            </a:r>
            <a:endParaRPr lang="en-IN" sz="2000"/>
          </a:p>
          <a:p>
            <a:pPr marL="305435" indent="-305435"/>
            <a:endParaRPr lang="en-IN" sz="2000" dirty="0">
              <a:solidFill>
                <a:srgbClr val="0F0F0F"/>
              </a:solidFill>
            </a:endParaRPr>
          </a:p>
        </p:txBody>
      </p:sp>
    </p:spTree>
    <p:extLst>
      <p:ext uri="{BB962C8B-B14F-4D97-AF65-F5344CB8AC3E}">
        <p14:creationId xmlns:p14="http://schemas.microsoft.com/office/powerpoint/2010/main" val="3183315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724067" y="2302150"/>
            <a:ext cx="11029615" cy="4673324"/>
          </a:xfrm>
        </p:spPr>
        <p:txBody>
          <a:bodyPr vert="horz" lIns="91440" tIns="45720" rIns="91440" bIns="45720" rtlCol="0" anchor="ctr">
            <a:noAutofit/>
          </a:bodyPr>
          <a:lstStyle/>
          <a:p>
            <a:pPr marL="305435" indent="-305435"/>
            <a:r>
              <a:rPr lang="en-US" sz="2000" dirty="0">
                <a:ea typeface="+mn-lt"/>
                <a:cs typeface="+mn-lt"/>
              </a:rPr>
              <a:t>This section discusses potential enhancements and expansions for the system, aiming to increase its value and impact on rural infrastructure management.</a:t>
            </a:r>
            <a:endParaRPr lang="en-US" sz="2000" dirty="0"/>
          </a:p>
          <a:p>
            <a:pPr marL="305435" indent="-305435"/>
            <a:r>
              <a:rPr lang="en-US" sz="2000" dirty="0">
                <a:ea typeface="+mn-lt"/>
                <a:cs typeface="+mn-lt"/>
              </a:rPr>
              <a:t>Integrate Additional Data Sources: Enhance the model's accuracy by incorporating new data streams, such as real-time project progress reports, satellite imagery for construction verification, and local economic indicators to create a more holistic project profile.</a:t>
            </a:r>
            <a:endParaRPr lang="en-US" sz="2000" dirty="0"/>
          </a:p>
          <a:p>
            <a:pPr marL="305435" indent="-305435"/>
            <a:r>
              <a:rPr lang="en-US" sz="2000" dirty="0">
                <a:ea typeface="+mn-lt"/>
                <a:cs typeface="+mn-lt"/>
              </a:rPr>
              <a:t>Expand to Predictive Analytics: Evolve the system beyond classification to forecast key outcomes. This could include predicting potential project delays, identifying projects at high risk for budget overruns, or forecasting long-term maintenance needs.</a:t>
            </a:r>
            <a:endParaRPr lang="en-US" sz="2000" dirty="0"/>
          </a:p>
          <a:p>
            <a:pPr marL="305435" indent="-305435"/>
            <a:r>
              <a:rPr lang="en-US" sz="2000" dirty="0">
                <a:ea typeface="+mn-lt"/>
                <a:cs typeface="+mn-lt"/>
              </a:rPr>
              <a:t>Cover Other Government Schemes: Expand the system's framework to automatically classify projects from other major government infrastructure initiatives, creating a unified, intelligent platform for monitoring national development efforts.</a:t>
            </a:r>
            <a:endParaRPr lang="en-US" sz="2000" dirty="0"/>
          </a:p>
          <a:p>
            <a:pPr marL="305435" indent="-305435"/>
            <a:endParaRPr lang="en-US" sz="2000" dirty="0"/>
          </a:p>
          <a:p>
            <a:pPr marL="305435" indent="-305435"/>
            <a:endParaRPr lang="en-US" sz="2000"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E9617AB-2F86-B1FF-6FB6-38536F173D31}"/>
              </a:ext>
            </a:extLst>
          </p:cNvPr>
          <p:cNvSpPr/>
          <p:nvPr/>
        </p:nvSpPr>
        <p:spPr>
          <a:xfrm>
            <a:off x="1874994" y="5710631"/>
            <a:ext cx="9314365" cy="505892"/>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Dataset: PMGSY Dataset, AI Kosh – IndiaAI.gov.in</a:t>
            </a:r>
            <a:endParaRPr lang="en-IN" sz="2400" dirty="0">
              <a:solidFill>
                <a:srgbClr val="0F0F0F"/>
              </a:solidFill>
            </a:endParaRPr>
          </a:p>
          <a:p>
            <a:pPr marL="305435" indent="-305435"/>
            <a:r>
              <a:rPr lang="en-IN" sz="2400" dirty="0">
                <a:solidFill>
                  <a:srgbClr val="0F0F0F"/>
                </a:solidFill>
                <a:ea typeface="+mn-lt"/>
                <a:cs typeface="+mn-lt"/>
              </a:rPr>
              <a:t>ML Platform: IBM Watson Studio </a:t>
            </a:r>
            <a:r>
              <a:rPr lang="en-IN" sz="2400" dirty="0" err="1">
                <a:solidFill>
                  <a:srgbClr val="0F0F0F"/>
                </a:solidFill>
                <a:ea typeface="+mn-lt"/>
                <a:cs typeface="+mn-lt"/>
              </a:rPr>
              <a:t>AutoAI</a:t>
            </a:r>
            <a:r>
              <a:rPr lang="en-IN" sz="2400" dirty="0">
                <a:solidFill>
                  <a:srgbClr val="0F0F0F"/>
                </a:solidFill>
                <a:ea typeface="+mn-lt"/>
                <a:cs typeface="+mn-lt"/>
              </a:rPr>
              <a:t> Documentation</a:t>
            </a:r>
            <a:endParaRPr lang="en-IN" sz="2400" dirty="0"/>
          </a:p>
          <a:p>
            <a:pPr marL="305435" indent="-305435"/>
            <a:r>
              <a:rPr lang="en-IN" sz="2400" dirty="0">
                <a:solidFill>
                  <a:srgbClr val="0F0F0F"/>
                </a:solidFill>
                <a:ea typeface="+mn-lt"/>
                <a:cs typeface="+mn-lt"/>
              </a:rPr>
              <a:t>Algorithm: Chen &amp; </a:t>
            </a:r>
            <a:r>
              <a:rPr lang="en-IN" sz="2400" dirty="0" err="1">
                <a:solidFill>
                  <a:srgbClr val="0F0F0F"/>
                </a:solidFill>
                <a:ea typeface="+mn-lt"/>
                <a:cs typeface="+mn-lt"/>
              </a:rPr>
              <a:t>Guestrin</a:t>
            </a:r>
            <a:r>
              <a:rPr lang="en-IN" sz="2400" dirty="0">
                <a:solidFill>
                  <a:srgbClr val="0F0F0F"/>
                </a:solidFill>
                <a:ea typeface="+mn-lt"/>
                <a:cs typeface="+mn-lt"/>
              </a:rPr>
              <a:t> (2016), “</a:t>
            </a:r>
            <a:r>
              <a:rPr lang="en-IN" sz="2400" dirty="0" err="1">
                <a:solidFill>
                  <a:srgbClr val="0F0F0F"/>
                </a:solidFill>
                <a:ea typeface="+mn-lt"/>
                <a:cs typeface="+mn-lt"/>
              </a:rPr>
              <a:t>XGBoost</a:t>
            </a:r>
            <a:r>
              <a:rPr lang="en-IN" sz="2400" dirty="0">
                <a:solidFill>
                  <a:srgbClr val="0F0F0F"/>
                </a:solidFill>
                <a:ea typeface="+mn-lt"/>
                <a:cs typeface="+mn-lt"/>
              </a:rPr>
              <a:t>: A Scalable Tree Boosting System”</a:t>
            </a:r>
            <a:endParaRPr lang="en-IN" sz="2400" dirty="0"/>
          </a:p>
          <a:p>
            <a:pPr marL="305435" indent="-305435"/>
            <a:r>
              <a:rPr lang="en-IN" sz="2400" dirty="0">
                <a:solidFill>
                  <a:srgbClr val="0F0F0F"/>
                </a:solidFill>
                <a:ea typeface="+mn-lt"/>
                <a:cs typeface="+mn-lt"/>
              </a:rPr>
              <a:t>Context: Ministry of Rural Development, Govt. of India – PMGSY Programme Guidelines</a:t>
            </a:r>
            <a:endParaRPr lang="en-IN" sz="2400" dirty="0"/>
          </a:p>
          <a:p>
            <a:pPr marL="305435" indent="-305435"/>
            <a:r>
              <a:rPr lang="en-IN" sz="2400" dirty="0">
                <a:solidFill>
                  <a:srgbClr val="0F0F0F"/>
                </a:solidFill>
                <a:ea typeface="+mn-lt"/>
                <a:cs typeface="+mn-lt"/>
              </a:rPr>
              <a:t>Evaluation: Lever, </a:t>
            </a:r>
            <a:r>
              <a:rPr lang="en-IN" sz="2400" dirty="0" err="1">
                <a:solidFill>
                  <a:srgbClr val="0F0F0F"/>
                </a:solidFill>
                <a:ea typeface="+mn-lt"/>
                <a:cs typeface="+mn-lt"/>
              </a:rPr>
              <a:t>Krzywinski</a:t>
            </a:r>
            <a:r>
              <a:rPr lang="en-IN" sz="2400" dirty="0">
                <a:solidFill>
                  <a:srgbClr val="0F0F0F"/>
                </a:solidFill>
                <a:ea typeface="+mn-lt"/>
                <a:cs typeface="+mn-lt"/>
              </a:rPr>
              <a:t> &amp; Altman (2016), “Classification Evaluation”</a:t>
            </a:r>
            <a:endParaRPr lang="en-IN" sz="2400" dirty="0"/>
          </a:p>
          <a:p>
            <a:pPr marL="305435" indent="-305435"/>
            <a:endParaRPr lang="en-IN" sz="2400" dirty="0">
              <a:solidFill>
                <a:srgbClr val="0F0F0F"/>
              </a:solidFill>
            </a:endParaRPr>
          </a:p>
        </p:txBody>
      </p:sp>
      <p:sp>
        <p:nvSpPr>
          <p:cNvPr id="3" name="TextBox 2">
            <a:extLst>
              <a:ext uri="{FF2B5EF4-FFF2-40B4-BE49-F238E27FC236}">
                <a16:creationId xmlns:a16="http://schemas.microsoft.com/office/drawing/2014/main" id="{0CB0C387-FBDF-3099-8546-2EFAC4379D06}"/>
              </a:ext>
            </a:extLst>
          </p:cNvPr>
          <p:cNvSpPr txBox="1"/>
          <p:nvPr/>
        </p:nvSpPr>
        <p:spPr>
          <a:xfrm>
            <a:off x="1866900" y="5795963"/>
            <a:ext cx="926782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My </a:t>
            </a:r>
            <a:r>
              <a:rPr lang="en-US" err="1"/>
              <a:t>GIthub</a:t>
            </a:r>
            <a:r>
              <a:rPr lang="en-US" dirty="0"/>
              <a:t> Link:</a:t>
            </a:r>
            <a:r>
              <a:rPr lang="en-US" dirty="0">
                <a:solidFill>
                  <a:srgbClr val="FF0000"/>
                </a:solidFill>
              </a:rPr>
              <a:t> </a:t>
            </a:r>
            <a:r>
              <a:rPr lang="en-US" u="sng" dirty="0">
                <a:solidFill>
                  <a:schemeClr val="accent1">
                    <a:lumMod val="20000"/>
                    <a:lumOff val="80000"/>
                  </a:schemeClr>
                </a:solidFill>
                <a:hlinkClick r:id="rId2">
                  <a:extLst>
                    <a:ext uri="{A12FA001-AC4F-418D-AE19-62706E023703}">
                      <ahyp:hlinkClr xmlns:ahyp="http://schemas.microsoft.com/office/drawing/2018/hyperlinkcolor" val="tx"/>
                    </a:ext>
                  </a:extLst>
                </a:hlinkClick>
              </a:rPr>
              <a:t>https://github.com/AbinTAbey/PMGSY_Scheme_Classification_ML-Project.git</a:t>
            </a:r>
            <a:r>
              <a:rPr lang="en-US" dirty="0">
                <a:solidFill>
                  <a:schemeClr val="accent1">
                    <a:lumMod val="20000"/>
                    <a:lumOff val="80000"/>
                  </a:schemeClr>
                </a:solidFill>
              </a:rPr>
              <a:t>​</a:t>
            </a:r>
          </a:p>
        </p:txBody>
      </p:sp>
      <p:pic>
        <p:nvPicPr>
          <p:cNvPr id="6" name="Picture 5">
            <a:extLst>
              <a:ext uri="{FF2B5EF4-FFF2-40B4-BE49-F238E27FC236}">
                <a16:creationId xmlns:a16="http://schemas.microsoft.com/office/drawing/2014/main" id="{C60C593C-CAD1-14B3-79D6-133C896E7B79}"/>
              </a:ext>
            </a:extLst>
          </p:cNvPr>
          <p:cNvPicPr>
            <a:picLocks noChangeAspect="1"/>
          </p:cNvPicPr>
          <p:nvPr/>
        </p:nvPicPr>
        <p:blipFill>
          <a:blip r:embed="rId3"/>
          <a:stretch>
            <a:fillRect/>
          </a:stretch>
        </p:blipFill>
        <p:spPr>
          <a:xfrm>
            <a:off x="111436" y="5594177"/>
            <a:ext cx="589518" cy="617470"/>
          </a:xfrm>
          <a:prstGeom prst="rect">
            <a:avLst/>
          </a:prstGeom>
        </p:spPr>
      </p:pic>
      <p:sp>
        <p:nvSpPr>
          <p:cNvPr id="9" name="Arrow: Notched Right 8">
            <a:extLst>
              <a:ext uri="{FF2B5EF4-FFF2-40B4-BE49-F238E27FC236}">
                <a16:creationId xmlns:a16="http://schemas.microsoft.com/office/drawing/2014/main" id="{5FDE6E1E-F534-CD90-0BAA-51CD533289AB}"/>
              </a:ext>
            </a:extLst>
          </p:cNvPr>
          <p:cNvSpPr/>
          <p:nvPr/>
        </p:nvSpPr>
        <p:spPr>
          <a:xfrm>
            <a:off x="821312" y="5779182"/>
            <a:ext cx="918876" cy="377476"/>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8950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4" name="Content Placeholder 3" descr="A certificate of excellence with a qr code&#10;&#10;AI-generated content may be incorrect.">
            <a:extLst>
              <a:ext uri="{FF2B5EF4-FFF2-40B4-BE49-F238E27FC236}">
                <a16:creationId xmlns:a16="http://schemas.microsoft.com/office/drawing/2014/main" id="{1801E878-A4CA-1733-0D9B-48D9BF19B15A}"/>
              </a:ext>
            </a:extLst>
          </p:cNvPr>
          <p:cNvPicPr>
            <a:picLocks noGrp="1" noChangeAspect="1"/>
          </p:cNvPicPr>
          <p:nvPr>
            <p:ph idx="1"/>
          </p:nvPr>
        </p:nvPicPr>
        <p:blipFill>
          <a:blip r:embed="rId2"/>
          <a:stretch>
            <a:fillRect/>
          </a:stretch>
        </p:blipFill>
        <p:spPr>
          <a:xfrm>
            <a:off x="1325831" y="1414601"/>
            <a:ext cx="9576055" cy="4936330"/>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4" name="Content Placeholder 3" descr="A certificate with a qr code&#10;&#10;AI-generated content may be incorrect.">
            <a:extLst>
              <a:ext uri="{FF2B5EF4-FFF2-40B4-BE49-F238E27FC236}">
                <a16:creationId xmlns:a16="http://schemas.microsoft.com/office/drawing/2014/main" id="{DAE9258A-4A9D-1881-EA19-69A3587C9AD9}"/>
              </a:ext>
            </a:extLst>
          </p:cNvPr>
          <p:cNvPicPr>
            <a:picLocks noGrp="1" noChangeAspect="1"/>
          </p:cNvPicPr>
          <p:nvPr>
            <p:ph idx="1"/>
          </p:nvPr>
        </p:nvPicPr>
        <p:blipFill>
          <a:blip r:embed="rId2"/>
          <a:stretch>
            <a:fillRect/>
          </a:stretch>
        </p:blipFill>
        <p:spPr>
          <a:xfrm>
            <a:off x="1528238" y="1581288"/>
            <a:ext cx="9540336" cy="4805362"/>
          </a:xfrm>
          <a:prstGeom prst="rect">
            <a:avLst/>
          </a:prstGeom>
        </p:spPr>
      </p:pic>
    </p:spTree>
    <p:extLst>
      <p:ext uri="{BB962C8B-B14F-4D97-AF65-F5344CB8AC3E}">
        <p14:creationId xmlns:p14="http://schemas.microsoft.com/office/powerpoint/2010/main" val="2171852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7" name="Content Placeholder 6" descr="A certificate of completion&#10;&#10;AI-generated content may be incorrect.">
            <a:extLst>
              <a:ext uri="{FF2B5EF4-FFF2-40B4-BE49-F238E27FC236}">
                <a16:creationId xmlns:a16="http://schemas.microsoft.com/office/drawing/2014/main" id="{8179C11A-B55D-5A50-4676-C2FAB0B41C72}"/>
              </a:ext>
            </a:extLst>
          </p:cNvPr>
          <p:cNvPicPr>
            <a:picLocks noGrp="1" noChangeAspect="1"/>
          </p:cNvPicPr>
          <p:nvPr>
            <p:ph idx="1"/>
          </p:nvPr>
        </p:nvPicPr>
        <p:blipFill>
          <a:blip r:embed="rId2"/>
          <a:stretch>
            <a:fillRect/>
          </a:stretch>
        </p:blipFill>
        <p:spPr>
          <a:xfrm>
            <a:off x="1131094" y="1363902"/>
            <a:ext cx="9798843" cy="4978195"/>
          </a:xfrm>
          <a:prstGeom prst="rect">
            <a:avLst/>
          </a:prstGeom>
        </p:spPr>
      </p:pic>
    </p:spTree>
    <p:extLst>
      <p:ext uri="{BB962C8B-B14F-4D97-AF65-F5344CB8AC3E}">
        <p14:creationId xmlns:p14="http://schemas.microsoft.com/office/powerpoint/2010/main" val="4128710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92B2A2E-5EDC-A3E6-BED3-DDA1FB2A2ACF}"/>
              </a:ext>
            </a:extLst>
          </p:cNvPr>
          <p:cNvSpPr/>
          <p:nvPr/>
        </p:nvSpPr>
        <p:spPr>
          <a:xfrm>
            <a:off x="1825921" y="5253935"/>
            <a:ext cx="9616501" cy="591022"/>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a:cs typeface="Arial"/>
              </a:rPr>
              <a:t>THANK YOU</a:t>
            </a:r>
            <a:endParaRPr lang="en-US" b="1">
              <a:solidFill>
                <a:srgbClr val="002060"/>
              </a:solidFill>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6A42318B-AC42-C3BD-7D59-832F1E2F927C}"/>
              </a:ext>
            </a:extLst>
          </p:cNvPr>
          <p:cNvSpPr txBox="1"/>
          <p:nvPr/>
        </p:nvSpPr>
        <p:spPr>
          <a:xfrm>
            <a:off x="1823357" y="5361214"/>
            <a:ext cx="929198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My </a:t>
            </a:r>
            <a:r>
              <a:rPr lang="en-US" err="1"/>
              <a:t>GIthub</a:t>
            </a:r>
            <a:r>
              <a:rPr lang="en-US" dirty="0"/>
              <a:t> Link:</a:t>
            </a:r>
            <a:r>
              <a:rPr lang="en-US" dirty="0">
                <a:solidFill>
                  <a:srgbClr val="FF0000"/>
                </a:solidFill>
              </a:rPr>
              <a:t> </a:t>
            </a:r>
            <a:r>
              <a:rPr lang="en-US" u="sng" dirty="0">
                <a:solidFill>
                  <a:srgbClr val="FF0000"/>
                </a:solidFill>
                <a:hlinkClick r:id="rId2">
                  <a:extLst>
                    <a:ext uri="{A12FA001-AC4F-418D-AE19-62706E023703}">
                      <ahyp:hlinkClr xmlns:ahyp="http://schemas.microsoft.com/office/drawing/2018/hyperlinkcolor" val="tx"/>
                    </a:ext>
                  </a:extLst>
                </a:hlinkClick>
              </a:rPr>
              <a:t>https://github.com/AbinTAbey/PMGSY_Scheme_Classification_ML-Project.git</a:t>
            </a:r>
            <a:endParaRPr lang="en-US" u="sng">
              <a:solidFill>
                <a:srgbClr val="FF0000"/>
              </a:solidFill>
            </a:endParaRPr>
          </a:p>
        </p:txBody>
      </p:sp>
      <p:pic>
        <p:nvPicPr>
          <p:cNvPr id="3" name="Picture 2">
            <a:extLst>
              <a:ext uri="{FF2B5EF4-FFF2-40B4-BE49-F238E27FC236}">
                <a16:creationId xmlns:a16="http://schemas.microsoft.com/office/drawing/2014/main" id="{DA482FE5-C6F1-DA1A-5BE8-F4CEE3006CC3}"/>
              </a:ext>
            </a:extLst>
          </p:cNvPr>
          <p:cNvPicPr>
            <a:picLocks noChangeAspect="1"/>
          </p:cNvPicPr>
          <p:nvPr/>
        </p:nvPicPr>
        <p:blipFill>
          <a:blip r:embed="rId3"/>
          <a:stretch>
            <a:fillRect/>
          </a:stretch>
        </p:blipFill>
        <p:spPr>
          <a:xfrm>
            <a:off x="432905" y="4701208"/>
            <a:ext cx="1232454" cy="1331844"/>
          </a:xfrm>
          <a:prstGeom prst="rect">
            <a:avLst/>
          </a:prstGeom>
        </p:spPr>
      </p:pic>
      <p:sp>
        <p:nvSpPr>
          <p:cNvPr id="4" name="Arrow: Curved Down 3">
            <a:extLst>
              <a:ext uri="{FF2B5EF4-FFF2-40B4-BE49-F238E27FC236}">
                <a16:creationId xmlns:a16="http://schemas.microsoft.com/office/drawing/2014/main" id="{17169078-D274-89F8-FA98-9B4CB05A1C07}"/>
              </a:ext>
            </a:extLst>
          </p:cNvPr>
          <p:cNvSpPr/>
          <p:nvPr/>
        </p:nvSpPr>
        <p:spPr>
          <a:xfrm>
            <a:off x="1266055" y="3864625"/>
            <a:ext cx="1359717" cy="841955"/>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IN" sz="2400" i="1" dirty="0">
                <a:solidFill>
                  <a:srgbClr val="0F0F0F"/>
                </a:solidFill>
                <a:ea typeface="+mn-lt"/>
                <a:cs typeface="+mn-lt"/>
              </a:rPr>
              <a:t>The Pradhan Mantri Gram Sadak Yojana (PMGSY) was introduced as a flagship program to enhance rural connectivity and development across India. As the program evolved through various phases (PMGSY-I, PMGSY-II, etc.), it became important to accurately categorize each project to ensure effective monitoring and transparent budget allocation. Eventually, ensuring each of the thousands of projects is correctly aligned with its intended scheme becomes a major concern, as manual classification is slow and prone to error. The crucial part is the intelligent classification of a project into its correct PMGSY scheme based on its physical and financial data, ensuring projects are managed effectively.</a:t>
            </a:r>
            <a:endParaRPr lang="en-IN" sz="2400" dirty="0">
              <a:solidFill>
                <a:srgbClr val="0F0F0F"/>
              </a:solidFill>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7062" y="1429726"/>
            <a:ext cx="11613485" cy="5563973"/>
          </a:xfrm>
        </p:spPr>
        <p:txBody>
          <a:bodyPr vert="horz" lIns="91440" tIns="45720" rIns="91440" bIns="45720" rtlCol="0" anchor="ctr">
            <a:noAutofit/>
          </a:bodyPr>
          <a:lstStyle/>
          <a:p>
            <a:pPr marL="305435" indent="-305435"/>
            <a:r>
              <a:rPr lang="en-IN" sz="1200" dirty="0">
                <a:ea typeface="+mn-lt"/>
                <a:cs typeface="+mn-lt"/>
              </a:rPr>
              <a:t>The proposed system aims to address the challenge of classifying rural infrastructure projects by leveraging machine learning to automatically categorize them based on project-specific data. The solution will consist of the following components:</a:t>
            </a:r>
            <a:endParaRPr lang="en-IN" sz="1200" b="1" dirty="0">
              <a:latin typeface="Calibri"/>
              <a:ea typeface="Calibri"/>
              <a:cs typeface="Calibri"/>
            </a:endParaRPr>
          </a:p>
          <a:p>
            <a:pPr marL="305435" indent="-305435"/>
            <a:r>
              <a:rPr lang="en-IN" sz="1200" b="1" dirty="0">
                <a:ea typeface="+mn-lt"/>
                <a:cs typeface="+mn-lt"/>
              </a:rPr>
              <a:t>Data Collection</a:t>
            </a:r>
            <a:r>
              <a:rPr lang="en-IN" sz="1200" dirty="0">
                <a:ea typeface="+mn-lt"/>
                <a:cs typeface="+mn-lt"/>
              </a:rPr>
              <a:t>:</a:t>
            </a:r>
            <a:endParaRPr lang="en-IN" sz="1200" dirty="0"/>
          </a:p>
          <a:p>
            <a:pPr marL="305435" indent="-305435"/>
            <a:r>
              <a:rPr lang="en-IN" sz="1200" dirty="0">
                <a:ea typeface="+mn-lt"/>
                <a:cs typeface="+mn-lt"/>
              </a:rPr>
              <a:t>          Gather historical data from the AI Kosh PMGSY dataset, including key physical and financial attributes.</a:t>
            </a:r>
            <a:endParaRPr lang="en-IN" sz="1200" dirty="0"/>
          </a:p>
          <a:p>
            <a:pPr marL="305435" indent="-305435"/>
            <a:r>
              <a:rPr lang="en-IN" sz="1200" b="1" dirty="0">
                <a:ea typeface="+mn-lt"/>
                <a:cs typeface="+mn-lt"/>
              </a:rPr>
              <a:t> Data Preprocessing:</a:t>
            </a:r>
            <a:endParaRPr lang="en-IN" sz="1200" b="1"/>
          </a:p>
          <a:p>
            <a:pPr marL="305435" indent="-305435"/>
            <a:r>
              <a:rPr lang="en-IN" sz="1200" dirty="0">
                <a:ea typeface="+mn-lt"/>
                <a:cs typeface="+mn-lt"/>
              </a:rPr>
              <a:t>          Clean and preprocess the data to handle inconsistencies.</a:t>
            </a:r>
            <a:endParaRPr lang="en-IN" sz="1200" dirty="0"/>
          </a:p>
          <a:p>
            <a:pPr marL="305435" indent="-305435"/>
            <a:r>
              <a:rPr lang="en-IN" sz="1200" dirty="0">
                <a:ea typeface="+mn-lt"/>
                <a:cs typeface="+mn-lt"/>
              </a:rPr>
              <a:t>          Perform feature engineering to extract the most relevant predictive features.</a:t>
            </a:r>
            <a:endParaRPr lang="en-IN" sz="1200" dirty="0"/>
          </a:p>
          <a:p>
            <a:pPr marL="305435" indent="-305435"/>
            <a:r>
              <a:rPr lang="en-IN" sz="1200" b="1" dirty="0">
                <a:ea typeface="+mn-lt"/>
                <a:cs typeface="+mn-lt"/>
              </a:rPr>
              <a:t>Machine Learning Algorithm:</a:t>
            </a:r>
            <a:endParaRPr lang="en-IN" sz="1200" b="1"/>
          </a:p>
          <a:p>
            <a:pPr marL="305435" indent="-305435"/>
            <a:r>
              <a:rPr lang="en-IN" sz="1200" dirty="0">
                <a:ea typeface="+mn-lt"/>
                <a:cs typeface="+mn-lt"/>
              </a:rPr>
              <a:t>         Implement a p8-XGB Classifier for high-performance multiclass classification.</a:t>
            </a:r>
            <a:endParaRPr lang="en-IN" sz="1200"/>
          </a:p>
          <a:p>
            <a:pPr marL="305435" indent="-305435"/>
            <a:r>
              <a:rPr lang="en-IN" sz="1200" dirty="0">
                <a:ea typeface="+mn-lt"/>
                <a:cs typeface="+mn-lt"/>
              </a:rPr>
              <a:t>        Train the model to recognize patterns that correspond to schemes like PMGSY-I, PMGSY-II, etc.</a:t>
            </a:r>
            <a:endParaRPr lang="en-IN" sz="1200" dirty="0"/>
          </a:p>
          <a:p>
            <a:pPr marL="305435" indent="-305435"/>
            <a:r>
              <a:rPr lang="en-IN" sz="1200" b="1" dirty="0">
                <a:ea typeface="+mn-lt"/>
                <a:cs typeface="+mn-lt"/>
              </a:rPr>
              <a:t>Deployment:</a:t>
            </a:r>
            <a:endParaRPr lang="en-IN" sz="1200" b="1"/>
          </a:p>
          <a:p>
            <a:pPr marL="305435" indent="-305435"/>
            <a:r>
              <a:rPr lang="en-IN" sz="1200" dirty="0">
                <a:ea typeface="+mn-lt"/>
                <a:cs typeface="+mn-lt"/>
              </a:rPr>
              <a:t>        Develop a user-friendly interface to provide real-time project classifications.</a:t>
            </a:r>
            <a:endParaRPr lang="en-IN" sz="1200" dirty="0"/>
          </a:p>
          <a:p>
            <a:pPr marL="305435" indent="-305435"/>
            <a:r>
              <a:rPr lang="en-IN" sz="1200" dirty="0">
                <a:ea typeface="+mn-lt"/>
                <a:cs typeface="+mn-lt"/>
              </a:rPr>
              <a:t>        Deploy the solution on IBM Cloud for scalability and reliable access.</a:t>
            </a:r>
            <a:endParaRPr lang="en-IN" sz="1200" dirty="0"/>
          </a:p>
          <a:p>
            <a:pPr marL="305435" indent="-305435"/>
            <a:r>
              <a:rPr lang="en-IN" sz="1200" b="1" dirty="0">
                <a:ea typeface="+mn-lt"/>
                <a:cs typeface="+mn-lt"/>
              </a:rPr>
              <a:t>Evaluation:</a:t>
            </a:r>
            <a:endParaRPr lang="en-IN" sz="1200" b="1"/>
          </a:p>
          <a:p>
            <a:pPr marL="305435" indent="-305435"/>
            <a:r>
              <a:rPr lang="en-IN" sz="1200" dirty="0">
                <a:ea typeface="+mn-lt"/>
                <a:cs typeface="+mn-lt"/>
              </a:rPr>
              <a:t>        Assess model performance using key metrics like Accuracy, Precision, and F1-Score.</a:t>
            </a:r>
            <a:endParaRPr lang="en-IN" sz="1200" dirty="0"/>
          </a:p>
          <a:p>
            <a:pPr marL="305435" indent="-305435"/>
            <a:r>
              <a:rPr lang="en-IN" sz="1200" dirty="0">
                <a:ea typeface="+mn-lt"/>
                <a:cs typeface="+mn-lt"/>
              </a:rPr>
              <a:t>        Utilize a confusion matrix to </a:t>
            </a:r>
            <a:r>
              <a:rPr lang="en-IN" sz="1200" dirty="0" err="1">
                <a:ea typeface="+mn-lt"/>
                <a:cs typeface="+mn-lt"/>
              </a:rPr>
              <a:t>analyze</a:t>
            </a:r>
            <a:r>
              <a:rPr lang="en-IN" sz="1200" dirty="0">
                <a:ea typeface="+mn-lt"/>
                <a:cs typeface="+mn-lt"/>
              </a:rPr>
              <a:t> classification accuracy across all schemes.</a:t>
            </a:r>
            <a:endParaRPr lang="en-IN" sz="1200"/>
          </a:p>
          <a:p>
            <a:pPr marL="305435" indent="-305435"/>
            <a:r>
              <a:rPr lang="en-IN" sz="1200" b="1" dirty="0">
                <a:ea typeface="+mn-lt"/>
                <a:cs typeface="+mn-lt"/>
              </a:rPr>
              <a:t>Result:</a:t>
            </a:r>
            <a:r>
              <a:rPr lang="en-IN" sz="1200" dirty="0">
                <a:ea typeface="+mn-lt"/>
                <a:cs typeface="+mn-lt"/>
              </a:rPr>
              <a:t> The final output will be an intelligent system capable of accurately and automatically classifying any given rural infrastructure project, significantly improving the efficiency of PMGSY program management.</a:t>
            </a:r>
            <a:endParaRPr lang="en-IN" sz="1200" dirty="0"/>
          </a:p>
          <a:p>
            <a:pPr marL="305435" indent="-305435"/>
            <a:endParaRPr lang="en-IN" sz="1200" b="1" dirty="0">
              <a:latin typeface="Calibri"/>
              <a:ea typeface="Calibri"/>
              <a:cs typeface="Calibri"/>
            </a:endParaRPr>
          </a:p>
          <a:p>
            <a:pPr marL="305435" indent="-305435"/>
            <a:endParaRPr lang="en-IN" sz="120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6"/>
            <a:ext cx="11029615" cy="5554386"/>
          </a:xfrm>
        </p:spPr>
        <p:txBody>
          <a:bodyPr>
            <a:normAutofit fontScale="85000" lnSpcReduction="10000"/>
          </a:bodyPr>
          <a:lstStyle/>
          <a:p>
            <a:pPr marL="0" indent="0">
              <a:buNone/>
            </a:pPr>
            <a:r>
              <a:rPr lang="en-IN" sz="1800" b="1" dirty="0">
                <a:solidFill>
                  <a:srgbClr val="0F0F0F"/>
                </a:solidFill>
              </a:rPr>
              <a:t>Outlines the overall strategy and methodology for developing and implementing the rural infrastructure project classification system. Here's the structure for this section:</a:t>
            </a:r>
            <a:endParaRPr lang="en-US" sz="1800"/>
          </a:p>
          <a:p>
            <a:pPr marL="305435" indent="-305435"/>
            <a:r>
              <a:rPr lang="en-IN" sz="1800" b="1" dirty="0">
                <a:solidFill>
                  <a:srgbClr val="0F0F0F"/>
                </a:solidFill>
              </a:rPr>
              <a:t>System requirements:</a:t>
            </a:r>
          </a:p>
          <a:p>
            <a:pPr marL="305435" indent="-305435"/>
            <a:r>
              <a:rPr lang="en-IN" sz="1800" dirty="0">
                <a:solidFill>
                  <a:srgbClr val="0F0F0F"/>
                </a:solidFill>
                <a:ea typeface="+mn-lt"/>
                <a:cs typeface="+mn-lt"/>
              </a:rPr>
              <a:t>Hardware: Standard computing environment with minimum 8GB RAM for data processing</a:t>
            </a:r>
            <a:endParaRPr lang="en-IN" sz="1800" dirty="0">
              <a:solidFill>
                <a:srgbClr val="0F0F0F"/>
              </a:solidFill>
            </a:endParaRPr>
          </a:p>
          <a:p>
            <a:pPr marL="305435" indent="-305435"/>
            <a:r>
              <a:rPr lang="en-IN" sz="1800" dirty="0">
                <a:solidFill>
                  <a:srgbClr val="0F0F0F"/>
                </a:solidFill>
                <a:ea typeface="+mn-lt"/>
                <a:cs typeface="+mn-lt"/>
              </a:rPr>
              <a:t>Platform: IBM Cloud Lite services (mandatory requirement)</a:t>
            </a:r>
            <a:endParaRPr lang="en-IN" sz="1800" dirty="0"/>
          </a:p>
          <a:p>
            <a:pPr marL="305435" indent="-305435"/>
            <a:r>
              <a:rPr lang="en-IN" sz="1800" dirty="0">
                <a:solidFill>
                  <a:srgbClr val="0F0F0F"/>
                </a:solidFill>
                <a:ea typeface="+mn-lt"/>
                <a:cs typeface="+mn-lt"/>
              </a:rPr>
              <a:t>Operating System: Cross-platform compatibility (Windows/Linux/macOS)</a:t>
            </a:r>
            <a:endParaRPr lang="en-IN" sz="1800" dirty="0"/>
          </a:p>
          <a:p>
            <a:pPr marL="305435" indent="-305435"/>
            <a:r>
              <a:rPr lang="en-IN" sz="1800" dirty="0">
                <a:solidFill>
                  <a:srgbClr val="0F0F0F"/>
                </a:solidFill>
                <a:ea typeface="+mn-lt"/>
                <a:cs typeface="+mn-lt"/>
              </a:rPr>
              <a:t>Storage: Cloud-based data storage for dataset and model artifacts</a:t>
            </a:r>
            <a:endParaRPr lang="en-IN" sz="1800" dirty="0"/>
          </a:p>
          <a:p>
            <a:pPr marL="305435" indent="-305435"/>
            <a:r>
              <a:rPr lang="en-IN" sz="1800" dirty="0">
                <a:solidFill>
                  <a:srgbClr val="0F0F0F"/>
                </a:solidFill>
                <a:ea typeface="+mn-lt"/>
                <a:cs typeface="+mn-lt"/>
              </a:rPr>
              <a:t>Network: Stable internet connection for cloud deployment and real-time predictions</a:t>
            </a:r>
            <a:endParaRPr lang="en-IN" sz="1800"/>
          </a:p>
          <a:p>
            <a:pPr marL="305435" indent="-305435"/>
            <a:r>
              <a:rPr lang="en-IN" sz="1800" b="1" dirty="0">
                <a:solidFill>
                  <a:srgbClr val="0F0F0F"/>
                </a:solidFill>
              </a:rPr>
              <a:t>Library required to build the model:</a:t>
            </a:r>
          </a:p>
          <a:p>
            <a:pPr marL="305435" indent="-305435"/>
            <a:r>
              <a:rPr lang="en-IN" sz="1800" dirty="0">
                <a:solidFill>
                  <a:srgbClr val="0F0F0F"/>
                </a:solidFill>
                <a:ea typeface="+mn-lt"/>
                <a:cs typeface="+mn-lt"/>
              </a:rPr>
              <a:t>IBM Watson Machine Learning SDK: </a:t>
            </a:r>
            <a:r>
              <a:rPr lang="en-IN" sz="1800" dirty="0" err="1">
                <a:solidFill>
                  <a:srgbClr val="0F0F0F"/>
                </a:solidFill>
                <a:ea typeface="+mn-lt"/>
                <a:cs typeface="+mn-lt"/>
              </a:rPr>
              <a:t>AutoAI</a:t>
            </a:r>
            <a:r>
              <a:rPr lang="en-IN" sz="1800" dirty="0">
                <a:solidFill>
                  <a:srgbClr val="0F0F0F"/>
                </a:solidFill>
                <a:ea typeface="+mn-lt"/>
                <a:cs typeface="+mn-lt"/>
              </a:rPr>
              <a:t> experiment creation and management</a:t>
            </a:r>
            <a:endParaRPr lang="en-IN" sz="1800" dirty="0">
              <a:solidFill>
                <a:srgbClr val="404040"/>
              </a:solidFill>
              <a:ea typeface="+mn-lt"/>
              <a:cs typeface="+mn-lt"/>
            </a:endParaRPr>
          </a:p>
          <a:p>
            <a:pPr marL="305435" indent="-305435"/>
            <a:r>
              <a:rPr lang="en-IN" sz="1800" dirty="0">
                <a:solidFill>
                  <a:srgbClr val="0F0F0F"/>
                </a:solidFill>
                <a:ea typeface="+mn-lt"/>
                <a:cs typeface="+mn-lt"/>
              </a:rPr>
              <a:t>IBM Cloud Pak for Data: Platform for accessing Watson Studio services</a:t>
            </a:r>
            <a:endParaRPr lang="en-IN" sz="1800"/>
          </a:p>
          <a:p>
            <a:pPr marL="305435" indent="-305435"/>
            <a:r>
              <a:rPr lang="en-IN" sz="1800" dirty="0">
                <a:solidFill>
                  <a:srgbClr val="0F0F0F"/>
                </a:solidFill>
                <a:ea typeface="+mn-lt"/>
                <a:cs typeface="+mn-lt"/>
              </a:rPr>
              <a:t>Watson Studio </a:t>
            </a:r>
            <a:r>
              <a:rPr lang="en-IN" sz="1800" dirty="0" err="1">
                <a:solidFill>
                  <a:srgbClr val="0F0F0F"/>
                </a:solidFill>
                <a:ea typeface="+mn-lt"/>
                <a:cs typeface="+mn-lt"/>
              </a:rPr>
              <a:t>AutoAI</a:t>
            </a:r>
            <a:r>
              <a:rPr lang="en-IN" sz="1800" dirty="0">
                <a:solidFill>
                  <a:srgbClr val="0F0F0F"/>
                </a:solidFill>
                <a:ea typeface="+mn-lt"/>
                <a:cs typeface="+mn-lt"/>
              </a:rPr>
              <a:t> toolkit: Automated pipeline generation and model building</a:t>
            </a:r>
            <a:endParaRPr lang="en-IN" sz="1800"/>
          </a:p>
          <a:p>
            <a:pPr marL="305435" indent="-305435"/>
            <a:r>
              <a:rPr lang="en-IN" sz="1800" dirty="0">
                <a:solidFill>
                  <a:srgbClr val="0F0F0F"/>
                </a:solidFill>
                <a:ea typeface="+mn-lt"/>
                <a:cs typeface="+mn-lt"/>
              </a:rPr>
              <a:t>IBM Cloud Object Storage: Dataset hosting and model artifact storage</a:t>
            </a:r>
            <a:endParaRPr lang="en-IN" sz="1800"/>
          </a:p>
          <a:p>
            <a:pPr marL="305435" indent="-305435"/>
            <a:r>
              <a:rPr lang="en-IN" sz="1800" dirty="0">
                <a:solidFill>
                  <a:srgbClr val="0F0F0F"/>
                </a:solidFill>
                <a:ea typeface="+mn-lt"/>
                <a:cs typeface="+mn-lt"/>
              </a:rPr>
              <a:t>Built-in Watson Studio deployment tools: Model deployment and testing</a:t>
            </a:r>
            <a:endParaRPr lang="en-IN" sz="1800"/>
          </a:p>
          <a:p>
            <a:pPr marL="305435" indent="-305435"/>
            <a:r>
              <a:rPr lang="en-IN" sz="1800" dirty="0">
                <a:solidFill>
                  <a:srgbClr val="0F0F0F"/>
                </a:solidFill>
                <a:ea typeface="+mn-lt"/>
                <a:cs typeface="+mn-lt"/>
              </a:rPr>
              <a:t>This approach ensures a systematic development process from data collection through deployment, leveraging both open-source libraries and mandatory IBM Cloud services for a complete end-to-end solution.</a:t>
            </a:r>
            <a:endParaRPr lang="en-IN" sz="1800"/>
          </a:p>
          <a:p>
            <a:pPr marL="305435" indent="-305435"/>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492526"/>
            <a:ext cx="11029615" cy="4673324"/>
          </a:xfrm>
        </p:spPr>
        <p:txBody>
          <a:bodyPr>
            <a:normAutofit fontScale="85000" lnSpcReduction="10000"/>
          </a:bodyPr>
          <a:lstStyle/>
          <a:p>
            <a:pPr marL="305435" indent="-305435"/>
            <a:r>
              <a:rPr lang="en-IN" sz="1400" dirty="0">
                <a:ea typeface="+mn-lt"/>
                <a:cs typeface="+mn-lt"/>
              </a:rPr>
              <a:t>In the Algorithm &amp; Deployment section, describe the machine learning algorithm chosen for classifying rural infrastructure projects. Here's a suggested structure for this section:</a:t>
            </a:r>
            <a:endParaRPr lang="en-IN" sz="1400" dirty="0"/>
          </a:p>
          <a:p>
            <a:pPr marL="305435" indent="-305435"/>
            <a:r>
              <a:rPr lang="en-IN" b="1" dirty="0"/>
              <a:t>Algorithm Selection:</a:t>
            </a:r>
          </a:p>
          <a:p>
            <a:pPr marL="305435" indent="-305435"/>
            <a:r>
              <a:rPr lang="en-IN" sz="1400" dirty="0">
                <a:ea typeface="+mn-lt"/>
                <a:cs typeface="+mn-lt"/>
              </a:rPr>
              <a:t>The p8-XGB Classifier (Extreme Gradient Boosting) was selected as the optimal algorithm through IBM Watson </a:t>
            </a:r>
            <a:r>
              <a:rPr lang="en-IN" sz="1400" dirty="0" err="1">
                <a:ea typeface="+mn-lt"/>
                <a:cs typeface="+mn-lt"/>
              </a:rPr>
              <a:t>AutoAI's</a:t>
            </a:r>
            <a:r>
              <a:rPr lang="en-IN" sz="1400" dirty="0">
                <a:ea typeface="+mn-lt"/>
                <a:cs typeface="+mn-lt"/>
              </a:rPr>
              <a:t> automated comparison process, demonstrating superior performance for multiclass classification of PMGSY schemes based on tabular project data characteristics.</a:t>
            </a:r>
            <a:endParaRPr lang="en-IN" sz="1400" dirty="0"/>
          </a:p>
          <a:p>
            <a:pPr marL="305435" indent="-305435"/>
            <a:r>
              <a:rPr lang="en-IN" b="1" dirty="0"/>
              <a:t>Data Input:</a:t>
            </a:r>
          </a:p>
          <a:p>
            <a:pPr marL="305435" indent="-305435"/>
            <a:r>
              <a:rPr lang="en-IN" sz="1400" dirty="0">
                <a:ea typeface="+mn-lt"/>
                <a:cs typeface="+mn-lt"/>
              </a:rPr>
              <a:t>Input features include physical project attributes (road length, bridge specifications, terrain type), financial characteristics (sanctioned amount, estimated cost, budget allocation), geographical indicators (state, district, block), and administrative details (implementation agency, completion timeline)</a:t>
            </a:r>
            <a:r>
              <a:rPr lang="en-IN" sz="1200" dirty="0">
                <a:ea typeface="+mn-lt"/>
                <a:cs typeface="+mn-lt"/>
              </a:rPr>
              <a:t>.</a:t>
            </a:r>
            <a:endParaRPr lang="en-IN" dirty="0"/>
          </a:p>
          <a:p>
            <a:pPr marL="305435" indent="-305435"/>
            <a:r>
              <a:rPr lang="en-IN" b="1" dirty="0"/>
              <a:t>Training Process:</a:t>
            </a:r>
          </a:p>
          <a:p>
            <a:pPr marL="305435" indent="-305435"/>
            <a:r>
              <a:rPr lang="en-IN" sz="1400" dirty="0">
                <a:ea typeface="+mn-lt"/>
                <a:cs typeface="+mn-lt"/>
              </a:rPr>
              <a:t>The algorithm is trained using IBM Watson </a:t>
            </a:r>
            <a:r>
              <a:rPr lang="en-IN" sz="1400" err="1">
                <a:ea typeface="+mn-lt"/>
                <a:cs typeface="+mn-lt"/>
              </a:rPr>
              <a:t>AutoAI's</a:t>
            </a:r>
            <a:r>
              <a:rPr lang="en-IN" sz="1400" dirty="0">
                <a:ea typeface="+mn-lt"/>
                <a:cs typeface="+mn-lt"/>
              </a:rPr>
              <a:t> automated pipeline, which applies cross-validation, automated hyperparameter optimization, and feature selection to maximize classification accuracy across all PMGSY scheme categories (PMGSY-I, PMGSY-II, RCPLWEA)</a:t>
            </a:r>
            <a:r>
              <a:rPr lang="en-IN" sz="1200" dirty="0">
                <a:ea typeface="+mn-lt"/>
                <a:cs typeface="+mn-lt"/>
              </a:rPr>
              <a:t>.</a:t>
            </a:r>
            <a:endParaRPr lang="en-IN" dirty="0"/>
          </a:p>
          <a:p>
            <a:pPr marL="305435" indent="-305435"/>
            <a:r>
              <a:rPr lang="en-IN" b="1" dirty="0"/>
              <a:t>Prediction Process:</a:t>
            </a:r>
          </a:p>
          <a:p>
            <a:pPr marL="305435" indent="-305435"/>
            <a:r>
              <a:rPr lang="en-IN" sz="1400" dirty="0">
                <a:ea typeface="+mn-lt"/>
                <a:cs typeface="+mn-lt"/>
              </a:rPr>
              <a:t>The trained model receives new project data through Watson Studio's deployment interface, processes the input features through the optimized pipeline, and outputs the predicted PMGSY scheme classification along with confidence scores for decision-making support.</a:t>
            </a:r>
            <a:endParaRPr lang="en-IN" sz="1400"/>
          </a:p>
          <a:p>
            <a:pPr marL="305435" indent="-305435"/>
            <a:r>
              <a:rPr lang="en-IN" b="1" dirty="0"/>
              <a:t>Deployment:</a:t>
            </a:r>
          </a:p>
          <a:p>
            <a:pPr marL="305435" indent="-305435"/>
            <a:r>
              <a:rPr lang="en-IN" sz="1400" dirty="0">
                <a:ea typeface="+mn-lt"/>
                <a:cs typeface="+mn-lt"/>
              </a:rPr>
              <a:t>The final model is deployed on IBM Cloud using Watson Machine Learning services, providing a scalable REST API endpoint for real-time project classification accessible to government officials and policy analysts through a web-based interface.</a:t>
            </a:r>
            <a:endParaRPr lang="en-IN" sz="140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305435" indent="-305435">
              <a:buNone/>
            </a:pPr>
            <a:r>
              <a:rPr lang="en-IN" sz="1800" dirty="0"/>
              <a:t>Overall Model Performance</a:t>
            </a:r>
            <a:endParaRPr lang="en-US" sz="1800" dirty="0"/>
          </a:p>
          <a:p>
            <a:pPr marL="305435" indent="-305435">
              <a:buNone/>
            </a:pPr>
            <a:r>
              <a:rPr lang="en-IN" sz="1800" dirty="0">
                <a:solidFill>
                  <a:srgbClr val="0F0F0F"/>
                </a:solidFill>
                <a:ea typeface="+mn-lt"/>
                <a:cs typeface="+mn-lt"/>
              </a:rPr>
              <a:t>While the live example shows the model's success on a single case, it's also important to show its effectiveness</a:t>
            </a:r>
            <a:endParaRPr lang="en-IN" sz="1800" dirty="0">
              <a:solidFill>
                <a:srgbClr val="404040"/>
              </a:solidFill>
              <a:ea typeface="+mn-lt"/>
              <a:cs typeface="+mn-lt"/>
            </a:endParaRPr>
          </a:p>
          <a:p>
            <a:pPr marL="305435" indent="-305435">
              <a:buNone/>
            </a:pPr>
            <a:r>
              <a:rPr lang="en-IN" sz="1800" dirty="0">
                <a:solidFill>
                  <a:srgbClr val="0F0F0F"/>
                </a:solidFill>
                <a:ea typeface="+mn-lt"/>
                <a:cs typeface="+mn-lt"/>
              </a:rPr>
              <a:t>across the entire dataset. The p8-XGB Classifier achieved strong performance on the test data:</a:t>
            </a:r>
            <a:endParaRPr lang="en-IN" sz="1800" dirty="0"/>
          </a:p>
          <a:p>
            <a:pPr marL="305435" indent="-305435">
              <a:buFont typeface="Wingdings 2"/>
              <a:buChar char=""/>
            </a:pPr>
            <a:r>
              <a:rPr lang="en-IN" sz="1800" dirty="0">
                <a:solidFill>
                  <a:srgbClr val="0F0F0F"/>
                </a:solidFill>
                <a:ea typeface="+mn-lt"/>
                <a:cs typeface="+mn-lt"/>
              </a:rPr>
              <a:t>Overall Accuracy: 92%</a:t>
            </a:r>
            <a:endParaRPr lang="en-IN" sz="1800" dirty="0"/>
          </a:p>
          <a:p>
            <a:pPr marL="305435" indent="-305435">
              <a:buFont typeface="Wingdings 2"/>
              <a:buChar char=""/>
            </a:pPr>
            <a:r>
              <a:rPr lang="en-IN" sz="1800" dirty="0">
                <a:solidFill>
                  <a:srgbClr val="0F0F0F"/>
                </a:solidFill>
                <a:ea typeface="+mn-lt"/>
                <a:cs typeface="+mn-lt"/>
              </a:rPr>
              <a:t>Average Precision: 92%</a:t>
            </a:r>
            <a:endParaRPr lang="en-IN" sz="1800" dirty="0"/>
          </a:p>
          <a:p>
            <a:pPr marL="305435" indent="-305435">
              <a:buFont typeface="Wingdings 2"/>
              <a:buChar char=""/>
            </a:pPr>
            <a:r>
              <a:rPr lang="en-IN" sz="1800" dirty="0">
                <a:solidFill>
                  <a:srgbClr val="0F0F0F"/>
                </a:solidFill>
                <a:ea typeface="+mn-lt"/>
                <a:cs typeface="+mn-lt"/>
              </a:rPr>
              <a:t>Average F1-Score: 92.5%</a:t>
            </a:r>
            <a:endParaRPr lang="en-IN" sz="1800" dirty="0"/>
          </a:p>
          <a:p>
            <a:pPr marL="0" indent="0">
              <a:buNone/>
            </a:pPr>
            <a:endParaRPr lang="en-IN" sz="1800" dirty="0">
              <a:solidFill>
                <a:srgbClr val="0F0F0F"/>
              </a:solidFill>
            </a:endParaRP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F7A3B5-8878-5A15-73E5-6BBBF55C5E4D}"/>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763E8405-6C0B-40DB-3A64-34A8C3CFB608}"/>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7" name="Content Placeholder 6" descr="A screenshot of a computer&#10;&#10;AI-generated content may be incorrect.">
            <a:extLst>
              <a:ext uri="{FF2B5EF4-FFF2-40B4-BE49-F238E27FC236}">
                <a16:creationId xmlns:a16="http://schemas.microsoft.com/office/drawing/2014/main" id="{8DBEFDD2-3DF4-9469-7613-83819F10ADFE}"/>
              </a:ext>
            </a:extLst>
          </p:cNvPr>
          <p:cNvPicPr>
            <a:picLocks noGrp="1" noChangeAspect="1"/>
          </p:cNvPicPr>
          <p:nvPr>
            <p:ph idx="1"/>
          </p:nvPr>
        </p:nvPicPr>
        <p:blipFill>
          <a:blip r:embed="rId2"/>
          <a:srcRect t="14598" b="12409"/>
          <a:stretch>
            <a:fillRect/>
          </a:stretch>
        </p:blipFill>
        <p:spPr>
          <a:xfrm>
            <a:off x="1071563" y="1717814"/>
            <a:ext cx="9917905" cy="4434921"/>
          </a:xfrm>
          <a:prstGeom prst="rect">
            <a:avLst/>
          </a:prstGeom>
        </p:spPr>
      </p:pic>
    </p:spTree>
    <p:extLst>
      <p:ext uri="{BB962C8B-B14F-4D97-AF65-F5344CB8AC3E}">
        <p14:creationId xmlns:p14="http://schemas.microsoft.com/office/powerpoint/2010/main" val="134639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41A197-88FF-4188-0CDC-3074AF7CA6E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0525F51E-704D-9CD5-D347-249BE6652FC4}"/>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descr="A screenshot of a computer">
            <a:extLst>
              <a:ext uri="{FF2B5EF4-FFF2-40B4-BE49-F238E27FC236}">
                <a16:creationId xmlns:a16="http://schemas.microsoft.com/office/drawing/2014/main" id="{DD5C5D1D-6194-BBED-1D1A-E547CADF5804}"/>
              </a:ext>
            </a:extLst>
          </p:cNvPr>
          <p:cNvPicPr>
            <a:picLocks noGrp="1" noChangeAspect="1"/>
          </p:cNvPicPr>
          <p:nvPr>
            <p:ph idx="1"/>
          </p:nvPr>
        </p:nvPicPr>
        <p:blipFill>
          <a:blip r:embed="rId2"/>
          <a:stretch>
            <a:fillRect/>
          </a:stretch>
        </p:blipFill>
        <p:spPr>
          <a:xfrm>
            <a:off x="1166813" y="1525668"/>
            <a:ext cx="9929812" cy="4678477"/>
          </a:xfrm>
          <a:prstGeom prst="rect">
            <a:avLst/>
          </a:prstGeom>
        </p:spPr>
      </p:pic>
    </p:spTree>
    <p:extLst>
      <p:ext uri="{BB962C8B-B14F-4D97-AF65-F5344CB8AC3E}">
        <p14:creationId xmlns:p14="http://schemas.microsoft.com/office/powerpoint/2010/main" val="2131799500"/>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805</Words>
  <Application>Microsoft Office PowerPoint</Application>
  <PresentationFormat>Widescreen</PresentationFormat>
  <Paragraphs>65</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DividendVTI</vt:lpstr>
      <vt:lpstr>Intelligent Classification of Rural Infrastructure Projects </vt:lpstr>
      <vt:lpstr>OUTLINE</vt:lpstr>
      <vt:lpstr>Problem Statement</vt:lpstr>
      <vt:lpstr>Proposed Solution</vt:lpstr>
      <vt:lpstr>System  Approach</vt:lpstr>
      <vt:lpstr>Algorithm &amp; Deployment</vt:lpstr>
      <vt:lpstr>Result</vt:lpstr>
      <vt:lpstr>Result</vt:lpstr>
      <vt:lpstr>Result</vt:lpstr>
      <vt:lpstr>Result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Eluri Narendra</cp:lastModifiedBy>
  <cp:revision>293</cp:revision>
  <dcterms:created xsi:type="dcterms:W3CDTF">2021-05-26T16:50:10Z</dcterms:created>
  <dcterms:modified xsi:type="dcterms:W3CDTF">2025-08-01T15:02:58Z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