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81"/>
  </p:normalViewPr>
  <p:slideViewPr>
    <p:cSldViewPr snapToGrid="0" snapToObjects="1" showGuides="1">
      <p:cViewPr varScale="1">
        <p:scale>
          <a:sx n="70" d="100"/>
          <a:sy n="70" d="100"/>
        </p:scale>
        <p:origin x="696" y="60"/>
      </p:cViewPr>
      <p:guideLst>
        <p:guide orient="horz" pos="864"/>
        <p:guide pos="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AD4F-D51A-CE4F-9BF4-64AFA8185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D6271-9D96-0A4B-87B3-E1D50974D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1E53-AA61-CF45-A38E-0EFB66CC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1131-FC34-874C-8883-D359C253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D701F-03D9-D947-93D4-B9ECB20FA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DA76-EFBB-F941-A966-1AB95DA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00F2-99E1-2747-B65D-ED46D625D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1CB34-1F68-0142-B0FC-B44DF9F4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D18D-202D-B54B-AE2B-6C070878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3CD5-A658-2A4D-9439-1801C9D99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6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FCDC-919C-CA4C-A815-980B3A6288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780B6-9946-8448-91F6-FFE2F3141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37C5F-BFDB-3E4B-9F8E-C05B16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9A7B-A0EB-4B4D-AEB7-69CF137E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A1E11-39AB-3948-9FCB-6C976245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4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CB00-50B4-C942-A899-D1451AEC7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41D0-1D38-5641-A2DD-950EB427D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9207-0D28-D342-816D-F8EDA3DD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771C-66A5-F041-A46C-C8042E9B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90BC-0A56-804B-997F-5C305234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685D-7B5A-5E41-8EAF-429769BB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B8E63-14F0-7C4B-B839-27AD382C1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C28A9-C0DF-B94F-819D-731A1640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1BED9-C99D-BE4D-9E2E-9FD6D575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2CCAB-C2B6-9044-BAF6-D8EB2348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5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9899-9E7E-1742-A79B-21918FC4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688A-9CC3-EE42-B095-6BC65AB62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497AD-DF30-1C4D-BD19-B2144912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D767-4E38-C442-8372-77A1B64E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16581-5322-A847-976F-D94A69B11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309BF-49E6-3747-B55B-94BC0196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2536-1DE4-7A47-A386-016FBA94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83851-2E77-EC44-83BD-05390C2BB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6C2-2051-BA40-9C17-A1802E311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2B78F-B765-8E49-9E78-1AC1408F19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434D3-6A0A-4D4A-84FB-CCE23E36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440FB1-D9CC-0B49-AE9F-5878A0AA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40F16-A558-2D4E-B42F-388ED6F86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39D33-CB03-E541-92B0-F417F7EE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5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11CA-FD74-5442-BF71-1E4931CA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041D4-0DBE-7A43-897B-B22E0E25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0DBF2-E963-E942-A045-ECDCDF19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C782F-97A5-4445-ADD2-16A5A997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550D9-34E2-494D-8F81-DD79230E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54BD3-48A6-5243-B89A-ABF7547E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EA97B-F750-2B4F-B2F1-E76745D1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4BA2-CCEF-9C4B-9341-1321C058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66DF-94F2-014A-B39E-D15811439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2D09A-4A40-E841-8F70-E1D544E03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27AEE-0B60-6343-B03C-96B10444F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DEC06-105B-2E46-BC96-12B86D418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B33B3-3AB6-CA41-B81D-4E3D938D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1441-A4BA-BB44-8779-89F782831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6B248-D1F2-2646-A192-94B788A8B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0720E-5DD4-A642-9A31-CBA296386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844B1-5331-5F40-92A8-DA2DCDF3B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CE964-F870-0E41-9FE5-38142943DD7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B5CF2-05E5-DE46-AD28-692F9DB71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14854-AFC5-2349-BC93-AD9DF512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3905A-E05F-754C-8F9F-A8D1000A3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0757D-7D59-B74F-B2FA-F4236D6F7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9EBB-89B5-F042-AECF-884D5A5AB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CE964-F870-0E41-9FE5-38142943DD71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A4430-3170-3C4D-A968-03CE0D4A8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85EA-4CCE-EE49-A933-CFF5955B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81B17-8789-6B4C-B449-7FC9CCFF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6DF7-EE1A-AFF2-F846-A268B8A99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br>
              <a:rPr lang="en-US" b="1" u="sng" dirty="0"/>
            </a:br>
            <a:r>
              <a:rPr lang="en-US" sz="4000" b="1" u="sng" dirty="0"/>
              <a:t>DATA SCIENCE HEALTHCARE PROJECT</a:t>
            </a:r>
            <a:br>
              <a:rPr lang="en-US" dirty="0"/>
            </a:br>
            <a:r>
              <a:rPr lang="en-US" sz="2700" b="1" dirty="0"/>
              <a:t>INDIVIDUAL PROJECT NAME: HEALTH and CARE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860EF-DEB7-E6AB-0DA5-158B24779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Member Name: ABINA AZEES</a:t>
            </a:r>
          </a:p>
          <a:p>
            <a:r>
              <a:rPr lang="en-US" dirty="0"/>
              <a:t>                                                                       </a:t>
            </a:r>
            <a:r>
              <a:rPr lang="en-US" dirty="0" err="1"/>
              <a:t>Submision</a:t>
            </a:r>
            <a:r>
              <a:rPr lang="en-US" dirty="0"/>
              <a:t> Date</a:t>
            </a:r>
            <a:r>
              <a:rPr lang="en-US"/>
              <a:t>:  29/7/2025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709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0033-48FD-417D-C2CB-C2E79396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Risk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610E6-1F9F-BDE4-CD7E-11AC9DCEC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significant portion of non-persistent patients had fewer than 3 recorded risk factors.</a:t>
            </a:r>
          </a:p>
          <a:p>
            <a:r>
              <a:rPr lang="en-US" sz="2000" dirty="0"/>
              <a:t>However, patients with more than 3 risk factors showed the highest non-persistency rate relative to their total group size, indicating that increased clinical risk is strongly associated with treatment discontinuation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4BF7B-2426-FBA1-54B0-09B4B5A77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66" y="2774225"/>
            <a:ext cx="5976256" cy="408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8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9701-2FFD-152D-613D-EA1C1A57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200" dirty="0"/>
            </a:br>
            <a:br>
              <a:rPr lang="en-US" sz="2200" dirty="0"/>
            </a:br>
            <a:br>
              <a:rPr lang="en-US" sz="3100" b="1" dirty="0"/>
            </a:br>
            <a:r>
              <a:rPr lang="en-US" sz="3100" b="1" dirty="0"/>
              <a:t>Feature Importance Analysis</a:t>
            </a:r>
            <a:br>
              <a:rPr lang="en-US" sz="2200" dirty="0"/>
            </a:br>
            <a:r>
              <a:rPr lang="en-US" sz="2200" dirty="0"/>
              <a:t>The dominance analysis identified the top 15 most influential features impacting drug persistency.</a:t>
            </a:r>
            <a:br>
              <a:rPr lang="en-US" sz="2200" dirty="0"/>
            </a:br>
            <a:r>
              <a:rPr lang="en-US" sz="2200" dirty="0"/>
              <a:t>Notably, clinical parameters emerged as the most influential contributors, suggesting that a patient’s medical and diagnostic history plays a critical role in determining treatment adherence.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C82ECD-BA57-D79B-5715-F76BC55D6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7622" y="2248705"/>
            <a:ext cx="75612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56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2E81D-D836-564E-2405-D8B7D4D7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7DC47-C70D-5506-94BA-A712A70F2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From the EDA conducted on the dataset, the following recommendations are provided to ABC Pharma’s technical team:</a:t>
            </a:r>
          </a:p>
          <a:p>
            <a:r>
              <a:rPr lang="en-US" sz="2400" dirty="0"/>
              <a:t>Demographic factors included in the dataset do not exhibit a strong relationship with patient persistency levels and may have limited predictive value.</a:t>
            </a:r>
          </a:p>
          <a:p>
            <a:r>
              <a:rPr lang="en-US" sz="2400" dirty="0"/>
              <a:t>The NTM Specialist type and Specialist Flag variables show no significant correlation with the target variable and could be considered for exclusion in further modeling.</a:t>
            </a:r>
          </a:p>
          <a:p>
            <a:r>
              <a:rPr lang="en-US" sz="2400" dirty="0"/>
              <a:t>Through feature importance analysis, several key parameters were identified. These influential features can be used to create a refined subset of the dataset for more focused quantitative analysis.</a:t>
            </a:r>
          </a:p>
          <a:p>
            <a:r>
              <a:rPr lang="en-US" sz="2400" dirty="0"/>
              <a:t>Clinical factors such as drug concomitancy, comorbidities, and risk factors display meaningful correlations with persistency levels, warranting further investigation using quantitative methods like machine learning to enhance predictive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0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0339-C1C9-AE4B-35E9-7BE39A45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Drug Persistency case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3B03F-0EDD-1417-57A5-1599FC36A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sz="1100" dirty="0"/>
          </a:p>
          <a:p>
            <a:pPr marL="0" indent="0">
              <a:buNone/>
            </a:pPr>
            <a:r>
              <a:rPr lang="en-US" sz="3100" b="1" dirty="0"/>
              <a:t>Project Objective:</a:t>
            </a:r>
          </a:p>
          <a:p>
            <a:r>
              <a:rPr lang="en-US" sz="2100" dirty="0"/>
              <a:t>To explore, analyze, and identify the factors affecting drug persistency.</a:t>
            </a:r>
          </a:p>
          <a:p>
            <a:r>
              <a:rPr lang="en-US" sz="2100" dirty="0"/>
              <a:t>To build a classification model that can predict whether a patient is likely to be persistent with a prescribed drug.</a:t>
            </a:r>
          </a:p>
          <a:p>
            <a:r>
              <a:rPr lang="en-US" sz="3100" b="1" dirty="0"/>
              <a:t>Approach:</a:t>
            </a:r>
          </a:p>
          <a:p>
            <a:pPr marL="0" indent="0">
              <a:buNone/>
            </a:pPr>
            <a:r>
              <a:rPr lang="en-US" sz="2100" dirty="0"/>
              <a:t>The analysis is divided into the following three key stages:</a:t>
            </a:r>
          </a:p>
          <a:p>
            <a:pPr marL="0" indent="0">
              <a:buNone/>
            </a:pPr>
            <a:r>
              <a:rPr lang="en-US" b="1" dirty="0"/>
              <a:t>	Data Understanding:</a:t>
            </a:r>
            <a:endParaRPr lang="en-US" dirty="0"/>
          </a:p>
          <a:p>
            <a:pPr lvl="2"/>
            <a:r>
              <a:rPr lang="en-US" dirty="0"/>
              <a:t>Explore the dataset to understand its structure, variables, and data quality.</a:t>
            </a:r>
          </a:p>
          <a:p>
            <a:pPr lvl="2"/>
            <a:r>
              <a:rPr lang="en-US" dirty="0"/>
              <a:t>Identify missing values, data types, and potential anomalies.</a:t>
            </a:r>
          </a:p>
          <a:p>
            <a:pPr marL="0" indent="0">
              <a:buNone/>
            </a:pPr>
            <a:r>
              <a:rPr lang="en-US" b="1" dirty="0"/>
              <a:t>	Data Insights and Visualization:</a:t>
            </a:r>
            <a:endParaRPr lang="en-US" dirty="0"/>
          </a:p>
          <a:p>
            <a:pPr lvl="2"/>
            <a:r>
              <a:rPr lang="en-US" dirty="0"/>
              <a:t>Perform exploratory data analysis (EDA) to uncover patterns, correlations, and trends.</a:t>
            </a:r>
          </a:p>
          <a:p>
            <a:pPr lvl="2"/>
            <a:r>
              <a:rPr lang="en-US" dirty="0"/>
              <a:t>Visualize relationships between key variables and persistency behavior.</a:t>
            </a:r>
          </a:p>
          <a:p>
            <a:pPr marL="0" indent="0">
              <a:buNone/>
            </a:pPr>
            <a:r>
              <a:rPr lang="en-US" b="1" dirty="0"/>
              <a:t>	Modeling and Recommendations:</a:t>
            </a:r>
            <a:endParaRPr lang="en-US" dirty="0"/>
          </a:p>
          <a:p>
            <a:pPr lvl="2"/>
            <a:r>
              <a:rPr lang="en-US" dirty="0"/>
              <a:t>Build and evaluate classification models to predict drug persistency.</a:t>
            </a:r>
          </a:p>
          <a:p>
            <a:pPr lvl="2"/>
            <a:r>
              <a:rPr lang="en-US" dirty="0"/>
              <a:t>Derive business recommendations based on model insights and data patterns.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0648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CD41-6D41-E4A6-AD89-652E71A8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0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Exploration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5789-88F9-0CC0-36B7-989EF6D5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174"/>
            <a:ext cx="10515600" cy="50987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objective of this phase is to gain an initial understanding of the dataset's structure, quality, and key characteristics.</a:t>
            </a:r>
            <a:br>
              <a:rPr lang="en-US" dirty="0"/>
            </a:br>
            <a:r>
              <a:rPr lang="en-US" b="1" dirty="0"/>
              <a:t>Dataset Overview:</a:t>
            </a:r>
          </a:p>
          <a:p>
            <a:r>
              <a:rPr lang="en-US" dirty="0"/>
              <a:t>The dataset consists of </a:t>
            </a:r>
            <a:r>
              <a:rPr lang="en-US" b="1" dirty="0"/>
              <a:t>68 features</a:t>
            </a:r>
            <a:r>
              <a:rPr lang="en-US" dirty="0"/>
              <a:t>, categorized into the following groups:</a:t>
            </a:r>
          </a:p>
          <a:p>
            <a:r>
              <a:rPr lang="en-US" b="1" dirty="0"/>
              <a:t>General Features</a:t>
            </a:r>
            <a:br>
              <a:rPr lang="en-US" dirty="0"/>
            </a:br>
            <a:r>
              <a:rPr lang="en-US" dirty="0"/>
              <a:t>Includes demographic information (e.g., age, gender, region) and provider-related attributes (e.g., specialty, experience).</a:t>
            </a:r>
          </a:p>
          <a:p>
            <a:r>
              <a:rPr lang="en-US" b="1" dirty="0"/>
              <a:t>Disease/Drug Factors</a:t>
            </a:r>
            <a:br>
              <a:rPr lang="en-US" dirty="0"/>
            </a:br>
            <a:r>
              <a:rPr lang="en-US" dirty="0"/>
              <a:t>Captures the type and nature of diseases diagnosed and drugs prescribed, including treatment history and drug categories.</a:t>
            </a:r>
          </a:p>
          <a:p>
            <a:r>
              <a:rPr lang="en-US" b="1" dirty="0"/>
              <a:t>Clinical Factors</a:t>
            </a:r>
            <a:br>
              <a:rPr lang="en-US" dirty="0"/>
            </a:br>
            <a:r>
              <a:rPr lang="en-US" dirty="0"/>
              <a:t>Involves lab results, diagnostic codes, comorbidities, and other clinical measurements relevant to treatment decisions.</a:t>
            </a:r>
          </a:p>
          <a:p>
            <a:r>
              <a:rPr lang="en-US" b="1" dirty="0"/>
              <a:t>Total Number of Patients:</a:t>
            </a:r>
            <a:r>
              <a:rPr lang="en-US" dirty="0"/>
              <a:t> </a:t>
            </a:r>
            <a:r>
              <a:rPr lang="en-US" b="1" dirty="0"/>
              <a:t>3,424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7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2F35B-4A39-C2D9-6ABC-E825F494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CB5219-C01C-B630-CCED-C7D85BB025F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510" y="2030341"/>
            <a:ext cx="5676489" cy="435133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090BA05-F05C-B021-C1A2-E4E0F2856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471" y="2054732"/>
            <a:ext cx="5780459" cy="383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38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8E6F-BCC8-EA80-A2BF-4D24F6D1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Bucket vs. Persistency Flag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4D4CF5-C3DB-864E-7C5A-9F895213C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654" y="2625103"/>
            <a:ext cx="5799393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8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2220-EF1C-3878-4761-022C0D61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Ethnicity vs. Persistency Flag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FACF053-D920-2BF2-07E9-4ABDDB54E0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10" y="2337215"/>
            <a:ext cx="5916212" cy="3328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219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59B5-6061-D194-ADB5-11D69EE2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Analysis of Disease Types and Responsible Physician Specialties </a:t>
            </a:r>
            <a:br>
              <a:rPr lang="en-US" dirty="0"/>
            </a:br>
            <a:r>
              <a:rPr lang="en-US" sz="2200" dirty="0"/>
              <a:t>This section focuses on understanding how various disease types and physician specialties are related to drug persistency outcomes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39130D-EB41-2CE9-7AB2-93A4F41DA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615" y="2813452"/>
            <a:ext cx="7815831" cy="367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69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47C6-50BD-2E56-4D2D-7A0B5F733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>
            <a:normAutofit fontScale="90000"/>
          </a:bodyPr>
          <a:lstStyle/>
          <a:p>
            <a:r>
              <a:rPr lang="en-US" dirty="0"/>
              <a:t>Drug-related Feature Evaluation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1242D3-E6F5-2695-FC9E-31203893F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095" y="1896532"/>
            <a:ext cx="8723809" cy="4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9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5A7D-53E0-5DDF-A15B-68338976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Disease-related Feature Evaluation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BACCC7-885D-1B87-2C88-DAA603C31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905" y="1925103"/>
            <a:ext cx="8676190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9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3952</TotalTime>
  <Words>579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        DATA SCIENCE HEALTHCARE PROJECT INDIVIDUAL PROJECT NAME: HEALTH and CARE </vt:lpstr>
      <vt:lpstr> Drug Persistency case study</vt:lpstr>
      <vt:lpstr>Data Exploration </vt:lpstr>
      <vt:lpstr>ANALYSIS</vt:lpstr>
      <vt:lpstr>Age Bucket vs. Persistency Flag </vt:lpstr>
      <vt:lpstr>Ethnicity vs. Persistency Flag </vt:lpstr>
      <vt:lpstr>  Analysis of Disease Types and Responsible Physician Specialties  This section focuses on understanding how various disease types and physician specialties are related to drug persistency outcomes</vt:lpstr>
      <vt:lpstr>Drug-related Feature Evaluation </vt:lpstr>
      <vt:lpstr>Disease-related Feature Evaluation</vt:lpstr>
      <vt:lpstr>Clinical Risk Evaluation</vt:lpstr>
      <vt:lpstr>   Feature Importance Analysis The dominance analysis identified the top 15 most influential features impacting drug persistency. Notably, clinical parameters emerged as the most influential contributors, suggesting that a patient’s medical and diagnostic history plays a critical role in determining treatment adherence.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Case Study</dc:title>
  <dc:creator>abinaazees@gmail.com</dc:creator>
  <cp:lastModifiedBy>abinaazees@gmail.com</cp:lastModifiedBy>
  <cp:revision>180</cp:revision>
  <cp:lastPrinted>2019-08-24T08:13:50Z</cp:lastPrinted>
  <dcterms:created xsi:type="dcterms:W3CDTF">2019-08-19T15:39:24Z</dcterms:created>
  <dcterms:modified xsi:type="dcterms:W3CDTF">2025-07-29T18:15:42Z</dcterms:modified>
</cp:coreProperties>
</file>