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81"/>
  </p:normalViewPr>
  <p:slideViewPr>
    <p:cSldViewPr snapToGrid="0" snapToObjects="1" showGuides="1">
      <p:cViewPr varScale="1">
        <p:scale>
          <a:sx n="70" d="100"/>
          <a:sy n="70" d="100"/>
        </p:scale>
        <p:origin x="696" y="60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6DF7-EE1A-AFF2-F846-A268B8A99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sz="4000" b="1" u="sng" dirty="0"/>
              <a:t>DATA SCIENCE HEALTHCARE PROJECT</a:t>
            </a:r>
            <a:br>
              <a:rPr lang="en-US" dirty="0"/>
            </a:br>
            <a:r>
              <a:rPr lang="en-US" sz="2700" b="1" dirty="0"/>
              <a:t>INDIVIDUAL PROJECT NAME: HEALTH and 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860EF-DEB7-E6AB-0DA5-158B2477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Member Name: ABINA AZEES</a:t>
            </a:r>
          </a:p>
          <a:p>
            <a:r>
              <a:rPr lang="en-US" dirty="0"/>
              <a:t>                                                                       </a:t>
            </a:r>
            <a:r>
              <a:rPr lang="en-US" dirty="0" err="1"/>
              <a:t>Submision</a:t>
            </a:r>
            <a:r>
              <a:rPr lang="en-US" dirty="0"/>
              <a:t> Date:  16/7/2025</a:t>
            </a:r>
          </a:p>
        </p:txBody>
      </p:sp>
    </p:spTree>
    <p:extLst>
      <p:ext uri="{BB962C8B-B14F-4D97-AF65-F5344CB8AC3E}">
        <p14:creationId xmlns:p14="http://schemas.microsoft.com/office/powerpoint/2010/main" val="42157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0033-48FD-417D-C2CB-C2E7939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Risk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10E6-1F9F-BDE4-CD7E-11AC9DCE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significant portion of non-persistent patients had fewer than 3 recorded risk factors.</a:t>
            </a:r>
          </a:p>
          <a:p>
            <a:r>
              <a:rPr lang="en-US" sz="2000" dirty="0"/>
              <a:t>However, patients with more than 3 risk factors showed the highest non-persistency rate relative to their total group size, indicating that increased clinical risk is strongly associated with treatment discontinuation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BF7B-2426-FBA1-54B0-09B4B5A7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6" y="2774225"/>
            <a:ext cx="5976256" cy="40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9701-2FFD-152D-613D-EA1C1A57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br>
              <a:rPr lang="en-US" sz="3100" b="1" dirty="0"/>
            </a:br>
            <a:r>
              <a:rPr lang="en-US" sz="3100" b="1" dirty="0"/>
              <a:t>Feature Importance Analysis</a:t>
            </a:r>
            <a:br>
              <a:rPr lang="en-US" sz="2200" dirty="0"/>
            </a:br>
            <a:r>
              <a:rPr lang="en-US" sz="2200" dirty="0"/>
              <a:t>The dominance analysis identified the top 15 most influential features impacting drug persistency.</a:t>
            </a:r>
            <a:br>
              <a:rPr lang="en-US" sz="2200" dirty="0"/>
            </a:br>
            <a:r>
              <a:rPr lang="en-US" sz="2200" dirty="0"/>
              <a:t>Notably, clinical parameters emerged as the most influential contributors, suggesting that a patient’s medical and diagnostic history plays a critical role in determining treatment adherence.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82ECD-BA57-D79B-5715-F76BC55D6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22" y="2248705"/>
            <a:ext cx="7561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E81D-D836-564E-2405-D8B7D4D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DC47-C70D-5506-94BA-A712A70F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From the EDA conducted on the dataset, the following recommendations are provided to ABC Pharma’s technical team:</a:t>
            </a:r>
          </a:p>
          <a:p>
            <a:r>
              <a:rPr lang="en-US" sz="2400" dirty="0"/>
              <a:t>Demographic factors included in the dataset do not exhibit a strong relationship with patient persistency levels and may have limited predictive value.</a:t>
            </a:r>
          </a:p>
          <a:p>
            <a:r>
              <a:rPr lang="en-US" sz="2400" dirty="0"/>
              <a:t>The NTM Specialist type and Specialist Flag variables show no significant correlation with the target variable and could be considered for exclusion in further modeling.</a:t>
            </a:r>
          </a:p>
          <a:p>
            <a:r>
              <a:rPr lang="en-US" sz="2400" dirty="0"/>
              <a:t>Through feature importance analysis, several key parameters were identified. These influential features can be used to create a refined subset of the dataset for more focused quantitative analysis.</a:t>
            </a:r>
          </a:p>
          <a:p>
            <a:r>
              <a:rPr lang="en-US" sz="2400" dirty="0"/>
              <a:t>Clinical factors such as drug concomitancy, comorbidities, and risk factors display meaningful correlations with persistency levels, warranting further investigation using quantitative methods like machine learning to enhance predictive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0339-C1C9-AE4B-35E9-7BE39A45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Drug Persistency 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B03F-0EDD-1417-57A5-1599FC36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100" dirty="0"/>
          </a:p>
          <a:p>
            <a:pPr marL="0" indent="0">
              <a:buNone/>
            </a:pPr>
            <a:r>
              <a:rPr lang="en-US" sz="3100" b="1" dirty="0"/>
              <a:t>Project Objective:</a:t>
            </a:r>
          </a:p>
          <a:p>
            <a:r>
              <a:rPr lang="en-US" sz="2100" dirty="0"/>
              <a:t>To explore, analyze, and identify the factors affecting drug persistency.</a:t>
            </a:r>
          </a:p>
          <a:p>
            <a:r>
              <a:rPr lang="en-US" sz="2100" dirty="0"/>
              <a:t>To build a classification model that can predict whether a patient is likely to be persistent with a prescribed drug.</a:t>
            </a:r>
          </a:p>
          <a:p>
            <a:r>
              <a:rPr lang="en-US" sz="3100" b="1" dirty="0"/>
              <a:t>Approach:</a:t>
            </a:r>
          </a:p>
          <a:p>
            <a:pPr marL="0" indent="0">
              <a:buNone/>
            </a:pPr>
            <a:r>
              <a:rPr lang="en-US" sz="2100" dirty="0"/>
              <a:t>The analysis is divided into the following three key stages:</a:t>
            </a:r>
          </a:p>
          <a:p>
            <a:pPr marL="0" indent="0">
              <a:buNone/>
            </a:pPr>
            <a:r>
              <a:rPr lang="en-US" b="1" dirty="0"/>
              <a:t>	Data Understanding:</a:t>
            </a:r>
            <a:endParaRPr lang="en-US" dirty="0"/>
          </a:p>
          <a:p>
            <a:pPr lvl="2"/>
            <a:r>
              <a:rPr lang="en-US" dirty="0"/>
              <a:t>Explore the dataset to understand its structure, variables, and data quality.</a:t>
            </a:r>
          </a:p>
          <a:p>
            <a:pPr lvl="2"/>
            <a:r>
              <a:rPr lang="en-US" dirty="0"/>
              <a:t>Identify missing values, data types, and potential anomalies.</a:t>
            </a:r>
          </a:p>
          <a:p>
            <a:pPr marL="0" indent="0">
              <a:buNone/>
            </a:pPr>
            <a:r>
              <a:rPr lang="en-US" b="1" dirty="0"/>
              <a:t>	Data Insights and Visualization:</a:t>
            </a:r>
            <a:endParaRPr lang="en-US" dirty="0"/>
          </a:p>
          <a:p>
            <a:pPr lvl="2"/>
            <a:r>
              <a:rPr lang="en-US" dirty="0"/>
              <a:t>Perform exploratory data analysis (EDA) to uncover patterns, correlations, and trends.</a:t>
            </a:r>
          </a:p>
          <a:p>
            <a:pPr lvl="2"/>
            <a:r>
              <a:rPr lang="en-US" dirty="0"/>
              <a:t>Visualize relationships between key variables and persistency behavior.</a:t>
            </a:r>
          </a:p>
          <a:p>
            <a:pPr marL="0" indent="0">
              <a:buNone/>
            </a:pPr>
            <a:r>
              <a:rPr lang="en-US" b="1" dirty="0"/>
              <a:t>	Modeling and Recommendations:</a:t>
            </a:r>
            <a:endParaRPr lang="en-US" dirty="0"/>
          </a:p>
          <a:p>
            <a:pPr lvl="2"/>
            <a:r>
              <a:rPr lang="en-US" dirty="0"/>
              <a:t>Build and evaluate classification models to predict drug persistency.</a:t>
            </a:r>
          </a:p>
          <a:p>
            <a:pPr lvl="2"/>
            <a:r>
              <a:rPr lang="en-US" dirty="0"/>
              <a:t>Derive business recommendations based on model insights and data patterns.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648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CD41-6D41-E4A6-AD89-652E71A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5789-88F9-0CC0-36B7-989EF6D5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174"/>
            <a:ext cx="10515600" cy="5098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objective of this phase is to gain an initial understanding of the dataset's structure, quality, and key characteristics.</a:t>
            </a:r>
            <a:br>
              <a:rPr lang="en-US" dirty="0"/>
            </a:br>
            <a:r>
              <a:rPr lang="en-US" b="1" dirty="0"/>
              <a:t>Dataset Overview:</a:t>
            </a:r>
          </a:p>
          <a:p>
            <a:r>
              <a:rPr lang="en-US" dirty="0"/>
              <a:t>The dataset consists of </a:t>
            </a:r>
            <a:r>
              <a:rPr lang="en-US" b="1" dirty="0"/>
              <a:t>68 features</a:t>
            </a:r>
            <a:r>
              <a:rPr lang="en-US" dirty="0"/>
              <a:t>, categorized into the following groups:</a:t>
            </a:r>
          </a:p>
          <a:p>
            <a:r>
              <a:rPr lang="en-US" b="1" dirty="0"/>
              <a:t>General Features</a:t>
            </a:r>
            <a:br>
              <a:rPr lang="en-US" dirty="0"/>
            </a:br>
            <a:r>
              <a:rPr lang="en-US" dirty="0"/>
              <a:t>Includes demographic information (e.g., age, gender, region) and provider-related attributes (e.g., specialty, experience).</a:t>
            </a:r>
          </a:p>
          <a:p>
            <a:r>
              <a:rPr lang="en-US" b="1" dirty="0"/>
              <a:t>Disease/Drug Factors</a:t>
            </a:r>
            <a:br>
              <a:rPr lang="en-US" dirty="0"/>
            </a:br>
            <a:r>
              <a:rPr lang="en-US" dirty="0"/>
              <a:t>Captures the type and nature of diseases diagnosed and drugs prescribed, including treatment history and drug categories.</a:t>
            </a:r>
          </a:p>
          <a:p>
            <a:r>
              <a:rPr lang="en-US" b="1" dirty="0"/>
              <a:t>Clinical Factors</a:t>
            </a:r>
            <a:br>
              <a:rPr lang="en-US" dirty="0"/>
            </a:br>
            <a:r>
              <a:rPr lang="en-US" dirty="0"/>
              <a:t>Involves lab results, diagnostic codes, comorbidities, and other clinical measurements relevant to treatment decisions.</a:t>
            </a:r>
          </a:p>
          <a:p>
            <a:r>
              <a:rPr lang="en-US" b="1" dirty="0"/>
              <a:t>Total Number of Patients:</a:t>
            </a:r>
            <a:r>
              <a:rPr lang="en-US" dirty="0"/>
              <a:t> </a:t>
            </a:r>
            <a:r>
              <a:rPr lang="en-US" b="1" dirty="0"/>
              <a:t>3,424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7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F35B-4A39-C2D9-6ABC-E825F494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B5219-C01C-B630-CCED-C7D85BB025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10" y="2030341"/>
            <a:ext cx="5676489" cy="43513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90BA05-F05C-B021-C1A2-E4E0F285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1" y="2054732"/>
            <a:ext cx="5780459" cy="383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E6F-BCC8-EA80-A2BF-4D24F6D1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Bucket vs. Persistency Flag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D4CF5-C3DB-864E-7C5A-9F895213C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54" y="2625103"/>
            <a:ext cx="5799393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2220-EF1C-3878-4761-022C0D6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vs. Persistency Flag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CF053-D920-2BF2-07E9-4ABDDB54E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10" y="2337215"/>
            <a:ext cx="5916212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9B5-6061-D194-ADB5-11D69EE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Analysis of Disease Types and Responsible Physician Specialties </a:t>
            </a:r>
            <a:br>
              <a:rPr lang="en-US" dirty="0"/>
            </a:br>
            <a:r>
              <a:rPr lang="en-US" sz="2200" dirty="0"/>
              <a:t>This section focuses on understanding how various disease types and physician specialties are related to drug persistency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9130D-EB41-2CE9-7AB2-93A4F41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15" y="2813452"/>
            <a:ext cx="7815831" cy="36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47C6-50BD-2E56-4D2D-7A0B5F73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 fontScale="90000"/>
          </a:bodyPr>
          <a:lstStyle/>
          <a:p>
            <a:r>
              <a:rPr lang="en-US" dirty="0"/>
              <a:t>Drug-related Feature Evaluation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242D3-E6F5-2695-FC9E-31203893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95" y="1896532"/>
            <a:ext cx="87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A7D-53E0-5DDF-A15B-68338976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Disease-related Feature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ACCC7-885D-1B87-2C88-DAA603C3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5" y="1925103"/>
            <a:ext cx="8676190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579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DATA SCIENCE HEALTHCARE PROJECT INDIVIDUAL PROJECT NAME: HEALTH and CARE </vt:lpstr>
      <vt:lpstr> Drug Persistency case study</vt:lpstr>
      <vt:lpstr>Data Exploration </vt:lpstr>
      <vt:lpstr>ANALYSIS</vt:lpstr>
      <vt:lpstr>Age Bucket vs. Persistency Flag </vt:lpstr>
      <vt:lpstr>Ethnicity vs. Persistency Flag </vt:lpstr>
      <vt:lpstr>  Analysis of Disease Types and Responsible Physician Specialties  This section focuses on understanding how various disease types and physician specialties are related to drug persistency outcomes</vt:lpstr>
      <vt:lpstr>Drug-related Feature Evaluation </vt:lpstr>
      <vt:lpstr>Disease-related Feature Evaluation</vt:lpstr>
      <vt:lpstr>Clinical Risk Evaluation</vt:lpstr>
      <vt:lpstr>   Feature Importance Analysis The dominance analysis identified the top 15 most influential features impacting drug persistency. Notably, clinical parameters emerged as the most influential contributors, suggesting that a patient’s medical and diagnostic history plays a critical role in determining treatment adherence.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abinaazees@gmail.com</cp:lastModifiedBy>
  <cp:revision>179</cp:revision>
  <cp:lastPrinted>2019-08-24T08:13:50Z</cp:lastPrinted>
  <dcterms:created xsi:type="dcterms:W3CDTF">2019-08-19T15:39:24Z</dcterms:created>
  <dcterms:modified xsi:type="dcterms:W3CDTF">2025-07-16T12:24:22Z</dcterms:modified>
</cp:coreProperties>
</file>