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regular r:id="rId14"/>
    </p:embeddedFont>
    <p:embeddedFont>
      <p:font typeface="DM Sans" pitchFamily="2"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D7BD36-36AE-41BA-BBCA-CA2B03762A19}" v="9" dt="2024-11-14T21:44:38.6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79477" autoAdjust="0"/>
  </p:normalViewPr>
  <p:slideViewPr>
    <p:cSldViewPr>
      <p:cViewPr varScale="1">
        <p:scale>
          <a:sx n="44" d="100"/>
          <a:sy n="44" d="100"/>
        </p:scale>
        <p:origin x="65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2.fntdata"/><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inanda Manoj" userId="f77583ac114fdbd8" providerId="LiveId" clId="{B0D7BD36-36AE-41BA-BBCA-CA2B03762A19}"/>
    <pc:docChg chg="undo custSel modSld">
      <pc:chgData name="Abinanda Manoj" userId="f77583ac114fdbd8" providerId="LiveId" clId="{B0D7BD36-36AE-41BA-BBCA-CA2B03762A19}" dt="2024-11-14T21:44:47.383" v="1398" actId="1076"/>
      <pc:docMkLst>
        <pc:docMk/>
      </pc:docMkLst>
      <pc:sldChg chg="addSp delSp modSp mod">
        <pc:chgData name="Abinanda Manoj" userId="f77583ac114fdbd8" providerId="LiveId" clId="{B0D7BD36-36AE-41BA-BBCA-CA2B03762A19}" dt="2024-11-14T20:59:52.021" v="210" actId="1076"/>
        <pc:sldMkLst>
          <pc:docMk/>
          <pc:sldMk cId="0" sldId="262"/>
        </pc:sldMkLst>
        <pc:spChg chg="mod">
          <ac:chgData name="Abinanda Manoj" userId="f77583ac114fdbd8" providerId="LiveId" clId="{B0D7BD36-36AE-41BA-BBCA-CA2B03762A19}" dt="2024-11-14T20:54:40.822" v="85" actId="207"/>
          <ac:spMkLst>
            <pc:docMk/>
            <pc:sldMk cId="0" sldId="262"/>
            <ac:spMk id="3" creationId="{00000000-0000-0000-0000-000000000000}"/>
          </ac:spMkLst>
        </pc:spChg>
        <pc:spChg chg="add mod">
          <ac:chgData name="Abinanda Manoj" userId="f77583ac114fdbd8" providerId="LiveId" clId="{B0D7BD36-36AE-41BA-BBCA-CA2B03762A19}" dt="2024-11-14T20:59:30.445" v="207" actId="1076"/>
          <ac:spMkLst>
            <pc:docMk/>
            <pc:sldMk cId="0" sldId="262"/>
            <ac:spMk id="26" creationId="{8CEE78EB-74F8-B14D-6F3D-90B3D96E8478}"/>
          </ac:spMkLst>
        </pc:spChg>
        <pc:spChg chg="add mod">
          <ac:chgData name="Abinanda Manoj" userId="f77583ac114fdbd8" providerId="LiveId" clId="{B0D7BD36-36AE-41BA-BBCA-CA2B03762A19}" dt="2024-11-14T20:59:52.021" v="210" actId="1076"/>
          <ac:spMkLst>
            <pc:docMk/>
            <pc:sldMk cId="0" sldId="262"/>
            <ac:spMk id="27" creationId="{29817FDD-4641-2965-4F21-6BF7E8D341F5}"/>
          </ac:spMkLst>
        </pc:spChg>
        <pc:spChg chg="add mod">
          <ac:chgData name="Abinanda Manoj" userId="f77583ac114fdbd8" providerId="LiveId" clId="{B0D7BD36-36AE-41BA-BBCA-CA2B03762A19}" dt="2024-11-14T20:59:14.518" v="206" actId="1076"/>
          <ac:spMkLst>
            <pc:docMk/>
            <pc:sldMk cId="0" sldId="262"/>
            <ac:spMk id="28" creationId="{7F365F32-46C5-C5E3-33E1-C40D11521942}"/>
          </ac:spMkLst>
        </pc:spChg>
        <pc:picChg chg="mod">
          <ac:chgData name="Abinanda Manoj" userId="f77583ac114fdbd8" providerId="LiveId" clId="{B0D7BD36-36AE-41BA-BBCA-CA2B03762A19}" dt="2024-11-14T20:55:03.396" v="89" actId="1076"/>
          <ac:picMkLst>
            <pc:docMk/>
            <pc:sldMk cId="0" sldId="262"/>
            <ac:picMk id="2" creationId="{00000000-0000-0000-0000-000000000000}"/>
          </ac:picMkLst>
        </pc:picChg>
        <pc:picChg chg="mod">
          <ac:chgData name="Abinanda Manoj" userId="f77583ac114fdbd8" providerId="LiveId" clId="{B0D7BD36-36AE-41BA-BBCA-CA2B03762A19}" dt="2024-11-14T20:55:14.492" v="91" actId="1076"/>
          <ac:picMkLst>
            <pc:docMk/>
            <pc:sldMk cId="0" sldId="262"/>
            <ac:picMk id="12" creationId="{00000000-0000-0000-0000-000000000000}"/>
          </ac:picMkLst>
        </pc:picChg>
        <pc:picChg chg="mod">
          <ac:chgData name="Abinanda Manoj" userId="f77583ac114fdbd8" providerId="LiveId" clId="{B0D7BD36-36AE-41BA-BBCA-CA2B03762A19}" dt="2024-11-14T20:59:41.252" v="209" actId="1076"/>
          <ac:picMkLst>
            <pc:docMk/>
            <pc:sldMk cId="0" sldId="262"/>
            <ac:picMk id="13" creationId="{00000000-0000-0000-0000-000000000000}"/>
          </ac:picMkLst>
        </pc:picChg>
        <pc:picChg chg="add del mod">
          <ac:chgData name="Abinanda Manoj" userId="f77583ac114fdbd8" providerId="LiveId" clId="{B0D7BD36-36AE-41BA-BBCA-CA2B03762A19}" dt="2024-11-14T20:51:37.903" v="22" actId="21"/>
          <ac:picMkLst>
            <pc:docMk/>
            <pc:sldMk cId="0" sldId="262"/>
            <ac:picMk id="15" creationId="{C8824204-0C7A-95BE-BFA8-4F1996263533}"/>
          </ac:picMkLst>
        </pc:picChg>
        <pc:picChg chg="add del mod">
          <ac:chgData name="Abinanda Manoj" userId="f77583ac114fdbd8" providerId="LiveId" clId="{B0D7BD36-36AE-41BA-BBCA-CA2B03762A19}" dt="2024-11-14T20:51:37.903" v="22" actId="21"/>
          <ac:picMkLst>
            <pc:docMk/>
            <pc:sldMk cId="0" sldId="262"/>
            <ac:picMk id="17" creationId="{E84B93B0-BE51-F029-4BAB-F1B7F2CEE841}"/>
          </ac:picMkLst>
        </pc:picChg>
        <pc:picChg chg="add del mod">
          <ac:chgData name="Abinanda Manoj" userId="f77583ac114fdbd8" providerId="LiveId" clId="{B0D7BD36-36AE-41BA-BBCA-CA2B03762A19}" dt="2024-11-14T20:51:37.903" v="22" actId="21"/>
          <ac:picMkLst>
            <pc:docMk/>
            <pc:sldMk cId="0" sldId="262"/>
            <ac:picMk id="19" creationId="{99EC8E06-7A24-1AD3-B8EE-9E9B1E538F6A}"/>
          </ac:picMkLst>
        </pc:picChg>
        <pc:picChg chg="add del mod">
          <ac:chgData name="Abinanda Manoj" userId="f77583ac114fdbd8" providerId="LiveId" clId="{B0D7BD36-36AE-41BA-BBCA-CA2B03762A19}" dt="2024-11-14T20:51:37.903" v="22" actId="21"/>
          <ac:picMkLst>
            <pc:docMk/>
            <pc:sldMk cId="0" sldId="262"/>
            <ac:picMk id="21" creationId="{21EAAC41-4601-BD0D-AA71-007B20F91226}"/>
          </ac:picMkLst>
        </pc:picChg>
        <pc:picChg chg="add del mod">
          <ac:chgData name="Abinanda Manoj" userId="f77583ac114fdbd8" providerId="LiveId" clId="{B0D7BD36-36AE-41BA-BBCA-CA2B03762A19}" dt="2024-11-14T20:51:37.903" v="22" actId="21"/>
          <ac:picMkLst>
            <pc:docMk/>
            <pc:sldMk cId="0" sldId="262"/>
            <ac:picMk id="23" creationId="{F1724020-606B-F83F-E57D-171318BB77C3}"/>
          </ac:picMkLst>
        </pc:picChg>
        <pc:picChg chg="add del mod">
          <ac:chgData name="Abinanda Manoj" userId="f77583ac114fdbd8" providerId="LiveId" clId="{B0D7BD36-36AE-41BA-BBCA-CA2B03762A19}" dt="2024-11-14T20:51:37.903" v="22" actId="21"/>
          <ac:picMkLst>
            <pc:docMk/>
            <pc:sldMk cId="0" sldId="262"/>
            <ac:picMk id="25" creationId="{14919BCD-86EF-A57D-A10F-45EB1D951BBA}"/>
          </ac:picMkLst>
        </pc:picChg>
      </pc:sldChg>
      <pc:sldChg chg="addSp delSp modSp mod">
        <pc:chgData name="Abinanda Manoj" userId="f77583ac114fdbd8" providerId="LiveId" clId="{B0D7BD36-36AE-41BA-BBCA-CA2B03762A19}" dt="2024-11-14T21:44:47.383" v="1398" actId="1076"/>
        <pc:sldMkLst>
          <pc:docMk/>
          <pc:sldMk cId="0" sldId="263"/>
        </pc:sldMkLst>
        <pc:graphicFrameChg chg="add mod">
          <ac:chgData name="Abinanda Manoj" userId="f77583ac114fdbd8" providerId="LiveId" clId="{B0D7BD36-36AE-41BA-BBCA-CA2B03762A19}" dt="2024-11-14T21:44:25.463" v="1391" actId="14100"/>
          <ac:graphicFrameMkLst>
            <pc:docMk/>
            <pc:sldMk cId="0" sldId="263"/>
            <ac:graphicFrameMk id="28" creationId="{DE8B8A4A-4868-37D5-B11F-D3A0C67C3974}"/>
          </ac:graphicFrameMkLst>
        </pc:graphicFrameChg>
        <pc:picChg chg="add del mod">
          <ac:chgData name="Abinanda Manoj" userId="f77583ac114fdbd8" providerId="LiveId" clId="{B0D7BD36-36AE-41BA-BBCA-CA2B03762A19}" dt="2024-11-14T21:44:31.637" v="1394" actId="478"/>
          <ac:picMkLst>
            <pc:docMk/>
            <pc:sldMk cId="0" sldId="263"/>
            <ac:picMk id="27" creationId="{748BCA67-5A68-B1EA-374B-5A6A0B29ACE2}"/>
          </ac:picMkLst>
        </pc:picChg>
        <pc:picChg chg="add mod">
          <ac:chgData name="Abinanda Manoj" userId="f77583ac114fdbd8" providerId="LiveId" clId="{B0D7BD36-36AE-41BA-BBCA-CA2B03762A19}" dt="2024-11-14T21:44:47.383" v="1398" actId="1076"/>
          <ac:picMkLst>
            <pc:docMk/>
            <pc:sldMk cId="0" sldId="263"/>
            <ac:picMk id="29" creationId="{B398C828-E5FE-C891-C778-2D3B4A1F9397}"/>
          </ac:picMkLst>
        </pc:picChg>
      </pc:sldChg>
      <pc:sldChg chg="delSp modSp mod">
        <pc:chgData name="Abinanda Manoj" userId="f77583ac114fdbd8" providerId="LiveId" clId="{B0D7BD36-36AE-41BA-BBCA-CA2B03762A19}" dt="2024-11-14T21:42:01.142" v="1384" actId="1076"/>
        <pc:sldMkLst>
          <pc:docMk/>
          <pc:sldMk cId="0" sldId="265"/>
        </pc:sldMkLst>
        <pc:spChg chg="mod">
          <ac:chgData name="Abinanda Manoj" userId="f77583ac114fdbd8" providerId="LiveId" clId="{B0D7BD36-36AE-41BA-BBCA-CA2B03762A19}" dt="2024-11-14T21:42:01.142" v="1384" actId="1076"/>
          <ac:spMkLst>
            <pc:docMk/>
            <pc:sldMk cId="0" sldId="265"/>
            <ac:spMk id="6" creationId="{00000000-0000-0000-0000-000000000000}"/>
          </ac:spMkLst>
        </pc:spChg>
        <pc:spChg chg="mod">
          <ac:chgData name="Abinanda Manoj" userId="f77583ac114fdbd8" providerId="LiveId" clId="{B0D7BD36-36AE-41BA-BBCA-CA2B03762A19}" dt="2024-11-14T21:41:52.221" v="1383" actId="1076"/>
          <ac:spMkLst>
            <pc:docMk/>
            <pc:sldMk cId="0" sldId="265"/>
            <ac:spMk id="25" creationId="{E1CF9388-A25B-45EF-AAD4-73FE2BA72053}"/>
          </ac:spMkLst>
        </pc:spChg>
        <pc:grpChg chg="del">
          <ac:chgData name="Abinanda Manoj" userId="f77583ac114fdbd8" providerId="LiveId" clId="{B0D7BD36-36AE-41BA-BBCA-CA2B03762A19}" dt="2024-11-14T21:40:35.847" v="1375" actId="478"/>
          <ac:grpSpMkLst>
            <pc:docMk/>
            <pc:sldMk cId="0" sldId="265"/>
            <ac:grpSpMk id="20" creationId="{C00ABEC5-EF3F-4E3E-827E-EB1F2EF17C0D}"/>
          </ac:grpSpMkLst>
        </pc:grpChg>
        <pc:grpChg chg="mod">
          <ac:chgData name="Abinanda Manoj" userId="f77583ac114fdbd8" providerId="LiveId" clId="{B0D7BD36-36AE-41BA-BBCA-CA2B03762A19}" dt="2024-11-14T21:40:41.490" v="1376" actId="1076"/>
          <ac:grpSpMkLst>
            <pc:docMk/>
            <pc:sldMk cId="0" sldId="265"/>
            <ac:grpSpMk id="23" creationId="{F49CBA38-C879-499F-B0F5-691188949921}"/>
          </ac:grpSpMkLst>
        </pc:grpChg>
        <pc:picChg chg="mod">
          <ac:chgData name="Abinanda Manoj" userId="f77583ac114fdbd8" providerId="LiveId" clId="{B0D7BD36-36AE-41BA-BBCA-CA2B03762A19}" dt="2024-11-14T21:00:39.684" v="212" actId="1076"/>
          <ac:picMkLst>
            <pc:docMk/>
            <pc:sldMk cId="0" sldId="265"/>
            <ac:picMk id="2" creationId="{00000000-0000-0000-0000-000000000000}"/>
          </ac:picMkLst>
        </pc:picChg>
        <pc:picChg chg="mod">
          <ac:chgData name="Abinanda Manoj" userId="f77583ac114fdbd8" providerId="LiveId" clId="{B0D7BD36-36AE-41BA-BBCA-CA2B03762A19}" dt="2024-11-14T21:00:49.916" v="215" actId="1076"/>
          <ac:picMkLst>
            <pc:docMk/>
            <pc:sldMk cId="0" sldId="265"/>
            <ac:picMk id="3" creationId="{00000000-0000-0000-0000-000000000000}"/>
          </ac:picMkLst>
        </pc:picChg>
        <pc:picChg chg="mod">
          <ac:chgData name="Abinanda Manoj" userId="f77583ac114fdbd8" providerId="LiveId" clId="{B0D7BD36-36AE-41BA-BBCA-CA2B03762A19}" dt="2024-11-14T21:00:56.716" v="216" actId="1076"/>
          <ac:picMkLst>
            <pc:docMk/>
            <pc:sldMk cId="0" sldId="265"/>
            <ac:picMk id="4" creationId="{00000000-0000-0000-0000-000000000000}"/>
          </ac:picMkLst>
        </pc:picChg>
        <pc:picChg chg="mod">
          <ac:chgData name="Abinanda Manoj" userId="f77583ac114fdbd8" providerId="LiveId" clId="{B0D7BD36-36AE-41BA-BBCA-CA2B03762A19}" dt="2024-11-14T21:00:35.996" v="211" actId="1076"/>
          <ac:picMkLst>
            <pc:docMk/>
            <pc:sldMk cId="0" sldId="265"/>
            <ac:picMk id="5" creationId="{00000000-0000-0000-0000-000000000000}"/>
          </ac:picMkLst>
        </pc:picChg>
      </pc:sldChg>
      <pc:sldChg chg="addSp modSp mod">
        <pc:chgData name="Abinanda Manoj" userId="f77583ac114fdbd8" providerId="LiveId" clId="{B0D7BD36-36AE-41BA-BBCA-CA2B03762A19}" dt="2024-11-14T20:31:43.427" v="12" actId="1076"/>
        <pc:sldMkLst>
          <pc:docMk/>
          <pc:sldMk cId="2453851658" sldId="267"/>
        </pc:sldMkLst>
        <pc:picChg chg="add mod">
          <ac:chgData name="Abinanda Manoj" userId="f77583ac114fdbd8" providerId="LiveId" clId="{B0D7BD36-36AE-41BA-BBCA-CA2B03762A19}" dt="2024-11-14T20:31:43.427" v="12" actId="1076"/>
          <ac:picMkLst>
            <pc:docMk/>
            <pc:sldMk cId="2453851658" sldId="267"/>
            <ac:picMk id="27" creationId="{C294E2E6-9CED-11FB-8147-24CBDEEFBD6C}"/>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f77583ac114fdbd8/Desktop/forage/Reaction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5 categories by Total Popularity Score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dLbls>
          <c:dLblPos val="outEnd"/>
          <c:showLegendKey val="0"/>
          <c:showVal val="1"/>
          <c:showCatName val="0"/>
          <c:showSerName val="0"/>
          <c:showPercent val="0"/>
          <c:showBubbleSize val="0"/>
        </c:dLbls>
        <c:gapWidth val="219"/>
        <c:overlap val="-27"/>
        <c:axId val="892767183"/>
        <c:axId val="892765743"/>
      </c:barChart>
      <c:catAx>
        <c:axId val="8927671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Categories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2765743"/>
        <c:crosses val="autoZero"/>
        <c:auto val="1"/>
        <c:lblAlgn val="ctr"/>
        <c:lblOffset val="100"/>
        <c:noMultiLvlLbl val="0"/>
      </c:catAx>
      <c:valAx>
        <c:axId val="8927657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a:t>
                </a:r>
                <a:r>
                  <a:rPr lang="en-US" baseline="0"/>
                  <a:t> Popularity Score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27671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14.11.2024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7.jpeg"/><Relationship Id="rId4" Type="http://schemas.openxmlformats.org/officeDocument/2006/relationships/image" Target="../media/image14.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US"/>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688837" y="3066429"/>
            <a:ext cx="6815050" cy="2961132"/>
          </a:xfrm>
          <a:prstGeom prst="rect">
            <a:avLst/>
          </a:prstGeom>
        </p:spPr>
        <p:txBody>
          <a:bodyPr wrap="square" lIns="0" tIns="0" rIns="0" bIns="0" rtlCol="0" anchor="t">
            <a:spAutoFit/>
          </a:bodyPr>
          <a:lstStyle/>
          <a:p>
            <a:pPr algn="ctr">
              <a:lnSpc>
                <a:spcPct val="150000"/>
              </a:lnSpc>
            </a:pPr>
            <a:r>
              <a:rPr lang="en-US" sz="4800" b="1" dirty="0">
                <a:solidFill>
                  <a:schemeClr val="bg1"/>
                </a:solidFill>
              </a:rPr>
              <a:t>Content Popularity Analysis for Social Buzz: </a:t>
            </a:r>
          </a:p>
          <a:p>
            <a:pPr algn="ctr">
              <a:lnSpc>
                <a:spcPct val="150000"/>
              </a:lnSpc>
            </a:pPr>
            <a:r>
              <a:rPr lang="en-US" sz="3600" dirty="0">
                <a:solidFill>
                  <a:schemeClr val="bg1"/>
                </a:solidFill>
              </a:rPr>
              <a:t>Insights into Top Categories</a:t>
            </a:r>
            <a:endParaRPr lang="en-US" sz="4000" spc="-105" dirty="0">
              <a:solidFill>
                <a:schemeClr val="bg1"/>
              </a:solidFill>
              <a:latin typeface="Graphik Regular" panose="020B050303020206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8893111" y="5019650"/>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8893111" y="2250643"/>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8910696" y="7859805"/>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4187791" y="1177754"/>
            <a:ext cx="5036754" cy="7963390"/>
          </a:xfrm>
          <a:prstGeom prst="rect">
            <a:avLst/>
          </a:prstGeom>
        </p:spPr>
      </p:pic>
      <p:sp>
        <p:nvSpPr>
          <p:cNvPr id="6" name="TextBox 6"/>
          <p:cNvSpPr txBox="1"/>
          <p:nvPr/>
        </p:nvSpPr>
        <p:spPr>
          <a:xfrm>
            <a:off x="170101" y="4459395"/>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3" name="Group 14">
            <a:extLst>
              <a:ext uri="{FF2B5EF4-FFF2-40B4-BE49-F238E27FC236}">
                <a16:creationId xmlns:a16="http://schemas.microsoft.com/office/drawing/2014/main" id="{F49CBA38-C879-499F-B0F5-691188949921}"/>
              </a:ext>
            </a:extLst>
          </p:cNvPr>
          <p:cNvGrpSpPr/>
          <p:nvPr/>
        </p:nvGrpSpPr>
        <p:grpSpPr>
          <a:xfrm>
            <a:off x="10174061" y="686606"/>
            <a:ext cx="8001000" cy="8913787"/>
            <a:chOff x="-1869213" y="-7675532"/>
            <a:chExt cx="10668000" cy="11885052"/>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1869213" y="-7675532"/>
              <a:ext cx="10668000" cy="11885052"/>
            </a:xfrm>
            <a:prstGeom prst="rect">
              <a:avLst/>
            </a:prstGeom>
          </p:spPr>
          <p:txBody>
            <a:bodyPr wrap="square" lIns="0" tIns="0" rIns="0" bIns="0" rtlCol="0" anchor="t">
              <a:spAutoFit/>
            </a:bodyPr>
            <a:lstStyle/>
            <a:p>
              <a:pPr>
                <a:lnSpc>
                  <a:spcPts val="2940"/>
                </a:lnSpc>
              </a:pPr>
              <a:r>
                <a:rPr lang="en-US" sz="2800" b="1" spc="-21" dirty="0">
                  <a:solidFill>
                    <a:srgbClr val="000000"/>
                  </a:solidFill>
                  <a:latin typeface="Graphik Regular" panose="020B0503030202060203" pitchFamily="34" charset="0"/>
                </a:rPr>
                <a:t>ANALYSIS:</a:t>
              </a:r>
            </a:p>
            <a:p>
              <a:pPr>
                <a:lnSpc>
                  <a:spcPts val="2940"/>
                </a:lnSpc>
              </a:pPr>
              <a:r>
                <a:rPr lang="en-US" sz="2200" spc="-21" dirty="0">
                  <a:solidFill>
                    <a:srgbClr val="000000"/>
                  </a:solidFill>
                  <a:latin typeface="Graphik Regular" panose="020B0503030202060203" pitchFamily="34" charset="0"/>
                </a:rPr>
                <a:t>Animals are the most popular category for posts, followed by science, technology, and healthy eating. </a:t>
              </a:r>
            </a:p>
            <a:p>
              <a:pPr>
                <a:lnSpc>
                  <a:spcPts val="2940"/>
                </a:lnSpc>
              </a:pPr>
              <a:r>
                <a:rPr lang="en-US" sz="2200" dirty="0"/>
                <a:t>This trend suggests that people are particularly drawn to content related to both everyday, relatable topics and advancements in knowledge and lifestyle.</a:t>
              </a:r>
            </a:p>
            <a:p>
              <a:pPr>
                <a:lnSpc>
                  <a:spcPts val="2940"/>
                </a:lnSpc>
              </a:pPr>
              <a:endParaRPr lang="en-US" sz="2000" dirty="0"/>
            </a:p>
            <a:p>
              <a:pPr>
                <a:lnSpc>
                  <a:spcPts val="2940"/>
                </a:lnSpc>
              </a:pPr>
              <a:r>
                <a:rPr lang="en-US" sz="2800" b="1" spc="-21" dirty="0">
                  <a:solidFill>
                    <a:srgbClr val="000000"/>
                  </a:solidFill>
                  <a:latin typeface="Graphik Regular" panose="020B0503030202060203" pitchFamily="34" charset="0"/>
                </a:rPr>
                <a:t>INSIGHTS:</a:t>
              </a:r>
            </a:p>
            <a:p>
              <a:pPr>
                <a:lnSpc>
                  <a:spcPts val="2940"/>
                </a:lnSpc>
              </a:pPr>
              <a:r>
                <a:rPr lang="en-US" sz="2200" dirty="0"/>
                <a:t>Since animal content is the most popular category among users, this insight offers valuable direction for the company's engagement strategy. Partnering with pet shelters, animal welfare organizations, or even pet product brands could help create meaningful campaigns that resonate with the audience. These partnerships could involve promoting adoptable animals, hosting virtual pet events, or creating interactive, user-driven content, like sharing pet photos or stories. Such initiatives not only boost user engagement but also build a community around shared interests, potentially increasing brand loyalty and expanding reach within this enthusiastic audience segment.</a:t>
              </a:r>
            </a:p>
            <a:p>
              <a:pPr>
                <a:lnSpc>
                  <a:spcPts val="2940"/>
                </a:lnSpc>
              </a:pPr>
              <a:endParaRPr lang="en-US" sz="2100" spc="-21" dirty="0">
                <a:solidFill>
                  <a:srgbClr val="000000"/>
                </a:solidFill>
                <a:latin typeface="Graphik Regular" panose="020B0503030202060203" pitchFamily="34" charset="0"/>
              </a:endParaRPr>
            </a:p>
            <a:p>
              <a:pPr>
                <a:lnSpc>
                  <a:spcPts val="2940"/>
                </a:lnSpc>
              </a:pPr>
              <a:r>
                <a:rPr lang="en-US" sz="2800" b="1" spc="-21" dirty="0">
                  <a:solidFill>
                    <a:srgbClr val="000000"/>
                  </a:solidFill>
                  <a:latin typeface="Graphik Regular" panose="020B0503030202060203" pitchFamily="34" charset="0"/>
                </a:rPr>
                <a:t>NEXT STEPS:</a:t>
              </a:r>
            </a:p>
            <a:p>
              <a:pPr>
                <a:lnSpc>
                  <a:spcPts val="2940"/>
                </a:lnSpc>
              </a:pPr>
              <a:r>
                <a:rPr lang="en-US" sz="2200" dirty="0"/>
                <a:t>To help you maximize these insights and drive impactful results, let’s work together on implementing these strategies. We’re excited to support you in reaching this goal!</a:t>
              </a:r>
              <a:endParaRPr lang="en-US" sz="2200" spc="-21" dirty="0">
                <a:solidFill>
                  <a:srgbClr val="000000"/>
                </a:solidFill>
                <a:latin typeface="Graphik Regular" panose="020B0503030202060203" pitchFamily="34"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5786276"/>
            <a:chOff x="0" y="0"/>
            <a:chExt cx="11564591" cy="7715033"/>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6"/>
              <a:ext cx="11564591" cy="5416867"/>
            </a:xfrm>
            <a:prstGeom prst="rect">
              <a:avLst/>
            </a:prstGeom>
          </p:spPr>
          <p:txBody>
            <a:bodyPr lIns="0" tIns="0" rIns="0" bIns="0" rtlCol="0" anchor="t">
              <a:spAutoFit/>
            </a:bodyPr>
            <a:lstStyle/>
            <a:p>
              <a:r>
                <a:rPr lang="en-US" sz="4400" spc="-19" dirty="0">
                  <a:solidFill>
                    <a:srgbClr val="000000"/>
                  </a:solidFill>
                  <a:latin typeface="Graphik Regular" panose="020B0503030202060203" pitchFamily="34" charset="0"/>
                </a:rPr>
                <a:t>&gt; Project recap</a:t>
              </a:r>
            </a:p>
            <a:p>
              <a:r>
                <a:rPr lang="en-US" sz="4400" spc="-19" dirty="0">
                  <a:solidFill>
                    <a:srgbClr val="000000"/>
                  </a:solidFill>
                  <a:latin typeface="Graphik Regular" panose="020B0503030202060203" pitchFamily="34" charset="0"/>
                </a:rPr>
                <a:t>&gt; Problem</a:t>
              </a:r>
            </a:p>
            <a:p>
              <a:r>
                <a:rPr lang="en-US" sz="4400" spc="-19" dirty="0">
                  <a:solidFill>
                    <a:srgbClr val="000000"/>
                  </a:solidFill>
                  <a:latin typeface="Graphik Regular" panose="020B0503030202060203" pitchFamily="34" charset="0"/>
                </a:rPr>
                <a:t>&gt; The Analytics team</a:t>
              </a:r>
            </a:p>
            <a:p>
              <a:r>
                <a:rPr lang="en-US" sz="4400" spc="-19" dirty="0">
                  <a:solidFill>
                    <a:srgbClr val="000000"/>
                  </a:solidFill>
                  <a:latin typeface="Graphik Regular" panose="020B0503030202060203" pitchFamily="34" charset="0"/>
                </a:rPr>
                <a:t>&gt; Process</a:t>
              </a:r>
            </a:p>
            <a:p>
              <a:r>
                <a:rPr lang="en-US" sz="4400" spc="-19" dirty="0">
                  <a:solidFill>
                    <a:srgbClr val="000000"/>
                  </a:solidFill>
                  <a:latin typeface="Graphik Regular" panose="020B0503030202060203" pitchFamily="34" charset="0"/>
                </a:rPr>
                <a:t>&gt; Insights</a:t>
              </a:r>
            </a:p>
            <a:p>
              <a:r>
                <a:rPr lang="en-US" sz="4400" spc="-19" dirty="0">
                  <a:solidFill>
                    <a:srgbClr val="000000"/>
                  </a:solidFill>
                  <a:latin typeface="Graphik Regular" panose="020B0503030202060203" pitchFamily="34" charset="0"/>
                </a:rPr>
                <a:t>&gt; 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US"/>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70DBC642-A9D5-BDE1-031D-07BB31AA48AD}"/>
              </a:ext>
            </a:extLst>
          </p:cNvPr>
          <p:cNvSpPr txBox="1"/>
          <p:nvPr/>
        </p:nvSpPr>
        <p:spPr>
          <a:xfrm>
            <a:off x="8436952" y="2881341"/>
            <a:ext cx="7868001" cy="4524315"/>
          </a:xfrm>
          <a:prstGeom prst="rect">
            <a:avLst/>
          </a:prstGeom>
          <a:noFill/>
        </p:spPr>
        <p:txBody>
          <a:bodyPr wrap="square" rtlCol="0">
            <a:spAutoFit/>
          </a:bodyPr>
          <a:lstStyle/>
          <a:p>
            <a:r>
              <a:rPr lang="en-US" sz="3200" dirty="0"/>
              <a:t>As a fast-growing technology unicorn, Social Buzz demands quick adaptation to its global scale. The following tasks will be the focus of Accenture's three-month proof-of-concept:</a:t>
            </a:r>
          </a:p>
          <a:p>
            <a:pPr>
              <a:buFont typeface="Arial" panose="020B0604020202020204" pitchFamily="34" charset="0"/>
              <a:buChar char="•"/>
            </a:pPr>
            <a:r>
              <a:rPr lang="en-US" sz="3200" dirty="0"/>
              <a:t>  Audit of Big Data practices at Social Buzz</a:t>
            </a:r>
          </a:p>
          <a:p>
            <a:pPr>
              <a:buFont typeface="Arial" panose="020B0604020202020204" pitchFamily="34" charset="0"/>
              <a:buChar char="•"/>
            </a:pPr>
            <a:r>
              <a:rPr lang="en-US" sz="3200" dirty="0"/>
              <a:t>  Recommendations for launching a successful IPOs</a:t>
            </a:r>
          </a:p>
          <a:p>
            <a:pPr>
              <a:buFont typeface="Arial" panose="020B0604020202020204" pitchFamily="34" charset="0"/>
              <a:buChar char="•"/>
            </a:pPr>
            <a:r>
              <a:rPr lang="en-US" sz="3200" dirty="0"/>
              <a:t>  Identifying Social Buzz's five most popular content categories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844415" y="800466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37004" y="0"/>
            <a:ext cx="9956216"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274992" y="406153"/>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2107520" y="1444026"/>
            <a:ext cx="6749087" cy="1231106"/>
          </a:xfrm>
          <a:prstGeom prst="rect">
            <a:avLst/>
          </a:prstGeom>
        </p:spPr>
        <p:txBody>
          <a:bodyPr wrap="square"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3" name="TextBox 22">
            <a:extLst>
              <a:ext uri="{FF2B5EF4-FFF2-40B4-BE49-F238E27FC236}">
                <a16:creationId xmlns:a16="http://schemas.microsoft.com/office/drawing/2014/main" id="{40C5222F-CB60-C03F-FB9E-8E853D4A873E}"/>
              </a:ext>
            </a:extLst>
          </p:cNvPr>
          <p:cNvSpPr txBox="1"/>
          <p:nvPr/>
        </p:nvSpPr>
        <p:spPr>
          <a:xfrm>
            <a:off x="2250092" y="3750798"/>
            <a:ext cx="7582999" cy="5632311"/>
          </a:xfrm>
          <a:prstGeom prst="rect">
            <a:avLst/>
          </a:prstGeom>
          <a:noFill/>
        </p:spPr>
        <p:txBody>
          <a:bodyPr wrap="square" rtlCol="0">
            <a:spAutoFit/>
          </a:bodyPr>
          <a:lstStyle/>
          <a:p>
            <a:r>
              <a:rPr lang="en-US" sz="4000" dirty="0">
                <a:solidFill>
                  <a:schemeClr val="bg1"/>
                </a:solidFill>
              </a:rPr>
              <a:t>Over 10000 posts per day</a:t>
            </a:r>
          </a:p>
          <a:p>
            <a:r>
              <a:rPr lang="en-US" sz="4000" dirty="0">
                <a:solidFill>
                  <a:schemeClr val="bg1"/>
                </a:solidFill>
              </a:rPr>
              <a:t>36500000 pieces of content per year!</a:t>
            </a:r>
          </a:p>
          <a:p>
            <a:endParaRPr lang="en-US" sz="4000" dirty="0">
              <a:solidFill>
                <a:schemeClr val="bg1"/>
              </a:solidFill>
            </a:endParaRPr>
          </a:p>
          <a:p>
            <a:endParaRPr lang="en-US" sz="4000" dirty="0">
              <a:solidFill>
                <a:schemeClr val="bg1"/>
              </a:solidFill>
            </a:endParaRPr>
          </a:p>
          <a:p>
            <a:r>
              <a:rPr lang="en-US" sz="4000" dirty="0">
                <a:solidFill>
                  <a:schemeClr val="bg1"/>
                </a:solidFill>
              </a:rPr>
              <a:t>How do we capitalize on it when there is so much?</a:t>
            </a:r>
          </a:p>
          <a:p>
            <a:r>
              <a:rPr lang="en-US" sz="4000" dirty="0">
                <a:solidFill>
                  <a:schemeClr val="bg1"/>
                </a:solidFill>
              </a:rPr>
              <a:t>Analysis to find Social Buzz’s top 5 most popular categories of content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US"/>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sp>
        <p:nvSpPr>
          <p:cNvPr id="20" name="Freeform 20"/>
          <p:cNvSpPr/>
          <p:nvPr/>
        </p:nvSpPr>
        <p:spPr>
          <a:xfrm>
            <a:off x="11443639" y="1050857"/>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25" name="Freeform 25"/>
          <p:cNvSpPr/>
          <p:nvPr/>
        </p:nvSpPr>
        <p:spPr>
          <a:xfrm>
            <a:off x="11443639" y="4002073"/>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0" name="Freeform 30"/>
          <p:cNvSpPr/>
          <p:nvPr/>
        </p:nvSpPr>
        <p:spPr>
          <a:xfrm>
            <a:off x="11443639" y="6953289"/>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7183F5C6-5E4C-F024-4188-7FAA166E5C93}"/>
              </a:ext>
            </a:extLst>
          </p:cNvPr>
          <p:cNvSpPr txBox="1"/>
          <p:nvPr/>
        </p:nvSpPr>
        <p:spPr>
          <a:xfrm>
            <a:off x="14032823" y="7941019"/>
            <a:ext cx="3488185" cy="1077218"/>
          </a:xfrm>
          <a:prstGeom prst="rect">
            <a:avLst/>
          </a:prstGeom>
          <a:noFill/>
        </p:spPr>
        <p:txBody>
          <a:bodyPr wrap="square" rtlCol="0">
            <a:spAutoFit/>
          </a:bodyPr>
          <a:lstStyle/>
          <a:p>
            <a:r>
              <a:rPr lang="en-US" sz="3200" dirty="0"/>
              <a:t>Abinanda Manoj</a:t>
            </a:r>
          </a:p>
          <a:p>
            <a:r>
              <a:rPr lang="en-US" sz="3200" i="1" dirty="0"/>
              <a:t>Data Analyst</a:t>
            </a:r>
          </a:p>
        </p:txBody>
      </p:sp>
      <p:sp>
        <p:nvSpPr>
          <p:cNvPr id="34" name="TextBox 33">
            <a:extLst>
              <a:ext uri="{FF2B5EF4-FFF2-40B4-BE49-F238E27FC236}">
                <a16:creationId xmlns:a16="http://schemas.microsoft.com/office/drawing/2014/main" id="{88895884-1755-57B4-4D56-841D77D1A184}"/>
              </a:ext>
            </a:extLst>
          </p:cNvPr>
          <p:cNvSpPr txBox="1"/>
          <p:nvPr/>
        </p:nvSpPr>
        <p:spPr>
          <a:xfrm>
            <a:off x="14032823" y="4786651"/>
            <a:ext cx="5858087" cy="107721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0" i="0" dirty="0">
                <a:solidFill>
                  <a:srgbClr val="000000"/>
                </a:solidFill>
                <a:effectLst/>
                <a:latin typeface="DM Sans" pitchFamily="2" charset="0"/>
              </a:rPr>
              <a:t>Marcus </a:t>
            </a:r>
            <a:r>
              <a:rPr lang="en-US" sz="3200" b="0" i="0" dirty="0" err="1">
                <a:solidFill>
                  <a:srgbClr val="000000"/>
                </a:solidFill>
                <a:effectLst/>
                <a:latin typeface="DM Sans" pitchFamily="2" charset="0"/>
              </a:rPr>
              <a:t>Rompton</a:t>
            </a:r>
            <a:endParaRPr lang="en-US" sz="3200" b="0" i="0" dirty="0">
              <a:solidFill>
                <a:srgbClr val="000000"/>
              </a:solidFill>
              <a:effectLst/>
              <a:latin typeface="DM Sans"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Senior Principle</a:t>
            </a:r>
          </a:p>
        </p:txBody>
      </p:sp>
      <p:sp>
        <p:nvSpPr>
          <p:cNvPr id="36" name="TextBox 35">
            <a:extLst>
              <a:ext uri="{FF2B5EF4-FFF2-40B4-BE49-F238E27FC236}">
                <a16:creationId xmlns:a16="http://schemas.microsoft.com/office/drawing/2014/main" id="{5DBFEE44-EC34-E4E1-EE36-A9F6AEC811BF}"/>
              </a:ext>
            </a:extLst>
          </p:cNvPr>
          <p:cNvSpPr txBox="1"/>
          <p:nvPr/>
        </p:nvSpPr>
        <p:spPr>
          <a:xfrm>
            <a:off x="14032823" y="1825527"/>
            <a:ext cx="4255177" cy="107721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0" i="0" dirty="0">
                <a:solidFill>
                  <a:srgbClr val="000000"/>
                </a:solidFill>
                <a:effectLst/>
                <a:latin typeface="DM Sans" pitchFamily="2" charset="0"/>
              </a:rPr>
              <a:t>Andrew Fleming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1" u="none" strike="noStrike" kern="1200" cap="none" spc="0" normalizeH="0" baseline="0" noProof="0" dirty="0">
                <a:ln>
                  <a:noFill/>
                </a:ln>
                <a:solidFill>
                  <a:prstClr val="black"/>
                </a:solidFill>
                <a:effectLst/>
                <a:uLnTx/>
                <a:uFillTx/>
                <a:latin typeface="Calibri"/>
                <a:ea typeface="+mn-ea"/>
                <a:cs typeface="+mn-cs"/>
              </a:rPr>
              <a:t>Chief Technical Architect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48355"/>
          </a:xfrm>
          <a:prstGeom prst="rect">
            <a:avLst/>
          </a:prstGeom>
        </p:spPr>
        <p:txBody>
          <a:bodyPr lIns="0" tIns="0" rIns="0" bIns="0" rtlCol="0" anchor="t">
            <a:spAutoFit/>
          </a:bodyPr>
          <a:lstStyle/>
          <a:p>
            <a:pPr algn="r">
              <a:lnSpc>
                <a:spcPts val="9600"/>
              </a:lnSpc>
            </a:pPr>
            <a:r>
              <a:rPr lang="en-US" sz="96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40" name="TextBox 39">
            <a:extLst>
              <a:ext uri="{FF2B5EF4-FFF2-40B4-BE49-F238E27FC236}">
                <a16:creationId xmlns:a16="http://schemas.microsoft.com/office/drawing/2014/main" id="{1FC197AB-A1E7-22B1-CC51-D8C2EFEAFB36}"/>
              </a:ext>
            </a:extLst>
          </p:cNvPr>
          <p:cNvSpPr txBox="1"/>
          <p:nvPr/>
        </p:nvSpPr>
        <p:spPr>
          <a:xfrm>
            <a:off x="4174712" y="1411234"/>
            <a:ext cx="6816794" cy="707886"/>
          </a:xfrm>
          <a:prstGeom prst="rect">
            <a:avLst/>
          </a:prstGeom>
          <a:noFill/>
        </p:spPr>
        <p:txBody>
          <a:bodyPr wrap="square" rtlCol="0">
            <a:spAutoFit/>
          </a:bodyPr>
          <a:lstStyle/>
          <a:p>
            <a:r>
              <a:rPr kumimoji="0" lang="en-US" sz="4000" b="0" i="0" u="none" strike="noStrike" kern="1200" cap="none" spc="0" normalizeH="0" baseline="0" noProof="0" dirty="0">
                <a:ln>
                  <a:noFill/>
                </a:ln>
                <a:solidFill>
                  <a:prstClr val="black"/>
                </a:solidFill>
                <a:effectLst/>
                <a:uLnTx/>
                <a:uFillTx/>
                <a:latin typeface="Calibri"/>
                <a:ea typeface="+mn-ea"/>
                <a:cs typeface="+mn-cs"/>
              </a:rPr>
              <a:t>Understanding Data </a:t>
            </a:r>
            <a:endParaRPr lang="en-US" sz="4000" dirty="0"/>
          </a:p>
        </p:txBody>
      </p:sp>
      <p:sp>
        <p:nvSpPr>
          <p:cNvPr id="41" name="TextBox 40">
            <a:extLst>
              <a:ext uri="{FF2B5EF4-FFF2-40B4-BE49-F238E27FC236}">
                <a16:creationId xmlns:a16="http://schemas.microsoft.com/office/drawing/2014/main" id="{838FA920-6B07-EBC8-7E7A-23C0C239EC67}"/>
              </a:ext>
            </a:extLst>
          </p:cNvPr>
          <p:cNvSpPr txBox="1"/>
          <p:nvPr/>
        </p:nvSpPr>
        <p:spPr>
          <a:xfrm>
            <a:off x="5946205" y="3091396"/>
            <a:ext cx="7687368"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a:ea typeface="+mn-ea"/>
                <a:cs typeface="+mn-cs"/>
              </a:rPr>
              <a:t>Data Cleaning</a:t>
            </a:r>
          </a:p>
        </p:txBody>
      </p:sp>
      <p:sp>
        <p:nvSpPr>
          <p:cNvPr id="42" name="TextBox 41">
            <a:extLst>
              <a:ext uri="{FF2B5EF4-FFF2-40B4-BE49-F238E27FC236}">
                <a16:creationId xmlns:a16="http://schemas.microsoft.com/office/drawing/2014/main" id="{EE508C39-1250-AA97-CBA8-A0ECFC2DA47A}"/>
              </a:ext>
            </a:extLst>
          </p:cNvPr>
          <p:cNvSpPr txBox="1"/>
          <p:nvPr/>
        </p:nvSpPr>
        <p:spPr>
          <a:xfrm>
            <a:off x="7994450" y="4690520"/>
            <a:ext cx="681679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a:ea typeface="+mn-ea"/>
                <a:cs typeface="+mn-cs"/>
              </a:rPr>
              <a:t>Data Transformation</a:t>
            </a:r>
          </a:p>
        </p:txBody>
      </p:sp>
      <p:sp>
        <p:nvSpPr>
          <p:cNvPr id="43" name="TextBox 42">
            <a:extLst>
              <a:ext uri="{FF2B5EF4-FFF2-40B4-BE49-F238E27FC236}">
                <a16:creationId xmlns:a16="http://schemas.microsoft.com/office/drawing/2014/main" id="{2398BE9F-CD20-52F0-7017-BEF16F0F1F4B}"/>
              </a:ext>
            </a:extLst>
          </p:cNvPr>
          <p:cNvSpPr txBox="1"/>
          <p:nvPr/>
        </p:nvSpPr>
        <p:spPr>
          <a:xfrm>
            <a:off x="9910694" y="6276785"/>
            <a:ext cx="681679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a:solidFill>
                  <a:prstClr val="black"/>
                </a:solidFill>
                <a:latin typeface="Calibri"/>
              </a:rPr>
              <a:t>Analysis</a:t>
            </a:r>
            <a:r>
              <a:rPr kumimoji="0" lang="en-US" sz="4000" b="0" i="0" u="none" strike="noStrike" kern="1200" cap="none" spc="0" normalizeH="0" baseline="0" noProof="0" dirty="0">
                <a:ln>
                  <a:noFill/>
                </a:ln>
                <a:solidFill>
                  <a:prstClr val="black"/>
                </a:solidFill>
                <a:effectLst/>
                <a:uLnTx/>
                <a:uFillTx/>
                <a:latin typeface="Calibri"/>
                <a:ea typeface="+mn-ea"/>
                <a:cs typeface="+mn-cs"/>
              </a:rPr>
              <a:t> </a:t>
            </a:r>
          </a:p>
        </p:txBody>
      </p:sp>
      <p:sp>
        <p:nvSpPr>
          <p:cNvPr id="44" name="TextBox 43">
            <a:extLst>
              <a:ext uri="{FF2B5EF4-FFF2-40B4-BE49-F238E27FC236}">
                <a16:creationId xmlns:a16="http://schemas.microsoft.com/office/drawing/2014/main" id="{62A6F529-E26F-C1B2-32A6-1E09ACDA825B}"/>
              </a:ext>
            </a:extLst>
          </p:cNvPr>
          <p:cNvSpPr txBox="1"/>
          <p:nvPr/>
        </p:nvSpPr>
        <p:spPr>
          <a:xfrm>
            <a:off x="11717438" y="8125998"/>
            <a:ext cx="681679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a:solidFill>
                  <a:prstClr val="black"/>
                </a:solidFill>
                <a:latin typeface="Calibri"/>
              </a:rPr>
              <a:t>Result Interpretation</a:t>
            </a:r>
            <a:endParaRPr kumimoji="0" lang="en-US" sz="40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914400" y="6480309"/>
            <a:ext cx="2972219" cy="881758"/>
          </a:xfrm>
          <a:prstGeom prst="rect">
            <a:avLst/>
          </a:prstGeom>
        </p:spPr>
      </p:pic>
      <p:sp>
        <p:nvSpPr>
          <p:cNvPr id="3" name="TextBox 3"/>
          <p:cNvSpPr txBox="1"/>
          <p:nvPr/>
        </p:nvSpPr>
        <p:spPr>
          <a:xfrm>
            <a:off x="7467600" y="647700"/>
            <a:ext cx="4636129" cy="1231106"/>
          </a:xfrm>
          <a:prstGeom prst="rect">
            <a:avLst/>
          </a:prstGeom>
        </p:spPr>
        <p:txBody>
          <a:bodyPr lIns="0" tIns="0" rIns="0" bIns="0" rtlCol="0" anchor="t">
            <a:spAutoFit/>
          </a:bodyPr>
          <a:lstStyle/>
          <a:p>
            <a:pPr>
              <a:lnSpc>
                <a:spcPts val="9600"/>
              </a:lnSpc>
            </a:pPr>
            <a:r>
              <a:rPr lang="en-US" sz="8000" spc="-80" dirty="0">
                <a:solidFill>
                  <a:schemeClr val="accent4"/>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351683" y="6229268"/>
            <a:ext cx="3818425" cy="1132799"/>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103729" y="5780835"/>
            <a:ext cx="5329999" cy="1581232"/>
          </a:xfrm>
          <a:prstGeom prst="rect">
            <a:avLst/>
          </a:prstGeom>
        </p:spPr>
      </p:pic>
      <p:sp>
        <p:nvSpPr>
          <p:cNvPr id="26" name="TextBox 25">
            <a:extLst>
              <a:ext uri="{FF2B5EF4-FFF2-40B4-BE49-F238E27FC236}">
                <a16:creationId xmlns:a16="http://schemas.microsoft.com/office/drawing/2014/main" id="{8CEE78EB-74F8-B14D-6F3D-90B3D96E8478}"/>
              </a:ext>
            </a:extLst>
          </p:cNvPr>
          <p:cNvSpPr txBox="1"/>
          <p:nvPr/>
        </p:nvSpPr>
        <p:spPr>
          <a:xfrm>
            <a:off x="555770" y="3643945"/>
            <a:ext cx="3475439" cy="2585323"/>
          </a:xfrm>
          <a:prstGeom prst="rect">
            <a:avLst/>
          </a:prstGeom>
          <a:noFill/>
        </p:spPr>
        <p:txBody>
          <a:bodyPr wrap="none" rtlCol="0">
            <a:spAutoFit/>
          </a:bodyPr>
          <a:lstStyle/>
          <a:p>
            <a:pPr algn="ctr"/>
            <a:r>
              <a:rPr lang="en-US" sz="8800" b="1" dirty="0">
                <a:solidFill>
                  <a:schemeClr val="accent4"/>
                </a:solidFill>
              </a:rPr>
              <a:t>16</a:t>
            </a:r>
          </a:p>
          <a:p>
            <a:endParaRPr lang="en-US" dirty="0"/>
          </a:p>
          <a:p>
            <a:endParaRPr lang="en-US" sz="2800" b="1" dirty="0">
              <a:solidFill>
                <a:schemeClr val="accent4"/>
              </a:solidFill>
            </a:endParaRPr>
          </a:p>
          <a:p>
            <a:r>
              <a:rPr lang="en-US" sz="2800" b="1" dirty="0">
                <a:solidFill>
                  <a:schemeClr val="accent4"/>
                </a:solidFill>
              </a:rPr>
              <a:t>DISTINCT CATEGORIES</a:t>
            </a:r>
          </a:p>
        </p:txBody>
      </p:sp>
      <p:sp>
        <p:nvSpPr>
          <p:cNvPr id="27" name="TextBox 26">
            <a:extLst>
              <a:ext uri="{FF2B5EF4-FFF2-40B4-BE49-F238E27FC236}">
                <a16:creationId xmlns:a16="http://schemas.microsoft.com/office/drawing/2014/main" id="{29817FDD-4641-2965-4F21-6BF7E8D341F5}"/>
              </a:ext>
            </a:extLst>
          </p:cNvPr>
          <p:cNvSpPr txBox="1"/>
          <p:nvPr/>
        </p:nvSpPr>
        <p:spPr>
          <a:xfrm>
            <a:off x="6061371" y="3072401"/>
            <a:ext cx="4194418" cy="2708434"/>
          </a:xfrm>
          <a:prstGeom prst="rect">
            <a:avLst/>
          </a:prstGeom>
          <a:noFill/>
        </p:spPr>
        <p:txBody>
          <a:bodyPr wrap="none" rtlCol="0">
            <a:spAutoFit/>
          </a:bodyPr>
          <a:lstStyle/>
          <a:p>
            <a:pPr algn="ctr"/>
            <a:r>
              <a:rPr lang="en-US" sz="8800" b="1" dirty="0">
                <a:solidFill>
                  <a:schemeClr val="accent4"/>
                </a:solidFill>
              </a:rPr>
              <a:t>1897 </a:t>
            </a:r>
          </a:p>
          <a:p>
            <a:pPr algn="ctr"/>
            <a:endParaRPr lang="en-US" sz="5400" b="1" dirty="0">
              <a:solidFill>
                <a:schemeClr val="accent4"/>
              </a:solidFill>
            </a:endParaRPr>
          </a:p>
          <a:p>
            <a:r>
              <a:rPr lang="en-US" sz="2800" b="1" dirty="0">
                <a:solidFill>
                  <a:schemeClr val="accent4"/>
                </a:solidFill>
              </a:rPr>
              <a:t>‘ANIMAL’ POST REACTIONS</a:t>
            </a:r>
          </a:p>
        </p:txBody>
      </p:sp>
      <p:sp>
        <p:nvSpPr>
          <p:cNvPr id="28" name="TextBox 27">
            <a:extLst>
              <a:ext uri="{FF2B5EF4-FFF2-40B4-BE49-F238E27FC236}">
                <a16:creationId xmlns:a16="http://schemas.microsoft.com/office/drawing/2014/main" id="{7F365F32-46C5-C5E3-33E1-C40D11521942}"/>
              </a:ext>
            </a:extLst>
          </p:cNvPr>
          <p:cNvSpPr txBox="1"/>
          <p:nvPr/>
        </p:nvSpPr>
        <p:spPr>
          <a:xfrm>
            <a:off x="12513997" y="2351568"/>
            <a:ext cx="4631003" cy="3231654"/>
          </a:xfrm>
          <a:prstGeom prst="rect">
            <a:avLst/>
          </a:prstGeom>
          <a:noFill/>
        </p:spPr>
        <p:txBody>
          <a:bodyPr wrap="square" rtlCol="0">
            <a:spAutoFit/>
          </a:bodyPr>
          <a:lstStyle/>
          <a:p>
            <a:r>
              <a:rPr lang="en-US" sz="8800" b="1" dirty="0">
                <a:solidFill>
                  <a:schemeClr val="accent4"/>
                </a:solidFill>
              </a:rPr>
              <a:t>JANUARY</a:t>
            </a:r>
          </a:p>
          <a:p>
            <a:endParaRPr lang="en-US" sz="8800" b="1" dirty="0">
              <a:solidFill>
                <a:schemeClr val="accent4"/>
              </a:solidFill>
            </a:endParaRPr>
          </a:p>
          <a:p>
            <a:r>
              <a:rPr lang="en-US" sz="2800" b="1" dirty="0">
                <a:solidFill>
                  <a:schemeClr val="accent4"/>
                </a:solidFill>
              </a:rPr>
              <a:t>HIGHEST NUMBER OF POSTS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DE8B8A4A-4868-37D5-B11F-D3A0C67C3974}"/>
              </a:ext>
            </a:extLst>
          </p:cNvPr>
          <p:cNvGraphicFramePr>
            <a:graphicFrameLocks/>
          </p:cNvGraphicFramePr>
          <p:nvPr>
            <p:extLst>
              <p:ext uri="{D42A27DB-BD31-4B8C-83A1-F6EECF244321}">
                <p14:modId xmlns:p14="http://schemas.microsoft.com/office/powerpoint/2010/main" val="1885761648"/>
              </p:ext>
            </p:extLst>
          </p:nvPr>
        </p:nvGraphicFramePr>
        <p:xfrm>
          <a:off x="6700837" y="3764280"/>
          <a:ext cx="4886325" cy="2758440"/>
        </p:xfrm>
        <a:graphic>
          <a:graphicData uri="http://schemas.openxmlformats.org/drawingml/2006/chart">
            <c:chart xmlns:c="http://schemas.openxmlformats.org/drawingml/2006/chart" xmlns:r="http://schemas.openxmlformats.org/officeDocument/2006/relationships" r:id="rId7"/>
          </a:graphicData>
        </a:graphic>
      </p:graphicFrame>
      <p:pic>
        <p:nvPicPr>
          <p:cNvPr id="29" name="Picture 28">
            <a:extLst>
              <a:ext uri="{FF2B5EF4-FFF2-40B4-BE49-F238E27FC236}">
                <a16:creationId xmlns:a16="http://schemas.microsoft.com/office/drawing/2014/main" id="{B398C828-E5FE-C891-C778-2D3B4A1F9397}"/>
              </a:ext>
            </a:extLst>
          </p:cNvPr>
          <p:cNvPicPr>
            <a:picLocks noChangeAspect="1"/>
          </p:cNvPicPr>
          <p:nvPr/>
        </p:nvPicPr>
        <p:blipFill>
          <a:blip r:embed="rId8"/>
          <a:stretch>
            <a:fillRect/>
          </a:stretch>
        </p:blipFill>
        <p:spPr>
          <a:xfrm>
            <a:off x="3272927" y="1614700"/>
            <a:ext cx="13422301" cy="75625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7" name="Picture 26">
            <a:extLst>
              <a:ext uri="{FF2B5EF4-FFF2-40B4-BE49-F238E27FC236}">
                <a16:creationId xmlns:a16="http://schemas.microsoft.com/office/drawing/2014/main" id="{C294E2E6-9CED-11FB-8147-24CBDEEFBD6C}"/>
              </a:ext>
            </a:extLst>
          </p:cNvPr>
          <p:cNvPicPr>
            <a:picLocks noChangeAspect="1"/>
          </p:cNvPicPr>
          <p:nvPr/>
        </p:nvPicPr>
        <p:blipFill>
          <a:blip r:embed="rId7"/>
          <a:stretch>
            <a:fillRect/>
          </a:stretch>
        </p:blipFill>
        <p:spPr>
          <a:xfrm>
            <a:off x="4852881" y="425764"/>
            <a:ext cx="10646216" cy="9435471"/>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TotalTime>
  <Words>388</Words>
  <Application>Microsoft Office PowerPoint</Application>
  <PresentationFormat>Custom</PresentationFormat>
  <Paragraphs>87</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DM Sans</vt:lpstr>
      <vt:lpstr>Graphik Regular</vt:lpstr>
      <vt:lpstr>Clear Sans Regular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Abinanda Manoj</cp:lastModifiedBy>
  <cp:revision>9</cp:revision>
  <dcterms:created xsi:type="dcterms:W3CDTF">2006-08-16T00:00:00Z</dcterms:created>
  <dcterms:modified xsi:type="dcterms:W3CDTF">2024-11-14T21:44:53Z</dcterms:modified>
  <dc:identifier>DAEhDyfaYKE</dc:identifier>
</cp:coreProperties>
</file>