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8"/>
  </p:notesMasterIdLst>
  <p:sldIdLst>
    <p:sldId id="269" r:id="rId2"/>
    <p:sldId id="267" r:id="rId3"/>
    <p:sldId id="268" r:id="rId4"/>
    <p:sldId id="265" r:id="rId5"/>
    <p:sldId id="256" r:id="rId6"/>
    <p:sldId id="257" r:id="rId7"/>
    <p:sldId id="264" r:id="rId8"/>
    <p:sldId id="259" r:id="rId9"/>
    <p:sldId id="260" r:id="rId10"/>
    <p:sldId id="261" r:id="rId11"/>
    <p:sldId id="263" r:id="rId12"/>
    <p:sldId id="266" r:id="rId13"/>
    <p:sldId id="270" r:id="rId14"/>
    <p:sldId id="271"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E7"/>
    <a:srgbClr val="FF2DC8"/>
    <a:srgbClr val="9F2791"/>
    <a:srgbClr val="0026C6"/>
    <a:srgbClr val="DC2C49"/>
    <a:srgbClr val="B30D4C"/>
    <a:srgbClr val="982B28"/>
    <a:srgbClr val="CD3B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366" autoAdjust="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119AE-A4C5-47F0-A307-588F6AEFF3F2}"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61AAF-8A69-47B7-97C0-C19D4927A763}" type="slidenum">
              <a:rPr lang="en-IN" smtClean="0"/>
              <a:t>‹#›</a:t>
            </a:fld>
            <a:endParaRPr lang="en-IN"/>
          </a:p>
        </p:txBody>
      </p:sp>
    </p:spTree>
    <p:extLst>
      <p:ext uri="{BB962C8B-B14F-4D97-AF65-F5344CB8AC3E}">
        <p14:creationId xmlns:p14="http://schemas.microsoft.com/office/powerpoint/2010/main" val="20070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61AAF-8A69-47B7-97C0-C19D4927A763}" type="slidenum">
              <a:rPr lang="en-IN" smtClean="0"/>
              <a:t>5</a:t>
            </a:fld>
            <a:endParaRPr lang="en-IN"/>
          </a:p>
        </p:txBody>
      </p:sp>
    </p:spTree>
    <p:extLst>
      <p:ext uri="{BB962C8B-B14F-4D97-AF65-F5344CB8AC3E}">
        <p14:creationId xmlns:p14="http://schemas.microsoft.com/office/powerpoint/2010/main" val="423343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61AAF-8A69-47B7-97C0-C19D4927A763}" type="slidenum">
              <a:rPr lang="en-IN" smtClean="0"/>
              <a:t>6</a:t>
            </a:fld>
            <a:endParaRPr lang="en-IN"/>
          </a:p>
        </p:txBody>
      </p:sp>
    </p:spTree>
    <p:extLst>
      <p:ext uri="{BB962C8B-B14F-4D97-AF65-F5344CB8AC3E}">
        <p14:creationId xmlns:p14="http://schemas.microsoft.com/office/powerpoint/2010/main" val="76707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61AAF-8A69-47B7-97C0-C19D4927A763}" type="slidenum">
              <a:rPr lang="en-IN" smtClean="0"/>
              <a:t>11</a:t>
            </a:fld>
            <a:endParaRPr lang="en-IN"/>
          </a:p>
        </p:txBody>
      </p:sp>
    </p:spTree>
    <p:extLst>
      <p:ext uri="{BB962C8B-B14F-4D97-AF65-F5344CB8AC3E}">
        <p14:creationId xmlns:p14="http://schemas.microsoft.com/office/powerpoint/2010/main" val="2833094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72BF-AC39-1E18-6125-79C0886D8D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44793C-257C-1966-46F8-FA96BDEE0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280175-5228-7905-4464-6E1E426C499B}"/>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865311CD-1BFA-3AF5-474E-4D201F0FB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6A806-65D5-A1A5-611F-DA0D32227BB4}"/>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89031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A1B0-1BC2-29A8-52F4-582CF274C3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0C13E-E1CD-FC8D-DA18-282A54FC3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B9148-8541-977C-1297-B13A260707EA}"/>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36AD7B33-4C1F-BE3B-23D4-4C4AA75A7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7A61C-B791-689E-8E93-44E39E7AB28A}"/>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7638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6870A-58FF-2664-DA61-D950B8C25D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5F5F03-B429-7622-E850-34BDC1C9E6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94F51-B068-D4BA-3295-40F39319A566}"/>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1DD6649C-1A10-3E43-9DCD-520763850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E3014-99C7-0D78-9536-96E6544D04F6}"/>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65193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C084-4758-1FBE-4740-B0D4BDCF3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4BD573-89C9-852E-1929-260EA11B7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E5AFB-D2B6-09A3-C794-9C04CB8E8FFF}"/>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B8C275A9-F107-6656-5A2C-43B0A5C9E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A71D-B0C1-026A-E7BC-2DE278CE86F5}"/>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09636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0C89-318D-D83C-1498-87D04CDF77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F1CDEE-011B-AE67-FA68-9120D2197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E5DE0-8026-3F66-7757-0063AC8EC8E4}"/>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277AE876-0C29-A09F-F7AF-1F159CF83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A9582-C108-19FB-595E-0A4FF4AA15C6}"/>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32070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DDFD-DFA4-208B-1B9D-7E8002BD3F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3C58C0-B394-7312-8824-C719D5C04B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8ACBD7-A72A-30C8-D24D-52E11F80D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228244-8A4A-502C-521B-62AE0965CF67}"/>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6" name="Footer Placeholder 5">
            <a:extLst>
              <a:ext uri="{FF2B5EF4-FFF2-40B4-BE49-F238E27FC236}">
                <a16:creationId xmlns:a16="http://schemas.microsoft.com/office/drawing/2014/main" id="{88DF53A9-5BC5-319B-9FFE-67E0C684AA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97EF36-8300-B202-EB1F-3EB72F6B4D9F}"/>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393222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FF16-3E2C-1FE5-5168-8AD316BC35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8CF720-797F-DCD8-B7B5-E061628EB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9156DB-B532-0C45-8A7D-48D291E14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31684A-C146-0780-9491-14F3D05EE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A0F301-924C-87C8-136A-1448949AA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80F869-2DB1-F7EA-8360-C23E9B5F667B}"/>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8" name="Footer Placeholder 7">
            <a:extLst>
              <a:ext uri="{FF2B5EF4-FFF2-40B4-BE49-F238E27FC236}">
                <a16:creationId xmlns:a16="http://schemas.microsoft.com/office/drawing/2014/main" id="{64AC040F-6CCD-D421-E0E6-F88CE2C641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08CAC2-5BA7-B205-AB61-1C1558BCB8C3}"/>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314655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CC49-B287-786D-17BA-7894465B2C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E67202-5514-5848-56D9-E131CED211A3}"/>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4" name="Footer Placeholder 3">
            <a:extLst>
              <a:ext uri="{FF2B5EF4-FFF2-40B4-BE49-F238E27FC236}">
                <a16:creationId xmlns:a16="http://schemas.microsoft.com/office/drawing/2014/main" id="{61285AE3-1148-B52A-4F35-57AF31673D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2C0A17-2398-EECD-63A1-982AE6424DC5}"/>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02757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0C20A-65FA-B330-39D6-8DBAE9292C54}"/>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3" name="Footer Placeholder 2">
            <a:extLst>
              <a:ext uri="{FF2B5EF4-FFF2-40B4-BE49-F238E27FC236}">
                <a16:creationId xmlns:a16="http://schemas.microsoft.com/office/drawing/2014/main" id="{A54AAEB8-B718-0053-0FB1-098E0FB819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9324E-5E8A-1A8E-AE24-1CCA787C3E8B}"/>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49442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B90D-8B12-A3B4-97BE-812844819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3D806C-E300-02B7-4150-05AC11226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3EBCA2-7723-4C4B-4E09-5755256F2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50B8-41F4-E12E-7DE6-E4ED1CB41BB5}"/>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6" name="Footer Placeholder 5">
            <a:extLst>
              <a:ext uri="{FF2B5EF4-FFF2-40B4-BE49-F238E27FC236}">
                <a16:creationId xmlns:a16="http://schemas.microsoft.com/office/drawing/2014/main" id="{21C85D0E-7FC7-8797-B856-9ED1DA8D4D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FC37F5-E146-8873-A920-CC6750CB4140}"/>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52394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82C1-4540-21E4-75E4-16A9C9139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D2CB86-A0A8-20DF-3A4D-DD6B3263C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BAF604-D81F-2D93-0A54-26ADC69BC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3C056-6377-0B67-012F-9032EA518027}"/>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6" name="Footer Placeholder 5">
            <a:extLst>
              <a:ext uri="{FF2B5EF4-FFF2-40B4-BE49-F238E27FC236}">
                <a16:creationId xmlns:a16="http://schemas.microsoft.com/office/drawing/2014/main" id="{A9392A02-4E44-4F78-7944-ACCE021D9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327B3-48ED-7492-78A7-EBD22C87385C}"/>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413860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C750E2-3E1F-D579-1053-4EC10C3DC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8E00D-0309-12B3-AB7D-F8D40A830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8E7A54-440C-AB52-8388-62CCE1F98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0830CCB1-FDBD-74D3-4F19-05CA17B28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FCA78E-C38F-FCCB-BCB8-F0B51D5DE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1BB2C-616D-4279-926B-030C4A2C45E4}" type="slidenum">
              <a:rPr lang="en-IN" smtClean="0"/>
              <a:t>‹#›</a:t>
            </a:fld>
            <a:endParaRPr lang="en-IN"/>
          </a:p>
        </p:txBody>
      </p:sp>
    </p:spTree>
    <p:extLst>
      <p:ext uri="{BB962C8B-B14F-4D97-AF65-F5344CB8AC3E}">
        <p14:creationId xmlns:p14="http://schemas.microsoft.com/office/powerpoint/2010/main" val="105708100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15C7F1FF-8A7F-8922-D2BB-5CF99DF59276}"/>
              </a:ext>
            </a:extLst>
          </p:cNvPr>
          <p:cNvSpPr/>
          <p:nvPr/>
        </p:nvSpPr>
        <p:spPr>
          <a:xfrm>
            <a:off x="11119944" y="5779212"/>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37AA0C-E11E-1369-6BF8-27CB351F902F}"/>
              </a:ext>
            </a:extLst>
          </p:cNvPr>
          <p:cNvSpPr/>
          <p:nvPr/>
        </p:nvSpPr>
        <p:spPr>
          <a:xfrm>
            <a:off x="78827" y="5893347"/>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3CE247-E0BA-B289-5AE9-15EDD3D20F85}"/>
              </a:ext>
            </a:extLst>
          </p:cNvPr>
          <p:cNvSpPr/>
          <p:nvPr/>
        </p:nvSpPr>
        <p:spPr>
          <a:xfrm>
            <a:off x="11119944" y="164388"/>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9951DA2-6A1C-3AD1-9575-A0612EA3A284}"/>
              </a:ext>
            </a:extLst>
          </p:cNvPr>
          <p:cNvSpPr/>
          <p:nvPr/>
        </p:nvSpPr>
        <p:spPr>
          <a:xfrm>
            <a:off x="78827" y="225972"/>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6D230-A7B4-B702-6191-8F7D35584545}"/>
              </a:ext>
            </a:extLst>
          </p:cNvPr>
          <p:cNvSpPr txBox="1"/>
          <p:nvPr/>
        </p:nvSpPr>
        <p:spPr>
          <a:xfrm>
            <a:off x="1765738" y="536027"/>
            <a:ext cx="9196551"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22CSL51 – IOT &amp; CLOUD COMPUTING</a:t>
            </a:r>
          </a:p>
        </p:txBody>
      </p:sp>
      <p:sp>
        <p:nvSpPr>
          <p:cNvPr id="5" name="TextBox 4">
            <a:extLst>
              <a:ext uri="{FF2B5EF4-FFF2-40B4-BE49-F238E27FC236}">
                <a16:creationId xmlns:a16="http://schemas.microsoft.com/office/drawing/2014/main" id="{6AD02AE3-6992-4EB2-B033-A9ECC425D7FE}"/>
              </a:ext>
            </a:extLst>
          </p:cNvPr>
          <p:cNvSpPr txBox="1"/>
          <p:nvPr/>
        </p:nvSpPr>
        <p:spPr>
          <a:xfrm>
            <a:off x="5202621" y="1282261"/>
            <a:ext cx="386780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REVIEW - 1</a:t>
            </a:r>
          </a:p>
        </p:txBody>
      </p:sp>
      <p:sp>
        <p:nvSpPr>
          <p:cNvPr id="6" name="TextBox 5">
            <a:extLst>
              <a:ext uri="{FF2B5EF4-FFF2-40B4-BE49-F238E27FC236}">
                <a16:creationId xmlns:a16="http://schemas.microsoft.com/office/drawing/2014/main" id="{EC8424F8-F22A-A5C5-4587-B15ACABE1457}"/>
              </a:ext>
            </a:extLst>
          </p:cNvPr>
          <p:cNvSpPr txBox="1"/>
          <p:nvPr/>
        </p:nvSpPr>
        <p:spPr>
          <a:xfrm>
            <a:off x="1581808" y="2107323"/>
            <a:ext cx="9716813"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TITLE : SALINE BOTTLE MONITORING</a:t>
            </a:r>
          </a:p>
        </p:txBody>
      </p:sp>
      <p:sp>
        <p:nvSpPr>
          <p:cNvPr id="7" name="TextBox 6">
            <a:extLst>
              <a:ext uri="{FF2B5EF4-FFF2-40B4-BE49-F238E27FC236}">
                <a16:creationId xmlns:a16="http://schemas.microsoft.com/office/drawing/2014/main" id="{21E68D26-6981-A2E1-7BC6-4ED5F3846144}"/>
              </a:ext>
            </a:extLst>
          </p:cNvPr>
          <p:cNvSpPr txBox="1"/>
          <p:nvPr/>
        </p:nvSpPr>
        <p:spPr>
          <a:xfrm>
            <a:off x="2522482" y="3688340"/>
            <a:ext cx="577017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TEAM MEMBERS : </a:t>
            </a:r>
          </a:p>
        </p:txBody>
      </p:sp>
      <p:sp>
        <p:nvSpPr>
          <p:cNvPr id="8" name="TextBox 7">
            <a:extLst>
              <a:ext uri="{FF2B5EF4-FFF2-40B4-BE49-F238E27FC236}">
                <a16:creationId xmlns:a16="http://schemas.microsoft.com/office/drawing/2014/main" id="{4E986B44-C0B8-98E2-CFC9-0A3F5DFE37CD}"/>
              </a:ext>
            </a:extLst>
          </p:cNvPr>
          <p:cNvSpPr txBox="1"/>
          <p:nvPr/>
        </p:nvSpPr>
        <p:spPr>
          <a:xfrm>
            <a:off x="3163614" y="4414345"/>
            <a:ext cx="5906814"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ABINANDHANA S G   - 23CSR008</a:t>
            </a:r>
          </a:p>
          <a:p>
            <a:r>
              <a:rPr lang="en-IN" sz="2400" dirty="0">
                <a:latin typeface="Times New Roman" panose="02020603050405020304" pitchFamily="18" charset="0"/>
                <a:cs typeface="Times New Roman" panose="02020603050405020304" pitchFamily="18" charset="0"/>
              </a:rPr>
              <a:t>ABINAYA SRI J             - 23CSR010</a:t>
            </a:r>
          </a:p>
          <a:p>
            <a:r>
              <a:rPr lang="en-IN" sz="2400" dirty="0">
                <a:latin typeface="Times New Roman" panose="02020603050405020304" pitchFamily="18" charset="0"/>
                <a:cs typeface="Times New Roman" panose="02020603050405020304" pitchFamily="18" charset="0"/>
              </a:rPr>
              <a:t>AISHVARRYA P R        - 23CSR015</a:t>
            </a:r>
          </a:p>
          <a:p>
            <a:r>
              <a:rPr lang="en-IN" sz="2400" dirty="0">
                <a:latin typeface="Times New Roman" panose="02020603050405020304" pitchFamily="18" charset="0"/>
                <a:cs typeface="Times New Roman" panose="02020603050405020304" pitchFamily="18" charset="0"/>
              </a:rPr>
              <a:t>AKILA K                        - 23CSR016 </a:t>
            </a:r>
          </a:p>
        </p:txBody>
      </p:sp>
      <p:sp>
        <p:nvSpPr>
          <p:cNvPr id="9" name="Frame 8">
            <a:extLst>
              <a:ext uri="{FF2B5EF4-FFF2-40B4-BE49-F238E27FC236}">
                <a16:creationId xmlns:a16="http://schemas.microsoft.com/office/drawing/2014/main" id="{99C49E16-35FF-D91A-61DC-FF6CD45816D6}"/>
              </a:ext>
            </a:extLst>
          </p:cNvPr>
          <p:cNvSpPr/>
          <p:nvPr/>
        </p:nvSpPr>
        <p:spPr>
          <a:xfrm>
            <a:off x="0" y="0"/>
            <a:ext cx="12213021" cy="6858000"/>
          </a:xfrm>
          <a:prstGeom prst="frame">
            <a:avLst>
              <a:gd name="adj1" fmla="val 5150"/>
            </a:avLst>
          </a:prstGeom>
          <a:solidFill>
            <a:srgbClr val="B30D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795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E9A0E8-CEE6-2A2B-1B6C-7879706C4F5C}"/>
              </a:ext>
            </a:extLst>
          </p:cNvPr>
          <p:cNvPicPr>
            <a:picLocks noChangeAspect="1"/>
          </p:cNvPicPr>
          <p:nvPr/>
        </p:nvPicPr>
        <p:blipFill>
          <a:blip r:embed="rId2"/>
          <a:stretch>
            <a:fillRect/>
          </a:stretch>
        </p:blipFill>
        <p:spPr>
          <a:xfrm>
            <a:off x="6961239" y="603932"/>
            <a:ext cx="5093341" cy="6254068"/>
          </a:xfrm>
          <a:prstGeom prst="rect">
            <a:avLst/>
          </a:prstGeom>
        </p:spPr>
      </p:pic>
      <p:sp>
        <p:nvSpPr>
          <p:cNvPr id="2" name="TextBox 1">
            <a:extLst>
              <a:ext uri="{FF2B5EF4-FFF2-40B4-BE49-F238E27FC236}">
                <a16:creationId xmlns:a16="http://schemas.microsoft.com/office/drawing/2014/main" id="{2B50F6CA-A54E-A2A1-42DF-CFE5C63CC138}"/>
              </a:ext>
            </a:extLst>
          </p:cNvPr>
          <p:cNvSpPr txBox="1"/>
          <p:nvPr/>
        </p:nvSpPr>
        <p:spPr>
          <a:xfrm>
            <a:off x="678425" y="1137707"/>
            <a:ext cx="623365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Suitability of IoT Level 3 for Saline Monitoring</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0DDF40-F3BC-886B-AD1D-E987C8581341}"/>
              </a:ext>
            </a:extLst>
          </p:cNvPr>
          <p:cNvSpPr txBox="1"/>
          <p:nvPr/>
        </p:nvSpPr>
        <p:spPr>
          <a:xfrm>
            <a:off x="747251" y="1737960"/>
            <a:ext cx="6096000" cy="4247317"/>
          </a:xfrm>
          <a:prstGeom prst="rect">
            <a:avLst/>
          </a:prstGeom>
          <a:noFill/>
        </p:spPr>
        <p:txBody>
          <a:bodyPr wrap="square">
            <a:spAutoFit/>
          </a:bodyPr>
          <a:lstStyle/>
          <a:p>
            <a:pPr>
              <a:buNone/>
            </a:pPr>
            <a:r>
              <a:rPr lang="en-IN" b="1" dirty="0">
                <a:latin typeface="Times New Roman" panose="02020603050405020304" pitchFamily="18" charset="0"/>
                <a:cs typeface="Times New Roman" panose="02020603050405020304" pitchFamily="18" charset="0"/>
              </a:rPr>
              <a:t>1. Single Node with Cloud Integration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system monitors each IV bottle individually (single node setup).</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Sends real-time data to cloud (e.g., Firebase) for centralized alerting &amp; logging.</a:t>
            </a:r>
          </a:p>
          <a:p>
            <a:endParaRPr lang="en-IN"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2. Supports Local Processing</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RaspberryPi/Arduino performs on-device threshold detection.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Reduces dependency on constant internet connection for basic operations.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 Efficient for Hospital-Scale Deployment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Level 3 allows cloud-based data storage and visualization.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Easily scalable across multiple rooms using identical single-node setups.</a:t>
            </a:r>
          </a:p>
        </p:txBody>
      </p:sp>
      <p:sp>
        <p:nvSpPr>
          <p:cNvPr id="6" name="TextBox 5">
            <a:extLst>
              <a:ext uri="{FF2B5EF4-FFF2-40B4-BE49-F238E27FC236}">
                <a16:creationId xmlns:a16="http://schemas.microsoft.com/office/drawing/2014/main" id="{CDD3D6B7-4942-05B8-1208-ABB922F5A6B0}"/>
              </a:ext>
            </a:extLst>
          </p:cNvPr>
          <p:cNvSpPr txBox="1"/>
          <p:nvPr/>
        </p:nvSpPr>
        <p:spPr>
          <a:xfrm>
            <a:off x="3372620" y="255797"/>
            <a:ext cx="515287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6 : IOT Level Specification</a:t>
            </a:r>
            <a:endParaRPr lang="en-IN" sz="2800" b="1" dirty="0">
              <a:latin typeface="Times New Roman" panose="02020603050405020304" pitchFamily="18" charset="0"/>
              <a:cs typeface="Times New Roman" panose="02020603050405020304" pitchFamily="18" charset="0"/>
            </a:endParaRPr>
          </a:p>
        </p:txBody>
      </p:sp>
      <p:sp>
        <p:nvSpPr>
          <p:cNvPr id="8" name="Flowchart: Connector 7">
            <a:extLst>
              <a:ext uri="{FF2B5EF4-FFF2-40B4-BE49-F238E27FC236}">
                <a16:creationId xmlns:a16="http://schemas.microsoft.com/office/drawing/2014/main" id="{D024CA2E-7658-4996-3B56-F58FBEDDFAB3}"/>
              </a:ext>
            </a:extLst>
          </p:cNvPr>
          <p:cNvSpPr/>
          <p:nvPr/>
        </p:nvSpPr>
        <p:spPr>
          <a:xfrm>
            <a:off x="43858" y="491644"/>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28D035C9-5A34-68FF-AA45-1B793F251E59}"/>
              </a:ext>
            </a:extLst>
          </p:cNvPr>
          <p:cNvSpPr/>
          <p:nvPr/>
        </p:nvSpPr>
        <p:spPr>
          <a:xfrm>
            <a:off x="255250" y="27242"/>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50494E5E-C9C1-3088-C82E-65D93458628E}"/>
              </a:ext>
            </a:extLst>
          </p:cNvPr>
          <p:cNvSpPr/>
          <p:nvPr/>
        </p:nvSpPr>
        <p:spPr>
          <a:xfrm>
            <a:off x="587477" y="488907"/>
            <a:ext cx="319548" cy="318150"/>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9A13800A-6DAA-7B6F-B13D-1E2095AAE0FB}"/>
              </a:ext>
            </a:extLst>
          </p:cNvPr>
          <p:cNvSpPr/>
          <p:nvPr/>
        </p:nvSpPr>
        <p:spPr>
          <a:xfrm>
            <a:off x="-275535" y="0"/>
            <a:ext cx="442449"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9367E56B-90DD-7D29-2F13-A20F15071BFB}"/>
              </a:ext>
            </a:extLst>
          </p:cNvPr>
          <p:cNvSpPr/>
          <p:nvPr/>
        </p:nvSpPr>
        <p:spPr>
          <a:xfrm>
            <a:off x="732110" y="52591"/>
            <a:ext cx="282830" cy="31733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1EE8739D-FEEE-8D56-3A7E-9C2B48CF68F9}"/>
              </a:ext>
            </a:extLst>
          </p:cNvPr>
          <p:cNvSpPr/>
          <p:nvPr/>
        </p:nvSpPr>
        <p:spPr>
          <a:xfrm>
            <a:off x="11393130" y="-31576"/>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1AF19F14-5EEA-920D-BB78-102CDC07D3CC}"/>
              </a:ext>
            </a:extLst>
          </p:cNvPr>
          <p:cNvSpPr/>
          <p:nvPr/>
        </p:nvSpPr>
        <p:spPr>
          <a:xfrm>
            <a:off x="11680958" y="533116"/>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7D85CA95-F0B6-8578-0634-E725C5C2CC4B}"/>
              </a:ext>
            </a:extLst>
          </p:cNvPr>
          <p:cNvSpPr/>
          <p:nvPr/>
        </p:nvSpPr>
        <p:spPr>
          <a:xfrm>
            <a:off x="11892350" y="19937"/>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3EFCBB90-31FE-DECD-EA0B-561620FBDBBF}"/>
              </a:ext>
            </a:extLst>
          </p:cNvPr>
          <p:cNvSpPr/>
          <p:nvPr/>
        </p:nvSpPr>
        <p:spPr>
          <a:xfrm>
            <a:off x="11307097" y="550900"/>
            <a:ext cx="297426" cy="34315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81109CF5-85C6-5F9C-50A2-EFB1BDA78DDF}"/>
              </a:ext>
            </a:extLst>
          </p:cNvPr>
          <p:cNvSpPr/>
          <p:nvPr/>
        </p:nvSpPr>
        <p:spPr>
          <a:xfrm>
            <a:off x="11028348" y="118513"/>
            <a:ext cx="278750" cy="311576"/>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308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oT Design Methodology - IoT Tutorial for Beginners - Startertutorials">
            <a:extLst>
              <a:ext uri="{FF2B5EF4-FFF2-40B4-BE49-F238E27FC236}">
                <a16:creationId xmlns:a16="http://schemas.microsoft.com/office/drawing/2014/main" id="{0D47A441-8955-B0F9-E7FD-9B2A4B3D5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080" y="1645674"/>
            <a:ext cx="104394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580A306-55D8-C619-6431-84D8EB4893FE}"/>
              </a:ext>
            </a:extLst>
          </p:cNvPr>
          <p:cNvPicPr>
            <a:picLocks noChangeAspect="1"/>
          </p:cNvPicPr>
          <p:nvPr/>
        </p:nvPicPr>
        <p:blipFill>
          <a:blip r:embed="rId4"/>
          <a:stretch>
            <a:fillRect/>
          </a:stretch>
        </p:blipFill>
        <p:spPr>
          <a:xfrm>
            <a:off x="805416" y="1274156"/>
            <a:ext cx="3354284" cy="4118696"/>
          </a:xfrm>
          <a:prstGeom prst="rect">
            <a:avLst/>
          </a:prstGeom>
        </p:spPr>
      </p:pic>
      <p:cxnSp>
        <p:nvCxnSpPr>
          <p:cNvPr id="11" name="Straight Arrow Connector 10">
            <a:extLst>
              <a:ext uri="{FF2B5EF4-FFF2-40B4-BE49-F238E27FC236}">
                <a16:creationId xmlns:a16="http://schemas.microsoft.com/office/drawing/2014/main" id="{D54D880D-C2AF-388E-3C98-A148F1040B56}"/>
              </a:ext>
            </a:extLst>
          </p:cNvPr>
          <p:cNvCxnSpPr/>
          <p:nvPr/>
        </p:nvCxnSpPr>
        <p:spPr>
          <a:xfrm flipH="1">
            <a:off x="3468820" y="2321309"/>
            <a:ext cx="690880" cy="0"/>
          </a:xfrm>
          <a:prstGeom prst="straightConnector1">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Isosceles Triangle 12">
            <a:extLst>
              <a:ext uri="{FF2B5EF4-FFF2-40B4-BE49-F238E27FC236}">
                <a16:creationId xmlns:a16="http://schemas.microsoft.com/office/drawing/2014/main" id="{E5B51199-7629-E9A1-9C2E-576F3F841122}"/>
              </a:ext>
            </a:extLst>
          </p:cNvPr>
          <p:cNvSpPr/>
          <p:nvPr/>
        </p:nvSpPr>
        <p:spPr>
          <a:xfrm rot="16200000">
            <a:off x="3468820" y="2298449"/>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AE0FB2C3-2E36-DF67-ADCC-2A6D48FFB07A}"/>
              </a:ext>
            </a:extLst>
          </p:cNvPr>
          <p:cNvSpPr/>
          <p:nvPr/>
        </p:nvSpPr>
        <p:spPr>
          <a:xfrm flipV="1">
            <a:off x="3512507" y="2472434"/>
            <a:ext cx="690880" cy="45719"/>
          </a:xfrm>
          <a:custGeom>
            <a:avLst/>
            <a:gdLst>
              <a:gd name="connsiteX0" fmla="*/ 0 w 688848"/>
              <a:gd name="connsiteY0" fmla="*/ 30480 h 30480"/>
              <a:gd name="connsiteX1" fmla="*/ 688848 w 688848"/>
              <a:gd name="connsiteY1" fmla="*/ 0 h 30480"/>
            </a:gdLst>
            <a:ahLst/>
            <a:cxnLst>
              <a:cxn ang="0">
                <a:pos x="connsiteX0" y="connsiteY0"/>
              </a:cxn>
              <a:cxn ang="0">
                <a:pos x="connsiteX1" y="connsiteY1"/>
              </a:cxn>
            </a:cxnLst>
            <a:rect l="l" t="t" r="r" b="b"/>
            <a:pathLst>
              <a:path w="688848" h="30480">
                <a:moveTo>
                  <a:pt x="0" y="30480"/>
                </a:moveTo>
                <a:lnTo>
                  <a:pt x="688848" y="0"/>
                </a:ln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cxnSp>
        <p:nvCxnSpPr>
          <p:cNvPr id="20" name="Straight Arrow Connector 19">
            <a:extLst>
              <a:ext uri="{FF2B5EF4-FFF2-40B4-BE49-F238E27FC236}">
                <a16:creationId xmlns:a16="http://schemas.microsoft.com/office/drawing/2014/main" id="{97EC0DB9-4D06-975D-5896-523FA48183F2}"/>
              </a:ext>
            </a:extLst>
          </p:cNvPr>
          <p:cNvCxnSpPr/>
          <p:nvPr/>
        </p:nvCxnSpPr>
        <p:spPr>
          <a:xfrm flipH="1">
            <a:off x="3468820" y="2389889"/>
            <a:ext cx="690880" cy="0"/>
          </a:xfrm>
          <a:prstGeom prst="straightConnector1">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Isosceles Triangle 20">
            <a:extLst>
              <a:ext uri="{FF2B5EF4-FFF2-40B4-BE49-F238E27FC236}">
                <a16:creationId xmlns:a16="http://schemas.microsoft.com/office/drawing/2014/main" id="{0F5048EA-1427-F487-93D5-5BA54AA1C870}"/>
              </a:ext>
            </a:extLst>
          </p:cNvPr>
          <p:cNvSpPr/>
          <p:nvPr/>
        </p:nvSpPr>
        <p:spPr>
          <a:xfrm rot="16200000">
            <a:off x="3468820" y="2374649"/>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Isosceles Triangle 21">
            <a:extLst>
              <a:ext uri="{FF2B5EF4-FFF2-40B4-BE49-F238E27FC236}">
                <a16:creationId xmlns:a16="http://schemas.microsoft.com/office/drawing/2014/main" id="{8A4C7689-8BFF-7143-780D-3D96FA703C2A}"/>
              </a:ext>
            </a:extLst>
          </p:cNvPr>
          <p:cNvSpPr/>
          <p:nvPr/>
        </p:nvSpPr>
        <p:spPr>
          <a:xfrm rot="16200000">
            <a:off x="3466788" y="2450848"/>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FECA4496-5C0F-CFEC-A535-8D07E9993947}"/>
              </a:ext>
            </a:extLst>
          </p:cNvPr>
          <p:cNvSpPr/>
          <p:nvPr/>
        </p:nvSpPr>
        <p:spPr>
          <a:xfrm>
            <a:off x="3328546" y="3296166"/>
            <a:ext cx="816930" cy="548640"/>
          </a:xfrm>
          <a:custGeom>
            <a:avLst/>
            <a:gdLst>
              <a:gd name="connsiteX0" fmla="*/ 816930 w 816930"/>
              <a:gd name="connsiteY0" fmla="*/ 0 h 548640"/>
              <a:gd name="connsiteX1" fmla="*/ 66 w 816930"/>
              <a:gd name="connsiteY1" fmla="*/ 548640 h 548640"/>
            </a:gdLst>
            <a:ahLst/>
            <a:cxnLst>
              <a:cxn ang="0">
                <a:pos x="connsiteX0" y="connsiteY0"/>
              </a:cxn>
              <a:cxn ang="0">
                <a:pos x="connsiteX1" y="connsiteY1"/>
              </a:cxn>
            </a:cxnLst>
            <a:rect l="l" t="t" r="r" b="b"/>
            <a:pathLst>
              <a:path w="816930" h="548640">
                <a:moveTo>
                  <a:pt x="816930" y="0"/>
                </a:moveTo>
                <a:cubicBezTo>
                  <a:pt x="405450" y="234696"/>
                  <a:pt x="-6030" y="469392"/>
                  <a:pt x="66" y="548640"/>
                </a:cubicBez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28" name="Isosceles Triangle 27">
            <a:extLst>
              <a:ext uri="{FF2B5EF4-FFF2-40B4-BE49-F238E27FC236}">
                <a16:creationId xmlns:a16="http://schemas.microsoft.com/office/drawing/2014/main" id="{33A63327-A685-CA64-BE32-5EE570CD49EF}"/>
              </a:ext>
            </a:extLst>
          </p:cNvPr>
          <p:cNvSpPr/>
          <p:nvPr/>
        </p:nvSpPr>
        <p:spPr>
          <a:xfrm rot="14067320">
            <a:off x="3333578" y="3790057"/>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1" name="Freeform: Shape 30">
            <a:extLst>
              <a:ext uri="{FF2B5EF4-FFF2-40B4-BE49-F238E27FC236}">
                <a16:creationId xmlns:a16="http://schemas.microsoft.com/office/drawing/2014/main" id="{7DCCCB51-EBE2-C7F5-F7ED-FFD14DFEAB92}"/>
              </a:ext>
            </a:extLst>
          </p:cNvPr>
          <p:cNvSpPr/>
          <p:nvPr/>
        </p:nvSpPr>
        <p:spPr>
          <a:xfrm>
            <a:off x="3481012" y="3120909"/>
            <a:ext cx="690880" cy="199641"/>
          </a:xfrm>
          <a:custGeom>
            <a:avLst/>
            <a:gdLst>
              <a:gd name="connsiteX0" fmla="*/ 0 w 688848"/>
              <a:gd name="connsiteY0" fmla="*/ 195072 h 195072"/>
              <a:gd name="connsiteX1" fmla="*/ 274320 w 688848"/>
              <a:gd name="connsiteY1" fmla="*/ 97536 h 195072"/>
              <a:gd name="connsiteX2" fmla="*/ 688848 w 688848"/>
              <a:gd name="connsiteY2" fmla="*/ 0 h 195072"/>
            </a:gdLst>
            <a:ahLst/>
            <a:cxnLst>
              <a:cxn ang="0">
                <a:pos x="connsiteX0" y="connsiteY0"/>
              </a:cxn>
              <a:cxn ang="0">
                <a:pos x="connsiteX1" y="connsiteY1"/>
              </a:cxn>
              <a:cxn ang="0">
                <a:pos x="connsiteX2" y="connsiteY2"/>
              </a:cxn>
            </a:cxnLst>
            <a:rect l="l" t="t" r="r" b="b"/>
            <a:pathLst>
              <a:path w="688848" h="195072">
                <a:moveTo>
                  <a:pt x="0" y="195072"/>
                </a:moveTo>
                <a:cubicBezTo>
                  <a:pt x="79756" y="162560"/>
                  <a:pt x="159512" y="130048"/>
                  <a:pt x="274320" y="97536"/>
                </a:cubicBezTo>
                <a:cubicBezTo>
                  <a:pt x="389128" y="65024"/>
                  <a:pt x="609600" y="25400"/>
                  <a:pt x="688848" y="0"/>
                </a:cubicBez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32" name="Isosceles Triangle 31">
            <a:extLst>
              <a:ext uri="{FF2B5EF4-FFF2-40B4-BE49-F238E27FC236}">
                <a16:creationId xmlns:a16="http://schemas.microsoft.com/office/drawing/2014/main" id="{BD4A8240-9FE4-6076-B060-4EACBB05BC00}"/>
              </a:ext>
            </a:extLst>
          </p:cNvPr>
          <p:cNvSpPr/>
          <p:nvPr/>
        </p:nvSpPr>
        <p:spPr>
          <a:xfrm rot="14988178">
            <a:off x="3487498" y="3289682"/>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4" name="Freeform: Shape 33">
            <a:extLst>
              <a:ext uri="{FF2B5EF4-FFF2-40B4-BE49-F238E27FC236}">
                <a16:creationId xmlns:a16="http://schemas.microsoft.com/office/drawing/2014/main" id="{63BAAAE9-CD61-3055-1686-90BB3945BE20}"/>
              </a:ext>
            </a:extLst>
          </p:cNvPr>
          <p:cNvSpPr/>
          <p:nvPr/>
        </p:nvSpPr>
        <p:spPr>
          <a:xfrm>
            <a:off x="3334708" y="3593181"/>
            <a:ext cx="824992" cy="361353"/>
          </a:xfrm>
          <a:custGeom>
            <a:avLst/>
            <a:gdLst>
              <a:gd name="connsiteX0" fmla="*/ 792480 w 792480"/>
              <a:gd name="connsiteY0" fmla="*/ 10930 h 346210"/>
              <a:gd name="connsiteX1" fmla="*/ 536448 w 792480"/>
              <a:gd name="connsiteY1" fmla="*/ 41410 h 346210"/>
              <a:gd name="connsiteX2" fmla="*/ 0 w 792480"/>
              <a:gd name="connsiteY2" fmla="*/ 346210 h 346210"/>
            </a:gdLst>
            <a:ahLst/>
            <a:cxnLst>
              <a:cxn ang="0">
                <a:pos x="connsiteX0" y="connsiteY0"/>
              </a:cxn>
              <a:cxn ang="0">
                <a:pos x="connsiteX1" y="connsiteY1"/>
              </a:cxn>
              <a:cxn ang="0">
                <a:pos x="connsiteX2" y="connsiteY2"/>
              </a:cxn>
            </a:cxnLst>
            <a:rect l="l" t="t" r="r" b="b"/>
            <a:pathLst>
              <a:path w="792480" h="346210">
                <a:moveTo>
                  <a:pt x="792480" y="10930"/>
                </a:moveTo>
                <a:cubicBezTo>
                  <a:pt x="730504" y="-1770"/>
                  <a:pt x="668528" y="-14470"/>
                  <a:pt x="536448" y="41410"/>
                </a:cubicBezTo>
                <a:cubicBezTo>
                  <a:pt x="404368" y="97290"/>
                  <a:pt x="202184" y="221750"/>
                  <a:pt x="0" y="346210"/>
                </a:cubicBez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35" name="Isosceles Triangle 34">
            <a:extLst>
              <a:ext uri="{FF2B5EF4-FFF2-40B4-BE49-F238E27FC236}">
                <a16:creationId xmlns:a16="http://schemas.microsoft.com/office/drawing/2014/main" id="{FB8A498C-C8A8-6412-2C79-31BC519CC400}"/>
              </a:ext>
            </a:extLst>
          </p:cNvPr>
          <p:cNvSpPr/>
          <p:nvPr/>
        </p:nvSpPr>
        <p:spPr>
          <a:xfrm rot="14545362">
            <a:off x="3332534" y="3919345"/>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8" name="Freeform: Shape 37">
            <a:extLst>
              <a:ext uri="{FF2B5EF4-FFF2-40B4-BE49-F238E27FC236}">
                <a16:creationId xmlns:a16="http://schemas.microsoft.com/office/drawing/2014/main" id="{C519657B-BD2B-9E02-F1C0-27E3A468D445}"/>
              </a:ext>
            </a:extLst>
          </p:cNvPr>
          <p:cNvSpPr/>
          <p:nvPr/>
        </p:nvSpPr>
        <p:spPr>
          <a:xfrm>
            <a:off x="1967680" y="4145034"/>
            <a:ext cx="2194560" cy="586740"/>
          </a:xfrm>
          <a:custGeom>
            <a:avLst/>
            <a:gdLst>
              <a:gd name="connsiteX0" fmla="*/ 2194560 w 2194560"/>
              <a:gd name="connsiteY0" fmla="*/ 586740 h 586740"/>
              <a:gd name="connsiteX1" fmla="*/ 1905000 w 2194560"/>
              <a:gd name="connsiteY1" fmla="*/ 403860 h 586740"/>
              <a:gd name="connsiteX2" fmla="*/ 1463040 w 2194560"/>
              <a:gd name="connsiteY2" fmla="*/ 281940 h 586740"/>
              <a:gd name="connsiteX3" fmla="*/ 0 w 2194560"/>
              <a:gd name="connsiteY3" fmla="*/ 0 h 586740"/>
            </a:gdLst>
            <a:ahLst/>
            <a:cxnLst>
              <a:cxn ang="0">
                <a:pos x="connsiteX0" y="connsiteY0"/>
              </a:cxn>
              <a:cxn ang="0">
                <a:pos x="connsiteX1" y="connsiteY1"/>
              </a:cxn>
              <a:cxn ang="0">
                <a:pos x="connsiteX2" y="connsiteY2"/>
              </a:cxn>
              <a:cxn ang="0">
                <a:pos x="connsiteX3" y="connsiteY3"/>
              </a:cxn>
            </a:cxnLst>
            <a:rect l="l" t="t" r="r" b="b"/>
            <a:pathLst>
              <a:path w="2194560" h="586740">
                <a:moveTo>
                  <a:pt x="2194560" y="586740"/>
                </a:moveTo>
                <a:cubicBezTo>
                  <a:pt x="2110740" y="520700"/>
                  <a:pt x="2026920" y="454660"/>
                  <a:pt x="1905000" y="403860"/>
                </a:cubicBezTo>
                <a:cubicBezTo>
                  <a:pt x="1783080" y="353060"/>
                  <a:pt x="1780540" y="349250"/>
                  <a:pt x="1463040" y="281940"/>
                </a:cubicBezTo>
                <a:cubicBezTo>
                  <a:pt x="1145540" y="214630"/>
                  <a:pt x="182880" y="22860"/>
                  <a:pt x="0" y="0"/>
                </a:cubicBez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1" name="Freeform: Shape 40">
            <a:extLst>
              <a:ext uri="{FF2B5EF4-FFF2-40B4-BE49-F238E27FC236}">
                <a16:creationId xmlns:a16="http://schemas.microsoft.com/office/drawing/2014/main" id="{4ECC5F59-0055-CF1A-0C1D-E6E0538DA3D2}"/>
              </a:ext>
            </a:extLst>
          </p:cNvPr>
          <p:cNvSpPr/>
          <p:nvPr/>
        </p:nvSpPr>
        <p:spPr>
          <a:xfrm>
            <a:off x="1967680" y="4221234"/>
            <a:ext cx="2179320" cy="617220"/>
          </a:xfrm>
          <a:custGeom>
            <a:avLst/>
            <a:gdLst>
              <a:gd name="connsiteX0" fmla="*/ 2179320 w 2179320"/>
              <a:gd name="connsiteY0" fmla="*/ 617220 h 617220"/>
              <a:gd name="connsiteX1" fmla="*/ 1706880 w 2179320"/>
              <a:gd name="connsiteY1" fmla="*/ 335280 h 617220"/>
              <a:gd name="connsiteX2" fmla="*/ 0 w 2179320"/>
              <a:gd name="connsiteY2" fmla="*/ 0 h 617220"/>
              <a:gd name="connsiteX3" fmla="*/ 0 w 2179320"/>
              <a:gd name="connsiteY3" fmla="*/ 0 h 617220"/>
            </a:gdLst>
            <a:ahLst/>
            <a:cxnLst>
              <a:cxn ang="0">
                <a:pos x="connsiteX0" y="connsiteY0"/>
              </a:cxn>
              <a:cxn ang="0">
                <a:pos x="connsiteX1" y="connsiteY1"/>
              </a:cxn>
              <a:cxn ang="0">
                <a:pos x="connsiteX2" y="connsiteY2"/>
              </a:cxn>
              <a:cxn ang="0">
                <a:pos x="connsiteX3" y="connsiteY3"/>
              </a:cxn>
            </a:cxnLst>
            <a:rect l="l" t="t" r="r" b="b"/>
            <a:pathLst>
              <a:path w="2179320" h="617220">
                <a:moveTo>
                  <a:pt x="2179320" y="617220"/>
                </a:moveTo>
                <a:cubicBezTo>
                  <a:pt x="2124710" y="527685"/>
                  <a:pt x="2070100" y="438150"/>
                  <a:pt x="1706880" y="335280"/>
                </a:cubicBezTo>
                <a:cubicBezTo>
                  <a:pt x="1343660" y="232410"/>
                  <a:pt x="0" y="0"/>
                  <a:pt x="0" y="0"/>
                </a:cubicBezTo>
                <a:lnTo>
                  <a:pt x="0" y="0"/>
                </a:ln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2" name="Isosceles Triangle 41">
            <a:extLst>
              <a:ext uri="{FF2B5EF4-FFF2-40B4-BE49-F238E27FC236}">
                <a16:creationId xmlns:a16="http://schemas.microsoft.com/office/drawing/2014/main" id="{4A866CF7-E57D-C658-7153-CEE8460411CE}"/>
              </a:ext>
            </a:extLst>
          </p:cNvPr>
          <p:cNvSpPr/>
          <p:nvPr/>
        </p:nvSpPr>
        <p:spPr>
          <a:xfrm rot="16385345">
            <a:off x="1966339" y="4218622"/>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3" name="Isosceles Triangle 42">
            <a:extLst>
              <a:ext uri="{FF2B5EF4-FFF2-40B4-BE49-F238E27FC236}">
                <a16:creationId xmlns:a16="http://schemas.microsoft.com/office/drawing/2014/main" id="{D7C40B99-8F41-02ED-015C-F26AA660605B}"/>
              </a:ext>
            </a:extLst>
          </p:cNvPr>
          <p:cNvSpPr/>
          <p:nvPr/>
        </p:nvSpPr>
        <p:spPr>
          <a:xfrm rot="16385345">
            <a:off x="1990396" y="4135018"/>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4" name="Freeform: Shape 43">
            <a:extLst>
              <a:ext uri="{FF2B5EF4-FFF2-40B4-BE49-F238E27FC236}">
                <a16:creationId xmlns:a16="http://schemas.microsoft.com/office/drawing/2014/main" id="{06A35A02-D6FF-D055-2AC9-FFE66E20A5F8}"/>
              </a:ext>
            </a:extLst>
          </p:cNvPr>
          <p:cNvSpPr/>
          <p:nvPr/>
        </p:nvSpPr>
        <p:spPr>
          <a:xfrm>
            <a:off x="1982920" y="3520194"/>
            <a:ext cx="2179320" cy="701131"/>
          </a:xfrm>
          <a:custGeom>
            <a:avLst/>
            <a:gdLst>
              <a:gd name="connsiteX0" fmla="*/ 2179320 w 2179320"/>
              <a:gd name="connsiteY0" fmla="*/ 472440 h 701131"/>
              <a:gd name="connsiteX1" fmla="*/ 1348740 w 2179320"/>
              <a:gd name="connsiteY1" fmla="*/ 701040 h 701131"/>
              <a:gd name="connsiteX2" fmla="*/ 464820 w 2179320"/>
              <a:gd name="connsiteY2" fmla="*/ 449580 h 701131"/>
              <a:gd name="connsiteX3" fmla="*/ 0 w 2179320"/>
              <a:gd name="connsiteY3" fmla="*/ 0 h 701131"/>
              <a:gd name="connsiteX4" fmla="*/ 0 w 2179320"/>
              <a:gd name="connsiteY4" fmla="*/ 0 h 701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320" h="701131">
                <a:moveTo>
                  <a:pt x="2179320" y="472440"/>
                </a:moveTo>
                <a:cubicBezTo>
                  <a:pt x="1906905" y="588645"/>
                  <a:pt x="1634490" y="704850"/>
                  <a:pt x="1348740" y="701040"/>
                </a:cubicBezTo>
                <a:cubicBezTo>
                  <a:pt x="1062990" y="697230"/>
                  <a:pt x="689610" y="566420"/>
                  <a:pt x="464820" y="449580"/>
                </a:cubicBezTo>
                <a:cubicBezTo>
                  <a:pt x="240030" y="332740"/>
                  <a:pt x="0" y="0"/>
                  <a:pt x="0" y="0"/>
                </a:cubicBezTo>
                <a:lnTo>
                  <a:pt x="0" y="0"/>
                </a:lnTo>
              </a:path>
            </a:pathLst>
          </a:cu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5" name="Isosceles Triangle 44">
            <a:extLst>
              <a:ext uri="{FF2B5EF4-FFF2-40B4-BE49-F238E27FC236}">
                <a16:creationId xmlns:a16="http://schemas.microsoft.com/office/drawing/2014/main" id="{BC6983F0-B8B0-3C65-B78F-187F60CD4003}"/>
              </a:ext>
            </a:extLst>
          </p:cNvPr>
          <p:cNvSpPr/>
          <p:nvPr/>
        </p:nvSpPr>
        <p:spPr>
          <a:xfrm rot="18472589">
            <a:off x="1954878" y="3528996"/>
            <a:ext cx="79795"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7" name="Freeform: Shape 46">
            <a:extLst>
              <a:ext uri="{FF2B5EF4-FFF2-40B4-BE49-F238E27FC236}">
                <a16:creationId xmlns:a16="http://schemas.microsoft.com/office/drawing/2014/main" id="{CF01C906-7520-6950-01A7-773C9C763627}"/>
              </a:ext>
            </a:extLst>
          </p:cNvPr>
          <p:cNvSpPr/>
          <p:nvPr/>
        </p:nvSpPr>
        <p:spPr>
          <a:xfrm>
            <a:off x="1982920" y="3817374"/>
            <a:ext cx="2179320" cy="533854"/>
          </a:xfrm>
          <a:custGeom>
            <a:avLst/>
            <a:gdLst>
              <a:gd name="connsiteX0" fmla="*/ 2179320 w 2179320"/>
              <a:gd name="connsiteY0" fmla="*/ 495300 h 533854"/>
              <a:gd name="connsiteX1" fmla="*/ 1440180 w 2179320"/>
              <a:gd name="connsiteY1" fmla="*/ 510540 h 533854"/>
              <a:gd name="connsiteX2" fmla="*/ 259080 w 2179320"/>
              <a:gd name="connsiteY2" fmla="*/ 220980 h 533854"/>
              <a:gd name="connsiteX3" fmla="*/ 0 w 2179320"/>
              <a:gd name="connsiteY3" fmla="*/ 0 h 533854"/>
              <a:gd name="connsiteX4" fmla="*/ 0 w 2179320"/>
              <a:gd name="connsiteY4" fmla="*/ 0 h 533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320" h="533854">
                <a:moveTo>
                  <a:pt x="2179320" y="495300"/>
                </a:moveTo>
                <a:cubicBezTo>
                  <a:pt x="1969770" y="525780"/>
                  <a:pt x="1760220" y="556260"/>
                  <a:pt x="1440180" y="510540"/>
                </a:cubicBezTo>
                <a:cubicBezTo>
                  <a:pt x="1120140" y="464820"/>
                  <a:pt x="499110" y="306070"/>
                  <a:pt x="259080" y="220980"/>
                </a:cubicBezTo>
                <a:cubicBezTo>
                  <a:pt x="19050" y="135890"/>
                  <a:pt x="0" y="0"/>
                  <a:pt x="0" y="0"/>
                </a:cubicBezTo>
                <a:lnTo>
                  <a:pt x="0" y="0"/>
                </a:lnTo>
              </a:path>
            </a:pathLst>
          </a:cu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E8D0F1CE-1CBE-F17E-2481-6F5A84A0D0C1}"/>
              </a:ext>
            </a:extLst>
          </p:cNvPr>
          <p:cNvSpPr/>
          <p:nvPr/>
        </p:nvSpPr>
        <p:spPr>
          <a:xfrm rot="18472589">
            <a:off x="1939741" y="3842740"/>
            <a:ext cx="79795"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48F821B4-1875-1B4C-9913-92088932B5C7}"/>
              </a:ext>
            </a:extLst>
          </p:cNvPr>
          <p:cNvSpPr/>
          <p:nvPr/>
        </p:nvSpPr>
        <p:spPr>
          <a:xfrm>
            <a:off x="3720280" y="4426828"/>
            <a:ext cx="419100" cy="282086"/>
          </a:xfrm>
          <a:custGeom>
            <a:avLst/>
            <a:gdLst>
              <a:gd name="connsiteX0" fmla="*/ 419100 w 419100"/>
              <a:gd name="connsiteY0" fmla="*/ 146 h 282086"/>
              <a:gd name="connsiteX1" fmla="*/ 182880 w 419100"/>
              <a:gd name="connsiteY1" fmla="*/ 45866 h 282086"/>
              <a:gd name="connsiteX2" fmla="*/ 0 w 419100"/>
              <a:gd name="connsiteY2" fmla="*/ 282086 h 282086"/>
              <a:gd name="connsiteX3" fmla="*/ 0 w 419100"/>
              <a:gd name="connsiteY3" fmla="*/ 282086 h 282086"/>
            </a:gdLst>
            <a:ahLst/>
            <a:cxnLst>
              <a:cxn ang="0">
                <a:pos x="connsiteX0" y="connsiteY0"/>
              </a:cxn>
              <a:cxn ang="0">
                <a:pos x="connsiteX1" y="connsiteY1"/>
              </a:cxn>
              <a:cxn ang="0">
                <a:pos x="connsiteX2" y="connsiteY2"/>
              </a:cxn>
              <a:cxn ang="0">
                <a:pos x="connsiteX3" y="connsiteY3"/>
              </a:cxn>
            </a:cxnLst>
            <a:rect l="l" t="t" r="r" b="b"/>
            <a:pathLst>
              <a:path w="419100" h="282086">
                <a:moveTo>
                  <a:pt x="419100" y="146"/>
                </a:moveTo>
                <a:cubicBezTo>
                  <a:pt x="335915" y="-489"/>
                  <a:pt x="252730" y="-1124"/>
                  <a:pt x="182880" y="45866"/>
                </a:cubicBezTo>
                <a:cubicBezTo>
                  <a:pt x="113030" y="92856"/>
                  <a:pt x="0" y="282086"/>
                  <a:pt x="0" y="282086"/>
                </a:cubicBezTo>
                <a:lnTo>
                  <a:pt x="0" y="282086"/>
                </a:lnTo>
              </a:path>
            </a:pathLst>
          </a:cu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50" name="Isosceles Triangle 49">
            <a:extLst>
              <a:ext uri="{FF2B5EF4-FFF2-40B4-BE49-F238E27FC236}">
                <a16:creationId xmlns:a16="http://schemas.microsoft.com/office/drawing/2014/main" id="{DD2BFC5D-2674-CD5F-B9D7-437A6731033E}"/>
              </a:ext>
            </a:extLst>
          </p:cNvPr>
          <p:cNvSpPr/>
          <p:nvPr/>
        </p:nvSpPr>
        <p:spPr>
          <a:xfrm rot="13115086">
            <a:off x="3696152" y="4682989"/>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B22186C-AEA1-366F-6203-66FA778451C3}"/>
              </a:ext>
            </a:extLst>
          </p:cNvPr>
          <p:cNvSpPr txBox="1"/>
          <p:nvPr/>
        </p:nvSpPr>
        <p:spPr>
          <a:xfrm>
            <a:off x="3224769" y="357622"/>
            <a:ext cx="650916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7 : Functional View Specification</a:t>
            </a:r>
            <a:endParaRPr lang="en-IN" sz="2800" b="1" dirty="0">
              <a:latin typeface="Times New Roman" panose="02020603050405020304" pitchFamily="18" charset="0"/>
              <a:cs typeface="Times New Roman" panose="02020603050405020304" pitchFamily="18" charset="0"/>
            </a:endParaRPr>
          </a:p>
        </p:txBody>
      </p:sp>
      <p:sp>
        <p:nvSpPr>
          <p:cNvPr id="3" name="Rectangle: Single Corner Rounded 2">
            <a:extLst>
              <a:ext uri="{FF2B5EF4-FFF2-40B4-BE49-F238E27FC236}">
                <a16:creationId xmlns:a16="http://schemas.microsoft.com/office/drawing/2014/main" id="{D94D16B4-45D4-9AE0-2CFA-84B81817A404}"/>
              </a:ext>
            </a:extLst>
          </p:cNvPr>
          <p:cNvSpPr/>
          <p:nvPr/>
        </p:nvSpPr>
        <p:spPr>
          <a:xfrm>
            <a:off x="0" y="5289755"/>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Single Corner Rounded 4">
            <a:extLst>
              <a:ext uri="{FF2B5EF4-FFF2-40B4-BE49-F238E27FC236}">
                <a16:creationId xmlns:a16="http://schemas.microsoft.com/office/drawing/2014/main" id="{2E62C1D3-3448-F29A-7F2F-7CC33A19046B}"/>
              </a:ext>
            </a:extLst>
          </p:cNvPr>
          <p:cNvSpPr/>
          <p:nvPr/>
        </p:nvSpPr>
        <p:spPr>
          <a:xfrm>
            <a:off x="157316" y="6695768"/>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Single Corner Rounded 5">
            <a:extLst>
              <a:ext uri="{FF2B5EF4-FFF2-40B4-BE49-F238E27FC236}">
                <a16:creationId xmlns:a16="http://schemas.microsoft.com/office/drawing/2014/main" id="{4EE09923-F886-4050-2C84-31A27B2CD639}"/>
              </a:ext>
            </a:extLst>
          </p:cNvPr>
          <p:cNvSpPr/>
          <p:nvPr/>
        </p:nvSpPr>
        <p:spPr>
          <a:xfrm>
            <a:off x="237204" y="4976351"/>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Single Corner Rounded 6">
            <a:extLst>
              <a:ext uri="{FF2B5EF4-FFF2-40B4-BE49-F238E27FC236}">
                <a16:creationId xmlns:a16="http://schemas.microsoft.com/office/drawing/2014/main" id="{38128181-6E9E-5B8F-F562-9C433177C846}"/>
              </a:ext>
            </a:extLst>
          </p:cNvPr>
          <p:cNvSpPr/>
          <p:nvPr/>
        </p:nvSpPr>
        <p:spPr>
          <a:xfrm>
            <a:off x="237204" y="6399571"/>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Single Corner Rounded 7">
            <a:extLst>
              <a:ext uri="{FF2B5EF4-FFF2-40B4-BE49-F238E27FC236}">
                <a16:creationId xmlns:a16="http://schemas.microsoft.com/office/drawing/2014/main" id="{14FD6F08-7325-3A42-927E-4625B33D3D51}"/>
              </a:ext>
            </a:extLst>
          </p:cNvPr>
          <p:cNvSpPr/>
          <p:nvPr/>
        </p:nvSpPr>
        <p:spPr>
          <a:xfrm flipH="1" flipV="1">
            <a:off x="12034684" y="5289754"/>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Single Corner Rounded 8">
            <a:extLst>
              <a:ext uri="{FF2B5EF4-FFF2-40B4-BE49-F238E27FC236}">
                <a16:creationId xmlns:a16="http://schemas.microsoft.com/office/drawing/2014/main" id="{BF9D13B4-579C-3DA1-7F2C-0360D53C656D}"/>
              </a:ext>
            </a:extLst>
          </p:cNvPr>
          <p:cNvSpPr/>
          <p:nvPr/>
        </p:nvSpPr>
        <p:spPr>
          <a:xfrm flipH="1" flipV="1">
            <a:off x="10638503" y="6695768"/>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Single Corner Rounded 9">
            <a:extLst>
              <a:ext uri="{FF2B5EF4-FFF2-40B4-BE49-F238E27FC236}">
                <a16:creationId xmlns:a16="http://schemas.microsoft.com/office/drawing/2014/main" id="{DC28BF7C-CEC8-0F6A-4539-D83097B11465}"/>
              </a:ext>
            </a:extLst>
          </p:cNvPr>
          <p:cNvSpPr/>
          <p:nvPr/>
        </p:nvSpPr>
        <p:spPr>
          <a:xfrm flipH="1" flipV="1">
            <a:off x="11797480" y="4976350"/>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Single Corner Rounded 11">
            <a:extLst>
              <a:ext uri="{FF2B5EF4-FFF2-40B4-BE49-F238E27FC236}">
                <a16:creationId xmlns:a16="http://schemas.microsoft.com/office/drawing/2014/main" id="{1DAE95A9-3BBE-44C7-B7E0-5CC8A8EE983C}"/>
              </a:ext>
            </a:extLst>
          </p:cNvPr>
          <p:cNvSpPr/>
          <p:nvPr/>
        </p:nvSpPr>
        <p:spPr>
          <a:xfrm flipH="1" flipV="1">
            <a:off x="10479957" y="6400555"/>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Single Corner Rounded 13">
            <a:extLst>
              <a:ext uri="{FF2B5EF4-FFF2-40B4-BE49-F238E27FC236}">
                <a16:creationId xmlns:a16="http://schemas.microsoft.com/office/drawing/2014/main" id="{12D531E5-AC22-3B57-E77B-49EA5BD87D30}"/>
              </a:ext>
            </a:extLst>
          </p:cNvPr>
          <p:cNvSpPr/>
          <p:nvPr/>
        </p:nvSpPr>
        <p:spPr>
          <a:xfrm rot="5400000">
            <a:off x="11092016" y="-426501"/>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Single Corner Rounded 14">
            <a:extLst>
              <a:ext uri="{FF2B5EF4-FFF2-40B4-BE49-F238E27FC236}">
                <a16:creationId xmlns:a16="http://schemas.microsoft.com/office/drawing/2014/main" id="{06146253-6B2B-96E5-3806-F8F0A18DE407}"/>
              </a:ext>
            </a:extLst>
          </p:cNvPr>
          <p:cNvSpPr/>
          <p:nvPr/>
        </p:nvSpPr>
        <p:spPr>
          <a:xfrm rot="5400000">
            <a:off x="11178047" y="950893"/>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Single Corner Rounded 15">
            <a:extLst>
              <a:ext uri="{FF2B5EF4-FFF2-40B4-BE49-F238E27FC236}">
                <a16:creationId xmlns:a16="http://schemas.microsoft.com/office/drawing/2014/main" id="{A9B2C2F0-3185-E437-32AA-9065CAAF0875}"/>
              </a:ext>
            </a:extLst>
          </p:cNvPr>
          <p:cNvSpPr/>
          <p:nvPr/>
        </p:nvSpPr>
        <p:spPr>
          <a:xfrm rot="5400000">
            <a:off x="11343968" y="-692462"/>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Single Corner Rounded 17">
            <a:extLst>
              <a:ext uri="{FF2B5EF4-FFF2-40B4-BE49-F238E27FC236}">
                <a16:creationId xmlns:a16="http://schemas.microsoft.com/office/drawing/2014/main" id="{437DB4F3-1ED1-7DD4-3AC1-90F83C256B47}"/>
              </a:ext>
            </a:extLst>
          </p:cNvPr>
          <p:cNvSpPr/>
          <p:nvPr/>
        </p:nvSpPr>
        <p:spPr>
          <a:xfrm rot="5400000">
            <a:off x="11427543" y="787293"/>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Single Corner Rounded 18">
            <a:extLst>
              <a:ext uri="{FF2B5EF4-FFF2-40B4-BE49-F238E27FC236}">
                <a16:creationId xmlns:a16="http://schemas.microsoft.com/office/drawing/2014/main" id="{712B9D8B-4092-26AC-01AE-D431F93BC239}"/>
              </a:ext>
            </a:extLst>
          </p:cNvPr>
          <p:cNvSpPr/>
          <p:nvPr/>
        </p:nvSpPr>
        <p:spPr>
          <a:xfrm>
            <a:off x="-10046" y="161855"/>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Single Corner Rounded 22">
            <a:extLst>
              <a:ext uri="{FF2B5EF4-FFF2-40B4-BE49-F238E27FC236}">
                <a16:creationId xmlns:a16="http://schemas.microsoft.com/office/drawing/2014/main" id="{D2583BFD-E7C6-036A-86BF-7765AE396313}"/>
              </a:ext>
            </a:extLst>
          </p:cNvPr>
          <p:cNvSpPr/>
          <p:nvPr/>
        </p:nvSpPr>
        <p:spPr>
          <a:xfrm>
            <a:off x="0" y="8086"/>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Single Corner Rounded 23">
            <a:extLst>
              <a:ext uri="{FF2B5EF4-FFF2-40B4-BE49-F238E27FC236}">
                <a16:creationId xmlns:a16="http://schemas.microsoft.com/office/drawing/2014/main" id="{175FA639-477A-8990-0E76-7788EAE3AFED}"/>
              </a:ext>
            </a:extLst>
          </p:cNvPr>
          <p:cNvSpPr/>
          <p:nvPr/>
        </p:nvSpPr>
        <p:spPr>
          <a:xfrm>
            <a:off x="234533" y="289295"/>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Single Corner Rounded 24">
            <a:extLst>
              <a:ext uri="{FF2B5EF4-FFF2-40B4-BE49-F238E27FC236}">
                <a16:creationId xmlns:a16="http://schemas.microsoft.com/office/drawing/2014/main" id="{D740F8AF-D0BD-CBE3-94AF-BE7ED90B1649}"/>
              </a:ext>
            </a:extLst>
          </p:cNvPr>
          <p:cNvSpPr/>
          <p:nvPr/>
        </p:nvSpPr>
        <p:spPr>
          <a:xfrm>
            <a:off x="234533" y="271097"/>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Single Corner Rounded 25">
            <a:extLst>
              <a:ext uri="{FF2B5EF4-FFF2-40B4-BE49-F238E27FC236}">
                <a16:creationId xmlns:a16="http://schemas.microsoft.com/office/drawing/2014/main" id="{35D2F19E-BFB2-8C1D-4908-D447C595B3BF}"/>
              </a:ext>
            </a:extLst>
          </p:cNvPr>
          <p:cNvSpPr/>
          <p:nvPr/>
        </p:nvSpPr>
        <p:spPr>
          <a:xfrm>
            <a:off x="0" y="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Single Corner Rounded 28">
            <a:extLst>
              <a:ext uri="{FF2B5EF4-FFF2-40B4-BE49-F238E27FC236}">
                <a16:creationId xmlns:a16="http://schemas.microsoft.com/office/drawing/2014/main" id="{B4623E2B-BF77-8EF9-BF0C-52FEF5602383}"/>
              </a:ext>
            </a:extLst>
          </p:cNvPr>
          <p:cNvSpPr/>
          <p:nvPr/>
        </p:nvSpPr>
        <p:spPr>
          <a:xfrm>
            <a:off x="20909" y="666266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619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8FC40F-3004-4BEB-B82C-C63C33FC0728}"/>
              </a:ext>
            </a:extLst>
          </p:cNvPr>
          <p:cNvSpPr txBox="1"/>
          <p:nvPr/>
        </p:nvSpPr>
        <p:spPr>
          <a:xfrm>
            <a:off x="3126446" y="514938"/>
            <a:ext cx="650916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8 : Operational View Specification</a:t>
            </a:r>
            <a:endParaRPr lang="en-IN" sz="2800" b="1" dirty="0">
              <a:latin typeface="Times New Roman" panose="02020603050405020304" pitchFamily="18" charset="0"/>
              <a:cs typeface="Times New Roman" panose="02020603050405020304" pitchFamily="18" charset="0"/>
            </a:endParaRPr>
          </a:p>
        </p:txBody>
      </p:sp>
      <p:sp>
        <p:nvSpPr>
          <p:cNvPr id="8" name="Right Triangle 7">
            <a:extLst>
              <a:ext uri="{FF2B5EF4-FFF2-40B4-BE49-F238E27FC236}">
                <a16:creationId xmlns:a16="http://schemas.microsoft.com/office/drawing/2014/main" id="{75ECF200-497C-C8A2-3C8D-8700314AF1A2}"/>
              </a:ext>
            </a:extLst>
          </p:cNvPr>
          <p:cNvSpPr/>
          <p:nvPr/>
        </p:nvSpPr>
        <p:spPr>
          <a:xfrm>
            <a:off x="0" y="5712542"/>
            <a:ext cx="1032387" cy="114545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Triangle 8">
            <a:extLst>
              <a:ext uri="{FF2B5EF4-FFF2-40B4-BE49-F238E27FC236}">
                <a16:creationId xmlns:a16="http://schemas.microsoft.com/office/drawing/2014/main" id="{CBEC2650-E6CD-BCE9-05D3-DE267C8692AF}"/>
              </a:ext>
            </a:extLst>
          </p:cNvPr>
          <p:cNvSpPr/>
          <p:nvPr/>
        </p:nvSpPr>
        <p:spPr>
          <a:xfrm>
            <a:off x="285135" y="5810865"/>
            <a:ext cx="875071" cy="86523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10">
            <a:extLst>
              <a:ext uri="{FF2B5EF4-FFF2-40B4-BE49-F238E27FC236}">
                <a16:creationId xmlns:a16="http://schemas.microsoft.com/office/drawing/2014/main" id="{80EDFC7E-677F-4D3E-1700-BBD6195B788A}"/>
              </a:ext>
            </a:extLst>
          </p:cNvPr>
          <p:cNvSpPr/>
          <p:nvPr/>
        </p:nvSpPr>
        <p:spPr>
          <a:xfrm>
            <a:off x="865238" y="6181787"/>
            <a:ext cx="589936" cy="676213"/>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Triangle 11">
            <a:extLst>
              <a:ext uri="{FF2B5EF4-FFF2-40B4-BE49-F238E27FC236}">
                <a16:creationId xmlns:a16="http://schemas.microsoft.com/office/drawing/2014/main" id="{EDBF1E1F-9768-E575-90CF-6E643C2CBD35}"/>
              </a:ext>
            </a:extLst>
          </p:cNvPr>
          <p:cNvSpPr/>
          <p:nvPr/>
        </p:nvSpPr>
        <p:spPr>
          <a:xfrm rot="5400000">
            <a:off x="56536" y="-77018"/>
            <a:ext cx="1032387" cy="114545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Triangle 12">
            <a:extLst>
              <a:ext uri="{FF2B5EF4-FFF2-40B4-BE49-F238E27FC236}">
                <a16:creationId xmlns:a16="http://schemas.microsoft.com/office/drawing/2014/main" id="{3D54D328-5902-B526-E660-8E5924F10DD3}"/>
              </a:ext>
            </a:extLst>
          </p:cNvPr>
          <p:cNvSpPr/>
          <p:nvPr/>
        </p:nvSpPr>
        <p:spPr>
          <a:xfrm rot="5400000">
            <a:off x="364049" y="-5661"/>
            <a:ext cx="875071" cy="86523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ight Triangle 13">
            <a:extLst>
              <a:ext uri="{FF2B5EF4-FFF2-40B4-BE49-F238E27FC236}">
                <a16:creationId xmlns:a16="http://schemas.microsoft.com/office/drawing/2014/main" id="{DFC2427E-1A1F-185A-4E8C-F6C54A53AA45}"/>
              </a:ext>
            </a:extLst>
          </p:cNvPr>
          <p:cNvSpPr/>
          <p:nvPr/>
        </p:nvSpPr>
        <p:spPr>
          <a:xfrm rot="5400000">
            <a:off x="845627" y="-67134"/>
            <a:ext cx="523219" cy="60247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ight Triangle 14">
            <a:extLst>
              <a:ext uri="{FF2B5EF4-FFF2-40B4-BE49-F238E27FC236}">
                <a16:creationId xmlns:a16="http://schemas.microsoft.com/office/drawing/2014/main" id="{90F09961-994B-738B-05B2-193284955ED6}"/>
              </a:ext>
            </a:extLst>
          </p:cNvPr>
          <p:cNvSpPr/>
          <p:nvPr/>
        </p:nvSpPr>
        <p:spPr>
          <a:xfrm rot="10800000">
            <a:off x="11159613" y="0"/>
            <a:ext cx="1032387" cy="114545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Triangle 15">
            <a:extLst>
              <a:ext uri="{FF2B5EF4-FFF2-40B4-BE49-F238E27FC236}">
                <a16:creationId xmlns:a16="http://schemas.microsoft.com/office/drawing/2014/main" id="{A97ED86E-DC0C-3C95-579D-0E52A253352D}"/>
              </a:ext>
            </a:extLst>
          </p:cNvPr>
          <p:cNvSpPr/>
          <p:nvPr/>
        </p:nvSpPr>
        <p:spPr>
          <a:xfrm rot="10800000">
            <a:off x="10790903" y="-10577"/>
            <a:ext cx="875071" cy="86523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ight Triangle 16">
            <a:extLst>
              <a:ext uri="{FF2B5EF4-FFF2-40B4-BE49-F238E27FC236}">
                <a16:creationId xmlns:a16="http://schemas.microsoft.com/office/drawing/2014/main" id="{CA7DC1CD-59AF-714A-6AE4-09988CD38710}"/>
              </a:ext>
            </a:extLst>
          </p:cNvPr>
          <p:cNvSpPr/>
          <p:nvPr/>
        </p:nvSpPr>
        <p:spPr>
          <a:xfrm rot="10800000">
            <a:off x="10601387" y="4170"/>
            <a:ext cx="523219" cy="60247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Triangle 17">
            <a:extLst>
              <a:ext uri="{FF2B5EF4-FFF2-40B4-BE49-F238E27FC236}">
                <a16:creationId xmlns:a16="http://schemas.microsoft.com/office/drawing/2014/main" id="{EB312169-98FF-B6BB-A5B3-0277BA82B24A}"/>
              </a:ext>
            </a:extLst>
          </p:cNvPr>
          <p:cNvSpPr/>
          <p:nvPr/>
        </p:nvSpPr>
        <p:spPr>
          <a:xfrm rot="16200000">
            <a:off x="11092305" y="5792505"/>
            <a:ext cx="1032387" cy="114545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Triangle 19">
            <a:extLst>
              <a:ext uri="{FF2B5EF4-FFF2-40B4-BE49-F238E27FC236}">
                <a16:creationId xmlns:a16="http://schemas.microsoft.com/office/drawing/2014/main" id="{36E41A4E-7BB3-F402-8667-C32D7E9A44C5}"/>
              </a:ext>
            </a:extLst>
          </p:cNvPr>
          <p:cNvSpPr/>
          <p:nvPr/>
        </p:nvSpPr>
        <p:spPr>
          <a:xfrm rot="16200000">
            <a:off x="10738344" y="6002709"/>
            <a:ext cx="875071" cy="86523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ight Triangle 20">
            <a:extLst>
              <a:ext uri="{FF2B5EF4-FFF2-40B4-BE49-F238E27FC236}">
                <a16:creationId xmlns:a16="http://schemas.microsoft.com/office/drawing/2014/main" id="{E7560851-060E-2957-9231-2D42D3F5B039}"/>
              </a:ext>
            </a:extLst>
          </p:cNvPr>
          <p:cNvSpPr/>
          <p:nvPr/>
        </p:nvSpPr>
        <p:spPr>
          <a:xfrm rot="15794291">
            <a:off x="10632184" y="6276371"/>
            <a:ext cx="523219" cy="60247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538F077-DEE4-D81A-5946-328EB8000EA4}"/>
              </a:ext>
            </a:extLst>
          </p:cNvPr>
          <p:cNvPicPr>
            <a:picLocks noChangeAspect="1"/>
          </p:cNvPicPr>
          <p:nvPr/>
        </p:nvPicPr>
        <p:blipFill>
          <a:blip r:embed="rId2"/>
          <a:stretch>
            <a:fillRect/>
          </a:stretch>
        </p:blipFill>
        <p:spPr>
          <a:xfrm>
            <a:off x="0" y="1393403"/>
            <a:ext cx="12192000" cy="4071193"/>
          </a:xfrm>
          <a:prstGeom prst="rect">
            <a:avLst/>
          </a:prstGeom>
        </p:spPr>
      </p:pic>
    </p:spTree>
    <p:extLst>
      <p:ext uri="{BB962C8B-B14F-4D97-AF65-F5344CB8AC3E}">
        <p14:creationId xmlns:p14="http://schemas.microsoft.com/office/powerpoint/2010/main" val="192218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0380F6-E96F-ABFB-C992-E504EC0CB89C}"/>
              </a:ext>
            </a:extLst>
          </p:cNvPr>
          <p:cNvSpPr txBox="1"/>
          <p:nvPr/>
        </p:nvSpPr>
        <p:spPr>
          <a:xfrm>
            <a:off x="2646180" y="330003"/>
            <a:ext cx="6973995"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9 : </a:t>
            </a:r>
            <a:r>
              <a:rPr lang="en-IN" sz="2800" b="1" dirty="0">
                <a:latin typeface="Times New Roman" panose="02020603050405020304" pitchFamily="18" charset="0"/>
                <a:cs typeface="Times New Roman" panose="02020603050405020304" pitchFamily="18" charset="0"/>
              </a:rPr>
              <a:t>Device and Component Integration</a:t>
            </a:r>
          </a:p>
          <a:p>
            <a:endParaRPr lang="en-IN" sz="2800" b="1" dirty="0">
              <a:latin typeface="Times New Roman" panose="02020603050405020304" pitchFamily="18" charset="0"/>
              <a:cs typeface="Times New Roman" panose="02020603050405020304" pitchFamily="18" charset="0"/>
            </a:endParaRPr>
          </a:p>
        </p:txBody>
      </p:sp>
      <p:sp>
        <p:nvSpPr>
          <p:cNvPr id="5" name="Flowchart: Connector 4">
            <a:extLst>
              <a:ext uri="{FF2B5EF4-FFF2-40B4-BE49-F238E27FC236}">
                <a16:creationId xmlns:a16="http://schemas.microsoft.com/office/drawing/2014/main" id="{0FDC84B0-8505-68B6-1093-D54664562650}"/>
              </a:ext>
            </a:extLst>
          </p:cNvPr>
          <p:cNvSpPr/>
          <p:nvPr/>
        </p:nvSpPr>
        <p:spPr>
          <a:xfrm>
            <a:off x="43858" y="491644"/>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2A368C33-BD5B-B00E-2B1E-B4E19C904F02}"/>
              </a:ext>
            </a:extLst>
          </p:cNvPr>
          <p:cNvSpPr/>
          <p:nvPr/>
        </p:nvSpPr>
        <p:spPr>
          <a:xfrm>
            <a:off x="255250" y="27242"/>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8B443237-970F-5BD5-D253-BAF26FC44177}"/>
              </a:ext>
            </a:extLst>
          </p:cNvPr>
          <p:cNvSpPr/>
          <p:nvPr/>
        </p:nvSpPr>
        <p:spPr>
          <a:xfrm>
            <a:off x="587477" y="488907"/>
            <a:ext cx="319548" cy="318150"/>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1B06A2C3-36C1-F2BB-0BAF-303D238C0FD5}"/>
              </a:ext>
            </a:extLst>
          </p:cNvPr>
          <p:cNvSpPr/>
          <p:nvPr/>
        </p:nvSpPr>
        <p:spPr>
          <a:xfrm>
            <a:off x="-275535" y="0"/>
            <a:ext cx="442449"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7B77B896-9818-9959-E5C1-72E637B377F6}"/>
              </a:ext>
            </a:extLst>
          </p:cNvPr>
          <p:cNvSpPr/>
          <p:nvPr/>
        </p:nvSpPr>
        <p:spPr>
          <a:xfrm>
            <a:off x="732110" y="52591"/>
            <a:ext cx="282830" cy="31733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B3F40FE4-86ED-7A3F-0F02-C5EF56859AFF}"/>
              </a:ext>
            </a:extLst>
          </p:cNvPr>
          <p:cNvSpPr/>
          <p:nvPr/>
        </p:nvSpPr>
        <p:spPr>
          <a:xfrm>
            <a:off x="11393130" y="-31576"/>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8FA017-AFD6-4AC2-706C-7D268AFE3D5F}"/>
              </a:ext>
            </a:extLst>
          </p:cNvPr>
          <p:cNvSpPr/>
          <p:nvPr/>
        </p:nvSpPr>
        <p:spPr>
          <a:xfrm>
            <a:off x="11680958" y="533116"/>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44240906-C1B7-E76C-FEB9-8302ADEC6A3B}"/>
              </a:ext>
            </a:extLst>
          </p:cNvPr>
          <p:cNvSpPr/>
          <p:nvPr/>
        </p:nvSpPr>
        <p:spPr>
          <a:xfrm>
            <a:off x="11892350" y="19937"/>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9B33B17F-11ED-18AB-85F9-3E64E3AD058F}"/>
              </a:ext>
            </a:extLst>
          </p:cNvPr>
          <p:cNvSpPr/>
          <p:nvPr/>
        </p:nvSpPr>
        <p:spPr>
          <a:xfrm>
            <a:off x="11307097" y="550900"/>
            <a:ext cx="297426" cy="34315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CA203D7B-B7B0-F76E-099B-BE71B31768FA}"/>
              </a:ext>
            </a:extLst>
          </p:cNvPr>
          <p:cNvSpPr/>
          <p:nvPr/>
        </p:nvSpPr>
        <p:spPr>
          <a:xfrm>
            <a:off x="11028348" y="118513"/>
            <a:ext cx="278750" cy="311576"/>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182B8B35-F0C2-4B8D-8B50-5FB645310291}"/>
              </a:ext>
            </a:extLst>
          </p:cNvPr>
          <p:cNvSpPr/>
          <p:nvPr/>
        </p:nvSpPr>
        <p:spPr>
          <a:xfrm>
            <a:off x="11305491" y="5813859"/>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B293D46C-D343-0F33-A76B-84F00EABFD7B}"/>
              </a:ext>
            </a:extLst>
          </p:cNvPr>
          <p:cNvSpPr/>
          <p:nvPr/>
        </p:nvSpPr>
        <p:spPr>
          <a:xfrm>
            <a:off x="11593319" y="6378551"/>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BB894F4A-6EB3-5EE3-AC3C-4CC0E7D302A2}"/>
              </a:ext>
            </a:extLst>
          </p:cNvPr>
          <p:cNvSpPr/>
          <p:nvPr/>
        </p:nvSpPr>
        <p:spPr>
          <a:xfrm>
            <a:off x="11804711" y="5865372"/>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2FC5D8EE-00DE-249E-66C8-F46D94F64636}"/>
              </a:ext>
            </a:extLst>
          </p:cNvPr>
          <p:cNvSpPr/>
          <p:nvPr/>
        </p:nvSpPr>
        <p:spPr>
          <a:xfrm>
            <a:off x="11219458" y="6396335"/>
            <a:ext cx="297426" cy="34315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6CF3889B-EDE1-65E4-33B6-99256189FFB5}"/>
              </a:ext>
            </a:extLst>
          </p:cNvPr>
          <p:cNvSpPr/>
          <p:nvPr/>
        </p:nvSpPr>
        <p:spPr>
          <a:xfrm>
            <a:off x="10940709" y="5963948"/>
            <a:ext cx="278750" cy="311576"/>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50AC4B26-072B-7AA7-AF00-87E754FF3649}"/>
              </a:ext>
            </a:extLst>
          </p:cNvPr>
          <p:cNvSpPr/>
          <p:nvPr/>
        </p:nvSpPr>
        <p:spPr>
          <a:xfrm>
            <a:off x="175896" y="6396335"/>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1FF1CDCB-65A2-E2C5-7CA7-3828ED715DF3}"/>
              </a:ext>
            </a:extLst>
          </p:cNvPr>
          <p:cNvSpPr/>
          <p:nvPr/>
        </p:nvSpPr>
        <p:spPr>
          <a:xfrm>
            <a:off x="387288" y="5931933"/>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05E41CD6-E743-DA65-F5D0-5E272EE5F0D4}"/>
              </a:ext>
            </a:extLst>
          </p:cNvPr>
          <p:cNvSpPr/>
          <p:nvPr/>
        </p:nvSpPr>
        <p:spPr>
          <a:xfrm>
            <a:off x="719515" y="6393598"/>
            <a:ext cx="319548" cy="318150"/>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7F2228F6-BAB5-240B-6E9B-088D341BFF9E}"/>
              </a:ext>
            </a:extLst>
          </p:cNvPr>
          <p:cNvSpPr/>
          <p:nvPr/>
        </p:nvSpPr>
        <p:spPr>
          <a:xfrm>
            <a:off x="-143497" y="5904691"/>
            <a:ext cx="442449"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A10E7F3E-7C90-EB94-437F-8E7B5E0DAB41}"/>
              </a:ext>
            </a:extLst>
          </p:cNvPr>
          <p:cNvSpPr/>
          <p:nvPr/>
        </p:nvSpPr>
        <p:spPr>
          <a:xfrm>
            <a:off x="864148" y="5957282"/>
            <a:ext cx="282830" cy="31733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9FF6B8B1-6DD8-BB7E-0C7B-2D0BE29A0F4B}"/>
              </a:ext>
            </a:extLst>
          </p:cNvPr>
          <p:cNvPicPr>
            <a:picLocks noChangeAspect="1"/>
          </p:cNvPicPr>
          <p:nvPr/>
        </p:nvPicPr>
        <p:blipFill>
          <a:blip r:embed="rId2"/>
          <a:stretch>
            <a:fillRect/>
          </a:stretch>
        </p:blipFill>
        <p:spPr>
          <a:xfrm>
            <a:off x="2326887" y="981177"/>
            <a:ext cx="7713505" cy="4923514"/>
          </a:xfrm>
          <a:prstGeom prst="rect">
            <a:avLst/>
          </a:prstGeom>
          <a:ln>
            <a:solidFill>
              <a:schemeClr val="tx1"/>
            </a:solidFill>
          </a:ln>
        </p:spPr>
      </p:pic>
    </p:spTree>
    <p:extLst>
      <p:ext uri="{BB962C8B-B14F-4D97-AF65-F5344CB8AC3E}">
        <p14:creationId xmlns:p14="http://schemas.microsoft.com/office/powerpoint/2010/main" val="60256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77F0A-3F94-84F7-01FC-378120DA350E}"/>
              </a:ext>
            </a:extLst>
          </p:cNvPr>
          <p:cNvSpPr>
            <a:spLocks noGrp="1"/>
          </p:cNvSpPr>
          <p:nvPr>
            <p:ph idx="1"/>
          </p:nvPr>
        </p:nvSpPr>
        <p:spPr>
          <a:xfrm>
            <a:off x="617483" y="1510315"/>
            <a:ext cx="10515600" cy="4351338"/>
          </a:xfrm>
        </p:spPr>
        <p:txBody>
          <a:bodyPr>
            <a:normAutofit/>
          </a:bodyPr>
          <a:lstStyle/>
          <a:p>
            <a:pPr marL="0" indent="0">
              <a:buNone/>
            </a:pPr>
            <a:r>
              <a:rPr lang="en-IN" sz="1900" b="1" dirty="0"/>
              <a:t> </a:t>
            </a:r>
            <a:r>
              <a:rPr lang="en-IN" sz="1900" b="1" dirty="0">
                <a:latin typeface="Times New Roman" panose="02020603050405020304" pitchFamily="18" charset="0"/>
                <a:cs typeface="Times New Roman" panose="02020603050405020304" pitchFamily="18" charset="0"/>
              </a:rPr>
              <a:t>Objective:</a:t>
            </a:r>
            <a:br>
              <a:rPr lang="en-IN" sz="1900"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Develop the user interface and backend logic to control and monitor the IoT system.</a:t>
            </a:r>
          </a:p>
          <a:p>
            <a:pPr marL="0" indent="0">
              <a:buNone/>
            </a:pPr>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Dashboard Design:</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Auto Mode:</a:t>
            </a:r>
            <a:r>
              <a:rPr lang="en-IN" sz="1900" dirty="0">
                <a:latin typeface="Times New Roman" panose="02020603050405020304" pitchFamily="18" charset="0"/>
                <a:cs typeface="Times New Roman" panose="02020603050405020304" pitchFamily="18" charset="0"/>
              </a:rPr>
              <a:t> Enables automatic alerting based on sensor threshold.</a:t>
            </a:r>
          </a:p>
          <a:p>
            <a:r>
              <a:rPr lang="en-IN" sz="1900" b="1" dirty="0">
                <a:latin typeface="Times New Roman" panose="02020603050405020304" pitchFamily="18" charset="0"/>
                <a:cs typeface="Times New Roman" panose="02020603050405020304" pitchFamily="18" charset="0"/>
              </a:rPr>
              <a:t>Manual Mode:</a:t>
            </a:r>
            <a:r>
              <a:rPr lang="en-IN" sz="1900" dirty="0">
                <a:latin typeface="Times New Roman" panose="02020603050405020304" pitchFamily="18" charset="0"/>
                <a:cs typeface="Times New Roman" panose="02020603050405020304" pitchFamily="18" charset="0"/>
              </a:rPr>
              <a:t> Allows staff to manually check and acknowledge alerts.</a:t>
            </a:r>
          </a:p>
          <a:p>
            <a:r>
              <a:rPr lang="en-IN" sz="1900" b="1" dirty="0">
                <a:latin typeface="Times New Roman" panose="02020603050405020304" pitchFamily="18" charset="0"/>
                <a:cs typeface="Times New Roman" panose="02020603050405020304" pitchFamily="18" charset="0"/>
              </a:rPr>
              <a:t>IV Status Display:</a:t>
            </a:r>
            <a:r>
              <a:rPr lang="en-IN" sz="1900" dirty="0">
                <a:latin typeface="Times New Roman" panose="02020603050405020304" pitchFamily="18" charset="0"/>
                <a:cs typeface="Times New Roman" panose="02020603050405020304" pitchFamily="18" charset="0"/>
              </a:rPr>
              <a:t> Shows current fluid level and alert status (Normal/Low).</a:t>
            </a:r>
          </a:p>
          <a:p>
            <a:r>
              <a:rPr lang="en-IN" sz="1900" b="1" dirty="0">
                <a:latin typeface="Times New Roman" panose="02020603050405020304" pitchFamily="18" charset="0"/>
                <a:cs typeface="Times New Roman" panose="02020603050405020304" pitchFamily="18" charset="0"/>
              </a:rPr>
              <a:t>Alert Controls:</a:t>
            </a:r>
            <a:r>
              <a:rPr lang="en-IN" sz="1900" dirty="0">
                <a:latin typeface="Times New Roman" panose="02020603050405020304" pitchFamily="18" charset="0"/>
                <a:cs typeface="Times New Roman" panose="02020603050405020304" pitchFamily="18" charset="0"/>
              </a:rPr>
              <a:t> Toggle alerts ON/OFF or reset after bottle replacement.</a:t>
            </a:r>
          </a:p>
          <a:p>
            <a:pPr marL="0" indent="0">
              <a:buNone/>
            </a:pPr>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Outcome:</a:t>
            </a:r>
            <a:br>
              <a:rPr lang="en-IN" sz="1900"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An interactive interface enabling staff to monitor IV fluid levels, switch between auto/manual modes, and respond to alerts instantly.</a:t>
            </a:r>
          </a:p>
          <a:p>
            <a:pPr marL="0" indent="0">
              <a:buNone/>
            </a:pPr>
            <a:endParaRPr lang="en-IN" dirty="0"/>
          </a:p>
        </p:txBody>
      </p:sp>
      <p:sp>
        <p:nvSpPr>
          <p:cNvPr id="4" name="TextBox 3">
            <a:extLst>
              <a:ext uri="{FF2B5EF4-FFF2-40B4-BE49-F238E27FC236}">
                <a16:creationId xmlns:a16="http://schemas.microsoft.com/office/drawing/2014/main" id="{D096AD21-D273-AF8B-8D67-3190A51098A4}"/>
              </a:ext>
            </a:extLst>
          </p:cNvPr>
          <p:cNvSpPr txBox="1"/>
          <p:nvPr/>
        </p:nvSpPr>
        <p:spPr>
          <a:xfrm>
            <a:off x="3582161" y="494359"/>
            <a:ext cx="6973995"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10 : </a:t>
            </a:r>
            <a:r>
              <a:rPr lang="en-IN" sz="2800" b="1" dirty="0">
                <a:latin typeface="Times New Roman" panose="02020603050405020304" pitchFamily="18" charset="0"/>
                <a:cs typeface="Times New Roman" panose="02020603050405020304" pitchFamily="18" charset="0"/>
              </a:rPr>
              <a:t>Application Development</a:t>
            </a:r>
          </a:p>
          <a:p>
            <a:endParaRPr lang="en-IN" sz="2800" b="1" dirty="0">
              <a:latin typeface="Times New Roman" panose="02020603050405020304" pitchFamily="18" charset="0"/>
              <a:cs typeface="Times New Roman" panose="02020603050405020304" pitchFamily="18" charset="0"/>
            </a:endParaRPr>
          </a:p>
        </p:txBody>
      </p:sp>
      <p:sp>
        <p:nvSpPr>
          <p:cNvPr id="5" name="Isosceles Triangle 4">
            <a:extLst>
              <a:ext uri="{FF2B5EF4-FFF2-40B4-BE49-F238E27FC236}">
                <a16:creationId xmlns:a16="http://schemas.microsoft.com/office/drawing/2014/main" id="{6456EC76-2FE4-CC93-5CB0-BFF692FAD0CD}"/>
              </a:ext>
            </a:extLst>
          </p:cNvPr>
          <p:cNvSpPr/>
          <p:nvPr/>
        </p:nvSpPr>
        <p:spPr>
          <a:xfrm rot="13115086">
            <a:off x="3696152" y="4682989"/>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Single Corner Rounded 5">
            <a:extLst>
              <a:ext uri="{FF2B5EF4-FFF2-40B4-BE49-F238E27FC236}">
                <a16:creationId xmlns:a16="http://schemas.microsoft.com/office/drawing/2014/main" id="{F0C3C4C0-3E0B-DA14-913F-3043B9817E29}"/>
              </a:ext>
            </a:extLst>
          </p:cNvPr>
          <p:cNvSpPr/>
          <p:nvPr/>
        </p:nvSpPr>
        <p:spPr>
          <a:xfrm>
            <a:off x="0" y="5289755"/>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Single Corner Rounded 6">
            <a:extLst>
              <a:ext uri="{FF2B5EF4-FFF2-40B4-BE49-F238E27FC236}">
                <a16:creationId xmlns:a16="http://schemas.microsoft.com/office/drawing/2014/main" id="{F90108C0-E70B-D322-6867-371C071702D5}"/>
              </a:ext>
            </a:extLst>
          </p:cNvPr>
          <p:cNvSpPr/>
          <p:nvPr/>
        </p:nvSpPr>
        <p:spPr>
          <a:xfrm>
            <a:off x="157316" y="6695768"/>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Single Corner Rounded 7">
            <a:extLst>
              <a:ext uri="{FF2B5EF4-FFF2-40B4-BE49-F238E27FC236}">
                <a16:creationId xmlns:a16="http://schemas.microsoft.com/office/drawing/2014/main" id="{6DB7670E-2B12-4453-1282-57B0EA587BFC}"/>
              </a:ext>
            </a:extLst>
          </p:cNvPr>
          <p:cNvSpPr/>
          <p:nvPr/>
        </p:nvSpPr>
        <p:spPr>
          <a:xfrm>
            <a:off x="237204" y="4976351"/>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Single Corner Rounded 8">
            <a:extLst>
              <a:ext uri="{FF2B5EF4-FFF2-40B4-BE49-F238E27FC236}">
                <a16:creationId xmlns:a16="http://schemas.microsoft.com/office/drawing/2014/main" id="{C2C18E99-797D-1BAE-754E-CF47CC7555FC}"/>
              </a:ext>
            </a:extLst>
          </p:cNvPr>
          <p:cNvSpPr/>
          <p:nvPr/>
        </p:nvSpPr>
        <p:spPr>
          <a:xfrm>
            <a:off x="237204" y="6399571"/>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Single Corner Rounded 9">
            <a:extLst>
              <a:ext uri="{FF2B5EF4-FFF2-40B4-BE49-F238E27FC236}">
                <a16:creationId xmlns:a16="http://schemas.microsoft.com/office/drawing/2014/main" id="{9E49D71A-4D0D-73D9-A053-C701D4318F56}"/>
              </a:ext>
            </a:extLst>
          </p:cNvPr>
          <p:cNvSpPr/>
          <p:nvPr/>
        </p:nvSpPr>
        <p:spPr>
          <a:xfrm flipH="1" flipV="1">
            <a:off x="12034684" y="5289754"/>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Single Corner Rounded 10">
            <a:extLst>
              <a:ext uri="{FF2B5EF4-FFF2-40B4-BE49-F238E27FC236}">
                <a16:creationId xmlns:a16="http://schemas.microsoft.com/office/drawing/2014/main" id="{E94C9355-504A-7EFA-9AA9-FF08FBCBFE63}"/>
              </a:ext>
            </a:extLst>
          </p:cNvPr>
          <p:cNvSpPr/>
          <p:nvPr/>
        </p:nvSpPr>
        <p:spPr>
          <a:xfrm flipH="1" flipV="1">
            <a:off x="10638503" y="6695768"/>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Single Corner Rounded 11">
            <a:extLst>
              <a:ext uri="{FF2B5EF4-FFF2-40B4-BE49-F238E27FC236}">
                <a16:creationId xmlns:a16="http://schemas.microsoft.com/office/drawing/2014/main" id="{A561B68F-2D45-1AB7-1177-041CFC6C0229}"/>
              </a:ext>
            </a:extLst>
          </p:cNvPr>
          <p:cNvSpPr/>
          <p:nvPr/>
        </p:nvSpPr>
        <p:spPr>
          <a:xfrm flipH="1" flipV="1">
            <a:off x="11797480" y="4976350"/>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Single Corner Rounded 12">
            <a:extLst>
              <a:ext uri="{FF2B5EF4-FFF2-40B4-BE49-F238E27FC236}">
                <a16:creationId xmlns:a16="http://schemas.microsoft.com/office/drawing/2014/main" id="{E28D03D8-1F61-9AB1-7B80-B6D94472B30C}"/>
              </a:ext>
            </a:extLst>
          </p:cNvPr>
          <p:cNvSpPr/>
          <p:nvPr/>
        </p:nvSpPr>
        <p:spPr>
          <a:xfrm flipH="1" flipV="1">
            <a:off x="10479957" y="6400555"/>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Single Corner Rounded 13">
            <a:extLst>
              <a:ext uri="{FF2B5EF4-FFF2-40B4-BE49-F238E27FC236}">
                <a16:creationId xmlns:a16="http://schemas.microsoft.com/office/drawing/2014/main" id="{4B0C9CF5-4E42-6C9E-481F-0B027E82BC92}"/>
              </a:ext>
            </a:extLst>
          </p:cNvPr>
          <p:cNvSpPr/>
          <p:nvPr/>
        </p:nvSpPr>
        <p:spPr>
          <a:xfrm>
            <a:off x="20909" y="666266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Single Corner Rounded 15">
            <a:extLst>
              <a:ext uri="{FF2B5EF4-FFF2-40B4-BE49-F238E27FC236}">
                <a16:creationId xmlns:a16="http://schemas.microsoft.com/office/drawing/2014/main" id="{EFD49F26-A182-35FC-417A-F0CAA3B330F2}"/>
              </a:ext>
            </a:extLst>
          </p:cNvPr>
          <p:cNvSpPr/>
          <p:nvPr/>
        </p:nvSpPr>
        <p:spPr>
          <a:xfrm rot="5400000">
            <a:off x="11092016" y="-426501"/>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Single Corner Rounded 16">
            <a:extLst>
              <a:ext uri="{FF2B5EF4-FFF2-40B4-BE49-F238E27FC236}">
                <a16:creationId xmlns:a16="http://schemas.microsoft.com/office/drawing/2014/main" id="{A17A1E3B-699C-8C09-9A10-6DAAC209C3D1}"/>
              </a:ext>
            </a:extLst>
          </p:cNvPr>
          <p:cNvSpPr/>
          <p:nvPr/>
        </p:nvSpPr>
        <p:spPr>
          <a:xfrm rot="5400000">
            <a:off x="11178047" y="950893"/>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Single Corner Rounded 17">
            <a:extLst>
              <a:ext uri="{FF2B5EF4-FFF2-40B4-BE49-F238E27FC236}">
                <a16:creationId xmlns:a16="http://schemas.microsoft.com/office/drawing/2014/main" id="{B8704A65-0204-98EC-5E23-E7BFA5822580}"/>
              </a:ext>
            </a:extLst>
          </p:cNvPr>
          <p:cNvSpPr/>
          <p:nvPr/>
        </p:nvSpPr>
        <p:spPr>
          <a:xfrm rot="5400000">
            <a:off x="11343968" y="-692462"/>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Single Corner Rounded 18">
            <a:extLst>
              <a:ext uri="{FF2B5EF4-FFF2-40B4-BE49-F238E27FC236}">
                <a16:creationId xmlns:a16="http://schemas.microsoft.com/office/drawing/2014/main" id="{35C125FE-33E6-6943-280D-AEACA48C9ADB}"/>
              </a:ext>
            </a:extLst>
          </p:cNvPr>
          <p:cNvSpPr/>
          <p:nvPr/>
        </p:nvSpPr>
        <p:spPr>
          <a:xfrm rot="5400000">
            <a:off x="11427543" y="787293"/>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Single Corner Rounded 19">
            <a:extLst>
              <a:ext uri="{FF2B5EF4-FFF2-40B4-BE49-F238E27FC236}">
                <a16:creationId xmlns:a16="http://schemas.microsoft.com/office/drawing/2014/main" id="{AD67BCBF-246F-EBE4-D718-72249D409EB5}"/>
              </a:ext>
            </a:extLst>
          </p:cNvPr>
          <p:cNvSpPr/>
          <p:nvPr/>
        </p:nvSpPr>
        <p:spPr>
          <a:xfrm>
            <a:off x="-10046" y="161855"/>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Single Corner Rounded 20">
            <a:extLst>
              <a:ext uri="{FF2B5EF4-FFF2-40B4-BE49-F238E27FC236}">
                <a16:creationId xmlns:a16="http://schemas.microsoft.com/office/drawing/2014/main" id="{88AB4710-CB12-AC91-1539-715D317B9DDA}"/>
              </a:ext>
            </a:extLst>
          </p:cNvPr>
          <p:cNvSpPr/>
          <p:nvPr/>
        </p:nvSpPr>
        <p:spPr>
          <a:xfrm>
            <a:off x="0" y="8086"/>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Single Corner Rounded 21">
            <a:extLst>
              <a:ext uri="{FF2B5EF4-FFF2-40B4-BE49-F238E27FC236}">
                <a16:creationId xmlns:a16="http://schemas.microsoft.com/office/drawing/2014/main" id="{E4E0FE27-D7F0-A801-64BB-2749BFEF306E}"/>
              </a:ext>
            </a:extLst>
          </p:cNvPr>
          <p:cNvSpPr/>
          <p:nvPr/>
        </p:nvSpPr>
        <p:spPr>
          <a:xfrm>
            <a:off x="234533" y="289295"/>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Single Corner Rounded 22">
            <a:extLst>
              <a:ext uri="{FF2B5EF4-FFF2-40B4-BE49-F238E27FC236}">
                <a16:creationId xmlns:a16="http://schemas.microsoft.com/office/drawing/2014/main" id="{16453001-F972-3EC1-7B67-58476AC894B9}"/>
              </a:ext>
            </a:extLst>
          </p:cNvPr>
          <p:cNvSpPr/>
          <p:nvPr/>
        </p:nvSpPr>
        <p:spPr>
          <a:xfrm>
            <a:off x="234533" y="271097"/>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Single Corner Rounded 23">
            <a:extLst>
              <a:ext uri="{FF2B5EF4-FFF2-40B4-BE49-F238E27FC236}">
                <a16:creationId xmlns:a16="http://schemas.microsoft.com/office/drawing/2014/main" id="{DA2B2828-961C-7C86-8F9C-7F3F4A2F86B4}"/>
              </a:ext>
            </a:extLst>
          </p:cNvPr>
          <p:cNvSpPr/>
          <p:nvPr/>
        </p:nvSpPr>
        <p:spPr>
          <a:xfrm>
            <a:off x="0" y="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099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5AB7-C8E6-426D-E89C-BEC66AAA55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90C681-F7B5-9047-1F7A-034065D52426}"/>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92955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81C71690-5F29-E0BB-50F5-A5F0BA7F3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7EA883A-9FC9-91A2-2E61-F21B818F7C9B}"/>
              </a:ext>
            </a:extLst>
          </p:cNvPr>
          <p:cNvSpPr txBox="1"/>
          <p:nvPr/>
        </p:nvSpPr>
        <p:spPr>
          <a:xfrm>
            <a:off x="2286000" y="2644170"/>
            <a:ext cx="7848600" cy="1569660"/>
          </a:xfrm>
          <a:prstGeom prst="rect">
            <a:avLst/>
          </a:prstGeom>
          <a:solidFill>
            <a:schemeClr val="accent1">
              <a:lumMod val="50000"/>
            </a:schemeClr>
          </a:solidFill>
          <a:ln>
            <a:noFill/>
          </a:ln>
        </p:spPr>
        <p:txBody>
          <a:bodyPr wrap="square" rtlCol="0">
            <a:spAutoFit/>
          </a:bodyPr>
          <a:lstStyle/>
          <a:p>
            <a:r>
              <a:rPr lang="en-IN" sz="9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4466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C827-B864-F51E-AB31-DFEB5930E9E5}"/>
              </a:ext>
            </a:extLst>
          </p:cNvPr>
          <p:cNvSpPr>
            <a:spLocks noGrp="1"/>
          </p:cNvSpPr>
          <p:nvPr>
            <p:ph type="title"/>
          </p:nvPr>
        </p:nvSpPr>
        <p:spPr>
          <a:xfrm>
            <a:off x="838200" y="1942283"/>
            <a:ext cx="10515600" cy="3881055"/>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During recent years, due to the technological advancements many sophisticated techniques has been evolved for assuring fast recovery of the patients in hospitals. Need for good patient care in hospitals, assessment and management of fluid and electrolyte is the most fundamental thing required. All most in all hospital, an assist/nurse is responsible for monitoring the electrolytes bottle level. But unfortunately, most of the time, the observer may forget to change the bottle at correct time due to their busy schedule. To overcome this critical situation, a IoT based automatic alerting and indicating device is proposed where sensor is used as a level sensor or weight sensor. It is based on the principle that the sensor output changes when fluid level/weight is below certain limit. When Fluid level/weight is low, will alerts the observer through the display or/and mobile phone at the control room indicates the room number of the patient for quick recovery.</a:t>
            </a: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FB0C7B-16B0-774C-403E-A8664CDCD518}"/>
              </a:ext>
            </a:extLst>
          </p:cNvPr>
          <p:cNvSpPr txBox="1"/>
          <p:nvPr/>
        </p:nvSpPr>
        <p:spPr>
          <a:xfrm>
            <a:off x="838200" y="1406687"/>
            <a:ext cx="7416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Saline Bottle Monitoring System</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8C6D64-1328-F7C8-1FA8-55159B138122}"/>
              </a:ext>
            </a:extLst>
          </p:cNvPr>
          <p:cNvSpPr txBox="1"/>
          <p:nvPr/>
        </p:nvSpPr>
        <p:spPr>
          <a:xfrm>
            <a:off x="3937000" y="495733"/>
            <a:ext cx="74168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PROBLEM STATEMENT</a:t>
            </a:r>
          </a:p>
        </p:txBody>
      </p:sp>
      <p:sp>
        <p:nvSpPr>
          <p:cNvPr id="6" name="Frame 5">
            <a:extLst>
              <a:ext uri="{FF2B5EF4-FFF2-40B4-BE49-F238E27FC236}">
                <a16:creationId xmlns:a16="http://schemas.microsoft.com/office/drawing/2014/main" id="{BF483C3A-0F45-7658-FBD6-34D4027037C3}"/>
              </a:ext>
            </a:extLst>
          </p:cNvPr>
          <p:cNvSpPr/>
          <p:nvPr/>
        </p:nvSpPr>
        <p:spPr>
          <a:xfrm>
            <a:off x="0" y="-9904"/>
            <a:ext cx="12192000" cy="6867903"/>
          </a:xfrm>
          <a:prstGeom prst="frame">
            <a:avLst>
              <a:gd name="adj1" fmla="val 585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140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E6786A-17D9-EF14-8E08-1E2BBBF92BB7}"/>
              </a:ext>
            </a:extLst>
          </p:cNvPr>
          <p:cNvSpPr txBox="1"/>
          <p:nvPr/>
        </p:nvSpPr>
        <p:spPr>
          <a:xfrm>
            <a:off x="704193" y="749641"/>
            <a:ext cx="7416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Proposed Solution</a:t>
            </a:r>
          </a:p>
        </p:txBody>
      </p:sp>
      <p:sp>
        <p:nvSpPr>
          <p:cNvPr id="6" name="TextBox 5">
            <a:extLst>
              <a:ext uri="{FF2B5EF4-FFF2-40B4-BE49-F238E27FC236}">
                <a16:creationId xmlns:a16="http://schemas.microsoft.com/office/drawing/2014/main" id="{E7BA19F2-8E80-5307-46C2-28576F8A6DF5}"/>
              </a:ext>
            </a:extLst>
          </p:cNvPr>
          <p:cNvSpPr txBox="1"/>
          <p:nvPr/>
        </p:nvSpPr>
        <p:spPr>
          <a:xfrm>
            <a:off x="1082565" y="1397585"/>
            <a:ext cx="11267090" cy="535531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IoT-Based Smart Monitoring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smart system using </a:t>
            </a:r>
            <a:r>
              <a:rPr lang="en-US" b="1" dirty="0">
                <a:latin typeface="Times New Roman" panose="02020603050405020304" pitchFamily="18" charset="0"/>
                <a:cs typeface="Times New Roman" panose="02020603050405020304" pitchFamily="18" charset="0"/>
              </a:rPr>
              <a:t>weight or level sensors</a:t>
            </a:r>
            <a:r>
              <a:rPr lang="en-US" dirty="0">
                <a:latin typeface="Times New Roman" panose="02020603050405020304" pitchFamily="18" charset="0"/>
                <a:cs typeface="Times New Roman" panose="02020603050405020304" pitchFamily="18" charset="0"/>
              </a:rPr>
              <a:t> is deployed to monitor IV fluid bottles in real-time.</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Automatic Alert Mechanism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When the fluid level drops below the predefined threshold, the system </a:t>
            </a:r>
            <a:r>
              <a:rPr lang="en-US" b="1" dirty="0">
                <a:latin typeface="Times New Roman" panose="02020603050405020304" pitchFamily="18" charset="0"/>
                <a:cs typeface="Times New Roman" panose="02020603050405020304" pitchFamily="18" charset="0"/>
              </a:rPr>
              <a:t>automatically sends an alert</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Accurate &amp; Timely Response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Ensures timely bottle replacement, reduces nurse workload, and improves </a:t>
            </a:r>
            <a:r>
              <a:rPr lang="en-IN" b="1" dirty="0">
                <a:latin typeface="Times New Roman" panose="02020603050405020304" pitchFamily="18" charset="0"/>
                <a:cs typeface="Times New Roman" panose="02020603050405020304" pitchFamily="18" charset="0"/>
              </a:rPr>
              <a:t>patient safety</a:t>
            </a:r>
            <a:r>
              <a:rPr lang="en-IN"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Scalable for Multiple Patients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Can monitor and alert for </a:t>
            </a:r>
            <a:r>
              <a:rPr lang="en-IN" b="1" dirty="0">
                <a:latin typeface="Times New Roman" panose="02020603050405020304" pitchFamily="18" charset="0"/>
                <a:cs typeface="Times New Roman" panose="02020603050405020304" pitchFamily="18" charset="0"/>
              </a:rPr>
              <a:t>multiple beds/rooms</a:t>
            </a:r>
            <a:r>
              <a:rPr lang="en-IN" dirty="0">
                <a:latin typeface="Times New Roman" panose="02020603050405020304" pitchFamily="18" charset="0"/>
                <a:cs typeface="Times New Roman" panose="02020603050405020304" pitchFamily="18" charset="0"/>
              </a:rPr>
              <a:t> in parallel using Arduino/ </a:t>
            </a:r>
            <a:r>
              <a:rPr lang="en-IN" dirty="0" err="1">
                <a:latin typeface="Times New Roman" panose="02020603050405020304" pitchFamily="18" charset="0"/>
                <a:cs typeface="Times New Roman" panose="02020603050405020304" pitchFamily="18" charset="0"/>
              </a:rPr>
              <a:t>RaspberryPi</a:t>
            </a:r>
            <a:r>
              <a:rPr lang="en-IN" dirty="0">
                <a:latin typeface="Times New Roman" panose="02020603050405020304" pitchFamily="18" charset="0"/>
                <a:cs typeface="Times New Roman" panose="02020603050405020304" pitchFamily="18" charset="0"/>
              </a:rPr>
              <a:t> and cloud connectivity.</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Dual Notification Mode</a:t>
            </a:r>
          </a:p>
          <a:p>
            <a:pPr>
              <a:lnSpc>
                <a:spcPct val="150000"/>
              </a:lnSpc>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Alerts sent via : </a:t>
            </a:r>
            <a:r>
              <a:rPr lang="en-US" altLang="en-US" dirty="0">
                <a:latin typeface="Times New Roman" panose="02020603050405020304" pitchFamily="18" charset="0"/>
                <a:cs typeface="Times New Roman" panose="02020603050405020304" pitchFamily="18" charset="0"/>
              </a:rPr>
              <a:t>Control Room Display , Mobile Notifications with patient room/bed details</a:t>
            </a:r>
          </a:p>
          <a:p>
            <a:endParaRPr lang="en-US" altLang="en-US" dirty="0">
              <a:latin typeface="Arial" panose="020B0604020202020204" pitchFamily="34" charset="0"/>
            </a:endParaRPr>
          </a:p>
          <a:p>
            <a:endParaRPr lang="en-IN" dirty="0"/>
          </a:p>
          <a:p>
            <a:r>
              <a:rPr lang="en-IN" dirty="0"/>
              <a:t>            </a:t>
            </a:r>
          </a:p>
          <a:p>
            <a:pPr>
              <a:buNone/>
            </a:pPr>
            <a:endParaRPr lang="en-US" dirty="0">
              <a:latin typeface="Times New Roman" panose="02020603050405020304" pitchFamily="18" charset="0"/>
              <a:cs typeface="Times New Roman" panose="02020603050405020304" pitchFamily="18" charset="0"/>
            </a:endParaRPr>
          </a:p>
        </p:txBody>
      </p:sp>
      <p:sp>
        <p:nvSpPr>
          <p:cNvPr id="8" name="Frame 7">
            <a:extLst>
              <a:ext uri="{FF2B5EF4-FFF2-40B4-BE49-F238E27FC236}">
                <a16:creationId xmlns:a16="http://schemas.microsoft.com/office/drawing/2014/main" id="{CE7140FF-0662-24C6-C976-EAD41FCAA3C7}"/>
              </a:ext>
            </a:extLst>
          </p:cNvPr>
          <p:cNvSpPr/>
          <p:nvPr/>
        </p:nvSpPr>
        <p:spPr>
          <a:xfrm>
            <a:off x="0" y="-9904"/>
            <a:ext cx="12192000" cy="6867903"/>
          </a:xfrm>
          <a:prstGeom prst="frame">
            <a:avLst>
              <a:gd name="adj1" fmla="val 5857"/>
            </a:avLst>
          </a:prstGeom>
          <a:solidFill>
            <a:srgbClr val="9F27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4672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oT Design Methodology Steps Overview">
            <a:extLst>
              <a:ext uri="{FF2B5EF4-FFF2-40B4-BE49-F238E27FC236}">
                <a16:creationId xmlns:a16="http://schemas.microsoft.com/office/drawing/2014/main" id="{3E242416-EAB8-ED6D-DEC1-D19BC2622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53" y="1120698"/>
            <a:ext cx="5512225" cy="52714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54E50-F4D9-BF1E-8443-085ECF20DDF5}"/>
              </a:ext>
            </a:extLst>
          </p:cNvPr>
          <p:cNvSpPr txBox="1"/>
          <p:nvPr/>
        </p:nvSpPr>
        <p:spPr>
          <a:xfrm>
            <a:off x="1724748" y="597478"/>
            <a:ext cx="7416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Design Methodologies</a:t>
            </a:r>
          </a:p>
        </p:txBody>
      </p:sp>
      <p:pic>
        <p:nvPicPr>
          <p:cNvPr id="2050" name="Picture 2" descr="Smart Saline Monitoring System for Automatic Control Flow Detection and  Alertness Using IoT Application | SpringerLink">
            <a:extLst>
              <a:ext uri="{FF2B5EF4-FFF2-40B4-BE49-F238E27FC236}">
                <a16:creationId xmlns:a16="http://schemas.microsoft.com/office/drawing/2014/main" id="{F4E45AB6-83C2-55BD-3FD3-0E58018AD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7" y="1372273"/>
            <a:ext cx="5518202" cy="48576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6EFE2B7-8B3F-1AE0-33A3-4414DD5E54D6}"/>
              </a:ext>
            </a:extLst>
          </p:cNvPr>
          <p:cNvSpPr txBox="1"/>
          <p:nvPr/>
        </p:nvSpPr>
        <p:spPr>
          <a:xfrm>
            <a:off x="7236973" y="597478"/>
            <a:ext cx="7416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Saline Bottle Monitoring</a:t>
            </a:r>
          </a:p>
        </p:txBody>
      </p:sp>
      <p:sp>
        <p:nvSpPr>
          <p:cNvPr id="3" name="Frame 2">
            <a:extLst>
              <a:ext uri="{FF2B5EF4-FFF2-40B4-BE49-F238E27FC236}">
                <a16:creationId xmlns:a16="http://schemas.microsoft.com/office/drawing/2014/main" id="{6E885581-5BF8-DF9C-6E5B-D553E7C1965D}"/>
              </a:ext>
            </a:extLst>
          </p:cNvPr>
          <p:cNvSpPr/>
          <p:nvPr/>
        </p:nvSpPr>
        <p:spPr>
          <a:xfrm>
            <a:off x="0" y="-9904"/>
            <a:ext cx="12192000" cy="6867903"/>
          </a:xfrm>
          <a:prstGeom prst="frame">
            <a:avLst>
              <a:gd name="adj1" fmla="val 5857"/>
            </a:avLst>
          </a:prstGeom>
          <a:solidFill>
            <a:srgbClr val="FFA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090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55CA-1C10-716E-D06B-22FA2583F822}"/>
              </a:ext>
            </a:extLst>
          </p:cNvPr>
          <p:cNvSpPr txBox="1"/>
          <p:nvPr/>
        </p:nvSpPr>
        <p:spPr>
          <a:xfrm>
            <a:off x="2712720" y="434330"/>
            <a:ext cx="7416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Step 1: Purpose &amp; Requirements Specification</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89AE26-2518-3E75-0630-FE9B032DCB38}"/>
              </a:ext>
            </a:extLst>
          </p:cNvPr>
          <p:cNvSpPr txBox="1"/>
          <p:nvPr/>
        </p:nvSpPr>
        <p:spPr>
          <a:xfrm>
            <a:off x="629920" y="1107440"/>
            <a:ext cx="11104880" cy="123110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Purpose: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Design an IoT system to monitor IV fluid levels in real-time and alert nurses when fluid drops below a safe threshold, ensuring timely bottle replacement and improving patient safety.</a:t>
            </a:r>
          </a:p>
          <a:p>
            <a:endParaRPr lang="en-IN" dirty="0"/>
          </a:p>
        </p:txBody>
      </p:sp>
      <p:sp>
        <p:nvSpPr>
          <p:cNvPr id="10" name="Rectangle: Rounded Corners 9">
            <a:extLst>
              <a:ext uri="{FF2B5EF4-FFF2-40B4-BE49-F238E27FC236}">
                <a16:creationId xmlns:a16="http://schemas.microsoft.com/office/drawing/2014/main" id="{63A7BA25-2BE0-6972-5BF6-9AD4024D1105}"/>
              </a:ext>
            </a:extLst>
          </p:cNvPr>
          <p:cNvSpPr/>
          <p:nvPr/>
        </p:nvSpPr>
        <p:spPr>
          <a:xfrm>
            <a:off x="833120" y="2150691"/>
            <a:ext cx="4917440" cy="19755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latin typeface="Times New Roman" panose="02020603050405020304" pitchFamily="18" charset="0"/>
                <a:cs typeface="Times New Roman" panose="02020603050405020304" pitchFamily="18" charset="0"/>
              </a:rPr>
              <a:t>System Behaviour:</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Continuously sense IV fluid level.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Trigger alert when below threshold.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Alert includes Room/Bed ID.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Notify via control panel and mobile app.</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buzzer/LED for urgency.</a:t>
            </a:r>
          </a:p>
        </p:txBody>
      </p:sp>
      <p:sp>
        <p:nvSpPr>
          <p:cNvPr id="11" name="Rectangle: Rounded Corners 10">
            <a:extLst>
              <a:ext uri="{FF2B5EF4-FFF2-40B4-BE49-F238E27FC236}">
                <a16:creationId xmlns:a16="http://schemas.microsoft.com/office/drawing/2014/main" id="{4D126349-4EF8-D775-8EE6-46E6D45C8030}"/>
              </a:ext>
            </a:extLst>
          </p:cNvPr>
          <p:cNvSpPr/>
          <p:nvPr/>
        </p:nvSpPr>
        <p:spPr>
          <a:xfrm>
            <a:off x="6182360" y="2150691"/>
            <a:ext cx="4643120" cy="19755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latin typeface="Times New Roman" panose="02020603050405020304" pitchFamily="18" charset="0"/>
                <a:cs typeface="Times New Roman" panose="02020603050405020304" pitchFamily="18" charset="0"/>
              </a:rPr>
              <a:t>System Management:</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Monitor multiple patients in real-time.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Allow alert reset after refill.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Scalable for multiple devices.</a:t>
            </a:r>
          </a:p>
        </p:txBody>
      </p:sp>
      <p:sp>
        <p:nvSpPr>
          <p:cNvPr id="12" name="Rectangle: Rounded Corners 11">
            <a:extLst>
              <a:ext uri="{FF2B5EF4-FFF2-40B4-BE49-F238E27FC236}">
                <a16:creationId xmlns:a16="http://schemas.microsoft.com/office/drawing/2014/main" id="{480CCB77-18E2-EE38-8F19-E80DDEF50031}"/>
              </a:ext>
            </a:extLst>
          </p:cNvPr>
          <p:cNvSpPr/>
          <p:nvPr/>
        </p:nvSpPr>
        <p:spPr>
          <a:xfrm>
            <a:off x="6182360" y="4269750"/>
            <a:ext cx="4643120" cy="17754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Data Analysis:</a:t>
            </a:r>
            <a:endParaRPr lang="en-IN" dirty="0"/>
          </a:p>
          <a:p>
            <a:pPr marL="285750" indent="-285750">
              <a:buFont typeface="Arial" panose="020B0604020202020204" pitchFamily="34" charset="0"/>
              <a:buChar char="•"/>
            </a:pPr>
            <a:r>
              <a:rPr lang="en-IN" dirty="0"/>
              <a:t>Log timestamps, Room/Bed ID, and response time.</a:t>
            </a:r>
          </a:p>
          <a:p>
            <a:pPr marL="285750" indent="-285750">
              <a:buFont typeface="Arial" panose="020B0604020202020204" pitchFamily="34" charset="0"/>
              <a:buChar char="•"/>
            </a:pPr>
            <a:r>
              <a:rPr lang="en-IN" dirty="0"/>
              <a:t>Track nurse responsiveness for audits.</a:t>
            </a:r>
          </a:p>
        </p:txBody>
      </p:sp>
      <p:sp>
        <p:nvSpPr>
          <p:cNvPr id="13" name="Rectangle: Rounded Corners 12">
            <a:extLst>
              <a:ext uri="{FF2B5EF4-FFF2-40B4-BE49-F238E27FC236}">
                <a16:creationId xmlns:a16="http://schemas.microsoft.com/office/drawing/2014/main" id="{F67BA8AF-7F98-FD15-9620-CF478A66DA43}"/>
              </a:ext>
            </a:extLst>
          </p:cNvPr>
          <p:cNvSpPr/>
          <p:nvPr/>
        </p:nvSpPr>
        <p:spPr>
          <a:xfrm>
            <a:off x="833120" y="4269750"/>
            <a:ext cx="4917440" cy="17754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Deployment:</a:t>
            </a:r>
            <a:endParaRPr lang="en-IN" dirty="0"/>
          </a:p>
          <a:p>
            <a:pPr marL="285750" indent="-285750">
              <a:buFont typeface="Arial" panose="020B0604020202020204" pitchFamily="34" charset="0"/>
              <a:buChar char="•"/>
            </a:pPr>
            <a:r>
              <a:rPr lang="en-IN" dirty="0"/>
              <a:t>Devices near patient beds (Arduino)</a:t>
            </a:r>
          </a:p>
          <a:p>
            <a:pPr marL="285750" indent="-285750">
              <a:buFont typeface="Arial" panose="020B0604020202020204" pitchFamily="34" charset="0"/>
              <a:buChar char="•"/>
            </a:pPr>
            <a:r>
              <a:rPr lang="en-IN" dirty="0"/>
              <a:t>Alerts via local display and mobile app.</a:t>
            </a:r>
          </a:p>
          <a:p>
            <a:pPr marL="285750" indent="-285750">
              <a:buFont typeface="Arial" panose="020B0604020202020204" pitchFamily="34" charset="0"/>
              <a:buChar char="•"/>
            </a:pPr>
            <a:r>
              <a:rPr lang="en-IN" dirty="0"/>
              <a:t>Supports Wi-Fi/cloud and offline mode.</a:t>
            </a:r>
          </a:p>
        </p:txBody>
      </p:sp>
      <p:sp>
        <p:nvSpPr>
          <p:cNvPr id="17" name="Rectangle: Single Corner Rounded 16">
            <a:extLst>
              <a:ext uri="{FF2B5EF4-FFF2-40B4-BE49-F238E27FC236}">
                <a16:creationId xmlns:a16="http://schemas.microsoft.com/office/drawing/2014/main" id="{0B4BFC81-00D3-67C8-1CCC-1803FD6DD212}"/>
              </a:ext>
            </a:extLst>
          </p:cNvPr>
          <p:cNvSpPr/>
          <p:nvPr/>
        </p:nvSpPr>
        <p:spPr>
          <a:xfrm>
            <a:off x="0" y="0"/>
            <a:ext cx="12192000" cy="290806"/>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Single Corner Rounded 17">
            <a:extLst>
              <a:ext uri="{FF2B5EF4-FFF2-40B4-BE49-F238E27FC236}">
                <a16:creationId xmlns:a16="http://schemas.microsoft.com/office/drawing/2014/main" id="{F890E52F-85FD-EEF9-5F23-0EB1BA17F275}"/>
              </a:ext>
            </a:extLst>
          </p:cNvPr>
          <p:cNvSpPr/>
          <p:nvPr/>
        </p:nvSpPr>
        <p:spPr>
          <a:xfrm>
            <a:off x="0" y="6567194"/>
            <a:ext cx="12192000" cy="290806"/>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Single Corner Rounded 18">
            <a:extLst>
              <a:ext uri="{FF2B5EF4-FFF2-40B4-BE49-F238E27FC236}">
                <a16:creationId xmlns:a16="http://schemas.microsoft.com/office/drawing/2014/main" id="{B587040A-16DE-DC39-EAA4-742173BDF64C}"/>
              </a:ext>
            </a:extLst>
          </p:cNvPr>
          <p:cNvSpPr/>
          <p:nvPr/>
        </p:nvSpPr>
        <p:spPr>
          <a:xfrm>
            <a:off x="0" y="260556"/>
            <a:ext cx="198120" cy="6336890"/>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Single Corner Rounded 19">
            <a:extLst>
              <a:ext uri="{FF2B5EF4-FFF2-40B4-BE49-F238E27FC236}">
                <a16:creationId xmlns:a16="http://schemas.microsoft.com/office/drawing/2014/main" id="{9E183D8D-3E1B-A9CE-CF5C-3BCF8D60211C}"/>
              </a:ext>
            </a:extLst>
          </p:cNvPr>
          <p:cNvSpPr/>
          <p:nvPr/>
        </p:nvSpPr>
        <p:spPr>
          <a:xfrm>
            <a:off x="11993880" y="260556"/>
            <a:ext cx="198120" cy="633689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583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B45545-7682-0C6A-43F6-D9E3DDA93D0E}"/>
              </a:ext>
            </a:extLst>
          </p:cNvPr>
          <p:cNvPicPr>
            <a:picLocks noChangeAspect="1"/>
          </p:cNvPicPr>
          <p:nvPr/>
        </p:nvPicPr>
        <p:blipFill>
          <a:blip r:embed="rId3"/>
          <a:stretch>
            <a:fillRect/>
          </a:stretch>
        </p:blipFill>
        <p:spPr>
          <a:xfrm>
            <a:off x="5570303" y="1398633"/>
            <a:ext cx="6289040" cy="4475555"/>
          </a:xfrm>
          <a:prstGeom prst="rect">
            <a:avLst/>
          </a:prstGeom>
        </p:spPr>
      </p:pic>
      <p:sp>
        <p:nvSpPr>
          <p:cNvPr id="3" name="TextBox 2">
            <a:extLst>
              <a:ext uri="{FF2B5EF4-FFF2-40B4-BE49-F238E27FC236}">
                <a16:creationId xmlns:a16="http://schemas.microsoft.com/office/drawing/2014/main" id="{9AFCFFFF-DF21-3495-6328-DC05365A98A6}"/>
              </a:ext>
            </a:extLst>
          </p:cNvPr>
          <p:cNvSpPr txBox="1"/>
          <p:nvPr/>
        </p:nvSpPr>
        <p:spPr>
          <a:xfrm>
            <a:off x="1513840" y="467305"/>
            <a:ext cx="1022096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2 : </a:t>
            </a:r>
            <a:r>
              <a:rPr lang="en-IN" sz="2800" b="1" dirty="0">
                <a:latin typeface="Times New Roman" panose="02020603050405020304" pitchFamily="18" charset="0"/>
                <a:cs typeface="Times New Roman" panose="02020603050405020304" pitchFamily="18" charset="0"/>
              </a:rPr>
              <a:t>Process Specification (for IV Fluid Monitoring System)</a:t>
            </a:r>
          </a:p>
        </p:txBody>
      </p:sp>
      <p:sp>
        <p:nvSpPr>
          <p:cNvPr id="13" name="TextBox 12">
            <a:extLst>
              <a:ext uri="{FF2B5EF4-FFF2-40B4-BE49-F238E27FC236}">
                <a16:creationId xmlns:a16="http://schemas.microsoft.com/office/drawing/2014/main" id="{4E70299C-C200-E171-C5A6-70BA70D4D882}"/>
              </a:ext>
            </a:extLst>
          </p:cNvPr>
          <p:cNvSpPr txBox="1"/>
          <p:nvPr/>
        </p:nvSpPr>
        <p:spPr>
          <a:xfrm>
            <a:off x="488560" y="1789752"/>
            <a:ext cx="5189897"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Description of Modes: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primarily operates in a </a:t>
            </a:r>
            <a:r>
              <a:rPr lang="en-US" b="1" dirty="0">
                <a:latin typeface="Times New Roman" panose="02020603050405020304" pitchFamily="18" charset="0"/>
                <a:cs typeface="Times New Roman" panose="02020603050405020304" pitchFamily="18" charset="0"/>
              </a:rPr>
              <a:t>single automated mode</a:t>
            </a:r>
            <a:r>
              <a:rPr lang="en-US" dirty="0">
                <a:latin typeface="Times New Roman" panose="02020603050405020304" pitchFamily="18" charset="0"/>
                <a:cs typeface="Times New Roman" panose="02020603050405020304" pitchFamily="18" charset="0"/>
              </a:rPr>
              <a:t>, where: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fluid level sensor</a:t>
            </a:r>
            <a:r>
              <a:rPr lang="en-US" dirty="0">
                <a:latin typeface="Times New Roman" panose="02020603050405020304" pitchFamily="18" charset="0"/>
                <a:cs typeface="Times New Roman" panose="02020603050405020304" pitchFamily="18" charset="0"/>
              </a:rPr>
              <a:t> constantly monitors the IV bottle.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fluid level is above threshold</a:t>
            </a:r>
            <a:r>
              <a:rPr lang="en-US" dirty="0">
                <a:latin typeface="Times New Roman" panose="02020603050405020304" pitchFamily="18" charset="0"/>
                <a:cs typeface="Times New Roman" panose="02020603050405020304" pitchFamily="18" charset="0"/>
              </a:rPr>
              <a:t>, no action is taken.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fluid level is below threshold</a:t>
            </a:r>
            <a:r>
              <a:rPr lang="en-US" dirty="0">
                <a:latin typeface="Times New Roman" panose="02020603050405020304" pitchFamily="18" charset="0"/>
                <a:cs typeface="Times New Roman" panose="02020603050405020304" pitchFamily="18" charset="0"/>
              </a:rPr>
              <a:t>, an </a:t>
            </a:r>
            <a:r>
              <a:rPr lang="en-US" b="1" dirty="0">
                <a:latin typeface="Times New Roman" panose="02020603050405020304" pitchFamily="18" charset="0"/>
                <a:cs typeface="Times New Roman" panose="02020603050405020304" pitchFamily="18" charset="0"/>
              </a:rPr>
              <a:t>alert is generated</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alert includes the </a:t>
            </a:r>
            <a:r>
              <a:rPr lang="en-US" b="1" dirty="0">
                <a:latin typeface="Times New Roman" panose="02020603050405020304" pitchFamily="18" charset="0"/>
                <a:cs typeface="Times New Roman" panose="02020603050405020304" pitchFamily="18" charset="0"/>
              </a:rPr>
              <a:t>patient room number</a:t>
            </a:r>
            <a:r>
              <a:rPr lang="en-US" dirty="0">
                <a:latin typeface="Times New Roman" panose="02020603050405020304" pitchFamily="18" charset="0"/>
                <a:cs typeface="Times New Roman" panose="02020603050405020304" pitchFamily="18" charset="0"/>
              </a:rPr>
              <a:t>, and is displayed on a </a:t>
            </a:r>
            <a:r>
              <a:rPr lang="en-US" b="1" dirty="0">
                <a:latin typeface="Times New Roman" panose="02020603050405020304" pitchFamily="18" charset="0"/>
                <a:cs typeface="Times New Roman" panose="02020603050405020304" pitchFamily="18" charset="0"/>
              </a:rPr>
              <a:t>screen</a:t>
            </a:r>
            <a:r>
              <a:rPr lang="en-US" dirty="0">
                <a:latin typeface="Times New Roman" panose="02020603050405020304" pitchFamily="18" charset="0"/>
                <a:cs typeface="Times New Roman" panose="02020603050405020304" pitchFamily="18" charset="0"/>
              </a:rPr>
              <a:t> and/or sent via </a:t>
            </a:r>
            <a:r>
              <a:rPr lang="en-US" b="1" dirty="0">
                <a:latin typeface="Times New Roman" panose="02020603050405020304" pitchFamily="18" charset="0"/>
                <a:cs typeface="Times New Roman" panose="02020603050405020304" pitchFamily="18" charset="0"/>
              </a:rPr>
              <a:t>mobile notification</a:t>
            </a:r>
            <a:r>
              <a:rPr lang="en-US" dirty="0">
                <a:latin typeface="Times New Roman" panose="02020603050405020304" pitchFamily="18" charset="0"/>
                <a:cs typeface="Times New Roman" panose="02020603050405020304" pitchFamily="18" charset="0"/>
              </a:rPr>
              <a:t>.</a:t>
            </a:r>
          </a:p>
          <a:p>
            <a:endParaRPr lang="en-IN" dirty="0"/>
          </a:p>
        </p:txBody>
      </p:sp>
      <p:sp>
        <p:nvSpPr>
          <p:cNvPr id="2" name="Right Triangle 1">
            <a:extLst>
              <a:ext uri="{FF2B5EF4-FFF2-40B4-BE49-F238E27FC236}">
                <a16:creationId xmlns:a16="http://schemas.microsoft.com/office/drawing/2014/main" id="{C5791380-D6DE-D9FC-3B91-16367BA80C46}"/>
              </a:ext>
            </a:extLst>
          </p:cNvPr>
          <p:cNvSpPr/>
          <p:nvPr/>
        </p:nvSpPr>
        <p:spPr>
          <a:xfrm>
            <a:off x="0" y="5801032"/>
            <a:ext cx="1056968" cy="1056968"/>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Triangle 3">
            <a:extLst>
              <a:ext uri="{FF2B5EF4-FFF2-40B4-BE49-F238E27FC236}">
                <a16:creationId xmlns:a16="http://schemas.microsoft.com/office/drawing/2014/main" id="{ABC5A34B-DB13-057E-AE71-C2B65DF9AD7A}"/>
              </a:ext>
            </a:extLst>
          </p:cNvPr>
          <p:cNvSpPr/>
          <p:nvPr/>
        </p:nvSpPr>
        <p:spPr>
          <a:xfrm rot="16200000">
            <a:off x="11126841" y="5801031"/>
            <a:ext cx="1056968" cy="1056968"/>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Triangle 5">
            <a:extLst>
              <a:ext uri="{FF2B5EF4-FFF2-40B4-BE49-F238E27FC236}">
                <a16:creationId xmlns:a16="http://schemas.microsoft.com/office/drawing/2014/main" id="{246C0A39-BBE8-98B4-BF7F-A0E2A4D3B6BC}"/>
              </a:ext>
            </a:extLst>
          </p:cNvPr>
          <p:cNvSpPr/>
          <p:nvPr/>
        </p:nvSpPr>
        <p:spPr>
          <a:xfrm rot="5400000">
            <a:off x="0" y="0"/>
            <a:ext cx="1056968" cy="1056968"/>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Triangle 6">
            <a:extLst>
              <a:ext uri="{FF2B5EF4-FFF2-40B4-BE49-F238E27FC236}">
                <a16:creationId xmlns:a16="http://schemas.microsoft.com/office/drawing/2014/main" id="{6211960A-4839-D7E2-506B-1949A1E7C899}"/>
              </a:ext>
            </a:extLst>
          </p:cNvPr>
          <p:cNvSpPr/>
          <p:nvPr/>
        </p:nvSpPr>
        <p:spPr>
          <a:xfrm rot="10800000">
            <a:off x="11135032" y="0"/>
            <a:ext cx="1056968" cy="1056968"/>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20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FF4212-642F-3C52-98BF-B383338E650E}"/>
              </a:ext>
            </a:extLst>
          </p:cNvPr>
          <p:cNvPicPr>
            <a:picLocks noChangeAspect="1"/>
          </p:cNvPicPr>
          <p:nvPr/>
        </p:nvPicPr>
        <p:blipFill>
          <a:blip r:embed="rId2"/>
          <a:stretch>
            <a:fillRect/>
          </a:stretch>
        </p:blipFill>
        <p:spPr>
          <a:xfrm>
            <a:off x="5060994" y="876378"/>
            <a:ext cx="6924529" cy="5911988"/>
          </a:xfrm>
          <a:prstGeom prst="rect">
            <a:avLst/>
          </a:prstGeom>
        </p:spPr>
      </p:pic>
      <p:sp>
        <p:nvSpPr>
          <p:cNvPr id="5" name="TextBox 4">
            <a:extLst>
              <a:ext uri="{FF2B5EF4-FFF2-40B4-BE49-F238E27FC236}">
                <a16:creationId xmlns:a16="http://schemas.microsoft.com/office/drawing/2014/main" id="{B7589851-6D1C-FA2C-CF14-212FC85546FA}"/>
              </a:ext>
            </a:extLst>
          </p:cNvPr>
          <p:cNvSpPr txBox="1"/>
          <p:nvPr/>
        </p:nvSpPr>
        <p:spPr>
          <a:xfrm>
            <a:off x="599440" y="274265"/>
            <a:ext cx="10891520" cy="523220"/>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Step 3 : </a:t>
            </a:r>
            <a:r>
              <a:rPr lang="en-IN" sz="2800" b="1">
                <a:latin typeface="Times New Roman" panose="02020603050405020304" pitchFamily="18" charset="0"/>
                <a:cs typeface="Times New Roman" panose="02020603050405020304" pitchFamily="18" charset="0"/>
              </a:rPr>
              <a:t>Domain Model Specification (for IV Fluid Monitoring System)</a:t>
            </a:r>
            <a:endParaRPr lang="en-IN"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E40949-A27D-FB7E-D33E-BF6537549CD7}"/>
              </a:ext>
            </a:extLst>
          </p:cNvPr>
          <p:cNvSpPr txBox="1"/>
          <p:nvPr/>
        </p:nvSpPr>
        <p:spPr>
          <a:xfrm>
            <a:off x="407785" y="1326080"/>
            <a:ext cx="2116562"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Physical Entities</a:t>
            </a:r>
            <a:br>
              <a:rPr lang="en-US" dirty="0"/>
            </a:br>
            <a:r>
              <a:rPr lang="en-US" dirty="0"/>
              <a:t>• </a:t>
            </a:r>
            <a:r>
              <a:rPr lang="en-US" sz="1600" dirty="0"/>
              <a:t>IV Fluid Bottle – Contains medication</a:t>
            </a:r>
            <a:br>
              <a:rPr lang="en-US" sz="1600" dirty="0"/>
            </a:br>
            <a:r>
              <a:rPr lang="en-US" sz="1600" dirty="0"/>
              <a:t>• Patient Room – Where bottle is located</a:t>
            </a:r>
            <a:endParaRPr lang="en-IN" sz="1600" dirty="0"/>
          </a:p>
        </p:txBody>
      </p:sp>
      <p:sp>
        <p:nvSpPr>
          <p:cNvPr id="3" name="TextBox 2">
            <a:extLst>
              <a:ext uri="{FF2B5EF4-FFF2-40B4-BE49-F238E27FC236}">
                <a16:creationId xmlns:a16="http://schemas.microsoft.com/office/drawing/2014/main" id="{4DFB2DE4-6A9F-6D9B-4DD6-6366200C3B3D}"/>
              </a:ext>
            </a:extLst>
          </p:cNvPr>
          <p:cNvSpPr txBox="1"/>
          <p:nvPr/>
        </p:nvSpPr>
        <p:spPr>
          <a:xfrm>
            <a:off x="2747377" y="1326080"/>
            <a:ext cx="219825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Virtual Entities</a:t>
            </a:r>
            <a:br>
              <a:rPr lang="en-US" dirty="0"/>
            </a:br>
            <a:r>
              <a:rPr lang="en-US" dirty="0"/>
              <a:t>• </a:t>
            </a:r>
            <a:r>
              <a:rPr lang="en-US" sz="1600" dirty="0"/>
              <a:t>Digital IV Bottle – Shows fluid level, status</a:t>
            </a:r>
            <a:br>
              <a:rPr lang="en-US" sz="1600" dirty="0"/>
            </a:br>
            <a:r>
              <a:rPr lang="en-US" sz="1600" dirty="0"/>
              <a:t>• Digital Room – Room info, bed ID, alert state</a:t>
            </a:r>
            <a:endParaRPr lang="en-IN" sz="1600" dirty="0"/>
          </a:p>
        </p:txBody>
      </p:sp>
      <p:sp>
        <p:nvSpPr>
          <p:cNvPr id="6" name="TextBox 5">
            <a:extLst>
              <a:ext uri="{FF2B5EF4-FFF2-40B4-BE49-F238E27FC236}">
                <a16:creationId xmlns:a16="http://schemas.microsoft.com/office/drawing/2014/main" id="{69057513-1A21-959C-ABCF-3D676809B343}"/>
              </a:ext>
            </a:extLst>
          </p:cNvPr>
          <p:cNvSpPr txBox="1"/>
          <p:nvPr/>
        </p:nvSpPr>
        <p:spPr>
          <a:xfrm>
            <a:off x="482178" y="2850330"/>
            <a:ext cx="1967777" cy="187743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b="1" dirty="0">
                <a:solidFill>
                  <a:schemeClr val="tx1"/>
                </a:solidFill>
              </a:rPr>
              <a:t>Devices</a:t>
            </a:r>
            <a:br>
              <a:rPr lang="en-US" dirty="0">
                <a:solidFill>
                  <a:schemeClr val="tx1"/>
                </a:solidFill>
              </a:rPr>
            </a:br>
            <a:r>
              <a:rPr lang="en-US" dirty="0">
                <a:solidFill>
                  <a:schemeClr val="tx1"/>
                </a:solidFill>
              </a:rPr>
              <a:t>• </a:t>
            </a:r>
            <a:r>
              <a:rPr lang="en-US" sz="1600" dirty="0">
                <a:solidFill>
                  <a:schemeClr val="tx1"/>
                </a:solidFill>
              </a:rPr>
              <a:t>ESP32/Arduino – Reads sensor data</a:t>
            </a:r>
            <a:br>
              <a:rPr lang="en-US" sz="1600" dirty="0">
                <a:solidFill>
                  <a:schemeClr val="tx1"/>
                </a:solidFill>
              </a:rPr>
            </a:br>
            <a:r>
              <a:rPr lang="en-US" sz="1600" dirty="0">
                <a:solidFill>
                  <a:schemeClr val="tx1"/>
                </a:solidFill>
              </a:rPr>
              <a:t>• Sensor – Ultrasonic</a:t>
            </a:r>
          </a:p>
          <a:p>
            <a:r>
              <a:rPr lang="en-US" sz="1600" dirty="0">
                <a:solidFill>
                  <a:schemeClr val="tx1"/>
                </a:solidFill>
              </a:rPr>
              <a:t>   /Weight Sensor</a:t>
            </a:r>
            <a:br>
              <a:rPr lang="en-US" sz="1600" dirty="0">
                <a:solidFill>
                  <a:schemeClr val="tx1"/>
                </a:solidFill>
              </a:rPr>
            </a:br>
            <a:r>
              <a:rPr lang="en-US" sz="1600" dirty="0">
                <a:solidFill>
                  <a:schemeClr val="tx1"/>
                </a:solidFill>
              </a:rPr>
              <a:t>• (Optional) Actuator – LED/Buzzer alert</a:t>
            </a:r>
            <a:endParaRPr lang="en-IN" sz="1600" dirty="0">
              <a:solidFill>
                <a:schemeClr val="tx1"/>
              </a:solidFill>
            </a:endParaRPr>
          </a:p>
        </p:txBody>
      </p:sp>
      <p:sp>
        <p:nvSpPr>
          <p:cNvPr id="9" name="TextBox 8">
            <a:extLst>
              <a:ext uri="{FF2B5EF4-FFF2-40B4-BE49-F238E27FC236}">
                <a16:creationId xmlns:a16="http://schemas.microsoft.com/office/drawing/2014/main" id="{10F3942E-9BA8-AC60-22FB-5054482A25F9}"/>
              </a:ext>
            </a:extLst>
          </p:cNvPr>
          <p:cNvSpPr txBox="1"/>
          <p:nvPr/>
        </p:nvSpPr>
        <p:spPr>
          <a:xfrm>
            <a:off x="2747377" y="2973440"/>
            <a:ext cx="2198250" cy="1667386"/>
          </a:xfrm>
          <a:prstGeom prst="rect">
            <a:avLst/>
          </a:prstGeom>
          <a:noFill/>
          <a:ln>
            <a:solidFill>
              <a:srgbClr val="7030A0"/>
            </a:solidFill>
          </a:ln>
        </p:spPr>
        <p:txBody>
          <a:bodyPr wrap="square" rtlCol="0">
            <a:spAutoFit/>
          </a:bodyPr>
          <a:lstStyle/>
          <a:p>
            <a:r>
              <a:rPr lang="en-US" b="1" dirty="0"/>
              <a:t>Resources</a:t>
            </a:r>
            <a:br>
              <a:rPr lang="en-US" dirty="0"/>
            </a:br>
            <a:r>
              <a:rPr lang="en-US" dirty="0"/>
              <a:t>• </a:t>
            </a:r>
            <a:r>
              <a:rPr lang="en-US" sz="1600" dirty="0"/>
              <a:t>On-Device – Firmware for sensing, threshold check</a:t>
            </a:r>
            <a:br>
              <a:rPr lang="en-US" sz="1600" dirty="0"/>
            </a:br>
            <a:r>
              <a:rPr lang="en-US" sz="1600" dirty="0"/>
              <a:t>• Network – Cloud DB/dashboard for alerts</a:t>
            </a:r>
            <a:endParaRPr lang="en-IN" sz="1600" dirty="0"/>
          </a:p>
        </p:txBody>
      </p:sp>
      <p:sp>
        <p:nvSpPr>
          <p:cNvPr id="10" name="TextBox 9">
            <a:extLst>
              <a:ext uri="{FF2B5EF4-FFF2-40B4-BE49-F238E27FC236}">
                <a16:creationId xmlns:a16="http://schemas.microsoft.com/office/drawing/2014/main" id="{6B992804-F776-2241-32F4-68BE49220C25}"/>
              </a:ext>
            </a:extLst>
          </p:cNvPr>
          <p:cNvSpPr txBox="1"/>
          <p:nvPr/>
        </p:nvSpPr>
        <p:spPr>
          <a:xfrm>
            <a:off x="933364" y="4863915"/>
            <a:ext cx="3181965" cy="1384995"/>
          </a:xfrm>
          <a:prstGeom prst="rect">
            <a:avLst/>
          </a:prstGeom>
          <a:noFill/>
          <a:ln>
            <a:solidFill>
              <a:schemeClr val="accent2">
                <a:lumMod val="50000"/>
              </a:schemeClr>
            </a:solidFill>
          </a:ln>
        </p:spPr>
        <p:txBody>
          <a:bodyPr wrap="square" rtlCol="0">
            <a:spAutoFit/>
          </a:bodyPr>
          <a:lstStyle/>
          <a:p>
            <a:r>
              <a:rPr lang="en-US" b="1" dirty="0"/>
              <a:t>                   Services</a:t>
            </a:r>
            <a:br>
              <a:rPr lang="en-US" dirty="0"/>
            </a:br>
            <a:r>
              <a:rPr lang="en-US" dirty="0"/>
              <a:t>•</a:t>
            </a:r>
            <a:r>
              <a:rPr lang="en-US" sz="1600" dirty="0"/>
              <a:t> Monitoring – Tracks fluid level</a:t>
            </a:r>
            <a:br>
              <a:rPr lang="en-US" sz="1600" dirty="0"/>
            </a:br>
            <a:r>
              <a:rPr lang="en-US" sz="1600" dirty="0"/>
              <a:t>• Alerting – Detects low fluid</a:t>
            </a:r>
            <a:br>
              <a:rPr lang="en-US" sz="1600" dirty="0"/>
            </a:br>
            <a:r>
              <a:rPr lang="en-US" sz="1600" dirty="0"/>
              <a:t>• Notification – Sends alerts to app/display</a:t>
            </a:r>
            <a:endParaRPr lang="en-IN" sz="1600" dirty="0"/>
          </a:p>
        </p:txBody>
      </p:sp>
      <p:sp>
        <p:nvSpPr>
          <p:cNvPr id="15" name="Rectangle: Single Corner Rounded 14">
            <a:extLst>
              <a:ext uri="{FF2B5EF4-FFF2-40B4-BE49-F238E27FC236}">
                <a16:creationId xmlns:a16="http://schemas.microsoft.com/office/drawing/2014/main" id="{B36688BE-C09D-ED50-8130-8D0788974BD7}"/>
              </a:ext>
            </a:extLst>
          </p:cNvPr>
          <p:cNvSpPr/>
          <p:nvPr/>
        </p:nvSpPr>
        <p:spPr>
          <a:xfrm>
            <a:off x="0" y="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533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EFCA65-FF97-435F-8F7F-F9B66C2B6018}"/>
              </a:ext>
            </a:extLst>
          </p:cNvPr>
          <p:cNvPicPr>
            <a:picLocks noChangeAspect="1"/>
          </p:cNvPicPr>
          <p:nvPr/>
        </p:nvPicPr>
        <p:blipFill>
          <a:blip r:embed="rId2"/>
          <a:stretch>
            <a:fillRect/>
          </a:stretch>
        </p:blipFill>
        <p:spPr>
          <a:xfrm>
            <a:off x="480387" y="1470248"/>
            <a:ext cx="7180623" cy="4448772"/>
          </a:xfrm>
          <a:prstGeom prst="rect">
            <a:avLst/>
          </a:prstGeom>
        </p:spPr>
      </p:pic>
      <p:sp>
        <p:nvSpPr>
          <p:cNvPr id="2" name="TextBox 1">
            <a:extLst>
              <a:ext uri="{FF2B5EF4-FFF2-40B4-BE49-F238E27FC236}">
                <a16:creationId xmlns:a16="http://schemas.microsoft.com/office/drawing/2014/main" id="{D45B67A7-628F-627E-7C88-BE025ADBEF5E}"/>
              </a:ext>
            </a:extLst>
          </p:cNvPr>
          <p:cNvSpPr txBox="1"/>
          <p:nvPr/>
        </p:nvSpPr>
        <p:spPr>
          <a:xfrm>
            <a:off x="558800" y="243785"/>
            <a:ext cx="1177544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4 : </a:t>
            </a:r>
            <a:r>
              <a:rPr lang="en-IN" sz="2800" b="1" dirty="0">
                <a:latin typeface="Times New Roman" panose="02020603050405020304" pitchFamily="18" charset="0"/>
                <a:cs typeface="Times New Roman" panose="02020603050405020304" pitchFamily="18" charset="0"/>
              </a:rPr>
              <a:t>Information Model Specification (for IV Fluid Monitoring System)</a:t>
            </a:r>
          </a:p>
        </p:txBody>
      </p:sp>
      <p:sp>
        <p:nvSpPr>
          <p:cNvPr id="3" name="TextBox 2">
            <a:extLst>
              <a:ext uri="{FF2B5EF4-FFF2-40B4-BE49-F238E27FC236}">
                <a16:creationId xmlns:a16="http://schemas.microsoft.com/office/drawing/2014/main" id="{777E1CE0-EE2E-AB84-EE93-E0F8870995CA}"/>
              </a:ext>
            </a:extLst>
          </p:cNvPr>
          <p:cNvSpPr txBox="1"/>
          <p:nvPr/>
        </p:nvSpPr>
        <p:spPr>
          <a:xfrm>
            <a:off x="7899378" y="1759974"/>
            <a:ext cx="4100051" cy="369331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Key Attributes</a:t>
            </a:r>
          </a:p>
          <a:p>
            <a:endParaRPr lang="en-IN" dirty="0">
              <a:latin typeface="Times New Roman" panose="02020603050405020304" pitchFamily="18" charset="0"/>
              <a:cs typeface="Times New Roman" panose="02020603050405020304" pitchFamily="18" charset="0"/>
            </a:endParaRPr>
          </a:p>
          <a:p>
            <a:r>
              <a:rPr lang="en-IN" b="1" dirty="0">
                <a:solidFill>
                  <a:srgbClr val="7030A0"/>
                </a:solidFill>
                <a:latin typeface="Times New Roman" panose="02020603050405020304" pitchFamily="18" charset="0"/>
                <a:cs typeface="Times New Roman" panose="02020603050405020304" pitchFamily="18" charset="0"/>
              </a:rPr>
              <a:t>IV Fluid Bottle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Fluid Level – e.g., 45 ml</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Threshold Status – Normal / Low</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Alert Triggered – True / False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Last Alert Time – e.g., 2025-08-02 14:25</a:t>
            </a:r>
          </a:p>
          <a:p>
            <a:endParaRPr lang="en-IN" dirty="0">
              <a:latin typeface="Times New Roman" panose="02020603050405020304" pitchFamily="18" charset="0"/>
              <a:cs typeface="Times New Roman" panose="02020603050405020304" pitchFamily="18" charset="0"/>
            </a:endParaRPr>
          </a:p>
          <a:p>
            <a:r>
              <a:rPr lang="en-IN" b="1" dirty="0">
                <a:solidFill>
                  <a:schemeClr val="accent1">
                    <a:lumMod val="50000"/>
                  </a:schemeClr>
                </a:solidFill>
                <a:latin typeface="Times New Roman" panose="02020603050405020304" pitchFamily="18" charset="0"/>
                <a:cs typeface="Times New Roman" panose="02020603050405020304" pitchFamily="18" charset="0"/>
              </a:rPr>
              <a:t>Patient Room</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Room Number – e.g., 203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Bed Number – e.g., B2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Bottle Status – OK / Needs Replacement</a:t>
            </a:r>
          </a:p>
          <a:p>
            <a:endParaRPr lang="en-IN" dirty="0">
              <a:latin typeface="Times New Roman" panose="02020603050405020304" pitchFamily="18" charset="0"/>
              <a:cs typeface="Times New Roman" panose="02020603050405020304" pitchFamily="18" charset="0"/>
            </a:endParaRPr>
          </a:p>
        </p:txBody>
      </p:sp>
      <p:sp>
        <p:nvSpPr>
          <p:cNvPr id="9" name="Rectangle: Folded Corner 8">
            <a:extLst>
              <a:ext uri="{FF2B5EF4-FFF2-40B4-BE49-F238E27FC236}">
                <a16:creationId xmlns:a16="http://schemas.microsoft.com/office/drawing/2014/main" id="{287D153A-CC73-FA66-269F-AAF5B7B688E1}"/>
              </a:ext>
            </a:extLst>
          </p:cNvPr>
          <p:cNvSpPr/>
          <p:nvPr/>
        </p:nvSpPr>
        <p:spPr>
          <a:xfrm>
            <a:off x="7846142" y="1550299"/>
            <a:ext cx="4206525" cy="4288670"/>
          </a:xfrm>
          <a:prstGeom prst="foldedCorner">
            <a:avLst/>
          </a:prstGeom>
          <a:noFill/>
          <a:ln w="9525" cap="flat" cmpd="sng" algn="ctr">
            <a:solidFill>
              <a:schemeClr val="accent3">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6" name="Rectangle: Single Corner Rounded 15">
            <a:extLst>
              <a:ext uri="{FF2B5EF4-FFF2-40B4-BE49-F238E27FC236}">
                <a16:creationId xmlns:a16="http://schemas.microsoft.com/office/drawing/2014/main" id="{B99801B8-5771-DA21-3305-590346C53B54}"/>
              </a:ext>
            </a:extLst>
          </p:cNvPr>
          <p:cNvSpPr/>
          <p:nvPr/>
        </p:nvSpPr>
        <p:spPr>
          <a:xfrm>
            <a:off x="0" y="6518787"/>
            <a:ext cx="12192000" cy="339213"/>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66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2443D-2CCE-A3FA-B167-C0F5AD6FBC1A}"/>
              </a:ext>
            </a:extLst>
          </p:cNvPr>
          <p:cNvPicPr>
            <a:picLocks noChangeAspect="1"/>
          </p:cNvPicPr>
          <p:nvPr/>
        </p:nvPicPr>
        <p:blipFill>
          <a:blip r:embed="rId2"/>
          <a:stretch>
            <a:fillRect/>
          </a:stretch>
        </p:blipFill>
        <p:spPr>
          <a:xfrm>
            <a:off x="5464277" y="965779"/>
            <a:ext cx="6369693" cy="5713024"/>
          </a:xfrm>
          <a:prstGeom prst="rect">
            <a:avLst/>
          </a:prstGeom>
        </p:spPr>
      </p:pic>
      <p:sp>
        <p:nvSpPr>
          <p:cNvPr id="4" name="TextBox 3">
            <a:extLst>
              <a:ext uri="{FF2B5EF4-FFF2-40B4-BE49-F238E27FC236}">
                <a16:creationId xmlns:a16="http://schemas.microsoft.com/office/drawing/2014/main" id="{2D477A74-D954-D109-BE4B-2A55308D086E}"/>
              </a:ext>
            </a:extLst>
          </p:cNvPr>
          <p:cNvSpPr txBox="1"/>
          <p:nvPr/>
        </p:nvSpPr>
        <p:spPr>
          <a:xfrm>
            <a:off x="3760011" y="179197"/>
            <a:ext cx="515287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5 : Service Specification</a:t>
            </a:r>
            <a:endParaRPr lang="en-IN" sz="28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36D5013-29A8-3125-F47D-AB0E350AEC9A}"/>
              </a:ext>
            </a:extLst>
          </p:cNvPr>
          <p:cNvSpPr/>
          <p:nvPr/>
        </p:nvSpPr>
        <p:spPr>
          <a:xfrm>
            <a:off x="373627" y="1504336"/>
            <a:ext cx="2290916" cy="560438"/>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4E8CA541-85E4-2927-ABE8-C682CCFBA83A}"/>
              </a:ext>
            </a:extLst>
          </p:cNvPr>
          <p:cNvSpPr/>
          <p:nvPr/>
        </p:nvSpPr>
        <p:spPr>
          <a:xfrm rot="10800000">
            <a:off x="1170037" y="2064774"/>
            <a:ext cx="673801" cy="403122"/>
          </a:xfrm>
          <a:prstGeom prst="triangle">
            <a:avLst>
              <a:gd name="adj" fmla="val 51316"/>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1DF596E-5E39-3050-A065-3E02C52321A1}"/>
              </a:ext>
            </a:extLst>
          </p:cNvPr>
          <p:cNvSpPr/>
          <p:nvPr/>
        </p:nvSpPr>
        <p:spPr>
          <a:xfrm>
            <a:off x="373627" y="2064774"/>
            <a:ext cx="2290916" cy="1472381"/>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5" name="Rectangle 14">
            <a:extLst>
              <a:ext uri="{FF2B5EF4-FFF2-40B4-BE49-F238E27FC236}">
                <a16:creationId xmlns:a16="http://schemas.microsoft.com/office/drawing/2014/main" id="{973AF9B0-1090-25E1-C9A4-5FC29B6F5155}"/>
              </a:ext>
            </a:extLst>
          </p:cNvPr>
          <p:cNvSpPr/>
          <p:nvPr/>
        </p:nvSpPr>
        <p:spPr>
          <a:xfrm>
            <a:off x="3003755" y="4097593"/>
            <a:ext cx="2290916" cy="560438"/>
          </a:xfrm>
          <a:prstGeom prst="rect">
            <a:avLst/>
          </a:prstGeom>
          <a:solidFill>
            <a:schemeClr val="accent2">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Notification Service</a:t>
            </a:r>
          </a:p>
        </p:txBody>
      </p:sp>
      <p:sp>
        <p:nvSpPr>
          <p:cNvPr id="16" name="Isosceles Triangle 15">
            <a:extLst>
              <a:ext uri="{FF2B5EF4-FFF2-40B4-BE49-F238E27FC236}">
                <a16:creationId xmlns:a16="http://schemas.microsoft.com/office/drawing/2014/main" id="{0323CE94-0F8A-7CBD-369B-3A28DF01326D}"/>
              </a:ext>
            </a:extLst>
          </p:cNvPr>
          <p:cNvSpPr/>
          <p:nvPr/>
        </p:nvSpPr>
        <p:spPr>
          <a:xfrm rot="10800000">
            <a:off x="3800165" y="4658031"/>
            <a:ext cx="673801" cy="403122"/>
          </a:xfrm>
          <a:prstGeom prst="triangle">
            <a:avLst>
              <a:gd name="adj" fmla="val 51316"/>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463278E8-2C54-9498-DE2D-298A882CFFF4}"/>
              </a:ext>
            </a:extLst>
          </p:cNvPr>
          <p:cNvSpPr/>
          <p:nvPr/>
        </p:nvSpPr>
        <p:spPr>
          <a:xfrm>
            <a:off x="3003755" y="4658031"/>
            <a:ext cx="2290916" cy="1472381"/>
          </a:xfrm>
          <a:prstGeom prst="rect">
            <a:avLst/>
          </a:prstGeom>
          <a:no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8" name="Rectangle 17">
            <a:extLst>
              <a:ext uri="{FF2B5EF4-FFF2-40B4-BE49-F238E27FC236}">
                <a16:creationId xmlns:a16="http://schemas.microsoft.com/office/drawing/2014/main" id="{816D3F17-FD25-B187-AE32-9399D41D722F}"/>
              </a:ext>
            </a:extLst>
          </p:cNvPr>
          <p:cNvSpPr/>
          <p:nvPr/>
        </p:nvSpPr>
        <p:spPr>
          <a:xfrm>
            <a:off x="3003755" y="1504336"/>
            <a:ext cx="2290916" cy="560438"/>
          </a:xfrm>
          <a:prstGeom prst="rect">
            <a:avLst/>
          </a:prstGeom>
          <a:solidFill>
            <a:schemeClr val="accent6">
              <a:lumMod val="40000"/>
              <a:lumOff val="6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a:t>Alerting Service</a:t>
            </a:r>
          </a:p>
        </p:txBody>
      </p:sp>
      <p:sp>
        <p:nvSpPr>
          <p:cNvPr id="19" name="Isosceles Triangle 18">
            <a:extLst>
              <a:ext uri="{FF2B5EF4-FFF2-40B4-BE49-F238E27FC236}">
                <a16:creationId xmlns:a16="http://schemas.microsoft.com/office/drawing/2014/main" id="{773F611F-DA90-5EC9-AC8C-7F37E6BA6AE5}"/>
              </a:ext>
            </a:extLst>
          </p:cNvPr>
          <p:cNvSpPr/>
          <p:nvPr/>
        </p:nvSpPr>
        <p:spPr>
          <a:xfrm>
            <a:off x="3760011" y="1101214"/>
            <a:ext cx="673801" cy="403122"/>
          </a:xfrm>
          <a:prstGeom prst="triangle">
            <a:avLst>
              <a:gd name="adj" fmla="val 51316"/>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E23E098D-C773-F49E-D8C6-D509001A1E5F}"/>
              </a:ext>
            </a:extLst>
          </p:cNvPr>
          <p:cNvSpPr/>
          <p:nvPr/>
        </p:nvSpPr>
        <p:spPr>
          <a:xfrm>
            <a:off x="3003755" y="2064774"/>
            <a:ext cx="2290916" cy="1472381"/>
          </a:xfrm>
          <a:prstGeom prst="rect">
            <a:avLst/>
          </a:prstGeom>
          <a:noFill/>
          <a:ln w="9525"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Rectangle 20">
            <a:extLst>
              <a:ext uri="{FF2B5EF4-FFF2-40B4-BE49-F238E27FC236}">
                <a16:creationId xmlns:a16="http://schemas.microsoft.com/office/drawing/2014/main" id="{D79992D3-DCFE-D834-73E9-F289C41E5500}"/>
              </a:ext>
            </a:extLst>
          </p:cNvPr>
          <p:cNvSpPr/>
          <p:nvPr/>
        </p:nvSpPr>
        <p:spPr>
          <a:xfrm>
            <a:off x="373627" y="4097593"/>
            <a:ext cx="2290916" cy="560438"/>
          </a:xfrm>
          <a:prstGeom prst="rect">
            <a:avLst/>
          </a:prstGeom>
          <a:solidFill>
            <a:schemeClr val="accent4">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Acknowledgment Service</a:t>
            </a:r>
          </a:p>
        </p:txBody>
      </p:sp>
      <p:sp>
        <p:nvSpPr>
          <p:cNvPr id="22" name="Isosceles Triangle 21">
            <a:extLst>
              <a:ext uri="{FF2B5EF4-FFF2-40B4-BE49-F238E27FC236}">
                <a16:creationId xmlns:a16="http://schemas.microsoft.com/office/drawing/2014/main" id="{AFB639F3-A1B2-084A-F587-0DF613724577}"/>
              </a:ext>
            </a:extLst>
          </p:cNvPr>
          <p:cNvSpPr/>
          <p:nvPr/>
        </p:nvSpPr>
        <p:spPr>
          <a:xfrm>
            <a:off x="1080722" y="3694471"/>
            <a:ext cx="673801" cy="403122"/>
          </a:xfrm>
          <a:prstGeom prst="triangle">
            <a:avLst>
              <a:gd name="adj" fmla="val 51316"/>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180EBB81-C9F5-67AD-CAA9-88B30D5604F3}"/>
              </a:ext>
            </a:extLst>
          </p:cNvPr>
          <p:cNvSpPr/>
          <p:nvPr/>
        </p:nvSpPr>
        <p:spPr>
          <a:xfrm>
            <a:off x="373627" y="4658031"/>
            <a:ext cx="2290916" cy="1472381"/>
          </a:xfrm>
          <a:prstGeom prst="rect">
            <a:avLst/>
          </a:prstGeom>
          <a:noFill/>
          <a:ln w="9525" cap="flat" cmpd="sng" algn="ctr">
            <a:solidFill>
              <a:schemeClr val="accent4">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5" name="TextBox 24">
            <a:extLst>
              <a:ext uri="{FF2B5EF4-FFF2-40B4-BE49-F238E27FC236}">
                <a16:creationId xmlns:a16="http://schemas.microsoft.com/office/drawing/2014/main" id="{3A6C25BE-C652-30C8-FC39-83807FA2E5C9}"/>
              </a:ext>
            </a:extLst>
          </p:cNvPr>
          <p:cNvSpPr txBox="1"/>
          <p:nvPr/>
        </p:nvSpPr>
        <p:spPr>
          <a:xfrm>
            <a:off x="497767" y="1589434"/>
            <a:ext cx="2018340" cy="369332"/>
          </a:xfrm>
          <a:prstGeom prst="rect">
            <a:avLst/>
          </a:prstGeom>
          <a:noFill/>
        </p:spPr>
        <p:txBody>
          <a:bodyPr wrap="square">
            <a:spAutoFit/>
          </a:bodyPr>
          <a:lstStyle/>
          <a:p>
            <a:r>
              <a:rPr lang="en-IN" dirty="0"/>
              <a:t>Monitoring Service</a:t>
            </a:r>
          </a:p>
        </p:txBody>
      </p:sp>
      <p:sp>
        <p:nvSpPr>
          <p:cNvPr id="30" name="Rectangle 6">
            <a:extLst>
              <a:ext uri="{FF2B5EF4-FFF2-40B4-BE49-F238E27FC236}">
                <a16:creationId xmlns:a16="http://schemas.microsoft.com/office/drawing/2014/main" id="{510C99D4-7CAC-C867-24C7-386B3A077A57}"/>
              </a:ext>
            </a:extLst>
          </p:cNvPr>
          <p:cNvSpPr>
            <a:spLocks noChangeArrowheads="1"/>
          </p:cNvSpPr>
          <p:nvPr/>
        </p:nvSpPr>
        <p:spPr bwMode="auto">
          <a:xfrm>
            <a:off x="411307" y="2363186"/>
            <a:ext cx="2337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Reads sensor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Compares with  </a:t>
            </a:r>
          </a:p>
          <a:p>
            <a:pPr marL="0" marR="0" lvl="0" indent="0" algn="l" defTabSz="914400" rtl="0" eaLnBrk="0" fontAlgn="base" latinLnBrk="0" hangingPunct="0">
              <a:lnSpc>
                <a:spcPct val="100000"/>
              </a:lnSpc>
              <a:spcBef>
                <a:spcPct val="0"/>
              </a:spcBef>
              <a:spcAft>
                <a:spcPct val="0"/>
              </a:spcAft>
              <a:buClrTx/>
              <a:buSzTx/>
              <a:tabLst/>
            </a:pPr>
            <a:r>
              <a:rPr lang="en-US" altLang="en-US" sz="1500" dirty="0">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threshold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Runs on microcontroller</a:t>
            </a:r>
          </a:p>
        </p:txBody>
      </p:sp>
      <p:sp>
        <p:nvSpPr>
          <p:cNvPr id="31" name="Rectangle 7">
            <a:extLst>
              <a:ext uri="{FF2B5EF4-FFF2-40B4-BE49-F238E27FC236}">
                <a16:creationId xmlns:a16="http://schemas.microsoft.com/office/drawing/2014/main" id="{7C5A4CCE-8BF5-9BD0-5DFB-6233493C6194}"/>
              </a:ext>
            </a:extLst>
          </p:cNvPr>
          <p:cNvSpPr>
            <a:spLocks noChangeArrowheads="1"/>
          </p:cNvSpPr>
          <p:nvPr/>
        </p:nvSpPr>
        <p:spPr bwMode="auto">
          <a:xfrm>
            <a:off x="3118947" y="2266335"/>
            <a:ext cx="234533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Triggers alert on low  </a:t>
            </a:r>
          </a:p>
          <a:p>
            <a:pPr marL="0" marR="0" lvl="0" indent="0" algn="l" defTabSz="914400" rtl="0" eaLnBrk="0" fontAlgn="base" latinLnBrk="0" hangingPunct="0">
              <a:lnSpc>
                <a:spcPct val="100000"/>
              </a:lnSpc>
              <a:spcBef>
                <a:spcPct val="0"/>
              </a:spcBef>
              <a:spcAft>
                <a:spcPct val="0"/>
              </a:spcAft>
              <a:buClrTx/>
              <a:buSzTx/>
              <a:tabLst/>
            </a:pPr>
            <a:r>
              <a:rPr lang="en-US" altLang="en-US" sz="1500" dirty="0">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Captures timestamp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Optional: LED/buzzer</a:t>
            </a:r>
          </a:p>
        </p:txBody>
      </p:sp>
      <p:sp>
        <p:nvSpPr>
          <p:cNvPr id="32" name="Rectangle 8">
            <a:extLst>
              <a:ext uri="{FF2B5EF4-FFF2-40B4-BE49-F238E27FC236}">
                <a16:creationId xmlns:a16="http://schemas.microsoft.com/office/drawing/2014/main" id="{44CABA44-E164-92CB-1031-74475BF4B648}"/>
              </a:ext>
            </a:extLst>
          </p:cNvPr>
          <p:cNvSpPr>
            <a:spLocks noChangeArrowheads="1"/>
          </p:cNvSpPr>
          <p:nvPr/>
        </p:nvSpPr>
        <p:spPr bwMode="auto">
          <a:xfrm>
            <a:off x="3195483" y="4922655"/>
            <a:ext cx="20919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Sends alert to nurse   </a:t>
            </a:r>
          </a:p>
          <a:p>
            <a:pPr marL="0" marR="0" lvl="0" indent="0" algn="l" defTabSz="914400" rtl="0" eaLnBrk="0" fontAlgn="base" latinLnBrk="0" hangingPunct="0">
              <a:lnSpc>
                <a:spcPct val="100000"/>
              </a:lnSpc>
              <a:spcBef>
                <a:spcPct val="0"/>
              </a:spcBef>
              <a:spcAft>
                <a:spcPct val="0"/>
              </a:spcAft>
              <a:buClrTx/>
              <a:buSzTx/>
              <a:tabLst/>
            </a:pPr>
            <a:r>
              <a:rPr lang="en-US" altLang="en-US" sz="1500" dirty="0">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panel / mobile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Includes room/bed info</a:t>
            </a:r>
          </a:p>
        </p:txBody>
      </p:sp>
      <p:sp>
        <p:nvSpPr>
          <p:cNvPr id="33" name="Rectangle 9">
            <a:extLst>
              <a:ext uri="{FF2B5EF4-FFF2-40B4-BE49-F238E27FC236}">
                <a16:creationId xmlns:a16="http://schemas.microsoft.com/office/drawing/2014/main" id="{E7404FD0-80C8-4FCE-FF08-D155ADBF4B3E}"/>
              </a:ext>
            </a:extLst>
          </p:cNvPr>
          <p:cNvSpPr>
            <a:spLocks noChangeArrowheads="1"/>
          </p:cNvSpPr>
          <p:nvPr/>
        </p:nvSpPr>
        <p:spPr bwMode="auto">
          <a:xfrm>
            <a:off x="554515" y="4886389"/>
            <a:ext cx="20510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Confirms the alert has been received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Resets alert after IV bottle is replaced.</a:t>
            </a:r>
          </a:p>
        </p:txBody>
      </p:sp>
      <p:sp>
        <p:nvSpPr>
          <p:cNvPr id="34" name="Rectangle: Single Corner Rounded 33">
            <a:extLst>
              <a:ext uri="{FF2B5EF4-FFF2-40B4-BE49-F238E27FC236}">
                <a16:creationId xmlns:a16="http://schemas.microsoft.com/office/drawing/2014/main" id="{CABDF593-E485-A152-8BCE-D564BEA4551C}"/>
              </a:ext>
            </a:extLst>
          </p:cNvPr>
          <p:cNvSpPr/>
          <p:nvPr/>
        </p:nvSpPr>
        <p:spPr>
          <a:xfrm>
            <a:off x="0" y="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Single Corner Rounded 35">
            <a:extLst>
              <a:ext uri="{FF2B5EF4-FFF2-40B4-BE49-F238E27FC236}">
                <a16:creationId xmlns:a16="http://schemas.microsoft.com/office/drawing/2014/main" id="{171247BA-8FB9-B88B-3D44-AEEAA53FAB43}"/>
              </a:ext>
            </a:extLst>
          </p:cNvPr>
          <p:cNvSpPr/>
          <p:nvPr/>
        </p:nvSpPr>
        <p:spPr>
          <a:xfrm>
            <a:off x="0" y="179197"/>
            <a:ext cx="188424" cy="6678803"/>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Single Corner Rounded 36">
            <a:extLst>
              <a:ext uri="{FF2B5EF4-FFF2-40B4-BE49-F238E27FC236}">
                <a16:creationId xmlns:a16="http://schemas.microsoft.com/office/drawing/2014/main" id="{76F42355-DAA2-9399-46BF-88B19291ED54}"/>
              </a:ext>
            </a:extLst>
          </p:cNvPr>
          <p:cNvSpPr/>
          <p:nvPr/>
        </p:nvSpPr>
        <p:spPr>
          <a:xfrm>
            <a:off x="12001966" y="179196"/>
            <a:ext cx="188424" cy="6678803"/>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9669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556</TotalTime>
  <Words>1095</Words>
  <Application>Microsoft Office PowerPoint</Application>
  <PresentationFormat>Widescreen</PresentationFormat>
  <Paragraphs>108</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During recent years, due to the technological advancements many sophisticated techniques has been evolved for assuring fast recovery of the patients in hospitals. Need for good patient care in hospitals, assessment and management of fluid and electrolyte is the most fundamental thing required. All most in all hospital, an assist/nurse is responsible for monitoring the electrolytes bottle level. But unfortunately, most of the time, the observer may forget to change the bottle at correct time due to their busy schedule. To overcome this critical situation, a IoT based automatic alerting and indicating device is proposed where sensor is used as a level sensor or weight sensor. It is based on the principle that the sensor output changes when fluid level/weight is below certain limit. When Fluid level/weight is low, will alerts the observer through the display or/and mobile phone at the control room indicates the room number of the patient for quick recovery.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Abinaya Sri</dc:creator>
  <cp:lastModifiedBy>praishvarrya@outlook.com</cp:lastModifiedBy>
  <cp:revision>7</cp:revision>
  <dcterms:created xsi:type="dcterms:W3CDTF">2025-08-02T17:48:27Z</dcterms:created>
  <dcterms:modified xsi:type="dcterms:W3CDTF">2025-08-04T04:55:52Z</dcterms:modified>
</cp:coreProperties>
</file>