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2" r:id="rId5"/>
    <p:sldId id="263" r:id="rId6"/>
    <p:sldId id="265" r:id="rId7"/>
    <p:sldId id="266" r:id="rId8"/>
    <p:sldId id="267" r:id="rId9"/>
    <p:sldId id="268" r:id="rId10"/>
  </p:sldIdLst>
  <p:sldSz cx="12192000" cy="781558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520700" y="1821815"/>
            <a:ext cx="9067800" cy="1607185"/>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4620"/>
              </a:spcAft>
              <a:buClrTx/>
              <a:buSzTx/>
              <a:buFontTx/>
              <a:buNone/>
              <a:defRPr/>
            </a:pPr>
            <a:r>
              <a:rPr kumimoji="0" lang="en-US" sz="4700" b="1" i="0" u="none" strike="noStrike" kern="1200" cap="none" spc="-50" normalizeH="0" baseline="0" noProof="0">
                <a:ln>
                  <a:noFill/>
                </a:ln>
                <a:solidFill>
                  <a:srgbClr val="072872"/>
                </a:solidFill>
                <a:effectLst/>
                <a:uLnTx/>
                <a:uFillTx/>
                <a:latin typeface="Trebuchet MS" panose="020B0603020202020204"/>
                <a:ea typeface="+mn-ea"/>
                <a:cs typeface="+mn-cs"/>
              </a:rPr>
              <a:t>PREDICTION OF STOCK MARKE</a:t>
            </a:r>
            <a:r>
              <a:rPr kumimoji="0" lang="en-GB" altLang="en-US" sz="4700" b="1" i="0" u="none" strike="noStrike" kern="1200" cap="none" spc="-50" normalizeH="0" baseline="0" noProof="0">
                <a:ln>
                  <a:noFill/>
                </a:ln>
                <a:solidFill>
                  <a:srgbClr val="072872"/>
                </a:solidFill>
                <a:effectLst/>
                <a:uLnTx/>
                <a:uFillTx/>
                <a:latin typeface="Trebuchet MS" panose="020B0603020202020204"/>
                <a:ea typeface="+mn-ea"/>
                <a:cs typeface="+mn-cs"/>
              </a:rPr>
              <a:t>T</a:t>
            </a:r>
            <a:endParaRPr kumimoji="0" lang="en-GB" altLang="en-US" sz="4700" b="1" i="0" u="none" strike="noStrike" kern="1200" cap="none" spc="-50" normalizeH="0" baseline="0" noProof="0">
              <a:ln>
                <a:noFill/>
              </a:ln>
              <a:solidFill>
                <a:srgbClr val="072872"/>
              </a:solidFill>
              <a:effectLst/>
              <a:uLnTx/>
              <a:uFillTx/>
              <a:latin typeface="Trebuchet MS" panose="020B0603020202020204"/>
              <a:ea typeface="+mn-ea"/>
              <a:cs typeface="+mn-cs"/>
            </a:endParaRPr>
          </a:p>
          <a:p>
            <a:pPr marL="0" marR="0" lvl="0" indent="0" algn="l" defTabSz="914400" rtl="0" eaLnBrk="1" fontAlgn="auto" latinLnBrk="0" hangingPunct="1">
              <a:lnSpc>
                <a:spcPct val="100000"/>
              </a:lnSpc>
              <a:spcBef>
                <a:spcPts val="0"/>
              </a:spcBef>
              <a:spcAft>
                <a:spcPts val="4620"/>
              </a:spcAft>
              <a:buClrTx/>
              <a:buSzTx/>
              <a:buFontTx/>
              <a:buNone/>
              <a:defRPr/>
            </a:pPr>
            <a:r>
              <a:rPr kumimoji="0" lang="en-GB" altLang="en-US" sz="4700" b="1" i="0" u="none" strike="noStrike" kern="1200" cap="none" spc="-50" normalizeH="0" baseline="0" noProof="0">
                <a:ln>
                  <a:noFill/>
                </a:ln>
                <a:solidFill>
                  <a:srgbClr val="072872"/>
                </a:solidFill>
                <a:effectLst/>
                <a:uLnTx/>
                <a:uFillTx/>
                <a:latin typeface="Trebuchet MS" panose="020B0603020202020204"/>
                <a:ea typeface="+mn-ea"/>
                <a:cs typeface="+mn-cs"/>
              </a:rPr>
              <a:t>                                  </a:t>
            </a:r>
            <a:endParaRPr kumimoji="0" lang="en-GB" altLang="en-US" sz="4700" b="1" i="0" u="none" strike="noStrike" kern="1200" cap="none" spc="-50" normalizeH="0" baseline="0" noProof="0">
              <a:ln>
                <a:noFill/>
              </a:ln>
              <a:solidFill>
                <a:srgbClr val="072872"/>
              </a:solidFill>
              <a:effectLst/>
              <a:uLnTx/>
              <a:uFillTx/>
              <a:latin typeface="Trebuchet MS" panose="020B0603020202020204"/>
              <a:ea typeface="+mn-ea"/>
              <a:cs typeface="+mn-cs"/>
            </a:endParaRPr>
          </a:p>
          <a:p>
            <a:pPr marL="0" marR="0" lvl="0" indent="0" algn="l" defTabSz="914400" rtl="0" eaLnBrk="1" fontAlgn="auto" latinLnBrk="0" hangingPunct="1">
              <a:lnSpc>
                <a:spcPct val="100000"/>
              </a:lnSpc>
              <a:spcBef>
                <a:spcPts val="0"/>
              </a:spcBef>
              <a:spcAft>
                <a:spcPts val="4620"/>
              </a:spcAft>
              <a:buClrTx/>
              <a:buSzTx/>
              <a:buFontTx/>
              <a:buNone/>
              <a:defRPr/>
            </a:pPr>
            <a:r>
              <a:rPr kumimoji="0" lang="en-GB" altLang="en-US" sz="4700" b="1" i="0" u="none" strike="noStrike" kern="1200" cap="none" spc="-50" normalizeH="0" baseline="0" noProof="0">
                <a:ln>
                  <a:noFill/>
                </a:ln>
                <a:solidFill>
                  <a:srgbClr val="072872"/>
                </a:solidFill>
                <a:effectLst/>
                <a:uLnTx/>
                <a:uFillTx/>
                <a:latin typeface="Trebuchet MS" panose="020B0603020202020204"/>
                <a:ea typeface="+mn-ea"/>
                <a:cs typeface="+mn-cs"/>
              </a:rPr>
              <a:t>                                 </a:t>
            </a:r>
            <a:endParaRPr kumimoji="0" lang="en-GB" altLang="en-US" sz="1600" i="0" u="none" strike="noStrike" kern="1200" cap="none" spc="-50" normalizeH="0" baseline="0" noProof="0">
              <a:ln>
                <a:noFill/>
              </a:ln>
              <a:solidFill>
                <a:srgbClr val="072872"/>
              </a:solidFill>
              <a:effectLst/>
              <a:uLnTx/>
              <a:uFillTx/>
              <a:latin typeface="Trebuchet MS" panose="020B0603020202020204"/>
              <a:ea typeface="+mn-ea"/>
              <a:cs typeface="+mn-cs"/>
            </a:endParaRPr>
          </a:p>
        </p:txBody>
      </p:sp>
      <p:sp>
        <p:nvSpPr>
          <p:cNvPr id="1027" name="Rectangle 2"/>
          <p:cNvSpPr/>
          <p:nvPr/>
        </p:nvSpPr>
        <p:spPr>
          <a:xfrm>
            <a:off x="6721475" y="4260850"/>
            <a:ext cx="3763010" cy="2962910"/>
          </a:xfrm>
          <a:prstGeom prst="rect">
            <a:avLst/>
          </a:prstGeom>
          <a:noFill/>
          <a:ln w="9525">
            <a:noFill/>
          </a:ln>
        </p:spPr>
        <p:txBody>
          <a:bodyPr lIns="0" tIns="0" rIns="0" bIns="0"/>
          <a:p>
            <a:pPr algn="l" eaLnBrk="1" hangingPunct="1">
              <a:lnSpc>
                <a:spcPct val="100000"/>
              </a:lnSpc>
              <a:spcBef>
                <a:spcPts val="4625"/>
              </a:spcBef>
              <a:buNone/>
            </a:pPr>
            <a:r>
              <a:rPr lang="en-GB" sz="1800" b="1" dirty="0">
                <a:solidFill>
                  <a:srgbClr val="02687A"/>
                </a:solidFill>
                <a:latin typeface="Trebuchet MS" panose="020B0603020202020204" pitchFamily="34" charset="0"/>
              </a:rPr>
              <a:t> ABINANTH.S</a:t>
            </a:r>
            <a:endParaRPr lang="en-GB" sz="1800" b="1" dirty="0">
              <a:solidFill>
                <a:srgbClr val="02687A"/>
              </a:solidFill>
              <a:latin typeface="Trebuchet MS" panose="020B0603020202020204" pitchFamily="34" charset="0"/>
            </a:endParaRPr>
          </a:p>
          <a:p>
            <a:pPr algn="l" eaLnBrk="1" hangingPunct="1">
              <a:lnSpc>
                <a:spcPct val="100000"/>
              </a:lnSpc>
              <a:spcBef>
                <a:spcPts val="4625"/>
              </a:spcBef>
              <a:buNone/>
            </a:pPr>
            <a:r>
              <a:rPr lang="en-GB" sz="1800" b="1" dirty="0">
                <a:solidFill>
                  <a:srgbClr val="02687A"/>
                </a:solidFill>
                <a:latin typeface="Trebuchet MS" panose="020B0603020202020204" pitchFamily="34" charset="0"/>
              </a:rPr>
              <a:t>au962821104314</a:t>
            </a:r>
            <a:endParaRPr lang="en-GB" sz="1800" b="1" dirty="0">
              <a:solidFill>
                <a:srgbClr val="02687A"/>
              </a:solidFill>
              <a:latin typeface="Trebuchet MS" panose="020B0603020202020204" pitchFamily="34" charset="0"/>
            </a:endParaRPr>
          </a:p>
          <a:p>
            <a:pPr algn="l" eaLnBrk="1" hangingPunct="1">
              <a:lnSpc>
                <a:spcPct val="100000"/>
              </a:lnSpc>
              <a:spcBef>
                <a:spcPts val="4625"/>
              </a:spcBef>
              <a:buNone/>
            </a:pPr>
            <a:r>
              <a:rPr lang="en-GB" sz="1800" b="1" dirty="0">
                <a:solidFill>
                  <a:srgbClr val="02687A"/>
                </a:solidFill>
                <a:latin typeface="Trebuchet MS" panose="020B0603020202020204" pitchFamily="34" charset="0"/>
              </a:rPr>
              <a:t>abinanth0909@gmail.com            </a:t>
            </a:r>
            <a:endParaRPr lang="en-GB" sz="1600" b="1" dirty="0">
              <a:solidFill>
                <a:srgbClr val="02687A"/>
              </a:solidFill>
              <a:latin typeface="Trebuchet MS" panose="020B0603020202020204" pitchFamily="34" charset="0"/>
            </a:endParaRPr>
          </a:p>
          <a:p>
            <a:pPr algn="ctr" eaLnBrk="1" hangingPunct="1">
              <a:lnSpc>
                <a:spcPct val="100000"/>
              </a:lnSpc>
              <a:spcBef>
                <a:spcPts val="4625"/>
              </a:spcBef>
              <a:buNone/>
            </a:pPr>
            <a:endParaRPr lang="en-GB" sz="1600" b="1" dirty="0">
              <a:solidFill>
                <a:srgbClr val="02687A"/>
              </a:solidFill>
              <a:latin typeface="Trebuchet MS" panose="020B0603020202020204" pitchFamily="34" charset="0"/>
            </a:endParaRPr>
          </a:p>
          <a:p>
            <a:pPr eaLnBrk="1" hangingPunct="1">
              <a:lnSpc>
                <a:spcPct val="100000"/>
              </a:lnSpc>
              <a:spcBef>
                <a:spcPts val="4625"/>
              </a:spcBef>
              <a:buNone/>
            </a:pPr>
            <a:endParaRPr lang="en-GB" sz="1600" b="1" dirty="0">
              <a:solidFill>
                <a:srgbClr val="02687A"/>
              </a:solidFill>
              <a:latin typeface="Trebuchet MS" panose="020B0603020202020204" pitchFamily="34" charset="0"/>
            </a:endParaRPr>
          </a:p>
          <a:p>
            <a:pPr eaLnBrk="1" hangingPunct="1">
              <a:lnSpc>
                <a:spcPts val="3750"/>
              </a:lnSpc>
              <a:spcBef>
                <a:spcPts val="4625"/>
              </a:spcBef>
              <a:buNone/>
            </a:pPr>
            <a:endParaRPr lang="en-GB" sz="1600" b="1" dirty="0">
              <a:solidFill>
                <a:srgbClr val="02687A"/>
              </a:solidFill>
              <a:latin typeface="Trebuchet MS" panose="020B0603020202020204" pitchFamily="34" charset="0"/>
            </a:endParaRPr>
          </a:p>
        </p:txBody>
      </p:sp>
      <p:grpSp>
        <p:nvGrpSpPr>
          <p:cNvPr id="3" name="Group 1"/>
          <p:cNvGrpSpPr/>
          <p:nvPr/>
        </p:nvGrpSpPr>
        <p:grpSpPr>
          <a:xfrm>
            <a:off x="8317865" y="-41910"/>
            <a:ext cx="387350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 name="Rectangle 2"/>
          <p:cNvSpPr/>
          <p:nvPr/>
        </p:nvSpPr>
        <p:spPr>
          <a:xfrm>
            <a:off x="735013" y="573088"/>
            <a:ext cx="1782763" cy="377825"/>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600" b="1" i="0" u="none" strike="noStrike" kern="1200" cap="none" spc="-50" normalizeH="0" baseline="0" noProof="0">
                <a:ln>
                  <a:noFill/>
                </a:ln>
                <a:solidFill>
                  <a:srgbClr val="0D9A73"/>
                </a:solidFill>
                <a:effectLst/>
                <a:uLnTx/>
                <a:uFillTx/>
                <a:latin typeface="Trebuchet MS" panose="020B0603020202020204"/>
                <a:ea typeface="+mn-ea"/>
                <a:cs typeface="+mn-cs"/>
              </a:rPr>
              <a:t>AGENDA</a:t>
            </a:r>
            <a:endParaRPr kumimoji="0" lang="en-US" sz="3600" b="1" i="0" u="none" strike="noStrike" kern="1200" cap="none" spc="-50" normalizeH="0" baseline="0" noProof="0">
              <a:ln>
                <a:noFill/>
              </a:ln>
              <a:solidFill>
                <a:srgbClr val="0D9A73"/>
              </a:solidFill>
              <a:effectLst/>
              <a:uLnTx/>
              <a:uFillTx/>
              <a:latin typeface="Trebuchet MS" panose="020B0603020202020204"/>
              <a:ea typeface="+mn-ea"/>
              <a:cs typeface="+mn-cs"/>
            </a:endParaRPr>
          </a:p>
        </p:txBody>
      </p:sp>
      <p:sp>
        <p:nvSpPr>
          <p:cNvPr id="4100" name="Rectangle 3"/>
          <p:cNvSpPr/>
          <p:nvPr/>
        </p:nvSpPr>
        <p:spPr>
          <a:xfrm>
            <a:off x="804545" y="1551305"/>
            <a:ext cx="6915785" cy="4615180"/>
          </a:xfrm>
          <a:prstGeom prst="rect">
            <a:avLst/>
          </a:prstGeom>
          <a:noFill/>
          <a:ln w="9525">
            <a:noFill/>
          </a:ln>
        </p:spPr>
        <p:txBody>
          <a:bodyPr lIns="0" tIns="0" rIns="0" bIns="0"/>
          <a:p>
            <a:pPr algn="just" eaLnBrk="1" hangingPunct="1">
              <a:lnSpc>
                <a:spcPts val="6450"/>
              </a:lnSpc>
              <a:buNone/>
            </a:pPr>
            <a:r>
              <a:rPr dirty="0">
                <a:latin typeface="Trebuchet MS" panose="020B0603020202020204" pitchFamily="34" charset="0"/>
              </a:rPr>
              <a:t>&gt;    PROBLEM STATEMENT</a:t>
            </a:r>
            <a:endParaRPr dirty="0">
              <a:latin typeface="Trebuchet MS" panose="020B0603020202020204" pitchFamily="34" charset="0"/>
            </a:endParaRPr>
          </a:p>
          <a:p>
            <a:pPr algn="just" eaLnBrk="1" hangingPunct="1">
              <a:lnSpc>
                <a:spcPts val="6450"/>
              </a:lnSpc>
              <a:buNone/>
            </a:pPr>
            <a:r>
              <a:rPr dirty="0">
                <a:latin typeface="Trebuchet MS" panose="020B0603020202020204" pitchFamily="34" charset="0"/>
              </a:rPr>
              <a:t>&gt;    PROPOSED SYSTEM/SOLUTION</a:t>
            </a:r>
            <a:endParaRPr dirty="0">
              <a:latin typeface="Trebuchet MS" panose="020B0603020202020204" pitchFamily="34" charset="0"/>
            </a:endParaRPr>
          </a:p>
          <a:p>
            <a:pPr algn="just" eaLnBrk="1" hangingPunct="1">
              <a:lnSpc>
                <a:spcPts val="6450"/>
              </a:lnSpc>
              <a:buNone/>
            </a:pPr>
            <a:r>
              <a:rPr dirty="0">
                <a:latin typeface="Trebuchet MS" panose="020B0603020202020204" pitchFamily="34" charset="0"/>
              </a:rPr>
              <a:t>&gt;    SYSTEM DEVELOPMENT APPROACH</a:t>
            </a:r>
            <a:endParaRPr dirty="0">
              <a:latin typeface="Trebuchet MS" panose="020B0603020202020204" pitchFamily="34" charset="0"/>
            </a:endParaRPr>
          </a:p>
          <a:p>
            <a:pPr algn="just" eaLnBrk="1" hangingPunct="1">
              <a:lnSpc>
                <a:spcPts val="6450"/>
              </a:lnSpc>
              <a:buNone/>
            </a:pPr>
            <a:r>
              <a:rPr dirty="0">
                <a:latin typeface="Trebuchet MS" panose="020B0603020202020204" pitchFamily="34" charset="0"/>
              </a:rPr>
              <a:t>&gt;    ALGORITHM AND DEVELOPMENT</a:t>
            </a:r>
            <a:endParaRPr dirty="0">
              <a:latin typeface="Trebuchet MS" panose="020B0603020202020204" pitchFamily="34" charset="0"/>
            </a:endParaRPr>
          </a:p>
          <a:p>
            <a:pPr algn="just" eaLnBrk="1" hangingPunct="1">
              <a:lnSpc>
                <a:spcPts val="6450"/>
              </a:lnSpc>
              <a:buNone/>
            </a:pPr>
            <a:r>
              <a:rPr dirty="0">
                <a:latin typeface="Trebuchet MS" panose="020B0603020202020204" pitchFamily="34" charset="0"/>
              </a:rPr>
              <a:t>&gt;    RESULT</a:t>
            </a:r>
            <a:endParaRPr dirty="0">
              <a:latin typeface="Trebuchet MS" panose="020B0603020202020204" pitchFamily="34" charset="0"/>
            </a:endParaRPr>
          </a:p>
          <a:p>
            <a:pPr algn="just" eaLnBrk="1" hangingPunct="1">
              <a:lnSpc>
                <a:spcPts val="6450"/>
              </a:lnSpc>
              <a:buNone/>
            </a:pPr>
            <a:endParaRPr dirty="0">
              <a:latin typeface="Trebuchet MS" panose="020B0603020202020204" pitchFamily="34" charset="0"/>
            </a:endParaRPr>
          </a:p>
          <a:p>
            <a:pPr marL="285750" indent="-285750" algn="just" eaLnBrk="1" hangingPunct="1">
              <a:lnSpc>
                <a:spcPts val="6450"/>
              </a:lnSpc>
              <a:buFont typeface="Arial" panose="020B0604020202020204" pitchFamily="34" charset="0"/>
              <a:buChar char="•"/>
            </a:pPr>
            <a:endParaRPr dirty="0">
              <a:latin typeface="Trebuchet MS" panose="020B0603020202020204" pitchFamily="34" charset="0"/>
            </a:endParaRPr>
          </a:p>
        </p:txBody>
      </p:sp>
      <p:sp>
        <p:nvSpPr>
          <p:cNvPr id="4101" name="Rectangle 4"/>
          <p:cNvSpPr/>
          <p:nvPr/>
        </p:nvSpPr>
        <p:spPr>
          <a:xfrm>
            <a:off x="3014663" y="5651500"/>
            <a:ext cx="1919287" cy="242888"/>
          </a:xfrm>
          <a:prstGeom prst="rect">
            <a:avLst/>
          </a:prstGeom>
          <a:noFill/>
          <a:ln w="9525">
            <a:noFill/>
          </a:ln>
        </p:spPr>
        <p:txBody>
          <a:bodyPr wrap="none" lIns="0" tIns="0" rIns="0" bIns="0"/>
          <a:p>
            <a:pPr algn="just" eaLnBrk="1" hangingPunct="1">
              <a:buNone/>
            </a:pPr>
            <a:endParaRPr dirty="0">
              <a:latin typeface="Trebuchet MS" panose="020B0603020202020204" pitchFamily="34" charset="0"/>
            </a:endParaRPr>
          </a:p>
        </p:txBody>
      </p:sp>
      <p:grpSp>
        <p:nvGrpSpPr>
          <p:cNvPr id="2" name="Group 1"/>
          <p:cNvGrpSpPr/>
          <p:nvPr/>
        </p:nvGrpSpPr>
        <p:grpSpPr>
          <a:xfrm>
            <a:off x="9373235" y="-41910"/>
            <a:ext cx="281813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865188" y="719138"/>
            <a:ext cx="5667375" cy="439738"/>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3360"/>
              </a:spcAft>
              <a:buClrTx/>
              <a:buSzTx/>
              <a:buFontTx/>
              <a:buNone/>
              <a:defRPr/>
            </a:pPr>
            <a:r>
              <a:rPr kumimoji="0" lang="en-US" sz="4200" b="1" i="0" u="none" strike="noStrike" kern="1200" cap="none" spc="-50" normalizeH="0" baseline="0" noProof="0">
                <a:ln>
                  <a:noFill/>
                </a:ln>
                <a:solidFill>
                  <a:srgbClr val="006FC0"/>
                </a:solidFill>
                <a:effectLst/>
                <a:uLnTx/>
                <a:uFillTx/>
                <a:latin typeface="Trebuchet MS" panose="020B0603020202020204"/>
                <a:ea typeface="+mn-ea"/>
                <a:cs typeface="+mn-cs"/>
              </a:rPr>
              <a:t>PROBLEM </a:t>
            </a:r>
            <a:r>
              <a:rPr kumimoji="0" lang="en-US" sz="4200" b="1" i="0" u="none" strike="noStrike" kern="1200" cap="none" spc="-50" normalizeH="0" baseline="0" noProof="0">
                <a:ln>
                  <a:noFill/>
                </a:ln>
                <a:solidFill>
                  <a:srgbClr val="004E87"/>
                </a:solidFill>
                <a:effectLst/>
                <a:uLnTx/>
                <a:uFillTx/>
                <a:latin typeface="Trebuchet MS" panose="020B0603020202020204"/>
                <a:ea typeface="+mn-ea"/>
                <a:cs typeface="+mn-cs"/>
              </a:rPr>
              <a:t>STATEMENT</a:t>
            </a:r>
            <a:endParaRPr kumimoji="0" lang="en-US" sz="4200" b="1" i="0" u="none" strike="noStrike" kern="1200" cap="none" spc="-50" normalizeH="0" baseline="0" noProof="0">
              <a:ln>
                <a:noFill/>
              </a:ln>
              <a:solidFill>
                <a:srgbClr val="004E87"/>
              </a:solidFill>
              <a:effectLst/>
              <a:uLnTx/>
              <a:uFillTx/>
              <a:latin typeface="Trebuchet MS" panose="020B0603020202020204"/>
              <a:ea typeface="+mn-ea"/>
              <a:cs typeface="+mn-cs"/>
            </a:endParaRPr>
          </a:p>
        </p:txBody>
      </p:sp>
      <p:sp>
        <p:nvSpPr>
          <p:cNvPr id="6147" name="Rectangle 2"/>
          <p:cNvSpPr/>
          <p:nvPr/>
        </p:nvSpPr>
        <p:spPr>
          <a:xfrm>
            <a:off x="476250" y="1768475"/>
            <a:ext cx="10923588" cy="2863850"/>
          </a:xfrm>
          <a:prstGeom prst="rect">
            <a:avLst/>
          </a:prstGeom>
          <a:noFill/>
          <a:ln w="9525">
            <a:noFill/>
          </a:ln>
        </p:spPr>
        <p:txBody>
          <a:bodyPr lIns="0" tIns="0" rIns="0" bIns="0"/>
          <a:p>
            <a:pPr indent="431800" eaLnBrk="1" hangingPunct="1">
              <a:lnSpc>
                <a:spcPts val="2525"/>
              </a:lnSpc>
              <a:spcBef>
                <a:spcPts val="3365"/>
              </a:spcBef>
              <a:buNone/>
            </a:pPr>
            <a:r>
              <a:rPr sz="2200" dirty="0">
                <a:latin typeface="Times New Roman" panose="02020603050405020304" pitchFamily="18" charset="0"/>
              </a:rPr>
              <a:t>"Develop a machine learning model to predict the future prices of a selected set of stocks listed on a specific stock exchange. The model should utilize historical stock price data, relevant financial indicators (such as volume, moving averages, and technical indicators), and potentially external factors like news sentiment or economic indicators. The goal is to accurately forecast the future price movements of the selected stocks over a defined time horizon, using a suitable regression or time series forecasting approach. Evaluate the model’s performance using metrics like Mean Absolute Error (MAE), Mean Squared Error (MSE), and Root Mean Squared Error (RMSE), and consider deploying the model in a real-time or near-real-time prediction system for trading or investment decision support</a:t>
            </a:r>
            <a:endParaRPr sz="2200" dirty="0">
              <a:latin typeface="Times New Roman" panose="02020603050405020304" pitchFamily="18" charset="0"/>
            </a:endParaRPr>
          </a:p>
        </p:txBody>
      </p:sp>
      <p:grpSp>
        <p:nvGrpSpPr>
          <p:cNvPr id="4" name="Group 1"/>
          <p:cNvGrpSpPr/>
          <p:nvPr/>
        </p:nvGrpSpPr>
        <p:grpSpPr>
          <a:xfrm>
            <a:off x="9401810" y="-41910"/>
            <a:ext cx="2789555" cy="7848600"/>
            <a:chOff x="0" y="0"/>
            <a:chExt cx="4752975" cy="6863080"/>
          </a:xfrm>
        </p:grpSpPr>
        <p:sp>
          <p:nvSpPr>
            <p:cNvPr id="5"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6"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7"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8"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9"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10"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1"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2"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3"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520700" y="106363"/>
            <a:ext cx="5343525" cy="490538"/>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2730"/>
              </a:spcAft>
              <a:buClrTx/>
              <a:buSzTx/>
              <a:buFontTx/>
              <a:buNone/>
              <a:defRPr/>
            </a:pPr>
            <a:r>
              <a:rPr kumimoji="0" lang="en-US" sz="4700" b="1" i="0" u="none" strike="noStrike" kern="1200" cap="none" spc="-50" normalizeH="0" baseline="0" noProof="0">
                <a:ln>
                  <a:noFill/>
                </a:ln>
                <a:solidFill>
                  <a:srgbClr val="006FC0"/>
                </a:solidFill>
                <a:effectLst/>
                <a:uLnTx/>
                <a:uFillTx/>
                <a:latin typeface="Trebuchet MS" panose="020B0603020202020204"/>
                <a:ea typeface="+mn-ea"/>
                <a:cs typeface="+mn-cs"/>
              </a:rPr>
              <a:t>PROPOSED </a:t>
            </a:r>
            <a:r>
              <a:rPr kumimoji="0" lang="en-US" sz="4700" b="1" i="0" u="none" strike="noStrike" kern="1200" cap="none" spc="-50" normalizeH="0" baseline="0" noProof="0">
                <a:ln>
                  <a:noFill/>
                </a:ln>
                <a:solidFill>
                  <a:srgbClr val="004E87"/>
                </a:solidFill>
                <a:effectLst/>
                <a:uLnTx/>
                <a:uFillTx/>
                <a:latin typeface="Trebuchet MS" panose="020B0603020202020204"/>
                <a:ea typeface="+mn-ea"/>
                <a:cs typeface="+mn-cs"/>
              </a:rPr>
              <a:t>SYSTEM</a:t>
            </a:r>
            <a:endParaRPr kumimoji="0" lang="en-US" sz="4700" b="1" i="0" u="none" strike="noStrike" kern="1200" cap="none" spc="-50" normalizeH="0" baseline="0" noProof="0">
              <a:ln>
                <a:noFill/>
              </a:ln>
              <a:solidFill>
                <a:srgbClr val="004E87"/>
              </a:solidFill>
              <a:effectLst/>
              <a:uLnTx/>
              <a:uFillTx/>
              <a:latin typeface="Trebuchet MS" panose="020B0603020202020204"/>
              <a:ea typeface="+mn-ea"/>
              <a:cs typeface="+mn-cs"/>
            </a:endParaRPr>
          </a:p>
        </p:txBody>
      </p:sp>
      <p:sp>
        <p:nvSpPr>
          <p:cNvPr id="7171" name="Rectangle 2"/>
          <p:cNvSpPr/>
          <p:nvPr/>
        </p:nvSpPr>
        <p:spPr>
          <a:xfrm>
            <a:off x="496888" y="1073150"/>
            <a:ext cx="4098925" cy="4300538"/>
          </a:xfrm>
          <a:prstGeom prst="rect">
            <a:avLst/>
          </a:prstGeom>
          <a:noFill/>
          <a:ln w="9525">
            <a:noFill/>
          </a:ln>
        </p:spPr>
        <p:txBody>
          <a:bodyPr lIns="0" tIns="0" rIns="0" bIns="0"/>
          <a:p>
            <a:pPr algn="just" eaLnBrk="1" hangingPunct="1">
              <a:lnSpc>
                <a:spcPts val="5240"/>
              </a:lnSpc>
              <a:spcBef>
                <a:spcPts val="2725"/>
              </a:spcBef>
              <a:buNone/>
            </a:pPr>
            <a:r>
              <a:rPr sz="2200" dirty="0">
                <a:latin typeface="Trebuchet MS" panose="020B0603020202020204" pitchFamily="34" charset="0"/>
              </a:rPr>
              <a:t>&gt;    Data collection and processing</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Feature engineering</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Model selection</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Ensemble methods</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Real-time data</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Integration</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Model deployment</a:t>
            </a:r>
            <a:endParaRPr sz="2200" dirty="0">
              <a:latin typeface="Trebuchet MS" panose="020B0603020202020204" pitchFamily="34" charset="0"/>
            </a:endParaRPr>
          </a:p>
        </p:txBody>
      </p:sp>
      <p:sp>
        <p:nvSpPr>
          <p:cNvPr id="7172" name="Rectangle 3"/>
          <p:cNvSpPr/>
          <p:nvPr/>
        </p:nvSpPr>
        <p:spPr>
          <a:xfrm>
            <a:off x="496888" y="5735638"/>
            <a:ext cx="3843337" cy="303212"/>
          </a:xfrm>
          <a:prstGeom prst="rect">
            <a:avLst/>
          </a:prstGeom>
          <a:noFill/>
          <a:ln w="9525">
            <a:noFill/>
          </a:ln>
        </p:spPr>
        <p:txBody>
          <a:bodyPr wrap="none" lIns="0" tIns="0" rIns="0" bIns="0"/>
          <a:p>
            <a:pPr algn="just" eaLnBrk="1" hangingPunct="1">
              <a:buNone/>
            </a:pPr>
            <a:r>
              <a:rPr sz="2200" dirty="0">
                <a:latin typeface="Trebuchet MS" panose="020B0603020202020204" pitchFamily="34" charset="0"/>
              </a:rPr>
              <a:t>&gt; User interface and reporting</a:t>
            </a:r>
            <a:endParaRPr sz="2200" dirty="0">
              <a:latin typeface="Trebuchet MS" panose="020B0603020202020204" pitchFamily="34" charset="0"/>
            </a:endParaRPr>
          </a:p>
        </p:txBody>
      </p:sp>
      <p:grpSp>
        <p:nvGrpSpPr>
          <p:cNvPr id="3" name="Group 1"/>
          <p:cNvGrpSpPr/>
          <p:nvPr/>
        </p:nvGrpSpPr>
        <p:grpSpPr>
          <a:xfrm>
            <a:off x="8317865" y="-41910"/>
            <a:ext cx="387350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9219" name="Picture 2"/>
          <p:cNvPicPr>
            <a:picLocks noChangeAspect="1"/>
          </p:cNvPicPr>
          <p:nvPr/>
        </p:nvPicPr>
        <p:blipFill>
          <a:blip r:embed="rId1"/>
          <a:stretch>
            <a:fillRect/>
          </a:stretch>
        </p:blipFill>
        <p:spPr>
          <a:xfrm>
            <a:off x="676275" y="6272213"/>
            <a:ext cx="2146300" cy="207962"/>
          </a:xfrm>
          <a:prstGeom prst="rect">
            <a:avLst/>
          </a:prstGeom>
          <a:noFill/>
          <a:ln w="9525">
            <a:noFill/>
          </a:ln>
        </p:spPr>
      </p:pic>
      <p:sp>
        <p:nvSpPr>
          <p:cNvPr id="9220" name="Rectangle 3"/>
          <p:cNvSpPr/>
          <p:nvPr/>
        </p:nvSpPr>
        <p:spPr>
          <a:xfrm>
            <a:off x="463550" y="401638"/>
            <a:ext cx="5765800" cy="347662"/>
          </a:xfrm>
          <a:prstGeom prst="rect">
            <a:avLst/>
          </a:prstGeom>
          <a:noFill/>
          <a:ln w="9525">
            <a:noFill/>
          </a:ln>
        </p:spPr>
        <p:txBody>
          <a:bodyPr wrap="none" lIns="0" tIns="0" rIns="0" bIns="0"/>
          <a:p>
            <a:pPr eaLnBrk="1" hangingPunct="1">
              <a:spcAft>
                <a:spcPts val="2940"/>
              </a:spcAft>
              <a:buNone/>
            </a:pPr>
            <a:r>
              <a:rPr sz="2800" b="1" dirty="0">
                <a:solidFill>
                  <a:srgbClr val="006FC0"/>
                </a:solidFill>
                <a:latin typeface="Trebuchet MS" panose="020B0603020202020204" pitchFamily="34" charset="0"/>
              </a:rPr>
              <a:t>SYSTEM DEVELOPMENT </a:t>
            </a:r>
            <a:r>
              <a:rPr sz="2800" b="1" dirty="0">
                <a:solidFill>
                  <a:srgbClr val="004E87"/>
                </a:solidFill>
                <a:latin typeface="Trebuchet MS" panose="020B0603020202020204" pitchFamily="34" charset="0"/>
              </a:rPr>
              <a:t>APPROACH</a:t>
            </a:r>
            <a:endParaRPr sz="2800" b="1" dirty="0">
              <a:solidFill>
                <a:srgbClr val="004E87"/>
              </a:solidFill>
              <a:latin typeface="Trebuchet MS" panose="020B0603020202020204" pitchFamily="34" charset="0"/>
            </a:endParaRPr>
          </a:p>
        </p:txBody>
      </p:sp>
      <p:sp>
        <p:nvSpPr>
          <p:cNvPr id="9221" name="Rectangle 4"/>
          <p:cNvSpPr/>
          <p:nvPr/>
        </p:nvSpPr>
        <p:spPr>
          <a:xfrm>
            <a:off x="514350" y="1289050"/>
            <a:ext cx="9977438" cy="482600"/>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Clearly define the objectives of the system, such as predicting stock prices, identifying trends, generating buy/sell signals.</a:t>
            </a:r>
            <a:endParaRPr dirty="0">
              <a:latin typeface="Trebuchet MS" panose="020B0603020202020204" pitchFamily="34" charset="0"/>
            </a:endParaRPr>
          </a:p>
        </p:txBody>
      </p:sp>
      <p:sp>
        <p:nvSpPr>
          <p:cNvPr id="9222" name="Rectangle 5"/>
          <p:cNvSpPr/>
          <p:nvPr/>
        </p:nvSpPr>
        <p:spPr>
          <a:xfrm>
            <a:off x="514350" y="1822450"/>
            <a:ext cx="10756900" cy="479425"/>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Determine the scope of the system, including the types of stocks or markets it will cover and the time horizon for predictions (short-term, medium-term, long-term).</a:t>
            </a:r>
            <a:endParaRPr dirty="0">
              <a:latin typeface="Trebuchet MS" panose="020B0603020202020204" pitchFamily="34" charset="0"/>
            </a:endParaRPr>
          </a:p>
        </p:txBody>
      </p:sp>
      <p:sp>
        <p:nvSpPr>
          <p:cNvPr id="9223" name="Rectangle 6"/>
          <p:cNvSpPr/>
          <p:nvPr/>
        </p:nvSpPr>
        <p:spPr>
          <a:xfrm>
            <a:off x="514350" y="2352675"/>
            <a:ext cx="9266238" cy="214313"/>
          </a:xfrm>
          <a:prstGeom prst="rect">
            <a:avLst/>
          </a:prstGeom>
          <a:noFill/>
          <a:ln w="9525">
            <a:noFill/>
          </a:ln>
        </p:spPr>
        <p:txBody>
          <a:bodyPr wrap="none" lIns="0" tIns="0" rIns="0" bIns="0"/>
          <a:p>
            <a:pPr algn="just" eaLnBrk="1" hangingPunct="1">
              <a:lnSpc>
                <a:spcPts val="2090"/>
              </a:lnSpc>
              <a:buNone/>
            </a:pPr>
            <a:r>
              <a:rPr dirty="0">
                <a:latin typeface="Trebuchet MS" panose="020B0603020202020204" pitchFamily="34" charset="0"/>
              </a:rPr>
              <a:t>&gt;    Cleanse and preprocess the data to handle missing values, outliers, and inconsistencies.</a:t>
            </a:r>
            <a:endParaRPr dirty="0">
              <a:latin typeface="Trebuchet MS" panose="020B0603020202020204" pitchFamily="34" charset="0"/>
            </a:endParaRPr>
          </a:p>
        </p:txBody>
      </p:sp>
      <p:sp>
        <p:nvSpPr>
          <p:cNvPr id="9224" name="Rectangle 7"/>
          <p:cNvSpPr/>
          <p:nvPr/>
        </p:nvSpPr>
        <p:spPr>
          <a:xfrm>
            <a:off x="514350" y="2551113"/>
            <a:ext cx="10321925" cy="546100"/>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Use domain knowledge and statistical techniques to select and engineer informative features that capture market trends and investor sentiment.</a:t>
            </a:r>
            <a:endParaRPr dirty="0">
              <a:latin typeface="Trebuchet MS" panose="020B0603020202020204" pitchFamily="34" charset="0"/>
            </a:endParaRPr>
          </a:p>
        </p:txBody>
      </p:sp>
      <p:sp>
        <p:nvSpPr>
          <p:cNvPr id="9225" name="Rectangle 8"/>
          <p:cNvSpPr/>
          <p:nvPr/>
        </p:nvSpPr>
        <p:spPr>
          <a:xfrm>
            <a:off x="514350" y="3148013"/>
            <a:ext cx="10909300" cy="214312"/>
          </a:xfrm>
          <a:prstGeom prst="rect">
            <a:avLst/>
          </a:prstGeom>
          <a:noFill/>
          <a:ln w="9525">
            <a:noFill/>
          </a:ln>
        </p:spPr>
        <p:txBody>
          <a:bodyPr wrap="none" lIns="0" tIns="0" rIns="0" bIns="0"/>
          <a:p>
            <a:pPr algn="just" eaLnBrk="1" hangingPunct="1">
              <a:lnSpc>
                <a:spcPts val="2090"/>
              </a:lnSpc>
              <a:buNone/>
            </a:pPr>
            <a:r>
              <a:rPr dirty="0">
                <a:latin typeface="Trebuchet MS" panose="020B0603020202020204" pitchFamily="34" charset="0"/>
              </a:rPr>
              <a:t>&gt;    Train multiple models with different hyperparameters and architectures to compare their performance.</a:t>
            </a:r>
            <a:endParaRPr dirty="0">
              <a:latin typeface="Trebuchet MS" panose="020B0603020202020204" pitchFamily="34" charset="0"/>
            </a:endParaRPr>
          </a:p>
        </p:txBody>
      </p:sp>
      <p:sp>
        <p:nvSpPr>
          <p:cNvPr id="9226" name="Rectangle 9"/>
          <p:cNvSpPr/>
          <p:nvPr/>
        </p:nvSpPr>
        <p:spPr>
          <a:xfrm>
            <a:off x="514350" y="3413125"/>
            <a:ext cx="10541000" cy="479425"/>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Provide explanations for model predictions and insights into the factors driving stock market trends, helping users understand the rationale behind the predictions.</a:t>
            </a:r>
            <a:endParaRPr dirty="0">
              <a:latin typeface="Trebuchet MS" panose="020B0603020202020204" pitchFamily="34" charset="0"/>
            </a:endParaRPr>
          </a:p>
        </p:txBody>
      </p:sp>
      <p:sp>
        <p:nvSpPr>
          <p:cNvPr id="9227" name="Rectangle 10"/>
          <p:cNvSpPr/>
          <p:nvPr/>
        </p:nvSpPr>
        <p:spPr>
          <a:xfrm>
            <a:off x="514350" y="3943350"/>
            <a:ext cx="10531475" cy="479425"/>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Implement monitoring and alerting mechanisms to track model performance, detect anomalies, and trigger retraining or recalibration when necessary.</a:t>
            </a:r>
            <a:endParaRPr dirty="0">
              <a:latin typeface="Trebuchet MS" panose="020B0603020202020204" pitchFamily="34" charset="0"/>
            </a:endParaRPr>
          </a:p>
        </p:txBody>
      </p:sp>
      <p:sp>
        <p:nvSpPr>
          <p:cNvPr id="9228" name="Rectangle 11"/>
          <p:cNvSpPr/>
          <p:nvPr/>
        </p:nvSpPr>
        <p:spPr>
          <a:xfrm>
            <a:off x="514350" y="4476750"/>
            <a:ext cx="10044113" cy="479425"/>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Develop a user-friendly interface or dashboard for users to interact with the prediction system, visualize results, and access insights.</a:t>
            </a:r>
            <a:endParaRPr dirty="0">
              <a:latin typeface="Trebuchet MS" panose="020B0603020202020204" pitchFamily="34" charset="0"/>
            </a:endParaRPr>
          </a:p>
        </p:txBody>
      </p:sp>
      <p:sp>
        <p:nvSpPr>
          <p:cNvPr id="13" name="Rectangle 12"/>
          <p:cNvSpPr/>
          <p:nvPr/>
        </p:nvSpPr>
        <p:spPr>
          <a:xfrm>
            <a:off x="11410950" y="6321425"/>
            <a:ext cx="55563" cy="103188"/>
          </a:xfrm>
          <a:prstGeom prst="rect">
            <a:avLst/>
          </a:prstGeom>
          <a:solidFill>
            <a:srgbClr val="23A6DB"/>
          </a:solidFill>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1" i="0" u="none" strike="noStrike" kern="1200" cap="none" spc="50" normalizeH="0" baseline="0" noProof="0">
                <a:ln>
                  <a:noFill/>
                </a:ln>
                <a:solidFill>
                  <a:srgbClr val="2D936B"/>
                </a:solidFill>
                <a:effectLst/>
                <a:uLnTx/>
                <a:uFillTx/>
                <a:latin typeface="Trebuchet MS" panose="020B0603020202020204"/>
                <a:ea typeface="+mn-ea"/>
                <a:cs typeface="+mn-cs"/>
              </a:rPr>
              <a:t>5</a:t>
            </a:r>
            <a:endParaRPr kumimoji="0" lang="en-US" sz="800" b="1" i="0" u="none" strike="noStrike" kern="1200" cap="none" spc="50" normalizeH="0" baseline="0" noProof="0">
              <a:ln>
                <a:noFill/>
              </a:ln>
              <a:solidFill>
                <a:srgbClr val="2D936B"/>
              </a:solidFill>
              <a:effectLst/>
              <a:uLnTx/>
              <a:uFillTx/>
              <a:latin typeface="Trebuchet MS" panose="020B0603020202020204"/>
              <a:ea typeface="+mn-ea"/>
              <a:cs typeface="+mn-cs"/>
            </a:endParaRPr>
          </a:p>
        </p:txBody>
      </p:sp>
      <p:grpSp>
        <p:nvGrpSpPr>
          <p:cNvPr id="3" name="Group 1"/>
          <p:cNvGrpSpPr/>
          <p:nvPr/>
        </p:nvGrpSpPr>
        <p:grpSpPr>
          <a:xfrm>
            <a:off x="8317865" y="-41910"/>
            <a:ext cx="387350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692150" y="1000125"/>
            <a:ext cx="6080125" cy="341313"/>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3780"/>
              </a:spcAft>
              <a:buClrTx/>
              <a:buSzTx/>
              <a:buFontTx/>
              <a:buNone/>
              <a:defRPr/>
            </a:pPr>
            <a:r>
              <a:rPr kumimoji="0" lang="en-US" sz="3200" b="1" i="0" u="none" strike="noStrike" kern="1200" cap="none" spc="-50" normalizeH="0" baseline="0" noProof="0">
                <a:ln>
                  <a:noFill/>
                </a:ln>
                <a:solidFill>
                  <a:srgbClr val="006FC0"/>
                </a:solidFill>
                <a:effectLst/>
                <a:uLnTx/>
                <a:uFillTx/>
                <a:latin typeface="Trebuchet MS" panose="020B0603020202020204"/>
                <a:ea typeface="+mn-ea"/>
                <a:cs typeface="+mn-cs"/>
              </a:rPr>
              <a:t>ALGORITHM AND </a:t>
            </a:r>
            <a:r>
              <a:rPr kumimoji="0" lang="en-US" sz="3200" b="1" i="0" u="none" strike="noStrike" kern="1200" cap="none" spc="-50" normalizeH="0" baseline="0" noProof="0">
                <a:ln>
                  <a:noFill/>
                </a:ln>
                <a:solidFill>
                  <a:srgbClr val="004E87"/>
                </a:solidFill>
                <a:effectLst/>
                <a:uLnTx/>
                <a:uFillTx/>
                <a:latin typeface="Trebuchet MS" panose="020B0603020202020204"/>
                <a:ea typeface="+mn-ea"/>
                <a:cs typeface="+mn-cs"/>
              </a:rPr>
              <a:t>DEVELOPMENT</a:t>
            </a:r>
            <a:endParaRPr kumimoji="0" lang="en-US" sz="3200" b="1" i="0" u="none" strike="noStrike" kern="1200" cap="none" spc="-50" normalizeH="0" baseline="0" noProof="0">
              <a:ln>
                <a:noFill/>
              </a:ln>
              <a:solidFill>
                <a:srgbClr val="004E87"/>
              </a:solidFill>
              <a:effectLst/>
              <a:uLnTx/>
              <a:uFillTx/>
              <a:latin typeface="Trebuchet MS" panose="020B0603020202020204"/>
              <a:ea typeface="+mn-ea"/>
              <a:cs typeface="+mn-cs"/>
            </a:endParaRPr>
          </a:p>
        </p:txBody>
      </p:sp>
      <p:sp>
        <p:nvSpPr>
          <p:cNvPr id="3" name="Rectangle 2"/>
          <p:cNvSpPr/>
          <p:nvPr/>
        </p:nvSpPr>
        <p:spPr>
          <a:xfrm>
            <a:off x="490538" y="2014538"/>
            <a:ext cx="11009313" cy="4446588"/>
          </a:xfrm>
          <a:prstGeom prst="rect">
            <a:avLst/>
          </a:prstGeom>
        </p:spPr>
        <p:txBody>
          <a:bodyPr lIns="0" tIns="0" rIns="0" bIns="0">
            <a:noAutofit/>
          </a:bodyPr>
          <a:lstStyle/>
          <a:p>
            <a:pPr marL="266700" marR="0" lvl="0" indent="0" algn="l" defTabSz="914400" rtl="0" eaLnBrk="1" fontAlgn="auto" latinLnBrk="0" hangingPunct="1">
              <a:lnSpc>
                <a:spcPct val="100000"/>
              </a:lnSpc>
              <a:spcBef>
                <a:spcPts val="3780"/>
              </a:spcBef>
              <a:spcAft>
                <a:spcPts val="1050"/>
              </a:spcAft>
              <a:buClrTx/>
              <a:buSzTx/>
              <a:buFontTx/>
              <a:buNone/>
              <a:defRPr/>
            </a:pPr>
            <a:r>
              <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rPr>
              <a:t>Define Project Scope and Objectives:</a:t>
            </a:r>
            <a:endPar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50"/>
              </a:lnSpc>
              <a:spcBef>
                <a:spcPts val="0"/>
              </a:spcBef>
              <a:spcAft>
                <a:spcPts val="63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Clearly outline the goals of the project, such as predicting stock prices, identifying trends, or generating trading signals.</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0" algn="l" defTabSz="914400" rtl="0" eaLnBrk="1" fontAlgn="auto" latinLnBrk="0" hangingPunct="1">
              <a:lnSpc>
                <a:spcPts val="2855"/>
              </a:lnSpc>
              <a:spcBef>
                <a:spcPts val="0"/>
              </a:spcBef>
              <a:spcAft>
                <a:spcPts val="0"/>
              </a:spcAft>
              <a:buClrTx/>
              <a:buSzTx/>
              <a:buFontTx/>
              <a:buNone/>
              <a:defRPr/>
            </a:pPr>
            <a:r>
              <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rPr>
              <a:t>Data Collection:</a:t>
            </a:r>
            <a:endPar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endParaRPr>
          </a:p>
          <a:p>
            <a:pPr marL="0" marR="0" lvl="0" indent="0" algn="just" defTabSz="914400" rtl="0" eaLnBrk="1" fontAlgn="auto" latinLnBrk="0" hangingPunct="1">
              <a:lnSpc>
                <a:spcPts val="2855"/>
              </a:lnSpc>
              <a:spcBef>
                <a:spcPts val="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Consider using APIs or data providers that offer real-time or near-real-time updates for live trading scenarios.</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0" marR="0" lvl="0" indent="0" algn="just" defTabSz="914400" rtl="0" eaLnBrk="1" fontAlgn="auto" latinLnBrk="0" hangingPunct="1">
              <a:lnSpc>
                <a:spcPts val="2855"/>
              </a:lnSpc>
              <a:spcBef>
                <a:spcPts val="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Data Preprocessing:</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0" algn="l" defTabSz="914400" rtl="0" eaLnBrk="1" fontAlgn="auto" latinLnBrk="0" hangingPunct="1">
              <a:lnSpc>
                <a:spcPts val="2855"/>
              </a:lnSpc>
              <a:spcBef>
                <a:spcPts val="0"/>
              </a:spcBef>
              <a:spcAft>
                <a:spcPts val="1890"/>
              </a:spcAft>
              <a:buClrTx/>
              <a:buSzTx/>
              <a:buFontTx/>
              <a:buNone/>
              <a:defRPr/>
            </a:pPr>
            <a:r>
              <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rPr>
              <a:t>Deployment and Integration:</a:t>
            </a:r>
            <a:endPar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50"/>
              </a:lnSpc>
              <a:spcBef>
                <a:spcPts val="0"/>
              </a:spcBef>
              <a:spcAft>
                <a:spcPts val="63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Deploy the selected model(s) into a production environment, either on-premises or in the cloud, using scalable and reliable infrastructure.</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70"/>
              </a:lnSpc>
              <a:spcBef>
                <a:spcPts val="0"/>
              </a:spcBef>
              <a:spcAft>
                <a:spcPts val="63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Integrate the prediction system with real-time data feeds, APIs, or trading platforms to enable live predictions and decision-making.</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50"/>
              </a:lnSpc>
              <a:spcBef>
                <a:spcPts val="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Implement monitoring and alerting mechanisms to track model performance, detect anomalies, and trigger retraining or recalibration as needed.</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p:txBody>
      </p:sp>
      <p:grpSp>
        <p:nvGrpSpPr>
          <p:cNvPr id="4" name="Group 1"/>
          <p:cNvGrpSpPr/>
          <p:nvPr/>
        </p:nvGrpSpPr>
        <p:grpSpPr>
          <a:xfrm>
            <a:off x="8317865" y="-41910"/>
            <a:ext cx="3873500" cy="7848600"/>
            <a:chOff x="0" y="0"/>
            <a:chExt cx="4752975" cy="6863080"/>
          </a:xfrm>
        </p:grpSpPr>
        <p:sp>
          <p:nvSpPr>
            <p:cNvPr id="5"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6"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7"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8"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9"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10"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1"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2"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3"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11266" name="Picture 1"/>
          <p:cNvPicPr>
            <a:picLocks noChangeAspect="1"/>
          </p:cNvPicPr>
          <p:nvPr/>
        </p:nvPicPr>
        <p:blipFill>
          <a:blip r:embed="rId1"/>
          <a:stretch>
            <a:fillRect/>
          </a:stretch>
        </p:blipFill>
        <p:spPr>
          <a:xfrm>
            <a:off x="493713" y="1533525"/>
            <a:ext cx="9055100" cy="4278313"/>
          </a:xfrm>
          <a:prstGeom prst="rect">
            <a:avLst/>
          </a:prstGeom>
          <a:noFill/>
          <a:ln w="9525">
            <a:noFill/>
          </a:ln>
        </p:spPr>
      </p:pic>
      <p:sp>
        <p:nvSpPr>
          <p:cNvPr id="3" name="Rectangle 2"/>
          <p:cNvSpPr/>
          <p:nvPr/>
        </p:nvSpPr>
        <p:spPr>
          <a:xfrm>
            <a:off x="520700" y="639763"/>
            <a:ext cx="2435225" cy="487363"/>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4700" b="1" i="0" u="none" strike="noStrike" kern="1200" cap="none" spc="-50" normalizeH="0" baseline="0" noProof="0">
                <a:ln>
                  <a:noFill/>
                </a:ln>
                <a:solidFill>
                  <a:srgbClr val="0062AA"/>
                </a:solidFill>
                <a:effectLst/>
                <a:uLnTx/>
                <a:uFillTx/>
                <a:latin typeface="Trebuchet MS" panose="020B0603020202020204"/>
                <a:ea typeface="+mn-ea"/>
                <a:cs typeface="+mn-cs"/>
              </a:rPr>
              <a:t>RESULTS</a:t>
            </a:r>
            <a:endParaRPr kumimoji="0" lang="en-US" sz="4700" b="1" i="0" u="none" strike="noStrike" kern="1200" cap="none" spc="-50" normalizeH="0" baseline="0" noProof="0">
              <a:ln>
                <a:noFill/>
              </a:ln>
              <a:solidFill>
                <a:srgbClr val="0062AA"/>
              </a:solidFill>
              <a:effectLst/>
              <a:uLnTx/>
              <a:uFillTx/>
              <a:latin typeface="Trebuchet MS" panose="020B0603020202020204"/>
              <a:ea typeface="+mn-ea"/>
              <a:cs typeface="+mn-cs"/>
            </a:endParaRPr>
          </a:p>
        </p:txBody>
      </p:sp>
      <p:grpSp>
        <p:nvGrpSpPr>
          <p:cNvPr id="2" name="Group 1"/>
          <p:cNvGrpSpPr/>
          <p:nvPr/>
        </p:nvGrpSpPr>
        <p:grpSpPr>
          <a:xfrm>
            <a:off x="8317865" y="-41910"/>
            <a:ext cx="387350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477838" y="798513"/>
            <a:ext cx="11004550" cy="3640138"/>
          </a:xfrm>
          <a:prstGeom prst="rect">
            <a:avLst/>
          </a:prstGeom>
        </p:spPr>
        <p:txBody>
          <a:bodyPr lIns="0" tIns="0" rIns="0" bIns="0">
            <a:noAutofit/>
          </a:bodyPr>
          <a:p>
            <a:pPr algn="just" eaLnBrk="1" hangingPunct="1">
              <a:spcAft>
                <a:spcPts val="1265"/>
              </a:spcAft>
              <a:buNone/>
            </a:pPr>
            <a:r>
              <a:rPr sz="4700" b="1" dirty="0">
                <a:solidFill>
                  <a:srgbClr val="0062AA"/>
                </a:solidFill>
                <a:latin typeface="Trebuchet MS" panose="020B0603020202020204" pitchFamily="34" charset="0"/>
              </a:rPr>
              <a:t>CONCLUTION    </a:t>
            </a:r>
            <a:endParaRPr sz="4700" b="1" dirty="0">
              <a:solidFill>
                <a:srgbClr val="2E76A4"/>
              </a:solidFill>
              <a:latin typeface="Trebuchet MS" panose="020B0603020202020204" pitchFamily="34" charset="0"/>
            </a:endParaRPr>
          </a:p>
          <a:p>
            <a:pPr algn="just" eaLnBrk="1" hangingPunct="1">
              <a:lnSpc>
                <a:spcPts val="1850"/>
              </a:lnSpc>
              <a:spcAft>
                <a:spcPts val="2100"/>
              </a:spcAft>
              <a:buNone/>
            </a:pPr>
            <a:r>
              <a:rPr sz="1600" dirty="0">
                <a:latin typeface="Trebuchet MS" panose="020B0603020202020204" pitchFamily="34" charset="0"/>
              </a:rPr>
              <a:t>In this stock market prediction project, we developed and evaluated machine learning models to forecast stock prices and trends. The project aimed to leverage historical market data, technical indicators, and external factors to create predictive models for investment decision support.</a:t>
            </a:r>
            <a:endParaRPr sz="1600" dirty="0">
              <a:latin typeface="Trebuchet MS" panose="020B0603020202020204" pitchFamily="34" charset="0"/>
            </a:endParaRPr>
          </a:p>
          <a:p>
            <a:pPr eaLnBrk="1" hangingPunct="1">
              <a:lnSpc>
                <a:spcPts val="1850"/>
              </a:lnSpc>
              <a:spcAft>
                <a:spcPts val="2100"/>
              </a:spcAft>
              <a:buNone/>
            </a:pPr>
            <a:r>
              <a:rPr sz="1600" dirty="0">
                <a:latin typeface="Trebuchet MS" panose="020B0603020202020204" pitchFamily="34" charset="0"/>
              </a:rPr>
              <a:t>Through extensive data collection, preprocessing, and feature engineering, we generated informative features capturing market dynamics, sentiment analysis, and company-specific factors. We experimented with various machine learning algorithms, including regression models, time series models, ensemble methods, and deep learning techniques.</a:t>
            </a:r>
            <a:endParaRPr sz="1600" dirty="0">
              <a:latin typeface="Trebuchet MS" panose="020B0603020202020204" pitchFamily="34" charset="0"/>
            </a:endParaRPr>
          </a:p>
          <a:p>
            <a:pPr eaLnBrk="1" hangingPunct="1">
              <a:lnSpc>
                <a:spcPts val="1850"/>
              </a:lnSpc>
              <a:buNone/>
            </a:pPr>
            <a:r>
              <a:rPr sz="1600" dirty="0">
                <a:latin typeface="Trebuchet MS" panose="020B0603020202020204" pitchFamily="34" charset="0"/>
              </a:rPr>
              <a:t>Our evaluation results demonstrated the predictive capabilities of the developed models, achieving significant accuracy improvements over baseline approaches. Metrics such as Mean Absolute Error (MAE), Mean Squared Error (MSE), and Root Mean Squared Error (RMSE) indicated the models' ability to capture stock price movements and trends.</a:t>
            </a:r>
            <a:endParaRPr sz="1600" dirty="0">
              <a:latin typeface="Trebuchet MS" panose="020B0603020202020204" pitchFamily="34" charset="0"/>
            </a:endParaRPr>
          </a:p>
          <a:p>
            <a:pPr eaLnBrk="1" hangingPunct="1">
              <a:lnSpc>
                <a:spcPts val="1850"/>
              </a:lnSpc>
              <a:buNone/>
            </a:pPr>
            <a:endParaRPr sz="1600" dirty="0">
              <a:latin typeface="Trebuchet MS" panose="020B0603020202020204" pitchFamily="34" charset="0"/>
            </a:endParaRPr>
          </a:p>
          <a:p>
            <a:pPr eaLnBrk="1" hangingPunct="1">
              <a:lnSpc>
                <a:spcPts val="1850"/>
              </a:lnSpc>
              <a:buNone/>
            </a:pPr>
            <a:endParaRPr sz="1600" dirty="0">
              <a:latin typeface="Trebuchet MS" panose="020B0603020202020204" pitchFamily="34" charset="0"/>
            </a:endParaRPr>
          </a:p>
          <a:p>
            <a:pPr eaLnBrk="1" hangingPunct="1">
              <a:lnSpc>
                <a:spcPts val="1850"/>
              </a:lnSpc>
              <a:buNone/>
            </a:pPr>
            <a:endParaRPr sz="1600" dirty="0">
              <a:latin typeface="Trebuchet MS" panose="020B0603020202020204" pitchFamily="34" charset="0"/>
            </a:endParaRPr>
          </a:p>
          <a:p>
            <a:pPr eaLnBrk="1" hangingPunct="1">
              <a:lnSpc>
                <a:spcPts val="1850"/>
              </a:lnSpc>
              <a:buNone/>
            </a:pPr>
            <a:endParaRPr sz="1600" dirty="0">
              <a:latin typeface="Trebuchet MS" panose="020B0603020202020204" pitchFamily="34" charset="0"/>
            </a:endParaRPr>
          </a:p>
          <a:p>
            <a:pPr eaLnBrk="1" hangingPunct="1">
              <a:lnSpc>
                <a:spcPts val="1850"/>
              </a:lnSpc>
              <a:buNone/>
            </a:pPr>
            <a:endParaRPr sz="1600" dirty="0">
              <a:latin typeface="Trebuchet MS" panose="020B0603020202020204" pitchFamily="34" charset="0"/>
            </a:endParaRPr>
          </a:p>
          <a:p>
            <a:pPr eaLnBrk="1" hangingPunct="1">
              <a:lnSpc>
                <a:spcPts val="1850"/>
              </a:lnSpc>
              <a:buNone/>
            </a:pPr>
            <a:endParaRPr sz="1600" dirty="0">
              <a:latin typeface="Trebuchet MS" panose="020B0603020202020204" pitchFamily="34" charset="0"/>
            </a:endParaRPr>
          </a:p>
          <a:p>
            <a:pPr eaLnBrk="1" hangingPunct="1">
              <a:lnSpc>
                <a:spcPts val="1850"/>
              </a:lnSpc>
              <a:buNone/>
            </a:pPr>
            <a:endParaRPr sz="1600" dirty="0">
              <a:latin typeface="Trebuchet MS" panose="020B0603020202020204" pitchFamily="34" charset="0"/>
            </a:endParaRPr>
          </a:p>
          <a:p>
            <a:pPr eaLnBrk="1" hangingPunct="1">
              <a:lnSpc>
                <a:spcPts val="1850"/>
              </a:lnSpc>
              <a:buNone/>
            </a:pPr>
            <a:endParaRPr sz="1600" dirty="0">
              <a:latin typeface="Trebuchet MS" panose="020B0603020202020204" pitchFamily="34" charset="0"/>
            </a:endParaRPr>
          </a:p>
          <a:p>
            <a:pPr eaLnBrk="1" hangingPunct="1">
              <a:lnSpc>
                <a:spcPts val="1850"/>
              </a:lnSpc>
              <a:buNone/>
            </a:pPr>
            <a:endParaRPr sz="1600" dirty="0">
              <a:latin typeface="Trebuchet MS" panose="020B0603020202020204" pitchFamily="34" charset="0"/>
            </a:endParaRPr>
          </a:p>
          <a:p>
            <a:pPr eaLnBrk="1" hangingPunct="1">
              <a:lnSpc>
                <a:spcPts val="1850"/>
              </a:lnSpc>
              <a:buNone/>
            </a:pPr>
            <a:endParaRPr sz="1600" dirty="0">
              <a:latin typeface="Trebuchet MS" panose="020B0603020202020204" pitchFamily="34" charset="0"/>
            </a:endParaRPr>
          </a:p>
          <a:p>
            <a:pPr eaLnBrk="1" hangingPunct="1">
              <a:lnSpc>
                <a:spcPts val="1850"/>
              </a:lnSpc>
              <a:buNone/>
            </a:pPr>
            <a:endParaRPr sz="1600" dirty="0">
              <a:latin typeface="Trebuchet MS" panose="020B0603020202020204" pitchFamily="34" charset="0"/>
            </a:endParaRPr>
          </a:p>
          <a:p>
            <a:pPr eaLnBrk="1" hangingPunct="1">
              <a:lnSpc>
                <a:spcPts val="1850"/>
              </a:lnSpc>
              <a:buNone/>
            </a:pPr>
            <a:r>
              <a:rPr lang="en-GB" sz="1600" dirty="0">
                <a:latin typeface="Trebuchet MS" panose="020B0603020202020204" pitchFamily="34" charset="0"/>
              </a:rPr>
              <a:t>                                                                                                                              abinanth0909@gmail.com</a:t>
            </a:r>
            <a:endParaRPr lang="en-GB" sz="1600" dirty="0">
              <a:latin typeface="Trebuchet MS" panose="020B0603020202020204" pitchFamily="34" charset="0"/>
            </a:endParaRPr>
          </a:p>
        </p:txBody>
      </p:sp>
      <p:grpSp>
        <p:nvGrpSpPr>
          <p:cNvPr id="4" name="Group 1"/>
          <p:cNvGrpSpPr/>
          <p:nvPr/>
        </p:nvGrpSpPr>
        <p:grpSpPr>
          <a:xfrm>
            <a:off x="8317865" y="-41910"/>
            <a:ext cx="3873500" cy="7848600"/>
            <a:chOff x="0" y="0"/>
            <a:chExt cx="4752975" cy="6863080"/>
          </a:xfrm>
        </p:grpSpPr>
        <p:sp>
          <p:nvSpPr>
            <p:cNvPr id="5"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6"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7"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8"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9"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10"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1"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2"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3"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4365</Words>
  <Application>WPS Presentation</Application>
  <PresentationFormat>Custom</PresentationFormat>
  <Paragraphs>88</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Calibri</vt:lpstr>
      <vt:lpstr>Trebuchet MS</vt:lpstr>
      <vt:lpstr>Trebuchet MS</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cp:revision>
  <dcterms:created xsi:type="dcterms:W3CDTF">2024-04-06T16:25:00Z</dcterms:created>
  <dcterms:modified xsi:type="dcterms:W3CDTF">2024-04-09T15:46:41Z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02B9994EFA2B409CA2B73410668FEA9E_12</vt:lpwstr>
  </property>
  <property fmtid="{D5CDD505-2E9C-101B-9397-08002B2CF9AE}" pid="3" name="KSOProductBuildVer">
    <vt:lpwstr>1033-12.2.0.13489</vt:lpwstr>
  </property>
</Properties>
</file>