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146847062" r:id="rId9"/>
    <p:sldId id="265" r:id="rId10"/>
    <p:sldId id="266" r:id="rId11"/>
    <p:sldId id="267" r:id="rId12"/>
    <p:sldId id="2146847063" r:id="rId13"/>
    <p:sldId id="2146847064" r:id="rId14"/>
    <p:sldId id="2146847065" r:id="rId15"/>
    <p:sldId id="2146847066" r:id="rId16"/>
    <p:sldId id="2146847069" r:id="rId17"/>
    <p:sldId id="2146847067" r:id="rId18"/>
    <p:sldId id="2146847068"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14" autoAdjust="0"/>
  </p:normalViewPr>
  <p:slideViewPr>
    <p:cSldViewPr snapToGrid="0">
      <p:cViewPr varScale="1">
        <p:scale>
          <a:sx n="65" d="100"/>
          <a:sy n="65" d="100"/>
        </p:scale>
        <p:origin x="7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bm.com/granite" TargetMode="External"/><Relationship Id="rId2" Type="http://schemas.openxmlformats.org/officeDocument/2006/relationships/hyperlink" Target="https://www.ibm.com/watsonx" TargetMode="External"/><Relationship Id="rId1" Type="http://schemas.openxmlformats.org/officeDocument/2006/relationships/slideLayout" Target="../slideLayouts/slideLayout2.xml"/><Relationship Id="rId4" Type="http://schemas.openxmlformats.org/officeDocument/2006/relationships/hyperlink" Target="https://python.langchain.com/"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RESEARCH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14867" y="4547036"/>
            <a:ext cx="10962265" cy="1631216"/>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r>
              <a:rPr lang="en-US" sz="2000" b="1" dirty="0">
                <a:solidFill>
                  <a:srgbClr val="FFFF00"/>
                </a:solidFill>
                <a:latin typeface="Arial"/>
                <a:cs typeface="Arial"/>
              </a:rPr>
              <a:t>Abinash Sharma</a:t>
            </a:r>
          </a:p>
          <a:p>
            <a:r>
              <a:rPr lang="en-US" sz="2000" b="1" dirty="0">
                <a:solidFill>
                  <a:srgbClr val="FFFF00"/>
                </a:solidFill>
                <a:latin typeface="Arial"/>
                <a:cs typeface="Arial"/>
              </a:rPr>
              <a:t>College Name- Maharaja </a:t>
            </a:r>
            <a:r>
              <a:rPr lang="en-IN" sz="2000" b="1" dirty="0">
                <a:solidFill>
                  <a:srgbClr val="FFFF00"/>
                </a:solidFill>
                <a:latin typeface="Arial"/>
                <a:cs typeface="Arial"/>
              </a:rPr>
              <a:t>Sriram Chandra Bhanja Deo </a:t>
            </a:r>
            <a:r>
              <a:rPr lang="en-IN" sz="2000" b="1" dirty="0" err="1">
                <a:solidFill>
                  <a:srgbClr val="FFFF00"/>
                </a:solidFill>
                <a:latin typeface="Arial"/>
                <a:cs typeface="Arial"/>
              </a:rPr>
              <a:t>University,Baripada</a:t>
            </a:r>
            <a:r>
              <a:rPr lang="en-IN" sz="2000" b="1" dirty="0">
                <a:solidFill>
                  <a:srgbClr val="FFFF00"/>
                </a:solidFill>
                <a:latin typeface="Arial"/>
                <a:cs typeface="Arial"/>
              </a:rPr>
              <a:t>, Mayurbhanj, Odisha</a:t>
            </a:r>
            <a:endParaRPr lang="en-US" sz="2000" b="1" dirty="0">
              <a:solidFill>
                <a:srgbClr val="FFFF00"/>
              </a:solidFill>
              <a:latin typeface="Arial"/>
              <a:cs typeface="Arial"/>
            </a:endParaRPr>
          </a:p>
          <a:p>
            <a:r>
              <a:rPr lang="en-US" sz="2000" b="1" dirty="0">
                <a:solidFill>
                  <a:srgbClr val="FFFF00"/>
                </a:solidFill>
                <a:latin typeface="Arial"/>
                <a:cs typeface="Arial"/>
              </a:rPr>
              <a:t>Department Of Computer Application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E12D0-6DCC-A930-806F-A1DA2EA3004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442B31-6723-F30A-D417-1797B6CA906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CA9C65A-A1CC-576E-2EDA-BB57086654EE}"/>
              </a:ext>
            </a:extLst>
          </p:cNvPr>
          <p:cNvPicPr>
            <a:picLocks noGrp="1" noChangeAspect="1"/>
          </p:cNvPicPr>
          <p:nvPr>
            <p:ph idx="1"/>
          </p:nvPr>
        </p:nvPicPr>
        <p:blipFill>
          <a:blip r:embed="rId2"/>
          <a:stretch>
            <a:fillRect/>
          </a:stretch>
        </p:blipFill>
        <p:spPr>
          <a:xfrm>
            <a:off x="751986" y="1248184"/>
            <a:ext cx="10594440" cy="5162448"/>
          </a:xfrm>
        </p:spPr>
      </p:pic>
    </p:spTree>
    <p:extLst>
      <p:ext uri="{BB962C8B-B14F-4D97-AF65-F5344CB8AC3E}">
        <p14:creationId xmlns:p14="http://schemas.microsoft.com/office/powerpoint/2010/main" val="221699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D4E52-AC03-3FCE-6DD2-19685ED6DC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4D1BE6-6667-A902-6754-6185BEE4F71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B891CC6-D7A9-945A-F31E-7F17BC8088DF}"/>
              </a:ext>
            </a:extLst>
          </p:cNvPr>
          <p:cNvPicPr>
            <a:picLocks noGrp="1" noChangeAspect="1"/>
          </p:cNvPicPr>
          <p:nvPr>
            <p:ph idx="1"/>
          </p:nvPr>
        </p:nvPicPr>
        <p:blipFill>
          <a:blip r:embed="rId2"/>
          <a:stretch>
            <a:fillRect/>
          </a:stretch>
        </p:blipFill>
        <p:spPr>
          <a:xfrm>
            <a:off x="581192" y="1164949"/>
            <a:ext cx="11174544" cy="5216186"/>
          </a:xfrm>
        </p:spPr>
      </p:pic>
    </p:spTree>
    <p:extLst>
      <p:ext uri="{BB962C8B-B14F-4D97-AF65-F5344CB8AC3E}">
        <p14:creationId xmlns:p14="http://schemas.microsoft.com/office/powerpoint/2010/main" val="402000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62911-E514-E809-351F-B1BE882D3A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C66B04A-A04B-3579-0DA3-B1B406D1721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066B6EB1-311E-138C-9424-A0BB0AB81654}"/>
              </a:ext>
            </a:extLst>
          </p:cNvPr>
          <p:cNvPicPr>
            <a:picLocks noGrp="1" noChangeAspect="1"/>
          </p:cNvPicPr>
          <p:nvPr>
            <p:ph idx="1"/>
          </p:nvPr>
        </p:nvPicPr>
        <p:blipFill>
          <a:blip r:embed="rId2"/>
          <a:stretch>
            <a:fillRect/>
          </a:stretch>
        </p:blipFill>
        <p:spPr>
          <a:xfrm>
            <a:off x="581192" y="1190664"/>
            <a:ext cx="11207686" cy="5131477"/>
          </a:xfrm>
        </p:spPr>
      </p:pic>
    </p:spTree>
    <p:extLst>
      <p:ext uri="{BB962C8B-B14F-4D97-AF65-F5344CB8AC3E}">
        <p14:creationId xmlns:p14="http://schemas.microsoft.com/office/powerpoint/2010/main" val="4141346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8439F-1313-9D37-CECD-4D0112E985D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FE05400-6A06-EFC6-C8B4-200BC471B71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E170FB0-E097-C4A9-531D-EA0AEE4F6891}"/>
              </a:ext>
            </a:extLst>
          </p:cNvPr>
          <p:cNvPicPr>
            <a:picLocks noGrp="1" noChangeAspect="1"/>
          </p:cNvPicPr>
          <p:nvPr>
            <p:ph idx="1"/>
          </p:nvPr>
        </p:nvPicPr>
        <p:blipFill>
          <a:blip r:embed="rId2"/>
          <a:stretch>
            <a:fillRect/>
          </a:stretch>
        </p:blipFill>
        <p:spPr>
          <a:xfrm>
            <a:off x="476682" y="1232452"/>
            <a:ext cx="11469512" cy="4997040"/>
          </a:xfrm>
        </p:spPr>
      </p:pic>
    </p:spTree>
    <p:extLst>
      <p:ext uri="{BB962C8B-B14F-4D97-AF65-F5344CB8AC3E}">
        <p14:creationId xmlns:p14="http://schemas.microsoft.com/office/powerpoint/2010/main" val="3600813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CC055-FAA5-7A65-52CD-6412327375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41B20AE-737E-B4DB-157A-81E409C3E4C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7B644A9-E444-DF64-D9F1-05B81BD5A2DC}"/>
              </a:ext>
            </a:extLst>
          </p:cNvPr>
          <p:cNvPicPr>
            <a:picLocks noGrp="1" noChangeAspect="1"/>
          </p:cNvPicPr>
          <p:nvPr>
            <p:ph idx="1"/>
          </p:nvPr>
        </p:nvPicPr>
        <p:blipFill>
          <a:blip r:embed="rId2"/>
          <a:stretch>
            <a:fillRect/>
          </a:stretch>
        </p:blipFill>
        <p:spPr>
          <a:xfrm>
            <a:off x="407856" y="1232452"/>
            <a:ext cx="11202951" cy="5227342"/>
          </a:xfrm>
        </p:spPr>
      </p:pic>
    </p:spTree>
    <p:extLst>
      <p:ext uri="{BB962C8B-B14F-4D97-AF65-F5344CB8AC3E}">
        <p14:creationId xmlns:p14="http://schemas.microsoft.com/office/powerpoint/2010/main" val="120604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2248-56DC-C586-C1E0-29C8A23E616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0A12E68-83AD-6AC0-FB60-B5D9C0D1AD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07D3F63-3561-1337-BE75-EF4EDD09EC82}"/>
              </a:ext>
            </a:extLst>
          </p:cNvPr>
          <p:cNvPicPr>
            <a:picLocks noGrp="1" noChangeAspect="1"/>
          </p:cNvPicPr>
          <p:nvPr>
            <p:ph idx="1"/>
          </p:nvPr>
        </p:nvPicPr>
        <p:blipFill>
          <a:blip r:embed="rId2"/>
          <a:stretch>
            <a:fillRect/>
          </a:stretch>
        </p:blipFill>
        <p:spPr>
          <a:xfrm>
            <a:off x="432619" y="1232452"/>
            <a:ext cx="11178189" cy="5109354"/>
          </a:xfrm>
        </p:spPr>
      </p:pic>
    </p:spTree>
    <p:extLst>
      <p:ext uri="{BB962C8B-B14F-4D97-AF65-F5344CB8AC3E}">
        <p14:creationId xmlns:p14="http://schemas.microsoft.com/office/powerpoint/2010/main" val="47024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3" name="TextBox 2">
            <a:extLst>
              <a:ext uri="{FF2B5EF4-FFF2-40B4-BE49-F238E27FC236}">
                <a16:creationId xmlns:a16="http://schemas.microsoft.com/office/drawing/2014/main" id="{EE234275-0EFA-F911-5AEB-4F2D61EAE23B}"/>
              </a:ext>
            </a:extLst>
          </p:cNvPr>
          <p:cNvSpPr txBox="1"/>
          <p:nvPr/>
        </p:nvSpPr>
        <p:spPr>
          <a:xfrm>
            <a:off x="186813" y="1160206"/>
            <a:ext cx="11828206" cy="4524315"/>
          </a:xfrm>
          <a:prstGeom prst="rect">
            <a:avLst/>
          </a:prstGeom>
          <a:noFill/>
        </p:spPr>
        <p:txBody>
          <a:bodyPr wrap="square" rtlCol="0">
            <a:spAutoFit/>
          </a:bodyPr>
          <a:lstStyle/>
          <a:p>
            <a:endParaRPr lang="en-US" dirty="0"/>
          </a:p>
          <a:p>
            <a:r>
              <a:rPr lang="en-US" dirty="0"/>
              <a:t>The Research Agent effectively automates the process of literature search, summarization, and reference management, significantly reducing the time researchers spend on repetitive tasks. </a:t>
            </a:r>
          </a:p>
          <a:p>
            <a:endParaRPr lang="en-US" dirty="0"/>
          </a:p>
          <a:p>
            <a:endParaRPr lang="en-US" dirty="0"/>
          </a:p>
          <a:p>
            <a:r>
              <a:rPr lang="en-US" dirty="0"/>
              <a:t>By leveraging </a:t>
            </a:r>
            <a:r>
              <a:rPr lang="en-US" b="1" dirty="0"/>
              <a:t>IBM Cloud Lite services</a:t>
            </a:r>
            <a:r>
              <a:rPr lang="en-US" dirty="0"/>
              <a:t> and </a:t>
            </a:r>
            <a:r>
              <a:rPr lang="en-US" b="1" dirty="0"/>
              <a:t>IBM Granite models</a:t>
            </a:r>
            <a:r>
              <a:rPr lang="en-US" dirty="0"/>
              <a:t>, the system ensures accurate and context-aware responses suitable for academic and industrial R&amp;D.</a:t>
            </a:r>
          </a:p>
          <a:p>
            <a:r>
              <a:rPr lang="en-US" dirty="0"/>
              <a:t>During development, challenges included </a:t>
            </a:r>
            <a:r>
              <a:rPr lang="en-US" b="1" dirty="0"/>
              <a:t>data preprocessing for diverse document formats</a:t>
            </a:r>
            <a:r>
              <a:rPr lang="en-US" dirty="0"/>
              <a:t> and </a:t>
            </a:r>
            <a:r>
              <a:rPr lang="en-US" b="1" dirty="0"/>
              <a:t>optimizing semantic search accuracy</a:t>
            </a:r>
            <a:r>
              <a:rPr lang="en-US" dirty="0"/>
              <a:t>.</a:t>
            </a:r>
          </a:p>
          <a:p>
            <a:endParaRPr lang="en-US" dirty="0"/>
          </a:p>
          <a:p>
            <a:endParaRPr lang="en-US" dirty="0"/>
          </a:p>
          <a:p>
            <a:r>
              <a:rPr lang="en-US" dirty="0"/>
              <a:t> These were addressed by implementing vector embeddings and RAG-based retrieval mechanisms.</a:t>
            </a:r>
          </a:p>
          <a:p>
            <a:r>
              <a:rPr lang="en-US" dirty="0"/>
              <a:t>This solution demonstrates the potential of AI-driven agents to transform research workflows, improving </a:t>
            </a:r>
            <a:r>
              <a:rPr lang="en-US" b="1" dirty="0"/>
              <a:t>efficiency, accuracy, and innovation</a:t>
            </a:r>
            <a:r>
              <a:rPr lang="en-US" dirty="0"/>
              <a:t>. Future enhancements can include multi-language support, integration with more academic databases, and real-time collaboration features for research teams.</a:t>
            </a:r>
          </a:p>
          <a:p>
            <a:endParaRPr lang="en-IN"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AD45ACF8-7B74-1F78-4D63-50F4549B51C8}"/>
              </a:ext>
            </a:extLst>
          </p:cNvPr>
          <p:cNvSpPr txBox="1"/>
          <p:nvPr/>
        </p:nvSpPr>
        <p:spPr>
          <a:xfrm>
            <a:off x="304800" y="1374955"/>
            <a:ext cx="11582400" cy="4976684"/>
          </a:xfrm>
          <a:prstGeom prst="rect">
            <a:avLst/>
          </a:prstGeom>
          <a:noFill/>
        </p:spPr>
        <p:txBody>
          <a:bodyPr wrap="square" rtlCol="0">
            <a:spAutoFit/>
          </a:bodyPr>
          <a:lstStyle/>
          <a:p>
            <a:r>
              <a:rPr lang="en-US" dirty="0"/>
              <a:t>The Research Agent can be enhanced and expanded in several ways to improve functionality and scalability:</a:t>
            </a:r>
          </a:p>
          <a:p>
            <a:r>
              <a:rPr lang="en-US" b="1" dirty="0"/>
              <a:t>Incorporation of Additional Data Sources</a:t>
            </a:r>
            <a:endParaRPr lang="en-US" dirty="0"/>
          </a:p>
          <a:p>
            <a:pPr lvl="1"/>
            <a:r>
              <a:rPr lang="en-US" dirty="0"/>
              <a:t>Integrate more academic databases (IEEE, PubMed, Springer) for broader coverage.</a:t>
            </a:r>
          </a:p>
          <a:p>
            <a:pPr lvl="1"/>
            <a:r>
              <a:rPr lang="en-US" dirty="0"/>
              <a:t>Enable real-time web crawling for the latest research publications.</a:t>
            </a:r>
          </a:p>
          <a:p>
            <a:r>
              <a:rPr lang="en-US" b="1" dirty="0"/>
              <a:t>Algorithm Optimization</a:t>
            </a:r>
            <a:endParaRPr lang="en-US" dirty="0"/>
          </a:p>
          <a:p>
            <a:pPr lvl="1"/>
            <a:r>
              <a:rPr lang="en-US" dirty="0"/>
              <a:t>Fine-tune IBM Granite models for domain-specific research areas.</a:t>
            </a:r>
          </a:p>
          <a:p>
            <a:pPr lvl="1"/>
            <a:r>
              <a:rPr lang="en-US" dirty="0"/>
              <a:t>Improve semantic search accuracy using hybrid retrieval techniques.</a:t>
            </a:r>
          </a:p>
          <a:p>
            <a:r>
              <a:rPr lang="en-US" b="1" dirty="0"/>
              <a:t>Multi-Language &amp; Cross-Domain Support</a:t>
            </a:r>
            <a:endParaRPr lang="en-US" dirty="0"/>
          </a:p>
          <a:p>
            <a:pPr lvl="1"/>
            <a:r>
              <a:rPr lang="en-US" dirty="0"/>
              <a:t>Extend summarization and search to support multiple languages.</a:t>
            </a:r>
          </a:p>
          <a:p>
            <a:pPr lvl="1"/>
            <a:r>
              <a:rPr lang="en-US" dirty="0"/>
              <a:t>Adapt the system for cross-disciplinary research queries.</a:t>
            </a:r>
          </a:p>
          <a:p>
            <a:r>
              <a:rPr lang="en-US" b="1" dirty="0"/>
              <a:t>Scalable Deployment</a:t>
            </a:r>
            <a:endParaRPr lang="en-US" dirty="0"/>
          </a:p>
          <a:p>
            <a:pPr lvl="1"/>
            <a:r>
              <a:rPr lang="en-US" dirty="0"/>
              <a:t>Expand deployment to handle larger datasets and concurrent users.</a:t>
            </a:r>
          </a:p>
          <a:p>
            <a:pPr lvl="1"/>
            <a:r>
              <a:rPr lang="en-US" dirty="0"/>
              <a:t>Implement </a:t>
            </a:r>
            <a:r>
              <a:rPr lang="en-US" b="1" dirty="0"/>
              <a:t>edge computing</a:t>
            </a:r>
            <a:r>
              <a:rPr lang="en-US" dirty="0"/>
              <a:t> for faster response in distributed research environments.</a:t>
            </a:r>
          </a:p>
          <a:p>
            <a:r>
              <a:rPr lang="en-US" b="1" dirty="0"/>
              <a:t>Integration with Emerging Technologies</a:t>
            </a:r>
            <a:endParaRPr lang="en-US" dirty="0"/>
          </a:p>
          <a:p>
            <a:pPr lvl="1"/>
            <a:r>
              <a:rPr lang="en-US" dirty="0"/>
              <a:t>Combine with advanced ML techniques like reinforcement learning for adaptive responses.</a:t>
            </a:r>
          </a:p>
          <a:p>
            <a:pPr lvl="1"/>
            <a:r>
              <a:rPr lang="en-US" dirty="0"/>
              <a:t>Incorporate </a:t>
            </a:r>
            <a:r>
              <a:rPr lang="en-US" b="1" dirty="0"/>
              <a:t>voice-based research assistants</a:t>
            </a:r>
            <a:r>
              <a:rPr lang="en-US" dirty="0"/>
              <a:t> for hands-free querying.</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TextBox 5">
            <a:extLst>
              <a:ext uri="{FF2B5EF4-FFF2-40B4-BE49-F238E27FC236}">
                <a16:creationId xmlns:a16="http://schemas.microsoft.com/office/drawing/2014/main" id="{2BB02C6E-62CF-F481-D01A-96A786176A2E}"/>
              </a:ext>
            </a:extLst>
          </p:cNvPr>
          <p:cNvSpPr txBox="1"/>
          <p:nvPr/>
        </p:nvSpPr>
        <p:spPr>
          <a:xfrm>
            <a:off x="1113221" y="1484669"/>
            <a:ext cx="10193875" cy="2862322"/>
          </a:xfrm>
          <a:prstGeom prst="rect">
            <a:avLst/>
          </a:prstGeom>
          <a:noFill/>
        </p:spPr>
        <p:txBody>
          <a:bodyPr wrap="square" rtlCol="0">
            <a:spAutoFit/>
          </a:bodyPr>
          <a:lstStyle/>
          <a:p>
            <a:r>
              <a:rPr lang="it-IT" dirty="0"/>
              <a:t>IBM Watsonx AI Documentation – </a:t>
            </a:r>
            <a:r>
              <a:rPr lang="it-IT" dirty="0">
                <a:hlinkClick r:id="rId2"/>
              </a:rPr>
              <a:t>https://www.ibm.com/watsonx</a:t>
            </a:r>
            <a:endParaRPr lang="it-IT" dirty="0"/>
          </a:p>
          <a:p>
            <a:endParaRPr lang="it-IT" dirty="0"/>
          </a:p>
          <a:p>
            <a:r>
              <a:rPr lang="en-IN" dirty="0"/>
              <a:t>IBM Granite Model Overview – </a:t>
            </a:r>
            <a:r>
              <a:rPr lang="en-IN" dirty="0">
                <a:hlinkClick r:id="rId3"/>
              </a:rPr>
              <a:t>https://www.ibm.com/granite</a:t>
            </a:r>
            <a:endParaRPr lang="en-IN" dirty="0"/>
          </a:p>
          <a:p>
            <a:endParaRPr lang="fr-FR" dirty="0"/>
          </a:p>
          <a:p>
            <a:r>
              <a:rPr lang="fr-FR" dirty="0" err="1"/>
              <a:t>LangChain</a:t>
            </a:r>
            <a:r>
              <a:rPr lang="fr-FR" dirty="0"/>
              <a:t> &amp; </a:t>
            </a:r>
            <a:r>
              <a:rPr lang="fr-FR" dirty="0" err="1"/>
              <a:t>LangGraph</a:t>
            </a:r>
            <a:r>
              <a:rPr lang="fr-FR" dirty="0"/>
              <a:t> Documentation – </a:t>
            </a:r>
            <a:r>
              <a:rPr lang="fr-FR" dirty="0">
                <a:hlinkClick r:id="rId4"/>
              </a:rPr>
              <a:t>https://python.langchain.com</a:t>
            </a:r>
            <a:endParaRPr lang="fr-FR" dirty="0"/>
          </a:p>
          <a:p>
            <a:endParaRPr lang="en-US" dirty="0"/>
          </a:p>
          <a:p>
            <a:r>
              <a:rPr lang="en-US" dirty="0"/>
              <a:t>Lewis, P. et al. (2020). </a:t>
            </a:r>
            <a:r>
              <a:rPr lang="en-US" i="1" dirty="0"/>
              <a:t>Retrieval-Augmented Generation for Knowledge-Intensive NLP Tasks.</a:t>
            </a:r>
            <a:r>
              <a:rPr lang="en-US" dirty="0"/>
              <a:t> </a:t>
            </a:r>
            <a:r>
              <a:rPr lang="en-US" dirty="0" err="1"/>
              <a:t>NeurIPS</a:t>
            </a:r>
            <a:r>
              <a:rPr lang="en-US" dirty="0"/>
              <a:t>.</a:t>
            </a:r>
          </a:p>
          <a:p>
            <a:endParaRPr lang="en-US" dirty="0"/>
          </a:p>
          <a:p>
            <a:r>
              <a:rPr lang="en-US" dirty="0"/>
              <a:t>Devlin, J. et al. (2018). </a:t>
            </a:r>
            <a:r>
              <a:rPr lang="en-US" i="1" dirty="0"/>
              <a:t>BERT: Pre-training of Deep Bidirectional Transformers for Language Understanding.</a:t>
            </a:r>
            <a:r>
              <a:rPr lang="en-US" dirty="0"/>
              <a:t> NAACL-HLT.</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A9FBE85-CE71-0742-613C-317F72AF000C}"/>
              </a:ext>
            </a:extLst>
          </p:cNvPr>
          <p:cNvPicPr>
            <a:picLocks noGrp="1" noChangeAspect="1"/>
          </p:cNvPicPr>
          <p:nvPr>
            <p:ph idx="1"/>
          </p:nvPr>
        </p:nvPicPr>
        <p:blipFill>
          <a:blip r:embed="rId2"/>
          <a:stretch>
            <a:fillRect/>
          </a:stretch>
        </p:blipFill>
        <p:spPr>
          <a:xfrm>
            <a:off x="835655" y="1232452"/>
            <a:ext cx="10215802" cy="508969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40C622A-1F3E-1C86-0897-B4265533373D}"/>
              </a:ext>
            </a:extLst>
          </p:cNvPr>
          <p:cNvPicPr>
            <a:picLocks noGrp="1" noChangeAspect="1"/>
          </p:cNvPicPr>
          <p:nvPr>
            <p:ph idx="1"/>
          </p:nvPr>
        </p:nvPicPr>
        <p:blipFill>
          <a:blip r:embed="rId2"/>
          <a:stretch>
            <a:fillRect/>
          </a:stretch>
        </p:blipFill>
        <p:spPr>
          <a:xfrm>
            <a:off x="733371" y="1190665"/>
            <a:ext cx="10268926" cy="518063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2BE988E-1466-D617-C0DD-1E687AAED7E4}"/>
              </a:ext>
            </a:extLst>
          </p:cNvPr>
          <p:cNvPicPr>
            <a:picLocks noGrp="1" noChangeAspect="1"/>
          </p:cNvPicPr>
          <p:nvPr>
            <p:ph idx="1"/>
          </p:nvPr>
        </p:nvPicPr>
        <p:blipFill>
          <a:blip r:embed="rId2"/>
          <a:stretch>
            <a:fillRect/>
          </a:stretch>
        </p:blipFill>
        <p:spPr>
          <a:xfrm>
            <a:off x="624323" y="1232452"/>
            <a:ext cx="10943353" cy="5049888"/>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1800" dirty="0"/>
              <a:t>Research Agent The Challenge- 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 Technology - Use of IBM cloud lite services /IBM Granite is mandatory</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2" name="TextBox 31">
            <a:extLst>
              <a:ext uri="{FF2B5EF4-FFF2-40B4-BE49-F238E27FC236}">
                <a16:creationId xmlns:a16="http://schemas.microsoft.com/office/drawing/2014/main" id="{DED4FD0B-09BA-6A5F-8CF4-06101B49E313}"/>
              </a:ext>
            </a:extLst>
          </p:cNvPr>
          <p:cNvSpPr txBox="1"/>
          <p:nvPr/>
        </p:nvSpPr>
        <p:spPr>
          <a:xfrm>
            <a:off x="335385" y="1307689"/>
            <a:ext cx="11366091" cy="4524315"/>
          </a:xfrm>
          <a:prstGeom prst="rect">
            <a:avLst/>
          </a:prstGeom>
          <a:noFill/>
        </p:spPr>
        <p:txBody>
          <a:bodyPr wrap="square" rtlCol="0">
            <a:spAutoFit/>
          </a:bodyPr>
          <a:lstStyle/>
          <a:p>
            <a:r>
              <a:rPr lang="en-US" dirty="0"/>
              <a:t>The proposed system aims to create an AI-powered Research Agent capable of automating literature search, summarization, and reference management for academic and industrial researchers. This solution leverages </a:t>
            </a:r>
            <a:r>
              <a:rPr lang="en-US" b="1" dirty="0"/>
              <a:t>IBM Granite models</a:t>
            </a:r>
            <a:r>
              <a:rPr lang="en-US" dirty="0"/>
              <a:t> on </a:t>
            </a:r>
            <a:r>
              <a:rPr lang="en-US" b="1" dirty="0"/>
              <a:t>IBM Cloud Lite services</a:t>
            </a:r>
            <a:r>
              <a:rPr lang="en-US" dirty="0"/>
              <a:t> to ensure scalability, accuracy, and enterprise-grade reliability. The system will consist of the following components:</a:t>
            </a:r>
          </a:p>
          <a:p>
            <a:endParaRPr lang="en-US" dirty="0"/>
          </a:p>
          <a:p>
            <a:r>
              <a:rPr lang="en-IN" b="1" dirty="0"/>
              <a:t>Data Collection</a:t>
            </a:r>
          </a:p>
          <a:p>
            <a:r>
              <a:rPr lang="en-IN" dirty="0"/>
              <a:t>Collect academic papers and research articles from sources like IEEE, Springer, </a:t>
            </a:r>
            <a:r>
              <a:rPr lang="en-IN" dirty="0" err="1"/>
              <a:t>ArXiv</a:t>
            </a:r>
            <a:r>
              <a:rPr lang="en-IN" dirty="0"/>
              <a:t>, and PubMed.</a:t>
            </a:r>
          </a:p>
          <a:p>
            <a:r>
              <a:rPr lang="en-IN" dirty="0"/>
              <a:t>Support multiple file formats (PDF, DOCX, URLs) for flexible research input.</a:t>
            </a:r>
          </a:p>
          <a:p>
            <a:r>
              <a:rPr lang="en-IN" dirty="0"/>
              <a:t>Utilize real-time </a:t>
            </a:r>
            <a:r>
              <a:rPr lang="en-IN" dirty="0" err="1"/>
              <a:t>watsonx</a:t>
            </a:r>
            <a:r>
              <a:rPr lang="en-IN" dirty="0"/>
              <a:t> AI for updated research data.</a:t>
            </a:r>
          </a:p>
          <a:p>
            <a:endParaRPr lang="en-IN" dirty="0"/>
          </a:p>
          <a:p>
            <a:r>
              <a:rPr lang="en-IN" b="1" dirty="0"/>
              <a:t>Data Preprocessing</a:t>
            </a:r>
          </a:p>
          <a:p>
            <a:r>
              <a:rPr lang="en-IN" dirty="0"/>
              <a:t>Extract and clean text from uploaded research documents.</a:t>
            </a:r>
          </a:p>
          <a:p>
            <a:r>
              <a:rPr lang="en-IN" dirty="0"/>
              <a:t>Handle metadata (titles, abstracts, keywords) and remove irrelevant content (ads, formatting).</a:t>
            </a:r>
          </a:p>
          <a:p>
            <a:r>
              <a:rPr lang="en-IN" dirty="0"/>
              <a:t>Convert data into embeddings for semantic search using IBM Granite embeddings.</a:t>
            </a:r>
          </a:p>
          <a:p>
            <a:endParaRPr lang="en-IN"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D9ED2-9526-3D2D-FC4B-7FE9B315E20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01D24B1-2AF0-AE05-5FF9-4625C7FD8AF7}"/>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2" name="TextBox 31">
            <a:extLst>
              <a:ext uri="{FF2B5EF4-FFF2-40B4-BE49-F238E27FC236}">
                <a16:creationId xmlns:a16="http://schemas.microsoft.com/office/drawing/2014/main" id="{F9002DAA-F8AD-AC2B-F741-2F09261FF4BC}"/>
              </a:ext>
            </a:extLst>
          </p:cNvPr>
          <p:cNvSpPr txBox="1"/>
          <p:nvPr/>
        </p:nvSpPr>
        <p:spPr>
          <a:xfrm>
            <a:off x="335385" y="1232452"/>
            <a:ext cx="11366091" cy="4616648"/>
          </a:xfrm>
          <a:prstGeom prst="rect">
            <a:avLst/>
          </a:prstGeom>
          <a:noFill/>
        </p:spPr>
        <p:txBody>
          <a:bodyPr wrap="square" rtlCol="0">
            <a:spAutoFit/>
          </a:bodyPr>
          <a:lstStyle/>
          <a:p>
            <a:endParaRPr lang="en-IN" dirty="0"/>
          </a:p>
          <a:p>
            <a:r>
              <a:rPr lang="en-IN" sz="1600" b="1" dirty="0"/>
              <a:t>Natural Language Processing &amp; AI Model</a:t>
            </a:r>
          </a:p>
          <a:p>
            <a:endParaRPr lang="en-IN" sz="1600" b="1" dirty="0"/>
          </a:p>
          <a:p>
            <a:r>
              <a:rPr lang="en-IN" sz="1600" dirty="0"/>
              <a:t>Implement </a:t>
            </a:r>
            <a:r>
              <a:rPr lang="en-IN" sz="1600" b="1" dirty="0"/>
              <a:t>Retrieval-Augmented Generation (RAG)</a:t>
            </a:r>
            <a:r>
              <a:rPr lang="en-IN" sz="1600" dirty="0"/>
              <a:t> for precise literature search and contextual summarization.</a:t>
            </a:r>
          </a:p>
          <a:p>
            <a:r>
              <a:rPr lang="en-IN" sz="1600" dirty="0"/>
              <a:t>Use IBM Granite models (large language models) for question answering and hypothesis suggestion.</a:t>
            </a:r>
          </a:p>
          <a:p>
            <a:r>
              <a:rPr lang="en-IN" sz="1600" dirty="0"/>
              <a:t>Support multi-turn conversational research queries for better user interaction.</a:t>
            </a:r>
          </a:p>
          <a:p>
            <a:endParaRPr lang="en-IN" sz="1600" dirty="0"/>
          </a:p>
          <a:p>
            <a:r>
              <a:rPr lang="en-US" sz="1600" b="1" dirty="0"/>
              <a:t>Deployment</a:t>
            </a:r>
          </a:p>
          <a:p>
            <a:r>
              <a:rPr lang="en-US" sz="1600" dirty="0"/>
              <a:t>Build a user-friendly web interface integrated with IBM Cloud Lite services.</a:t>
            </a:r>
          </a:p>
          <a:p>
            <a:r>
              <a:rPr lang="en-US" sz="1600" dirty="0"/>
              <a:t>Deploy the AI agent on </a:t>
            </a:r>
            <a:r>
              <a:rPr lang="en-US" sz="1600" b="1" dirty="0" err="1"/>
              <a:t>Watsonx</a:t>
            </a:r>
            <a:r>
              <a:rPr lang="en-US" sz="1600" b="1" dirty="0"/>
              <a:t> AI</a:t>
            </a:r>
            <a:r>
              <a:rPr lang="en-US" sz="1600" dirty="0"/>
              <a:t> with Granite for real-time performance.</a:t>
            </a:r>
          </a:p>
          <a:p>
            <a:endParaRPr lang="en-IN" sz="1600" dirty="0"/>
          </a:p>
          <a:p>
            <a:endParaRPr lang="en-IN" sz="1600" dirty="0"/>
          </a:p>
          <a:p>
            <a:r>
              <a:rPr lang="en-US" sz="1600" b="1" dirty="0"/>
              <a:t>Evaluation</a:t>
            </a:r>
          </a:p>
          <a:p>
            <a:r>
              <a:rPr lang="en-US" sz="1600" dirty="0"/>
              <a:t>Measure summarization quality using  and accuracy of retrieved information using </a:t>
            </a:r>
            <a:r>
              <a:rPr lang="en-US" sz="1600" b="1" dirty="0"/>
              <a:t>precision-recall</a:t>
            </a:r>
            <a:r>
              <a:rPr lang="en-US" sz="1600" dirty="0"/>
              <a:t> metrics.</a:t>
            </a:r>
          </a:p>
          <a:p>
            <a:r>
              <a:rPr lang="en-US" sz="1600" dirty="0"/>
              <a:t>Gather researcher feedback to fine-tune the system continuously.</a:t>
            </a:r>
          </a:p>
          <a:p>
            <a:r>
              <a:rPr lang="en-US" sz="1600" dirty="0"/>
              <a:t>Conduct stress testing for performance and scalability on cloud infrastructure.</a:t>
            </a:r>
          </a:p>
          <a:p>
            <a:endParaRPr lang="en-IN" dirty="0"/>
          </a:p>
          <a:p>
            <a:endParaRPr lang="en-IN" dirty="0"/>
          </a:p>
        </p:txBody>
      </p:sp>
    </p:spTree>
    <p:extLst>
      <p:ext uri="{BB962C8B-B14F-4D97-AF65-F5344CB8AC3E}">
        <p14:creationId xmlns:p14="http://schemas.microsoft.com/office/powerpoint/2010/main" val="324975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TextBox 2">
            <a:extLst>
              <a:ext uri="{FF2B5EF4-FFF2-40B4-BE49-F238E27FC236}">
                <a16:creationId xmlns:a16="http://schemas.microsoft.com/office/drawing/2014/main" id="{F3262490-CB76-9547-2314-3F2AA0424C09}"/>
              </a:ext>
            </a:extLst>
          </p:cNvPr>
          <p:cNvSpPr txBox="1"/>
          <p:nvPr/>
        </p:nvSpPr>
        <p:spPr>
          <a:xfrm>
            <a:off x="329380" y="1337186"/>
            <a:ext cx="11533239" cy="4524315"/>
          </a:xfrm>
          <a:prstGeom prst="rect">
            <a:avLst/>
          </a:prstGeom>
          <a:noFill/>
        </p:spPr>
        <p:txBody>
          <a:bodyPr wrap="square" rtlCol="0">
            <a:spAutoFit/>
          </a:bodyPr>
          <a:lstStyle/>
          <a:p>
            <a:r>
              <a:rPr lang="en-IN" sz="1600" b="1" dirty="0"/>
              <a:t>Strategy &amp; Methodology:</a:t>
            </a:r>
            <a:br>
              <a:rPr lang="en-IN" sz="1600" dirty="0"/>
            </a:br>
            <a:r>
              <a:rPr lang="en-IN" sz="1600" dirty="0"/>
              <a:t>The Research Agent is developed using IBM Cloud Lite and IBM Granite to automate literature retrieval, summarization, and reference management. The approach ensures scalability, real-time performance, and academic-grade accuracy.</a:t>
            </a:r>
          </a:p>
          <a:p>
            <a:endParaRPr lang="en-IN" sz="1600" dirty="0"/>
          </a:p>
          <a:p>
            <a:r>
              <a:rPr lang="en-IN" sz="1600" b="1" dirty="0"/>
              <a:t>System Requirements:</a:t>
            </a:r>
            <a:endParaRPr lang="en-IN" sz="1600" dirty="0"/>
          </a:p>
          <a:p>
            <a:r>
              <a:rPr lang="en-IN" sz="1600" b="1" dirty="0"/>
              <a:t>Hardware:</a:t>
            </a:r>
            <a:r>
              <a:rPr lang="en-IN" sz="1600" dirty="0"/>
              <a:t> Cloud deployment via IBM Cloud Lite (lite tier for R&amp;D).</a:t>
            </a:r>
          </a:p>
          <a:p>
            <a:r>
              <a:rPr lang="en-IN" sz="1600" b="1" dirty="0"/>
              <a:t>Software:</a:t>
            </a:r>
            <a:r>
              <a:rPr lang="en-IN" sz="1600" dirty="0"/>
              <a:t> Python 3.x, IBM </a:t>
            </a:r>
            <a:r>
              <a:rPr lang="en-IN" sz="1600" dirty="0" err="1"/>
              <a:t>Watsonx</a:t>
            </a:r>
            <a:r>
              <a:rPr lang="en-IN" sz="1600" dirty="0"/>
              <a:t> services, Granite models.</a:t>
            </a:r>
          </a:p>
          <a:p>
            <a:r>
              <a:rPr lang="en-IN" sz="1600" b="1" dirty="0"/>
              <a:t>Storage:</a:t>
            </a:r>
            <a:r>
              <a:rPr lang="en-IN" sz="1600" dirty="0"/>
              <a:t> Lightweight vector index (~1–5 GB).</a:t>
            </a:r>
          </a:p>
          <a:p>
            <a:endParaRPr lang="en-IN" sz="1600" dirty="0"/>
          </a:p>
          <a:p>
            <a:r>
              <a:rPr lang="en-IN" sz="1600" b="1" dirty="0"/>
              <a:t>Libraries &amp; Tools:</a:t>
            </a:r>
            <a:endParaRPr lang="en-IN" sz="1600" dirty="0"/>
          </a:p>
          <a:p>
            <a:r>
              <a:rPr lang="en-IN" sz="1600" b="1" dirty="0"/>
              <a:t>NLP &amp; AI:</a:t>
            </a:r>
            <a:r>
              <a:rPr lang="en-IN" sz="1600" dirty="0"/>
              <a:t> IBM Granite LLM.</a:t>
            </a:r>
          </a:p>
          <a:p>
            <a:r>
              <a:rPr lang="en-IN" sz="1600" b="1" dirty="0"/>
              <a:t>Deployment:</a:t>
            </a:r>
            <a:r>
              <a:rPr lang="en-IN" sz="1600" dirty="0"/>
              <a:t>  IBM Cloud Functions (</a:t>
            </a:r>
            <a:r>
              <a:rPr lang="en-IN" sz="1600" dirty="0" err="1"/>
              <a:t>Watsonx</a:t>
            </a:r>
            <a:r>
              <a:rPr lang="en-IN" sz="1600" dirty="0"/>
              <a:t>).</a:t>
            </a:r>
          </a:p>
          <a:p>
            <a:endParaRPr lang="en-IN" sz="1600" b="1" dirty="0"/>
          </a:p>
          <a:p>
            <a:r>
              <a:rPr lang="en-IN" sz="1600" b="1" dirty="0"/>
              <a:t>Workflow:</a:t>
            </a:r>
            <a:endParaRPr lang="en-IN" sz="1600" dirty="0"/>
          </a:p>
          <a:p>
            <a:r>
              <a:rPr lang="en-IN" sz="1600" dirty="0"/>
              <a:t>Summarizing &amp; preprocessing (papers, abstracts).</a:t>
            </a:r>
          </a:p>
          <a:p>
            <a:r>
              <a:rPr lang="en-IN" sz="1600" dirty="0"/>
              <a:t> semantic indexing.</a:t>
            </a:r>
          </a:p>
          <a:p>
            <a:r>
              <a:rPr lang="en-IN" sz="1600" dirty="0"/>
              <a:t>Query handling with RAG (Granite model).</a:t>
            </a:r>
          </a:p>
          <a:p>
            <a:r>
              <a:rPr lang="en-IN" sz="1600" dirty="0"/>
              <a:t>Cloud deployment &amp; continuous evaluation.</a:t>
            </a:r>
            <a:endParaRPr lang="en-IN"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TextBox 5">
            <a:extLst>
              <a:ext uri="{FF2B5EF4-FFF2-40B4-BE49-F238E27FC236}">
                <a16:creationId xmlns:a16="http://schemas.microsoft.com/office/drawing/2014/main" id="{E3CC4A1F-1769-F65F-3331-B4616116D83C}"/>
              </a:ext>
            </a:extLst>
          </p:cNvPr>
          <p:cNvSpPr txBox="1"/>
          <p:nvPr/>
        </p:nvSpPr>
        <p:spPr>
          <a:xfrm>
            <a:off x="250722" y="1114465"/>
            <a:ext cx="11690556" cy="5909310"/>
          </a:xfrm>
          <a:prstGeom prst="rect">
            <a:avLst/>
          </a:prstGeom>
          <a:noFill/>
        </p:spPr>
        <p:txBody>
          <a:bodyPr wrap="square" rtlCol="0">
            <a:spAutoFit/>
          </a:bodyPr>
          <a:lstStyle/>
          <a:p>
            <a:r>
              <a:rPr lang="en-US" b="1" dirty="0"/>
              <a:t>Algorithm Selection</a:t>
            </a:r>
          </a:p>
          <a:p>
            <a:r>
              <a:rPr lang="en-US" dirty="0"/>
              <a:t>The Research Agent employs a </a:t>
            </a:r>
            <a:r>
              <a:rPr lang="en-US" b="1" dirty="0"/>
              <a:t>Retrieval-Augmented Generation (RAG)</a:t>
            </a:r>
            <a:r>
              <a:rPr lang="en-US" dirty="0"/>
              <a:t> architecture integrated with </a:t>
            </a:r>
            <a:r>
              <a:rPr lang="en-US" b="1" dirty="0"/>
              <a:t>IBM Granite large language models</a:t>
            </a:r>
            <a:r>
              <a:rPr lang="en-US" dirty="0"/>
              <a:t>. </a:t>
            </a:r>
            <a:r>
              <a:rPr lang="en-US" dirty="0" err="1"/>
              <a:t>Watsonx</a:t>
            </a:r>
            <a:r>
              <a:rPr lang="en-US" dirty="0"/>
              <a:t> ai is chosen because it combines semantic search (retrieving relevant documents) with generative AI (summarizing and answering queries), ensuring accurate and context-aware responses suitable for academic research.</a:t>
            </a:r>
          </a:p>
          <a:p>
            <a:endParaRPr lang="en-IN" dirty="0"/>
          </a:p>
          <a:p>
            <a:r>
              <a:rPr lang="en-IN" b="1" dirty="0"/>
              <a:t>Data Input</a:t>
            </a:r>
          </a:p>
          <a:p>
            <a:r>
              <a:rPr lang="en-IN" dirty="0"/>
              <a:t>Research papers and academic articles</a:t>
            </a:r>
          </a:p>
          <a:p>
            <a:r>
              <a:rPr lang="en-IN" dirty="0"/>
              <a:t>Metadata: title, abstract, keywords</a:t>
            </a:r>
          </a:p>
          <a:p>
            <a:r>
              <a:rPr lang="en-IN" dirty="0"/>
              <a:t>User queries (natural language research questions)</a:t>
            </a:r>
          </a:p>
          <a:p>
            <a:r>
              <a:rPr lang="en-IN" b="1" dirty="0"/>
              <a:t>Training Process</a:t>
            </a:r>
          </a:p>
          <a:p>
            <a:r>
              <a:rPr lang="en-IN" dirty="0"/>
              <a:t>Preprocess documents and convert them into </a:t>
            </a:r>
            <a:r>
              <a:rPr lang="en-IN" b="1" dirty="0"/>
              <a:t>vector embeddings</a:t>
            </a:r>
            <a:r>
              <a:rPr lang="en-IN" dirty="0"/>
              <a:t> using IBM Granite embeddings..</a:t>
            </a:r>
          </a:p>
          <a:p>
            <a:r>
              <a:rPr lang="en-IN" dirty="0"/>
              <a:t>Fine-tune the prompt templates for summarization and hypothesis generation to align with academic tone and accuracy.</a:t>
            </a:r>
          </a:p>
          <a:p>
            <a:r>
              <a:rPr lang="en-US" b="1" dirty="0"/>
              <a:t>Prediction / Query Process</a:t>
            </a:r>
          </a:p>
          <a:p>
            <a:r>
              <a:rPr lang="en-US" dirty="0"/>
              <a:t>User submits a research question through the web interface.</a:t>
            </a:r>
          </a:p>
          <a:p>
            <a:r>
              <a:rPr lang="en-US" dirty="0"/>
              <a:t>Semantic search retrieves the most relevant documents from the vector index.</a:t>
            </a:r>
          </a:p>
          <a:p>
            <a:r>
              <a:rPr lang="en-US" dirty="0"/>
              <a:t>IBM Granite LLM generates a </a:t>
            </a:r>
            <a:r>
              <a:rPr lang="en-US" b="1" dirty="0"/>
              <a:t>concise, context-aware summary or answer</a:t>
            </a:r>
            <a:r>
              <a:rPr lang="en-US" dirty="0"/>
              <a:t>.</a:t>
            </a:r>
          </a:p>
          <a:p>
            <a:r>
              <a:rPr lang="en-US" dirty="0"/>
              <a:t>Results are displayed in structured format (summary, references, and possible hypotheses).</a:t>
            </a:r>
          </a:p>
          <a:p>
            <a:endParaRPr lang="en-IN" dirty="0"/>
          </a:p>
          <a:p>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0B68786-CFA9-C87B-7F1C-AFB98FC84FD1}"/>
              </a:ext>
            </a:extLst>
          </p:cNvPr>
          <p:cNvPicPr>
            <a:picLocks noGrp="1" noChangeAspect="1"/>
          </p:cNvPicPr>
          <p:nvPr>
            <p:ph idx="1"/>
          </p:nvPr>
        </p:nvPicPr>
        <p:blipFill>
          <a:blip r:embed="rId2"/>
          <a:stretch>
            <a:fillRect/>
          </a:stretch>
        </p:blipFill>
        <p:spPr>
          <a:xfrm>
            <a:off x="581191" y="1232452"/>
            <a:ext cx="11197853" cy="492207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5C4AC-995E-ECF9-62B2-1B74E75C6A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93C3D45-DCC0-77FA-15F3-D30C2ED5F4A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4605240-3C24-56CA-2EEB-E24605FF8628}"/>
              </a:ext>
            </a:extLst>
          </p:cNvPr>
          <p:cNvPicPr>
            <a:picLocks noGrp="1" noChangeAspect="1"/>
          </p:cNvPicPr>
          <p:nvPr>
            <p:ph idx="1"/>
          </p:nvPr>
        </p:nvPicPr>
        <p:blipFill>
          <a:blip r:embed="rId2"/>
          <a:stretch>
            <a:fillRect/>
          </a:stretch>
        </p:blipFill>
        <p:spPr>
          <a:xfrm>
            <a:off x="581192" y="1232452"/>
            <a:ext cx="10609005" cy="5069553"/>
          </a:xfrm>
        </p:spPr>
      </p:pic>
    </p:spTree>
    <p:extLst>
      <p:ext uri="{BB962C8B-B14F-4D97-AF65-F5344CB8AC3E}">
        <p14:creationId xmlns:p14="http://schemas.microsoft.com/office/powerpoint/2010/main" val="40651380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163</TotalTime>
  <Words>1079</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Proposed Solution</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Abinash Sharma</cp:lastModifiedBy>
  <cp:revision>26</cp:revision>
  <dcterms:created xsi:type="dcterms:W3CDTF">2021-05-26T16:50:10Z</dcterms:created>
  <dcterms:modified xsi:type="dcterms:W3CDTF">2025-08-02T06:39:28Z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