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81" r:id="rId12"/>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152" autoAdjust="0"/>
    <p:restoredTop sz="94660"/>
  </p:normalViewPr>
  <p:slideViewPr>
    <p:cSldViewPr snapToGrid="0">
      <p:cViewPr>
        <p:scale>
          <a:sx n="75" d="100"/>
          <a:sy n="75" d="100"/>
        </p:scale>
        <p:origin x="-970" y="-23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customXml" Target="../customXml/item1.xml"/><Relationship Id="rId17" Type="http://schemas.openxmlformats.org/officeDocument/2006/relationships/customXmlProps" Target="../customXml/itemProps1.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21-03-2024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4" name=""/>
        <p:cNvGrpSpPr/>
        <p:nvPr/>
      </p:nvGrpSpPr>
      <p:grpSpPr>
        <a:xfrm>
          <a:off x="0" y="0"/>
          <a:ext cx="0" cy="0"/>
          <a:chOff x="0" y="0"/>
          <a:chExt cx="0" cy="0"/>
        </a:xfrm>
      </p:grpSpPr>
      <p:sp>
        <p:nvSpPr>
          <p:cNvPr id="1048598"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9"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600"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601" name="Date Placeholder 7"/>
          <p:cNvSpPr>
            <a:spLocks noGrp="1"/>
          </p:cNvSpPr>
          <p:nvPr>
            <p:ph type="dt" sz="half" idx="10"/>
          </p:nvPr>
        </p:nvSpPr>
        <p:spPr/>
        <p:txBody>
          <a:bodyPr/>
          <a:p>
            <a:fld id="{ED291B17-9318-49DB-B28B-6E5994AE9581}" type="datetime1">
              <a:rPr lang="en-US" smtClean="0"/>
              <a:t>3/21/2024</a:t>
            </a:fld>
            <a:endParaRPr lang="en-US"/>
          </a:p>
        </p:txBody>
      </p:sp>
      <p:sp>
        <p:nvSpPr>
          <p:cNvPr id="1048602" name="Footer Placeholder 8"/>
          <p:cNvSpPr>
            <a:spLocks noGrp="1"/>
          </p:cNvSpPr>
          <p:nvPr>
            <p:ph type="ftr" sz="quarter" idx="11"/>
          </p:nvPr>
        </p:nvSpPr>
        <p:spPr>
          <a:xfrm>
            <a:off x="581192" y="6423914"/>
            <a:ext cx="6917210" cy="365125"/>
          </a:xfrm>
          <a:prstGeom prst="rect"/>
        </p:spPr>
        <p:txBody>
          <a:bodyPr/>
          <a:p>
            <a:endParaRPr lang="en-US"/>
          </a:p>
        </p:txBody>
      </p:sp>
      <p:sp>
        <p:nvSpPr>
          <p:cNvPr id="104860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3/21/2024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3/21/2024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3" name="Title 1"/>
          <p:cNvSpPr>
            <a:spLocks noGrp="1"/>
          </p:cNvSpPr>
          <p:nvPr>
            <p:ph type="title"/>
          </p:nvPr>
        </p:nvSpPr>
        <p:spPr>
          <a:xfrm>
            <a:off x="581192" y="702156"/>
            <a:ext cx="11029616" cy="530296"/>
          </a:xfrm>
        </p:spPr>
        <p:txBody>
          <a:bodyPr/>
          <a:p>
            <a:r>
              <a:rPr lang="en-US"/>
              <a:t>Click to edit Master title style</a:t>
            </a:r>
          </a:p>
        </p:txBody>
      </p:sp>
      <p:sp>
        <p:nvSpPr>
          <p:cNvPr id="1048584"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5" name="Date Placeholder 7"/>
          <p:cNvSpPr>
            <a:spLocks noGrp="1"/>
          </p:cNvSpPr>
          <p:nvPr>
            <p:ph type="dt" sz="half" idx="10"/>
          </p:nvPr>
        </p:nvSpPr>
        <p:spPr/>
        <p:txBody>
          <a:bodyPr/>
          <a:p>
            <a:fld id="{78DD82B9-B8EE-4375-B6FF-88FA6ABB15D9}" type="datetime1">
              <a:rPr lang="en-US" smtClean="0"/>
              <a:t>3/21/2024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3/21/2024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3/21/2024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3/21/2024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0" name=""/>
        <p:cNvGrpSpPr/>
        <p:nvPr/>
      </p:nvGrpSpPr>
      <p:grpSpPr>
        <a:xfrm>
          <a:off x="0" y="0"/>
          <a:ext cx="0" cy="0"/>
          <a:chOff x="0" y="0"/>
          <a:chExt cx="0" cy="0"/>
        </a:xfrm>
      </p:grpSpPr>
      <p:sp>
        <p:nvSpPr>
          <p:cNvPr id="1048590" name="Title 1"/>
          <p:cNvSpPr>
            <a:spLocks noGrp="1"/>
          </p:cNvSpPr>
          <p:nvPr>
            <p:ph type="title"/>
          </p:nvPr>
        </p:nvSpPr>
        <p:spPr>
          <a:xfrm>
            <a:off x="575894" y="729658"/>
            <a:ext cx="11029616" cy="592246"/>
          </a:xfrm>
        </p:spPr>
        <p:txBody>
          <a:bodyPr/>
          <a:p>
            <a:r>
              <a:rPr lang="en-US"/>
              <a:t>Click to edit Master title style</a:t>
            </a:r>
          </a:p>
        </p:txBody>
      </p:sp>
      <p:sp>
        <p:nvSpPr>
          <p:cNvPr id="1048591" name="Date Placeholder 2"/>
          <p:cNvSpPr>
            <a:spLocks noGrp="1"/>
          </p:cNvSpPr>
          <p:nvPr>
            <p:ph type="dt" sz="half" idx="10"/>
          </p:nvPr>
        </p:nvSpPr>
        <p:spPr/>
        <p:txBody>
          <a:bodyPr/>
          <a:p>
            <a:fld id="{5DB4ED54-5B5E-4A04-93D3-5772E3CE3818}" type="datetime1">
              <a:rPr lang="en-US" smtClean="0"/>
              <a:t>3/21/2024</a:t>
            </a:fld>
            <a:endParaRPr lang="en-US"/>
          </a:p>
        </p:txBody>
      </p:sp>
      <p:sp>
        <p:nvSpPr>
          <p:cNvPr id="1048592" name="Footer Placeholder 3"/>
          <p:cNvSpPr>
            <a:spLocks noGrp="1"/>
          </p:cNvSpPr>
          <p:nvPr>
            <p:ph type="ftr" sz="quarter" idx="11"/>
          </p:nvPr>
        </p:nvSpPr>
        <p:spPr>
          <a:xfrm>
            <a:off x="581192" y="6423914"/>
            <a:ext cx="6917210" cy="365125"/>
          </a:xfrm>
          <a:prstGeom prst="rect"/>
        </p:spPr>
        <p:txBody>
          <a:bodyPr/>
          <a:p>
            <a:endParaRPr lang="en-US"/>
          </a:p>
        </p:txBody>
      </p:sp>
      <p:sp>
        <p:nvSpPr>
          <p:cNvPr id="104859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3/21/2024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3/21/2024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3/21/2024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3/21/2024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hyperlink" Target="https://web-chat.global.assistant.watson.appdomain.cloud/preview.html?backgroundImageURL=https://au-syd.assistant.watson.cloud.ibm.com/public/images/upx-9afdf6b0-dc14-4ac9-ad2c-553c08ff0e4c::cecc02da-bb78-4724-addb-c3a7bc498504&amp;integrationID=a1df26ec-21c2-415d-b08f-1f4d1cdc285a&amp;region=au-syd&amp;serviceInstanceID=9afdf6b0-dc14-4ac9-ad2c-553c08ff0e4c" TargetMode="External"/><Relationship Id="rId2" Type="http://schemas.openxmlformats.org/officeDocument/2006/relationships/hyperlink" Target="https://collegechatbot.tiiny.site/" TargetMode="External"/><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hyperlink" Target="https://www.ibm.com/cloud/watson-assistant" TargetMode="External"/><Relationship Id="rId2" Type="http://schemas.openxmlformats.org/officeDocument/2006/relationships/hyperlink" Target="https://cloud.ibm.com/docs/watson?topic=watson-about" TargetMode="External"/><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College </a:t>
            </a:r>
            <a:r>
              <a:rPr b="1" dirty="0" lang="en-US" err="1">
                <a:solidFill>
                  <a:schemeClr val="accent1"/>
                </a:solidFill>
                <a:latin typeface="Arial" panose="020B0604020202020204" pitchFamily="34" charset="0"/>
                <a:cs typeface="Arial" panose="020B0604020202020204" pitchFamily="34" charset="0"/>
              </a:rPr>
              <a:t>Chatbot</a:t>
            </a:r>
            <a:endParaRPr b="1" dirty="0" lang="en-US">
              <a:solidFill>
                <a:schemeClr val="accent1"/>
              </a:solidFill>
              <a:latin typeface="Arial" panose="020B0604020202020204" pitchFamily="34" charset="0"/>
              <a:cs typeface="Arial" panose="020B0604020202020204" pitchFamily="34" charset="0"/>
            </a:endParaRPr>
          </a:p>
        </p:txBody>
      </p:sp>
      <p:sp>
        <p:nvSpPr>
          <p:cNvPr id="1048605"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smtClean="0">
                <a:solidFill>
                  <a:schemeClr val="accent1">
                    <a:lumMod val="75000"/>
                  </a:schemeClr>
                </a:solidFill>
                <a:latin typeface="Arial"/>
                <a:cs typeface="Arial"/>
              </a:rPr>
              <a:t>PROJECT SUBMISSION REPORT</a:t>
            </a:r>
            <a:endParaRPr b="1" dirty="0" sz="3200" lang="en-US">
              <a:solidFill>
                <a:schemeClr val="accent1">
                  <a:lumMod val="75000"/>
                </a:schemeClr>
              </a:solidFill>
              <a:latin typeface="Arial"/>
              <a:cs typeface="Arial"/>
            </a:endParaRPr>
          </a:p>
        </p:txBody>
      </p:sp>
      <p:sp>
        <p:nvSpPr>
          <p:cNvPr id="1048606" name="TextBox 3"/>
          <p:cNvSpPr txBox="1"/>
          <p:nvPr/>
        </p:nvSpPr>
        <p:spPr>
          <a:xfrm>
            <a:off x="2386009" y="4129164"/>
            <a:ext cx="7980183" cy="1323439"/>
          </a:xfrm>
          <a:prstGeom prst="rect"/>
          <a:noFill/>
        </p:spPr>
        <p:txBody>
          <a:bodyPr anchor="t" bIns="45720" lIns="91440" rIns="91440" rtlCol="0" tIns="45720" wrap="square">
            <a:spAutoFit/>
          </a:bodyPr>
          <a:p>
            <a:r>
              <a:rPr b="1" dirty="0" sz="2000" lang="en-US" u="sng">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NAME –</a:t>
            </a:r>
            <a:r>
              <a:rPr b="1" dirty="0" sz="2000" lang="en-US" smtClean="0">
                <a:solidFill>
                  <a:schemeClr val="accent1">
                    <a:lumMod val="75000"/>
                  </a:schemeClr>
                </a:solidFill>
                <a:latin typeface="Arial"/>
                <a:cs typeface="Arial"/>
              </a:rPr>
              <a:t> </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b</a:t>
            </a:r>
            <a:r>
              <a:rPr b="1" dirty="0" sz="2000" lang="en-US" smtClean="0">
                <a:solidFill>
                  <a:schemeClr val="accent1">
                    <a:lumMod val="75000"/>
                  </a:schemeClr>
                </a:solidFill>
                <a:latin typeface="Arial"/>
                <a:cs typeface="Arial"/>
              </a:rPr>
              <a:t>i</a:t>
            </a:r>
            <a:r>
              <a:rPr b="1" dirty="0" sz="2000" lang="en-US" smtClean="0">
                <a:solidFill>
                  <a:schemeClr val="accent1">
                    <a:lumMod val="75000"/>
                  </a:schemeClr>
                </a:solidFill>
                <a:latin typeface="Arial"/>
                <a:cs typeface="Arial"/>
              </a:rPr>
              <a:t>n</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s</a:t>
            </a:r>
            <a:r>
              <a:rPr b="1" dirty="0" sz="2000" lang="en-US" smtClean="0">
                <a:solidFill>
                  <a:schemeClr val="accent1">
                    <a:lumMod val="75000"/>
                  </a:schemeClr>
                </a:solidFill>
                <a:latin typeface="Arial"/>
                <a:cs typeface="Arial"/>
              </a:rPr>
              <a:t>h</a:t>
            </a:r>
            <a:r>
              <a:rPr b="1" dirty="0" sz="2000" lang="en-US" smtClean="0">
                <a:solidFill>
                  <a:schemeClr val="accent1">
                    <a:lumMod val="75000"/>
                  </a:schemeClr>
                </a:solidFill>
                <a:latin typeface="Arial"/>
                <a:cs typeface="Arial"/>
              </a:rPr>
              <a:t> </a:t>
            </a:r>
            <a:r>
              <a:rPr b="1" dirty="0" sz="2000" lang="en-US" smtClean="0">
                <a:solidFill>
                  <a:schemeClr val="accent1">
                    <a:lumMod val="75000"/>
                  </a:schemeClr>
                </a:solidFill>
                <a:latin typeface="Arial"/>
                <a:cs typeface="Arial"/>
              </a:rPr>
              <a:t>S</a:t>
            </a:r>
            <a:r>
              <a:rPr b="1" dirty="0" sz="2000" lang="en-US" smtClean="0">
                <a:solidFill>
                  <a:schemeClr val="accent1">
                    <a:lumMod val="75000"/>
                  </a:schemeClr>
                </a:solidFill>
                <a:latin typeface="Arial"/>
                <a:cs typeface="Arial"/>
              </a:rPr>
              <a:t>i</a:t>
            </a:r>
            <a:r>
              <a:rPr b="1" dirty="0" sz="2000" lang="en-US" smtClean="0">
                <a:solidFill>
                  <a:schemeClr val="accent1">
                    <a:lumMod val="75000"/>
                  </a:schemeClr>
                </a:solidFill>
                <a:latin typeface="Arial"/>
                <a:cs typeface="Arial"/>
              </a:rPr>
              <a:t>n</a:t>
            </a:r>
            <a:r>
              <a:rPr b="1" dirty="0" sz="2000" lang="en-US" smtClean="0">
                <a:solidFill>
                  <a:schemeClr val="accent1">
                    <a:lumMod val="75000"/>
                  </a:schemeClr>
                </a:solidFill>
                <a:latin typeface="Arial"/>
                <a:cs typeface="Arial"/>
              </a:rPr>
              <a:t>g</a:t>
            </a:r>
            <a:r>
              <a:rPr b="1" dirty="0" sz="2000" lang="en-US" smtClean="0">
                <a:solidFill>
                  <a:schemeClr val="accent1">
                    <a:lumMod val="75000"/>
                  </a:schemeClr>
                </a:solidFill>
                <a:latin typeface="Arial"/>
                <a:cs typeface="Arial"/>
              </a:rPr>
              <a:t>h</a:t>
            </a:r>
            <a:endParaRPr altLang="en-US" lang="zh-CN"/>
          </a:p>
          <a:p>
            <a:r>
              <a:rPr b="1" dirty="0" sz="2000" lang="en-US" smtClean="0">
                <a:solidFill>
                  <a:schemeClr val="accent1">
                    <a:lumMod val="75000"/>
                  </a:schemeClr>
                </a:solidFill>
                <a:latin typeface="Arial"/>
                <a:cs typeface="Arial"/>
              </a:rPr>
              <a:t>COLLEGE – Doon Institute of Engineering(D.I.E.T)</a:t>
            </a:r>
          </a:p>
          <a:p>
            <a:r>
              <a:rPr b="1" dirty="0" sz="2000" lang="en-US">
                <a:solidFill>
                  <a:schemeClr val="accent1">
                    <a:lumMod val="75000"/>
                  </a:schemeClr>
                </a:solidFill>
                <a:latin typeface="Arial"/>
                <a:cs typeface="Arial"/>
              </a:rPr>
              <a:t>Department </a:t>
            </a:r>
            <a:r>
              <a:rPr b="1" dirty="0" sz="2000" lang="en-US" smtClean="0">
                <a:solidFill>
                  <a:schemeClr val="accent1">
                    <a:lumMod val="75000"/>
                  </a:schemeClr>
                </a:solidFill>
                <a:latin typeface="Arial"/>
                <a:cs typeface="Arial"/>
              </a:rPr>
              <a:t>– Computer Science (C.S.E) </a:t>
            </a:r>
            <a:endParaRPr b="1" dirty="0" sz="2000" lang="en-US">
              <a:solidFill>
                <a:schemeClr val="accent1">
                  <a:lumMod val="75000"/>
                </a:schemeClr>
              </a:solidFill>
              <a:latin typeface="Arial"/>
              <a:cs typeface="Arial"/>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7" name="Title 1"/>
          <p:cNvSpPr>
            <a:spLocks noGrp="1"/>
          </p:cNvSpPr>
          <p:nvPr>
            <p:ph type="title"/>
          </p:nvPr>
        </p:nvSpPr>
        <p:spPr>
          <a:xfrm>
            <a:off x="849573" y="558468"/>
            <a:ext cx="10515600" cy="1325563"/>
          </a:xfrm>
        </p:spPr>
        <p:txBody>
          <a:bodyPr>
            <a:normAutofit/>
          </a:bodyPr>
          <a:p>
            <a:r>
              <a:rPr b="1" dirty="0" sz="4000" lang="en-US">
                <a:solidFill>
                  <a:srgbClr val="002060"/>
                </a:solidFill>
                <a:latin typeface="Arial" panose="020B0604020202020204" pitchFamily="34" charset="0"/>
                <a:cs typeface="Arial" panose="020B0604020202020204" pitchFamily="34" charset="0"/>
              </a:rPr>
              <a:t>OUTLINE</a:t>
            </a:r>
            <a:endParaRPr b="1" dirty="0" sz="4800" lang="en-US">
              <a:solidFill>
                <a:srgbClr val="002060"/>
              </a:solidFill>
              <a:latin typeface="Arial" panose="020B0604020202020204" pitchFamily="34" charset="0"/>
              <a:cs typeface="Arial" panose="020B0604020202020204" pitchFamily="34" charset="0"/>
            </a:endParaRPr>
          </a:p>
        </p:txBody>
      </p:sp>
      <p:sp>
        <p:nvSpPr>
          <p:cNvPr id="1048608" name="Content Placeholder 2"/>
          <p:cNvSpPr>
            <a:spLocks noGrp="1"/>
          </p:cNvSpPr>
          <p:nvPr>
            <p:ph idx="1"/>
          </p:nvPr>
        </p:nvSpPr>
        <p:spPr>
          <a:xfrm>
            <a:off x="838200" y="1618938"/>
            <a:ext cx="11019020" cy="4212695"/>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r>
              <a:rPr b="1" dirty="0" sz="2000" lang="en-US">
                <a:latin typeface="Arial"/>
                <a:ea typeface="+mn-lt"/>
                <a:cs typeface="Arial"/>
              </a:rPr>
              <a:t>Problem Statement </a:t>
            </a:r>
            <a:endParaRPr b="1" dirty="0" sz="2000" lang="en-US" smtClean="0">
              <a:latin typeface="Arial"/>
              <a:ea typeface="+mn-lt"/>
              <a:cs typeface="Arial"/>
            </a:endParaRPr>
          </a:p>
          <a:p>
            <a:r>
              <a:rPr b="1" dirty="0" sz="2000" lang="en-US" smtClean="0">
                <a:latin typeface="Arial"/>
                <a:ea typeface="+mn-lt"/>
                <a:cs typeface="Arial"/>
              </a:rPr>
              <a:t>Proposed Solution</a:t>
            </a:r>
            <a:endParaRPr dirty="0" lang="en-US">
              <a:latin typeface="Arial"/>
              <a:cs typeface="Arial"/>
            </a:endParaRPr>
          </a:p>
          <a:p>
            <a:r>
              <a:rPr b="1" dirty="0" sz="2000" lang="en-US">
                <a:latin typeface="Arial"/>
                <a:ea typeface="+mn-lt"/>
                <a:cs typeface="Calibri"/>
              </a:rPr>
              <a:t>System </a:t>
            </a:r>
            <a:r>
              <a:rPr b="1" dirty="0" sz="2000" lang="en-US">
                <a:latin typeface="Arial"/>
                <a:ea typeface="+mn-lt"/>
                <a:cs typeface="+mn-lt"/>
              </a:rPr>
              <a:t>Development </a:t>
            </a:r>
            <a:r>
              <a:rPr b="1" dirty="0" sz="2000" lang="en-US" smtClean="0">
                <a:latin typeface="Arial"/>
                <a:ea typeface="+mn-lt"/>
                <a:cs typeface="+mn-lt"/>
              </a:rPr>
              <a:t>Approach</a:t>
            </a:r>
            <a:r>
              <a:rPr dirty="0" sz="2000" lang="en-US">
                <a:latin typeface="Arial"/>
                <a:ea typeface="+mn-lt"/>
                <a:cs typeface="+mn-lt"/>
              </a:rPr>
              <a:t> </a:t>
            </a:r>
            <a:endParaRPr dirty="0" lang="en-US">
              <a:latin typeface="Arial"/>
              <a:ea typeface="+mn-lt"/>
              <a:cs typeface="+mn-lt"/>
            </a:endParaRPr>
          </a:p>
          <a:p>
            <a:r>
              <a:rPr b="1" dirty="0" sz="2000" lang="en-US" smtClean="0">
                <a:latin typeface="Arial"/>
                <a:ea typeface="+mn-lt"/>
                <a:cs typeface="Arial"/>
              </a:rPr>
              <a:t>Result</a:t>
            </a:r>
          </a:p>
          <a:p>
            <a:r>
              <a:rPr b="1" dirty="0" sz="2000" lang="en-US" smtClean="0">
                <a:latin typeface="Arial"/>
                <a:ea typeface="+mn-lt"/>
                <a:cs typeface="Arial"/>
              </a:rPr>
              <a:t>Overview</a:t>
            </a:r>
            <a:endParaRPr b="1" dirty="0" sz="2000" lang="en-US">
              <a:latin typeface="Arial"/>
              <a:ea typeface="+mn-lt"/>
              <a:cs typeface="Arial"/>
            </a:endParaRPr>
          </a:p>
          <a:p>
            <a:r>
              <a:rPr b="1" dirty="0" sz="2000" lang="en-US" smtClean="0">
                <a:latin typeface="Arial"/>
                <a:ea typeface="+mn-lt"/>
                <a:cs typeface="Arial"/>
              </a:rPr>
              <a:t>Conclusion</a:t>
            </a:r>
            <a:endParaRPr dirty="0" lang="en-US">
              <a:latin typeface="Arial"/>
              <a:cs typeface="Arial"/>
            </a:endParaRPr>
          </a:p>
          <a:p>
            <a:r>
              <a:rPr b="1" dirty="0" sz="2000" lang="en-US" smtClean="0">
                <a:latin typeface="Arial"/>
                <a:ea typeface="+mn-lt"/>
                <a:cs typeface="Arial"/>
              </a:rPr>
              <a:t>References</a:t>
            </a:r>
            <a:endParaRPr dirty="0" lang="en-US">
              <a:latin typeface="Arial"/>
              <a:cs typeface="Arial"/>
            </a:endParaRPr>
          </a:p>
          <a:p>
            <a:endParaRPr dirty="0" lang="en-US">
              <a:latin typeface="Arial"/>
              <a:cs typeface="Arial"/>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610" name="Content Placeholder 1"/>
          <p:cNvSpPr>
            <a:spLocks noGrp="1"/>
          </p:cNvSpPr>
          <p:nvPr>
            <p:ph idx="1"/>
          </p:nvPr>
        </p:nvSpPr>
        <p:spPr>
          <a:xfrm>
            <a:off x="452403" y="1237632"/>
            <a:ext cx="11029615" cy="4673324"/>
          </a:xfrm>
        </p:spPr>
        <p:txBody>
          <a:bodyPr/>
          <a:p>
            <a:pPr indent="0" marL="0">
              <a:buNone/>
            </a:pPr>
            <a:r>
              <a:rPr dirty="0" sz="2400" lang="en-US" smtClean="0">
                <a:solidFill>
                  <a:srgbClr val="0F0F0F"/>
                </a:solidFill>
                <a:ea typeface="+mn-lt"/>
                <a:cs typeface="+mn-lt"/>
              </a:rPr>
              <a:t>The </a:t>
            </a:r>
            <a:r>
              <a:rPr dirty="0" sz="2400" lang="en-US">
                <a:solidFill>
                  <a:srgbClr val="0F0F0F"/>
                </a:solidFill>
                <a:ea typeface="+mn-lt"/>
                <a:cs typeface="+mn-lt"/>
              </a:rPr>
              <a:t>current communication and information retrieval systems in our college are outdated and do not effectively cater to the dynamic needs of the academic community. Students, faculty, and staff often face difficulties in accessing essential information, obtaining quick responses to queries, and navigating through the </a:t>
            </a:r>
            <a:r>
              <a:rPr dirty="0" sz="2400" lang="en-US" smtClean="0">
                <a:solidFill>
                  <a:srgbClr val="0F0F0F"/>
                </a:solidFill>
                <a:ea typeface="+mn-lt"/>
                <a:cs typeface="+mn-lt"/>
              </a:rPr>
              <a:t>students perspective</a:t>
            </a:r>
            <a:r>
              <a:rPr dirty="0" sz="2400" lang="en-IN" smtClean="0"/>
              <a:t>.</a:t>
            </a:r>
            <a:endParaRPr dirty="0" lang="en-IN"/>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12" name="Content Placeholder 1"/>
          <p:cNvSpPr>
            <a:spLocks noGrp="1"/>
          </p:cNvSpPr>
          <p:nvPr>
            <p:ph idx="1"/>
          </p:nvPr>
        </p:nvSpPr>
        <p:spPr>
          <a:xfrm>
            <a:off x="394241" y="1092459"/>
            <a:ext cx="11613485" cy="5180691"/>
          </a:xfrm>
        </p:spPr>
        <p:txBody>
          <a:bodyPr anchor="ctr" bIns="45720" lIns="91440" rIns="91440" rtlCol="0" tIns="45720" vert="horz">
            <a:noAutofit/>
          </a:bodyPr>
          <a:p>
            <a:pPr indent="-305435" marL="305435"/>
            <a:r>
              <a:rPr b="1" dirty="0" sz="1200" lang="en-US" smtClean="0">
                <a:latin typeface="Arial" panose="020B0604020202020204" pitchFamily="34" charset="0"/>
                <a:cs typeface="Arial" panose="020B0604020202020204" pitchFamily="34" charset="0"/>
              </a:rPr>
              <a:t>In </a:t>
            </a:r>
            <a:r>
              <a:rPr b="1" dirty="0" sz="1200" lang="en-US">
                <a:latin typeface="Arial" panose="020B0604020202020204" pitchFamily="34" charset="0"/>
                <a:cs typeface="Arial" panose="020B0604020202020204" pitchFamily="34" charset="0"/>
              </a:rPr>
              <a:t>response to the challenges faced by the academic community in accessing information and obtaining quick responses, our proposed solution involves the implementation of an advanced </a:t>
            </a:r>
            <a:r>
              <a:rPr b="1" dirty="0" sz="1200" lang="en-US" smtClean="0">
                <a:latin typeface="Arial" panose="020B0604020202020204" pitchFamily="34" charset="0"/>
                <a:cs typeface="Arial" panose="020B0604020202020204" pitchFamily="34" charset="0"/>
              </a:rPr>
              <a:t>Chabot </a:t>
            </a:r>
            <a:r>
              <a:rPr b="1" dirty="0" sz="1200" lang="en-US">
                <a:latin typeface="Arial" panose="020B0604020202020204" pitchFamily="34" charset="0"/>
                <a:cs typeface="Arial" panose="020B0604020202020204" pitchFamily="34" charset="0"/>
              </a:rPr>
              <a:t>system powered by IBM Watson Assistant. </a:t>
            </a:r>
            <a:endParaRPr b="1" dirty="0" sz="1200" lang="en-US" smtClean="0">
              <a:latin typeface="Arial" panose="020B0604020202020204" pitchFamily="34" charset="0"/>
              <a:cs typeface="Arial" panose="020B0604020202020204" pitchFamily="34" charset="0"/>
            </a:endParaRPr>
          </a:p>
          <a:p>
            <a:r>
              <a:rPr b="1" dirty="0" sz="1200" lang="en-IN" u="sng">
                <a:latin typeface="Arial" panose="020B0604020202020204" pitchFamily="34" charset="0"/>
                <a:ea typeface="Calibri" panose="020F0502020204030204" pitchFamily="34" charset="0"/>
                <a:cs typeface="Arial" panose="020B0604020202020204" pitchFamily="34" charset="0"/>
              </a:rPr>
              <a:t>Key </a:t>
            </a:r>
            <a:r>
              <a:rPr b="1" dirty="0" sz="1200" lang="en-IN" u="sng" smtClean="0">
                <a:latin typeface="Arial" panose="020B0604020202020204" pitchFamily="34" charset="0"/>
                <a:ea typeface="Calibri" panose="020F0502020204030204" pitchFamily="34" charset="0"/>
                <a:cs typeface="Arial" panose="020B0604020202020204" pitchFamily="34" charset="0"/>
              </a:rPr>
              <a:t>Features:</a:t>
            </a:r>
          </a:p>
          <a:p>
            <a:pPr lvl="1">
              <a:buFont typeface="Wingdings" panose="05000000000000000000" pitchFamily="2" charset="2"/>
              <a:buChar char="§"/>
            </a:pPr>
            <a:r>
              <a:rPr b="1" dirty="0" sz="1100" lang="en-US">
                <a:ea typeface="Calibri" panose="020F0502020204030204" pitchFamily="34" charset="0"/>
                <a:cs typeface="Calibri" panose="020F0502020204030204" pitchFamily="34" charset="0"/>
              </a:rPr>
              <a:t>Understands Natural Language</a:t>
            </a:r>
            <a:r>
              <a:rPr dirty="0" sz="1100" lang="en-US">
                <a:ea typeface="Calibri" panose="020F0502020204030204" pitchFamily="34" charset="0"/>
                <a:cs typeface="Calibri" panose="020F0502020204030204" pitchFamily="34" charset="0"/>
              </a:rPr>
              <a:t>: Talks like a human and understands what people ask</a:t>
            </a:r>
            <a:r>
              <a:rPr dirty="0" sz="1100" lang="en-US" smtClean="0">
                <a:ea typeface="Calibri" panose="020F0502020204030204" pitchFamily="34" charset="0"/>
                <a:cs typeface="Calibri" panose="020F0502020204030204" pitchFamily="34" charset="0"/>
              </a:rPr>
              <a:t>.</a:t>
            </a:r>
          </a:p>
          <a:p>
            <a:pPr lvl="1">
              <a:buFont typeface="Wingdings" panose="05000000000000000000" pitchFamily="2" charset="2"/>
              <a:buChar char="§"/>
            </a:pPr>
            <a:r>
              <a:rPr b="1" dirty="0" sz="1100" lang="en-US">
                <a:ea typeface="Calibri" panose="020F0502020204030204" pitchFamily="34" charset="0"/>
                <a:cs typeface="Calibri" panose="020F0502020204030204" pitchFamily="34" charset="0"/>
              </a:rPr>
              <a:t>Personalized Help</a:t>
            </a:r>
            <a:r>
              <a:rPr dirty="0" sz="1100" lang="en-US">
                <a:ea typeface="Calibri" panose="020F0502020204030204" pitchFamily="34" charset="0"/>
                <a:cs typeface="Calibri" panose="020F0502020204030204" pitchFamily="34" charset="0"/>
              </a:rPr>
              <a:t>: Gives customized answers based on each person's needs</a:t>
            </a:r>
            <a:r>
              <a:rPr dirty="0" sz="1100" lang="en-US" smtClean="0">
                <a:ea typeface="Calibri" panose="020F0502020204030204" pitchFamily="34" charset="0"/>
                <a:cs typeface="Calibri" panose="020F0502020204030204" pitchFamily="34" charset="0"/>
              </a:rPr>
              <a:t>.</a:t>
            </a:r>
          </a:p>
          <a:p>
            <a:pPr lvl="1">
              <a:buFont typeface="Wingdings" panose="05000000000000000000" pitchFamily="2" charset="2"/>
              <a:buChar char="§"/>
            </a:pPr>
            <a:r>
              <a:rPr b="1" dirty="0" sz="1100" lang="en-US" smtClean="0">
                <a:ea typeface="Calibri" panose="020F0502020204030204" pitchFamily="34" charset="0"/>
                <a:cs typeface="Calibri" panose="020F0502020204030204" pitchFamily="34" charset="0"/>
              </a:rPr>
              <a:t>Learns </a:t>
            </a:r>
            <a:r>
              <a:rPr b="1" dirty="0" sz="1100" lang="en-US">
                <a:ea typeface="Calibri" panose="020F0502020204030204" pitchFamily="34" charset="0"/>
                <a:cs typeface="Calibri" panose="020F0502020204030204" pitchFamily="34" charset="0"/>
              </a:rPr>
              <a:t>and Gets Better:</a:t>
            </a:r>
            <a:r>
              <a:rPr dirty="0" sz="1100" lang="en-US">
                <a:ea typeface="Calibri" panose="020F0502020204030204" pitchFamily="34" charset="0"/>
                <a:cs typeface="Calibri" panose="020F0502020204030204" pitchFamily="34" charset="0"/>
              </a:rPr>
              <a:t> Gets smarter over time as it learns from interactions.</a:t>
            </a:r>
            <a:endParaRPr dirty="0" sz="1100" lang="en-IN">
              <a:ea typeface="Calibri" panose="020F0502020204030204" pitchFamily="34" charset="0"/>
              <a:cs typeface="Calibri" panose="020F0502020204030204" pitchFamily="34" charset="0"/>
            </a:endParaRPr>
          </a:p>
          <a:p>
            <a:r>
              <a:rPr b="1" dirty="0" sz="1200" lang="en-IN" u="sng">
                <a:latin typeface="Arial" panose="020B0604020202020204" pitchFamily="34" charset="0"/>
                <a:cs typeface="Arial" panose="020B0604020202020204" pitchFamily="34" charset="0"/>
              </a:rPr>
              <a:t>Implementation Plan</a:t>
            </a:r>
            <a:r>
              <a:rPr b="1" dirty="0" sz="1200" lang="en-IN" u="sng" smtClean="0">
                <a:latin typeface="Arial" panose="020B0604020202020204" pitchFamily="34" charset="0"/>
                <a:cs typeface="Arial" panose="020B0604020202020204" pitchFamily="34" charset="0"/>
              </a:rPr>
              <a:t>:</a:t>
            </a:r>
          </a:p>
          <a:p>
            <a:pPr lvl="1"/>
            <a:r>
              <a:rPr b="1" dirty="0" sz="1100" lang="en-US" smtClean="0">
                <a:ea typeface="Calibri" panose="020F0502020204030204" pitchFamily="34" charset="0"/>
                <a:cs typeface="Calibri" panose="020F0502020204030204" pitchFamily="34" charset="0"/>
              </a:rPr>
              <a:t>Development: </a:t>
            </a:r>
            <a:r>
              <a:rPr dirty="0" sz="1100" lang="en-US" smtClean="0">
                <a:ea typeface="Calibri" panose="020F0502020204030204" pitchFamily="34" charset="0"/>
                <a:cs typeface="Calibri" panose="020F0502020204030204" pitchFamily="34" charset="0"/>
              </a:rPr>
              <a:t>Utilize </a:t>
            </a:r>
            <a:r>
              <a:rPr dirty="0" sz="1100" lang="en-US">
                <a:ea typeface="Calibri" panose="020F0502020204030204" pitchFamily="34" charset="0"/>
                <a:cs typeface="Calibri" panose="020F0502020204030204" pitchFamily="34" charset="0"/>
              </a:rPr>
              <a:t>IBM Watson Assistant to design and develop the </a:t>
            </a:r>
            <a:r>
              <a:rPr dirty="0" sz="1100" lang="en-US" err="1">
                <a:ea typeface="Calibri" panose="020F0502020204030204" pitchFamily="34" charset="0"/>
                <a:cs typeface="Calibri" panose="020F0502020204030204" pitchFamily="34" charset="0"/>
              </a:rPr>
              <a:t>chatbot</a:t>
            </a:r>
            <a:r>
              <a:rPr dirty="0" sz="1100" lang="en-US">
                <a:ea typeface="Calibri" panose="020F0502020204030204" pitchFamily="34" charset="0"/>
                <a:cs typeface="Calibri" panose="020F0502020204030204" pitchFamily="34" charset="0"/>
              </a:rPr>
              <a:t>, customizing it to align with our college's specific requirements..</a:t>
            </a:r>
            <a:endParaRPr dirty="0" sz="1100" lang="en-US" smtClean="0">
              <a:ea typeface="Calibri" panose="020F0502020204030204" pitchFamily="34" charset="0"/>
              <a:cs typeface="Calibri" panose="020F0502020204030204" pitchFamily="34" charset="0"/>
            </a:endParaRPr>
          </a:p>
          <a:p>
            <a:pPr lvl="1"/>
            <a:r>
              <a:rPr b="1" dirty="0" sz="1100" lang="en-US">
                <a:ea typeface="Calibri" panose="020F0502020204030204" pitchFamily="34" charset="0"/>
                <a:cs typeface="Calibri" panose="020F0502020204030204" pitchFamily="34" charset="0"/>
              </a:rPr>
              <a:t>Testing and Validation:</a:t>
            </a:r>
            <a:r>
              <a:rPr dirty="0" sz="1100" lang="en-US">
                <a:ea typeface="Calibri" panose="020F0502020204030204" pitchFamily="34" charset="0"/>
                <a:cs typeface="Calibri" panose="020F0502020204030204" pitchFamily="34" charset="0"/>
              </a:rPr>
              <a:t> Conduct rigorous testing and validation procedures to ensure the functionality, accuracy, and usability of the </a:t>
            </a:r>
            <a:r>
              <a:rPr dirty="0" sz="1100" lang="en-US" smtClean="0">
                <a:ea typeface="Calibri" panose="020F0502020204030204" pitchFamily="34" charset="0"/>
                <a:cs typeface="Calibri" panose="020F0502020204030204" pitchFamily="34" charset="0"/>
              </a:rPr>
              <a:t>Chabot </a:t>
            </a:r>
            <a:r>
              <a:rPr dirty="0" sz="1100" lang="en-US">
                <a:ea typeface="Calibri" panose="020F0502020204030204" pitchFamily="34" charset="0"/>
                <a:cs typeface="Calibri" panose="020F0502020204030204" pitchFamily="34" charset="0"/>
              </a:rPr>
              <a:t>across various scenarios</a:t>
            </a:r>
            <a:r>
              <a:rPr dirty="0" sz="1100" lang="en-US" smtClean="0">
                <a:ea typeface="Calibri" panose="020F0502020204030204" pitchFamily="34" charset="0"/>
                <a:cs typeface="Calibri" panose="020F0502020204030204" pitchFamily="34" charset="0"/>
              </a:rPr>
              <a:t>.</a:t>
            </a:r>
          </a:p>
          <a:p>
            <a:pPr lvl="1"/>
            <a:r>
              <a:rPr b="1" dirty="0" sz="1100" lang="en-US" smtClean="0">
                <a:ea typeface="Calibri" panose="020F0502020204030204" pitchFamily="34" charset="0"/>
                <a:cs typeface="Calibri" panose="020F0502020204030204" pitchFamily="34" charset="0"/>
              </a:rPr>
              <a:t>Launch </a:t>
            </a:r>
            <a:r>
              <a:rPr b="1" dirty="0" sz="1100" lang="en-US">
                <a:ea typeface="Calibri" panose="020F0502020204030204" pitchFamily="34" charset="0"/>
                <a:cs typeface="Calibri" panose="020F0502020204030204" pitchFamily="34" charset="0"/>
              </a:rPr>
              <a:t>It:</a:t>
            </a:r>
            <a:r>
              <a:rPr dirty="0" sz="1100" lang="en-US">
                <a:ea typeface="Calibri" panose="020F0502020204030204" pitchFamily="34" charset="0"/>
                <a:cs typeface="Calibri" panose="020F0502020204030204" pitchFamily="34" charset="0"/>
              </a:rPr>
              <a:t> Make it available for everyone to use.</a:t>
            </a:r>
            <a:endParaRPr dirty="0" sz="1050" lang="en-IN">
              <a:ea typeface="Calibri" panose="020F0502020204030204" pitchFamily="34" charset="0"/>
              <a:cs typeface="Calibri" panose="020F0502020204030204" pitchFamily="34" charset="0"/>
            </a:endParaRPr>
          </a:p>
          <a:p>
            <a:pPr indent="-305435" marL="305435"/>
            <a:r>
              <a:rPr b="1" dirty="0" sz="1200" lang="en-IN" u="sng" smtClean="0">
                <a:latin typeface="Arial" panose="020B0604020202020204" pitchFamily="34" charset="0"/>
                <a:ea typeface="+mn-lt"/>
                <a:cs typeface="Arial" panose="020B0604020202020204" pitchFamily="34" charset="0"/>
              </a:rPr>
              <a:t>Deployment</a:t>
            </a:r>
            <a:r>
              <a:rPr b="1" dirty="0" sz="1200" lang="en-IN" u="sng" smtClean="0">
                <a:latin typeface="Calibri"/>
                <a:ea typeface="+mn-lt"/>
                <a:cs typeface="+mn-lt"/>
              </a:rPr>
              <a:t>:</a:t>
            </a:r>
            <a:endParaRPr b="1" dirty="0" sz="1200" lang="en-IN" u="sng">
              <a:latin typeface="Calibri"/>
              <a:cs typeface="Calibri"/>
            </a:endParaRPr>
          </a:p>
          <a:p>
            <a:pPr indent="-305435" lvl="1" marL="629920"/>
            <a:r>
              <a:rPr dirty="0" sz="1100" lang="en-US" smtClean="0">
                <a:ea typeface="Calibri" panose="020F0502020204030204" pitchFamily="34" charset="0"/>
                <a:cs typeface="Calibri" panose="020F0502020204030204" pitchFamily="34" charset="0"/>
              </a:rPr>
              <a:t>Deploy </a:t>
            </a:r>
            <a:r>
              <a:rPr dirty="0" sz="1100" lang="en-US">
                <a:ea typeface="Calibri" panose="020F0502020204030204" pitchFamily="34" charset="0"/>
                <a:cs typeface="Calibri" panose="020F0502020204030204" pitchFamily="34" charset="0"/>
              </a:rPr>
              <a:t>the </a:t>
            </a:r>
            <a:r>
              <a:rPr dirty="0" sz="1100" lang="en-US" smtClean="0">
                <a:ea typeface="Calibri" panose="020F0502020204030204" pitchFamily="34" charset="0"/>
                <a:cs typeface="Calibri" panose="020F0502020204030204" pitchFamily="34" charset="0"/>
              </a:rPr>
              <a:t>Chabot </a:t>
            </a:r>
            <a:r>
              <a:rPr dirty="0" sz="1100" lang="en-US">
                <a:ea typeface="Calibri" panose="020F0502020204030204" pitchFamily="34" charset="0"/>
                <a:cs typeface="Calibri" panose="020F0502020204030204" pitchFamily="34" charset="0"/>
              </a:rPr>
              <a:t>across relevant platforms and channels, making it readily accessible to the college community.</a:t>
            </a:r>
            <a:endParaRPr dirty="0" sz="1100" lang="en-IN">
              <a:ea typeface="Calibri" panose="020F0502020204030204" pitchFamily="34" charset="0"/>
              <a:cs typeface="Calibri" panose="020F0502020204030204" pitchFamily="34" charset="0"/>
            </a:endParaRPr>
          </a:p>
          <a:p>
            <a:pPr indent="-305435" marL="305435"/>
            <a:r>
              <a:rPr b="1" dirty="0" sz="1200" lang="en-IN" u="sng">
                <a:latin typeface="Arial" panose="020B0604020202020204" pitchFamily="34" charset="0"/>
                <a:ea typeface="+mn-lt"/>
                <a:cs typeface="Arial" panose="020B0604020202020204" pitchFamily="34" charset="0"/>
              </a:rPr>
              <a:t>Evaluation:</a:t>
            </a:r>
            <a:endParaRPr b="1" dirty="0" sz="1200" lang="en-IN" u="sng">
              <a:latin typeface="Arial" panose="020B0604020202020204" pitchFamily="34" charset="0"/>
              <a:cs typeface="Arial" panose="020B0604020202020204" pitchFamily="34" charset="0"/>
            </a:endParaRPr>
          </a:p>
          <a:p>
            <a:pPr indent="-305435" lvl="1" marL="629920"/>
            <a:r>
              <a:rPr b="1" dirty="0" sz="1100" lang="en-US"/>
              <a:t>Accuracy:</a:t>
            </a:r>
            <a:r>
              <a:rPr dirty="0" sz="1100" lang="en-US"/>
              <a:t> Assess the </a:t>
            </a:r>
            <a:r>
              <a:rPr dirty="0" sz="1100" lang="en-US" err="1"/>
              <a:t>chatbot's</a:t>
            </a:r>
            <a:r>
              <a:rPr dirty="0" sz="1100" lang="en-US"/>
              <a:t> ability to provide correct and relevant responses to user queries</a:t>
            </a:r>
            <a:r>
              <a:rPr dirty="0" sz="1100" lang="en-US" smtClean="0"/>
              <a:t>.</a:t>
            </a:r>
          </a:p>
          <a:p>
            <a:pPr indent="-305435" lvl="1" marL="629920"/>
            <a:r>
              <a:rPr b="1" dirty="0" sz="1100" lang="en-US"/>
              <a:t>User Satisfaction:</a:t>
            </a:r>
            <a:r>
              <a:rPr dirty="0" sz="1100" lang="en-US"/>
              <a:t> Gather feedback from users to evaluate their overall satisfaction with the </a:t>
            </a:r>
            <a:r>
              <a:rPr dirty="0" sz="1100" lang="en-US" err="1" smtClean="0"/>
              <a:t>Chatbot's</a:t>
            </a:r>
            <a:r>
              <a:rPr dirty="0" sz="1100" lang="en-US" smtClean="0"/>
              <a:t> </a:t>
            </a:r>
            <a:r>
              <a:rPr dirty="0" sz="1100" lang="en-US"/>
              <a:t>performance and usability</a:t>
            </a:r>
            <a:r>
              <a:rPr dirty="0" sz="1100" lang="en-US" smtClean="0"/>
              <a:t>.</a:t>
            </a:r>
          </a:p>
          <a:p>
            <a:pPr indent="-305435" lvl="1" marL="629920"/>
            <a:r>
              <a:rPr b="1" dirty="0" sz="1100" lang="en-US"/>
              <a:t>Integration:</a:t>
            </a:r>
            <a:r>
              <a:rPr dirty="0" sz="1100" lang="en-US"/>
              <a:t> Ensure seamless integration with existing systems and platforms within the college environment</a:t>
            </a:r>
            <a:r>
              <a:rPr dirty="0" sz="1100" lang="en-US" smtClean="0"/>
              <a:t>.</a:t>
            </a:r>
            <a:endParaRPr dirty="0" sz="11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3"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t>
            </a:r>
            <a:r>
              <a:rPr b="1" dirty="0" sz="4400" lang="en-US" smtClean="0">
                <a:solidFill>
                  <a:schemeClr val="accent1"/>
                </a:solidFill>
                <a:latin typeface="Arial"/>
                <a:ea typeface="+mj-lt"/>
                <a:cs typeface="Arial"/>
              </a:rPr>
              <a:t>Approach</a:t>
            </a:r>
            <a:endParaRPr dirty="0" sz="4400" lang="en-US">
              <a:solidFill>
                <a:schemeClr val="accent1"/>
              </a:solidFill>
              <a:latin typeface="Calibri Light"/>
              <a:cs typeface="Calibri Light"/>
            </a:endParaRPr>
          </a:p>
        </p:txBody>
      </p:sp>
      <p:sp>
        <p:nvSpPr>
          <p:cNvPr id="1048614" name="Content Placeholder 1"/>
          <p:cNvSpPr>
            <a:spLocks noGrp="1"/>
          </p:cNvSpPr>
          <p:nvPr>
            <p:ph idx="1"/>
          </p:nvPr>
        </p:nvSpPr>
        <p:spPr/>
        <p:txBody>
          <a:bodyPr>
            <a:normAutofit/>
          </a:bodyPr>
          <a:p>
            <a:r>
              <a:rPr dirty="0" sz="2400" lang="en-IN" smtClean="0">
                <a:solidFill>
                  <a:srgbClr val="0F0F0F"/>
                </a:solidFill>
                <a:ea typeface="+mn-lt"/>
                <a:cs typeface="+mn-lt"/>
              </a:rPr>
              <a:t>The System required for creating the </a:t>
            </a:r>
            <a:r>
              <a:rPr dirty="0" sz="2400" lang="en-IN" err="1" smtClean="0">
                <a:solidFill>
                  <a:srgbClr val="0F0F0F"/>
                </a:solidFill>
                <a:ea typeface="+mn-lt"/>
                <a:cs typeface="+mn-lt"/>
              </a:rPr>
              <a:t>Chatbot</a:t>
            </a:r>
            <a:r>
              <a:rPr dirty="0" sz="2400" lang="en-IN" smtClean="0">
                <a:solidFill>
                  <a:srgbClr val="0F0F0F"/>
                </a:solidFill>
                <a:ea typeface="+mn-lt"/>
                <a:cs typeface="+mn-lt"/>
              </a:rPr>
              <a:t> was presented by IBM Watson x Assistant. </a:t>
            </a:r>
          </a:p>
          <a:p>
            <a:r>
              <a:rPr dirty="0" sz="2400" lang="en-IN" smtClean="0">
                <a:solidFill>
                  <a:srgbClr val="0F0F0F"/>
                </a:solidFill>
                <a:ea typeface="+mn-lt"/>
                <a:cs typeface="+mn-lt"/>
              </a:rPr>
              <a:t>Steps to go to the Watson x Assistant services are:</a:t>
            </a:r>
          </a:p>
          <a:p>
            <a:pPr indent="-342900" lvl="1" marL="666900">
              <a:buAutoNum type="arabicPeriod"/>
            </a:pPr>
            <a:r>
              <a:rPr dirty="0" sz="1800" lang="en-IN" smtClean="0">
                <a:solidFill>
                  <a:srgbClr val="0F0F0F"/>
                </a:solidFill>
              </a:rPr>
              <a:t>You have to create an account on IBM cloud and enter your feature code generated in the 1</a:t>
            </a:r>
            <a:r>
              <a:rPr baseline="30000" dirty="0" sz="1800" lang="en-IN" smtClean="0">
                <a:solidFill>
                  <a:srgbClr val="0F0F0F"/>
                </a:solidFill>
              </a:rPr>
              <a:t>st</a:t>
            </a:r>
            <a:r>
              <a:rPr dirty="0" sz="1800" lang="en-IN" smtClean="0">
                <a:solidFill>
                  <a:srgbClr val="0F0F0F"/>
                </a:solidFill>
              </a:rPr>
              <a:t> week of the internship.</a:t>
            </a:r>
          </a:p>
          <a:p>
            <a:pPr indent="-342900" lvl="1" marL="666900">
              <a:buAutoNum type="arabicPeriod"/>
            </a:pPr>
            <a:r>
              <a:rPr dirty="0" sz="1800" lang="en-IN" smtClean="0">
                <a:solidFill>
                  <a:srgbClr val="0F0F0F"/>
                </a:solidFill>
              </a:rPr>
              <a:t>Once you have created the account, then you can search for the Watson x Assistant in IBM cloud . </a:t>
            </a:r>
            <a:endParaRPr dirty="0" sz="1800" lang="en-IN">
              <a:solidFill>
                <a:srgbClr val="0F0F0F"/>
              </a:solidFill>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5"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Result</a:t>
            </a:r>
            <a:endParaRPr dirty="0" lang="en-US"/>
          </a:p>
        </p:txBody>
      </p:sp>
      <p:sp>
        <p:nvSpPr>
          <p:cNvPr id="1048616" name="TextBox 10"/>
          <p:cNvSpPr txBox="1"/>
          <p:nvPr/>
        </p:nvSpPr>
        <p:spPr>
          <a:xfrm>
            <a:off x="270588" y="3536302"/>
            <a:ext cx="184731" cy="369332"/>
          </a:xfrm>
          <a:prstGeom prst="rect"/>
          <a:noFill/>
        </p:spPr>
        <p:txBody>
          <a:bodyPr rtlCol="0" wrap="none">
            <a:spAutoFit/>
          </a:bodyPr>
          <a:p>
            <a:endParaRPr dirty="0" lang="en-IN"/>
          </a:p>
        </p:txBody>
      </p:sp>
      <p:sp>
        <p:nvSpPr>
          <p:cNvPr id="1048617" name="Content Placeholder 1"/>
          <p:cNvSpPr>
            <a:spLocks noGrp="1"/>
          </p:cNvSpPr>
          <p:nvPr>
            <p:ph idx="1"/>
          </p:nvPr>
        </p:nvSpPr>
        <p:spPr>
          <a:xfrm>
            <a:off x="581192" y="1302026"/>
            <a:ext cx="11259355" cy="4673324"/>
          </a:xfrm>
        </p:spPr>
        <p:txBody>
          <a:bodyPr/>
          <a:p>
            <a:pPr indent="0" marL="0">
              <a:buNone/>
            </a:pPr>
            <a:r>
              <a:rPr dirty="0" sz="2000" lang="en-IN"/>
              <a:t>You can see the result by </a:t>
            </a:r>
            <a:r>
              <a:rPr dirty="0" sz="2000" lang="en-IN" smtClean="0"/>
              <a:t>visiting </a:t>
            </a:r>
            <a:r>
              <a:rPr dirty="0" sz="2000" lang="en-IN" smtClean="0"/>
              <a:t>these </a:t>
            </a:r>
            <a:r>
              <a:rPr dirty="0" sz="2000" lang="en-IN" smtClean="0"/>
              <a:t>links:</a:t>
            </a:r>
          </a:p>
          <a:p>
            <a:pPr lvl="1"/>
            <a:r>
              <a:rPr b="1" dirty="0" sz="1500" lang="en-IN" err="1" smtClean="0">
                <a:solidFill>
                  <a:srgbClr val="0F0F0F"/>
                </a:solidFill>
                <a:ea typeface="+mn-lt"/>
                <a:cs typeface="+mn-lt"/>
              </a:rPr>
              <a:t>Chatbot</a:t>
            </a:r>
            <a:r>
              <a:rPr b="1" dirty="0" sz="1500" lang="en-IN" smtClean="0">
                <a:solidFill>
                  <a:srgbClr val="0F0F0F"/>
                </a:solidFill>
                <a:ea typeface="+mn-lt"/>
                <a:cs typeface="+mn-lt"/>
              </a:rPr>
              <a:t> </a:t>
            </a:r>
            <a:r>
              <a:rPr b="1" dirty="0" sz="1500" lang="en-IN">
                <a:solidFill>
                  <a:srgbClr val="0F0F0F"/>
                </a:solidFill>
                <a:ea typeface="+mn-lt"/>
                <a:cs typeface="+mn-lt"/>
              </a:rPr>
              <a:t>Link : </a:t>
            </a:r>
            <a:r>
              <a:rPr b="1" dirty="0" sz="1500" lang="en-IN" u="sng">
                <a:solidFill>
                  <a:schemeClr val="accent1"/>
                </a:solidFill>
                <a:ea typeface="+mn-lt"/>
                <a:cs typeface="+mn-lt"/>
                <a:hlinkClick r:id="rId1"/>
              </a:rPr>
              <a:t>https://</a:t>
            </a:r>
            <a:r>
              <a:rPr b="1" dirty="0" sz="1500" lang="en-IN" u="sng" smtClean="0">
                <a:solidFill>
                  <a:schemeClr val="accent1"/>
                </a:solidFill>
                <a:ea typeface="+mn-lt"/>
                <a:cs typeface="+mn-lt"/>
                <a:hlinkClick r:id="rId1"/>
              </a:rPr>
              <a:t>web-chat.global.assistant.watson.appdomain.cloud/preview.html?backgroundImageURL=https%3A%2F%2Fau-syd.assistant.watson.cloud.ibm.com%2Fpublic%2Fimages%2Fupx-9afdf6b0-dc14-4ac9-ad2c-553c08ff0e4c%3A%3Acecc02da-bb78-4724-addb-c3a7bc498504&amp;integrationID=a1df26ec-21c2-415d-b08f-1f4d1cdc285a&amp;region=au-syd&amp;serviceInstanceID=9afdf6b0-dc14-4ac9-ad2c-553c08ff0e4c</a:t>
            </a:r>
            <a:endParaRPr b="1" dirty="0" sz="1500" lang="en-IN" u="sng" smtClean="0">
              <a:solidFill>
                <a:schemeClr val="accent1"/>
              </a:solidFill>
              <a:ea typeface="+mn-lt"/>
              <a:cs typeface="+mn-lt"/>
            </a:endParaRPr>
          </a:p>
          <a:p>
            <a:pPr lvl="1"/>
            <a:r>
              <a:rPr b="1" dirty="0" sz="1500" lang="en-IN">
                <a:solidFill>
                  <a:srgbClr val="0F0F0F"/>
                </a:solidFill>
                <a:ea typeface="+mn-lt"/>
                <a:cs typeface="+mn-lt"/>
              </a:rPr>
              <a:t>Website Link : </a:t>
            </a:r>
            <a:r>
              <a:rPr b="1" dirty="0" sz="1500" lang="en-IN">
                <a:solidFill>
                  <a:schemeClr val="accent1"/>
                </a:solidFill>
                <a:ea typeface="+mn-lt"/>
                <a:cs typeface="+mn-lt"/>
                <a:hlinkClick r:id="rId2"/>
              </a:rPr>
              <a:t>https://collegechatbot.tiiny.site</a:t>
            </a:r>
            <a:endParaRPr b="1" dirty="0" sz="1500" lang="en-IN">
              <a:solidFill>
                <a:srgbClr val="0F0F0F"/>
              </a:solidFill>
            </a:endParaRPr>
          </a:p>
          <a:p>
            <a:pPr indent="0" lvl="1" marL="324000">
              <a:buNone/>
            </a:pPr>
            <a:endParaRPr b="1" dirty="0" sz="1500" lang="en-IN">
              <a:solidFill>
                <a:srgbClr val="0F0F0F"/>
              </a:solidFill>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1"/>
          <p:cNvSpPr>
            <a:spLocks noGrp="1"/>
          </p:cNvSpPr>
          <p:nvPr>
            <p:ph type="title"/>
          </p:nvPr>
        </p:nvSpPr>
        <p:spPr/>
        <p:txBody>
          <a:bodyPr>
            <a:normAutofit fontScale="90000"/>
          </a:bodyPr>
          <a:p>
            <a:r>
              <a:rPr dirty="0" sz="4000" lang="en-IN" smtClean="0">
                <a:solidFill>
                  <a:schemeClr val="accent1"/>
                </a:solidFill>
              </a:rPr>
              <a:t>Overview</a:t>
            </a:r>
            <a:endParaRPr dirty="0" sz="4000" lang="en-IN">
              <a:solidFill>
                <a:schemeClr val="accent1"/>
              </a:solidFill>
            </a:endParaRPr>
          </a:p>
        </p:txBody>
      </p:sp>
      <p:pic>
        <p:nvPicPr>
          <p:cNvPr id="2097155" name="Content Placeholder 7"/>
          <p:cNvPicPr>
            <a:picLocks noChangeAspect="1" noGrp="1"/>
          </p:cNvPicPr>
          <p:nvPr>
            <p:ph idx="1"/>
          </p:nvPr>
        </p:nvPicPr>
        <p:blipFill rotWithShape="1">
          <a:blip xmlns:r="http://schemas.openxmlformats.org/officeDocument/2006/relationships" r:embed="rId1"/>
          <a:srcRect b="5505"/>
          <a:stretch>
            <a:fillRect/>
          </a:stretch>
        </p:blipFill>
        <p:spPr>
          <a:xfrm>
            <a:off x="1951020" y="1469701"/>
            <a:ext cx="8308622" cy="4416298"/>
          </a:xfrm>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596" name="Content Placeholder 1"/>
          <p:cNvSpPr>
            <a:spLocks noGrp="1"/>
          </p:cNvSpPr>
          <p:nvPr>
            <p:ph idx="1"/>
          </p:nvPr>
        </p:nvSpPr>
        <p:spPr/>
        <p:txBody>
          <a:bodyPr>
            <a:normAutofit/>
          </a:bodyPr>
          <a:p>
            <a:pPr indent="-305435" marL="305435"/>
            <a:r>
              <a:rPr dirty="0" sz="2000" lang="en-US"/>
              <a:t>By implementing an IBM Watson Assistant </a:t>
            </a:r>
            <a:r>
              <a:rPr dirty="0" sz="2000" lang="en-US" err="1" smtClean="0"/>
              <a:t>Chatbot</a:t>
            </a:r>
            <a:r>
              <a:rPr dirty="0" sz="2000" lang="en-US"/>
              <a:t>, we aim to address the existing communication and information retrieval challenges within our college community, fostering enhanced collaboration, efficiency, and satisfaction among students, faculty, and staff.</a:t>
            </a:r>
            <a:endParaRPr dirty="0" sz="2000" lang="en-IN"/>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88"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589" name="Content Placeholder 1"/>
          <p:cNvSpPr>
            <a:spLocks noGrp="1"/>
          </p:cNvSpPr>
          <p:nvPr>
            <p:ph idx="1"/>
          </p:nvPr>
        </p:nvSpPr>
        <p:spPr/>
        <p:txBody>
          <a:bodyPr>
            <a:normAutofit/>
          </a:bodyPr>
          <a:p>
            <a:r>
              <a:rPr dirty="0" sz="2400" lang="en-US"/>
              <a:t>IBM Cloud. (</a:t>
            </a:r>
            <a:r>
              <a:rPr dirty="0" sz="2400" lang="en-US" err="1"/>
              <a:t>n.d.</a:t>
            </a:r>
            <a:r>
              <a:rPr dirty="0" sz="2400" lang="en-US"/>
              <a:t>). Watson Assistant. Retrieved from </a:t>
            </a:r>
            <a:r>
              <a:rPr dirty="0" sz="2400" lang="en-US" smtClean="0">
                <a:hlinkClick r:id="rId1"/>
              </a:rPr>
              <a:t>https</a:t>
            </a:r>
            <a:r>
              <a:rPr dirty="0" sz="2400" lang="en-US">
                <a:hlinkClick r:id="rId1"/>
              </a:rPr>
              <a:t>://www.ibm.com/cloud/watson-assistant</a:t>
            </a:r>
            <a:endParaRPr dirty="0" sz="2400" lang="en-US"/>
          </a:p>
          <a:p>
            <a:r>
              <a:rPr dirty="0" sz="2400" lang="en-IN"/>
              <a:t>IBM Developer. (</a:t>
            </a:r>
            <a:r>
              <a:rPr dirty="0" sz="2400" lang="en-IN" err="1"/>
              <a:t>n.d.</a:t>
            </a:r>
            <a:r>
              <a:rPr dirty="0" sz="2400" lang="en-IN"/>
              <a:t>). IBM Cloud Watson Assistant Documentation. Retrieved from </a:t>
            </a:r>
            <a:r>
              <a:rPr dirty="0" sz="2400" lang="en-IN">
                <a:hlinkClick r:id="rId2"/>
              </a:rPr>
              <a:t>https://</a:t>
            </a:r>
            <a:r>
              <a:rPr dirty="0" sz="2400" lang="en-IN" smtClean="0">
                <a:hlinkClick r:id="rId2"/>
              </a:rPr>
              <a:t>cloud.ibm.com/docs/watson?topic=watson-about</a:t>
            </a:r>
            <a:endParaRPr dirty="0" sz="2400" lang="en-IN" smtClean="0"/>
          </a:p>
          <a:p>
            <a:r>
              <a:rPr dirty="0" sz="2400" lang="en-IN" smtClean="0"/>
              <a:t>The courses and some academics details are taken from UTU(Uttarakhand Technical University).</a:t>
            </a:r>
            <a:endParaRPr dirty="0" sz="2400" lang="en-IN"/>
          </a:p>
        </p:txBody>
      </p:sp>
    </p:spTree>
  </p:cSld>
  <p:clrMapOvr>
    <a:masterClrMapping/>
  </p:clrMapOvr>
  <p:timing/>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Pankaj Tyagi</cp:lastModifiedBy>
  <dcterms:created xsi:type="dcterms:W3CDTF">2021-05-26T05:50:10Z</dcterms:created>
  <dcterms:modified xsi:type="dcterms:W3CDTF">2024-07-27T07:19:35Z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ca344c17f61a42f5b964f07bca319aed</vt:lpwstr>
  </property>
</Properties>
</file>