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9"/>
  </p:normalViewPr>
  <p:slideViewPr>
    <p:cSldViewPr snapToGrid="0" snapToObjects="1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52A18-F966-457B-B769-BE87F033EDC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B28360-AAD9-44DA-9025-57F1EF52C245}">
      <dgm:prSet/>
      <dgm:spPr/>
      <dgm:t>
        <a:bodyPr/>
        <a:lstStyle/>
        <a:p>
          <a:r>
            <a:rPr lang="it-IT" b="0" i="0"/>
            <a:t>Data: </a:t>
          </a:r>
          <a:r>
            <a:rPr lang="en-US" b="0" i="0"/>
            <a:t>merging data on London properties and the relative price paid data from the HM Land Registry and data on amenities and essential facilities surrounding such properties from FourSquare API interface.</a:t>
          </a:r>
          <a:endParaRPr lang="en-US"/>
        </a:p>
      </dgm:t>
    </dgm:pt>
    <dgm:pt modelId="{847B8E72-D66A-4483-B592-B9A8348C2728}" type="parTrans" cxnId="{2131DAAE-D876-48D0-90F9-005C3F5EE582}">
      <dgm:prSet/>
      <dgm:spPr/>
      <dgm:t>
        <a:bodyPr/>
        <a:lstStyle/>
        <a:p>
          <a:endParaRPr lang="en-US"/>
        </a:p>
      </dgm:t>
    </dgm:pt>
    <dgm:pt modelId="{DB8199CE-C22F-46A5-AA2D-7515E3E86B67}" type="sibTrans" cxnId="{2131DAAE-D876-48D0-90F9-005C3F5EE582}">
      <dgm:prSet/>
      <dgm:spPr/>
      <dgm:t>
        <a:bodyPr/>
        <a:lstStyle/>
        <a:p>
          <a:endParaRPr lang="en-US"/>
        </a:p>
      </dgm:t>
    </dgm:pt>
    <dgm:pt modelId="{9C1B9579-5562-4523-AB54-A7A5A1D22A93}">
      <dgm:prSet/>
      <dgm:spPr/>
      <dgm:t>
        <a:bodyPr/>
        <a:lstStyle/>
        <a:p>
          <a:r>
            <a:rPr lang="en-US" b="0" i="0"/>
            <a:t>Mehodology: </a:t>
          </a:r>
          <a:endParaRPr lang="en-US"/>
        </a:p>
      </dgm:t>
    </dgm:pt>
    <dgm:pt modelId="{12371838-A679-4DE3-8293-DFC45634D59B}" type="parTrans" cxnId="{A8A10CC4-50DD-4BAC-B5C9-4ADD341D7D12}">
      <dgm:prSet/>
      <dgm:spPr/>
      <dgm:t>
        <a:bodyPr/>
        <a:lstStyle/>
        <a:p>
          <a:endParaRPr lang="en-US"/>
        </a:p>
      </dgm:t>
    </dgm:pt>
    <dgm:pt modelId="{1E27364E-5E34-4DDD-81C6-7245AE47D67C}" type="sibTrans" cxnId="{A8A10CC4-50DD-4BAC-B5C9-4ADD341D7D12}">
      <dgm:prSet/>
      <dgm:spPr/>
      <dgm:t>
        <a:bodyPr/>
        <a:lstStyle/>
        <a:p>
          <a:endParaRPr lang="en-US"/>
        </a:p>
      </dgm:t>
    </dgm:pt>
    <dgm:pt modelId="{2319080E-386C-4FD2-AC3E-3AEC96D5A4E7}">
      <dgm:prSet/>
      <dgm:spPr/>
      <dgm:t>
        <a:bodyPr/>
        <a:lstStyle/>
        <a:p>
          <a:r>
            <a:rPr lang="en-US" b="0" i="0"/>
            <a:t>Collect Inspection Data;</a:t>
          </a:r>
          <a:endParaRPr lang="en-US"/>
        </a:p>
      </dgm:t>
    </dgm:pt>
    <dgm:pt modelId="{2ABC0420-A2AB-472D-9003-C9F3BA5A9AA5}" type="parTrans" cxnId="{22D8FF35-C373-4232-9EB9-739F4016DA00}">
      <dgm:prSet/>
      <dgm:spPr/>
      <dgm:t>
        <a:bodyPr/>
        <a:lstStyle/>
        <a:p>
          <a:endParaRPr lang="en-US"/>
        </a:p>
      </dgm:t>
    </dgm:pt>
    <dgm:pt modelId="{7815010E-3A21-480D-B513-F1484FC6DEFF}" type="sibTrans" cxnId="{22D8FF35-C373-4232-9EB9-739F4016DA00}">
      <dgm:prSet/>
      <dgm:spPr/>
      <dgm:t>
        <a:bodyPr/>
        <a:lstStyle/>
        <a:p>
          <a:endParaRPr lang="en-US"/>
        </a:p>
      </dgm:t>
    </dgm:pt>
    <dgm:pt modelId="{E27DCF19-21FF-4277-8BC4-D94374FEEF0D}">
      <dgm:prSet/>
      <dgm:spPr/>
      <dgm:t>
        <a:bodyPr/>
        <a:lstStyle/>
        <a:p>
          <a:r>
            <a:rPr lang="en-US" b="0" i="0"/>
            <a:t>Explore and Understand Data;</a:t>
          </a:r>
          <a:endParaRPr lang="en-US"/>
        </a:p>
      </dgm:t>
    </dgm:pt>
    <dgm:pt modelId="{E05BC9C3-3B6F-4922-81EA-E4D9F7E694E3}" type="parTrans" cxnId="{3760B1BA-55A4-49C9-B58F-C704DEEAB567}">
      <dgm:prSet/>
      <dgm:spPr/>
      <dgm:t>
        <a:bodyPr/>
        <a:lstStyle/>
        <a:p>
          <a:endParaRPr lang="en-US"/>
        </a:p>
      </dgm:t>
    </dgm:pt>
    <dgm:pt modelId="{4AB6837E-8004-461F-825A-1F4A25EDD467}" type="sibTrans" cxnId="{3760B1BA-55A4-49C9-B58F-C704DEEAB567}">
      <dgm:prSet/>
      <dgm:spPr/>
      <dgm:t>
        <a:bodyPr/>
        <a:lstStyle/>
        <a:p>
          <a:endParaRPr lang="en-US"/>
        </a:p>
      </dgm:t>
    </dgm:pt>
    <dgm:pt modelId="{C6BFFD16-0E4E-48AD-BFCA-00ED8AA7B7BC}">
      <dgm:prSet/>
      <dgm:spPr/>
      <dgm:t>
        <a:bodyPr/>
        <a:lstStyle/>
        <a:p>
          <a:r>
            <a:rPr lang="en-US" b="0" i="0"/>
            <a:t>Data preparation and preprocessing;</a:t>
          </a:r>
          <a:endParaRPr lang="en-US"/>
        </a:p>
      </dgm:t>
    </dgm:pt>
    <dgm:pt modelId="{0EC07EC9-CB1E-4CF6-90C0-22B895CE9671}" type="parTrans" cxnId="{4AD5E7AE-8CCC-4610-805A-7766C3F1CEAE}">
      <dgm:prSet/>
      <dgm:spPr/>
      <dgm:t>
        <a:bodyPr/>
        <a:lstStyle/>
        <a:p>
          <a:endParaRPr lang="en-US"/>
        </a:p>
      </dgm:t>
    </dgm:pt>
    <dgm:pt modelId="{389AEBD8-EFD9-4993-87DF-5B17B1F14848}" type="sibTrans" cxnId="{4AD5E7AE-8CCC-4610-805A-7766C3F1CEAE}">
      <dgm:prSet/>
      <dgm:spPr/>
      <dgm:t>
        <a:bodyPr/>
        <a:lstStyle/>
        <a:p>
          <a:endParaRPr lang="en-US"/>
        </a:p>
      </dgm:t>
    </dgm:pt>
    <dgm:pt modelId="{7B410607-48B8-4985-B296-C93ABB594844}">
      <dgm:prSet/>
      <dgm:spPr/>
      <dgm:t>
        <a:bodyPr/>
        <a:lstStyle/>
        <a:p>
          <a:r>
            <a:rPr lang="en-US" b="0" i="0"/>
            <a:t>Modeling</a:t>
          </a:r>
          <a:endParaRPr lang="en-US"/>
        </a:p>
      </dgm:t>
    </dgm:pt>
    <dgm:pt modelId="{5B5F3EB4-FCC7-41FD-AC85-70CE64C7AAE5}" type="parTrans" cxnId="{0408B02B-F7C7-4EFE-BD07-8839F98D90CD}">
      <dgm:prSet/>
      <dgm:spPr/>
      <dgm:t>
        <a:bodyPr/>
        <a:lstStyle/>
        <a:p>
          <a:endParaRPr lang="en-US"/>
        </a:p>
      </dgm:t>
    </dgm:pt>
    <dgm:pt modelId="{87FF63A3-BAF4-4D61-BD4B-5092E0ACEB91}" type="sibTrans" cxnId="{0408B02B-F7C7-4EFE-BD07-8839F98D90CD}">
      <dgm:prSet/>
      <dgm:spPr/>
      <dgm:t>
        <a:bodyPr/>
        <a:lstStyle/>
        <a:p>
          <a:endParaRPr lang="en-US"/>
        </a:p>
      </dgm:t>
    </dgm:pt>
    <dgm:pt modelId="{9D9633B2-2E92-4BEF-B197-828BC61EDCDC}" type="pres">
      <dgm:prSet presAssocID="{09752A18-F966-457B-B769-BE87F033EDCE}" presName="linear" presStyleCnt="0">
        <dgm:presLayoutVars>
          <dgm:animLvl val="lvl"/>
          <dgm:resizeHandles val="exact"/>
        </dgm:presLayoutVars>
      </dgm:prSet>
      <dgm:spPr/>
    </dgm:pt>
    <dgm:pt modelId="{6F929E1C-E305-4685-B0BF-BA0B4C2AC437}" type="pres">
      <dgm:prSet presAssocID="{B4B28360-AAD9-44DA-9025-57F1EF52C2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9CDB76-BBEB-4C12-9F70-4F13DEE89F0C}" type="pres">
      <dgm:prSet presAssocID="{DB8199CE-C22F-46A5-AA2D-7515E3E86B67}" presName="spacer" presStyleCnt="0"/>
      <dgm:spPr/>
    </dgm:pt>
    <dgm:pt modelId="{1B14DB63-81AC-4760-9CB3-118CBBC09E22}" type="pres">
      <dgm:prSet presAssocID="{9C1B9579-5562-4523-AB54-A7A5A1D22A9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34E4B9-4AE1-4836-A35A-1942B8DEFC85}" type="pres">
      <dgm:prSet presAssocID="{1E27364E-5E34-4DDD-81C6-7245AE47D67C}" presName="spacer" presStyleCnt="0"/>
      <dgm:spPr/>
    </dgm:pt>
    <dgm:pt modelId="{E9BECBA6-E470-4AA7-BD37-6BD37B4C42B8}" type="pres">
      <dgm:prSet presAssocID="{2319080E-386C-4FD2-AC3E-3AEC96D5A4E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962846-59B7-4D30-9025-1D3C4A041C52}" type="pres">
      <dgm:prSet presAssocID="{7815010E-3A21-480D-B513-F1484FC6DEFF}" presName="spacer" presStyleCnt="0"/>
      <dgm:spPr/>
    </dgm:pt>
    <dgm:pt modelId="{78B8ED61-26D1-468E-B332-860814CA2AEC}" type="pres">
      <dgm:prSet presAssocID="{E27DCF19-21FF-4277-8BC4-D94374FEEF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B899D57-AE35-466B-9ADC-642952D3E322}" type="pres">
      <dgm:prSet presAssocID="{4AB6837E-8004-461F-825A-1F4A25EDD467}" presName="spacer" presStyleCnt="0"/>
      <dgm:spPr/>
    </dgm:pt>
    <dgm:pt modelId="{05F2880C-09A5-485D-90AF-1B413D4CBB49}" type="pres">
      <dgm:prSet presAssocID="{C6BFFD16-0E4E-48AD-BFCA-00ED8AA7B7B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9091F6-813A-4823-9080-567498127509}" type="pres">
      <dgm:prSet presAssocID="{389AEBD8-EFD9-4993-87DF-5B17B1F14848}" presName="spacer" presStyleCnt="0"/>
      <dgm:spPr/>
    </dgm:pt>
    <dgm:pt modelId="{AE9BB935-5E57-491B-9929-8CF875A836CF}" type="pres">
      <dgm:prSet presAssocID="{7B410607-48B8-4985-B296-C93ABB59484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D57103-C7AC-4082-B26C-0F8A856DD70A}" type="presOf" srcId="{2319080E-386C-4FD2-AC3E-3AEC96D5A4E7}" destId="{E9BECBA6-E470-4AA7-BD37-6BD37B4C42B8}" srcOrd="0" destOrd="0" presId="urn:microsoft.com/office/officeart/2005/8/layout/vList2"/>
    <dgm:cxn modelId="{5A35C00D-386B-40FA-9921-DFC4B81FE489}" type="presOf" srcId="{7B410607-48B8-4985-B296-C93ABB594844}" destId="{AE9BB935-5E57-491B-9929-8CF875A836CF}" srcOrd="0" destOrd="0" presId="urn:microsoft.com/office/officeart/2005/8/layout/vList2"/>
    <dgm:cxn modelId="{6CCE1C12-2003-4300-847B-80FEB1E8FCAD}" type="presOf" srcId="{09752A18-F966-457B-B769-BE87F033EDCE}" destId="{9D9633B2-2E92-4BEF-B197-828BC61EDCDC}" srcOrd="0" destOrd="0" presId="urn:microsoft.com/office/officeart/2005/8/layout/vList2"/>
    <dgm:cxn modelId="{A882C121-0BA8-48A7-9C8B-FBDCE8A12821}" type="presOf" srcId="{9C1B9579-5562-4523-AB54-A7A5A1D22A93}" destId="{1B14DB63-81AC-4760-9CB3-118CBBC09E22}" srcOrd="0" destOrd="0" presId="urn:microsoft.com/office/officeart/2005/8/layout/vList2"/>
    <dgm:cxn modelId="{5B3F7A25-60AA-4CA1-AB5D-F3D85D707BB2}" type="presOf" srcId="{C6BFFD16-0E4E-48AD-BFCA-00ED8AA7B7BC}" destId="{05F2880C-09A5-485D-90AF-1B413D4CBB49}" srcOrd="0" destOrd="0" presId="urn:microsoft.com/office/officeart/2005/8/layout/vList2"/>
    <dgm:cxn modelId="{0408B02B-F7C7-4EFE-BD07-8839F98D90CD}" srcId="{09752A18-F966-457B-B769-BE87F033EDCE}" destId="{7B410607-48B8-4985-B296-C93ABB594844}" srcOrd="5" destOrd="0" parTransId="{5B5F3EB4-FCC7-41FD-AC85-70CE64C7AAE5}" sibTransId="{87FF63A3-BAF4-4D61-BD4B-5092E0ACEB91}"/>
    <dgm:cxn modelId="{EAE08F31-092E-49A8-A28A-4E2C0DAFD5B9}" type="presOf" srcId="{E27DCF19-21FF-4277-8BC4-D94374FEEF0D}" destId="{78B8ED61-26D1-468E-B332-860814CA2AEC}" srcOrd="0" destOrd="0" presId="urn:microsoft.com/office/officeart/2005/8/layout/vList2"/>
    <dgm:cxn modelId="{22D8FF35-C373-4232-9EB9-739F4016DA00}" srcId="{09752A18-F966-457B-B769-BE87F033EDCE}" destId="{2319080E-386C-4FD2-AC3E-3AEC96D5A4E7}" srcOrd="2" destOrd="0" parTransId="{2ABC0420-A2AB-472D-9003-C9F3BA5A9AA5}" sibTransId="{7815010E-3A21-480D-B513-F1484FC6DEFF}"/>
    <dgm:cxn modelId="{DD1EA97C-C073-4C39-86D1-C9DFC0A03E02}" type="presOf" srcId="{B4B28360-AAD9-44DA-9025-57F1EF52C245}" destId="{6F929E1C-E305-4685-B0BF-BA0B4C2AC437}" srcOrd="0" destOrd="0" presId="urn:microsoft.com/office/officeart/2005/8/layout/vList2"/>
    <dgm:cxn modelId="{2131DAAE-D876-48D0-90F9-005C3F5EE582}" srcId="{09752A18-F966-457B-B769-BE87F033EDCE}" destId="{B4B28360-AAD9-44DA-9025-57F1EF52C245}" srcOrd="0" destOrd="0" parTransId="{847B8E72-D66A-4483-B592-B9A8348C2728}" sibTransId="{DB8199CE-C22F-46A5-AA2D-7515E3E86B67}"/>
    <dgm:cxn modelId="{4AD5E7AE-8CCC-4610-805A-7766C3F1CEAE}" srcId="{09752A18-F966-457B-B769-BE87F033EDCE}" destId="{C6BFFD16-0E4E-48AD-BFCA-00ED8AA7B7BC}" srcOrd="4" destOrd="0" parTransId="{0EC07EC9-CB1E-4CF6-90C0-22B895CE9671}" sibTransId="{389AEBD8-EFD9-4993-87DF-5B17B1F14848}"/>
    <dgm:cxn modelId="{3760B1BA-55A4-49C9-B58F-C704DEEAB567}" srcId="{09752A18-F966-457B-B769-BE87F033EDCE}" destId="{E27DCF19-21FF-4277-8BC4-D94374FEEF0D}" srcOrd="3" destOrd="0" parTransId="{E05BC9C3-3B6F-4922-81EA-E4D9F7E694E3}" sibTransId="{4AB6837E-8004-461F-825A-1F4A25EDD467}"/>
    <dgm:cxn modelId="{A8A10CC4-50DD-4BAC-B5C9-4ADD341D7D12}" srcId="{09752A18-F966-457B-B769-BE87F033EDCE}" destId="{9C1B9579-5562-4523-AB54-A7A5A1D22A93}" srcOrd="1" destOrd="0" parTransId="{12371838-A679-4DE3-8293-DFC45634D59B}" sibTransId="{1E27364E-5E34-4DDD-81C6-7245AE47D67C}"/>
    <dgm:cxn modelId="{6B5C3C3A-3633-4A36-A8DA-30A86823EF78}" type="presParOf" srcId="{9D9633B2-2E92-4BEF-B197-828BC61EDCDC}" destId="{6F929E1C-E305-4685-B0BF-BA0B4C2AC437}" srcOrd="0" destOrd="0" presId="urn:microsoft.com/office/officeart/2005/8/layout/vList2"/>
    <dgm:cxn modelId="{9720EFBD-0E09-450F-9954-15ACDF8C9CF9}" type="presParOf" srcId="{9D9633B2-2E92-4BEF-B197-828BC61EDCDC}" destId="{D09CDB76-BBEB-4C12-9F70-4F13DEE89F0C}" srcOrd="1" destOrd="0" presId="urn:microsoft.com/office/officeart/2005/8/layout/vList2"/>
    <dgm:cxn modelId="{45637CD1-D483-4982-A79F-769AEB13632C}" type="presParOf" srcId="{9D9633B2-2E92-4BEF-B197-828BC61EDCDC}" destId="{1B14DB63-81AC-4760-9CB3-118CBBC09E22}" srcOrd="2" destOrd="0" presId="urn:microsoft.com/office/officeart/2005/8/layout/vList2"/>
    <dgm:cxn modelId="{0B09C14A-0BA8-482B-A785-9F3134A19796}" type="presParOf" srcId="{9D9633B2-2E92-4BEF-B197-828BC61EDCDC}" destId="{DE34E4B9-4AE1-4836-A35A-1942B8DEFC85}" srcOrd="3" destOrd="0" presId="urn:microsoft.com/office/officeart/2005/8/layout/vList2"/>
    <dgm:cxn modelId="{7351F9FE-3CC3-4C9A-9830-F6487C7B265E}" type="presParOf" srcId="{9D9633B2-2E92-4BEF-B197-828BC61EDCDC}" destId="{E9BECBA6-E470-4AA7-BD37-6BD37B4C42B8}" srcOrd="4" destOrd="0" presId="urn:microsoft.com/office/officeart/2005/8/layout/vList2"/>
    <dgm:cxn modelId="{3E423E2A-2A3C-4217-834C-16D8CB9E2A3D}" type="presParOf" srcId="{9D9633B2-2E92-4BEF-B197-828BC61EDCDC}" destId="{D5962846-59B7-4D30-9025-1D3C4A041C52}" srcOrd="5" destOrd="0" presId="urn:microsoft.com/office/officeart/2005/8/layout/vList2"/>
    <dgm:cxn modelId="{FBCAA48C-45B5-4BCD-A1F2-D0161D1783FA}" type="presParOf" srcId="{9D9633B2-2E92-4BEF-B197-828BC61EDCDC}" destId="{78B8ED61-26D1-468E-B332-860814CA2AEC}" srcOrd="6" destOrd="0" presId="urn:microsoft.com/office/officeart/2005/8/layout/vList2"/>
    <dgm:cxn modelId="{48BF1963-E4D5-486F-BDE5-6CC82F66F444}" type="presParOf" srcId="{9D9633B2-2E92-4BEF-B197-828BC61EDCDC}" destId="{4B899D57-AE35-466B-9ADC-642952D3E322}" srcOrd="7" destOrd="0" presId="urn:microsoft.com/office/officeart/2005/8/layout/vList2"/>
    <dgm:cxn modelId="{8911C6D9-B53C-483E-8272-681841B4BA3E}" type="presParOf" srcId="{9D9633B2-2E92-4BEF-B197-828BC61EDCDC}" destId="{05F2880C-09A5-485D-90AF-1B413D4CBB49}" srcOrd="8" destOrd="0" presId="urn:microsoft.com/office/officeart/2005/8/layout/vList2"/>
    <dgm:cxn modelId="{0FD89E49-4DF7-4A52-AF27-894FC15A75BA}" type="presParOf" srcId="{9D9633B2-2E92-4BEF-B197-828BC61EDCDC}" destId="{7B9091F6-813A-4823-9080-567498127509}" srcOrd="9" destOrd="0" presId="urn:microsoft.com/office/officeart/2005/8/layout/vList2"/>
    <dgm:cxn modelId="{406F0297-D646-43CA-8253-BDD2C302FAEF}" type="presParOf" srcId="{9D9633B2-2E92-4BEF-B197-828BC61EDCDC}" destId="{AE9BB935-5E57-491B-9929-8CF875A836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29E1C-E305-4685-B0BF-BA0B4C2AC437}">
      <dsp:nvSpPr>
        <dsp:cNvPr id="0" name=""/>
        <dsp:cNvSpPr/>
      </dsp:nvSpPr>
      <dsp:spPr>
        <a:xfrm>
          <a:off x="0" y="163823"/>
          <a:ext cx="6391275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/>
            <a:t>Data: </a:t>
          </a:r>
          <a:r>
            <a:rPr lang="en-US" sz="1400" b="0" i="0" kern="1200"/>
            <a:t>merging data on London properties and the relative price paid data from the HM Land Registry and data on amenities and essential facilities surrounding such properties from FourSquare API interface.</a:t>
          </a:r>
          <a:endParaRPr lang="en-US" sz="1400" kern="1200"/>
        </a:p>
      </dsp:txBody>
      <dsp:txXfrm>
        <a:off x="38381" y="202204"/>
        <a:ext cx="6314513" cy="709478"/>
      </dsp:txXfrm>
    </dsp:sp>
    <dsp:sp modelId="{1B14DB63-81AC-4760-9CB3-118CBBC09E22}">
      <dsp:nvSpPr>
        <dsp:cNvPr id="0" name=""/>
        <dsp:cNvSpPr/>
      </dsp:nvSpPr>
      <dsp:spPr>
        <a:xfrm>
          <a:off x="0" y="990383"/>
          <a:ext cx="6391275" cy="78624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Mehodology: </a:t>
          </a:r>
          <a:endParaRPr lang="en-US" sz="1400" kern="1200"/>
        </a:p>
      </dsp:txBody>
      <dsp:txXfrm>
        <a:off x="38381" y="1028764"/>
        <a:ext cx="6314513" cy="709478"/>
      </dsp:txXfrm>
    </dsp:sp>
    <dsp:sp modelId="{E9BECBA6-E470-4AA7-BD37-6BD37B4C42B8}">
      <dsp:nvSpPr>
        <dsp:cNvPr id="0" name=""/>
        <dsp:cNvSpPr/>
      </dsp:nvSpPr>
      <dsp:spPr>
        <a:xfrm>
          <a:off x="0" y="1816943"/>
          <a:ext cx="6391275" cy="78624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Collect Inspection Data;</a:t>
          </a:r>
          <a:endParaRPr lang="en-US" sz="1400" kern="1200"/>
        </a:p>
      </dsp:txBody>
      <dsp:txXfrm>
        <a:off x="38381" y="1855324"/>
        <a:ext cx="6314513" cy="709478"/>
      </dsp:txXfrm>
    </dsp:sp>
    <dsp:sp modelId="{78B8ED61-26D1-468E-B332-860814CA2AEC}">
      <dsp:nvSpPr>
        <dsp:cNvPr id="0" name=""/>
        <dsp:cNvSpPr/>
      </dsp:nvSpPr>
      <dsp:spPr>
        <a:xfrm>
          <a:off x="0" y="2643503"/>
          <a:ext cx="6391275" cy="78624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Explore and Understand Data;</a:t>
          </a:r>
          <a:endParaRPr lang="en-US" sz="1400" kern="1200"/>
        </a:p>
      </dsp:txBody>
      <dsp:txXfrm>
        <a:off x="38381" y="2681884"/>
        <a:ext cx="6314513" cy="709478"/>
      </dsp:txXfrm>
    </dsp:sp>
    <dsp:sp modelId="{05F2880C-09A5-485D-90AF-1B413D4CBB49}">
      <dsp:nvSpPr>
        <dsp:cNvPr id="0" name=""/>
        <dsp:cNvSpPr/>
      </dsp:nvSpPr>
      <dsp:spPr>
        <a:xfrm>
          <a:off x="0" y="3470063"/>
          <a:ext cx="6391275" cy="78624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preparation and preprocessing;</a:t>
          </a:r>
          <a:endParaRPr lang="en-US" sz="1400" kern="1200"/>
        </a:p>
      </dsp:txBody>
      <dsp:txXfrm>
        <a:off x="38381" y="3508444"/>
        <a:ext cx="6314513" cy="709478"/>
      </dsp:txXfrm>
    </dsp:sp>
    <dsp:sp modelId="{AE9BB935-5E57-491B-9929-8CF875A836CF}">
      <dsp:nvSpPr>
        <dsp:cNvPr id="0" name=""/>
        <dsp:cNvSpPr/>
      </dsp:nvSpPr>
      <dsp:spPr>
        <a:xfrm>
          <a:off x="0" y="4296623"/>
          <a:ext cx="6391275" cy="7862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Modeling</a:t>
          </a:r>
          <a:endParaRPr lang="en-US" sz="1400" kern="1200"/>
        </a:p>
      </dsp:txBody>
      <dsp:txXfrm>
        <a:off x="38381" y="4335004"/>
        <a:ext cx="6314513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1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9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72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3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8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8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5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it-IT" sz="3600" b="1">
                <a:solidFill>
                  <a:srgbClr val="FFFFFF"/>
                </a:solidFill>
              </a:rPr>
            </a:br>
            <a:br>
              <a:rPr lang="it-IT" sz="3600" b="1">
                <a:solidFill>
                  <a:srgbClr val="FFFFFF"/>
                </a:solidFill>
              </a:rPr>
            </a:br>
            <a:r>
              <a:rPr lang="it-IT" sz="3600" b="1">
                <a:solidFill>
                  <a:srgbClr val="FFFFFF"/>
                </a:solidFill>
              </a:rPr>
              <a:t>IBM CAPSTONE PROJECT – </a:t>
            </a:r>
            <a:r>
              <a:rPr lang="en" sz="3600" b="1">
                <a:solidFill>
                  <a:srgbClr val="FFFFFF"/>
                </a:solidFill>
              </a:rPr>
              <a:t>The Battle of Neighborhoods: </a:t>
            </a:r>
            <a:br>
              <a:rPr lang="en" sz="3600" b="1">
                <a:solidFill>
                  <a:srgbClr val="FFFFFF"/>
                </a:solidFill>
              </a:rPr>
            </a:br>
            <a:r>
              <a:rPr lang="en" sz="3600" b="1">
                <a:solidFill>
                  <a:srgbClr val="FFFFFF"/>
                </a:solidFill>
              </a:rPr>
              <a:t>Cluster Analysis of London Real Estate Market</a:t>
            </a:r>
            <a:endParaRPr lang="it-IT" sz="3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 b="1">
                <a:solidFill>
                  <a:schemeClr val="tx1"/>
                </a:solidFill>
              </a:rPr>
              <a:t>Business Problem section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">
                <a:solidFill>
                  <a:schemeClr val="tx1"/>
                </a:solidFill>
              </a:rPr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>
                <a:solidFill>
                  <a:schemeClr val="tx1"/>
                </a:solidFill>
              </a:rPr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>
                <a:solidFill>
                  <a:schemeClr val="tx1"/>
                </a:solidFill>
              </a:rPr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>
                <a:solidFill>
                  <a:schemeClr val="tx1"/>
                </a:solidFill>
              </a:rPr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>
                <a:solidFill>
                  <a:schemeClr val="tx1"/>
                </a:solidFill>
              </a:rPr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>
                <a:solidFill>
                  <a:schemeClr val="tx1"/>
                </a:solidFill>
              </a:rPr>
              <a:t>Tax hikes addressing overseas buyers of homes in England and Wales.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 b="1">
                <a:solidFill>
                  <a:schemeClr val="tx1"/>
                </a:solidFill>
              </a:rPr>
              <a:t>Business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">
                <a:solidFill>
                  <a:schemeClr val="tx1"/>
                </a:solidFill>
              </a:rPr>
              <a:t>How could we provide support to homebuyers clientele in to purchase a suitable real estate in London in this uncertain economic and financial scenario?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 b="1">
                <a:solidFill>
                  <a:schemeClr val="tx1"/>
                </a:solidFill>
              </a:rPr>
              <a:t>Solution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">
                <a:solidFill>
                  <a:schemeClr val="tx1"/>
                </a:solidFill>
              </a:rPr>
              <a:t>Clustering London neighborhoods in order to recommend venues and the current average price of real estate where homebuyers can make a real estate investment. 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sz="3300" b="1">
                <a:solidFill>
                  <a:srgbClr val="EBEBEB"/>
                </a:solidFill>
              </a:rPr>
              <a:t>Data and 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97D2DFA-255D-4DB8-A64A-6B33A1560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9917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1A163B2-80B5-D24F-8776-980A3BFB48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4" r="1" b="12451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 vert="horz" lIns="228600" tIns="228600" rIns="228600" bIns="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02B3B6F-728C-4AD9-A2DE-EF84AB80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0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it-IT" sz="3200" b="1">
                <a:solidFill>
                  <a:schemeClr val="tx1"/>
                </a:solidFill>
              </a:rPr>
              <a:t>Outcome: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sz="1700">
                <a:solidFill>
                  <a:schemeClr val="tx1"/>
                </a:solidFill>
              </a:rPr>
              <a:t>Examination of real estates according to neighborhoods/London areas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>
                <a:solidFill>
                  <a:schemeClr val="tx1"/>
                </a:solidFill>
              </a:rPr>
              <a:t>West London (Notting Hill, Kensington, Chelsea, Marylebone) and North-West London (Hampsted) might be considered highly profitable venues to purchase a real estate;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>
                <a:solidFill>
                  <a:schemeClr val="tx1"/>
                </a:solidFill>
              </a:rPr>
              <a:t>South-West London (Wandsworth, Balham) and North-West London (Isliington) are arising as next future elite venues with a wide range of amenities and facilities. </a:t>
            </a:r>
          </a:p>
          <a:p>
            <a:pPr>
              <a:lnSpc>
                <a:spcPct val="90000"/>
              </a:lnSpc>
            </a:pPr>
            <a:r>
              <a:rPr lang="en" sz="1700">
                <a:solidFill>
                  <a:schemeClr val="tx1"/>
                </a:solidFill>
              </a:rPr>
              <a:t>Examination of real estates  by clusters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>
                <a:solidFill>
                  <a:schemeClr val="tx1"/>
                </a:solidFill>
              </a:rPr>
              <a:t>Clusters 0, 2 and 4 may target home buyers prone to live in 'green' areas with parks, waterfronts;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" sz="1700">
                <a:solidFill>
                  <a:schemeClr val="tx1"/>
                </a:solidFill>
              </a:rPr>
              <a:t>Clusters 1 and 3 may target individuals who love pubs, theatres and soccer.</a:t>
            </a:r>
            <a:endParaRPr lang="it-IT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  IBM CAPSTONE PROJECT –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 Analysis of London Real Estate Market</dc:title>
  <dc:creator>user</dc:creator>
  <cp:lastModifiedBy>user</cp:lastModifiedBy>
  <cp:revision>1</cp:revision>
  <dcterms:created xsi:type="dcterms:W3CDTF">2020-07-04T11:43:52Z</dcterms:created>
  <dcterms:modified xsi:type="dcterms:W3CDTF">2020-07-04T11:43:55Z</dcterms:modified>
</cp:coreProperties>
</file>