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i="1" dirty="0"/>
              <a:t>MEASURE  ENERGY  CONSUMPTION</a:t>
            </a:r>
            <a:endParaRPr lang="en-US" i="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p:cNvPicPr>
            <a:picLocks noChangeAspect="1"/>
          </p:cNvPicPr>
          <p:nvPr/>
        </p:nvPicPr>
        <p:blipFill>
          <a:blip r:embed="rId1" cstate="print"/>
          <a:stretch>
            <a:fillRect/>
          </a:stretch>
        </p:blipFill>
        <p:spPr>
          <a:xfrm>
            <a:off x="0" y="0"/>
            <a:ext cx="11684000" cy="5549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integration ;</a:t>
            </a:r>
            <a:endParaRPr lang="en-US" dirty="0"/>
          </a:p>
        </p:txBody>
      </p:sp>
      <p:sp>
        <p:nvSpPr>
          <p:cNvPr id="3" name="Content Placeholder 2"/>
          <p:cNvSpPr txBox="1"/>
          <p:nvPr/>
        </p:nvSpPr>
        <p:spPr>
          <a:xfrm>
            <a:off x="611560" y="1981199"/>
            <a:ext cx="10234240" cy="358140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a:t>In general, electrical energy consumption clustering studies are based on consumption data only. However, in some studies, various data affecting electricity consumption can also be included in the analysis. In such multivariate studies, different data sets should be combined and analyzes should be performed on a single data set.</a:t>
            </a:r>
            <a:endParaRPr lang="en-GB"/>
          </a:p>
          <a:p>
            <a:r>
              <a:rPr lang="en-GB"/>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integration].</a:t>
            </a:r>
            <a:endParaRPr lang="en-GB"/>
          </a:p>
          <a:p>
            <a:r>
              <a:rPr lang="en-GB"/>
              <a:t>Apart from the structural differences, the content of the data sets to be combined may also differ. Electricity consumption data are time series type data. The difference in the time intervals and resolutions of suchdata sets may cause dimensional incompatibility. On the other hand, not all of the features in a dataset content may be needed. The new data set to be created by selecting only the required features may increase the speed and simplicity of the analysis</a:t>
            </a:r>
            <a:endParaRPr lang="en-GB"/>
          </a:p>
          <a:p>
            <a:r>
              <a:rPr lang="en-GB"/>
              <a:t>In order to prevent such problems, the data sets can be treated with the help of other pre-processing steps to made ready for integration. It should be noted that there is no hierarchical order between the data preprocessing steps. In case of need, any of preprocessing step can be used over and over again.</a:t>
            </a:r>
            <a:endParaRPr lang="en-GB"/>
          </a:p>
          <a:p>
            <a:endParaRPr lang="en-GB"/>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detection;</a:t>
            </a:r>
            <a:endParaRPr lang="en-US" dirty="0"/>
          </a:p>
        </p:txBody>
      </p:sp>
      <p:pic>
        <p:nvPicPr>
          <p:cNvPr id="3" name="image8.jpeg"/>
          <p:cNvPicPr>
            <a:picLocks noChangeAspect="1"/>
          </p:cNvPicPr>
          <p:nvPr/>
        </p:nvPicPr>
        <p:blipFill>
          <a:blip r:embed="rId1" cstate="print"/>
          <a:stretch>
            <a:fillRect/>
          </a:stretch>
        </p:blipFill>
        <p:spPr>
          <a:xfrm>
            <a:off x="444500" y="1955800"/>
            <a:ext cx="109093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outlier data  and missing data </a:t>
            </a:r>
            <a:endParaRPr lang="en-US" dirty="0"/>
          </a:p>
        </p:txBody>
      </p:sp>
      <p:sp>
        <p:nvSpPr>
          <p:cNvPr id="6" name="TextBox 5"/>
          <p:cNvSpPr txBox="1"/>
          <p:nvPr/>
        </p:nvSpPr>
        <p:spPr>
          <a:xfrm>
            <a:off x="685801" y="1837765"/>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In its most general definition, it is the values that are far from the general data distribution and are statistically inconsistent with other data. Power system transients or malfunctioning in measurement and communication infrastructure may cause outliers. For example, a value of 300kWh in the hourly energy consumption data of a facility with an installed power of 100kW is an outlier. </a:t>
            </a:r>
            <a:endParaRPr lang="en-US" dirty="0"/>
          </a:p>
        </p:txBody>
      </p:sp>
      <p:sp>
        <p:nvSpPr>
          <p:cNvPr id="8" name="TextBox 7"/>
          <p:cNvSpPr txBox="1"/>
          <p:nvPr/>
        </p:nvSpPr>
        <p:spPr>
          <a:xfrm>
            <a:off x="685801" y="3283288"/>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Missing data are empty or meaningless sections in the data set as the result of problems in the phase of measurement, transfer, or storage processes. </a:t>
            </a:r>
            <a:endParaRPr lang="en-GB" dirty="0"/>
          </a:p>
          <a:p>
            <a:r>
              <a:rPr lang="en-GB" dirty="0"/>
              <a:t>The first step of data cleaning preprocessing is bad data (outlier, noisy data, or missing data) detection. Noisy and missing data can be detected simply but outlier detection is complicated.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Program;</a:t>
            </a:r>
            <a:endParaRPr lang="en-US" dirty="0"/>
          </a:p>
        </p:txBody>
      </p:sp>
      <p:sp>
        <p:nvSpPr>
          <p:cNvPr id="4" name="TextBox 3"/>
          <p:cNvSpPr txBox="1"/>
          <p:nvPr/>
        </p:nvSpPr>
        <p:spPr>
          <a:xfrm>
            <a:off x="1109317" y="1701790"/>
            <a:ext cx="8015633" cy="3139321"/>
          </a:xfrm>
          <a:prstGeom prst="rect">
            <a:avLst/>
          </a:prstGeom>
          <a:noFill/>
        </p:spPr>
        <p:txBody>
          <a:bodyPr wrap="square">
            <a:spAutoFit/>
          </a:bodyPr>
          <a:lstStyle/>
          <a:p>
            <a:r>
              <a:rPr lang="en-US" dirty="0"/>
              <a:t>import </a:t>
            </a:r>
            <a:r>
              <a:rPr lang="en-US" dirty="0" err="1"/>
              <a:t>java.lang.management.ManagementFactory</a:t>
            </a:r>
            <a:r>
              <a:rPr lang="en-US" dirty="0"/>
              <a:t>;</a:t>
            </a:r>
            <a:endParaRPr lang="en-US" dirty="0"/>
          </a:p>
          <a:p>
            <a:r>
              <a:rPr lang="en-US" dirty="0"/>
              <a:t>import </a:t>
            </a:r>
            <a:r>
              <a:rPr lang="en-US" dirty="0" err="1"/>
              <a:t>com.sun.management.OperatingSystemMXBean</a:t>
            </a:r>
            <a:r>
              <a:rPr lang="en-US" dirty="0"/>
              <a:t>;</a:t>
            </a:r>
            <a:endParaRPr lang="en-US" dirty="0"/>
          </a:p>
          <a:p>
            <a:endParaRPr lang="en-US" dirty="0"/>
          </a:p>
          <a:p>
            <a:r>
              <a:rPr lang="en-US" dirty="0"/>
              <a:t>public class </a:t>
            </a:r>
            <a:r>
              <a:rPr lang="en-US" dirty="0" err="1"/>
              <a:t>EnergyConsumptionMonitor</a:t>
            </a:r>
            <a:r>
              <a:rPr lang="en-US" dirty="0"/>
              <a:t> {</a:t>
            </a:r>
            <a:endParaRPr lang="en-US" dirty="0"/>
          </a:p>
          <a:p>
            <a:r>
              <a:rPr lang="en-US" dirty="0"/>
              <a:t>    public static void main(String[] </a:t>
            </a:r>
            <a:r>
              <a:rPr lang="en-US" dirty="0" err="1"/>
              <a:t>args</a:t>
            </a:r>
            <a:r>
              <a:rPr lang="en-US" dirty="0"/>
              <a:t>) {</a:t>
            </a:r>
            <a:endParaRPr lang="en-US" dirty="0"/>
          </a:p>
          <a:p>
            <a:r>
              <a:rPr lang="en-US" dirty="0"/>
              <a:t>        </a:t>
            </a:r>
            <a:r>
              <a:rPr lang="en-US" dirty="0" err="1"/>
              <a:t>OperatingSystemMXBean</a:t>
            </a:r>
            <a:r>
              <a:rPr lang="en-US" dirty="0"/>
              <a:t> </a:t>
            </a:r>
            <a:r>
              <a:rPr lang="en-US" dirty="0" err="1"/>
              <a:t>osMBean</a:t>
            </a:r>
            <a:r>
              <a:rPr lang="en-US" dirty="0"/>
              <a:t> = (</a:t>
            </a:r>
            <a:r>
              <a:rPr lang="en-US" dirty="0" err="1"/>
              <a:t>OperatingSystemMXBean</a:t>
            </a:r>
            <a:r>
              <a:rPr lang="en-US" dirty="0"/>
              <a:t>) </a:t>
            </a:r>
            <a:r>
              <a:rPr lang="en-US" dirty="0" err="1"/>
              <a:t>ManagementFactory.getOperatingSystemMXBean</a:t>
            </a:r>
            <a:r>
              <a:rPr lang="en-US" dirty="0"/>
              <a:t>();</a:t>
            </a:r>
            <a:endParaRPr lang="en-US" dirty="0"/>
          </a:p>
          <a:p>
            <a:r>
              <a:rPr lang="en-US" dirty="0"/>
              <a:t>        double </a:t>
            </a:r>
            <a:r>
              <a:rPr lang="en-US" dirty="0" err="1"/>
              <a:t>cpuUsage</a:t>
            </a:r>
            <a:r>
              <a:rPr lang="en-US" dirty="0"/>
              <a:t> = </a:t>
            </a:r>
            <a:r>
              <a:rPr lang="en-US" dirty="0" err="1"/>
              <a:t>osMBean.getSystemCpuLoad</a:t>
            </a:r>
            <a:r>
              <a:rPr lang="en-US" dirty="0"/>
              <a:t>() * 100;</a:t>
            </a:r>
            <a:endParaRPr lang="en-US" dirty="0"/>
          </a:p>
          <a:p>
            <a:r>
              <a:rPr lang="en-US" dirty="0"/>
              <a:t>        </a:t>
            </a:r>
            <a:r>
              <a:rPr lang="en-US" dirty="0" err="1"/>
              <a:t>System.out.println</a:t>
            </a:r>
            <a:r>
              <a:rPr lang="en-US" dirty="0"/>
              <a:t>("CPU Usage: " + </a:t>
            </a:r>
            <a:r>
              <a:rPr lang="en-US" dirty="0" err="1"/>
              <a:t>cpuUsage</a:t>
            </a:r>
            <a:r>
              <a:rPr lang="en-US" dirty="0"/>
              <a:t> + "%");</a:t>
            </a:r>
            <a:endParaRPr lang="en-US" dirty="0"/>
          </a:p>
          <a:p>
            <a:r>
              <a:rPr lang="en-US" dirty="0"/>
              <a:t>    }</a:t>
            </a:r>
            <a:endParaRPr lang="en-US" dirty="0"/>
          </a:p>
          <a:p>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OUTPUT</a:t>
            </a:r>
            <a:endParaRPr lang="en-GB" altLang="en-US"/>
          </a:p>
        </p:txBody>
      </p:sp>
      <p:sp>
        <p:nvSpPr>
          <p:cNvPr id="3" name="Text Box 2"/>
          <p:cNvSpPr txBox="1"/>
          <p:nvPr/>
        </p:nvSpPr>
        <p:spPr>
          <a:xfrm>
            <a:off x="292100" y="2479675"/>
            <a:ext cx="4064000" cy="368300"/>
          </a:xfrm>
          <a:prstGeom prst="rect">
            <a:avLst/>
          </a:prstGeom>
          <a:noFill/>
        </p:spPr>
        <p:txBody>
          <a:bodyPr wrap="square" rtlCol="0">
            <a:spAutoFit/>
          </a:bodyPr>
          <a:p>
            <a:r>
              <a:rPr lang="en-GB" altLang="en-US"/>
              <a:t>java   -   cp   /  tmp /8U1v8pi9uj</a:t>
            </a:r>
            <a:endParaRPr lang="en-GB" altLang="en-US"/>
          </a:p>
        </p:txBody>
      </p:sp>
      <p:sp>
        <p:nvSpPr>
          <p:cNvPr id="4" name="Text Box 3"/>
          <p:cNvSpPr txBox="1"/>
          <p:nvPr/>
        </p:nvSpPr>
        <p:spPr>
          <a:xfrm>
            <a:off x="1936115" y="2973705"/>
            <a:ext cx="4064000" cy="368300"/>
          </a:xfrm>
          <a:prstGeom prst="rect">
            <a:avLst/>
          </a:prstGeom>
          <a:noFill/>
        </p:spPr>
        <p:txBody>
          <a:bodyPr wrap="square" rtlCol="0">
            <a:spAutoFit/>
          </a:bodyPr>
          <a:p>
            <a:r>
              <a:rPr lang="en-GB" altLang="en-US"/>
              <a:t>EnergyConsumption moniter</a:t>
            </a:r>
            <a:endParaRPr lang="en-GB" altLang="en-US"/>
          </a:p>
        </p:txBody>
      </p:sp>
      <p:sp>
        <p:nvSpPr>
          <p:cNvPr id="6" name="Text Box 5"/>
          <p:cNvSpPr txBox="1"/>
          <p:nvPr/>
        </p:nvSpPr>
        <p:spPr>
          <a:xfrm>
            <a:off x="507365" y="3608705"/>
            <a:ext cx="4064000" cy="368300"/>
          </a:xfrm>
          <a:prstGeom prst="rect">
            <a:avLst/>
          </a:prstGeom>
          <a:noFill/>
        </p:spPr>
        <p:txBody>
          <a:bodyPr wrap="square" rtlCol="0">
            <a:spAutoFit/>
          </a:bodyPr>
          <a:p>
            <a:r>
              <a:rPr lang="en-GB" altLang="en-US"/>
              <a:t>CPU     Usage :61  .84773676066042%</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4" name="TextBox 3"/>
          <p:cNvSpPr txBox="1"/>
          <p:nvPr/>
        </p:nvSpPr>
        <p:spPr>
          <a:xfrm>
            <a:off x="596900" y="1997839"/>
            <a:ext cx="10198100" cy="2862322"/>
          </a:xfrm>
          <a:prstGeom prst="rect">
            <a:avLst/>
          </a:prstGeom>
          <a:noFill/>
        </p:spPr>
        <p:txBody>
          <a:bodyPr wrap="square">
            <a:spAutoFit/>
          </a:bodyPr>
          <a:lstStyle/>
          <a:p>
            <a:pPr marL="285750" indent="-285750">
              <a:buFont typeface="Wingdings" panose="05000000000000000000" pitchFamily="2" charset="2"/>
              <a:buChar char="q"/>
            </a:pPr>
            <a:r>
              <a:rPr lang="en-GB" dirty="0"/>
              <a:t>    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pPr marL="285750" indent="-285750">
              <a:buFont typeface="Wingdings" panose="05000000000000000000" pitchFamily="2" charset="2"/>
              <a:buChar char="q"/>
            </a:pPr>
            <a:r>
              <a:rPr lang="en-GB" dirty="0"/>
              <a:t>    In the first part of the study, data pre-processing steps have been discussed and their applications on electrical energy consumption data has been examined. Studies in the literature have been reviewed and the ones that contain details about the data preprocessing have been taken into account. The data preprocessing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endParaRPr lang="en-US" dirty="0"/>
          </a:p>
        </p:txBody>
      </p:sp>
      <p:sp>
        <p:nvSpPr>
          <p:cNvPr id="4" name="TextBox 3"/>
          <p:cNvSpPr txBox="1"/>
          <p:nvPr/>
        </p:nvSpPr>
        <p:spPr>
          <a:xfrm>
            <a:off x="1320800" y="2719650"/>
            <a:ext cx="8083550" cy="2677656"/>
          </a:xfrm>
          <a:prstGeom prst="rect">
            <a:avLst/>
          </a:prstGeom>
          <a:noFill/>
        </p:spPr>
        <p:txBody>
          <a:bodyPr wrap="square">
            <a:spAutoFit/>
          </a:bodyPr>
          <a:lstStyle/>
          <a:p>
            <a:r>
              <a:rPr lang="en-US" sz="2800" b="0" i="0" dirty="0">
                <a:solidFill>
                  <a:srgbClr val="040C28"/>
                </a:solidFill>
                <a:effectLst/>
                <a:latin typeface="Google Sans"/>
              </a:rPr>
              <a:t>Physical power monitors</a:t>
            </a:r>
            <a:r>
              <a:rPr lang="en-US" sz="2800" b="0" i="0" dirty="0">
                <a:solidFill>
                  <a:srgbClr val="202124"/>
                </a:solidFill>
                <a:effectLst/>
                <a:latin typeface="Google Sans"/>
              </a:rPr>
              <a:t> are the most accurate tools to measure the energy consumed by any device connected to an electric socket. Power monitors are directly connected to the power source of </a:t>
            </a:r>
            <a:r>
              <a:rPr lang="en-US" sz="2800" b="0" i="1" dirty="0">
                <a:solidFill>
                  <a:srgbClr val="202124"/>
                </a:solidFill>
                <a:effectLst/>
                <a:latin typeface="Google Sans"/>
              </a:rPr>
              <a:t>the</a:t>
            </a:r>
            <a:r>
              <a:rPr lang="en-US" sz="2800" b="0" i="0" dirty="0">
                <a:solidFill>
                  <a:srgbClr val="202124"/>
                </a:solidFill>
                <a:effectLst/>
                <a:latin typeface="Google Sans"/>
              </a:rPr>
              <a:t> device and measure the actual power leveraged at any instant of time.</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US" dirty="0"/>
          </a:p>
        </p:txBody>
      </p:sp>
      <p:sp>
        <p:nvSpPr>
          <p:cNvPr id="3" name="Text Placeholder 2"/>
          <p:cNvSpPr>
            <a:spLocks noGrp="1"/>
          </p:cNvSpPr>
          <p:nvPr>
            <p:ph type="body" sz="half" idx="2"/>
          </p:nvPr>
        </p:nvSpPr>
        <p:spPr/>
        <p:txBody>
          <a:bodyPr/>
          <a:lstStyle/>
          <a:p>
            <a:r>
              <a:rPr lang="en-IN" sz="2800" dirty="0"/>
              <a:t>By </a:t>
            </a:r>
            <a:endParaRPr lang="en-US" sz="2800" dirty="0"/>
          </a:p>
          <a:p>
            <a:r>
              <a:rPr lang="en-GB" altLang="en-IN" sz="2800" dirty="0"/>
              <a:t>A.Abinash</a:t>
            </a:r>
            <a:endParaRPr lang="en-GB" alt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4" name="TextBox 3"/>
          <p:cNvSpPr txBox="1"/>
          <p:nvPr/>
        </p:nvSpPr>
        <p:spPr>
          <a:xfrm>
            <a:off x="251791" y="2252870"/>
            <a:ext cx="11078818" cy="3139321"/>
          </a:xfrm>
          <a:prstGeom prst="rect">
            <a:avLst/>
          </a:prstGeom>
          <a:noFill/>
        </p:spPr>
        <p:txBody>
          <a:bodyPr wrap="square">
            <a:spAutoFit/>
          </a:bodyPr>
          <a:lstStyle/>
          <a:p>
            <a:pPr algn="l"/>
            <a:endParaRPr lang="en-US" sz="1800" b="1" i="0" u="none" strike="noStrike" baseline="0" dirty="0">
              <a:latin typeface="Calibri,Bold"/>
            </a:endParaRPr>
          </a:p>
          <a:p>
            <a:pPr algn="l"/>
            <a:r>
              <a:rPr lang="en-US" sz="1800" b="0" i="0" u="none" strike="noStrike" baseline="0" dirty="0">
                <a:latin typeface="Calibri" panose="020F0502020204030204" pitchFamily="34" charset="0"/>
              </a:rPr>
              <a:t>The task of reducing the energy footprint of IT devices and software has been a challenge for Green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IT research. Monitoring approaches have primarily focused on measuring the energy consumption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the hardware components of computing devices. The use of applications or software on our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computer systems consumes energy and it also affects how various hardware components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system resources consume energy. Consequently, running web browsers applications will </a:t>
            </a:r>
            <a:r>
              <a:rPr lang="en-US" sz="1800" b="0" i="0" u="none" strike="noStrike" baseline="0" dirty="0" err="1">
                <a:latin typeface="Calibri" panose="020F0502020204030204" pitchFamily="34" charset="0"/>
              </a:rPr>
              <a:t>utilise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considerable energy and battery consumption. In this research, we have run different types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experiments which involve the use of several measuring tools. </a:t>
            </a:r>
            <a:r>
              <a:rPr lang="en-US" sz="1800" b="0" i="0" u="none" strike="noStrike" baseline="0" dirty="0" err="1">
                <a:latin typeface="Calibri" panose="020F0502020204030204" pitchFamily="34" charset="0"/>
              </a:rPr>
              <a:t>Firsly</a:t>
            </a:r>
            <a:r>
              <a:rPr lang="en-US" sz="1800" b="0" i="0" u="none" strike="noStrike" baseline="0" dirty="0">
                <a:latin typeface="Calibri" panose="020F0502020204030204" pitchFamily="34" charset="0"/>
              </a:rPr>
              <a:t>, a joulemeter is used to monitor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(and measure) the power consumed by the hardware and software while running web-based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stand-alone applications on several devices. Additionally, the tablet in-built battery status checker is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used to measure the battery consumption when web-based applications are run on the device.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4" name="TextBox 3"/>
          <p:cNvSpPr txBox="1"/>
          <p:nvPr/>
        </p:nvSpPr>
        <p:spPr>
          <a:xfrm>
            <a:off x="685801" y="2259449"/>
            <a:ext cx="10257183" cy="2339102"/>
          </a:xfrm>
          <a:prstGeom prst="rect">
            <a:avLst/>
          </a:prstGeom>
          <a:noFill/>
        </p:spPr>
        <p:txBody>
          <a:bodyPr wrap="square">
            <a:spAutoFit/>
          </a:bodyPr>
          <a:lstStyle/>
          <a:p>
            <a:pPr algn="l"/>
            <a:r>
              <a:rPr lang="en-US" sz="2000" b="1" i="0" u="none" strike="noStrike" baseline="0" dirty="0">
                <a:latin typeface="Cambria,Bold"/>
              </a:rPr>
              <a:t> </a:t>
            </a:r>
            <a:endParaRPr lang="en-US" sz="2000" b="1" i="0" u="none" strike="noStrike" baseline="0" dirty="0">
              <a:latin typeface="Cambria,Bold"/>
            </a:endParaRPr>
          </a:p>
          <a:p>
            <a:pPr algn="l"/>
            <a:r>
              <a:rPr lang="en-US" sz="1800" b="0" i="0" u="none" strike="noStrike" baseline="0" dirty="0">
                <a:latin typeface="Calibri" panose="020F0502020204030204" pitchFamily="34" charset="0"/>
              </a:rPr>
              <a:t>Green computing technology focuses on the efficient use of computing resources. In computing</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devices such as laptops, smartphones, tablets, or other mobile devices, energy consumption is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top priority because they are run on battery, with limited lifespan, as their source of power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(Banerjee et al. 2007). With the increasing complexity of IT equipment, the energy consumption rate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of these devices system also increases (</a:t>
            </a:r>
            <a:r>
              <a:rPr lang="en-US" sz="1800" b="0" i="0" u="none" strike="noStrike" baseline="0" dirty="0" err="1">
                <a:latin typeface="Calibri" panose="020F0502020204030204" pitchFamily="34" charset="0"/>
              </a:rPr>
              <a:t>Silven</a:t>
            </a:r>
            <a:r>
              <a:rPr lang="en-US" sz="1800" b="0" i="0" u="none" strike="noStrike" baseline="0" dirty="0">
                <a:latin typeface="Calibri" panose="020F0502020204030204" pitchFamily="34" charset="0"/>
              </a:rPr>
              <a:t> and </a:t>
            </a:r>
            <a:r>
              <a:rPr lang="en-US" sz="1800" b="0" i="0" u="none" strike="noStrike" baseline="0" dirty="0" err="1">
                <a:latin typeface="Calibri" panose="020F0502020204030204" pitchFamily="34" charset="0"/>
              </a:rPr>
              <a:t>Jyrkka</a:t>
            </a:r>
            <a:r>
              <a:rPr lang="en-US" sz="1800" b="0" i="0" u="none" strike="noStrike" baseline="0" dirty="0">
                <a:latin typeface="Calibri" panose="020F0502020204030204" pitchFamily="34" charset="0"/>
              </a:rPr>
              <a:t>, 2007). Most portable mobile device users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are conscious of the energy usage by these devices and consequently, they look for ways through</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which the lifespan of the battery can be extended to serve them longer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6835" y="879905"/>
            <a:ext cx="8534400" cy="4708981"/>
          </a:xfrm>
          <a:prstGeom prst="rect">
            <a:avLst/>
          </a:prstGeom>
          <a:noFill/>
        </p:spPr>
        <p:txBody>
          <a:bodyPr wrap="square">
            <a:spAutoFit/>
          </a:bodyPr>
          <a:lstStyle/>
          <a:p>
            <a:pPr algn="l"/>
            <a:r>
              <a:rPr lang="en-US" sz="4800" b="1" i="0" u="none" strike="noStrike" baseline="0" dirty="0">
                <a:latin typeface="Cambria,Bold"/>
              </a:rPr>
              <a:t>1.1 Aim</a:t>
            </a:r>
            <a:endParaRPr lang="en-US" sz="4800" b="1" i="0" u="none" strike="noStrike" baseline="0" dirty="0">
              <a:latin typeface="Cambria,Bold"/>
            </a:endParaRPr>
          </a:p>
          <a:p>
            <a:pPr algn="l"/>
            <a:r>
              <a:rPr lang="en-US" sz="1800" b="0" i="0" u="none" strike="noStrike" baseline="0" dirty="0">
                <a:latin typeface="Calibri" panose="020F0502020204030204" pitchFamily="34" charset="0"/>
              </a:rPr>
              <a:t>The aim of this paper is to discuss the results for several investigations conducted on the energy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battery) consumption for running web-based and standalone applications on Windows and IOS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portable computing devices. The following objectives will help to achieve this aim:</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1: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running </a:t>
            </a:r>
            <a:r>
              <a:rPr lang="en-US" sz="1800" b="0" i="0" u="none" strike="noStrike" baseline="0" dirty="0" err="1">
                <a:latin typeface="Calibri" panose="020F0502020204030204" pitchFamily="34" charset="0"/>
              </a:rPr>
              <a:t>youtube</a:t>
            </a:r>
            <a:r>
              <a:rPr lang="en-US" sz="1800" b="0" i="0" u="none" strike="noStrike" baseline="0" dirty="0">
                <a:latin typeface="Calibri" panose="020F0502020204030204" pitchFamily="34" charset="0"/>
              </a:rPr>
              <a:t> videos in different web browsers (e.g. Google Chrome, Mozilla Firefox,</a:t>
            </a:r>
            <a:endParaRPr lang="en-US" sz="1800" b="0" i="0" u="none" strike="noStrike" baseline="0" dirty="0">
              <a:latin typeface="Calibri" panose="020F0502020204030204" pitchFamily="34" charset="0"/>
            </a:endParaRPr>
          </a:p>
          <a:p>
            <a:pPr algn="l"/>
            <a:r>
              <a:rPr lang="en-US" sz="1800" b="0" i="0" u="none" strike="noStrike" baseline="0" dirty="0" err="1">
                <a:latin typeface="Calibri" panose="020F0502020204030204" pitchFamily="34" charset="0"/>
              </a:rPr>
              <a:t>etc</a:t>
            </a:r>
            <a:r>
              <a:rPr lang="en-US" sz="1800" b="0" i="0" u="none" strike="noStrike" baseline="0" dirty="0">
                <a:latin typeface="Calibri" panose="020F0502020204030204" pitchFamily="34" charset="0"/>
              </a:rPr>
              <a:t>…) on Windows (i.e. laptops), and IOS machines (i.e. tablet);</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2: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playing audio and video files on several media players for windows (on a laptop);</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3: To conduct analyses on data collected in Research Objectives 1 and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 players for windows</a:t>
            </a:r>
            <a:endParaRPr lang="en-US" dirty="0"/>
          </a:p>
        </p:txBody>
      </p:sp>
      <p:sp>
        <p:nvSpPr>
          <p:cNvPr id="4" name="TextBox 3"/>
          <p:cNvSpPr txBox="1"/>
          <p:nvPr/>
        </p:nvSpPr>
        <p:spPr>
          <a:xfrm>
            <a:off x="516833" y="1942167"/>
            <a:ext cx="6938067" cy="3139321"/>
          </a:xfrm>
          <a:prstGeom prst="rect">
            <a:avLst/>
          </a:prstGeom>
          <a:noFill/>
        </p:spPr>
        <p:txBody>
          <a:bodyPr wrap="square">
            <a:spAutoFit/>
          </a:bodyPr>
          <a:lstStyle/>
          <a:p>
            <a:pPr algn="l"/>
            <a:r>
              <a:rPr lang="en-US" sz="1800" b="1" i="0" u="none" strike="noStrike" baseline="0" dirty="0">
                <a:latin typeface="Calibri,Bold"/>
              </a:rPr>
              <a:t>Media Players for Windows</a:t>
            </a:r>
            <a:endParaRPr lang="en-US" sz="1800" b="1" i="0" u="none" strike="noStrike" baseline="0" dirty="0">
              <a:latin typeface="Calibri,Bold"/>
            </a:endParaRPr>
          </a:p>
          <a:p>
            <a:pPr algn="l"/>
            <a:r>
              <a:rPr lang="en-US" sz="1800" b="0" i="0" u="none" strike="noStrike" baseline="0" dirty="0">
                <a:latin typeface="Calibri" panose="020F0502020204030204" pitchFamily="34" charset="0"/>
              </a:rPr>
              <a:t>To reiterate, the Joulemeter monitored raw data is for the time stamp (in </a:t>
            </a:r>
            <a:r>
              <a:rPr lang="en-US" sz="1800" b="0" i="0" u="none" strike="noStrike" baseline="0" dirty="0" err="1">
                <a:latin typeface="Calibri" panose="020F0502020204030204" pitchFamily="34" charset="0"/>
              </a:rPr>
              <a:t>ms</a:t>
            </a:r>
            <a:r>
              <a:rPr lang="en-US" sz="1800" b="0" i="0" u="none" strike="noStrike" baseline="0" dirty="0">
                <a:latin typeface="Calibri" panose="020F0502020204030204" pitchFamily="34" charset="0"/>
              </a:rPr>
              <a:t>), power consumption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(in Watts) for each component: CPU, monitor, disk, base and the application. The formula used to</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calculate the energy consumption by each component is: Energy (J) = Power (W) x Time (s).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results of the calculation for all the experiments runs are shown in Table 9. </a:t>
            </a:r>
            <a:r>
              <a:rPr lang="en-US" sz="1800" b="0" i="0" u="none" strike="noStrike" baseline="0" dirty="0" err="1">
                <a:latin typeface="Calibri" panose="020F0502020204030204" pitchFamily="34" charset="0"/>
              </a:rPr>
              <a:t>Normalised</a:t>
            </a:r>
            <a:r>
              <a:rPr lang="en-US" sz="1800" b="0" i="0" u="none" strike="noStrike" baseline="0" dirty="0">
                <a:latin typeface="Calibri" panose="020F0502020204030204" pitchFamily="34" charset="0"/>
              </a:rPr>
              <a:t> data for t =</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1s is depicted in Table 10 in order to provide a fair comparison between the various media players.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03200" y="0"/>
            <a:ext cx="11353800" cy="3099137"/>
          </a:xfrm>
          <a:prstGeom prst="rect">
            <a:avLst/>
          </a:prstGeom>
        </p:spPr>
      </p:pic>
      <p:pic>
        <p:nvPicPr>
          <p:cNvPr id="5" name="Picture 4"/>
          <p:cNvPicPr>
            <a:picLocks noChangeAspect="1"/>
          </p:cNvPicPr>
          <p:nvPr/>
        </p:nvPicPr>
        <p:blipFill>
          <a:blip r:embed="rId2"/>
          <a:stretch>
            <a:fillRect/>
          </a:stretch>
        </p:blipFill>
        <p:spPr>
          <a:xfrm>
            <a:off x="203200" y="3099137"/>
            <a:ext cx="11353800" cy="2514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principle;</a:t>
            </a:r>
            <a:endParaRPr lang="en-US" dirty="0"/>
          </a:p>
        </p:txBody>
      </p:sp>
      <p:sp>
        <p:nvSpPr>
          <p:cNvPr id="4" name="TextBox 3"/>
          <p:cNvSpPr txBox="1"/>
          <p:nvPr/>
        </p:nvSpPr>
        <p:spPr>
          <a:xfrm>
            <a:off x="478183" y="1837765"/>
            <a:ext cx="9669117" cy="403187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Electricity meters operate by continuously measuring the instantaneous voltage (volts) and current (amperes) to give energy used (in joules, kilowatt-hours etc.). Meters for smaller services (such as small residential customers) can be connected directly in-line between source and customer.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What is the principle of energy consumption? </a:t>
            </a:r>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There is a tight bond between wealth and the primary commodities that give us things like light, heat and mobility; I call it the First Principle of Energy Consumption. It simply says that the more money a person makes, the more energy they use. The First Principle works in reverse too.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Calibri" panose="020F0502020204030204" pitchFamily="34" charset="0"/>
              </a:rPr>
              <a:t>This paper will be </a:t>
            </a:r>
            <a:r>
              <a:rPr lang="en-US" sz="1800" b="0" i="0" u="none" strike="noStrike" baseline="0" dirty="0" err="1">
                <a:solidFill>
                  <a:srgbClr val="000000"/>
                </a:solidFill>
                <a:latin typeface="Calibri" panose="020F0502020204030204" pitchFamily="34" charset="0"/>
              </a:rPr>
              <a:t>organised</a:t>
            </a:r>
            <a:r>
              <a:rPr lang="en-US" sz="1800" b="0" i="0" u="none" strike="noStrike" baseline="0" dirty="0">
                <a:solidFill>
                  <a:srgbClr val="000000"/>
                </a:solidFill>
                <a:latin typeface="Calibri" panose="020F0502020204030204" pitchFamily="34" charset="0"/>
              </a:rPr>
              <a:t> into the following sections: Introduction; Literature Review; Methodology; Results and Discussion; and Conclusion. </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mbria" panose="02040503050406030204" pitchFamily="18" charset="0"/>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consumption of software;</a:t>
            </a:r>
            <a:endParaRPr lang="en-US" dirty="0"/>
          </a:p>
        </p:txBody>
      </p:sp>
      <p:sp>
        <p:nvSpPr>
          <p:cNvPr id="4" name="TextBox 3"/>
          <p:cNvSpPr txBox="1"/>
          <p:nvPr/>
        </p:nvSpPr>
        <p:spPr>
          <a:xfrm>
            <a:off x="467692" y="1587996"/>
            <a:ext cx="10833100" cy="4247317"/>
          </a:xfrm>
          <a:prstGeom prst="rect">
            <a:avLst/>
          </a:prstGeom>
          <a:noFill/>
        </p:spPr>
        <p:txBody>
          <a:bodyPr wrap="square">
            <a:spAutoFit/>
          </a:bodyPr>
          <a:lstStyle/>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Green and sustainable software is a software product that has the smallest possible economic, societal, ecological impact as well as impact on human beings (Ahmed, et al., 2014). This has led to the introduction of various </a:t>
            </a:r>
            <a:r>
              <a:rPr lang="en-US" sz="1800" b="0" i="0" u="none" strike="noStrike" baseline="0" dirty="0" err="1">
                <a:solidFill>
                  <a:srgbClr val="000000"/>
                </a:solidFill>
                <a:latin typeface="Calibri" panose="020F0502020204030204" pitchFamily="34" charset="0"/>
              </a:rPr>
              <a:t>programmes</a:t>
            </a:r>
            <a:r>
              <a:rPr lang="en-US" sz="1800" b="0" i="0" u="none" strike="noStrike" baseline="0" dirty="0">
                <a:solidFill>
                  <a:srgbClr val="000000"/>
                </a:solidFill>
                <a:latin typeface="Calibri" panose="020F0502020204030204" pitchFamily="34" charset="0"/>
              </a:rPr>
              <a:t> and initiatives that encourages energy efficient software such as green software engineering and Eco-design software (</a:t>
            </a:r>
            <a:r>
              <a:rPr lang="en-US" sz="1800" b="0" i="0" u="none" strike="noStrike" baseline="0" dirty="0" err="1">
                <a:solidFill>
                  <a:srgbClr val="000000"/>
                </a:solidFill>
                <a:latin typeface="Calibri" panose="020F0502020204030204" pitchFamily="34" charset="0"/>
              </a:rPr>
              <a:t>Kaliterre</a:t>
            </a:r>
            <a:r>
              <a:rPr lang="en-US" sz="1800" b="0" i="0" u="none" strike="noStrike" baseline="0" dirty="0">
                <a:solidFill>
                  <a:srgbClr val="000000"/>
                </a:solidFill>
                <a:latin typeface="Calibri" panose="020F0502020204030204" pitchFamily="34" charset="0"/>
              </a:rPr>
              <a:t>, n.d.). </a:t>
            </a: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According to the Greenhouse Gas Protocol (2012), applications are executed with an OS. They affect the power consumption of a device due to data requests and processing. Managing energy requires accurate measurement of the energy available and consumed by a system. This involves monitoring or estimating the resource and energy consumption of hardware and software (Noureddine, et al., 2013). However, a device’s power consumption is subjected to the type of application and the task being performed which is evident in our experimental results presented in Section 4 of this paper. In order to reduce the overall power consumption for a web-based or standalone task, it will be necessary to provide users with an insight of the power consumption of the different web-based browser applications (e.g. Google Chrome, Internet Explorer, Mozilla Firefox, Safari, </a:t>
            </a:r>
            <a:r>
              <a:rPr lang="en-US" sz="1800" b="0" i="0" u="none" strike="noStrike" baseline="0" dirty="0" err="1">
                <a:solidFill>
                  <a:srgbClr val="000000"/>
                </a:solidFill>
                <a:latin typeface="Calibri" panose="020F0502020204030204" pitchFamily="34" charset="0"/>
              </a:rPr>
              <a:t>etc</a:t>
            </a:r>
            <a:r>
              <a:rPr lang="en-US" sz="1800" b="0" i="0" u="none" strike="noStrike" baseline="0" dirty="0">
                <a:solidFill>
                  <a:srgbClr val="000000"/>
                </a:solidFill>
                <a:latin typeface="Calibri" panose="020F0502020204030204" pitchFamily="34" charset="0"/>
              </a:rPr>
              <a:t>…) and also the resource hungry nature of many applications such as movie player and games.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US" dirty="0"/>
          </a:p>
        </p:txBody>
      </p:sp>
      <p:sp>
        <p:nvSpPr>
          <p:cNvPr id="4" name="TextBox 3"/>
          <p:cNvSpPr txBox="1"/>
          <p:nvPr/>
        </p:nvSpPr>
        <p:spPr>
          <a:xfrm>
            <a:off x="685801" y="2010192"/>
            <a:ext cx="8108950" cy="3139321"/>
          </a:xfrm>
          <a:prstGeom prst="rect">
            <a:avLst/>
          </a:prstGeom>
          <a:noFill/>
        </p:spPr>
        <p:txBody>
          <a:bodyPr wrap="square">
            <a:spAutoFit/>
          </a:bodyPr>
          <a:lstStyle/>
          <a:p>
            <a:r>
              <a:rPr lang="en-GB" dirty="0"/>
              <a:t> By 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complicated. With 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preprocessing. The data preprocessing is examined under four main headings.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10259</Words>
  <Application>WPS Presentation</Application>
  <PresentationFormat>Widescreen</PresentationFormat>
  <Paragraphs>117</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Calibri,Bold</vt:lpstr>
      <vt:lpstr>Calibri</vt:lpstr>
      <vt:lpstr>Cambria,Bold</vt:lpstr>
      <vt:lpstr>Segoe Print</vt:lpstr>
      <vt:lpstr>Symbol</vt:lpstr>
      <vt:lpstr>Cambria</vt:lpstr>
      <vt:lpstr>Google Sans</vt:lpstr>
      <vt:lpstr>Impact</vt:lpstr>
      <vt:lpstr>Microsoft YaHei</vt:lpstr>
      <vt:lpstr>Arial Unicode MS</vt:lpstr>
      <vt:lpstr>Main Event</vt:lpstr>
      <vt:lpstr>MEASURE  ENERGY  CONSUMPTION</vt:lpstr>
      <vt:lpstr>ABSTRACT;</vt:lpstr>
      <vt:lpstr>Introduction;</vt:lpstr>
      <vt:lpstr>PowerPoint 演示文稿</vt:lpstr>
      <vt:lpstr>Media players for windows</vt:lpstr>
      <vt:lpstr>PowerPoint 演示文稿</vt:lpstr>
      <vt:lpstr>Working principle;</vt:lpstr>
      <vt:lpstr>Energy  consumption of software;</vt:lpstr>
      <vt:lpstr>Data preprocessing;</vt:lpstr>
      <vt:lpstr>PowerPoint 演示文稿</vt:lpstr>
      <vt:lpstr>Data integration ;</vt:lpstr>
      <vt:lpstr>Data detection;</vt:lpstr>
      <vt:lpstr> outlier data  and missing data </vt:lpstr>
      <vt:lpstr>Program;</vt:lpstr>
      <vt:lpstr>OUTPUT</vt:lpstr>
      <vt:lpstr>Conclusion;</vt:lpstr>
      <vt:lpstr>Feature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ELCOT</dc:creator>
  <cp:lastModifiedBy>LENOVO</cp:lastModifiedBy>
  <cp:revision>9</cp:revision>
  <dcterms:created xsi:type="dcterms:W3CDTF">2023-10-27T15:26:00Z</dcterms:created>
  <dcterms:modified xsi:type="dcterms:W3CDTF">2023-10-31T05:44:58Z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72CA22BAF8A6421CAE8F374C2985EA6E_13</vt:lpwstr>
  </property>
  <property fmtid="{D5CDD505-2E9C-101B-9397-08002B2CF9AE}" pid="3" name="KSOProductBuildVer">
    <vt:lpwstr>1033-12.2.0.13266</vt:lpwstr>
  </property>
</Properties>
</file>