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18540B-5AB7-4804-AB59-D910259012B7}">
          <p14:sldIdLst>
            <p14:sldId id="256"/>
            <p14:sldId id="257"/>
            <p14:sldId id="258"/>
            <p14:sldId id="259"/>
            <p14:sldId id="270"/>
            <p14:sldId id="271"/>
            <p14:sldId id="272"/>
            <p14:sldId id="273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5268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BFB6E-52B2-4E53-9B8B-5538D171395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EBCFD28-3BCF-4DA1-9C58-81ADCB117741}">
      <dgm:prSet phldrT="[Text]"/>
      <dgm:spPr/>
      <dgm:t>
        <a:bodyPr/>
        <a:lstStyle/>
        <a:p>
          <a:r>
            <a:rPr lang="en-US" dirty="0"/>
            <a:t>Data Sourcing</a:t>
          </a:r>
        </a:p>
      </dgm:t>
    </dgm:pt>
    <dgm:pt modelId="{62584BD7-543F-4AF8-80E4-7BBADA09AD36}" type="parTrans" cxnId="{0E596E0B-D894-400E-A1C1-A1DA1433DF38}">
      <dgm:prSet/>
      <dgm:spPr/>
      <dgm:t>
        <a:bodyPr/>
        <a:lstStyle/>
        <a:p>
          <a:endParaRPr lang="en-US"/>
        </a:p>
      </dgm:t>
    </dgm:pt>
    <dgm:pt modelId="{2011D94E-7900-45B9-A0A1-5F4ED8DA57AB}" type="sibTrans" cxnId="{0E596E0B-D894-400E-A1C1-A1DA1433DF38}">
      <dgm:prSet/>
      <dgm:spPr/>
      <dgm:t>
        <a:bodyPr/>
        <a:lstStyle/>
        <a:p>
          <a:endParaRPr lang="en-US"/>
        </a:p>
      </dgm:t>
    </dgm:pt>
    <dgm:pt modelId="{53EF0018-E8FE-4BDA-8F57-4326FD621B58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33877690-6234-4E59-A384-BEDA0B4136DC}" type="parTrans" cxnId="{411DD0E4-D7E3-4A95-9760-914C0446E820}">
      <dgm:prSet/>
      <dgm:spPr/>
      <dgm:t>
        <a:bodyPr/>
        <a:lstStyle/>
        <a:p>
          <a:endParaRPr lang="en-US"/>
        </a:p>
      </dgm:t>
    </dgm:pt>
    <dgm:pt modelId="{C3476928-9CC4-41E9-B51D-B0AB24963B2B}" type="sibTrans" cxnId="{411DD0E4-D7E3-4A95-9760-914C0446E820}">
      <dgm:prSet/>
      <dgm:spPr/>
      <dgm:t>
        <a:bodyPr/>
        <a:lstStyle/>
        <a:p>
          <a:endParaRPr lang="en-US"/>
        </a:p>
      </dgm:t>
    </dgm:pt>
    <dgm:pt modelId="{4FA338B2-FBA1-466C-8CBA-FF368A745C7E}">
      <dgm:prSet phldrT="[Text]"/>
      <dgm:spPr/>
      <dgm:t>
        <a:bodyPr/>
        <a:lstStyle/>
        <a:p>
          <a:r>
            <a:rPr lang="en-US" dirty="0"/>
            <a:t>Data Understanding</a:t>
          </a:r>
        </a:p>
      </dgm:t>
    </dgm:pt>
    <dgm:pt modelId="{5C18E575-4992-4FF8-BEAA-2C0FF1FE77C6}" type="parTrans" cxnId="{94E6B8D8-F008-488A-9876-441F50B15EDB}">
      <dgm:prSet/>
      <dgm:spPr/>
      <dgm:t>
        <a:bodyPr/>
        <a:lstStyle/>
        <a:p>
          <a:endParaRPr lang="en-US"/>
        </a:p>
      </dgm:t>
    </dgm:pt>
    <dgm:pt modelId="{C6CACBE9-DF8A-4BAD-A80F-48A3F176184B}" type="sibTrans" cxnId="{94E6B8D8-F008-488A-9876-441F50B15EDB}">
      <dgm:prSet/>
      <dgm:spPr/>
      <dgm:t>
        <a:bodyPr/>
        <a:lstStyle/>
        <a:p>
          <a:endParaRPr lang="en-US"/>
        </a:p>
      </dgm:t>
    </dgm:pt>
    <dgm:pt modelId="{D05FC5BE-3235-45FE-81BE-1C94FB3083CB}">
      <dgm:prSet phldrT="[Text]"/>
      <dgm:spPr/>
      <dgm:t>
        <a:bodyPr/>
        <a:lstStyle/>
        <a:p>
          <a:r>
            <a:rPr lang="en-US" dirty="0"/>
            <a:t>Derived Metrics</a:t>
          </a:r>
        </a:p>
      </dgm:t>
    </dgm:pt>
    <dgm:pt modelId="{027DF042-3401-4584-8F95-225E89C9349C}" type="parTrans" cxnId="{A2CD0287-E0D5-4B51-9044-CE3782970E6A}">
      <dgm:prSet/>
      <dgm:spPr/>
      <dgm:t>
        <a:bodyPr/>
        <a:lstStyle/>
        <a:p>
          <a:endParaRPr lang="en-US"/>
        </a:p>
      </dgm:t>
    </dgm:pt>
    <dgm:pt modelId="{A965BC81-82D5-4DB4-8035-B98D04F61FE0}" type="sibTrans" cxnId="{A2CD0287-E0D5-4B51-9044-CE3782970E6A}">
      <dgm:prSet/>
      <dgm:spPr/>
      <dgm:t>
        <a:bodyPr/>
        <a:lstStyle/>
        <a:p>
          <a:endParaRPr lang="en-US"/>
        </a:p>
      </dgm:t>
    </dgm:pt>
    <dgm:pt modelId="{D45DCC43-B54F-418B-A378-C5CDB19D1ED4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20CBA298-FAA7-4F99-8579-1FF4E64A9C32}" type="parTrans" cxnId="{1E616488-BB4E-4502-AF5F-C90730E49CEE}">
      <dgm:prSet/>
      <dgm:spPr/>
      <dgm:t>
        <a:bodyPr/>
        <a:lstStyle/>
        <a:p>
          <a:endParaRPr lang="en-US"/>
        </a:p>
      </dgm:t>
    </dgm:pt>
    <dgm:pt modelId="{114095DC-4442-4BD3-8920-3064F7C8B411}" type="sibTrans" cxnId="{1E616488-BB4E-4502-AF5F-C90730E49CEE}">
      <dgm:prSet/>
      <dgm:spPr/>
      <dgm:t>
        <a:bodyPr/>
        <a:lstStyle/>
        <a:p>
          <a:endParaRPr lang="en-US"/>
        </a:p>
      </dgm:t>
    </dgm:pt>
    <dgm:pt modelId="{B7933D8D-C909-4663-9C90-1D96111F2D20}">
      <dgm:prSet phldrT="[Text]"/>
      <dgm:spPr/>
      <dgm:t>
        <a:bodyPr/>
        <a:lstStyle/>
        <a:p>
          <a:r>
            <a:rPr lang="en-US" dirty="0"/>
            <a:t>Segmented Univariate Analysis</a:t>
          </a:r>
        </a:p>
      </dgm:t>
    </dgm:pt>
    <dgm:pt modelId="{6D1CB50A-C2C9-460F-8D64-E596A1277CCA}" type="parTrans" cxnId="{8868391E-CF56-475F-B684-C55F4103EA26}">
      <dgm:prSet/>
      <dgm:spPr/>
      <dgm:t>
        <a:bodyPr/>
        <a:lstStyle/>
        <a:p>
          <a:endParaRPr lang="en-US"/>
        </a:p>
      </dgm:t>
    </dgm:pt>
    <dgm:pt modelId="{C580977B-E110-44B2-8EEF-8766C724D701}" type="sibTrans" cxnId="{8868391E-CF56-475F-B684-C55F4103EA26}">
      <dgm:prSet/>
      <dgm:spPr/>
      <dgm:t>
        <a:bodyPr/>
        <a:lstStyle/>
        <a:p>
          <a:endParaRPr lang="en-US"/>
        </a:p>
      </dgm:t>
    </dgm:pt>
    <dgm:pt modelId="{673557BE-4925-45A3-A522-83230B67024D}">
      <dgm:prSet phldrT="[Text]"/>
      <dgm:spPr/>
      <dgm:t>
        <a:bodyPr/>
        <a:lstStyle/>
        <a:p>
          <a:r>
            <a:rPr lang="en-US" dirty="0"/>
            <a:t>Bivariate Analysis</a:t>
          </a:r>
        </a:p>
      </dgm:t>
    </dgm:pt>
    <dgm:pt modelId="{16F6F92B-7839-4B66-88F5-A0723BF568C5}" type="parTrans" cxnId="{F9626F1F-AEBB-4C6B-826C-2E35E7F9717F}">
      <dgm:prSet/>
      <dgm:spPr/>
      <dgm:t>
        <a:bodyPr/>
        <a:lstStyle/>
        <a:p>
          <a:endParaRPr lang="en-US"/>
        </a:p>
      </dgm:t>
    </dgm:pt>
    <dgm:pt modelId="{CB0BE4F0-8C64-4D68-B317-729B32B11AD6}" type="sibTrans" cxnId="{F9626F1F-AEBB-4C6B-826C-2E35E7F9717F}">
      <dgm:prSet/>
      <dgm:spPr/>
      <dgm:t>
        <a:bodyPr/>
        <a:lstStyle/>
        <a:p>
          <a:endParaRPr lang="en-US"/>
        </a:p>
      </dgm:t>
    </dgm:pt>
    <dgm:pt modelId="{759004E3-FAE2-47FF-8D9D-4729A5B75FB7}" type="pres">
      <dgm:prSet presAssocID="{265BFB6E-52B2-4E53-9B8B-5538D171395E}" presName="CompostProcess" presStyleCnt="0">
        <dgm:presLayoutVars>
          <dgm:dir/>
          <dgm:resizeHandles val="exact"/>
        </dgm:presLayoutVars>
      </dgm:prSet>
      <dgm:spPr/>
    </dgm:pt>
    <dgm:pt modelId="{E6109175-3A3F-448B-A446-65342583AA63}" type="pres">
      <dgm:prSet presAssocID="{265BFB6E-52B2-4E53-9B8B-5538D171395E}" presName="arrow" presStyleLbl="bgShp" presStyleIdx="0" presStyleCnt="1" custScaleX="117647"/>
      <dgm:spPr/>
    </dgm:pt>
    <dgm:pt modelId="{94CCEA78-A5A7-4B4C-97CE-E4ACC627781E}" type="pres">
      <dgm:prSet presAssocID="{265BFB6E-52B2-4E53-9B8B-5538D171395E}" presName="linearProcess" presStyleCnt="0"/>
      <dgm:spPr/>
    </dgm:pt>
    <dgm:pt modelId="{82C504EA-C37D-4EC2-9CE9-2E888575B2E4}" type="pres">
      <dgm:prSet presAssocID="{3EBCFD28-3BCF-4DA1-9C58-81ADCB117741}" presName="textNode" presStyleLbl="node1" presStyleIdx="0" presStyleCnt="7">
        <dgm:presLayoutVars>
          <dgm:bulletEnabled val="1"/>
        </dgm:presLayoutVars>
      </dgm:prSet>
      <dgm:spPr/>
    </dgm:pt>
    <dgm:pt modelId="{AD9C409E-3886-4B00-86BE-4E111C15CDB5}" type="pres">
      <dgm:prSet presAssocID="{2011D94E-7900-45B9-A0A1-5F4ED8DA57AB}" presName="sibTrans" presStyleCnt="0"/>
      <dgm:spPr/>
    </dgm:pt>
    <dgm:pt modelId="{28472F79-BE5B-44A3-8FE2-B9B9B8CE1A0F}" type="pres">
      <dgm:prSet presAssocID="{53EF0018-E8FE-4BDA-8F57-4326FD621B58}" presName="textNode" presStyleLbl="node1" presStyleIdx="1" presStyleCnt="7">
        <dgm:presLayoutVars>
          <dgm:bulletEnabled val="1"/>
        </dgm:presLayoutVars>
      </dgm:prSet>
      <dgm:spPr/>
    </dgm:pt>
    <dgm:pt modelId="{E33E9FB9-48B6-46B0-8D7A-3FC9A0706263}" type="pres">
      <dgm:prSet presAssocID="{C3476928-9CC4-41E9-B51D-B0AB24963B2B}" presName="sibTrans" presStyleCnt="0"/>
      <dgm:spPr/>
    </dgm:pt>
    <dgm:pt modelId="{5EE25B46-67A0-4B36-AFC1-258F1577F998}" type="pres">
      <dgm:prSet presAssocID="{4FA338B2-FBA1-466C-8CBA-FF368A745C7E}" presName="textNode" presStyleLbl="node1" presStyleIdx="2" presStyleCnt="7">
        <dgm:presLayoutVars>
          <dgm:bulletEnabled val="1"/>
        </dgm:presLayoutVars>
      </dgm:prSet>
      <dgm:spPr/>
    </dgm:pt>
    <dgm:pt modelId="{CA6CA03A-21DD-4DA0-BFFE-C380852529F8}" type="pres">
      <dgm:prSet presAssocID="{C6CACBE9-DF8A-4BAD-A80F-48A3F176184B}" presName="sibTrans" presStyleCnt="0"/>
      <dgm:spPr/>
    </dgm:pt>
    <dgm:pt modelId="{DCB6F9C5-3349-4484-8925-5C292F697DB3}" type="pres">
      <dgm:prSet presAssocID="{D05FC5BE-3235-45FE-81BE-1C94FB3083CB}" presName="textNode" presStyleLbl="node1" presStyleIdx="3" presStyleCnt="7">
        <dgm:presLayoutVars>
          <dgm:bulletEnabled val="1"/>
        </dgm:presLayoutVars>
      </dgm:prSet>
      <dgm:spPr/>
    </dgm:pt>
    <dgm:pt modelId="{B37B3269-76F1-4F82-B4DC-F427BFF409EA}" type="pres">
      <dgm:prSet presAssocID="{A965BC81-82D5-4DB4-8035-B98D04F61FE0}" presName="sibTrans" presStyleCnt="0"/>
      <dgm:spPr/>
    </dgm:pt>
    <dgm:pt modelId="{1A20C4FD-AA62-45C9-B9A3-E729806F0EF6}" type="pres">
      <dgm:prSet presAssocID="{D45DCC43-B54F-418B-A378-C5CDB19D1ED4}" presName="textNode" presStyleLbl="node1" presStyleIdx="4" presStyleCnt="7">
        <dgm:presLayoutVars>
          <dgm:bulletEnabled val="1"/>
        </dgm:presLayoutVars>
      </dgm:prSet>
      <dgm:spPr/>
    </dgm:pt>
    <dgm:pt modelId="{DAB78780-D983-4B69-AAD4-91C44062B5DA}" type="pres">
      <dgm:prSet presAssocID="{114095DC-4442-4BD3-8920-3064F7C8B411}" presName="sibTrans" presStyleCnt="0"/>
      <dgm:spPr/>
    </dgm:pt>
    <dgm:pt modelId="{6FAC7658-A4C9-4C57-8FCA-A20B1371D39E}" type="pres">
      <dgm:prSet presAssocID="{B7933D8D-C909-4663-9C90-1D96111F2D20}" presName="textNode" presStyleLbl="node1" presStyleIdx="5" presStyleCnt="7">
        <dgm:presLayoutVars>
          <dgm:bulletEnabled val="1"/>
        </dgm:presLayoutVars>
      </dgm:prSet>
      <dgm:spPr/>
    </dgm:pt>
    <dgm:pt modelId="{22BAC797-6A17-47D1-AA33-93F4509B2245}" type="pres">
      <dgm:prSet presAssocID="{C580977B-E110-44B2-8EEF-8766C724D701}" presName="sibTrans" presStyleCnt="0"/>
      <dgm:spPr/>
    </dgm:pt>
    <dgm:pt modelId="{E9CECDC3-FF40-411A-AD95-C3A52C569D31}" type="pres">
      <dgm:prSet presAssocID="{673557BE-4925-45A3-A522-83230B67024D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0E596E0B-D894-400E-A1C1-A1DA1433DF38}" srcId="{265BFB6E-52B2-4E53-9B8B-5538D171395E}" destId="{3EBCFD28-3BCF-4DA1-9C58-81ADCB117741}" srcOrd="0" destOrd="0" parTransId="{62584BD7-543F-4AF8-80E4-7BBADA09AD36}" sibTransId="{2011D94E-7900-45B9-A0A1-5F4ED8DA57AB}"/>
    <dgm:cxn modelId="{8868391E-CF56-475F-B684-C55F4103EA26}" srcId="{265BFB6E-52B2-4E53-9B8B-5538D171395E}" destId="{B7933D8D-C909-4663-9C90-1D96111F2D20}" srcOrd="5" destOrd="0" parTransId="{6D1CB50A-C2C9-460F-8D64-E596A1277CCA}" sibTransId="{C580977B-E110-44B2-8EEF-8766C724D701}"/>
    <dgm:cxn modelId="{F9626F1F-AEBB-4C6B-826C-2E35E7F9717F}" srcId="{265BFB6E-52B2-4E53-9B8B-5538D171395E}" destId="{673557BE-4925-45A3-A522-83230B67024D}" srcOrd="6" destOrd="0" parTransId="{16F6F92B-7839-4B66-88F5-A0723BF568C5}" sibTransId="{CB0BE4F0-8C64-4D68-B317-729B32B11AD6}"/>
    <dgm:cxn modelId="{9471A831-7CC7-438A-B802-60839FE57F06}" type="presOf" srcId="{B7933D8D-C909-4663-9C90-1D96111F2D20}" destId="{6FAC7658-A4C9-4C57-8FCA-A20B1371D39E}" srcOrd="0" destOrd="0" presId="urn:microsoft.com/office/officeart/2005/8/layout/hProcess9"/>
    <dgm:cxn modelId="{2E41FD48-65C2-48E1-8A94-FA0D03ADBE5C}" type="presOf" srcId="{3EBCFD28-3BCF-4DA1-9C58-81ADCB117741}" destId="{82C504EA-C37D-4EC2-9CE9-2E888575B2E4}" srcOrd="0" destOrd="0" presId="urn:microsoft.com/office/officeart/2005/8/layout/hProcess9"/>
    <dgm:cxn modelId="{FB578E49-B65D-47EC-BF7B-5123548109BF}" type="presOf" srcId="{4FA338B2-FBA1-466C-8CBA-FF368A745C7E}" destId="{5EE25B46-67A0-4B36-AFC1-258F1577F998}" srcOrd="0" destOrd="0" presId="urn:microsoft.com/office/officeart/2005/8/layout/hProcess9"/>
    <dgm:cxn modelId="{8D67A76A-05B8-4C54-A37A-74F69ED72275}" type="presOf" srcId="{53EF0018-E8FE-4BDA-8F57-4326FD621B58}" destId="{28472F79-BE5B-44A3-8FE2-B9B9B8CE1A0F}" srcOrd="0" destOrd="0" presId="urn:microsoft.com/office/officeart/2005/8/layout/hProcess9"/>
    <dgm:cxn modelId="{A2CD0287-E0D5-4B51-9044-CE3782970E6A}" srcId="{265BFB6E-52B2-4E53-9B8B-5538D171395E}" destId="{D05FC5BE-3235-45FE-81BE-1C94FB3083CB}" srcOrd="3" destOrd="0" parTransId="{027DF042-3401-4584-8F95-225E89C9349C}" sibTransId="{A965BC81-82D5-4DB4-8035-B98D04F61FE0}"/>
    <dgm:cxn modelId="{1E616488-BB4E-4502-AF5F-C90730E49CEE}" srcId="{265BFB6E-52B2-4E53-9B8B-5538D171395E}" destId="{D45DCC43-B54F-418B-A378-C5CDB19D1ED4}" srcOrd="4" destOrd="0" parTransId="{20CBA298-FAA7-4F99-8579-1FF4E64A9C32}" sibTransId="{114095DC-4442-4BD3-8920-3064F7C8B411}"/>
    <dgm:cxn modelId="{B898B59A-DF87-438E-88E4-AA8D3855829E}" type="presOf" srcId="{D05FC5BE-3235-45FE-81BE-1C94FB3083CB}" destId="{DCB6F9C5-3349-4484-8925-5C292F697DB3}" srcOrd="0" destOrd="0" presId="urn:microsoft.com/office/officeart/2005/8/layout/hProcess9"/>
    <dgm:cxn modelId="{B7E169A2-2F9F-400F-BA70-A8F56046A3FF}" type="presOf" srcId="{673557BE-4925-45A3-A522-83230B67024D}" destId="{E9CECDC3-FF40-411A-AD95-C3A52C569D31}" srcOrd="0" destOrd="0" presId="urn:microsoft.com/office/officeart/2005/8/layout/hProcess9"/>
    <dgm:cxn modelId="{7F32C7AD-9D71-42F4-919C-E229302C5A8E}" type="presOf" srcId="{D45DCC43-B54F-418B-A378-C5CDB19D1ED4}" destId="{1A20C4FD-AA62-45C9-B9A3-E729806F0EF6}" srcOrd="0" destOrd="0" presId="urn:microsoft.com/office/officeart/2005/8/layout/hProcess9"/>
    <dgm:cxn modelId="{94E6B8D8-F008-488A-9876-441F50B15EDB}" srcId="{265BFB6E-52B2-4E53-9B8B-5538D171395E}" destId="{4FA338B2-FBA1-466C-8CBA-FF368A745C7E}" srcOrd="2" destOrd="0" parTransId="{5C18E575-4992-4FF8-BEAA-2C0FF1FE77C6}" sibTransId="{C6CACBE9-DF8A-4BAD-A80F-48A3F176184B}"/>
    <dgm:cxn modelId="{411DD0E4-D7E3-4A95-9760-914C0446E820}" srcId="{265BFB6E-52B2-4E53-9B8B-5538D171395E}" destId="{53EF0018-E8FE-4BDA-8F57-4326FD621B58}" srcOrd="1" destOrd="0" parTransId="{33877690-6234-4E59-A384-BEDA0B4136DC}" sibTransId="{C3476928-9CC4-41E9-B51D-B0AB24963B2B}"/>
    <dgm:cxn modelId="{B645C8FA-BF89-4F80-A0A4-86093821D66C}" type="presOf" srcId="{265BFB6E-52B2-4E53-9B8B-5538D171395E}" destId="{759004E3-FAE2-47FF-8D9D-4729A5B75FB7}" srcOrd="0" destOrd="0" presId="urn:microsoft.com/office/officeart/2005/8/layout/hProcess9"/>
    <dgm:cxn modelId="{13817FF1-67D7-40A2-B8C1-8D82A7211EEC}" type="presParOf" srcId="{759004E3-FAE2-47FF-8D9D-4729A5B75FB7}" destId="{E6109175-3A3F-448B-A446-65342583AA63}" srcOrd="0" destOrd="0" presId="urn:microsoft.com/office/officeart/2005/8/layout/hProcess9"/>
    <dgm:cxn modelId="{437279A9-48C4-4B99-B66D-1A4EC3B6D659}" type="presParOf" srcId="{759004E3-FAE2-47FF-8D9D-4729A5B75FB7}" destId="{94CCEA78-A5A7-4B4C-97CE-E4ACC627781E}" srcOrd="1" destOrd="0" presId="urn:microsoft.com/office/officeart/2005/8/layout/hProcess9"/>
    <dgm:cxn modelId="{553370FD-3EB4-414C-8A34-DE797833C9A0}" type="presParOf" srcId="{94CCEA78-A5A7-4B4C-97CE-E4ACC627781E}" destId="{82C504EA-C37D-4EC2-9CE9-2E888575B2E4}" srcOrd="0" destOrd="0" presId="urn:microsoft.com/office/officeart/2005/8/layout/hProcess9"/>
    <dgm:cxn modelId="{4C355438-FD06-4A5A-9F63-A2A2EB141A98}" type="presParOf" srcId="{94CCEA78-A5A7-4B4C-97CE-E4ACC627781E}" destId="{AD9C409E-3886-4B00-86BE-4E111C15CDB5}" srcOrd="1" destOrd="0" presId="urn:microsoft.com/office/officeart/2005/8/layout/hProcess9"/>
    <dgm:cxn modelId="{E61C4A12-6C34-4389-A658-7096B3585C75}" type="presParOf" srcId="{94CCEA78-A5A7-4B4C-97CE-E4ACC627781E}" destId="{28472F79-BE5B-44A3-8FE2-B9B9B8CE1A0F}" srcOrd="2" destOrd="0" presId="urn:microsoft.com/office/officeart/2005/8/layout/hProcess9"/>
    <dgm:cxn modelId="{4DB68326-C593-48A5-A8E8-36000BAF2018}" type="presParOf" srcId="{94CCEA78-A5A7-4B4C-97CE-E4ACC627781E}" destId="{E33E9FB9-48B6-46B0-8D7A-3FC9A0706263}" srcOrd="3" destOrd="0" presId="urn:microsoft.com/office/officeart/2005/8/layout/hProcess9"/>
    <dgm:cxn modelId="{40E1B131-9DF8-4CF0-B1EE-C717A6E3172B}" type="presParOf" srcId="{94CCEA78-A5A7-4B4C-97CE-E4ACC627781E}" destId="{5EE25B46-67A0-4B36-AFC1-258F1577F998}" srcOrd="4" destOrd="0" presId="urn:microsoft.com/office/officeart/2005/8/layout/hProcess9"/>
    <dgm:cxn modelId="{60AE6A06-43D5-40A1-AF7A-C03A137DDA4A}" type="presParOf" srcId="{94CCEA78-A5A7-4B4C-97CE-E4ACC627781E}" destId="{CA6CA03A-21DD-4DA0-BFFE-C380852529F8}" srcOrd="5" destOrd="0" presId="urn:microsoft.com/office/officeart/2005/8/layout/hProcess9"/>
    <dgm:cxn modelId="{3E114A0D-067D-4889-A75B-4B49196B8834}" type="presParOf" srcId="{94CCEA78-A5A7-4B4C-97CE-E4ACC627781E}" destId="{DCB6F9C5-3349-4484-8925-5C292F697DB3}" srcOrd="6" destOrd="0" presId="urn:microsoft.com/office/officeart/2005/8/layout/hProcess9"/>
    <dgm:cxn modelId="{C93EED6A-2FC3-41E1-AAF4-1761BF29504A}" type="presParOf" srcId="{94CCEA78-A5A7-4B4C-97CE-E4ACC627781E}" destId="{B37B3269-76F1-4F82-B4DC-F427BFF409EA}" srcOrd="7" destOrd="0" presId="urn:microsoft.com/office/officeart/2005/8/layout/hProcess9"/>
    <dgm:cxn modelId="{A566EE99-CC4B-4FA3-AADB-2B0BA312F239}" type="presParOf" srcId="{94CCEA78-A5A7-4B4C-97CE-E4ACC627781E}" destId="{1A20C4FD-AA62-45C9-B9A3-E729806F0EF6}" srcOrd="8" destOrd="0" presId="urn:microsoft.com/office/officeart/2005/8/layout/hProcess9"/>
    <dgm:cxn modelId="{9B27AC90-C904-4B77-A473-6C0CC06C82E4}" type="presParOf" srcId="{94CCEA78-A5A7-4B4C-97CE-E4ACC627781E}" destId="{DAB78780-D983-4B69-AAD4-91C44062B5DA}" srcOrd="9" destOrd="0" presId="urn:microsoft.com/office/officeart/2005/8/layout/hProcess9"/>
    <dgm:cxn modelId="{8163FBA6-58F0-448A-9ED6-41DAF9F07F2B}" type="presParOf" srcId="{94CCEA78-A5A7-4B4C-97CE-E4ACC627781E}" destId="{6FAC7658-A4C9-4C57-8FCA-A20B1371D39E}" srcOrd="10" destOrd="0" presId="urn:microsoft.com/office/officeart/2005/8/layout/hProcess9"/>
    <dgm:cxn modelId="{A981DE77-F706-4E28-B2FB-0F3B77495180}" type="presParOf" srcId="{94CCEA78-A5A7-4B4C-97CE-E4ACC627781E}" destId="{22BAC797-6A17-47D1-AA33-93F4509B2245}" srcOrd="11" destOrd="0" presId="urn:microsoft.com/office/officeart/2005/8/layout/hProcess9"/>
    <dgm:cxn modelId="{73030829-106E-42E1-9324-8006D5117BB6}" type="presParOf" srcId="{94CCEA78-A5A7-4B4C-97CE-E4ACC627781E}" destId="{E9CECDC3-FF40-411A-AD95-C3A52C569D3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09175-3A3F-448B-A446-65342583AA63}">
      <dsp:nvSpPr>
        <dsp:cNvPr id="0" name=""/>
        <dsp:cNvSpPr/>
      </dsp:nvSpPr>
      <dsp:spPr>
        <a:xfrm>
          <a:off x="2" y="0"/>
          <a:ext cx="10159994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504EA-C37D-4EC2-9CE9-2E888575B2E4}">
      <dsp:nvSpPr>
        <dsp:cNvPr id="0" name=""/>
        <dsp:cNvSpPr/>
      </dsp:nvSpPr>
      <dsp:spPr>
        <a:xfrm>
          <a:off x="868" y="1625600"/>
          <a:ext cx="1391542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Sourcing</a:t>
          </a:r>
        </a:p>
      </dsp:txBody>
      <dsp:txXfrm>
        <a:off x="68797" y="1693529"/>
        <a:ext cx="1255684" cy="2031608"/>
      </dsp:txXfrm>
    </dsp:sp>
    <dsp:sp modelId="{28472F79-BE5B-44A3-8FE2-B9B9B8CE1A0F}">
      <dsp:nvSpPr>
        <dsp:cNvPr id="0" name=""/>
        <dsp:cNvSpPr/>
      </dsp:nvSpPr>
      <dsp:spPr>
        <a:xfrm>
          <a:off x="1461988" y="1625600"/>
          <a:ext cx="1391542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Preparation</a:t>
          </a:r>
        </a:p>
      </dsp:txBody>
      <dsp:txXfrm>
        <a:off x="1529917" y="1693529"/>
        <a:ext cx="1255684" cy="2031608"/>
      </dsp:txXfrm>
    </dsp:sp>
    <dsp:sp modelId="{5EE25B46-67A0-4B36-AFC1-258F1577F998}">
      <dsp:nvSpPr>
        <dsp:cNvPr id="0" name=""/>
        <dsp:cNvSpPr/>
      </dsp:nvSpPr>
      <dsp:spPr>
        <a:xfrm>
          <a:off x="2923108" y="1625600"/>
          <a:ext cx="1391542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Understanding</a:t>
          </a:r>
        </a:p>
      </dsp:txBody>
      <dsp:txXfrm>
        <a:off x="2991037" y="1693529"/>
        <a:ext cx="1255684" cy="2031608"/>
      </dsp:txXfrm>
    </dsp:sp>
    <dsp:sp modelId="{DCB6F9C5-3349-4484-8925-5C292F697DB3}">
      <dsp:nvSpPr>
        <dsp:cNvPr id="0" name=""/>
        <dsp:cNvSpPr/>
      </dsp:nvSpPr>
      <dsp:spPr>
        <a:xfrm>
          <a:off x="4384228" y="1625600"/>
          <a:ext cx="1391542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Derived Metrics</a:t>
          </a:r>
        </a:p>
      </dsp:txBody>
      <dsp:txXfrm>
        <a:off x="4452157" y="1693529"/>
        <a:ext cx="1255684" cy="2031608"/>
      </dsp:txXfrm>
    </dsp:sp>
    <dsp:sp modelId="{1A20C4FD-AA62-45C9-B9A3-E729806F0EF6}">
      <dsp:nvSpPr>
        <dsp:cNvPr id="0" name=""/>
        <dsp:cNvSpPr/>
      </dsp:nvSpPr>
      <dsp:spPr>
        <a:xfrm>
          <a:off x="5845348" y="1625600"/>
          <a:ext cx="1391542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Univariate Analysis</a:t>
          </a:r>
        </a:p>
      </dsp:txBody>
      <dsp:txXfrm>
        <a:off x="5913277" y="1693529"/>
        <a:ext cx="1255684" cy="2031608"/>
      </dsp:txXfrm>
    </dsp:sp>
    <dsp:sp modelId="{6FAC7658-A4C9-4C57-8FCA-A20B1371D39E}">
      <dsp:nvSpPr>
        <dsp:cNvPr id="0" name=""/>
        <dsp:cNvSpPr/>
      </dsp:nvSpPr>
      <dsp:spPr>
        <a:xfrm>
          <a:off x="7306468" y="1625600"/>
          <a:ext cx="1391542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Segmented Univariate Analysis</a:t>
          </a:r>
        </a:p>
      </dsp:txBody>
      <dsp:txXfrm>
        <a:off x="7374397" y="1693529"/>
        <a:ext cx="1255684" cy="2031608"/>
      </dsp:txXfrm>
    </dsp:sp>
    <dsp:sp modelId="{E9CECDC3-FF40-411A-AD95-C3A52C569D31}">
      <dsp:nvSpPr>
        <dsp:cNvPr id="0" name=""/>
        <dsp:cNvSpPr/>
      </dsp:nvSpPr>
      <dsp:spPr>
        <a:xfrm>
          <a:off x="8767588" y="1625600"/>
          <a:ext cx="1391542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Bivariate Analysis</a:t>
          </a:r>
        </a:p>
      </dsp:txBody>
      <dsp:txXfrm>
        <a:off x="8835517" y="1693529"/>
        <a:ext cx="1255684" cy="20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Gramener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Abinash Bishoyi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Karthik Vecham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Balaji Nagaraja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3403BB-F84E-458C-95B3-8E045E55E4B7}"/>
              </a:ext>
            </a:extLst>
          </p:cNvPr>
          <p:cNvSpPr txBox="1">
            <a:spLocks/>
          </p:cNvSpPr>
          <p:nvPr/>
        </p:nvSpPr>
        <p:spPr>
          <a:xfrm>
            <a:off x="1541219" y="0"/>
            <a:ext cx="850431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Conclusion</a:t>
            </a:r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A9C6-A2D9-4A3C-A3C0-049B815D1D35}"/>
              </a:ext>
            </a:extLst>
          </p:cNvPr>
          <p:cNvSpPr/>
          <p:nvPr/>
        </p:nvSpPr>
        <p:spPr>
          <a:xfrm>
            <a:off x="0" y="856138"/>
            <a:ext cx="36673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Based on EDA analysis, following variables can be said to be influencing the loan status to large extent.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Based on these variables we can predict the probability metrics as to whether currently running loans may end up as “Charged Off” or “Fully Paid”.</a:t>
            </a:r>
          </a:p>
          <a:p>
            <a:endParaRPr lang="en-GB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Below list has been created on the basis of level of co-relation.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verification_status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purpose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home_ownership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term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pub_rec_bankruptcies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revol_util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sub_grade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loan_amnt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295E9-5A36-446D-8CD8-869E0F0C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8" y="856137"/>
            <a:ext cx="8504316" cy="60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Company has to make a decision for loan approval based on the applicant’s profile. Two types of risks are associated with the bank’s decision:</a:t>
            </a:r>
          </a:p>
          <a:p>
            <a:pPr lvl="1"/>
            <a:r>
              <a:rPr lang="en-GB" dirty="0"/>
              <a:t>If the applicant is likely to repay the loan, then not approving the loan results in a loss of business to the company</a:t>
            </a:r>
          </a:p>
          <a:p>
            <a:pPr lvl="1"/>
            <a:r>
              <a:rPr lang="en-GB" dirty="0"/>
              <a:t>If the applicant is not likely to repay the loan, i.e. he/she is likely to default, then approving the loan may lead to a financial loss for the company</a:t>
            </a:r>
          </a:p>
          <a:p>
            <a:pPr marL="0" indent="0">
              <a:buNone/>
            </a:pPr>
            <a:r>
              <a:rPr lang="en-GB" dirty="0"/>
              <a:t>Our aim is to understand how consumer attributes and loan attributes influencing the tendency of defaulting.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Constraints:</a:t>
            </a:r>
          </a:p>
          <a:p>
            <a:pPr marL="0" indent="0">
              <a:buNone/>
            </a:pPr>
            <a:r>
              <a:rPr lang="en-GB" dirty="0"/>
              <a:t>We consider only consumers whose loan application is approved.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6880" y="230744"/>
            <a:ext cx="4682440" cy="856138"/>
          </a:xfrm>
        </p:spPr>
        <p:txBody>
          <a:bodyPr/>
          <a:lstStyle/>
          <a:p>
            <a:r>
              <a:rPr lang="en-IN" b="1" dirty="0"/>
              <a:t>Business 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13556" y="125493"/>
            <a:ext cx="5708408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dirty="0"/>
              <a:t>Data Analysis Methodology</a:t>
            </a:r>
            <a:endParaRPr lang="en-IN" sz="28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D0EF6CF-3787-4A24-9ACF-EBBA830D4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904678"/>
              </p:ext>
            </p:extLst>
          </p:nvPr>
        </p:nvGraphicFramePr>
        <p:xfrm>
          <a:off x="1146783" y="981631"/>
          <a:ext cx="1016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19" y="0"/>
            <a:ext cx="8504316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Univariate &amp; Segmented Univariate Analysis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FBACD-B421-47B7-940B-7FB32ABA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22054"/>
            <a:ext cx="3057236" cy="59359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Inference :</a:t>
            </a:r>
            <a:endParaRPr lang="en-US" dirty="0"/>
          </a:p>
          <a:p>
            <a:r>
              <a:rPr lang="en-GB" dirty="0"/>
              <a:t>Annual Income does not show a consistent relationship with respect to loan status. </a:t>
            </a:r>
            <a:r>
              <a:rPr lang="en-GB" b="1" i="1" dirty="0"/>
              <a:t>Dropped from analysis</a:t>
            </a:r>
            <a:endParaRPr lang="en-GB" dirty="0"/>
          </a:p>
          <a:p>
            <a:r>
              <a:rPr lang="en-GB" dirty="0"/>
              <a:t>Home Ownership provides credible information about borrowers market value (Only 3 rows belong to “None” category). </a:t>
            </a:r>
            <a:r>
              <a:rPr lang="en-GB" b="1" i="1" dirty="0"/>
              <a:t>Should be considered for analysis</a:t>
            </a:r>
          </a:p>
          <a:p>
            <a:r>
              <a:rPr lang="en-GB" dirty="0"/>
              <a:t>Verification status shows relationship with loan status, surprisingly verified loans seems to have more defaults. </a:t>
            </a:r>
            <a:r>
              <a:rPr lang="en-GB" b="1" i="1" dirty="0"/>
              <a:t>Should be considered for analysis</a:t>
            </a:r>
            <a:endParaRPr lang="en-GB" dirty="0"/>
          </a:p>
          <a:p>
            <a:r>
              <a:rPr lang="en-GB" dirty="0"/>
              <a:t>Public Bankruptcy Records shows strong relationship with loan status . </a:t>
            </a:r>
            <a:r>
              <a:rPr lang="en-GB" b="1" i="1" dirty="0"/>
              <a:t>Should be considered for analysis</a:t>
            </a:r>
            <a:endParaRPr lang="en-GB" dirty="0"/>
          </a:p>
          <a:p>
            <a:r>
              <a:rPr lang="en-GB" dirty="0"/>
              <a:t>Loan term shows strong relationship with loan status. </a:t>
            </a:r>
            <a:r>
              <a:rPr lang="en-GB" b="1" i="1" dirty="0"/>
              <a:t>Should be considered for analysis</a:t>
            </a:r>
          </a:p>
          <a:p>
            <a:r>
              <a:rPr lang="en-GB" dirty="0"/>
              <a:t>Address State does not show a consistent relationship with respect to loan status. </a:t>
            </a:r>
            <a:r>
              <a:rPr lang="en-GB" b="1" i="1" dirty="0"/>
              <a:t>Dropped from 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4B707-8A96-44AA-B1AC-177A5A3E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6" y="922054"/>
            <a:ext cx="9134764" cy="5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47841-2F06-4F21-9F64-45466FEE1843}"/>
              </a:ext>
            </a:extLst>
          </p:cNvPr>
          <p:cNvSpPr txBox="1">
            <a:spLocks/>
          </p:cNvSpPr>
          <p:nvPr/>
        </p:nvSpPr>
        <p:spPr>
          <a:xfrm>
            <a:off x="1541219" y="0"/>
            <a:ext cx="850431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Univariate &amp; Segmented Univariate Analysis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53788-DB29-4A2D-935F-0CDCC3D49525}"/>
              </a:ext>
            </a:extLst>
          </p:cNvPr>
          <p:cNvSpPr/>
          <p:nvPr/>
        </p:nvSpPr>
        <p:spPr>
          <a:xfrm>
            <a:off x="0" y="1256506"/>
            <a:ext cx="3677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Inference :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Purpose plays an important role and shows strong relationship with loan status. Maximum number of loans are taken for debt_consolidation. </a:t>
            </a:r>
            <a:r>
              <a:rPr lang="en-GB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 for analysis.</a:t>
            </a: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Revolving Utilization shows strong relationship with loan status. </a:t>
            </a:r>
            <a:r>
              <a:rPr lang="en-GB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Grade/Subgrade of the loan shows a very strong relationship with loan status. </a:t>
            </a:r>
            <a:r>
              <a:rPr lang="en-GB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 shows a very strong relationship with loan status. </a:t>
            </a:r>
            <a:r>
              <a:rPr lang="en-GB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 for analysis.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1445-9FE7-4F19-B097-B5A05758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56" y="749030"/>
            <a:ext cx="8583038" cy="61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47841-2F06-4F21-9F64-45466FEE1843}"/>
              </a:ext>
            </a:extLst>
          </p:cNvPr>
          <p:cNvSpPr txBox="1">
            <a:spLocks/>
          </p:cNvSpPr>
          <p:nvPr/>
        </p:nvSpPr>
        <p:spPr>
          <a:xfrm>
            <a:off x="1541219" y="0"/>
            <a:ext cx="850431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Bivariate Analysis - Correlation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53788-DB29-4A2D-935F-0CDCC3D49525}"/>
              </a:ext>
            </a:extLst>
          </p:cNvPr>
          <p:cNvSpPr/>
          <p:nvPr/>
        </p:nvSpPr>
        <p:spPr>
          <a:xfrm>
            <a:off x="0" y="1256506"/>
            <a:ext cx="571986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a borrower comes with a loan request, following methodology would have been followed: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Based on the loan application submitted by the borrower, a specific grade is provided to the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Based on the grade/sub-grade other variables (such as interest rate etc.) are decided.</a:t>
            </a:r>
          </a:p>
          <a:p>
            <a:endParaRPr lang="en-US" dirty="0"/>
          </a:p>
          <a:p>
            <a:r>
              <a:rPr lang="en-US" dirty="0"/>
              <a:t>In order to decide driving factor, it is important to check their relationship with grade/sub-grade as well.</a:t>
            </a:r>
          </a:p>
          <a:p>
            <a:r>
              <a:rPr lang="en-US" dirty="0"/>
              <a:t>If a variable’s relation with grade/sub-grade is strong, then we may decide on considering only grade/sub-grade as the influencing parameter among the two variables.</a:t>
            </a:r>
          </a:p>
          <a:p>
            <a:endParaRPr lang="en-US" dirty="0"/>
          </a:p>
          <a:p>
            <a:r>
              <a:rPr lang="en-GB" dirty="0"/>
              <a:t>Based on above thought process and co-relation matrix shown on the right, following conclusions can be drawn.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sub_grade - Interest Rate have strong co-relation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loan_amnt - Instalment have strong co-relation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revol_util - int_rate &amp; sub_grade seem to have a moderate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3E6F-E417-4F8A-83F0-A6596BBF0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83" y="1256506"/>
            <a:ext cx="6626017" cy="5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7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47841-2F06-4F21-9F64-45466FEE1843}"/>
              </a:ext>
            </a:extLst>
          </p:cNvPr>
          <p:cNvSpPr txBox="1">
            <a:spLocks/>
          </p:cNvSpPr>
          <p:nvPr/>
        </p:nvSpPr>
        <p:spPr>
          <a:xfrm>
            <a:off x="1541219" y="0"/>
            <a:ext cx="850431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Bivariate Analysis - Correlation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53788-DB29-4A2D-935F-0CDCC3D49525}"/>
              </a:ext>
            </a:extLst>
          </p:cNvPr>
          <p:cNvSpPr/>
          <p:nvPr/>
        </p:nvSpPr>
        <p:spPr>
          <a:xfrm>
            <a:off x="107006" y="856138"/>
            <a:ext cx="42218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Grade/Sub- Grade vs Revolving Utilization</a:t>
            </a:r>
          </a:p>
          <a:p>
            <a:endParaRPr lang="en-GB" dirty="0"/>
          </a:p>
          <a:p>
            <a:r>
              <a:rPr lang="en-GB" dirty="0"/>
              <a:t>This co-relation seems to have exceptions, and hence binning should be done and revolving credit should be considered as an independent variable.</a:t>
            </a:r>
          </a:p>
          <a:p>
            <a:endParaRPr lang="en-GB" dirty="0"/>
          </a:p>
          <a:p>
            <a:r>
              <a:rPr lang="en-US" b="1" i="1" dirty="0"/>
              <a:t>Conclusion:</a:t>
            </a:r>
          </a:p>
          <a:p>
            <a:r>
              <a:rPr lang="en-GB" dirty="0"/>
              <a:t>It would be better to consider revol_util as a separate variable and bin it for easier analysis. 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AE8E0-02A8-4F39-942C-0931159D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11" y="856138"/>
            <a:ext cx="7873665" cy="41049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6BC8BF-C46C-4C4D-AEAB-0D08B4E903AF}"/>
              </a:ext>
            </a:extLst>
          </p:cNvPr>
          <p:cNvSpPr/>
          <p:nvPr/>
        </p:nvSpPr>
        <p:spPr>
          <a:xfrm>
            <a:off x="4328810" y="4976627"/>
            <a:ext cx="78631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Grade Vs Loan Amount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A certain level of co-relation can be seen between Loan Amount and Grade of the loan, however this co-relation does not seem to be consistent.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Conclusion: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It would better to consider Loan Amount as a separate variable, and bin the loan amount for easier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47841-2F06-4F21-9F64-45466FEE1843}"/>
              </a:ext>
            </a:extLst>
          </p:cNvPr>
          <p:cNvSpPr txBox="1">
            <a:spLocks/>
          </p:cNvSpPr>
          <p:nvPr/>
        </p:nvSpPr>
        <p:spPr>
          <a:xfrm>
            <a:off x="1541219" y="0"/>
            <a:ext cx="850431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Bivariate Analysis - Correlation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53788-DB29-4A2D-935F-0CDCC3D49525}"/>
              </a:ext>
            </a:extLst>
          </p:cNvPr>
          <p:cNvSpPr/>
          <p:nvPr/>
        </p:nvSpPr>
        <p:spPr>
          <a:xfrm>
            <a:off x="-1" y="1067014"/>
            <a:ext cx="54474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Grade/Sub-Grade vs DTI</a:t>
            </a:r>
          </a:p>
          <a:p>
            <a:endParaRPr lang="en-GB" dirty="0"/>
          </a:p>
          <a:p>
            <a:r>
              <a:rPr lang="en-GB" dirty="0"/>
              <a:t>DTI is the ratio calculated using the borrower’s total monthly debt payments on the total debt obligations, divided by the borrower’s self-reported monthly income.</a:t>
            </a:r>
          </a:p>
          <a:p>
            <a:endParaRPr lang="en-GB" dirty="0"/>
          </a:p>
          <a:p>
            <a:r>
              <a:rPr lang="en-GB" dirty="0"/>
              <a:t>From Plot is clear that as the Sub-Grade increases (A1 –G5) the DTI value is also increasing. </a:t>
            </a:r>
          </a:p>
          <a:p>
            <a:endParaRPr lang="en-GB" dirty="0"/>
          </a:p>
          <a:p>
            <a:r>
              <a:rPr lang="en-US" b="1" i="1" dirty="0"/>
              <a:t>Conclusion:</a:t>
            </a:r>
          </a:p>
          <a:p>
            <a:r>
              <a:rPr lang="en-GB" dirty="0"/>
              <a:t>DTI seems to be related to Sub-Grade hence we can take just Sub-grade as a reference variable.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95563-35B9-4CB5-B53A-5CE576EA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29" y="1067014"/>
            <a:ext cx="6591871" cy="56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47841-2F06-4F21-9F64-45466FEE1843}"/>
              </a:ext>
            </a:extLst>
          </p:cNvPr>
          <p:cNvSpPr txBox="1">
            <a:spLocks/>
          </p:cNvSpPr>
          <p:nvPr/>
        </p:nvSpPr>
        <p:spPr>
          <a:xfrm>
            <a:off x="1541219" y="0"/>
            <a:ext cx="850431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Bivariate Analysis - Correlation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53788-DB29-4A2D-935F-0CDCC3D49525}"/>
              </a:ext>
            </a:extLst>
          </p:cNvPr>
          <p:cNvSpPr/>
          <p:nvPr/>
        </p:nvSpPr>
        <p:spPr>
          <a:xfrm>
            <a:off x="0" y="4022040"/>
            <a:ext cx="58657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Grade/Sub-Grade vs Interest Rate</a:t>
            </a:r>
          </a:p>
          <a:p>
            <a:r>
              <a:rPr lang="en-GB" dirty="0"/>
              <a:t>Loan interest rate shows a clear co-relation with subgrade feature.</a:t>
            </a:r>
          </a:p>
          <a:p>
            <a:endParaRPr lang="en-GB" dirty="0"/>
          </a:p>
          <a:p>
            <a:r>
              <a:rPr lang="en-US" b="1" i="1" dirty="0"/>
              <a:t>Conclusion:</a:t>
            </a:r>
            <a:endParaRPr lang="en-US" dirty="0"/>
          </a:p>
          <a:p>
            <a:r>
              <a:rPr lang="en-GB" dirty="0"/>
              <a:t>Since we are considering grade as an influencing variable, therefore, interest rate would be considered invariably.</a:t>
            </a:r>
          </a:p>
          <a:p>
            <a:r>
              <a:rPr lang="en-GB" dirty="0"/>
              <a:t>Hence we can leave away interest rate from being considered as an influencing variable.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25520-67C9-436E-A4FB-EE0D97D4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6138"/>
            <a:ext cx="5447490" cy="2932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40EB59-5019-4712-A776-F1C0BD31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79" y="856139"/>
            <a:ext cx="6326221" cy="60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751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Gramener Case Study  SUBMISSION </vt:lpstr>
      <vt:lpstr>Business Objective</vt:lpstr>
      <vt:lpstr> Data Analysis Methodology</vt:lpstr>
      <vt:lpstr>Univariate &amp; Segmented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Abinash Bishoyi</cp:lastModifiedBy>
  <cp:revision>54</cp:revision>
  <dcterms:created xsi:type="dcterms:W3CDTF">2016-06-09T08:16:28Z</dcterms:created>
  <dcterms:modified xsi:type="dcterms:W3CDTF">2018-09-30T15:56:24Z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