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4"/>
  </p:notesMasterIdLst>
  <p:sldIdLst>
    <p:sldId id="256" r:id="rId2"/>
    <p:sldId id="278" r:id="rId3"/>
    <p:sldId id="273" r:id="rId4"/>
    <p:sldId id="284" r:id="rId5"/>
    <p:sldId id="269" r:id="rId6"/>
    <p:sldId id="280" r:id="rId7"/>
    <p:sldId id="267" r:id="rId8"/>
    <p:sldId id="281" r:id="rId9"/>
    <p:sldId id="282" r:id="rId10"/>
    <p:sldId id="283" r:id="rId11"/>
    <p:sldId id="274"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D096"/>
    <a:srgbClr val="83CCD4"/>
    <a:srgbClr val="84CD8C"/>
    <a:srgbClr val="50B7D7"/>
    <a:srgbClr val="FFFFFF"/>
    <a:srgbClr val="72C6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51830" autoAdjust="0"/>
  </p:normalViewPr>
  <p:slideViewPr>
    <p:cSldViewPr snapToGrid="0">
      <p:cViewPr>
        <p:scale>
          <a:sx n="100" d="100"/>
          <a:sy n="100" d="100"/>
        </p:scale>
        <p:origin x="72"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45F975-ADEB-4087-A1BC-4A8407C1D674}" type="datetimeFigureOut">
              <a:rPr lang="en-GB" smtClean="0"/>
              <a:t>08/03/2024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E64B9-AEBD-46EA-B787-D3F1F681BC23}" type="slidenum">
              <a:rPr lang="en-GB" smtClean="0"/>
              <a:t>‹#›</a:t>
            </a:fld>
            <a:endParaRPr lang="en-GB"/>
          </a:p>
        </p:txBody>
      </p:sp>
    </p:spTree>
    <p:extLst>
      <p:ext uri="{BB962C8B-B14F-4D97-AF65-F5344CB8AC3E}">
        <p14:creationId xmlns:p14="http://schemas.microsoft.com/office/powerpoint/2010/main" val="4205124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D0D0D"/>
                </a:solidFill>
                <a:effectLst/>
                <a:latin typeface="Söhne"/>
              </a:rPr>
              <a:t>welcome to today's presentation on "Enhancing Program Success." I am Abinash Dhakal, and I am excited to guide you through our efforts, strategies, and insights aimed at maximizing the impact of our programs at Bookmark. </a:t>
            </a:r>
            <a:endParaRPr lang="en-GB" dirty="0"/>
          </a:p>
        </p:txBody>
      </p:sp>
      <p:sp>
        <p:nvSpPr>
          <p:cNvPr id="4" name="Slide Number Placeholder 3"/>
          <p:cNvSpPr>
            <a:spLocks noGrp="1"/>
          </p:cNvSpPr>
          <p:nvPr>
            <p:ph type="sldNum" sz="quarter" idx="5"/>
          </p:nvPr>
        </p:nvSpPr>
        <p:spPr/>
        <p:txBody>
          <a:bodyPr/>
          <a:lstStyle/>
          <a:p>
            <a:fld id="{34AE64B9-AEBD-46EA-B787-D3F1F681BC23}" type="slidenum">
              <a:rPr lang="en-GB" smtClean="0"/>
              <a:t>1</a:t>
            </a:fld>
            <a:endParaRPr lang="en-GB"/>
          </a:p>
        </p:txBody>
      </p:sp>
    </p:spTree>
    <p:extLst>
      <p:ext uri="{BB962C8B-B14F-4D97-AF65-F5344CB8AC3E}">
        <p14:creationId xmlns:p14="http://schemas.microsoft.com/office/powerpoint/2010/main" val="3055404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D0D0D"/>
                </a:solidFill>
                <a:effectLst/>
                <a:latin typeface="Söhne"/>
              </a:rPr>
              <a:t>Let's explore the </a:t>
            </a:r>
            <a:r>
              <a:rPr lang="en-GB" b="1" i="0" dirty="0">
                <a:solidFill>
                  <a:srgbClr val="0D0D0D"/>
                </a:solidFill>
                <a:effectLst/>
                <a:latin typeface="Söhne"/>
              </a:rPr>
              <a:t>impact and recommendations for Ofsted ratings and school packages</a:t>
            </a:r>
            <a:r>
              <a:rPr lang="en-GB" b="0" i="0" dirty="0">
                <a:solidFill>
                  <a:srgbClr val="0D0D0D"/>
                </a:solidFill>
                <a:effectLst/>
                <a:latin typeface="Söhne"/>
              </a:rPr>
              <a:t>. Our analysis reveals a </a:t>
            </a:r>
            <a:r>
              <a:rPr lang="en-GB" b="1" i="0" dirty="0">
                <a:solidFill>
                  <a:srgbClr val="0D0D0D"/>
                </a:solidFill>
                <a:effectLst/>
                <a:latin typeface="Söhne"/>
              </a:rPr>
              <a:t>lack of significant correlation</a:t>
            </a:r>
            <a:r>
              <a:rPr lang="en-GB" b="0" i="0" dirty="0">
                <a:solidFill>
                  <a:srgbClr val="0D0D0D"/>
                </a:solidFill>
                <a:effectLst/>
                <a:latin typeface="Söhne"/>
              </a:rPr>
              <a:t> between Ofsted ratings and cancellation rates, emphasizing the need for a nuanced approach. Numbers indicate a correlation ranging from 0.19 to 0.25.</a:t>
            </a:r>
          </a:p>
          <a:p>
            <a:pPr algn="l"/>
            <a:r>
              <a:rPr lang="en-GB" b="0" i="0" dirty="0">
                <a:solidFill>
                  <a:srgbClr val="0D0D0D"/>
                </a:solidFill>
                <a:effectLst/>
                <a:latin typeface="Söhne"/>
              </a:rPr>
              <a:t>What did we find? There's </a:t>
            </a:r>
            <a:r>
              <a:rPr lang="en-GB" b="1" i="0" dirty="0">
                <a:solidFill>
                  <a:srgbClr val="0D0D0D"/>
                </a:solidFill>
                <a:effectLst/>
                <a:latin typeface="Söhne"/>
              </a:rPr>
              <a:t>variation in cancellation rates across packages</a:t>
            </a:r>
            <a:r>
              <a:rPr lang="en-GB" b="0" i="0" dirty="0">
                <a:solidFill>
                  <a:srgbClr val="0D0D0D"/>
                </a:solidFill>
                <a:effectLst/>
                <a:latin typeface="Söhne"/>
              </a:rPr>
              <a:t>, from Platinum (0.23) to Bronze (0.26). Recognizing this diversity, our recommendation is to </a:t>
            </a:r>
            <a:r>
              <a:rPr lang="en-GB" b="1" i="0" dirty="0">
                <a:solidFill>
                  <a:srgbClr val="0D0D0D"/>
                </a:solidFill>
                <a:effectLst/>
                <a:latin typeface="Söhne"/>
              </a:rPr>
              <a:t>tailor strategies based on package features</a:t>
            </a:r>
            <a:r>
              <a:rPr lang="en-GB" b="0" i="0" dirty="0">
                <a:solidFill>
                  <a:srgbClr val="0D0D0D"/>
                </a:solidFill>
                <a:effectLst/>
                <a:latin typeface="Söhne"/>
              </a:rPr>
              <a:t>. Each package requires a specific, customized approach to address its unique characteristics.</a:t>
            </a:r>
          </a:p>
          <a:p>
            <a:pPr algn="l"/>
            <a:r>
              <a:rPr lang="en-GB" b="0" i="0" dirty="0">
                <a:solidFill>
                  <a:srgbClr val="0D0D0D"/>
                </a:solidFill>
                <a:effectLst/>
                <a:latin typeface="Söhne"/>
              </a:rPr>
              <a:t>The key here is </a:t>
            </a:r>
            <a:r>
              <a:rPr lang="en-GB" b="1" i="0" dirty="0">
                <a:solidFill>
                  <a:srgbClr val="0D0D0D"/>
                </a:solidFill>
                <a:effectLst/>
                <a:latin typeface="Söhne"/>
              </a:rPr>
              <a:t>community involvement</a:t>
            </a:r>
            <a:r>
              <a:rPr lang="en-GB" b="0" i="0" dirty="0">
                <a:solidFill>
                  <a:srgbClr val="0D0D0D"/>
                </a:solidFill>
                <a:effectLst/>
                <a:latin typeface="Söhne"/>
              </a:rPr>
              <a:t>. We've discovered that community participation significantly impacts Ofsted ratings. Our recommendation is clear – </a:t>
            </a:r>
            <a:r>
              <a:rPr lang="en-GB" b="1" i="0" dirty="0">
                <a:solidFill>
                  <a:srgbClr val="0D0D0D"/>
                </a:solidFill>
                <a:effectLst/>
                <a:latin typeface="Söhne"/>
              </a:rPr>
              <a:t>encourage schools to engage in community service for higher ratings</a:t>
            </a:r>
            <a:r>
              <a:rPr lang="en-GB" b="0" i="0" dirty="0">
                <a:solidFill>
                  <a:srgbClr val="0D0D0D"/>
                </a:solidFill>
                <a:effectLst/>
                <a:latin typeface="Söhne"/>
              </a:rPr>
              <a:t>. This not only enhances the school's standing but also contributes positively to the community.</a:t>
            </a:r>
          </a:p>
          <a:p>
            <a:pPr algn="l"/>
            <a:r>
              <a:rPr lang="en-GB" b="0" i="0" dirty="0">
                <a:solidFill>
                  <a:srgbClr val="0D0D0D"/>
                </a:solidFill>
                <a:effectLst/>
                <a:latin typeface="Söhne"/>
              </a:rPr>
              <a:t>We're not stopping there. To ensure a comprehensive approach, it's vital to </a:t>
            </a:r>
            <a:r>
              <a:rPr lang="en-GB" b="1" i="0" dirty="0">
                <a:solidFill>
                  <a:srgbClr val="0D0D0D"/>
                </a:solidFill>
                <a:effectLst/>
                <a:latin typeface="Söhne"/>
              </a:rPr>
              <a:t>evaluate school package features</a:t>
            </a:r>
            <a:r>
              <a:rPr lang="en-GB" b="0" i="0" dirty="0">
                <a:solidFill>
                  <a:srgbClr val="0D0D0D"/>
                </a:solidFill>
                <a:effectLst/>
                <a:latin typeface="Söhne"/>
              </a:rPr>
              <a:t> thoroughly. Understanding the factors influencing cancellation rates is crucial. This evaluation will guide us in making informed decisions to optimize the success of our programs.</a:t>
            </a:r>
          </a:p>
          <a:p>
            <a:pPr algn="l"/>
            <a:r>
              <a:rPr lang="en-GB" b="0" i="0" dirty="0">
                <a:solidFill>
                  <a:srgbClr val="0D0D0D"/>
                </a:solidFill>
                <a:effectLst/>
                <a:latin typeface="Söhne"/>
              </a:rPr>
              <a:t>Moreover, we propose to </a:t>
            </a:r>
            <a:r>
              <a:rPr lang="en-GB" b="1" i="0" dirty="0">
                <a:solidFill>
                  <a:srgbClr val="0D0D0D"/>
                </a:solidFill>
                <a:effectLst/>
                <a:latin typeface="Söhne"/>
              </a:rPr>
              <a:t>incorporate community influence</a:t>
            </a:r>
            <a:r>
              <a:rPr lang="en-GB" b="0" i="0" dirty="0">
                <a:solidFill>
                  <a:srgbClr val="0D0D0D"/>
                </a:solidFill>
                <a:effectLst/>
                <a:latin typeface="Söhne"/>
              </a:rPr>
              <a:t> directly into Ofsted ratings. By making community involvement a key factor, we aim to foster active school participation in community service. This integration will contribute to a more holistic evaluation and recognition of schools.</a:t>
            </a:r>
          </a:p>
          <a:p>
            <a:endParaRPr lang="en-GB" dirty="0"/>
          </a:p>
        </p:txBody>
      </p:sp>
      <p:sp>
        <p:nvSpPr>
          <p:cNvPr id="4" name="Slide Number Placeholder 3"/>
          <p:cNvSpPr>
            <a:spLocks noGrp="1"/>
          </p:cNvSpPr>
          <p:nvPr>
            <p:ph type="sldNum" sz="quarter" idx="5"/>
          </p:nvPr>
        </p:nvSpPr>
        <p:spPr/>
        <p:txBody>
          <a:bodyPr/>
          <a:lstStyle/>
          <a:p>
            <a:fld id="{34AE64B9-AEBD-46EA-B787-D3F1F681BC23}" type="slidenum">
              <a:rPr lang="en-GB" smtClean="0"/>
              <a:t>10</a:t>
            </a:fld>
            <a:endParaRPr lang="en-GB"/>
          </a:p>
        </p:txBody>
      </p:sp>
    </p:spTree>
    <p:extLst>
      <p:ext uri="{BB962C8B-B14F-4D97-AF65-F5344CB8AC3E}">
        <p14:creationId xmlns:p14="http://schemas.microsoft.com/office/powerpoint/2010/main" val="1902252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Söhne"/>
              </a:rPr>
              <a:t>In conclusion, our roadmap for success includes four key strategies:</a:t>
            </a:r>
          </a:p>
          <a:p>
            <a:pPr algn="l"/>
            <a:r>
              <a:rPr lang="en-GB" b="0" i="0" dirty="0">
                <a:solidFill>
                  <a:srgbClr val="000000"/>
                </a:solidFill>
                <a:effectLst/>
                <a:latin typeface="Söhne"/>
              </a:rPr>
              <a:t>Firstly, we'll initiate </a:t>
            </a:r>
            <a:r>
              <a:rPr lang="en-GB" b="1" i="0" dirty="0">
                <a:solidFill>
                  <a:srgbClr val="000000"/>
                </a:solidFill>
                <a:effectLst/>
                <a:latin typeface="Söhne"/>
              </a:rPr>
              <a:t>focused campaigns</a:t>
            </a:r>
            <a:r>
              <a:rPr lang="en-GB" b="0" i="0" dirty="0">
                <a:solidFill>
                  <a:srgbClr val="000000"/>
                </a:solidFill>
                <a:effectLst/>
                <a:latin typeface="Söhne"/>
              </a:rPr>
              <a:t> to tackle cancellation hotspots, especially in England - London. By addressing specific regions with high cancellation rates, we aim to mitigate challenges and ensure program sustainability.</a:t>
            </a:r>
          </a:p>
          <a:p>
            <a:pPr algn="l"/>
            <a:r>
              <a:rPr lang="en-GB" b="0" i="0" dirty="0">
                <a:solidFill>
                  <a:srgbClr val="000000"/>
                </a:solidFill>
                <a:effectLst/>
                <a:latin typeface="Söhne"/>
              </a:rPr>
              <a:t>Next, we'll delve into </a:t>
            </a:r>
            <a:r>
              <a:rPr lang="en-GB" b="1" i="0" dirty="0">
                <a:solidFill>
                  <a:srgbClr val="000000"/>
                </a:solidFill>
                <a:effectLst/>
                <a:latin typeface="Söhne"/>
              </a:rPr>
              <a:t>online engagement optimization</a:t>
            </a:r>
            <a:r>
              <a:rPr lang="en-GB" b="0" i="0" dirty="0">
                <a:solidFill>
                  <a:srgbClr val="000000"/>
                </a:solidFill>
                <a:effectLst/>
                <a:latin typeface="Söhne"/>
              </a:rPr>
              <a:t>. Understanding the impact of online volunteering is crucial. We'll conduct thorough research to develop tailored outreach strategies aimed at reducing cancellations effectively. Harnessing the power of digital platforms can enhance volunteer engagement and participation.</a:t>
            </a:r>
          </a:p>
          <a:p>
            <a:pPr algn="l"/>
            <a:r>
              <a:rPr lang="en-GB" b="0" i="0" dirty="0">
                <a:solidFill>
                  <a:srgbClr val="000000"/>
                </a:solidFill>
                <a:effectLst/>
                <a:latin typeface="Söhne"/>
              </a:rPr>
              <a:t>Thirdly, </a:t>
            </a:r>
            <a:r>
              <a:rPr lang="en-GB" b="1" i="0" dirty="0">
                <a:solidFill>
                  <a:srgbClr val="000000"/>
                </a:solidFill>
                <a:effectLst/>
                <a:latin typeface="Söhne"/>
              </a:rPr>
              <a:t>community integration</a:t>
            </a:r>
            <a:r>
              <a:rPr lang="en-GB" b="0" i="0" dirty="0">
                <a:solidFill>
                  <a:srgbClr val="000000"/>
                </a:solidFill>
                <a:effectLst/>
                <a:latin typeface="Söhne"/>
              </a:rPr>
              <a:t> is essential. We'll actively promote community involvement in schools, recognizing its significant impact on elevating Ofsted ratings and fostering positive community impacts. By strengthening ties with local communities, we can create a supportive environment for our programs to thrive.</a:t>
            </a:r>
          </a:p>
          <a:p>
            <a:pPr algn="l"/>
            <a:r>
              <a:rPr lang="en-GB" b="0" i="0" dirty="0">
                <a:solidFill>
                  <a:srgbClr val="000000"/>
                </a:solidFill>
                <a:effectLst/>
                <a:latin typeface="Söhne"/>
              </a:rPr>
              <a:t>Lastly, we'll prioritize </a:t>
            </a:r>
            <a:r>
              <a:rPr lang="en-GB" b="1" i="0" dirty="0">
                <a:solidFill>
                  <a:srgbClr val="000000"/>
                </a:solidFill>
                <a:effectLst/>
                <a:latin typeface="Söhne"/>
              </a:rPr>
              <a:t>continuous evaluation</a:t>
            </a:r>
            <a:r>
              <a:rPr lang="en-GB" b="0" i="0" dirty="0">
                <a:solidFill>
                  <a:srgbClr val="000000"/>
                </a:solidFill>
                <a:effectLst/>
                <a:latin typeface="Söhne"/>
              </a:rPr>
              <a:t>. Introducing a quantitative survey will allow us to gather nuanced insights into cancellation trends. This data-driven approach enables us to proactively adjust our strategies, ensuring program success and effectiveness in the long run.</a:t>
            </a:r>
          </a:p>
          <a:p>
            <a:pPr algn="l"/>
            <a:r>
              <a:rPr lang="en-GB" b="0" i="0" dirty="0">
                <a:solidFill>
                  <a:srgbClr val="000000"/>
                </a:solidFill>
                <a:effectLst/>
                <a:latin typeface="Söhne"/>
              </a:rPr>
              <a:t>By implementing these focused initiatives, optimizing online engagement, promoting community integration, and embracing continuous evaluation, we're poised to enhance our program's success and make a lasting impact on the communities we serve.</a:t>
            </a:r>
          </a:p>
          <a:p>
            <a:pPr algn="l"/>
            <a:endParaRPr lang="en-GB" b="0" i="0" dirty="0">
              <a:solidFill>
                <a:srgbClr val="000000"/>
              </a:solidFill>
              <a:effectLst/>
              <a:latin typeface="Söhne"/>
            </a:endParaRPr>
          </a:p>
          <a:p>
            <a:br>
              <a:rPr lang="en-GB" b="0" i="0" dirty="0">
                <a:solidFill>
                  <a:srgbClr val="000000"/>
                </a:solidFill>
                <a:effectLst/>
                <a:latin typeface="Söhne"/>
              </a:rPr>
            </a:br>
            <a:endParaRPr lang="en-GB" dirty="0"/>
          </a:p>
        </p:txBody>
      </p:sp>
      <p:sp>
        <p:nvSpPr>
          <p:cNvPr id="4" name="Slide Number Placeholder 3"/>
          <p:cNvSpPr>
            <a:spLocks noGrp="1"/>
          </p:cNvSpPr>
          <p:nvPr>
            <p:ph type="sldNum" sz="quarter" idx="5"/>
          </p:nvPr>
        </p:nvSpPr>
        <p:spPr/>
        <p:txBody>
          <a:bodyPr/>
          <a:lstStyle/>
          <a:p>
            <a:fld id="{34AE64B9-AEBD-46EA-B787-D3F1F681BC23}" type="slidenum">
              <a:rPr lang="en-GB" smtClean="0"/>
              <a:t>11</a:t>
            </a:fld>
            <a:endParaRPr lang="en-GB"/>
          </a:p>
        </p:txBody>
      </p:sp>
    </p:spTree>
    <p:extLst>
      <p:ext uri="{BB962C8B-B14F-4D97-AF65-F5344CB8AC3E}">
        <p14:creationId xmlns:p14="http://schemas.microsoft.com/office/powerpoint/2010/main" val="383117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Söhne"/>
              </a:rPr>
              <a:t>In 2018, Bookmark was founded with a clear mission: to ignite the joy of reading. We recognized a critical need, with 7.1 million struggling adults and over a quarter of children in England facing challenges in reading. Our response was unique—volunteer-led reading programs, offered both in-person and online, providing diverse opportunities. The impact on the community has been profound, reaching 2,267 children in the academic year 2022/23 and delivering an impressive 40,100 one-to-one reading sessions. This simple yet effective approach highlights Bookmark's dedication to making a real difference in promoting literacy and education.</a:t>
            </a:r>
          </a:p>
          <a:p>
            <a:br>
              <a:rPr lang="en-GB" b="0" i="0" dirty="0">
                <a:solidFill>
                  <a:srgbClr val="000000"/>
                </a:solidFill>
                <a:effectLst/>
                <a:latin typeface="Söhne"/>
              </a:rPr>
            </a:br>
            <a:endParaRPr lang="en-GB" dirty="0"/>
          </a:p>
        </p:txBody>
      </p:sp>
      <p:sp>
        <p:nvSpPr>
          <p:cNvPr id="4" name="Slide Number Placeholder 3"/>
          <p:cNvSpPr>
            <a:spLocks noGrp="1"/>
          </p:cNvSpPr>
          <p:nvPr>
            <p:ph type="sldNum" sz="quarter" idx="5"/>
          </p:nvPr>
        </p:nvSpPr>
        <p:spPr/>
        <p:txBody>
          <a:bodyPr/>
          <a:lstStyle/>
          <a:p>
            <a:fld id="{34AE64B9-AEBD-46EA-B787-D3F1F681BC23}" type="slidenum">
              <a:rPr lang="en-GB" smtClean="0"/>
              <a:t>2</a:t>
            </a:fld>
            <a:endParaRPr lang="en-GB"/>
          </a:p>
        </p:txBody>
      </p:sp>
    </p:spTree>
    <p:extLst>
      <p:ext uri="{BB962C8B-B14F-4D97-AF65-F5344CB8AC3E}">
        <p14:creationId xmlns:p14="http://schemas.microsoft.com/office/powerpoint/2010/main" val="699154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Söhne"/>
              </a:rPr>
              <a:t>In a nutshell, our executive summary reveals a significant preference for online school reading programs, with almost 90% of participants inclined towards them. This highlights a fantastic opportunity for nationwide influence. To make the most of this, we suggest a strategic expansion focusing on online platforms, amplifying the popularity of our programs across the UK. On the flip side, there's a challenge - London has the highest cancellations at 21,928, emphasizing the need for targeted solutions. To tackle this, we propose launching winter campaigns to boost volunteer participation and ensure ongoing community support.</a:t>
            </a:r>
          </a:p>
          <a:p>
            <a:br>
              <a:rPr lang="en-GB" b="0" i="0" dirty="0">
                <a:solidFill>
                  <a:srgbClr val="000000"/>
                </a:solidFill>
                <a:effectLst/>
                <a:latin typeface="Söhne"/>
              </a:rPr>
            </a:br>
            <a:endParaRPr lang="en-GB" dirty="0"/>
          </a:p>
        </p:txBody>
      </p:sp>
      <p:sp>
        <p:nvSpPr>
          <p:cNvPr id="4" name="Slide Number Placeholder 3"/>
          <p:cNvSpPr>
            <a:spLocks noGrp="1"/>
          </p:cNvSpPr>
          <p:nvPr>
            <p:ph type="sldNum" sz="quarter" idx="5"/>
          </p:nvPr>
        </p:nvSpPr>
        <p:spPr/>
        <p:txBody>
          <a:bodyPr/>
          <a:lstStyle/>
          <a:p>
            <a:fld id="{34AE64B9-AEBD-46EA-B787-D3F1F681BC23}" type="slidenum">
              <a:rPr lang="en-GB" smtClean="0"/>
              <a:t>3</a:t>
            </a:fld>
            <a:endParaRPr lang="en-GB"/>
          </a:p>
        </p:txBody>
      </p:sp>
    </p:spTree>
    <p:extLst>
      <p:ext uri="{BB962C8B-B14F-4D97-AF65-F5344CB8AC3E}">
        <p14:creationId xmlns:p14="http://schemas.microsoft.com/office/powerpoint/2010/main" val="2438023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D0D0D"/>
                </a:solidFill>
                <a:effectLst/>
                <a:latin typeface="Söhne"/>
              </a:rPr>
              <a:t>let's delve into the preferences of our school reading programs: online versus face-to-face. Our data reveals a striking </a:t>
            </a:r>
            <a:r>
              <a:rPr lang="en-GB" b="1" i="0" dirty="0">
                <a:solidFill>
                  <a:srgbClr val="0D0D0D"/>
                </a:solidFill>
                <a:effectLst/>
                <a:latin typeface="Söhne"/>
              </a:rPr>
              <a:t>online preference</a:t>
            </a:r>
            <a:r>
              <a:rPr lang="en-GB" b="0" i="0" dirty="0">
                <a:solidFill>
                  <a:srgbClr val="0D0D0D"/>
                </a:solidFill>
                <a:effectLst/>
                <a:latin typeface="Söhne"/>
              </a:rPr>
              <a:t> - close to 90% of participants </a:t>
            </a:r>
            <a:r>
              <a:rPr lang="en-GB" b="0" i="0" dirty="0" err="1">
                <a:solidFill>
                  <a:srgbClr val="0D0D0D"/>
                </a:solidFill>
                <a:effectLst/>
                <a:latin typeface="Söhne"/>
              </a:rPr>
              <a:t>favor</a:t>
            </a:r>
            <a:r>
              <a:rPr lang="en-GB" b="0" i="0" dirty="0">
                <a:solidFill>
                  <a:srgbClr val="0D0D0D"/>
                </a:solidFill>
                <a:effectLst/>
                <a:latin typeface="Söhne"/>
              </a:rPr>
              <a:t> online school reading programs over traditional face-to-face sessions. This underscores a robust inclination towards digital platforms among our audience.</a:t>
            </a:r>
          </a:p>
          <a:p>
            <a:pPr algn="l"/>
            <a:r>
              <a:rPr lang="en-GB" b="0" i="0" dirty="0">
                <a:solidFill>
                  <a:srgbClr val="0D0D0D"/>
                </a:solidFill>
                <a:effectLst/>
                <a:latin typeface="Söhne"/>
              </a:rPr>
              <a:t>Now, how can we capitalize on this trend? It's all about </a:t>
            </a:r>
            <a:r>
              <a:rPr lang="en-GB" b="1" i="0" dirty="0">
                <a:solidFill>
                  <a:srgbClr val="0D0D0D"/>
                </a:solidFill>
                <a:effectLst/>
                <a:latin typeface="Söhne"/>
              </a:rPr>
              <a:t>strategic expansion</a:t>
            </a:r>
            <a:r>
              <a:rPr lang="en-GB" b="0" i="0" dirty="0">
                <a:solidFill>
                  <a:srgbClr val="0D0D0D"/>
                </a:solidFill>
                <a:effectLst/>
                <a:latin typeface="Söhne"/>
              </a:rPr>
              <a:t>. We must leverage the popularity of online programs by expanding our outreach through targeted marketing efforts. This approach ensures accessibility and engagement for participants nationwide, tapping into a broader audience and maximizing our impact.</a:t>
            </a:r>
          </a:p>
          <a:p>
            <a:pPr algn="l"/>
            <a:r>
              <a:rPr lang="en-GB" b="0" i="0" dirty="0">
                <a:solidFill>
                  <a:srgbClr val="0D0D0D"/>
                </a:solidFill>
                <a:effectLst/>
                <a:latin typeface="Söhne"/>
              </a:rPr>
              <a:t>Moreover, let's not overlook the significance of our </a:t>
            </a:r>
            <a:r>
              <a:rPr lang="en-GB" b="1" i="0" dirty="0">
                <a:solidFill>
                  <a:srgbClr val="0D0D0D"/>
                </a:solidFill>
                <a:effectLst/>
                <a:latin typeface="Söhne"/>
              </a:rPr>
              <a:t>national contribution</a:t>
            </a:r>
            <a:r>
              <a:rPr lang="en-GB" b="0" i="0" dirty="0">
                <a:solidFill>
                  <a:srgbClr val="0D0D0D"/>
                </a:solidFill>
                <a:effectLst/>
                <a:latin typeface="Söhne"/>
              </a:rPr>
              <a:t>. By expanding our online programs, we have the opportunity to contribute nationally, reaching beyond our London base and making a meaningful impact on education across the entire UK.</a:t>
            </a:r>
          </a:p>
          <a:p>
            <a:endParaRPr lang="en-GB" dirty="0"/>
          </a:p>
        </p:txBody>
      </p:sp>
      <p:sp>
        <p:nvSpPr>
          <p:cNvPr id="4" name="Slide Number Placeholder 3"/>
          <p:cNvSpPr>
            <a:spLocks noGrp="1"/>
          </p:cNvSpPr>
          <p:nvPr>
            <p:ph type="sldNum" sz="quarter" idx="5"/>
          </p:nvPr>
        </p:nvSpPr>
        <p:spPr/>
        <p:txBody>
          <a:bodyPr/>
          <a:lstStyle/>
          <a:p>
            <a:fld id="{34AE64B9-AEBD-46EA-B787-D3F1F681BC23}" type="slidenum">
              <a:rPr lang="en-GB" smtClean="0"/>
              <a:t>4</a:t>
            </a:fld>
            <a:endParaRPr lang="en-GB"/>
          </a:p>
        </p:txBody>
      </p:sp>
    </p:spTree>
    <p:extLst>
      <p:ext uri="{BB962C8B-B14F-4D97-AF65-F5344CB8AC3E}">
        <p14:creationId xmlns:p14="http://schemas.microsoft.com/office/powerpoint/2010/main" val="2234908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D0D0D"/>
                </a:solidFill>
                <a:effectLst/>
                <a:latin typeface="Söhne"/>
              </a:rPr>
              <a:t>let's delve into our </a:t>
            </a:r>
            <a:r>
              <a:rPr lang="en-GB" b="1" i="0" dirty="0">
                <a:solidFill>
                  <a:srgbClr val="0D0D0D"/>
                </a:solidFill>
                <a:effectLst/>
                <a:latin typeface="Söhne"/>
              </a:rPr>
              <a:t>regional performance analysis</a:t>
            </a:r>
            <a:r>
              <a:rPr lang="en-GB" b="0" i="0" dirty="0">
                <a:solidFill>
                  <a:srgbClr val="0D0D0D"/>
                </a:solidFill>
                <a:effectLst/>
                <a:latin typeface="Söhne"/>
              </a:rPr>
              <a:t> to uncover insights that will shape our future strategies. Starting with the facts - the data indicates that </a:t>
            </a:r>
            <a:r>
              <a:rPr lang="en-GB" b="1" i="0" dirty="0">
                <a:solidFill>
                  <a:srgbClr val="0D0D0D"/>
                </a:solidFill>
                <a:effectLst/>
                <a:latin typeface="Söhne"/>
              </a:rPr>
              <a:t>England - London</a:t>
            </a:r>
            <a:r>
              <a:rPr lang="en-GB" b="0" i="0" dirty="0">
                <a:solidFill>
                  <a:srgbClr val="0D0D0D"/>
                </a:solidFill>
                <a:effectLst/>
                <a:latin typeface="Söhne"/>
              </a:rPr>
              <a:t> stands out with the highest cancellations, a significant 21,928 in total. Interestingly, it also boasts the highest number of sessions, reaching an impressive 62,307.</a:t>
            </a:r>
          </a:p>
          <a:p>
            <a:pPr algn="l"/>
            <a:r>
              <a:rPr lang="en-GB" b="0" i="0" dirty="0">
                <a:solidFill>
                  <a:srgbClr val="0D0D0D"/>
                </a:solidFill>
                <a:effectLst/>
                <a:latin typeface="Söhne"/>
              </a:rPr>
              <a:t>Now, when we zoom in on the performance of </a:t>
            </a:r>
            <a:r>
              <a:rPr lang="en-GB" b="1" i="0" dirty="0">
                <a:solidFill>
                  <a:srgbClr val="0D0D0D"/>
                </a:solidFill>
                <a:effectLst/>
                <a:latin typeface="Söhne"/>
              </a:rPr>
              <a:t>England - East of England</a:t>
            </a:r>
            <a:r>
              <a:rPr lang="en-GB" b="0" i="0" dirty="0">
                <a:solidFill>
                  <a:srgbClr val="0D0D0D"/>
                </a:solidFill>
                <a:effectLst/>
                <a:latin typeface="Söhne"/>
              </a:rPr>
              <a:t>, we observe a concerning trend. This region exhibits a notably </a:t>
            </a:r>
            <a:r>
              <a:rPr lang="en-GB" b="1" i="0" dirty="0">
                <a:solidFill>
                  <a:srgbClr val="0D0D0D"/>
                </a:solidFill>
                <a:effectLst/>
                <a:latin typeface="Söhne"/>
              </a:rPr>
              <a:t>high cancellation rate</a:t>
            </a:r>
            <a:r>
              <a:rPr lang="en-GB" b="0" i="0" dirty="0">
                <a:solidFill>
                  <a:srgbClr val="0D0D0D"/>
                </a:solidFill>
                <a:effectLst/>
                <a:latin typeface="Söhne"/>
              </a:rPr>
              <a:t>, with 2,219 cancellations per session. On the flip side, </a:t>
            </a:r>
            <a:r>
              <a:rPr lang="en-GB" b="1" i="0" dirty="0">
                <a:solidFill>
                  <a:srgbClr val="0D0D0D"/>
                </a:solidFill>
                <a:effectLst/>
                <a:latin typeface="Söhne"/>
              </a:rPr>
              <a:t>England - West Midlands</a:t>
            </a:r>
            <a:r>
              <a:rPr lang="en-GB" b="0" i="0" dirty="0">
                <a:solidFill>
                  <a:srgbClr val="0D0D0D"/>
                </a:solidFill>
                <a:effectLst/>
                <a:latin typeface="Söhne"/>
              </a:rPr>
              <a:t> maintains a more balanced performance, registering 7,118 cancellations alongside 19,073 sessions.</a:t>
            </a:r>
          </a:p>
          <a:p>
            <a:pPr algn="l"/>
            <a:r>
              <a:rPr lang="en-GB" b="0" i="0" dirty="0">
                <a:solidFill>
                  <a:srgbClr val="0D0D0D"/>
                </a:solidFill>
                <a:effectLst/>
                <a:latin typeface="Söhne"/>
              </a:rPr>
              <a:t>Highlighting the positive, </a:t>
            </a:r>
            <a:r>
              <a:rPr lang="en-GB" b="1" i="0" dirty="0">
                <a:solidFill>
                  <a:srgbClr val="0D0D0D"/>
                </a:solidFill>
                <a:effectLst/>
                <a:latin typeface="Söhne"/>
              </a:rPr>
              <a:t>England - South West</a:t>
            </a:r>
            <a:r>
              <a:rPr lang="en-GB" b="0" i="0" dirty="0">
                <a:solidFill>
                  <a:srgbClr val="0D0D0D"/>
                </a:solidFill>
                <a:effectLst/>
                <a:latin typeface="Söhne"/>
              </a:rPr>
              <a:t> emerges as a beacon of efficiency with the </a:t>
            </a:r>
            <a:r>
              <a:rPr lang="en-GB" b="1" i="0" dirty="0">
                <a:solidFill>
                  <a:srgbClr val="0D0D0D"/>
                </a:solidFill>
                <a:effectLst/>
                <a:latin typeface="Söhne"/>
              </a:rPr>
              <a:t>lowest cancellations</a:t>
            </a:r>
            <a:r>
              <a:rPr lang="en-GB" b="0" i="0" dirty="0">
                <a:solidFill>
                  <a:srgbClr val="0D0D0D"/>
                </a:solidFill>
                <a:effectLst/>
                <a:latin typeface="Söhne"/>
              </a:rPr>
              <a:t>, </a:t>
            </a:r>
            <a:r>
              <a:rPr lang="en-GB" b="0" i="0" dirty="0" err="1">
                <a:solidFill>
                  <a:srgbClr val="0D0D0D"/>
                </a:solidFill>
                <a:effectLst/>
                <a:latin typeface="Söhne"/>
              </a:rPr>
              <a:t>totaling</a:t>
            </a:r>
            <a:r>
              <a:rPr lang="en-GB" b="0" i="0" dirty="0">
                <a:solidFill>
                  <a:srgbClr val="0D0D0D"/>
                </a:solidFill>
                <a:effectLst/>
                <a:latin typeface="Söhne"/>
              </a:rPr>
              <a:t> a commendable 1,590. However, the overall picture unveils a diverse landscape where cancellation rates vary across regions, </a:t>
            </a:r>
            <a:r>
              <a:rPr lang="en-GB" b="0" i="0" dirty="0" err="1">
                <a:solidFill>
                  <a:srgbClr val="0D0D0D"/>
                </a:solidFill>
                <a:effectLst/>
                <a:latin typeface="Söhne"/>
              </a:rPr>
              <a:t>signaling</a:t>
            </a:r>
            <a:r>
              <a:rPr lang="en-GB" b="0" i="0" dirty="0">
                <a:solidFill>
                  <a:srgbClr val="0D0D0D"/>
                </a:solidFill>
                <a:effectLst/>
                <a:latin typeface="Söhne"/>
              </a:rPr>
              <a:t> a critical need for targeted interventions, especially in areas grappling with high cancellations and low session numbers.</a:t>
            </a:r>
          </a:p>
          <a:p>
            <a:pPr algn="l"/>
            <a:r>
              <a:rPr lang="en-GB" b="0" i="0" dirty="0">
                <a:solidFill>
                  <a:srgbClr val="0D0D0D"/>
                </a:solidFill>
                <a:effectLst/>
                <a:latin typeface="Söhne"/>
              </a:rPr>
              <a:t>To gain deeper insights, our proposed action plan involves conducting a comprehensive </a:t>
            </a:r>
            <a:r>
              <a:rPr lang="en-GB" b="1" i="0" dirty="0">
                <a:solidFill>
                  <a:srgbClr val="0D0D0D"/>
                </a:solidFill>
                <a:effectLst/>
                <a:latin typeface="Söhne"/>
              </a:rPr>
              <a:t>survey and analysis</a:t>
            </a:r>
            <a:r>
              <a:rPr lang="en-GB" b="0" i="0" dirty="0">
                <a:solidFill>
                  <a:srgbClr val="0D0D0D"/>
                </a:solidFill>
                <a:effectLst/>
                <a:latin typeface="Söhne"/>
              </a:rPr>
              <a:t>. This will unveil the specific reasons behind cancellations, providing a roadmap for improvement. Additionally, we aim to enhance our </a:t>
            </a:r>
            <a:r>
              <a:rPr lang="en-GB" b="1" i="0" dirty="0">
                <a:solidFill>
                  <a:srgbClr val="0D0D0D"/>
                </a:solidFill>
                <a:effectLst/>
                <a:latin typeface="Söhne"/>
              </a:rPr>
              <a:t>conversion rate</a:t>
            </a:r>
            <a:r>
              <a:rPr lang="en-GB" b="0" i="0" dirty="0">
                <a:solidFill>
                  <a:srgbClr val="0D0D0D"/>
                </a:solidFill>
                <a:effectLst/>
                <a:latin typeface="Söhne"/>
              </a:rPr>
              <a:t>, implementing strategies that ensure a higher turnout in sessions. Addressing these specific reasons for cancellations and enhancing overall attendance are pivotal steps. Improving the conversion rate not only mitigates cancellations but also promises a higher turnout, amplifying the impact and success of our programs.</a:t>
            </a:r>
          </a:p>
          <a:p>
            <a:endParaRPr lang="en-GB" dirty="0"/>
          </a:p>
        </p:txBody>
      </p:sp>
      <p:sp>
        <p:nvSpPr>
          <p:cNvPr id="4" name="Slide Number Placeholder 3"/>
          <p:cNvSpPr>
            <a:spLocks noGrp="1"/>
          </p:cNvSpPr>
          <p:nvPr>
            <p:ph type="sldNum" sz="quarter" idx="5"/>
          </p:nvPr>
        </p:nvSpPr>
        <p:spPr/>
        <p:txBody>
          <a:bodyPr/>
          <a:lstStyle/>
          <a:p>
            <a:fld id="{34AE64B9-AEBD-46EA-B787-D3F1F681BC23}" type="slidenum">
              <a:rPr lang="en-GB" smtClean="0"/>
              <a:t>5</a:t>
            </a:fld>
            <a:endParaRPr lang="en-GB"/>
          </a:p>
        </p:txBody>
      </p:sp>
    </p:spTree>
    <p:extLst>
      <p:ext uri="{BB962C8B-B14F-4D97-AF65-F5344CB8AC3E}">
        <p14:creationId xmlns:p14="http://schemas.microsoft.com/office/powerpoint/2010/main" val="1326256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D0D0D"/>
                </a:solidFill>
                <a:effectLst/>
                <a:latin typeface="Söhne"/>
              </a:rPr>
              <a:t>let's talk about our </a:t>
            </a:r>
            <a:r>
              <a:rPr lang="en-GB" b="1" i="0" dirty="0">
                <a:solidFill>
                  <a:srgbClr val="0D0D0D"/>
                </a:solidFill>
                <a:effectLst/>
                <a:latin typeface="Söhne"/>
              </a:rPr>
              <a:t>seasonal trend analysis</a:t>
            </a:r>
            <a:r>
              <a:rPr lang="en-GB" b="0" i="0" dirty="0">
                <a:solidFill>
                  <a:srgbClr val="0D0D0D"/>
                </a:solidFill>
                <a:effectLst/>
                <a:latin typeface="Söhne"/>
              </a:rPr>
              <a:t>. We've noticed a rise in </a:t>
            </a:r>
            <a:r>
              <a:rPr lang="en-GB" b="1" i="0" dirty="0">
                <a:solidFill>
                  <a:srgbClr val="0D0D0D"/>
                </a:solidFill>
                <a:effectLst/>
                <a:latin typeface="Söhne"/>
              </a:rPr>
              <a:t>cancellations</a:t>
            </a:r>
            <a:r>
              <a:rPr lang="en-GB" b="0" i="0" dirty="0">
                <a:solidFill>
                  <a:srgbClr val="0D0D0D"/>
                </a:solidFill>
                <a:effectLst/>
                <a:latin typeface="Söhne"/>
              </a:rPr>
              <a:t>, going from 52,525 in Autumn Term 22 to 65,692 in Autumn Term 23. Alongside this, there's a significant drop in </a:t>
            </a:r>
            <a:r>
              <a:rPr lang="en-GB" b="1" i="0" dirty="0">
                <a:solidFill>
                  <a:srgbClr val="0D0D0D"/>
                </a:solidFill>
                <a:effectLst/>
                <a:latin typeface="Söhne"/>
              </a:rPr>
              <a:t>total sessions</a:t>
            </a:r>
            <a:r>
              <a:rPr lang="en-GB" b="0" i="0" dirty="0">
                <a:solidFill>
                  <a:srgbClr val="0D0D0D"/>
                </a:solidFill>
                <a:effectLst/>
                <a:latin typeface="Söhne"/>
              </a:rPr>
              <a:t> from 784,579 to 88,297 between the two periods, </a:t>
            </a:r>
            <a:r>
              <a:rPr lang="en-GB" b="0" i="0" dirty="0" err="1">
                <a:solidFill>
                  <a:srgbClr val="0D0D0D"/>
                </a:solidFill>
                <a:effectLst/>
                <a:latin typeface="Söhne"/>
              </a:rPr>
              <a:t>signaling</a:t>
            </a:r>
            <a:r>
              <a:rPr lang="en-GB" b="0" i="0" dirty="0">
                <a:solidFill>
                  <a:srgbClr val="0D0D0D"/>
                </a:solidFill>
                <a:effectLst/>
                <a:latin typeface="Söhne"/>
              </a:rPr>
              <a:t> a notable change in how we operate.</a:t>
            </a:r>
          </a:p>
          <a:p>
            <a:pPr algn="l"/>
            <a:r>
              <a:rPr lang="en-GB" b="0" i="0" dirty="0">
                <a:solidFill>
                  <a:srgbClr val="0D0D0D"/>
                </a:solidFill>
                <a:effectLst/>
                <a:latin typeface="Söhne"/>
              </a:rPr>
              <a:t>To address this, we're proposing some solutions - </a:t>
            </a:r>
            <a:r>
              <a:rPr lang="en-GB" b="1" i="0" dirty="0">
                <a:solidFill>
                  <a:srgbClr val="0D0D0D"/>
                </a:solidFill>
                <a:effectLst/>
                <a:latin typeface="Söhne"/>
              </a:rPr>
              <a:t>targeted campaigns and incentives</a:t>
            </a:r>
            <a:r>
              <a:rPr lang="en-GB" b="0" i="0" dirty="0">
                <a:solidFill>
                  <a:srgbClr val="0D0D0D"/>
                </a:solidFill>
                <a:effectLst/>
                <a:latin typeface="Söhne"/>
              </a:rPr>
              <a:t>. The idea is to run these during the winter months to boost volunteer involvement and counter the seasonal dip. The goal is more sessions and consistent community support.</a:t>
            </a:r>
          </a:p>
          <a:p>
            <a:pPr algn="l"/>
            <a:r>
              <a:rPr lang="en-GB" b="0" i="0" dirty="0">
                <a:solidFill>
                  <a:srgbClr val="0D0D0D"/>
                </a:solidFill>
                <a:effectLst/>
                <a:latin typeface="Söhne"/>
              </a:rPr>
              <a:t>So, what we've found is a need for a strategy shift, and our </a:t>
            </a:r>
            <a:r>
              <a:rPr lang="en-GB" b="1" i="0" dirty="0">
                <a:solidFill>
                  <a:srgbClr val="0D0D0D"/>
                </a:solidFill>
                <a:effectLst/>
                <a:latin typeface="Söhne"/>
              </a:rPr>
              <a:t>recommendation</a:t>
            </a:r>
            <a:r>
              <a:rPr lang="en-GB" b="0" i="0" dirty="0">
                <a:solidFill>
                  <a:srgbClr val="0D0D0D"/>
                </a:solidFill>
                <a:effectLst/>
                <a:latin typeface="Söhne"/>
              </a:rPr>
              <a:t> is clear: run targeted campaigns in winter to up volunteer participation and keep the community support strong. The </a:t>
            </a:r>
            <a:r>
              <a:rPr lang="en-GB" b="1" i="0" dirty="0">
                <a:solidFill>
                  <a:srgbClr val="0D0D0D"/>
                </a:solidFill>
                <a:effectLst/>
                <a:latin typeface="Söhne"/>
              </a:rPr>
              <a:t>impact</a:t>
            </a:r>
            <a:r>
              <a:rPr lang="en-GB" b="0" i="0" dirty="0">
                <a:solidFill>
                  <a:srgbClr val="0D0D0D"/>
                </a:solidFill>
                <a:effectLst/>
                <a:latin typeface="Söhne"/>
              </a:rPr>
              <a:t>? A better-performing program and a more engaged community.</a:t>
            </a:r>
          </a:p>
          <a:p>
            <a:endParaRPr lang="en-GB" dirty="0"/>
          </a:p>
        </p:txBody>
      </p:sp>
      <p:sp>
        <p:nvSpPr>
          <p:cNvPr id="4" name="Slide Number Placeholder 3"/>
          <p:cNvSpPr>
            <a:spLocks noGrp="1"/>
          </p:cNvSpPr>
          <p:nvPr>
            <p:ph type="sldNum" sz="quarter" idx="5"/>
          </p:nvPr>
        </p:nvSpPr>
        <p:spPr/>
        <p:txBody>
          <a:bodyPr/>
          <a:lstStyle/>
          <a:p>
            <a:fld id="{34AE64B9-AEBD-46EA-B787-D3F1F681BC23}" type="slidenum">
              <a:rPr lang="en-GB" smtClean="0"/>
              <a:t>6</a:t>
            </a:fld>
            <a:endParaRPr lang="en-GB"/>
          </a:p>
        </p:txBody>
      </p:sp>
    </p:spTree>
    <p:extLst>
      <p:ext uri="{BB962C8B-B14F-4D97-AF65-F5344CB8AC3E}">
        <p14:creationId xmlns:p14="http://schemas.microsoft.com/office/powerpoint/2010/main" val="59568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D0D0D"/>
                </a:solidFill>
                <a:effectLst/>
                <a:latin typeface="Söhne"/>
              </a:rPr>
              <a:t>let's dive into the impact of our </a:t>
            </a:r>
            <a:r>
              <a:rPr lang="en-GB" b="1" i="0" dirty="0">
                <a:solidFill>
                  <a:srgbClr val="0D0D0D"/>
                </a:solidFill>
                <a:effectLst/>
                <a:latin typeface="Söhne"/>
              </a:rPr>
              <a:t>source distribution on Bookmark awareness</a:t>
            </a:r>
            <a:r>
              <a:rPr lang="en-GB" b="0" i="0" dirty="0">
                <a:solidFill>
                  <a:srgbClr val="0D0D0D"/>
                </a:solidFill>
                <a:effectLst/>
                <a:latin typeface="Söhne"/>
              </a:rPr>
              <a:t>. Our analysis shows that the top contributors to our awareness are </a:t>
            </a:r>
            <a:r>
              <a:rPr lang="en-GB" b="1" i="0" dirty="0">
                <a:solidFill>
                  <a:srgbClr val="0D0D0D"/>
                </a:solidFill>
                <a:effectLst/>
                <a:latin typeface="Söhne"/>
              </a:rPr>
              <a:t>Local Authority Primary Advisor, Third-party partner organizations, and Word of Mouth</a:t>
            </a:r>
            <a:r>
              <a:rPr lang="en-GB" b="0" i="0" dirty="0">
                <a:solidFill>
                  <a:srgbClr val="0D0D0D"/>
                </a:solidFill>
                <a:effectLst/>
                <a:latin typeface="Söhne"/>
              </a:rPr>
              <a:t>, with sessions ranging from 34,172 to 16,614.</a:t>
            </a:r>
          </a:p>
          <a:p>
            <a:pPr algn="l"/>
            <a:r>
              <a:rPr lang="en-GB" b="0" i="0" dirty="0">
                <a:solidFill>
                  <a:srgbClr val="0D0D0D"/>
                </a:solidFill>
                <a:effectLst/>
                <a:latin typeface="Söhne"/>
              </a:rPr>
              <a:t>Now, what we've found is that we need to leverage these successful channels. We're suggesting to </a:t>
            </a:r>
            <a:r>
              <a:rPr lang="en-GB" b="1" i="0" dirty="0">
                <a:solidFill>
                  <a:srgbClr val="0D0D0D"/>
                </a:solidFill>
                <a:effectLst/>
                <a:latin typeface="Söhne"/>
              </a:rPr>
              <a:t>capitalize on the success of Local Authority Primary Advisor and Third-party partner organizations</a:t>
            </a:r>
            <a:r>
              <a:rPr lang="en-GB" b="0" i="0" dirty="0">
                <a:solidFill>
                  <a:srgbClr val="0D0D0D"/>
                </a:solidFill>
                <a:effectLst/>
                <a:latin typeface="Söhne"/>
              </a:rPr>
              <a:t> by strengthening our partnerships with them. Additionally, we propose initiating </a:t>
            </a:r>
            <a:r>
              <a:rPr lang="en-GB" b="1" i="0" dirty="0">
                <a:solidFill>
                  <a:srgbClr val="0D0D0D"/>
                </a:solidFill>
                <a:effectLst/>
                <a:latin typeface="Söhne"/>
              </a:rPr>
              <a:t>targeted campaigns through Word of Mouth</a:t>
            </a:r>
            <a:r>
              <a:rPr lang="en-GB" b="0" i="0" dirty="0">
                <a:solidFill>
                  <a:srgbClr val="0D0D0D"/>
                </a:solidFill>
                <a:effectLst/>
                <a:latin typeface="Söhne"/>
              </a:rPr>
              <a:t>, recognizing its effectiveness in spreading awareness.</a:t>
            </a:r>
          </a:p>
          <a:p>
            <a:pPr algn="l"/>
            <a:r>
              <a:rPr lang="en-GB" b="0" i="0" dirty="0">
                <a:solidFill>
                  <a:srgbClr val="0D0D0D"/>
                </a:solidFill>
                <a:effectLst/>
                <a:latin typeface="Söhne"/>
              </a:rPr>
              <a:t>So, here's the key takeaway - a strategic focus on these effective channels can lead to </a:t>
            </a:r>
            <a:r>
              <a:rPr lang="en-GB" b="1" i="0" dirty="0">
                <a:solidFill>
                  <a:srgbClr val="0D0D0D"/>
                </a:solidFill>
                <a:effectLst/>
                <a:latin typeface="Söhne"/>
              </a:rPr>
              <a:t>increased awareness</a:t>
            </a:r>
            <a:r>
              <a:rPr lang="en-GB" b="0" i="0" dirty="0">
                <a:solidFill>
                  <a:srgbClr val="0D0D0D"/>
                </a:solidFill>
                <a:effectLst/>
                <a:latin typeface="Söhne"/>
              </a:rPr>
              <a:t>, potentially attracting more volunteers and supporters. And what's the impact of this? Well, it'll have a positive effect on Bookmark's mission and outreach, fostering a </a:t>
            </a:r>
            <a:r>
              <a:rPr lang="en-GB" b="1" i="0" dirty="0">
                <a:solidFill>
                  <a:srgbClr val="0D0D0D"/>
                </a:solidFill>
                <a:effectLst/>
                <a:latin typeface="Söhne"/>
              </a:rPr>
              <a:t>larger and more engaged community</a:t>
            </a:r>
            <a:r>
              <a:rPr lang="en-GB" b="0" i="0" dirty="0">
                <a:solidFill>
                  <a:srgbClr val="0D0D0D"/>
                </a:solidFill>
                <a:effectLst/>
                <a:latin typeface="Söhne"/>
              </a:rPr>
              <a:t>.</a:t>
            </a:r>
          </a:p>
          <a:p>
            <a:endParaRPr lang="en-GB" dirty="0"/>
          </a:p>
        </p:txBody>
      </p:sp>
      <p:sp>
        <p:nvSpPr>
          <p:cNvPr id="4" name="Slide Number Placeholder 3"/>
          <p:cNvSpPr>
            <a:spLocks noGrp="1"/>
          </p:cNvSpPr>
          <p:nvPr>
            <p:ph type="sldNum" sz="quarter" idx="5"/>
          </p:nvPr>
        </p:nvSpPr>
        <p:spPr/>
        <p:txBody>
          <a:bodyPr/>
          <a:lstStyle/>
          <a:p>
            <a:fld id="{34AE64B9-AEBD-46EA-B787-D3F1F681BC23}" type="slidenum">
              <a:rPr lang="en-GB" smtClean="0"/>
              <a:t>7</a:t>
            </a:fld>
            <a:endParaRPr lang="en-GB"/>
          </a:p>
        </p:txBody>
      </p:sp>
    </p:spTree>
    <p:extLst>
      <p:ext uri="{BB962C8B-B14F-4D97-AF65-F5344CB8AC3E}">
        <p14:creationId xmlns:p14="http://schemas.microsoft.com/office/powerpoint/2010/main" val="3211775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D0D0D"/>
                </a:solidFill>
                <a:effectLst/>
                <a:latin typeface="Söhne"/>
              </a:rPr>
              <a:t>break down the impact of our </a:t>
            </a:r>
            <a:r>
              <a:rPr lang="en-GB" b="1" i="0" dirty="0">
                <a:solidFill>
                  <a:srgbClr val="0D0D0D"/>
                </a:solidFill>
                <a:effectLst/>
                <a:latin typeface="Söhne"/>
              </a:rPr>
              <a:t>source distribution on Bookmark awareness</a:t>
            </a:r>
            <a:r>
              <a:rPr lang="en-GB" b="0" i="0" dirty="0">
                <a:solidFill>
                  <a:srgbClr val="0D0D0D"/>
                </a:solidFill>
                <a:effectLst/>
                <a:latin typeface="Söhne"/>
              </a:rPr>
              <a:t>. We've identified some regional disparities that need attention. England - London has the highest number of cancellations at 984.50, closely followed by England - East of England at 294.50 cancellations.</a:t>
            </a:r>
          </a:p>
          <a:p>
            <a:pPr algn="l"/>
            <a:r>
              <a:rPr lang="en-GB" b="0" i="0" dirty="0">
                <a:solidFill>
                  <a:srgbClr val="0D0D0D"/>
                </a:solidFill>
                <a:effectLst/>
                <a:latin typeface="Söhne"/>
              </a:rPr>
              <a:t>Now, the challenge lies in regions like </a:t>
            </a:r>
            <a:r>
              <a:rPr lang="en-GB" b="1" i="0" dirty="0">
                <a:solidFill>
                  <a:srgbClr val="0D0D0D"/>
                </a:solidFill>
                <a:effectLst/>
                <a:latin typeface="Söhne"/>
              </a:rPr>
              <a:t>England - South West (0.35), East Midlands (0.34), and West Midlands (0.32), experiencing elevated cancellation rates</a:t>
            </a:r>
            <a:r>
              <a:rPr lang="en-GB" b="0" i="0" dirty="0">
                <a:solidFill>
                  <a:srgbClr val="0D0D0D"/>
                </a:solidFill>
                <a:effectLst/>
                <a:latin typeface="Söhne"/>
              </a:rPr>
              <a:t>. Our recommendation is clear - we need to implement </a:t>
            </a:r>
            <a:r>
              <a:rPr lang="en-GB" b="1" i="0" dirty="0">
                <a:solidFill>
                  <a:srgbClr val="0D0D0D"/>
                </a:solidFill>
                <a:effectLst/>
                <a:latin typeface="Söhne"/>
              </a:rPr>
              <a:t>focused campaigns and interventions</a:t>
            </a:r>
            <a:r>
              <a:rPr lang="en-GB" b="0" i="0" dirty="0">
                <a:solidFill>
                  <a:srgbClr val="0D0D0D"/>
                </a:solidFill>
                <a:effectLst/>
                <a:latin typeface="Söhne"/>
              </a:rPr>
              <a:t> in these high-cancellation regions to address specific challenges effectively.</a:t>
            </a:r>
          </a:p>
          <a:p>
            <a:pPr algn="l"/>
            <a:r>
              <a:rPr lang="en-GB" b="0" i="0" dirty="0">
                <a:solidFill>
                  <a:srgbClr val="0D0D0D"/>
                </a:solidFill>
                <a:effectLst/>
                <a:latin typeface="Söhne"/>
              </a:rPr>
              <a:t>To gain deeper insights, we'll also conduct a thorough analysis to understand the impact of </a:t>
            </a:r>
            <a:r>
              <a:rPr lang="en-GB" b="1" i="0" dirty="0">
                <a:solidFill>
                  <a:srgbClr val="0D0D0D"/>
                </a:solidFill>
                <a:effectLst/>
                <a:latin typeface="Söhne"/>
              </a:rPr>
              <a:t>online volunteering on cancellation rates</a:t>
            </a:r>
            <a:r>
              <a:rPr lang="en-GB" b="0" i="0" dirty="0">
                <a:solidFill>
                  <a:srgbClr val="0D0D0D"/>
                </a:solidFill>
                <a:effectLst/>
                <a:latin typeface="Söhne"/>
              </a:rPr>
              <a:t>. The idea is to evaluate how this aspect influences our operations.</a:t>
            </a:r>
          </a:p>
          <a:p>
            <a:pPr algn="l"/>
            <a:r>
              <a:rPr lang="en-GB" b="0" i="0" dirty="0">
                <a:solidFill>
                  <a:srgbClr val="0D0D0D"/>
                </a:solidFill>
                <a:effectLst/>
                <a:latin typeface="Söhne"/>
              </a:rPr>
              <a:t>Now, why are we doing this? By implementing targeted campaigns, we aim to achieve </a:t>
            </a:r>
            <a:r>
              <a:rPr lang="en-GB" b="1" i="0" dirty="0">
                <a:solidFill>
                  <a:srgbClr val="0D0D0D"/>
                </a:solidFill>
                <a:effectLst/>
                <a:latin typeface="Söhne"/>
              </a:rPr>
              <a:t>enhanced awareness</a:t>
            </a:r>
            <a:r>
              <a:rPr lang="en-GB" b="0" i="0" dirty="0">
                <a:solidFill>
                  <a:srgbClr val="0D0D0D"/>
                </a:solidFill>
                <a:effectLst/>
                <a:latin typeface="Söhne"/>
              </a:rPr>
              <a:t>. This means increased visibility and awareness of our programs, which in turn, should attract more committed individuals and reduce cancellations.</a:t>
            </a:r>
          </a:p>
          <a:p>
            <a:pPr algn="l"/>
            <a:r>
              <a:rPr lang="en-GB" b="0" i="0" dirty="0">
                <a:solidFill>
                  <a:srgbClr val="0D0D0D"/>
                </a:solidFill>
                <a:effectLst/>
                <a:latin typeface="Söhne"/>
              </a:rPr>
              <a:t>And the impact of all these efforts? </a:t>
            </a:r>
            <a:r>
              <a:rPr lang="en-GB" b="1" i="0" dirty="0">
                <a:solidFill>
                  <a:srgbClr val="0D0D0D"/>
                </a:solidFill>
                <a:effectLst/>
                <a:latin typeface="Söhne"/>
              </a:rPr>
              <a:t>Improved program success</a:t>
            </a:r>
            <a:r>
              <a:rPr lang="en-GB" b="0" i="0" dirty="0">
                <a:solidFill>
                  <a:srgbClr val="0D0D0D"/>
                </a:solidFill>
                <a:effectLst/>
                <a:latin typeface="Söhne"/>
              </a:rPr>
              <a:t>, fostering a sense of responsibility among participants and ensuring Bookmark's mission resonates more effectively in these regions.</a:t>
            </a:r>
          </a:p>
          <a:p>
            <a:endParaRPr lang="en-GB" dirty="0"/>
          </a:p>
        </p:txBody>
      </p:sp>
      <p:sp>
        <p:nvSpPr>
          <p:cNvPr id="4" name="Slide Number Placeholder 3"/>
          <p:cNvSpPr>
            <a:spLocks noGrp="1"/>
          </p:cNvSpPr>
          <p:nvPr>
            <p:ph type="sldNum" sz="quarter" idx="5"/>
          </p:nvPr>
        </p:nvSpPr>
        <p:spPr/>
        <p:txBody>
          <a:bodyPr/>
          <a:lstStyle/>
          <a:p>
            <a:fld id="{34AE64B9-AEBD-46EA-B787-D3F1F681BC23}" type="slidenum">
              <a:rPr lang="en-GB" smtClean="0"/>
              <a:t>8</a:t>
            </a:fld>
            <a:endParaRPr lang="en-GB"/>
          </a:p>
        </p:txBody>
      </p:sp>
    </p:spTree>
    <p:extLst>
      <p:ext uri="{BB962C8B-B14F-4D97-AF65-F5344CB8AC3E}">
        <p14:creationId xmlns:p14="http://schemas.microsoft.com/office/powerpoint/2010/main" val="1673850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D0D0D"/>
                </a:solidFill>
                <a:effectLst/>
                <a:latin typeface="Söhne"/>
              </a:rPr>
              <a:t>Let's delve into the </a:t>
            </a:r>
            <a:r>
              <a:rPr lang="en-GB" b="1" i="0" dirty="0">
                <a:solidFill>
                  <a:srgbClr val="0D0D0D"/>
                </a:solidFill>
                <a:effectLst/>
                <a:latin typeface="Söhne"/>
              </a:rPr>
              <a:t>cancellation analysis and recommendations</a:t>
            </a:r>
            <a:r>
              <a:rPr lang="en-GB" b="0" i="0" dirty="0">
                <a:solidFill>
                  <a:srgbClr val="0D0D0D"/>
                </a:solidFill>
                <a:effectLst/>
                <a:latin typeface="Söhne"/>
              </a:rPr>
              <a:t>. We've identified a </a:t>
            </a:r>
            <a:r>
              <a:rPr lang="en-GB" b="1" i="0" dirty="0">
                <a:solidFill>
                  <a:srgbClr val="0D0D0D"/>
                </a:solidFill>
                <a:effectLst/>
                <a:latin typeface="Söhne"/>
              </a:rPr>
              <a:t>high cancellation rate for "Other" reasons</a:t>
            </a:r>
            <a:r>
              <a:rPr lang="en-GB" b="0" i="0" dirty="0">
                <a:solidFill>
                  <a:srgbClr val="0D0D0D"/>
                </a:solidFill>
                <a:effectLst/>
                <a:latin typeface="Söhne"/>
              </a:rPr>
              <a:t>, and to understand this better, further investigation is required. We want to leave no stone unturned in gaining comprehensive insights into these specific "Other" cancellations.</a:t>
            </a:r>
          </a:p>
          <a:p>
            <a:pPr algn="l"/>
            <a:r>
              <a:rPr lang="en-GB" b="0" i="0" dirty="0">
                <a:solidFill>
                  <a:srgbClr val="0D0D0D"/>
                </a:solidFill>
                <a:effectLst/>
                <a:latin typeface="Söhne"/>
              </a:rPr>
              <a:t>What did we find? There are </a:t>
            </a:r>
            <a:r>
              <a:rPr lang="en-GB" b="1" i="0" dirty="0">
                <a:solidFill>
                  <a:srgbClr val="0D0D0D"/>
                </a:solidFill>
                <a:effectLst/>
                <a:latin typeface="Söhne"/>
              </a:rPr>
              <a:t>significant cancellations due to "School Timetable Clash" and "Change in Commitment"</a:t>
            </a:r>
            <a:r>
              <a:rPr lang="en-GB" b="0" i="0" dirty="0">
                <a:solidFill>
                  <a:srgbClr val="0D0D0D"/>
                </a:solidFill>
                <a:effectLst/>
                <a:latin typeface="Söhne"/>
              </a:rPr>
              <a:t>. To address these issues, our recommendation is clear - we need to </a:t>
            </a:r>
            <a:r>
              <a:rPr lang="en-GB" b="1" i="0" dirty="0">
                <a:solidFill>
                  <a:srgbClr val="0D0D0D"/>
                </a:solidFill>
                <a:effectLst/>
                <a:latin typeface="Söhne"/>
              </a:rPr>
              <a:t>conduct a quantitative survey</a:t>
            </a:r>
            <a:r>
              <a:rPr lang="en-GB" b="0" i="0" dirty="0">
                <a:solidFill>
                  <a:srgbClr val="0D0D0D"/>
                </a:solidFill>
                <a:effectLst/>
                <a:latin typeface="Söhne"/>
              </a:rPr>
              <a:t>. This survey will serve as a valuable tool, providing us with detailed insights into the specific reasons behind these "Other" cancellations.</a:t>
            </a:r>
          </a:p>
          <a:p>
            <a:pPr algn="l"/>
            <a:r>
              <a:rPr lang="en-GB" b="0" i="0" dirty="0">
                <a:solidFill>
                  <a:srgbClr val="0D0D0D"/>
                </a:solidFill>
                <a:effectLst/>
                <a:latin typeface="Söhne"/>
              </a:rPr>
              <a:t>Our focus is to </a:t>
            </a:r>
            <a:r>
              <a:rPr lang="en-GB" b="1" i="0" dirty="0">
                <a:solidFill>
                  <a:srgbClr val="0D0D0D"/>
                </a:solidFill>
                <a:effectLst/>
                <a:latin typeface="Söhne"/>
              </a:rPr>
              <a:t>address scheduling conflicts and commitment concerns</a:t>
            </a:r>
            <a:r>
              <a:rPr lang="en-GB" b="0" i="0" dirty="0">
                <a:solidFill>
                  <a:srgbClr val="0D0D0D"/>
                </a:solidFill>
                <a:effectLst/>
                <a:latin typeface="Söhne"/>
              </a:rPr>
              <a:t> effectively. How? By leveraging the insights gained from the survey for strategic planning. This proactive and informed approach is crucial for </a:t>
            </a:r>
            <a:r>
              <a:rPr lang="en-GB" b="1" i="0" dirty="0">
                <a:solidFill>
                  <a:srgbClr val="0D0D0D"/>
                </a:solidFill>
                <a:effectLst/>
                <a:latin typeface="Söhne"/>
              </a:rPr>
              <a:t>program optimization</a:t>
            </a:r>
            <a:r>
              <a:rPr lang="en-GB" b="0" i="0" dirty="0">
                <a:solidFill>
                  <a:srgbClr val="0D0D0D"/>
                </a:solidFill>
                <a:effectLst/>
                <a:latin typeface="Söhne"/>
              </a:rPr>
              <a:t>.</a:t>
            </a:r>
          </a:p>
          <a:p>
            <a:pPr algn="l"/>
            <a:r>
              <a:rPr lang="en-GB" b="0" i="0" dirty="0">
                <a:solidFill>
                  <a:srgbClr val="0D0D0D"/>
                </a:solidFill>
                <a:effectLst/>
                <a:latin typeface="Söhne"/>
              </a:rPr>
              <a:t>In summary, we are not just identifying challenges; we are taking proactive steps to understand, address, and optimize our programs for improved success.</a:t>
            </a:r>
          </a:p>
          <a:p>
            <a:endParaRPr lang="en-GB" dirty="0"/>
          </a:p>
        </p:txBody>
      </p:sp>
      <p:sp>
        <p:nvSpPr>
          <p:cNvPr id="4" name="Slide Number Placeholder 3"/>
          <p:cNvSpPr>
            <a:spLocks noGrp="1"/>
          </p:cNvSpPr>
          <p:nvPr>
            <p:ph type="sldNum" sz="quarter" idx="5"/>
          </p:nvPr>
        </p:nvSpPr>
        <p:spPr/>
        <p:txBody>
          <a:bodyPr/>
          <a:lstStyle/>
          <a:p>
            <a:fld id="{34AE64B9-AEBD-46EA-B787-D3F1F681BC23}" type="slidenum">
              <a:rPr lang="en-GB" smtClean="0"/>
              <a:t>9</a:t>
            </a:fld>
            <a:endParaRPr lang="en-GB"/>
          </a:p>
        </p:txBody>
      </p:sp>
    </p:spTree>
    <p:extLst>
      <p:ext uri="{BB962C8B-B14F-4D97-AF65-F5344CB8AC3E}">
        <p14:creationId xmlns:p14="http://schemas.microsoft.com/office/powerpoint/2010/main" val="3082740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March 8,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68765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Friday, March 8,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25898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Friday, March 8,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07967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Friday, March 8,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38777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Friday, March 8,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9706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Friday, March 8,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77806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Friday, March 8,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4718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Friday, March 8,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195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Friday, March 8,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48730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Friday, March 8,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94894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Friday, March 8,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86923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Friday, March 8, 2024</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12071904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19DE0E-F039-443E-AF60-E4B6AA72D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4">
                  <a:alpha val="80000"/>
                </a:schemeClr>
              </a:gs>
              <a:gs pos="100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5">
                  <a:alpha val="0"/>
                </a:schemeClr>
              </a:gs>
              <a:gs pos="91000">
                <a:schemeClr val="accent2">
                  <a:alpha val="4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5638801" cy="6886827"/>
          </a:xfrm>
          <a:prstGeom prst="rect">
            <a:avLst/>
          </a:prstGeom>
          <a:gradFill>
            <a:gsLst>
              <a:gs pos="49000">
                <a:schemeClr val="accent6">
                  <a:lumMod val="75000"/>
                  <a:alpha val="0"/>
                </a:schemeClr>
              </a:gs>
              <a:gs pos="99000">
                <a:schemeClr val="accent6">
                  <a:alpha val="79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609180" y="724988"/>
            <a:ext cx="5121259" cy="5458067"/>
          </a:xfrm>
          <a:prstGeom prst="ellipse">
            <a:avLst/>
          </a:prstGeom>
          <a:gradFill>
            <a:gsLst>
              <a:gs pos="39000">
                <a:schemeClr val="accent4">
                  <a:lumMod val="20000"/>
                  <a:lumOff val="80000"/>
                  <a:alpha val="0"/>
                </a:schemeClr>
              </a:gs>
              <a:gs pos="100000">
                <a:schemeClr val="accent6">
                  <a:alpha val="2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B4EA29-9AA6-9A54-223F-95B81241391A}"/>
              </a:ext>
            </a:extLst>
          </p:cNvPr>
          <p:cNvSpPr>
            <a:spLocks noGrp="1"/>
          </p:cNvSpPr>
          <p:nvPr>
            <p:ph type="ctrTitle"/>
          </p:nvPr>
        </p:nvSpPr>
        <p:spPr>
          <a:xfrm>
            <a:off x="920151" y="2968503"/>
            <a:ext cx="6292690" cy="2992576"/>
          </a:xfrm>
        </p:spPr>
        <p:txBody>
          <a:bodyPr anchor="t">
            <a:normAutofit/>
          </a:bodyPr>
          <a:lstStyle/>
          <a:p>
            <a:pPr algn="l"/>
            <a:r>
              <a:rPr lang="en-GB" sz="1800" kern="0" dirty="0">
                <a:solidFill>
                  <a:srgbClr val="0D0D0D"/>
                </a:solidFill>
                <a:effectLst/>
                <a:latin typeface="Segoe UI" panose="020B0502040204020203" pitchFamily="34" charset="0"/>
                <a:ea typeface="Times New Roman" panose="02020603050405020304" pitchFamily="18" charset="0"/>
              </a:rPr>
              <a:t>Enhancing Program Success</a:t>
            </a:r>
            <a:endParaRPr lang="en-GB" dirty="0">
              <a:solidFill>
                <a:schemeClr val="bg1"/>
              </a:solidFill>
            </a:endParaRPr>
          </a:p>
        </p:txBody>
      </p:sp>
      <p:sp>
        <p:nvSpPr>
          <p:cNvPr id="3" name="Subtitle 2">
            <a:extLst>
              <a:ext uri="{FF2B5EF4-FFF2-40B4-BE49-F238E27FC236}">
                <a16:creationId xmlns:a16="http://schemas.microsoft.com/office/drawing/2014/main" id="{82004714-2461-B91D-78D1-415BB12E28FF}"/>
              </a:ext>
            </a:extLst>
          </p:cNvPr>
          <p:cNvSpPr>
            <a:spLocks noGrp="1"/>
          </p:cNvSpPr>
          <p:nvPr>
            <p:ph type="subTitle" idx="1"/>
          </p:nvPr>
        </p:nvSpPr>
        <p:spPr>
          <a:xfrm>
            <a:off x="920151" y="1017038"/>
            <a:ext cx="5392495" cy="1248274"/>
          </a:xfrm>
        </p:spPr>
        <p:txBody>
          <a:bodyPr anchor="b">
            <a:normAutofit/>
          </a:bodyPr>
          <a:lstStyle/>
          <a:p>
            <a:pPr algn="l"/>
            <a:r>
              <a:rPr lang="en-GB" sz="1400" dirty="0">
                <a:solidFill>
                  <a:schemeClr val="bg1"/>
                </a:solidFill>
              </a:rPr>
              <a:t>Abinash Dhakal</a:t>
            </a:r>
          </a:p>
        </p:txBody>
      </p:sp>
      <p:pic>
        <p:nvPicPr>
          <p:cNvPr id="4" name="Picture 3" descr="A blue lines on a white background&#10;&#10;Description automatically generated">
            <a:extLst>
              <a:ext uri="{FF2B5EF4-FFF2-40B4-BE49-F238E27FC236}">
                <a16:creationId xmlns:a16="http://schemas.microsoft.com/office/drawing/2014/main" id="{00AB42D0-3E73-36A2-17A3-80072FF9E441}"/>
              </a:ext>
            </a:extLst>
          </p:cNvPr>
          <p:cNvPicPr>
            <a:picLocks noChangeAspect="1"/>
          </p:cNvPicPr>
          <p:nvPr/>
        </p:nvPicPr>
        <p:blipFill rotWithShape="1">
          <a:blip r:embed="rId3"/>
          <a:srcRect l="56486" r="321"/>
          <a:stretch/>
        </p:blipFill>
        <p:spPr>
          <a:xfrm>
            <a:off x="8104092" y="10"/>
            <a:ext cx="4099858" cy="6857990"/>
          </a:xfrm>
          <a:prstGeom prst="rect">
            <a:avLst/>
          </a:prstGeom>
        </p:spPr>
      </p:pic>
      <p:pic>
        <p:nvPicPr>
          <p:cNvPr id="1026" name="Picture 2" descr="Bookmark Reading Charity | Changing children's stories">
            <a:extLst>
              <a:ext uri="{FF2B5EF4-FFF2-40B4-BE49-F238E27FC236}">
                <a16:creationId xmlns:a16="http://schemas.microsoft.com/office/drawing/2014/main" id="{13CF8F8B-12F2-C496-2DA1-A8316AC198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6261" y="5002762"/>
            <a:ext cx="38100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55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A2C5D-2814-6BF8-A33A-71E3374DCA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F0DE6B-12E1-5187-84B3-4D29F7C06A19}"/>
              </a:ext>
            </a:extLst>
          </p:cNvPr>
          <p:cNvSpPr>
            <a:spLocks noGrp="1"/>
          </p:cNvSpPr>
          <p:nvPr>
            <p:ph type="title"/>
          </p:nvPr>
        </p:nvSpPr>
        <p:spPr>
          <a:xfrm>
            <a:off x="461009" y="76286"/>
            <a:ext cx="11269982" cy="1234440"/>
          </a:xfrm>
        </p:spPr>
        <p:txBody>
          <a:bodyPr>
            <a:normAutofit fontScale="90000"/>
          </a:bodyPr>
          <a:lstStyle/>
          <a:p>
            <a:r>
              <a:rPr lang="en-GB" i="0" dirty="0">
                <a:solidFill>
                  <a:srgbClr val="0D0D0D"/>
                </a:solidFill>
                <a:effectLst/>
                <a:latin typeface="Tw Cen MT (Heading)"/>
              </a:rPr>
              <a:t>Impact and Recommendations: Ofsted Ratings and School Packages</a:t>
            </a:r>
          </a:p>
        </p:txBody>
      </p:sp>
      <p:sp>
        <p:nvSpPr>
          <p:cNvPr id="3" name="Content Placeholder 2">
            <a:extLst>
              <a:ext uri="{FF2B5EF4-FFF2-40B4-BE49-F238E27FC236}">
                <a16:creationId xmlns:a16="http://schemas.microsoft.com/office/drawing/2014/main" id="{51A97558-8BEC-BC47-1ABC-7496791D86B3}"/>
              </a:ext>
            </a:extLst>
          </p:cNvPr>
          <p:cNvSpPr>
            <a:spLocks noGrp="1"/>
          </p:cNvSpPr>
          <p:nvPr>
            <p:ph idx="1"/>
          </p:nvPr>
        </p:nvSpPr>
        <p:spPr>
          <a:xfrm>
            <a:off x="676390" y="1719537"/>
            <a:ext cx="5959478" cy="1246232"/>
          </a:xfrm>
        </p:spPr>
        <p:txBody>
          <a:bodyPr>
            <a:normAutofit fontScale="55000" lnSpcReduction="20000"/>
          </a:bodyPr>
          <a:lstStyle/>
          <a:p>
            <a:r>
              <a:rPr lang="en-GB" b="1" i="0" dirty="0">
                <a:solidFill>
                  <a:srgbClr val="0D0D0D"/>
                </a:solidFill>
                <a:effectLst/>
                <a:latin typeface="Tw Cen MT (Body)"/>
              </a:rPr>
              <a:t>Lack of Significant Correlation</a:t>
            </a:r>
            <a:r>
              <a:rPr lang="en-GB" b="0" i="0" dirty="0">
                <a:solidFill>
                  <a:srgbClr val="0D0D0D"/>
                </a:solidFill>
                <a:effectLst/>
                <a:latin typeface="Tw Cen MT (Body)"/>
              </a:rPr>
              <a:t>: Analysis shows no substantial link between Ofsted ratings and cancellation rates (0.19 to 0.25), highlighting the need for a nuanced approach.</a:t>
            </a:r>
          </a:p>
          <a:p>
            <a:r>
              <a:rPr lang="en-GB" b="1" i="0" dirty="0">
                <a:solidFill>
                  <a:srgbClr val="0D0D0D"/>
                </a:solidFill>
                <a:effectLst/>
                <a:latin typeface="Tw Cen MT (Body)"/>
              </a:rPr>
              <a:t>School Package Variation</a:t>
            </a:r>
            <a:r>
              <a:rPr lang="en-GB" b="0" i="0" dirty="0">
                <a:solidFill>
                  <a:srgbClr val="0D0D0D"/>
                </a:solidFill>
                <a:effectLst/>
                <a:latin typeface="Tw Cen MT (Body)"/>
              </a:rPr>
              <a:t>: Varied cancellation rates across packages; Platinum (0.23) to Bronze (0.26). Tailor strategies based on package features.</a:t>
            </a:r>
          </a:p>
        </p:txBody>
      </p:sp>
      <p:sp>
        <p:nvSpPr>
          <p:cNvPr id="5" name="Content Placeholder 2">
            <a:extLst>
              <a:ext uri="{FF2B5EF4-FFF2-40B4-BE49-F238E27FC236}">
                <a16:creationId xmlns:a16="http://schemas.microsoft.com/office/drawing/2014/main" id="{0002EC18-497D-EFEC-C271-0278F69DA7CC}"/>
              </a:ext>
            </a:extLst>
          </p:cNvPr>
          <p:cNvSpPr txBox="1">
            <a:spLocks/>
          </p:cNvSpPr>
          <p:nvPr/>
        </p:nvSpPr>
        <p:spPr>
          <a:xfrm>
            <a:off x="579118" y="3134361"/>
            <a:ext cx="5959479" cy="1875626"/>
          </a:xfrm>
          <a:prstGeom prst="roundRect">
            <a:avLst/>
          </a:prstGeom>
          <a:solidFill>
            <a:srgbClr val="83CCD4"/>
          </a:solidFill>
          <a:ln>
            <a:no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GB" sz="1500" b="1" i="0" dirty="0">
                <a:solidFill>
                  <a:srgbClr val="0D0D0D"/>
                </a:solidFill>
                <a:effectLst/>
                <a:latin typeface="Tw Cen MT (Body)"/>
              </a:rPr>
              <a:t>Community Involvement</a:t>
            </a:r>
            <a:r>
              <a:rPr lang="en-GB" sz="1500" b="0" i="0" dirty="0">
                <a:solidFill>
                  <a:srgbClr val="0D0D0D"/>
                </a:solidFill>
                <a:effectLst/>
                <a:latin typeface="Tw Cen MT (Body)"/>
              </a:rPr>
              <a:t>: Community participation significantly affects Ofsted ratings. Encourage schools to engage in community service for higher ratings.</a:t>
            </a:r>
          </a:p>
          <a:p>
            <a:pPr algn="l">
              <a:buFont typeface="Arial" panose="020B0604020202020204" pitchFamily="34" charset="0"/>
              <a:buChar char="•"/>
            </a:pPr>
            <a:r>
              <a:rPr lang="en-GB" sz="1500" b="1" i="0" dirty="0">
                <a:solidFill>
                  <a:srgbClr val="0D0D0D"/>
                </a:solidFill>
                <a:effectLst/>
                <a:latin typeface="Tw Cen MT (Body)"/>
              </a:rPr>
              <a:t> Evaluate School Package Features:</a:t>
            </a:r>
            <a:r>
              <a:rPr lang="en-GB" sz="1500" b="0" i="0" dirty="0">
                <a:solidFill>
                  <a:srgbClr val="0D0D0D"/>
                </a:solidFill>
                <a:effectLst/>
                <a:latin typeface="Tw Cen MT (Body)"/>
              </a:rPr>
              <a:t> Thoroughly assess features in each school package to identify factors influencing cancellation rates.</a:t>
            </a:r>
            <a:br>
              <a:rPr lang="en-GB" sz="1500" dirty="0">
                <a:latin typeface="Tw Cen MT (Body)"/>
              </a:rPr>
            </a:br>
            <a:br>
              <a:rPr lang="en-GB" sz="1200" dirty="0"/>
            </a:br>
            <a:endParaRPr lang="en-GB" sz="1500" b="0" i="0" dirty="0">
              <a:solidFill>
                <a:srgbClr val="0D0D0D"/>
              </a:solidFill>
              <a:effectLst/>
              <a:latin typeface="Tw Cen MT (Body)"/>
            </a:endParaRPr>
          </a:p>
        </p:txBody>
      </p:sp>
      <p:sp>
        <p:nvSpPr>
          <p:cNvPr id="6" name="Content Placeholder 2">
            <a:extLst>
              <a:ext uri="{FF2B5EF4-FFF2-40B4-BE49-F238E27FC236}">
                <a16:creationId xmlns:a16="http://schemas.microsoft.com/office/drawing/2014/main" id="{BBDFFB2B-CBA7-BB75-AB6A-B10086C19DEE}"/>
              </a:ext>
            </a:extLst>
          </p:cNvPr>
          <p:cNvSpPr txBox="1">
            <a:spLocks/>
          </p:cNvSpPr>
          <p:nvPr/>
        </p:nvSpPr>
        <p:spPr>
          <a:xfrm>
            <a:off x="579119" y="5164843"/>
            <a:ext cx="5959478" cy="1017464"/>
          </a:xfrm>
          <a:prstGeom prst="roundRect">
            <a:avLst/>
          </a:prstGeom>
          <a:solidFill>
            <a:srgbClr val="8CD096"/>
          </a:solidFill>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mj-lt"/>
              <a:buAutoNum type="arabicPeriod"/>
            </a:pPr>
            <a:r>
              <a:rPr lang="en-GB" sz="1050" b="1" i="0" dirty="0">
                <a:solidFill>
                  <a:srgbClr val="0D0D0D"/>
                </a:solidFill>
                <a:effectLst/>
                <a:latin typeface="Tw Cen MT (Body)"/>
              </a:rPr>
              <a:t>Incorporate Community Influence:</a:t>
            </a:r>
            <a:r>
              <a:rPr lang="en-GB" sz="1050" b="0" i="0" dirty="0">
                <a:solidFill>
                  <a:srgbClr val="0D0D0D"/>
                </a:solidFill>
                <a:effectLst/>
                <a:latin typeface="Tw Cen MT (Body)"/>
              </a:rPr>
              <a:t> Make community involvement a key factor in Ofsted ratings, fostering active school participation in community service.</a:t>
            </a:r>
          </a:p>
          <a:p>
            <a:pPr>
              <a:buFont typeface="+mj-lt"/>
              <a:buAutoNum type="arabicPeriod"/>
            </a:pPr>
            <a:r>
              <a:rPr lang="en-GB" sz="1200" b="1" i="0" dirty="0">
                <a:solidFill>
                  <a:srgbClr val="0D0D0D"/>
                </a:solidFill>
                <a:effectLst/>
                <a:latin typeface="Tw Cen MT (Body)"/>
              </a:rPr>
              <a:t>Enhanced School Recognition:</a:t>
            </a:r>
            <a:r>
              <a:rPr lang="en-GB" sz="1200" b="0" i="0" dirty="0">
                <a:solidFill>
                  <a:srgbClr val="0D0D0D"/>
                </a:solidFill>
                <a:effectLst/>
                <a:latin typeface="Tw Cen MT (Body)"/>
              </a:rPr>
              <a:t> Tailor school packages based on cancellation rates for improved school recognition.</a:t>
            </a:r>
          </a:p>
        </p:txBody>
      </p:sp>
      <p:pic>
        <p:nvPicPr>
          <p:cNvPr id="7" name="Picture 6">
            <a:extLst>
              <a:ext uri="{FF2B5EF4-FFF2-40B4-BE49-F238E27FC236}">
                <a16:creationId xmlns:a16="http://schemas.microsoft.com/office/drawing/2014/main" id="{666713A5-B3E3-4450-EE46-EA607D721016}"/>
              </a:ext>
            </a:extLst>
          </p:cNvPr>
          <p:cNvPicPr>
            <a:picLocks noChangeAspect="1"/>
          </p:cNvPicPr>
          <p:nvPr/>
        </p:nvPicPr>
        <p:blipFill>
          <a:blip r:embed="rId3"/>
          <a:stretch>
            <a:fillRect/>
          </a:stretch>
        </p:blipFill>
        <p:spPr>
          <a:xfrm>
            <a:off x="7303706" y="1350342"/>
            <a:ext cx="4723194" cy="2120900"/>
          </a:xfrm>
          <a:prstGeom prst="rect">
            <a:avLst/>
          </a:prstGeom>
        </p:spPr>
      </p:pic>
      <p:pic>
        <p:nvPicPr>
          <p:cNvPr id="10" name="Picture 9">
            <a:extLst>
              <a:ext uri="{FF2B5EF4-FFF2-40B4-BE49-F238E27FC236}">
                <a16:creationId xmlns:a16="http://schemas.microsoft.com/office/drawing/2014/main" id="{0E4B8805-A948-1BCF-A2C6-78369617A3E7}"/>
              </a:ext>
            </a:extLst>
          </p:cNvPr>
          <p:cNvPicPr>
            <a:picLocks noChangeAspect="1"/>
          </p:cNvPicPr>
          <p:nvPr/>
        </p:nvPicPr>
        <p:blipFill>
          <a:blip r:embed="rId4"/>
          <a:stretch>
            <a:fillRect/>
          </a:stretch>
        </p:blipFill>
        <p:spPr>
          <a:xfrm>
            <a:off x="7138628" y="3888732"/>
            <a:ext cx="4888272" cy="2788636"/>
          </a:xfrm>
          <a:prstGeom prst="rect">
            <a:avLst/>
          </a:prstGeom>
        </p:spPr>
      </p:pic>
    </p:spTree>
    <p:extLst>
      <p:ext uri="{BB962C8B-B14F-4D97-AF65-F5344CB8AC3E}">
        <p14:creationId xmlns:p14="http://schemas.microsoft.com/office/powerpoint/2010/main" val="3733206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33061-026D-FFA4-CD42-02B2EE641FDB}"/>
              </a:ext>
            </a:extLst>
          </p:cNvPr>
          <p:cNvSpPr>
            <a:spLocks noGrp="1"/>
          </p:cNvSpPr>
          <p:nvPr>
            <p:ph type="title"/>
          </p:nvPr>
        </p:nvSpPr>
        <p:spPr>
          <a:xfrm>
            <a:off x="975360" y="376079"/>
            <a:ext cx="10241280" cy="1234440"/>
          </a:xfrm>
        </p:spPr>
        <p:txBody>
          <a:bodyPr/>
          <a:lstStyle/>
          <a:p>
            <a:r>
              <a:rPr lang="en-GB" dirty="0"/>
              <a:t>Conclusion:</a:t>
            </a:r>
          </a:p>
        </p:txBody>
      </p:sp>
      <p:sp>
        <p:nvSpPr>
          <p:cNvPr id="4" name="Content Placeholder 3">
            <a:extLst>
              <a:ext uri="{FF2B5EF4-FFF2-40B4-BE49-F238E27FC236}">
                <a16:creationId xmlns:a16="http://schemas.microsoft.com/office/drawing/2014/main" id="{BBAA166B-2BAC-DEF9-6BC6-5279ABD5DA91}"/>
              </a:ext>
            </a:extLst>
          </p:cNvPr>
          <p:cNvSpPr>
            <a:spLocks noGrp="1"/>
          </p:cNvSpPr>
          <p:nvPr>
            <p:ph idx="1"/>
          </p:nvPr>
        </p:nvSpPr>
        <p:spPr/>
        <p:txBody>
          <a:bodyPr>
            <a:normAutofit/>
          </a:bodyPr>
          <a:lstStyle/>
          <a:p>
            <a:r>
              <a:rPr lang="en-GB" b="1" dirty="0"/>
              <a:t>Focused Campaigns: </a:t>
            </a:r>
            <a:r>
              <a:rPr lang="en-GB" dirty="0"/>
              <a:t>Develop targeted initiatives to address cancellation hotspots, particularly in England - London.</a:t>
            </a:r>
          </a:p>
          <a:p>
            <a:r>
              <a:rPr lang="en-GB" b="1" dirty="0"/>
              <a:t>Online Engagement Optimization: </a:t>
            </a:r>
            <a:r>
              <a:rPr lang="en-GB" dirty="0"/>
              <a:t>Investigate the impact of online volunteering and formulate tailored outreach strategies to effectively reduce cancellations.</a:t>
            </a:r>
          </a:p>
          <a:p>
            <a:r>
              <a:rPr lang="en-GB" b="1" dirty="0"/>
              <a:t>Community Integration</a:t>
            </a:r>
            <a:r>
              <a:rPr lang="en-GB" dirty="0"/>
              <a:t>: Promote community involvement in schools to elevate Ofsted ratings and cultivate positive community impacts.</a:t>
            </a:r>
          </a:p>
          <a:p>
            <a:r>
              <a:rPr lang="en-GB" b="1" dirty="0"/>
              <a:t>Continuous Evaluation: </a:t>
            </a:r>
            <a:r>
              <a:rPr lang="en-GB" dirty="0"/>
              <a:t>Introduce a quantitative survey to collect nuanced insights into cancellation trends, facilitating proactive adjustments for program success.</a:t>
            </a:r>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915027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11">
            <a:extLst>
              <a:ext uri="{FF2B5EF4-FFF2-40B4-BE49-F238E27FC236}">
                <a16:creationId xmlns:a16="http://schemas.microsoft.com/office/drawing/2014/main" id="{C28DACFC-D90E-4BFD-98DE-38A527847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44E9F5B4-A068-4ABE-8601-6BC199F16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8EF8B388-A1B5-412F-8724-38B96C8AF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456773"/>
            <a:ext cx="12191999" cy="6400800"/>
          </a:xfrm>
          <a:prstGeom prst="rect">
            <a:avLst/>
          </a:prstGeom>
          <a:gradFill>
            <a:gsLst>
              <a:gs pos="0">
                <a:schemeClr val="accent5">
                  <a:alpha val="37000"/>
                </a:schemeClr>
              </a:gs>
              <a:gs pos="100000">
                <a:schemeClr val="accent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7">
            <a:extLst>
              <a:ext uri="{FF2B5EF4-FFF2-40B4-BE49-F238E27FC236}">
                <a16:creationId xmlns:a16="http://schemas.microsoft.com/office/drawing/2014/main" id="{85A44F65-05A5-4129-9896-3ECBAF7786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19000">
                <a:schemeClr val="accent2">
                  <a:alpha val="41000"/>
                </a:schemeClr>
              </a:gs>
              <a:gs pos="99000">
                <a:schemeClr val="accent4">
                  <a:alpha val="56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3">
            <a:extLst>
              <a:ext uri="{FF2B5EF4-FFF2-40B4-BE49-F238E27FC236}">
                <a16:creationId xmlns:a16="http://schemas.microsoft.com/office/drawing/2014/main" id="{94A016FC-694E-41AA-BA4F-FC977363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550089" y="-827673"/>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12000"/>
                </a:schemeClr>
              </a:gs>
              <a:gs pos="100000">
                <a:schemeClr val="accent6">
                  <a:lumMod val="20000"/>
                  <a:lumOff val="80000"/>
                  <a:alpha val="1500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CA1B7-FC5D-D83C-8170-B0EBB962DA3A}"/>
              </a:ext>
            </a:extLst>
          </p:cNvPr>
          <p:cNvSpPr>
            <a:spLocks noGrp="1"/>
          </p:cNvSpPr>
          <p:nvPr>
            <p:ph type="title"/>
          </p:nvPr>
        </p:nvSpPr>
        <p:spPr>
          <a:xfrm>
            <a:off x="1523993" y="2692400"/>
            <a:ext cx="9144000" cy="3360092"/>
          </a:xfrm>
        </p:spPr>
        <p:txBody>
          <a:bodyPr vert="horz" lIns="0" tIns="0" rIns="0" bIns="0" rtlCol="0" anchor="ctr">
            <a:normAutofit/>
          </a:bodyPr>
          <a:lstStyle/>
          <a:p>
            <a:pPr algn="ctr"/>
            <a:r>
              <a:rPr lang="en-US" sz="4400" spc="750" dirty="0">
                <a:solidFill>
                  <a:schemeClr val="bg1"/>
                </a:solidFill>
              </a:rPr>
              <a:t>Any questions?</a:t>
            </a:r>
          </a:p>
        </p:txBody>
      </p:sp>
    </p:spTree>
    <p:extLst>
      <p:ext uri="{BB962C8B-B14F-4D97-AF65-F5344CB8AC3E}">
        <p14:creationId xmlns:p14="http://schemas.microsoft.com/office/powerpoint/2010/main" val="3866362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4F3EE-7A43-FE55-849A-7A2A3CDE2B33}"/>
              </a:ext>
            </a:extLst>
          </p:cNvPr>
          <p:cNvSpPr>
            <a:spLocks noGrp="1"/>
          </p:cNvSpPr>
          <p:nvPr>
            <p:ph type="title"/>
          </p:nvPr>
        </p:nvSpPr>
        <p:spPr/>
        <p:txBody>
          <a:bodyPr/>
          <a:lstStyle/>
          <a:p>
            <a:r>
              <a:rPr lang="en-GB" dirty="0" err="1"/>
              <a:t>BookMark</a:t>
            </a:r>
            <a:r>
              <a:rPr lang="en-GB" dirty="0"/>
              <a:t> overview</a:t>
            </a:r>
          </a:p>
        </p:txBody>
      </p:sp>
      <p:sp>
        <p:nvSpPr>
          <p:cNvPr id="3" name="Content Placeholder 2">
            <a:extLst>
              <a:ext uri="{FF2B5EF4-FFF2-40B4-BE49-F238E27FC236}">
                <a16:creationId xmlns:a16="http://schemas.microsoft.com/office/drawing/2014/main" id="{633B2B3A-CE18-8115-0056-0591F05FC15C}"/>
              </a:ext>
            </a:extLst>
          </p:cNvPr>
          <p:cNvSpPr>
            <a:spLocks noGrp="1"/>
          </p:cNvSpPr>
          <p:nvPr>
            <p:ph idx="1"/>
          </p:nvPr>
        </p:nvSpPr>
        <p:spPr>
          <a:xfrm>
            <a:off x="1371600" y="2112264"/>
            <a:ext cx="7145867" cy="3959352"/>
          </a:xfrm>
        </p:spPr>
        <p:txBody>
          <a:bodyPr>
            <a:normAutofit fontScale="70000" lnSpcReduction="20000"/>
          </a:bodyPr>
          <a:lstStyle/>
          <a:p>
            <a:pPr algn="l">
              <a:buFont typeface="Arial" panose="020B0604020202020204" pitchFamily="34" charset="0"/>
              <a:buChar char="•"/>
            </a:pPr>
            <a:r>
              <a:rPr lang="en-GB" b="1" i="0" dirty="0">
                <a:solidFill>
                  <a:srgbClr val="0D0D0D"/>
                </a:solidFill>
                <a:effectLst/>
                <a:latin typeface="Tw Cen MT (Body)"/>
              </a:rPr>
              <a:t>Establishment Year: 2018</a:t>
            </a:r>
            <a:endParaRPr lang="en-GB" b="0" i="0" dirty="0">
              <a:solidFill>
                <a:srgbClr val="0D0D0D"/>
              </a:solidFill>
              <a:effectLst/>
              <a:latin typeface="Tw Cen MT (Body)"/>
            </a:endParaRPr>
          </a:p>
          <a:p>
            <a:pPr algn="l">
              <a:buFont typeface="Arial" panose="020B0604020202020204" pitchFamily="34" charset="0"/>
              <a:buChar char="•"/>
            </a:pPr>
            <a:r>
              <a:rPr lang="en-GB" b="1" i="0" dirty="0">
                <a:solidFill>
                  <a:srgbClr val="0D0D0D"/>
                </a:solidFill>
                <a:effectLst/>
                <a:latin typeface="Tw Cen MT (Body)"/>
              </a:rPr>
              <a:t>Mission: Igniting the Joy of Reading</a:t>
            </a:r>
            <a:endParaRPr lang="en-GB" b="0" i="0" dirty="0">
              <a:solidFill>
                <a:srgbClr val="0D0D0D"/>
              </a:solidFill>
              <a:effectLst/>
              <a:latin typeface="Tw Cen MT (Body)"/>
            </a:endParaRPr>
          </a:p>
          <a:p>
            <a:pPr algn="l">
              <a:buFont typeface="Arial" panose="020B0604020202020204" pitchFamily="34" charset="0"/>
              <a:buChar char="•"/>
            </a:pPr>
            <a:r>
              <a:rPr lang="en-GB" b="1" i="0" dirty="0">
                <a:solidFill>
                  <a:srgbClr val="0D0D0D"/>
                </a:solidFill>
                <a:effectLst/>
                <a:latin typeface="Tw Cen MT (Body)"/>
              </a:rPr>
              <a:t>Addressing a Critical Need:</a:t>
            </a:r>
            <a:endParaRPr lang="en-GB" b="0" i="0" dirty="0">
              <a:solidFill>
                <a:srgbClr val="0D0D0D"/>
              </a:solidFill>
              <a:effectLst/>
              <a:latin typeface="Tw Cen MT (Body)"/>
            </a:endParaRPr>
          </a:p>
          <a:p>
            <a:pPr marL="742950" lvl="1" indent="-285750" algn="l">
              <a:buFont typeface="Arial" panose="020B0604020202020204" pitchFamily="34" charset="0"/>
              <a:buChar char="•"/>
            </a:pPr>
            <a:r>
              <a:rPr lang="en-GB" b="0" i="0" dirty="0">
                <a:solidFill>
                  <a:srgbClr val="0D0D0D"/>
                </a:solidFill>
                <a:effectLst/>
                <a:latin typeface="Tw Cen MT (Body)"/>
              </a:rPr>
              <a:t>7.1 million struggling adults</a:t>
            </a:r>
          </a:p>
          <a:p>
            <a:pPr marL="742950" lvl="1" indent="-285750" algn="l">
              <a:buFont typeface="Arial" panose="020B0604020202020204" pitchFamily="34" charset="0"/>
              <a:buChar char="•"/>
            </a:pPr>
            <a:r>
              <a:rPr lang="en-GB" b="0" i="0" dirty="0">
                <a:solidFill>
                  <a:srgbClr val="0D0D0D"/>
                </a:solidFill>
                <a:effectLst/>
                <a:latin typeface="Tw Cen MT (Body)"/>
              </a:rPr>
              <a:t>Over 1 in 4 children in England unable to read well</a:t>
            </a:r>
          </a:p>
          <a:p>
            <a:pPr algn="l">
              <a:buFont typeface="Arial" panose="020B0604020202020204" pitchFamily="34" charset="0"/>
              <a:buChar char="•"/>
            </a:pPr>
            <a:r>
              <a:rPr lang="en-GB" b="1" i="0" dirty="0">
                <a:solidFill>
                  <a:srgbClr val="0D0D0D"/>
                </a:solidFill>
                <a:effectLst/>
                <a:latin typeface="Tw Cen MT (Body)"/>
              </a:rPr>
              <a:t>Unique Approach:</a:t>
            </a:r>
            <a:endParaRPr lang="en-GB" b="0" i="0" dirty="0">
              <a:solidFill>
                <a:srgbClr val="0D0D0D"/>
              </a:solidFill>
              <a:effectLst/>
              <a:latin typeface="Tw Cen MT (Body)"/>
            </a:endParaRPr>
          </a:p>
          <a:p>
            <a:pPr marL="742950" lvl="1" indent="-285750" algn="l">
              <a:buFont typeface="Arial" panose="020B0604020202020204" pitchFamily="34" charset="0"/>
              <a:buChar char="•"/>
            </a:pPr>
            <a:r>
              <a:rPr lang="en-GB" b="0" i="0" dirty="0">
                <a:solidFill>
                  <a:srgbClr val="0D0D0D"/>
                </a:solidFill>
                <a:effectLst/>
                <a:latin typeface="Tw Cen MT (Body)"/>
              </a:rPr>
              <a:t>Volunteer-led reading programs</a:t>
            </a:r>
          </a:p>
          <a:p>
            <a:pPr marL="742950" lvl="1" indent="-285750" algn="l">
              <a:buFont typeface="Arial" panose="020B0604020202020204" pitchFamily="34" charset="0"/>
              <a:buChar char="•"/>
            </a:pPr>
            <a:r>
              <a:rPr lang="en-GB" b="0" i="0" dirty="0">
                <a:solidFill>
                  <a:srgbClr val="0D0D0D"/>
                </a:solidFill>
                <a:effectLst/>
                <a:latin typeface="Tw Cen MT (Body)"/>
              </a:rPr>
              <a:t>In-person and online opportunities</a:t>
            </a:r>
          </a:p>
          <a:p>
            <a:pPr algn="l">
              <a:buFont typeface="Arial" panose="020B0604020202020204" pitchFamily="34" charset="0"/>
              <a:buChar char="•"/>
            </a:pPr>
            <a:r>
              <a:rPr lang="en-GB" b="1" i="0" dirty="0">
                <a:solidFill>
                  <a:srgbClr val="0D0D0D"/>
                </a:solidFill>
                <a:effectLst/>
                <a:latin typeface="Tw Cen MT (Body)"/>
              </a:rPr>
              <a:t>Community Impact:</a:t>
            </a:r>
            <a:endParaRPr lang="en-GB" b="0" i="0" dirty="0">
              <a:solidFill>
                <a:srgbClr val="0D0D0D"/>
              </a:solidFill>
              <a:effectLst/>
              <a:latin typeface="Tw Cen MT (Body)"/>
            </a:endParaRPr>
          </a:p>
          <a:p>
            <a:pPr marL="742950" lvl="1" indent="-285750" algn="l">
              <a:buFont typeface="Arial" panose="020B0604020202020204" pitchFamily="34" charset="0"/>
              <a:buChar char="•"/>
            </a:pPr>
            <a:r>
              <a:rPr lang="en-GB" b="0" i="0" dirty="0">
                <a:solidFill>
                  <a:srgbClr val="0D0D0D"/>
                </a:solidFill>
                <a:effectLst/>
                <a:latin typeface="Tw Cen MT (Body)"/>
              </a:rPr>
              <a:t>2,267 children reached in 2022/23</a:t>
            </a:r>
          </a:p>
          <a:p>
            <a:pPr marL="742950" lvl="1" indent="-285750" algn="l">
              <a:buFont typeface="Arial" panose="020B0604020202020204" pitchFamily="34" charset="0"/>
              <a:buChar char="•"/>
            </a:pPr>
            <a:r>
              <a:rPr lang="en-GB" b="0" i="0" dirty="0">
                <a:solidFill>
                  <a:srgbClr val="0D0D0D"/>
                </a:solidFill>
                <a:effectLst/>
                <a:latin typeface="Tw Cen MT (Body)"/>
              </a:rPr>
              <a:t>40,100 one-to-one reading sessions delivered</a:t>
            </a:r>
          </a:p>
        </p:txBody>
      </p:sp>
      <p:sp>
        <p:nvSpPr>
          <p:cNvPr id="9" name="Rectangle 6">
            <a:extLst>
              <a:ext uri="{FF2B5EF4-FFF2-40B4-BE49-F238E27FC236}">
                <a16:creationId xmlns:a16="http://schemas.microsoft.com/office/drawing/2014/main" id="{B3A57A91-1BEC-FF05-2081-EB1B65261AA0}"/>
              </a:ext>
            </a:extLst>
          </p:cNvPr>
          <p:cNvSpPr>
            <a:spLocks noChangeArrowheads="1"/>
          </p:cNvSpPr>
          <p:nvPr/>
        </p:nvSpPr>
        <p:spPr bwMode="auto">
          <a:xfrm>
            <a:off x="0" y="-390649"/>
            <a:ext cx="65" cy="12384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76100" rIns="0" bIns="4761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FC680F51-C67D-44B6-716D-671A21246081}"/>
              </a:ext>
            </a:extLst>
          </p:cNvPr>
          <p:cNvSpPr>
            <a:spLocks noChangeArrowheads="1"/>
          </p:cNvSpPr>
          <p:nvPr/>
        </p:nvSpPr>
        <p:spPr bwMode="auto">
          <a:xfrm>
            <a:off x="0" y="82426"/>
            <a:ext cx="65" cy="12384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76100" rIns="0" bIns="4761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6" name="Picture 12" descr="Bookmark Reading Charity">
            <a:extLst>
              <a:ext uri="{FF2B5EF4-FFF2-40B4-BE49-F238E27FC236}">
                <a16:creationId xmlns:a16="http://schemas.microsoft.com/office/drawing/2014/main" id="{16F698F6-C58E-A7B0-4375-91EA78B1D4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1005" y="2306002"/>
            <a:ext cx="3571875"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581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82FE9-3532-98C5-9293-518ED1445A1B}"/>
              </a:ext>
            </a:extLst>
          </p:cNvPr>
          <p:cNvSpPr>
            <a:spLocks noGrp="1"/>
          </p:cNvSpPr>
          <p:nvPr>
            <p:ph type="title"/>
          </p:nvPr>
        </p:nvSpPr>
        <p:spPr>
          <a:xfrm>
            <a:off x="975360" y="448896"/>
            <a:ext cx="10241280" cy="1234440"/>
          </a:xfrm>
        </p:spPr>
        <p:txBody>
          <a:bodyPr/>
          <a:lstStyle/>
          <a:p>
            <a:r>
              <a:rPr lang="en-GB" dirty="0"/>
              <a:t>Executive summary</a:t>
            </a:r>
          </a:p>
        </p:txBody>
      </p:sp>
      <p:sp>
        <p:nvSpPr>
          <p:cNvPr id="3" name="Content Placeholder 2">
            <a:extLst>
              <a:ext uri="{FF2B5EF4-FFF2-40B4-BE49-F238E27FC236}">
                <a16:creationId xmlns:a16="http://schemas.microsoft.com/office/drawing/2014/main" id="{95BF81D8-FC0F-FE79-84AB-BF418F85E632}"/>
              </a:ext>
            </a:extLst>
          </p:cNvPr>
          <p:cNvSpPr>
            <a:spLocks noGrp="1"/>
          </p:cNvSpPr>
          <p:nvPr>
            <p:ph idx="1"/>
          </p:nvPr>
        </p:nvSpPr>
        <p:spPr>
          <a:xfrm>
            <a:off x="718657" y="1824143"/>
            <a:ext cx="10754686" cy="3959352"/>
          </a:xfrm>
        </p:spPr>
        <p:txBody>
          <a:bodyPr>
            <a:normAutofit/>
          </a:bodyPr>
          <a:lstStyle/>
          <a:p>
            <a:r>
              <a:rPr lang="en-GB" sz="2200" b="1" dirty="0"/>
              <a:t>Online Preference Dominance: </a:t>
            </a:r>
            <a:r>
              <a:rPr lang="en-GB" sz="2200" dirty="0"/>
              <a:t>Nearly 90% express a strong inclination towards online school reading programs, </a:t>
            </a:r>
            <a:r>
              <a:rPr lang="en-GB" sz="2200" dirty="0" err="1"/>
              <a:t>signaling</a:t>
            </a:r>
            <a:r>
              <a:rPr lang="en-GB" sz="2200" dirty="0"/>
              <a:t> a profound opportunity for nationwide influence.</a:t>
            </a:r>
          </a:p>
          <a:p>
            <a:r>
              <a:rPr lang="en-GB" sz="2200" b="1" dirty="0"/>
              <a:t>Strategic Expansion Insight: </a:t>
            </a:r>
            <a:r>
              <a:rPr lang="en-GB" sz="2200" dirty="0"/>
              <a:t>Embrace the potential of targeted marketing, focusing on online platforms, to amplify the popularity of online programs and extend reach across the UK.</a:t>
            </a:r>
          </a:p>
          <a:p>
            <a:r>
              <a:rPr lang="en-GB" sz="2200" b="1" dirty="0"/>
              <a:t>Cancellations Hotspot: </a:t>
            </a:r>
            <a:r>
              <a:rPr lang="en-GB" sz="2200" dirty="0"/>
              <a:t>England - London records the highest cancellations at 21,928, underscoring the urgency for targeted interventions and tailored solutions.</a:t>
            </a:r>
          </a:p>
          <a:p>
            <a:r>
              <a:rPr lang="en-GB" sz="2200" b="1" dirty="0"/>
              <a:t> Winter Engagement</a:t>
            </a:r>
            <a:r>
              <a:rPr lang="en-GB" sz="2200" dirty="0"/>
              <a:t>: Launch targeted campaigns in winter to invigorate volunteer participation, countering the seasonal decline and ensuring sustained community backing.</a:t>
            </a:r>
          </a:p>
          <a:p>
            <a:endParaRPr lang="en-GB" b="1" dirty="0"/>
          </a:p>
        </p:txBody>
      </p:sp>
    </p:spTree>
    <p:extLst>
      <p:ext uri="{BB962C8B-B14F-4D97-AF65-F5344CB8AC3E}">
        <p14:creationId xmlns:p14="http://schemas.microsoft.com/office/powerpoint/2010/main" val="2735751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4BB9D-7C52-714A-9490-49D16FB50F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63B967-C3A1-6CAC-CC8F-0A26250A8309}"/>
              </a:ext>
            </a:extLst>
          </p:cNvPr>
          <p:cNvSpPr>
            <a:spLocks noGrp="1"/>
          </p:cNvSpPr>
          <p:nvPr>
            <p:ph type="title"/>
          </p:nvPr>
        </p:nvSpPr>
        <p:spPr>
          <a:xfrm>
            <a:off x="788866" y="0"/>
            <a:ext cx="10614267" cy="1234440"/>
          </a:xfrm>
        </p:spPr>
        <p:txBody>
          <a:bodyPr>
            <a:normAutofit fontScale="90000"/>
          </a:bodyPr>
          <a:lstStyle/>
          <a:p>
            <a:r>
              <a:rPr lang="en-GB" i="0" dirty="0">
                <a:solidFill>
                  <a:srgbClr val="0D0D0D"/>
                </a:solidFill>
                <a:effectLst/>
                <a:latin typeface="Tw Cen MT (Headings)"/>
              </a:rPr>
              <a:t>School Reading Program Preferences: Online vs. Face-to-Face</a:t>
            </a:r>
            <a:endParaRPr lang="en-GB" dirty="0">
              <a:latin typeface="Tw Cen MT (Headings)"/>
            </a:endParaRPr>
          </a:p>
        </p:txBody>
      </p:sp>
      <p:sp>
        <p:nvSpPr>
          <p:cNvPr id="3" name="Content Placeholder 2">
            <a:extLst>
              <a:ext uri="{FF2B5EF4-FFF2-40B4-BE49-F238E27FC236}">
                <a16:creationId xmlns:a16="http://schemas.microsoft.com/office/drawing/2014/main" id="{94718834-2493-BD70-9192-B2B505BFD9C3}"/>
              </a:ext>
            </a:extLst>
          </p:cNvPr>
          <p:cNvSpPr>
            <a:spLocks noGrp="1"/>
          </p:cNvSpPr>
          <p:nvPr>
            <p:ph idx="1"/>
          </p:nvPr>
        </p:nvSpPr>
        <p:spPr>
          <a:xfrm>
            <a:off x="579119" y="1846211"/>
            <a:ext cx="5959478" cy="1246232"/>
          </a:xfrm>
        </p:spPr>
        <p:txBody>
          <a:bodyPr>
            <a:normAutofit fontScale="85000" lnSpcReduction="20000"/>
          </a:bodyPr>
          <a:lstStyle/>
          <a:p>
            <a:pPr algn="l">
              <a:buFont typeface="Arial" panose="020B0604020202020204" pitchFamily="34" charset="0"/>
              <a:buChar char="•"/>
            </a:pPr>
            <a:r>
              <a:rPr lang="en-GB" b="1" i="0" dirty="0">
                <a:solidFill>
                  <a:srgbClr val="0D0D0D"/>
                </a:solidFill>
                <a:effectLst/>
                <a:latin typeface="Tw Cen MT (Body)"/>
              </a:rPr>
              <a:t>Online Preference:</a:t>
            </a:r>
            <a:r>
              <a:rPr lang="en-GB" b="0" i="0" dirty="0">
                <a:solidFill>
                  <a:srgbClr val="0D0D0D"/>
                </a:solidFill>
                <a:effectLst/>
                <a:latin typeface="Tw Cen MT (Body)"/>
              </a:rPr>
              <a:t> Nearly </a:t>
            </a:r>
            <a:r>
              <a:rPr lang="en-GB" b="1" i="0" dirty="0">
                <a:solidFill>
                  <a:srgbClr val="0D0D0D"/>
                </a:solidFill>
                <a:effectLst/>
                <a:latin typeface="Tw Cen MT (Body)"/>
              </a:rPr>
              <a:t>90%</a:t>
            </a:r>
            <a:r>
              <a:rPr lang="en-GB" b="0" i="0" dirty="0">
                <a:solidFill>
                  <a:srgbClr val="0D0D0D"/>
                </a:solidFill>
                <a:effectLst/>
                <a:latin typeface="Tw Cen MT (Body)"/>
              </a:rPr>
              <a:t> of participants prefer online school reading programs over face-to-face sessions, indicating a strong inclination towards digital platforms.</a:t>
            </a:r>
          </a:p>
          <a:p>
            <a:pPr marL="0" indent="0">
              <a:buNone/>
            </a:pPr>
            <a:endParaRPr lang="en-GB" b="0" i="0" dirty="0">
              <a:solidFill>
                <a:srgbClr val="0D0D0D"/>
              </a:solidFill>
              <a:effectLst/>
              <a:latin typeface="Tw Cen MT (Body)"/>
              <a:cs typeface="Times New Roman" panose="02020603050405020304" pitchFamily="18" charset="0"/>
            </a:endParaRPr>
          </a:p>
        </p:txBody>
      </p:sp>
      <p:sp>
        <p:nvSpPr>
          <p:cNvPr id="5" name="Content Placeholder 2">
            <a:extLst>
              <a:ext uri="{FF2B5EF4-FFF2-40B4-BE49-F238E27FC236}">
                <a16:creationId xmlns:a16="http://schemas.microsoft.com/office/drawing/2014/main" id="{41765B6B-23CF-81A1-02A9-2AF28A5FC371}"/>
              </a:ext>
            </a:extLst>
          </p:cNvPr>
          <p:cNvSpPr txBox="1">
            <a:spLocks/>
          </p:cNvSpPr>
          <p:nvPr/>
        </p:nvSpPr>
        <p:spPr>
          <a:xfrm>
            <a:off x="579119" y="3429000"/>
            <a:ext cx="5959479" cy="1372501"/>
          </a:xfrm>
          <a:prstGeom prst="roundRect">
            <a:avLst/>
          </a:prstGeom>
          <a:solidFill>
            <a:srgbClr val="83CCD4"/>
          </a:solidFill>
          <a:ln>
            <a:no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GB" sz="1500" b="1" i="0" dirty="0">
                <a:solidFill>
                  <a:srgbClr val="0D0D0D"/>
                </a:solidFill>
                <a:effectLst/>
                <a:latin typeface="Tw Cen MT (Body)"/>
              </a:rPr>
              <a:t>Strategic Expansion:</a:t>
            </a:r>
            <a:r>
              <a:rPr lang="en-GB" sz="1500" b="0" i="0" dirty="0">
                <a:solidFill>
                  <a:srgbClr val="0D0D0D"/>
                </a:solidFill>
                <a:effectLst/>
                <a:latin typeface="Tw Cen MT (Body)"/>
              </a:rPr>
              <a:t> Leverage the </a:t>
            </a:r>
            <a:r>
              <a:rPr lang="en-GB" sz="1500" b="1" i="0" dirty="0">
                <a:solidFill>
                  <a:srgbClr val="0D0D0D"/>
                </a:solidFill>
                <a:effectLst/>
                <a:latin typeface="Tw Cen MT (Body)"/>
              </a:rPr>
              <a:t>popularity</a:t>
            </a:r>
            <a:r>
              <a:rPr lang="en-GB" sz="1500" b="0" i="0" dirty="0">
                <a:solidFill>
                  <a:srgbClr val="0D0D0D"/>
                </a:solidFill>
                <a:effectLst/>
                <a:latin typeface="Tw Cen MT (Body)"/>
              </a:rPr>
              <a:t> of online programs by expanding outreach through targeted marketing, ensuring </a:t>
            </a:r>
            <a:r>
              <a:rPr lang="en-GB" sz="1500" b="1" i="0" dirty="0">
                <a:solidFill>
                  <a:srgbClr val="0D0D0D"/>
                </a:solidFill>
                <a:effectLst/>
                <a:latin typeface="Tw Cen MT (Body)"/>
              </a:rPr>
              <a:t>accessibility</a:t>
            </a:r>
            <a:r>
              <a:rPr lang="en-GB" sz="1500" b="0" i="0" dirty="0">
                <a:solidFill>
                  <a:srgbClr val="0D0D0D"/>
                </a:solidFill>
                <a:effectLst/>
                <a:latin typeface="Tw Cen MT (Body)"/>
              </a:rPr>
              <a:t> and </a:t>
            </a:r>
            <a:r>
              <a:rPr lang="en-GB" sz="1500" b="1" i="0" dirty="0">
                <a:solidFill>
                  <a:srgbClr val="0D0D0D"/>
                </a:solidFill>
                <a:effectLst/>
                <a:latin typeface="Tw Cen MT (Body)"/>
              </a:rPr>
              <a:t>engagement</a:t>
            </a:r>
            <a:r>
              <a:rPr lang="en-GB" sz="1500" b="0" i="0" dirty="0">
                <a:solidFill>
                  <a:srgbClr val="0D0D0D"/>
                </a:solidFill>
                <a:effectLst/>
                <a:latin typeface="Tw Cen MT (Body)"/>
              </a:rPr>
              <a:t> for participants nationwide.</a:t>
            </a:r>
            <a:endParaRPr lang="en-GB" sz="1500" b="0" i="0" dirty="0">
              <a:solidFill>
                <a:srgbClr val="0D0D0D"/>
              </a:solidFill>
              <a:effectLst/>
              <a:latin typeface="Tw Cen MT (Body)"/>
              <a:cs typeface="Times New Roman" panose="02020603050405020304" pitchFamily="18" charset="0"/>
            </a:endParaRPr>
          </a:p>
        </p:txBody>
      </p:sp>
      <p:sp>
        <p:nvSpPr>
          <p:cNvPr id="6" name="Content Placeholder 2">
            <a:extLst>
              <a:ext uri="{FF2B5EF4-FFF2-40B4-BE49-F238E27FC236}">
                <a16:creationId xmlns:a16="http://schemas.microsoft.com/office/drawing/2014/main" id="{80702D53-7AC7-76EC-189A-C41BE12D601A}"/>
              </a:ext>
            </a:extLst>
          </p:cNvPr>
          <p:cNvSpPr txBox="1">
            <a:spLocks/>
          </p:cNvSpPr>
          <p:nvPr/>
        </p:nvSpPr>
        <p:spPr>
          <a:xfrm>
            <a:off x="579119" y="5025570"/>
            <a:ext cx="5959478" cy="1017464"/>
          </a:xfrm>
          <a:prstGeom prst="roundRect">
            <a:avLst/>
          </a:prstGeom>
          <a:solidFill>
            <a:srgbClr val="8CD096"/>
          </a:solidFill>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l">
              <a:buNone/>
            </a:pPr>
            <a:r>
              <a:rPr lang="en-GB" sz="1500" b="1" i="0" dirty="0">
                <a:solidFill>
                  <a:srgbClr val="0D0D0D"/>
                </a:solidFill>
                <a:effectLst/>
                <a:latin typeface="Tw Cen MT (Body)"/>
                <a:cs typeface="Times New Roman" panose="02020603050405020304" pitchFamily="18" charset="0"/>
              </a:rPr>
              <a:t>National Contribution: </a:t>
            </a:r>
            <a:r>
              <a:rPr lang="en-GB" sz="1500" b="0" i="0" dirty="0">
                <a:solidFill>
                  <a:srgbClr val="0D0D0D"/>
                </a:solidFill>
                <a:effectLst/>
                <a:latin typeface="Tw Cen MT (Body)"/>
                <a:cs typeface="Times New Roman" panose="02020603050405020304" pitchFamily="18" charset="0"/>
              </a:rPr>
              <a:t>Expanding online programs presents a significant opportunity to contribute nationally, extending beyond the organization's London base and making a broader impact on education across the UK.</a:t>
            </a:r>
          </a:p>
          <a:p>
            <a:pPr marL="457200" lvl="1" indent="0" algn="l">
              <a:buNone/>
            </a:pPr>
            <a:endParaRPr lang="en-GB" sz="1500" b="0" i="0" dirty="0">
              <a:solidFill>
                <a:srgbClr val="0D0D0D"/>
              </a:solidFill>
              <a:effectLst/>
              <a:latin typeface="Tw Cen MT (Body)"/>
              <a:cs typeface="Times New Roman" panose="02020603050405020304" pitchFamily="18" charset="0"/>
            </a:endParaRPr>
          </a:p>
        </p:txBody>
      </p:sp>
      <p:pic>
        <p:nvPicPr>
          <p:cNvPr id="8" name="Picture 7">
            <a:extLst>
              <a:ext uri="{FF2B5EF4-FFF2-40B4-BE49-F238E27FC236}">
                <a16:creationId xmlns:a16="http://schemas.microsoft.com/office/drawing/2014/main" id="{55817B49-CE3C-719B-2D7C-DAEC98AF5404}"/>
              </a:ext>
            </a:extLst>
          </p:cNvPr>
          <p:cNvPicPr>
            <a:picLocks noChangeAspect="1"/>
          </p:cNvPicPr>
          <p:nvPr/>
        </p:nvPicPr>
        <p:blipFill>
          <a:blip r:embed="rId3"/>
          <a:stretch>
            <a:fillRect/>
          </a:stretch>
        </p:blipFill>
        <p:spPr>
          <a:xfrm>
            <a:off x="7414776" y="2506430"/>
            <a:ext cx="3667637" cy="3200847"/>
          </a:xfrm>
          <a:prstGeom prst="rect">
            <a:avLst/>
          </a:prstGeom>
        </p:spPr>
      </p:pic>
    </p:spTree>
    <p:extLst>
      <p:ext uri="{BB962C8B-B14F-4D97-AF65-F5344CB8AC3E}">
        <p14:creationId xmlns:p14="http://schemas.microsoft.com/office/powerpoint/2010/main" val="2170973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DC01-DCE1-47BD-F531-1FD505687958}"/>
              </a:ext>
            </a:extLst>
          </p:cNvPr>
          <p:cNvSpPr>
            <a:spLocks noGrp="1"/>
          </p:cNvSpPr>
          <p:nvPr>
            <p:ph type="title"/>
          </p:nvPr>
        </p:nvSpPr>
        <p:spPr>
          <a:xfrm>
            <a:off x="648748" y="-70342"/>
            <a:ext cx="10911839" cy="1234440"/>
          </a:xfrm>
        </p:spPr>
        <p:txBody>
          <a:bodyPr>
            <a:normAutofit/>
          </a:bodyPr>
          <a:lstStyle/>
          <a:p>
            <a:r>
              <a:rPr lang="en-GB" b="1" dirty="0"/>
              <a:t>Regional performance analysis</a:t>
            </a:r>
            <a:endParaRPr lang="en-GB" dirty="0"/>
          </a:p>
        </p:txBody>
      </p:sp>
      <p:sp>
        <p:nvSpPr>
          <p:cNvPr id="3" name="Content Placeholder 2">
            <a:extLst>
              <a:ext uri="{FF2B5EF4-FFF2-40B4-BE49-F238E27FC236}">
                <a16:creationId xmlns:a16="http://schemas.microsoft.com/office/drawing/2014/main" id="{AE970CE9-0188-0AB6-3053-EFAB36B61B84}"/>
              </a:ext>
            </a:extLst>
          </p:cNvPr>
          <p:cNvSpPr>
            <a:spLocks noGrp="1"/>
          </p:cNvSpPr>
          <p:nvPr>
            <p:ph idx="1"/>
          </p:nvPr>
        </p:nvSpPr>
        <p:spPr>
          <a:xfrm>
            <a:off x="838200" y="1449323"/>
            <a:ext cx="5850467" cy="2777507"/>
          </a:xfrm>
        </p:spPr>
        <p:txBody>
          <a:bodyPr>
            <a:normAutofit fontScale="92500"/>
          </a:bodyPr>
          <a:lstStyle/>
          <a:p>
            <a:pPr algn="l">
              <a:buFont typeface="Arial" panose="020B0604020202020204" pitchFamily="34" charset="0"/>
              <a:buChar char="•"/>
            </a:pPr>
            <a:r>
              <a:rPr lang="en-GB" sz="1200" b="1" i="0" dirty="0">
                <a:solidFill>
                  <a:srgbClr val="0D0D0D"/>
                </a:solidFill>
                <a:effectLst/>
                <a:latin typeface="Tw Cen MT (Body)"/>
              </a:rPr>
              <a:t>Highest Cancellations:</a:t>
            </a:r>
            <a:r>
              <a:rPr lang="en-GB" sz="1200" b="0" i="0" dirty="0">
                <a:solidFill>
                  <a:srgbClr val="0D0D0D"/>
                </a:solidFill>
                <a:effectLst/>
                <a:latin typeface="Tw Cen MT (Body)"/>
              </a:rPr>
              <a:t> England - London recorded the highest cancellations, </a:t>
            </a:r>
            <a:r>
              <a:rPr lang="en-GB" sz="1200" b="0" i="0" dirty="0" err="1">
                <a:solidFill>
                  <a:srgbClr val="0D0D0D"/>
                </a:solidFill>
                <a:effectLst/>
                <a:latin typeface="Tw Cen MT (Body)"/>
              </a:rPr>
              <a:t>totaling</a:t>
            </a:r>
            <a:r>
              <a:rPr lang="en-GB" sz="1200" b="0" i="0" dirty="0">
                <a:solidFill>
                  <a:srgbClr val="0D0D0D"/>
                </a:solidFill>
                <a:effectLst/>
                <a:latin typeface="Tw Cen MT (Body)"/>
              </a:rPr>
              <a:t> </a:t>
            </a:r>
            <a:r>
              <a:rPr lang="en-GB" sz="1200" b="1" i="0" dirty="0">
                <a:solidFill>
                  <a:srgbClr val="0D0D0D"/>
                </a:solidFill>
                <a:effectLst/>
                <a:latin typeface="Tw Cen MT (Body)"/>
              </a:rPr>
              <a:t>21,928</a:t>
            </a:r>
            <a:r>
              <a:rPr lang="en-GB" sz="1200" b="0" i="0" dirty="0">
                <a:solidFill>
                  <a:srgbClr val="0D0D0D"/>
                </a:solidFill>
                <a:effectLst/>
                <a:latin typeface="Tw Cen MT (Body)"/>
              </a:rPr>
              <a:t>.</a:t>
            </a:r>
          </a:p>
          <a:p>
            <a:pPr algn="l">
              <a:buFont typeface="Arial" panose="020B0604020202020204" pitchFamily="34" charset="0"/>
              <a:buChar char="•"/>
            </a:pPr>
            <a:r>
              <a:rPr lang="en-GB" sz="1200" b="1" i="0" dirty="0">
                <a:solidFill>
                  <a:srgbClr val="0D0D0D"/>
                </a:solidFill>
                <a:effectLst/>
                <a:latin typeface="Tw Cen MT (Body)"/>
              </a:rPr>
              <a:t>Highest Sessions:</a:t>
            </a:r>
            <a:r>
              <a:rPr lang="en-GB" sz="1200" b="0" i="0" dirty="0">
                <a:solidFill>
                  <a:srgbClr val="0D0D0D"/>
                </a:solidFill>
                <a:effectLst/>
                <a:latin typeface="Tw Cen MT (Body)"/>
              </a:rPr>
              <a:t> England - London also had the highest number of sessions, reaching </a:t>
            </a:r>
            <a:r>
              <a:rPr lang="en-GB" sz="1200" b="1" i="0" dirty="0">
                <a:solidFill>
                  <a:srgbClr val="0D0D0D"/>
                </a:solidFill>
                <a:effectLst/>
                <a:latin typeface="Tw Cen MT (Body)"/>
              </a:rPr>
              <a:t>62,307</a:t>
            </a:r>
            <a:r>
              <a:rPr lang="en-GB" sz="1200" b="0" i="0" dirty="0">
                <a:solidFill>
                  <a:srgbClr val="0D0D0D"/>
                </a:solidFill>
                <a:effectLst/>
                <a:latin typeface="Tw Cen MT (Body)"/>
              </a:rPr>
              <a:t>.</a:t>
            </a:r>
          </a:p>
          <a:p>
            <a:pPr algn="l">
              <a:buFont typeface="Arial" panose="020B0604020202020204" pitchFamily="34" charset="0"/>
              <a:buChar char="•"/>
            </a:pPr>
            <a:r>
              <a:rPr lang="en-GB" sz="1200" b="1" i="0" dirty="0">
                <a:solidFill>
                  <a:srgbClr val="0D0D0D"/>
                </a:solidFill>
                <a:effectLst/>
                <a:latin typeface="Tw Cen MT (Body)"/>
              </a:rPr>
              <a:t>High Cancellation Rate:</a:t>
            </a:r>
            <a:r>
              <a:rPr lang="en-GB" sz="1200" b="0" i="0" dirty="0">
                <a:solidFill>
                  <a:srgbClr val="0D0D0D"/>
                </a:solidFill>
                <a:effectLst/>
                <a:latin typeface="Tw Cen MT (Body)"/>
              </a:rPr>
              <a:t> England - East of England exhibited a high cancellation rate, with </a:t>
            </a:r>
            <a:r>
              <a:rPr lang="en-GB" sz="1200" b="1" i="0" dirty="0">
                <a:solidFill>
                  <a:srgbClr val="0D0D0D"/>
                </a:solidFill>
                <a:effectLst/>
                <a:latin typeface="Tw Cen MT (Body)"/>
              </a:rPr>
              <a:t>2,219 cancellations per session</a:t>
            </a:r>
            <a:r>
              <a:rPr lang="en-GB" sz="1200" b="0" i="0" dirty="0">
                <a:solidFill>
                  <a:srgbClr val="0D0D0D"/>
                </a:solidFill>
                <a:effectLst/>
                <a:latin typeface="Tw Cen MT (Body)"/>
              </a:rPr>
              <a:t>.</a:t>
            </a:r>
          </a:p>
          <a:p>
            <a:pPr algn="l">
              <a:buFont typeface="Arial" panose="020B0604020202020204" pitchFamily="34" charset="0"/>
              <a:buChar char="•"/>
            </a:pPr>
            <a:r>
              <a:rPr lang="en-GB" sz="1200" b="1" i="0" dirty="0">
                <a:solidFill>
                  <a:srgbClr val="0D0D0D"/>
                </a:solidFill>
                <a:effectLst/>
                <a:latin typeface="Tw Cen MT (Body)"/>
              </a:rPr>
              <a:t>Balanced Performance:</a:t>
            </a:r>
            <a:r>
              <a:rPr lang="en-GB" sz="1200" b="0" i="0" dirty="0">
                <a:solidFill>
                  <a:srgbClr val="0D0D0D"/>
                </a:solidFill>
                <a:effectLst/>
                <a:latin typeface="Tw Cen MT (Body)"/>
              </a:rPr>
              <a:t> England - West Midlands maintained a balanced performance with </a:t>
            </a:r>
            <a:r>
              <a:rPr lang="en-GB" sz="1200" b="1" i="0" dirty="0">
                <a:solidFill>
                  <a:srgbClr val="0D0D0D"/>
                </a:solidFill>
                <a:effectLst/>
                <a:latin typeface="Tw Cen MT (Body)"/>
              </a:rPr>
              <a:t>7,118 cancellations</a:t>
            </a:r>
            <a:r>
              <a:rPr lang="en-GB" sz="1200" b="0" i="0" dirty="0">
                <a:solidFill>
                  <a:srgbClr val="0D0D0D"/>
                </a:solidFill>
                <a:effectLst/>
                <a:latin typeface="Tw Cen MT (Body)"/>
              </a:rPr>
              <a:t> and </a:t>
            </a:r>
            <a:r>
              <a:rPr lang="en-GB" sz="1200" b="1" i="0" dirty="0">
                <a:solidFill>
                  <a:srgbClr val="0D0D0D"/>
                </a:solidFill>
                <a:effectLst/>
                <a:latin typeface="Tw Cen MT (Body)"/>
              </a:rPr>
              <a:t>19,073 sessions</a:t>
            </a:r>
            <a:r>
              <a:rPr lang="en-GB" sz="1200" b="0" i="0" dirty="0">
                <a:solidFill>
                  <a:srgbClr val="0D0D0D"/>
                </a:solidFill>
                <a:effectLst/>
                <a:latin typeface="Tw Cen MT (Body)"/>
              </a:rPr>
              <a:t>.</a:t>
            </a:r>
          </a:p>
          <a:p>
            <a:pPr algn="l">
              <a:buFont typeface="Arial" panose="020B0604020202020204" pitchFamily="34" charset="0"/>
              <a:buChar char="•"/>
            </a:pPr>
            <a:r>
              <a:rPr lang="en-GB" sz="1200" b="1" i="0" dirty="0">
                <a:solidFill>
                  <a:srgbClr val="0D0D0D"/>
                </a:solidFill>
                <a:effectLst/>
                <a:latin typeface="Tw Cen MT (Body)"/>
              </a:rPr>
              <a:t>Lowest Cancellations:</a:t>
            </a:r>
            <a:r>
              <a:rPr lang="en-GB" sz="1200" b="0" i="0" dirty="0">
                <a:solidFill>
                  <a:srgbClr val="0D0D0D"/>
                </a:solidFill>
                <a:effectLst/>
                <a:latin typeface="Tw Cen MT (Body)"/>
              </a:rPr>
              <a:t> England - South West had the lowest cancellations, </a:t>
            </a:r>
            <a:r>
              <a:rPr lang="en-GB" sz="1200" b="0" i="0" dirty="0" err="1">
                <a:solidFill>
                  <a:srgbClr val="0D0D0D"/>
                </a:solidFill>
                <a:effectLst/>
                <a:latin typeface="Tw Cen MT (Body)"/>
              </a:rPr>
              <a:t>totaling</a:t>
            </a:r>
            <a:r>
              <a:rPr lang="en-GB" sz="1200" b="0" i="0" dirty="0">
                <a:solidFill>
                  <a:srgbClr val="0D0D0D"/>
                </a:solidFill>
                <a:effectLst/>
                <a:latin typeface="Tw Cen MT (Body)"/>
              </a:rPr>
              <a:t> </a:t>
            </a:r>
            <a:r>
              <a:rPr lang="en-GB" sz="1200" b="1" i="0" dirty="0">
                <a:solidFill>
                  <a:srgbClr val="0D0D0D"/>
                </a:solidFill>
                <a:effectLst/>
                <a:latin typeface="Tw Cen MT (Body)"/>
              </a:rPr>
              <a:t>1,590</a:t>
            </a:r>
            <a:r>
              <a:rPr lang="en-GB" sz="1200" b="0" i="0" dirty="0">
                <a:solidFill>
                  <a:srgbClr val="0D0D0D"/>
                </a:solidFill>
                <a:effectLst/>
                <a:latin typeface="Tw Cen MT (Body)"/>
              </a:rPr>
              <a:t>.</a:t>
            </a:r>
          </a:p>
          <a:p>
            <a:pPr algn="l">
              <a:buFont typeface="Arial" panose="020B0604020202020204" pitchFamily="34" charset="0"/>
              <a:buChar char="•"/>
            </a:pPr>
            <a:r>
              <a:rPr lang="en-GB" sz="1200" b="1" i="0" dirty="0">
                <a:solidFill>
                  <a:srgbClr val="0D0D0D"/>
                </a:solidFill>
                <a:effectLst/>
                <a:latin typeface="Tw Cen MT (Body)"/>
              </a:rPr>
              <a:t>Overall Trend:</a:t>
            </a:r>
            <a:r>
              <a:rPr lang="en-GB" sz="1200" b="0" i="0" dirty="0">
                <a:solidFill>
                  <a:srgbClr val="0D0D0D"/>
                </a:solidFill>
                <a:effectLst/>
                <a:latin typeface="Tw Cen MT (Body)"/>
              </a:rPr>
              <a:t> Cancellation rates vary across regions, indicating the need for targeted interventions, especially in regions with high cancellations and low sessions.</a:t>
            </a:r>
          </a:p>
        </p:txBody>
      </p:sp>
      <p:sp>
        <p:nvSpPr>
          <p:cNvPr id="5" name="Content Placeholder 2">
            <a:extLst>
              <a:ext uri="{FF2B5EF4-FFF2-40B4-BE49-F238E27FC236}">
                <a16:creationId xmlns:a16="http://schemas.microsoft.com/office/drawing/2014/main" id="{F8BCD30D-E243-4F52-5FAF-D68BF8F5A162}"/>
              </a:ext>
            </a:extLst>
          </p:cNvPr>
          <p:cNvSpPr txBox="1">
            <a:spLocks/>
          </p:cNvSpPr>
          <p:nvPr/>
        </p:nvSpPr>
        <p:spPr>
          <a:xfrm>
            <a:off x="648748" y="4226830"/>
            <a:ext cx="5959479" cy="1017464"/>
          </a:xfrm>
          <a:prstGeom prst="roundRect">
            <a:avLst/>
          </a:prstGeom>
          <a:solidFill>
            <a:srgbClr val="83CCD4"/>
          </a:solidFill>
          <a:ln>
            <a:noFill/>
          </a:ln>
          <a:effectLst>
            <a:outerShdw blurRad="50800" dist="38100" dir="2700000" algn="tl" rotWithShape="0">
              <a:prstClr val="black">
                <a:alpha val="40000"/>
              </a:prstClr>
            </a:outerShdw>
          </a:effectLst>
        </p:spPr>
        <p:txBody>
          <a:bodyPr vert="horz" lIns="91440" tIns="45720" rIns="91440" bIns="45720" rtlCol="0">
            <a:normAutofit fontScale="92500" lnSpcReduction="2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GB" sz="1400" b="1" i="0" dirty="0">
                <a:solidFill>
                  <a:srgbClr val="0D0D0D"/>
                </a:solidFill>
                <a:effectLst/>
                <a:latin typeface="Tw Cen MT (Body)"/>
              </a:rPr>
              <a:t>Survey and Analysis:</a:t>
            </a:r>
            <a:r>
              <a:rPr lang="en-GB" sz="1400" b="0" i="0" dirty="0">
                <a:solidFill>
                  <a:srgbClr val="0D0D0D"/>
                </a:solidFill>
                <a:effectLst/>
                <a:latin typeface="Tw Cen MT (Body)"/>
              </a:rPr>
              <a:t> Carry out a comprehensive </a:t>
            </a:r>
            <a:r>
              <a:rPr lang="en-GB" sz="1400" b="1" i="0" dirty="0">
                <a:solidFill>
                  <a:srgbClr val="0D0D0D"/>
                </a:solidFill>
                <a:effectLst/>
                <a:latin typeface="Tw Cen MT (Body)"/>
              </a:rPr>
              <a:t>survey</a:t>
            </a:r>
            <a:r>
              <a:rPr lang="en-GB" sz="1400" b="0" i="0" dirty="0">
                <a:solidFill>
                  <a:srgbClr val="0D0D0D"/>
                </a:solidFill>
                <a:effectLst/>
                <a:latin typeface="Tw Cen MT (Body)"/>
              </a:rPr>
              <a:t> to understand the reasons behind cancellations and identify opportunities for improving sessions.</a:t>
            </a:r>
          </a:p>
          <a:p>
            <a:pPr algn="l">
              <a:buFont typeface="Arial" panose="020B0604020202020204" pitchFamily="34" charset="0"/>
              <a:buChar char="•"/>
            </a:pPr>
            <a:r>
              <a:rPr lang="en-GB" sz="1400" b="1" i="0" dirty="0">
                <a:solidFill>
                  <a:srgbClr val="0D0D0D"/>
                </a:solidFill>
                <a:effectLst/>
                <a:latin typeface="Tw Cen MT (Body)"/>
              </a:rPr>
              <a:t>Conversion Rate:</a:t>
            </a:r>
            <a:r>
              <a:rPr lang="en-GB" sz="1400" b="0" i="0" dirty="0">
                <a:solidFill>
                  <a:srgbClr val="0D0D0D"/>
                </a:solidFill>
                <a:effectLst/>
                <a:latin typeface="Tw Cen MT (Body)"/>
              </a:rPr>
              <a:t> Implement strategies to increase the </a:t>
            </a:r>
            <a:r>
              <a:rPr lang="en-GB" sz="1400" b="1" i="0" dirty="0">
                <a:solidFill>
                  <a:srgbClr val="0D0D0D"/>
                </a:solidFill>
                <a:effectLst/>
                <a:latin typeface="Tw Cen MT (Body)"/>
              </a:rPr>
              <a:t>conversion rate</a:t>
            </a:r>
            <a:r>
              <a:rPr lang="en-GB" sz="1400" b="0" i="0" dirty="0">
                <a:solidFill>
                  <a:srgbClr val="0D0D0D"/>
                </a:solidFill>
                <a:effectLst/>
                <a:latin typeface="Tw Cen MT (Body)"/>
              </a:rPr>
              <a:t> for a higher turnout in sessions.</a:t>
            </a:r>
          </a:p>
        </p:txBody>
      </p:sp>
      <p:sp>
        <p:nvSpPr>
          <p:cNvPr id="6" name="Content Placeholder 2">
            <a:extLst>
              <a:ext uri="{FF2B5EF4-FFF2-40B4-BE49-F238E27FC236}">
                <a16:creationId xmlns:a16="http://schemas.microsoft.com/office/drawing/2014/main" id="{753616E9-62A6-CB54-C4DE-4A8BCD092EA6}"/>
              </a:ext>
            </a:extLst>
          </p:cNvPr>
          <p:cNvSpPr txBox="1">
            <a:spLocks/>
          </p:cNvSpPr>
          <p:nvPr/>
        </p:nvSpPr>
        <p:spPr>
          <a:xfrm>
            <a:off x="648749" y="5408677"/>
            <a:ext cx="5959478" cy="1151593"/>
          </a:xfrm>
          <a:prstGeom prst="roundRect">
            <a:avLst/>
          </a:prstGeom>
          <a:solidFill>
            <a:srgbClr val="8CD096"/>
          </a:solidFill>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t>A specific reasons for cancellations and enhancing overall attendance and program success.</a:t>
            </a:r>
          </a:p>
          <a:p>
            <a:r>
              <a:rPr lang="en-GB" sz="1800" dirty="0"/>
              <a:t>Improving the conversion rate will result in a higher turnout</a:t>
            </a:r>
          </a:p>
          <a:p>
            <a:pPr marL="0" indent="0">
              <a:buNone/>
            </a:pPr>
            <a:endParaRPr lang="en-GB" sz="1800" dirty="0"/>
          </a:p>
        </p:txBody>
      </p:sp>
      <p:pic>
        <p:nvPicPr>
          <p:cNvPr id="10" name="Picture 9">
            <a:extLst>
              <a:ext uri="{FF2B5EF4-FFF2-40B4-BE49-F238E27FC236}">
                <a16:creationId xmlns:a16="http://schemas.microsoft.com/office/drawing/2014/main" id="{C5692D22-8707-26E3-8092-B606F4488820}"/>
              </a:ext>
            </a:extLst>
          </p:cNvPr>
          <p:cNvPicPr>
            <a:picLocks noChangeAspect="1"/>
          </p:cNvPicPr>
          <p:nvPr/>
        </p:nvPicPr>
        <p:blipFill>
          <a:blip r:embed="rId3"/>
          <a:stretch>
            <a:fillRect/>
          </a:stretch>
        </p:blipFill>
        <p:spPr>
          <a:xfrm>
            <a:off x="7140047" y="3925724"/>
            <a:ext cx="4628620" cy="2664797"/>
          </a:xfrm>
          <a:prstGeom prst="rect">
            <a:avLst/>
          </a:prstGeom>
        </p:spPr>
      </p:pic>
      <p:pic>
        <p:nvPicPr>
          <p:cNvPr id="12" name="Picture 11">
            <a:extLst>
              <a:ext uri="{FF2B5EF4-FFF2-40B4-BE49-F238E27FC236}">
                <a16:creationId xmlns:a16="http://schemas.microsoft.com/office/drawing/2014/main" id="{BA0447FE-5858-FE3D-2CF7-725933DCC262}"/>
              </a:ext>
            </a:extLst>
          </p:cNvPr>
          <p:cNvPicPr>
            <a:picLocks noChangeAspect="1"/>
          </p:cNvPicPr>
          <p:nvPr/>
        </p:nvPicPr>
        <p:blipFill>
          <a:blip r:embed="rId4"/>
          <a:stretch>
            <a:fillRect/>
          </a:stretch>
        </p:blipFill>
        <p:spPr>
          <a:xfrm>
            <a:off x="7014043" y="1264482"/>
            <a:ext cx="4754624" cy="2646872"/>
          </a:xfrm>
          <a:prstGeom prst="rect">
            <a:avLst/>
          </a:prstGeom>
        </p:spPr>
      </p:pic>
    </p:spTree>
    <p:extLst>
      <p:ext uri="{BB962C8B-B14F-4D97-AF65-F5344CB8AC3E}">
        <p14:creationId xmlns:p14="http://schemas.microsoft.com/office/powerpoint/2010/main" val="1602671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D52E8-C9BF-0E4C-5490-E682F3025A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D02AC6-379C-ED57-036A-F9E6F768E2D7}"/>
              </a:ext>
            </a:extLst>
          </p:cNvPr>
          <p:cNvSpPr>
            <a:spLocks noGrp="1"/>
          </p:cNvSpPr>
          <p:nvPr>
            <p:ph type="title"/>
          </p:nvPr>
        </p:nvSpPr>
        <p:spPr>
          <a:xfrm>
            <a:off x="648748" y="-70342"/>
            <a:ext cx="10911839" cy="1234440"/>
          </a:xfrm>
        </p:spPr>
        <p:txBody>
          <a:bodyPr>
            <a:normAutofit/>
          </a:bodyPr>
          <a:lstStyle/>
          <a:p>
            <a:r>
              <a:rPr lang="en-GB" b="1" dirty="0"/>
              <a:t>Seasonal Trend analysis</a:t>
            </a:r>
            <a:endParaRPr lang="en-GB" dirty="0"/>
          </a:p>
        </p:txBody>
      </p:sp>
      <p:sp>
        <p:nvSpPr>
          <p:cNvPr id="3" name="Content Placeholder 2">
            <a:extLst>
              <a:ext uri="{FF2B5EF4-FFF2-40B4-BE49-F238E27FC236}">
                <a16:creationId xmlns:a16="http://schemas.microsoft.com/office/drawing/2014/main" id="{92638A83-BB72-4F0A-014D-1D6F7A84FAF3}"/>
              </a:ext>
            </a:extLst>
          </p:cNvPr>
          <p:cNvSpPr>
            <a:spLocks noGrp="1"/>
          </p:cNvSpPr>
          <p:nvPr>
            <p:ph idx="1"/>
          </p:nvPr>
        </p:nvSpPr>
        <p:spPr>
          <a:xfrm>
            <a:off x="648748" y="1941350"/>
            <a:ext cx="5850467" cy="1427227"/>
          </a:xfrm>
        </p:spPr>
        <p:txBody>
          <a:bodyPr>
            <a:noAutofit/>
          </a:bodyPr>
          <a:lstStyle/>
          <a:p>
            <a:pPr algn="l">
              <a:buFont typeface="Arial" panose="020B0604020202020204" pitchFamily="34" charset="0"/>
              <a:buChar char="•"/>
            </a:pPr>
            <a:r>
              <a:rPr lang="en-GB" sz="1500" b="1" i="0" dirty="0">
                <a:solidFill>
                  <a:srgbClr val="0D0D0D"/>
                </a:solidFill>
                <a:effectLst/>
                <a:latin typeface="Tw Cen MT (Body)"/>
              </a:rPr>
              <a:t>Cancellations Increase:</a:t>
            </a:r>
            <a:r>
              <a:rPr lang="en-GB" sz="1500" b="0" i="0" dirty="0">
                <a:solidFill>
                  <a:srgbClr val="0D0D0D"/>
                </a:solidFill>
                <a:effectLst/>
                <a:latin typeface="Tw Cen MT (Body)"/>
              </a:rPr>
              <a:t> Cancellations rose from </a:t>
            </a:r>
            <a:r>
              <a:rPr lang="en-GB" sz="1500" b="1" i="0" dirty="0">
                <a:solidFill>
                  <a:srgbClr val="0D0D0D"/>
                </a:solidFill>
                <a:effectLst/>
                <a:latin typeface="Tw Cen MT (Body)"/>
              </a:rPr>
              <a:t>52,525</a:t>
            </a:r>
            <a:r>
              <a:rPr lang="en-GB" sz="1500" b="0" i="0" dirty="0">
                <a:solidFill>
                  <a:srgbClr val="0D0D0D"/>
                </a:solidFill>
                <a:effectLst/>
                <a:latin typeface="Tw Cen MT (Body)"/>
              </a:rPr>
              <a:t> in Autumn Term 22 to </a:t>
            </a:r>
            <a:r>
              <a:rPr lang="en-GB" sz="1500" b="1" i="0" dirty="0">
                <a:solidFill>
                  <a:srgbClr val="0D0D0D"/>
                </a:solidFill>
                <a:effectLst/>
                <a:latin typeface="Tw Cen MT (Body)"/>
              </a:rPr>
              <a:t>65,692</a:t>
            </a:r>
            <a:r>
              <a:rPr lang="en-GB" sz="1500" b="0" i="0" dirty="0">
                <a:solidFill>
                  <a:srgbClr val="0D0D0D"/>
                </a:solidFill>
                <a:effectLst/>
                <a:latin typeface="Tw Cen MT (Body)"/>
              </a:rPr>
              <a:t> in Autumn Term 23, suggesting potential shifts in operational strategies.</a:t>
            </a:r>
          </a:p>
          <a:p>
            <a:pPr algn="l">
              <a:buFont typeface="Arial" panose="020B0604020202020204" pitchFamily="34" charset="0"/>
              <a:buChar char="•"/>
            </a:pPr>
            <a:r>
              <a:rPr lang="en-GB" sz="1500" b="1" i="0" dirty="0">
                <a:solidFill>
                  <a:srgbClr val="0D0D0D"/>
                </a:solidFill>
                <a:effectLst/>
                <a:latin typeface="Tw Cen MT (Body)"/>
              </a:rPr>
              <a:t>Decrease in Total Sessions:</a:t>
            </a:r>
            <a:r>
              <a:rPr lang="en-GB" sz="1500" b="0" i="0" dirty="0">
                <a:solidFill>
                  <a:srgbClr val="0D0D0D"/>
                </a:solidFill>
                <a:effectLst/>
                <a:latin typeface="Tw Cen MT (Body)"/>
              </a:rPr>
              <a:t> Total sessions decreased significantly from </a:t>
            </a:r>
            <a:r>
              <a:rPr lang="en-GB" sz="1500" b="1" i="0" dirty="0">
                <a:solidFill>
                  <a:srgbClr val="0D0D0D"/>
                </a:solidFill>
                <a:effectLst/>
                <a:latin typeface="Tw Cen MT (Body)"/>
              </a:rPr>
              <a:t>784,579</a:t>
            </a:r>
            <a:r>
              <a:rPr lang="en-GB" sz="1500" b="0" i="0" dirty="0">
                <a:solidFill>
                  <a:srgbClr val="0D0D0D"/>
                </a:solidFill>
                <a:effectLst/>
                <a:latin typeface="Tw Cen MT (Body)"/>
              </a:rPr>
              <a:t> to </a:t>
            </a:r>
            <a:r>
              <a:rPr lang="en-GB" sz="1500" b="1" i="0" dirty="0">
                <a:solidFill>
                  <a:srgbClr val="0D0D0D"/>
                </a:solidFill>
                <a:effectLst/>
                <a:latin typeface="Tw Cen MT (Body)"/>
              </a:rPr>
              <a:t>88,297</a:t>
            </a:r>
            <a:r>
              <a:rPr lang="en-GB" sz="1500" b="0" i="0" dirty="0">
                <a:solidFill>
                  <a:srgbClr val="0D0D0D"/>
                </a:solidFill>
                <a:effectLst/>
                <a:latin typeface="Tw Cen MT (Body)"/>
              </a:rPr>
              <a:t> between the two periods, indicating a notable change in the overall operational landscape.</a:t>
            </a:r>
          </a:p>
        </p:txBody>
      </p:sp>
      <p:sp>
        <p:nvSpPr>
          <p:cNvPr id="5" name="Content Placeholder 2">
            <a:extLst>
              <a:ext uri="{FF2B5EF4-FFF2-40B4-BE49-F238E27FC236}">
                <a16:creationId xmlns:a16="http://schemas.microsoft.com/office/drawing/2014/main" id="{F7C718E4-032B-7CE6-B945-DA00E77BEB30}"/>
              </a:ext>
            </a:extLst>
          </p:cNvPr>
          <p:cNvSpPr txBox="1">
            <a:spLocks/>
          </p:cNvSpPr>
          <p:nvPr/>
        </p:nvSpPr>
        <p:spPr>
          <a:xfrm>
            <a:off x="648747" y="4145829"/>
            <a:ext cx="5959479" cy="1017464"/>
          </a:xfrm>
          <a:prstGeom prst="roundRect">
            <a:avLst/>
          </a:prstGeom>
          <a:solidFill>
            <a:srgbClr val="83CCD4"/>
          </a:solidFill>
          <a:ln>
            <a:no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GB" sz="1500" b="1" i="0" dirty="0">
                <a:solidFill>
                  <a:srgbClr val="0D0D0D"/>
                </a:solidFill>
                <a:effectLst/>
                <a:latin typeface="Tw Cen MT (Body)"/>
              </a:rPr>
              <a:t>Targeted Campaigns and Incentives:</a:t>
            </a:r>
            <a:r>
              <a:rPr lang="en-GB" sz="1500" b="0" i="0" dirty="0">
                <a:solidFill>
                  <a:srgbClr val="0D0D0D"/>
                </a:solidFill>
                <a:effectLst/>
                <a:latin typeface="Tw Cen MT (Body)"/>
              </a:rPr>
              <a:t> Implement </a:t>
            </a:r>
            <a:r>
              <a:rPr lang="en-GB" sz="1500" b="1" i="0" dirty="0">
                <a:solidFill>
                  <a:srgbClr val="0D0D0D"/>
                </a:solidFill>
                <a:effectLst/>
                <a:latin typeface="Tw Cen MT (Body)"/>
              </a:rPr>
              <a:t>targeted campaigns</a:t>
            </a:r>
            <a:r>
              <a:rPr lang="en-GB" sz="1500" b="0" i="0" dirty="0">
                <a:solidFill>
                  <a:srgbClr val="0D0D0D"/>
                </a:solidFill>
                <a:effectLst/>
                <a:latin typeface="Tw Cen MT (Body)"/>
              </a:rPr>
              <a:t> or incentives to </a:t>
            </a:r>
            <a:r>
              <a:rPr lang="en-GB" sz="1500" b="1" i="0" dirty="0">
                <a:solidFill>
                  <a:srgbClr val="0D0D0D"/>
                </a:solidFill>
                <a:effectLst/>
                <a:latin typeface="Tw Cen MT (Body)"/>
              </a:rPr>
              <a:t>increase volunteer participation</a:t>
            </a:r>
            <a:r>
              <a:rPr lang="en-GB" sz="1500" b="0" i="0" dirty="0">
                <a:solidFill>
                  <a:srgbClr val="0D0D0D"/>
                </a:solidFill>
                <a:effectLst/>
                <a:latin typeface="Tw Cen MT (Body)"/>
              </a:rPr>
              <a:t> during the winter months.</a:t>
            </a:r>
          </a:p>
        </p:txBody>
      </p:sp>
      <p:sp>
        <p:nvSpPr>
          <p:cNvPr id="6" name="Content Placeholder 2">
            <a:extLst>
              <a:ext uri="{FF2B5EF4-FFF2-40B4-BE49-F238E27FC236}">
                <a16:creationId xmlns:a16="http://schemas.microsoft.com/office/drawing/2014/main" id="{024E48AE-1426-0A30-B131-16B9AD26D046}"/>
              </a:ext>
            </a:extLst>
          </p:cNvPr>
          <p:cNvSpPr txBox="1">
            <a:spLocks/>
          </p:cNvSpPr>
          <p:nvPr/>
        </p:nvSpPr>
        <p:spPr>
          <a:xfrm>
            <a:off x="648748" y="5268257"/>
            <a:ext cx="5959478" cy="1017464"/>
          </a:xfrm>
          <a:prstGeom prst="roundRect">
            <a:avLst/>
          </a:prstGeom>
          <a:solidFill>
            <a:srgbClr val="8CD096"/>
          </a:solidFill>
          <a:effectLst>
            <a:outerShdw blurRad="50800" dist="38100" dir="2700000" algn="tl" rotWithShape="0">
              <a:prstClr val="black">
                <a:alpha val="40000"/>
              </a:prstClr>
            </a:outerShdw>
          </a:effectLst>
        </p:spPr>
        <p:txBody>
          <a:bodyPr vert="horz" lIns="91440" tIns="45720" rIns="91440" bIns="45720" rtlCol="0">
            <a:normAutofit fontScale="85000"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t>By boosting volunteer engagement during winter, there could be an increase in the number of sessions conducted, addressing the seasonal decline observed and ensuring consistent community support.</a:t>
            </a:r>
          </a:p>
          <a:p>
            <a:endParaRPr lang="en-GB" sz="1800" dirty="0"/>
          </a:p>
          <a:p>
            <a:endParaRPr lang="en-GB" sz="1800" dirty="0"/>
          </a:p>
        </p:txBody>
      </p:sp>
      <p:pic>
        <p:nvPicPr>
          <p:cNvPr id="16" name="Picture 15">
            <a:extLst>
              <a:ext uri="{FF2B5EF4-FFF2-40B4-BE49-F238E27FC236}">
                <a16:creationId xmlns:a16="http://schemas.microsoft.com/office/drawing/2014/main" id="{B4E5A79C-2CF6-D392-6D7F-14184FAB6F47}"/>
              </a:ext>
            </a:extLst>
          </p:cNvPr>
          <p:cNvPicPr>
            <a:picLocks noChangeAspect="1"/>
          </p:cNvPicPr>
          <p:nvPr/>
        </p:nvPicPr>
        <p:blipFill>
          <a:blip r:embed="rId3"/>
          <a:stretch>
            <a:fillRect/>
          </a:stretch>
        </p:blipFill>
        <p:spPr>
          <a:xfrm>
            <a:off x="6969729" y="1894324"/>
            <a:ext cx="5142961" cy="3069352"/>
          </a:xfrm>
          <a:prstGeom prst="rect">
            <a:avLst/>
          </a:prstGeom>
        </p:spPr>
      </p:pic>
    </p:spTree>
    <p:extLst>
      <p:ext uri="{BB962C8B-B14F-4D97-AF65-F5344CB8AC3E}">
        <p14:creationId xmlns:p14="http://schemas.microsoft.com/office/powerpoint/2010/main" val="469327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4B364-EC5B-4DED-6CFE-84BA0931CF9C}"/>
              </a:ext>
            </a:extLst>
          </p:cNvPr>
          <p:cNvSpPr>
            <a:spLocks noGrp="1"/>
          </p:cNvSpPr>
          <p:nvPr>
            <p:ph type="title"/>
          </p:nvPr>
        </p:nvSpPr>
        <p:spPr>
          <a:xfrm>
            <a:off x="841133" y="-75123"/>
            <a:ext cx="10241280" cy="1234440"/>
          </a:xfrm>
        </p:spPr>
        <p:txBody>
          <a:bodyPr/>
          <a:lstStyle/>
          <a:p>
            <a:r>
              <a:rPr lang="en-GB" b="1" i="0" dirty="0">
                <a:solidFill>
                  <a:srgbClr val="0D0D0D"/>
                </a:solidFill>
                <a:effectLst/>
                <a:latin typeface="Söhne"/>
              </a:rPr>
              <a:t>Source Distribution Impact on Bookmark Awareness</a:t>
            </a:r>
            <a:endParaRPr lang="en-GB" dirty="0"/>
          </a:p>
        </p:txBody>
      </p:sp>
      <p:sp>
        <p:nvSpPr>
          <p:cNvPr id="3" name="Content Placeholder 2">
            <a:extLst>
              <a:ext uri="{FF2B5EF4-FFF2-40B4-BE49-F238E27FC236}">
                <a16:creationId xmlns:a16="http://schemas.microsoft.com/office/drawing/2014/main" id="{05CF4B01-07B3-70F3-EA21-51F79D0435E0}"/>
              </a:ext>
            </a:extLst>
          </p:cNvPr>
          <p:cNvSpPr>
            <a:spLocks noGrp="1"/>
          </p:cNvSpPr>
          <p:nvPr>
            <p:ph idx="1"/>
          </p:nvPr>
        </p:nvSpPr>
        <p:spPr>
          <a:xfrm>
            <a:off x="695440" y="1323698"/>
            <a:ext cx="5959478" cy="3959352"/>
          </a:xfrm>
        </p:spPr>
        <p:txBody>
          <a:bodyPr/>
          <a:lstStyle/>
          <a:p>
            <a:pPr algn="l">
              <a:buFont typeface="Arial" panose="020B0604020202020204" pitchFamily="34" charset="0"/>
              <a:buChar char="•"/>
            </a:pPr>
            <a:r>
              <a:rPr lang="en-GB" sz="1400" b="1" i="0" dirty="0">
                <a:solidFill>
                  <a:srgbClr val="0D0D0D"/>
                </a:solidFill>
                <a:effectLst/>
                <a:latin typeface="Tw Cen MT (Body)"/>
              </a:rPr>
              <a:t>Key Sources of Awareness:</a:t>
            </a:r>
            <a:r>
              <a:rPr lang="en-GB" sz="1400" b="0" i="0" dirty="0">
                <a:solidFill>
                  <a:srgbClr val="0D0D0D"/>
                </a:solidFill>
                <a:effectLst/>
                <a:latin typeface="Tw Cen MT (Body)"/>
              </a:rPr>
              <a:t> The top three sources contributing significantly to Bookmark awareness are </a:t>
            </a:r>
            <a:r>
              <a:rPr lang="en-GB" sz="1400" b="1" i="0" dirty="0">
                <a:solidFill>
                  <a:srgbClr val="0D0D0D"/>
                </a:solidFill>
                <a:effectLst/>
                <a:latin typeface="Tw Cen MT (Body)"/>
              </a:rPr>
              <a:t>Local Authority Primary Advisor, Third-party partner organizations, and Word of Mouth</a:t>
            </a:r>
            <a:r>
              <a:rPr lang="en-GB" sz="1400" b="0" i="0" dirty="0">
                <a:solidFill>
                  <a:srgbClr val="0D0D0D"/>
                </a:solidFill>
                <a:effectLst/>
                <a:latin typeface="Tw Cen MT (Body)"/>
              </a:rPr>
              <a:t>, with sessions ranging from </a:t>
            </a:r>
            <a:r>
              <a:rPr lang="en-GB" sz="1400" b="1" i="0" dirty="0">
                <a:solidFill>
                  <a:srgbClr val="0D0D0D"/>
                </a:solidFill>
                <a:effectLst/>
                <a:latin typeface="Tw Cen MT (Body)"/>
              </a:rPr>
              <a:t>34,172 to 16,614</a:t>
            </a:r>
            <a:r>
              <a:rPr lang="en-GB" sz="1400" b="0" i="0" dirty="0">
                <a:solidFill>
                  <a:srgbClr val="0D0D0D"/>
                </a:solidFill>
                <a:effectLst/>
                <a:latin typeface="Tw Cen MT (Body)"/>
              </a:rPr>
              <a:t>.</a:t>
            </a:r>
            <a:br>
              <a:rPr lang="en-GB" sz="1400" dirty="0">
                <a:latin typeface="Tw Cen MT (Body)"/>
              </a:rPr>
            </a:br>
            <a:endParaRPr lang="en-GB" sz="1800" dirty="0">
              <a:latin typeface="Tw Cen MT (Body)"/>
            </a:endParaRPr>
          </a:p>
        </p:txBody>
      </p:sp>
      <p:sp>
        <p:nvSpPr>
          <p:cNvPr id="5" name="Content Placeholder 2">
            <a:extLst>
              <a:ext uri="{FF2B5EF4-FFF2-40B4-BE49-F238E27FC236}">
                <a16:creationId xmlns:a16="http://schemas.microsoft.com/office/drawing/2014/main" id="{6C3D0F43-111F-39F4-FFE2-D25B4A4B3F4D}"/>
              </a:ext>
            </a:extLst>
          </p:cNvPr>
          <p:cNvSpPr txBox="1">
            <a:spLocks/>
          </p:cNvSpPr>
          <p:nvPr/>
        </p:nvSpPr>
        <p:spPr>
          <a:xfrm>
            <a:off x="579118" y="2734311"/>
            <a:ext cx="5959479" cy="1875626"/>
          </a:xfrm>
          <a:prstGeom prst="roundRect">
            <a:avLst/>
          </a:prstGeom>
          <a:solidFill>
            <a:srgbClr val="83CCD4"/>
          </a:solidFill>
          <a:ln>
            <a:no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GB" sz="1400" b="1" i="0" dirty="0">
                <a:solidFill>
                  <a:srgbClr val="0D0D0D"/>
                </a:solidFill>
                <a:effectLst/>
                <a:latin typeface="Tw Cen MT (Body)"/>
              </a:rPr>
              <a:t>Leverage Successful Channels:</a:t>
            </a:r>
            <a:r>
              <a:rPr lang="en-GB" sz="1400" b="0" i="0" dirty="0">
                <a:solidFill>
                  <a:srgbClr val="0D0D0D"/>
                </a:solidFill>
                <a:effectLst/>
                <a:latin typeface="Tw Cen MT (Body)"/>
              </a:rPr>
              <a:t> Capitalize on the success of channels such as </a:t>
            </a:r>
            <a:r>
              <a:rPr lang="en-GB" sz="1400" b="1" i="0" dirty="0">
                <a:solidFill>
                  <a:srgbClr val="0D0D0D"/>
                </a:solidFill>
                <a:effectLst/>
                <a:latin typeface="Tw Cen MT (Body)"/>
              </a:rPr>
              <a:t>Local Authority Primary Advisor and Third-party partner organizations</a:t>
            </a:r>
            <a:r>
              <a:rPr lang="en-GB" sz="1400" b="0" i="0" dirty="0">
                <a:solidFill>
                  <a:srgbClr val="0D0D0D"/>
                </a:solidFill>
                <a:effectLst/>
                <a:latin typeface="Tw Cen MT (Body)"/>
              </a:rPr>
              <a:t> by strengthening partnerships.</a:t>
            </a:r>
          </a:p>
          <a:p>
            <a:pPr algn="l">
              <a:buFont typeface="Arial" panose="020B0604020202020204" pitchFamily="34" charset="0"/>
              <a:buChar char="•"/>
            </a:pPr>
            <a:r>
              <a:rPr lang="en-GB" sz="1400" b="1" i="0" dirty="0">
                <a:solidFill>
                  <a:srgbClr val="0D0D0D"/>
                </a:solidFill>
                <a:effectLst/>
                <a:latin typeface="Tw Cen MT (Body)"/>
              </a:rPr>
              <a:t>Targeted Campaigns:</a:t>
            </a:r>
            <a:r>
              <a:rPr lang="en-GB" sz="1400" b="0" i="0" dirty="0">
                <a:solidFill>
                  <a:srgbClr val="0D0D0D"/>
                </a:solidFill>
                <a:effectLst/>
                <a:latin typeface="Tw Cen MT (Body)"/>
              </a:rPr>
              <a:t> Initiate </a:t>
            </a:r>
            <a:r>
              <a:rPr lang="en-GB" sz="1400" b="1" i="0" dirty="0">
                <a:solidFill>
                  <a:srgbClr val="0D0D0D"/>
                </a:solidFill>
                <a:effectLst/>
                <a:latin typeface="Tw Cen MT (Body)"/>
              </a:rPr>
              <a:t>targeted campaigns</a:t>
            </a:r>
            <a:r>
              <a:rPr lang="en-GB" sz="1400" b="0" i="0" dirty="0">
                <a:solidFill>
                  <a:srgbClr val="0D0D0D"/>
                </a:solidFill>
                <a:effectLst/>
                <a:latin typeface="Tw Cen MT (Body)"/>
              </a:rPr>
              <a:t> to boost engagement through </a:t>
            </a:r>
            <a:r>
              <a:rPr lang="en-GB" sz="1400" b="1" i="0" dirty="0">
                <a:solidFill>
                  <a:srgbClr val="0D0D0D"/>
                </a:solidFill>
                <a:effectLst/>
                <a:latin typeface="Tw Cen MT (Body)"/>
              </a:rPr>
              <a:t>Word of Mouth</a:t>
            </a:r>
            <a:r>
              <a:rPr lang="en-GB" sz="1400" b="0" i="0" dirty="0">
                <a:solidFill>
                  <a:srgbClr val="0D0D0D"/>
                </a:solidFill>
                <a:effectLst/>
                <a:latin typeface="Tw Cen MT (Body)"/>
              </a:rPr>
              <a:t>, recognizing its effectiveness in spreading awareness.</a:t>
            </a:r>
          </a:p>
        </p:txBody>
      </p:sp>
      <p:sp>
        <p:nvSpPr>
          <p:cNvPr id="6" name="Content Placeholder 2">
            <a:extLst>
              <a:ext uri="{FF2B5EF4-FFF2-40B4-BE49-F238E27FC236}">
                <a16:creationId xmlns:a16="http://schemas.microsoft.com/office/drawing/2014/main" id="{BB5163B3-0CBA-D3D9-06DC-E4AA4ADC3330}"/>
              </a:ext>
            </a:extLst>
          </p:cNvPr>
          <p:cNvSpPr txBox="1">
            <a:spLocks/>
          </p:cNvSpPr>
          <p:nvPr/>
        </p:nvSpPr>
        <p:spPr>
          <a:xfrm>
            <a:off x="579119" y="4774318"/>
            <a:ext cx="5959478" cy="1017464"/>
          </a:xfrm>
          <a:prstGeom prst="roundRect">
            <a:avLst/>
          </a:prstGeom>
          <a:solidFill>
            <a:srgbClr val="8CD096"/>
          </a:solidFill>
          <a:effectLst>
            <a:outerShdw blurRad="50800" dist="38100" dir="2700000" algn="tl" rotWithShape="0">
              <a:prstClr val="black">
                <a:alpha val="40000"/>
              </a:prstClr>
            </a:outerShdw>
          </a:effectLst>
        </p:spPr>
        <p:txBody>
          <a:bodyPr vert="horz" lIns="91440" tIns="45720" rIns="91440" bIns="45720" rtlCol="0">
            <a:normAutofit fontScale="92500" lnSpcReduction="2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GB" sz="1400" b="0" i="0" dirty="0">
                <a:solidFill>
                  <a:srgbClr val="0D0D0D"/>
                </a:solidFill>
                <a:effectLst/>
                <a:latin typeface="Tw Cen MT (Body)"/>
              </a:rPr>
              <a:t>A strategic focus on these effective channels can lead to </a:t>
            </a:r>
            <a:r>
              <a:rPr lang="en-GB" sz="1400" b="1" i="0" dirty="0">
                <a:solidFill>
                  <a:srgbClr val="0D0D0D"/>
                </a:solidFill>
                <a:effectLst/>
                <a:latin typeface="Tw Cen MT (Body)"/>
              </a:rPr>
              <a:t>increased awareness</a:t>
            </a:r>
            <a:r>
              <a:rPr lang="en-GB" sz="1400" b="0" i="0" dirty="0">
                <a:solidFill>
                  <a:srgbClr val="0D0D0D"/>
                </a:solidFill>
                <a:effectLst/>
                <a:latin typeface="Tw Cen MT (Body)"/>
              </a:rPr>
              <a:t>, potentially attracting more volunteers and supporters.</a:t>
            </a:r>
          </a:p>
          <a:p>
            <a:pPr algn="l">
              <a:buFont typeface="Arial" panose="020B0604020202020204" pitchFamily="34" charset="0"/>
              <a:buChar char="•"/>
            </a:pPr>
            <a:r>
              <a:rPr lang="en-GB" sz="1400" b="0" i="0" dirty="0">
                <a:solidFill>
                  <a:srgbClr val="0D0D0D"/>
                </a:solidFill>
                <a:effectLst/>
                <a:latin typeface="Tw Cen MT (Body)"/>
              </a:rPr>
              <a:t>This, in turn, will have a positive impact on Bookmark's mission and outreach, fostering a larger and more engaged community.</a:t>
            </a:r>
          </a:p>
        </p:txBody>
      </p:sp>
      <p:pic>
        <p:nvPicPr>
          <p:cNvPr id="10" name="Picture 9">
            <a:extLst>
              <a:ext uri="{FF2B5EF4-FFF2-40B4-BE49-F238E27FC236}">
                <a16:creationId xmlns:a16="http://schemas.microsoft.com/office/drawing/2014/main" id="{4D9B926E-6D5E-FDBC-A708-6F39D7F72CF7}"/>
              </a:ext>
            </a:extLst>
          </p:cNvPr>
          <p:cNvPicPr>
            <a:picLocks noChangeAspect="1"/>
          </p:cNvPicPr>
          <p:nvPr/>
        </p:nvPicPr>
        <p:blipFill>
          <a:blip r:embed="rId3"/>
          <a:stretch>
            <a:fillRect/>
          </a:stretch>
        </p:blipFill>
        <p:spPr>
          <a:xfrm>
            <a:off x="7049317" y="1913784"/>
            <a:ext cx="4856933" cy="3516680"/>
          </a:xfrm>
          <a:prstGeom prst="rect">
            <a:avLst/>
          </a:prstGeom>
        </p:spPr>
      </p:pic>
    </p:spTree>
    <p:extLst>
      <p:ext uri="{BB962C8B-B14F-4D97-AF65-F5344CB8AC3E}">
        <p14:creationId xmlns:p14="http://schemas.microsoft.com/office/powerpoint/2010/main" val="1793624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8B647-B2CC-EC81-7516-B2ACA86F3E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6F0550-2D59-49A8-EA02-70D2086098FB}"/>
              </a:ext>
            </a:extLst>
          </p:cNvPr>
          <p:cNvSpPr>
            <a:spLocks noGrp="1"/>
          </p:cNvSpPr>
          <p:nvPr>
            <p:ph type="title"/>
          </p:nvPr>
        </p:nvSpPr>
        <p:spPr>
          <a:xfrm>
            <a:off x="841133" y="-75123"/>
            <a:ext cx="10241280" cy="1234440"/>
          </a:xfrm>
        </p:spPr>
        <p:txBody>
          <a:bodyPr/>
          <a:lstStyle/>
          <a:p>
            <a:r>
              <a:rPr lang="en-GB" b="1" i="0" dirty="0">
                <a:solidFill>
                  <a:srgbClr val="0D0D0D"/>
                </a:solidFill>
                <a:effectLst/>
                <a:latin typeface="Söhne"/>
              </a:rPr>
              <a:t>Source Distribution Impact on Bookmark Awareness</a:t>
            </a:r>
            <a:endParaRPr lang="en-GB" dirty="0"/>
          </a:p>
        </p:txBody>
      </p:sp>
      <p:sp>
        <p:nvSpPr>
          <p:cNvPr id="3" name="Content Placeholder 2">
            <a:extLst>
              <a:ext uri="{FF2B5EF4-FFF2-40B4-BE49-F238E27FC236}">
                <a16:creationId xmlns:a16="http://schemas.microsoft.com/office/drawing/2014/main" id="{6A5F9666-09E4-0A71-005E-3964685919BE}"/>
              </a:ext>
            </a:extLst>
          </p:cNvPr>
          <p:cNvSpPr>
            <a:spLocks noGrp="1"/>
          </p:cNvSpPr>
          <p:nvPr>
            <p:ph idx="1"/>
          </p:nvPr>
        </p:nvSpPr>
        <p:spPr>
          <a:xfrm>
            <a:off x="401319" y="1449324"/>
            <a:ext cx="5959478" cy="3959352"/>
          </a:xfrm>
        </p:spPr>
        <p:txBody>
          <a:bodyPr>
            <a:normAutofit/>
          </a:bodyPr>
          <a:lstStyle/>
          <a:p>
            <a:pPr algn="l">
              <a:buFont typeface="Arial" panose="020B0604020202020204" pitchFamily="34" charset="0"/>
              <a:buChar char="•"/>
            </a:pPr>
            <a:r>
              <a:rPr lang="en-GB" sz="1300" b="1" i="0" dirty="0">
                <a:solidFill>
                  <a:srgbClr val="0D0D0D"/>
                </a:solidFill>
                <a:effectLst/>
                <a:latin typeface="Tw Cen MT (Body)"/>
              </a:rPr>
              <a:t>Regional Disparities:</a:t>
            </a:r>
            <a:r>
              <a:rPr lang="en-GB" sz="1300" b="0" i="0" dirty="0">
                <a:solidFill>
                  <a:srgbClr val="0D0D0D"/>
                </a:solidFill>
                <a:effectLst/>
                <a:latin typeface="Tw Cen MT (Body)"/>
              </a:rPr>
              <a:t> England - London exhibits the highest number of cancellations at 984.50, with England - East of England following closely at 294.50 cancellations.</a:t>
            </a:r>
          </a:p>
          <a:p>
            <a:pPr algn="l">
              <a:buFont typeface="Arial" panose="020B0604020202020204" pitchFamily="34" charset="0"/>
              <a:buChar char="•"/>
            </a:pPr>
            <a:r>
              <a:rPr lang="en-GB" sz="1300" b="1" i="0" dirty="0">
                <a:solidFill>
                  <a:srgbClr val="0D0D0D"/>
                </a:solidFill>
                <a:effectLst/>
                <a:latin typeface="Tw Cen MT (Body)"/>
              </a:rPr>
              <a:t>Higher Cancellation Rates:</a:t>
            </a:r>
            <a:r>
              <a:rPr lang="en-GB" sz="1300" b="0" i="0" dirty="0">
                <a:solidFill>
                  <a:srgbClr val="0D0D0D"/>
                </a:solidFill>
                <a:effectLst/>
                <a:latin typeface="Tw Cen MT (Body)"/>
              </a:rPr>
              <a:t> Regions like England - South West (0.35), East Midlands (0.34), and West Midlands (0.32) experience elevated cancellation rates.</a:t>
            </a:r>
          </a:p>
        </p:txBody>
      </p:sp>
      <p:sp>
        <p:nvSpPr>
          <p:cNvPr id="5" name="Content Placeholder 2">
            <a:extLst>
              <a:ext uri="{FF2B5EF4-FFF2-40B4-BE49-F238E27FC236}">
                <a16:creationId xmlns:a16="http://schemas.microsoft.com/office/drawing/2014/main" id="{7F2384F9-DF6F-05E0-CC99-AE08D0DF1B46}"/>
              </a:ext>
            </a:extLst>
          </p:cNvPr>
          <p:cNvSpPr txBox="1">
            <a:spLocks/>
          </p:cNvSpPr>
          <p:nvPr/>
        </p:nvSpPr>
        <p:spPr>
          <a:xfrm>
            <a:off x="401319" y="2986137"/>
            <a:ext cx="5959479" cy="1531275"/>
          </a:xfrm>
          <a:prstGeom prst="roundRect">
            <a:avLst/>
          </a:prstGeom>
          <a:solidFill>
            <a:srgbClr val="83CCD4"/>
          </a:solidFill>
          <a:ln>
            <a:no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GB" sz="1100" b="1" i="0" dirty="0">
                <a:solidFill>
                  <a:srgbClr val="0D0D0D"/>
                </a:solidFill>
                <a:effectLst/>
                <a:latin typeface="Söhne"/>
              </a:rPr>
              <a:t>Targeted Interventions:</a:t>
            </a:r>
            <a:r>
              <a:rPr lang="en-GB" sz="1100" b="0" i="0" dirty="0">
                <a:solidFill>
                  <a:srgbClr val="0D0D0D"/>
                </a:solidFill>
                <a:effectLst/>
                <a:latin typeface="Söhne"/>
              </a:rPr>
              <a:t> Implement focused campaigns and interventions in high-cancellation regions to address specific challenges effectively.</a:t>
            </a:r>
          </a:p>
          <a:p>
            <a:pPr algn="l">
              <a:buFont typeface="Arial" panose="020B0604020202020204" pitchFamily="34" charset="0"/>
              <a:buChar char="•"/>
            </a:pPr>
            <a:r>
              <a:rPr lang="en-GB" sz="1100" b="1" i="0" dirty="0">
                <a:solidFill>
                  <a:srgbClr val="0D0D0D"/>
                </a:solidFill>
                <a:effectLst/>
                <a:latin typeface="Söhne"/>
              </a:rPr>
              <a:t>Evaluate Online Volunteering:</a:t>
            </a:r>
            <a:r>
              <a:rPr lang="en-GB" sz="1100" b="0" i="0" dirty="0">
                <a:solidFill>
                  <a:srgbClr val="0D0D0D"/>
                </a:solidFill>
                <a:effectLst/>
                <a:latin typeface="Söhne"/>
              </a:rPr>
              <a:t> Conduct a thorough analysis to understand the impact of online volunteering on cancellation rates.</a:t>
            </a:r>
          </a:p>
        </p:txBody>
      </p:sp>
      <p:sp>
        <p:nvSpPr>
          <p:cNvPr id="6" name="Content Placeholder 2">
            <a:extLst>
              <a:ext uri="{FF2B5EF4-FFF2-40B4-BE49-F238E27FC236}">
                <a16:creationId xmlns:a16="http://schemas.microsoft.com/office/drawing/2014/main" id="{764B9373-BBC3-D2A7-5E99-3FF3E568365D}"/>
              </a:ext>
            </a:extLst>
          </p:cNvPr>
          <p:cNvSpPr txBox="1">
            <a:spLocks/>
          </p:cNvSpPr>
          <p:nvPr/>
        </p:nvSpPr>
        <p:spPr>
          <a:xfrm>
            <a:off x="401319" y="4681793"/>
            <a:ext cx="5959478" cy="1531275"/>
          </a:xfrm>
          <a:prstGeom prst="roundRect">
            <a:avLst/>
          </a:prstGeom>
          <a:solidFill>
            <a:srgbClr val="8CD096"/>
          </a:solidFill>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GB" sz="1400" b="1" i="0" dirty="0">
                <a:solidFill>
                  <a:srgbClr val="0D0D0D"/>
                </a:solidFill>
                <a:effectLst/>
                <a:latin typeface="Söhne"/>
              </a:rPr>
              <a:t>Enhanced Awareness:</a:t>
            </a:r>
            <a:r>
              <a:rPr lang="en-GB" sz="1400" b="0" i="0" dirty="0">
                <a:solidFill>
                  <a:srgbClr val="0D0D0D"/>
                </a:solidFill>
                <a:effectLst/>
                <a:latin typeface="Söhne"/>
              </a:rPr>
              <a:t> Implementing targeted campaigns can lead to increased visibility and awareness of programs, attracting committed individuals and reducing cancellations.</a:t>
            </a:r>
          </a:p>
          <a:p>
            <a:pPr algn="l">
              <a:buFont typeface="Arial" panose="020B0604020202020204" pitchFamily="34" charset="0"/>
              <a:buChar char="•"/>
            </a:pPr>
            <a:r>
              <a:rPr lang="en-GB" sz="1400" b="1" i="0" dirty="0">
                <a:solidFill>
                  <a:srgbClr val="0D0D0D"/>
                </a:solidFill>
                <a:effectLst/>
                <a:latin typeface="Söhne"/>
              </a:rPr>
              <a:t>Improved Program Success:</a:t>
            </a:r>
            <a:r>
              <a:rPr lang="en-GB" sz="1400" b="0" i="0" dirty="0">
                <a:solidFill>
                  <a:srgbClr val="0D0D0D"/>
                </a:solidFill>
                <a:effectLst/>
                <a:latin typeface="Söhne"/>
              </a:rPr>
              <a:t> Addressing region-specific challenges and evaluating online volunteering can optimize program success, fostering a sense of responsibility among participants.</a:t>
            </a:r>
          </a:p>
        </p:txBody>
      </p:sp>
      <p:pic>
        <p:nvPicPr>
          <p:cNvPr id="7" name="Picture 6">
            <a:extLst>
              <a:ext uri="{FF2B5EF4-FFF2-40B4-BE49-F238E27FC236}">
                <a16:creationId xmlns:a16="http://schemas.microsoft.com/office/drawing/2014/main" id="{70CD312C-3DCC-97AF-8E3C-368D36076909}"/>
              </a:ext>
            </a:extLst>
          </p:cNvPr>
          <p:cNvPicPr>
            <a:picLocks noChangeAspect="1"/>
          </p:cNvPicPr>
          <p:nvPr/>
        </p:nvPicPr>
        <p:blipFill>
          <a:blip r:embed="rId3"/>
          <a:stretch>
            <a:fillRect/>
          </a:stretch>
        </p:blipFill>
        <p:spPr>
          <a:xfrm>
            <a:off x="7105650" y="1323698"/>
            <a:ext cx="4991100" cy="2733952"/>
          </a:xfrm>
          <a:prstGeom prst="rect">
            <a:avLst/>
          </a:prstGeom>
        </p:spPr>
      </p:pic>
      <p:pic>
        <p:nvPicPr>
          <p:cNvPr id="9" name="Picture 8">
            <a:extLst>
              <a:ext uri="{FF2B5EF4-FFF2-40B4-BE49-F238E27FC236}">
                <a16:creationId xmlns:a16="http://schemas.microsoft.com/office/drawing/2014/main" id="{6D2DE711-F4A6-6970-4249-4867A561A702}"/>
              </a:ext>
            </a:extLst>
          </p:cNvPr>
          <p:cNvPicPr>
            <a:picLocks noChangeAspect="1"/>
          </p:cNvPicPr>
          <p:nvPr/>
        </p:nvPicPr>
        <p:blipFill>
          <a:blip r:embed="rId4"/>
          <a:stretch>
            <a:fillRect/>
          </a:stretch>
        </p:blipFill>
        <p:spPr>
          <a:xfrm>
            <a:off x="7105650" y="4077208"/>
            <a:ext cx="4991100" cy="2411683"/>
          </a:xfrm>
          <a:prstGeom prst="rect">
            <a:avLst/>
          </a:prstGeom>
        </p:spPr>
      </p:pic>
    </p:spTree>
    <p:extLst>
      <p:ext uri="{BB962C8B-B14F-4D97-AF65-F5344CB8AC3E}">
        <p14:creationId xmlns:p14="http://schemas.microsoft.com/office/powerpoint/2010/main" val="3745378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E4BAE-DDC1-A394-49DA-6D64870895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F23FB1-AA22-A234-705F-A8248C32D98C}"/>
              </a:ext>
            </a:extLst>
          </p:cNvPr>
          <p:cNvSpPr>
            <a:spLocks noGrp="1"/>
          </p:cNvSpPr>
          <p:nvPr>
            <p:ph type="title"/>
          </p:nvPr>
        </p:nvSpPr>
        <p:spPr>
          <a:xfrm>
            <a:off x="841133" y="-75123"/>
            <a:ext cx="10241280" cy="1234440"/>
          </a:xfrm>
        </p:spPr>
        <p:txBody>
          <a:bodyPr>
            <a:normAutofit/>
          </a:bodyPr>
          <a:lstStyle/>
          <a:p>
            <a:r>
              <a:rPr lang="en-GB" b="1" i="0" dirty="0">
                <a:solidFill>
                  <a:srgbClr val="0D0D0D"/>
                </a:solidFill>
                <a:effectLst/>
                <a:latin typeface="Tw Cen MT (Heading)"/>
              </a:rPr>
              <a:t>Cancellation Analysis and Recommendations</a:t>
            </a:r>
          </a:p>
        </p:txBody>
      </p:sp>
      <p:sp>
        <p:nvSpPr>
          <p:cNvPr id="3" name="Content Placeholder 2">
            <a:extLst>
              <a:ext uri="{FF2B5EF4-FFF2-40B4-BE49-F238E27FC236}">
                <a16:creationId xmlns:a16="http://schemas.microsoft.com/office/drawing/2014/main" id="{3A5448A8-D6B7-FCA4-7ECD-66C9E16B1DC4}"/>
              </a:ext>
            </a:extLst>
          </p:cNvPr>
          <p:cNvSpPr>
            <a:spLocks noGrp="1"/>
          </p:cNvSpPr>
          <p:nvPr>
            <p:ph idx="1"/>
          </p:nvPr>
        </p:nvSpPr>
        <p:spPr>
          <a:xfrm>
            <a:off x="695440" y="1732701"/>
            <a:ext cx="5959478" cy="1246232"/>
          </a:xfrm>
        </p:spPr>
        <p:txBody>
          <a:bodyPr>
            <a:normAutofit fontScale="70000" lnSpcReduction="20000"/>
          </a:bodyPr>
          <a:lstStyle/>
          <a:p>
            <a:pPr algn="l">
              <a:buFont typeface="Arial" panose="020B0604020202020204" pitchFamily="34" charset="0"/>
              <a:buChar char="•"/>
            </a:pPr>
            <a:r>
              <a:rPr lang="en-GB" b="1" i="0" dirty="0">
                <a:solidFill>
                  <a:srgbClr val="0D0D0D"/>
                </a:solidFill>
                <a:effectLst/>
                <a:latin typeface="Tw Cen MT (Body)"/>
              </a:rPr>
              <a:t>High Cancellation Rate for "Other" Reasons: </a:t>
            </a:r>
            <a:r>
              <a:rPr lang="en-GB" b="0" i="1" dirty="0">
                <a:solidFill>
                  <a:srgbClr val="0D0D0D"/>
                </a:solidFill>
                <a:effectLst/>
                <a:latin typeface="Tw Cen MT (Body)"/>
              </a:rPr>
              <a:t>Further Investigation Required.</a:t>
            </a:r>
          </a:p>
          <a:p>
            <a:pPr algn="l">
              <a:buFont typeface="Arial" panose="020B0604020202020204" pitchFamily="34" charset="0"/>
              <a:buChar char="•"/>
            </a:pPr>
            <a:r>
              <a:rPr lang="en-GB" b="1" i="0" dirty="0">
                <a:solidFill>
                  <a:srgbClr val="0D0D0D"/>
                </a:solidFill>
                <a:effectLst/>
                <a:latin typeface="Tw Cen MT (Body)"/>
              </a:rPr>
              <a:t>Significant Cancellations due to "School Timetable Clash" and "Change in Commitment":</a:t>
            </a:r>
            <a:endParaRPr lang="en-GB" b="0" i="0" dirty="0">
              <a:solidFill>
                <a:srgbClr val="0D0D0D"/>
              </a:solidFill>
              <a:effectLst/>
              <a:latin typeface="Tw Cen MT (Body)"/>
            </a:endParaRPr>
          </a:p>
        </p:txBody>
      </p:sp>
      <p:sp>
        <p:nvSpPr>
          <p:cNvPr id="5" name="Content Placeholder 2">
            <a:extLst>
              <a:ext uri="{FF2B5EF4-FFF2-40B4-BE49-F238E27FC236}">
                <a16:creationId xmlns:a16="http://schemas.microsoft.com/office/drawing/2014/main" id="{2F921565-7C74-7E66-1348-321B6C1D23AC}"/>
              </a:ext>
            </a:extLst>
          </p:cNvPr>
          <p:cNvSpPr txBox="1">
            <a:spLocks/>
          </p:cNvSpPr>
          <p:nvPr/>
        </p:nvSpPr>
        <p:spPr>
          <a:xfrm>
            <a:off x="436243" y="3467218"/>
            <a:ext cx="5959479" cy="1351915"/>
          </a:xfrm>
          <a:prstGeom prst="roundRect">
            <a:avLst/>
          </a:prstGeom>
          <a:solidFill>
            <a:srgbClr val="83CCD4"/>
          </a:solidFill>
          <a:ln>
            <a:no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GB" sz="1500" b="0" dirty="0">
                <a:solidFill>
                  <a:srgbClr val="0D0D0D"/>
                </a:solidFill>
                <a:effectLst/>
                <a:latin typeface="Tw Cen MT (Body)"/>
              </a:rPr>
              <a:t>Conduct a quantitative survey to gain comprehensive insights into the specific reasons behind "Other" cancellations</a:t>
            </a:r>
          </a:p>
          <a:p>
            <a:r>
              <a:rPr lang="en-GB" sz="1500" b="0" dirty="0">
                <a:solidFill>
                  <a:srgbClr val="0D0D0D"/>
                </a:solidFill>
                <a:effectLst/>
                <a:latin typeface="Tw Cen MT (Body)"/>
              </a:rPr>
              <a:t>Address Scheduling Conflicts and Commitment Concerns.</a:t>
            </a:r>
          </a:p>
          <a:p>
            <a:pPr algn="l">
              <a:buFont typeface="Arial" panose="020B0604020202020204" pitchFamily="34" charset="0"/>
              <a:buChar char="•"/>
            </a:pPr>
            <a:endParaRPr lang="en-GB" sz="1500" b="0" dirty="0">
              <a:solidFill>
                <a:srgbClr val="0D0D0D"/>
              </a:solidFill>
              <a:effectLst/>
              <a:latin typeface="Tw Cen MT (Body)"/>
            </a:endParaRPr>
          </a:p>
        </p:txBody>
      </p:sp>
      <p:sp>
        <p:nvSpPr>
          <p:cNvPr id="6" name="Content Placeholder 2">
            <a:extLst>
              <a:ext uri="{FF2B5EF4-FFF2-40B4-BE49-F238E27FC236}">
                <a16:creationId xmlns:a16="http://schemas.microsoft.com/office/drawing/2014/main" id="{00D03A68-2F5B-A081-2A25-41B56E87EA77}"/>
              </a:ext>
            </a:extLst>
          </p:cNvPr>
          <p:cNvSpPr txBox="1">
            <a:spLocks/>
          </p:cNvSpPr>
          <p:nvPr/>
        </p:nvSpPr>
        <p:spPr>
          <a:xfrm>
            <a:off x="436243" y="5027736"/>
            <a:ext cx="5959478" cy="1017464"/>
          </a:xfrm>
          <a:prstGeom prst="roundRect">
            <a:avLst/>
          </a:prstGeom>
          <a:solidFill>
            <a:srgbClr val="8CD096"/>
          </a:solidFill>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GB" sz="1400" b="0" i="0" dirty="0">
                <a:solidFill>
                  <a:srgbClr val="0D0D0D"/>
                </a:solidFill>
                <a:effectLst/>
                <a:latin typeface="Tw Cen MT (Body)"/>
              </a:rPr>
              <a:t>Leverage survey insights for strategic planning, ensuring a proactive and informed approach to program optimisation.</a:t>
            </a:r>
            <a:endParaRPr lang="en-GB" sz="1500" dirty="0">
              <a:latin typeface="Tw Cen MT (Body)"/>
            </a:endParaRPr>
          </a:p>
        </p:txBody>
      </p:sp>
      <p:pic>
        <p:nvPicPr>
          <p:cNvPr id="8" name="Picture 7">
            <a:extLst>
              <a:ext uri="{FF2B5EF4-FFF2-40B4-BE49-F238E27FC236}">
                <a16:creationId xmlns:a16="http://schemas.microsoft.com/office/drawing/2014/main" id="{EA0B22A5-27C1-2D99-BA96-2FD5198B85A5}"/>
              </a:ext>
            </a:extLst>
          </p:cNvPr>
          <p:cNvPicPr>
            <a:picLocks noChangeAspect="1"/>
          </p:cNvPicPr>
          <p:nvPr/>
        </p:nvPicPr>
        <p:blipFill rotWithShape="1">
          <a:blip r:embed="rId3"/>
          <a:srcRect l="1404"/>
          <a:stretch/>
        </p:blipFill>
        <p:spPr>
          <a:xfrm>
            <a:off x="6654918" y="1485302"/>
            <a:ext cx="5298214" cy="4559898"/>
          </a:xfrm>
          <a:prstGeom prst="rect">
            <a:avLst/>
          </a:prstGeom>
        </p:spPr>
      </p:pic>
    </p:spTree>
    <p:extLst>
      <p:ext uri="{BB962C8B-B14F-4D97-AF65-F5344CB8AC3E}">
        <p14:creationId xmlns:p14="http://schemas.microsoft.com/office/powerpoint/2010/main" val="1999831099"/>
      </p:ext>
    </p:extLst>
  </p:cSld>
  <p:clrMapOvr>
    <a:masterClrMapping/>
  </p:clrMapOvr>
</p:sld>
</file>

<file path=ppt/theme/theme1.xml><?xml version="1.0" encoding="utf-8"?>
<a:theme xmlns:a="http://schemas.openxmlformats.org/drawingml/2006/main" name="GradientRiseVTI">
  <a:themeElements>
    <a:clrScheme name="AnalogousFromLightSeedLeftStep">
      <a:dk1>
        <a:srgbClr val="000000"/>
      </a:dk1>
      <a:lt1>
        <a:srgbClr val="FFFFFF"/>
      </a:lt1>
      <a:dk2>
        <a:srgbClr val="213B37"/>
      </a:dk2>
      <a:lt2>
        <a:srgbClr val="E8E6E2"/>
      </a:lt2>
      <a:accent1>
        <a:srgbClr val="7B9DE1"/>
      </a:accent1>
      <a:accent2>
        <a:srgbClr val="41B0D5"/>
      </a:accent2>
      <a:accent3>
        <a:srgbClr val="58B2A3"/>
      </a:accent3>
      <a:accent4>
        <a:srgbClr val="4EB679"/>
      </a:accent4>
      <a:accent5>
        <a:srgbClr val="4CB74C"/>
      </a:accent5>
      <a:accent6>
        <a:srgbClr val="76B24C"/>
      </a:accent6>
      <a:hlink>
        <a:srgbClr val="948059"/>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TotalTime>
  <Words>2947</Words>
  <Application>Microsoft Office PowerPoint</Application>
  <PresentationFormat>Widescreen</PresentationFormat>
  <Paragraphs>125</Paragraphs>
  <Slides>12</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Segoe UI</vt:lpstr>
      <vt:lpstr>Söhne</vt:lpstr>
      <vt:lpstr>Tw Cen MT</vt:lpstr>
      <vt:lpstr>Tw Cen MT (Body)</vt:lpstr>
      <vt:lpstr>Tw Cen MT (Heading)</vt:lpstr>
      <vt:lpstr>Tw Cen MT (Headings)</vt:lpstr>
      <vt:lpstr>GradientRiseVTI</vt:lpstr>
      <vt:lpstr>Enhancing Program Success</vt:lpstr>
      <vt:lpstr>BookMark overview</vt:lpstr>
      <vt:lpstr>Executive summary</vt:lpstr>
      <vt:lpstr>School Reading Program Preferences: Online vs. Face-to-Face</vt:lpstr>
      <vt:lpstr>Regional performance analysis</vt:lpstr>
      <vt:lpstr>Seasonal Trend analysis</vt:lpstr>
      <vt:lpstr>Source Distribution Impact on Bookmark Awareness</vt:lpstr>
      <vt:lpstr>Source Distribution Impact on Bookmark Awareness</vt:lpstr>
      <vt:lpstr>Cancellation Analysis and Recommendations</vt:lpstr>
      <vt:lpstr>Impact and Recommendations: Ofsted Ratings and School Packages</vt:lpstr>
      <vt:lpstr>Conclusion: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Conversion Rate Optimisation</dc:title>
  <dc:creator>Jet Doughty-White</dc:creator>
  <cp:lastModifiedBy>Abinash Dhakal</cp:lastModifiedBy>
  <cp:revision>28</cp:revision>
  <dcterms:created xsi:type="dcterms:W3CDTF">2023-07-26T10:11:16Z</dcterms:created>
  <dcterms:modified xsi:type="dcterms:W3CDTF">2024-03-08T14:51:49Z</dcterms:modified>
</cp:coreProperties>
</file>