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57" r:id="rId3"/>
    <p:sldId id="264" r:id="rId4"/>
    <p:sldId id="266" r:id="rId5"/>
    <p:sldId id="258" r:id="rId6"/>
    <p:sldId id="267" r:id="rId7"/>
    <p:sldId id="268" r:id="rId8"/>
    <p:sldId id="269" r:id="rId9"/>
    <p:sldId id="275" r:id="rId10"/>
    <p:sldId id="270" r:id="rId11"/>
    <p:sldId id="27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8394" autoAdjust="0"/>
  </p:normalViewPr>
  <p:slideViewPr>
    <p:cSldViewPr snapToGrid="0">
      <p:cViewPr>
        <p:scale>
          <a:sx n="75" d="100"/>
          <a:sy n="75" d="100"/>
        </p:scale>
        <p:origin x="165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A0A53-166E-472E-85D7-3455A3ABA9D9}"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4A70BD66-889E-47D6-ABC6-B988018A9F91}">
      <dgm:prSet/>
      <dgm:spPr/>
      <dgm:t>
        <a:bodyPr/>
        <a:lstStyle/>
        <a:p>
          <a:pPr>
            <a:lnSpc>
              <a:spcPct val="100000"/>
            </a:lnSpc>
          </a:pPr>
          <a:r>
            <a:rPr lang="en-GB" dirty="0"/>
            <a:t>Email</a:t>
          </a:r>
          <a:endParaRPr lang="en-US" dirty="0"/>
        </a:p>
      </dgm:t>
    </dgm:pt>
    <dgm:pt modelId="{0921E82F-F878-4ADA-8800-9148AF9AC81C}" type="parTrans" cxnId="{56360C8C-B5B4-4B34-AFA2-039D61BFD5BD}">
      <dgm:prSet/>
      <dgm:spPr/>
      <dgm:t>
        <a:bodyPr/>
        <a:lstStyle/>
        <a:p>
          <a:endParaRPr lang="en-US"/>
        </a:p>
      </dgm:t>
    </dgm:pt>
    <dgm:pt modelId="{83091563-1586-4284-8E8C-1ED268D89E4E}" type="sibTrans" cxnId="{56360C8C-B5B4-4B34-AFA2-039D61BFD5BD}">
      <dgm:prSet/>
      <dgm:spPr/>
      <dgm:t>
        <a:bodyPr/>
        <a:lstStyle/>
        <a:p>
          <a:endParaRPr lang="en-US"/>
        </a:p>
      </dgm:t>
    </dgm:pt>
    <dgm:pt modelId="{727FD32C-25D6-4E51-B5C1-087D483220CE}">
      <dgm:prSet/>
      <dgm:spPr/>
      <dgm:t>
        <a:bodyPr/>
        <a:lstStyle/>
        <a:p>
          <a:pPr>
            <a:lnSpc>
              <a:spcPct val="100000"/>
            </a:lnSpc>
          </a:pPr>
          <a:r>
            <a:rPr lang="en-GB" dirty="0"/>
            <a:t>Call</a:t>
          </a:r>
          <a:endParaRPr lang="en-US" dirty="0"/>
        </a:p>
      </dgm:t>
    </dgm:pt>
    <dgm:pt modelId="{4D977483-9B26-4281-AEED-A6CAFF437514}" type="parTrans" cxnId="{804A5611-213C-4005-A40B-0ECEA6B3E3B1}">
      <dgm:prSet/>
      <dgm:spPr/>
      <dgm:t>
        <a:bodyPr/>
        <a:lstStyle/>
        <a:p>
          <a:endParaRPr lang="en-US"/>
        </a:p>
      </dgm:t>
    </dgm:pt>
    <dgm:pt modelId="{B165B67D-052A-4AAF-AADA-879D97583DDC}" type="sibTrans" cxnId="{804A5611-213C-4005-A40B-0ECEA6B3E3B1}">
      <dgm:prSet/>
      <dgm:spPr/>
      <dgm:t>
        <a:bodyPr/>
        <a:lstStyle/>
        <a:p>
          <a:endParaRPr lang="en-US"/>
        </a:p>
      </dgm:t>
    </dgm:pt>
    <dgm:pt modelId="{1C41EEBE-31C5-47B8-BBCF-E3CC2CBB4A1A}">
      <dgm:prSet/>
      <dgm:spPr/>
      <dgm:t>
        <a:bodyPr/>
        <a:lstStyle/>
        <a:p>
          <a:pPr>
            <a:lnSpc>
              <a:spcPct val="100000"/>
            </a:lnSpc>
          </a:pPr>
          <a:r>
            <a:rPr lang="en-GB" dirty="0"/>
            <a:t>Email and Call</a:t>
          </a:r>
          <a:endParaRPr lang="en-US" dirty="0"/>
        </a:p>
      </dgm:t>
    </dgm:pt>
    <dgm:pt modelId="{89BF6DAE-8CBB-46BB-8CD8-A995CB979A0C}" type="parTrans" cxnId="{5E0DAD22-335E-4604-961A-2C55E75BC624}">
      <dgm:prSet/>
      <dgm:spPr/>
      <dgm:t>
        <a:bodyPr/>
        <a:lstStyle/>
        <a:p>
          <a:endParaRPr lang="en-US"/>
        </a:p>
      </dgm:t>
    </dgm:pt>
    <dgm:pt modelId="{28DECE37-0A02-444D-9C12-B61B50E606A3}" type="sibTrans" cxnId="{5E0DAD22-335E-4604-961A-2C55E75BC624}">
      <dgm:prSet/>
      <dgm:spPr/>
      <dgm:t>
        <a:bodyPr/>
        <a:lstStyle/>
        <a:p>
          <a:endParaRPr lang="en-US"/>
        </a:p>
      </dgm:t>
    </dgm:pt>
    <dgm:pt modelId="{73278AFE-44BE-4859-8581-E2B216C97BB2}" type="pres">
      <dgm:prSet presAssocID="{EC4A0A53-166E-472E-85D7-3455A3ABA9D9}" presName="root" presStyleCnt="0">
        <dgm:presLayoutVars>
          <dgm:dir/>
          <dgm:resizeHandles val="exact"/>
        </dgm:presLayoutVars>
      </dgm:prSet>
      <dgm:spPr/>
    </dgm:pt>
    <dgm:pt modelId="{4D31564D-EDBB-4AEE-9C5C-3B7EC119E914}" type="pres">
      <dgm:prSet presAssocID="{4A70BD66-889E-47D6-ABC6-B988018A9F91}" presName="compNode" presStyleCnt="0"/>
      <dgm:spPr/>
    </dgm:pt>
    <dgm:pt modelId="{4D770D1B-E611-4166-B5DE-6537B6B4AF61}" type="pres">
      <dgm:prSet presAssocID="{4A70BD66-889E-47D6-ABC6-B988018A9F91}" presName="iconRect" presStyleLbl="node1" presStyleIdx="0" presStyleCnt="3"/>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a:stretch>
        </a:blipFill>
      </dgm:spPr>
    </dgm:pt>
    <dgm:pt modelId="{74DE1625-8DC6-4D87-BF47-C6C39F524F68}" type="pres">
      <dgm:prSet presAssocID="{4A70BD66-889E-47D6-ABC6-B988018A9F91}" presName="spaceRect" presStyleCnt="0"/>
      <dgm:spPr/>
    </dgm:pt>
    <dgm:pt modelId="{EFC83CBB-BA30-41CF-B26B-71FCA506F00C}" type="pres">
      <dgm:prSet presAssocID="{4A70BD66-889E-47D6-ABC6-B988018A9F91}" presName="textRect" presStyleLbl="revTx" presStyleIdx="0" presStyleCnt="3" custLinFactNeighborX="3086" custLinFactNeighborY="-51843">
        <dgm:presLayoutVars>
          <dgm:chMax val="1"/>
          <dgm:chPref val="1"/>
        </dgm:presLayoutVars>
      </dgm:prSet>
      <dgm:spPr/>
    </dgm:pt>
    <dgm:pt modelId="{6808CA65-A57F-4EDC-ADA9-300F144B7A89}" type="pres">
      <dgm:prSet presAssocID="{83091563-1586-4284-8E8C-1ED268D89E4E}" presName="sibTrans" presStyleCnt="0"/>
      <dgm:spPr/>
    </dgm:pt>
    <dgm:pt modelId="{CADE0CB7-A1AC-4CF0-9DE6-9EC854CA7FB0}" type="pres">
      <dgm:prSet presAssocID="{727FD32C-25D6-4E51-B5C1-087D483220CE}" presName="compNode" presStyleCnt="0"/>
      <dgm:spPr/>
    </dgm:pt>
    <dgm:pt modelId="{DC3001A2-F259-41D9-85E1-2513F5FD492E}" type="pres">
      <dgm:prSet presAssocID="{727FD32C-25D6-4E51-B5C1-087D483220CE}" presName="iconRect" presStyleLbl="node1" presStyleIdx="1" presStyleCnt="3" custLinFactNeighborX="9225" custLinFactNeighborY="4608"/>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a:stretch>
        </a:blipFill>
      </dgm:spPr>
    </dgm:pt>
    <dgm:pt modelId="{8930A924-DC63-427A-AECF-A4E6381781C8}" type="pres">
      <dgm:prSet presAssocID="{727FD32C-25D6-4E51-B5C1-087D483220CE}" presName="spaceRect" presStyleCnt="0"/>
      <dgm:spPr/>
    </dgm:pt>
    <dgm:pt modelId="{D188326E-2DCE-45B5-975D-1E8F5FF2B752}" type="pres">
      <dgm:prSet presAssocID="{727FD32C-25D6-4E51-B5C1-087D483220CE}" presName="textRect" presStyleLbl="revTx" presStyleIdx="1" presStyleCnt="3" custScaleX="36522" custScaleY="64157" custLinFactNeighborX="809" custLinFactNeighborY="-76538">
        <dgm:presLayoutVars>
          <dgm:chMax val="1"/>
          <dgm:chPref val="1"/>
        </dgm:presLayoutVars>
      </dgm:prSet>
      <dgm:spPr/>
    </dgm:pt>
    <dgm:pt modelId="{6AA50C17-5F11-41CF-ADDE-718F0098D208}" type="pres">
      <dgm:prSet presAssocID="{B165B67D-052A-4AAF-AADA-879D97583DDC}" presName="sibTrans" presStyleCnt="0"/>
      <dgm:spPr/>
    </dgm:pt>
    <dgm:pt modelId="{25879D56-82B0-4758-8235-3D4BFBBA8A51}" type="pres">
      <dgm:prSet presAssocID="{1C41EEBE-31C5-47B8-BBCF-E3CC2CBB4A1A}" presName="compNode" presStyleCnt="0"/>
      <dgm:spPr/>
    </dgm:pt>
    <dgm:pt modelId="{B8964652-C4F6-4B42-8661-06A17007D533}" type="pres">
      <dgm:prSet presAssocID="{1C41EEBE-31C5-47B8-BBCF-E3CC2CBB4A1A}" presName="iconRect" presStyleLbl="node1" presStyleIdx="2" presStyleCnt="3" custAng="10800000" custFlipVert="1" custFlipHor="1" custScaleX="108777" custScaleY="105697" custLinFactNeighborX="-9808" custLinFactNeighborY="6522"/>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l="-8000" r="-8000"/>
          </a:stretch>
        </a:blipFill>
      </dgm:spPr>
    </dgm:pt>
    <dgm:pt modelId="{AA12F61C-2C69-4413-848E-6184BCC3D48B}" type="pres">
      <dgm:prSet presAssocID="{1C41EEBE-31C5-47B8-BBCF-E3CC2CBB4A1A}" presName="spaceRect" presStyleCnt="0"/>
      <dgm:spPr/>
    </dgm:pt>
    <dgm:pt modelId="{C5DAEB8F-2A31-4A7B-8AFD-C9488E565639}" type="pres">
      <dgm:prSet presAssocID="{1C41EEBE-31C5-47B8-BBCF-E3CC2CBB4A1A}" presName="textRect" presStyleLbl="revTx" presStyleIdx="2" presStyleCnt="3" custScaleY="56434" custLinFactNeighborX="-2260" custLinFactNeighborY="-87020">
        <dgm:presLayoutVars>
          <dgm:chMax val="1"/>
          <dgm:chPref val="1"/>
        </dgm:presLayoutVars>
      </dgm:prSet>
      <dgm:spPr/>
    </dgm:pt>
  </dgm:ptLst>
  <dgm:cxnLst>
    <dgm:cxn modelId="{804A5611-213C-4005-A40B-0ECEA6B3E3B1}" srcId="{EC4A0A53-166E-472E-85D7-3455A3ABA9D9}" destId="{727FD32C-25D6-4E51-B5C1-087D483220CE}" srcOrd="1" destOrd="0" parTransId="{4D977483-9B26-4281-AEED-A6CAFF437514}" sibTransId="{B165B67D-052A-4AAF-AADA-879D97583DDC}"/>
    <dgm:cxn modelId="{5E0DAD22-335E-4604-961A-2C55E75BC624}" srcId="{EC4A0A53-166E-472E-85D7-3455A3ABA9D9}" destId="{1C41EEBE-31C5-47B8-BBCF-E3CC2CBB4A1A}" srcOrd="2" destOrd="0" parTransId="{89BF6DAE-8CBB-46BB-8CD8-A995CB979A0C}" sibTransId="{28DECE37-0A02-444D-9C12-B61B50E606A3}"/>
    <dgm:cxn modelId="{A8EAF05F-E9FF-4668-9778-FD7B232571B5}" type="presOf" srcId="{727FD32C-25D6-4E51-B5C1-087D483220CE}" destId="{D188326E-2DCE-45B5-975D-1E8F5FF2B752}" srcOrd="0" destOrd="0" presId="urn:microsoft.com/office/officeart/2018/2/layout/IconLabelList"/>
    <dgm:cxn modelId="{98806677-ABCC-4977-BA23-445F30F7EE59}" type="presOf" srcId="{4A70BD66-889E-47D6-ABC6-B988018A9F91}" destId="{EFC83CBB-BA30-41CF-B26B-71FCA506F00C}" srcOrd="0" destOrd="0" presId="urn:microsoft.com/office/officeart/2018/2/layout/IconLabelList"/>
    <dgm:cxn modelId="{56360C8C-B5B4-4B34-AFA2-039D61BFD5BD}" srcId="{EC4A0A53-166E-472E-85D7-3455A3ABA9D9}" destId="{4A70BD66-889E-47D6-ABC6-B988018A9F91}" srcOrd="0" destOrd="0" parTransId="{0921E82F-F878-4ADA-8800-9148AF9AC81C}" sibTransId="{83091563-1586-4284-8E8C-1ED268D89E4E}"/>
    <dgm:cxn modelId="{85742CA5-A588-4564-8E87-477E29C6AD50}" type="presOf" srcId="{1C41EEBE-31C5-47B8-BBCF-E3CC2CBB4A1A}" destId="{C5DAEB8F-2A31-4A7B-8AFD-C9488E565639}" srcOrd="0" destOrd="0" presId="urn:microsoft.com/office/officeart/2018/2/layout/IconLabelList"/>
    <dgm:cxn modelId="{B8FD51E9-36EA-4949-855F-EAFF15FDD931}" type="presOf" srcId="{EC4A0A53-166E-472E-85D7-3455A3ABA9D9}" destId="{73278AFE-44BE-4859-8581-E2B216C97BB2}" srcOrd="0" destOrd="0" presId="urn:microsoft.com/office/officeart/2018/2/layout/IconLabelList"/>
    <dgm:cxn modelId="{783F87FD-8315-464B-8983-85295A6F6EBA}" type="presParOf" srcId="{73278AFE-44BE-4859-8581-E2B216C97BB2}" destId="{4D31564D-EDBB-4AEE-9C5C-3B7EC119E914}" srcOrd="0" destOrd="0" presId="urn:microsoft.com/office/officeart/2018/2/layout/IconLabelList"/>
    <dgm:cxn modelId="{C4462CEC-97DA-4832-98EB-39CF5018766A}" type="presParOf" srcId="{4D31564D-EDBB-4AEE-9C5C-3B7EC119E914}" destId="{4D770D1B-E611-4166-B5DE-6537B6B4AF61}" srcOrd="0" destOrd="0" presId="urn:microsoft.com/office/officeart/2018/2/layout/IconLabelList"/>
    <dgm:cxn modelId="{C3F29806-8E95-4164-9208-79C512BDC760}" type="presParOf" srcId="{4D31564D-EDBB-4AEE-9C5C-3B7EC119E914}" destId="{74DE1625-8DC6-4D87-BF47-C6C39F524F68}" srcOrd="1" destOrd="0" presId="urn:microsoft.com/office/officeart/2018/2/layout/IconLabelList"/>
    <dgm:cxn modelId="{45E73667-4116-4AE5-9836-C5DE55271300}" type="presParOf" srcId="{4D31564D-EDBB-4AEE-9C5C-3B7EC119E914}" destId="{EFC83CBB-BA30-41CF-B26B-71FCA506F00C}" srcOrd="2" destOrd="0" presId="urn:microsoft.com/office/officeart/2018/2/layout/IconLabelList"/>
    <dgm:cxn modelId="{7C3EF412-2857-4AAE-B94A-4247FEA94EDE}" type="presParOf" srcId="{73278AFE-44BE-4859-8581-E2B216C97BB2}" destId="{6808CA65-A57F-4EDC-ADA9-300F144B7A89}" srcOrd="1" destOrd="0" presId="urn:microsoft.com/office/officeart/2018/2/layout/IconLabelList"/>
    <dgm:cxn modelId="{394C9A42-D5CD-4D9F-9E6F-E7134F588E31}" type="presParOf" srcId="{73278AFE-44BE-4859-8581-E2B216C97BB2}" destId="{CADE0CB7-A1AC-4CF0-9DE6-9EC854CA7FB0}" srcOrd="2" destOrd="0" presId="urn:microsoft.com/office/officeart/2018/2/layout/IconLabelList"/>
    <dgm:cxn modelId="{AC17F390-A7C7-4CE9-A143-028A6D93946C}" type="presParOf" srcId="{CADE0CB7-A1AC-4CF0-9DE6-9EC854CA7FB0}" destId="{DC3001A2-F259-41D9-85E1-2513F5FD492E}" srcOrd="0" destOrd="0" presId="urn:microsoft.com/office/officeart/2018/2/layout/IconLabelList"/>
    <dgm:cxn modelId="{3EBB8E11-E7FA-4524-92FE-F5D861E2BBD5}" type="presParOf" srcId="{CADE0CB7-A1AC-4CF0-9DE6-9EC854CA7FB0}" destId="{8930A924-DC63-427A-AECF-A4E6381781C8}" srcOrd="1" destOrd="0" presId="urn:microsoft.com/office/officeart/2018/2/layout/IconLabelList"/>
    <dgm:cxn modelId="{83984803-F003-44DB-BDFD-F6F902FBA05B}" type="presParOf" srcId="{CADE0CB7-A1AC-4CF0-9DE6-9EC854CA7FB0}" destId="{D188326E-2DCE-45B5-975D-1E8F5FF2B752}" srcOrd="2" destOrd="0" presId="urn:microsoft.com/office/officeart/2018/2/layout/IconLabelList"/>
    <dgm:cxn modelId="{A058BDFB-8A89-4145-8541-716934CDE353}" type="presParOf" srcId="{73278AFE-44BE-4859-8581-E2B216C97BB2}" destId="{6AA50C17-5F11-41CF-ADDE-718F0098D208}" srcOrd="3" destOrd="0" presId="urn:microsoft.com/office/officeart/2018/2/layout/IconLabelList"/>
    <dgm:cxn modelId="{622A17CA-023E-4917-9B66-6EA37E49A69E}" type="presParOf" srcId="{73278AFE-44BE-4859-8581-E2B216C97BB2}" destId="{25879D56-82B0-4758-8235-3D4BFBBA8A51}" srcOrd="4" destOrd="0" presId="urn:microsoft.com/office/officeart/2018/2/layout/IconLabelList"/>
    <dgm:cxn modelId="{9E2726A4-E85B-4619-B469-E9A6787D292D}" type="presParOf" srcId="{25879D56-82B0-4758-8235-3D4BFBBA8A51}" destId="{B8964652-C4F6-4B42-8661-06A17007D533}" srcOrd="0" destOrd="0" presId="urn:microsoft.com/office/officeart/2018/2/layout/IconLabelList"/>
    <dgm:cxn modelId="{B6604694-5C05-4FCD-9AE4-8EEBAF724D68}" type="presParOf" srcId="{25879D56-82B0-4758-8235-3D4BFBBA8A51}" destId="{AA12F61C-2C69-4413-848E-6184BCC3D48B}" srcOrd="1" destOrd="0" presId="urn:microsoft.com/office/officeart/2018/2/layout/IconLabelList"/>
    <dgm:cxn modelId="{CDD6EF74-6BD9-4759-BB87-9B5722AB532B}" type="presParOf" srcId="{25879D56-82B0-4758-8235-3D4BFBBA8A51}" destId="{C5DAEB8F-2A31-4A7B-8AFD-C9488E5656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70D1B-E611-4166-B5DE-6537B6B4AF61}">
      <dsp:nvSpPr>
        <dsp:cNvPr id="0" name=""/>
        <dsp:cNvSpPr/>
      </dsp:nvSpPr>
      <dsp:spPr>
        <a:xfrm>
          <a:off x="1244741" y="788014"/>
          <a:ext cx="1305820" cy="1305820"/>
        </a:xfrm>
        <a:prstGeom prst="rect">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FC83CBB-BA30-41CF-B26B-71FCA506F00C}">
      <dsp:nvSpPr>
        <dsp:cNvPr id="0" name=""/>
        <dsp:cNvSpPr/>
      </dsp:nvSpPr>
      <dsp:spPr>
        <a:xfrm>
          <a:off x="536290" y="2078067"/>
          <a:ext cx="29018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GB" sz="2600" kern="1200" dirty="0"/>
            <a:t>Email</a:t>
          </a:r>
          <a:endParaRPr lang="en-US" sz="2600" kern="1200" dirty="0"/>
        </a:p>
      </dsp:txBody>
      <dsp:txXfrm>
        <a:off x="536290" y="2078067"/>
        <a:ext cx="2901823" cy="720000"/>
      </dsp:txXfrm>
    </dsp:sp>
    <dsp:sp modelId="{DC3001A2-F259-41D9-85E1-2513F5FD492E}">
      <dsp:nvSpPr>
        <dsp:cNvPr id="0" name=""/>
        <dsp:cNvSpPr/>
      </dsp:nvSpPr>
      <dsp:spPr>
        <a:xfrm>
          <a:off x="4774846" y="912704"/>
          <a:ext cx="1305820" cy="1305820"/>
        </a:xfrm>
        <a:prstGeom prst="rect">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88326E-2DCE-45B5-975D-1E8F5FF2B752}">
      <dsp:nvSpPr>
        <dsp:cNvPr id="0" name=""/>
        <dsp:cNvSpPr/>
      </dsp:nvSpPr>
      <dsp:spPr>
        <a:xfrm>
          <a:off x="4800868" y="2093815"/>
          <a:ext cx="1059804" cy="461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GB" sz="2600" kern="1200" dirty="0"/>
            <a:t>Call</a:t>
          </a:r>
          <a:endParaRPr lang="en-US" sz="2600" kern="1200" dirty="0"/>
        </a:p>
      </dsp:txBody>
      <dsp:txXfrm>
        <a:off x="4800868" y="2093815"/>
        <a:ext cx="1059804" cy="461930"/>
      </dsp:txXfrm>
    </dsp:sp>
    <dsp:sp modelId="{B8964652-C4F6-4B42-8661-06A17007D533}">
      <dsp:nvSpPr>
        <dsp:cNvPr id="0" name=""/>
        <dsp:cNvSpPr/>
      </dsp:nvSpPr>
      <dsp:spPr>
        <a:xfrm rot="10800000" flipH="1" flipV="1">
          <a:off x="7878646" y="933001"/>
          <a:ext cx="1420432" cy="1380213"/>
        </a:xfrm>
        <a:prstGeom prst="rect">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l="-8000" r="-8000"/>
          </a:stretch>
        </a:blipFill>
        <a:ln>
          <a:noFill/>
        </a:ln>
        <a:effectLst/>
      </dsp:spPr>
      <dsp:style>
        <a:lnRef idx="0">
          <a:scrgbClr r="0" g="0" b="0"/>
        </a:lnRef>
        <a:fillRef idx="3">
          <a:scrgbClr r="0" g="0" b="0"/>
        </a:fillRef>
        <a:effectRef idx="2">
          <a:scrgbClr r="0" g="0" b="0"/>
        </a:effectRef>
        <a:fontRef idx="minor">
          <a:schemeClr val="lt1"/>
        </a:fontRef>
      </dsp:style>
    </dsp:sp>
    <dsp:sp modelId="{C5DAEB8F-2A31-4A7B-8AFD-C9488E565639}">
      <dsp:nvSpPr>
        <dsp:cNvPr id="0" name=""/>
        <dsp:cNvSpPr/>
      </dsp:nvSpPr>
      <dsp:spPr>
        <a:xfrm>
          <a:off x="7200444" y="2078647"/>
          <a:ext cx="2901823" cy="406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GB" sz="2600" kern="1200" dirty="0"/>
            <a:t>Email and Call</a:t>
          </a:r>
          <a:endParaRPr lang="en-US" sz="2600" kern="1200" dirty="0"/>
        </a:p>
      </dsp:txBody>
      <dsp:txXfrm>
        <a:off x="7200444" y="2078647"/>
        <a:ext cx="2901823" cy="4063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8FF8B-3DC7-419D-8A4D-56C73B55C041}" type="datetimeFigureOut">
              <a:rPr lang="en-GB" smtClean="0"/>
              <a:t>03/01/2024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0E186-155A-492B-92AB-026C1D79C26F}" type="slidenum">
              <a:rPr lang="en-GB" smtClean="0"/>
              <a:t>‹#›</a:t>
            </a:fld>
            <a:endParaRPr lang="en-GB"/>
          </a:p>
        </p:txBody>
      </p:sp>
    </p:spTree>
    <p:extLst>
      <p:ext uri="{BB962C8B-B14F-4D97-AF65-F5344CB8AC3E}">
        <p14:creationId xmlns:p14="http://schemas.microsoft.com/office/powerpoint/2010/main" val="139448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Established Heritage:</a:t>
            </a:r>
            <a:r>
              <a:rPr lang="en-GB" b="0" i="0" dirty="0">
                <a:solidFill>
                  <a:srgbClr val="374151"/>
                </a:solidFill>
                <a:effectLst/>
                <a:latin typeface="Söhne"/>
              </a:rPr>
              <a:t> Founded in 1984, offering a diverse array of office products including pens, notebooks, desk chairs, and monitors.</a:t>
            </a:r>
          </a:p>
          <a:p>
            <a:pPr algn="l">
              <a:buFont typeface="Arial" panose="020B0604020202020204" pitchFamily="34" charset="0"/>
              <a:buChar char="•"/>
            </a:pPr>
            <a:r>
              <a:rPr lang="en-GB" b="1" i="0" dirty="0">
                <a:solidFill>
                  <a:srgbClr val="374151"/>
                </a:solidFill>
                <a:effectLst/>
                <a:latin typeface="Söhne"/>
              </a:rPr>
              <a:t>Six-Week Sales Analysis:</a:t>
            </a:r>
            <a:r>
              <a:rPr lang="en-GB" b="0" i="0" dirty="0">
                <a:solidFill>
                  <a:srgbClr val="374151"/>
                </a:solidFill>
                <a:effectLst/>
                <a:latin typeface="Söhne"/>
              </a:rPr>
              <a:t> Analysing sales data post the introduction of a new product line.</a:t>
            </a:r>
          </a:p>
          <a:p>
            <a:pPr algn="l">
              <a:buFont typeface="Arial" panose="020B0604020202020204" pitchFamily="34" charset="0"/>
              <a:buChar char="•"/>
            </a:pPr>
            <a:r>
              <a:rPr lang="en-GB" b="1" i="0" dirty="0">
                <a:solidFill>
                  <a:srgbClr val="374151"/>
                </a:solidFill>
                <a:effectLst/>
                <a:latin typeface="Söhne"/>
              </a:rPr>
              <a:t>Impact Evaluation:</a:t>
            </a:r>
            <a:r>
              <a:rPr lang="en-GB" b="0" i="0" dirty="0">
                <a:solidFill>
                  <a:srgbClr val="374151"/>
                </a:solidFill>
                <a:effectLst/>
                <a:latin typeface="Söhne"/>
              </a:rPr>
              <a:t> Assessing different sales strategies to gauge their influence on revenue and market penetration.</a:t>
            </a:r>
          </a:p>
          <a:p>
            <a:pPr algn="l">
              <a:buFont typeface="Arial" panose="020B0604020202020204" pitchFamily="34" charset="0"/>
              <a:buChar char="•"/>
            </a:pPr>
            <a:r>
              <a:rPr lang="en-GB" b="1" i="0" dirty="0">
                <a:solidFill>
                  <a:srgbClr val="374151"/>
                </a:solidFill>
                <a:effectLst/>
                <a:latin typeface="Söhne"/>
              </a:rPr>
              <a:t>Evolving Market Demands:</a:t>
            </a:r>
            <a:r>
              <a:rPr lang="en-GB" b="0" i="0" dirty="0">
                <a:solidFill>
                  <a:srgbClr val="374151"/>
                </a:solidFill>
                <a:effectLst/>
                <a:latin typeface="Söhne"/>
              </a:rPr>
              <a:t> Despite the increasing digital landscape, there remains a consistent demand for traditional office supplies such as notebooks, pens, and sticky notes.</a:t>
            </a:r>
          </a:p>
          <a:p>
            <a:pPr algn="l">
              <a:buFont typeface="Arial" panose="020B0604020202020204" pitchFamily="34" charset="0"/>
              <a:buChar char="•"/>
            </a:pPr>
            <a:r>
              <a:rPr lang="en-GB" b="1" i="0" dirty="0">
                <a:solidFill>
                  <a:srgbClr val="374151"/>
                </a:solidFill>
                <a:effectLst/>
                <a:latin typeface="Söhne"/>
              </a:rPr>
              <a:t>Customer Confidence:</a:t>
            </a:r>
            <a:r>
              <a:rPr lang="en-GB" b="0" i="0" dirty="0">
                <a:solidFill>
                  <a:srgbClr val="374151"/>
                </a:solidFill>
                <a:effectLst/>
                <a:latin typeface="Söhne"/>
              </a:rPr>
              <a:t> Recognised as a trusted provider with enduring customer relationships.</a:t>
            </a:r>
          </a:p>
          <a:p>
            <a:pPr algn="l">
              <a:buFont typeface="Arial" panose="020B0604020202020204" pitchFamily="34" charset="0"/>
              <a:buChar char="•"/>
            </a:pPr>
            <a:r>
              <a:rPr lang="en-GB" b="1" i="0" dirty="0">
                <a:solidFill>
                  <a:srgbClr val="374151"/>
                </a:solidFill>
                <a:effectLst/>
                <a:latin typeface="Söhne"/>
              </a:rPr>
              <a:t>Cost-Effective Sales:</a:t>
            </a:r>
            <a:r>
              <a:rPr lang="en-GB" b="0" i="0" dirty="0">
                <a:solidFill>
                  <a:srgbClr val="374151"/>
                </a:solidFill>
                <a:effectLst/>
                <a:latin typeface="Söhne"/>
              </a:rPr>
              <a:t> Acknowledging the expense of new product launches, thus necessitating the use of the most efficient sales methods.</a:t>
            </a:r>
          </a:p>
          <a:p>
            <a:pPr algn="l">
              <a:buFont typeface="Arial" panose="020B0604020202020204" pitchFamily="34" charset="0"/>
              <a:buChar char="•"/>
            </a:pPr>
            <a:r>
              <a:rPr lang="en-GB" b="1" i="0" dirty="0">
                <a:solidFill>
                  <a:srgbClr val="374151"/>
                </a:solidFill>
                <a:effectLst/>
                <a:latin typeface="Söhne"/>
              </a:rPr>
              <a:t>Adaptability in Approach:</a:t>
            </a:r>
            <a:r>
              <a:rPr lang="en-GB" b="0" i="0" dirty="0">
                <a:solidFill>
                  <a:srgbClr val="374151"/>
                </a:solidFill>
                <a:effectLst/>
                <a:latin typeface="Söhne"/>
              </a:rPr>
              <a:t> Understanding the necessity for varied sales techniques for each new product, allowing for quick adaptation and learning from market responses.</a:t>
            </a:r>
          </a:p>
          <a:p>
            <a:endParaRPr lang="en-GB" dirty="0"/>
          </a:p>
        </p:txBody>
      </p:sp>
      <p:sp>
        <p:nvSpPr>
          <p:cNvPr id="4" name="Slide Number Placeholder 3"/>
          <p:cNvSpPr>
            <a:spLocks noGrp="1"/>
          </p:cNvSpPr>
          <p:nvPr>
            <p:ph type="sldNum" sz="quarter" idx="5"/>
          </p:nvPr>
        </p:nvSpPr>
        <p:spPr/>
        <p:txBody>
          <a:bodyPr/>
          <a:lstStyle/>
          <a:p>
            <a:fld id="{D2C0E186-155A-492B-92AB-026C1D79C26F}" type="slidenum">
              <a:rPr lang="en-GB" smtClean="0"/>
              <a:t>3</a:t>
            </a:fld>
            <a:endParaRPr lang="en-GB"/>
          </a:p>
        </p:txBody>
      </p:sp>
    </p:spTree>
    <p:extLst>
      <p:ext uri="{BB962C8B-B14F-4D97-AF65-F5344CB8AC3E}">
        <p14:creationId xmlns:p14="http://schemas.microsoft.com/office/powerpoint/2010/main" val="128428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January 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315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January 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2391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January 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1702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January 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7946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January 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526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January 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765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January 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092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January 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893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January 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97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January 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3967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January 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7874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January 3,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361393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yellow triangle pattern&#10;&#10;Description automatically generated">
            <a:extLst>
              <a:ext uri="{FF2B5EF4-FFF2-40B4-BE49-F238E27FC236}">
                <a16:creationId xmlns:a16="http://schemas.microsoft.com/office/drawing/2014/main" id="{08DB6B12-010C-A7BF-65E0-3B170232B9B1}"/>
              </a:ext>
            </a:extLst>
          </p:cNvPr>
          <p:cNvPicPr>
            <a:picLocks noChangeAspect="1"/>
          </p:cNvPicPr>
          <p:nvPr/>
        </p:nvPicPr>
        <p:blipFill rotWithShape="1">
          <a:blip r:embed="rId2"/>
          <a:srcRect l="11280" r="44064"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BF73F-1346-5B10-765D-DE1F1DFBDA51}"/>
              </a:ext>
            </a:extLst>
          </p:cNvPr>
          <p:cNvSpPr>
            <a:spLocks noGrp="1"/>
          </p:cNvSpPr>
          <p:nvPr>
            <p:ph type="ctrTitle"/>
          </p:nvPr>
        </p:nvSpPr>
        <p:spPr>
          <a:xfrm>
            <a:off x="5275425" y="768485"/>
            <a:ext cx="6133656" cy="3169674"/>
          </a:xfrm>
        </p:spPr>
        <p:txBody>
          <a:bodyPr>
            <a:normAutofit/>
          </a:bodyPr>
          <a:lstStyle/>
          <a:p>
            <a:pPr algn="r"/>
            <a:r>
              <a:rPr lang="en-GB" dirty="0">
                <a:solidFill>
                  <a:schemeClr val="bg1"/>
                </a:solidFill>
              </a:rPr>
              <a:t>What's the Best Approach for New Product Success?</a:t>
            </a:r>
          </a:p>
        </p:txBody>
      </p:sp>
      <p:sp>
        <p:nvSpPr>
          <p:cNvPr id="3" name="Subtitle 2">
            <a:extLst>
              <a:ext uri="{FF2B5EF4-FFF2-40B4-BE49-F238E27FC236}">
                <a16:creationId xmlns:a16="http://schemas.microsoft.com/office/drawing/2014/main" id="{BAB874EA-1F3C-9748-13EE-0C45145B0106}"/>
              </a:ext>
            </a:extLst>
          </p:cNvPr>
          <p:cNvSpPr>
            <a:spLocks noGrp="1"/>
          </p:cNvSpPr>
          <p:nvPr>
            <p:ph type="subTitle" idx="1"/>
          </p:nvPr>
        </p:nvSpPr>
        <p:spPr>
          <a:xfrm>
            <a:off x="5862918" y="4793128"/>
            <a:ext cx="5462494" cy="1141157"/>
          </a:xfrm>
        </p:spPr>
        <p:txBody>
          <a:bodyPr>
            <a:normAutofit/>
          </a:bodyPr>
          <a:lstStyle/>
          <a:p>
            <a:pPr algn="r"/>
            <a:r>
              <a:rPr lang="en-GB" sz="1400" dirty="0">
                <a:solidFill>
                  <a:schemeClr val="bg1"/>
                </a:solidFill>
              </a:rPr>
              <a:t>Abinash Dhakal</a:t>
            </a:r>
          </a:p>
        </p:txBody>
      </p:sp>
    </p:spTree>
    <p:extLst>
      <p:ext uri="{BB962C8B-B14F-4D97-AF65-F5344CB8AC3E}">
        <p14:creationId xmlns:p14="http://schemas.microsoft.com/office/powerpoint/2010/main" val="277368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AA26-769F-8143-4827-1EA079044E38}"/>
              </a:ext>
            </a:extLst>
          </p:cNvPr>
          <p:cNvSpPr>
            <a:spLocks noGrp="1"/>
          </p:cNvSpPr>
          <p:nvPr>
            <p:ph type="title"/>
          </p:nvPr>
        </p:nvSpPr>
        <p:spPr>
          <a:xfrm>
            <a:off x="1155700" y="0"/>
            <a:ext cx="10241280" cy="814324"/>
          </a:xfrm>
        </p:spPr>
        <p:txBody>
          <a:bodyPr/>
          <a:lstStyle/>
          <a:p>
            <a:r>
              <a:rPr lang="en-GB" dirty="0"/>
              <a:t>Metric: Conversion Rate</a:t>
            </a:r>
          </a:p>
        </p:txBody>
      </p:sp>
      <p:sp>
        <p:nvSpPr>
          <p:cNvPr id="3" name="Content Placeholder 2">
            <a:extLst>
              <a:ext uri="{FF2B5EF4-FFF2-40B4-BE49-F238E27FC236}">
                <a16:creationId xmlns:a16="http://schemas.microsoft.com/office/drawing/2014/main" id="{50072F23-2C1D-29BB-CF09-C5C9B1DEFCCE}"/>
              </a:ext>
            </a:extLst>
          </p:cNvPr>
          <p:cNvSpPr>
            <a:spLocks noGrp="1"/>
          </p:cNvSpPr>
          <p:nvPr>
            <p:ph idx="1"/>
          </p:nvPr>
        </p:nvSpPr>
        <p:spPr>
          <a:xfrm>
            <a:off x="975360" y="1093724"/>
            <a:ext cx="10241280" cy="3959352"/>
          </a:xfrm>
        </p:spPr>
        <p:txBody>
          <a:bodyPr>
            <a:normAutofit/>
          </a:bodyPr>
          <a:lstStyle/>
          <a:p>
            <a:r>
              <a:rPr lang="en-GB" sz="1800" b="1" dirty="0"/>
              <a:t>Definition</a:t>
            </a:r>
            <a:r>
              <a:rPr lang="en-GB" sz="1800" dirty="0"/>
              <a:t>: The ratio of successful conversions (e.g., completed purchases) attributed to each sales approach (call, email, email + call) compared to the total number of visitors corresponding to that approach within a specific period.</a:t>
            </a:r>
          </a:p>
          <a:p>
            <a:r>
              <a:rPr lang="en-GB" sz="1800" b="1" dirty="0"/>
              <a:t>Usage</a:t>
            </a:r>
            <a:r>
              <a:rPr lang="en-GB" sz="1800" dirty="0"/>
              <a:t>: This metric helps assess the effectiveness of each sales approach in converting leads to customers. It provides insights into which method yields higher conversion rates and informs strategic decisions for resource allocation and improvement.</a:t>
            </a:r>
          </a:p>
          <a:p>
            <a:r>
              <a:rPr lang="en-GB" sz="1800" b="1" dirty="0"/>
              <a:t>Insights</a:t>
            </a:r>
            <a:r>
              <a:rPr lang="en-GB" sz="1800" dirty="0"/>
              <a:t>: A higher Conversion Rate for a particular sales approach indicates better engagement and efficiency in converting leads into customers. Lower rates may signal areas requiring optimization or enhancement in the sales process.</a:t>
            </a:r>
          </a:p>
          <a:p>
            <a:endParaRPr lang="en-GB" sz="1800" dirty="0"/>
          </a:p>
          <a:p>
            <a:pPr marL="0" indent="0">
              <a:buNone/>
            </a:pPr>
            <a:endParaRPr lang="en-GB" sz="1800" dirty="0"/>
          </a:p>
        </p:txBody>
      </p:sp>
      <p:sp>
        <p:nvSpPr>
          <p:cNvPr id="4" name="Content Placeholder 2">
            <a:extLst>
              <a:ext uri="{FF2B5EF4-FFF2-40B4-BE49-F238E27FC236}">
                <a16:creationId xmlns:a16="http://schemas.microsoft.com/office/drawing/2014/main" id="{419C0650-01D0-D69B-B827-6BE4532098EC}"/>
              </a:ext>
            </a:extLst>
          </p:cNvPr>
          <p:cNvSpPr txBox="1">
            <a:spLocks/>
          </p:cNvSpPr>
          <p:nvPr/>
        </p:nvSpPr>
        <p:spPr>
          <a:xfrm>
            <a:off x="884384" y="4538726"/>
            <a:ext cx="10241280" cy="1587500"/>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t>Forecast</a:t>
            </a:r>
            <a:r>
              <a:rPr lang="en-GB" sz="1800" dirty="0"/>
              <a:t>:</a:t>
            </a:r>
          </a:p>
          <a:p>
            <a:r>
              <a:rPr lang="en-GB" sz="1600" dirty="0"/>
              <a:t>Customer base: 15,000,  Average order value: £93.93, Desired conversion rate: 3%</a:t>
            </a:r>
          </a:p>
          <a:p>
            <a:r>
              <a:rPr lang="en-GB" sz="1600" dirty="0"/>
              <a:t>Number of purchases at 3% = Number of website visitors * 3%</a:t>
            </a:r>
          </a:p>
          <a:p>
            <a:r>
              <a:rPr lang="en-GB" sz="1600" dirty="0"/>
              <a:t>Additional revenue = (conversion rate at 3% - current conversion rate) * £93.93</a:t>
            </a:r>
          </a:p>
        </p:txBody>
      </p:sp>
    </p:spTree>
    <p:extLst>
      <p:ext uri="{BB962C8B-B14F-4D97-AF65-F5344CB8AC3E}">
        <p14:creationId xmlns:p14="http://schemas.microsoft.com/office/powerpoint/2010/main" val="212235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3CC1-95E9-C630-8141-B275144F8DFE}"/>
              </a:ext>
            </a:extLst>
          </p:cNvPr>
          <p:cNvSpPr>
            <a:spLocks noGrp="1"/>
          </p:cNvSpPr>
          <p:nvPr>
            <p:ph type="title"/>
          </p:nvPr>
        </p:nvSpPr>
        <p:spPr>
          <a:xfrm>
            <a:off x="0" y="89916"/>
            <a:ext cx="12192000" cy="696468"/>
          </a:xfrm>
        </p:spPr>
        <p:txBody>
          <a:bodyPr/>
          <a:lstStyle/>
          <a:p>
            <a:pPr algn="ctr"/>
            <a:r>
              <a:rPr lang="en-GB" dirty="0"/>
              <a:t>Summary</a:t>
            </a:r>
          </a:p>
        </p:txBody>
      </p:sp>
      <p:sp>
        <p:nvSpPr>
          <p:cNvPr id="3" name="Content Placeholder 2">
            <a:extLst>
              <a:ext uri="{FF2B5EF4-FFF2-40B4-BE49-F238E27FC236}">
                <a16:creationId xmlns:a16="http://schemas.microsoft.com/office/drawing/2014/main" id="{E4357CEA-5F0E-94D0-90A3-8AFE566D96CD}"/>
              </a:ext>
            </a:extLst>
          </p:cNvPr>
          <p:cNvSpPr>
            <a:spLocks noGrp="1"/>
          </p:cNvSpPr>
          <p:nvPr>
            <p:ph idx="1"/>
          </p:nvPr>
        </p:nvSpPr>
        <p:spPr>
          <a:xfrm>
            <a:off x="975360" y="1058164"/>
            <a:ext cx="10238740" cy="5025136"/>
          </a:xfrm>
        </p:spPr>
        <p:txBody>
          <a:bodyPr>
            <a:normAutofit fontScale="77500" lnSpcReduction="20000"/>
          </a:bodyPr>
          <a:lstStyle/>
          <a:p>
            <a:r>
              <a:rPr lang="en-GB" b="1" dirty="0"/>
              <a:t>Sales Volume vs. Revenue Generation:</a:t>
            </a:r>
          </a:p>
          <a:p>
            <a:r>
              <a:rPr lang="en-GB" dirty="0"/>
              <a:t>Email method dominated sales volume (51%), while Email + Call generated higher revenue per transaction.</a:t>
            </a:r>
          </a:p>
          <a:p>
            <a:r>
              <a:rPr lang="en-GB" dirty="0"/>
              <a:t>Recommendation: Prioritize the Email + Call strategy and discontinue the Call strategy for improved revenue outcomes.</a:t>
            </a:r>
          </a:p>
          <a:p>
            <a:r>
              <a:rPr lang="en-GB" b="1" dirty="0"/>
              <a:t>Long-Term Revenue Trend and Follow-Up Strategies:</a:t>
            </a:r>
          </a:p>
          <a:p>
            <a:r>
              <a:rPr lang="en-GB" dirty="0"/>
              <a:t>Email + Call strategy exhibited a promising long-term revenue trend compared to other methods.</a:t>
            </a:r>
          </a:p>
          <a:p>
            <a:r>
              <a:rPr lang="en-GB" dirty="0"/>
              <a:t>Suggested Action: Implement robust follow-up strategies to sustained revenue growth.</a:t>
            </a:r>
          </a:p>
          <a:p>
            <a:r>
              <a:rPr lang="en-GB" b="1" dirty="0"/>
              <a:t>Revenue Contribution from Top States:</a:t>
            </a:r>
          </a:p>
          <a:p>
            <a:r>
              <a:rPr lang="en-GB" dirty="0"/>
              <a:t>Top 5 states contributed substantially (36.7% of revenue).</a:t>
            </a:r>
          </a:p>
          <a:p>
            <a:r>
              <a:rPr lang="en-GB" dirty="0"/>
              <a:t>Strategy Recommendation: Tailor marketing efforts to target these high-performing states for increased revenue potential.</a:t>
            </a:r>
          </a:p>
          <a:p>
            <a:r>
              <a:rPr lang="en-GB" b="1" dirty="0"/>
              <a:t>Business Metric for Strategy Evaluation:</a:t>
            </a:r>
          </a:p>
          <a:p>
            <a:r>
              <a:rPr lang="en-GB" dirty="0"/>
              <a:t>Utilise business metrics to assess the success of implemented strategies, ensuring alignment with revenue and growth objectives.</a:t>
            </a:r>
          </a:p>
        </p:txBody>
      </p:sp>
    </p:spTree>
    <p:extLst>
      <p:ext uri="{BB962C8B-B14F-4D97-AF65-F5344CB8AC3E}">
        <p14:creationId xmlns:p14="http://schemas.microsoft.com/office/powerpoint/2010/main" val="77496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3C537-44A8-E596-D11E-415F925FD0D9}"/>
              </a:ext>
            </a:extLst>
          </p:cNvPr>
          <p:cNvSpPr>
            <a:spLocks noGrp="1"/>
          </p:cNvSpPr>
          <p:nvPr>
            <p:ph type="ctrTitle"/>
          </p:nvPr>
        </p:nvSpPr>
        <p:spPr>
          <a:xfrm>
            <a:off x="1523993" y="1897808"/>
            <a:ext cx="9144000" cy="3062384"/>
          </a:xfrm>
        </p:spPr>
        <p:txBody>
          <a:bodyPr anchor="ctr">
            <a:normAutofit/>
          </a:bodyPr>
          <a:lstStyle/>
          <a:p>
            <a:r>
              <a:rPr lang="en-GB" sz="4400" dirty="0">
                <a:solidFill>
                  <a:schemeClr val="bg1"/>
                </a:solidFill>
              </a:rPr>
              <a:t>Any questions?</a:t>
            </a:r>
          </a:p>
        </p:txBody>
      </p:sp>
      <p:sp>
        <p:nvSpPr>
          <p:cNvPr id="3" name="Subtitle 2">
            <a:extLst>
              <a:ext uri="{FF2B5EF4-FFF2-40B4-BE49-F238E27FC236}">
                <a16:creationId xmlns:a16="http://schemas.microsoft.com/office/drawing/2014/main" id="{5925DED2-8AE9-0DF6-4824-0A187FAF08FE}"/>
              </a:ext>
            </a:extLst>
          </p:cNvPr>
          <p:cNvSpPr>
            <a:spLocks noGrp="1"/>
          </p:cNvSpPr>
          <p:nvPr>
            <p:ph type="subTitle" idx="1"/>
          </p:nvPr>
        </p:nvSpPr>
        <p:spPr>
          <a:xfrm>
            <a:off x="2240273" y="1105447"/>
            <a:ext cx="7711440" cy="711200"/>
          </a:xfrm>
        </p:spPr>
        <p:txBody>
          <a:bodyPr anchor="ctr">
            <a:normAutofit/>
          </a:bodyPr>
          <a:lstStyle/>
          <a:p>
            <a:r>
              <a:rPr lang="en-GB" sz="1400" dirty="0">
                <a:solidFill>
                  <a:schemeClr val="bg1"/>
                </a:solidFill>
              </a:rPr>
              <a:t>Thank you for listening!</a:t>
            </a:r>
          </a:p>
        </p:txBody>
      </p:sp>
    </p:spTree>
    <p:extLst>
      <p:ext uri="{BB962C8B-B14F-4D97-AF65-F5344CB8AC3E}">
        <p14:creationId xmlns:p14="http://schemas.microsoft.com/office/powerpoint/2010/main" val="290068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ECE1-9180-115C-FCE2-3E27D3E26636}"/>
              </a:ext>
            </a:extLst>
          </p:cNvPr>
          <p:cNvSpPr>
            <a:spLocks noGrp="1"/>
          </p:cNvSpPr>
          <p:nvPr>
            <p:ph type="title"/>
          </p:nvPr>
        </p:nvSpPr>
        <p:spPr>
          <a:xfrm>
            <a:off x="1111542" y="311777"/>
            <a:ext cx="10241280" cy="1234440"/>
          </a:xfrm>
        </p:spPr>
        <p:txBody>
          <a:bodyPr>
            <a:normAutofit/>
          </a:bodyPr>
          <a:lstStyle/>
          <a:p>
            <a:r>
              <a:rPr lang="en-GB" sz="3200" dirty="0"/>
              <a:t>Executive Summary</a:t>
            </a:r>
          </a:p>
        </p:txBody>
      </p:sp>
      <p:sp>
        <p:nvSpPr>
          <p:cNvPr id="3" name="Content Placeholder 2">
            <a:extLst>
              <a:ext uri="{FF2B5EF4-FFF2-40B4-BE49-F238E27FC236}">
                <a16:creationId xmlns:a16="http://schemas.microsoft.com/office/drawing/2014/main" id="{B4E20E4D-CC27-543E-5C25-6E8E0652978B}"/>
              </a:ext>
            </a:extLst>
          </p:cNvPr>
          <p:cNvSpPr>
            <a:spLocks noGrp="1"/>
          </p:cNvSpPr>
          <p:nvPr>
            <p:ph idx="1"/>
          </p:nvPr>
        </p:nvSpPr>
        <p:spPr>
          <a:xfrm>
            <a:off x="826317" y="1753299"/>
            <a:ext cx="9710256" cy="4175704"/>
          </a:xfrm>
        </p:spPr>
        <p:txBody>
          <a:bodyPr>
            <a:normAutofit lnSpcReduction="10000"/>
          </a:bodyPr>
          <a:lstStyle/>
          <a:p>
            <a:r>
              <a:rPr lang="en-GB" sz="1800" b="1" i="0" dirty="0">
                <a:effectLst/>
              </a:rPr>
              <a:t>New Product Success and Sales Analysis Highlights: </a:t>
            </a:r>
            <a:r>
              <a:rPr lang="en-GB" sz="1800" b="0" i="0" dirty="0">
                <a:effectLst/>
              </a:rPr>
              <a:t>Sales analysis post-new product launch highlights Email (51%) and Email + Call (31.2%) methods as significant revenue contributors. Email + Call method demonstrates promising long-term revenue trend.</a:t>
            </a:r>
          </a:p>
          <a:p>
            <a:r>
              <a:rPr lang="en-GB" sz="1800" b="1" dirty="0"/>
              <a:t>Impact of Sales Approaches on Website Engagement: </a:t>
            </a:r>
            <a:r>
              <a:rPr lang="en-GB" sz="1800" dirty="0"/>
              <a:t>Direct interaction strategies (emails, calls) exhibit increased website engagement, indicating potential for enhanced sales effectiveness.</a:t>
            </a:r>
          </a:p>
          <a:p>
            <a:r>
              <a:rPr lang="en-GB" sz="1800" b="1" dirty="0"/>
              <a:t>Focus on Top States for Revenue Generation: </a:t>
            </a:r>
            <a:r>
              <a:rPr lang="en-GB" sz="1800" dirty="0"/>
              <a:t>Top states (California, Texas, New York, Florida, Illinois) contribute substantially (36.7% of revenue). Tailored marketing in these regions could amplify revenue potential.</a:t>
            </a:r>
          </a:p>
          <a:p>
            <a:r>
              <a:rPr lang="en-GB" sz="2000" b="1" dirty="0"/>
              <a:t>Conversion Rate Analysis: </a:t>
            </a:r>
            <a:r>
              <a:rPr lang="en-GB" sz="2000" dirty="0"/>
              <a:t> Conversion Rates provides valuable insights into lead conversion efficiency, guiding strategic optimisations for sales process enhancements.</a:t>
            </a:r>
          </a:p>
          <a:p>
            <a:endParaRPr lang="en-GB" sz="2000" dirty="0"/>
          </a:p>
          <a:p>
            <a:endParaRPr lang="en-GB" sz="2000" dirty="0"/>
          </a:p>
          <a:p>
            <a:endParaRPr lang="en-GB" sz="2000" dirty="0"/>
          </a:p>
          <a:p>
            <a:endParaRPr lang="en-GB" sz="2000" dirty="0"/>
          </a:p>
          <a:p>
            <a:pPr marL="0" indent="0">
              <a:buNone/>
            </a:pPr>
            <a:endParaRPr lang="en-GB" sz="2000" b="1" dirty="0"/>
          </a:p>
          <a:p>
            <a:pPr marL="0" indent="0">
              <a:buNone/>
            </a:pPr>
            <a:endParaRPr lang="en-GB" sz="2000" b="1" dirty="0"/>
          </a:p>
          <a:p>
            <a:pPr marL="0" indent="0">
              <a:buNone/>
            </a:pPr>
            <a:endParaRPr lang="en-GB" sz="2000" b="1" dirty="0"/>
          </a:p>
          <a:p>
            <a:pPr marL="0" indent="0">
              <a:buNone/>
            </a:pPr>
            <a:endParaRPr lang="en-GB" sz="2000" b="1" dirty="0"/>
          </a:p>
          <a:p>
            <a:endParaRPr lang="en-GB" dirty="0"/>
          </a:p>
        </p:txBody>
      </p:sp>
    </p:spTree>
    <p:extLst>
      <p:ext uri="{BB962C8B-B14F-4D97-AF65-F5344CB8AC3E}">
        <p14:creationId xmlns:p14="http://schemas.microsoft.com/office/powerpoint/2010/main" val="211639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0179-EAE3-6980-018B-214EB30C0491}"/>
              </a:ext>
            </a:extLst>
          </p:cNvPr>
          <p:cNvSpPr>
            <a:spLocks noGrp="1"/>
          </p:cNvSpPr>
          <p:nvPr>
            <p:ph type="title"/>
          </p:nvPr>
        </p:nvSpPr>
        <p:spPr/>
        <p:txBody>
          <a:bodyPr>
            <a:normAutofit fontScale="90000"/>
          </a:bodyPr>
          <a:lstStyle/>
          <a:p>
            <a:r>
              <a:rPr lang="en-GB" dirty="0"/>
              <a:t>Office Products Sales Analysis: Post-New Product Launch (6-Week Analysis)</a:t>
            </a:r>
          </a:p>
        </p:txBody>
      </p:sp>
      <p:sp>
        <p:nvSpPr>
          <p:cNvPr id="3" name="Content Placeholder 2">
            <a:extLst>
              <a:ext uri="{FF2B5EF4-FFF2-40B4-BE49-F238E27FC236}">
                <a16:creationId xmlns:a16="http://schemas.microsoft.com/office/drawing/2014/main" id="{B22503B1-CB0F-5B2D-B462-E503E12C28E6}"/>
              </a:ext>
            </a:extLst>
          </p:cNvPr>
          <p:cNvSpPr>
            <a:spLocks noGrp="1"/>
          </p:cNvSpPr>
          <p:nvPr>
            <p:ph idx="1"/>
          </p:nvPr>
        </p:nvSpPr>
        <p:spPr/>
        <p:txBody>
          <a:bodyPr>
            <a:normAutofit/>
          </a:bodyPr>
          <a:lstStyle/>
          <a:p>
            <a:r>
              <a:rPr lang="en-GB" b="1" i="0" dirty="0">
                <a:effectLst/>
                <a:latin typeface="Roboto" panose="02000000000000000000" pitchFamily="2" charset="0"/>
              </a:rPr>
              <a:t>Established</a:t>
            </a:r>
            <a:r>
              <a:rPr lang="en-GB" b="0" i="0" dirty="0">
                <a:effectLst/>
                <a:latin typeface="Roboto" panose="02000000000000000000" pitchFamily="2" charset="0"/>
              </a:rPr>
              <a:t> </a:t>
            </a:r>
            <a:r>
              <a:rPr lang="en-GB" b="1" i="0" dirty="0">
                <a:effectLst/>
                <a:latin typeface="Roboto" panose="02000000000000000000" pitchFamily="2" charset="0"/>
              </a:rPr>
              <a:t>Heritage</a:t>
            </a:r>
            <a:r>
              <a:rPr lang="en-GB" b="0" i="0" dirty="0">
                <a:effectLst/>
                <a:latin typeface="Roboto" panose="02000000000000000000" pitchFamily="2" charset="0"/>
              </a:rPr>
              <a:t>: Founded in 1984, offering a diverse array of office products including pens, notebooks, desk chairs, and monitors.</a:t>
            </a:r>
          </a:p>
          <a:p>
            <a:r>
              <a:rPr lang="en-GB" b="1" i="0" dirty="0">
                <a:effectLst/>
                <a:latin typeface="Roboto" panose="02000000000000000000" pitchFamily="2" charset="0"/>
              </a:rPr>
              <a:t>Six-Week Sales Analysis</a:t>
            </a:r>
            <a:r>
              <a:rPr lang="en-GB" b="0" i="0" dirty="0">
                <a:effectLst/>
                <a:latin typeface="Roboto" panose="02000000000000000000" pitchFamily="2" charset="0"/>
              </a:rPr>
              <a:t>: Analysing sales data post the introduction of a new product line.</a:t>
            </a:r>
          </a:p>
          <a:p>
            <a:r>
              <a:rPr lang="en-GB" b="1" i="0" dirty="0">
                <a:effectLst/>
                <a:latin typeface="Roboto" panose="02000000000000000000" pitchFamily="2" charset="0"/>
              </a:rPr>
              <a:t>Impact Evaluation</a:t>
            </a:r>
            <a:r>
              <a:rPr lang="en-GB" b="0" i="0" dirty="0">
                <a:effectLst/>
                <a:latin typeface="Roboto" panose="02000000000000000000" pitchFamily="2" charset="0"/>
              </a:rPr>
              <a:t>: Assessing different sales strategies to gauge their influence on revenue and market penetration.</a:t>
            </a:r>
          </a:p>
          <a:p>
            <a:r>
              <a:rPr lang="en-GB" b="1" i="0" dirty="0">
                <a:effectLst/>
                <a:latin typeface="Roboto" panose="02000000000000000000" pitchFamily="2" charset="0"/>
              </a:rPr>
              <a:t>Evolving Market Demands</a:t>
            </a:r>
            <a:r>
              <a:rPr lang="en-GB" b="0" i="0" dirty="0">
                <a:effectLst/>
                <a:latin typeface="Roboto" panose="02000000000000000000" pitchFamily="2" charset="0"/>
              </a:rPr>
              <a:t>:  Despite the increasing digital landscape, there remains a consistent demand for traditional office supplies such as notebooks, pens, and sticky notes.</a:t>
            </a:r>
          </a:p>
          <a:p>
            <a:endParaRPr lang="en-GB" b="0" i="0" dirty="0">
              <a:effectLst/>
              <a:latin typeface="Roboto" panose="02000000000000000000" pitchFamily="2" charset="0"/>
            </a:endParaRPr>
          </a:p>
        </p:txBody>
      </p:sp>
    </p:spTree>
    <p:extLst>
      <p:ext uri="{BB962C8B-B14F-4D97-AF65-F5344CB8AC3E}">
        <p14:creationId xmlns:p14="http://schemas.microsoft.com/office/powerpoint/2010/main" val="333241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5276-CF6E-323F-A07A-746E82EFDC7F}"/>
              </a:ext>
            </a:extLst>
          </p:cNvPr>
          <p:cNvSpPr>
            <a:spLocks noGrp="1"/>
          </p:cNvSpPr>
          <p:nvPr>
            <p:ph type="title"/>
          </p:nvPr>
        </p:nvSpPr>
        <p:spPr>
          <a:xfrm>
            <a:off x="966018" y="410681"/>
            <a:ext cx="10614590" cy="620716"/>
          </a:xfrm>
        </p:spPr>
        <p:txBody>
          <a:bodyPr>
            <a:normAutofit/>
          </a:bodyPr>
          <a:lstStyle/>
          <a:p>
            <a:r>
              <a:rPr lang="en-GB" sz="3200" dirty="0"/>
              <a:t>Sales Methodologies Overview</a:t>
            </a:r>
          </a:p>
        </p:txBody>
      </p:sp>
      <p:graphicFrame>
        <p:nvGraphicFramePr>
          <p:cNvPr id="7" name="Content Placeholder 2">
            <a:extLst>
              <a:ext uri="{FF2B5EF4-FFF2-40B4-BE49-F238E27FC236}">
                <a16:creationId xmlns:a16="http://schemas.microsoft.com/office/drawing/2014/main" id="{DC0CCE97-D479-0273-880B-95C40D7428EC}"/>
              </a:ext>
            </a:extLst>
          </p:cNvPr>
          <p:cNvGraphicFramePr>
            <a:graphicFrameLocks noGrp="1"/>
          </p:cNvGraphicFramePr>
          <p:nvPr>
            <p:ph idx="1"/>
            <p:extLst>
              <p:ext uri="{D42A27DB-BD31-4B8C-83A1-F6EECF244321}">
                <p14:modId xmlns:p14="http://schemas.microsoft.com/office/powerpoint/2010/main" val="3209575816"/>
              </p:ext>
            </p:extLst>
          </p:nvPr>
        </p:nvGraphicFramePr>
        <p:xfrm>
          <a:off x="505027" y="1031397"/>
          <a:ext cx="1061459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58F3B15-9CBB-ED06-CEA8-EB928E1B45BD}"/>
              </a:ext>
            </a:extLst>
          </p:cNvPr>
          <p:cNvSpPr/>
          <p:nvPr/>
        </p:nvSpPr>
        <p:spPr>
          <a:xfrm>
            <a:off x="8924562" y="2514310"/>
            <a:ext cx="338667" cy="331175"/>
          </a:xfrm>
          <a:prstGeom prst="rect">
            <a:avLst/>
          </a:prstGeom>
          <a:blipFill rotWithShape="1">
            <a:blip r:embed="rId7">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dirty="0"/>
          </a:p>
        </p:txBody>
      </p:sp>
      <p:sp>
        <p:nvSpPr>
          <p:cNvPr id="8" name="TextBox 7">
            <a:extLst>
              <a:ext uri="{FF2B5EF4-FFF2-40B4-BE49-F238E27FC236}">
                <a16:creationId xmlns:a16="http://schemas.microsoft.com/office/drawing/2014/main" id="{60EB1D7C-7915-C0D0-3B39-339291C1597D}"/>
              </a:ext>
            </a:extLst>
          </p:cNvPr>
          <p:cNvSpPr txBox="1"/>
          <p:nvPr/>
        </p:nvSpPr>
        <p:spPr>
          <a:xfrm>
            <a:off x="1435647" y="3649255"/>
            <a:ext cx="2363493" cy="1477328"/>
          </a:xfrm>
          <a:prstGeom prst="rect">
            <a:avLst/>
          </a:prstGeom>
          <a:noFill/>
        </p:spPr>
        <p:txBody>
          <a:bodyPr wrap="square">
            <a:spAutoFit/>
          </a:bodyPr>
          <a:lstStyle/>
          <a:p>
            <a:r>
              <a:rPr lang="en-GB" b="0" i="0" dirty="0">
                <a:effectLst/>
                <a:latin typeface="Roboto" panose="02000000000000000000" pitchFamily="2" charset="0"/>
              </a:rPr>
              <a:t>Two-stage email approach with an initial launch and a follow-up after three weeks</a:t>
            </a:r>
          </a:p>
        </p:txBody>
      </p:sp>
      <p:sp>
        <p:nvSpPr>
          <p:cNvPr id="9" name="TextBox 8">
            <a:extLst>
              <a:ext uri="{FF2B5EF4-FFF2-40B4-BE49-F238E27FC236}">
                <a16:creationId xmlns:a16="http://schemas.microsoft.com/office/drawing/2014/main" id="{D95DE5D1-429A-91AB-2F0E-69114F5FFF5A}"/>
              </a:ext>
            </a:extLst>
          </p:cNvPr>
          <p:cNvSpPr txBox="1"/>
          <p:nvPr/>
        </p:nvSpPr>
        <p:spPr>
          <a:xfrm>
            <a:off x="5256667" y="3665130"/>
            <a:ext cx="1728334" cy="1200329"/>
          </a:xfrm>
          <a:prstGeom prst="rect">
            <a:avLst/>
          </a:prstGeom>
          <a:noFill/>
        </p:spPr>
        <p:txBody>
          <a:bodyPr wrap="square">
            <a:spAutoFit/>
          </a:bodyPr>
          <a:lstStyle/>
          <a:p>
            <a:r>
              <a:rPr lang="en-GB" b="0" i="0" dirty="0">
                <a:effectLst/>
                <a:latin typeface="Roboto" panose="02000000000000000000" pitchFamily="2" charset="0"/>
              </a:rPr>
              <a:t> Direct calls averaging 30 minutes per customer </a:t>
            </a:r>
          </a:p>
        </p:txBody>
      </p:sp>
      <p:sp>
        <p:nvSpPr>
          <p:cNvPr id="10" name="TextBox 9">
            <a:extLst>
              <a:ext uri="{FF2B5EF4-FFF2-40B4-BE49-F238E27FC236}">
                <a16:creationId xmlns:a16="http://schemas.microsoft.com/office/drawing/2014/main" id="{F921A688-A35B-8F55-9194-0D41380839A0}"/>
              </a:ext>
            </a:extLst>
          </p:cNvPr>
          <p:cNvSpPr txBox="1"/>
          <p:nvPr/>
        </p:nvSpPr>
        <p:spPr>
          <a:xfrm>
            <a:off x="8120230" y="3665130"/>
            <a:ext cx="2480733" cy="1200329"/>
          </a:xfrm>
          <a:prstGeom prst="rect">
            <a:avLst/>
          </a:prstGeom>
          <a:noFill/>
        </p:spPr>
        <p:txBody>
          <a:bodyPr wrap="square">
            <a:spAutoFit/>
          </a:bodyPr>
          <a:lstStyle/>
          <a:p>
            <a:r>
              <a:rPr lang="en-GB" b="0" i="0" dirty="0">
                <a:effectLst/>
                <a:latin typeface="Roboto" panose="02000000000000000000" pitchFamily="2" charset="0"/>
              </a:rPr>
              <a:t>Combined approach with an email followed by a shorter sales call (around 10 minutes)</a:t>
            </a:r>
          </a:p>
        </p:txBody>
      </p:sp>
    </p:spTree>
    <p:extLst>
      <p:ext uri="{BB962C8B-B14F-4D97-AF65-F5344CB8AC3E}">
        <p14:creationId xmlns:p14="http://schemas.microsoft.com/office/powerpoint/2010/main" val="328434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EE4BC-2D0E-4408-A5DF-5AB5EA746761}"/>
              </a:ext>
            </a:extLst>
          </p:cNvPr>
          <p:cNvSpPr>
            <a:spLocks noGrp="1"/>
          </p:cNvSpPr>
          <p:nvPr>
            <p:ph type="title"/>
          </p:nvPr>
        </p:nvSpPr>
        <p:spPr>
          <a:xfrm>
            <a:off x="0" y="9358"/>
            <a:ext cx="12191998" cy="654863"/>
          </a:xfrm>
        </p:spPr>
        <p:txBody>
          <a:bodyPr vert="horz" lIns="0" tIns="0" rIns="0" bIns="0" rtlCol="0" anchor="b">
            <a:normAutofit/>
          </a:bodyPr>
          <a:lstStyle/>
          <a:p>
            <a:pPr algn="ctr">
              <a:lnSpc>
                <a:spcPct val="90000"/>
              </a:lnSpc>
            </a:pPr>
            <a:r>
              <a:rPr lang="en-GB" sz="2800" dirty="0"/>
              <a:t>Sales Revenue Breakdown</a:t>
            </a:r>
            <a:endParaRPr lang="en-US" sz="2800" dirty="0"/>
          </a:p>
        </p:txBody>
      </p:sp>
      <p:sp>
        <p:nvSpPr>
          <p:cNvPr id="6" name="TextBox 5">
            <a:extLst>
              <a:ext uri="{FF2B5EF4-FFF2-40B4-BE49-F238E27FC236}">
                <a16:creationId xmlns:a16="http://schemas.microsoft.com/office/drawing/2014/main" id="{AE9011A2-82F7-90DB-42E2-18482959FB32}"/>
              </a:ext>
            </a:extLst>
          </p:cNvPr>
          <p:cNvSpPr txBox="1"/>
          <p:nvPr/>
        </p:nvSpPr>
        <p:spPr>
          <a:xfrm>
            <a:off x="674771" y="1423578"/>
            <a:ext cx="5399714" cy="2864908"/>
          </a:xfrm>
          <a:prstGeom prst="rect">
            <a:avLst/>
          </a:prstGeom>
        </p:spPr>
        <p:txBody>
          <a:bodyPr vert="horz" lIns="0" tIns="0" rIns="0" bIns="0" rtlCol="0" anchor="t">
            <a:normAutofit/>
          </a:bodyPr>
          <a:lstStyle/>
          <a:p>
            <a:pPr marL="285750" indent="-228600">
              <a:lnSpc>
                <a:spcPct val="120000"/>
              </a:lnSpc>
              <a:spcAft>
                <a:spcPts val="600"/>
              </a:spcAft>
              <a:buFont typeface="Arial" panose="020B0604020202020204" pitchFamily="34" charset="0"/>
              <a:buChar char="•"/>
            </a:pPr>
            <a:endParaRPr lang="en-GB" b="1" i="0" dirty="0">
              <a:effectLst/>
            </a:endParaRPr>
          </a:p>
        </p:txBody>
      </p:sp>
      <p:sp>
        <p:nvSpPr>
          <p:cNvPr id="26" name="Rectangle 25">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a16="http://schemas.microsoft.com/office/drawing/2014/main" id="{4B153885-6F72-443D-6C1C-E9888D85AE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4705"/>
          <a:stretch/>
        </p:blipFill>
        <p:spPr bwMode="auto">
          <a:xfrm>
            <a:off x="6489351" y="1494920"/>
            <a:ext cx="2802467" cy="24497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0EFCC6-1774-35ED-CE3B-11681D73EE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65" r="11795" b="23612"/>
          <a:stretch/>
        </p:blipFill>
        <p:spPr bwMode="auto">
          <a:xfrm>
            <a:off x="9933266" y="1423578"/>
            <a:ext cx="1955800" cy="23830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76874B5-60F6-3888-8AA6-67555F1F9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295" t="41650" r="365" b="35539"/>
          <a:stretch/>
        </p:blipFill>
        <p:spPr bwMode="auto">
          <a:xfrm>
            <a:off x="8846983" y="3253588"/>
            <a:ext cx="1220691" cy="7529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449273B-0748-1594-C01D-0887A52BA41B}"/>
              </a:ext>
            </a:extLst>
          </p:cNvPr>
          <p:cNvSpPr txBox="1"/>
          <p:nvPr/>
        </p:nvSpPr>
        <p:spPr>
          <a:xfrm>
            <a:off x="158038" y="1403738"/>
            <a:ext cx="5937961" cy="1754326"/>
          </a:xfrm>
          <a:prstGeom prst="rect">
            <a:avLst/>
          </a:prstGeom>
          <a:noFill/>
        </p:spPr>
        <p:txBody>
          <a:bodyPr wrap="square">
            <a:spAutoFit/>
          </a:bodyPr>
          <a:lstStyle/>
          <a:p>
            <a:pPr marL="285750" indent="-285750">
              <a:buFont typeface="Arial" panose="020B0604020202020204" pitchFamily="34" charset="0"/>
              <a:buChar char="•"/>
            </a:pPr>
            <a:r>
              <a:rPr lang="en-GB" b="1" dirty="0"/>
              <a:t>Email</a:t>
            </a:r>
            <a:r>
              <a:rPr lang="en-GB" dirty="0"/>
              <a:t> method was the most popular, contributing to </a:t>
            </a:r>
            <a:r>
              <a:rPr lang="en-GB" b="1" dirty="0"/>
              <a:t>51% of the total revenue</a:t>
            </a:r>
            <a:r>
              <a:rPr lang="en-GB" dirty="0"/>
              <a:t>.</a:t>
            </a:r>
          </a:p>
          <a:p>
            <a:pPr marL="285750" indent="-285750">
              <a:buFont typeface="Arial" panose="020B0604020202020204" pitchFamily="34" charset="0"/>
              <a:buChar char="•"/>
            </a:pPr>
            <a:r>
              <a:rPr lang="en-GB" dirty="0"/>
              <a:t>Despite a </a:t>
            </a:r>
            <a:r>
              <a:rPr lang="en-GB" b="1" dirty="0"/>
              <a:t>smaller customer base</a:t>
            </a:r>
            <a:r>
              <a:rPr lang="en-GB" dirty="0"/>
              <a:t>, </a:t>
            </a:r>
            <a:r>
              <a:rPr lang="en-GB" b="1" dirty="0"/>
              <a:t>Email + Call </a:t>
            </a:r>
            <a:r>
              <a:rPr lang="en-GB" dirty="0"/>
              <a:t>method </a:t>
            </a:r>
            <a:r>
              <a:rPr lang="en-GB" b="1" dirty="0"/>
              <a:t>generated 31.2% of the total revenue</a:t>
            </a:r>
            <a:r>
              <a:rPr lang="en-GB" dirty="0"/>
              <a:t>, </a:t>
            </a:r>
            <a:r>
              <a:rPr lang="en-GB" b="1" dirty="0"/>
              <a:t>nearly twice the amount as call</a:t>
            </a:r>
            <a:r>
              <a:rPr lang="en-GB" dirty="0"/>
              <a:t>, despite having half the customer base compared to call.</a:t>
            </a:r>
          </a:p>
        </p:txBody>
      </p:sp>
      <p:sp>
        <p:nvSpPr>
          <p:cNvPr id="4" name="TextBox 3">
            <a:extLst>
              <a:ext uri="{FF2B5EF4-FFF2-40B4-BE49-F238E27FC236}">
                <a16:creationId xmlns:a16="http://schemas.microsoft.com/office/drawing/2014/main" id="{936D07F1-AD4D-5B83-35DE-FBFE78675859}"/>
              </a:ext>
            </a:extLst>
          </p:cNvPr>
          <p:cNvSpPr txBox="1"/>
          <p:nvPr/>
        </p:nvSpPr>
        <p:spPr>
          <a:xfrm>
            <a:off x="6580095" y="4169451"/>
            <a:ext cx="6094206" cy="2169825"/>
          </a:xfrm>
          <a:prstGeom prst="rect">
            <a:avLst/>
          </a:prstGeom>
          <a:noFill/>
        </p:spPr>
        <p:txBody>
          <a:bodyPr wrap="square">
            <a:spAutoFit/>
          </a:bodyPr>
          <a:lstStyle/>
          <a:p>
            <a:r>
              <a:rPr lang="en-GB" sz="1500" b="1" dirty="0"/>
              <a:t>Customer Distribution by Sales Approach:</a:t>
            </a:r>
          </a:p>
          <a:p>
            <a:r>
              <a:rPr lang="en-GB" sz="1500" b="1" dirty="0"/>
              <a:t>Email</a:t>
            </a:r>
            <a:r>
              <a:rPr lang="en-GB" sz="1500" dirty="0"/>
              <a:t>: Largest sales volume with 6,921 transactions (49.7%).</a:t>
            </a:r>
          </a:p>
          <a:p>
            <a:r>
              <a:rPr lang="en-GB" sz="1500" b="1" dirty="0"/>
              <a:t>Call</a:t>
            </a:r>
            <a:r>
              <a:rPr lang="en-GB" sz="1500" dirty="0"/>
              <a:t>: Recorded 4,780 transactions (34.3%).</a:t>
            </a:r>
          </a:p>
          <a:p>
            <a:r>
              <a:rPr lang="en-GB" sz="1500" b="1" dirty="0"/>
              <a:t>Email</a:t>
            </a:r>
            <a:r>
              <a:rPr lang="en-GB" sz="1500" dirty="0"/>
              <a:t> </a:t>
            </a:r>
            <a:r>
              <a:rPr lang="en-GB" sz="1500" b="1" dirty="0"/>
              <a:t>+</a:t>
            </a:r>
            <a:r>
              <a:rPr lang="en-GB" sz="1500" dirty="0"/>
              <a:t> </a:t>
            </a:r>
            <a:r>
              <a:rPr lang="en-GB" sz="1500" b="1" dirty="0"/>
              <a:t>Call</a:t>
            </a:r>
            <a:r>
              <a:rPr lang="en-GB" sz="1500" dirty="0"/>
              <a:t>: Noted 2,223 transactions (16.0%).</a:t>
            </a:r>
          </a:p>
          <a:p>
            <a:endParaRPr lang="en-GB" sz="1500" dirty="0"/>
          </a:p>
          <a:p>
            <a:r>
              <a:rPr lang="en-GB" sz="1500" b="1" dirty="0"/>
              <a:t>Revenue Generated by Sales Approach</a:t>
            </a:r>
            <a:r>
              <a:rPr lang="en-GB" sz="1500" dirty="0"/>
              <a:t>:</a:t>
            </a:r>
          </a:p>
          <a:p>
            <a:r>
              <a:rPr lang="en-GB" sz="1500" b="1" dirty="0"/>
              <a:t>Email</a:t>
            </a:r>
            <a:r>
              <a:rPr lang="en-GB" sz="1500" dirty="0"/>
              <a:t>: Total sales at $672,220 (51.4%).</a:t>
            </a:r>
          </a:p>
          <a:p>
            <a:r>
              <a:rPr lang="en-GB" sz="1500" b="1" dirty="0"/>
              <a:t>Call</a:t>
            </a:r>
            <a:r>
              <a:rPr lang="en-GB" sz="1500" dirty="0"/>
              <a:t>: Recorded sales of $225,7513 (17.4%).</a:t>
            </a:r>
          </a:p>
          <a:p>
            <a:r>
              <a:rPr lang="en-GB" sz="1500" b="1" dirty="0"/>
              <a:t>Email</a:t>
            </a:r>
            <a:r>
              <a:rPr lang="en-GB" sz="1500" dirty="0"/>
              <a:t> + </a:t>
            </a:r>
            <a:r>
              <a:rPr lang="en-GB" sz="1500" b="1" dirty="0"/>
              <a:t>Call</a:t>
            </a:r>
            <a:r>
              <a:rPr lang="en-GB" sz="1500" dirty="0"/>
              <a:t>: Noted sales of $408,256 (31.2%).</a:t>
            </a:r>
          </a:p>
        </p:txBody>
      </p:sp>
      <p:sp>
        <p:nvSpPr>
          <p:cNvPr id="10" name="Content Placeholder 2">
            <a:extLst>
              <a:ext uri="{FF2B5EF4-FFF2-40B4-BE49-F238E27FC236}">
                <a16:creationId xmlns:a16="http://schemas.microsoft.com/office/drawing/2014/main" id="{AE8EB41C-A570-754E-E026-83D7BF830A4B}"/>
              </a:ext>
            </a:extLst>
          </p:cNvPr>
          <p:cNvSpPr txBox="1">
            <a:spLocks/>
          </p:cNvSpPr>
          <p:nvPr/>
        </p:nvSpPr>
        <p:spPr>
          <a:xfrm>
            <a:off x="158038" y="3699936"/>
            <a:ext cx="5959479" cy="1177100"/>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Recommendations:</a:t>
            </a:r>
          </a:p>
          <a:p>
            <a:r>
              <a:rPr lang="en-GB" sz="1800" b="1" dirty="0"/>
              <a:t>Email reminders</a:t>
            </a:r>
            <a:r>
              <a:rPr lang="en-GB" sz="1800" dirty="0"/>
              <a:t> and </a:t>
            </a:r>
            <a:r>
              <a:rPr lang="en-GB" sz="1800" b="1" dirty="0"/>
              <a:t>targeted advertising </a:t>
            </a:r>
            <a:r>
              <a:rPr lang="en-GB" sz="1800" dirty="0"/>
              <a:t>for </a:t>
            </a:r>
            <a:r>
              <a:rPr lang="en-GB" sz="1800" b="1" dirty="0"/>
              <a:t>inactive user </a:t>
            </a:r>
            <a:r>
              <a:rPr lang="en-GB" sz="1800" dirty="0"/>
              <a:t>from earlier month.</a:t>
            </a:r>
          </a:p>
        </p:txBody>
      </p:sp>
      <p:sp>
        <p:nvSpPr>
          <p:cNvPr id="11" name="Content Placeholder 2">
            <a:extLst>
              <a:ext uri="{FF2B5EF4-FFF2-40B4-BE49-F238E27FC236}">
                <a16:creationId xmlns:a16="http://schemas.microsoft.com/office/drawing/2014/main" id="{C79BAC4B-09D9-5B94-A37C-3E3E09B32B68}"/>
              </a:ext>
            </a:extLst>
          </p:cNvPr>
          <p:cNvSpPr txBox="1">
            <a:spLocks/>
          </p:cNvSpPr>
          <p:nvPr/>
        </p:nvSpPr>
        <p:spPr>
          <a:xfrm>
            <a:off x="158039" y="5096341"/>
            <a:ext cx="5959478" cy="1230175"/>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Impacts:</a:t>
            </a:r>
          </a:p>
          <a:p>
            <a:r>
              <a:rPr lang="en-GB" sz="1800" b="1" dirty="0"/>
              <a:t>Increase sales </a:t>
            </a:r>
            <a:r>
              <a:rPr lang="en-GB" sz="1800" dirty="0"/>
              <a:t>and </a:t>
            </a:r>
            <a:r>
              <a:rPr lang="en-GB" sz="1800" b="1" dirty="0"/>
              <a:t>conversion rate</a:t>
            </a:r>
          </a:p>
          <a:p>
            <a:r>
              <a:rPr lang="en-GB" sz="1800" b="1" dirty="0"/>
              <a:t>Higher return on investment </a:t>
            </a:r>
            <a:r>
              <a:rPr lang="en-GB" sz="1800" dirty="0"/>
              <a:t>for </a:t>
            </a:r>
            <a:r>
              <a:rPr lang="en-GB" sz="1800" b="1" dirty="0"/>
              <a:t>marketing</a:t>
            </a:r>
          </a:p>
        </p:txBody>
      </p:sp>
    </p:spTree>
    <p:extLst>
      <p:ext uri="{BB962C8B-B14F-4D97-AF65-F5344CB8AC3E}">
        <p14:creationId xmlns:p14="http://schemas.microsoft.com/office/powerpoint/2010/main" val="42374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1EC4-52EB-E8CA-6A9E-9F5F21246FDA}"/>
              </a:ext>
            </a:extLst>
          </p:cNvPr>
          <p:cNvSpPr>
            <a:spLocks noGrp="1"/>
          </p:cNvSpPr>
          <p:nvPr>
            <p:ph type="title"/>
          </p:nvPr>
        </p:nvSpPr>
        <p:spPr>
          <a:xfrm>
            <a:off x="7120" y="0"/>
            <a:ext cx="12192000" cy="734367"/>
          </a:xfrm>
        </p:spPr>
        <p:txBody>
          <a:bodyPr/>
          <a:lstStyle/>
          <a:p>
            <a:pPr algn="ctr"/>
            <a:r>
              <a:rPr lang="en-GB" dirty="0"/>
              <a:t>Revenue Spread </a:t>
            </a:r>
          </a:p>
        </p:txBody>
      </p:sp>
      <p:sp>
        <p:nvSpPr>
          <p:cNvPr id="3" name="Content Placeholder 2">
            <a:extLst>
              <a:ext uri="{FF2B5EF4-FFF2-40B4-BE49-F238E27FC236}">
                <a16:creationId xmlns:a16="http://schemas.microsoft.com/office/drawing/2014/main" id="{CF64C135-20D7-B35E-04B0-7481B58472CA}"/>
              </a:ext>
            </a:extLst>
          </p:cNvPr>
          <p:cNvSpPr>
            <a:spLocks noGrp="1"/>
          </p:cNvSpPr>
          <p:nvPr>
            <p:ph idx="1"/>
          </p:nvPr>
        </p:nvSpPr>
        <p:spPr>
          <a:xfrm>
            <a:off x="158038" y="1127892"/>
            <a:ext cx="6321859" cy="1787462"/>
          </a:xfrm>
        </p:spPr>
        <p:txBody>
          <a:bodyPr>
            <a:normAutofit/>
          </a:bodyPr>
          <a:lstStyle/>
          <a:p>
            <a:r>
              <a:rPr lang="en-GB" sz="1800" b="1" i="0" dirty="0">
                <a:solidFill>
                  <a:srgbClr val="05192D"/>
                </a:solidFill>
                <a:effectLst/>
                <a:latin typeface="JetBrainsMonoNL"/>
              </a:rPr>
              <a:t>Email + Call</a:t>
            </a:r>
            <a:r>
              <a:rPr lang="en-GB" sz="1800" b="0" i="0" dirty="0">
                <a:solidFill>
                  <a:srgbClr val="05192D"/>
                </a:solidFill>
                <a:effectLst/>
                <a:latin typeface="JetBrainsMonoNL"/>
              </a:rPr>
              <a:t> method shows </a:t>
            </a:r>
            <a:r>
              <a:rPr lang="en-GB" sz="1800" b="1" i="0" dirty="0">
                <a:solidFill>
                  <a:srgbClr val="05192D"/>
                </a:solidFill>
                <a:effectLst/>
                <a:latin typeface="JetBrainsMonoNL"/>
              </a:rPr>
              <a:t>highest</a:t>
            </a:r>
            <a:r>
              <a:rPr lang="en-GB" sz="1800" b="0" i="0" dirty="0">
                <a:solidFill>
                  <a:srgbClr val="05192D"/>
                </a:solidFill>
                <a:effectLst/>
                <a:latin typeface="JetBrainsMonoNL"/>
              </a:rPr>
              <a:t> </a:t>
            </a:r>
            <a:r>
              <a:rPr lang="en-GB" sz="1800" b="1" i="0" dirty="0">
                <a:solidFill>
                  <a:srgbClr val="05192D"/>
                </a:solidFill>
                <a:effectLst/>
                <a:latin typeface="JetBrainsMonoNL"/>
              </a:rPr>
              <a:t>median</a:t>
            </a:r>
            <a:r>
              <a:rPr lang="en-GB" sz="1800" b="0" i="0" dirty="0">
                <a:solidFill>
                  <a:srgbClr val="05192D"/>
                </a:solidFill>
                <a:effectLst/>
                <a:latin typeface="JetBrainsMonoNL"/>
              </a:rPr>
              <a:t> revenue.</a:t>
            </a:r>
          </a:p>
          <a:p>
            <a:r>
              <a:rPr lang="en-GB" sz="1800" b="0" i="0" dirty="0">
                <a:solidFill>
                  <a:srgbClr val="05192D"/>
                </a:solidFill>
                <a:effectLst/>
                <a:latin typeface="JetBrainsMonoNL"/>
              </a:rPr>
              <a:t>Majority of </a:t>
            </a:r>
            <a:r>
              <a:rPr lang="en-GB" sz="1800" b="1" i="0" dirty="0">
                <a:solidFill>
                  <a:srgbClr val="05192D"/>
                </a:solidFill>
                <a:effectLst/>
                <a:latin typeface="JetBrainsMonoNL"/>
              </a:rPr>
              <a:t>Email + Call revenues</a:t>
            </a:r>
            <a:r>
              <a:rPr lang="en-GB" sz="1800" b="0" i="0" dirty="0">
                <a:solidFill>
                  <a:srgbClr val="05192D"/>
                </a:solidFill>
                <a:effectLst/>
                <a:latin typeface="JetBrainsMonoNL"/>
              </a:rPr>
              <a:t>: </a:t>
            </a:r>
            <a:r>
              <a:rPr lang="en-GB" sz="1800" b="1" i="0" dirty="0">
                <a:solidFill>
                  <a:srgbClr val="05192D"/>
                </a:solidFill>
                <a:effectLst/>
                <a:latin typeface="JetBrainsMonoNL"/>
              </a:rPr>
              <a:t>£153 to £196</a:t>
            </a:r>
            <a:r>
              <a:rPr lang="en-GB" sz="1800" b="0" i="0" dirty="0">
                <a:solidFill>
                  <a:srgbClr val="05192D"/>
                </a:solidFill>
                <a:effectLst/>
                <a:latin typeface="JetBrainsMonoNL"/>
              </a:rPr>
              <a:t>, surpassing other methods.</a:t>
            </a:r>
          </a:p>
          <a:p>
            <a:r>
              <a:rPr lang="en-GB" sz="1800" b="1" i="0" dirty="0">
                <a:solidFill>
                  <a:srgbClr val="05192D"/>
                </a:solidFill>
                <a:effectLst/>
                <a:latin typeface="JetBrainsMonoNL"/>
              </a:rPr>
              <a:t>Call</a:t>
            </a:r>
            <a:r>
              <a:rPr lang="en-GB" sz="1800" b="0" i="0" dirty="0">
                <a:solidFill>
                  <a:srgbClr val="05192D"/>
                </a:solidFill>
                <a:effectLst/>
                <a:latin typeface="JetBrainsMonoNL"/>
              </a:rPr>
              <a:t> method has </a:t>
            </a:r>
            <a:r>
              <a:rPr lang="en-GB" sz="1800" b="1" i="0" dirty="0">
                <a:solidFill>
                  <a:srgbClr val="05192D"/>
                </a:solidFill>
                <a:effectLst/>
                <a:latin typeface="JetBrainsMonoNL"/>
              </a:rPr>
              <a:t>lowest</a:t>
            </a:r>
            <a:r>
              <a:rPr lang="en-GB" sz="1800" b="0" i="0" dirty="0">
                <a:solidFill>
                  <a:srgbClr val="05192D"/>
                </a:solidFill>
                <a:effectLst/>
                <a:latin typeface="JetBrainsMonoNL"/>
              </a:rPr>
              <a:t> </a:t>
            </a:r>
            <a:r>
              <a:rPr lang="en-GB" sz="1800" b="1" i="0" dirty="0">
                <a:solidFill>
                  <a:srgbClr val="05192D"/>
                </a:solidFill>
                <a:effectLst/>
                <a:latin typeface="JetBrainsMonoNL"/>
              </a:rPr>
              <a:t>performance</a:t>
            </a:r>
            <a:r>
              <a:rPr lang="en-GB" sz="1800" b="0" i="0" dirty="0">
                <a:solidFill>
                  <a:srgbClr val="05192D"/>
                </a:solidFill>
                <a:effectLst/>
                <a:latin typeface="JetBrainsMonoNL"/>
              </a:rPr>
              <a:t>, revenues: </a:t>
            </a:r>
            <a:r>
              <a:rPr lang="en-GB" sz="1800" b="1" i="0" dirty="0">
                <a:solidFill>
                  <a:srgbClr val="05192D"/>
                </a:solidFill>
                <a:effectLst/>
                <a:latin typeface="JetBrainsMonoNL"/>
              </a:rPr>
              <a:t>£41 to £51</a:t>
            </a:r>
            <a:r>
              <a:rPr lang="en-GB" sz="1800" b="0" i="0" dirty="0">
                <a:solidFill>
                  <a:srgbClr val="05192D"/>
                </a:solidFill>
                <a:effectLst/>
                <a:latin typeface="JetBrainsMonoNL"/>
              </a:rPr>
              <a:t>.</a:t>
            </a:r>
          </a:p>
        </p:txBody>
      </p:sp>
      <p:pic>
        <p:nvPicPr>
          <p:cNvPr id="4" name="Picture 2">
            <a:extLst>
              <a:ext uri="{FF2B5EF4-FFF2-40B4-BE49-F238E27FC236}">
                <a16:creationId xmlns:a16="http://schemas.microsoft.com/office/drawing/2014/main" id="{14EB8AF4-2DE8-882C-51B7-80F298F5A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139" y="872928"/>
            <a:ext cx="4744122" cy="36081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3C2876B-3D37-D8C0-EC06-388F35B1CE1C}"/>
              </a:ext>
            </a:extLst>
          </p:cNvPr>
          <p:cNvGraphicFramePr>
            <a:graphicFrameLocks noGrp="1"/>
          </p:cNvGraphicFramePr>
          <p:nvPr>
            <p:extLst>
              <p:ext uri="{D42A27DB-BD31-4B8C-83A1-F6EECF244321}">
                <p14:modId xmlns:p14="http://schemas.microsoft.com/office/powerpoint/2010/main" val="1555779465"/>
              </p:ext>
            </p:extLst>
          </p:nvPr>
        </p:nvGraphicFramePr>
        <p:xfrm>
          <a:off x="6227034" y="4481087"/>
          <a:ext cx="6157590" cy="1798320"/>
        </p:xfrm>
        <a:graphic>
          <a:graphicData uri="http://schemas.openxmlformats.org/drawingml/2006/table">
            <a:tbl>
              <a:tblPr/>
              <a:tblGrid>
                <a:gridCol w="1163668">
                  <a:extLst>
                    <a:ext uri="{9D8B030D-6E8A-4147-A177-3AD203B41FA5}">
                      <a16:colId xmlns:a16="http://schemas.microsoft.com/office/drawing/2014/main" val="2554970020"/>
                    </a:ext>
                  </a:extLst>
                </a:gridCol>
                <a:gridCol w="1502918">
                  <a:extLst>
                    <a:ext uri="{9D8B030D-6E8A-4147-A177-3AD203B41FA5}">
                      <a16:colId xmlns:a16="http://schemas.microsoft.com/office/drawing/2014/main" val="3482089007"/>
                    </a:ext>
                  </a:extLst>
                </a:gridCol>
                <a:gridCol w="1163668">
                  <a:extLst>
                    <a:ext uri="{9D8B030D-6E8A-4147-A177-3AD203B41FA5}">
                      <a16:colId xmlns:a16="http://schemas.microsoft.com/office/drawing/2014/main" val="3787596726"/>
                    </a:ext>
                  </a:extLst>
                </a:gridCol>
                <a:gridCol w="1163668">
                  <a:extLst>
                    <a:ext uri="{9D8B030D-6E8A-4147-A177-3AD203B41FA5}">
                      <a16:colId xmlns:a16="http://schemas.microsoft.com/office/drawing/2014/main" val="2550118217"/>
                    </a:ext>
                  </a:extLst>
                </a:gridCol>
                <a:gridCol w="1163668">
                  <a:extLst>
                    <a:ext uri="{9D8B030D-6E8A-4147-A177-3AD203B41FA5}">
                      <a16:colId xmlns:a16="http://schemas.microsoft.com/office/drawing/2014/main" val="1581512962"/>
                    </a:ext>
                  </a:extLst>
                </a:gridCol>
              </a:tblGrid>
              <a:tr h="0">
                <a:tc>
                  <a:txBody>
                    <a:bodyPr/>
                    <a:lstStyle/>
                    <a:p>
                      <a:pPr fontAlgn="b"/>
                      <a:r>
                        <a:rPr lang="en-GB" sz="1500" b="1">
                          <a:effectLst/>
                        </a:rPr>
                        <a:t>Sales Method</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GB" sz="1500" b="1" dirty="0">
                          <a:effectLst/>
                        </a:rPr>
                        <a:t>Mini Revenue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GB" sz="1500" b="1" dirty="0">
                          <a:effectLst/>
                        </a:rPr>
                        <a:t>Max Revenue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GB" sz="1500" b="1">
                          <a:effectLst/>
                        </a:rPr>
                        <a:t>Mean Revenue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GB" sz="1500" b="1" dirty="0">
                          <a:effectLst/>
                        </a:rPr>
                        <a:t>Median Revenue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85177250"/>
                  </a:ext>
                </a:extLst>
              </a:tr>
              <a:tr h="0">
                <a:tc>
                  <a:txBody>
                    <a:bodyPr/>
                    <a:lstStyle/>
                    <a:p>
                      <a:pPr fontAlgn="base"/>
                      <a:r>
                        <a:rPr lang="en-GB" sz="1600" dirty="0">
                          <a:effectLst/>
                        </a:rPr>
                        <a:t>Call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dirty="0">
                          <a:effectLst/>
                        </a:rPr>
                        <a:t>£32.54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a:effectLst/>
                        </a:rPr>
                        <a:t>£71.36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a:effectLst/>
                        </a:rPr>
                        <a:t>£47.60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a:effectLst/>
                        </a:rPr>
                        <a:t>£49.05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38029273"/>
                  </a:ext>
                </a:extLst>
              </a:tr>
              <a:tr h="0">
                <a:tc>
                  <a:txBody>
                    <a:bodyPr/>
                    <a:lstStyle/>
                    <a:p>
                      <a:pPr fontAlgn="base"/>
                      <a:r>
                        <a:rPr lang="en-GB" sz="1600">
                          <a:effectLst/>
                        </a:rPr>
                        <a:t>Email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dirty="0">
                          <a:effectLst/>
                        </a:rPr>
                        <a:t>£78.83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dirty="0">
                          <a:effectLst/>
                        </a:rPr>
                        <a:t>£148.97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dirty="0">
                          <a:effectLst/>
                        </a:rPr>
                        <a:t>£97.13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600" dirty="0">
                          <a:effectLst/>
                        </a:rPr>
                        <a:t>£95.58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34117736"/>
                  </a:ext>
                </a:extLst>
              </a:tr>
              <a:tr h="0">
                <a:tc>
                  <a:txBody>
                    <a:bodyPr/>
                    <a:lstStyle/>
                    <a:p>
                      <a:pPr fontAlgn="base"/>
                      <a:r>
                        <a:rPr lang="en-GB" sz="1600">
                          <a:effectLst/>
                        </a:rPr>
                        <a:t>Email + Call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GB" sz="1600" dirty="0">
                          <a:effectLst/>
                        </a:rPr>
                        <a:t>£122.11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GB" sz="1600">
                          <a:effectLst/>
                        </a:rPr>
                        <a:t>£238.32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GB" sz="1600" dirty="0">
                          <a:effectLst/>
                        </a:rPr>
                        <a:t>£183.65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GB" sz="1600" dirty="0">
                          <a:effectLst/>
                        </a:rPr>
                        <a:t>£184.74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00392225"/>
                  </a:ext>
                </a:extLst>
              </a:tr>
            </a:tbl>
          </a:graphicData>
        </a:graphic>
      </p:graphicFrame>
      <p:sp>
        <p:nvSpPr>
          <p:cNvPr id="6" name="Content Placeholder 2">
            <a:extLst>
              <a:ext uri="{FF2B5EF4-FFF2-40B4-BE49-F238E27FC236}">
                <a16:creationId xmlns:a16="http://schemas.microsoft.com/office/drawing/2014/main" id="{18AE87B5-5969-F01F-616A-D4D531AB2690}"/>
              </a:ext>
            </a:extLst>
          </p:cNvPr>
          <p:cNvSpPr txBox="1">
            <a:spLocks/>
          </p:cNvSpPr>
          <p:nvPr/>
        </p:nvSpPr>
        <p:spPr>
          <a:xfrm>
            <a:off x="158038" y="3699936"/>
            <a:ext cx="5959479" cy="1177100"/>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Recommendations:</a:t>
            </a:r>
          </a:p>
          <a:p>
            <a:r>
              <a:rPr lang="en-GB" sz="1800" b="1" dirty="0"/>
              <a:t>Discontinue Call approach</a:t>
            </a:r>
          </a:p>
          <a:p>
            <a:r>
              <a:rPr lang="en-GB" sz="1800" b="1" dirty="0"/>
              <a:t>prioritise Email + Call</a:t>
            </a:r>
          </a:p>
        </p:txBody>
      </p:sp>
      <p:sp>
        <p:nvSpPr>
          <p:cNvPr id="7" name="Content Placeholder 2">
            <a:extLst>
              <a:ext uri="{FF2B5EF4-FFF2-40B4-BE49-F238E27FC236}">
                <a16:creationId xmlns:a16="http://schemas.microsoft.com/office/drawing/2014/main" id="{89F0B7FC-3EE4-6B4B-2F96-DA40D93DC5B7}"/>
              </a:ext>
            </a:extLst>
          </p:cNvPr>
          <p:cNvSpPr txBox="1">
            <a:spLocks/>
          </p:cNvSpPr>
          <p:nvPr/>
        </p:nvSpPr>
        <p:spPr>
          <a:xfrm>
            <a:off x="136522" y="5049232"/>
            <a:ext cx="5959478" cy="1230175"/>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Impacts:</a:t>
            </a:r>
          </a:p>
          <a:p>
            <a:r>
              <a:rPr lang="en-GB" sz="1800" b="1" dirty="0"/>
              <a:t>Monitor</a:t>
            </a:r>
            <a:r>
              <a:rPr lang="en-GB" sz="1800" dirty="0"/>
              <a:t> </a:t>
            </a:r>
            <a:r>
              <a:rPr lang="en-GB" sz="1800" b="1" dirty="0"/>
              <a:t>changes</a:t>
            </a:r>
            <a:r>
              <a:rPr lang="en-GB" sz="1800" dirty="0"/>
              <a:t> in </a:t>
            </a:r>
            <a:r>
              <a:rPr lang="en-GB" sz="1800" b="1" dirty="0"/>
              <a:t>revenue</a:t>
            </a:r>
            <a:r>
              <a:rPr lang="en-GB" sz="1800" dirty="0"/>
              <a:t>, </a:t>
            </a:r>
            <a:r>
              <a:rPr lang="en-GB" sz="1800" b="1" dirty="0"/>
              <a:t>conversion</a:t>
            </a:r>
            <a:r>
              <a:rPr lang="en-GB" sz="1800" dirty="0"/>
              <a:t> </a:t>
            </a:r>
            <a:r>
              <a:rPr lang="en-GB" sz="1800" b="1" dirty="0"/>
              <a:t>rates</a:t>
            </a:r>
            <a:r>
              <a:rPr lang="en-GB" sz="1800" dirty="0"/>
              <a:t>, </a:t>
            </a:r>
            <a:r>
              <a:rPr lang="en-GB" sz="1800" b="1" dirty="0"/>
              <a:t>response</a:t>
            </a:r>
            <a:r>
              <a:rPr lang="en-GB" sz="1800" dirty="0"/>
              <a:t> </a:t>
            </a:r>
            <a:r>
              <a:rPr lang="en-GB" sz="1800" b="1" dirty="0"/>
              <a:t>rates,</a:t>
            </a:r>
            <a:r>
              <a:rPr lang="en-GB" sz="1800" dirty="0"/>
              <a:t> and </a:t>
            </a:r>
            <a:r>
              <a:rPr lang="en-GB" sz="1800" b="1" dirty="0"/>
              <a:t>overall sales productivity </a:t>
            </a:r>
            <a:r>
              <a:rPr lang="en-GB" sz="1800" dirty="0"/>
              <a:t>after transitioning to ensure the sustained effectiveness and success of the Email + Call method.</a:t>
            </a:r>
          </a:p>
        </p:txBody>
      </p:sp>
    </p:spTree>
    <p:extLst>
      <p:ext uri="{BB962C8B-B14F-4D97-AF65-F5344CB8AC3E}">
        <p14:creationId xmlns:p14="http://schemas.microsoft.com/office/powerpoint/2010/main" val="353456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27ED-297C-6716-48C1-83543CE94E54}"/>
              </a:ext>
            </a:extLst>
          </p:cNvPr>
          <p:cNvSpPr>
            <a:spLocks noGrp="1"/>
          </p:cNvSpPr>
          <p:nvPr>
            <p:ph type="title"/>
          </p:nvPr>
        </p:nvSpPr>
        <p:spPr>
          <a:xfrm>
            <a:off x="975360" y="0"/>
            <a:ext cx="10241280" cy="1234440"/>
          </a:xfrm>
        </p:spPr>
        <p:txBody>
          <a:bodyPr/>
          <a:lstStyle/>
          <a:p>
            <a:pPr algn="ctr"/>
            <a:r>
              <a:rPr lang="en-GB" dirty="0"/>
              <a:t>Revenue Trends Across Sales Methods</a:t>
            </a:r>
          </a:p>
        </p:txBody>
      </p:sp>
      <p:sp>
        <p:nvSpPr>
          <p:cNvPr id="4" name="Content Placeholder 2">
            <a:extLst>
              <a:ext uri="{FF2B5EF4-FFF2-40B4-BE49-F238E27FC236}">
                <a16:creationId xmlns:a16="http://schemas.microsoft.com/office/drawing/2014/main" id="{6BDD8F90-7EB4-6EB5-8601-0C1330692FEA}"/>
              </a:ext>
            </a:extLst>
          </p:cNvPr>
          <p:cNvSpPr txBox="1">
            <a:spLocks/>
          </p:cNvSpPr>
          <p:nvPr/>
        </p:nvSpPr>
        <p:spPr>
          <a:xfrm>
            <a:off x="351676" y="1406636"/>
            <a:ext cx="7039724" cy="2572044"/>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dirty="0">
                <a:solidFill>
                  <a:srgbClr val="05192D"/>
                </a:solidFill>
                <a:latin typeface="JetBrainsMonoNL"/>
              </a:rPr>
              <a:t>Email</a:t>
            </a:r>
            <a:r>
              <a:rPr lang="en-GB" sz="1800" dirty="0">
                <a:solidFill>
                  <a:srgbClr val="05192D"/>
                </a:solidFill>
                <a:latin typeface="JetBrainsMonoNL"/>
              </a:rPr>
              <a:t>: </a:t>
            </a:r>
            <a:r>
              <a:rPr lang="en-GB" sz="1800" b="1" dirty="0">
                <a:solidFill>
                  <a:srgbClr val="05192D"/>
                </a:solidFill>
                <a:latin typeface="JetBrainsMonoNL"/>
              </a:rPr>
              <a:t>Initial surge post product launch</a:t>
            </a:r>
            <a:r>
              <a:rPr lang="en-GB" sz="1800" dirty="0">
                <a:solidFill>
                  <a:srgbClr val="05192D"/>
                </a:solidFill>
                <a:latin typeface="JetBrainsMonoNL"/>
              </a:rPr>
              <a:t>, decline, and a slight increase after subsequent emails.</a:t>
            </a:r>
          </a:p>
          <a:p>
            <a:r>
              <a:rPr lang="en-GB" sz="1800" b="1" dirty="0">
                <a:solidFill>
                  <a:srgbClr val="05192D"/>
                </a:solidFill>
                <a:latin typeface="JetBrainsMonoNL"/>
              </a:rPr>
              <a:t>Call</a:t>
            </a:r>
            <a:r>
              <a:rPr lang="en-GB" sz="1800" dirty="0">
                <a:solidFill>
                  <a:srgbClr val="05192D"/>
                </a:solidFill>
                <a:latin typeface="JetBrainsMonoNL"/>
              </a:rPr>
              <a:t>: </a:t>
            </a:r>
            <a:r>
              <a:rPr lang="en-GB" sz="1800" b="1" dirty="0">
                <a:solidFill>
                  <a:srgbClr val="05192D"/>
                </a:solidFill>
                <a:latin typeface="JetBrainsMonoNL"/>
              </a:rPr>
              <a:t>Consistently lower revenue </a:t>
            </a:r>
            <a:r>
              <a:rPr lang="en-GB" sz="1800" dirty="0">
                <a:solidFill>
                  <a:srgbClr val="05192D"/>
                </a:solidFill>
                <a:latin typeface="JetBrainsMonoNL"/>
              </a:rPr>
              <a:t>with no distinct trend.</a:t>
            </a:r>
          </a:p>
          <a:p>
            <a:r>
              <a:rPr lang="en-GB" sz="1800" b="1" dirty="0">
                <a:solidFill>
                  <a:srgbClr val="05192D"/>
                </a:solidFill>
                <a:latin typeface="JetBrainsMonoNL"/>
              </a:rPr>
              <a:t>Email</a:t>
            </a:r>
            <a:r>
              <a:rPr lang="en-GB" sz="1800" dirty="0">
                <a:solidFill>
                  <a:srgbClr val="05192D"/>
                </a:solidFill>
                <a:latin typeface="JetBrainsMonoNL"/>
              </a:rPr>
              <a:t> + </a:t>
            </a:r>
            <a:r>
              <a:rPr lang="en-GB" sz="1800" b="1" dirty="0">
                <a:solidFill>
                  <a:srgbClr val="05192D"/>
                </a:solidFill>
                <a:latin typeface="JetBrainsMonoNL"/>
              </a:rPr>
              <a:t>Call</a:t>
            </a:r>
            <a:r>
              <a:rPr lang="en-GB" sz="1800" dirty="0">
                <a:solidFill>
                  <a:srgbClr val="05192D"/>
                </a:solidFill>
                <a:latin typeface="JetBrainsMonoNL"/>
              </a:rPr>
              <a:t>: </a:t>
            </a:r>
            <a:r>
              <a:rPr lang="en-GB" sz="1800" b="1" dirty="0">
                <a:solidFill>
                  <a:srgbClr val="05192D"/>
                </a:solidFill>
                <a:latin typeface="JetBrainsMonoNL"/>
              </a:rPr>
              <a:t>Lower revenue initially </a:t>
            </a:r>
            <a:r>
              <a:rPr lang="en-GB" sz="1800" dirty="0">
                <a:solidFill>
                  <a:srgbClr val="05192D"/>
                </a:solidFill>
                <a:latin typeface="JetBrainsMonoNL"/>
              </a:rPr>
              <a:t>due to inadequate follow-up time.</a:t>
            </a:r>
          </a:p>
          <a:p>
            <a:r>
              <a:rPr lang="en-GB" sz="1800" b="1" dirty="0">
                <a:solidFill>
                  <a:srgbClr val="05192D"/>
                </a:solidFill>
                <a:latin typeface="JetBrainsMonoNL"/>
              </a:rPr>
              <a:t>Gradual revenue increase over five weeks</a:t>
            </a:r>
            <a:r>
              <a:rPr lang="en-GB" sz="1800" dirty="0">
                <a:solidFill>
                  <a:srgbClr val="05192D"/>
                </a:solidFill>
                <a:latin typeface="JetBrainsMonoNL"/>
              </a:rPr>
              <a:t>, showing promising long-term performance.</a:t>
            </a:r>
          </a:p>
        </p:txBody>
      </p:sp>
      <p:sp>
        <p:nvSpPr>
          <p:cNvPr id="6" name="Content Placeholder 2">
            <a:extLst>
              <a:ext uri="{FF2B5EF4-FFF2-40B4-BE49-F238E27FC236}">
                <a16:creationId xmlns:a16="http://schemas.microsoft.com/office/drawing/2014/main" id="{50472766-EAEE-682B-890F-1DFF6770D8CC}"/>
              </a:ext>
            </a:extLst>
          </p:cNvPr>
          <p:cNvSpPr txBox="1">
            <a:spLocks/>
          </p:cNvSpPr>
          <p:nvPr/>
        </p:nvSpPr>
        <p:spPr>
          <a:xfrm>
            <a:off x="351676" y="3806484"/>
            <a:ext cx="5959479" cy="1177100"/>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Recommendations:</a:t>
            </a:r>
          </a:p>
          <a:p>
            <a:r>
              <a:rPr lang="en-GB" sz="1800" dirty="0"/>
              <a:t>Implement a robust </a:t>
            </a:r>
            <a:r>
              <a:rPr lang="en-GB" sz="1800" b="1" dirty="0"/>
              <a:t>follow-up strategy </a:t>
            </a:r>
            <a:r>
              <a:rPr lang="en-GB" sz="1800" dirty="0"/>
              <a:t>combining emails.</a:t>
            </a:r>
          </a:p>
        </p:txBody>
      </p:sp>
      <p:sp>
        <p:nvSpPr>
          <p:cNvPr id="7" name="Content Placeholder 2">
            <a:extLst>
              <a:ext uri="{FF2B5EF4-FFF2-40B4-BE49-F238E27FC236}">
                <a16:creationId xmlns:a16="http://schemas.microsoft.com/office/drawing/2014/main" id="{8DAE36AD-88E5-D258-D942-93862A60C3A5}"/>
              </a:ext>
            </a:extLst>
          </p:cNvPr>
          <p:cNvSpPr txBox="1">
            <a:spLocks/>
          </p:cNvSpPr>
          <p:nvPr/>
        </p:nvSpPr>
        <p:spPr>
          <a:xfrm>
            <a:off x="330160" y="5155780"/>
            <a:ext cx="5959478" cy="1230175"/>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Impacts:</a:t>
            </a:r>
          </a:p>
          <a:p>
            <a:r>
              <a:rPr lang="en-GB" sz="1800" dirty="0"/>
              <a:t>Foster </a:t>
            </a:r>
            <a:r>
              <a:rPr lang="en-GB" sz="1800" b="1" dirty="0"/>
              <a:t>stronger customer relationships</a:t>
            </a:r>
            <a:r>
              <a:rPr lang="en-GB" sz="1800" dirty="0"/>
              <a:t>, potentially leading to </a:t>
            </a:r>
            <a:r>
              <a:rPr lang="en-GB" sz="1800" b="1" dirty="0"/>
              <a:t>increased customer retention rates </a:t>
            </a:r>
            <a:r>
              <a:rPr lang="en-GB" sz="1800" dirty="0"/>
              <a:t>and higher long-term revenue gains.</a:t>
            </a:r>
          </a:p>
        </p:txBody>
      </p:sp>
      <p:pic>
        <p:nvPicPr>
          <p:cNvPr id="10" name="Picture 9">
            <a:extLst>
              <a:ext uri="{FF2B5EF4-FFF2-40B4-BE49-F238E27FC236}">
                <a16:creationId xmlns:a16="http://schemas.microsoft.com/office/drawing/2014/main" id="{D28CD3DC-AC1A-6BB0-ED16-BE7C7A741CE9}"/>
              </a:ext>
            </a:extLst>
          </p:cNvPr>
          <p:cNvPicPr>
            <a:picLocks noChangeAspect="1"/>
          </p:cNvPicPr>
          <p:nvPr/>
        </p:nvPicPr>
        <p:blipFill>
          <a:blip r:embed="rId2"/>
          <a:stretch>
            <a:fillRect/>
          </a:stretch>
        </p:blipFill>
        <p:spPr>
          <a:xfrm>
            <a:off x="7518400" y="2108612"/>
            <a:ext cx="4321924" cy="3301587"/>
          </a:xfrm>
          <a:prstGeom prst="rect">
            <a:avLst/>
          </a:prstGeom>
        </p:spPr>
      </p:pic>
    </p:spTree>
    <p:extLst>
      <p:ext uri="{BB962C8B-B14F-4D97-AF65-F5344CB8AC3E}">
        <p14:creationId xmlns:p14="http://schemas.microsoft.com/office/powerpoint/2010/main" val="43496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D346-9940-D792-7DD5-B5467A718A6D}"/>
              </a:ext>
            </a:extLst>
          </p:cNvPr>
          <p:cNvSpPr>
            <a:spLocks noGrp="1"/>
          </p:cNvSpPr>
          <p:nvPr>
            <p:ph type="title"/>
          </p:nvPr>
        </p:nvSpPr>
        <p:spPr>
          <a:xfrm>
            <a:off x="392968" y="57340"/>
            <a:ext cx="10986232" cy="1056640"/>
          </a:xfrm>
        </p:spPr>
        <p:txBody>
          <a:bodyPr>
            <a:noAutofit/>
          </a:bodyPr>
          <a:lstStyle/>
          <a:p>
            <a:r>
              <a:rPr lang="en-GB" sz="2800" dirty="0"/>
              <a:t> Impact of Sales Approaches on Mean Website Engagement Over Six Weeks</a:t>
            </a:r>
          </a:p>
        </p:txBody>
      </p:sp>
      <p:pic>
        <p:nvPicPr>
          <p:cNvPr id="5122" name="Picture 2">
            <a:extLst>
              <a:ext uri="{FF2B5EF4-FFF2-40B4-BE49-F238E27FC236}">
                <a16:creationId xmlns:a16="http://schemas.microsoft.com/office/drawing/2014/main" id="{E540D590-59FF-F6F6-9BF7-22AF35894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657" y="1578541"/>
            <a:ext cx="3600000" cy="273006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DB1CC8E-007B-0939-F538-665E17739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5657" y="4308601"/>
            <a:ext cx="3600000" cy="22686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1DAA2FC-A7F7-8B14-8ED7-5EA666EFA19F}"/>
              </a:ext>
            </a:extLst>
          </p:cNvPr>
          <p:cNvSpPr txBox="1">
            <a:spLocks/>
          </p:cNvSpPr>
          <p:nvPr/>
        </p:nvSpPr>
        <p:spPr>
          <a:xfrm>
            <a:off x="414484" y="1399540"/>
            <a:ext cx="7039724" cy="2572044"/>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dirty="0">
                <a:solidFill>
                  <a:srgbClr val="05192D"/>
                </a:solidFill>
                <a:latin typeface="JetBrainsMonoNL"/>
              </a:rPr>
              <a:t>Initial</a:t>
            </a:r>
            <a:r>
              <a:rPr lang="en-GB" sz="1800" dirty="0">
                <a:solidFill>
                  <a:srgbClr val="05192D"/>
                </a:solidFill>
                <a:latin typeface="JetBrainsMonoNL"/>
              </a:rPr>
              <a:t> </a:t>
            </a:r>
            <a:r>
              <a:rPr lang="en-GB" sz="1800" b="1" dirty="0">
                <a:solidFill>
                  <a:srgbClr val="05192D"/>
                </a:solidFill>
                <a:latin typeface="JetBrainsMonoNL"/>
              </a:rPr>
              <a:t>surge</a:t>
            </a:r>
            <a:r>
              <a:rPr lang="en-GB" sz="1800" dirty="0">
                <a:solidFill>
                  <a:srgbClr val="05192D"/>
                </a:solidFill>
                <a:latin typeface="JetBrainsMonoNL"/>
              </a:rPr>
              <a:t> in </a:t>
            </a:r>
            <a:r>
              <a:rPr lang="en-GB" sz="1800" b="1" dirty="0">
                <a:solidFill>
                  <a:srgbClr val="05192D"/>
                </a:solidFill>
                <a:latin typeface="JetBrainsMonoNL"/>
              </a:rPr>
              <a:t>mean website engagement </a:t>
            </a:r>
            <a:r>
              <a:rPr lang="en-GB" sz="1800" dirty="0">
                <a:solidFill>
                  <a:srgbClr val="05192D"/>
                </a:solidFill>
                <a:latin typeface="JetBrainsMonoNL"/>
              </a:rPr>
              <a:t>in the first two weeks, followed by a </a:t>
            </a:r>
            <a:r>
              <a:rPr lang="en-GB" sz="1800" b="1" dirty="0">
                <a:solidFill>
                  <a:srgbClr val="05192D"/>
                </a:solidFill>
                <a:latin typeface="JetBrainsMonoNL"/>
              </a:rPr>
              <a:t>decline</a:t>
            </a:r>
            <a:r>
              <a:rPr lang="en-GB" sz="1800" dirty="0">
                <a:solidFill>
                  <a:srgbClr val="05192D"/>
                </a:solidFill>
                <a:latin typeface="JetBrainsMonoNL"/>
              </a:rPr>
              <a:t> in the </a:t>
            </a:r>
            <a:r>
              <a:rPr lang="en-GB" sz="1800" b="1" dirty="0">
                <a:solidFill>
                  <a:srgbClr val="05192D"/>
                </a:solidFill>
                <a:latin typeface="JetBrainsMonoNL"/>
              </a:rPr>
              <a:t>third</a:t>
            </a:r>
            <a:r>
              <a:rPr lang="en-GB" sz="1800" dirty="0">
                <a:solidFill>
                  <a:srgbClr val="05192D"/>
                </a:solidFill>
                <a:latin typeface="JetBrainsMonoNL"/>
              </a:rPr>
              <a:t> </a:t>
            </a:r>
            <a:r>
              <a:rPr lang="en-GB" sz="1800" b="1" dirty="0">
                <a:solidFill>
                  <a:srgbClr val="05192D"/>
                </a:solidFill>
                <a:latin typeface="JetBrainsMonoNL"/>
              </a:rPr>
              <a:t>week</a:t>
            </a:r>
            <a:r>
              <a:rPr lang="en-GB" sz="1800" dirty="0">
                <a:solidFill>
                  <a:srgbClr val="05192D"/>
                </a:solidFill>
                <a:latin typeface="JetBrainsMonoNL"/>
              </a:rPr>
              <a:t>.</a:t>
            </a:r>
          </a:p>
          <a:p>
            <a:r>
              <a:rPr lang="en-GB" sz="1800" b="1" dirty="0">
                <a:solidFill>
                  <a:srgbClr val="05192D"/>
                </a:solidFill>
                <a:latin typeface="JetBrainsMonoNL"/>
              </a:rPr>
              <a:t>Noticeable</a:t>
            </a:r>
            <a:r>
              <a:rPr lang="en-GB" sz="1800" dirty="0">
                <a:solidFill>
                  <a:srgbClr val="05192D"/>
                </a:solidFill>
                <a:latin typeface="JetBrainsMonoNL"/>
              </a:rPr>
              <a:t> </a:t>
            </a:r>
            <a:r>
              <a:rPr lang="en-GB" sz="1800" b="1" dirty="0">
                <a:solidFill>
                  <a:srgbClr val="05192D"/>
                </a:solidFill>
                <a:latin typeface="JetBrainsMonoNL"/>
              </a:rPr>
              <a:t>rise</a:t>
            </a:r>
            <a:r>
              <a:rPr lang="en-GB" sz="1800" dirty="0">
                <a:solidFill>
                  <a:srgbClr val="05192D"/>
                </a:solidFill>
                <a:latin typeface="JetBrainsMonoNL"/>
              </a:rPr>
              <a:t> in mean </a:t>
            </a:r>
            <a:r>
              <a:rPr lang="en-GB" sz="1800" b="1" dirty="0">
                <a:solidFill>
                  <a:srgbClr val="05192D"/>
                </a:solidFill>
                <a:latin typeface="JetBrainsMonoNL"/>
              </a:rPr>
              <a:t>website engagement post</a:t>
            </a:r>
            <a:r>
              <a:rPr lang="en-GB" sz="1800" dirty="0">
                <a:solidFill>
                  <a:srgbClr val="05192D"/>
                </a:solidFill>
                <a:latin typeface="JetBrainsMonoNL"/>
              </a:rPr>
              <a:t> direct </a:t>
            </a:r>
            <a:r>
              <a:rPr lang="en-GB" sz="1800" b="1" dirty="0">
                <a:solidFill>
                  <a:srgbClr val="05192D"/>
                </a:solidFill>
                <a:latin typeface="JetBrainsMonoNL"/>
              </a:rPr>
              <a:t>interaction</a:t>
            </a:r>
            <a:r>
              <a:rPr lang="en-GB" sz="1800" dirty="0">
                <a:solidFill>
                  <a:srgbClr val="05192D"/>
                </a:solidFill>
                <a:latin typeface="JetBrainsMonoNL"/>
              </a:rPr>
              <a:t> via email and calls </a:t>
            </a:r>
            <a:r>
              <a:rPr lang="en-GB" sz="1800" b="1" dirty="0">
                <a:solidFill>
                  <a:srgbClr val="05192D"/>
                </a:solidFill>
                <a:latin typeface="JetBrainsMonoNL"/>
              </a:rPr>
              <a:t>after</a:t>
            </a:r>
            <a:r>
              <a:rPr lang="en-GB" sz="1800" dirty="0">
                <a:solidFill>
                  <a:srgbClr val="05192D"/>
                </a:solidFill>
                <a:latin typeface="JetBrainsMonoNL"/>
              </a:rPr>
              <a:t> the </a:t>
            </a:r>
            <a:r>
              <a:rPr lang="en-GB" sz="1800" b="1" dirty="0">
                <a:solidFill>
                  <a:srgbClr val="05192D"/>
                </a:solidFill>
                <a:latin typeface="JetBrainsMonoNL"/>
              </a:rPr>
              <a:t>third</a:t>
            </a:r>
            <a:r>
              <a:rPr lang="en-GB" sz="1800" dirty="0">
                <a:solidFill>
                  <a:srgbClr val="05192D"/>
                </a:solidFill>
                <a:latin typeface="JetBrainsMonoNL"/>
              </a:rPr>
              <a:t> </a:t>
            </a:r>
            <a:r>
              <a:rPr lang="en-GB" sz="1800" b="1" dirty="0">
                <a:solidFill>
                  <a:srgbClr val="05192D"/>
                </a:solidFill>
                <a:latin typeface="JetBrainsMonoNL"/>
              </a:rPr>
              <a:t>week</a:t>
            </a:r>
            <a:r>
              <a:rPr lang="en-GB" sz="1800" dirty="0">
                <a:solidFill>
                  <a:srgbClr val="05192D"/>
                </a:solidFill>
                <a:latin typeface="JetBrainsMonoNL"/>
              </a:rPr>
              <a:t>.</a:t>
            </a:r>
          </a:p>
          <a:p>
            <a:r>
              <a:rPr lang="en-GB" sz="1800" b="1" dirty="0">
                <a:solidFill>
                  <a:srgbClr val="05192D"/>
                </a:solidFill>
                <a:latin typeface="JetBrainsMonoNL"/>
              </a:rPr>
              <a:t>Contrasting decrease</a:t>
            </a:r>
            <a:r>
              <a:rPr lang="en-GB" sz="1800" dirty="0">
                <a:solidFill>
                  <a:srgbClr val="05192D"/>
                </a:solidFill>
                <a:latin typeface="JetBrainsMonoNL"/>
              </a:rPr>
              <a:t> in</a:t>
            </a:r>
            <a:r>
              <a:rPr lang="en-GB" sz="1800" b="1" dirty="0">
                <a:solidFill>
                  <a:srgbClr val="05192D"/>
                </a:solidFill>
                <a:latin typeface="JetBrainsMonoNL"/>
              </a:rPr>
              <a:t> total website engagement</a:t>
            </a:r>
            <a:r>
              <a:rPr lang="en-GB" sz="1800" dirty="0">
                <a:solidFill>
                  <a:srgbClr val="05192D"/>
                </a:solidFill>
                <a:latin typeface="JetBrainsMonoNL"/>
              </a:rPr>
              <a:t> for the 'email + call' sales approach </a:t>
            </a:r>
            <a:r>
              <a:rPr lang="en-GB" sz="1800" b="1" dirty="0">
                <a:solidFill>
                  <a:srgbClr val="05192D"/>
                </a:solidFill>
                <a:latin typeface="JetBrainsMonoNL"/>
              </a:rPr>
              <a:t>despite rising mean website engagement</a:t>
            </a:r>
            <a:r>
              <a:rPr lang="en-GB" sz="1800" dirty="0">
                <a:solidFill>
                  <a:srgbClr val="05192D"/>
                </a:solidFill>
                <a:latin typeface="JetBrainsMonoNL"/>
              </a:rPr>
              <a:t>.</a:t>
            </a:r>
          </a:p>
          <a:p>
            <a:pPr marL="0" indent="0">
              <a:buNone/>
            </a:pPr>
            <a:endParaRPr lang="en-GB" sz="1800" dirty="0">
              <a:solidFill>
                <a:srgbClr val="05192D"/>
              </a:solidFill>
              <a:latin typeface="JetBrainsMonoNL"/>
            </a:endParaRPr>
          </a:p>
          <a:p>
            <a:endParaRPr lang="en-GB" sz="1800" dirty="0">
              <a:solidFill>
                <a:srgbClr val="05192D"/>
              </a:solidFill>
              <a:latin typeface="JetBrainsMonoNL"/>
            </a:endParaRPr>
          </a:p>
          <a:p>
            <a:endParaRPr lang="en-GB" sz="1800" dirty="0">
              <a:solidFill>
                <a:srgbClr val="05192D"/>
              </a:solidFill>
              <a:latin typeface="JetBrainsMonoNL"/>
            </a:endParaRPr>
          </a:p>
          <a:p>
            <a:endParaRPr lang="en-GB" sz="1800" dirty="0">
              <a:solidFill>
                <a:srgbClr val="05192D"/>
              </a:solidFill>
              <a:latin typeface="JetBrainsMonoNL"/>
            </a:endParaRPr>
          </a:p>
        </p:txBody>
      </p:sp>
      <p:sp>
        <p:nvSpPr>
          <p:cNvPr id="5" name="Content Placeholder 2">
            <a:extLst>
              <a:ext uri="{FF2B5EF4-FFF2-40B4-BE49-F238E27FC236}">
                <a16:creationId xmlns:a16="http://schemas.microsoft.com/office/drawing/2014/main" id="{47D5B525-EECF-40E6-A169-60F0566DF607}"/>
              </a:ext>
            </a:extLst>
          </p:cNvPr>
          <p:cNvSpPr txBox="1">
            <a:spLocks/>
          </p:cNvSpPr>
          <p:nvPr/>
        </p:nvSpPr>
        <p:spPr>
          <a:xfrm>
            <a:off x="414484" y="3799388"/>
            <a:ext cx="5959479" cy="1177100"/>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Recommendations:</a:t>
            </a:r>
          </a:p>
          <a:p>
            <a:r>
              <a:rPr lang="en-GB" sz="1800" b="1" dirty="0"/>
              <a:t>Implement A/B testing </a:t>
            </a:r>
            <a:r>
              <a:rPr lang="en-GB" sz="1800" dirty="0"/>
              <a:t>across various sales approaches (calls, emails, combined strategies).</a:t>
            </a:r>
          </a:p>
        </p:txBody>
      </p:sp>
      <p:sp>
        <p:nvSpPr>
          <p:cNvPr id="6" name="Content Placeholder 2">
            <a:extLst>
              <a:ext uri="{FF2B5EF4-FFF2-40B4-BE49-F238E27FC236}">
                <a16:creationId xmlns:a16="http://schemas.microsoft.com/office/drawing/2014/main" id="{7F7E957C-C1EC-6C07-7D47-B050AF5AE1BF}"/>
              </a:ext>
            </a:extLst>
          </p:cNvPr>
          <p:cNvSpPr txBox="1">
            <a:spLocks/>
          </p:cNvSpPr>
          <p:nvPr/>
        </p:nvSpPr>
        <p:spPr>
          <a:xfrm>
            <a:off x="392968" y="5148684"/>
            <a:ext cx="5959478" cy="1230175"/>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Impacts:</a:t>
            </a:r>
          </a:p>
          <a:p>
            <a:r>
              <a:rPr lang="en-GB" sz="1800" dirty="0"/>
              <a:t>A/B testing allows optimisation of </a:t>
            </a:r>
            <a:r>
              <a:rPr lang="en-GB" sz="1800" b="1" dirty="0"/>
              <a:t>subject lines, content, timing, call scripts, </a:t>
            </a:r>
            <a:r>
              <a:rPr lang="en-GB" sz="1800" dirty="0"/>
              <a:t>etc., leading to enhanced customer engagement and improved sales effectiveness.</a:t>
            </a:r>
          </a:p>
        </p:txBody>
      </p:sp>
    </p:spTree>
    <p:extLst>
      <p:ext uri="{BB962C8B-B14F-4D97-AF65-F5344CB8AC3E}">
        <p14:creationId xmlns:p14="http://schemas.microsoft.com/office/powerpoint/2010/main" val="356441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4796-E8F5-1612-23E8-E181CD3DCD38}"/>
              </a:ext>
            </a:extLst>
          </p:cNvPr>
          <p:cNvSpPr>
            <a:spLocks noGrp="1"/>
          </p:cNvSpPr>
          <p:nvPr>
            <p:ph type="title"/>
          </p:nvPr>
        </p:nvSpPr>
        <p:spPr>
          <a:xfrm>
            <a:off x="414484" y="0"/>
            <a:ext cx="11383815" cy="1162303"/>
          </a:xfrm>
        </p:spPr>
        <p:txBody>
          <a:bodyPr>
            <a:normAutofit/>
          </a:bodyPr>
          <a:lstStyle/>
          <a:p>
            <a:pPr algn="ctr"/>
            <a:r>
              <a:rPr lang="en-GB" sz="3000" dirty="0"/>
              <a:t> Revenue Contributions from Top 5 States</a:t>
            </a:r>
          </a:p>
        </p:txBody>
      </p:sp>
      <p:pic>
        <p:nvPicPr>
          <p:cNvPr id="1026" name="Picture 2">
            <a:extLst>
              <a:ext uri="{FF2B5EF4-FFF2-40B4-BE49-F238E27FC236}">
                <a16:creationId xmlns:a16="http://schemas.microsoft.com/office/drawing/2014/main" id="{47F66049-9FD1-8928-F1A8-B3D446951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233" y="1633220"/>
            <a:ext cx="4482417" cy="35915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8C4A1CF-D3D1-94BC-F160-840AE24135F9}"/>
              </a:ext>
            </a:extLst>
          </p:cNvPr>
          <p:cNvSpPr txBox="1">
            <a:spLocks/>
          </p:cNvSpPr>
          <p:nvPr/>
        </p:nvSpPr>
        <p:spPr>
          <a:xfrm>
            <a:off x="392968" y="1763114"/>
            <a:ext cx="7039724" cy="1230175"/>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dirty="0">
                <a:latin typeface="JetBrainsMonoNL"/>
              </a:rPr>
              <a:t>Identified top states </a:t>
            </a:r>
            <a:r>
              <a:rPr lang="en-GB" sz="1800" dirty="0">
                <a:latin typeface="JetBrainsMonoNL"/>
              </a:rPr>
              <a:t>- California, Texas, New York State, Florida, and Illinois - contribute substantially, </a:t>
            </a:r>
            <a:r>
              <a:rPr lang="en-GB" sz="1800" b="1" dirty="0">
                <a:latin typeface="JetBrainsMonoNL"/>
              </a:rPr>
              <a:t>accounting for $516k and 36.7% of the overall revenue</a:t>
            </a:r>
            <a:r>
              <a:rPr lang="en-GB" sz="1800" dirty="0">
                <a:latin typeface="JetBrainsMonoNL"/>
              </a:rPr>
              <a:t>.</a:t>
            </a:r>
          </a:p>
        </p:txBody>
      </p:sp>
      <p:sp>
        <p:nvSpPr>
          <p:cNvPr id="5" name="Content Placeholder 2">
            <a:extLst>
              <a:ext uri="{FF2B5EF4-FFF2-40B4-BE49-F238E27FC236}">
                <a16:creationId xmlns:a16="http://schemas.microsoft.com/office/drawing/2014/main" id="{68A7A3DC-BE8C-23D5-7D61-1198A8D75CE9}"/>
              </a:ext>
            </a:extLst>
          </p:cNvPr>
          <p:cNvSpPr txBox="1">
            <a:spLocks/>
          </p:cNvSpPr>
          <p:nvPr/>
        </p:nvSpPr>
        <p:spPr>
          <a:xfrm>
            <a:off x="414485" y="3594100"/>
            <a:ext cx="5937962" cy="1382388"/>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Recommendations:</a:t>
            </a:r>
          </a:p>
          <a:p>
            <a:r>
              <a:rPr lang="en-GB" sz="1800" dirty="0"/>
              <a:t>Invest resources </a:t>
            </a:r>
            <a:r>
              <a:rPr lang="en-GB" sz="1800" b="1" dirty="0"/>
              <a:t>in marketing strategies tailored </a:t>
            </a:r>
            <a:r>
              <a:rPr lang="en-GB" sz="1800" dirty="0"/>
              <a:t>to these </a:t>
            </a:r>
            <a:r>
              <a:rPr lang="en-GB" sz="1800" b="1" dirty="0"/>
              <a:t>states</a:t>
            </a:r>
            <a:r>
              <a:rPr lang="en-GB" sz="1800" dirty="0"/>
              <a:t> to maintain and potentially increase revenue generation. </a:t>
            </a:r>
            <a:r>
              <a:rPr lang="en-GB" sz="1800" b="1" dirty="0"/>
              <a:t>Employ location-specific campaigns</a:t>
            </a:r>
            <a:r>
              <a:rPr lang="en-GB" sz="1800" dirty="0"/>
              <a:t> or offers to leverage these markets' potential further.</a:t>
            </a:r>
          </a:p>
        </p:txBody>
      </p:sp>
      <p:sp>
        <p:nvSpPr>
          <p:cNvPr id="6" name="Content Placeholder 2">
            <a:extLst>
              <a:ext uri="{FF2B5EF4-FFF2-40B4-BE49-F238E27FC236}">
                <a16:creationId xmlns:a16="http://schemas.microsoft.com/office/drawing/2014/main" id="{4DA97075-5FA6-B95E-E4B2-D5B52665092C}"/>
              </a:ext>
            </a:extLst>
          </p:cNvPr>
          <p:cNvSpPr txBox="1">
            <a:spLocks/>
          </p:cNvSpPr>
          <p:nvPr/>
        </p:nvSpPr>
        <p:spPr>
          <a:xfrm>
            <a:off x="392968" y="5148684"/>
            <a:ext cx="5959478" cy="1230175"/>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Impacts:</a:t>
            </a:r>
          </a:p>
          <a:p>
            <a:r>
              <a:rPr lang="en-GB" sz="1800" dirty="0"/>
              <a:t>The top 5 states collectively yield a substantial portion of the total revenue, signifying their importance in the sales landscape.</a:t>
            </a:r>
          </a:p>
        </p:txBody>
      </p:sp>
    </p:spTree>
    <p:extLst>
      <p:ext uri="{BB962C8B-B14F-4D97-AF65-F5344CB8AC3E}">
        <p14:creationId xmlns:p14="http://schemas.microsoft.com/office/powerpoint/2010/main" val="117270323"/>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21331D"/>
      </a:dk2>
      <a:lt2>
        <a:srgbClr val="E2E5E8"/>
      </a:lt2>
      <a:accent1>
        <a:srgbClr val="E68D25"/>
      </a:accent1>
      <a:accent2>
        <a:srgbClr val="ABA413"/>
      </a:accent2>
      <a:accent3>
        <a:srgbClr val="7BB120"/>
      </a:accent3>
      <a:accent4>
        <a:srgbClr val="37B814"/>
      </a:accent4>
      <a:accent5>
        <a:srgbClr val="21BA41"/>
      </a:accent5>
      <a:accent6>
        <a:srgbClr val="14B87A"/>
      </a:accent6>
      <a:hlink>
        <a:srgbClr val="3F7A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983</TotalTime>
  <Words>1336</Words>
  <Application>Microsoft Office PowerPoint</Application>
  <PresentationFormat>Widescreen</PresentationFormat>
  <Paragraphs>127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JetBrainsMonoNL</vt:lpstr>
      <vt:lpstr>Roboto</vt:lpstr>
      <vt:lpstr>Söhne</vt:lpstr>
      <vt:lpstr>GradientRiseVTI</vt:lpstr>
      <vt:lpstr>What's the Best Approach for New Product Success?</vt:lpstr>
      <vt:lpstr>Executive Summary</vt:lpstr>
      <vt:lpstr>Office Products Sales Analysis: Post-New Product Launch (6-Week Analysis)</vt:lpstr>
      <vt:lpstr>Sales Methodologies Overview</vt:lpstr>
      <vt:lpstr>Sales Revenue Breakdown</vt:lpstr>
      <vt:lpstr>Revenue Spread </vt:lpstr>
      <vt:lpstr>Revenue Trends Across Sales Methods</vt:lpstr>
      <vt:lpstr> Impact of Sales Approaches on Mean Website Engagement Over Six Weeks</vt:lpstr>
      <vt:lpstr> Revenue Contributions from Top 5 States</vt:lpstr>
      <vt:lpstr>Metric: Conversion Rate</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the website performing?</dc:title>
  <dc:creator>Jet Doughty-White</dc:creator>
  <cp:lastModifiedBy>Abinash Dhakal</cp:lastModifiedBy>
  <cp:revision>17</cp:revision>
  <dcterms:created xsi:type="dcterms:W3CDTF">2023-07-13T11:20:35Z</dcterms:created>
  <dcterms:modified xsi:type="dcterms:W3CDTF">2024-01-03T14:08:34Z</dcterms:modified>
</cp:coreProperties>
</file>