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tmp" ContentType="image/p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notesMasterIdLst>
    <p:notesMasterId r:id="rId79"/>
  </p:notesMasterIdLst>
  <p:sldIdLst>
    <p:sldId id="260" r:id="rId2"/>
    <p:sldId id="263" r:id="rId3"/>
    <p:sldId id="329" r:id="rId4"/>
    <p:sldId id="269" r:id="rId5"/>
    <p:sldId id="295" r:id="rId6"/>
    <p:sldId id="270" r:id="rId7"/>
    <p:sldId id="273" r:id="rId8"/>
    <p:sldId id="276" r:id="rId9"/>
    <p:sldId id="281" r:id="rId10"/>
    <p:sldId id="285" r:id="rId11"/>
    <p:sldId id="286" r:id="rId12"/>
    <p:sldId id="298" r:id="rId13"/>
    <p:sldId id="292" r:id="rId14"/>
    <p:sldId id="301" r:id="rId15"/>
    <p:sldId id="302" r:id="rId16"/>
    <p:sldId id="304" r:id="rId17"/>
    <p:sldId id="319" r:id="rId18"/>
    <p:sldId id="309" r:id="rId19"/>
    <p:sldId id="332" r:id="rId20"/>
    <p:sldId id="342" r:id="rId21"/>
    <p:sldId id="322" r:id="rId22"/>
    <p:sldId id="341" r:id="rId23"/>
    <p:sldId id="343" r:id="rId24"/>
    <p:sldId id="314" r:id="rId25"/>
    <p:sldId id="345" r:id="rId26"/>
    <p:sldId id="340" r:id="rId27"/>
    <p:sldId id="339" r:id="rId28"/>
    <p:sldId id="344" r:id="rId29"/>
    <p:sldId id="338" r:id="rId30"/>
    <p:sldId id="335" r:id="rId31"/>
    <p:sldId id="337" r:id="rId32"/>
    <p:sldId id="325" r:id="rId33"/>
    <p:sldId id="334" r:id="rId34"/>
    <p:sldId id="303" r:id="rId35"/>
    <p:sldId id="308" r:id="rId36"/>
    <p:sldId id="336" r:id="rId37"/>
    <p:sldId id="288" r:id="rId38"/>
    <p:sldId id="330" r:id="rId39"/>
    <p:sldId id="262" r:id="rId40"/>
    <p:sldId id="289" r:id="rId41"/>
    <p:sldId id="287" r:id="rId42"/>
    <p:sldId id="257" r:id="rId43"/>
    <p:sldId id="266" r:id="rId44"/>
    <p:sldId id="315" r:id="rId45"/>
    <p:sldId id="311" r:id="rId46"/>
    <p:sldId id="256" r:id="rId47"/>
    <p:sldId id="310" r:id="rId48"/>
    <p:sldId id="267" r:id="rId49"/>
    <p:sldId id="268" r:id="rId50"/>
    <p:sldId id="328" r:id="rId51"/>
    <p:sldId id="264" r:id="rId52"/>
    <p:sldId id="305" r:id="rId53"/>
    <p:sldId id="265" r:id="rId54"/>
    <p:sldId id="282" r:id="rId55"/>
    <p:sldId id="274" r:id="rId56"/>
    <p:sldId id="275" r:id="rId57"/>
    <p:sldId id="333" r:id="rId58"/>
    <p:sldId id="278" r:id="rId59"/>
    <p:sldId id="277" r:id="rId60"/>
    <p:sldId id="299" r:id="rId61"/>
    <p:sldId id="258" r:id="rId62"/>
    <p:sldId id="272" r:id="rId63"/>
    <p:sldId id="279" r:id="rId64"/>
    <p:sldId id="280" r:id="rId65"/>
    <p:sldId id="283" r:id="rId66"/>
    <p:sldId id="284" r:id="rId67"/>
    <p:sldId id="290" r:id="rId68"/>
    <p:sldId id="291" r:id="rId69"/>
    <p:sldId id="296" r:id="rId70"/>
    <p:sldId id="297" r:id="rId71"/>
    <p:sldId id="312" r:id="rId72"/>
    <p:sldId id="313" r:id="rId73"/>
    <p:sldId id="316" r:id="rId74"/>
    <p:sldId id="323" r:id="rId75"/>
    <p:sldId id="306" r:id="rId76"/>
    <p:sldId id="326" r:id="rId77"/>
    <p:sldId id="327" r:id="rId7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4FE2ED"/>
    <a:srgbClr val="0DC0FF"/>
    <a:srgbClr val="F4FCFC"/>
    <a:srgbClr val="71BCCB"/>
    <a:srgbClr val="F4F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72EFB7-5A69-4261-BB0C-8AA905BD4BAC}" v="648" dt="2023-01-10T10:02:03.2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005" autoAdjust="0"/>
    <p:restoredTop sz="61111" autoAdjust="0"/>
  </p:normalViewPr>
  <p:slideViewPr>
    <p:cSldViewPr snapToGrid="0">
      <p:cViewPr varScale="1">
        <p:scale>
          <a:sx n="38" d="100"/>
          <a:sy n="38" d="100"/>
        </p:scale>
        <p:origin x="444" y="7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284"/>
    </p:cViewPr>
  </p:sorterViewPr>
  <p:notesViewPr>
    <p:cSldViewPr snapToGrid="0">
      <p:cViewPr varScale="1">
        <p:scale>
          <a:sx n="45" d="100"/>
          <a:sy n="45" d="100"/>
        </p:scale>
        <p:origin x="2828" y="4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5/10/relationships/revisionInfo" Target="revisionInfo.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13E1D4-E4A2-4759-8A8F-6CAD69483D9F}"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E77772DD-089E-4ED6-8E48-CF161559217D}">
      <dgm:prSet/>
      <dgm:spPr/>
      <dgm:t>
        <a:bodyPr/>
        <a:lstStyle/>
        <a:p>
          <a:r>
            <a:rPr lang="en-GB" b="1"/>
            <a:t>Abinash Dhakal</a:t>
          </a:r>
          <a:endParaRPr lang="en-US"/>
        </a:p>
      </dgm:t>
    </dgm:pt>
    <dgm:pt modelId="{04C086FE-E90B-40F7-9591-3D56F902C1C2}" type="parTrans" cxnId="{4E3FBF82-ADF3-41AE-808E-90F6010CDFF0}">
      <dgm:prSet/>
      <dgm:spPr/>
      <dgm:t>
        <a:bodyPr/>
        <a:lstStyle/>
        <a:p>
          <a:endParaRPr lang="en-US"/>
        </a:p>
      </dgm:t>
    </dgm:pt>
    <dgm:pt modelId="{A6EC4066-81D4-4E86-9EA4-09E3571728B6}" type="sibTrans" cxnId="{4E3FBF82-ADF3-41AE-808E-90F6010CDFF0}">
      <dgm:prSet/>
      <dgm:spPr/>
      <dgm:t>
        <a:bodyPr/>
        <a:lstStyle/>
        <a:p>
          <a:endParaRPr lang="en-US"/>
        </a:p>
      </dgm:t>
    </dgm:pt>
    <dgm:pt modelId="{84AEF5E5-DBF9-4E94-8333-74164D33D514}">
      <dgm:prSet/>
      <dgm:spPr/>
      <dgm:t>
        <a:bodyPr/>
        <a:lstStyle/>
        <a:p>
          <a:r>
            <a:rPr lang="en-GB" b="1" dirty="0"/>
            <a:t>University of Bath</a:t>
          </a:r>
          <a:endParaRPr lang="en-US" dirty="0"/>
        </a:p>
      </dgm:t>
    </dgm:pt>
    <dgm:pt modelId="{CF481DD8-4C9D-4291-9C89-EF49D9C414FD}" type="parTrans" cxnId="{5AF9AF8D-4928-444F-8F71-FEF05F9FAFB0}">
      <dgm:prSet/>
      <dgm:spPr/>
      <dgm:t>
        <a:bodyPr/>
        <a:lstStyle/>
        <a:p>
          <a:endParaRPr lang="en-US"/>
        </a:p>
      </dgm:t>
    </dgm:pt>
    <dgm:pt modelId="{26169AD9-ABBA-4006-BCDE-372B7C287273}" type="sibTrans" cxnId="{5AF9AF8D-4928-444F-8F71-FEF05F9FAFB0}">
      <dgm:prSet/>
      <dgm:spPr/>
      <dgm:t>
        <a:bodyPr/>
        <a:lstStyle/>
        <a:p>
          <a:endParaRPr lang="en-US"/>
        </a:p>
      </dgm:t>
    </dgm:pt>
    <dgm:pt modelId="{BCDB2558-436B-4B1D-A1E8-534E71C8A2EB}">
      <dgm:prSet/>
      <dgm:spPr/>
      <dgm:t>
        <a:bodyPr/>
        <a:lstStyle/>
        <a:p>
          <a:r>
            <a:rPr lang="en-GB" b="1"/>
            <a:t>Department of Physics and Astronomy</a:t>
          </a:r>
          <a:endParaRPr lang="en-US"/>
        </a:p>
      </dgm:t>
    </dgm:pt>
    <dgm:pt modelId="{FB1855ED-4FED-408E-9DA0-4F55E3DF5EA8}" type="parTrans" cxnId="{26FEF007-1F10-4C85-B5E0-A74310388317}">
      <dgm:prSet/>
      <dgm:spPr/>
      <dgm:t>
        <a:bodyPr/>
        <a:lstStyle/>
        <a:p>
          <a:endParaRPr lang="en-US"/>
        </a:p>
      </dgm:t>
    </dgm:pt>
    <dgm:pt modelId="{D1E9998B-23F5-49E2-B73B-025ABFBD945B}" type="sibTrans" cxnId="{26FEF007-1F10-4C85-B5E0-A74310388317}">
      <dgm:prSet/>
      <dgm:spPr/>
      <dgm:t>
        <a:bodyPr/>
        <a:lstStyle/>
        <a:p>
          <a:endParaRPr lang="en-US"/>
        </a:p>
      </dgm:t>
    </dgm:pt>
    <dgm:pt modelId="{87FF87EE-3A0C-4B70-A071-821FFCCF92DB}">
      <dgm:prSet/>
      <dgm:spPr/>
      <dgm:t>
        <a:bodyPr/>
        <a:lstStyle/>
        <a:p>
          <a:r>
            <a:rPr lang="en-GB" b="1"/>
            <a:t>Theoretical and Computational Physics</a:t>
          </a:r>
          <a:endParaRPr lang="en-US"/>
        </a:p>
      </dgm:t>
    </dgm:pt>
    <dgm:pt modelId="{73F6D834-35BB-4D4F-98F4-A96925AEF840}" type="parTrans" cxnId="{521E4065-E385-4C14-BA35-71E00F00354B}">
      <dgm:prSet/>
      <dgm:spPr/>
      <dgm:t>
        <a:bodyPr/>
        <a:lstStyle/>
        <a:p>
          <a:endParaRPr lang="en-US"/>
        </a:p>
      </dgm:t>
    </dgm:pt>
    <dgm:pt modelId="{2B5F95FC-5777-436F-8931-098C02C6DD31}" type="sibTrans" cxnId="{521E4065-E385-4C14-BA35-71E00F00354B}">
      <dgm:prSet/>
      <dgm:spPr/>
      <dgm:t>
        <a:bodyPr/>
        <a:lstStyle/>
        <a:p>
          <a:endParaRPr lang="en-US"/>
        </a:p>
      </dgm:t>
    </dgm:pt>
    <dgm:pt modelId="{187021F5-2D2B-4032-B79C-FB532AC846E9}">
      <dgm:prSet/>
      <dgm:spPr/>
      <dgm:t>
        <a:bodyPr/>
        <a:lstStyle/>
        <a:p>
          <a:r>
            <a:rPr lang="en-GB" b="1"/>
            <a:t>David Tsang</a:t>
          </a:r>
          <a:endParaRPr lang="en-US"/>
        </a:p>
      </dgm:t>
    </dgm:pt>
    <dgm:pt modelId="{CA3B9218-0261-4FD0-9BFA-2BCE206640FC}" type="parTrans" cxnId="{F61E5637-5FA7-4D72-BEFC-DF0B433D908C}">
      <dgm:prSet/>
      <dgm:spPr/>
      <dgm:t>
        <a:bodyPr/>
        <a:lstStyle/>
        <a:p>
          <a:endParaRPr lang="en-US"/>
        </a:p>
      </dgm:t>
    </dgm:pt>
    <dgm:pt modelId="{7FF106DA-DFF2-44E3-B567-4A8E7EDEA433}" type="sibTrans" cxnId="{F61E5637-5FA7-4D72-BEFC-DF0B433D908C}">
      <dgm:prSet/>
      <dgm:spPr/>
      <dgm:t>
        <a:bodyPr/>
        <a:lstStyle/>
        <a:p>
          <a:endParaRPr lang="en-US"/>
        </a:p>
      </dgm:t>
    </dgm:pt>
    <dgm:pt modelId="{6A85B4DF-352C-415F-80B0-9FC19E031E66}" type="pres">
      <dgm:prSet presAssocID="{5013E1D4-E4A2-4759-8A8F-6CAD69483D9F}" presName="linear" presStyleCnt="0">
        <dgm:presLayoutVars>
          <dgm:dir/>
          <dgm:animLvl val="lvl"/>
          <dgm:resizeHandles val="exact"/>
        </dgm:presLayoutVars>
      </dgm:prSet>
      <dgm:spPr/>
    </dgm:pt>
    <dgm:pt modelId="{C85D9129-B9AE-4FA5-895F-874BC2F737C9}" type="pres">
      <dgm:prSet presAssocID="{E77772DD-089E-4ED6-8E48-CF161559217D}" presName="parentLin" presStyleCnt="0"/>
      <dgm:spPr/>
    </dgm:pt>
    <dgm:pt modelId="{3539D1C6-8534-4A42-A779-AFDA42C1FDF4}" type="pres">
      <dgm:prSet presAssocID="{E77772DD-089E-4ED6-8E48-CF161559217D}" presName="parentLeftMargin" presStyleLbl="node1" presStyleIdx="0" presStyleCnt="5"/>
      <dgm:spPr/>
    </dgm:pt>
    <dgm:pt modelId="{3C4B373C-44A2-4569-818B-C64244032F47}" type="pres">
      <dgm:prSet presAssocID="{E77772DD-089E-4ED6-8E48-CF161559217D}" presName="parentText" presStyleLbl="node1" presStyleIdx="0" presStyleCnt="5">
        <dgm:presLayoutVars>
          <dgm:chMax val="0"/>
          <dgm:bulletEnabled val="1"/>
        </dgm:presLayoutVars>
      </dgm:prSet>
      <dgm:spPr/>
    </dgm:pt>
    <dgm:pt modelId="{7D4B6572-7331-44E4-AD54-BDCAE559A7D3}" type="pres">
      <dgm:prSet presAssocID="{E77772DD-089E-4ED6-8E48-CF161559217D}" presName="negativeSpace" presStyleCnt="0"/>
      <dgm:spPr/>
    </dgm:pt>
    <dgm:pt modelId="{90149C98-D6D0-467E-8C7E-8EFB6012BFE8}" type="pres">
      <dgm:prSet presAssocID="{E77772DD-089E-4ED6-8E48-CF161559217D}" presName="childText" presStyleLbl="conFgAcc1" presStyleIdx="0" presStyleCnt="5">
        <dgm:presLayoutVars>
          <dgm:bulletEnabled val="1"/>
        </dgm:presLayoutVars>
      </dgm:prSet>
      <dgm:spPr/>
    </dgm:pt>
    <dgm:pt modelId="{F4299558-8C14-4674-99B3-66591A710C01}" type="pres">
      <dgm:prSet presAssocID="{A6EC4066-81D4-4E86-9EA4-09E3571728B6}" presName="spaceBetweenRectangles" presStyleCnt="0"/>
      <dgm:spPr/>
    </dgm:pt>
    <dgm:pt modelId="{5E2B2ACB-0D71-4DA3-BAFD-51D270A6294A}" type="pres">
      <dgm:prSet presAssocID="{84AEF5E5-DBF9-4E94-8333-74164D33D514}" presName="parentLin" presStyleCnt="0"/>
      <dgm:spPr/>
    </dgm:pt>
    <dgm:pt modelId="{7D417767-8CA4-4154-AB61-78785D1AC5C4}" type="pres">
      <dgm:prSet presAssocID="{84AEF5E5-DBF9-4E94-8333-74164D33D514}" presName="parentLeftMargin" presStyleLbl="node1" presStyleIdx="0" presStyleCnt="5"/>
      <dgm:spPr/>
    </dgm:pt>
    <dgm:pt modelId="{82DD3FE4-13D6-41D1-ABC7-BD50D3843C55}" type="pres">
      <dgm:prSet presAssocID="{84AEF5E5-DBF9-4E94-8333-74164D33D514}" presName="parentText" presStyleLbl="node1" presStyleIdx="1" presStyleCnt="5">
        <dgm:presLayoutVars>
          <dgm:chMax val="0"/>
          <dgm:bulletEnabled val="1"/>
        </dgm:presLayoutVars>
      </dgm:prSet>
      <dgm:spPr/>
    </dgm:pt>
    <dgm:pt modelId="{75C9FD50-0180-418A-B202-E35FC525BC99}" type="pres">
      <dgm:prSet presAssocID="{84AEF5E5-DBF9-4E94-8333-74164D33D514}" presName="negativeSpace" presStyleCnt="0"/>
      <dgm:spPr/>
    </dgm:pt>
    <dgm:pt modelId="{7F6EFCD9-8C94-47D0-A1FD-D4B2BF765E9B}" type="pres">
      <dgm:prSet presAssocID="{84AEF5E5-DBF9-4E94-8333-74164D33D514}" presName="childText" presStyleLbl="conFgAcc1" presStyleIdx="1" presStyleCnt="5">
        <dgm:presLayoutVars>
          <dgm:bulletEnabled val="1"/>
        </dgm:presLayoutVars>
      </dgm:prSet>
      <dgm:spPr/>
    </dgm:pt>
    <dgm:pt modelId="{3E73987C-7860-45B9-B1C8-3B0667E8B7C1}" type="pres">
      <dgm:prSet presAssocID="{26169AD9-ABBA-4006-BCDE-372B7C287273}" presName="spaceBetweenRectangles" presStyleCnt="0"/>
      <dgm:spPr/>
    </dgm:pt>
    <dgm:pt modelId="{AD36B862-FA3A-4CEE-A6F5-A9E41C98F018}" type="pres">
      <dgm:prSet presAssocID="{BCDB2558-436B-4B1D-A1E8-534E71C8A2EB}" presName="parentLin" presStyleCnt="0"/>
      <dgm:spPr/>
    </dgm:pt>
    <dgm:pt modelId="{7CC7F4B4-1682-4FA9-9480-C2A00D6836F0}" type="pres">
      <dgm:prSet presAssocID="{BCDB2558-436B-4B1D-A1E8-534E71C8A2EB}" presName="parentLeftMargin" presStyleLbl="node1" presStyleIdx="1" presStyleCnt="5"/>
      <dgm:spPr/>
    </dgm:pt>
    <dgm:pt modelId="{78B8FCD7-4976-4214-AE56-CC9B16B9D05D}" type="pres">
      <dgm:prSet presAssocID="{BCDB2558-436B-4B1D-A1E8-534E71C8A2EB}" presName="parentText" presStyleLbl="node1" presStyleIdx="2" presStyleCnt="5">
        <dgm:presLayoutVars>
          <dgm:chMax val="0"/>
          <dgm:bulletEnabled val="1"/>
        </dgm:presLayoutVars>
      </dgm:prSet>
      <dgm:spPr/>
    </dgm:pt>
    <dgm:pt modelId="{0D6CE276-FFA4-4C04-A19D-9CA92DDFD2DF}" type="pres">
      <dgm:prSet presAssocID="{BCDB2558-436B-4B1D-A1E8-534E71C8A2EB}" presName="negativeSpace" presStyleCnt="0"/>
      <dgm:spPr/>
    </dgm:pt>
    <dgm:pt modelId="{3E2024AF-1847-4B00-8453-C8BA9DCE986C}" type="pres">
      <dgm:prSet presAssocID="{BCDB2558-436B-4B1D-A1E8-534E71C8A2EB}" presName="childText" presStyleLbl="conFgAcc1" presStyleIdx="2" presStyleCnt="5">
        <dgm:presLayoutVars>
          <dgm:bulletEnabled val="1"/>
        </dgm:presLayoutVars>
      </dgm:prSet>
      <dgm:spPr/>
    </dgm:pt>
    <dgm:pt modelId="{F552E85D-4EA5-4A9E-9D5F-72697C1D23E3}" type="pres">
      <dgm:prSet presAssocID="{D1E9998B-23F5-49E2-B73B-025ABFBD945B}" presName="spaceBetweenRectangles" presStyleCnt="0"/>
      <dgm:spPr/>
    </dgm:pt>
    <dgm:pt modelId="{69D3C02A-DA67-406C-BFB1-7D751C19A7CD}" type="pres">
      <dgm:prSet presAssocID="{87FF87EE-3A0C-4B70-A071-821FFCCF92DB}" presName="parentLin" presStyleCnt="0"/>
      <dgm:spPr/>
    </dgm:pt>
    <dgm:pt modelId="{626B7FC0-886F-4ACE-B974-5B40E0F040DC}" type="pres">
      <dgm:prSet presAssocID="{87FF87EE-3A0C-4B70-A071-821FFCCF92DB}" presName="parentLeftMargin" presStyleLbl="node1" presStyleIdx="2" presStyleCnt="5"/>
      <dgm:spPr/>
    </dgm:pt>
    <dgm:pt modelId="{E0BCA796-C8E2-4BA4-A3A4-BE33CFF1AA06}" type="pres">
      <dgm:prSet presAssocID="{87FF87EE-3A0C-4B70-A071-821FFCCF92DB}" presName="parentText" presStyleLbl="node1" presStyleIdx="3" presStyleCnt="5">
        <dgm:presLayoutVars>
          <dgm:chMax val="0"/>
          <dgm:bulletEnabled val="1"/>
        </dgm:presLayoutVars>
      </dgm:prSet>
      <dgm:spPr/>
    </dgm:pt>
    <dgm:pt modelId="{6B1BEBBB-F829-41D6-B78F-D722B68042E7}" type="pres">
      <dgm:prSet presAssocID="{87FF87EE-3A0C-4B70-A071-821FFCCF92DB}" presName="negativeSpace" presStyleCnt="0"/>
      <dgm:spPr/>
    </dgm:pt>
    <dgm:pt modelId="{6992C4F4-F490-4063-BA00-7EBAC5EB365D}" type="pres">
      <dgm:prSet presAssocID="{87FF87EE-3A0C-4B70-A071-821FFCCF92DB}" presName="childText" presStyleLbl="conFgAcc1" presStyleIdx="3" presStyleCnt="5">
        <dgm:presLayoutVars>
          <dgm:bulletEnabled val="1"/>
        </dgm:presLayoutVars>
      </dgm:prSet>
      <dgm:spPr/>
    </dgm:pt>
    <dgm:pt modelId="{D3BD7DAB-254B-426C-A068-3C6AAFE5B388}" type="pres">
      <dgm:prSet presAssocID="{2B5F95FC-5777-436F-8931-098C02C6DD31}" presName="spaceBetweenRectangles" presStyleCnt="0"/>
      <dgm:spPr/>
    </dgm:pt>
    <dgm:pt modelId="{06FC2C99-2F95-4B56-B26B-9A99A8F9AC8C}" type="pres">
      <dgm:prSet presAssocID="{187021F5-2D2B-4032-B79C-FB532AC846E9}" presName="parentLin" presStyleCnt="0"/>
      <dgm:spPr/>
    </dgm:pt>
    <dgm:pt modelId="{AD7C31DF-B79C-41E9-B4A8-A1AE0DDDFDDF}" type="pres">
      <dgm:prSet presAssocID="{187021F5-2D2B-4032-B79C-FB532AC846E9}" presName="parentLeftMargin" presStyleLbl="node1" presStyleIdx="3" presStyleCnt="5"/>
      <dgm:spPr/>
    </dgm:pt>
    <dgm:pt modelId="{55AB3175-15E9-4AF2-A8FC-1532C062DBB4}" type="pres">
      <dgm:prSet presAssocID="{187021F5-2D2B-4032-B79C-FB532AC846E9}" presName="parentText" presStyleLbl="node1" presStyleIdx="4" presStyleCnt="5">
        <dgm:presLayoutVars>
          <dgm:chMax val="0"/>
          <dgm:bulletEnabled val="1"/>
        </dgm:presLayoutVars>
      </dgm:prSet>
      <dgm:spPr/>
    </dgm:pt>
    <dgm:pt modelId="{6F3B8E6F-8A60-4843-9973-D5796E27C6EB}" type="pres">
      <dgm:prSet presAssocID="{187021F5-2D2B-4032-B79C-FB532AC846E9}" presName="negativeSpace" presStyleCnt="0"/>
      <dgm:spPr/>
    </dgm:pt>
    <dgm:pt modelId="{8F1A0AC2-3C9A-42B1-BA8C-1AC9DBAC1235}" type="pres">
      <dgm:prSet presAssocID="{187021F5-2D2B-4032-B79C-FB532AC846E9}" presName="childText" presStyleLbl="conFgAcc1" presStyleIdx="4" presStyleCnt="5">
        <dgm:presLayoutVars>
          <dgm:bulletEnabled val="1"/>
        </dgm:presLayoutVars>
      </dgm:prSet>
      <dgm:spPr/>
    </dgm:pt>
  </dgm:ptLst>
  <dgm:cxnLst>
    <dgm:cxn modelId="{26FEF007-1F10-4C85-B5E0-A74310388317}" srcId="{5013E1D4-E4A2-4759-8A8F-6CAD69483D9F}" destId="{BCDB2558-436B-4B1D-A1E8-534E71C8A2EB}" srcOrd="2" destOrd="0" parTransId="{FB1855ED-4FED-408E-9DA0-4F55E3DF5EA8}" sibTransId="{D1E9998B-23F5-49E2-B73B-025ABFBD945B}"/>
    <dgm:cxn modelId="{6DBD4811-75A4-44A9-B8F5-0FF1EB4DA530}" type="presOf" srcId="{84AEF5E5-DBF9-4E94-8333-74164D33D514}" destId="{7D417767-8CA4-4154-AB61-78785D1AC5C4}" srcOrd="0" destOrd="0" presId="urn:microsoft.com/office/officeart/2005/8/layout/list1"/>
    <dgm:cxn modelId="{B3AC2628-876D-431A-96C5-38FA054D3D23}" type="presOf" srcId="{187021F5-2D2B-4032-B79C-FB532AC846E9}" destId="{AD7C31DF-B79C-41E9-B4A8-A1AE0DDDFDDF}" srcOrd="0" destOrd="0" presId="urn:microsoft.com/office/officeart/2005/8/layout/list1"/>
    <dgm:cxn modelId="{F61E5637-5FA7-4D72-BEFC-DF0B433D908C}" srcId="{5013E1D4-E4A2-4759-8A8F-6CAD69483D9F}" destId="{187021F5-2D2B-4032-B79C-FB532AC846E9}" srcOrd="4" destOrd="0" parTransId="{CA3B9218-0261-4FD0-9BFA-2BCE206640FC}" sibTransId="{7FF106DA-DFF2-44E3-B567-4A8E7EDEA433}"/>
    <dgm:cxn modelId="{90634B3C-AD92-481D-9B11-1D038509468E}" type="presOf" srcId="{87FF87EE-3A0C-4B70-A071-821FFCCF92DB}" destId="{E0BCA796-C8E2-4BA4-A3A4-BE33CFF1AA06}" srcOrd="1" destOrd="0" presId="urn:microsoft.com/office/officeart/2005/8/layout/list1"/>
    <dgm:cxn modelId="{E6ED1444-E663-424F-89F1-9382EFC24346}" type="presOf" srcId="{BCDB2558-436B-4B1D-A1E8-534E71C8A2EB}" destId="{78B8FCD7-4976-4214-AE56-CC9B16B9D05D}" srcOrd="1" destOrd="0" presId="urn:microsoft.com/office/officeart/2005/8/layout/list1"/>
    <dgm:cxn modelId="{521E4065-E385-4C14-BA35-71E00F00354B}" srcId="{5013E1D4-E4A2-4759-8A8F-6CAD69483D9F}" destId="{87FF87EE-3A0C-4B70-A071-821FFCCF92DB}" srcOrd="3" destOrd="0" parTransId="{73F6D834-35BB-4D4F-98F4-A96925AEF840}" sibTransId="{2B5F95FC-5777-436F-8931-098C02C6DD31}"/>
    <dgm:cxn modelId="{FC3FAF68-C0A4-452A-A9D8-3861E6FB0AFE}" type="presOf" srcId="{E77772DD-089E-4ED6-8E48-CF161559217D}" destId="{3539D1C6-8534-4A42-A779-AFDA42C1FDF4}" srcOrd="0" destOrd="0" presId="urn:microsoft.com/office/officeart/2005/8/layout/list1"/>
    <dgm:cxn modelId="{D69A157D-07F7-4655-B10E-FD97B78ED7EB}" type="presOf" srcId="{84AEF5E5-DBF9-4E94-8333-74164D33D514}" destId="{82DD3FE4-13D6-41D1-ABC7-BD50D3843C55}" srcOrd="1" destOrd="0" presId="urn:microsoft.com/office/officeart/2005/8/layout/list1"/>
    <dgm:cxn modelId="{EBBB817E-9317-48DD-83B5-CFB7D2BA9427}" type="presOf" srcId="{87FF87EE-3A0C-4B70-A071-821FFCCF92DB}" destId="{626B7FC0-886F-4ACE-B974-5B40E0F040DC}" srcOrd="0" destOrd="0" presId="urn:microsoft.com/office/officeart/2005/8/layout/list1"/>
    <dgm:cxn modelId="{4E3FBF82-ADF3-41AE-808E-90F6010CDFF0}" srcId="{5013E1D4-E4A2-4759-8A8F-6CAD69483D9F}" destId="{E77772DD-089E-4ED6-8E48-CF161559217D}" srcOrd="0" destOrd="0" parTransId="{04C086FE-E90B-40F7-9591-3D56F902C1C2}" sibTransId="{A6EC4066-81D4-4E86-9EA4-09E3571728B6}"/>
    <dgm:cxn modelId="{5AF9AF8D-4928-444F-8F71-FEF05F9FAFB0}" srcId="{5013E1D4-E4A2-4759-8A8F-6CAD69483D9F}" destId="{84AEF5E5-DBF9-4E94-8333-74164D33D514}" srcOrd="1" destOrd="0" parTransId="{CF481DD8-4C9D-4291-9C89-EF49D9C414FD}" sibTransId="{26169AD9-ABBA-4006-BCDE-372B7C287273}"/>
    <dgm:cxn modelId="{7AE51C92-C18F-42AF-80C9-6B4A7F869BEE}" type="presOf" srcId="{187021F5-2D2B-4032-B79C-FB532AC846E9}" destId="{55AB3175-15E9-4AF2-A8FC-1532C062DBB4}" srcOrd="1" destOrd="0" presId="urn:microsoft.com/office/officeart/2005/8/layout/list1"/>
    <dgm:cxn modelId="{AFF50399-E645-42C2-9188-D4DDC9D39C24}" type="presOf" srcId="{BCDB2558-436B-4B1D-A1E8-534E71C8A2EB}" destId="{7CC7F4B4-1682-4FA9-9480-C2A00D6836F0}" srcOrd="0" destOrd="0" presId="urn:microsoft.com/office/officeart/2005/8/layout/list1"/>
    <dgm:cxn modelId="{8CDAA4EC-56F3-4665-A408-C8D5D873B16A}" type="presOf" srcId="{5013E1D4-E4A2-4759-8A8F-6CAD69483D9F}" destId="{6A85B4DF-352C-415F-80B0-9FC19E031E66}" srcOrd="0" destOrd="0" presId="urn:microsoft.com/office/officeart/2005/8/layout/list1"/>
    <dgm:cxn modelId="{C948A9FF-3490-40A4-8DF6-613F018B882E}" type="presOf" srcId="{E77772DD-089E-4ED6-8E48-CF161559217D}" destId="{3C4B373C-44A2-4569-818B-C64244032F47}" srcOrd="1" destOrd="0" presId="urn:microsoft.com/office/officeart/2005/8/layout/list1"/>
    <dgm:cxn modelId="{0E106761-988C-4F31-B346-2ED89A5CD1DF}" type="presParOf" srcId="{6A85B4DF-352C-415F-80B0-9FC19E031E66}" destId="{C85D9129-B9AE-4FA5-895F-874BC2F737C9}" srcOrd="0" destOrd="0" presId="urn:microsoft.com/office/officeart/2005/8/layout/list1"/>
    <dgm:cxn modelId="{9E57A6E7-DA60-4EB4-892F-88DEDB0D593F}" type="presParOf" srcId="{C85D9129-B9AE-4FA5-895F-874BC2F737C9}" destId="{3539D1C6-8534-4A42-A779-AFDA42C1FDF4}" srcOrd="0" destOrd="0" presId="urn:microsoft.com/office/officeart/2005/8/layout/list1"/>
    <dgm:cxn modelId="{FC4A6995-AA98-4932-B503-732D4F016E5F}" type="presParOf" srcId="{C85D9129-B9AE-4FA5-895F-874BC2F737C9}" destId="{3C4B373C-44A2-4569-818B-C64244032F47}" srcOrd="1" destOrd="0" presId="urn:microsoft.com/office/officeart/2005/8/layout/list1"/>
    <dgm:cxn modelId="{F6F8D3DB-7C73-4175-9625-99C390185E15}" type="presParOf" srcId="{6A85B4DF-352C-415F-80B0-9FC19E031E66}" destId="{7D4B6572-7331-44E4-AD54-BDCAE559A7D3}" srcOrd="1" destOrd="0" presId="urn:microsoft.com/office/officeart/2005/8/layout/list1"/>
    <dgm:cxn modelId="{D503087B-0717-4330-93A0-3E3D30A5308E}" type="presParOf" srcId="{6A85B4DF-352C-415F-80B0-9FC19E031E66}" destId="{90149C98-D6D0-467E-8C7E-8EFB6012BFE8}" srcOrd="2" destOrd="0" presId="urn:microsoft.com/office/officeart/2005/8/layout/list1"/>
    <dgm:cxn modelId="{437E695C-9538-4F01-A995-95BEE49D02FA}" type="presParOf" srcId="{6A85B4DF-352C-415F-80B0-9FC19E031E66}" destId="{F4299558-8C14-4674-99B3-66591A710C01}" srcOrd="3" destOrd="0" presId="urn:microsoft.com/office/officeart/2005/8/layout/list1"/>
    <dgm:cxn modelId="{759727EA-D008-45D1-A1B1-E94D9A8CCEEC}" type="presParOf" srcId="{6A85B4DF-352C-415F-80B0-9FC19E031E66}" destId="{5E2B2ACB-0D71-4DA3-BAFD-51D270A6294A}" srcOrd="4" destOrd="0" presId="urn:microsoft.com/office/officeart/2005/8/layout/list1"/>
    <dgm:cxn modelId="{31E541B9-E8E4-49EA-874D-15C6E7B1A1D9}" type="presParOf" srcId="{5E2B2ACB-0D71-4DA3-BAFD-51D270A6294A}" destId="{7D417767-8CA4-4154-AB61-78785D1AC5C4}" srcOrd="0" destOrd="0" presId="urn:microsoft.com/office/officeart/2005/8/layout/list1"/>
    <dgm:cxn modelId="{8092B3D4-D05D-4ACA-94AF-73F53E2F2F9B}" type="presParOf" srcId="{5E2B2ACB-0D71-4DA3-BAFD-51D270A6294A}" destId="{82DD3FE4-13D6-41D1-ABC7-BD50D3843C55}" srcOrd="1" destOrd="0" presId="urn:microsoft.com/office/officeart/2005/8/layout/list1"/>
    <dgm:cxn modelId="{FBD6A13A-07B9-4FCB-AE18-ED7B9A12F69B}" type="presParOf" srcId="{6A85B4DF-352C-415F-80B0-9FC19E031E66}" destId="{75C9FD50-0180-418A-B202-E35FC525BC99}" srcOrd="5" destOrd="0" presId="urn:microsoft.com/office/officeart/2005/8/layout/list1"/>
    <dgm:cxn modelId="{FCA563F3-389A-4553-AB5A-93CE5C702BB8}" type="presParOf" srcId="{6A85B4DF-352C-415F-80B0-9FC19E031E66}" destId="{7F6EFCD9-8C94-47D0-A1FD-D4B2BF765E9B}" srcOrd="6" destOrd="0" presId="urn:microsoft.com/office/officeart/2005/8/layout/list1"/>
    <dgm:cxn modelId="{29A94C04-0563-44A5-B973-4D6CB3900251}" type="presParOf" srcId="{6A85B4DF-352C-415F-80B0-9FC19E031E66}" destId="{3E73987C-7860-45B9-B1C8-3B0667E8B7C1}" srcOrd="7" destOrd="0" presId="urn:microsoft.com/office/officeart/2005/8/layout/list1"/>
    <dgm:cxn modelId="{E8CFD1C1-8867-4AED-AAF5-D2C25FF20BEB}" type="presParOf" srcId="{6A85B4DF-352C-415F-80B0-9FC19E031E66}" destId="{AD36B862-FA3A-4CEE-A6F5-A9E41C98F018}" srcOrd="8" destOrd="0" presId="urn:microsoft.com/office/officeart/2005/8/layout/list1"/>
    <dgm:cxn modelId="{E2210A76-09B3-426D-B4EE-855BB35F89F5}" type="presParOf" srcId="{AD36B862-FA3A-4CEE-A6F5-A9E41C98F018}" destId="{7CC7F4B4-1682-4FA9-9480-C2A00D6836F0}" srcOrd="0" destOrd="0" presId="urn:microsoft.com/office/officeart/2005/8/layout/list1"/>
    <dgm:cxn modelId="{68C18548-E578-471E-BCEE-17091AB29B9C}" type="presParOf" srcId="{AD36B862-FA3A-4CEE-A6F5-A9E41C98F018}" destId="{78B8FCD7-4976-4214-AE56-CC9B16B9D05D}" srcOrd="1" destOrd="0" presId="urn:microsoft.com/office/officeart/2005/8/layout/list1"/>
    <dgm:cxn modelId="{3D379409-017E-4521-B355-6E4E692BE37D}" type="presParOf" srcId="{6A85B4DF-352C-415F-80B0-9FC19E031E66}" destId="{0D6CE276-FFA4-4C04-A19D-9CA92DDFD2DF}" srcOrd="9" destOrd="0" presId="urn:microsoft.com/office/officeart/2005/8/layout/list1"/>
    <dgm:cxn modelId="{78BEB3D6-26F4-4F75-9851-1434A0ADA909}" type="presParOf" srcId="{6A85B4DF-352C-415F-80B0-9FC19E031E66}" destId="{3E2024AF-1847-4B00-8453-C8BA9DCE986C}" srcOrd="10" destOrd="0" presId="urn:microsoft.com/office/officeart/2005/8/layout/list1"/>
    <dgm:cxn modelId="{18238A36-6E0C-45DD-8FF9-8A5B57EE81DF}" type="presParOf" srcId="{6A85B4DF-352C-415F-80B0-9FC19E031E66}" destId="{F552E85D-4EA5-4A9E-9D5F-72697C1D23E3}" srcOrd="11" destOrd="0" presId="urn:microsoft.com/office/officeart/2005/8/layout/list1"/>
    <dgm:cxn modelId="{8A75E102-01BC-4490-A643-79B19AB0E10E}" type="presParOf" srcId="{6A85B4DF-352C-415F-80B0-9FC19E031E66}" destId="{69D3C02A-DA67-406C-BFB1-7D751C19A7CD}" srcOrd="12" destOrd="0" presId="urn:microsoft.com/office/officeart/2005/8/layout/list1"/>
    <dgm:cxn modelId="{38233699-9AB0-4065-98E0-11164605B76E}" type="presParOf" srcId="{69D3C02A-DA67-406C-BFB1-7D751C19A7CD}" destId="{626B7FC0-886F-4ACE-B974-5B40E0F040DC}" srcOrd="0" destOrd="0" presId="urn:microsoft.com/office/officeart/2005/8/layout/list1"/>
    <dgm:cxn modelId="{52036C2E-A5E5-4945-A128-CB23DC20E524}" type="presParOf" srcId="{69D3C02A-DA67-406C-BFB1-7D751C19A7CD}" destId="{E0BCA796-C8E2-4BA4-A3A4-BE33CFF1AA06}" srcOrd="1" destOrd="0" presId="urn:microsoft.com/office/officeart/2005/8/layout/list1"/>
    <dgm:cxn modelId="{6A405E84-7D4E-4C25-8C4D-45AD66F3B830}" type="presParOf" srcId="{6A85B4DF-352C-415F-80B0-9FC19E031E66}" destId="{6B1BEBBB-F829-41D6-B78F-D722B68042E7}" srcOrd="13" destOrd="0" presId="urn:microsoft.com/office/officeart/2005/8/layout/list1"/>
    <dgm:cxn modelId="{F54EBEB0-169C-42FD-A75F-053FEEDA18F3}" type="presParOf" srcId="{6A85B4DF-352C-415F-80B0-9FC19E031E66}" destId="{6992C4F4-F490-4063-BA00-7EBAC5EB365D}" srcOrd="14" destOrd="0" presId="urn:microsoft.com/office/officeart/2005/8/layout/list1"/>
    <dgm:cxn modelId="{D6B70A4E-91CB-4DAF-B31A-612DBDF224D0}" type="presParOf" srcId="{6A85B4DF-352C-415F-80B0-9FC19E031E66}" destId="{D3BD7DAB-254B-426C-A068-3C6AAFE5B388}" srcOrd="15" destOrd="0" presId="urn:microsoft.com/office/officeart/2005/8/layout/list1"/>
    <dgm:cxn modelId="{F0E08C22-D6CB-4D2C-B380-2ACF415FBA89}" type="presParOf" srcId="{6A85B4DF-352C-415F-80B0-9FC19E031E66}" destId="{06FC2C99-2F95-4B56-B26B-9A99A8F9AC8C}" srcOrd="16" destOrd="0" presId="urn:microsoft.com/office/officeart/2005/8/layout/list1"/>
    <dgm:cxn modelId="{68BE2B66-BCCF-4F93-B949-BD417966A2EC}" type="presParOf" srcId="{06FC2C99-2F95-4B56-B26B-9A99A8F9AC8C}" destId="{AD7C31DF-B79C-41E9-B4A8-A1AE0DDDFDDF}" srcOrd="0" destOrd="0" presId="urn:microsoft.com/office/officeart/2005/8/layout/list1"/>
    <dgm:cxn modelId="{08F30089-D102-4299-808E-6CB57FFA8CE8}" type="presParOf" srcId="{06FC2C99-2F95-4B56-B26B-9A99A8F9AC8C}" destId="{55AB3175-15E9-4AF2-A8FC-1532C062DBB4}" srcOrd="1" destOrd="0" presId="urn:microsoft.com/office/officeart/2005/8/layout/list1"/>
    <dgm:cxn modelId="{3FDBF1C1-DA67-46E6-82CA-6172E9C85346}" type="presParOf" srcId="{6A85B4DF-352C-415F-80B0-9FC19E031E66}" destId="{6F3B8E6F-8A60-4843-9973-D5796E27C6EB}" srcOrd="17" destOrd="0" presId="urn:microsoft.com/office/officeart/2005/8/layout/list1"/>
    <dgm:cxn modelId="{56821E3F-5D87-4A13-8377-57E288DD8D63}" type="presParOf" srcId="{6A85B4DF-352C-415F-80B0-9FC19E031E66}" destId="{8F1A0AC2-3C9A-42B1-BA8C-1AC9DBAC1235}"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AAD51E-754A-4DC0-BEB0-F07CDB7550E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67E12D1-0C7E-4942-B7BE-105A947A0FD0}">
      <dgm:prSet custT="1"/>
      <dgm:spPr/>
      <dgm:t>
        <a:bodyPr/>
        <a:lstStyle/>
        <a:p>
          <a:r>
            <a:rPr lang="en-GB" sz="1900" dirty="0"/>
            <a:t>Motivation</a:t>
          </a:r>
          <a:endParaRPr lang="en-US" sz="1900" dirty="0"/>
        </a:p>
      </dgm:t>
    </dgm:pt>
    <dgm:pt modelId="{31B028D8-EFA5-4548-B3DF-C99C0EA7CB01}" type="parTrans" cxnId="{612B3435-6594-4D3A-BEDF-B9B510D42A52}">
      <dgm:prSet/>
      <dgm:spPr/>
      <dgm:t>
        <a:bodyPr/>
        <a:lstStyle/>
        <a:p>
          <a:endParaRPr lang="en-US" sz="1900"/>
        </a:p>
      </dgm:t>
    </dgm:pt>
    <dgm:pt modelId="{41B23F4F-354D-4B9B-A3EE-797150E7A7C5}" type="sibTrans" cxnId="{612B3435-6594-4D3A-BEDF-B9B510D42A52}">
      <dgm:prSet/>
      <dgm:spPr/>
      <dgm:t>
        <a:bodyPr/>
        <a:lstStyle/>
        <a:p>
          <a:endParaRPr lang="en-US" sz="1900"/>
        </a:p>
      </dgm:t>
    </dgm:pt>
    <dgm:pt modelId="{3A4FE07A-A4E6-47F7-B4B0-9C23B964E9F9}">
      <dgm:prSet custT="1"/>
      <dgm:spPr/>
      <dgm:t>
        <a:bodyPr/>
        <a:lstStyle/>
        <a:p>
          <a:r>
            <a:rPr lang="en-GB" sz="1900" dirty="0"/>
            <a:t>Method</a:t>
          </a:r>
          <a:endParaRPr lang="en-US" sz="1900" dirty="0"/>
        </a:p>
      </dgm:t>
    </dgm:pt>
    <dgm:pt modelId="{A0F4488B-FAB3-499A-8345-673E85DAAD53}" type="parTrans" cxnId="{7A986B44-F078-4EBD-A117-7D868A1D758A}">
      <dgm:prSet/>
      <dgm:spPr/>
      <dgm:t>
        <a:bodyPr/>
        <a:lstStyle/>
        <a:p>
          <a:endParaRPr lang="en-US" sz="1900"/>
        </a:p>
      </dgm:t>
    </dgm:pt>
    <dgm:pt modelId="{44305C91-05ED-4FB1-836F-CB344A5A06F0}" type="sibTrans" cxnId="{7A986B44-F078-4EBD-A117-7D868A1D758A}">
      <dgm:prSet/>
      <dgm:spPr/>
      <dgm:t>
        <a:bodyPr/>
        <a:lstStyle/>
        <a:p>
          <a:endParaRPr lang="en-US" sz="1900"/>
        </a:p>
      </dgm:t>
    </dgm:pt>
    <dgm:pt modelId="{CA331E27-5098-43DE-B5A3-2E62275D318F}">
      <dgm:prSet custT="1"/>
      <dgm:spPr/>
      <dgm:t>
        <a:bodyPr/>
        <a:lstStyle/>
        <a:p>
          <a:pPr>
            <a:buFont typeface="Wingdings" panose="05000000000000000000" pitchFamily="2" charset="2"/>
            <a:buChar char="q"/>
          </a:pPr>
          <a:r>
            <a:rPr lang="en-GB" sz="1900" dirty="0"/>
            <a:t>1+1D radiative transfer</a:t>
          </a:r>
          <a:endParaRPr lang="en-US" sz="1900" dirty="0"/>
        </a:p>
      </dgm:t>
    </dgm:pt>
    <dgm:pt modelId="{64BADA33-A084-4920-BF1B-6D82F67741CC}" type="parTrans" cxnId="{F68F2387-B0AF-4C07-A81E-4B7597D56E98}">
      <dgm:prSet/>
      <dgm:spPr/>
      <dgm:t>
        <a:bodyPr/>
        <a:lstStyle/>
        <a:p>
          <a:endParaRPr lang="en-US" sz="1900"/>
        </a:p>
      </dgm:t>
    </dgm:pt>
    <dgm:pt modelId="{64B67282-0177-44C8-991C-A8C80BFC9AE4}" type="sibTrans" cxnId="{F68F2387-B0AF-4C07-A81E-4B7597D56E98}">
      <dgm:prSet/>
      <dgm:spPr/>
      <dgm:t>
        <a:bodyPr/>
        <a:lstStyle/>
        <a:p>
          <a:endParaRPr lang="en-US" sz="1900"/>
        </a:p>
      </dgm:t>
    </dgm:pt>
    <dgm:pt modelId="{421287D8-E13B-4865-BA24-1A27D961A923}">
      <dgm:prSet custT="1"/>
      <dgm:spPr/>
      <dgm:t>
        <a:bodyPr/>
        <a:lstStyle/>
        <a:p>
          <a:r>
            <a:rPr lang="en-GB" sz="1900" dirty="0"/>
            <a:t>Inner disc clearing mechanism</a:t>
          </a:r>
          <a:endParaRPr lang="en-US" sz="1900" dirty="0"/>
        </a:p>
      </dgm:t>
    </dgm:pt>
    <dgm:pt modelId="{8D36D900-4182-48B8-AF9B-1FA98559430C}" type="parTrans" cxnId="{86DD569F-61C6-4470-A161-295DD6D25B22}">
      <dgm:prSet/>
      <dgm:spPr/>
      <dgm:t>
        <a:bodyPr/>
        <a:lstStyle/>
        <a:p>
          <a:endParaRPr lang="en-US" sz="1900"/>
        </a:p>
      </dgm:t>
    </dgm:pt>
    <dgm:pt modelId="{335DA38C-A6CA-4E20-882F-C8D0EF046A95}" type="sibTrans" cxnId="{86DD569F-61C6-4470-A161-295DD6D25B22}">
      <dgm:prSet/>
      <dgm:spPr/>
      <dgm:t>
        <a:bodyPr/>
        <a:lstStyle/>
        <a:p>
          <a:endParaRPr lang="en-US" sz="1900"/>
        </a:p>
      </dgm:t>
    </dgm:pt>
    <dgm:pt modelId="{9FF2471F-FDEB-4216-A7AB-06D839065122}">
      <dgm:prSet custT="1"/>
      <dgm:spPr/>
      <dgm:t>
        <a:bodyPr/>
        <a:lstStyle/>
        <a:p>
          <a:pPr>
            <a:buFont typeface="Wingdings" panose="05000000000000000000" pitchFamily="2" charset="2"/>
            <a:buChar char="q"/>
          </a:pPr>
          <a:r>
            <a:rPr lang="en-GB" sz="1900" dirty="0"/>
            <a:t>Photoevaporation</a:t>
          </a:r>
          <a:endParaRPr lang="en-US" sz="1900" dirty="0"/>
        </a:p>
      </dgm:t>
    </dgm:pt>
    <dgm:pt modelId="{32B4BD28-0B97-4C4C-B2FA-B5DDBFAF7D93}" type="parTrans" cxnId="{5A225500-921E-4FC4-B5BB-AA2E8B917276}">
      <dgm:prSet/>
      <dgm:spPr/>
      <dgm:t>
        <a:bodyPr/>
        <a:lstStyle/>
        <a:p>
          <a:endParaRPr lang="en-US" sz="1900"/>
        </a:p>
      </dgm:t>
    </dgm:pt>
    <dgm:pt modelId="{98F2A28B-4B19-4115-AB58-F87E5E83ACD0}" type="sibTrans" cxnId="{5A225500-921E-4FC4-B5BB-AA2E8B917276}">
      <dgm:prSet/>
      <dgm:spPr/>
      <dgm:t>
        <a:bodyPr/>
        <a:lstStyle/>
        <a:p>
          <a:endParaRPr lang="en-US" sz="1900"/>
        </a:p>
      </dgm:t>
    </dgm:pt>
    <dgm:pt modelId="{AEE4648C-3FCD-4D21-8ADF-054EE6384748}">
      <dgm:prSet custT="1"/>
      <dgm:spPr/>
      <dgm:t>
        <a:bodyPr/>
        <a:lstStyle/>
        <a:p>
          <a:pPr>
            <a:buFont typeface="Wingdings" panose="05000000000000000000" pitchFamily="2" charset="2"/>
            <a:buChar char="q"/>
          </a:pPr>
          <a:r>
            <a:rPr lang="en-GB" sz="1900" dirty="0"/>
            <a:t>Giant planet formation</a:t>
          </a:r>
          <a:endParaRPr lang="en-US" sz="1900" dirty="0"/>
        </a:p>
      </dgm:t>
    </dgm:pt>
    <dgm:pt modelId="{85410F0E-4092-461D-8E39-35D1E564342B}" type="parTrans" cxnId="{8E05CF4F-E875-4912-99D4-91A8B999B942}">
      <dgm:prSet/>
      <dgm:spPr/>
      <dgm:t>
        <a:bodyPr/>
        <a:lstStyle/>
        <a:p>
          <a:endParaRPr lang="en-US" sz="1900"/>
        </a:p>
      </dgm:t>
    </dgm:pt>
    <dgm:pt modelId="{4F741751-C300-4030-B880-7F15F5096DDD}" type="sibTrans" cxnId="{8E05CF4F-E875-4912-99D4-91A8B999B942}">
      <dgm:prSet/>
      <dgm:spPr/>
      <dgm:t>
        <a:bodyPr/>
        <a:lstStyle/>
        <a:p>
          <a:endParaRPr lang="en-US" sz="1900"/>
        </a:p>
      </dgm:t>
    </dgm:pt>
    <dgm:pt modelId="{4CFB0470-AFC7-49F4-998F-D705245EF0B0}">
      <dgm:prSet custT="1"/>
      <dgm:spPr/>
      <dgm:t>
        <a:bodyPr/>
        <a:lstStyle/>
        <a:p>
          <a:pPr>
            <a:buFont typeface="Wingdings" panose="05000000000000000000" pitchFamily="2" charset="2"/>
            <a:buChar char="q"/>
          </a:pPr>
          <a:r>
            <a:rPr lang="en-GB" sz="1900" dirty="0"/>
            <a:t>Inside out disc formation</a:t>
          </a:r>
          <a:endParaRPr lang="en-US" sz="1900" dirty="0"/>
        </a:p>
      </dgm:t>
    </dgm:pt>
    <dgm:pt modelId="{4CA86915-08DB-4451-9C49-209F3DC39281}" type="parTrans" cxnId="{1A9E9735-06CC-4426-B8C0-649B2E26E0E5}">
      <dgm:prSet/>
      <dgm:spPr/>
      <dgm:t>
        <a:bodyPr/>
        <a:lstStyle/>
        <a:p>
          <a:endParaRPr lang="en-US" sz="1900"/>
        </a:p>
      </dgm:t>
    </dgm:pt>
    <dgm:pt modelId="{4A5EBC95-886B-43B5-B333-2244294420EC}" type="sibTrans" cxnId="{1A9E9735-06CC-4426-B8C0-649B2E26E0E5}">
      <dgm:prSet/>
      <dgm:spPr/>
      <dgm:t>
        <a:bodyPr/>
        <a:lstStyle/>
        <a:p>
          <a:endParaRPr lang="en-US" sz="1900"/>
        </a:p>
      </dgm:t>
    </dgm:pt>
    <dgm:pt modelId="{24DEC198-59BA-4109-9830-6189800A7385}">
      <dgm:prSet custT="1"/>
      <dgm:spPr/>
      <dgm:t>
        <a:bodyPr/>
        <a:lstStyle/>
        <a:p>
          <a:pPr>
            <a:buFont typeface="Wingdings" panose="05000000000000000000" pitchFamily="2" charset="2"/>
            <a:buChar char="q"/>
          </a:pPr>
          <a:r>
            <a:rPr lang="en-GB" sz="1900" dirty="0"/>
            <a:t> Exoplanet</a:t>
          </a:r>
          <a:endParaRPr lang="en-US" sz="1900" dirty="0"/>
        </a:p>
      </dgm:t>
    </dgm:pt>
    <dgm:pt modelId="{EC32EAF3-48D8-4236-92A0-F75CE1674E31}" type="parTrans" cxnId="{B9936342-C856-4369-8529-56B9AC3A3058}">
      <dgm:prSet/>
      <dgm:spPr/>
      <dgm:t>
        <a:bodyPr/>
        <a:lstStyle/>
        <a:p>
          <a:endParaRPr lang="en-GB" sz="1900"/>
        </a:p>
      </dgm:t>
    </dgm:pt>
    <dgm:pt modelId="{D9E31FBD-E665-4CE4-89D1-E578F23C1B32}" type="sibTrans" cxnId="{B9936342-C856-4369-8529-56B9AC3A3058}">
      <dgm:prSet/>
      <dgm:spPr/>
      <dgm:t>
        <a:bodyPr/>
        <a:lstStyle/>
        <a:p>
          <a:endParaRPr lang="en-GB" sz="1900"/>
        </a:p>
      </dgm:t>
    </dgm:pt>
    <dgm:pt modelId="{CB0D06F0-A83F-4BE2-B8DF-49EB0EB1DF32}">
      <dgm:prSet custT="1"/>
      <dgm:spPr/>
      <dgm:t>
        <a:bodyPr/>
        <a:lstStyle/>
        <a:p>
          <a:pPr>
            <a:buFont typeface="Wingdings" panose="05000000000000000000" pitchFamily="2" charset="2"/>
            <a:buChar char="q"/>
          </a:pPr>
          <a:r>
            <a:rPr lang="en-US" sz="1900" dirty="0"/>
            <a:t>Self-consistent surface density profile</a:t>
          </a:r>
        </a:p>
      </dgm:t>
    </dgm:pt>
    <dgm:pt modelId="{B7B53FD4-EF72-4804-A180-70497C1318CE}" type="parTrans" cxnId="{F7E03140-B487-47EF-A09F-43A41FCB55A5}">
      <dgm:prSet/>
      <dgm:spPr/>
      <dgm:t>
        <a:bodyPr/>
        <a:lstStyle/>
        <a:p>
          <a:endParaRPr lang="en-GB"/>
        </a:p>
      </dgm:t>
    </dgm:pt>
    <dgm:pt modelId="{7BB112C3-899A-4DF1-8259-CB90F3F36EE8}" type="sibTrans" cxnId="{F7E03140-B487-47EF-A09F-43A41FCB55A5}">
      <dgm:prSet/>
      <dgm:spPr/>
      <dgm:t>
        <a:bodyPr/>
        <a:lstStyle/>
        <a:p>
          <a:endParaRPr lang="en-GB"/>
        </a:p>
      </dgm:t>
    </dgm:pt>
    <dgm:pt modelId="{A4BE6010-1D5B-41AA-B65B-DE6E291A3049}" type="pres">
      <dgm:prSet presAssocID="{AAAAD51E-754A-4DC0-BEB0-F07CDB7550E6}" presName="linear" presStyleCnt="0">
        <dgm:presLayoutVars>
          <dgm:dir/>
          <dgm:animLvl val="lvl"/>
          <dgm:resizeHandles val="exact"/>
        </dgm:presLayoutVars>
      </dgm:prSet>
      <dgm:spPr/>
    </dgm:pt>
    <dgm:pt modelId="{CE4DDB53-041D-44AC-AD97-3129FDB476C2}" type="pres">
      <dgm:prSet presAssocID="{867E12D1-0C7E-4942-B7BE-105A947A0FD0}" presName="parentLin" presStyleCnt="0"/>
      <dgm:spPr/>
    </dgm:pt>
    <dgm:pt modelId="{2DE8467C-EA1A-4D68-86EC-C90FC39A54A0}" type="pres">
      <dgm:prSet presAssocID="{867E12D1-0C7E-4942-B7BE-105A947A0FD0}" presName="parentLeftMargin" presStyleLbl="node1" presStyleIdx="0" presStyleCnt="3"/>
      <dgm:spPr/>
    </dgm:pt>
    <dgm:pt modelId="{FD8FE03E-9218-4995-9BD5-4104B20DF60E}" type="pres">
      <dgm:prSet presAssocID="{867E12D1-0C7E-4942-B7BE-105A947A0FD0}" presName="parentText" presStyleLbl="node1" presStyleIdx="0" presStyleCnt="3" custScaleY="71614">
        <dgm:presLayoutVars>
          <dgm:chMax val="0"/>
          <dgm:bulletEnabled val="1"/>
        </dgm:presLayoutVars>
      </dgm:prSet>
      <dgm:spPr/>
    </dgm:pt>
    <dgm:pt modelId="{6F3510D0-85B4-4D05-B95A-661AA7A39EC4}" type="pres">
      <dgm:prSet presAssocID="{867E12D1-0C7E-4942-B7BE-105A947A0FD0}" presName="negativeSpace" presStyleCnt="0"/>
      <dgm:spPr/>
    </dgm:pt>
    <dgm:pt modelId="{6CECAEF2-3C37-4F92-9AF6-D1E40CB7B2F5}" type="pres">
      <dgm:prSet presAssocID="{867E12D1-0C7E-4942-B7BE-105A947A0FD0}" presName="childText" presStyleLbl="conFgAcc1" presStyleIdx="0" presStyleCnt="3">
        <dgm:presLayoutVars>
          <dgm:bulletEnabled val="1"/>
        </dgm:presLayoutVars>
      </dgm:prSet>
      <dgm:spPr/>
    </dgm:pt>
    <dgm:pt modelId="{0C0E9F88-6C51-4BD0-9C7E-D638CFF093DE}" type="pres">
      <dgm:prSet presAssocID="{41B23F4F-354D-4B9B-A3EE-797150E7A7C5}" presName="spaceBetweenRectangles" presStyleCnt="0"/>
      <dgm:spPr/>
    </dgm:pt>
    <dgm:pt modelId="{99CE4A90-D5D0-4EEF-AE15-A1C481E81310}" type="pres">
      <dgm:prSet presAssocID="{3A4FE07A-A4E6-47F7-B4B0-9C23B964E9F9}" presName="parentLin" presStyleCnt="0"/>
      <dgm:spPr/>
    </dgm:pt>
    <dgm:pt modelId="{E63560EE-6566-4EE1-90A7-B5DBB058175F}" type="pres">
      <dgm:prSet presAssocID="{3A4FE07A-A4E6-47F7-B4B0-9C23B964E9F9}" presName="parentLeftMargin" presStyleLbl="node1" presStyleIdx="0" presStyleCnt="3"/>
      <dgm:spPr/>
    </dgm:pt>
    <dgm:pt modelId="{956EAF1D-E061-4764-84F5-56A62E33DD18}" type="pres">
      <dgm:prSet presAssocID="{3A4FE07A-A4E6-47F7-B4B0-9C23B964E9F9}" presName="parentText" presStyleLbl="node1" presStyleIdx="1" presStyleCnt="3" custScaleY="70021">
        <dgm:presLayoutVars>
          <dgm:chMax val="0"/>
          <dgm:bulletEnabled val="1"/>
        </dgm:presLayoutVars>
      </dgm:prSet>
      <dgm:spPr/>
    </dgm:pt>
    <dgm:pt modelId="{F6FD42D5-97ED-48C2-86CE-1C8A0AEB64A4}" type="pres">
      <dgm:prSet presAssocID="{3A4FE07A-A4E6-47F7-B4B0-9C23B964E9F9}" presName="negativeSpace" presStyleCnt="0"/>
      <dgm:spPr/>
    </dgm:pt>
    <dgm:pt modelId="{E9265B6A-CF1A-4957-89F6-44418A82A9B5}" type="pres">
      <dgm:prSet presAssocID="{3A4FE07A-A4E6-47F7-B4B0-9C23B964E9F9}" presName="childText" presStyleLbl="conFgAcc1" presStyleIdx="1" presStyleCnt="3">
        <dgm:presLayoutVars>
          <dgm:bulletEnabled val="1"/>
        </dgm:presLayoutVars>
      </dgm:prSet>
      <dgm:spPr/>
    </dgm:pt>
    <dgm:pt modelId="{2A4B6F2A-333E-467E-88AE-05ACEDD326FC}" type="pres">
      <dgm:prSet presAssocID="{44305C91-05ED-4FB1-836F-CB344A5A06F0}" presName="spaceBetweenRectangles" presStyleCnt="0"/>
      <dgm:spPr/>
    </dgm:pt>
    <dgm:pt modelId="{2BB087B0-625C-4BFC-BCA4-8F4C2C55F33F}" type="pres">
      <dgm:prSet presAssocID="{421287D8-E13B-4865-BA24-1A27D961A923}" presName="parentLin" presStyleCnt="0"/>
      <dgm:spPr/>
    </dgm:pt>
    <dgm:pt modelId="{31634D6C-EFC0-4FB2-9451-876A7563071C}" type="pres">
      <dgm:prSet presAssocID="{421287D8-E13B-4865-BA24-1A27D961A923}" presName="parentLeftMargin" presStyleLbl="node1" presStyleIdx="1" presStyleCnt="3"/>
      <dgm:spPr/>
    </dgm:pt>
    <dgm:pt modelId="{2F7A3094-5A86-4B06-AD20-C97809FB4146}" type="pres">
      <dgm:prSet presAssocID="{421287D8-E13B-4865-BA24-1A27D961A923}" presName="parentText" presStyleLbl="node1" presStyleIdx="2" presStyleCnt="3" custScaleY="81091">
        <dgm:presLayoutVars>
          <dgm:chMax val="0"/>
          <dgm:bulletEnabled val="1"/>
        </dgm:presLayoutVars>
      </dgm:prSet>
      <dgm:spPr/>
    </dgm:pt>
    <dgm:pt modelId="{679C4B77-AFC9-4F09-92FD-C976F9A4F70D}" type="pres">
      <dgm:prSet presAssocID="{421287D8-E13B-4865-BA24-1A27D961A923}" presName="negativeSpace" presStyleCnt="0"/>
      <dgm:spPr/>
    </dgm:pt>
    <dgm:pt modelId="{D867E3F4-CCB8-4079-A0B6-52C711398616}" type="pres">
      <dgm:prSet presAssocID="{421287D8-E13B-4865-BA24-1A27D961A923}" presName="childText" presStyleLbl="conFgAcc1" presStyleIdx="2" presStyleCnt="3">
        <dgm:presLayoutVars>
          <dgm:bulletEnabled val="1"/>
        </dgm:presLayoutVars>
      </dgm:prSet>
      <dgm:spPr/>
    </dgm:pt>
  </dgm:ptLst>
  <dgm:cxnLst>
    <dgm:cxn modelId="{5A225500-921E-4FC4-B5BB-AA2E8B917276}" srcId="{421287D8-E13B-4865-BA24-1A27D961A923}" destId="{9FF2471F-FDEB-4216-A7AB-06D839065122}" srcOrd="0" destOrd="0" parTransId="{32B4BD28-0B97-4C4C-B2FA-B5DDBFAF7D93}" sibTransId="{98F2A28B-4B19-4115-AB58-F87E5E83ACD0}"/>
    <dgm:cxn modelId="{CEB25B0E-5FBF-4140-BB57-55914EE531FE}" type="presOf" srcId="{4CFB0470-AFC7-49F4-998F-D705245EF0B0}" destId="{D867E3F4-CCB8-4079-A0B6-52C711398616}" srcOrd="0" destOrd="2" presId="urn:microsoft.com/office/officeart/2005/8/layout/list1"/>
    <dgm:cxn modelId="{EFC23219-ABD0-4E05-8839-FC17F87EC821}" type="presOf" srcId="{CA331E27-5098-43DE-B5A3-2E62275D318F}" destId="{E9265B6A-CF1A-4957-89F6-44418A82A9B5}" srcOrd="0" destOrd="0" presId="urn:microsoft.com/office/officeart/2005/8/layout/list1"/>
    <dgm:cxn modelId="{676DB731-BB09-43D9-8C5B-E15260573B4C}" type="presOf" srcId="{3A4FE07A-A4E6-47F7-B4B0-9C23B964E9F9}" destId="{956EAF1D-E061-4764-84F5-56A62E33DD18}" srcOrd="1" destOrd="0" presId="urn:microsoft.com/office/officeart/2005/8/layout/list1"/>
    <dgm:cxn modelId="{612B3435-6594-4D3A-BEDF-B9B510D42A52}" srcId="{AAAAD51E-754A-4DC0-BEB0-F07CDB7550E6}" destId="{867E12D1-0C7E-4942-B7BE-105A947A0FD0}" srcOrd="0" destOrd="0" parTransId="{31B028D8-EFA5-4548-B3DF-C99C0EA7CB01}" sibTransId="{41B23F4F-354D-4B9B-A3EE-797150E7A7C5}"/>
    <dgm:cxn modelId="{1A9E9735-06CC-4426-B8C0-649B2E26E0E5}" srcId="{421287D8-E13B-4865-BA24-1A27D961A923}" destId="{4CFB0470-AFC7-49F4-998F-D705245EF0B0}" srcOrd="2" destOrd="0" parTransId="{4CA86915-08DB-4451-9C49-209F3DC39281}" sibTransId="{4A5EBC95-886B-43B5-B333-2244294420EC}"/>
    <dgm:cxn modelId="{DE4CB638-6591-41E1-8B4E-874F148E58A9}" type="presOf" srcId="{421287D8-E13B-4865-BA24-1A27D961A923}" destId="{2F7A3094-5A86-4B06-AD20-C97809FB4146}" srcOrd="1" destOrd="0" presId="urn:microsoft.com/office/officeart/2005/8/layout/list1"/>
    <dgm:cxn modelId="{F7E03140-B487-47EF-A09F-43A41FCB55A5}" srcId="{3A4FE07A-A4E6-47F7-B4B0-9C23B964E9F9}" destId="{CB0D06F0-A83F-4BE2-B8DF-49EB0EB1DF32}" srcOrd="1" destOrd="0" parTransId="{B7B53FD4-EF72-4804-A180-70497C1318CE}" sibTransId="{7BB112C3-899A-4DF1-8259-CB90F3F36EE8}"/>
    <dgm:cxn modelId="{B9936342-C856-4369-8529-56B9AC3A3058}" srcId="{867E12D1-0C7E-4942-B7BE-105A947A0FD0}" destId="{24DEC198-59BA-4109-9830-6189800A7385}" srcOrd="0" destOrd="0" parTransId="{EC32EAF3-48D8-4236-92A0-F75CE1674E31}" sibTransId="{D9E31FBD-E665-4CE4-89D1-E578F23C1B32}"/>
    <dgm:cxn modelId="{7A986B44-F078-4EBD-A117-7D868A1D758A}" srcId="{AAAAD51E-754A-4DC0-BEB0-F07CDB7550E6}" destId="{3A4FE07A-A4E6-47F7-B4B0-9C23B964E9F9}" srcOrd="1" destOrd="0" parTransId="{A0F4488B-FAB3-499A-8345-673E85DAAD53}" sibTransId="{44305C91-05ED-4FB1-836F-CB344A5A06F0}"/>
    <dgm:cxn modelId="{A19ECE4A-A31B-42A2-B1C9-2339FB360CD1}" type="presOf" srcId="{3A4FE07A-A4E6-47F7-B4B0-9C23B964E9F9}" destId="{E63560EE-6566-4EE1-90A7-B5DBB058175F}" srcOrd="0" destOrd="0" presId="urn:microsoft.com/office/officeart/2005/8/layout/list1"/>
    <dgm:cxn modelId="{8E05CF4F-E875-4912-99D4-91A8B999B942}" srcId="{421287D8-E13B-4865-BA24-1A27D961A923}" destId="{AEE4648C-3FCD-4D21-8ADF-054EE6384748}" srcOrd="1" destOrd="0" parTransId="{85410F0E-4092-461D-8E39-35D1E564342B}" sibTransId="{4F741751-C300-4030-B880-7F15F5096DDD}"/>
    <dgm:cxn modelId="{45776A53-24DA-4C34-8295-343B83A89813}" type="presOf" srcId="{CB0D06F0-A83F-4BE2-B8DF-49EB0EB1DF32}" destId="{E9265B6A-CF1A-4957-89F6-44418A82A9B5}" srcOrd="0" destOrd="1" presId="urn:microsoft.com/office/officeart/2005/8/layout/list1"/>
    <dgm:cxn modelId="{F68F2387-B0AF-4C07-A81E-4B7597D56E98}" srcId="{3A4FE07A-A4E6-47F7-B4B0-9C23B964E9F9}" destId="{CA331E27-5098-43DE-B5A3-2E62275D318F}" srcOrd="0" destOrd="0" parTransId="{64BADA33-A084-4920-BF1B-6D82F67741CC}" sibTransId="{64B67282-0177-44C8-991C-A8C80BFC9AE4}"/>
    <dgm:cxn modelId="{08832C91-C9E3-4E44-82F8-C452B6397C8C}" type="presOf" srcId="{AAAAD51E-754A-4DC0-BEB0-F07CDB7550E6}" destId="{A4BE6010-1D5B-41AA-B65B-DE6E291A3049}" srcOrd="0" destOrd="0" presId="urn:microsoft.com/office/officeart/2005/8/layout/list1"/>
    <dgm:cxn modelId="{CB361E9B-62CB-41EA-AF7F-7E6AA30883AC}" type="presOf" srcId="{24DEC198-59BA-4109-9830-6189800A7385}" destId="{6CECAEF2-3C37-4F92-9AF6-D1E40CB7B2F5}" srcOrd="0" destOrd="0" presId="urn:microsoft.com/office/officeart/2005/8/layout/list1"/>
    <dgm:cxn modelId="{244F509E-B9D1-453C-B17D-7B2261452B8D}" type="presOf" srcId="{9FF2471F-FDEB-4216-A7AB-06D839065122}" destId="{D867E3F4-CCB8-4079-A0B6-52C711398616}" srcOrd="0" destOrd="0" presId="urn:microsoft.com/office/officeart/2005/8/layout/list1"/>
    <dgm:cxn modelId="{86DD569F-61C6-4470-A161-295DD6D25B22}" srcId="{AAAAD51E-754A-4DC0-BEB0-F07CDB7550E6}" destId="{421287D8-E13B-4865-BA24-1A27D961A923}" srcOrd="2" destOrd="0" parTransId="{8D36D900-4182-48B8-AF9B-1FA98559430C}" sibTransId="{335DA38C-A6CA-4E20-882F-C8D0EF046A95}"/>
    <dgm:cxn modelId="{A447C6B6-1D83-4681-838C-6348F1ECF4EF}" type="presOf" srcId="{AEE4648C-3FCD-4D21-8ADF-054EE6384748}" destId="{D867E3F4-CCB8-4079-A0B6-52C711398616}" srcOrd="0" destOrd="1" presId="urn:microsoft.com/office/officeart/2005/8/layout/list1"/>
    <dgm:cxn modelId="{27CAC6BA-5240-410E-87F3-ED1B66C676EC}" type="presOf" srcId="{867E12D1-0C7E-4942-B7BE-105A947A0FD0}" destId="{FD8FE03E-9218-4995-9BD5-4104B20DF60E}" srcOrd="1" destOrd="0" presId="urn:microsoft.com/office/officeart/2005/8/layout/list1"/>
    <dgm:cxn modelId="{7E15A6BB-65C5-4107-BA0E-596ADC525F32}" type="presOf" srcId="{867E12D1-0C7E-4942-B7BE-105A947A0FD0}" destId="{2DE8467C-EA1A-4D68-86EC-C90FC39A54A0}" srcOrd="0" destOrd="0" presId="urn:microsoft.com/office/officeart/2005/8/layout/list1"/>
    <dgm:cxn modelId="{942895DB-E395-4604-B1F1-FD8A10B2D7ED}" type="presOf" srcId="{421287D8-E13B-4865-BA24-1A27D961A923}" destId="{31634D6C-EFC0-4FB2-9451-876A7563071C}" srcOrd="0" destOrd="0" presId="urn:microsoft.com/office/officeart/2005/8/layout/list1"/>
    <dgm:cxn modelId="{93E360D4-8D07-4EF3-B10C-C73EE33C70D2}" type="presParOf" srcId="{A4BE6010-1D5B-41AA-B65B-DE6E291A3049}" destId="{CE4DDB53-041D-44AC-AD97-3129FDB476C2}" srcOrd="0" destOrd="0" presId="urn:microsoft.com/office/officeart/2005/8/layout/list1"/>
    <dgm:cxn modelId="{26FCF362-EDFF-4390-991B-43FEC5F66548}" type="presParOf" srcId="{CE4DDB53-041D-44AC-AD97-3129FDB476C2}" destId="{2DE8467C-EA1A-4D68-86EC-C90FC39A54A0}" srcOrd="0" destOrd="0" presId="urn:microsoft.com/office/officeart/2005/8/layout/list1"/>
    <dgm:cxn modelId="{C1BE00CF-68CA-4682-8016-12C2DB111B46}" type="presParOf" srcId="{CE4DDB53-041D-44AC-AD97-3129FDB476C2}" destId="{FD8FE03E-9218-4995-9BD5-4104B20DF60E}" srcOrd="1" destOrd="0" presId="urn:microsoft.com/office/officeart/2005/8/layout/list1"/>
    <dgm:cxn modelId="{270E1945-55D5-4619-B004-D35AE7920A87}" type="presParOf" srcId="{A4BE6010-1D5B-41AA-B65B-DE6E291A3049}" destId="{6F3510D0-85B4-4D05-B95A-661AA7A39EC4}" srcOrd="1" destOrd="0" presId="urn:microsoft.com/office/officeart/2005/8/layout/list1"/>
    <dgm:cxn modelId="{AE8CE810-70C9-4B0C-8628-8F85B66E3320}" type="presParOf" srcId="{A4BE6010-1D5B-41AA-B65B-DE6E291A3049}" destId="{6CECAEF2-3C37-4F92-9AF6-D1E40CB7B2F5}" srcOrd="2" destOrd="0" presId="urn:microsoft.com/office/officeart/2005/8/layout/list1"/>
    <dgm:cxn modelId="{DC50B595-38AB-4EF7-AD49-2FEBE5987877}" type="presParOf" srcId="{A4BE6010-1D5B-41AA-B65B-DE6E291A3049}" destId="{0C0E9F88-6C51-4BD0-9C7E-D638CFF093DE}" srcOrd="3" destOrd="0" presId="urn:microsoft.com/office/officeart/2005/8/layout/list1"/>
    <dgm:cxn modelId="{D69E487A-74E3-4BE4-843C-212E79C752E1}" type="presParOf" srcId="{A4BE6010-1D5B-41AA-B65B-DE6E291A3049}" destId="{99CE4A90-D5D0-4EEF-AE15-A1C481E81310}" srcOrd="4" destOrd="0" presId="urn:microsoft.com/office/officeart/2005/8/layout/list1"/>
    <dgm:cxn modelId="{BBF71228-6EB6-48D7-96B3-716D36179765}" type="presParOf" srcId="{99CE4A90-D5D0-4EEF-AE15-A1C481E81310}" destId="{E63560EE-6566-4EE1-90A7-B5DBB058175F}" srcOrd="0" destOrd="0" presId="urn:microsoft.com/office/officeart/2005/8/layout/list1"/>
    <dgm:cxn modelId="{B1F5AF7D-5EDF-4996-A82D-4C1516887865}" type="presParOf" srcId="{99CE4A90-D5D0-4EEF-AE15-A1C481E81310}" destId="{956EAF1D-E061-4764-84F5-56A62E33DD18}" srcOrd="1" destOrd="0" presId="urn:microsoft.com/office/officeart/2005/8/layout/list1"/>
    <dgm:cxn modelId="{D2D5E2FA-936E-4A99-B871-9177CB732D63}" type="presParOf" srcId="{A4BE6010-1D5B-41AA-B65B-DE6E291A3049}" destId="{F6FD42D5-97ED-48C2-86CE-1C8A0AEB64A4}" srcOrd="5" destOrd="0" presId="urn:microsoft.com/office/officeart/2005/8/layout/list1"/>
    <dgm:cxn modelId="{C94A0895-D281-4DD0-A324-5DA0545A0AAF}" type="presParOf" srcId="{A4BE6010-1D5B-41AA-B65B-DE6E291A3049}" destId="{E9265B6A-CF1A-4957-89F6-44418A82A9B5}" srcOrd="6" destOrd="0" presId="urn:microsoft.com/office/officeart/2005/8/layout/list1"/>
    <dgm:cxn modelId="{64E37853-7FCF-4179-9E61-F1D7A2C3960A}" type="presParOf" srcId="{A4BE6010-1D5B-41AA-B65B-DE6E291A3049}" destId="{2A4B6F2A-333E-467E-88AE-05ACEDD326FC}" srcOrd="7" destOrd="0" presId="urn:microsoft.com/office/officeart/2005/8/layout/list1"/>
    <dgm:cxn modelId="{08039FE5-5D8B-479D-9AE8-A2A6A7B9D495}" type="presParOf" srcId="{A4BE6010-1D5B-41AA-B65B-DE6E291A3049}" destId="{2BB087B0-625C-4BFC-BCA4-8F4C2C55F33F}" srcOrd="8" destOrd="0" presId="urn:microsoft.com/office/officeart/2005/8/layout/list1"/>
    <dgm:cxn modelId="{07028A53-811F-4EF7-96B2-C6E6D532528B}" type="presParOf" srcId="{2BB087B0-625C-4BFC-BCA4-8F4C2C55F33F}" destId="{31634D6C-EFC0-4FB2-9451-876A7563071C}" srcOrd="0" destOrd="0" presId="urn:microsoft.com/office/officeart/2005/8/layout/list1"/>
    <dgm:cxn modelId="{C3B9D6F8-C1FB-4C84-801E-7E07F1CDCC22}" type="presParOf" srcId="{2BB087B0-625C-4BFC-BCA4-8F4C2C55F33F}" destId="{2F7A3094-5A86-4B06-AD20-C97809FB4146}" srcOrd="1" destOrd="0" presId="urn:microsoft.com/office/officeart/2005/8/layout/list1"/>
    <dgm:cxn modelId="{26EDFFA7-BC47-4A45-9E5C-BED5A46529E0}" type="presParOf" srcId="{A4BE6010-1D5B-41AA-B65B-DE6E291A3049}" destId="{679C4B77-AFC9-4F09-92FD-C976F9A4F70D}" srcOrd="9" destOrd="0" presId="urn:microsoft.com/office/officeart/2005/8/layout/list1"/>
    <dgm:cxn modelId="{C53486E5-FAA6-4206-A887-9FCF04D4233D}" type="presParOf" srcId="{A4BE6010-1D5B-41AA-B65B-DE6E291A3049}" destId="{D867E3F4-CCB8-4079-A0B6-52C711398616}"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FDC764-26AD-47D1-97A4-34B72EBF905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61112D7-E5BB-418F-AAA0-B859E4F07C42}">
      <dgm:prSet/>
      <dgm:spPr/>
      <dgm:t>
        <a:bodyPr/>
        <a:lstStyle/>
        <a:p>
          <a:r>
            <a:rPr lang="en-GB" b="0" i="0" dirty="0"/>
            <a:t>Optically thick gaseous disc</a:t>
          </a:r>
          <a:endParaRPr lang="en-US" dirty="0"/>
        </a:p>
      </dgm:t>
    </dgm:pt>
    <dgm:pt modelId="{5019FC8B-EF1F-463A-B954-339DC7E8F001}" type="parTrans" cxnId="{A832E350-B6F7-42D2-8CEC-479EBECC89B7}">
      <dgm:prSet/>
      <dgm:spPr/>
      <dgm:t>
        <a:bodyPr/>
        <a:lstStyle/>
        <a:p>
          <a:endParaRPr lang="en-US"/>
        </a:p>
      </dgm:t>
    </dgm:pt>
    <dgm:pt modelId="{BC1B6657-C57E-4AC6-BF56-5E947DC9B215}" type="sibTrans" cxnId="{A832E350-B6F7-42D2-8CEC-479EBECC89B7}">
      <dgm:prSet/>
      <dgm:spPr/>
      <dgm:t>
        <a:bodyPr/>
        <a:lstStyle/>
        <a:p>
          <a:endParaRPr lang="en-US"/>
        </a:p>
      </dgm:t>
    </dgm:pt>
    <dgm:pt modelId="{D455DE8A-788E-4350-9DF2-EEB6C99E80B7}">
      <dgm:prSet/>
      <dgm:spPr/>
      <dgm:t>
        <a:bodyPr/>
        <a:lstStyle/>
        <a:p>
          <a:r>
            <a:rPr lang="en-GB" b="0" i="0"/>
            <a:t>Planck mean opacity</a:t>
          </a:r>
          <a:endParaRPr lang="en-US"/>
        </a:p>
      </dgm:t>
    </dgm:pt>
    <dgm:pt modelId="{6D21A5DE-4551-4B25-AA15-712A2B128B7E}" type="parTrans" cxnId="{48C75B9E-6AF3-4F4C-8787-161E206F81F6}">
      <dgm:prSet/>
      <dgm:spPr/>
      <dgm:t>
        <a:bodyPr/>
        <a:lstStyle/>
        <a:p>
          <a:endParaRPr lang="en-US"/>
        </a:p>
      </dgm:t>
    </dgm:pt>
    <dgm:pt modelId="{CF99E0F9-351D-4F8A-BBF7-028C967AC9C1}" type="sibTrans" cxnId="{48C75B9E-6AF3-4F4C-8787-161E206F81F6}">
      <dgm:prSet/>
      <dgm:spPr/>
      <dgm:t>
        <a:bodyPr/>
        <a:lstStyle/>
        <a:p>
          <a:endParaRPr lang="en-US"/>
        </a:p>
      </dgm:t>
    </dgm:pt>
    <dgm:pt modelId="{5A29AC19-9334-424A-AA38-6308B1C175ED}">
      <dgm:prSet/>
      <dgm:spPr/>
      <dgm:t>
        <a:bodyPr/>
        <a:lstStyle/>
        <a:p>
          <a:pPr>
            <a:buFont typeface="Wingdings" panose="05000000000000000000" pitchFamily="2" charset="2"/>
            <a:buChar char="q"/>
          </a:pPr>
          <a:r>
            <a:rPr lang="en-GB" b="0" i="0" dirty="0"/>
            <a:t>Determine gas equilibrium temperature</a:t>
          </a:r>
          <a:endParaRPr lang="en-US" dirty="0"/>
        </a:p>
      </dgm:t>
    </dgm:pt>
    <dgm:pt modelId="{6D899C01-4F38-4CC5-8557-5AF1F4102DC0}" type="parTrans" cxnId="{2F20CD49-3EF0-40A4-8384-A105D48E04AF}">
      <dgm:prSet/>
      <dgm:spPr/>
      <dgm:t>
        <a:bodyPr/>
        <a:lstStyle/>
        <a:p>
          <a:endParaRPr lang="en-US"/>
        </a:p>
      </dgm:t>
    </dgm:pt>
    <dgm:pt modelId="{0658A3C3-5109-4D64-B075-63B8B23B5187}" type="sibTrans" cxnId="{2F20CD49-3EF0-40A4-8384-A105D48E04AF}">
      <dgm:prSet/>
      <dgm:spPr/>
      <dgm:t>
        <a:bodyPr/>
        <a:lstStyle/>
        <a:p>
          <a:endParaRPr lang="en-US"/>
        </a:p>
      </dgm:t>
    </dgm:pt>
    <dgm:pt modelId="{7B186533-21E2-464E-A28A-2E12056ADB30}">
      <dgm:prSet/>
      <dgm:spPr/>
      <dgm:t>
        <a:bodyPr/>
        <a:lstStyle/>
        <a:p>
          <a:r>
            <a:rPr lang="en-GB" dirty="0"/>
            <a:t>Model</a:t>
          </a:r>
          <a:endParaRPr lang="en-US" dirty="0"/>
        </a:p>
      </dgm:t>
    </dgm:pt>
    <dgm:pt modelId="{460DF164-F06B-47EC-A7F4-2F5E2634344A}" type="parTrans" cxnId="{A5BB710B-FB73-498B-BB01-97CB72571AD0}">
      <dgm:prSet/>
      <dgm:spPr/>
      <dgm:t>
        <a:bodyPr/>
        <a:lstStyle/>
        <a:p>
          <a:endParaRPr lang="en-US"/>
        </a:p>
      </dgm:t>
    </dgm:pt>
    <dgm:pt modelId="{FEA054BF-AF58-4A0A-85E9-76A065E86A99}" type="sibTrans" cxnId="{A5BB710B-FB73-498B-BB01-97CB72571AD0}">
      <dgm:prSet/>
      <dgm:spPr/>
      <dgm:t>
        <a:bodyPr/>
        <a:lstStyle/>
        <a:p>
          <a:endParaRPr lang="en-US"/>
        </a:p>
      </dgm:t>
    </dgm:pt>
    <dgm:pt modelId="{B0588311-D800-47C1-88B4-DD42E98125C6}">
      <dgm:prSet/>
      <dgm:spPr/>
      <dgm:t>
        <a:bodyPr/>
        <a:lstStyle/>
        <a:p>
          <a:pPr>
            <a:buFont typeface="Wingdings" panose="05000000000000000000" pitchFamily="2" charset="2"/>
            <a:buChar char="q"/>
          </a:pPr>
          <a:r>
            <a:rPr lang="en-GB" dirty="0"/>
            <a:t>Dusty Disc: </a:t>
          </a:r>
          <a:r>
            <a:rPr lang="en-GB" b="0" i="0" dirty="0"/>
            <a:t>Dullemond et al. </a:t>
          </a:r>
          <a:endParaRPr lang="en-US" dirty="0"/>
        </a:p>
      </dgm:t>
    </dgm:pt>
    <dgm:pt modelId="{0A1DAA1F-D149-4FD2-98F2-0E9C41EB5D81}" type="parTrans" cxnId="{E8F426BE-1DD4-45EA-8191-00752943B235}">
      <dgm:prSet/>
      <dgm:spPr/>
      <dgm:t>
        <a:bodyPr/>
        <a:lstStyle/>
        <a:p>
          <a:endParaRPr lang="en-US"/>
        </a:p>
      </dgm:t>
    </dgm:pt>
    <dgm:pt modelId="{071B0FFB-BB3B-429D-A0AE-A3DC95065D21}" type="sibTrans" cxnId="{E8F426BE-1DD4-45EA-8191-00752943B235}">
      <dgm:prSet/>
      <dgm:spPr/>
      <dgm:t>
        <a:bodyPr/>
        <a:lstStyle/>
        <a:p>
          <a:endParaRPr lang="en-US"/>
        </a:p>
      </dgm:t>
    </dgm:pt>
    <dgm:pt modelId="{617F3088-802A-419F-8F93-80C9C34A1BDF}">
      <dgm:prSet/>
      <dgm:spPr/>
      <dgm:t>
        <a:bodyPr/>
        <a:lstStyle/>
        <a:p>
          <a:pPr>
            <a:buFont typeface="Wingdings" panose="05000000000000000000" pitchFamily="2" charset="2"/>
            <a:buChar char="q"/>
          </a:pPr>
          <a:r>
            <a:rPr lang="en-GB" b="0" i="0" dirty="0"/>
            <a:t>Extinction under different metallicities</a:t>
          </a:r>
          <a:endParaRPr lang="en-US" dirty="0"/>
        </a:p>
      </dgm:t>
    </dgm:pt>
    <dgm:pt modelId="{C99C47EE-0BF6-4C9A-8F38-CF94F389E314}" type="parTrans" cxnId="{D72B94B0-DF09-487F-A660-31FE94310E87}">
      <dgm:prSet/>
      <dgm:spPr/>
      <dgm:t>
        <a:bodyPr/>
        <a:lstStyle/>
        <a:p>
          <a:endParaRPr lang="en-GB"/>
        </a:p>
      </dgm:t>
    </dgm:pt>
    <dgm:pt modelId="{A6B69227-B5AD-4829-ADE7-A54E83AFC41C}" type="sibTrans" cxnId="{D72B94B0-DF09-487F-A660-31FE94310E87}">
      <dgm:prSet/>
      <dgm:spPr/>
      <dgm:t>
        <a:bodyPr/>
        <a:lstStyle/>
        <a:p>
          <a:endParaRPr lang="en-GB"/>
        </a:p>
      </dgm:t>
    </dgm:pt>
    <dgm:pt modelId="{EDB6523F-576F-4050-88E1-4EE35740B278}">
      <dgm:prSet/>
      <dgm:spPr/>
      <dgm:t>
        <a:bodyPr/>
        <a:lstStyle/>
        <a:p>
          <a:pPr>
            <a:buFont typeface="Wingdings" panose="05000000000000000000" pitchFamily="2" charset="2"/>
            <a:buChar char="q"/>
          </a:pPr>
          <a:r>
            <a:rPr lang="en-GB" dirty="0"/>
            <a:t>Opacity: Malygin, </a:t>
          </a:r>
          <a:r>
            <a:rPr lang="en-GB" b="0" i="0" dirty="0"/>
            <a:t>Draine &amp; Lee</a:t>
          </a:r>
          <a:endParaRPr lang="en-US" dirty="0"/>
        </a:p>
      </dgm:t>
    </dgm:pt>
    <dgm:pt modelId="{B0C1B254-A7AF-44D3-B09D-5063ABDBA924}" type="parTrans" cxnId="{C4D70FD7-FFF1-485E-9E18-B420E65A1177}">
      <dgm:prSet/>
      <dgm:spPr/>
      <dgm:t>
        <a:bodyPr/>
        <a:lstStyle/>
        <a:p>
          <a:endParaRPr lang="en-GB"/>
        </a:p>
      </dgm:t>
    </dgm:pt>
    <dgm:pt modelId="{CA4E367D-DED6-424A-B92E-1810954C3DCA}" type="sibTrans" cxnId="{C4D70FD7-FFF1-485E-9E18-B420E65A1177}">
      <dgm:prSet/>
      <dgm:spPr/>
      <dgm:t>
        <a:bodyPr/>
        <a:lstStyle/>
        <a:p>
          <a:endParaRPr lang="en-GB"/>
        </a:p>
      </dgm:t>
    </dgm:pt>
    <dgm:pt modelId="{959D81BA-3F48-4CDF-A7F3-AF20ADB458FD}">
      <dgm:prSet/>
      <dgm:spPr/>
      <dgm:t>
        <a:bodyPr/>
        <a:lstStyle/>
        <a:p>
          <a:pPr>
            <a:buFont typeface="Wingdings" panose="05000000000000000000" pitchFamily="2" charset="2"/>
            <a:buChar char="q"/>
          </a:pPr>
          <a:r>
            <a:rPr lang="en-US" dirty="0"/>
            <a:t>Total absorption of gas</a:t>
          </a:r>
        </a:p>
      </dgm:t>
    </dgm:pt>
    <dgm:pt modelId="{E56E7DB3-EC36-416E-BA7B-AD8A7CD10233}" type="parTrans" cxnId="{F47DA97D-CC81-4FDA-B5D6-8AEEA691EB14}">
      <dgm:prSet/>
      <dgm:spPr/>
      <dgm:t>
        <a:bodyPr/>
        <a:lstStyle/>
        <a:p>
          <a:endParaRPr lang="en-GB"/>
        </a:p>
      </dgm:t>
    </dgm:pt>
    <dgm:pt modelId="{245B2421-3BA7-43D9-94CE-C16C5A2CB986}" type="sibTrans" cxnId="{F47DA97D-CC81-4FDA-B5D6-8AEEA691EB14}">
      <dgm:prSet/>
      <dgm:spPr/>
      <dgm:t>
        <a:bodyPr/>
        <a:lstStyle/>
        <a:p>
          <a:endParaRPr lang="en-GB"/>
        </a:p>
      </dgm:t>
    </dgm:pt>
    <dgm:pt modelId="{84558651-2A16-46D0-BA00-18CB1FDF1B77}" type="pres">
      <dgm:prSet presAssocID="{CBFDC764-26AD-47D1-97A4-34B72EBF905C}" presName="linear" presStyleCnt="0">
        <dgm:presLayoutVars>
          <dgm:dir/>
          <dgm:animLvl val="lvl"/>
          <dgm:resizeHandles val="exact"/>
        </dgm:presLayoutVars>
      </dgm:prSet>
      <dgm:spPr/>
    </dgm:pt>
    <dgm:pt modelId="{A364E2CE-F6C5-4D28-8117-BD2EE791CD09}" type="pres">
      <dgm:prSet presAssocID="{D61112D7-E5BB-418F-AAA0-B859E4F07C42}" presName="parentLin" presStyleCnt="0"/>
      <dgm:spPr/>
    </dgm:pt>
    <dgm:pt modelId="{16432A0E-0F0A-4791-9062-B42C7112574A}" type="pres">
      <dgm:prSet presAssocID="{D61112D7-E5BB-418F-AAA0-B859E4F07C42}" presName="parentLeftMargin" presStyleLbl="node1" presStyleIdx="0" presStyleCnt="3"/>
      <dgm:spPr/>
    </dgm:pt>
    <dgm:pt modelId="{8934D8A0-7C58-4B4C-96B4-EB6025ABBB31}" type="pres">
      <dgm:prSet presAssocID="{D61112D7-E5BB-418F-AAA0-B859E4F07C42}" presName="parentText" presStyleLbl="node1" presStyleIdx="0" presStyleCnt="3">
        <dgm:presLayoutVars>
          <dgm:chMax val="0"/>
          <dgm:bulletEnabled val="1"/>
        </dgm:presLayoutVars>
      </dgm:prSet>
      <dgm:spPr/>
    </dgm:pt>
    <dgm:pt modelId="{EFE0E4B1-F17F-4FCB-A3E8-00CCC0B34CA9}" type="pres">
      <dgm:prSet presAssocID="{D61112D7-E5BB-418F-AAA0-B859E4F07C42}" presName="negativeSpace" presStyleCnt="0"/>
      <dgm:spPr/>
    </dgm:pt>
    <dgm:pt modelId="{B5EADFFE-8E16-4647-9769-4870059410DC}" type="pres">
      <dgm:prSet presAssocID="{D61112D7-E5BB-418F-AAA0-B859E4F07C42}" presName="childText" presStyleLbl="conFgAcc1" presStyleIdx="0" presStyleCnt="3">
        <dgm:presLayoutVars>
          <dgm:bulletEnabled val="1"/>
        </dgm:presLayoutVars>
      </dgm:prSet>
      <dgm:spPr/>
    </dgm:pt>
    <dgm:pt modelId="{7B2ED087-5A4B-4CCD-B559-DD8694A6A079}" type="pres">
      <dgm:prSet presAssocID="{BC1B6657-C57E-4AC6-BF56-5E947DC9B215}" presName="spaceBetweenRectangles" presStyleCnt="0"/>
      <dgm:spPr/>
    </dgm:pt>
    <dgm:pt modelId="{FD32DAD9-5AF4-40D5-B673-D6C669E097FA}" type="pres">
      <dgm:prSet presAssocID="{D455DE8A-788E-4350-9DF2-EEB6C99E80B7}" presName="parentLin" presStyleCnt="0"/>
      <dgm:spPr/>
    </dgm:pt>
    <dgm:pt modelId="{6BB6B88D-BE8D-4FBC-815C-9D0F77ABA11A}" type="pres">
      <dgm:prSet presAssocID="{D455DE8A-788E-4350-9DF2-EEB6C99E80B7}" presName="parentLeftMargin" presStyleLbl="node1" presStyleIdx="0" presStyleCnt="3"/>
      <dgm:spPr/>
    </dgm:pt>
    <dgm:pt modelId="{41AC8D46-F8A0-4675-AA5C-4DE5E265F83E}" type="pres">
      <dgm:prSet presAssocID="{D455DE8A-788E-4350-9DF2-EEB6C99E80B7}" presName="parentText" presStyleLbl="node1" presStyleIdx="1" presStyleCnt="3">
        <dgm:presLayoutVars>
          <dgm:chMax val="0"/>
          <dgm:bulletEnabled val="1"/>
        </dgm:presLayoutVars>
      </dgm:prSet>
      <dgm:spPr/>
    </dgm:pt>
    <dgm:pt modelId="{65EB9939-8DF4-4939-AAA2-3FFBEA0508EA}" type="pres">
      <dgm:prSet presAssocID="{D455DE8A-788E-4350-9DF2-EEB6C99E80B7}" presName="negativeSpace" presStyleCnt="0"/>
      <dgm:spPr/>
    </dgm:pt>
    <dgm:pt modelId="{FEA766A1-5496-4E39-849E-50363F0E3281}" type="pres">
      <dgm:prSet presAssocID="{D455DE8A-788E-4350-9DF2-EEB6C99E80B7}" presName="childText" presStyleLbl="conFgAcc1" presStyleIdx="1" presStyleCnt="3">
        <dgm:presLayoutVars>
          <dgm:bulletEnabled val="1"/>
        </dgm:presLayoutVars>
      </dgm:prSet>
      <dgm:spPr/>
    </dgm:pt>
    <dgm:pt modelId="{655678FE-1BEF-4F1C-9233-C1B81232632C}" type="pres">
      <dgm:prSet presAssocID="{CF99E0F9-351D-4F8A-BBF7-028C967AC9C1}" presName="spaceBetweenRectangles" presStyleCnt="0"/>
      <dgm:spPr/>
    </dgm:pt>
    <dgm:pt modelId="{BC9EB8D0-ECFC-4E70-BE81-E6CA0497F27F}" type="pres">
      <dgm:prSet presAssocID="{7B186533-21E2-464E-A28A-2E12056ADB30}" presName="parentLin" presStyleCnt="0"/>
      <dgm:spPr/>
    </dgm:pt>
    <dgm:pt modelId="{BCBFD022-4D80-4D0A-8552-6C077D86B14A}" type="pres">
      <dgm:prSet presAssocID="{7B186533-21E2-464E-A28A-2E12056ADB30}" presName="parentLeftMargin" presStyleLbl="node1" presStyleIdx="1" presStyleCnt="3"/>
      <dgm:spPr/>
    </dgm:pt>
    <dgm:pt modelId="{E2AA4C82-5D51-4E59-BDA4-041C88C91B91}" type="pres">
      <dgm:prSet presAssocID="{7B186533-21E2-464E-A28A-2E12056ADB30}" presName="parentText" presStyleLbl="node1" presStyleIdx="2" presStyleCnt="3">
        <dgm:presLayoutVars>
          <dgm:chMax val="0"/>
          <dgm:bulletEnabled val="1"/>
        </dgm:presLayoutVars>
      </dgm:prSet>
      <dgm:spPr/>
    </dgm:pt>
    <dgm:pt modelId="{FE73358E-7158-4F18-AB72-A7B150C6300C}" type="pres">
      <dgm:prSet presAssocID="{7B186533-21E2-464E-A28A-2E12056ADB30}" presName="negativeSpace" presStyleCnt="0"/>
      <dgm:spPr/>
    </dgm:pt>
    <dgm:pt modelId="{0CB5A820-228C-4691-AB55-B32EA7EB7363}" type="pres">
      <dgm:prSet presAssocID="{7B186533-21E2-464E-A28A-2E12056ADB30}" presName="childText" presStyleLbl="conFgAcc1" presStyleIdx="2" presStyleCnt="3">
        <dgm:presLayoutVars>
          <dgm:bulletEnabled val="1"/>
        </dgm:presLayoutVars>
      </dgm:prSet>
      <dgm:spPr/>
    </dgm:pt>
  </dgm:ptLst>
  <dgm:cxnLst>
    <dgm:cxn modelId="{A5BB710B-FB73-498B-BB01-97CB72571AD0}" srcId="{CBFDC764-26AD-47D1-97A4-34B72EBF905C}" destId="{7B186533-21E2-464E-A28A-2E12056ADB30}" srcOrd="2" destOrd="0" parTransId="{460DF164-F06B-47EC-A7F4-2F5E2634344A}" sibTransId="{FEA054BF-AF58-4A0A-85E9-76A065E86A99}"/>
    <dgm:cxn modelId="{ADCC6414-48A6-4437-85BB-19A2AAD9EF26}" type="presOf" srcId="{CBFDC764-26AD-47D1-97A4-34B72EBF905C}" destId="{84558651-2A16-46D0-BA00-18CB1FDF1B77}" srcOrd="0" destOrd="0" presId="urn:microsoft.com/office/officeart/2005/8/layout/list1"/>
    <dgm:cxn modelId="{2AB3C323-4D7D-459A-ADAA-C7747E89A4E5}" type="presOf" srcId="{959D81BA-3F48-4CDF-A7F3-AF20ADB458FD}" destId="{FEA766A1-5496-4E39-849E-50363F0E3281}" srcOrd="0" destOrd="1" presId="urn:microsoft.com/office/officeart/2005/8/layout/list1"/>
    <dgm:cxn modelId="{8305622D-A7AA-412B-8968-D1473A61DC05}" type="presOf" srcId="{EDB6523F-576F-4050-88E1-4EE35740B278}" destId="{0CB5A820-228C-4691-AB55-B32EA7EB7363}" srcOrd="0" destOrd="1" presId="urn:microsoft.com/office/officeart/2005/8/layout/list1"/>
    <dgm:cxn modelId="{36C6073F-E97B-4BE1-9292-EDE3A509D6D7}" type="presOf" srcId="{D61112D7-E5BB-418F-AAA0-B859E4F07C42}" destId="{16432A0E-0F0A-4791-9062-B42C7112574A}" srcOrd="0" destOrd="0" presId="urn:microsoft.com/office/officeart/2005/8/layout/list1"/>
    <dgm:cxn modelId="{D8A5CA5B-66C3-410A-A18F-D7218675A747}" type="presOf" srcId="{7B186533-21E2-464E-A28A-2E12056ADB30}" destId="{E2AA4C82-5D51-4E59-BDA4-041C88C91B91}" srcOrd="1" destOrd="0" presId="urn:microsoft.com/office/officeart/2005/8/layout/list1"/>
    <dgm:cxn modelId="{2F20CD49-3EF0-40A4-8384-A105D48E04AF}" srcId="{D455DE8A-788E-4350-9DF2-EEB6C99E80B7}" destId="{5A29AC19-9334-424A-AA38-6308B1C175ED}" srcOrd="0" destOrd="0" parTransId="{6D899C01-4F38-4CC5-8557-5AF1F4102DC0}" sibTransId="{0658A3C3-5109-4D64-B075-63B8B23B5187}"/>
    <dgm:cxn modelId="{A1130D70-9F44-476F-8CCA-09DBB1DCA48A}" type="presOf" srcId="{D455DE8A-788E-4350-9DF2-EEB6C99E80B7}" destId="{41AC8D46-F8A0-4675-AA5C-4DE5E265F83E}" srcOrd="1" destOrd="0" presId="urn:microsoft.com/office/officeart/2005/8/layout/list1"/>
    <dgm:cxn modelId="{A832E350-B6F7-42D2-8CEC-479EBECC89B7}" srcId="{CBFDC764-26AD-47D1-97A4-34B72EBF905C}" destId="{D61112D7-E5BB-418F-AAA0-B859E4F07C42}" srcOrd="0" destOrd="0" parTransId="{5019FC8B-EF1F-463A-B954-339DC7E8F001}" sibTransId="{BC1B6657-C57E-4AC6-BF56-5E947DC9B215}"/>
    <dgm:cxn modelId="{F3AE2278-E8B3-473F-B687-50A13195A74F}" type="presOf" srcId="{617F3088-802A-419F-8F93-80C9C34A1BDF}" destId="{B5EADFFE-8E16-4647-9769-4870059410DC}" srcOrd="0" destOrd="0" presId="urn:microsoft.com/office/officeart/2005/8/layout/list1"/>
    <dgm:cxn modelId="{F47DA97D-CC81-4FDA-B5D6-8AEEA691EB14}" srcId="{D455DE8A-788E-4350-9DF2-EEB6C99E80B7}" destId="{959D81BA-3F48-4CDF-A7F3-AF20ADB458FD}" srcOrd="1" destOrd="0" parTransId="{E56E7DB3-EC36-416E-BA7B-AD8A7CD10233}" sibTransId="{245B2421-3BA7-43D9-94CE-C16C5A2CB986}"/>
    <dgm:cxn modelId="{9B0E4594-7D54-4D0F-91D5-116D64A8C032}" type="presOf" srcId="{5A29AC19-9334-424A-AA38-6308B1C175ED}" destId="{FEA766A1-5496-4E39-849E-50363F0E3281}" srcOrd="0" destOrd="0" presId="urn:microsoft.com/office/officeart/2005/8/layout/list1"/>
    <dgm:cxn modelId="{48C75B9E-6AF3-4F4C-8787-161E206F81F6}" srcId="{CBFDC764-26AD-47D1-97A4-34B72EBF905C}" destId="{D455DE8A-788E-4350-9DF2-EEB6C99E80B7}" srcOrd="1" destOrd="0" parTransId="{6D21A5DE-4551-4B25-AA15-712A2B128B7E}" sibTransId="{CF99E0F9-351D-4F8A-BBF7-028C967AC9C1}"/>
    <dgm:cxn modelId="{D72B94B0-DF09-487F-A660-31FE94310E87}" srcId="{D61112D7-E5BB-418F-AAA0-B859E4F07C42}" destId="{617F3088-802A-419F-8F93-80C9C34A1BDF}" srcOrd="0" destOrd="0" parTransId="{C99C47EE-0BF6-4C9A-8F38-CF94F389E314}" sibTransId="{A6B69227-B5AD-4829-ADE7-A54E83AFC41C}"/>
    <dgm:cxn modelId="{E8F426BE-1DD4-45EA-8191-00752943B235}" srcId="{7B186533-21E2-464E-A28A-2E12056ADB30}" destId="{B0588311-D800-47C1-88B4-DD42E98125C6}" srcOrd="0" destOrd="0" parTransId="{0A1DAA1F-D149-4FD2-98F2-0E9C41EB5D81}" sibTransId="{071B0FFB-BB3B-429D-A0AE-A3DC95065D21}"/>
    <dgm:cxn modelId="{C4D70FD7-FFF1-485E-9E18-B420E65A1177}" srcId="{7B186533-21E2-464E-A28A-2E12056ADB30}" destId="{EDB6523F-576F-4050-88E1-4EE35740B278}" srcOrd="1" destOrd="0" parTransId="{B0C1B254-A7AF-44D3-B09D-5063ABDBA924}" sibTransId="{CA4E367D-DED6-424A-B92E-1810954C3DCA}"/>
    <dgm:cxn modelId="{516DC3D9-7772-4064-AC3F-BBE567DA8754}" type="presOf" srcId="{D61112D7-E5BB-418F-AAA0-B859E4F07C42}" destId="{8934D8A0-7C58-4B4C-96B4-EB6025ABBB31}" srcOrd="1" destOrd="0" presId="urn:microsoft.com/office/officeart/2005/8/layout/list1"/>
    <dgm:cxn modelId="{703354E8-FD88-42BE-8EBD-AFB059705109}" type="presOf" srcId="{D455DE8A-788E-4350-9DF2-EEB6C99E80B7}" destId="{6BB6B88D-BE8D-4FBC-815C-9D0F77ABA11A}" srcOrd="0" destOrd="0" presId="urn:microsoft.com/office/officeart/2005/8/layout/list1"/>
    <dgm:cxn modelId="{6A4B25EA-4834-4F1C-A156-A5B512460E3F}" type="presOf" srcId="{B0588311-D800-47C1-88B4-DD42E98125C6}" destId="{0CB5A820-228C-4691-AB55-B32EA7EB7363}" srcOrd="0" destOrd="0" presId="urn:microsoft.com/office/officeart/2005/8/layout/list1"/>
    <dgm:cxn modelId="{A2245EF2-D2ED-4CFC-9BAB-2D6282FF62E8}" type="presOf" srcId="{7B186533-21E2-464E-A28A-2E12056ADB30}" destId="{BCBFD022-4D80-4D0A-8552-6C077D86B14A}" srcOrd="0" destOrd="0" presId="urn:microsoft.com/office/officeart/2005/8/layout/list1"/>
    <dgm:cxn modelId="{E7FA5BFB-54CF-432F-BB13-F0DA509725F5}" type="presParOf" srcId="{84558651-2A16-46D0-BA00-18CB1FDF1B77}" destId="{A364E2CE-F6C5-4D28-8117-BD2EE791CD09}" srcOrd="0" destOrd="0" presId="urn:microsoft.com/office/officeart/2005/8/layout/list1"/>
    <dgm:cxn modelId="{9ABB15BD-9CA2-4160-AC08-7FEFC6C90E07}" type="presParOf" srcId="{A364E2CE-F6C5-4D28-8117-BD2EE791CD09}" destId="{16432A0E-0F0A-4791-9062-B42C7112574A}" srcOrd="0" destOrd="0" presId="urn:microsoft.com/office/officeart/2005/8/layout/list1"/>
    <dgm:cxn modelId="{21A7DFE1-6D8F-437D-894B-50F5301680CB}" type="presParOf" srcId="{A364E2CE-F6C5-4D28-8117-BD2EE791CD09}" destId="{8934D8A0-7C58-4B4C-96B4-EB6025ABBB31}" srcOrd="1" destOrd="0" presId="urn:microsoft.com/office/officeart/2005/8/layout/list1"/>
    <dgm:cxn modelId="{48A8AE4D-BAAB-4887-910B-26DAAD768CA9}" type="presParOf" srcId="{84558651-2A16-46D0-BA00-18CB1FDF1B77}" destId="{EFE0E4B1-F17F-4FCB-A3E8-00CCC0B34CA9}" srcOrd="1" destOrd="0" presId="urn:microsoft.com/office/officeart/2005/8/layout/list1"/>
    <dgm:cxn modelId="{9704831A-4B50-4FBE-8638-8EAE9921D0FD}" type="presParOf" srcId="{84558651-2A16-46D0-BA00-18CB1FDF1B77}" destId="{B5EADFFE-8E16-4647-9769-4870059410DC}" srcOrd="2" destOrd="0" presId="urn:microsoft.com/office/officeart/2005/8/layout/list1"/>
    <dgm:cxn modelId="{3427351E-1D2F-4F6B-BE75-6FAA36ABED56}" type="presParOf" srcId="{84558651-2A16-46D0-BA00-18CB1FDF1B77}" destId="{7B2ED087-5A4B-4CCD-B559-DD8694A6A079}" srcOrd="3" destOrd="0" presId="urn:microsoft.com/office/officeart/2005/8/layout/list1"/>
    <dgm:cxn modelId="{591BB91E-E3AE-4166-8978-1D1140EDEFC2}" type="presParOf" srcId="{84558651-2A16-46D0-BA00-18CB1FDF1B77}" destId="{FD32DAD9-5AF4-40D5-B673-D6C669E097FA}" srcOrd="4" destOrd="0" presId="urn:microsoft.com/office/officeart/2005/8/layout/list1"/>
    <dgm:cxn modelId="{F31FBF56-9136-4E1A-B8D5-001E478C935C}" type="presParOf" srcId="{FD32DAD9-5AF4-40D5-B673-D6C669E097FA}" destId="{6BB6B88D-BE8D-4FBC-815C-9D0F77ABA11A}" srcOrd="0" destOrd="0" presId="urn:microsoft.com/office/officeart/2005/8/layout/list1"/>
    <dgm:cxn modelId="{6A576B80-DDAD-4E8E-AF14-27344202A846}" type="presParOf" srcId="{FD32DAD9-5AF4-40D5-B673-D6C669E097FA}" destId="{41AC8D46-F8A0-4675-AA5C-4DE5E265F83E}" srcOrd="1" destOrd="0" presId="urn:microsoft.com/office/officeart/2005/8/layout/list1"/>
    <dgm:cxn modelId="{DB89A6AB-83EA-4482-8C43-DDD8011C686A}" type="presParOf" srcId="{84558651-2A16-46D0-BA00-18CB1FDF1B77}" destId="{65EB9939-8DF4-4939-AAA2-3FFBEA0508EA}" srcOrd="5" destOrd="0" presId="urn:microsoft.com/office/officeart/2005/8/layout/list1"/>
    <dgm:cxn modelId="{3DE1B671-5B4C-4BBF-A554-96EDA39D24E5}" type="presParOf" srcId="{84558651-2A16-46D0-BA00-18CB1FDF1B77}" destId="{FEA766A1-5496-4E39-849E-50363F0E3281}" srcOrd="6" destOrd="0" presId="urn:microsoft.com/office/officeart/2005/8/layout/list1"/>
    <dgm:cxn modelId="{B00A1609-3C76-4016-9859-4A147067075A}" type="presParOf" srcId="{84558651-2A16-46D0-BA00-18CB1FDF1B77}" destId="{655678FE-1BEF-4F1C-9233-C1B81232632C}" srcOrd="7" destOrd="0" presId="urn:microsoft.com/office/officeart/2005/8/layout/list1"/>
    <dgm:cxn modelId="{C84577B9-BEFF-4EF2-BD9A-A3CB04612CA0}" type="presParOf" srcId="{84558651-2A16-46D0-BA00-18CB1FDF1B77}" destId="{BC9EB8D0-ECFC-4E70-BE81-E6CA0497F27F}" srcOrd="8" destOrd="0" presId="urn:microsoft.com/office/officeart/2005/8/layout/list1"/>
    <dgm:cxn modelId="{383D8489-DC67-485C-89AD-BD6557C02FF3}" type="presParOf" srcId="{BC9EB8D0-ECFC-4E70-BE81-E6CA0497F27F}" destId="{BCBFD022-4D80-4D0A-8552-6C077D86B14A}" srcOrd="0" destOrd="0" presId="urn:microsoft.com/office/officeart/2005/8/layout/list1"/>
    <dgm:cxn modelId="{8EFAA46B-E635-48E4-9879-A433CBE1A04C}" type="presParOf" srcId="{BC9EB8D0-ECFC-4E70-BE81-E6CA0497F27F}" destId="{E2AA4C82-5D51-4E59-BDA4-041C88C91B91}" srcOrd="1" destOrd="0" presId="urn:microsoft.com/office/officeart/2005/8/layout/list1"/>
    <dgm:cxn modelId="{066B5326-57CC-41E1-83B3-4496614013FB}" type="presParOf" srcId="{84558651-2A16-46D0-BA00-18CB1FDF1B77}" destId="{FE73358E-7158-4F18-AB72-A7B150C6300C}" srcOrd="9" destOrd="0" presId="urn:microsoft.com/office/officeart/2005/8/layout/list1"/>
    <dgm:cxn modelId="{F6B5428B-5539-4408-A0F8-06316A023D31}" type="presParOf" srcId="{84558651-2A16-46D0-BA00-18CB1FDF1B77}" destId="{0CB5A820-228C-4691-AB55-B32EA7EB7363}"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149C98-D6D0-467E-8C7E-8EFB6012BFE8}">
      <dsp:nvSpPr>
        <dsp:cNvPr id="0" name=""/>
        <dsp:cNvSpPr/>
      </dsp:nvSpPr>
      <dsp:spPr>
        <a:xfrm>
          <a:off x="0" y="300798"/>
          <a:ext cx="7709740" cy="478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4B373C-44A2-4569-818B-C64244032F47}">
      <dsp:nvSpPr>
        <dsp:cNvPr id="0" name=""/>
        <dsp:cNvSpPr/>
      </dsp:nvSpPr>
      <dsp:spPr>
        <a:xfrm>
          <a:off x="385487" y="20358"/>
          <a:ext cx="5396818" cy="5608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987" tIns="0" rIns="203987" bIns="0" numCol="1" spcCol="1270" anchor="ctr" anchorCtr="0">
          <a:noAutofit/>
        </a:bodyPr>
        <a:lstStyle/>
        <a:p>
          <a:pPr marL="0" lvl="0" indent="0" algn="l" defTabSz="844550">
            <a:lnSpc>
              <a:spcPct val="90000"/>
            </a:lnSpc>
            <a:spcBef>
              <a:spcPct val="0"/>
            </a:spcBef>
            <a:spcAft>
              <a:spcPct val="35000"/>
            </a:spcAft>
            <a:buNone/>
          </a:pPr>
          <a:r>
            <a:rPr lang="en-GB" sz="1900" b="1" kern="1200"/>
            <a:t>Abinash Dhakal</a:t>
          </a:r>
          <a:endParaRPr lang="en-US" sz="1900" kern="1200"/>
        </a:p>
      </dsp:txBody>
      <dsp:txXfrm>
        <a:off x="412867" y="47738"/>
        <a:ext cx="5342058" cy="506120"/>
      </dsp:txXfrm>
    </dsp:sp>
    <dsp:sp modelId="{7F6EFCD9-8C94-47D0-A1FD-D4B2BF765E9B}">
      <dsp:nvSpPr>
        <dsp:cNvPr id="0" name=""/>
        <dsp:cNvSpPr/>
      </dsp:nvSpPr>
      <dsp:spPr>
        <a:xfrm>
          <a:off x="0" y="1162638"/>
          <a:ext cx="7709740" cy="478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DD3FE4-13D6-41D1-ABC7-BD50D3843C55}">
      <dsp:nvSpPr>
        <dsp:cNvPr id="0" name=""/>
        <dsp:cNvSpPr/>
      </dsp:nvSpPr>
      <dsp:spPr>
        <a:xfrm>
          <a:off x="385487" y="882198"/>
          <a:ext cx="5396818" cy="5608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987" tIns="0" rIns="203987" bIns="0" numCol="1" spcCol="1270" anchor="ctr" anchorCtr="0">
          <a:noAutofit/>
        </a:bodyPr>
        <a:lstStyle/>
        <a:p>
          <a:pPr marL="0" lvl="0" indent="0" algn="l" defTabSz="844550">
            <a:lnSpc>
              <a:spcPct val="90000"/>
            </a:lnSpc>
            <a:spcBef>
              <a:spcPct val="0"/>
            </a:spcBef>
            <a:spcAft>
              <a:spcPct val="35000"/>
            </a:spcAft>
            <a:buNone/>
          </a:pPr>
          <a:r>
            <a:rPr lang="en-GB" sz="1900" b="1" kern="1200" dirty="0"/>
            <a:t>University of Bath</a:t>
          </a:r>
          <a:endParaRPr lang="en-US" sz="1900" kern="1200" dirty="0"/>
        </a:p>
      </dsp:txBody>
      <dsp:txXfrm>
        <a:off x="412867" y="909578"/>
        <a:ext cx="5342058" cy="506120"/>
      </dsp:txXfrm>
    </dsp:sp>
    <dsp:sp modelId="{3E2024AF-1847-4B00-8453-C8BA9DCE986C}">
      <dsp:nvSpPr>
        <dsp:cNvPr id="0" name=""/>
        <dsp:cNvSpPr/>
      </dsp:nvSpPr>
      <dsp:spPr>
        <a:xfrm>
          <a:off x="0" y="2024478"/>
          <a:ext cx="7709740" cy="478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B8FCD7-4976-4214-AE56-CC9B16B9D05D}">
      <dsp:nvSpPr>
        <dsp:cNvPr id="0" name=""/>
        <dsp:cNvSpPr/>
      </dsp:nvSpPr>
      <dsp:spPr>
        <a:xfrm>
          <a:off x="385487" y="1744038"/>
          <a:ext cx="5396818" cy="5608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987" tIns="0" rIns="203987" bIns="0" numCol="1" spcCol="1270" anchor="ctr" anchorCtr="0">
          <a:noAutofit/>
        </a:bodyPr>
        <a:lstStyle/>
        <a:p>
          <a:pPr marL="0" lvl="0" indent="0" algn="l" defTabSz="844550">
            <a:lnSpc>
              <a:spcPct val="90000"/>
            </a:lnSpc>
            <a:spcBef>
              <a:spcPct val="0"/>
            </a:spcBef>
            <a:spcAft>
              <a:spcPct val="35000"/>
            </a:spcAft>
            <a:buNone/>
          </a:pPr>
          <a:r>
            <a:rPr lang="en-GB" sz="1900" b="1" kern="1200"/>
            <a:t>Department of Physics and Astronomy</a:t>
          </a:r>
          <a:endParaRPr lang="en-US" sz="1900" kern="1200"/>
        </a:p>
      </dsp:txBody>
      <dsp:txXfrm>
        <a:off x="412867" y="1771418"/>
        <a:ext cx="5342058" cy="506120"/>
      </dsp:txXfrm>
    </dsp:sp>
    <dsp:sp modelId="{6992C4F4-F490-4063-BA00-7EBAC5EB365D}">
      <dsp:nvSpPr>
        <dsp:cNvPr id="0" name=""/>
        <dsp:cNvSpPr/>
      </dsp:nvSpPr>
      <dsp:spPr>
        <a:xfrm>
          <a:off x="0" y="2886318"/>
          <a:ext cx="7709740" cy="478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BCA796-C8E2-4BA4-A3A4-BE33CFF1AA06}">
      <dsp:nvSpPr>
        <dsp:cNvPr id="0" name=""/>
        <dsp:cNvSpPr/>
      </dsp:nvSpPr>
      <dsp:spPr>
        <a:xfrm>
          <a:off x="385487" y="2605878"/>
          <a:ext cx="5396818" cy="5608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987" tIns="0" rIns="203987" bIns="0" numCol="1" spcCol="1270" anchor="ctr" anchorCtr="0">
          <a:noAutofit/>
        </a:bodyPr>
        <a:lstStyle/>
        <a:p>
          <a:pPr marL="0" lvl="0" indent="0" algn="l" defTabSz="844550">
            <a:lnSpc>
              <a:spcPct val="90000"/>
            </a:lnSpc>
            <a:spcBef>
              <a:spcPct val="0"/>
            </a:spcBef>
            <a:spcAft>
              <a:spcPct val="35000"/>
            </a:spcAft>
            <a:buNone/>
          </a:pPr>
          <a:r>
            <a:rPr lang="en-GB" sz="1900" b="1" kern="1200"/>
            <a:t>Theoretical and Computational Physics</a:t>
          </a:r>
          <a:endParaRPr lang="en-US" sz="1900" kern="1200"/>
        </a:p>
      </dsp:txBody>
      <dsp:txXfrm>
        <a:off x="412867" y="2633258"/>
        <a:ext cx="5342058" cy="506120"/>
      </dsp:txXfrm>
    </dsp:sp>
    <dsp:sp modelId="{8F1A0AC2-3C9A-42B1-BA8C-1AC9DBAC1235}">
      <dsp:nvSpPr>
        <dsp:cNvPr id="0" name=""/>
        <dsp:cNvSpPr/>
      </dsp:nvSpPr>
      <dsp:spPr>
        <a:xfrm>
          <a:off x="0" y="3748158"/>
          <a:ext cx="7709740" cy="478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AB3175-15E9-4AF2-A8FC-1532C062DBB4}">
      <dsp:nvSpPr>
        <dsp:cNvPr id="0" name=""/>
        <dsp:cNvSpPr/>
      </dsp:nvSpPr>
      <dsp:spPr>
        <a:xfrm>
          <a:off x="385487" y="3467718"/>
          <a:ext cx="5396818" cy="5608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987" tIns="0" rIns="203987" bIns="0" numCol="1" spcCol="1270" anchor="ctr" anchorCtr="0">
          <a:noAutofit/>
        </a:bodyPr>
        <a:lstStyle/>
        <a:p>
          <a:pPr marL="0" lvl="0" indent="0" algn="l" defTabSz="844550">
            <a:lnSpc>
              <a:spcPct val="90000"/>
            </a:lnSpc>
            <a:spcBef>
              <a:spcPct val="0"/>
            </a:spcBef>
            <a:spcAft>
              <a:spcPct val="35000"/>
            </a:spcAft>
            <a:buNone/>
          </a:pPr>
          <a:r>
            <a:rPr lang="en-GB" sz="1900" b="1" kern="1200"/>
            <a:t>David Tsang</a:t>
          </a:r>
          <a:endParaRPr lang="en-US" sz="1900" kern="1200"/>
        </a:p>
      </dsp:txBody>
      <dsp:txXfrm>
        <a:off x="412867" y="3495098"/>
        <a:ext cx="5342058"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ECAEF2-3C37-4F92-9AF6-D1E40CB7B2F5}">
      <dsp:nvSpPr>
        <dsp:cNvPr id="0" name=""/>
        <dsp:cNvSpPr/>
      </dsp:nvSpPr>
      <dsp:spPr>
        <a:xfrm>
          <a:off x="0" y="152855"/>
          <a:ext cx="5641258" cy="819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824" tIns="416560" rIns="437824" bIns="135128" numCol="1" spcCol="1270" anchor="t" anchorCtr="0">
          <a:noAutofit/>
        </a:bodyPr>
        <a:lstStyle/>
        <a:p>
          <a:pPr marL="171450" lvl="1" indent="-171450" algn="l" defTabSz="844550">
            <a:lnSpc>
              <a:spcPct val="90000"/>
            </a:lnSpc>
            <a:spcBef>
              <a:spcPct val="0"/>
            </a:spcBef>
            <a:spcAft>
              <a:spcPct val="15000"/>
            </a:spcAft>
            <a:buFont typeface="Wingdings" panose="05000000000000000000" pitchFamily="2" charset="2"/>
            <a:buChar char="q"/>
          </a:pPr>
          <a:r>
            <a:rPr lang="en-GB" sz="1900" kern="1200" dirty="0"/>
            <a:t> Exoplanet</a:t>
          </a:r>
          <a:endParaRPr lang="en-US" sz="1900" kern="1200" dirty="0"/>
        </a:p>
      </dsp:txBody>
      <dsp:txXfrm>
        <a:off x="0" y="152855"/>
        <a:ext cx="5641258" cy="819000"/>
      </dsp:txXfrm>
    </dsp:sp>
    <dsp:sp modelId="{FD8FE03E-9218-4995-9BD5-4104B20DF60E}">
      <dsp:nvSpPr>
        <dsp:cNvPr id="0" name=""/>
        <dsp:cNvSpPr/>
      </dsp:nvSpPr>
      <dsp:spPr>
        <a:xfrm>
          <a:off x="282062" y="25246"/>
          <a:ext cx="3948880" cy="42280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58" tIns="0" rIns="149258" bIns="0" numCol="1" spcCol="1270" anchor="ctr" anchorCtr="0">
          <a:noAutofit/>
        </a:bodyPr>
        <a:lstStyle/>
        <a:p>
          <a:pPr marL="0" lvl="0" indent="0" algn="l" defTabSz="844550">
            <a:lnSpc>
              <a:spcPct val="90000"/>
            </a:lnSpc>
            <a:spcBef>
              <a:spcPct val="0"/>
            </a:spcBef>
            <a:spcAft>
              <a:spcPct val="35000"/>
            </a:spcAft>
            <a:buNone/>
          </a:pPr>
          <a:r>
            <a:rPr lang="en-GB" sz="1900" kern="1200" dirty="0"/>
            <a:t>Motivation</a:t>
          </a:r>
          <a:endParaRPr lang="en-US" sz="1900" kern="1200" dirty="0"/>
        </a:p>
      </dsp:txBody>
      <dsp:txXfrm>
        <a:off x="302702" y="45886"/>
        <a:ext cx="3907600" cy="381529"/>
      </dsp:txXfrm>
    </dsp:sp>
    <dsp:sp modelId="{E9265B6A-CF1A-4957-89F6-44418A82A9B5}">
      <dsp:nvSpPr>
        <dsp:cNvPr id="0" name=""/>
        <dsp:cNvSpPr/>
      </dsp:nvSpPr>
      <dsp:spPr>
        <a:xfrm>
          <a:off x="0" y="1198059"/>
          <a:ext cx="5641258" cy="1134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824" tIns="416560" rIns="437824" bIns="135128" numCol="1" spcCol="1270" anchor="t" anchorCtr="0">
          <a:noAutofit/>
        </a:bodyPr>
        <a:lstStyle/>
        <a:p>
          <a:pPr marL="171450" lvl="1" indent="-171450" algn="l" defTabSz="844550">
            <a:lnSpc>
              <a:spcPct val="90000"/>
            </a:lnSpc>
            <a:spcBef>
              <a:spcPct val="0"/>
            </a:spcBef>
            <a:spcAft>
              <a:spcPct val="15000"/>
            </a:spcAft>
            <a:buFont typeface="Wingdings" panose="05000000000000000000" pitchFamily="2" charset="2"/>
            <a:buChar char="q"/>
          </a:pPr>
          <a:r>
            <a:rPr lang="en-GB" sz="1900" kern="1200" dirty="0"/>
            <a:t>1+1D radiative transfer</a:t>
          </a:r>
          <a:endParaRPr lang="en-US" sz="1900" kern="1200" dirty="0"/>
        </a:p>
        <a:p>
          <a:pPr marL="171450" lvl="1" indent="-171450" algn="l" defTabSz="844550">
            <a:lnSpc>
              <a:spcPct val="90000"/>
            </a:lnSpc>
            <a:spcBef>
              <a:spcPct val="0"/>
            </a:spcBef>
            <a:spcAft>
              <a:spcPct val="15000"/>
            </a:spcAft>
            <a:buFont typeface="Wingdings" panose="05000000000000000000" pitchFamily="2" charset="2"/>
            <a:buChar char="q"/>
          </a:pPr>
          <a:r>
            <a:rPr lang="en-US" sz="1900" kern="1200" dirty="0"/>
            <a:t>Self-consistent surface density profile</a:t>
          </a:r>
        </a:p>
      </dsp:txBody>
      <dsp:txXfrm>
        <a:off x="0" y="1198059"/>
        <a:ext cx="5641258" cy="1134000"/>
      </dsp:txXfrm>
    </dsp:sp>
    <dsp:sp modelId="{956EAF1D-E061-4764-84F5-56A62E33DD18}">
      <dsp:nvSpPr>
        <dsp:cNvPr id="0" name=""/>
        <dsp:cNvSpPr/>
      </dsp:nvSpPr>
      <dsp:spPr>
        <a:xfrm>
          <a:off x="282062" y="1079855"/>
          <a:ext cx="3948880" cy="41340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58" tIns="0" rIns="149258" bIns="0" numCol="1" spcCol="1270" anchor="ctr" anchorCtr="0">
          <a:noAutofit/>
        </a:bodyPr>
        <a:lstStyle/>
        <a:p>
          <a:pPr marL="0" lvl="0" indent="0" algn="l" defTabSz="844550">
            <a:lnSpc>
              <a:spcPct val="90000"/>
            </a:lnSpc>
            <a:spcBef>
              <a:spcPct val="0"/>
            </a:spcBef>
            <a:spcAft>
              <a:spcPct val="35000"/>
            </a:spcAft>
            <a:buNone/>
          </a:pPr>
          <a:r>
            <a:rPr lang="en-GB" sz="1900" kern="1200" dirty="0"/>
            <a:t>Method</a:t>
          </a:r>
          <a:endParaRPr lang="en-US" sz="1900" kern="1200" dirty="0"/>
        </a:p>
      </dsp:txBody>
      <dsp:txXfrm>
        <a:off x="302243" y="1100036"/>
        <a:ext cx="3908518" cy="373041"/>
      </dsp:txXfrm>
    </dsp:sp>
    <dsp:sp modelId="{D867E3F4-CCB8-4079-A0B6-52C711398616}">
      <dsp:nvSpPr>
        <dsp:cNvPr id="0" name=""/>
        <dsp:cNvSpPr/>
      </dsp:nvSpPr>
      <dsp:spPr>
        <a:xfrm>
          <a:off x="0" y="2623621"/>
          <a:ext cx="5641258" cy="1449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824" tIns="416560" rIns="437824" bIns="135128" numCol="1" spcCol="1270" anchor="t" anchorCtr="0">
          <a:noAutofit/>
        </a:bodyPr>
        <a:lstStyle/>
        <a:p>
          <a:pPr marL="171450" lvl="1" indent="-171450" algn="l" defTabSz="844550">
            <a:lnSpc>
              <a:spcPct val="90000"/>
            </a:lnSpc>
            <a:spcBef>
              <a:spcPct val="0"/>
            </a:spcBef>
            <a:spcAft>
              <a:spcPct val="15000"/>
            </a:spcAft>
            <a:buFont typeface="Wingdings" panose="05000000000000000000" pitchFamily="2" charset="2"/>
            <a:buChar char="q"/>
          </a:pPr>
          <a:r>
            <a:rPr lang="en-GB" sz="1900" kern="1200" dirty="0"/>
            <a:t>Photoevaporation</a:t>
          </a:r>
          <a:endParaRPr lang="en-US" sz="1900" kern="1200" dirty="0"/>
        </a:p>
        <a:p>
          <a:pPr marL="171450" lvl="1" indent="-171450" algn="l" defTabSz="844550">
            <a:lnSpc>
              <a:spcPct val="90000"/>
            </a:lnSpc>
            <a:spcBef>
              <a:spcPct val="0"/>
            </a:spcBef>
            <a:spcAft>
              <a:spcPct val="15000"/>
            </a:spcAft>
            <a:buFont typeface="Wingdings" panose="05000000000000000000" pitchFamily="2" charset="2"/>
            <a:buChar char="q"/>
          </a:pPr>
          <a:r>
            <a:rPr lang="en-GB" sz="1900" kern="1200" dirty="0"/>
            <a:t>Giant planet formation</a:t>
          </a:r>
          <a:endParaRPr lang="en-US" sz="1900" kern="1200" dirty="0"/>
        </a:p>
        <a:p>
          <a:pPr marL="171450" lvl="1" indent="-171450" algn="l" defTabSz="844550">
            <a:lnSpc>
              <a:spcPct val="90000"/>
            </a:lnSpc>
            <a:spcBef>
              <a:spcPct val="0"/>
            </a:spcBef>
            <a:spcAft>
              <a:spcPct val="15000"/>
            </a:spcAft>
            <a:buFont typeface="Wingdings" panose="05000000000000000000" pitchFamily="2" charset="2"/>
            <a:buChar char="q"/>
          </a:pPr>
          <a:r>
            <a:rPr lang="en-GB" sz="1900" kern="1200" dirty="0"/>
            <a:t>Inside out disc formation</a:t>
          </a:r>
          <a:endParaRPr lang="en-US" sz="1900" kern="1200" dirty="0"/>
        </a:p>
      </dsp:txBody>
      <dsp:txXfrm>
        <a:off x="0" y="2623621"/>
        <a:ext cx="5641258" cy="1449000"/>
      </dsp:txXfrm>
    </dsp:sp>
    <dsp:sp modelId="{2F7A3094-5A86-4B06-AD20-C97809FB4146}">
      <dsp:nvSpPr>
        <dsp:cNvPr id="0" name=""/>
        <dsp:cNvSpPr/>
      </dsp:nvSpPr>
      <dsp:spPr>
        <a:xfrm>
          <a:off x="282062" y="2440059"/>
          <a:ext cx="3948880" cy="47876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58" tIns="0" rIns="149258" bIns="0" numCol="1" spcCol="1270" anchor="ctr" anchorCtr="0">
          <a:noAutofit/>
        </a:bodyPr>
        <a:lstStyle/>
        <a:p>
          <a:pPr marL="0" lvl="0" indent="0" algn="l" defTabSz="844550">
            <a:lnSpc>
              <a:spcPct val="90000"/>
            </a:lnSpc>
            <a:spcBef>
              <a:spcPct val="0"/>
            </a:spcBef>
            <a:spcAft>
              <a:spcPct val="35000"/>
            </a:spcAft>
            <a:buNone/>
          </a:pPr>
          <a:r>
            <a:rPr lang="en-GB" sz="1900" kern="1200" dirty="0"/>
            <a:t>Inner disc clearing mechanism</a:t>
          </a:r>
          <a:endParaRPr lang="en-US" sz="1900" kern="1200" dirty="0"/>
        </a:p>
      </dsp:txBody>
      <dsp:txXfrm>
        <a:off x="305433" y="2463430"/>
        <a:ext cx="3902138" cy="4320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ADFFE-8E16-4647-9769-4870059410DC}">
      <dsp:nvSpPr>
        <dsp:cNvPr id="0" name=""/>
        <dsp:cNvSpPr/>
      </dsp:nvSpPr>
      <dsp:spPr>
        <a:xfrm>
          <a:off x="0" y="397862"/>
          <a:ext cx="5641257" cy="8505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824" tIns="416560" rIns="437824" bIns="142240" numCol="1" spcCol="1270" anchor="t" anchorCtr="0">
          <a:noAutofit/>
        </a:bodyPr>
        <a:lstStyle/>
        <a:p>
          <a:pPr marL="228600" lvl="1" indent="-228600" algn="l" defTabSz="889000">
            <a:lnSpc>
              <a:spcPct val="90000"/>
            </a:lnSpc>
            <a:spcBef>
              <a:spcPct val="0"/>
            </a:spcBef>
            <a:spcAft>
              <a:spcPct val="15000"/>
            </a:spcAft>
            <a:buFont typeface="Wingdings" panose="05000000000000000000" pitchFamily="2" charset="2"/>
            <a:buChar char="q"/>
          </a:pPr>
          <a:r>
            <a:rPr lang="en-GB" sz="2000" b="0" i="0" kern="1200" dirty="0"/>
            <a:t>Extinction under different metallicities</a:t>
          </a:r>
          <a:endParaRPr lang="en-US" sz="2000" kern="1200" dirty="0"/>
        </a:p>
      </dsp:txBody>
      <dsp:txXfrm>
        <a:off x="0" y="397862"/>
        <a:ext cx="5641257" cy="850500"/>
      </dsp:txXfrm>
    </dsp:sp>
    <dsp:sp modelId="{8934D8A0-7C58-4B4C-96B4-EB6025ABBB31}">
      <dsp:nvSpPr>
        <dsp:cNvPr id="0" name=""/>
        <dsp:cNvSpPr/>
      </dsp:nvSpPr>
      <dsp:spPr>
        <a:xfrm>
          <a:off x="282062" y="102662"/>
          <a:ext cx="3948879" cy="590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58" tIns="0" rIns="149258" bIns="0" numCol="1" spcCol="1270" anchor="ctr" anchorCtr="0">
          <a:noAutofit/>
        </a:bodyPr>
        <a:lstStyle/>
        <a:p>
          <a:pPr marL="0" lvl="0" indent="0" algn="l" defTabSz="889000">
            <a:lnSpc>
              <a:spcPct val="90000"/>
            </a:lnSpc>
            <a:spcBef>
              <a:spcPct val="0"/>
            </a:spcBef>
            <a:spcAft>
              <a:spcPct val="35000"/>
            </a:spcAft>
            <a:buNone/>
          </a:pPr>
          <a:r>
            <a:rPr lang="en-GB" sz="2000" b="0" i="0" kern="1200" dirty="0"/>
            <a:t>Optically thick gaseous disc</a:t>
          </a:r>
          <a:endParaRPr lang="en-US" sz="2000" kern="1200" dirty="0"/>
        </a:p>
      </dsp:txBody>
      <dsp:txXfrm>
        <a:off x="310883" y="131483"/>
        <a:ext cx="3891237" cy="532758"/>
      </dsp:txXfrm>
    </dsp:sp>
    <dsp:sp modelId="{FEA766A1-5496-4E39-849E-50363F0E3281}">
      <dsp:nvSpPr>
        <dsp:cNvPr id="0" name=""/>
        <dsp:cNvSpPr/>
      </dsp:nvSpPr>
      <dsp:spPr>
        <a:xfrm>
          <a:off x="0" y="1651562"/>
          <a:ext cx="5641257" cy="11655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824" tIns="416560" rIns="437824" bIns="142240" numCol="1" spcCol="1270" anchor="t" anchorCtr="0">
          <a:noAutofit/>
        </a:bodyPr>
        <a:lstStyle/>
        <a:p>
          <a:pPr marL="228600" lvl="1" indent="-228600" algn="l" defTabSz="889000">
            <a:lnSpc>
              <a:spcPct val="90000"/>
            </a:lnSpc>
            <a:spcBef>
              <a:spcPct val="0"/>
            </a:spcBef>
            <a:spcAft>
              <a:spcPct val="15000"/>
            </a:spcAft>
            <a:buFont typeface="Wingdings" panose="05000000000000000000" pitchFamily="2" charset="2"/>
            <a:buChar char="q"/>
          </a:pPr>
          <a:r>
            <a:rPr lang="en-GB" sz="2000" b="0" i="0" kern="1200" dirty="0"/>
            <a:t>Determine gas equilibrium temperature</a:t>
          </a:r>
          <a:endParaRPr lang="en-US" sz="2000" kern="1200" dirty="0"/>
        </a:p>
        <a:p>
          <a:pPr marL="228600" lvl="1" indent="-228600" algn="l" defTabSz="889000">
            <a:lnSpc>
              <a:spcPct val="90000"/>
            </a:lnSpc>
            <a:spcBef>
              <a:spcPct val="0"/>
            </a:spcBef>
            <a:spcAft>
              <a:spcPct val="15000"/>
            </a:spcAft>
            <a:buFont typeface="Wingdings" panose="05000000000000000000" pitchFamily="2" charset="2"/>
            <a:buChar char="q"/>
          </a:pPr>
          <a:r>
            <a:rPr lang="en-US" sz="2000" kern="1200" dirty="0"/>
            <a:t>Total absorption of gas</a:t>
          </a:r>
        </a:p>
      </dsp:txBody>
      <dsp:txXfrm>
        <a:off x="0" y="1651562"/>
        <a:ext cx="5641257" cy="1165500"/>
      </dsp:txXfrm>
    </dsp:sp>
    <dsp:sp modelId="{41AC8D46-F8A0-4675-AA5C-4DE5E265F83E}">
      <dsp:nvSpPr>
        <dsp:cNvPr id="0" name=""/>
        <dsp:cNvSpPr/>
      </dsp:nvSpPr>
      <dsp:spPr>
        <a:xfrm>
          <a:off x="282062" y="1356362"/>
          <a:ext cx="3948879" cy="590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58" tIns="0" rIns="149258" bIns="0" numCol="1" spcCol="1270" anchor="ctr" anchorCtr="0">
          <a:noAutofit/>
        </a:bodyPr>
        <a:lstStyle/>
        <a:p>
          <a:pPr marL="0" lvl="0" indent="0" algn="l" defTabSz="889000">
            <a:lnSpc>
              <a:spcPct val="90000"/>
            </a:lnSpc>
            <a:spcBef>
              <a:spcPct val="0"/>
            </a:spcBef>
            <a:spcAft>
              <a:spcPct val="35000"/>
            </a:spcAft>
            <a:buNone/>
          </a:pPr>
          <a:r>
            <a:rPr lang="en-GB" sz="2000" b="0" i="0" kern="1200"/>
            <a:t>Planck mean opacity</a:t>
          </a:r>
          <a:endParaRPr lang="en-US" sz="2000" kern="1200"/>
        </a:p>
      </dsp:txBody>
      <dsp:txXfrm>
        <a:off x="310883" y="1385183"/>
        <a:ext cx="3891237" cy="532758"/>
      </dsp:txXfrm>
    </dsp:sp>
    <dsp:sp modelId="{0CB5A820-228C-4691-AB55-B32EA7EB7363}">
      <dsp:nvSpPr>
        <dsp:cNvPr id="0" name=""/>
        <dsp:cNvSpPr/>
      </dsp:nvSpPr>
      <dsp:spPr>
        <a:xfrm>
          <a:off x="0" y="3220263"/>
          <a:ext cx="5641257" cy="11655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824" tIns="416560" rIns="437824" bIns="142240" numCol="1" spcCol="1270" anchor="t" anchorCtr="0">
          <a:noAutofit/>
        </a:bodyPr>
        <a:lstStyle/>
        <a:p>
          <a:pPr marL="228600" lvl="1" indent="-228600" algn="l" defTabSz="889000">
            <a:lnSpc>
              <a:spcPct val="90000"/>
            </a:lnSpc>
            <a:spcBef>
              <a:spcPct val="0"/>
            </a:spcBef>
            <a:spcAft>
              <a:spcPct val="15000"/>
            </a:spcAft>
            <a:buFont typeface="Wingdings" panose="05000000000000000000" pitchFamily="2" charset="2"/>
            <a:buChar char="q"/>
          </a:pPr>
          <a:r>
            <a:rPr lang="en-GB" sz="2000" kern="1200" dirty="0"/>
            <a:t>Dusty Disc: </a:t>
          </a:r>
          <a:r>
            <a:rPr lang="en-GB" sz="2000" b="0" i="0" kern="1200" dirty="0"/>
            <a:t>Dullemond et al. </a:t>
          </a:r>
          <a:endParaRPr lang="en-US" sz="2000" kern="1200" dirty="0"/>
        </a:p>
        <a:p>
          <a:pPr marL="228600" lvl="1" indent="-228600" algn="l" defTabSz="889000">
            <a:lnSpc>
              <a:spcPct val="90000"/>
            </a:lnSpc>
            <a:spcBef>
              <a:spcPct val="0"/>
            </a:spcBef>
            <a:spcAft>
              <a:spcPct val="15000"/>
            </a:spcAft>
            <a:buFont typeface="Wingdings" panose="05000000000000000000" pitchFamily="2" charset="2"/>
            <a:buChar char="q"/>
          </a:pPr>
          <a:r>
            <a:rPr lang="en-GB" sz="2000" kern="1200" dirty="0"/>
            <a:t>Opacity: Malygin, </a:t>
          </a:r>
          <a:r>
            <a:rPr lang="en-GB" sz="2000" b="0" i="0" kern="1200" dirty="0"/>
            <a:t>Draine &amp; Lee</a:t>
          </a:r>
          <a:endParaRPr lang="en-US" sz="2000" kern="1200" dirty="0"/>
        </a:p>
      </dsp:txBody>
      <dsp:txXfrm>
        <a:off x="0" y="3220263"/>
        <a:ext cx="5641257" cy="1165500"/>
      </dsp:txXfrm>
    </dsp:sp>
    <dsp:sp modelId="{E2AA4C82-5D51-4E59-BDA4-041C88C91B91}">
      <dsp:nvSpPr>
        <dsp:cNvPr id="0" name=""/>
        <dsp:cNvSpPr/>
      </dsp:nvSpPr>
      <dsp:spPr>
        <a:xfrm>
          <a:off x="282062" y="2925062"/>
          <a:ext cx="3948879" cy="590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58" tIns="0" rIns="149258" bIns="0" numCol="1" spcCol="1270" anchor="ctr" anchorCtr="0">
          <a:noAutofit/>
        </a:bodyPr>
        <a:lstStyle/>
        <a:p>
          <a:pPr marL="0" lvl="0" indent="0" algn="l" defTabSz="889000">
            <a:lnSpc>
              <a:spcPct val="90000"/>
            </a:lnSpc>
            <a:spcBef>
              <a:spcPct val="0"/>
            </a:spcBef>
            <a:spcAft>
              <a:spcPct val="35000"/>
            </a:spcAft>
            <a:buNone/>
          </a:pPr>
          <a:r>
            <a:rPr lang="en-GB" sz="2000" kern="1200" dirty="0"/>
            <a:t>Model</a:t>
          </a:r>
          <a:endParaRPr lang="en-US" sz="2000" kern="1200" dirty="0"/>
        </a:p>
      </dsp:txBody>
      <dsp:txXfrm>
        <a:off x="310883" y="2953883"/>
        <a:ext cx="3891237"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7F12F-958F-42D4-96C8-202DFB92090F}" type="datetimeFigureOut">
              <a:rPr lang="en-GB" smtClean="0"/>
              <a:t>26/01/2023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23B06D-F5FB-4D03-BF24-0EA7CC88E535}" type="slidenum">
              <a:rPr lang="en-GB" smtClean="0"/>
              <a:t>‹#›</a:t>
            </a:fld>
            <a:endParaRPr lang="en-GB"/>
          </a:p>
        </p:txBody>
      </p:sp>
    </p:spTree>
    <p:extLst>
      <p:ext uri="{BB962C8B-B14F-4D97-AF65-F5344CB8AC3E}">
        <p14:creationId xmlns:p14="http://schemas.microsoft.com/office/powerpoint/2010/main" val="2827356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 Good morning, everyone.   </a:t>
            </a:r>
          </a:p>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My name is </a:t>
            </a:r>
            <a:r>
              <a:rPr lang="en-GB" sz="1800" b="1" dirty="0">
                <a:solidFill>
                  <a:srgbClr val="000000"/>
                </a:solidFill>
                <a:effectLst/>
                <a:latin typeface="Calibri" panose="020F0502020204030204" pitchFamily="34" charset="0"/>
                <a:ea typeface="Calibri" panose="020F0502020204030204" pitchFamily="34" charset="0"/>
              </a:rPr>
              <a:t>Abinash,</a:t>
            </a:r>
            <a:r>
              <a:rPr lang="en-GB" sz="1800" dirty="0">
                <a:solidFill>
                  <a:srgbClr val="000000"/>
                </a:solidFill>
                <a:effectLst/>
                <a:latin typeface="Calibri" panose="020F0502020204030204" pitchFamily="34" charset="0"/>
                <a:ea typeface="Calibri" panose="020F0502020204030204" pitchFamily="34" charset="0"/>
              </a:rPr>
              <a:t> and I am a student at the University of Bath, studying physics. For the past 15 weeks, I have been working on a project under the guidance of </a:t>
            </a:r>
            <a:r>
              <a:rPr lang="en-GB" sz="1800" b="1" dirty="0">
                <a:solidFill>
                  <a:srgbClr val="000000"/>
                </a:solidFill>
                <a:effectLst/>
                <a:latin typeface="Calibri" panose="020F0502020204030204" pitchFamily="34" charset="0"/>
                <a:ea typeface="Calibri" panose="020F0502020204030204" pitchFamily="34" charset="0"/>
              </a:rPr>
              <a:t>David Tsang</a:t>
            </a:r>
            <a:r>
              <a:rPr lang="en-GB" sz="1800" dirty="0">
                <a:solidFill>
                  <a:srgbClr val="000000"/>
                </a:solidFill>
                <a:effectLst/>
                <a:latin typeface="Calibri" panose="020F0502020204030204" pitchFamily="34" charset="0"/>
                <a:ea typeface="Calibri" panose="020F0502020204030204" pitchFamily="34" charset="0"/>
              </a:rPr>
              <a:t>, focusing on the impact of </a:t>
            </a:r>
            <a:r>
              <a:rPr lang="en-GB" sz="1800" b="1" dirty="0">
                <a:solidFill>
                  <a:srgbClr val="000000"/>
                </a:solidFill>
                <a:effectLst/>
                <a:latin typeface="Calibri" panose="020F0502020204030204" pitchFamily="34" charset="0"/>
                <a:ea typeface="Calibri" panose="020F0502020204030204" pitchFamily="34" charset="0"/>
              </a:rPr>
              <a:t>metallicity on circumstellar</a:t>
            </a:r>
            <a:r>
              <a:rPr lang="en-GB" sz="1800" dirty="0">
                <a:solidFill>
                  <a:srgbClr val="000000"/>
                </a:solidFill>
                <a:effectLst/>
                <a:latin typeface="Calibri" panose="020F0502020204030204" pitchFamily="34" charset="0"/>
                <a:ea typeface="Calibri" panose="020F0502020204030204" pitchFamily="34" charset="0"/>
              </a:rPr>
              <a:t> discs.  </a:t>
            </a:r>
          </a:p>
        </p:txBody>
      </p:sp>
      <p:sp>
        <p:nvSpPr>
          <p:cNvPr id="4" name="Slide Number Placeholder 3"/>
          <p:cNvSpPr>
            <a:spLocks noGrp="1"/>
          </p:cNvSpPr>
          <p:nvPr>
            <p:ph type="sldNum" sz="quarter" idx="5"/>
          </p:nvPr>
        </p:nvSpPr>
        <p:spPr/>
        <p:txBody>
          <a:bodyPr/>
          <a:lstStyle/>
          <a:p>
            <a:fld id="{0A23B06D-F5FB-4D03-BF24-0EA7CC88E535}" type="slidenum">
              <a:rPr lang="en-GB" smtClean="0"/>
              <a:t>1</a:t>
            </a:fld>
            <a:endParaRPr lang="en-GB"/>
          </a:p>
        </p:txBody>
      </p:sp>
    </p:spTree>
    <p:extLst>
      <p:ext uri="{BB962C8B-B14F-4D97-AF65-F5344CB8AC3E}">
        <p14:creationId xmlns:p14="http://schemas.microsoft.com/office/powerpoint/2010/main" val="37798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50" indent="-6350">
              <a:lnSpc>
                <a:spcPct val="104000"/>
              </a:lnSpc>
              <a:spcAft>
                <a:spcPts val="975"/>
              </a:spcAft>
            </a:pPr>
            <a:r>
              <a:rPr lang="en-GB" sz="1800" dirty="0">
                <a:solidFill>
                  <a:srgbClr val="000000"/>
                </a:solidFill>
                <a:effectLst/>
                <a:latin typeface="Calibri" panose="020F0502020204030204" pitchFamily="34" charset="0"/>
                <a:ea typeface="Calibri" panose="020F0502020204030204" pitchFamily="34" charset="0"/>
              </a:rPr>
              <a:t>As you may now know, the temperature of a circumstellar disc can be influenced by various heating sources such as viscous heating, thermal conduction, stellar irradiation and radiative cooling. To accurately calculate the midplane temperature of the disc, it is necessary to consider both the </a:t>
            </a:r>
            <a:r>
              <a:rPr lang="en-GB" sz="1800" b="1" dirty="0">
                <a:solidFill>
                  <a:srgbClr val="000000"/>
                </a:solidFill>
                <a:effectLst/>
                <a:latin typeface="Calibri" panose="020F0502020204030204" pitchFamily="34" charset="0"/>
                <a:ea typeface="Calibri" panose="020F0502020204030204" pitchFamily="34" charset="0"/>
              </a:rPr>
              <a:t>vertically integrated heating</a:t>
            </a:r>
            <a:r>
              <a:rPr lang="en-GB" sz="1800" dirty="0">
                <a:solidFill>
                  <a:srgbClr val="000000"/>
                </a:solidFill>
                <a:effectLst/>
                <a:latin typeface="Calibri" panose="020F0502020204030204" pitchFamily="34" charset="0"/>
                <a:ea typeface="Calibri" panose="020F0502020204030204" pitchFamily="34" charset="0"/>
              </a:rPr>
              <a:t> term and the </a:t>
            </a:r>
            <a:r>
              <a:rPr lang="en-GB" sz="1800" b="1" dirty="0">
                <a:solidFill>
                  <a:srgbClr val="000000"/>
                </a:solidFill>
                <a:effectLst/>
                <a:latin typeface="Calibri" panose="020F0502020204030204" pitchFamily="34" charset="0"/>
                <a:ea typeface="Calibri" panose="020F0502020204030204" pitchFamily="34" charset="0"/>
              </a:rPr>
              <a:t>radiative losses from the surface</a:t>
            </a:r>
            <a:r>
              <a:rPr lang="en-GB" sz="1800" dirty="0">
                <a:solidFill>
                  <a:srgbClr val="000000"/>
                </a:solidFill>
                <a:effectLst/>
                <a:latin typeface="Calibri" panose="020F0502020204030204" pitchFamily="34" charset="0"/>
                <a:ea typeface="Calibri" panose="020F0502020204030204" pitchFamily="34" charset="0"/>
              </a:rPr>
              <a:t>. </a:t>
            </a:r>
          </a:p>
          <a:p>
            <a:pPr marL="6350" indent="-6350">
              <a:lnSpc>
                <a:spcPct val="105000"/>
              </a:lnSpc>
              <a:spcAft>
                <a:spcPts val="665"/>
              </a:spcAft>
            </a:pPr>
            <a:r>
              <a:rPr lang="en-GB" sz="1800" dirty="0">
                <a:solidFill>
                  <a:srgbClr val="000000"/>
                </a:solidFill>
                <a:effectLst/>
                <a:latin typeface="Segoe UI" panose="020B0502040204020203" pitchFamily="34" charset="0"/>
                <a:ea typeface="Segoe UI" panose="020B0502040204020203" pitchFamily="34" charset="0"/>
              </a:rPr>
              <a:t>The </a:t>
            </a:r>
            <a:r>
              <a:rPr lang="en-GB" sz="1800" b="1" dirty="0">
                <a:solidFill>
                  <a:srgbClr val="000000"/>
                </a:solidFill>
                <a:effectLst/>
                <a:latin typeface="Segoe UI" panose="020B0502040204020203" pitchFamily="34" charset="0"/>
                <a:ea typeface="Segoe UI" panose="020B0502040204020203" pitchFamily="34" charset="0"/>
              </a:rPr>
              <a:t>dimensionless</a:t>
            </a:r>
            <a:r>
              <a:rPr lang="en-GB" sz="1800" dirty="0">
                <a:solidFill>
                  <a:srgbClr val="000000"/>
                </a:solidFill>
                <a:effectLst/>
                <a:latin typeface="Segoe UI" panose="020B0502040204020203" pitchFamily="34" charset="0"/>
                <a:ea typeface="Segoe UI" panose="020B0502040204020203" pitchFamily="34" charset="0"/>
              </a:rPr>
              <a:t> parameters </a:t>
            </a:r>
            <a:r>
              <a:rPr lang="en-GB" sz="1800" dirty="0" err="1">
                <a:solidFill>
                  <a:srgbClr val="000000"/>
                </a:solidFill>
                <a:effectLst/>
                <a:latin typeface="Segoe UI" panose="020B0502040204020203" pitchFamily="34" charset="0"/>
                <a:ea typeface="Segoe UI" panose="020B0502040204020203" pitchFamily="34" charset="0"/>
              </a:rPr>
              <a:t>Ψs</a:t>
            </a:r>
            <a:r>
              <a:rPr lang="en-GB" sz="1800" dirty="0">
                <a:solidFill>
                  <a:srgbClr val="000000"/>
                </a:solidFill>
                <a:effectLst/>
                <a:latin typeface="Segoe UI" panose="020B0502040204020203" pitchFamily="34" charset="0"/>
                <a:ea typeface="Segoe UI" panose="020B0502040204020203" pitchFamily="34" charset="0"/>
              </a:rPr>
              <a:t> and </a:t>
            </a:r>
            <a:r>
              <a:rPr lang="en-GB" sz="1800" dirty="0" err="1">
                <a:solidFill>
                  <a:srgbClr val="000000"/>
                </a:solidFill>
                <a:effectLst/>
                <a:latin typeface="Segoe UI" panose="020B0502040204020203" pitchFamily="34" charset="0"/>
                <a:ea typeface="Segoe UI" panose="020B0502040204020203" pitchFamily="34" charset="0"/>
              </a:rPr>
              <a:t>Ψi</a:t>
            </a:r>
            <a:r>
              <a:rPr lang="en-GB" sz="1800" dirty="0">
                <a:solidFill>
                  <a:srgbClr val="000000"/>
                </a:solidFill>
                <a:effectLst/>
                <a:latin typeface="Segoe UI" panose="020B0502040204020203" pitchFamily="34" charset="0"/>
                <a:ea typeface="Segoe UI" panose="020B0502040204020203" pitchFamily="34" charset="0"/>
              </a:rPr>
              <a:t> are </a:t>
            </a:r>
            <a:r>
              <a:rPr lang="en-GB" sz="1800" b="1" dirty="0">
                <a:solidFill>
                  <a:srgbClr val="000000"/>
                </a:solidFill>
                <a:effectLst/>
                <a:latin typeface="Segoe UI" panose="020B0502040204020203" pitchFamily="34" charset="0"/>
                <a:ea typeface="Segoe UI" panose="020B0502040204020203" pitchFamily="34" charset="0"/>
              </a:rPr>
              <a:t>incorporated</a:t>
            </a:r>
            <a:r>
              <a:rPr lang="en-GB" sz="1800" dirty="0">
                <a:solidFill>
                  <a:srgbClr val="000000"/>
                </a:solidFill>
                <a:effectLst/>
                <a:latin typeface="Segoe UI" panose="020B0502040204020203" pitchFamily="34" charset="0"/>
                <a:ea typeface="Segoe UI" panose="020B0502040204020203" pitchFamily="34" charset="0"/>
              </a:rPr>
              <a:t> into the </a:t>
            </a:r>
            <a:r>
              <a:rPr lang="en-GB" sz="1800" b="1" dirty="0">
                <a:solidFill>
                  <a:srgbClr val="000000"/>
                </a:solidFill>
                <a:effectLst/>
                <a:latin typeface="Segoe UI" panose="020B0502040204020203" pitchFamily="34" charset="0"/>
                <a:ea typeface="Segoe UI" panose="020B0502040204020203" pitchFamily="34" charset="0"/>
              </a:rPr>
              <a:t>model</a:t>
            </a:r>
            <a:r>
              <a:rPr lang="en-GB" sz="1800" dirty="0">
                <a:solidFill>
                  <a:srgbClr val="000000"/>
                </a:solidFill>
                <a:effectLst/>
                <a:latin typeface="Segoe UI" panose="020B0502040204020203" pitchFamily="34" charset="0"/>
                <a:ea typeface="Segoe UI" panose="020B0502040204020203" pitchFamily="34" charset="0"/>
              </a:rPr>
              <a:t> to </a:t>
            </a:r>
            <a:r>
              <a:rPr lang="en-GB" sz="1800" b="1" dirty="0">
                <a:solidFill>
                  <a:srgbClr val="000000"/>
                </a:solidFill>
                <a:effectLst/>
                <a:latin typeface="Segoe UI" panose="020B0502040204020203" pitchFamily="34" charset="0"/>
                <a:ea typeface="Segoe UI" panose="020B0502040204020203" pitchFamily="34" charset="0"/>
              </a:rPr>
              <a:t>consider</a:t>
            </a:r>
            <a:r>
              <a:rPr lang="en-GB" sz="1800" dirty="0">
                <a:solidFill>
                  <a:srgbClr val="000000"/>
                </a:solidFill>
                <a:effectLst/>
                <a:latin typeface="Segoe UI" panose="020B0502040204020203" pitchFamily="34" charset="0"/>
                <a:ea typeface="Segoe UI" panose="020B0502040204020203" pitchFamily="34" charset="0"/>
              </a:rPr>
              <a:t> the </a:t>
            </a:r>
            <a:r>
              <a:rPr lang="en-GB" sz="1800" b="1" dirty="0">
                <a:solidFill>
                  <a:srgbClr val="000000"/>
                </a:solidFill>
                <a:effectLst/>
                <a:latin typeface="Segoe UI" panose="020B0502040204020203" pitchFamily="34" charset="0"/>
                <a:ea typeface="Segoe UI" panose="020B0502040204020203" pitchFamily="34" charset="0"/>
              </a:rPr>
              <a:t>possibility</a:t>
            </a:r>
            <a:r>
              <a:rPr lang="en-GB" sz="1800" dirty="0">
                <a:solidFill>
                  <a:srgbClr val="000000"/>
                </a:solidFill>
                <a:effectLst/>
                <a:latin typeface="Segoe UI" panose="020B0502040204020203" pitchFamily="34" charset="0"/>
                <a:ea typeface="Segoe UI" panose="020B0502040204020203" pitchFamily="34" charset="0"/>
              </a:rPr>
              <a:t> of the disc </a:t>
            </a:r>
            <a:r>
              <a:rPr lang="en-GB" sz="1800" b="1" dirty="0">
                <a:solidFill>
                  <a:srgbClr val="000000"/>
                </a:solidFill>
                <a:effectLst/>
                <a:latin typeface="Segoe UI" panose="020B0502040204020203" pitchFamily="34" charset="0"/>
                <a:ea typeface="Segoe UI" panose="020B0502040204020203" pitchFamily="34" charset="0"/>
              </a:rPr>
              <a:t>not</a:t>
            </a:r>
            <a:r>
              <a:rPr lang="en-GB" sz="1800" dirty="0">
                <a:solidFill>
                  <a:srgbClr val="000000"/>
                </a:solidFill>
                <a:effectLst/>
                <a:latin typeface="Segoe UI" panose="020B0502040204020203" pitchFamily="34" charset="0"/>
                <a:ea typeface="Segoe UI" panose="020B0502040204020203" pitchFamily="34" charset="0"/>
              </a:rPr>
              <a:t> being </a:t>
            </a:r>
            <a:r>
              <a:rPr lang="en-GB" sz="1800" b="1" dirty="0">
                <a:solidFill>
                  <a:srgbClr val="000000"/>
                </a:solidFill>
                <a:effectLst/>
                <a:latin typeface="Segoe UI" panose="020B0502040204020203" pitchFamily="34" charset="0"/>
                <a:ea typeface="Segoe UI" panose="020B0502040204020203" pitchFamily="34" charset="0"/>
              </a:rPr>
              <a:t>fully</a:t>
            </a:r>
            <a:r>
              <a:rPr lang="en-GB" sz="1800" dirty="0">
                <a:solidFill>
                  <a:srgbClr val="000000"/>
                </a:solidFill>
                <a:effectLst/>
                <a:latin typeface="Segoe UI" panose="020B0502040204020203" pitchFamily="34" charset="0"/>
                <a:ea typeface="Segoe UI" panose="020B0502040204020203" pitchFamily="34" charset="0"/>
              </a:rPr>
              <a:t> </a:t>
            </a:r>
            <a:r>
              <a:rPr lang="en-GB" sz="1800" b="1" dirty="0">
                <a:solidFill>
                  <a:srgbClr val="000000"/>
                </a:solidFill>
                <a:effectLst/>
                <a:latin typeface="Segoe UI" panose="020B0502040204020203" pitchFamily="34" charset="0"/>
                <a:ea typeface="Segoe UI" panose="020B0502040204020203" pitchFamily="34" charset="0"/>
              </a:rPr>
              <a:t>opaque</a:t>
            </a:r>
            <a:r>
              <a:rPr lang="en-GB" sz="1800" dirty="0">
                <a:solidFill>
                  <a:srgbClr val="000000"/>
                </a:solidFill>
                <a:effectLst/>
                <a:latin typeface="Segoe UI" panose="020B0502040204020203" pitchFamily="34" charset="0"/>
                <a:ea typeface="Segoe UI" panose="020B0502040204020203" pitchFamily="34" charset="0"/>
              </a:rPr>
              <a:t> to </a:t>
            </a:r>
            <a:r>
              <a:rPr lang="en-GB" sz="1800" b="1" dirty="0">
                <a:solidFill>
                  <a:srgbClr val="000000"/>
                </a:solidFill>
                <a:effectLst/>
                <a:latin typeface="Segoe UI" panose="020B0502040204020203" pitchFamily="34" charset="0"/>
                <a:ea typeface="Segoe UI" panose="020B0502040204020203" pitchFamily="34" charset="0"/>
              </a:rPr>
              <a:t>both</a:t>
            </a:r>
            <a:r>
              <a:rPr lang="en-GB" sz="1800" dirty="0">
                <a:solidFill>
                  <a:srgbClr val="000000"/>
                </a:solidFill>
                <a:effectLst/>
                <a:latin typeface="Segoe UI" panose="020B0502040204020203" pitchFamily="34" charset="0"/>
                <a:ea typeface="Segoe UI" panose="020B0502040204020203" pitchFamily="34" charset="0"/>
              </a:rPr>
              <a:t> the </a:t>
            </a:r>
            <a:r>
              <a:rPr lang="en-GB" sz="1800" b="1" dirty="0">
                <a:solidFill>
                  <a:srgbClr val="000000"/>
                </a:solidFill>
                <a:effectLst/>
                <a:latin typeface="Segoe UI" panose="020B0502040204020203" pitchFamily="34" charset="0"/>
                <a:ea typeface="Segoe UI" panose="020B0502040204020203" pitchFamily="34" charset="0"/>
              </a:rPr>
              <a:t>surface</a:t>
            </a:r>
            <a:r>
              <a:rPr lang="en-GB" sz="1800" dirty="0">
                <a:solidFill>
                  <a:srgbClr val="000000"/>
                </a:solidFill>
                <a:effectLst/>
                <a:latin typeface="Segoe UI" panose="020B0502040204020203" pitchFamily="34" charset="0"/>
                <a:ea typeface="Segoe UI" panose="020B0502040204020203" pitchFamily="34" charset="0"/>
              </a:rPr>
              <a:t> </a:t>
            </a:r>
            <a:r>
              <a:rPr lang="en-GB" sz="1800" b="1" dirty="0">
                <a:solidFill>
                  <a:srgbClr val="000000"/>
                </a:solidFill>
                <a:effectLst/>
                <a:latin typeface="Segoe UI" panose="020B0502040204020203" pitchFamily="34" charset="0"/>
                <a:ea typeface="Segoe UI" panose="020B0502040204020203" pitchFamily="34" charset="0"/>
              </a:rPr>
              <a:t>layer</a:t>
            </a:r>
            <a:r>
              <a:rPr lang="en-GB" sz="1800" dirty="0">
                <a:solidFill>
                  <a:srgbClr val="000000"/>
                </a:solidFill>
                <a:effectLst/>
                <a:latin typeface="Segoe UI" panose="020B0502040204020203" pitchFamily="34" charset="0"/>
                <a:ea typeface="Segoe UI" panose="020B0502040204020203" pitchFamily="34" charset="0"/>
              </a:rPr>
              <a:t> </a:t>
            </a:r>
            <a:r>
              <a:rPr lang="en-GB" sz="1800" b="1" dirty="0">
                <a:solidFill>
                  <a:srgbClr val="000000"/>
                </a:solidFill>
                <a:effectLst/>
                <a:latin typeface="Segoe UI" panose="020B0502040204020203" pitchFamily="34" charset="0"/>
                <a:ea typeface="Segoe UI" panose="020B0502040204020203" pitchFamily="34" charset="0"/>
              </a:rPr>
              <a:t>emission</a:t>
            </a:r>
            <a:r>
              <a:rPr lang="en-GB" sz="1800" dirty="0">
                <a:solidFill>
                  <a:srgbClr val="000000"/>
                </a:solidFill>
                <a:effectLst/>
                <a:latin typeface="Segoe UI" panose="020B0502040204020203" pitchFamily="34" charset="0"/>
                <a:ea typeface="Segoe UI" panose="020B0502040204020203" pitchFamily="34" charset="0"/>
              </a:rPr>
              <a:t> and the </a:t>
            </a:r>
            <a:r>
              <a:rPr lang="en-GB" sz="1800" b="1" dirty="0">
                <a:solidFill>
                  <a:srgbClr val="000000"/>
                </a:solidFill>
                <a:effectLst/>
                <a:latin typeface="Segoe UI" panose="020B0502040204020203" pitchFamily="34" charset="0"/>
                <a:ea typeface="Segoe UI" panose="020B0502040204020203" pitchFamily="34" charset="0"/>
              </a:rPr>
              <a:t>disc's</a:t>
            </a:r>
            <a:r>
              <a:rPr lang="en-GB" sz="1800" dirty="0">
                <a:solidFill>
                  <a:srgbClr val="000000"/>
                </a:solidFill>
                <a:effectLst/>
                <a:latin typeface="Segoe UI" panose="020B0502040204020203" pitchFamily="34" charset="0"/>
                <a:ea typeface="Segoe UI" panose="020B0502040204020203" pitchFamily="34" charset="0"/>
              </a:rPr>
              <a:t> </a:t>
            </a:r>
            <a:r>
              <a:rPr lang="en-GB" sz="1800" b="1" dirty="0">
                <a:solidFill>
                  <a:srgbClr val="000000"/>
                </a:solidFill>
                <a:effectLst/>
                <a:latin typeface="Segoe UI" panose="020B0502040204020203" pitchFamily="34" charset="0"/>
                <a:ea typeface="Segoe UI" panose="020B0502040204020203" pitchFamily="34" charset="0"/>
              </a:rPr>
              <a:t>own</a:t>
            </a:r>
            <a:r>
              <a:rPr lang="en-GB" sz="1800" dirty="0">
                <a:solidFill>
                  <a:srgbClr val="000000"/>
                </a:solidFill>
                <a:effectLst/>
                <a:latin typeface="Segoe UI" panose="020B0502040204020203" pitchFamily="34" charset="0"/>
                <a:ea typeface="Segoe UI" panose="020B0502040204020203" pitchFamily="34" charset="0"/>
              </a:rPr>
              <a:t> </a:t>
            </a:r>
            <a:r>
              <a:rPr lang="en-GB" sz="1800" b="1" dirty="0">
                <a:solidFill>
                  <a:srgbClr val="000000"/>
                </a:solidFill>
                <a:effectLst/>
                <a:latin typeface="Segoe UI" panose="020B0502040204020203" pitchFamily="34" charset="0"/>
                <a:ea typeface="Segoe UI" panose="020B0502040204020203" pitchFamily="34" charset="0"/>
              </a:rPr>
              <a:t>emission</a:t>
            </a:r>
            <a:r>
              <a:rPr lang="en-GB" sz="1800" dirty="0">
                <a:solidFill>
                  <a:srgbClr val="000000"/>
                </a:solidFill>
                <a:effectLst/>
                <a:latin typeface="Segoe UI" panose="020B0502040204020203" pitchFamily="34" charset="0"/>
                <a:ea typeface="Segoe UI" panose="020B0502040204020203" pitchFamily="34" charset="0"/>
              </a:rPr>
              <a:t>. For our model, we assume </a:t>
            </a:r>
            <a:r>
              <a:rPr lang="en-GB" sz="1800" b="1" dirty="0">
                <a:solidFill>
                  <a:srgbClr val="000000"/>
                </a:solidFill>
                <a:effectLst/>
                <a:latin typeface="Segoe UI" panose="020B0502040204020203" pitchFamily="34" charset="0"/>
                <a:ea typeface="Segoe UI" panose="020B0502040204020203" pitchFamily="34" charset="0"/>
              </a:rPr>
              <a:t>optically thick</a:t>
            </a:r>
            <a:r>
              <a:rPr lang="en-GB" sz="1800" dirty="0">
                <a:solidFill>
                  <a:srgbClr val="000000"/>
                </a:solidFill>
                <a:effectLst/>
                <a:latin typeface="Segoe UI" panose="020B0502040204020203" pitchFamily="34" charset="0"/>
                <a:ea typeface="Segoe UI" panose="020B0502040204020203" pitchFamily="34" charset="0"/>
              </a:rPr>
              <a:t> disc meaning, </a:t>
            </a:r>
            <a:r>
              <a:rPr lang="en-GB" sz="1800" dirty="0" err="1">
                <a:solidFill>
                  <a:srgbClr val="000000"/>
                </a:solidFill>
                <a:effectLst/>
                <a:latin typeface="Segoe UI" panose="020B0502040204020203" pitchFamily="34" charset="0"/>
                <a:ea typeface="Segoe UI" panose="020B0502040204020203" pitchFamily="34" charset="0"/>
              </a:rPr>
              <a:t>Ψs</a:t>
            </a:r>
            <a:r>
              <a:rPr lang="en-GB" sz="1800" dirty="0">
                <a:solidFill>
                  <a:srgbClr val="000000"/>
                </a:solidFill>
                <a:effectLst/>
                <a:latin typeface="Segoe UI" panose="020B0502040204020203" pitchFamily="34" charset="0"/>
                <a:ea typeface="Segoe UI" panose="020B0502040204020203" pitchFamily="34" charset="0"/>
              </a:rPr>
              <a:t> = </a:t>
            </a:r>
            <a:r>
              <a:rPr lang="en-GB" sz="1800" dirty="0" err="1">
                <a:solidFill>
                  <a:srgbClr val="000000"/>
                </a:solidFill>
                <a:effectLst/>
                <a:latin typeface="Segoe UI" panose="020B0502040204020203" pitchFamily="34" charset="0"/>
                <a:ea typeface="Segoe UI" panose="020B0502040204020203" pitchFamily="34" charset="0"/>
              </a:rPr>
              <a:t>Ψi</a:t>
            </a:r>
            <a:r>
              <a:rPr lang="en-GB" sz="1800" dirty="0">
                <a:solidFill>
                  <a:srgbClr val="000000"/>
                </a:solidFill>
                <a:effectLst/>
                <a:latin typeface="Segoe UI" panose="020B0502040204020203" pitchFamily="34" charset="0"/>
                <a:ea typeface="Segoe UI" panose="020B0502040204020203" pitchFamily="34" charset="0"/>
              </a:rPr>
              <a:t> = 1. </a:t>
            </a:r>
            <a:endParaRPr lang="en-GB" sz="1800" dirty="0">
              <a:solidFill>
                <a:srgbClr val="000000"/>
              </a:solidFill>
              <a:effectLst/>
              <a:latin typeface="Calibri" panose="020F0502020204030204" pitchFamily="34" charset="0"/>
              <a:ea typeface="Calibri" panose="020F0502020204030204" pitchFamily="34" charset="0"/>
            </a:endParaRPr>
          </a:p>
          <a:p>
            <a:pPr marL="6350" indent="-6350">
              <a:lnSpc>
                <a:spcPct val="107000"/>
              </a:lnSpc>
              <a:spcAft>
                <a:spcPts val="775"/>
              </a:spcAft>
            </a:pPr>
            <a:r>
              <a:rPr lang="en-GB" sz="1800" dirty="0">
                <a:solidFill>
                  <a:srgbClr val="000000"/>
                </a:solidFill>
                <a:effectLst/>
                <a:latin typeface="Calibri" panose="020F0502020204030204" pitchFamily="34" charset="0"/>
                <a:ea typeface="Calibri" panose="020F0502020204030204" pitchFamily="34" charset="0"/>
              </a:rPr>
              <a:t> </a:t>
            </a:r>
          </a:p>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The </a:t>
            </a:r>
            <a:r>
              <a:rPr lang="en-GB" sz="1800" b="1" dirty="0">
                <a:solidFill>
                  <a:srgbClr val="000000"/>
                </a:solidFill>
                <a:effectLst/>
                <a:latin typeface="Calibri" panose="020F0502020204030204" pitchFamily="34" charset="0"/>
                <a:ea typeface="Calibri" panose="020F0502020204030204" pitchFamily="34" charset="0"/>
              </a:rPr>
              <a:t>puffed-up rim</a:t>
            </a:r>
            <a:r>
              <a:rPr lang="en-GB" sz="1800" dirty="0">
                <a:solidFill>
                  <a:srgbClr val="000000"/>
                </a:solidFill>
                <a:effectLst/>
                <a:latin typeface="Calibri" panose="020F0502020204030204" pitchFamily="34" charset="0"/>
                <a:ea typeface="Calibri" panose="020F0502020204030204" pitchFamily="34" charset="0"/>
              </a:rPr>
              <a:t> of the disc intercepts the stellar radiation, </a:t>
            </a:r>
            <a:r>
              <a:rPr lang="en-GB" sz="1800" b="1" dirty="0">
                <a:solidFill>
                  <a:srgbClr val="000000"/>
                </a:solidFill>
                <a:effectLst/>
                <a:latin typeface="Calibri" panose="020F0502020204030204" pitchFamily="34" charset="0"/>
                <a:ea typeface="Calibri" panose="020F0502020204030204" pitchFamily="34" charset="0"/>
              </a:rPr>
              <a:t>casting a shadow</a:t>
            </a:r>
            <a:r>
              <a:rPr lang="en-GB" sz="1800" dirty="0">
                <a:solidFill>
                  <a:srgbClr val="000000"/>
                </a:solidFill>
                <a:effectLst/>
                <a:latin typeface="Calibri" panose="020F0502020204030204" pitchFamily="34" charset="0"/>
                <a:ea typeface="Calibri" panose="020F0502020204030204" pitchFamily="34" charset="0"/>
              </a:rPr>
              <a:t> on the outer disc and causing the temperature behind the shadow to </a:t>
            </a:r>
            <a:r>
              <a:rPr lang="en-GB" sz="1800" b="1" dirty="0">
                <a:solidFill>
                  <a:srgbClr val="000000"/>
                </a:solidFill>
                <a:effectLst/>
                <a:latin typeface="Calibri" panose="020F0502020204030204" pitchFamily="34" charset="0"/>
                <a:ea typeface="Calibri" panose="020F0502020204030204" pitchFamily="34" charset="0"/>
              </a:rPr>
              <a:t>drop</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significantly</a:t>
            </a:r>
            <a:r>
              <a:rPr lang="en-GB" sz="1800" dirty="0">
                <a:solidFill>
                  <a:srgbClr val="000000"/>
                </a:solidFill>
                <a:effectLst/>
                <a:latin typeface="Calibri" panose="020F0502020204030204" pitchFamily="34" charset="0"/>
                <a:ea typeface="Calibri" panose="020F0502020204030204" pitchFamily="34" charset="0"/>
              </a:rPr>
              <a:t>. At larger radii, the disc </a:t>
            </a:r>
            <a:r>
              <a:rPr lang="en-GB" sz="1800" b="1" dirty="0">
                <a:solidFill>
                  <a:srgbClr val="000000"/>
                </a:solidFill>
                <a:effectLst/>
                <a:latin typeface="Calibri" panose="020F0502020204030204" pitchFamily="34" charset="0"/>
                <a:ea typeface="Calibri" panose="020F0502020204030204" pitchFamily="34" charset="0"/>
              </a:rPr>
              <a:t>flares</a:t>
            </a:r>
            <a:r>
              <a:rPr lang="en-GB" sz="1800" dirty="0">
                <a:solidFill>
                  <a:srgbClr val="000000"/>
                </a:solidFill>
                <a:effectLst/>
                <a:latin typeface="Calibri" panose="020F0502020204030204" pitchFamily="34" charset="0"/>
                <a:ea typeface="Calibri" panose="020F0502020204030204" pitchFamily="34" charset="0"/>
              </a:rPr>
              <a:t> and </a:t>
            </a:r>
            <a:r>
              <a:rPr lang="en-GB" sz="1800" b="1" dirty="0">
                <a:solidFill>
                  <a:srgbClr val="000000"/>
                </a:solidFill>
                <a:effectLst/>
                <a:latin typeface="Calibri" panose="020F0502020204030204" pitchFamily="34" charset="0"/>
                <a:ea typeface="Calibri" panose="020F0502020204030204" pitchFamily="34" charset="0"/>
              </a:rPr>
              <a:t>re</a:t>
            </a:r>
            <a:r>
              <a:rPr lang="en-GB" sz="1800" dirty="0">
                <a:solidFill>
                  <a:srgbClr val="000000"/>
                </a:solidFill>
                <a:effectLst/>
                <a:latin typeface="Calibri" panose="020F0502020204030204" pitchFamily="34" charset="0"/>
                <a:ea typeface="Calibri" panose="020F0502020204030204" pitchFamily="34" charset="0"/>
              </a:rPr>
              <a:t>-</a:t>
            </a:r>
            <a:r>
              <a:rPr lang="en-GB" sz="1800" b="1" dirty="0">
                <a:solidFill>
                  <a:srgbClr val="000000"/>
                </a:solidFill>
                <a:effectLst/>
                <a:latin typeface="Calibri" panose="020F0502020204030204" pitchFamily="34" charset="0"/>
                <a:ea typeface="Calibri" panose="020F0502020204030204" pitchFamily="34" charset="0"/>
              </a:rPr>
              <a:t>emerges</a:t>
            </a:r>
            <a:r>
              <a:rPr lang="en-GB" sz="1800" dirty="0">
                <a:solidFill>
                  <a:srgbClr val="000000"/>
                </a:solidFill>
                <a:effectLst/>
                <a:latin typeface="Calibri" panose="020F0502020204030204" pitchFamily="34" charset="0"/>
                <a:ea typeface="Calibri" panose="020F0502020204030204" pitchFamily="34" charset="0"/>
              </a:rPr>
              <a:t> into the stellar heating. We can calculate the flaring radius using </a:t>
            </a:r>
            <a:r>
              <a:rPr lang="en-GB" sz="1800" b="1" dirty="0">
                <a:solidFill>
                  <a:srgbClr val="000000"/>
                </a:solidFill>
                <a:effectLst/>
                <a:latin typeface="Calibri" panose="020F0502020204030204" pitchFamily="34" charset="0"/>
                <a:ea typeface="Calibri" panose="020F0502020204030204" pitchFamily="34" charset="0"/>
              </a:rPr>
              <a:t>similar triangle properties</a:t>
            </a:r>
            <a:r>
              <a:rPr lang="en-GB" sz="1800" dirty="0">
                <a:solidFill>
                  <a:srgbClr val="000000"/>
                </a:solidFill>
                <a:effectLst/>
                <a:latin typeface="Calibri" panose="020F0502020204030204" pitchFamily="34" charset="0"/>
                <a:ea typeface="Calibri" panose="020F0502020204030204" pitchFamily="34" charset="0"/>
              </a:rPr>
              <a:t>.  </a:t>
            </a:r>
          </a:p>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To find the temperature of the entire disc, we use an iterative process which involves </a:t>
            </a:r>
            <a:r>
              <a:rPr lang="en-GB" sz="1800" b="1" dirty="0">
                <a:solidFill>
                  <a:srgbClr val="000000"/>
                </a:solidFill>
                <a:effectLst/>
                <a:latin typeface="Calibri" panose="020F0502020204030204" pitchFamily="34" charset="0"/>
                <a:ea typeface="Calibri" panose="020F0502020204030204" pitchFamily="34" charset="0"/>
              </a:rPr>
              <a:t>consistently </a:t>
            </a:r>
            <a:r>
              <a:rPr lang="en-GB" sz="1800" dirty="0">
                <a:solidFill>
                  <a:srgbClr val="000000"/>
                </a:solidFill>
                <a:effectLst/>
                <a:latin typeface="Calibri" panose="020F0502020204030204" pitchFamily="34" charset="0"/>
                <a:ea typeface="Calibri" panose="020F0502020204030204" pitchFamily="34" charset="0"/>
              </a:rPr>
              <a:t>recalculating the </a:t>
            </a:r>
            <a:r>
              <a:rPr lang="en-GB" sz="1800" b="1" dirty="0">
                <a:solidFill>
                  <a:srgbClr val="000000"/>
                </a:solidFill>
                <a:effectLst/>
                <a:latin typeface="Calibri" panose="020F0502020204030204" pitchFamily="34" charset="0"/>
                <a:ea typeface="Calibri" panose="020F0502020204030204" pitchFamily="34" charset="0"/>
              </a:rPr>
              <a:t>flaring index</a:t>
            </a:r>
            <a:r>
              <a:rPr lang="en-GB" sz="1800" dirty="0">
                <a:solidFill>
                  <a:srgbClr val="000000"/>
                </a:solidFill>
                <a:effectLst/>
                <a:latin typeface="Calibri" panose="020F0502020204030204" pitchFamily="34" charset="0"/>
                <a:ea typeface="Calibri" panose="020F0502020204030204" pitchFamily="34" charset="0"/>
              </a:rPr>
              <a:t> (FI ). This process involves </a:t>
            </a:r>
            <a:r>
              <a:rPr lang="en-GB" sz="1800" b="1" dirty="0">
                <a:solidFill>
                  <a:srgbClr val="000000"/>
                </a:solidFill>
                <a:effectLst/>
                <a:latin typeface="Calibri" panose="020F0502020204030204" pitchFamily="34" charset="0"/>
                <a:ea typeface="Calibri" panose="020F0502020204030204" pitchFamily="34" charset="0"/>
              </a:rPr>
              <a:t>identifying</a:t>
            </a:r>
            <a:r>
              <a:rPr lang="en-GB" sz="1800" dirty="0">
                <a:solidFill>
                  <a:srgbClr val="000000"/>
                </a:solidFill>
                <a:effectLst/>
                <a:latin typeface="Calibri" panose="020F0502020204030204" pitchFamily="34" charset="0"/>
                <a:ea typeface="Calibri" panose="020F0502020204030204" pitchFamily="34" charset="0"/>
              </a:rPr>
              <a:t> the </a:t>
            </a:r>
            <a:r>
              <a:rPr lang="en-GB" sz="1800" b="1" dirty="0">
                <a:solidFill>
                  <a:srgbClr val="000000"/>
                </a:solidFill>
                <a:effectLst/>
                <a:latin typeface="Calibri" panose="020F0502020204030204" pitchFamily="34" charset="0"/>
                <a:ea typeface="Calibri" panose="020F0502020204030204" pitchFamily="34" charset="0"/>
              </a:rPr>
              <a:t>shadowed</a:t>
            </a:r>
            <a:r>
              <a:rPr lang="en-GB" sz="1800" dirty="0">
                <a:solidFill>
                  <a:srgbClr val="000000"/>
                </a:solidFill>
                <a:effectLst/>
                <a:latin typeface="Calibri" panose="020F0502020204030204" pitchFamily="34" charset="0"/>
                <a:ea typeface="Calibri" panose="020F0502020204030204" pitchFamily="34" charset="0"/>
              </a:rPr>
              <a:t> region and </a:t>
            </a:r>
            <a:r>
              <a:rPr lang="en-GB" sz="1800" b="1" dirty="0">
                <a:solidFill>
                  <a:srgbClr val="000000"/>
                </a:solidFill>
                <a:effectLst/>
                <a:latin typeface="Calibri" panose="020F0502020204030204" pitchFamily="34" charset="0"/>
                <a:ea typeface="Calibri" panose="020F0502020204030204" pitchFamily="34" charset="0"/>
              </a:rPr>
              <a:t>flaring</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region</a:t>
            </a:r>
            <a:r>
              <a:rPr lang="en-GB" sz="1800" dirty="0">
                <a:solidFill>
                  <a:srgbClr val="000000"/>
                </a:solidFill>
                <a:effectLst/>
                <a:latin typeface="Calibri" panose="020F0502020204030204" pitchFamily="34" charset="0"/>
                <a:ea typeface="Calibri" panose="020F0502020204030204" pitchFamily="34" charset="0"/>
              </a:rPr>
              <a:t> of the disc.  </a:t>
            </a:r>
          </a:p>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For the flaring region, we </a:t>
            </a:r>
            <a:r>
              <a:rPr lang="en-GB" sz="1800" b="1" dirty="0">
                <a:solidFill>
                  <a:srgbClr val="000000"/>
                </a:solidFill>
                <a:effectLst/>
                <a:latin typeface="Calibri" panose="020F0502020204030204" pitchFamily="34" charset="0"/>
                <a:ea typeface="Calibri" panose="020F0502020204030204" pitchFamily="34" charset="0"/>
              </a:rPr>
              <a:t>equate</a:t>
            </a:r>
            <a:r>
              <a:rPr lang="en-GB" sz="1800" dirty="0">
                <a:solidFill>
                  <a:srgbClr val="000000"/>
                </a:solidFill>
                <a:effectLst/>
                <a:latin typeface="Calibri" panose="020F0502020204030204" pitchFamily="34" charset="0"/>
                <a:ea typeface="Calibri" panose="020F0502020204030204" pitchFamily="34" charset="0"/>
              </a:rPr>
              <a:t> the </a:t>
            </a:r>
            <a:r>
              <a:rPr lang="en-GB" sz="1800" b="1" dirty="0">
                <a:solidFill>
                  <a:srgbClr val="000000"/>
                </a:solidFill>
                <a:effectLst/>
                <a:latin typeface="Calibri" panose="020F0502020204030204" pitchFamily="34" charset="0"/>
                <a:ea typeface="Calibri" panose="020F0502020204030204" pitchFamily="34" charset="0"/>
              </a:rPr>
              <a:t>heating</a:t>
            </a:r>
            <a:r>
              <a:rPr lang="en-GB" sz="1800" dirty="0">
                <a:solidFill>
                  <a:srgbClr val="000000"/>
                </a:solidFill>
                <a:effectLst/>
                <a:latin typeface="Calibri" panose="020F0502020204030204" pitchFamily="34" charset="0"/>
                <a:ea typeface="Calibri" panose="020F0502020204030204" pitchFamily="34" charset="0"/>
              </a:rPr>
              <a:t> and </a:t>
            </a:r>
            <a:r>
              <a:rPr lang="en-GB" sz="1800" b="1" dirty="0">
                <a:solidFill>
                  <a:srgbClr val="000000"/>
                </a:solidFill>
                <a:effectLst/>
                <a:latin typeface="Calibri" panose="020F0502020204030204" pitchFamily="34" charset="0"/>
                <a:ea typeface="Calibri" panose="020F0502020204030204" pitchFamily="34" charset="0"/>
              </a:rPr>
              <a:t>cooling</a:t>
            </a:r>
            <a:r>
              <a:rPr lang="en-GB" sz="1800" dirty="0">
                <a:solidFill>
                  <a:srgbClr val="000000"/>
                </a:solidFill>
                <a:effectLst/>
                <a:latin typeface="Calibri" panose="020F0502020204030204" pitchFamily="34" charset="0"/>
                <a:ea typeface="Calibri" panose="020F0502020204030204" pitchFamily="34" charset="0"/>
              </a:rPr>
              <a:t> terms. For the shadowed region, we equate the heating and cooling equations but omit the irradiation term. The temperature profiles of both regions are then added to find the temperature profile of the whole disc. </a:t>
            </a:r>
          </a:p>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We continue this process until the relative temperature difference between current and previous iterations falls below a certain threshold, typically set at &lt; 1K.  </a:t>
            </a:r>
          </a:p>
        </p:txBody>
      </p:sp>
      <p:sp>
        <p:nvSpPr>
          <p:cNvPr id="4" name="Slide Number Placeholder 3"/>
          <p:cNvSpPr>
            <a:spLocks noGrp="1"/>
          </p:cNvSpPr>
          <p:nvPr>
            <p:ph type="sldNum" sz="quarter" idx="5"/>
          </p:nvPr>
        </p:nvSpPr>
        <p:spPr/>
        <p:txBody>
          <a:bodyPr/>
          <a:lstStyle/>
          <a:p>
            <a:fld id="{0A23B06D-F5FB-4D03-BF24-0EA7CC88E535}" type="slidenum">
              <a:rPr lang="en-GB" smtClean="0"/>
              <a:t>10</a:t>
            </a:fld>
            <a:endParaRPr lang="en-GB"/>
          </a:p>
        </p:txBody>
      </p:sp>
    </p:spTree>
    <p:extLst>
      <p:ext uri="{BB962C8B-B14F-4D97-AF65-F5344CB8AC3E}">
        <p14:creationId xmlns:p14="http://schemas.microsoft.com/office/powerpoint/2010/main" val="4158208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50" indent="-6350">
              <a:lnSpc>
                <a:spcPct val="104000"/>
              </a:lnSpc>
              <a:spcAft>
                <a:spcPts val="820"/>
              </a:spcAft>
            </a:pPr>
            <a:r>
              <a:rPr lang="en-GB" sz="2800" dirty="0">
                <a:effectLst/>
              </a:rPr>
              <a:t>The effect of viscous dissipation on the vertical structure of passive discs was calculated assuming a constant accretion rate of 2 x 10^-7 M	</a:t>
            </a:r>
            <a:r>
              <a:rPr lang="en-GB" sz="2800" dirty="0" err="1">
                <a:effectLst/>
              </a:rPr>
              <a:t>yr</a:t>
            </a:r>
            <a:r>
              <a:rPr lang="en-GB" sz="2800" dirty="0">
                <a:effectLst/>
              </a:rPr>
              <a:t>^-1.The Planck mean opacity at the stellar temperature was calculated using the Draine &amp; Lee opacity table and found to have an opacity of </a:t>
            </a:r>
            <a:r>
              <a:rPr lang="en-GB" sz="2800" dirty="0" err="1">
                <a:effectLst/>
              </a:rPr>
              <a:t>kp</a:t>
            </a:r>
            <a:r>
              <a:rPr lang="en-GB" sz="2800" dirty="0">
                <a:effectLst/>
              </a:rPr>
              <a:t>(T ) = 1939.50 cm2 g−1. </a:t>
            </a:r>
            <a:r>
              <a:rPr lang="en-GB" sz="1800" dirty="0">
                <a:solidFill>
                  <a:srgbClr val="000000"/>
                </a:solidFill>
                <a:effectLst/>
                <a:latin typeface="Calibri" panose="020F0502020204030204" pitchFamily="34" charset="0"/>
                <a:ea typeface="Calibri" panose="020F0502020204030204" pitchFamily="34" charset="0"/>
              </a:rPr>
              <a:t>The resulting temperatures in the circumstellar disc typically range from sublimation temperature of 1500K to ambient temperature of 30K. The inner edge of the disc is at </a:t>
            </a:r>
            <a:r>
              <a:rPr lang="en-GB" sz="1800" b="1" dirty="0">
                <a:solidFill>
                  <a:srgbClr val="000000"/>
                </a:solidFill>
                <a:effectLst/>
                <a:latin typeface="Calibri" panose="020F0502020204030204" pitchFamily="34" charset="0"/>
                <a:ea typeface="Calibri" panose="020F0502020204030204" pitchFamily="34" charset="0"/>
              </a:rPr>
              <a:t>0.47 AU</a:t>
            </a:r>
            <a:r>
              <a:rPr lang="en-GB" sz="1800" dirty="0">
                <a:solidFill>
                  <a:srgbClr val="000000"/>
                </a:solidFill>
                <a:effectLst/>
                <a:latin typeface="Calibri" panose="020F0502020204030204" pitchFamily="34" charset="0"/>
                <a:ea typeface="Calibri" panose="020F0502020204030204" pitchFamily="34" charset="0"/>
              </a:rPr>
              <a:t>, and </a:t>
            </a:r>
            <a:r>
              <a:rPr lang="en-GB" sz="1800" b="1" dirty="0">
                <a:solidFill>
                  <a:srgbClr val="000000"/>
                </a:solidFill>
                <a:effectLst/>
                <a:latin typeface="Calibri" panose="020F0502020204030204" pitchFamily="34" charset="0"/>
                <a:ea typeface="Calibri" panose="020F0502020204030204" pitchFamily="34" charset="0"/>
              </a:rPr>
              <a:t>beyond</a:t>
            </a:r>
            <a:r>
              <a:rPr lang="en-GB" sz="1800" dirty="0">
                <a:solidFill>
                  <a:srgbClr val="000000"/>
                </a:solidFill>
                <a:effectLst/>
                <a:latin typeface="Calibri" panose="020F0502020204030204" pitchFamily="34" charset="0"/>
                <a:ea typeface="Calibri" panose="020F0502020204030204" pitchFamily="34" charset="0"/>
              </a:rPr>
              <a:t> this </a:t>
            </a:r>
            <a:r>
              <a:rPr lang="en-GB" sz="1800" b="1" dirty="0">
                <a:solidFill>
                  <a:srgbClr val="000000"/>
                </a:solidFill>
                <a:effectLst/>
                <a:latin typeface="Calibri" panose="020F0502020204030204" pitchFamily="34" charset="0"/>
                <a:ea typeface="Calibri" panose="020F0502020204030204" pitchFamily="34" charset="0"/>
              </a:rPr>
              <a:t>point</a:t>
            </a:r>
            <a:r>
              <a:rPr lang="en-GB" sz="1800" dirty="0">
                <a:solidFill>
                  <a:srgbClr val="000000"/>
                </a:solidFill>
                <a:effectLst/>
                <a:latin typeface="Calibri" panose="020F0502020204030204" pitchFamily="34" charset="0"/>
                <a:ea typeface="Calibri" panose="020F0502020204030204" pitchFamily="34" charset="0"/>
              </a:rPr>
              <a:t> the </a:t>
            </a:r>
            <a:r>
              <a:rPr lang="en-GB" sz="1800" b="1" dirty="0">
                <a:solidFill>
                  <a:srgbClr val="000000"/>
                </a:solidFill>
                <a:effectLst/>
                <a:latin typeface="Calibri" panose="020F0502020204030204" pitchFamily="34" charset="0"/>
                <a:ea typeface="Calibri" panose="020F0502020204030204" pitchFamily="34" charset="0"/>
              </a:rPr>
              <a:t>height</a:t>
            </a:r>
            <a:r>
              <a:rPr lang="en-GB" sz="1800" dirty="0">
                <a:solidFill>
                  <a:srgbClr val="000000"/>
                </a:solidFill>
                <a:effectLst/>
                <a:latin typeface="Calibri" panose="020F0502020204030204" pitchFamily="34" charset="0"/>
                <a:ea typeface="Calibri" panose="020F0502020204030204" pitchFamily="34" charset="0"/>
              </a:rPr>
              <a:t> of the disc </a:t>
            </a:r>
            <a:r>
              <a:rPr lang="en-GB" sz="1800" b="1" dirty="0">
                <a:solidFill>
                  <a:srgbClr val="000000"/>
                </a:solidFill>
                <a:effectLst/>
                <a:latin typeface="Calibri" panose="020F0502020204030204" pitchFamily="34" charset="0"/>
                <a:ea typeface="Calibri" panose="020F0502020204030204" pitchFamily="34" charset="0"/>
              </a:rPr>
              <a:t>declines</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rapidly</a:t>
            </a:r>
            <a:r>
              <a:rPr lang="en-GB" sz="1800" dirty="0">
                <a:solidFill>
                  <a:srgbClr val="000000"/>
                </a:solidFill>
                <a:effectLst/>
                <a:latin typeface="Calibri" panose="020F0502020204030204" pitchFamily="34" charset="0"/>
                <a:ea typeface="Calibri" panose="020F0502020204030204" pitchFamily="34" charset="0"/>
              </a:rPr>
              <a:t>. The inner edge of this region has a </a:t>
            </a:r>
            <a:r>
              <a:rPr lang="en-GB" sz="1800" b="1" dirty="0">
                <a:solidFill>
                  <a:srgbClr val="000000"/>
                </a:solidFill>
                <a:effectLst/>
                <a:latin typeface="Calibri" panose="020F0502020204030204" pitchFamily="34" charset="0"/>
                <a:ea typeface="Calibri" panose="020F0502020204030204" pitchFamily="34" charset="0"/>
              </a:rPr>
              <a:t>sharp</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temperature</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differential</a:t>
            </a:r>
            <a:r>
              <a:rPr lang="en-GB" sz="1800" dirty="0">
                <a:solidFill>
                  <a:srgbClr val="000000"/>
                </a:solidFill>
                <a:effectLst/>
                <a:latin typeface="Calibri" panose="020F0502020204030204" pitchFamily="34" charset="0"/>
                <a:ea typeface="Calibri" panose="020F0502020204030204" pitchFamily="34" charset="0"/>
              </a:rPr>
              <a:t>, which </a:t>
            </a:r>
            <a:r>
              <a:rPr lang="en-GB" sz="1800" b="1" dirty="0">
                <a:solidFill>
                  <a:srgbClr val="000000"/>
                </a:solidFill>
                <a:effectLst/>
                <a:latin typeface="Calibri" panose="020F0502020204030204" pitchFamily="34" charset="0"/>
                <a:ea typeface="Calibri" panose="020F0502020204030204" pitchFamily="34" charset="0"/>
              </a:rPr>
              <a:t>creates</a:t>
            </a:r>
            <a:r>
              <a:rPr lang="en-GB" sz="1800" dirty="0">
                <a:solidFill>
                  <a:srgbClr val="000000"/>
                </a:solidFill>
                <a:effectLst/>
                <a:latin typeface="Calibri" panose="020F0502020204030204" pitchFamily="34" charset="0"/>
                <a:ea typeface="Calibri" panose="020F0502020204030204" pitchFamily="34" charset="0"/>
              </a:rPr>
              <a:t> a </a:t>
            </a:r>
            <a:r>
              <a:rPr lang="en-GB" sz="1800" b="1" dirty="0">
                <a:solidFill>
                  <a:srgbClr val="000000"/>
                </a:solidFill>
                <a:effectLst/>
                <a:latin typeface="Calibri" panose="020F0502020204030204" pitchFamily="34" charset="0"/>
                <a:ea typeface="Calibri" panose="020F0502020204030204" pitchFamily="34" charset="0"/>
              </a:rPr>
              <a:t>large</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gradient</a:t>
            </a:r>
            <a:r>
              <a:rPr lang="en-GB" sz="1800" dirty="0">
                <a:solidFill>
                  <a:srgbClr val="000000"/>
                </a:solidFill>
                <a:effectLst/>
                <a:latin typeface="Calibri" panose="020F0502020204030204" pitchFamily="34" charset="0"/>
                <a:ea typeface="Calibri" panose="020F0502020204030204" pitchFamily="34" charset="0"/>
              </a:rPr>
              <a:t> and makes it </a:t>
            </a:r>
            <a:r>
              <a:rPr lang="en-GB" sz="1800" b="1" dirty="0">
                <a:solidFill>
                  <a:srgbClr val="000000"/>
                </a:solidFill>
                <a:effectLst/>
                <a:latin typeface="Calibri" panose="020F0502020204030204" pitchFamily="34" charset="0"/>
                <a:ea typeface="Calibri" panose="020F0502020204030204" pitchFamily="34" charset="0"/>
              </a:rPr>
              <a:t>harder</a:t>
            </a:r>
            <a:r>
              <a:rPr lang="en-GB" sz="1800" dirty="0">
                <a:solidFill>
                  <a:srgbClr val="000000"/>
                </a:solidFill>
                <a:effectLst/>
                <a:latin typeface="Calibri" panose="020F0502020204030204" pitchFamily="34" charset="0"/>
                <a:ea typeface="Calibri" panose="020F0502020204030204" pitchFamily="34" charset="0"/>
              </a:rPr>
              <a:t> for </a:t>
            </a:r>
            <a:r>
              <a:rPr lang="en-GB" sz="1800" b="1" dirty="0">
                <a:solidFill>
                  <a:srgbClr val="000000"/>
                </a:solidFill>
                <a:effectLst/>
                <a:latin typeface="Calibri" panose="020F0502020204030204" pitchFamily="34" charset="0"/>
                <a:ea typeface="Calibri" panose="020F0502020204030204" pitchFamily="34" charset="0"/>
              </a:rPr>
              <a:t>diffusive</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heating</a:t>
            </a:r>
            <a:r>
              <a:rPr lang="en-GB" sz="1800" dirty="0">
                <a:solidFill>
                  <a:srgbClr val="000000"/>
                </a:solidFill>
                <a:effectLst/>
                <a:latin typeface="Calibri" panose="020F0502020204030204" pitchFamily="34" charset="0"/>
                <a:ea typeface="Calibri" panose="020F0502020204030204" pitchFamily="34" charset="0"/>
              </a:rPr>
              <a:t> to </a:t>
            </a:r>
            <a:r>
              <a:rPr lang="en-GB" sz="1800" b="1" dirty="0">
                <a:solidFill>
                  <a:srgbClr val="000000"/>
                </a:solidFill>
                <a:effectLst/>
                <a:latin typeface="Calibri" panose="020F0502020204030204" pitchFamily="34" charset="0"/>
                <a:ea typeface="Calibri" panose="020F0502020204030204" pitchFamily="34" charset="0"/>
              </a:rPr>
              <a:t>converge</a:t>
            </a:r>
            <a:r>
              <a:rPr lang="en-GB" sz="1800" dirty="0">
                <a:solidFill>
                  <a:srgbClr val="000000"/>
                </a:solidFill>
                <a:effectLst/>
                <a:latin typeface="Calibri" panose="020F0502020204030204" pitchFamily="34" charset="0"/>
                <a:ea typeface="Calibri" panose="020F0502020204030204" pitchFamily="34" charset="0"/>
              </a:rPr>
              <a:t>. </a:t>
            </a:r>
          </a:p>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Dullemond and others predicted a </a:t>
            </a:r>
            <a:r>
              <a:rPr lang="en-GB" sz="1800" b="1" dirty="0">
                <a:solidFill>
                  <a:srgbClr val="000000"/>
                </a:solidFill>
                <a:effectLst/>
                <a:latin typeface="Calibri" panose="020F0502020204030204" pitchFamily="34" charset="0"/>
                <a:ea typeface="Calibri" panose="020F0502020204030204" pitchFamily="34" charset="0"/>
              </a:rPr>
              <a:t>smooth</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curve</a:t>
            </a:r>
            <a:r>
              <a:rPr lang="en-GB" sz="1800" dirty="0">
                <a:solidFill>
                  <a:srgbClr val="000000"/>
                </a:solidFill>
                <a:effectLst/>
                <a:latin typeface="Calibri" panose="020F0502020204030204" pitchFamily="34" charset="0"/>
                <a:ea typeface="Calibri" panose="020F0502020204030204" pitchFamily="34" charset="0"/>
              </a:rPr>
              <a:t> in the temperature profile, including right behind the puffed rim, indicating appropriate heat transfer between consecutive grids. While a </a:t>
            </a:r>
            <a:r>
              <a:rPr lang="en-GB" sz="1800" b="1" dirty="0">
                <a:solidFill>
                  <a:srgbClr val="000000"/>
                </a:solidFill>
                <a:effectLst/>
                <a:latin typeface="Calibri" panose="020F0502020204030204" pitchFamily="34" charset="0"/>
                <a:ea typeface="Calibri" panose="020F0502020204030204" pitchFamily="34" charset="0"/>
              </a:rPr>
              <a:t>sudden</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change</a:t>
            </a:r>
            <a:r>
              <a:rPr lang="en-GB" sz="1800" dirty="0">
                <a:solidFill>
                  <a:srgbClr val="000000"/>
                </a:solidFill>
                <a:effectLst/>
                <a:latin typeface="Calibri" panose="020F0502020204030204" pitchFamily="34" charset="0"/>
                <a:ea typeface="Calibri" panose="020F0502020204030204" pitchFamily="34" charset="0"/>
              </a:rPr>
              <a:t> in the </a:t>
            </a:r>
            <a:r>
              <a:rPr lang="en-GB" sz="1800" b="1" dirty="0">
                <a:solidFill>
                  <a:srgbClr val="000000"/>
                </a:solidFill>
                <a:effectLst/>
                <a:latin typeface="Calibri" panose="020F0502020204030204" pitchFamily="34" charset="0"/>
                <a:ea typeface="Calibri" panose="020F0502020204030204" pitchFamily="34" charset="0"/>
              </a:rPr>
              <a:t>temperature</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profile</a:t>
            </a:r>
            <a:r>
              <a:rPr lang="en-GB" sz="1800" dirty="0">
                <a:solidFill>
                  <a:srgbClr val="000000"/>
                </a:solidFill>
                <a:effectLst/>
                <a:latin typeface="Calibri" panose="020F0502020204030204" pitchFamily="34" charset="0"/>
                <a:ea typeface="Calibri" panose="020F0502020204030204" pitchFamily="34" charset="0"/>
              </a:rPr>
              <a:t> may </a:t>
            </a:r>
            <a:r>
              <a:rPr lang="en-GB" sz="1800" b="1" dirty="0">
                <a:solidFill>
                  <a:srgbClr val="000000"/>
                </a:solidFill>
                <a:effectLst/>
                <a:latin typeface="Calibri" panose="020F0502020204030204" pitchFamily="34" charset="0"/>
                <a:ea typeface="Calibri" panose="020F0502020204030204" pitchFamily="34" charset="0"/>
              </a:rPr>
              <a:t>indicate</a:t>
            </a:r>
            <a:r>
              <a:rPr lang="en-GB" sz="1800" dirty="0">
                <a:solidFill>
                  <a:srgbClr val="000000"/>
                </a:solidFill>
                <a:effectLst/>
                <a:latin typeface="Calibri" panose="020F0502020204030204" pitchFamily="34" charset="0"/>
                <a:ea typeface="Calibri" panose="020F0502020204030204" pitchFamily="34" charset="0"/>
              </a:rPr>
              <a:t> an </a:t>
            </a:r>
            <a:r>
              <a:rPr lang="en-GB" sz="1800" b="1" dirty="0">
                <a:solidFill>
                  <a:srgbClr val="000000"/>
                </a:solidFill>
                <a:effectLst/>
                <a:latin typeface="Calibri" panose="020F0502020204030204" pitchFamily="34" charset="0"/>
                <a:ea typeface="Calibri" panose="020F0502020204030204" pitchFamily="34" charset="0"/>
              </a:rPr>
              <a:t>unstable</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system</a:t>
            </a:r>
            <a:r>
              <a:rPr lang="en-GB" sz="1800" dirty="0">
                <a:solidFill>
                  <a:srgbClr val="000000"/>
                </a:solidFill>
                <a:effectLst/>
                <a:latin typeface="Calibri" panose="020F0502020204030204" pitchFamily="34" charset="0"/>
                <a:ea typeface="Calibri" panose="020F0502020204030204" pitchFamily="34" charset="0"/>
              </a:rPr>
              <a:t>. This may be due to an inability to find the appropriate grid length to </a:t>
            </a:r>
            <a:r>
              <a:rPr lang="en-GB" sz="1800" b="1" dirty="0">
                <a:solidFill>
                  <a:srgbClr val="000000"/>
                </a:solidFill>
                <a:effectLst/>
                <a:latin typeface="Calibri" panose="020F0502020204030204" pitchFamily="34" charset="0"/>
                <a:ea typeface="Calibri" panose="020F0502020204030204" pitchFamily="34" charset="0"/>
              </a:rPr>
              <a:t>resolve</a:t>
            </a:r>
            <a:r>
              <a:rPr lang="en-GB" sz="1800" dirty="0">
                <a:solidFill>
                  <a:srgbClr val="000000"/>
                </a:solidFill>
                <a:effectLst/>
                <a:latin typeface="Calibri" panose="020F0502020204030204" pitchFamily="34" charset="0"/>
                <a:ea typeface="Calibri" panose="020F0502020204030204" pitchFamily="34" charset="0"/>
              </a:rPr>
              <a:t> the </a:t>
            </a:r>
            <a:r>
              <a:rPr lang="en-GB" sz="1800" b="1" dirty="0">
                <a:solidFill>
                  <a:srgbClr val="000000"/>
                </a:solidFill>
                <a:effectLst/>
                <a:latin typeface="Calibri" panose="020F0502020204030204" pitchFamily="34" charset="0"/>
                <a:ea typeface="Calibri" panose="020F0502020204030204" pitchFamily="34" charset="0"/>
              </a:rPr>
              <a:t>initial</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large</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gradient</a:t>
            </a:r>
            <a:r>
              <a:rPr lang="en-GB" sz="1800" dirty="0">
                <a:solidFill>
                  <a:srgbClr val="000000"/>
                </a:solidFill>
                <a:effectLst/>
                <a:latin typeface="Calibri" panose="020F0502020204030204" pitchFamily="34" charset="0"/>
                <a:ea typeface="Calibri" panose="020F0502020204030204" pitchFamily="34" charset="0"/>
              </a:rPr>
              <a:t> or the use of initial boundary conditions. The </a:t>
            </a:r>
            <a:r>
              <a:rPr lang="en-GB" sz="1800" b="1" dirty="0">
                <a:solidFill>
                  <a:srgbClr val="000000"/>
                </a:solidFill>
                <a:effectLst/>
                <a:latin typeface="Calibri" panose="020F0502020204030204" pitchFamily="34" charset="0"/>
                <a:ea typeface="Calibri" panose="020F0502020204030204" pitchFamily="34" charset="0"/>
              </a:rPr>
              <a:t>potential</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presence</a:t>
            </a:r>
            <a:r>
              <a:rPr lang="en-GB" sz="1800" dirty="0">
                <a:solidFill>
                  <a:srgbClr val="000000"/>
                </a:solidFill>
                <a:effectLst/>
                <a:latin typeface="Calibri" panose="020F0502020204030204" pitchFamily="34" charset="0"/>
                <a:ea typeface="Calibri" panose="020F0502020204030204" pitchFamily="34" charset="0"/>
              </a:rPr>
              <a:t> of </a:t>
            </a:r>
            <a:r>
              <a:rPr lang="en-GB" sz="1800" b="1" dirty="0">
                <a:solidFill>
                  <a:srgbClr val="000000"/>
                </a:solidFill>
                <a:effectLst/>
                <a:latin typeface="Calibri" panose="020F0502020204030204" pitchFamily="34" charset="0"/>
                <a:ea typeface="Calibri" panose="020F0502020204030204" pitchFamily="34" charset="0"/>
              </a:rPr>
              <a:t>shadowing</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effects</a:t>
            </a:r>
            <a:r>
              <a:rPr lang="en-GB" sz="1800" dirty="0">
                <a:solidFill>
                  <a:srgbClr val="000000"/>
                </a:solidFill>
                <a:effectLst/>
                <a:latin typeface="Calibri" panose="020F0502020204030204" pitchFamily="34" charset="0"/>
                <a:ea typeface="Calibri" panose="020F0502020204030204" pitchFamily="34" charset="0"/>
              </a:rPr>
              <a:t> can lead to </a:t>
            </a:r>
            <a:r>
              <a:rPr lang="en-GB" sz="1800" b="1" dirty="0">
                <a:solidFill>
                  <a:srgbClr val="000000"/>
                </a:solidFill>
                <a:effectLst/>
                <a:latin typeface="Calibri" panose="020F0502020204030204" pitchFamily="34" charset="0"/>
                <a:ea typeface="Calibri" panose="020F0502020204030204" pitchFamily="34" charset="0"/>
              </a:rPr>
              <a:t>numerical</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instability</a:t>
            </a:r>
            <a:r>
              <a:rPr lang="en-GB" sz="1800" dirty="0">
                <a:solidFill>
                  <a:srgbClr val="000000"/>
                </a:solidFill>
                <a:effectLst/>
                <a:latin typeface="Calibri" panose="020F0502020204030204" pitchFamily="34" charset="0"/>
                <a:ea typeface="Calibri" panose="020F0502020204030204" pitchFamily="34" charset="0"/>
              </a:rPr>
              <a:t>, which can be resolved by </a:t>
            </a:r>
            <a:r>
              <a:rPr lang="en-GB" sz="1800" b="1" dirty="0">
                <a:solidFill>
                  <a:srgbClr val="000000"/>
                </a:solidFill>
                <a:effectLst/>
                <a:latin typeface="Calibri" panose="020F0502020204030204" pitchFamily="34" charset="0"/>
                <a:ea typeface="Calibri" panose="020F0502020204030204" pitchFamily="34" charset="0"/>
              </a:rPr>
              <a:t>increasing</a:t>
            </a:r>
            <a:r>
              <a:rPr lang="en-GB" sz="1800" dirty="0">
                <a:solidFill>
                  <a:srgbClr val="000000"/>
                </a:solidFill>
                <a:effectLst/>
                <a:latin typeface="Calibri" panose="020F0502020204030204" pitchFamily="34" charset="0"/>
                <a:ea typeface="Calibri" panose="020F0502020204030204" pitchFamily="34" charset="0"/>
              </a:rPr>
              <a:t> the </a:t>
            </a:r>
            <a:r>
              <a:rPr lang="en-GB" sz="1800" b="1" dirty="0">
                <a:solidFill>
                  <a:srgbClr val="000000"/>
                </a:solidFill>
                <a:effectLst/>
                <a:latin typeface="Calibri" panose="020F0502020204030204" pitchFamily="34" charset="0"/>
                <a:ea typeface="Calibri" panose="020F0502020204030204" pitchFamily="34" charset="0"/>
              </a:rPr>
              <a:t>radial</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resolution</a:t>
            </a:r>
            <a:r>
              <a:rPr lang="en-GB" sz="1800" dirty="0">
                <a:solidFill>
                  <a:srgbClr val="000000"/>
                </a:solidFill>
                <a:effectLst/>
                <a:latin typeface="Calibri" panose="020F0502020204030204" pitchFamily="34" charset="0"/>
                <a:ea typeface="Calibri" panose="020F0502020204030204" pitchFamily="34" charset="0"/>
              </a:rPr>
              <a:t>. However, this resolution increase may also increase the risk of </a:t>
            </a:r>
            <a:r>
              <a:rPr lang="en-GB" sz="1800" b="1" dirty="0">
                <a:solidFill>
                  <a:srgbClr val="000000"/>
                </a:solidFill>
                <a:effectLst/>
                <a:latin typeface="Calibri" panose="020F0502020204030204" pitchFamily="34" charset="0"/>
                <a:ea typeface="Calibri" panose="020F0502020204030204" pitchFamily="34" charset="0"/>
              </a:rPr>
              <a:t>computational</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instability</a:t>
            </a:r>
            <a:r>
              <a:rPr lang="en-GB" sz="1800" dirty="0">
                <a:solidFill>
                  <a:srgbClr val="000000"/>
                </a:solidFill>
                <a:effectLst/>
                <a:latin typeface="Calibri" panose="020F0502020204030204" pitchFamily="34" charset="0"/>
                <a:ea typeface="Calibri" panose="020F0502020204030204" pitchFamily="34" charset="0"/>
              </a:rPr>
              <a:t> and require </a:t>
            </a:r>
            <a:r>
              <a:rPr lang="en-GB" sz="1800" b="1" dirty="0">
                <a:solidFill>
                  <a:srgbClr val="000000"/>
                </a:solidFill>
                <a:effectLst/>
                <a:latin typeface="Calibri" panose="020F0502020204030204" pitchFamily="34" charset="0"/>
                <a:ea typeface="Calibri" panose="020F0502020204030204" pitchFamily="34" charset="0"/>
              </a:rPr>
              <a:t>longer</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computational</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times</a:t>
            </a:r>
            <a:r>
              <a:rPr lang="en-GB" sz="1800" dirty="0">
                <a:solidFill>
                  <a:srgbClr val="000000"/>
                </a:solidFill>
                <a:effectLst/>
                <a:latin typeface="Calibri" panose="020F0502020204030204" pitchFamily="34" charset="0"/>
                <a:ea typeface="Calibri" panose="020F0502020204030204" pitchFamily="34" charset="0"/>
              </a:rPr>
              <a:t>.  </a:t>
            </a:r>
          </a:p>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The disc's outer edge gradient exhibits a typical flare, which is </a:t>
            </a:r>
            <a:r>
              <a:rPr lang="en-GB" sz="1800" b="1" dirty="0">
                <a:solidFill>
                  <a:srgbClr val="000000"/>
                </a:solidFill>
                <a:effectLst/>
                <a:latin typeface="Calibri" panose="020F0502020204030204" pitchFamily="34" charset="0"/>
                <a:ea typeface="Calibri" panose="020F0502020204030204" pitchFamily="34" charset="0"/>
              </a:rPr>
              <a:t>identified</a:t>
            </a:r>
            <a:r>
              <a:rPr lang="en-GB" sz="1800" dirty="0">
                <a:solidFill>
                  <a:srgbClr val="000000"/>
                </a:solidFill>
                <a:effectLst/>
                <a:latin typeface="Calibri" panose="020F0502020204030204" pitchFamily="34" charset="0"/>
                <a:ea typeface="Calibri" panose="020F0502020204030204" pitchFamily="34" charset="0"/>
              </a:rPr>
              <a:t> by a </a:t>
            </a:r>
            <a:r>
              <a:rPr lang="en-GB" sz="1800" b="1" dirty="0">
                <a:solidFill>
                  <a:srgbClr val="000000"/>
                </a:solidFill>
                <a:effectLst/>
                <a:latin typeface="Calibri" panose="020F0502020204030204" pitchFamily="34" charset="0"/>
                <a:ea typeface="Calibri" panose="020F0502020204030204" pitchFamily="34" charset="0"/>
              </a:rPr>
              <a:t>kink</a:t>
            </a:r>
            <a:r>
              <a:rPr lang="en-GB" sz="1800" dirty="0">
                <a:solidFill>
                  <a:srgbClr val="000000"/>
                </a:solidFill>
                <a:effectLst/>
                <a:latin typeface="Calibri" panose="020F0502020204030204" pitchFamily="34" charset="0"/>
                <a:ea typeface="Calibri" panose="020F0502020204030204" pitchFamily="34" charset="0"/>
              </a:rPr>
              <a:t> in the </a:t>
            </a:r>
            <a:r>
              <a:rPr lang="en-GB" sz="1800" b="1" dirty="0">
                <a:solidFill>
                  <a:srgbClr val="000000"/>
                </a:solidFill>
                <a:effectLst/>
                <a:latin typeface="Calibri" panose="020F0502020204030204" pitchFamily="34" charset="0"/>
                <a:ea typeface="Calibri" panose="020F0502020204030204" pitchFamily="34" charset="0"/>
              </a:rPr>
              <a:t>temperature.</a:t>
            </a:r>
            <a:endParaRPr lang="en-GB" sz="1800" dirty="0">
              <a:solidFill>
                <a:srgbClr val="000000"/>
              </a:solidFill>
              <a:effectLst/>
              <a:latin typeface="Calibri" panose="020F0502020204030204" pitchFamily="34" charset="0"/>
              <a:ea typeface="Calibri" panose="020F0502020204030204" pitchFamily="34" charset="0"/>
            </a:endParaRPr>
          </a:p>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The shadow encompasses all points on the disc up to the flaring radius, which has a radius of 1.23 AU. Later in this presentation, we will see how the inclusion of an interior gaseous disc changes the temperature profile of the disc.  </a:t>
            </a:r>
          </a:p>
        </p:txBody>
      </p:sp>
      <p:sp>
        <p:nvSpPr>
          <p:cNvPr id="4" name="Slide Number Placeholder 3"/>
          <p:cNvSpPr>
            <a:spLocks noGrp="1"/>
          </p:cNvSpPr>
          <p:nvPr>
            <p:ph type="sldNum" sz="quarter" idx="5"/>
          </p:nvPr>
        </p:nvSpPr>
        <p:spPr/>
        <p:txBody>
          <a:bodyPr/>
          <a:lstStyle/>
          <a:p>
            <a:fld id="{0A23B06D-F5FB-4D03-BF24-0EA7CC88E535}" type="slidenum">
              <a:rPr lang="en-GB" smtClean="0"/>
              <a:t>11</a:t>
            </a:fld>
            <a:endParaRPr lang="en-GB"/>
          </a:p>
        </p:txBody>
      </p:sp>
    </p:spTree>
    <p:extLst>
      <p:ext uri="{BB962C8B-B14F-4D97-AF65-F5344CB8AC3E}">
        <p14:creationId xmlns:p14="http://schemas.microsoft.com/office/powerpoint/2010/main" val="1055265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The </a:t>
                </a:r>
                <a:r>
                  <a:rPr lang="en-GB" sz="1800" b="1" dirty="0">
                    <a:solidFill>
                      <a:srgbClr val="000000"/>
                    </a:solidFill>
                    <a:effectLst/>
                    <a:latin typeface="Calibri" panose="020F0502020204030204" pitchFamily="34" charset="0"/>
                    <a:ea typeface="Calibri" panose="020F0502020204030204" pitchFamily="34" charset="0"/>
                  </a:rPr>
                  <a:t>surface</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density</a:t>
                </a:r>
                <a:r>
                  <a:rPr lang="en-GB" sz="1800" dirty="0">
                    <a:solidFill>
                      <a:srgbClr val="000000"/>
                    </a:solidFill>
                    <a:effectLst/>
                    <a:latin typeface="Calibri" panose="020F0502020204030204" pitchFamily="34" charset="0"/>
                    <a:ea typeface="Calibri" panose="020F0502020204030204" pitchFamily="34" charset="0"/>
                  </a:rPr>
                  <a:t> of gas in a gaseous disc follows a power law relationship with radius, similar to that of a dusty disc. To model the </a:t>
                </a:r>
                <a:r>
                  <a:rPr lang="en-GB" sz="1800" b="1" dirty="0">
                    <a:solidFill>
                      <a:srgbClr val="000000"/>
                    </a:solidFill>
                    <a:effectLst/>
                    <a:latin typeface="Calibri" panose="020F0502020204030204" pitchFamily="34" charset="0"/>
                    <a:ea typeface="Calibri" panose="020F0502020204030204" pitchFamily="34" charset="0"/>
                  </a:rPr>
                  <a:t>radiative</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hydrodynamics</a:t>
                </a:r>
                <a:r>
                  <a:rPr lang="en-GB" sz="1800" dirty="0">
                    <a:solidFill>
                      <a:srgbClr val="000000"/>
                    </a:solidFill>
                    <a:effectLst/>
                    <a:latin typeface="Calibri" panose="020F0502020204030204" pitchFamily="34" charset="0"/>
                    <a:ea typeface="Calibri" panose="020F0502020204030204" pitchFamily="34" charset="0"/>
                  </a:rPr>
                  <a:t> of the gas in the disc, we use </a:t>
                </a:r>
                <a:r>
                  <a:rPr lang="en-GB" sz="1800" b="1" dirty="0">
                    <a:solidFill>
                      <a:srgbClr val="000000"/>
                    </a:solidFill>
                    <a:effectLst/>
                    <a:latin typeface="Calibri" panose="020F0502020204030204" pitchFamily="34" charset="0"/>
                    <a:ea typeface="Calibri" panose="020F0502020204030204" pitchFamily="34" charset="0"/>
                  </a:rPr>
                  <a:t>ideal</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gas</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equation</a:t>
                </a:r>
                <a:r>
                  <a:rPr lang="en-GB" sz="1800" dirty="0">
                    <a:solidFill>
                      <a:srgbClr val="000000"/>
                    </a:solidFill>
                    <a:effectLst/>
                    <a:latin typeface="Calibri" panose="020F0502020204030204" pitchFamily="34" charset="0"/>
                    <a:ea typeface="Calibri" panose="020F0502020204030204" pitchFamily="34" charset="0"/>
                  </a:rPr>
                  <a:t>, to </a:t>
                </a:r>
                <a:r>
                  <a:rPr lang="en-GB" sz="1800" b="1" dirty="0">
                    <a:solidFill>
                      <a:srgbClr val="000000"/>
                    </a:solidFill>
                    <a:effectLst/>
                    <a:latin typeface="Calibri" panose="020F0502020204030204" pitchFamily="34" charset="0"/>
                    <a:ea typeface="Calibri" panose="020F0502020204030204" pitchFamily="34" charset="0"/>
                  </a:rPr>
                  <a:t>relates</a:t>
                </a:r>
                <a:r>
                  <a:rPr lang="en-GB" sz="1800" dirty="0">
                    <a:solidFill>
                      <a:srgbClr val="000000"/>
                    </a:solidFill>
                    <a:effectLst/>
                    <a:latin typeface="Calibri" panose="020F0502020204030204" pitchFamily="34" charset="0"/>
                    <a:ea typeface="Calibri" panose="020F0502020204030204" pitchFamily="34" charset="0"/>
                  </a:rPr>
                  <a:t> the </a:t>
                </a:r>
                <a:r>
                  <a:rPr lang="en-GB" sz="1800" b="1" dirty="0">
                    <a:solidFill>
                      <a:srgbClr val="000000"/>
                    </a:solidFill>
                    <a:effectLst/>
                    <a:latin typeface="Calibri" panose="020F0502020204030204" pitchFamily="34" charset="0"/>
                    <a:ea typeface="Calibri" panose="020F0502020204030204" pitchFamily="34" charset="0"/>
                  </a:rPr>
                  <a:t>temperature</a:t>
                </a:r>
                <a:r>
                  <a:rPr lang="en-GB" sz="1800" dirty="0">
                    <a:solidFill>
                      <a:srgbClr val="000000"/>
                    </a:solidFill>
                    <a:effectLst/>
                    <a:latin typeface="Calibri" panose="020F0502020204030204" pitchFamily="34" charset="0"/>
                    <a:ea typeface="Calibri" panose="020F0502020204030204" pitchFamily="34" charset="0"/>
                  </a:rPr>
                  <a:t> and </a:t>
                </a:r>
                <a:r>
                  <a:rPr lang="en-GB" sz="1800" b="1" dirty="0">
                    <a:solidFill>
                      <a:srgbClr val="000000"/>
                    </a:solidFill>
                    <a:effectLst/>
                    <a:latin typeface="Calibri" panose="020F0502020204030204" pitchFamily="34" charset="0"/>
                    <a:ea typeface="Calibri" panose="020F0502020204030204" pitchFamily="34" charset="0"/>
                  </a:rPr>
                  <a:t>density</a:t>
                </a:r>
                <a:r>
                  <a:rPr lang="en-GB" sz="1800" dirty="0">
                    <a:solidFill>
                      <a:srgbClr val="000000"/>
                    </a:solidFill>
                    <a:effectLst/>
                    <a:latin typeface="Calibri" panose="020F0502020204030204" pitchFamily="34" charset="0"/>
                    <a:ea typeface="Calibri" panose="020F0502020204030204" pitchFamily="34" charset="0"/>
                  </a:rPr>
                  <a:t> of the gas through the </a:t>
                </a:r>
                <a:r>
                  <a:rPr lang="en-GB" sz="1800" b="1" dirty="0">
                    <a:solidFill>
                      <a:srgbClr val="000000"/>
                    </a:solidFill>
                    <a:effectLst/>
                    <a:latin typeface="Calibri" panose="020F0502020204030204" pitchFamily="34" charset="0"/>
                    <a:ea typeface="Calibri" panose="020F0502020204030204" pitchFamily="34" charset="0"/>
                  </a:rPr>
                  <a:t>pressure</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equation</a:t>
                </a:r>
                <a:r>
                  <a:rPr lang="en-GB" sz="1800" dirty="0">
                    <a:solidFill>
                      <a:srgbClr val="000000"/>
                    </a:solidFill>
                    <a:effectLst/>
                    <a:latin typeface="Calibri" panose="020F0502020204030204" pitchFamily="34" charset="0"/>
                    <a:ea typeface="Calibri" panose="020F0502020204030204" pitchFamily="34" charset="0"/>
                  </a:rPr>
                  <a:t>.  </a:t>
                </a:r>
              </a:p>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The Energy exchange between the gas and radiation depends on the relative temperatures</a:t>
                </a:r>
                <a:r>
                  <a:rPr lang="en-GB" sz="1800" b="1" dirty="0">
                    <a:solidFill>
                      <a:srgbClr val="000000"/>
                    </a:solidFill>
                    <a:effectLst/>
                    <a:latin typeface="Calibri" panose="020F0502020204030204" pitchFamily="34" charset="0"/>
                    <a:ea typeface="Calibri" panose="020F0502020204030204" pitchFamily="34" charset="0"/>
                  </a:rPr>
                  <a:t>,</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gas</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density</a:t>
                </a:r>
                <a:r>
                  <a:rPr lang="en-GB" sz="1800" dirty="0">
                    <a:solidFill>
                      <a:srgbClr val="000000"/>
                    </a:solidFill>
                    <a:effectLst/>
                    <a:latin typeface="Calibri" panose="020F0502020204030204" pitchFamily="34" charset="0"/>
                    <a:ea typeface="Calibri" panose="020F0502020204030204" pitchFamily="34" charset="0"/>
                  </a:rPr>
                  <a:t>, and </a:t>
                </a:r>
                <a:r>
                  <a:rPr lang="en-GB" sz="1800" b="1" dirty="0">
                    <a:solidFill>
                      <a:srgbClr val="000000"/>
                    </a:solidFill>
                    <a:effectLst/>
                    <a:latin typeface="Calibri" panose="020F0502020204030204" pitchFamily="34" charset="0"/>
                    <a:ea typeface="Calibri" panose="020F0502020204030204" pitchFamily="34" charset="0"/>
                  </a:rPr>
                  <a:t>gas</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absorption</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opacity</a:t>
                </a:r>
                <a:r>
                  <a:rPr lang="en-GB" sz="1800" dirty="0">
                    <a:solidFill>
                      <a:srgbClr val="000000"/>
                    </a:solidFill>
                    <a:effectLst/>
                    <a:latin typeface="Calibri" panose="020F0502020204030204" pitchFamily="34" charset="0"/>
                    <a:ea typeface="Calibri" panose="020F0502020204030204" pitchFamily="34" charset="0"/>
                  </a:rPr>
                  <a:t>. The</a:t>
                </a:r>
                <a:r>
                  <a:rPr lang="en-GB" sz="1800" b="1" dirty="0">
                    <a:solidFill>
                      <a:srgbClr val="000000"/>
                    </a:solidFill>
                    <a:effectLst/>
                    <a:latin typeface="Calibri" panose="020F0502020204030204" pitchFamily="34" charset="0"/>
                    <a:ea typeface="Calibri" panose="020F0502020204030204" pitchFamily="34" charset="0"/>
                  </a:rPr>
                  <a:t> gas</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absorption</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opacity</a:t>
                </a:r>
                <a:r>
                  <a:rPr lang="en-GB" sz="1800" dirty="0">
                    <a:solidFill>
                      <a:srgbClr val="000000"/>
                    </a:solidFill>
                    <a:effectLst/>
                    <a:latin typeface="Calibri" panose="020F0502020204030204" pitchFamily="34" charset="0"/>
                    <a:ea typeface="Calibri" panose="020F0502020204030204" pitchFamily="34" charset="0"/>
                  </a:rPr>
                  <a:t> is calculated using </a:t>
                </a:r>
                <a:r>
                  <a:rPr lang="en-GB" sz="1800" b="1" dirty="0" err="1">
                    <a:solidFill>
                      <a:srgbClr val="000000"/>
                    </a:solidFill>
                    <a:effectLst/>
                    <a:latin typeface="Calibri" panose="020F0502020204030204" pitchFamily="34" charset="0"/>
                    <a:ea typeface="Calibri" panose="020F0502020204030204" pitchFamily="34" charset="0"/>
                  </a:rPr>
                  <a:t>LinearNDInterpolator</a:t>
                </a:r>
                <a:r>
                  <a:rPr lang="en-GB" sz="1800" dirty="0">
                    <a:solidFill>
                      <a:srgbClr val="000000"/>
                    </a:solidFill>
                    <a:effectLst/>
                    <a:latin typeface="Calibri" panose="020F0502020204030204" pitchFamily="34" charset="0"/>
                    <a:ea typeface="Calibri" panose="020F0502020204030204" pitchFamily="34" charset="0"/>
                  </a:rPr>
                  <a:t> with </a:t>
                </a:r>
                <a:r>
                  <a:rPr lang="en-GB" sz="1800" b="1" dirty="0">
                    <a:solidFill>
                      <a:srgbClr val="000000"/>
                    </a:solidFill>
                    <a:effectLst/>
                    <a:latin typeface="Calibri" panose="020F0502020204030204" pitchFamily="34" charset="0"/>
                    <a:ea typeface="Calibri" panose="020F0502020204030204" pitchFamily="34" charset="0"/>
                  </a:rPr>
                  <a:t>publicly</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available</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data</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sets</a:t>
                </a:r>
                <a:r>
                  <a:rPr lang="en-GB" sz="1800" dirty="0">
                    <a:solidFill>
                      <a:srgbClr val="000000"/>
                    </a:solidFill>
                    <a:effectLst/>
                    <a:latin typeface="Calibri" panose="020F0502020204030204" pitchFamily="34" charset="0"/>
                    <a:ea typeface="Calibri" panose="020F0502020204030204" pitchFamily="34" charset="0"/>
                  </a:rPr>
                  <a:t>. It plays a crucial role in determining  absorbed energy. </a:t>
                </a:r>
              </a:p>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The sublimation radius, which was determined earlier in the presentation, is an upper bound estimate based on the assumption that dust grains at the </a:t>
                </a:r>
                <a:r>
                  <a:rPr lang="en-GB" sz="1800" b="1" dirty="0">
                    <a:solidFill>
                      <a:srgbClr val="000000"/>
                    </a:solidFill>
                    <a:effectLst/>
                    <a:latin typeface="Calibri" panose="020F0502020204030204" pitchFamily="34" charset="0"/>
                    <a:ea typeface="Calibri" panose="020F0502020204030204" pitchFamily="34" charset="0"/>
                  </a:rPr>
                  <a:t>puffed</a:t>
                </a:r>
                <a:r>
                  <a:rPr lang="en-GB" sz="1800" dirty="0">
                    <a:solidFill>
                      <a:srgbClr val="000000"/>
                    </a:solidFill>
                    <a:effectLst/>
                    <a:latin typeface="Calibri" panose="020F0502020204030204" pitchFamily="34" charset="0"/>
                    <a:ea typeface="Calibri" panose="020F0502020204030204" pitchFamily="34" charset="0"/>
                  </a:rPr>
                  <a:t>-up rim </a:t>
                </a:r>
                <a:r>
                  <a:rPr lang="en-GB" sz="1800" b="1" dirty="0">
                    <a:solidFill>
                      <a:srgbClr val="000000"/>
                    </a:solidFill>
                    <a:effectLst/>
                    <a:latin typeface="Calibri" panose="020F0502020204030204" pitchFamily="34" charset="0"/>
                    <a:ea typeface="Calibri" panose="020F0502020204030204" pitchFamily="34" charset="0"/>
                  </a:rPr>
                  <a:t>absorb</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all</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of</a:t>
                </a:r>
                <a:r>
                  <a:rPr lang="en-GB" sz="1800" dirty="0">
                    <a:solidFill>
                      <a:srgbClr val="000000"/>
                    </a:solidFill>
                    <a:effectLst/>
                    <a:latin typeface="Calibri" panose="020F0502020204030204" pitchFamily="34" charset="0"/>
                    <a:ea typeface="Calibri" panose="020F0502020204030204" pitchFamily="34" charset="0"/>
                  </a:rPr>
                  <a:t> the </a:t>
                </a:r>
                <a:r>
                  <a:rPr lang="en-GB" sz="1800" b="1" dirty="0">
                    <a:solidFill>
                      <a:srgbClr val="000000"/>
                    </a:solidFill>
                    <a:effectLst/>
                    <a:latin typeface="Calibri" panose="020F0502020204030204" pitchFamily="34" charset="0"/>
                    <a:ea typeface="Calibri" panose="020F0502020204030204" pitchFamily="34" charset="0"/>
                  </a:rPr>
                  <a:t>unabsorbed</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radiation</a:t>
                </a:r>
                <a:r>
                  <a:rPr lang="en-GB" sz="1800" dirty="0">
                    <a:solidFill>
                      <a:srgbClr val="000000"/>
                    </a:solidFill>
                    <a:effectLst/>
                    <a:latin typeface="Calibri" panose="020F0502020204030204" pitchFamily="34" charset="0"/>
                    <a:ea typeface="Calibri" panose="020F0502020204030204" pitchFamily="34" charset="0"/>
                  </a:rPr>
                  <a:t> from the star. However, if some of the stellar energy is </a:t>
                </a:r>
                <a:r>
                  <a:rPr lang="en-GB" sz="1800" b="1" dirty="0">
                    <a:solidFill>
                      <a:srgbClr val="000000"/>
                    </a:solidFill>
                    <a:effectLst/>
                    <a:latin typeface="Calibri" panose="020F0502020204030204" pitchFamily="34" charset="0"/>
                    <a:ea typeface="Calibri" panose="020F0502020204030204" pitchFamily="34" charset="0"/>
                  </a:rPr>
                  <a:t>absorbed</a:t>
                </a:r>
                <a:r>
                  <a:rPr lang="en-GB" sz="1800" dirty="0">
                    <a:solidFill>
                      <a:srgbClr val="000000"/>
                    </a:solidFill>
                    <a:effectLst/>
                    <a:latin typeface="Calibri" panose="020F0502020204030204" pitchFamily="34" charset="0"/>
                    <a:ea typeface="Calibri" panose="020F0502020204030204" pitchFamily="34" charset="0"/>
                  </a:rPr>
                  <a:t> by the </a:t>
                </a:r>
                <a:r>
                  <a:rPr lang="en-GB" sz="1800" b="1" dirty="0">
                    <a:solidFill>
                      <a:srgbClr val="000000"/>
                    </a:solidFill>
                    <a:effectLst/>
                    <a:latin typeface="Calibri" panose="020F0502020204030204" pitchFamily="34" charset="0"/>
                    <a:ea typeface="Calibri" panose="020F0502020204030204" pitchFamily="34" charset="0"/>
                  </a:rPr>
                  <a:t>gas</a:t>
                </a:r>
                <a:r>
                  <a:rPr lang="en-GB" sz="1800" dirty="0">
                    <a:solidFill>
                      <a:srgbClr val="000000"/>
                    </a:solidFill>
                    <a:effectLst/>
                    <a:latin typeface="Calibri" panose="020F0502020204030204" pitchFamily="34" charset="0"/>
                    <a:ea typeface="Calibri" panose="020F0502020204030204" pitchFamily="34" charset="0"/>
                  </a:rPr>
                  <a:t>, the outer distance can </a:t>
                </a:r>
                <a:r>
                  <a:rPr lang="en-GB" sz="1800" b="1" dirty="0">
                    <a:solidFill>
                      <a:srgbClr val="000000"/>
                    </a:solidFill>
                    <a:effectLst/>
                    <a:latin typeface="Calibri" panose="020F0502020204030204" pitchFamily="34" charset="0"/>
                    <a:ea typeface="Calibri" panose="020F0502020204030204" pitchFamily="34" charset="0"/>
                  </a:rPr>
                  <a:t>decrease</a:t>
                </a:r>
                <a:r>
                  <a:rPr lang="en-GB" sz="1800" dirty="0">
                    <a:solidFill>
                      <a:srgbClr val="000000"/>
                    </a:solidFill>
                    <a:effectLst/>
                    <a:latin typeface="Calibri" panose="020F0502020204030204" pitchFamily="34" charset="0"/>
                    <a:ea typeface="Calibri" panose="020F0502020204030204" pitchFamily="34" charset="0"/>
                  </a:rPr>
                  <a:t> by a scale factor of </a:t>
                </a:r>
                <a:r>
                  <a:rPr lang="en-GB" sz="1800" b="1" dirty="0">
                    <a:solidFill>
                      <a:srgbClr val="000000"/>
                    </a:solidFill>
                    <a:effectLst/>
                    <a:latin typeface="Calibri" panose="020F0502020204030204" pitchFamily="34" charset="0"/>
                    <a:ea typeface="Calibri" panose="020F0502020204030204" pitchFamily="34" charset="0"/>
                  </a:rPr>
                  <a:t>e−τ</a:t>
                </a:r>
                <a:r>
                  <a:rPr lang="en-GB" sz="1800" dirty="0">
                    <a:solidFill>
                      <a:srgbClr val="000000"/>
                    </a:solidFill>
                    <a:effectLst/>
                    <a:latin typeface="Calibri" panose="020F0502020204030204" pitchFamily="34" charset="0"/>
                    <a:ea typeface="Calibri" panose="020F0502020204030204" pitchFamily="34" charset="0"/>
                  </a:rPr>
                  <a:t> for small </a:t>
                </a:r>
                <a:r>
                  <a:rPr lang="en-GB" sz="1800" b="1" dirty="0">
                    <a:solidFill>
                      <a:srgbClr val="000000"/>
                    </a:solidFill>
                    <a:effectLst/>
                    <a:latin typeface="Calibri" panose="020F0502020204030204" pitchFamily="34" charset="0"/>
                    <a:ea typeface="Calibri" panose="020F0502020204030204" pitchFamily="34" charset="0"/>
                  </a:rPr>
                  <a:t>optical</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depth</a:t>
                </a:r>
                <a:r>
                  <a:rPr lang="en-GB" sz="1800" dirty="0">
                    <a:solidFill>
                      <a:srgbClr val="000000"/>
                    </a:solidFill>
                    <a:effectLst/>
                    <a:latin typeface="Calibri" panose="020F0502020204030204" pitchFamily="34" charset="0"/>
                    <a:ea typeface="Calibri" panose="020F0502020204030204" pitchFamily="34" charset="0"/>
                  </a:rPr>
                  <a:t>.  </a:t>
                </a:r>
              </a:p>
            </p:txBody>
          </p:sp>
        </mc:Choice>
        <mc:Fallback xmlns="">
          <p:sp>
            <p:nvSpPr>
              <p:cNvPr id="3" name="Notes Placeholder 2"/>
              <p:cNvSpPr>
                <a:spLocks noGrp="1"/>
              </p:cNvSpPr>
              <p:nvPr>
                <p:ph type="body" idx="1"/>
              </p:nvPr>
            </p:nvSpPr>
            <p:spPr/>
            <p:txBody>
              <a:bodyPr/>
              <a:lstStyle/>
              <a:p>
                <a:r>
                  <a:rPr lang="en-GB" b="0" i="0" dirty="0">
                    <a:solidFill>
                      <a:srgbClr val="343541"/>
                    </a:solidFill>
                    <a:effectLst/>
                    <a:latin typeface="Söhne"/>
                  </a:rPr>
                  <a:t>The condition of hydrostatic equilibrium determines the vertical profile of gas density in the inner hole region. he surface</a:t>
                </a:r>
                <a:br>
                  <a:rPr lang="en-GB" b="0" i="0" dirty="0">
                    <a:solidFill>
                      <a:srgbClr val="343541"/>
                    </a:solidFill>
                    <a:effectLst/>
                    <a:latin typeface="Söhne"/>
                  </a:rPr>
                </a:br>
                <a:r>
                  <a:rPr lang="en-GB" b="0" i="0" dirty="0">
                    <a:solidFill>
                      <a:srgbClr val="343541"/>
                    </a:solidFill>
                    <a:effectLst/>
                    <a:latin typeface="Söhne"/>
                  </a:rPr>
                  <a:t>density of the gas disc follows a power law (Σ ∝ R−1) similar to a dusty disc. </a:t>
                </a:r>
              </a:p>
              <a:p>
                <a:endParaRPr lang="en-GB" b="0" i="0" dirty="0">
                  <a:solidFill>
                    <a:srgbClr val="343541"/>
                  </a:solidFill>
                  <a:effectLst/>
                  <a:latin typeface="Söhne"/>
                </a:endParaRPr>
              </a:p>
              <a:p>
                <a:r>
                  <a:rPr lang="en-GB" b="0" i="0" dirty="0">
                    <a:solidFill>
                      <a:srgbClr val="343541"/>
                    </a:solidFill>
                    <a:effectLst/>
                    <a:latin typeface="Söhne"/>
                  </a:rPr>
                  <a:t>With increasing the metallicity, the gas disc becomes optically thicker, preventing direct insolation from puffing up the dust rim and potentially resulting in the shadowed region disappearing. To study the effect of metallicity (iron content) on the extinction characteristics of gas, Semenov (semi-nob) kept the absolute amount of metallic iron in silicates constant and produced "iron-rich," "normal," and "iron-poor" models.</a:t>
                </a:r>
              </a:p>
              <a:p>
                <a:endParaRPr lang="en-GB" b="0" i="0" dirty="0">
                  <a:solidFill>
                    <a:srgbClr val="343541"/>
                  </a:solidFill>
                  <a:effectLst/>
                  <a:latin typeface="Söhne"/>
                </a:endParaRPr>
              </a:p>
              <a:p>
                <a:r>
                  <a:rPr lang="en-GB" b="0" i="0" dirty="0">
                    <a:solidFill>
                      <a:srgbClr val="343541"/>
                    </a:solidFill>
                    <a:effectLst/>
                    <a:latin typeface="Söhne"/>
                  </a:rPr>
                  <a:t>The radiation hydrodynamics in a gaseous disc are modelled using the ideal gas equation of state, where the pressure (p) is related to the gas temperature (</a:t>
                </a:r>
                <a:r>
                  <a:rPr lang="en-GB" b="0" i="0" dirty="0" err="1">
                    <a:solidFill>
                      <a:srgbClr val="343541"/>
                    </a:solidFill>
                    <a:effectLst/>
                    <a:latin typeface="Söhne"/>
                  </a:rPr>
                  <a:t>Tgas</a:t>
                </a:r>
                <a:r>
                  <a:rPr lang="en-GB" b="0" i="0" dirty="0">
                    <a:solidFill>
                      <a:srgbClr val="343541"/>
                    </a:solidFill>
                    <a:effectLst/>
                    <a:latin typeface="Söhne"/>
                  </a:rPr>
                  <a:t>) and density (ρ) through the pressure equation p = </a:t>
                </a:r>
                <a:r>
                  <a:rPr lang="en-GB" b="0" i="0" dirty="0" err="1">
                    <a:solidFill>
                      <a:srgbClr val="343541"/>
                    </a:solidFill>
                    <a:effectLst/>
                    <a:latin typeface="Söhne"/>
                  </a:rPr>
                  <a:t>kbρTgas</a:t>
                </a:r>
                <a:r>
                  <a:rPr lang="en-GB" b="0" i="0" dirty="0">
                    <a:solidFill>
                      <a:srgbClr val="343541"/>
                    </a:solidFill>
                    <a:effectLst/>
                    <a:latin typeface="Söhne"/>
                  </a:rPr>
                  <a:t>/</a:t>
                </a:r>
                <a:r>
                  <a:rPr lang="en-GB" b="0" i="0" dirty="0" err="1">
                    <a:solidFill>
                      <a:srgbClr val="343541"/>
                    </a:solidFill>
                    <a:effectLst/>
                    <a:latin typeface="Söhne"/>
                  </a:rPr>
                  <a:t>μmH</a:t>
                </a:r>
                <a:r>
                  <a:rPr lang="en-GB" b="0" i="0" dirty="0">
                    <a:solidFill>
                      <a:srgbClr val="343541"/>
                    </a:solidFill>
                    <a:effectLst/>
                    <a:latin typeface="Söhne"/>
                  </a:rPr>
                  <a:t> . The exchange of energy between the radiation and gas fields is dependent on the relative temperatures, gas density, and gas opacity.</a:t>
                </a:r>
              </a:p>
              <a:p>
                <a:endParaRPr lang="en-GB" b="0" i="0" dirty="0">
                  <a:solidFill>
                    <a:srgbClr val="343541"/>
                  </a:solidFill>
                  <a:effectLst/>
                  <a:latin typeface="Söhne"/>
                </a:endParaRPr>
              </a:p>
              <a:p>
                <a:endParaRPr lang="en-GB" b="0" i="0" dirty="0">
                  <a:solidFill>
                    <a:srgbClr val="343541"/>
                  </a:solidFill>
                  <a:effectLst/>
                  <a:latin typeface="Söhne"/>
                </a:endParaRPr>
              </a:p>
              <a:p>
                <a:r>
                  <a:rPr lang="en-GB" b="0" i="0" dirty="0">
                    <a:solidFill>
                      <a:srgbClr val="343541"/>
                    </a:solidFill>
                    <a:effectLst/>
                    <a:latin typeface="Söhne"/>
                  </a:rPr>
                  <a:t>The temperature of the gas can be calculated by assuming that it is in radiative equilibrium with the radiation field as the</a:t>
                </a:r>
                <a:br>
                  <a:rPr lang="en-GB" b="0" i="0" dirty="0">
                    <a:solidFill>
                      <a:srgbClr val="343541"/>
                    </a:solidFill>
                    <a:effectLst/>
                    <a:latin typeface="Söhne"/>
                  </a:rPr>
                </a:br>
                <a:r>
                  <a:rPr lang="en-GB" b="0" i="0" dirty="0">
                    <a:solidFill>
                      <a:srgbClr val="343541"/>
                    </a:solidFill>
                    <a:effectLst/>
                    <a:latin typeface="Söhne"/>
                  </a:rPr>
                  <a:t>only source of energy and in local thermodynamic equilibrium. This can be done by solving the implicit equation for thermal emission: </a:t>
                </a:r>
                <a:r>
                  <a:rPr lang="en-GB" b="0" i="0" dirty="0" err="1">
                    <a:effectLst/>
                    <a:latin typeface="Arial" panose="020B0604020202020204" pitchFamily="34" charset="0"/>
                  </a:rPr>
                  <a:t>Firr</a:t>
                </a:r>
                <a:r>
                  <a:rPr lang="en-GB" b="0" i="0" dirty="0">
                    <a:effectLst/>
                    <a:latin typeface="Arial" panose="020B0604020202020204" pitchFamily="34" charset="0"/>
                  </a:rPr>
                  <a:t> .</a:t>
                </a:r>
              </a:p>
              <a:p>
                <a:endParaRPr lang="en-GB" b="0" i="0" dirty="0">
                  <a:effectLst/>
                  <a:latin typeface="Arial" panose="020B0604020202020204" pitchFamily="34" charset="0"/>
                </a:endParaRPr>
              </a:p>
              <a:p>
                <a:r>
                  <a:rPr lang="en-GB" b="0" i="0" dirty="0">
                    <a:solidFill>
                      <a:srgbClr val="343541"/>
                    </a:solidFill>
                    <a:effectLst/>
                    <a:latin typeface="Söhne"/>
                  </a:rPr>
                  <a:t>where </a:t>
                </a:r>
                <a:r>
                  <a:rPr lang="en-GB" b="0" i="0" dirty="0" err="1">
                    <a:solidFill>
                      <a:srgbClr val="343541"/>
                    </a:solidFill>
                    <a:effectLst/>
                    <a:latin typeface="Söhne"/>
                  </a:rPr>
                  <a:t>kp</a:t>
                </a:r>
                <a:r>
                  <a:rPr lang="en-GB" b="0" i="0" dirty="0">
                    <a:solidFill>
                      <a:srgbClr val="343541"/>
                    </a:solidFill>
                    <a:effectLst/>
                    <a:latin typeface="Söhne"/>
                  </a:rPr>
                  <a:t>(T∗, </a:t>
                </a:r>
                <a:r>
                  <a:rPr lang="en-GB" b="0" i="0" dirty="0" err="1">
                    <a:solidFill>
                      <a:srgbClr val="343541"/>
                    </a:solidFill>
                    <a:effectLst/>
                    <a:latin typeface="Söhne"/>
                  </a:rPr>
                  <a:t>Tgas</a:t>
                </a:r>
                <a:r>
                  <a:rPr lang="en-GB" b="0" i="0" dirty="0">
                    <a:solidFill>
                      <a:srgbClr val="343541"/>
                    </a:solidFill>
                    <a:effectLst/>
                    <a:latin typeface="Söhne"/>
                  </a:rPr>
                  <a:t>) is the gas absorption opacity (cm2g−1).The sublimation radius discussed above is an upper bound because these estimates were based on the assumption that dust grain at the puffed-up rim absorbs all the whole, unabsorbed radiation from the star. If we consider that some of the stellar energy is absorbed, it can be shown that the outer distance decreases by a factor of e−τ for small optical depth. The term L∗/4πR2 corresponds to the geometrical attenuation along the radially outgoing direction. The factor (1 + </a:t>
                </a:r>
                <a:r>
                  <a:rPr lang="en-GB" b="0" i="0" dirty="0" err="1">
                    <a:solidFill>
                      <a:srgbClr val="343541"/>
                    </a:solidFill>
                    <a:effectLst/>
                    <a:latin typeface="Söhne"/>
                  </a:rPr>
                  <a:t>HRrim</a:t>
                </a:r>
                <a:r>
                  <a:rPr lang="en-GB" b="0" i="0" dirty="0">
                    <a:solidFill>
                      <a:srgbClr val="343541"/>
                    </a:solidFill>
                    <a:effectLst/>
                    <a:latin typeface="Söhne"/>
                  </a:rPr>
                  <a:t> ) accounts for the effect of self-irradiation on the rim.</a:t>
                </a:r>
                <a:br>
                  <a:rPr lang="en-GB" dirty="0"/>
                </a:br>
                <a:r>
                  <a:rPr lang="en-GB" dirty="0"/>
                  <a:t> </a:t>
                </a:r>
              </a:p>
              <a:p>
                <a:r>
                  <a:rPr lang="en-GB" b="0" i="0" dirty="0">
                    <a:solidFill>
                      <a:srgbClr val="374151"/>
                    </a:solidFill>
                    <a:effectLst/>
                    <a:latin typeface="Söhne"/>
                  </a:rPr>
                  <a:t>Geometrical extinction refers to the reduction in the intensity of radiation due to its geometric dilution as it travels through space. This can be described by the inverse square law, which states that the intensity of a point source of radiation decreases as the square of the distance from the source.</a:t>
                </a:r>
              </a:p>
              <a:p>
                <a:endParaRPr lang="en-GB" b="0" i="0" dirty="0">
                  <a:solidFill>
                    <a:srgbClr val="374151"/>
                  </a:solidFill>
                  <a:effectLst/>
                  <a:latin typeface="Söhne"/>
                </a:endParaRPr>
              </a:p>
              <a:p>
                <a:pPr>
                  <a:spcAft>
                    <a:spcPts val="800"/>
                  </a:spcAft>
                </a:pPr>
                <a:r>
                  <a:rPr lang="en-GB" b="0" i="0" dirty="0">
                    <a:solidFill>
                      <a:srgbClr val="374151"/>
                    </a:solidFill>
                    <a:effectLst/>
                    <a:latin typeface="Söhne"/>
                  </a:rPr>
                  <a:t>The expression e^(-</a:t>
                </a:r>
                <a:r>
                  <a:rPr lang="en-GB" sz="1200" i="0">
                    <a:effectLst/>
                    <a:latin typeface="Cambria Math" panose="02040503050406030204" pitchFamily="18" charset="0"/>
                    <a:ea typeface="Calibri" panose="020F0502020204030204" pitchFamily="34" charset="0"/>
                    <a:cs typeface="Times New Roman" panose="02020603050405020304" pitchFamily="18" charset="0"/>
                  </a:rPr>
                  <a:t>τ</a:t>
                </a:r>
                <a:r>
                  <a:rPr lang="en-GB" b="0" i="0" dirty="0">
                    <a:solidFill>
                      <a:srgbClr val="374151"/>
                    </a:solidFill>
                    <a:effectLst/>
                    <a:latin typeface="Söhne"/>
                  </a:rPr>
                  <a:t>) is used to describe the fraction of radiation that is transmitted through a material with a given optical depth. It is derived from the Beer-Lambert law, which states that the fraction of radiation transmitted through a material is proportional to e^(-</a:t>
                </a:r>
                <a:r>
                  <a:rPr lang="en-GB" sz="1200" i="0">
                    <a:effectLst/>
                    <a:latin typeface="Cambria Math" panose="02040503050406030204" pitchFamily="18" charset="0"/>
                    <a:ea typeface="Calibri" panose="020F0502020204030204" pitchFamily="34" charset="0"/>
                    <a:cs typeface="Times New Roman" panose="02020603050405020304" pitchFamily="18" charset="0"/>
                  </a:rPr>
                  <a:t>τ</a:t>
                </a:r>
                <a:r>
                  <a:rPr lang="en-GB" b="0" i="0" dirty="0">
                    <a:solidFill>
                      <a:srgbClr val="374151"/>
                    </a:solidFill>
                    <a:effectLst/>
                    <a:latin typeface="Söhne"/>
                  </a:rPr>
                  <a:t>)</a:t>
                </a:r>
                <a:endParaRPr lang="en-GB" dirty="0"/>
              </a:p>
            </p:txBody>
          </p:sp>
        </mc:Fallback>
      </mc:AlternateContent>
      <p:sp>
        <p:nvSpPr>
          <p:cNvPr id="4" name="Slide Number Placeholder 3"/>
          <p:cNvSpPr>
            <a:spLocks noGrp="1"/>
          </p:cNvSpPr>
          <p:nvPr>
            <p:ph type="sldNum" sz="quarter" idx="5"/>
          </p:nvPr>
        </p:nvSpPr>
        <p:spPr/>
        <p:txBody>
          <a:bodyPr/>
          <a:lstStyle/>
          <a:p>
            <a:fld id="{0A23B06D-F5FB-4D03-BF24-0EA7CC88E535}" type="slidenum">
              <a:rPr lang="en-GB" smtClean="0"/>
              <a:t>12</a:t>
            </a:fld>
            <a:endParaRPr lang="en-GB"/>
          </a:p>
        </p:txBody>
      </p:sp>
    </p:spTree>
    <p:extLst>
      <p:ext uri="{BB962C8B-B14F-4D97-AF65-F5344CB8AC3E}">
        <p14:creationId xmlns:p14="http://schemas.microsoft.com/office/powerpoint/2010/main" val="1248440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50" indent="-6350" algn="just">
              <a:lnSpc>
                <a:spcPct val="107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This equation </a:t>
            </a:r>
            <a:r>
              <a:rPr lang="en-GB" sz="1800" b="1" dirty="0">
                <a:solidFill>
                  <a:srgbClr val="000000"/>
                </a:solidFill>
                <a:effectLst/>
                <a:latin typeface="Calibri" panose="020F0502020204030204" pitchFamily="34" charset="0"/>
                <a:ea typeface="Calibri" panose="020F0502020204030204" pitchFamily="34" charset="0"/>
              </a:rPr>
              <a:t>calculates</a:t>
            </a:r>
            <a:r>
              <a:rPr lang="en-GB" sz="1800" dirty="0">
                <a:solidFill>
                  <a:srgbClr val="000000"/>
                </a:solidFill>
                <a:effectLst/>
                <a:latin typeface="Calibri" panose="020F0502020204030204" pitchFamily="34" charset="0"/>
                <a:ea typeface="Calibri" panose="020F0502020204030204" pitchFamily="34" charset="0"/>
              </a:rPr>
              <a:t> the </a:t>
            </a:r>
            <a:r>
              <a:rPr lang="en-GB" sz="1800" b="1" dirty="0">
                <a:solidFill>
                  <a:srgbClr val="000000"/>
                </a:solidFill>
                <a:effectLst/>
                <a:latin typeface="Calibri" panose="020F0502020204030204" pitchFamily="34" charset="0"/>
                <a:ea typeface="Calibri" panose="020F0502020204030204" pitchFamily="34" charset="0"/>
              </a:rPr>
              <a:t>equilibrium</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temperature</a:t>
            </a:r>
            <a:r>
              <a:rPr lang="en-GB" sz="1800" dirty="0">
                <a:solidFill>
                  <a:srgbClr val="000000"/>
                </a:solidFill>
                <a:effectLst/>
                <a:latin typeface="Calibri" panose="020F0502020204030204" pitchFamily="34" charset="0"/>
                <a:ea typeface="Calibri" panose="020F0502020204030204" pitchFamily="34" charset="0"/>
              </a:rPr>
              <a:t> using the ratio of </a:t>
            </a:r>
            <a:r>
              <a:rPr lang="en-GB" sz="1800" b="1" dirty="0">
                <a:solidFill>
                  <a:srgbClr val="000000"/>
                </a:solidFill>
                <a:effectLst/>
                <a:latin typeface="Calibri" panose="020F0502020204030204" pitchFamily="34" charset="0"/>
                <a:ea typeface="Calibri" panose="020F0502020204030204" pitchFamily="34" charset="0"/>
              </a:rPr>
              <a:t>two-temperature</a:t>
            </a:r>
            <a:r>
              <a:rPr lang="en-GB" sz="1800" dirty="0">
                <a:solidFill>
                  <a:srgbClr val="000000"/>
                </a:solidFill>
                <a:effectLst/>
                <a:latin typeface="Calibri" panose="020F0502020204030204" pitchFamily="34" charset="0"/>
                <a:ea typeface="Calibri" panose="020F0502020204030204" pitchFamily="34" charset="0"/>
              </a:rPr>
              <a:t> to </a:t>
            </a:r>
            <a:r>
              <a:rPr lang="en-GB" sz="1800" b="1" dirty="0">
                <a:solidFill>
                  <a:srgbClr val="000000"/>
                </a:solidFill>
                <a:effectLst/>
                <a:latin typeface="Calibri" panose="020F0502020204030204" pitchFamily="34" charset="0"/>
                <a:ea typeface="Calibri" panose="020F0502020204030204" pitchFamily="34" charset="0"/>
              </a:rPr>
              <a:t>one temperature Planck mean opacity</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without</a:t>
            </a:r>
            <a:r>
              <a:rPr lang="en-GB" sz="1800" dirty="0">
                <a:solidFill>
                  <a:srgbClr val="000000"/>
                </a:solidFill>
                <a:effectLst/>
                <a:latin typeface="Calibri" panose="020F0502020204030204" pitchFamily="34" charset="0"/>
                <a:ea typeface="Calibri" panose="020F0502020204030204" pitchFamily="34" charset="0"/>
              </a:rPr>
              <a:t> the need to </a:t>
            </a:r>
            <a:r>
              <a:rPr lang="en-GB" sz="1800" b="1" dirty="0">
                <a:solidFill>
                  <a:srgbClr val="000000"/>
                </a:solidFill>
                <a:effectLst/>
                <a:latin typeface="Calibri" panose="020F0502020204030204" pitchFamily="34" charset="0"/>
                <a:ea typeface="Calibri" panose="020F0502020204030204" pitchFamily="34" charset="0"/>
              </a:rPr>
              <a:t>solve</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radiative</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transfer</a:t>
            </a:r>
            <a:r>
              <a:rPr lang="en-GB" sz="1800" dirty="0">
                <a:solidFill>
                  <a:srgbClr val="000000"/>
                </a:solidFill>
                <a:effectLst/>
                <a:latin typeface="Calibri" panose="020F0502020204030204" pitchFamily="34" charset="0"/>
                <a:ea typeface="Calibri" panose="020F0502020204030204" pitchFamily="34" charset="0"/>
              </a:rPr>
              <a:t>. The </a:t>
            </a:r>
            <a:r>
              <a:rPr lang="en-GB" sz="1800" b="1" dirty="0">
                <a:solidFill>
                  <a:srgbClr val="000000"/>
                </a:solidFill>
                <a:effectLst/>
                <a:latin typeface="Calibri" panose="020F0502020204030204" pitchFamily="34" charset="0"/>
                <a:ea typeface="Calibri" panose="020F0502020204030204" pitchFamily="34" charset="0"/>
              </a:rPr>
              <a:t>two temperature</a:t>
            </a:r>
            <a:r>
              <a:rPr lang="en-GB" sz="1800" dirty="0">
                <a:solidFill>
                  <a:srgbClr val="000000"/>
                </a:solidFill>
                <a:effectLst/>
                <a:latin typeface="Calibri" panose="020F0502020204030204" pitchFamily="34" charset="0"/>
                <a:ea typeface="Calibri" panose="020F0502020204030204" pitchFamily="34" charset="0"/>
              </a:rPr>
              <a:t> Planck mean account for </a:t>
            </a:r>
            <a:r>
              <a:rPr lang="en-GB" sz="1800" b="1" dirty="0">
                <a:solidFill>
                  <a:srgbClr val="000000"/>
                </a:solidFill>
                <a:effectLst/>
                <a:latin typeface="Calibri" panose="020F0502020204030204" pitchFamily="34" charset="0"/>
                <a:ea typeface="Calibri" panose="020F0502020204030204" pitchFamily="34" charset="0"/>
              </a:rPr>
              <a:t>different</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temperature</a:t>
            </a:r>
            <a:r>
              <a:rPr lang="en-GB" sz="1800" dirty="0">
                <a:solidFill>
                  <a:srgbClr val="000000"/>
                </a:solidFill>
                <a:effectLst/>
                <a:latin typeface="Calibri" panose="020F0502020204030204" pitchFamily="34" charset="0"/>
                <a:ea typeface="Calibri" panose="020F0502020204030204" pitchFamily="34" charset="0"/>
              </a:rPr>
              <a:t> between gas and radiation, while the </a:t>
            </a:r>
            <a:r>
              <a:rPr lang="en-GB" sz="1800" b="1" dirty="0">
                <a:solidFill>
                  <a:srgbClr val="000000"/>
                </a:solidFill>
                <a:effectLst/>
                <a:latin typeface="Calibri" panose="020F0502020204030204" pitchFamily="34" charset="0"/>
                <a:ea typeface="Calibri" panose="020F0502020204030204" pitchFamily="34" charset="0"/>
              </a:rPr>
              <a:t>one- temperature</a:t>
            </a:r>
            <a:r>
              <a:rPr lang="en-GB" sz="1800" dirty="0">
                <a:solidFill>
                  <a:srgbClr val="000000"/>
                </a:solidFill>
                <a:effectLst/>
                <a:latin typeface="Calibri" panose="020F0502020204030204" pitchFamily="34" charset="0"/>
                <a:ea typeface="Calibri" panose="020F0502020204030204" pitchFamily="34" charset="0"/>
              </a:rPr>
              <a:t> Planck mean assumes </a:t>
            </a:r>
            <a:r>
              <a:rPr lang="en-GB" sz="1800" b="1" dirty="0">
                <a:solidFill>
                  <a:srgbClr val="000000"/>
                </a:solidFill>
                <a:effectLst/>
                <a:latin typeface="Calibri" panose="020F0502020204030204" pitchFamily="34" charset="0"/>
                <a:ea typeface="Calibri" panose="020F0502020204030204" pitchFamily="34" charset="0"/>
              </a:rPr>
              <a:t>same</a:t>
            </a:r>
            <a:r>
              <a:rPr lang="en-GB" sz="1800" dirty="0">
                <a:solidFill>
                  <a:srgbClr val="000000"/>
                </a:solidFill>
                <a:effectLst/>
                <a:latin typeface="Calibri" panose="020F0502020204030204" pitchFamily="34" charset="0"/>
                <a:ea typeface="Calibri" panose="020F0502020204030204" pitchFamily="34" charset="0"/>
              </a:rPr>
              <a:t> for both.  As you can see from the plot, for given </a:t>
            </a:r>
          </a:p>
          <a:p>
            <a:pPr marL="6350" indent="-6350" algn="just">
              <a:lnSpc>
                <a:spcPct val="107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density, this ratio results in multiple solution for equilibrium temperature.</a:t>
            </a:r>
          </a:p>
          <a:p>
            <a:pPr marL="6350" indent="-6350">
              <a:lnSpc>
                <a:spcPct val="107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 </a:t>
            </a:r>
          </a:p>
          <a:p>
            <a:pPr marL="6350" indent="-6350">
              <a:lnSpc>
                <a:spcPct val="107000"/>
              </a:lnSpc>
              <a:spcAft>
                <a:spcPts val="775"/>
              </a:spcAft>
            </a:pPr>
            <a:r>
              <a:rPr lang="en-GB" sz="1800" dirty="0">
                <a:solidFill>
                  <a:srgbClr val="000000"/>
                </a:solidFill>
                <a:effectLst/>
                <a:latin typeface="Calibri" panose="020F0502020204030204" pitchFamily="34" charset="0"/>
                <a:ea typeface="Calibri" panose="020F0502020204030204" pitchFamily="34" charset="0"/>
              </a:rPr>
              <a:t> </a:t>
            </a:r>
          </a:p>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As the </a:t>
            </a:r>
            <a:r>
              <a:rPr lang="en-GB" sz="1800" b="1" dirty="0">
                <a:solidFill>
                  <a:srgbClr val="000000"/>
                </a:solidFill>
                <a:effectLst/>
                <a:latin typeface="Calibri" panose="020F0502020204030204" pitchFamily="34" charset="0"/>
                <a:ea typeface="Calibri" panose="020F0502020204030204" pitchFamily="34" charset="0"/>
              </a:rPr>
              <a:t>temperature</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drops</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radially</a:t>
            </a:r>
            <a:r>
              <a:rPr lang="en-GB" sz="1800" dirty="0">
                <a:solidFill>
                  <a:srgbClr val="000000"/>
                </a:solidFill>
                <a:effectLst/>
                <a:latin typeface="Calibri" panose="020F0502020204030204" pitchFamily="34" charset="0"/>
                <a:ea typeface="Calibri" panose="020F0502020204030204" pitchFamily="34" charset="0"/>
              </a:rPr>
              <a:t> outward, the </a:t>
            </a:r>
            <a:r>
              <a:rPr lang="en-GB" sz="1800" b="1" dirty="0">
                <a:solidFill>
                  <a:srgbClr val="000000"/>
                </a:solidFill>
                <a:effectLst/>
                <a:latin typeface="Calibri" panose="020F0502020204030204" pitchFamily="34" charset="0"/>
                <a:ea typeface="Calibri" panose="020F0502020204030204" pitchFamily="34" charset="0"/>
              </a:rPr>
              <a:t>thermodynamic</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conditions</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change</a:t>
            </a:r>
            <a:r>
              <a:rPr lang="en-GB" sz="1800" dirty="0">
                <a:solidFill>
                  <a:srgbClr val="000000"/>
                </a:solidFill>
                <a:effectLst/>
                <a:latin typeface="Calibri" panose="020F0502020204030204" pitchFamily="34" charset="0"/>
                <a:ea typeface="Calibri" panose="020F0502020204030204" pitchFamily="34" charset="0"/>
              </a:rPr>
              <a:t>, and the </a:t>
            </a:r>
            <a:r>
              <a:rPr lang="en-GB" sz="1800" b="1" dirty="0">
                <a:solidFill>
                  <a:srgbClr val="000000"/>
                </a:solidFill>
                <a:effectLst/>
                <a:latin typeface="Calibri" panose="020F0502020204030204" pitchFamily="34" charset="0"/>
                <a:ea typeface="Calibri" panose="020F0502020204030204" pitchFamily="34" charset="0"/>
              </a:rPr>
              <a:t>opacity</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decreases</a:t>
            </a:r>
            <a:r>
              <a:rPr lang="en-GB" sz="1800" dirty="0">
                <a:solidFill>
                  <a:srgbClr val="000000"/>
                </a:solidFill>
                <a:effectLst/>
                <a:latin typeface="Calibri" panose="020F0502020204030204" pitchFamily="34" charset="0"/>
                <a:ea typeface="Calibri" panose="020F0502020204030204" pitchFamily="34" charset="0"/>
              </a:rPr>
              <a:t>. At </a:t>
            </a:r>
            <a:r>
              <a:rPr lang="en-GB" sz="1800" b="1" dirty="0">
                <a:solidFill>
                  <a:srgbClr val="000000"/>
                </a:solidFill>
                <a:effectLst/>
                <a:latin typeface="Calibri" panose="020F0502020204030204" pitchFamily="34" charset="0"/>
                <a:ea typeface="Calibri" panose="020F0502020204030204" pitchFamily="34" charset="0"/>
              </a:rPr>
              <a:t>high</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temperatures</a:t>
            </a:r>
            <a:r>
              <a:rPr lang="en-GB" sz="1800" dirty="0">
                <a:solidFill>
                  <a:srgbClr val="000000"/>
                </a:solidFill>
                <a:effectLst/>
                <a:latin typeface="Calibri" panose="020F0502020204030204" pitchFamily="34" charset="0"/>
                <a:ea typeface="Calibri" panose="020F0502020204030204" pitchFamily="34" charset="0"/>
              </a:rPr>
              <a:t>, the mean opacity is primarily caused by </a:t>
            </a:r>
            <a:r>
              <a:rPr lang="en-GB" sz="1800" b="1" dirty="0">
                <a:solidFill>
                  <a:srgbClr val="000000"/>
                </a:solidFill>
                <a:effectLst/>
                <a:latin typeface="Calibri" panose="020F0502020204030204" pitchFamily="34" charset="0"/>
                <a:ea typeface="Calibri" panose="020F0502020204030204" pitchFamily="34" charset="0"/>
              </a:rPr>
              <a:t>atomic</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metal</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absorption</a:t>
            </a:r>
            <a:r>
              <a:rPr lang="en-GB" sz="1800" dirty="0">
                <a:solidFill>
                  <a:srgbClr val="000000"/>
                </a:solidFill>
                <a:effectLst/>
                <a:latin typeface="Calibri" panose="020F0502020204030204" pitchFamily="34" charset="0"/>
                <a:ea typeface="Calibri" panose="020F0502020204030204" pitchFamily="34" charset="0"/>
              </a:rPr>
              <a:t>. In the </a:t>
            </a:r>
            <a:r>
              <a:rPr lang="en-GB" sz="1800" b="1" dirty="0">
                <a:solidFill>
                  <a:srgbClr val="000000"/>
                </a:solidFill>
                <a:effectLst/>
                <a:latin typeface="Calibri" panose="020F0502020204030204" pitchFamily="34" charset="0"/>
                <a:ea typeface="Calibri" panose="020F0502020204030204" pitchFamily="34" charset="0"/>
              </a:rPr>
              <a:t>intermediate</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temperature</a:t>
            </a:r>
            <a:r>
              <a:rPr lang="en-GB" sz="1800" dirty="0">
                <a:solidFill>
                  <a:srgbClr val="000000"/>
                </a:solidFill>
                <a:effectLst/>
                <a:latin typeface="Calibri" panose="020F0502020204030204" pitchFamily="34" charset="0"/>
                <a:ea typeface="Calibri" panose="020F0502020204030204" pitchFamily="34" charset="0"/>
              </a:rPr>
              <a:t> range, the mean </a:t>
            </a:r>
            <a:r>
              <a:rPr lang="en-GB" sz="1800" b="1" dirty="0">
                <a:solidFill>
                  <a:srgbClr val="000000"/>
                </a:solidFill>
                <a:effectLst/>
                <a:latin typeface="Calibri" panose="020F0502020204030204" pitchFamily="34" charset="0"/>
                <a:ea typeface="Calibri" panose="020F0502020204030204" pitchFamily="34" charset="0"/>
              </a:rPr>
              <a:t>gas</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opacity</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increases</a:t>
            </a:r>
            <a:r>
              <a:rPr lang="en-GB" sz="1800" dirty="0">
                <a:solidFill>
                  <a:srgbClr val="000000"/>
                </a:solidFill>
                <a:effectLst/>
                <a:latin typeface="Calibri" panose="020F0502020204030204" pitchFamily="34" charset="0"/>
                <a:ea typeface="Calibri" panose="020F0502020204030204" pitchFamily="34" charset="0"/>
              </a:rPr>
              <a:t> with </a:t>
            </a:r>
            <a:r>
              <a:rPr lang="en-GB" sz="1800" b="1" dirty="0">
                <a:solidFill>
                  <a:srgbClr val="000000"/>
                </a:solidFill>
                <a:effectLst/>
                <a:latin typeface="Calibri" panose="020F0502020204030204" pitchFamily="34" charset="0"/>
                <a:ea typeface="Calibri" panose="020F0502020204030204" pitchFamily="34" charset="0"/>
              </a:rPr>
              <a:t>number</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density</a:t>
            </a:r>
            <a:r>
              <a:rPr lang="en-GB" sz="1800" dirty="0">
                <a:solidFill>
                  <a:srgbClr val="000000"/>
                </a:solidFill>
                <a:effectLst/>
                <a:latin typeface="Calibri" panose="020F0502020204030204" pitchFamily="34" charset="0"/>
                <a:ea typeface="Calibri" panose="020F0502020204030204" pitchFamily="34" charset="0"/>
              </a:rPr>
              <a:t> and is caused by continuum species. At </a:t>
            </a:r>
            <a:r>
              <a:rPr lang="en-GB" sz="1800" b="1" dirty="0">
                <a:solidFill>
                  <a:srgbClr val="000000"/>
                </a:solidFill>
                <a:effectLst/>
                <a:latin typeface="Calibri" panose="020F0502020204030204" pitchFamily="34" charset="0"/>
                <a:ea typeface="Calibri" panose="020F0502020204030204" pitchFamily="34" charset="0"/>
              </a:rPr>
              <a:t>transition</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temperatures</a:t>
            </a:r>
            <a:r>
              <a:rPr lang="en-GB" sz="1800" dirty="0">
                <a:solidFill>
                  <a:srgbClr val="000000"/>
                </a:solidFill>
                <a:effectLst/>
                <a:latin typeface="Calibri" panose="020F0502020204030204" pitchFamily="34" charset="0"/>
                <a:ea typeface="Calibri" panose="020F0502020204030204" pitchFamily="34" charset="0"/>
              </a:rPr>
              <a:t>, the number densities of most </a:t>
            </a:r>
            <a:r>
              <a:rPr lang="en-GB" sz="1800" b="1" dirty="0">
                <a:solidFill>
                  <a:srgbClr val="000000"/>
                </a:solidFill>
                <a:effectLst/>
                <a:latin typeface="Calibri" panose="020F0502020204030204" pitchFamily="34" charset="0"/>
                <a:ea typeface="Calibri" panose="020F0502020204030204" pitchFamily="34" charset="0"/>
              </a:rPr>
              <a:t>line</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opacity</a:t>
            </a:r>
            <a:r>
              <a:rPr lang="en-GB" sz="1800" dirty="0">
                <a:solidFill>
                  <a:srgbClr val="000000"/>
                </a:solidFill>
                <a:effectLst/>
                <a:latin typeface="Calibri" panose="020F0502020204030204" pitchFamily="34" charset="0"/>
                <a:ea typeface="Calibri" panose="020F0502020204030204" pitchFamily="34" charset="0"/>
              </a:rPr>
              <a:t> molecules </a:t>
            </a:r>
            <a:r>
              <a:rPr lang="en-GB" sz="1800" b="1" dirty="0">
                <a:solidFill>
                  <a:srgbClr val="000000"/>
                </a:solidFill>
                <a:effectLst/>
                <a:latin typeface="Calibri" panose="020F0502020204030204" pitchFamily="34" charset="0"/>
                <a:ea typeface="Calibri" panose="020F0502020204030204" pitchFamily="34" charset="0"/>
              </a:rPr>
              <a:t>decrease</a:t>
            </a:r>
            <a:r>
              <a:rPr lang="en-GB" sz="1800" dirty="0">
                <a:solidFill>
                  <a:srgbClr val="000000"/>
                </a:solidFill>
                <a:effectLst/>
                <a:latin typeface="Calibri" panose="020F0502020204030204" pitchFamily="34" charset="0"/>
                <a:ea typeface="Calibri" panose="020F0502020204030204" pitchFamily="34" charset="0"/>
              </a:rPr>
              <a:t>, while </a:t>
            </a:r>
            <a:r>
              <a:rPr lang="en-GB" sz="1800" b="1" dirty="0">
                <a:solidFill>
                  <a:srgbClr val="000000"/>
                </a:solidFill>
                <a:effectLst/>
                <a:latin typeface="Calibri" panose="020F0502020204030204" pitchFamily="34" charset="0"/>
                <a:ea typeface="Calibri" panose="020F0502020204030204" pitchFamily="34" charset="0"/>
              </a:rPr>
              <a:t>complex</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molecules</a:t>
            </a:r>
            <a:r>
              <a:rPr lang="en-GB" sz="1800" dirty="0">
                <a:solidFill>
                  <a:srgbClr val="000000"/>
                </a:solidFill>
                <a:effectLst/>
                <a:latin typeface="Calibri" panose="020F0502020204030204" pitchFamily="34" charset="0"/>
                <a:ea typeface="Calibri" panose="020F0502020204030204" pitchFamily="34" charset="0"/>
              </a:rPr>
              <a:t> such as Methane (CH4), Ammonia (NH3), and </a:t>
            </a:r>
            <a:r>
              <a:rPr lang="en-GB" sz="1800" dirty="0" err="1">
                <a:solidFill>
                  <a:srgbClr val="000000"/>
                </a:solidFill>
                <a:effectLst/>
                <a:latin typeface="Calibri" panose="020F0502020204030204" pitchFamily="34" charset="0"/>
                <a:ea typeface="Calibri" panose="020F0502020204030204" pitchFamily="34" charset="0"/>
              </a:rPr>
              <a:t>carbondioxide</a:t>
            </a:r>
            <a:r>
              <a:rPr lang="en-GB" sz="1800" dirty="0">
                <a:solidFill>
                  <a:srgbClr val="000000"/>
                </a:solidFill>
                <a:effectLst/>
                <a:latin typeface="Calibri" panose="020F0502020204030204" pitchFamily="34" charset="0"/>
                <a:ea typeface="Calibri" panose="020F0502020204030204" pitchFamily="34" charset="0"/>
              </a:rPr>
              <a:t> are present, but </a:t>
            </a:r>
            <a:r>
              <a:rPr lang="en-GB" sz="1800" b="1" dirty="0">
                <a:solidFill>
                  <a:srgbClr val="000000"/>
                </a:solidFill>
                <a:effectLst/>
                <a:latin typeface="Calibri" panose="020F0502020204030204" pitchFamily="34" charset="0"/>
                <a:ea typeface="Calibri" panose="020F0502020204030204" pitchFamily="34" charset="0"/>
              </a:rPr>
              <a:t>continuum</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absorption</a:t>
            </a:r>
            <a:r>
              <a:rPr lang="en-GB" sz="1800" dirty="0">
                <a:solidFill>
                  <a:srgbClr val="000000"/>
                </a:solidFill>
                <a:effectLst/>
                <a:latin typeface="Calibri" panose="020F0502020204030204" pitchFamily="34" charset="0"/>
                <a:ea typeface="Calibri" panose="020F0502020204030204" pitchFamily="34" charset="0"/>
              </a:rPr>
              <a:t> is due to hydrogen ion (H2−) and carbon oxide (CO).  </a:t>
            </a:r>
          </a:p>
        </p:txBody>
      </p:sp>
      <p:sp>
        <p:nvSpPr>
          <p:cNvPr id="4" name="Slide Number Placeholder 3"/>
          <p:cNvSpPr>
            <a:spLocks noGrp="1"/>
          </p:cNvSpPr>
          <p:nvPr>
            <p:ph type="sldNum" sz="quarter" idx="5"/>
          </p:nvPr>
        </p:nvSpPr>
        <p:spPr/>
        <p:txBody>
          <a:bodyPr/>
          <a:lstStyle/>
          <a:p>
            <a:fld id="{0A23B06D-F5FB-4D03-BF24-0EA7CC88E535}" type="slidenum">
              <a:rPr lang="en-GB" smtClean="0"/>
              <a:t>13</a:t>
            </a:fld>
            <a:endParaRPr lang="en-GB"/>
          </a:p>
        </p:txBody>
      </p:sp>
    </p:spTree>
    <p:extLst>
      <p:ext uri="{BB962C8B-B14F-4D97-AF65-F5344CB8AC3E}">
        <p14:creationId xmlns:p14="http://schemas.microsoft.com/office/powerpoint/2010/main" val="3651950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It is important to note that </a:t>
            </a:r>
            <a:r>
              <a:rPr lang="en-GB" sz="1800" b="1" dirty="0">
                <a:solidFill>
                  <a:srgbClr val="000000"/>
                </a:solidFill>
                <a:effectLst/>
                <a:latin typeface="Calibri" panose="020F0502020204030204" pitchFamily="34" charset="0"/>
                <a:ea typeface="Calibri" panose="020F0502020204030204" pitchFamily="34" charset="0"/>
              </a:rPr>
              <a:t>different chemical cycle processes</a:t>
            </a:r>
            <a:r>
              <a:rPr lang="en-GB" sz="1800" dirty="0">
                <a:solidFill>
                  <a:srgbClr val="000000"/>
                </a:solidFill>
                <a:effectLst/>
                <a:latin typeface="Calibri" panose="020F0502020204030204" pitchFamily="34" charset="0"/>
                <a:ea typeface="Calibri" panose="020F0502020204030204" pitchFamily="34" charset="0"/>
              </a:rPr>
              <a:t> may occur in systems of </a:t>
            </a:r>
            <a:r>
              <a:rPr lang="en-GB" sz="1800" b="1" dirty="0">
                <a:solidFill>
                  <a:srgbClr val="000000"/>
                </a:solidFill>
                <a:effectLst/>
                <a:latin typeface="Calibri" panose="020F0502020204030204" pitchFamily="34" charset="0"/>
                <a:ea typeface="Calibri" panose="020F0502020204030204" pitchFamily="34" charset="0"/>
              </a:rPr>
              <a:t>varying metallicity</a:t>
            </a:r>
            <a:r>
              <a:rPr lang="en-GB" sz="1800" dirty="0">
                <a:solidFill>
                  <a:srgbClr val="000000"/>
                </a:solidFill>
                <a:effectLst/>
                <a:latin typeface="Calibri" panose="020F0502020204030204" pitchFamily="34" charset="0"/>
                <a:ea typeface="Calibri" panose="020F0502020204030204" pitchFamily="34" charset="0"/>
              </a:rPr>
              <a:t>. In particular, low metallicity systems may have </a:t>
            </a:r>
            <a:r>
              <a:rPr lang="en-GB" sz="1800" b="1" dirty="0">
                <a:solidFill>
                  <a:srgbClr val="000000"/>
                </a:solidFill>
                <a:effectLst/>
                <a:latin typeface="Calibri" panose="020F0502020204030204" pitchFamily="34" charset="0"/>
                <a:ea typeface="Calibri" panose="020F0502020204030204" pitchFamily="34" charset="0"/>
              </a:rPr>
              <a:t>efficient</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chemical</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reactions</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due</a:t>
            </a:r>
            <a:r>
              <a:rPr lang="en-GB" sz="1800" dirty="0">
                <a:solidFill>
                  <a:srgbClr val="000000"/>
                </a:solidFill>
                <a:effectLst/>
                <a:latin typeface="Calibri" panose="020F0502020204030204" pitchFamily="34" charset="0"/>
                <a:ea typeface="Calibri" panose="020F0502020204030204" pitchFamily="34" charset="0"/>
              </a:rPr>
              <a:t> to </a:t>
            </a:r>
            <a:r>
              <a:rPr lang="en-GB" sz="1800" b="1" dirty="0">
                <a:solidFill>
                  <a:srgbClr val="000000"/>
                </a:solidFill>
                <a:effectLst/>
                <a:latin typeface="Calibri" panose="020F0502020204030204" pitchFamily="34" charset="0"/>
                <a:ea typeface="Calibri" panose="020F0502020204030204" pitchFamily="34" charset="0"/>
              </a:rPr>
              <a:t>high</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temperatures</a:t>
            </a:r>
            <a:r>
              <a:rPr lang="en-GB" sz="1800" dirty="0">
                <a:solidFill>
                  <a:srgbClr val="000000"/>
                </a:solidFill>
                <a:effectLst/>
                <a:latin typeface="Calibri" panose="020F0502020204030204" pitchFamily="34" charset="0"/>
                <a:ea typeface="Calibri" panose="020F0502020204030204" pitchFamily="34" charset="0"/>
              </a:rPr>
              <a:t>, which can </a:t>
            </a:r>
            <a:r>
              <a:rPr lang="en-GB" sz="1800" b="1" dirty="0">
                <a:solidFill>
                  <a:srgbClr val="000000"/>
                </a:solidFill>
                <a:effectLst/>
                <a:latin typeface="Calibri" panose="020F0502020204030204" pitchFamily="34" charset="0"/>
                <a:ea typeface="Calibri" panose="020F0502020204030204" pitchFamily="34" charset="0"/>
              </a:rPr>
              <a:t>alter</a:t>
            </a:r>
            <a:r>
              <a:rPr lang="en-GB" sz="1800" dirty="0">
                <a:solidFill>
                  <a:srgbClr val="000000"/>
                </a:solidFill>
                <a:effectLst/>
                <a:latin typeface="Calibri" panose="020F0502020204030204" pitchFamily="34" charset="0"/>
                <a:ea typeface="Calibri" panose="020F0502020204030204" pitchFamily="34" charset="0"/>
              </a:rPr>
              <a:t> the </a:t>
            </a:r>
            <a:r>
              <a:rPr lang="en-GB" sz="1800" b="1" dirty="0">
                <a:solidFill>
                  <a:srgbClr val="000000"/>
                </a:solidFill>
                <a:effectLst/>
                <a:latin typeface="Calibri" panose="020F0502020204030204" pitchFamily="34" charset="0"/>
                <a:ea typeface="Calibri" panose="020F0502020204030204" pitchFamily="34" charset="0"/>
              </a:rPr>
              <a:t>formation</a:t>
            </a:r>
            <a:r>
              <a:rPr lang="en-GB" sz="1800" dirty="0">
                <a:solidFill>
                  <a:srgbClr val="000000"/>
                </a:solidFill>
                <a:effectLst/>
                <a:latin typeface="Calibri" panose="020F0502020204030204" pitchFamily="34" charset="0"/>
                <a:ea typeface="Calibri" panose="020F0502020204030204" pitchFamily="34" charset="0"/>
              </a:rPr>
              <a:t> and </a:t>
            </a:r>
            <a:r>
              <a:rPr lang="en-GB" sz="1800" b="1" dirty="0">
                <a:solidFill>
                  <a:srgbClr val="000000"/>
                </a:solidFill>
                <a:effectLst/>
                <a:latin typeface="Calibri" panose="020F0502020204030204" pitchFamily="34" charset="0"/>
                <a:ea typeface="Calibri" panose="020F0502020204030204" pitchFamily="34" charset="0"/>
              </a:rPr>
              <a:t>destruction</a:t>
            </a:r>
            <a:r>
              <a:rPr lang="en-GB" sz="1800" dirty="0">
                <a:solidFill>
                  <a:srgbClr val="000000"/>
                </a:solidFill>
                <a:effectLst/>
                <a:latin typeface="Calibri" panose="020F0502020204030204" pitchFamily="34" charset="0"/>
                <a:ea typeface="Calibri" panose="020F0502020204030204" pitchFamily="34" charset="0"/>
              </a:rPr>
              <a:t> of </a:t>
            </a:r>
            <a:r>
              <a:rPr lang="en-GB" sz="1800" b="1" dirty="0">
                <a:solidFill>
                  <a:srgbClr val="000000"/>
                </a:solidFill>
                <a:effectLst/>
                <a:latin typeface="Calibri" panose="020F0502020204030204" pitchFamily="34" charset="0"/>
                <a:ea typeface="Calibri" panose="020F0502020204030204" pitchFamily="34" charset="0"/>
              </a:rPr>
              <a:t>various</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species</a:t>
            </a:r>
            <a:r>
              <a:rPr lang="en-GB" sz="1800" dirty="0">
                <a:solidFill>
                  <a:srgbClr val="000000"/>
                </a:solidFill>
                <a:effectLst/>
                <a:latin typeface="Calibri" panose="020F0502020204030204" pitchFamily="34" charset="0"/>
                <a:ea typeface="Calibri" panose="020F0502020204030204" pitchFamily="34" charset="0"/>
              </a:rPr>
              <a:t>. This may lead to an </a:t>
            </a:r>
            <a:r>
              <a:rPr lang="en-GB" sz="1800" b="1" dirty="0">
                <a:solidFill>
                  <a:srgbClr val="000000"/>
                </a:solidFill>
                <a:effectLst/>
                <a:latin typeface="Calibri" panose="020F0502020204030204" pitchFamily="34" charset="0"/>
                <a:ea typeface="Calibri" panose="020F0502020204030204" pitchFamily="34" charset="0"/>
              </a:rPr>
              <a:t>overabundance</a:t>
            </a:r>
            <a:r>
              <a:rPr lang="en-GB" sz="1800" dirty="0">
                <a:solidFill>
                  <a:srgbClr val="000000"/>
                </a:solidFill>
                <a:effectLst/>
                <a:latin typeface="Calibri" panose="020F0502020204030204" pitchFamily="34" charset="0"/>
                <a:ea typeface="Calibri" panose="020F0502020204030204" pitchFamily="34" charset="0"/>
              </a:rPr>
              <a:t> of certain gaseous species, such as cyanide (CN), carbon monoxide (CO), and water (H20) that may be more easily detectable in these environments. The change in metallicity is prominent in high temperature above 3000 K.  </a:t>
            </a:r>
          </a:p>
          <a:p>
            <a:pPr marL="3175" indent="-6350">
              <a:lnSpc>
                <a:spcPct val="103000"/>
              </a:lnSpc>
              <a:spcAft>
                <a:spcPts val="830"/>
              </a:spcAft>
            </a:pPr>
            <a:r>
              <a:rPr lang="en-GB" sz="1800" dirty="0">
                <a:solidFill>
                  <a:srgbClr val="000000"/>
                </a:solidFill>
                <a:effectLst/>
                <a:latin typeface="Calibri" panose="020F0502020204030204" pitchFamily="34" charset="0"/>
                <a:ea typeface="Calibri" panose="020F0502020204030204" pitchFamily="34" charset="0"/>
              </a:rPr>
              <a:t>  The </a:t>
            </a:r>
            <a:r>
              <a:rPr lang="en-GB" sz="1800" b="1" dirty="0">
                <a:solidFill>
                  <a:srgbClr val="000000"/>
                </a:solidFill>
                <a:effectLst/>
                <a:latin typeface="Calibri" panose="020F0502020204030204" pitchFamily="34" charset="0"/>
                <a:ea typeface="Calibri" panose="020F0502020204030204" pitchFamily="34" charset="0"/>
              </a:rPr>
              <a:t>photoevaporation rate</a:t>
            </a:r>
            <a:r>
              <a:rPr lang="en-GB" sz="1800" dirty="0">
                <a:solidFill>
                  <a:srgbClr val="000000"/>
                </a:solidFill>
                <a:effectLst/>
                <a:latin typeface="Calibri" panose="020F0502020204030204" pitchFamily="34" charset="0"/>
                <a:ea typeface="Calibri" panose="020F0502020204030204" pitchFamily="34" charset="0"/>
              </a:rPr>
              <a:t> of a disc </a:t>
            </a:r>
            <a:r>
              <a:rPr lang="en-GB" sz="1800" b="1" dirty="0">
                <a:solidFill>
                  <a:srgbClr val="000000"/>
                </a:solidFill>
                <a:effectLst/>
                <a:latin typeface="Calibri" panose="020F0502020204030204" pitchFamily="34" charset="0"/>
                <a:ea typeface="Calibri" panose="020F0502020204030204" pitchFamily="34" charset="0"/>
              </a:rPr>
              <a:t>decreases</a:t>
            </a:r>
            <a:r>
              <a:rPr lang="en-GB" sz="1800" dirty="0">
                <a:solidFill>
                  <a:srgbClr val="000000"/>
                </a:solidFill>
                <a:effectLst/>
                <a:latin typeface="Calibri" panose="020F0502020204030204" pitchFamily="34" charset="0"/>
                <a:ea typeface="Calibri" panose="020F0502020204030204" pitchFamily="34" charset="0"/>
              </a:rPr>
              <a:t> with </a:t>
            </a:r>
            <a:r>
              <a:rPr lang="en-GB" sz="1800" b="1" dirty="0">
                <a:solidFill>
                  <a:srgbClr val="000000"/>
                </a:solidFill>
                <a:effectLst/>
                <a:latin typeface="Calibri" panose="020F0502020204030204" pitchFamily="34" charset="0"/>
                <a:ea typeface="Calibri" panose="020F0502020204030204" pitchFamily="34" charset="0"/>
              </a:rPr>
              <a:t>increasing</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metallicity</a:t>
            </a:r>
            <a:r>
              <a:rPr lang="en-GB" sz="1800" dirty="0">
                <a:solidFill>
                  <a:srgbClr val="000000"/>
                </a:solidFill>
                <a:effectLst/>
                <a:latin typeface="Calibri" panose="020F0502020204030204" pitchFamily="34" charset="0"/>
                <a:ea typeface="Calibri" panose="020F0502020204030204" pitchFamily="34" charset="0"/>
              </a:rPr>
              <a:t> due to the effectiveness of </a:t>
            </a:r>
            <a:r>
              <a:rPr lang="en-GB" sz="1800" b="1" dirty="0">
                <a:solidFill>
                  <a:srgbClr val="000000"/>
                </a:solidFill>
                <a:effectLst/>
                <a:latin typeface="Calibri" panose="020F0502020204030204" pitchFamily="34" charset="0"/>
                <a:ea typeface="Calibri" panose="020F0502020204030204" pitchFamily="34" charset="0"/>
              </a:rPr>
              <a:t>dust</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shielding</a:t>
            </a:r>
            <a:r>
              <a:rPr lang="en-GB" sz="1800" dirty="0">
                <a:solidFill>
                  <a:srgbClr val="000000"/>
                </a:solidFill>
                <a:effectLst/>
                <a:latin typeface="Calibri" panose="020F0502020204030204" pitchFamily="34" charset="0"/>
                <a:ea typeface="Calibri" panose="020F0502020204030204" pitchFamily="34" charset="0"/>
              </a:rPr>
              <a:t> in </a:t>
            </a:r>
            <a:r>
              <a:rPr lang="en-GB" sz="1800" b="1" dirty="0">
                <a:solidFill>
                  <a:srgbClr val="000000"/>
                </a:solidFill>
                <a:effectLst/>
                <a:latin typeface="Calibri" panose="020F0502020204030204" pitchFamily="34" charset="0"/>
                <a:ea typeface="Calibri" panose="020F0502020204030204" pitchFamily="34" charset="0"/>
              </a:rPr>
              <a:t>preventing</a:t>
            </a:r>
            <a:r>
              <a:rPr lang="en-GB" sz="1800" dirty="0">
                <a:solidFill>
                  <a:srgbClr val="000000"/>
                </a:solidFill>
                <a:effectLst/>
                <a:latin typeface="Calibri" panose="020F0502020204030204" pitchFamily="34" charset="0"/>
                <a:ea typeface="Calibri" panose="020F0502020204030204" pitchFamily="34" charset="0"/>
              </a:rPr>
              <a:t> photons from </a:t>
            </a:r>
            <a:r>
              <a:rPr lang="en-GB" sz="1800" b="1" dirty="0">
                <a:solidFill>
                  <a:srgbClr val="000000"/>
                </a:solidFill>
                <a:effectLst/>
                <a:latin typeface="Calibri" panose="020F0502020204030204" pitchFamily="34" charset="0"/>
                <a:ea typeface="Calibri" panose="020F0502020204030204" pitchFamily="34" charset="0"/>
              </a:rPr>
              <a:t>heating</a:t>
            </a:r>
            <a:r>
              <a:rPr lang="en-GB" sz="1800" dirty="0">
                <a:solidFill>
                  <a:srgbClr val="000000"/>
                </a:solidFill>
                <a:effectLst/>
                <a:latin typeface="Calibri" panose="020F0502020204030204" pitchFamily="34" charset="0"/>
                <a:ea typeface="Calibri" panose="020F0502020204030204" pitchFamily="34" charset="0"/>
              </a:rPr>
              <a:t> the </a:t>
            </a:r>
            <a:r>
              <a:rPr lang="en-GB" sz="1800" b="1" dirty="0">
                <a:solidFill>
                  <a:srgbClr val="000000"/>
                </a:solidFill>
                <a:effectLst/>
                <a:latin typeface="Calibri" panose="020F0502020204030204" pitchFamily="34" charset="0"/>
                <a:ea typeface="Calibri" panose="020F0502020204030204" pitchFamily="34" charset="0"/>
              </a:rPr>
              <a:t>rim</a:t>
            </a:r>
            <a:r>
              <a:rPr lang="en-GB" sz="1800" dirty="0">
                <a:solidFill>
                  <a:srgbClr val="000000"/>
                </a:solidFill>
                <a:effectLst/>
                <a:latin typeface="Calibri" panose="020F0502020204030204" pitchFamily="34" charset="0"/>
                <a:ea typeface="Calibri" panose="020F0502020204030204" pitchFamily="34" charset="0"/>
              </a:rPr>
              <a:t>. This leads to a </a:t>
            </a:r>
            <a:r>
              <a:rPr lang="en-GB" sz="1800" b="1" dirty="0">
                <a:solidFill>
                  <a:srgbClr val="000000"/>
                </a:solidFill>
                <a:effectLst/>
                <a:latin typeface="Calibri" panose="020F0502020204030204" pitchFamily="34" charset="0"/>
                <a:ea typeface="Calibri" panose="020F0502020204030204" pitchFamily="34" charset="0"/>
              </a:rPr>
              <a:t>smaller</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vertical</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height</a:t>
            </a:r>
            <a:r>
              <a:rPr lang="en-GB" sz="1800" dirty="0">
                <a:solidFill>
                  <a:srgbClr val="000000"/>
                </a:solidFill>
                <a:effectLst/>
                <a:latin typeface="Calibri" panose="020F0502020204030204" pitchFamily="34" charset="0"/>
                <a:ea typeface="Calibri" panose="020F0502020204030204" pitchFamily="34" charset="0"/>
              </a:rPr>
              <a:t> of the </a:t>
            </a:r>
            <a:r>
              <a:rPr lang="en-GB" sz="1800" b="1" dirty="0">
                <a:solidFill>
                  <a:srgbClr val="000000"/>
                </a:solidFill>
                <a:effectLst/>
                <a:latin typeface="Calibri" panose="020F0502020204030204" pitchFamily="34" charset="0"/>
                <a:ea typeface="Calibri" panose="020F0502020204030204" pitchFamily="34" charset="0"/>
              </a:rPr>
              <a:t>rim</a:t>
            </a:r>
            <a:r>
              <a:rPr lang="en-GB" sz="1800" dirty="0">
                <a:solidFill>
                  <a:srgbClr val="000000"/>
                </a:solidFill>
                <a:effectLst/>
                <a:latin typeface="Calibri" panose="020F0502020204030204" pitchFamily="34" charset="0"/>
                <a:ea typeface="Calibri" panose="020F0502020204030204" pitchFamily="34" charset="0"/>
              </a:rPr>
              <a:t>. The </a:t>
            </a:r>
            <a:r>
              <a:rPr lang="en-GB" sz="1800" b="1" dirty="0">
                <a:solidFill>
                  <a:srgbClr val="000000"/>
                </a:solidFill>
                <a:effectLst/>
                <a:latin typeface="Calibri" panose="020F0502020204030204" pitchFamily="34" charset="0"/>
                <a:ea typeface="Calibri" panose="020F0502020204030204" pitchFamily="34" charset="0"/>
              </a:rPr>
              <a:t>decrease</a:t>
            </a:r>
            <a:r>
              <a:rPr lang="en-GB" sz="1800" dirty="0">
                <a:solidFill>
                  <a:srgbClr val="000000"/>
                </a:solidFill>
                <a:effectLst/>
                <a:latin typeface="Calibri" panose="020F0502020204030204" pitchFamily="34" charset="0"/>
                <a:ea typeface="Calibri" panose="020F0502020204030204" pitchFamily="34" charset="0"/>
              </a:rPr>
              <a:t> in the </a:t>
            </a:r>
            <a:r>
              <a:rPr lang="en-GB" sz="1800" b="1" dirty="0">
                <a:solidFill>
                  <a:srgbClr val="000000"/>
                </a:solidFill>
                <a:effectLst/>
                <a:latin typeface="Calibri" panose="020F0502020204030204" pitchFamily="34" charset="0"/>
                <a:ea typeface="Calibri" panose="020F0502020204030204" pitchFamily="34" charset="0"/>
              </a:rPr>
              <a:t>height</a:t>
            </a:r>
            <a:r>
              <a:rPr lang="en-GB" sz="1800" dirty="0">
                <a:solidFill>
                  <a:srgbClr val="000000"/>
                </a:solidFill>
                <a:effectLst/>
                <a:latin typeface="Calibri" panose="020F0502020204030204" pitchFamily="34" charset="0"/>
                <a:ea typeface="Calibri" panose="020F0502020204030204" pitchFamily="34" charset="0"/>
              </a:rPr>
              <a:t> of the </a:t>
            </a:r>
            <a:r>
              <a:rPr lang="en-GB" sz="1800" b="1" dirty="0">
                <a:solidFill>
                  <a:srgbClr val="000000"/>
                </a:solidFill>
                <a:effectLst/>
                <a:latin typeface="Calibri" panose="020F0502020204030204" pitchFamily="34" charset="0"/>
                <a:ea typeface="Calibri" panose="020F0502020204030204" pitchFamily="34" charset="0"/>
              </a:rPr>
              <a:t>rim</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effectively</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reduces</a:t>
            </a:r>
            <a:r>
              <a:rPr lang="en-GB" sz="1800" dirty="0">
                <a:solidFill>
                  <a:srgbClr val="000000"/>
                </a:solidFill>
                <a:effectLst/>
                <a:latin typeface="Calibri" panose="020F0502020204030204" pitchFamily="34" charset="0"/>
                <a:ea typeface="Calibri" panose="020F0502020204030204" pitchFamily="34" charset="0"/>
              </a:rPr>
              <a:t> the </a:t>
            </a:r>
            <a:r>
              <a:rPr lang="en-GB" sz="1800" b="1" dirty="0">
                <a:solidFill>
                  <a:srgbClr val="000000"/>
                </a:solidFill>
                <a:effectLst/>
                <a:latin typeface="Calibri" panose="020F0502020204030204" pitchFamily="34" charset="0"/>
                <a:ea typeface="Calibri" panose="020F0502020204030204" pitchFamily="34" charset="0"/>
              </a:rPr>
              <a:t>shadowed</a:t>
            </a:r>
            <a:r>
              <a:rPr lang="en-GB" sz="1800" dirty="0">
                <a:solidFill>
                  <a:srgbClr val="000000"/>
                </a:solidFill>
                <a:effectLst/>
                <a:latin typeface="Calibri" panose="020F0502020204030204" pitchFamily="34" charset="0"/>
                <a:ea typeface="Calibri" panose="020F0502020204030204" pitchFamily="34" charset="0"/>
              </a:rPr>
              <a:t> region. On the other hand, </a:t>
            </a:r>
            <a:r>
              <a:rPr lang="en-GB" sz="1800" b="1" dirty="0">
                <a:solidFill>
                  <a:srgbClr val="000000"/>
                </a:solidFill>
                <a:effectLst/>
                <a:latin typeface="Calibri" panose="020F0502020204030204" pitchFamily="34" charset="0"/>
                <a:ea typeface="Calibri" panose="020F0502020204030204" pitchFamily="34" charset="0"/>
              </a:rPr>
              <a:t>low</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metallicity</a:t>
            </a:r>
            <a:r>
              <a:rPr lang="en-GB" sz="1800" dirty="0">
                <a:solidFill>
                  <a:srgbClr val="000000"/>
                </a:solidFill>
                <a:effectLst/>
                <a:latin typeface="Calibri" panose="020F0502020204030204" pitchFamily="34" charset="0"/>
                <a:ea typeface="Calibri" panose="020F0502020204030204" pitchFamily="34" charset="0"/>
              </a:rPr>
              <a:t> systems may have </a:t>
            </a:r>
            <a:r>
              <a:rPr lang="en-GB" sz="1800" b="1" dirty="0">
                <a:solidFill>
                  <a:srgbClr val="000000"/>
                </a:solidFill>
                <a:effectLst/>
                <a:latin typeface="Calibri" panose="020F0502020204030204" pitchFamily="34" charset="0"/>
                <a:ea typeface="Calibri" panose="020F0502020204030204" pitchFamily="34" charset="0"/>
              </a:rPr>
              <a:t>optically</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thin</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gaseous</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discs</a:t>
            </a:r>
            <a:r>
              <a:rPr lang="en-GB" sz="1800" dirty="0">
                <a:solidFill>
                  <a:srgbClr val="000000"/>
                </a:solidFill>
                <a:effectLst/>
                <a:latin typeface="Calibri" panose="020F0502020204030204" pitchFamily="34" charset="0"/>
                <a:ea typeface="Calibri" panose="020F0502020204030204" pitchFamily="34" charset="0"/>
              </a:rPr>
              <a:t> and </a:t>
            </a:r>
            <a:r>
              <a:rPr lang="en-GB" sz="1800" b="1" dirty="0">
                <a:solidFill>
                  <a:srgbClr val="000000"/>
                </a:solidFill>
                <a:effectLst/>
                <a:latin typeface="Calibri" panose="020F0502020204030204" pitchFamily="34" charset="0"/>
                <a:ea typeface="Calibri" panose="020F0502020204030204" pitchFamily="34" charset="0"/>
              </a:rPr>
              <a:t>higher</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flux</a:t>
            </a:r>
            <a:r>
              <a:rPr lang="en-GB" sz="1800" dirty="0">
                <a:solidFill>
                  <a:srgbClr val="000000"/>
                </a:solidFill>
                <a:effectLst/>
                <a:latin typeface="Calibri" panose="020F0502020204030204" pitchFamily="34" charset="0"/>
                <a:ea typeface="Calibri" panose="020F0502020204030204" pitchFamily="34" charset="0"/>
              </a:rPr>
              <a:t> at the </a:t>
            </a:r>
            <a:r>
              <a:rPr lang="en-GB" sz="1800" b="1" dirty="0">
                <a:solidFill>
                  <a:srgbClr val="000000"/>
                </a:solidFill>
                <a:effectLst/>
                <a:latin typeface="Calibri" panose="020F0502020204030204" pitchFamily="34" charset="0"/>
                <a:ea typeface="Calibri" panose="020F0502020204030204" pitchFamily="34" charset="0"/>
              </a:rPr>
              <a:t>rim</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resulting</a:t>
            </a:r>
            <a:r>
              <a:rPr lang="en-GB" sz="1800" dirty="0">
                <a:solidFill>
                  <a:srgbClr val="000000"/>
                </a:solidFill>
                <a:effectLst/>
                <a:latin typeface="Calibri" panose="020F0502020204030204" pitchFamily="34" charset="0"/>
                <a:ea typeface="Calibri" panose="020F0502020204030204" pitchFamily="34" charset="0"/>
              </a:rPr>
              <a:t> in </a:t>
            </a:r>
            <a:r>
              <a:rPr lang="en-GB" sz="1800" b="1" dirty="0">
                <a:solidFill>
                  <a:srgbClr val="000000"/>
                </a:solidFill>
                <a:effectLst/>
                <a:latin typeface="Calibri" panose="020F0502020204030204" pitchFamily="34" charset="0"/>
                <a:ea typeface="Calibri" panose="020F0502020204030204" pitchFamily="34" charset="0"/>
              </a:rPr>
              <a:t>larger</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vertical</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height</a:t>
            </a:r>
            <a:r>
              <a:rPr lang="en-GB" sz="1800" dirty="0">
                <a:solidFill>
                  <a:srgbClr val="000000"/>
                </a:solidFill>
                <a:effectLst/>
                <a:latin typeface="Calibri" panose="020F0502020204030204" pitchFamily="34" charset="0"/>
                <a:ea typeface="Calibri" panose="020F0502020204030204" pitchFamily="34" charset="0"/>
              </a:rPr>
              <a:t>. The </a:t>
            </a:r>
            <a:r>
              <a:rPr lang="en-GB" sz="1800" b="1" dirty="0">
                <a:solidFill>
                  <a:srgbClr val="000000"/>
                </a:solidFill>
                <a:effectLst/>
                <a:latin typeface="Calibri" panose="020F0502020204030204" pitchFamily="34" charset="0"/>
                <a:ea typeface="Calibri" panose="020F0502020204030204" pitchFamily="34" charset="0"/>
              </a:rPr>
              <a:t>larger</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vertical</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height</a:t>
            </a:r>
            <a:r>
              <a:rPr lang="en-GB" sz="1800" dirty="0">
                <a:solidFill>
                  <a:srgbClr val="000000"/>
                </a:solidFill>
                <a:effectLst/>
                <a:latin typeface="Calibri" panose="020F0502020204030204" pitchFamily="34" charset="0"/>
                <a:ea typeface="Calibri" panose="020F0502020204030204" pitchFamily="34" charset="0"/>
              </a:rPr>
              <a:t> of the </a:t>
            </a:r>
            <a:r>
              <a:rPr lang="en-GB" sz="1800" b="1" dirty="0">
                <a:solidFill>
                  <a:srgbClr val="000000"/>
                </a:solidFill>
                <a:effectLst/>
                <a:latin typeface="Calibri" panose="020F0502020204030204" pitchFamily="34" charset="0"/>
                <a:ea typeface="Calibri" panose="020F0502020204030204" pitchFamily="34" charset="0"/>
              </a:rPr>
              <a:t>rim</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effectively</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increases</a:t>
            </a:r>
            <a:r>
              <a:rPr lang="en-GB" sz="1800" dirty="0">
                <a:solidFill>
                  <a:srgbClr val="000000"/>
                </a:solidFill>
                <a:effectLst/>
                <a:latin typeface="Calibri" panose="020F0502020204030204" pitchFamily="34" charset="0"/>
                <a:ea typeface="Calibri" panose="020F0502020204030204" pitchFamily="34" charset="0"/>
              </a:rPr>
              <a:t> the </a:t>
            </a:r>
            <a:r>
              <a:rPr lang="en-GB" sz="1800" b="1" dirty="0">
                <a:solidFill>
                  <a:srgbClr val="000000"/>
                </a:solidFill>
                <a:effectLst/>
                <a:latin typeface="Calibri" panose="020F0502020204030204" pitchFamily="34" charset="0"/>
                <a:ea typeface="Calibri" panose="020F0502020204030204" pitchFamily="34" charset="0"/>
              </a:rPr>
              <a:t>shadowed</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region</a:t>
            </a:r>
            <a:r>
              <a:rPr lang="en-GB" sz="1800" dirty="0">
                <a:solidFill>
                  <a:srgbClr val="000000"/>
                </a:solidFill>
                <a:effectLst/>
                <a:latin typeface="Calibri" panose="020F0502020204030204" pitchFamily="34" charset="0"/>
                <a:ea typeface="Calibri" panose="020F0502020204030204" pitchFamily="34" charset="0"/>
              </a:rPr>
              <a:t>.  </a:t>
            </a:r>
          </a:p>
        </p:txBody>
      </p:sp>
      <p:sp>
        <p:nvSpPr>
          <p:cNvPr id="4" name="Slide Number Placeholder 3"/>
          <p:cNvSpPr>
            <a:spLocks noGrp="1"/>
          </p:cNvSpPr>
          <p:nvPr>
            <p:ph type="sldNum" sz="quarter" idx="5"/>
          </p:nvPr>
        </p:nvSpPr>
        <p:spPr/>
        <p:txBody>
          <a:bodyPr/>
          <a:lstStyle/>
          <a:p>
            <a:fld id="{0A23B06D-F5FB-4D03-BF24-0EA7CC88E535}" type="slidenum">
              <a:rPr lang="en-GB" smtClean="0"/>
              <a:t>14</a:t>
            </a:fld>
            <a:endParaRPr lang="en-GB"/>
          </a:p>
        </p:txBody>
      </p:sp>
    </p:spTree>
    <p:extLst>
      <p:ext uri="{BB962C8B-B14F-4D97-AF65-F5344CB8AC3E}">
        <p14:creationId xmlns:p14="http://schemas.microsoft.com/office/powerpoint/2010/main" val="1492975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Our </a:t>
            </a:r>
            <a:r>
              <a:rPr lang="en-GB" sz="1800" b="1" dirty="0">
                <a:solidFill>
                  <a:srgbClr val="000000"/>
                </a:solidFill>
                <a:effectLst/>
                <a:latin typeface="Calibri" panose="020F0502020204030204" pitchFamily="34" charset="0"/>
                <a:ea typeface="Calibri" panose="020F0502020204030204" pitchFamily="34" charset="0"/>
              </a:rPr>
              <a:t>results</a:t>
            </a:r>
            <a:r>
              <a:rPr lang="en-GB" sz="1800" dirty="0">
                <a:solidFill>
                  <a:srgbClr val="000000"/>
                </a:solidFill>
                <a:effectLst/>
                <a:latin typeface="Calibri" panose="020F0502020204030204" pitchFamily="34" charset="0"/>
                <a:ea typeface="Calibri" panose="020F0502020204030204" pitchFamily="34" charset="0"/>
              </a:rPr>
              <a:t> showed that disc with </a:t>
            </a:r>
            <a:r>
              <a:rPr lang="en-GB" sz="1800" b="1" dirty="0">
                <a:solidFill>
                  <a:srgbClr val="000000"/>
                </a:solidFill>
                <a:effectLst/>
                <a:latin typeface="Calibri" panose="020F0502020204030204" pitchFamily="34" charset="0"/>
                <a:ea typeface="Calibri" panose="020F0502020204030204" pitchFamily="34" charset="0"/>
              </a:rPr>
              <a:t>metallicity</a:t>
            </a:r>
            <a:r>
              <a:rPr lang="en-GB" sz="1800" dirty="0">
                <a:solidFill>
                  <a:srgbClr val="000000"/>
                </a:solidFill>
                <a:effectLst/>
                <a:latin typeface="Calibri" panose="020F0502020204030204" pitchFamily="34" charset="0"/>
                <a:ea typeface="Calibri" panose="020F0502020204030204" pitchFamily="34" charset="0"/>
              </a:rPr>
              <a:t> values of </a:t>
            </a:r>
            <a:r>
              <a:rPr lang="en-GB" sz="1800" b="1" dirty="0">
                <a:solidFill>
                  <a:srgbClr val="000000"/>
                </a:solidFill>
                <a:effectLst/>
                <a:latin typeface="Calibri" panose="020F0502020204030204" pitchFamily="34" charset="0"/>
                <a:ea typeface="Calibri" panose="020F0502020204030204" pitchFamily="34" charset="0"/>
              </a:rPr>
              <a:t>0.3</a:t>
            </a:r>
            <a:r>
              <a:rPr lang="en-GB" sz="1800" dirty="0">
                <a:solidFill>
                  <a:srgbClr val="000000"/>
                </a:solidFill>
                <a:effectLst/>
                <a:latin typeface="Calibri" panose="020F0502020204030204" pitchFamily="34" charset="0"/>
                <a:ea typeface="Calibri" panose="020F0502020204030204" pitchFamily="34" charset="0"/>
              </a:rPr>
              <a:t> had a </a:t>
            </a:r>
            <a:r>
              <a:rPr lang="en-GB" sz="1800" b="1" dirty="0">
                <a:solidFill>
                  <a:srgbClr val="000000"/>
                </a:solidFill>
                <a:effectLst/>
                <a:latin typeface="Calibri" panose="020F0502020204030204" pitchFamily="34" charset="0"/>
                <a:ea typeface="Calibri" panose="020F0502020204030204" pitchFamily="34" charset="0"/>
              </a:rPr>
              <a:t>flared</a:t>
            </a:r>
            <a:r>
              <a:rPr lang="en-GB" sz="1800" dirty="0">
                <a:solidFill>
                  <a:srgbClr val="000000"/>
                </a:solidFill>
                <a:effectLst/>
                <a:latin typeface="Calibri" panose="020F0502020204030204" pitchFamily="34" charset="0"/>
                <a:ea typeface="Calibri" panose="020F0502020204030204" pitchFamily="34" charset="0"/>
              </a:rPr>
              <a:t> disc profile with a </a:t>
            </a:r>
            <a:r>
              <a:rPr lang="en-GB" sz="1800" b="1" dirty="0">
                <a:solidFill>
                  <a:srgbClr val="000000"/>
                </a:solidFill>
                <a:effectLst/>
                <a:latin typeface="Calibri" panose="020F0502020204030204" pitchFamily="34" charset="0"/>
                <a:ea typeface="Calibri" panose="020F0502020204030204" pitchFamily="34" charset="0"/>
              </a:rPr>
              <a:t>lack</a:t>
            </a:r>
            <a:r>
              <a:rPr lang="en-GB" sz="1800" dirty="0">
                <a:solidFill>
                  <a:srgbClr val="000000"/>
                </a:solidFill>
                <a:effectLst/>
                <a:latin typeface="Calibri" panose="020F0502020204030204" pitchFamily="34" charset="0"/>
                <a:ea typeface="Calibri" panose="020F0502020204030204" pitchFamily="34" charset="0"/>
              </a:rPr>
              <a:t> of a </a:t>
            </a:r>
            <a:r>
              <a:rPr lang="en-GB" sz="1800" b="1" dirty="0">
                <a:solidFill>
                  <a:srgbClr val="000000"/>
                </a:solidFill>
                <a:effectLst/>
                <a:latin typeface="Calibri" panose="020F0502020204030204" pitchFamily="34" charset="0"/>
                <a:ea typeface="Calibri" panose="020F0502020204030204" pitchFamily="34" charset="0"/>
              </a:rPr>
              <a:t>kink</a:t>
            </a:r>
            <a:r>
              <a:rPr lang="en-GB" sz="1800" dirty="0">
                <a:solidFill>
                  <a:srgbClr val="000000"/>
                </a:solidFill>
                <a:effectLst/>
                <a:latin typeface="Calibri" panose="020F0502020204030204" pitchFamily="34" charset="0"/>
                <a:ea typeface="Calibri" panose="020F0502020204030204" pitchFamily="34" charset="0"/>
              </a:rPr>
              <a:t> in the </a:t>
            </a:r>
            <a:r>
              <a:rPr lang="en-GB" sz="1800" b="1" dirty="0">
                <a:solidFill>
                  <a:srgbClr val="000000"/>
                </a:solidFill>
                <a:effectLst/>
                <a:latin typeface="Calibri" panose="020F0502020204030204" pitchFamily="34" charset="0"/>
                <a:ea typeface="Calibri" panose="020F0502020204030204" pitchFamily="34" charset="0"/>
              </a:rPr>
              <a:t>temperature</a:t>
            </a:r>
            <a:r>
              <a:rPr lang="en-GB" sz="1800" dirty="0">
                <a:solidFill>
                  <a:srgbClr val="000000"/>
                </a:solidFill>
                <a:effectLst/>
                <a:latin typeface="Calibri" panose="020F0502020204030204" pitchFamily="34" charset="0"/>
                <a:ea typeface="Calibri" panose="020F0502020204030204" pitchFamily="34" charset="0"/>
              </a:rPr>
              <a:t> profile. However, discs with metallicity values of -</a:t>
            </a:r>
            <a:r>
              <a:rPr lang="en-GB" sz="1800" b="1" dirty="0">
                <a:solidFill>
                  <a:srgbClr val="000000"/>
                </a:solidFill>
                <a:effectLst/>
                <a:latin typeface="Calibri" panose="020F0502020204030204" pitchFamily="34" charset="0"/>
                <a:ea typeface="Calibri" panose="020F0502020204030204" pitchFamily="34" charset="0"/>
              </a:rPr>
              <a:t>0.3 and 0 h</a:t>
            </a:r>
            <a:r>
              <a:rPr lang="en-GB" sz="1800" dirty="0">
                <a:solidFill>
                  <a:srgbClr val="000000"/>
                </a:solidFill>
                <a:effectLst/>
                <a:latin typeface="Calibri" panose="020F0502020204030204" pitchFamily="34" charset="0"/>
                <a:ea typeface="Calibri" panose="020F0502020204030204" pitchFamily="34" charset="0"/>
              </a:rPr>
              <a:t>ad similar temperature profiles that were </a:t>
            </a:r>
            <a:r>
              <a:rPr lang="en-GB" sz="1800" b="1" dirty="0">
                <a:solidFill>
                  <a:srgbClr val="000000"/>
                </a:solidFill>
                <a:effectLst/>
                <a:latin typeface="Calibri" panose="020F0502020204030204" pitchFamily="34" charset="0"/>
                <a:ea typeface="Calibri" panose="020F0502020204030204" pitchFamily="34" charset="0"/>
              </a:rPr>
              <a:t>shifted</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along</a:t>
            </a:r>
            <a:r>
              <a:rPr lang="en-GB" sz="1800" dirty="0">
                <a:solidFill>
                  <a:srgbClr val="000000"/>
                </a:solidFill>
                <a:effectLst/>
                <a:latin typeface="Calibri" panose="020F0502020204030204" pitchFamily="34" charset="0"/>
                <a:ea typeface="Calibri" panose="020F0502020204030204" pitchFamily="34" charset="0"/>
              </a:rPr>
              <a:t> the </a:t>
            </a:r>
            <a:r>
              <a:rPr lang="en-GB" sz="1800" b="1" dirty="0">
                <a:solidFill>
                  <a:srgbClr val="000000"/>
                </a:solidFill>
                <a:effectLst/>
                <a:latin typeface="Calibri" panose="020F0502020204030204" pitchFamily="34" charset="0"/>
                <a:ea typeface="Calibri" panose="020F0502020204030204" pitchFamily="34" charset="0"/>
              </a:rPr>
              <a:t>radial</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plane</a:t>
            </a:r>
            <a:r>
              <a:rPr lang="en-GB" sz="1800" dirty="0">
                <a:solidFill>
                  <a:srgbClr val="000000"/>
                </a:solidFill>
                <a:effectLst/>
                <a:latin typeface="Calibri" panose="020F0502020204030204" pitchFamily="34" charset="0"/>
                <a:ea typeface="Calibri" panose="020F0502020204030204" pitchFamily="34" charset="0"/>
              </a:rPr>
              <a:t>. The similarity may be due to the </a:t>
            </a:r>
            <a:r>
              <a:rPr lang="en-GB" sz="1800" b="1" dirty="0">
                <a:solidFill>
                  <a:srgbClr val="000000"/>
                </a:solidFill>
                <a:effectLst/>
                <a:latin typeface="Calibri" panose="020F0502020204030204" pitchFamily="34" charset="0"/>
                <a:ea typeface="Calibri" panose="020F0502020204030204" pitchFamily="34" charset="0"/>
              </a:rPr>
              <a:t>initial</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boundary</a:t>
            </a:r>
            <a:r>
              <a:rPr lang="en-GB" sz="1800" dirty="0">
                <a:solidFill>
                  <a:srgbClr val="000000"/>
                </a:solidFill>
                <a:effectLst/>
                <a:latin typeface="Calibri" panose="020F0502020204030204" pitchFamily="34" charset="0"/>
                <a:ea typeface="Calibri" panose="020F0502020204030204" pitchFamily="34" charset="0"/>
              </a:rPr>
              <a:t> condition of thermal conduction, which typically produces a similar initial temperature profile. The temperature profile does depends on the radial position of the sublimation radius, but the slight </a:t>
            </a:r>
            <a:r>
              <a:rPr lang="en-GB" sz="1800" b="1" dirty="0">
                <a:solidFill>
                  <a:srgbClr val="000000"/>
                </a:solidFill>
                <a:effectLst/>
                <a:latin typeface="Calibri" panose="020F0502020204030204" pitchFamily="34" charset="0"/>
                <a:ea typeface="Calibri" panose="020F0502020204030204" pitchFamily="34" charset="0"/>
              </a:rPr>
              <a:t>difference</a:t>
            </a:r>
            <a:r>
              <a:rPr lang="en-GB" sz="1800" dirty="0">
                <a:solidFill>
                  <a:srgbClr val="000000"/>
                </a:solidFill>
                <a:effectLst/>
                <a:latin typeface="Calibri" panose="020F0502020204030204" pitchFamily="34" charset="0"/>
                <a:ea typeface="Calibri" panose="020F0502020204030204" pitchFamily="34" charset="0"/>
              </a:rPr>
              <a:t> in sublimation radius of </a:t>
            </a:r>
            <a:r>
              <a:rPr lang="en-GB" sz="1800" b="1" dirty="0">
                <a:solidFill>
                  <a:srgbClr val="000000"/>
                </a:solidFill>
                <a:effectLst/>
                <a:latin typeface="Calibri" panose="020F0502020204030204" pitchFamily="34" charset="0"/>
                <a:ea typeface="Calibri" panose="020F0502020204030204" pitchFamily="34" charset="0"/>
              </a:rPr>
              <a:t>0.017 AU</a:t>
            </a:r>
            <a:r>
              <a:rPr lang="en-GB" sz="1800" dirty="0">
                <a:solidFill>
                  <a:srgbClr val="000000"/>
                </a:solidFill>
                <a:effectLst/>
                <a:latin typeface="Calibri" panose="020F0502020204030204" pitchFamily="34" charset="0"/>
                <a:ea typeface="Calibri" panose="020F0502020204030204" pitchFamily="34" charset="0"/>
              </a:rPr>
              <a:t> between discs with metallicity values of -0.3 and 0 did not significantly affect the temperature profile. The temperature profile above </a:t>
            </a:r>
            <a:r>
              <a:rPr lang="en-GB" sz="1800" b="1" dirty="0">
                <a:solidFill>
                  <a:srgbClr val="000000"/>
                </a:solidFill>
                <a:effectLst/>
                <a:latin typeface="Calibri" panose="020F0502020204030204" pitchFamily="34" charset="0"/>
                <a:ea typeface="Calibri" panose="020F0502020204030204" pitchFamily="34" charset="0"/>
              </a:rPr>
              <a:t>1 AU</a:t>
            </a:r>
            <a:r>
              <a:rPr lang="en-GB" sz="1800" dirty="0">
                <a:solidFill>
                  <a:srgbClr val="000000"/>
                </a:solidFill>
                <a:effectLst/>
                <a:latin typeface="Calibri" panose="020F0502020204030204" pitchFamily="34" charset="0"/>
                <a:ea typeface="Calibri" panose="020F0502020204030204" pitchFamily="34" charset="0"/>
              </a:rPr>
              <a:t> was the </a:t>
            </a:r>
            <a:r>
              <a:rPr lang="en-GB" sz="1800" b="1" dirty="0">
                <a:solidFill>
                  <a:srgbClr val="000000"/>
                </a:solidFill>
                <a:effectLst/>
                <a:latin typeface="Calibri" panose="020F0502020204030204" pitchFamily="34" charset="0"/>
                <a:ea typeface="Calibri" panose="020F0502020204030204" pitchFamily="34" charset="0"/>
              </a:rPr>
              <a:t>same</a:t>
            </a:r>
            <a:r>
              <a:rPr lang="en-GB" sz="1800" dirty="0">
                <a:solidFill>
                  <a:srgbClr val="000000"/>
                </a:solidFill>
                <a:effectLst/>
                <a:latin typeface="Calibri" panose="020F0502020204030204" pitchFamily="34" charset="0"/>
                <a:ea typeface="Calibri" panose="020F0502020204030204" pitchFamily="34" charset="0"/>
              </a:rPr>
              <a:t> for different metallicities.  </a:t>
            </a:r>
          </a:p>
          <a:p>
            <a:pPr marL="6350" indent="-6350">
              <a:lnSpc>
                <a:spcPct val="107000"/>
              </a:lnSpc>
              <a:spcAft>
                <a:spcPts val="775"/>
              </a:spcAft>
            </a:pPr>
            <a:r>
              <a:rPr lang="en-GB" sz="1800" dirty="0">
                <a:solidFill>
                  <a:srgbClr val="000000"/>
                </a:solidFill>
                <a:effectLst/>
                <a:latin typeface="Calibri" panose="020F0502020204030204" pitchFamily="34" charset="0"/>
                <a:ea typeface="Calibri" panose="020F0502020204030204" pitchFamily="34" charset="0"/>
              </a:rPr>
              <a:t> </a:t>
            </a:r>
          </a:p>
          <a:p>
            <a:pPr marL="6350" indent="-6350">
              <a:lnSpc>
                <a:spcPct val="104000"/>
              </a:lnSpc>
              <a:spcAft>
                <a:spcPts val="35"/>
              </a:spcAft>
            </a:pPr>
            <a:r>
              <a:rPr lang="en-GB" sz="1800" dirty="0">
                <a:solidFill>
                  <a:srgbClr val="000000"/>
                </a:solidFill>
                <a:effectLst/>
                <a:latin typeface="Calibri" panose="020F0502020204030204" pitchFamily="34" charset="0"/>
                <a:ea typeface="Calibri" panose="020F0502020204030204" pitchFamily="34" charset="0"/>
              </a:rPr>
              <a:t>The </a:t>
            </a:r>
            <a:r>
              <a:rPr lang="en-GB" sz="1800" b="1" dirty="0">
                <a:solidFill>
                  <a:srgbClr val="000000"/>
                </a:solidFill>
                <a:effectLst/>
                <a:latin typeface="Calibri" panose="020F0502020204030204" pitchFamily="34" charset="0"/>
                <a:ea typeface="Calibri" panose="020F0502020204030204" pitchFamily="34" charset="0"/>
              </a:rPr>
              <a:t>optical thickness</a:t>
            </a:r>
            <a:r>
              <a:rPr lang="en-GB" sz="1800" dirty="0">
                <a:solidFill>
                  <a:srgbClr val="000000"/>
                </a:solidFill>
                <a:effectLst/>
                <a:latin typeface="Calibri" panose="020F0502020204030204" pitchFamily="34" charset="0"/>
                <a:ea typeface="Calibri" panose="020F0502020204030204" pitchFamily="34" charset="0"/>
              </a:rPr>
              <a:t> of a </a:t>
            </a:r>
            <a:r>
              <a:rPr lang="en-GB" sz="1800" b="1" dirty="0">
                <a:solidFill>
                  <a:srgbClr val="000000"/>
                </a:solidFill>
                <a:effectLst/>
                <a:latin typeface="Calibri" panose="020F0502020204030204" pitchFamily="34" charset="0"/>
                <a:ea typeface="Calibri" panose="020F0502020204030204" pitchFamily="34" charset="0"/>
              </a:rPr>
              <a:t>disc increases</a:t>
            </a:r>
            <a:r>
              <a:rPr lang="en-GB" sz="1800" dirty="0">
                <a:solidFill>
                  <a:srgbClr val="000000"/>
                </a:solidFill>
                <a:effectLst/>
                <a:latin typeface="Calibri" panose="020F0502020204030204" pitchFamily="34" charset="0"/>
                <a:ea typeface="Calibri" panose="020F0502020204030204" pitchFamily="34" charset="0"/>
              </a:rPr>
              <a:t> with </a:t>
            </a:r>
            <a:r>
              <a:rPr lang="en-GB" sz="1800" b="1" dirty="0">
                <a:solidFill>
                  <a:srgbClr val="000000"/>
                </a:solidFill>
                <a:effectLst/>
                <a:latin typeface="Calibri" panose="020F0502020204030204" pitchFamily="34" charset="0"/>
                <a:ea typeface="Calibri" panose="020F0502020204030204" pitchFamily="34" charset="0"/>
              </a:rPr>
              <a:t>increasing metallicity</a:t>
            </a:r>
            <a:r>
              <a:rPr lang="en-GB" sz="1800" dirty="0">
                <a:solidFill>
                  <a:srgbClr val="000000"/>
                </a:solidFill>
                <a:effectLst/>
                <a:latin typeface="Calibri" panose="020F0502020204030204" pitchFamily="34" charset="0"/>
                <a:ea typeface="Calibri" panose="020F0502020204030204" pitchFamily="34" charset="0"/>
              </a:rPr>
              <a:t>, with values of 0.91, 0.81, and 0.75 for metallicity values of -0.3, 0, and 0.3, respectively. As you can see from the results, increasing the metallicity reduces the sublimation radius, vertical height, and consequently the shadowed region. The shadowed region of a disc with </a:t>
            </a:r>
            <a:r>
              <a:rPr lang="en-GB" sz="1800" b="1" dirty="0">
                <a:solidFill>
                  <a:srgbClr val="000000"/>
                </a:solidFill>
                <a:effectLst/>
                <a:latin typeface="Calibri" panose="020F0502020204030204" pitchFamily="34" charset="0"/>
                <a:ea typeface="Calibri" panose="020F0502020204030204" pitchFamily="34" charset="0"/>
              </a:rPr>
              <a:t>no absorption</a:t>
            </a:r>
            <a:r>
              <a:rPr lang="en-GB" sz="1800" dirty="0">
                <a:solidFill>
                  <a:srgbClr val="000000"/>
                </a:solidFill>
                <a:effectLst/>
                <a:latin typeface="Calibri" panose="020F0502020204030204" pitchFamily="34" charset="0"/>
                <a:ea typeface="Calibri" panose="020F0502020204030204" pitchFamily="34" charset="0"/>
              </a:rPr>
              <a:t> is </a:t>
            </a:r>
            <a:r>
              <a:rPr lang="en-GB" sz="1800" b="1" dirty="0">
                <a:solidFill>
                  <a:srgbClr val="000000"/>
                </a:solidFill>
                <a:effectLst/>
                <a:latin typeface="Calibri" panose="020F0502020204030204" pitchFamily="34" charset="0"/>
                <a:ea typeface="Calibri" panose="020F0502020204030204" pitchFamily="34" charset="0"/>
              </a:rPr>
              <a:t>more</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than</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double</a:t>
            </a:r>
            <a:r>
              <a:rPr lang="en-GB" sz="1800" dirty="0">
                <a:solidFill>
                  <a:srgbClr val="000000"/>
                </a:solidFill>
                <a:effectLst/>
                <a:latin typeface="Calibri" panose="020F0502020204030204" pitchFamily="34" charset="0"/>
                <a:ea typeface="Calibri" panose="020F0502020204030204" pitchFamily="34" charset="0"/>
              </a:rPr>
              <a:t> that of a disc with a metallicity of -0.3 (the lowest value examined). It was found to be 1.26 AU compare to 0.62 AU for “no absorption” and metallicity of -0.3. This shows the </a:t>
            </a:r>
            <a:r>
              <a:rPr lang="en-GB" sz="1800" b="1" dirty="0">
                <a:solidFill>
                  <a:srgbClr val="000000"/>
                </a:solidFill>
                <a:effectLst/>
                <a:latin typeface="Calibri" panose="020F0502020204030204" pitchFamily="34" charset="0"/>
                <a:ea typeface="Calibri" panose="020F0502020204030204" pitchFamily="34" charset="0"/>
              </a:rPr>
              <a:t>importance</a:t>
            </a:r>
            <a:r>
              <a:rPr lang="en-GB" sz="1800" dirty="0">
                <a:solidFill>
                  <a:srgbClr val="000000"/>
                </a:solidFill>
                <a:effectLst/>
                <a:latin typeface="Calibri" panose="020F0502020204030204" pitchFamily="34" charset="0"/>
                <a:ea typeface="Calibri" panose="020F0502020204030204" pitchFamily="34" charset="0"/>
              </a:rPr>
              <a:t> of considering the </a:t>
            </a:r>
            <a:r>
              <a:rPr lang="en-GB" sz="1800" b="1" dirty="0">
                <a:solidFill>
                  <a:srgbClr val="000000"/>
                </a:solidFill>
                <a:effectLst/>
                <a:latin typeface="Calibri" panose="020F0502020204030204" pitchFamily="34" charset="0"/>
                <a:ea typeface="Calibri" panose="020F0502020204030204" pitchFamily="34" charset="0"/>
              </a:rPr>
              <a:t>presence</a:t>
            </a:r>
            <a:r>
              <a:rPr lang="en-GB" sz="1800" dirty="0">
                <a:solidFill>
                  <a:srgbClr val="000000"/>
                </a:solidFill>
                <a:effectLst/>
                <a:latin typeface="Calibri" panose="020F0502020204030204" pitchFamily="34" charset="0"/>
                <a:ea typeface="Calibri" panose="020F0502020204030204" pitchFamily="34" charset="0"/>
              </a:rPr>
              <a:t> of an </a:t>
            </a:r>
            <a:r>
              <a:rPr lang="en-GB" sz="1800" b="1" dirty="0">
                <a:solidFill>
                  <a:srgbClr val="000000"/>
                </a:solidFill>
                <a:effectLst/>
                <a:latin typeface="Calibri" panose="020F0502020204030204" pitchFamily="34" charset="0"/>
                <a:ea typeface="Calibri" panose="020F0502020204030204" pitchFamily="34" charset="0"/>
              </a:rPr>
              <a:t>optically</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thin</a:t>
            </a:r>
            <a:r>
              <a:rPr lang="en-GB" sz="1800" dirty="0">
                <a:solidFill>
                  <a:srgbClr val="000000"/>
                </a:solidFill>
                <a:effectLst/>
                <a:latin typeface="Calibri" panose="020F0502020204030204" pitchFamily="34" charset="0"/>
                <a:ea typeface="Calibri" panose="020F0502020204030204" pitchFamily="34" charset="0"/>
              </a:rPr>
              <a:t> gaseous disc </a:t>
            </a:r>
            <a:r>
              <a:rPr lang="en-GB" sz="1800" b="1" dirty="0">
                <a:solidFill>
                  <a:srgbClr val="000000"/>
                </a:solidFill>
                <a:effectLst/>
                <a:latin typeface="Calibri" panose="020F0502020204030204" pitchFamily="34" charset="0"/>
                <a:ea typeface="Calibri" panose="020F0502020204030204" pitchFamily="34" charset="0"/>
              </a:rPr>
              <a:t>when</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calculating</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properties</a:t>
            </a:r>
            <a:r>
              <a:rPr lang="en-GB" sz="1800" dirty="0">
                <a:solidFill>
                  <a:srgbClr val="000000"/>
                </a:solidFill>
                <a:effectLst/>
                <a:latin typeface="Calibri" panose="020F0502020204030204" pitchFamily="34" charset="0"/>
                <a:ea typeface="Calibri" panose="020F0502020204030204" pitchFamily="34" charset="0"/>
              </a:rPr>
              <a:t> of a circumstellar </a:t>
            </a:r>
            <a:r>
              <a:rPr lang="en-GB" sz="1800" b="1" dirty="0">
                <a:solidFill>
                  <a:srgbClr val="000000"/>
                </a:solidFill>
                <a:effectLst/>
                <a:latin typeface="Calibri" panose="020F0502020204030204" pitchFamily="34" charset="0"/>
                <a:ea typeface="Calibri" panose="020F0502020204030204" pitchFamily="34" charset="0"/>
              </a:rPr>
              <a:t>disc</a:t>
            </a:r>
            <a:r>
              <a:rPr lang="en-GB" sz="1800" dirty="0">
                <a:solidFill>
                  <a:srgbClr val="000000"/>
                </a:solidFill>
                <a:effectLst/>
                <a:latin typeface="Calibri" panose="020F0502020204030204" pitchFamily="34" charset="0"/>
                <a:ea typeface="Calibri" panose="020F0502020204030204" pitchFamily="34" charset="0"/>
              </a:rPr>
              <a:t>. </a:t>
            </a:r>
          </a:p>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 </a:t>
            </a:r>
          </a:p>
          <a:p>
            <a:pPr marL="12700" indent="-6350" algn="just">
              <a:lnSpc>
                <a:spcPct val="107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Despite a calculated shadowed length of 0.12 AU for a metallicity of 0.3, the temperature profile </a:t>
            </a:r>
            <a:r>
              <a:rPr lang="en-GB" sz="1800" b="1" dirty="0">
                <a:solidFill>
                  <a:srgbClr val="000000"/>
                </a:solidFill>
                <a:effectLst/>
                <a:latin typeface="Calibri" panose="020F0502020204030204" pitchFamily="34" charset="0"/>
                <a:ea typeface="Calibri" panose="020F0502020204030204" pitchFamily="34" charset="0"/>
              </a:rPr>
              <a:t>does not show a kink in the gradient</a:t>
            </a:r>
            <a:r>
              <a:rPr lang="en-GB" sz="1800" dirty="0">
                <a:solidFill>
                  <a:srgbClr val="000000"/>
                </a:solidFill>
                <a:effectLst/>
                <a:latin typeface="Calibri" panose="020F0502020204030204" pitchFamily="34" charset="0"/>
                <a:ea typeface="Calibri" panose="020F0502020204030204" pitchFamily="34" charset="0"/>
              </a:rPr>
              <a:t>. This may be due to the </a:t>
            </a:r>
            <a:r>
              <a:rPr lang="en-GB" sz="1800" b="1" dirty="0">
                <a:solidFill>
                  <a:srgbClr val="000000"/>
                </a:solidFill>
                <a:effectLst/>
                <a:latin typeface="Calibri" panose="020F0502020204030204" pitchFamily="34" charset="0"/>
                <a:ea typeface="Calibri" panose="020F0502020204030204" pitchFamily="34" charset="0"/>
              </a:rPr>
              <a:t>dominance</a:t>
            </a:r>
            <a:r>
              <a:rPr lang="en-GB" sz="1800" dirty="0">
                <a:solidFill>
                  <a:srgbClr val="000000"/>
                </a:solidFill>
                <a:effectLst/>
                <a:latin typeface="Calibri" panose="020F0502020204030204" pitchFamily="34" charset="0"/>
                <a:ea typeface="Calibri" panose="020F0502020204030204" pitchFamily="34" charset="0"/>
              </a:rPr>
              <a:t> of </a:t>
            </a:r>
            <a:r>
              <a:rPr lang="en-GB" sz="1800" b="1" dirty="0">
                <a:solidFill>
                  <a:srgbClr val="000000"/>
                </a:solidFill>
                <a:effectLst/>
                <a:latin typeface="Calibri" panose="020F0502020204030204" pitchFamily="34" charset="0"/>
                <a:ea typeface="Calibri" panose="020F0502020204030204" pitchFamily="34" charset="0"/>
              </a:rPr>
              <a:t>diffusive</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heating</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being</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similar</a:t>
            </a:r>
            <a:r>
              <a:rPr lang="en-GB" sz="1800" dirty="0">
                <a:solidFill>
                  <a:srgbClr val="000000"/>
                </a:solidFill>
                <a:effectLst/>
                <a:latin typeface="Calibri" panose="020F0502020204030204" pitchFamily="34" charset="0"/>
                <a:ea typeface="Calibri" panose="020F0502020204030204" pitchFamily="34" charset="0"/>
              </a:rPr>
              <a:t> to that of a flared disc. Further investigation is needed to understand the cause of this discrepancy.</a:t>
            </a:r>
          </a:p>
          <a:p>
            <a:pPr marL="6350" indent="-6350">
              <a:lnSpc>
                <a:spcPct val="107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 </a:t>
            </a:r>
          </a:p>
          <a:p>
            <a:pPr marL="6350" indent="-6350">
              <a:lnSpc>
                <a:spcPct val="107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 </a:t>
            </a:r>
          </a:p>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 </a:t>
            </a:r>
          </a:p>
        </p:txBody>
      </p:sp>
      <p:sp>
        <p:nvSpPr>
          <p:cNvPr id="4" name="Slide Number Placeholder 3"/>
          <p:cNvSpPr>
            <a:spLocks noGrp="1"/>
          </p:cNvSpPr>
          <p:nvPr>
            <p:ph type="sldNum" sz="quarter" idx="5"/>
          </p:nvPr>
        </p:nvSpPr>
        <p:spPr/>
        <p:txBody>
          <a:bodyPr/>
          <a:lstStyle/>
          <a:p>
            <a:fld id="{0A23B06D-F5FB-4D03-BF24-0EA7CC88E535}" type="slidenum">
              <a:rPr lang="en-GB" smtClean="0"/>
              <a:t>15</a:t>
            </a:fld>
            <a:endParaRPr lang="en-GB"/>
          </a:p>
        </p:txBody>
      </p:sp>
    </p:spTree>
    <p:extLst>
      <p:ext uri="{BB962C8B-B14F-4D97-AF65-F5344CB8AC3E}">
        <p14:creationId xmlns:p14="http://schemas.microsoft.com/office/powerpoint/2010/main" val="2116929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The result does demonstrate that, in line with David Tsang's theory, an increase in metallicity does results in the extinction of the shadowed region. </a:t>
            </a:r>
          </a:p>
        </p:txBody>
      </p:sp>
      <p:sp>
        <p:nvSpPr>
          <p:cNvPr id="4" name="Slide Number Placeholder 3"/>
          <p:cNvSpPr>
            <a:spLocks noGrp="1"/>
          </p:cNvSpPr>
          <p:nvPr>
            <p:ph type="sldNum" sz="quarter" idx="5"/>
          </p:nvPr>
        </p:nvSpPr>
        <p:spPr/>
        <p:txBody>
          <a:bodyPr/>
          <a:lstStyle/>
          <a:p>
            <a:fld id="{0A23B06D-F5FB-4D03-BF24-0EA7CC88E535}" type="slidenum">
              <a:rPr lang="en-GB" smtClean="0"/>
              <a:t>16</a:t>
            </a:fld>
            <a:endParaRPr lang="en-GB"/>
          </a:p>
        </p:txBody>
      </p:sp>
    </p:spTree>
    <p:extLst>
      <p:ext uri="{BB962C8B-B14F-4D97-AF65-F5344CB8AC3E}">
        <p14:creationId xmlns:p14="http://schemas.microsoft.com/office/powerpoint/2010/main" val="567401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50" indent="-6350" algn="just">
              <a:lnSpc>
                <a:spcPct val="107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Lack of knowledge about the </a:t>
            </a:r>
            <a:r>
              <a:rPr lang="en-GB" sz="1800" b="1" dirty="0">
                <a:solidFill>
                  <a:srgbClr val="000000"/>
                </a:solidFill>
                <a:effectLst/>
                <a:latin typeface="Calibri" panose="020F0502020204030204" pitchFamily="34" charset="0"/>
                <a:ea typeface="Calibri" panose="020F0502020204030204" pitchFamily="34" charset="0"/>
              </a:rPr>
              <a:t>inner disc</a:t>
            </a:r>
            <a:r>
              <a:rPr lang="en-GB" sz="1800" dirty="0">
                <a:solidFill>
                  <a:srgbClr val="000000"/>
                </a:solidFill>
                <a:effectLst/>
                <a:latin typeface="Calibri" panose="020F0502020204030204" pitchFamily="34" charset="0"/>
                <a:ea typeface="Calibri" panose="020F0502020204030204" pitchFamily="34" charset="0"/>
              </a:rPr>
              <a:t> and </a:t>
            </a:r>
            <a:r>
              <a:rPr lang="en-GB" sz="1800" b="1" dirty="0">
                <a:solidFill>
                  <a:srgbClr val="000000"/>
                </a:solidFill>
                <a:effectLst/>
                <a:latin typeface="Calibri" panose="020F0502020204030204" pitchFamily="34" charset="0"/>
                <a:ea typeface="Calibri" panose="020F0502020204030204" pitchFamily="34" charset="0"/>
              </a:rPr>
              <a:t>puff</a:t>
            </a:r>
            <a:r>
              <a:rPr lang="en-GB" sz="1800" dirty="0">
                <a:solidFill>
                  <a:srgbClr val="000000"/>
                </a:solidFill>
                <a:effectLst/>
                <a:latin typeface="Calibri" panose="020F0502020204030204" pitchFamily="34" charset="0"/>
                <a:ea typeface="Calibri" panose="020F0502020204030204" pitchFamily="34" charset="0"/>
              </a:rPr>
              <a:t>-</a:t>
            </a:r>
            <a:r>
              <a:rPr lang="en-GB" sz="1800" b="1" dirty="0">
                <a:solidFill>
                  <a:srgbClr val="000000"/>
                </a:solidFill>
                <a:effectLst/>
                <a:latin typeface="Calibri" panose="020F0502020204030204" pitchFamily="34" charset="0"/>
                <a:ea typeface="Calibri" panose="020F0502020204030204" pitchFamily="34" charset="0"/>
              </a:rPr>
              <a:t>up</a:t>
            </a:r>
            <a:r>
              <a:rPr lang="en-GB" sz="1800" dirty="0">
                <a:solidFill>
                  <a:srgbClr val="000000"/>
                </a:solidFill>
                <a:effectLst/>
                <a:latin typeface="Calibri" panose="020F0502020204030204" pitchFamily="34" charset="0"/>
                <a:ea typeface="Calibri" panose="020F0502020204030204" pitchFamily="34" charset="0"/>
              </a:rPr>
              <a:t> rim structure is a </a:t>
            </a:r>
            <a:r>
              <a:rPr lang="en-GB" sz="1800" b="1" dirty="0">
                <a:solidFill>
                  <a:srgbClr val="000000"/>
                </a:solidFill>
                <a:effectLst/>
                <a:latin typeface="Calibri" panose="020F0502020204030204" pitchFamily="34" charset="0"/>
                <a:ea typeface="Calibri" panose="020F0502020204030204" pitchFamily="34" charset="0"/>
              </a:rPr>
              <a:t>major</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source</a:t>
            </a:r>
            <a:r>
              <a:rPr lang="en-GB" sz="1800" dirty="0">
                <a:solidFill>
                  <a:srgbClr val="000000"/>
                </a:solidFill>
                <a:effectLst/>
                <a:latin typeface="Calibri" panose="020F0502020204030204" pitchFamily="34" charset="0"/>
                <a:ea typeface="Calibri" panose="020F0502020204030204" pitchFamily="34" charset="0"/>
              </a:rPr>
              <a:t> of </a:t>
            </a:r>
            <a:r>
              <a:rPr lang="en-GB" sz="1800" b="1" dirty="0">
                <a:solidFill>
                  <a:srgbClr val="000000"/>
                </a:solidFill>
                <a:effectLst/>
                <a:latin typeface="Calibri" panose="020F0502020204030204" pitchFamily="34" charset="0"/>
                <a:ea typeface="Calibri" panose="020F0502020204030204" pitchFamily="34" charset="0"/>
              </a:rPr>
              <a:t>uncertainty </a:t>
            </a:r>
            <a:r>
              <a:rPr lang="en-GB" sz="1800" dirty="0">
                <a:solidFill>
                  <a:srgbClr val="000000"/>
                </a:solidFill>
                <a:effectLst/>
                <a:latin typeface="Calibri" panose="020F0502020204030204" pitchFamily="34" charset="0"/>
                <a:ea typeface="Calibri" panose="020F0502020204030204" pitchFamily="34" charset="0"/>
              </a:rPr>
              <a:t>when studying circumstellar discs.</a:t>
            </a:r>
          </a:p>
          <a:p>
            <a:pPr marL="6350" indent="-6350">
              <a:lnSpc>
                <a:spcPct val="107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 </a:t>
            </a:r>
          </a:p>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In our model, we assume </a:t>
            </a:r>
            <a:r>
              <a:rPr lang="en-GB" sz="1800" b="1" dirty="0">
                <a:solidFill>
                  <a:srgbClr val="000000"/>
                </a:solidFill>
                <a:effectLst/>
                <a:latin typeface="Calibri" panose="020F0502020204030204" pitchFamily="34" charset="0"/>
                <a:ea typeface="Calibri" panose="020F0502020204030204" pitchFamily="34" charset="0"/>
              </a:rPr>
              <a:t>dust evaporates independent </a:t>
            </a:r>
            <a:r>
              <a:rPr lang="en-GB" sz="1800" dirty="0">
                <a:solidFill>
                  <a:srgbClr val="000000"/>
                </a:solidFill>
                <a:effectLst/>
                <a:latin typeface="Calibri" panose="020F0502020204030204" pitchFamily="34" charset="0"/>
                <a:ea typeface="Calibri" panose="020F0502020204030204" pitchFamily="34" charset="0"/>
              </a:rPr>
              <a:t>of </a:t>
            </a:r>
            <a:r>
              <a:rPr lang="en-GB" sz="1800" b="1" dirty="0">
                <a:solidFill>
                  <a:srgbClr val="000000"/>
                </a:solidFill>
                <a:effectLst/>
                <a:latin typeface="Calibri" panose="020F0502020204030204" pitchFamily="34" charset="0"/>
                <a:ea typeface="Calibri" panose="020F0502020204030204" pitchFamily="34" charset="0"/>
              </a:rPr>
              <a:t>density</a:t>
            </a:r>
            <a:r>
              <a:rPr lang="en-GB" sz="1800" dirty="0">
                <a:solidFill>
                  <a:srgbClr val="000000"/>
                </a:solidFill>
                <a:effectLst/>
                <a:latin typeface="Calibri" panose="020F0502020204030204" pitchFamily="34" charset="0"/>
                <a:ea typeface="Calibri" panose="020F0502020204030204" pitchFamily="34" charset="0"/>
              </a:rPr>
              <a:t>. But incorporating  the </a:t>
            </a:r>
            <a:r>
              <a:rPr lang="en-GB" sz="1800" b="1" dirty="0">
                <a:solidFill>
                  <a:srgbClr val="000000"/>
                </a:solidFill>
                <a:effectLst/>
                <a:latin typeface="Calibri" panose="020F0502020204030204" pitchFamily="34" charset="0"/>
                <a:ea typeface="Calibri" panose="020F0502020204030204" pitchFamily="34" charset="0"/>
              </a:rPr>
              <a:t>unique sublimation temperature </a:t>
            </a:r>
            <a:r>
              <a:rPr lang="en-GB" sz="1800" dirty="0">
                <a:solidFill>
                  <a:srgbClr val="000000"/>
                </a:solidFill>
                <a:effectLst/>
                <a:latin typeface="Calibri" panose="020F0502020204030204" pitchFamily="34" charset="0"/>
                <a:ea typeface="Calibri" panose="020F0502020204030204" pitchFamily="34" charset="0"/>
              </a:rPr>
              <a:t>of different </a:t>
            </a:r>
            <a:r>
              <a:rPr lang="en-GB" sz="1800" b="1" dirty="0">
                <a:solidFill>
                  <a:srgbClr val="000000"/>
                </a:solidFill>
                <a:effectLst/>
                <a:latin typeface="Calibri" panose="020F0502020204030204" pitchFamily="34" charset="0"/>
                <a:ea typeface="Calibri" panose="020F0502020204030204" pitchFamily="34" charset="0"/>
              </a:rPr>
              <a:t>density</a:t>
            </a:r>
            <a:r>
              <a:rPr lang="en-GB" sz="1800" dirty="0">
                <a:solidFill>
                  <a:srgbClr val="000000"/>
                </a:solidFill>
                <a:effectLst/>
                <a:latin typeface="Calibri" panose="020F0502020204030204" pitchFamily="34" charset="0"/>
                <a:ea typeface="Calibri" panose="020F0502020204030204" pitchFamily="34" charset="0"/>
              </a:rPr>
              <a:t> can </a:t>
            </a:r>
            <a:r>
              <a:rPr lang="en-GB" sz="1800" b="1" dirty="0">
                <a:solidFill>
                  <a:srgbClr val="000000"/>
                </a:solidFill>
                <a:effectLst/>
                <a:latin typeface="Calibri" panose="020F0502020204030204" pitchFamily="34" charset="0"/>
                <a:ea typeface="Calibri" panose="020F0502020204030204" pitchFamily="34" charset="0"/>
              </a:rPr>
              <a:t>improve </a:t>
            </a:r>
            <a:r>
              <a:rPr lang="en-GB" sz="1800" dirty="0">
                <a:solidFill>
                  <a:srgbClr val="000000"/>
                </a:solidFill>
                <a:effectLst/>
                <a:latin typeface="Calibri" panose="020F0502020204030204" pitchFamily="34" charset="0"/>
                <a:ea typeface="Calibri" panose="020F0502020204030204" pitchFamily="34" charset="0"/>
              </a:rPr>
              <a:t>the </a:t>
            </a:r>
            <a:r>
              <a:rPr lang="en-GB" sz="1800" b="1" dirty="0">
                <a:solidFill>
                  <a:srgbClr val="000000"/>
                </a:solidFill>
                <a:effectLst/>
                <a:latin typeface="Calibri" panose="020F0502020204030204" pitchFamily="34" charset="0"/>
                <a:ea typeface="Calibri" panose="020F0502020204030204" pitchFamily="34" charset="0"/>
              </a:rPr>
              <a:t>precision </a:t>
            </a:r>
            <a:r>
              <a:rPr lang="en-GB" sz="1800" dirty="0">
                <a:solidFill>
                  <a:srgbClr val="000000"/>
                </a:solidFill>
                <a:effectLst/>
                <a:latin typeface="Calibri" panose="020F0502020204030204" pitchFamily="34" charset="0"/>
                <a:ea typeface="Calibri" panose="020F0502020204030204" pitchFamily="34" charset="0"/>
              </a:rPr>
              <a:t>of the model. This allows the rim front to have a </a:t>
            </a:r>
            <a:r>
              <a:rPr lang="en-GB" sz="1800" b="1" dirty="0">
                <a:solidFill>
                  <a:srgbClr val="000000"/>
                </a:solidFill>
                <a:effectLst/>
                <a:latin typeface="Calibri" panose="020F0502020204030204" pitchFamily="34" charset="0"/>
                <a:ea typeface="Calibri" panose="020F0502020204030204" pitchFamily="34" charset="0"/>
              </a:rPr>
              <a:t>more rounded </a:t>
            </a:r>
            <a:r>
              <a:rPr lang="en-GB" sz="1800" dirty="0">
                <a:solidFill>
                  <a:srgbClr val="000000"/>
                </a:solidFill>
                <a:effectLst/>
                <a:latin typeface="Calibri" panose="020F0502020204030204" pitchFamily="34" charset="0"/>
                <a:ea typeface="Calibri" panose="020F0502020204030204" pitchFamily="34" charset="0"/>
              </a:rPr>
              <a:t>form, rather than a </a:t>
            </a:r>
            <a:r>
              <a:rPr lang="en-GB" sz="1800" b="1" dirty="0">
                <a:solidFill>
                  <a:srgbClr val="000000"/>
                </a:solidFill>
                <a:effectLst/>
                <a:latin typeface="Calibri" panose="020F0502020204030204" pitchFamily="34" charset="0"/>
                <a:ea typeface="Calibri" panose="020F0502020204030204" pitchFamily="34" charset="0"/>
              </a:rPr>
              <a:t>uniform </a:t>
            </a:r>
            <a:r>
              <a:rPr lang="en-GB" sz="1800" dirty="0">
                <a:solidFill>
                  <a:srgbClr val="000000"/>
                </a:solidFill>
                <a:effectLst/>
                <a:latin typeface="Calibri" panose="020F0502020204030204" pitchFamily="34" charset="0"/>
                <a:ea typeface="Calibri" panose="020F0502020204030204" pitchFamily="34" charset="0"/>
              </a:rPr>
              <a:t>vertical puffed </a:t>
            </a:r>
            <a:r>
              <a:rPr lang="en-GB" sz="1800" b="1" dirty="0">
                <a:solidFill>
                  <a:srgbClr val="000000"/>
                </a:solidFill>
                <a:effectLst/>
                <a:latin typeface="Calibri" panose="020F0502020204030204" pitchFamily="34" charset="0"/>
                <a:ea typeface="Calibri" panose="020F0502020204030204" pitchFamily="34" charset="0"/>
              </a:rPr>
              <a:t>rim</a:t>
            </a:r>
            <a:r>
              <a:rPr lang="en-GB" sz="1800" dirty="0">
                <a:solidFill>
                  <a:srgbClr val="000000"/>
                </a:solidFill>
                <a:effectLst/>
                <a:latin typeface="Calibri" panose="020F0502020204030204" pitchFamily="34" charset="0"/>
                <a:ea typeface="Calibri" panose="020F0502020204030204" pitchFamily="34" charset="0"/>
              </a:rPr>
              <a:t>. </a:t>
            </a:r>
          </a:p>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Modelling often assumes dust and gas in the disc are fully coupled and have </a:t>
            </a:r>
            <a:r>
              <a:rPr lang="en-GB" sz="1800" b="1" dirty="0">
                <a:solidFill>
                  <a:srgbClr val="000000"/>
                </a:solidFill>
                <a:effectLst/>
                <a:latin typeface="Calibri" panose="020F0502020204030204" pitchFamily="34" charset="0"/>
                <a:ea typeface="Calibri" panose="020F0502020204030204" pitchFamily="34" charset="0"/>
              </a:rPr>
              <a:t>equal</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temperatures</a:t>
            </a:r>
            <a:r>
              <a:rPr lang="en-GB" sz="1800" dirty="0">
                <a:solidFill>
                  <a:srgbClr val="000000"/>
                </a:solidFill>
                <a:effectLst/>
                <a:latin typeface="Calibri" panose="020F0502020204030204" pitchFamily="34" charset="0"/>
                <a:ea typeface="Calibri" panose="020F0502020204030204" pitchFamily="34" charset="0"/>
              </a:rPr>
              <a:t>, but this may not always be true, </a:t>
            </a:r>
            <a:r>
              <a:rPr lang="en-GB" sz="1800" b="1" dirty="0">
                <a:solidFill>
                  <a:srgbClr val="000000"/>
                </a:solidFill>
                <a:effectLst/>
                <a:latin typeface="Calibri" panose="020F0502020204030204" pitchFamily="34" charset="0"/>
                <a:ea typeface="Calibri" panose="020F0502020204030204" pitchFamily="34" charset="0"/>
              </a:rPr>
              <a:t>particularly</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near</a:t>
            </a:r>
            <a:r>
              <a:rPr lang="en-GB" sz="1800" dirty="0">
                <a:solidFill>
                  <a:srgbClr val="000000"/>
                </a:solidFill>
                <a:effectLst/>
                <a:latin typeface="Calibri" panose="020F0502020204030204" pitchFamily="34" charset="0"/>
                <a:ea typeface="Calibri" panose="020F0502020204030204" pitchFamily="34" charset="0"/>
              </a:rPr>
              <a:t> the disc </a:t>
            </a:r>
            <a:r>
              <a:rPr lang="en-GB" sz="1800" b="1" dirty="0">
                <a:solidFill>
                  <a:srgbClr val="000000"/>
                </a:solidFill>
                <a:effectLst/>
                <a:latin typeface="Calibri" panose="020F0502020204030204" pitchFamily="34" charset="0"/>
                <a:ea typeface="Calibri" panose="020F0502020204030204" pitchFamily="34" charset="0"/>
              </a:rPr>
              <a:t>surface</a:t>
            </a:r>
            <a:r>
              <a:rPr lang="en-GB" sz="1800" dirty="0">
                <a:solidFill>
                  <a:srgbClr val="000000"/>
                </a:solidFill>
                <a:effectLst/>
                <a:latin typeface="Calibri" panose="020F0502020204030204" pitchFamily="34" charset="0"/>
                <a:ea typeface="Calibri" panose="020F0502020204030204" pitchFamily="34" charset="0"/>
              </a:rPr>
              <a:t> where gas temperature is higher than dust. However, the gas can quickly adjust to the dust's temperature, resulting in similar temperatures for both, </a:t>
            </a:r>
            <a:r>
              <a:rPr lang="en-GB" sz="1800" b="1" dirty="0">
                <a:solidFill>
                  <a:srgbClr val="000000"/>
                </a:solidFill>
                <a:effectLst/>
                <a:latin typeface="Calibri" panose="020F0502020204030204" pitchFamily="34" charset="0"/>
                <a:ea typeface="Calibri" panose="020F0502020204030204" pitchFamily="34" charset="0"/>
              </a:rPr>
              <a:t>reducing</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overall</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energy</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transfer</a:t>
            </a:r>
            <a:r>
              <a:rPr lang="en-GB" sz="1800" dirty="0">
                <a:solidFill>
                  <a:srgbClr val="000000"/>
                </a:solidFill>
                <a:effectLst/>
                <a:latin typeface="Calibri" panose="020F0502020204030204" pitchFamily="34" charset="0"/>
                <a:ea typeface="Calibri" panose="020F0502020204030204" pitchFamily="34" charset="0"/>
              </a:rPr>
              <a:t> to the midplane. </a:t>
            </a:r>
          </a:p>
          <a:p>
            <a:pPr marL="6350" indent="-6350">
              <a:lnSpc>
                <a:spcPct val="104000"/>
              </a:lnSpc>
              <a:spcAft>
                <a:spcPts val="820"/>
              </a:spcAft>
            </a:pPr>
            <a:r>
              <a:rPr lang="en-GB" sz="1800" b="1" dirty="0">
                <a:solidFill>
                  <a:srgbClr val="000000"/>
                </a:solidFill>
                <a:effectLst/>
                <a:latin typeface="Calibri" panose="020F0502020204030204" pitchFamily="34" charset="0"/>
                <a:ea typeface="Calibri" panose="020F0502020204030204" pitchFamily="34" charset="0"/>
              </a:rPr>
              <a:t>Gas</a:t>
            </a:r>
            <a:r>
              <a:rPr lang="en-GB" sz="1800" dirty="0">
                <a:solidFill>
                  <a:srgbClr val="000000"/>
                </a:solidFill>
                <a:effectLst/>
                <a:latin typeface="Calibri" panose="020F0502020204030204" pitchFamily="34" charset="0"/>
                <a:ea typeface="Calibri" panose="020F0502020204030204" pitchFamily="34" charset="0"/>
              </a:rPr>
              <a:t> and </a:t>
            </a:r>
            <a:r>
              <a:rPr lang="en-GB" sz="1800" b="1" dirty="0">
                <a:solidFill>
                  <a:srgbClr val="000000"/>
                </a:solidFill>
                <a:effectLst/>
                <a:latin typeface="Calibri" panose="020F0502020204030204" pitchFamily="34" charset="0"/>
                <a:ea typeface="Calibri" panose="020F0502020204030204" pitchFamily="34" charset="0"/>
              </a:rPr>
              <a:t>dust</a:t>
            </a:r>
            <a:r>
              <a:rPr lang="en-GB" sz="1800" dirty="0">
                <a:solidFill>
                  <a:srgbClr val="000000"/>
                </a:solidFill>
                <a:effectLst/>
                <a:latin typeface="Calibri" panose="020F0502020204030204" pitchFamily="34" charset="0"/>
                <a:ea typeface="Calibri" panose="020F0502020204030204" pitchFamily="34" charset="0"/>
              </a:rPr>
              <a:t> opacities are </a:t>
            </a:r>
            <a:r>
              <a:rPr lang="en-GB" sz="1800" b="1" dirty="0">
                <a:solidFill>
                  <a:srgbClr val="000000"/>
                </a:solidFill>
                <a:effectLst/>
                <a:latin typeface="Calibri" panose="020F0502020204030204" pitchFamily="34" charset="0"/>
                <a:ea typeface="Calibri" panose="020F0502020204030204" pitchFamily="34" charset="0"/>
              </a:rPr>
              <a:t>treated</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separately</a:t>
            </a:r>
            <a:r>
              <a:rPr lang="en-GB" sz="1800" dirty="0">
                <a:solidFill>
                  <a:srgbClr val="000000"/>
                </a:solidFill>
                <a:effectLst/>
                <a:latin typeface="Calibri" panose="020F0502020204030204" pitchFamily="34" charset="0"/>
                <a:ea typeface="Calibri" panose="020F0502020204030204" pitchFamily="34" charset="0"/>
              </a:rPr>
              <a:t>, with gas opacity primarily affecting gaseous discs and dust extinction primarily affecting dusty discs. However, in the </a:t>
            </a:r>
            <a:r>
              <a:rPr lang="en-GB" sz="1800" b="1" dirty="0">
                <a:solidFill>
                  <a:srgbClr val="000000"/>
                </a:solidFill>
                <a:effectLst/>
                <a:latin typeface="Calibri" panose="020F0502020204030204" pitchFamily="34" charset="0"/>
                <a:ea typeface="Calibri" panose="020F0502020204030204" pitchFamily="34" charset="0"/>
              </a:rPr>
              <a:t>puffed</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rim</a:t>
            </a:r>
            <a:r>
              <a:rPr lang="en-GB" sz="1800" dirty="0">
                <a:solidFill>
                  <a:srgbClr val="000000"/>
                </a:solidFill>
                <a:effectLst/>
                <a:latin typeface="Calibri" panose="020F0502020204030204" pitchFamily="34" charset="0"/>
                <a:ea typeface="Calibri" panose="020F0502020204030204" pitchFamily="34" charset="0"/>
              </a:rPr>
              <a:t>, it's important to consider </a:t>
            </a:r>
            <a:r>
              <a:rPr lang="en-GB" sz="1800" b="1" dirty="0">
                <a:solidFill>
                  <a:srgbClr val="000000"/>
                </a:solidFill>
                <a:effectLst/>
                <a:latin typeface="Calibri" panose="020F0502020204030204" pitchFamily="34" charset="0"/>
                <a:ea typeface="Calibri" panose="020F0502020204030204" pitchFamily="34" charset="0"/>
              </a:rPr>
              <a:t>both</a:t>
            </a:r>
            <a:r>
              <a:rPr lang="en-GB" sz="1800" dirty="0">
                <a:solidFill>
                  <a:srgbClr val="000000"/>
                </a:solidFill>
                <a:effectLst/>
                <a:latin typeface="Calibri" panose="020F0502020204030204" pitchFamily="34" charset="0"/>
                <a:ea typeface="Calibri" panose="020F0502020204030204" pitchFamily="34" charset="0"/>
              </a:rPr>
              <a:t> dust and gas opacity </a:t>
            </a:r>
            <a:r>
              <a:rPr lang="en-GB" sz="1800" b="1" dirty="0">
                <a:solidFill>
                  <a:srgbClr val="000000"/>
                </a:solidFill>
                <a:effectLst/>
                <a:latin typeface="Calibri" panose="020F0502020204030204" pitchFamily="34" charset="0"/>
                <a:ea typeface="Calibri" panose="020F0502020204030204" pitchFamily="34" charset="0"/>
              </a:rPr>
              <a:t>simultaneously</a:t>
            </a:r>
            <a:r>
              <a:rPr lang="en-GB" sz="1800" dirty="0">
                <a:solidFill>
                  <a:srgbClr val="000000"/>
                </a:solidFill>
                <a:effectLst/>
                <a:latin typeface="Calibri" panose="020F0502020204030204" pitchFamily="34" charset="0"/>
                <a:ea typeface="Calibri" panose="020F0502020204030204" pitchFamily="34" charset="0"/>
              </a:rPr>
              <a:t> as </a:t>
            </a:r>
            <a:r>
              <a:rPr lang="en-GB" sz="1800" b="1" dirty="0">
                <a:solidFill>
                  <a:srgbClr val="000000"/>
                </a:solidFill>
                <a:effectLst/>
                <a:latin typeface="Calibri" panose="020F0502020204030204" pitchFamily="34" charset="0"/>
                <a:ea typeface="Calibri" panose="020F0502020204030204" pitchFamily="34" charset="0"/>
              </a:rPr>
              <a:t>both</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opacities</a:t>
            </a:r>
            <a:r>
              <a:rPr lang="en-GB" sz="1800" dirty="0">
                <a:solidFill>
                  <a:srgbClr val="000000"/>
                </a:solidFill>
                <a:effectLst/>
                <a:latin typeface="Calibri" panose="020F0502020204030204" pitchFamily="34" charset="0"/>
                <a:ea typeface="Calibri" panose="020F0502020204030204" pitchFamily="34" charset="0"/>
              </a:rPr>
              <a:t> are likely to be </a:t>
            </a:r>
            <a:r>
              <a:rPr lang="en-GB" sz="1800" b="1" dirty="0">
                <a:solidFill>
                  <a:srgbClr val="000000"/>
                </a:solidFill>
                <a:effectLst/>
                <a:latin typeface="Calibri" panose="020F0502020204030204" pitchFamily="34" charset="0"/>
                <a:ea typeface="Calibri" panose="020F0502020204030204" pitchFamily="34" charset="0"/>
              </a:rPr>
              <a:t>significant</a:t>
            </a:r>
            <a:r>
              <a:rPr lang="en-GB" sz="1800" dirty="0">
                <a:solidFill>
                  <a:srgbClr val="000000"/>
                </a:solidFill>
                <a:effectLst/>
                <a:latin typeface="Calibri" panose="020F0502020204030204" pitchFamily="34" charset="0"/>
                <a:ea typeface="Calibri" panose="020F0502020204030204" pitchFamily="34" charset="0"/>
              </a:rPr>
              <a:t>. </a:t>
            </a:r>
          </a:p>
          <a:p>
            <a:pPr marL="6350" indent="-6350">
              <a:lnSpc>
                <a:spcPct val="104000"/>
              </a:lnSpc>
              <a:spcAft>
                <a:spcPts val="820"/>
              </a:spcAft>
            </a:pPr>
            <a:r>
              <a:rPr lang="en-GB" sz="1800" b="1" dirty="0">
                <a:solidFill>
                  <a:srgbClr val="000000"/>
                </a:solidFill>
                <a:effectLst/>
                <a:latin typeface="Calibri" panose="020F0502020204030204" pitchFamily="34" charset="0"/>
                <a:ea typeface="Calibri" panose="020F0502020204030204" pitchFamily="34" charset="0"/>
              </a:rPr>
              <a:t>Opacity tables</a:t>
            </a:r>
            <a:r>
              <a:rPr lang="en-GB" sz="1800" dirty="0">
                <a:solidFill>
                  <a:srgbClr val="000000"/>
                </a:solidFill>
                <a:effectLst/>
                <a:latin typeface="Calibri" panose="020F0502020204030204" pitchFamily="34" charset="0"/>
                <a:ea typeface="Calibri" panose="020F0502020204030204" pitchFamily="34" charset="0"/>
              </a:rPr>
              <a:t> from the Malygin Project can </a:t>
            </a:r>
            <a:r>
              <a:rPr lang="en-GB" sz="1800" b="1" dirty="0">
                <a:solidFill>
                  <a:srgbClr val="000000"/>
                </a:solidFill>
                <a:effectLst/>
                <a:latin typeface="Calibri" panose="020F0502020204030204" pitchFamily="34" charset="0"/>
                <a:ea typeface="Calibri" panose="020F0502020204030204" pitchFamily="34" charset="0"/>
              </a:rPr>
              <a:t>simplify</a:t>
            </a:r>
            <a:r>
              <a:rPr lang="en-GB" sz="1800" dirty="0">
                <a:solidFill>
                  <a:srgbClr val="000000"/>
                </a:solidFill>
                <a:effectLst/>
                <a:latin typeface="Calibri" panose="020F0502020204030204" pitchFamily="34" charset="0"/>
                <a:ea typeface="Calibri" panose="020F0502020204030204" pitchFamily="34" charset="0"/>
              </a:rPr>
              <a:t> calculation of gas opacities, but the use of different tables can result in </a:t>
            </a:r>
            <a:r>
              <a:rPr lang="en-GB" sz="1800" b="1" dirty="0">
                <a:solidFill>
                  <a:srgbClr val="000000"/>
                </a:solidFill>
                <a:effectLst/>
                <a:latin typeface="Calibri" panose="020F0502020204030204" pitchFamily="34" charset="0"/>
                <a:ea typeface="Calibri" panose="020F0502020204030204" pitchFamily="34" charset="0"/>
              </a:rPr>
              <a:t>variation</a:t>
            </a:r>
            <a:r>
              <a:rPr lang="en-GB" sz="1800" dirty="0">
                <a:solidFill>
                  <a:srgbClr val="000000"/>
                </a:solidFill>
                <a:effectLst/>
                <a:latin typeface="Calibri" panose="020F0502020204030204" pitchFamily="34" charset="0"/>
                <a:ea typeface="Calibri" panose="020F0502020204030204" pitchFamily="34" charset="0"/>
              </a:rPr>
              <a:t> in </a:t>
            </a:r>
            <a:r>
              <a:rPr lang="en-GB" sz="1800" b="1" dirty="0">
                <a:solidFill>
                  <a:srgbClr val="000000"/>
                </a:solidFill>
                <a:effectLst/>
                <a:latin typeface="Calibri" panose="020F0502020204030204" pitchFamily="34" charset="0"/>
                <a:ea typeface="Calibri" panose="020F0502020204030204" pitchFamily="34" charset="0"/>
              </a:rPr>
              <a:t>temperature</a:t>
            </a:r>
            <a:r>
              <a:rPr lang="en-GB" sz="1800" dirty="0">
                <a:solidFill>
                  <a:srgbClr val="000000"/>
                </a:solidFill>
                <a:effectLst/>
                <a:latin typeface="Calibri" panose="020F0502020204030204" pitchFamily="34" charset="0"/>
                <a:ea typeface="Calibri" panose="020F0502020204030204" pitchFamily="34" charset="0"/>
              </a:rPr>
              <a:t> measurement because of differing interpretation of chemical equilibrium.  </a:t>
            </a:r>
          </a:p>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 In our study, we used a </a:t>
            </a:r>
            <a:r>
              <a:rPr lang="en-GB" sz="1800" b="1" dirty="0">
                <a:solidFill>
                  <a:srgbClr val="000000"/>
                </a:solidFill>
                <a:effectLst/>
                <a:latin typeface="Calibri" panose="020F0502020204030204" pitchFamily="34" charset="0"/>
                <a:ea typeface="Calibri" panose="020F0502020204030204" pitchFamily="34" charset="0"/>
              </a:rPr>
              <a:t>gas surface density</a:t>
            </a:r>
            <a:r>
              <a:rPr lang="en-GB" sz="1800" dirty="0">
                <a:solidFill>
                  <a:srgbClr val="000000"/>
                </a:solidFill>
                <a:effectLst/>
                <a:latin typeface="Calibri" panose="020F0502020204030204" pitchFamily="34" charset="0"/>
                <a:ea typeface="Calibri" panose="020F0502020204030204" pitchFamily="34" charset="0"/>
              </a:rPr>
              <a:t> profile from </a:t>
            </a:r>
            <a:r>
              <a:rPr lang="en-GB" sz="1800" dirty="0" err="1">
                <a:solidFill>
                  <a:srgbClr val="000000"/>
                </a:solidFill>
                <a:effectLst/>
                <a:latin typeface="Calibri" panose="020F0502020204030204" pitchFamily="34" charset="0"/>
                <a:ea typeface="Calibri" panose="020F0502020204030204" pitchFamily="34" charset="0"/>
              </a:rPr>
              <a:t>Ayliffe</a:t>
            </a:r>
            <a:r>
              <a:rPr lang="en-GB" sz="1800" dirty="0">
                <a:solidFill>
                  <a:srgbClr val="000000"/>
                </a:solidFill>
                <a:effectLst/>
                <a:latin typeface="Calibri" panose="020F0502020204030204" pitchFamily="34" charset="0"/>
                <a:ea typeface="Calibri" panose="020F0502020204030204" pitchFamily="34" charset="0"/>
              </a:rPr>
              <a:t> and Bate, but the constant was adjusted through trial and error. This </a:t>
            </a:r>
            <a:r>
              <a:rPr lang="en-GB" sz="1800" b="1" dirty="0">
                <a:solidFill>
                  <a:srgbClr val="000000"/>
                </a:solidFill>
                <a:effectLst/>
                <a:latin typeface="Calibri" panose="020F0502020204030204" pitchFamily="34" charset="0"/>
                <a:ea typeface="Calibri" panose="020F0502020204030204" pitchFamily="34" charset="0"/>
              </a:rPr>
              <a:t>adjustment</a:t>
            </a:r>
            <a:r>
              <a:rPr lang="en-GB" sz="1800" dirty="0">
                <a:solidFill>
                  <a:srgbClr val="000000"/>
                </a:solidFill>
                <a:effectLst/>
                <a:latin typeface="Calibri" panose="020F0502020204030204" pitchFamily="34" charset="0"/>
                <a:ea typeface="Calibri" panose="020F0502020204030204" pitchFamily="34" charset="0"/>
              </a:rPr>
              <a:t> was </a:t>
            </a:r>
            <a:r>
              <a:rPr lang="en-GB" sz="1800" b="1" dirty="0">
                <a:solidFill>
                  <a:srgbClr val="000000"/>
                </a:solidFill>
                <a:effectLst/>
                <a:latin typeface="Calibri" panose="020F0502020204030204" pitchFamily="34" charset="0"/>
                <a:ea typeface="Calibri" panose="020F0502020204030204" pitchFamily="34" charset="0"/>
              </a:rPr>
              <a:t>necessary</a:t>
            </a:r>
            <a:r>
              <a:rPr lang="en-GB" sz="1800" dirty="0">
                <a:solidFill>
                  <a:srgbClr val="000000"/>
                </a:solidFill>
                <a:effectLst/>
                <a:latin typeface="Calibri" panose="020F0502020204030204" pitchFamily="34" charset="0"/>
                <a:ea typeface="Calibri" panose="020F0502020204030204" pitchFamily="34" charset="0"/>
              </a:rPr>
              <a:t> due to the </a:t>
            </a:r>
            <a:r>
              <a:rPr lang="en-GB" sz="1800" b="1" dirty="0">
                <a:solidFill>
                  <a:srgbClr val="000000"/>
                </a:solidFill>
                <a:effectLst/>
                <a:latin typeface="Calibri" panose="020F0502020204030204" pitchFamily="34" charset="0"/>
                <a:ea typeface="Calibri" panose="020F0502020204030204" pitchFamily="34" charset="0"/>
              </a:rPr>
              <a:t>limited</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density</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range</a:t>
            </a:r>
            <a:r>
              <a:rPr lang="en-GB" sz="1800" dirty="0">
                <a:solidFill>
                  <a:srgbClr val="000000"/>
                </a:solidFill>
                <a:effectLst/>
                <a:latin typeface="Calibri" panose="020F0502020204030204" pitchFamily="34" charset="0"/>
                <a:ea typeface="Calibri" panose="020F0502020204030204" pitchFamily="34" charset="0"/>
              </a:rPr>
              <a:t> of data in the </a:t>
            </a:r>
            <a:r>
              <a:rPr lang="en-GB" sz="1800" dirty="0" err="1">
                <a:solidFill>
                  <a:srgbClr val="000000"/>
                </a:solidFill>
                <a:effectLst/>
                <a:latin typeface="Calibri" panose="020F0502020204030204" pitchFamily="34" charset="0"/>
                <a:ea typeface="Calibri" panose="020F0502020204030204" pitchFamily="34" charset="0"/>
              </a:rPr>
              <a:t>Malygin`s</a:t>
            </a:r>
            <a:r>
              <a:rPr lang="en-GB" sz="1800" dirty="0">
                <a:solidFill>
                  <a:srgbClr val="000000"/>
                </a:solidFill>
                <a:effectLst/>
                <a:latin typeface="Calibri" panose="020F0502020204030204" pitchFamily="34" charset="0"/>
                <a:ea typeface="Calibri" panose="020F0502020204030204" pitchFamily="34" charset="0"/>
              </a:rPr>
              <a:t> opacity table. The </a:t>
            </a:r>
            <a:r>
              <a:rPr lang="en-GB" sz="1800" b="1" dirty="0">
                <a:solidFill>
                  <a:srgbClr val="000000"/>
                </a:solidFill>
                <a:effectLst/>
                <a:latin typeface="Calibri" panose="020F0502020204030204" pitchFamily="34" charset="0"/>
                <a:ea typeface="Calibri" panose="020F0502020204030204" pitchFamily="34" charset="0"/>
              </a:rPr>
              <a:t>refined constant</a:t>
            </a:r>
            <a:r>
              <a:rPr lang="en-GB" sz="1800" dirty="0">
                <a:solidFill>
                  <a:srgbClr val="000000"/>
                </a:solidFill>
                <a:effectLst/>
                <a:latin typeface="Calibri" panose="020F0502020204030204" pitchFamily="34" charset="0"/>
                <a:ea typeface="Calibri" panose="020F0502020204030204" pitchFamily="34" charset="0"/>
              </a:rPr>
              <a:t> was found to be about </a:t>
            </a:r>
            <a:r>
              <a:rPr lang="en-GB" sz="1800" b="1" dirty="0">
                <a:solidFill>
                  <a:srgbClr val="000000"/>
                </a:solidFill>
                <a:effectLst/>
                <a:latin typeface="Calibri" panose="020F0502020204030204" pitchFamily="34" charset="0"/>
                <a:ea typeface="Calibri" panose="020F0502020204030204" pitchFamily="34" charset="0"/>
              </a:rPr>
              <a:t>three</a:t>
            </a:r>
            <a:r>
              <a:rPr lang="en-GB" sz="1800" dirty="0">
                <a:solidFill>
                  <a:srgbClr val="000000"/>
                </a:solidFill>
                <a:effectLst/>
                <a:latin typeface="Calibri" panose="020F0502020204030204" pitchFamily="34" charset="0"/>
                <a:ea typeface="Calibri" panose="020F0502020204030204" pitchFamily="34" charset="0"/>
              </a:rPr>
              <a:t> orders of magnitude smaller than its original value, and uncertainty of this constant was the primary source of error in the calculations. When calculating the gas density at the vertical rim using the </a:t>
            </a:r>
            <a:r>
              <a:rPr lang="en-GB" sz="1800" b="1" dirty="0">
                <a:solidFill>
                  <a:srgbClr val="000000"/>
                </a:solidFill>
                <a:effectLst/>
                <a:latin typeface="Calibri" panose="020F0502020204030204" pitchFamily="34" charset="0"/>
                <a:ea typeface="Calibri" panose="020F0502020204030204" pitchFamily="34" charset="0"/>
              </a:rPr>
              <a:t>original</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surface</a:t>
            </a:r>
            <a:r>
              <a:rPr lang="en-GB" sz="1800" dirty="0">
                <a:solidFill>
                  <a:srgbClr val="000000"/>
                </a:solidFill>
                <a:effectLst/>
                <a:latin typeface="Calibri" panose="020F0502020204030204" pitchFamily="34" charset="0"/>
                <a:ea typeface="Calibri" panose="020F0502020204030204" pitchFamily="34" charset="0"/>
              </a:rPr>
              <a:t> density </a:t>
            </a:r>
            <a:r>
              <a:rPr lang="en-GB" sz="1800" b="1" dirty="0">
                <a:solidFill>
                  <a:srgbClr val="000000"/>
                </a:solidFill>
                <a:effectLst/>
                <a:latin typeface="Calibri" panose="020F0502020204030204" pitchFamily="34" charset="0"/>
                <a:ea typeface="Calibri" panose="020F0502020204030204" pitchFamily="34" charset="0"/>
              </a:rPr>
              <a:t>constant</a:t>
            </a:r>
            <a:r>
              <a:rPr lang="en-GB" sz="1800" dirty="0">
                <a:solidFill>
                  <a:srgbClr val="000000"/>
                </a:solidFill>
                <a:effectLst/>
                <a:latin typeface="Calibri" panose="020F0502020204030204" pitchFamily="34" charset="0"/>
                <a:ea typeface="Calibri" panose="020F0502020204030204" pitchFamily="34" charset="0"/>
              </a:rPr>
              <a:t>, it was found to be 10^{-20} g/cm^3, much </a:t>
            </a:r>
            <a:r>
              <a:rPr lang="en-GB" sz="1800" b="1" dirty="0">
                <a:solidFill>
                  <a:srgbClr val="000000"/>
                </a:solidFill>
                <a:effectLst/>
                <a:latin typeface="Calibri" panose="020F0502020204030204" pitchFamily="34" charset="0"/>
                <a:ea typeface="Calibri" panose="020F0502020204030204" pitchFamily="34" charset="0"/>
              </a:rPr>
              <a:t>smaller</a:t>
            </a:r>
            <a:r>
              <a:rPr lang="en-GB" sz="1800" dirty="0">
                <a:solidFill>
                  <a:srgbClr val="000000"/>
                </a:solidFill>
                <a:effectLst/>
                <a:latin typeface="Calibri" panose="020F0502020204030204" pitchFamily="34" charset="0"/>
                <a:ea typeface="Calibri" panose="020F0502020204030204" pitchFamily="34" charset="0"/>
              </a:rPr>
              <a:t> than the </a:t>
            </a:r>
            <a:r>
              <a:rPr lang="en-GB" sz="1800" b="1" dirty="0">
                <a:solidFill>
                  <a:srgbClr val="000000"/>
                </a:solidFill>
                <a:effectLst/>
                <a:latin typeface="Calibri" panose="020F0502020204030204" pitchFamily="34" charset="0"/>
                <a:ea typeface="Calibri" panose="020F0502020204030204" pitchFamily="34" charset="0"/>
              </a:rPr>
              <a:t>expected</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value</a:t>
            </a:r>
            <a:r>
              <a:rPr lang="en-GB" sz="1800" dirty="0">
                <a:solidFill>
                  <a:srgbClr val="000000"/>
                </a:solidFill>
                <a:effectLst/>
                <a:latin typeface="Calibri" panose="020F0502020204030204" pitchFamily="34" charset="0"/>
                <a:ea typeface="Calibri" panose="020F0502020204030204" pitchFamily="34" charset="0"/>
              </a:rPr>
              <a:t> of 10^{-12} g/cm^3.   </a:t>
            </a:r>
          </a:p>
          <a:p>
            <a:pPr marL="3175" marR="251460" indent="-12700" algn="just">
              <a:lnSpc>
                <a:spcPct val="106000"/>
              </a:lnSpc>
              <a:spcAft>
                <a:spcPts val="800"/>
              </a:spcAft>
            </a:pPr>
            <a:r>
              <a:rPr lang="en-GB" sz="1800" dirty="0">
                <a:solidFill>
                  <a:srgbClr val="000000"/>
                </a:solidFill>
                <a:effectLst/>
                <a:latin typeface="Calibri" panose="020F0502020204030204" pitchFamily="34" charset="0"/>
                <a:ea typeface="Calibri" panose="020F0502020204030204" pitchFamily="34" charset="0"/>
              </a:rPr>
              <a:t>Our model calculates gas Planck mean opacities </a:t>
            </a:r>
            <a:r>
              <a:rPr lang="en-GB" sz="1800" b="1" dirty="0">
                <a:solidFill>
                  <a:srgbClr val="000000"/>
                </a:solidFill>
                <a:effectLst/>
                <a:latin typeface="Calibri" panose="020F0502020204030204" pitchFamily="34" charset="0"/>
                <a:ea typeface="Calibri" panose="020F0502020204030204" pitchFamily="34" charset="0"/>
              </a:rPr>
              <a:t>under</a:t>
            </a:r>
            <a:r>
              <a:rPr lang="en-GB" sz="1800" dirty="0">
                <a:solidFill>
                  <a:srgbClr val="000000"/>
                </a:solidFill>
                <a:effectLst/>
                <a:latin typeface="Calibri" panose="020F0502020204030204" pitchFamily="34" charset="0"/>
                <a:ea typeface="Calibri" panose="020F0502020204030204" pitchFamily="34" charset="0"/>
              </a:rPr>
              <a:t> the </a:t>
            </a:r>
            <a:r>
              <a:rPr lang="en-GB" sz="1800" b="1" dirty="0">
                <a:solidFill>
                  <a:srgbClr val="000000"/>
                </a:solidFill>
                <a:effectLst/>
                <a:latin typeface="Calibri" panose="020F0502020204030204" pitchFamily="34" charset="0"/>
                <a:ea typeface="Calibri" panose="020F0502020204030204" pitchFamily="34" charset="0"/>
              </a:rPr>
              <a:t>assumption</a:t>
            </a:r>
            <a:r>
              <a:rPr lang="en-GB" sz="1800" dirty="0">
                <a:solidFill>
                  <a:srgbClr val="000000"/>
                </a:solidFill>
                <a:effectLst/>
                <a:latin typeface="Calibri" panose="020F0502020204030204" pitchFamily="34" charset="0"/>
                <a:ea typeface="Calibri" panose="020F0502020204030204" pitchFamily="34" charset="0"/>
              </a:rPr>
              <a:t> of a </a:t>
            </a:r>
            <a:r>
              <a:rPr lang="en-GB" sz="1800" b="1" dirty="0">
                <a:solidFill>
                  <a:srgbClr val="000000"/>
                </a:solidFill>
                <a:effectLst/>
                <a:latin typeface="Calibri" panose="020F0502020204030204" pitchFamily="34" charset="0"/>
                <a:ea typeface="Calibri" panose="020F0502020204030204" pitchFamily="34" charset="0"/>
              </a:rPr>
              <a:t>static</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gaseous</a:t>
            </a:r>
            <a:r>
              <a:rPr lang="en-GB" sz="1800" dirty="0">
                <a:solidFill>
                  <a:srgbClr val="000000"/>
                </a:solidFill>
                <a:effectLst/>
                <a:latin typeface="Calibri" panose="020F0502020204030204" pitchFamily="34" charset="0"/>
                <a:ea typeface="Calibri" panose="020F0502020204030204" pitchFamily="34" charset="0"/>
              </a:rPr>
              <a:t> disc cloud, however, the presence of </a:t>
            </a:r>
            <a:r>
              <a:rPr lang="en-GB" sz="1800" b="1" dirty="0">
                <a:solidFill>
                  <a:srgbClr val="000000"/>
                </a:solidFill>
                <a:effectLst/>
                <a:latin typeface="Calibri" panose="020F0502020204030204" pitchFamily="34" charset="0"/>
                <a:ea typeface="Calibri" panose="020F0502020204030204" pitchFamily="34" charset="0"/>
              </a:rPr>
              <a:t>magneto-hydrodynamic wind accretion</a:t>
            </a:r>
            <a:r>
              <a:rPr lang="en-GB" sz="1800" dirty="0">
                <a:solidFill>
                  <a:srgbClr val="000000"/>
                </a:solidFill>
                <a:effectLst/>
                <a:latin typeface="Calibri" panose="020F0502020204030204" pitchFamily="34" charset="0"/>
                <a:ea typeface="Calibri" panose="020F0502020204030204" pitchFamily="34" charset="0"/>
              </a:rPr>
              <a:t> in the gaseous disc can </a:t>
            </a:r>
            <a:r>
              <a:rPr lang="en-GB" sz="1800" b="1" dirty="0">
                <a:solidFill>
                  <a:srgbClr val="000000"/>
                </a:solidFill>
                <a:effectLst/>
                <a:latin typeface="Calibri" panose="020F0502020204030204" pitchFamily="34" charset="0"/>
                <a:ea typeface="Calibri" panose="020F0502020204030204" pitchFamily="34" charset="0"/>
              </a:rPr>
              <a:t>affect</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overall</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opacity</a:t>
            </a:r>
            <a:r>
              <a:rPr lang="en-GB" sz="1800" dirty="0">
                <a:solidFill>
                  <a:srgbClr val="000000"/>
                </a:solidFill>
                <a:effectLst/>
                <a:latin typeface="Calibri" panose="020F0502020204030204" pitchFamily="34" charset="0"/>
                <a:ea typeface="Calibri" panose="020F0502020204030204" pitchFamily="34" charset="0"/>
              </a:rPr>
              <a:t>. </a:t>
            </a:r>
          </a:p>
          <a:p>
            <a:pPr marL="6350" indent="-6350">
              <a:lnSpc>
                <a:spcPct val="104000"/>
              </a:lnSpc>
              <a:spcAft>
                <a:spcPts val="820"/>
              </a:spcAft>
            </a:pPr>
            <a:r>
              <a:rPr lang="en-GB" sz="1800" b="1" dirty="0">
                <a:solidFill>
                  <a:srgbClr val="000000"/>
                </a:solidFill>
                <a:effectLst/>
                <a:latin typeface="Calibri" panose="020F0502020204030204" pitchFamily="34" charset="0"/>
                <a:ea typeface="Calibri" panose="020F0502020204030204" pitchFamily="34" charset="0"/>
              </a:rPr>
              <a:t>Increasing the metallicity</a:t>
            </a:r>
            <a:r>
              <a:rPr lang="en-GB" sz="1800" dirty="0">
                <a:solidFill>
                  <a:srgbClr val="000000"/>
                </a:solidFill>
                <a:effectLst/>
                <a:latin typeface="Calibri" panose="020F0502020204030204" pitchFamily="34" charset="0"/>
                <a:ea typeface="Calibri" panose="020F0502020204030204" pitchFamily="34" charset="0"/>
              </a:rPr>
              <a:t> of a system is </a:t>
            </a:r>
            <a:r>
              <a:rPr lang="en-GB" sz="1800" b="1" dirty="0">
                <a:solidFill>
                  <a:srgbClr val="000000"/>
                </a:solidFill>
                <a:effectLst/>
                <a:latin typeface="Calibri" panose="020F0502020204030204" pitchFamily="34" charset="0"/>
                <a:ea typeface="Calibri" panose="020F0502020204030204" pitchFamily="34" charset="0"/>
              </a:rPr>
              <a:t>expected</a:t>
            </a:r>
            <a:r>
              <a:rPr lang="en-GB" sz="1800" dirty="0">
                <a:solidFill>
                  <a:srgbClr val="000000"/>
                </a:solidFill>
                <a:effectLst/>
                <a:latin typeface="Calibri" panose="020F0502020204030204" pitchFamily="34" charset="0"/>
                <a:ea typeface="Calibri" panose="020F0502020204030204" pitchFamily="34" charset="0"/>
              </a:rPr>
              <a:t> to </a:t>
            </a:r>
            <a:r>
              <a:rPr lang="en-GB" sz="1800" b="1" dirty="0">
                <a:solidFill>
                  <a:srgbClr val="000000"/>
                </a:solidFill>
                <a:effectLst/>
                <a:latin typeface="Calibri" panose="020F0502020204030204" pitchFamily="34" charset="0"/>
                <a:ea typeface="Calibri" panose="020F0502020204030204" pitchFamily="34" charset="0"/>
              </a:rPr>
              <a:t>increase</a:t>
            </a:r>
            <a:r>
              <a:rPr lang="en-GB" sz="1800" dirty="0">
                <a:solidFill>
                  <a:srgbClr val="000000"/>
                </a:solidFill>
                <a:effectLst/>
                <a:latin typeface="Calibri" panose="020F0502020204030204" pitchFamily="34" charset="0"/>
                <a:ea typeface="Calibri" panose="020F0502020204030204" pitchFamily="34" charset="0"/>
              </a:rPr>
              <a:t> the </a:t>
            </a:r>
            <a:r>
              <a:rPr lang="en-GB" sz="1800" b="1" dirty="0">
                <a:solidFill>
                  <a:srgbClr val="000000"/>
                </a:solidFill>
                <a:effectLst/>
                <a:latin typeface="Calibri" panose="020F0502020204030204" pitchFamily="34" charset="0"/>
                <a:ea typeface="Calibri" panose="020F0502020204030204" pitchFamily="34" charset="0"/>
              </a:rPr>
              <a:t>dust-to-gas ratio</a:t>
            </a:r>
            <a:r>
              <a:rPr lang="en-GB" sz="1800" dirty="0">
                <a:solidFill>
                  <a:srgbClr val="000000"/>
                </a:solidFill>
                <a:effectLst/>
                <a:latin typeface="Calibri" panose="020F0502020204030204" pitchFamily="34" charset="0"/>
                <a:ea typeface="Calibri" panose="020F0502020204030204" pitchFamily="34" charset="0"/>
              </a:rPr>
              <a:t>, potentially changing the midplane density profile and temperature profile. However, this model kept the </a:t>
            </a:r>
            <a:r>
              <a:rPr lang="en-GB" sz="1800" b="1" dirty="0">
                <a:solidFill>
                  <a:srgbClr val="000000"/>
                </a:solidFill>
                <a:effectLst/>
                <a:latin typeface="Calibri" panose="020F0502020204030204" pitchFamily="34" charset="0"/>
                <a:ea typeface="Calibri" panose="020F0502020204030204" pitchFamily="34" charset="0"/>
              </a:rPr>
              <a:t>dust composition, size distribution, and slope constant</a:t>
            </a:r>
            <a:r>
              <a:rPr lang="en-GB" sz="1800" dirty="0">
                <a:solidFill>
                  <a:srgbClr val="000000"/>
                </a:solidFill>
                <a:effectLst/>
                <a:latin typeface="Calibri" panose="020F0502020204030204" pitchFamily="34" charset="0"/>
                <a:ea typeface="Calibri" panose="020F0502020204030204" pitchFamily="34" charset="0"/>
              </a:rPr>
              <a:t> across all metallicities, which may </a:t>
            </a:r>
            <a:r>
              <a:rPr lang="en-GB" sz="1800" b="1" dirty="0">
                <a:solidFill>
                  <a:srgbClr val="000000"/>
                </a:solidFill>
                <a:effectLst/>
                <a:latin typeface="Calibri" panose="020F0502020204030204" pitchFamily="34" charset="0"/>
                <a:ea typeface="Calibri" panose="020F0502020204030204" pitchFamily="34" charset="0"/>
              </a:rPr>
              <a:t>oversimplify the dust growth process</a:t>
            </a:r>
            <a:r>
              <a:rPr lang="en-GB" sz="1800" dirty="0">
                <a:solidFill>
                  <a:srgbClr val="000000"/>
                </a:solidFill>
                <a:effectLst/>
                <a:latin typeface="Calibri" panose="020F0502020204030204" pitchFamily="34" charset="0"/>
                <a:ea typeface="Calibri" panose="020F0502020204030204" pitchFamily="34" charset="0"/>
              </a:rPr>
              <a:t>. This may </a:t>
            </a:r>
            <a:r>
              <a:rPr lang="en-GB" sz="1800" b="1" dirty="0">
                <a:solidFill>
                  <a:srgbClr val="000000"/>
                </a:solidFill>
                <a:effectLst/>
                <a:latin typeface="Calibri" panose="020F0502020204030204" pitchFamily="34" charset="0"/>
                <a:ea typeface="Calibri" panose="020F0502020204030204" pitchFamily="34" charset="0"/>
              </a:rPr>
              <a:t>explain</a:t>
            </a:r>
            <a:r>
              <a:rPr lang="en-GB" sz="1800" dirty="0">
                <a:solidFill>
                  <a:srgbClr val="000000"/>
                </a:solidFill>
                <a:effectLst/>
                <a:latin typeface="Calibri" panose="020F0502020204030204" pitchFamily="34" charset="0"/>
                <a:ea typeface="Calibri" panose="020F0502020204030204" pitchFamily="34" charset="0"/>
              </a:rPr>
              <a:t> the </a:t>
            </a:r>
            <a:r>
              <a:rPr lang="en-GB" sz="1800" b="1" dirty="0">
                <a:solidFill>
                  <a:srgbClr val="000000"/>
                </a:solidFill>
                <a:effectLst/>
                <a:latin typeface="Calibri" panose="020F0502020204030204" pitchFamily="34" charset="0"/>
                <a:ea typeface="Calibri" panose="020F0502020204030204" pitchFamily="34" charset="0"/>
              </a:rPr>
              <a:t>similarity</a:t>
            </a:r>
            <a:r>
              <a:rPr lang="en-GB" sz="1800" dirty="0">
                <a:solidFill>
                  <a:srgbClr val="000000"/>
                </a:solidFill>
                <a:effectLst/>
                <a:latin typeface="Calibri" panose="020F0502020204030204" pitchFamily="34" charset="0"/>
                <a:ea typeface="Calibri" panose="020F0502020204030204" pitchFamily="34" charset="0"/>
              </a:rPr>
              <a:t> in </a:t>
            </a:r>
            <a:r>
              <a:rPr lang="en-GB" sz="1800" b="1" dirty="0">
                <a:solidFill>
                  <a:srgbClr val="000000"/>
                </a:solidFill>
                <a:effectLst/>
                <a:latin typeface="Calibri" panose="020F0502020204030204" pitchFamily="34" charset="0"/>
                <a:ea typeface="Calibri" panose="020F0502020204030204" pitchFamily="34" charset="0"/>
              </a:rPr>
              <a:t>temperature</a:t>
            </a:r>
            <a:r>
              <a:rPr lang="en-GB" sz="1800" dirty="0">
                <a:solidFill>
                  <a:srgbClr val="000000"/>
                </a:solidFill>
                <a:effectLst/>
                <a:latin typeface="Calibri" panose="020F0502020204030204" pitchFamily="34" charset="0"/>
                <a:ea typeface="Calibri" panose="020F0502020204030204" pitchFamily="34" charset="0"/>
              </a:rPr>
              <a:t> profile beyond the shadowing region. </a:t>
            </a:r>
          </a:p>
        </p:txBody>
      </p:sp>
      <p:sp>
        <p:nvSpPr>
          <p:cNvPr id="4" name="Slide Number Placeholder 3"/>
          <p:cNvSpPr>
            <a:spLocks noGrp="1"/>
          </p:cNvSpPr>
          <p:nvPr>
            <p:ph type="sldNum" sz="quarter" idx="5"/>
          </p:nvPr>
        </p:nvSpPr>
        <p:spPr/>
        <p:txBody>
          <a:bodyPr/>
          <a:lstStyle/>
          <a:p>
            <a:fld id="{0A23B06D-F5FB-4D03-BF24-0EA7CC88E535}" type="slidenum">
              <a:rPr lang="en-GB" smtClean="0"/>
              <a:t>17</a:t>
            </a:fld>
            <a:endParaRPr lang="en-GB"/>
          </a:p>
        </p:txBody>
      </p:sp>
    </p:spTree>
    <p:extLst>
      <p:ext uri="{BB962C8B-B14F-4D97-AF65-F5344CB8AC3E}">
        <p14:creationId xmlns:p14="http://schemas.microsoft.com/office/powerpoint/2010/main" val="1336667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 In conclusion, our study has shown that metallicity plays a </a:t>
            </a:r>
            <a:r>
              <a:rPr lang="en-GB" sz="1800" b="1" dirty="0">
                <a:solidFill>
                  <a:srgbClr val="000000"/>
                </a:solidFill>
                <a:effectLst/>
                <a:latin typeface="Calibri" panose="020F0502020204030204" pitchFamily="34" charset="0"/>
                <a:ea typeface="Calibri" panose="020F0502020204030204" pitchFamily="34" charset="0"/>
              </a:rPr>
              <a:t>significant</a:t>
            </a:r>
            <a:r>
              <a:rPr lang="en-GB" sz="1800" dirty="0">
                <a:solidFill>
                  <a:srgbClr val="000000"/>
                </a:solidFill>
                <a:effectLst/>
                <a:latin typeface="Calibri" panose="020F0502020204030204" pitchFamily="34" charset="0"/>
                <a:ea typeface="Calibri" panose="020F0502020204030204" pitchFamily="34" charset="0"/>
              </a:rPr>
              <a:t> role in </a:t>
            </a:r>
            <a:r>
              <a:rPr lang="en-GB" sz="1800" b="1" dirty="0">
                <a:solidFill>
                  <a:srgbClr val="000000"/>
                </a:solidFill>
                <a:effectLst/>
                <a:latin typeface="Calibri" panose="020F0502020204030204" pitchFamily="34" charset="0"/>
                <a:ea typeface="Calibri" panose="020F0502020204030204" pitchFamily="34" charset="0"/>
              </a:rPr>
              <a:t>shaping</a:t>
            </a:r>
            <a:r>
              <a:rPr lang="en-GB" sz="1800" dirty="0">
                <a:solidFill>
                  <a:srgbClr val="000000"/>
                </a:solidFill>
                <a:effectLst/>
                <a:latin typeface="Calibri" panose="020F0502020204030204" pitchFamily="34" charset="0"/>
                <a:ea typeface="Calibri" panose="020F0502020204030204" pitchFamily="34" charset="0"/>
              </a:rPr>
              <a:t> the </a:t>
            </a:r>
            <a:r>
              <a:rPr lang="en-GB" sz="1800" b="1" dirty="0">
                <a:solidFill>
                  <a:srgbClr val="000000"/>
                </a:solidFill>
                <a:effectLst/>
                <a:latin typeface="Calibri" panose="020F0502020204030204" pitchFamily="34" charset="0"/>
                <a:ea typeface="Calibri" panose="020F0502020204030204" pitchFamily="34" charset="0"/>
              </a:rPr>
              <a:t>structure</a:t>
            </a:r>
            <a:r>
              <a:rPr lang="en-GB" sz="1800" dirty="0">
                <a:solidFill>
                  <a:srgbClr val="000000"/>
                </a:solidFill>
                <a:effectLst/>
                <a:latin typeface="Calibri" panose="020F0502020204030204" pitchFamily="34" charset="0"/>
                <a:ea typeface="Calibri" panose="020F0502020204030204" pitchFamily="34" charset="0"/>
              </a:rPr>
              <a:t> of </a:t>
            </a:r>
            <a:r>
              <a:rPr lang="en-GB" sz="1800" b="1" dirty="0">
                <a:solidFill>
                  <a:srgbClr val="000000"/>
                </a:solidFill>
                <a:effectLst/>
                <a:latin typeface="Calibri" panose="020F0502020204030204" pitchFamily="34" charset="0"/>
                <a:ea typeface="Calibri" panose="020F0502020204030204" pitchFamily="34" charset="0"/>
              </a:rPr>
              <a:t>circumstellar</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discs</a:t>
            </a:r>
            <a:r>
              <a:rPr lang="en-GB" sz="1800" dirty="0">
                <a:solidFill>
                  <a:srgbClr val="000000"/>
                </a:solidFill>
                <a:effectLst/>
                <a:latin typeface="Calibri" panose="020F0502020204030204" pitchFamily="34" charset="0"/>
                <a:ea typeface="Calibri" panose="020F0502020204030204" pitchFamily="34" charset="0"/>
              </a:rPr>
              <a:t>. We observed that </a:t>
            </a:r>
            <a:r>
              <a:rPr lang="en-GB" sz="1800" b="1" dirty="0">
                <a:solidFill>
                  <a:srgbClr val="000000"/>
                </a:solidFill>
                <a:effectLst/>
                <a:latin typeface="Calibri" panose="020F0502020204030204" pitchFamily="34" charset="0"/>
                <a:ea typeface="Calibri" panose="020F0502020204030204" pitchFamily="34" charset="0"/>
              </a:rPr>
              <a:t>higher</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metallicity</a:t>
            </a:r>
            <a:r>
              <a:rPr lang="en-GB" sz="1800" dirty="0">
                <a:solidFill>
                  <a:srgbClr val="000000"/>
                </a:solidFill>
                <a:effectLst/>
                <a:latin typeface="Calibri" panose="020F0502020204030204" pitchFamily="34" charset="0"/>
                <a:ea typeface="Calibri" panose="020F0502020204030204" pitchFamily="34" charset="0"/>
              </a:rPr>
              <a:t> leads to a </a:t>
            </a:r>
            <a:r>
              <a:rPr lang="en-GB" sz="1800" b="1" dirty="0">
                <a:solidFill>
                  <a:srgbClr val="000000"/>
                </a:solidFill>
                <a:effectLst/>
                <a:latin typeface="Calibri" panose="020F0502020204030204" pitchFamily="34" charset="0"/>
                <a:ea typeface="Calibri" panose="020F0502020204030204" pitchFamily="34" charset="0"/>
              </a:rPr>
              <a:t>thicker</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gas</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disc</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smaller</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puffed</a:t>
            </a:r>
            <a:r>
              <a:rPr lang="en-GB" sz="1800" dirty="0">
                <a:solidFill>
                  <a:srgbClr val="000000"/>
                </a:solidFill>
                <a:effectLst/>
                <a:latin typeface="Calibri" panose="020F0502020204030204" pitchFamily="34" charset="0"/>
                <a:ea typeface="Calibri" panose="020F0502020204030204" pitchFamily="34" charset="0"/>
              </a:rPr>
              <a:t> rim, and </a:t>
            </a:r>
            <a:r>
              <a:rPr lang="en-GB" sz="1800" b="1" dirty="0">
                <a:solidFill>
                  <a:srgbClr val="000000"/>
                </a:solidFill>
                <a:effectLst/>
                <a:latin typeface="Calibri" panose="020F0502020204030204" pitchFamily="34" charset="0"/>
                <a:ea typeface="Calibri" panose="020F0502020204030204" pitchFamily="34" charset="0"/>
              </a:rPr>
              <a:t>shorter</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shadowed</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region</a:t>
            </a:r>
            <a:r>
              <a:rPr lang="en-GB" sz="1800" dirty="0">
                <a:solidFill>
                  <a:srgbClr val="000000"/>
                </a:solidFill>
                <a:effectLst/>
                <a:latin typeface="Calibri" panose="020F0502020204030204" pitchFamily="34" charset="0"/>
                <a:ea typeface="Calibri" panose="020F0502020204030204" pitchFamily="34" charset="0"/>
              </a:rPr>
              <a:t>. In addition, we found that flaring is more pronounced at metallicity &gt; 0.3. </a:t>
            </a:r>
            <a:r>
              <a:rPr lang="en-GB" sz="1800">
                <a:solidFill>
                  <a:srgbClr val="000000"/>
                </a:solidFill>
                <a:effectLst/>
                <a:latin typeface="Calibri" panose="020F0502020204030204" pitchFamily="34" charset="0"/>
                <a:ea typeface="Calibri" panose="020F0502020204030204" pitchFamily="34" charset="0"/>
              </a:rPr>
              <a:t>However, the </a:t>
            </a:r>
            <a:r>
              <a:rPr lang="en-GB" sz="1800" b="1">
                <a:solidFill>
                  <a:srgbClr val="000000"/>
                </a:solidFill>
                <a:effectLst/>
                <a:latin typeface="Calibri" panose="020F0502020204030204" pitchFamily="34" charset="0"/>
                <a:ea typeface="Calibri" panose="020F0502020204030204" pitchFamily="34" charset="0"/>
              </a:rPr>
              <a:t>temperature</a:t>
            </a:r>
            <a:r>
              <a:rPr lang="en-GB" sz="1800">
                <a:solidFill>
                  <a:srgbClr val="000000"/>
                </a:solidFill>
                <a:effectLst/>
                <a:latin typeface="Calibri" panose="020F0502020204030204" pitchFamily="34" charset="0"/>
                <a:ea typeface="Calibri" panose="020F0502020204030204" pitchFamily="34" charset="0"/>
              </a:rPr>
              <a:t> </a:t>
            </a:r>
            <a:r>
              <a:rPr lang="en-GB" sz="1800" b="1">
                <a:solidFill>
                  <a:srgbClr val="000000"/>
                </a:solidFill>
                <a:effectLst/>
                <a:latin typeface="Calibri" panose="020F0502020204030204" pitchFamily="34" charset="0"/>
                <a:ea typeface="Calibri" panose="020F0502020204030204" pitchFamily="34" charset="0"/>
              </a:rPr>
              <a:t>profile</a:t>
            </a:r>
            <a:r>
              <a:rPr lang="en-GB" sz="1800">
                <a:solidFill>
                  <a:srgbClr val="000000"/>
                </a:solidFill>
                <a:effectLst/>
                <a:latin typeface="Calibri" panose="020F0502020204030204" pitchFamily="34" charset="0"/>
                <a:ea typeface="Calibri" panose="020F0502020204030204" pitchFamily="34" charset="0"/>
              </a:rPr>
              <a:t> and vertical structure above the </a:t>
            </a:r>
            <a:r>
              <a:rPr lang="en-GB" sz="1800" b="1">
                <a:solidFill>
                  <a:srgbClr val="000000"/>
                </a:solidFill>
                <a:effectLst/>
                <a:latin typeface="Calibri" panose="020F0502020204030204" pitchFamily="34" charset="0"/>
                <a:ea typeface="Calibri" panose="020F0502020204030204" pitchFamily="34" charset="0"/>
              </a:rPr>
              <a:t>shadowed region remained consistent</a:t>
            </a:r>
            <a:r>
              <a:rPr lang="en-GB" sz="1800">
                <a:solidFill>
                  <a:srgbClr val="000000"/>
                </a:solidFill>
                <a:effectLst/>
                <a:latin typeface="Calibri" panose="020F0502020204030204" pitchFamily="34" charset="0"/>
                <a:ea typeface="Calibri" panose="020F0502020204030204" pitchFamily="34" charset="0"/>
              </a:rPr>
              <a:t> across </a:t>
            </a:r>
            <a:r>
              <a:rPr lang="en-GB" sz="1800" b="1">
                <a:solidFill>
                  <a:srgbClr val="000000"/>
                </a:solidFill>
                <a:effectLst/>
                <a:latin typeface="Calibri" panose="020F0502020204030204" pitchFamily="34" charset="0"/>
                <a:ea typeface="Calibri" panose="020F0502020204030204" pitchFamily="34" charset="0"/>
              </a:rPr>
              <a:t>different</a:t>
            </a:r>
            <a:r>
              <a:rPr lang="en-GB" sz="1800">
                <a:solidFill>
                  <a:srgbClr val="000000"/>
                </a:solidFill>
                <a:effectLst/>
                <a:latin typeface="Calibri" panose="020F0502020204030204" pitchFamily="34" charset="0"/>
                <a:ea typeface="Calibri" panose="020F0502020204030204" pitchFamily="34" charset="0"/>
              </a:rPr>
              <a:t> </a:t>
            </a:r>
            <a:r>
              <a:rPr lang="en-GB" sz="1800" b="1">
                <a:solidFill>
                  <a:srgbClr val="000000"/>
                </a:solidFill>
                <a:effectLst/>
                <a:latin typeface="Calibri" panose="020F0502020204030204" pitchFamily="34" charset="0"/>
                <a:ea typeface="Calibri" panose="020F0502020204030204" pitchFamily="34" charset="0"/>
              </a:rPr>
              <a:t>metallicities</a:t>
            </a:r>
            <a:r>
              <a:rPr lang="en-GB" sz="1800">
                <a:solidFill>
                  <a:srgbClr val="000000"/>
                </a:solidFill>
                <a:effectLst/>
                <a:latin typeface="Calibri" panose="020F0502020204030204" pitchFamily="34" charset="0"/>
                <a:ea typeface="Calibri" panose="020F0502020204030204" pitchFamily="34" charset="0"/>
              </a:rPr>
              <a:t>.   </a:t>
            </a:r>
          </a:p>
        </p:txBody>
      </p:sp>
      <p:sp>
        <p:nvSpPr>
          <p:cNvPr id="4" name="Slide Number Placeholder 3"/>
          <p:cNvSpPr>
            <a:spLocks noGrp="1"/>
          </p:cNvSpPr>
          <p:nvPr>
            <p:ph type="sldNum" sz="quarter" idx="5"/>
          </p:nvPr>
        </p:nvSpPr>
        <p:spPr/>
        <p:txBody>
          <a:bodyPr/>
          <a:lstStyle/>
          <a:p>
            <a:fld id="{0A23B06D-F5FB-4D03-BF24-0EA7CC88E535}" type="slidenum">
              <a:rPr lang="en-GB" smtClean="0"/>
              <a:t>18</a:t>
            </a:fld>
            <a:endParaRPr lang="en-GB"/>
          </a:p>
        </p:txBody>
      </p:sp>
    </p:spTree>
    <p:extLst>
      <p:ext uri="{BB962C8B-B14F-4D97-AF65-F5344CB8AC3E}">
        <p14:creationId xmlns:p14="http://schemas.microsoft.com/office/powerpoint/2010/main" val="2457664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50" indent="-6350">
              <a:lnSpc>
                <a:spcPct val="106000"/>
              </a:lnSpc>
              <a:spcAft>
                <a:spcPts val="810"/>
              </a:spcAft>
            </a:pPr>
            <a:r>
              <a:rPr lang="en-GB" sz="1800" b="1" dirty="0">
                <a:solidFill>
                  <a:srgbClr val="000000"/>
                </a:solidFill>
                <a:effectLst/>
                <a:latin typeface="Calibri" panose="020F0502020204030204" pitchFamily="34" charset="0"/>
                <a:ea typeface="Calibri" panose="020F0502020204030204" pitchFamily="34" charset="0"/>
              </a:rPr>
              <a:t>Observations</a:t>
            </a:r>
            <a:r>
              <a:rPr lang="en-GB" sz="1800" dirty="0">
                <a:solidFill>
                  <a:srgbClr val="000000"/>
                </a:solidFill>
                <a:effectLst/>
                <a:latin typeface="Calibri" panose="020F0502020204030204" pitchFamily="34" charset="0"/>
                <a:ea typeface="Calibri" panose="020F0502020204030204" pitchFamily="34" charset="0"/>
              </a:rPr>
              <a:t> of </a:t>
            </a:r>
            <a:r>
              <a:rPr lang="en-GB" sz="1800" b="1" dirty="0" err="1">
                <a:solidFill>
                  <a:srgbClr val="000000"/>
                </a:solidFill>
                <a:effectLst/>
                <a:latin typeface="Calibri" panose="020F0502020204030204" pitchFamily="34" charset="0"/>
                <a:ea typeface="Calibri" panose="020F0502020204030204" pitchFamily="34" charset="0"/>
              </a:rPr>
              <a:t>millimeter</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continuous</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emission</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spectra</a:t>
            </a:r>
            <a:r>
              <a:rPr lang="en-GB" sz="1800" dirty="0">
                <a:solidFill>
                  <a:srgbClr val="000000"/>
                </a:solidFill>
                <a:effectLst/>
                <a:latin typeface="Calibri" panose="020F0502020204030204" pitchFamily="34" charset="0"/>
                <a:ea typeface="Calibri" panose="020F0502020204030204" pitchFamily="34" charset="0"/>
              </a:rPr>
              <a:t> have revealed that these dust particle are primarily composed of </a:t>
            </a:r>
            <a:r>
              <a:rPr lang="en-GB" sz="1800" b="1" dirty="0">
                <a:solidFill>
                  <a:srgbClr val="000000"/>
                </a:solidFill>
                <a:effectLst/>
                <a:latin typeface="Calibri" panose="020F0502020204030204" pitchFamily="34" charset="0"/>
                <a:ea typeface="Calibri" panose="020F0502020204030204" pitchFamily="34" charset="0"/>
              </a:rPr>
              <a:t> silicate material</a:t>
            </a:r>
            <a:r>
              <a:rPr lang="en-GB" sz="1800" dirty="0">
                <a:solidFill>
                  <a:srgbClr val="000000"/>
                </a:solidFill>
                <a:effectLst/>
                <a:latin typeface="Calibri" panose="020F0502020204030204" pitchFamily="34" charset="0"/>
                <a:ea typeface="Calibri" panose="020F0502020204030204" pitchFamily="34" charset="0"/>
              </a:rPr>
              <a:t>. </a:t>
            </a:r>
          </a:p>
          <a:p>
            <a:pPr marL="6350" indent="-6350">
              <a:lnSpc>
                <a:spcPct val="106000"/>
              </a:lnSpc>
              <a:spcAft>
                <a:spcPts val="810"/>
              </a:spcAft>
            </a:pPr>
            <a:r>
              <a:rPr lang="en-GB" sz="1800" dirty="0">
                <a:solidFill>
                  <a:srgbClr val="000000"/>
                </a:solidFill>
                <a:effectLst/>
                <a:latin typeface="Calibri" panose="020F0502020204030204" pitchFamily="34" charset="0"/>
                <a:ea typeface="Calibri" panose="020F0502020204030204" pitchFamily="34" charset="0"/>
              </a:rPr>
              <a:t> The </a:t>
            </a:r>
            <a:r>
              <a:rPr lang="en-GB" sz="1800" b="1" dirty="0">
                <a:solidFill>
                  <a:srgbClr val="000000"/>
                </a:solidFill>
                <a:effectLst/>
                <a:latin typeface="Calibri" panose="020F0502020204030204" pitchFamily="34" charset="0"/>
                <a:ea typeface="Calibri" panose="020F0502020204030204" pitchFamily="34" charset="0"/>
              </a:rPr>
              <a:t>size of dust grains</a:t>
            </a:r>
            <a:r>
              <a:rPr lang="en-GB" sz="1800" dirty="0">
                <a:solidFill>
                  <a:srgbClr val="000000"/>
                </a:solidFill>
                <a:effectLst/>
                <a:latin typeface="Calibri" panose="020F0502020204030204" pitchFamily="34" charset="0"/>
                <a:ea typeface="Calibri" panose="020F0502020204030204" pitchFamily="34" charset="0"/>
              </a:rPr>
              <a:t> is often modelled using a power-law distribution, with a range of 0.005 micrometres to 0.25 micrometres and a </a:t>
            </a:r>
            <a:r>
              <a:rPr lang="en-GB" sz="1800" b="1" dirty="0">
                <a:solidFill>
                  <a:srgbClr val="000000"/>
                </a:solidFill>
                <a:effectLst/>
                <a:latin typeface="Calibri" panose="020F0502020204030204" pitchFamily="34" charset="0"/>
                <a:ea typeface="Calibri" panose="020F0502020204030204" pitchFamily="34" charset="0"/>
              </a:rPr>
              <a:t>number densit</a:t>
            </a:r>
            <a:r>
              <a:rPr lang="en-GB" sz="1800" dirty="0">
                <a:solidFill>
                  <a:srgbClr val="000000"/>
                </a:solidFill>
                <a:effectLst/>
                <a:latin typeface="Calibri" panose="020F0502020204030204" pitchFamily="34" charset="0"/>
                <a:ea typeface="Calibri" panose="020F0502020204030204" pitchFamily="34" charset="0"/>
              </a:rPr>
              <a:t>y given by n(a) proportional to a to the power of -3.5. "Astronomical silicate," which consists of Mg1.1 Fe0.9SiO4 with a density of 3.3 g/cm^3 and an average size of 1 </a:t>
            </a:r>
            <a:r>
              <a:rPr lang="en-GB" sz="1800" dirty="0" err="1">
                <a:solidFill>
                  <a:srgbClr val="000000"/>
                </a:solidFill>
                <a:effectLst/>
                <a:latin typeface="Calibri" panose="020F0502020204030204" pitchFamily="34" charset="0"/>
                <a:ea typeface="Calibri" panose="020F0502020204030204" pitchFamily="34" charset="0"/>
              </a:rPr>
              <a:t>micrometer</a:t>
            </a:r>
            <a:r>
              <a:rPr lang="en-GB" sz="1800" dirty="0">
                <a:solidFill>
                  <a:srgbClr val="000000"/>
                </a:solidFill>
                <a:effectLst/>
                <a:latin typeface="Calibri" panose="020F0502020204030204" pitchFamily="34" charset="0"/>
                <a:ea typeface="Calibri" panose="020F0502020204030204" pitchFamily="34" charset="0"/>
              </a:rPr>
              <a:t>, is often used to calculate their opacity using </a:t>
            </a:r>
            <a:r>
              <a:rPr lang="en-GB" sz="1800" b="1" dirty="0">
                <a:solidFill>
                  <a:srgbClr val="000000"/>
                </a:solidFill>
                <a:effectLst/>
                <a:latin typeface="Calibri" panose="020F0502020204030204" pitchFamily="34" charset="0"/>
                <a:ea typeface="Calibri" panose="020F0502020204030204" pitchFamily="34" charset="0"/>
              </a:rPr>
              <a:t>Mie's theory</a:t>
            </a:r>
            <a:r>
              <a:rPr lang="en-GB" sz="1800" dirty="0">
                <a:solidFill>
                  <a:srgbClr val="000000"/>
                </a:solidFill>
                <a:effectLst/>
                <a:latin typeface="Calibri" panose="020F0502020204030204" pitchFamily="34" charset="0"/>
                <a:ea typeface="Calibri" panose="020F0502020204030204" pitchFamily="34" charset="0"/>
              </a:rPr>
              <a:t>.  </a:t>
            </a:r>
          </a:p>
          <a:p>
            <a:pPr marL="6350" indent="-6350">
              <a:lnSpc>
                <a:spcPct val="106000"/>
              </a:lnSpc>
              <a:spcAft>
                <a:spcPts val="810"/>
              </a:spcAft>
            </a:pPr>
            <a:r>
              <a:rPr lang="en-GB" sz="1800" dirty="0">
                <a:solidFill>
                  <a:srgbClr val="000000"/>
                </a:solidFill>
                <a:effectLst/>
                <a:latin typeface="Calibri" panose="020F0502020204030204" pitchFamily="34" charset="0"/>
                <a:ea typeface="Calibri" panose="020F0502020204030204" pitchFamily="34" charset="0"/>
              </a:rPr>
              <a:t>To understand the </a:t>
            </a:r>
            <a:r>
              <a:rPr lang="en-GB" sz="1800" b="1" dirty="0">
                <a:solidFill>
                  <a:srgbClr val="000000"/>
                </a:solidFill>
                <a:effectLst/>
                <a:latin typeface="Calibri" panose="020F0502020204030204" pitchFamily="34" charset="0"/>
                <a:ea typeface="Calibri" panose="020F0502020204030204" pitchFamily="34" charset="0"/>
              </a:rPr>
              <a:t>temperature</a:t>
            </a:r>
            <a:r>
              <a:rPr lang="en-GB" sz="1800" dirty="0">
                <a:solidFill>
                  <a:srgbClr val="000000"/>
                </a:solidFill>
                <a:effectLst/>
                <a:latin typeface="Calibri" panose="020F0502020204030204" pitchFamily="34" charset="0"/>
                <a:ea typeface="Calibri" panose="020F0502020204030204" pitchFamily="34" charset="0"/>
              </a:rPr>
              <a:t> of a </a:t>
            </a:r>
            <a:r>
              <a:rPr lang="en-GB" sz="1800" b="1" dirty="0">
                <a:solidFill>
                  <a:srgbClr val="000000"/>
                </a:solidFill>
                <a:effectLst/>
                <a:latin typeface="Calibri" panose="020F0502020204030204" pitchFamily="34" charset="0"/>
                <a:ea typeface="Calibri" panose="020F0502020204030204" pitchFamily="34" charset="0"/>
              </a:rPr>
              <a:t>dust</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particle</a:t>
            </a:r>
            <a:r>
              <a:rPr lang="en-GB" sz="1800" dirty="0">
                <a:solidFill>
                  <a:srgbClr val="000000"/>
                </a:solidFill>
                <a:effectLst/>
                <a:latin typeface="Calibri" panose="020F0502020204030204" pitchFamily="34" charset="0"/>
                <a:ea typeface="Calibri" panose="020F0502020204030204" pitchFamily="34" charset="0"/>
              </a:rPr>
              <a:t>, we must consider the heating and cooling processes that occur within the particle. However, this does not provide insight into the midplane temperature profile of the disc. The "steady-state" grain temperature can be calculated by equating the </a:t>
            </a:r>
            <a:r>
              <a:rPr lang="en-GB" sz="1800" b="1" dirty="0">
                <a:solidFill>
                  <a:srgbClr val="000000"/>
                </a:solidFill>
                <a:effectLst/>
                <a:latin typeface="Calibri" panose="020F0502020204030204" pitchFamily="34" charset="0"/>
                <a:ea typeface="Calibri" panose="020F0502020204030204" pitchFamily="34" charset="0"/>
              </a:rPr>
              <a:t>grain heating with photon absorption</a:t>
            </a:r>
            <a:r>
              <a:rPr lang="en-GB" sz="1800" dirty="0">
                <a:solidFill>
                  <a:srgbClr val="000000"/>
                </a:solidFill>
                <a:effectLst/>
                <a:latin typeface="Calibri" panose="020F0502020204030204" pitchFamily="34" charset="0"/>
                <a:ea typeface="Calibri" panose="020F0502020204030204" pitchFamily="34" charset="0"/>
              </a:rPr>
              <a:t> and the </a:t>
            </a:r>
            <a:r>
              <a:rPr lang="en-GB" sz="1800" b="1" dirty="0">
                <a:solidFill>
                  <a:srgbClr val="000000"/>
                </a:solidFill>
                <a:effectLst/>
                <a:latin typeface="Calibri" panose="020F0502020204030204" pitchFamily="34" charset="0"/>
                <a:ea typeface="Calibri" panose="020F0502020204030204" pitchFamily="34" charset="0"/>
              </a:rPr>
              <a:t>grain cooling with photon emission</a:t>
            </a:r>
            <a:r>
              <a:rPr lang="en-GB" sz="1800" dirty="0">
                <a:solidFill>
                  <a:srgbClr val="000000"/>
                </a:solidFill>
                <a:effectLst/>
                <a:latin typeface="Calibri" panose="020F0502020204030204" pitchFamily="34" charset="0"/>
                <a:ea typeface="Calibri" panose="020F0502020204030204" pitchFamily="34" charset="0"/>
              </a:rPr>
              <a:t>. </a:t>
            </a:r>
          </a:p>
          <a:p>
            <a:pPr marL="6350" indent="-6350">
              <a:lnSpc>
                <a:spcPct val="106000"/>
              </a:lnSpc>
              <a:spcAft>
                <a:spcPts val="810"/>
              </a:spcAft>
            </a:pPr>
            <a:r>
              <a:rPr lang="en-GB" sz="1800" dirty="0">
                <a:solidFill>
                  <a:srgbClr val="000000"/>
                </a:solidFill>
                <a:effectLst/>
                <a:latin typeface="Calibri" panose="020F0502020204030204" pitchFamily="34" charset="0"/>
                <a:ea typeface="Calibri" panose="020F0502020204030204" pitchFamily="34" charset="0"/>
              </a:rPr>
              <a:t>The </a:t>
            </a:r>
            <a:r>
              <a:rPr lang="en-GB" sz="1800" b="1" dirty="0">
                <a:solidFill>
                  <a:srgbClr val="000000"/>
                </a:solidFill>
                <a:effectLst/>
                <a:latin typeface="Calibri" panose="020F0502020204030204" pitchFamily="34" charset="0"/>
                <a:ea typeface="Calibri" panose="020F0502020204030204" pitchFamily="34" charset="0"/>
              </a:rPr>
              <a:t>Planck</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mean</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opacity</a:t>
            </a:r>
            <a:r>
              <a:rPr lang="en-GB" sz="1800" dirty="0">
                <a:solidFill>
                  <a:srgbClr val="000000"/>
                </a:solidFill>
                <a:effectLst/>
                <a:latin typeface="Calibri" panose="020F0502020204030204" pitchFamily="34" charset="0"/>
                <a:ea typeface="Calibri" panose="020F0502020204030204" pitchFamily="34" charset="0"/>
              </a:rPr>
              <a:t> of the star is calculated by assuming that interstellar dust has a </a:t>
            </a:r>
            <a:r>
              <a:rPr lang="en-GB" sz="1800" b="1" dirty="0">
                <a:solidFill>
                  <a:srgbClr val="000000"/>
                </a:solidFill>
                <a:effectLst/>
                <a:latin typeface="Calibri" panose="020F0502020204030204" pitchFamily="34" charset="0"/>
                <a:ea typeface="Calibri" panose="020F0502020204030204" pitchFamily="34" charset="0"/>
              </a:rPr>
              <a:t>spherical</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shape</a:t>
            </a:r>
            <a:r>
              <a:rPr lang="en-GB" sz="1800" dirty="0">
                <a:solidFill>
                  <a:srgbClr val="000000"/>
                </a:solidFill>
                <a:effectLst/>
                <a:latin typeface="Calibri" panose="020F0502020204030204" pitchFamily="34" charset="0"/>
                <a:ea typeface="Calibri" panose="020F0502020204030204" pitchFamily="34" charset="0"/>
              </a:rPr>
              <a:t> and a </a:t>
            </a:r>
            <a:r>
              <a:rPr lang="en-GB" sz="1800" b="1" dirty="0">
                <a:solidFill>
                  <a:srgbClr val="000000"/>
                </a:solidFill>
                <a:effectLst/>
                <a:latin typeface="Calibri" panose="020F0502020204030204" pitchFamily="34" charset="0"/>
                <a:ea typeface="Calibri" panose="020F0502020204030204" pitchFamily="34" charset="0"/>
              </a:rPr>
              <a:t>fixed</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characteristic</a:t>
            </a:r>
            <a:r>
              <a:rPr lang="en-GB" sz="1800" dirty="0">
                <a:solidFill>
                  <a:srgbClr val="000000"/>
                </a:solidFill>
                <a:effectLst/>
                <a:latin typeface="Calibri" panose="020F0502020204030204" pitchFamily="34" charset="0"/>
                <a:ea typeface="Calibri" panose="020F0502020204030204" pitchFamily="34" charset="0"/>
              </a:rPr>
              <a:t> radius. This means that the opacity and temperature of dust grains are </a:t>
            </a:r>
            <a:r>
              <a:rPr lang="en-GB" sz="1800" b="1" dirty="0">
                <a:solidFill>
                  <a:srgbClr val="000000"/>
                </a:solidFill>
                <a:effectLst/>
                <a:latin typeface="Calibri" panose="020F0502020204030204" pitchFamily="34" charset="0"/>
                <a:ea typeface="Calibri" panose="020F0502020204030204" pitchFamily="34" charset="0"/>
              </a:rPr>
              <a:t>dependent</a:t>
            </a:r>
            <a:r>
              <a:rPr lang="en-GB" sz="1800" dirty="0">
                <a:solidFill>
                  <a:srgbClr val="000000"/>
                </a:solidFill>
                <a:effectLst/>
                <a:latin typeface="Calibri" panose="020F0502020204030204" pitchFamily="34" charset="0"/>
                <a:ea typeface="Calibri" panose="020F0502020204030204" pitchFamily="34" charset="0"/>
              </a:rPr>
              <a:t> on the </a:t>
            </a:r>
            <a:r>
              <a:rPr lang="en-GB" sz="1800" b="1" dirty="0">
                <a:solidFill>
                  <a:srgbClr val="000000"/>
                </a:solidFill>
                <a:effectLst/>
                <a:latin typeface="Calibri" panose="020F0502020204030204" pitchFamily="34" charset="0"/>
                <a:ea typeface="Calibri" panose="020F0502020204030204" pitchFamily="34" charset="0"/>
              </a:rPr>
              <a:t>stellar</a:t>
            </a:r>
            <a:r>
              <a:rPr lang="en-GB" sz="1800" dirty="0">
                <a:solidFill>
                  <a:srgbClr val="000000"/>
                </a:solidFill>
                <a:effectLst/>
                <a:latin typeface="Calibri" panose="020F0502020204030204" pitchFamily="34" charset="0"/>
                <a:ea typeface="Calibri" panose="020F0502020204030204" pitchFamily="34" charset="0"/>
              </a:rPr>
              <a:t> effective </a:t>
            </a:r>
            <a:r>
              <a:rPr lang="en-GB" sz="1800" b="1" dirty="0">
                <a:solidFill>
                  <a:srgbClr val="000000"/>
                </a:solidFill>
                <a:effectLst/>
                <a:latin typeface="Calibri" panose="020F0502020204030204" pitchFamily="34" charset="0"/>
                <a:ea typeface="Calibri" panose="020F0502020204030204" pitchFamily="34" charset="0"/>
              </a:rPr>
              <a:t>temperature</a:t>
            </a:r>
            <a:r>
              <a:rPr lang="en-GB" sz="1800" dirty="0">
                <a:solidFill>
                  <a:srgbClr val="000000"/>
                </a:solidFill>
                <a:effectLst/>
                <a:latin typeface="Calibri" panose="020F0502020204030204" pitchFamily="34" charset="0"/>
                <a:ea typeface="Calibri" panose="020F0502020204030204" pitchFamily="34" charset="0"/>
              </a:rPr>
              <a:t> and </a:t>
            </a:r>
            <a:r>
              <a:rPr lang="en-GB" sz="1800" b="1" dirty="0">
                <a:solidFill>
                  <a:srgbClr val="000000"/>
                </a:solidFill>
                <a:effectLst/>
                <a:latin typeface="Calibri" panose="020F0502020204030204" pitchFamily="34" charset="0"/>
                <a:ea typeface="Calibri" panose="020F0502020204030204" pitchFamily="34" charset="0"/>
              </a:rPr>
              <a:t>mean</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size</a:t>
            </a:r>
            <a:r>
              <a:rPr lang="en-GB" sz="1800" dirty="0">
                <a:solidFill>
                  <a:srgbClr val="000000"/>
                </a:solidFill>
                <a:effectLst/>
                <a:latin typeface="Calibri" panose="020F0502020204030204" pitchFamily="34" charset="0"/>
                <a:ea typeface="Calibri" panose="020F0502020204030204" pitchFamily="34" charset="0"/>
              </a:rPr>
              <a:t>, and are </a:t>
            </a:r>
            <a:r>
              <a:rPr lang="en-GB" sz="1800" b="1" dirty="0">
                <a:solidFill>
                  <a:srgbClr val="000000"/>
                </a:solidFill>
                <a:effectLst/>
                <a:latin typeface="Calibri" panose="020F0502020204030204" pitchFamily="34" charset="0"/>
                <a:ea typeface="Calibri" panose="020F0502020204030204" pitchFamily="34" charset="0"/>
              </a:rPr>
              <a:t>independent</a:t>
            </a:r>
            <a:r>
              <a:rPr lang="en-GB" sz="1800" dirty="0">
                <a:solidFill>
                  <a:srgbClr val="000000"/>
                </a:solidFill>
                <a:effectLst/>
                <a:latin typeface="Calibri" panose="020F0502020204030204" pitchFamily="34" charset="0"/>
                <a:ea typeface="Calibri" panose="020F0502020204030204" pitchFamily="34" charset="0"/>
              </a:rPr>
              <a:t> of the grain's </a:t>
            </a:r>
            <a:r>
              <a:rPr lang="en-GB" sz="1800" b="1" dirty="0">
                <a:solidFill>
                  <a:srgbClr val="000000"/>
                </a:solidFill>
                <a:effectLst/>
                <a:latin typeface="Calibri" panose="020F0502020204030204" pitchFamily="34" charset="0"/>
                <a:ea typeface="Calibri" panose="020F0502020204030204" pitchFamily="34" charset="0"/>
              </a:rPr>
              <a:t>own</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heat</a:t>
            </a:r>
            <a:r>
              <a:rPr lang="en-GB" sz="1800" dirty="0">
                <a:solidFill>
                  <a:srgbClr val="000000"/>
                </a:solidFill>
                <a:effectLst/>
                <a:latin typeface="Calibri" panose="020F0502020204030204" pitchFamily="34" charset="0"/>
                <a:ea typeface="Calibri" panose="020F0502020204030204" pitchFamily="34" charset="0"/>
              </a:rPr>
              <a:t>. The extinction of dust is much higher than that of gas, so the gas's contribution to the coefficient can be ignored. </a:t>
            </a:r>
          </a:p>
          <a:p>
            <a:pPr marL="6350" indent="-6350">
              <a:lnSpc>
                <a:spcPct val="106000"/>
              </a:lnSpc>
              <a:spcAft>
                <a:spcPts val="810"/>
              </a:spcAft>
            </a:pPr>
            <a:r>
              <a:rPr lang="en-GB" sz="1800" dirty="0">
                <a:solidFill>
                  <a:srgbClr val="000000"/>
                </a:solidFill>
                <a:effectLst/>
                <a:latin typeface="Calibri" panose="020F0502020204030204" pitchFamily="34" charset="0"/>
                <a:ea typeface="Calibri" panose="020F0502020204030204" pitchFamily="34" charset="0"/>
              </a:rPr>
              <a:t> </a:t>
            </a:r>
          </a:p>
        </p:txBody>
      </p:sp>
      <p:sp>
        <p:nvSpPr>
          <p:cNvPr id="4" name="Slide Number Placeholder 3"/>
          <p:cNvSpPr>
            <a:spLocks noGrp="1"/>
          </p:cNvSpPr>
          <p:nvPr>
            <p:ph type="sldNum" sz="quarter" idx="5"/>
          </p:nvPr>
        </p:nvSpPr>
        <p:spPr/>
        <p:txBody>
          <a:bodyPr/>
          <a:lstStyle/>
          <a:p>
            <a:fld id="{0A23B06D-F5FB-4D03-BF24-0EA7CC88E535}" type="slidenum">
              <a:rPr lang="en-GB" smtClean="0"/>
              <a:t>21</a:t>
            </a:fld>
            <a:endParaRPr lang="en-GB"/>
          </a:p>
        </p:txBody>
      </p:sp>
    </p:spTree>
    <p:extLst>
      <p:ext uri="{BB962C8B-B14F-4D97-AF65-F5344CB8AC3E}">
        <p14:creationId xmlns:p14="http://schemas.microsoft.com/office/powerpoint/2010/main" val="1042896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175" indent="-6350">
              <a:lnSpc>
                <a:spcPct val="103000"/>
              </a:lnSpc>
              <a:spcAft>
                <a:spcPts val="830"/>
              </a:spcAft>
            </a:pPr>
            <a:r>
              <a:rPr lang="en-GB" sz="1800" dirty="0">
                <a:solidFill>
                  <a:srgbClr val="000000"/>
                </a:solidFill>
                <a:effectLst/>
                <a:latin typeface="Calibri" panose="020F0502020204030204" pitchFamily="34" charset="0"/>
                <a:ea typeface="Calibri" panose="020F0502020204030204" pitchFamily="34" charset="0"/>
              </a:rPr>
              <a:t>Our study aims to explore </a:t>
            </a:r>
            <a:r>
              <a:rPr lang="en-GB" sz="1800" b="1" dirty="0">
                <a:solidFill>
                  <a:srgbClr val="000000"/>
                </a:solidFill>
                <a:effectLst/>
                <a:latin typeface="Calibri" panose="020F0502020204030204" pitchFamily="34" charset="0"/>
                <a:ea typeface="Calibri" panose="020F0502020204030204" pitchFamily="34" charset="0"/>
              </a:rPr>
              <a:t>whether an increase in the metallicity in the gaseous disc can have an impact on the shadowed region of the disc. </a:t>
            </a:r>
            <a:r>
              <a:rPr lang="en-GB" sz="1800" dirty="0">
                <a:solidFill>
                  <a:srgbClr val="000000"/>
                </a:solidFill>
                <a:effectLst/>
                <a:latin typeface="Calibri" panose="020F0502020204030204" pitchFamily="34" charset="0"/>
                <a:ea typeface="Calibri" panose="020F0502020204030204" pitchFamily="34" charset="0"/>
              </a:rPr>
              <a:t>An </a:t>
            </a:r>
            <a:r>
              <a:rPr lang="en-GB" sz="1800" b="1" dirty="0">
                <a:solidFill>
                  <a:srgbClr val="000000"/>
                </a:solidFill>
                <a:effectLst/>
                <a:latin typeface="Calibri" panose="020F0502020204030204" pitchFamily="34" charset="0"/>
                <a:ea typeface="Calibri" panose="020F0502020204030204" pitchFamily="34" charset="0"/>
              </a:rPr>
              <a:t>increase</a:t>
            </a:r>
            <a:r>
              <a:rPr lang="en-GB" sz="1800" dirty="0">
                <a:solidFill>
                  <a:srgbClr val="000000"/>
                </a:solidFill>
                <a:effectLst/>
                <a:latin typeface="Calibri" panose="020F0502020204030204" pitchFamily="34" charset="0"/>
                <a:ea typeface="Calibri" panose="020F0502020204030204" pitchFamily="34" charset="0"/>
              </a:rPr>
              <a:t> in </a:t>
            </a:r>
            <a:r>
              <a:rPr lang="en-GB" sz="1800" b="1" dirty="0">
                <a:solidFill>
                  <a:srgbClr val="000000"/>
                </a:solidFill>
                <a:effectLst/>
                <a:latin typeface="Calibri" panose="020F0502020204030204" pitchFamily="34" charset="0"/>
                <a:ea typeface="Calibri" panose="020F0502020204030204" pitchFamily="34" charset="0"/>
              </a:rPr>
              <a:t>metallicity</a:t>
            </a:r>
            <a:r>
              <a:rPr lang="en-GB" sz="1800" dirty="0">
                <a:solidFill>
                  <a:srgbClr val="000000"/>
                </a:solidFill>
                <a:effectLst/>
                <a:latin typeface="Calibri" panose="020F0502020204030204" pitchFamily="34" charset="0"/>
                <a:ea typeface="Calibri" panose="020F0502020204030204" pitchFamily="34" charset="0"/>
              </a:rPr>
              <a:t> may </a:t>
            </a:r>
            <a:r>
              <a:rPr lang="en-GB" sz="1800" b="1" dirty="0">
                <a:solidFill>
                  <a:srgbClr val="000000"/>
                </a:solidFill>
                <a:effectLst/>
                <a:latin typeface="Calibri" panose="020F0502020204030204" pitchFamily="34" charset="0"/>
                <a:ea typeface="Calibri" panose="020F0502020204030204" pitchFamily="34" charset="0"/>
              </a:rPr>
              <a:t>potentially</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eliminate</a:t>
            </a:r>
            <a:r>
              <a:rPr lang="en-GB" sz="1800" dirty="0">
                <a:solidFill>
                  <a:srgbClr val="000000"/>
                </a:solidFill>
                <a:effectLst/>
                <a:latin typeface="Calibri" panose="020F0502020204030204" pitchFamily="34" charset="0"/>
                <a:ea typeface="Calibri" panose="020F0502020204030204" pitchFamily="34" charset="0"/>
              </a:rPr>
              <a:t> the </a:t>
            </a:r>
            <a:r>
              <a:rPr lang="en-GB" sz="1800" b="1" dirty="0">
                <a:solidFill>
                  <a:srgbClr val="000000"/>
                </a:solidFill>
                <a:effectLst/>
                <a:latin typeface="Calibri" panose="020F0502020204030204" pitchFamily="34" charset="0"/>
                <a:ea typeface="Calibri" panose="020F0502020204030204" pitchFamily="34" charset="0"/>
              </a:rPr>
              <a:t>shadowed</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region</a:t>
            </a:r>
            <a:r>
              <a:rPr lang="en-GB" sz="1800" dirty="0">
                <a:solidFill>
                  <a:srgbClr val="000000"/>
                </a:solidFill>
                <a:effectLst/>
                <a:latin typeface="Calibri" panose="020F0502020204030204" pitchFamily="34" charset="0"/>
                <a:ea typeface="Calibri" panose="020F0502020204030204" pitchFamily="34" charset="0"/>
              </a:rPr>
              <a:t>. </a:t>
            </a:r>
          </a:p>
          <a:p>
            <a:pPr marL="6350" indent="-6350">
              <a:lnSpc>
                <a:spcPct val="107000"/>
              </a:lnSpc>
              <a:spcAft>
                <a:spcPts val="790"/>
              </a:spcAft>
            </a:pPr>
            <a:r>
              <a:rPr lang="en-GB" sz="1800" dirty="0">
                <a:solidFill>
                  <a:srgbClr val="000000"/>
                </a:solidFill>
                <a:effectLst/>
                <a:latin typeface="Calibri" panose="020F0502020204030204" pitchFamily="34" charset="0"/>
                <a:ea typeface="Calibri" panose="020F0502020204030204" pitchFamily="34" charset="0"/>
              </a:rPr>
              <a:t> </a:t>
            </a:r>
          </a:p>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Where did this theory come about?   </a:t>
            </a:r>
          </a:p>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While David was researching the </a:t>
            </a:r>
            <a:r>
              <a:rPr lang="en-GB" sz="1800" b="1" dirty="0">
                <a:solidFill>
                  <a:srgbClr val="000000"/>
                </a:solidFill>
                <a:effectLst/>
                <a:latin typeface="Calibri" panose="020F0502020204030204" pitchFamily="34" charset="0"/>
                <a:ea typeface="Calibri" panose="020F0502020204030204" pitchFamily="34" charset="0"/>
              </a:rPr>
              <a:t>excitation of giant planets and how the eccentricity of the planet's</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orbit</a:t>
            </a:r>
            <a:r>
              <a:rPr lang="en-GB" sz="1800" dirty="0">
                <a:solidFill>
                  <a:srgbClr val="000000"/>
                </a:solidFill>
                <a:effectLst/>
                <a:latin typeface="Calibri" panose="020F0502020204030204" pitchFamily="34" charset="0"/>
                <a:ea typeface="Calibri" panose="020F0502020204030204" pitchFamily="34" charset="0"/>
              </a:rPr>
              <a:t> is affected by the presence of the disk. During his research, he noticed a </a:t>
            </a:r>
            <a:r>
              <a:rPr lang="en-GB" sz="1800" b="1" dirty="0">
                <a:solidFill>
                  <a:srgbClr val="000000"/>
                </a:solidFill>
                <a:effectLst/>
                <a:latin typeface="Calibri" panose="020F0502020204030204" pitchFamily="34" charset="0"/>
                <a:ea typeface="Calibri" panose="020F0502020204030204" pitchFamily="34" charset="0"/>
              </a:rPr>
              <a:t>lack of giant planet</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population</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observations</a:t>
            </a:r>
            <a:r>
              <a:rPr lang="en-GB" sz="1800" dirty="0">
                <a:solidFill>
                  <a:srgbClr val="000000"/>
                </a:solidFill>
                <a:effectLst/>
                <a:latin typeface="Calibri" panose="020F0502020204030204" pitchFamily="34" charset="0"/>
                <a:ea typeface="Calibri" panose="020F0502020204030204" pitchFamily="34" charset="0"/>
              </a:rPr>
              <a:t> within a certain range, between 0.1 AU and 1 AU, in </a:t>
            </a:r>
            <a:r>
              <a:rPr lang="en-GB" sz="1800" b="1" dirty="0">
                <a:solidFill>
                  <a:srgbClr val="000000"/>
                </a:solidFill>
                <a:effectLst/>
                <a:latin typeface="Calibri" panose="020F0502020204030204" pitchFamily="34" charset="0"/>
                <a:ea typeface="Calibri" panose="020F0502020204030204" pitchFamily="34" charset="0"/>
              </a:rPr>
              <a:t>metal</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poor</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environments</a:t>
            </a:r>
            <a:r>
              <a:rPr lang="en-GB" sz="1800" dirty="0">
                <a:solidFill>
                  <a:srgbClr val="000000"/>
                </a:solidFill>
                <a:effectLst/>
                <a:latin typeface="Calibri" panose="020F0502020204030204" pitchFamily="34" charset="0"/>
                <a:ea typeface="Calibri" panose="020F0502020204030204" pitchFamily="34" charset="0"/>
              </a:rPr>
              <a:t>. This led him to theorize the existence of a </a:t>
            </a:r>
            <a:r>
              <a:rPr lang="en-GB" sz="1800" b="1" dirty="0">
                <a:solidFill>
                  <a:srgbClr val="000000"/>
                </a:solidFill>
                <a:effectLst/>
                <a:latin typeface="Calibri" panose="020F0502020204030204" pitchFamily="34" charset="0"/>
                <a:ea typeface="Calibri" panose="020F0502020204030204" pitchFamily="34" charset="0"/>
              </a:rPr>
              <a:t>shadowed</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region</a:t>
            </a:r>
            <a:r>
              <a:rPr lang="en-GB" sz="1800" dirty="0">
                <a:solidFill>
                  <a:srgbClr val="000000"/>
                </a:solidFill>
                <a:effectLst/>
                <a:latin typeface="Calibri" panose="020F0502020204030204" pitchFamily="34" charset="0"/>
                <a:ea typeface="Calibri" panose="020F0502020204030204" pitchFamily="34" charset="0"/>
              </a:rPr>
              <a:t> in which the observation of planets is more difficult since there is no direct stellar illumination.  </a:t>
            </a:r>
          </a:p>
        </p:txBody>
      </p:sp>
      <p:sp>
        <p:nvSpPr>
          <p:cNvPr id="4" name="Slide Number Placeholder 3"/>
          <p:cNvSpPr>
            <a:spLocks noGrp="1"/>
          </p:cNvSpPr>
          <p:nvPr>
            <p:ph type="sldNum" sz="quarter" idx="5"/>
          </p:nvPr>
        </p:nvSpPr>
        <p:spPr/>
        <p:txBody>
          <a:bodyPr/>
          <a:lstStyle/>
          <a:p>
            <a:fld id="{0A23B06D-F5FB-4D03-BF24-0EA7CC88E535}" type="slidenum">
              <a:rPr lang="en-GB" smtClean="0"/>
              <a:t>2</a:t>
            </a:fld>
            <a:endParaRPr lang="en-GB"/>
          </a:p>
        </p:txBody>
      </p:sp>
    </p:spTree>
    <p:extLst>
      <p:ext uri="{BB962C8B-B14F-4D97-AF65-F5344CB8AC3E}">
        <p14:creationId xmlns:p14="http://schemas.microsoft.com/office/powerpoint/2010/main" val="1509074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1500"/>
              </a:spcAft>
            </a:pPr>
            <a:r>
              <a:rPr lang="en-GB"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Viscous dissipation in a circumstellar disc occurs in both the radial and vertical directions. Viscosity is a measure of the resistance of a fluid to flow and it is caused by the friction and collisions between the particles in the fluid. In a circumstellar disc, the gas and dust particles interact with each other and with the magnetic fields, generating turbulent motion and friction, which results in viscous dissipation.</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500"/>
              </a:spcBef>
              <a:spcAft>
                <a:spcPts val="1500"/>
              </a:spcAft>
            </a:pPr>
            <a:r>
              <a:rPr lang="en-GB"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the radial direction, viscous dissipation is caused by the friction between the gas particles as they move radially inward or outward. This friction generates heat, and the heat generated by the viscosity is known as the viscous heating. This process is responsible for the accretion of material onto the central star and the transport of angular momentum outward.</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500"/>
              </a:spcBef>
              <a:spcAft>
                <a:spcPts val="1500"/>
              </a:spcAft>
            </a:pPr>
            <a:r>
              <a:rPr lang="en-GB"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the vertical direction, the gas particles move in a circular motion around the central star. The friction between these particles generates heat and causes the gas to lose energy. This process is known as vertical convection, it generates turbulence and viscous dissipation through vertical motion. This is an important process in the energy balance of the circumstellar disc, as it determines the temperature distribution of the disc.</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500"/>
              </a:spcBef>
              <a:spcAft>
                <a:spcPts val="500"/>
              </a:spcAft>
            </a:pPr>
            <a:r>
              <a:rPr lang="en-GB"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summary, Viscous dissipation occurs in both the radial and vertical directions in a circumstellar disc. The radial viscosity causes accretion and transport of angular momentum, while the vertical viscosity causes the generation of turbulence and affects the temperature distribution of the disc.</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0A23B06D-F5FB-4D03-BF24-0EA7CC88E535}" type="slidenum">
              <a:rPr lang="en-GB" smtClean="0"/>
              <a:t>22</a:t>
            </a:fld>
            <a:endParaRPr lang="en-GB"/>
          </a:p>
        </p:txBody>
      </p:sp>
    </p:spTree>
    <p:extLst>
      <p:ext uri="{BB962C8B-B14F-4D97-AF65-F5344CB8AC3E}">
        <p14:creationId xmlns:p14="http://schemas.microsoft.com/office/powerpoint/2010/main" val="32443199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23B06D-F5FB-4D03-BF24-0EA7CC88E535}" type="slidenum">
              <a:rPr lang="en-GB" smtClean="0"/>
              <a:t>23</a:t>
            </a:fld>
            <a:endParaRPr lang="en-GB"/>
          </a:p>
        </p:txBody>
      </p:sp>
    </p:spTree>
    <p:extLst>
      <p:ext uri="{BB962C8B-B14F-4D97-AF65-F5344CB8AC3E}">
        <p14:creationId xmlns:p14="http://schemas.microsoft.com/office/powerpoint/2010/main" val="1400265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500"/>
              </a:spcAft>
            </a:pPr>
            <a:r>
              <a:rPr lang="en-GB" sz="1800" dirty="0">
                <a:solidFill>
                  <a:srgbClr val="000000"/>
                </a:solidFill>
                <a:effectLst/>
                <a:latin typeface="Calibri" panose="020F0502020204030204" pitchFamily="34" charset="0"/>
                <a:ea typeface="Times New Roman" panose="02020603050405020304" pitchFamily="18" charset="0"/>
              </a:rPr>
              <a:t>The ideal gas equation is a fundamental thermodynamic relationship that relates the temperature, density, and pressure of a gas. In order to model the radiative hydrodynamics of a gaseous disc, this equation is used to determine the pressure and temperature of the gas at different points within the disc.</a:t>
            </a:r>
            <a:endParaRPr lang="en-GB" sz="1800" dirty="0">
              <a:effectLst/>
              <a:latin typeface="Times New Roman" panose="02020603050405020304" pitchFamily="18" charset="0"/>
              <a:ea typeface="Times New Roman" panose="02020603050405020304" pitchFamily="18" charset="0"/>
            </a:endParaRPr>
          </a:p>
          <a:p>
            <a:pPr>
              <a:spcBef>
                <a:spcPts val="1500"/>
              </a:spcBef>
              <a:spcAft>
                <a:spcPts val="1500"/>
              </a:spcAft>
            </a:pPr>
            <a:r>
              <a:rPr lang="en-GB" sz="1800" dirty="0">
                <a:solidFill>
                  <a:srgbClr val="000000"/>
                </a:solidFill>
                <a:effectLst/>
                <a:latin typeface="Calibri" panose="020F0502020204030204" pitchFamily="34" charset="0"/>
                <a:ea typeface="Times New Roman" panose="02020603050405020304" pitchFamily="18" charset="0"/>
              </a:rPr>
              <a:t>One important aspect of modelling the radiative hydrodynamics of a gaseous disc is the calculation of the gas absorption opacity. To do this, we use the Malygin opacity table, which provides information on the opacity of a gas as a function of stellar temperature, gas temperature, pressure, and density. Using the ideal gas law, we accurately connect these parameters to find the closest match for opacity for a given set of input values. We then interpolate this opacity value using a </a:t>
            </a:r>
            <a:r>
              <a:rPr lang="en-GB" sz="1800" dirty="0" err="1">
                <a:solidFill>
                  <a:srgbClr val="000000"/>
                </a:solidFill>
                <a:effectLst/>
                <a:latin typeface="Calibri" panose="020F0502020204030204" pitchFamily="34" charset="0"/>
                <a:ea typeface="Times New Roman" panose="02020603050405020304" pitchFamily="18" charset="0"/>
              </a:rPr>
              <a:t>LinearND</a:t>
            </a:r>
            <a:r>
              <a:rPr lang="en-GB" sz="1800" dirty="0">
                <a:solidFill>
                  <a:srgbClr val="000000"/>
                </a:solidFill>
                <a:effectLst/>
                <a:latin typeface="Calibri" panose="020F0502020204030204" pitchFamily="34" charset="0"/>
                <a:ea typeface="Times New Roman" panose="02020603050405020304" pitchFamily="18" charset="0"/>
              </a:rPr>
              <a:t> interpolator. The Malygin table also provides separate tables for single and two-temperature Planck mean opacity.</a:t>
            </a:r>
            <a:endParaRPr lang="en-GB" sz="1800" dirty="0">
              <a:effectLst/>
              <a:latin typeface="Times New Roman" panose="02020603050405020304" pitchFamily="18" charset="0"/>
              <a:ea typeface="Times New Roman" panose="02020603050405020304" pitchFamily="18" charset="0"/>
            </a:endParaRPr>
          </a:p>
          <a:p>
            <a:pPr>
              <a:spcBef>
                <a:spcPts val="1500"/>
              </a:spcBef>
              <a:spcAft>
                <a:spcPts val="1500"/>
              </a:spcAft>
            </a:pPr>
            <a:r>
              <a:rPr lang="en-GB" sz="1800" dirty="0">
                <a:solidFill>
                  <a:srgbClr val="000000"/>
                </a:solidFill>
                <a:effectLst/>
                <a:latin typeface="Calibri" panose="020F0502020204030204" pitchFamily="34" charset="0"/>
                <a:ea typeface="Times New Roman" panose="02020603050405020304" pitchFamily="18" charset="0"/>
              </a:rPr>
              <a:t>To find the equilibrium temperature of the gas, we use an iterative method. An initial guess for the equilibrium temperature is inputted into the function and it iterates until the relative difference between the previous and current iterations is less than 10^-2. Once the equilibrium temperature is identified, the function outputs the two-temperature Planck mean, density, and gas temperature to calculate the optical depth.</a:t>
            </a:r>
            <a:endParaRPr lang="en-GB" sz="1800" dirty="0">
              <a:effectLst/>
              <a:latin typeface="Times New Roman" panose="02020603050405020304" pitchFamily="18" charset="0"/>
              <a:ea typeface="Times New Roman" panose="02020603050405020304" pitchFamily="18" charset="0"/>
            </a:endParaRPr>
          </a:p>
          <a:p>
            <a:pPr>
              <a:spcBef>
                <a:spcPts val="1500"/>
              </a:spcBef>
            </a:pPr>
            <a:r>
              <a:rPr lang="en-GB" sz="1800" dirty="0">
                <a:solidFill>
                  <a:srgbClr val="000000"/>
                </a:solidFill>
                <a:effectLst/>
                <a:latin typeface="Calibri" panose="020F0502020204030204" pitchFamily="34" charset="0"/>
                <a:ea typeface="Times New Roman" panose="02020603050405020304" pitchFamily="18" charset="0"/>
              </a:rPr>
              <a:t>Another important aspect of modelling the radiative hydrodynamics of a gaseous disc is the calculation of the sublimation radius and the vertical height of the disc. To do this, we use the Newton-Raphson method to calculate the sublimation radius. Once the sublimation radius is known, we create a new function that uses non-linear equations and self-consistently calculates values for </a:t>
            </a:r>
            <a:r>
              <a:rPr lang="en-GB" sz="1800" dirty="0" err="1">
                <a:solidFill>
                  <a:srgbClr val="000000"/>
                </a:solidFill>
                <a:effectLst/>
                <a:latin typeface="Calibri" panose="020F0502020204030204" pitchFamily="34" charset="0"/>
                <a:ea typeface="Times New Roman" panose="02020603050405020304" pitchFamily="18" charset="0"/>
              </a:rPr>
              <a:t>H_rim</a:t>
            </a:r>
            <a:r>
              <a:rPr lang="en-GB" sz="1800" dirty="0">
                <a:solidFill>
                  <a:srgbClr val="000000"/>
                </a:solidFill>
                <a:effectLst/>
                <a:latin typeface="Calibri" panose="020F0502020204030204" pitchFamily="34" charset="0"/>
                <a:ea typeface="Times New Roman" panose="02020603050405020304" pitchFamily="18" charset="0"/>
              </a:rPr>
              <a:t>, </a:t>
            </a:r>
            <a:r>
              <a:rPr lang="en-GB" sz="1800" dirty="0" err="1">
                <a:solidFill>
                  <a:srgbClr val="000000"/>
                </a:solidFill>
                <a:effectLst/>
                <a:latin typeface="Calibri" panose="020F0502020204030204" pitchFamily="34" charset="0"/>
                <a:ea typeface="Times New Roman" panose="02020603050405020304" pitchFamily="18" charset="0"/>
              </a:rPr>
              <a:t>H_p</a:t>
            </a:r>
            <a:r>
              <a:rPr lang="en-GB" sz="1800" dirty="0">
                <a:solidFill>
                  <a:srgbClr val="000000"/>
                </a:solidFill>
                <a:effectLst/>
                <a:latin typeface="Calibri" panose="020F0502020204030204" pitchFamily="34" charset="0"/>
                <a:ea typeface="Times New Roman" panose="02020603050405020304" pitchFamily="18" charset="0"/>
              </a:rPr>
              <a:t>, </a:t>
            </a:r>
            <a:r>
              <a:rPr lang="en-GB" sz="1800" dirty="0" err="1">
                <a:solidFill>
                  <a:srgbClr val="000000"/>
                </a:solidFill>
                <a:effectLst/>
                <a:latin typeface="Calibri" panose="020F0502020204030204" pitchFamily="34" charset="0"/>
                <a:ea typeface="Times New Roman" panose="02020603050405020304" pitchFamily="18" charset="0"/>
              </a:rPr>
              <a:t>X_cg</a:t>
            </a:r>
            <a:r>
              <a:rPr lang="en-GB" sz="1800" dirty="0">
                <a:solidFill>
                  <a:srgbClr val="000000"/>
                </a:solidFill>
                <a:effectLst/>
                <a:latin typeface="Calibri" panose="020F0502020204030204" pitchFamily="34" charset="0"/>
                <a:ea typeface="Times New Roman" panose="02020603050405020304" pitchFamily="18" charset="0"/>
              </a:rPr>
              <a:t> and </a:t>
            </a:r>
            <a:r>
              <a:rPr lang="en-GB" sz="1800" dirty="0" err="1">
                <a:solidFill>
                  <a:srgbClr val="000000"/>
                </a:solidFill>
                <a:effectLst/>
                <a:latin typeface="Calibri" panose="020F0502020204030204" pitchFamily="34" charset="0"/>
                <a:ea typeface="Times New Roman" panose="02020603050405020304" pitchFamily="18" charset="0"/>
              </a:rPr>
              <a:t>R_rim</a:t>
            </a:r>
            <a:r>
              <a:rPr lang="en-GB" sz="1800" dirty="0">
                <a:solidFill>
                  <a:srgbClr val="000000"/>
                </a:solidFill>
                <a:effectLst/>
                <a:latin typeface="Calibri" panose="020F0502020204030204" pitchFamily="34" charset="0"/>
                <a:ea typeface="Times New Roman" panose="02020603050405020304" pitchFamily="18" charset="0"/>
              </a:rPr>
              <a:t>. The function iterates until the relative difference between the </a:t>
            </a:r>
            <a:r>
              <a:rPr lang="en-GB" sz="1800" dirty="0" err="1">
                <a:solidFill>
                  <a:srgbClr val="000000"/>
                </a:solidFill>
                <a:effectLst/>
                <a:latin typeface="Calibri" panose="020F0502020204030204" pitchFamily="34" charset="0"/>
                <a:ea typeface="Times New Roman" panose="02020603050405020304" pitchFamily="18" charset="0"/>
              </a:rPr>
              <a:t>H_rim</a:t>
            </a:r>
            <a:r>
              <a:rPr lang="en-GB" sz="1800" dirty="0">
                <a:solidFill>
                  <a:srgbClr val="000000"/>
                </a:solidFill>
                <a:effectLst/>
                <a:latin typeface="Calibri" panose="020F0502020204030204" pitchFamily="34" charset="0"/>
                <a:ea typeface="Times New Roman" panose="02020603050405020304" pitchFamily="18" charset="0"/>
              </a:rPr>
              <a:t>/</a:t>
            </a:r>
            <a:r>
              <a:rPr lang="en-GB" sz="1800" dirty="0" err="1">
                <a:solidFill>
                  <a:srgbClr val="000000"/>
                </a:solidFill>
                <a:effectLst/>
                <a:latin typeface="Calibri" panose="020F0502020204030204" pitchFamily="34" charset="0"/>
                <a:ea typeface="Times New Roman" panose="02020603050405020304" pitchFamily="18" charset="0"/>
              </a:rPr>
              <a:t>R_rim</a:t>
            </a:r>
            <a:r>
              <a:rPr lang="en-GB" sz="1800" dirty="0">
                <a:solidFill>
                  <a:srgbClr val="000000"/>
                </a:solidFill>
                <a:effectLst/>
                <a:latin typeface="Calibri" panose="020F0502020204030204" pitchFamily="34" charset="0"/>
                <a:ea typeface="Times New Roman" panose="02020603050405020304" pitchFamily="18" charset="0"/>
              </a:rPr>
              <a:t> current and previous iterations is less than 10^-5.</a:t>
            </a:r>
            <a:endParaRPr lang="en-GB" sz="1800" dirty="0">
              <a:effectLst/>
              <a:latin typeface="Times New Roman" panose="02020603050405020304" pitchFamily="18" charset="0"/>
              <a:ea typeface="Times New Roman" panose="02020603050405020304" pitchFamily="18" charset="0"/>
            </a:endParaRPr>
          </a:p>
          <a:p>
            <a:pPr>
              <a:spcBef>
                <a:spcPts val="1500"/>
              </a:spcBef>
            </a:pPr>
            <a:r>
              <a:rPr lang="en-GB" sz="1800" dirty="0">
                <a:solidFill>
                  <a:srgbClr val="000000"/>
                </a:solidFill>
                <a:effectLst/>
                <a:latin typeface="Calibri" panose="020F0502020204030204" pitchFamily="34" charset="0"/>
                <a:ea typeface="Times New Roman" panose="02020603050405020304" pitchFamily="18" charset="0"/>
              </a:rPr>
              <a:t> Finally, to include the effects of the gaseous disc on the sublimation radius and vertical height, we add a </a:t>
            </a:r>
            <a:r>
              <a:rPr lang="en-GB" sz="1800" dirty="0" err="1">
                <a:solidFill>
                  <a:srgbClr val="000000"/>
                </a:solidFill>
                <a:effectLst/>
                <a:latin typeface="Calibri" panose="020F0502020204030204" pitchFamily="34" charset="0"/>
                <a:ea typeface="Times New Roman" panose="02020603050405020304" pitchFamily="18" charset="0"/>
              </a:rPr>
              <a:t>gray</a:t>
            </a:r>
            <a:r>
              <a:rPr lang="en-GB" sz="1800" dirty="0">
                <a:solidFill>
                  <a:srgbClr val="000000"/>
                </a:solidFill>
                <a:effectLst/>
                <a:latin typeface="Calibri" panose="020F0502020204030204" pitchFamily="34" charset="0"/>
                <a:ea typeface="Times New Roman" panose="02020603050405020304" pitchFamily="18" charset="0"/>
              </a:rPr>
              <a:t> constant or optical depth value to the existing function. This allows us to easily switch between models that include or exclude the gaseous disc, simply by adjusting the </a:t>
            </a:r>
            <a:r>
              <a:rPr lang="en-GB" sz="1800" dirty="0" err="1">
                <a:solidFill>
                  <a:srgbClr val="000000"/>
                </a:solidFill>
                <a:effectLst/>
                <a:latin typeface="Calibri" panose="020F0502020204030204" pitchFamily="34" charset="0"/>
                <a:ea typeface="Times New Roman" panose="02020603050405020304" pitchFamily="18" charset="0"/>
              </a:rPr>
              <a:t>gray</a:t>
            </a:r>
            <a:r>
              <a:rPr lang="en-GB" sz="1800" dirty="0">
                <a:solidFill>
                  <a:srgbClr val="000000"/>
                </a:solidFill>
                <a:effectLst/>
                <a:latin typeface="Calibri" panose="020F0502020204030204" pitchFamily="34" charset="0"/>
                <a:ea typeface="Times New Roman" panose="02020603050405020304" pitchFamily="18" charset="0"/>
              </a:rPr>
              <a:t> constant or optical depth value.</a:t>
            </a:r>
            <a:endParaRPr lang="en-GB"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A23B06D-F5FB-4D03-BF24-0EA7CC88E535}" type="slidenum">
              <a:rPr lang="en-GB" smtClean="0"/>
              <a:t>24</a:t>
            </a:fld>
            <a:endParaRPr lang="en-GB"/>
          </a:p>
        </p:txBody>
      </p:sp>
    </p:spTree>
    <p:extLst>
      <p:ext uri="{BB962C8B-B14F-4D97-AF65-F5344CB8AC3E}">
        <p14:creationId xmlns:p14="http://schemas.microsoft.com/office/powerpoint/2010/main" val="38300261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50" indent="-6350"/>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uncertainty in gas surface density impacted the disc structure . The error in gas surface density is travelled through the optical depth.</a:t>
            </a:r>
            <a:endParaRPr lang="en-GB" sz="1800" dirty="0">
              <a:solidFill>
                <a:srgbClr val="000000"/>
              </a:solidFill>
              <a:effectLst/>
              <a:latin typeface="Calibri" panose="020F0502020204030204" pitchFamily="34" charset="0"/>
              <a:ea typeface="Calibri" panose="020F0502020204030204" pitchFamily="34" charset="0"/>
            </a:endParaRPr>
          </a:p>
          <a:p>
            <a:pPr marL="6350" indent="-6350"/>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While researching, I noticed a variation in gas surface density as it characterises at different stages of evolution from a minimum mass nebula to a protoplanetary disc to a circumstellar disc. The major uncertainty within my model is to identify the appropriate surface density profile.</a:t>
            </a:r>
            <a:endParaRPr lang="en-GB" sz="1800" dirty="0">
              <a:solidFill>
                <a:srgbClr val="000000"/>
              </a:solidFill>
              <a:effectLst/>
              <a:latin typeface="Calibri" panose="020F0502020204030204" pitchFamily="34" charset="0"/>
              <a:ea typeface="Calibri" panose="020F0502020204030204" pitchFamily="34" charset="0"/>
            </a:endParaRPr>
          </a:p>
          <a:p>
            <a:pPr marL="6350" indent="-6350"/>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Additionally, when using the original surface density profile, the density of the inner region of the disc may be much higher, which can block the stellar radiation from reaching the vertical rim, making it difficult to determine the impact of metallicity on the shadowed region.</a:t>
            </a:r>
            <a:endParaRPr lang="en-GB" sz="1800" dirty="0">
              <a:solidFill>
                <a:srgbClr val="000000"/>
              </a:solidFill>
              <a:effectLst/>
              <a:latin typeface="Calibri" panose="020F0502020204030204" pitchFamily="34" charset="0"/>
              <a:ea typeface="Calibri" panose="020F0502020204030204" pitchFamily="34" charset="0"/>
            </a:endParaRPr>
          </a:p>
          <a:p>
            <a:pPr marL="6350" indent="-6350"/>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GB" sz="1800" dirty="0">
              <a:solidFill>
                <a:srgbClr val="000000"/>
              </a:solidFill>
              <a:effectLst/>
              <a:latin typeface="Calibri" panose="020F0502020204030204" pitchFamily="34" charset="0"/>
              <a:ea typeface="Calibri" panose="020F0502020204030204" pitchFamily="34" charset="0"/>
            </a:endParaRPr>
          </a:p>
          <a:p>
            <a:pPr marL="6350" indent="-6350"/>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 used gas surface density profile from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Allyief</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Bate but the constant were refined in order to match the stated density given by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Issela</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This paper calculated puffed midplane density and found to 10^-12g/cm^3. This paper calculated under the optically thin regime . This paper didn’t mention any relation between metallicity and effect of density at rim. </a:t>
            </a:r>
            <a:endParaRPr lang="en-GB" sz="1800" dirty="0">
              <a:solidFill>
                <a:srgbClr val="000000"/>
              </a:solidFill>
              <a:effectLst/>
              <a:latin typeface="Calibri" panose="020F0502020204030204" pitchFamily="34" charset="0"/>
              <a:ea typeface="Calibri" panose="020F0502020204030204" pitchFamily="34" charset="0"/>
            </a:endParaRPr>
          </a:p>
          <a:p>
            <a:pPr marL="6350" indent="-6350"/>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uncertainty in the surface density constant can affect gas density calculations in circumstellar disc models by impacting the accuracy of the density profile. This is caused by variations in the provided surface density profile across different research, which can change at different stages of evolution from a minimum mass nebula to a protoplanetary disc to a circumstellar disc. When calculating the vertical density of the rim at the midplane using the original surface density profile, we found that the surface density was much smaller than the anticipated value as stated in a paper by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Issela</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To resolve this discrepancy, we refined the surface density constant in order to match the stated density given by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Issela</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However, this refinement may not be accurate due to the uncertainty in the surface density constant. </a:t>
            </a:r>
            <a:endParaRPr lang="en-GB" sz="1800" dirty="0">
              <a:solidFill>
                <a:srgbClr val="000000"/>
              </a:solidFill>
              <a:effectLst/>
              <a:latin typeface="Calibri" panose="020F0502020204030204" pitchFamily="34" charset="0"/>
              <a:ea typeface="Calibri" panose="020F0502020204030204" pitchFamily="34" charset="0"/>
            </a:endParaRPr>
          </a:p>
          <a:p>
            <a:pPr marL="6350" indent="-6350"/>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GB" sz="1800" dirty="0">
              <a:solidFill>
                <a:srgbClr val="000000"/>
              </a:solidFill>
              <a:effectLst/>
              <a:latin typeface="Calibri" panose="020F0502020204030204" pitchFamily="34" charset="0"/>
              <a:ea typeface="Calibri" panose="020F0502020204030204" pitchFamily="34" charset="0"/>
            </a:endParaRPr>
          </a:p>
          <a:p>
            <a:pPr marL="6350" indent="-6350"/>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Additionally, when using the original surface density profile, the density of the inner region of the disc may be much higher, which can block the stellar radiation from reaching the vertical rim, making it difficult to determine the impact of metallicity on the shadowed region. This highlights the importance of accurately determining the surface density constant in order to improve the accuracy of gas density calculations in circumstellar disc models.</a:t>
            </a:r>
            <a:endParaRPr lang="en-GB" sz="1800" dirty="0">
              <a:solidFill>
                <a:srgbClr val="000000"/>
              </a:solidFill>
              <a:effectLst/>
              <a:latin typeface="Calibri" panose="020F0502020204030204" pitchFamily="34" charset="0"/>
              <a:ea typeface="Calibri" panose="020F0502020204030204" pitchFamily="34" charset="0"/>
            </a:endParaRPr>
          </a:p>
          <a:p>
            <a:endParaRPr lang="en-GB" dirty="0"/>
          </a:p>
        </p:txBody>
      </p:sp>
      <p:sp>
        <p:nvSpPr>
          <p:cNvPr id="4" name="Slide Number Placeholder 3"/>
          <p:cNvSpPr>
            <a:spLocks noGrp="1"/>
          </p:cNvSpPr>
          <p:nvPr>
            <p:ph type="sldNum" sz="quarter" idx="5"/>
          </p:nvPr>
        </p:nvSpPr>
        <p:spPr/>
        <p:txBody>
          <a:bodyPr/>
          <a:lstStyle/>
          <a:p>
            <a:fld id="{0A23B06D-F5FB-4D03-BF24-0EA7CC88E535}" type="slidenum">
              <a:rPr lang="en-GB" smtClean="0"/>
              <a:t>26</a:t>
            </a:fld>
            <a:endParaRPr lang="en-GB"/>
          </a:p>
        </p:txBody>
      </p:sp>
    </p:spTree>
    <p:extLst>
      <p:ext uri="{BB962C8B-B14F-4D97-AF65-F5344CB8AC3E}">
        <p14:creationId xmlns:p14="http://schemas.microsoft.com/office/powerpoint/2010/main" val="15730738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Planck mean opacity is a measure of the ability of a material to absorb and scatter radiation. It is calculated by taking the average of the absorption and scattering coefficients of the material weighted by the Planck function, which describes the distribution of radiation energy as a function of temperature. The Planck mean opacity is dependent on the temperature, density and composition of the material, as well as the frequency of the radiation being absorbed or scattered. It is used in a variety of fields, such as the study of stars and planetary atmospheres, the calculation of the equilibrium temperature in a gaseous disc and in the study of the dynamics and structure of gaseous discs. The Planck mean opacity provides a way to understand how the material in a system interacts with the radiation present, which helps to determine the temperature and energy balance of the system.</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kern="100" dirty="0">
              <a:effectLst/>
              <a:latin typeface="Calibri" panose="020F0502020204030204" pitchFamily="34" charset="0"/>
              <a:cs typeface="Times New Roman" panose="02020603050405020304" pitchFamily="18" charset="0"/>
            </a:endParaRPr>
          </a:p>
          <a:p>
            <a:r>
              <a:rPr lang="en-GB" sz="1800" dirty="0">
                <a:solidFill>
                  <a:srgbClr val="000000"/>
                </a:solidFill>
                <a:effectLst/>
                <a:latin typeface="Calibri" panose="020F0502020204030204" pitchFamily="34" charset="0"/>
                <a:ea typeface="Calibri" panose="020F0502020204030204" pitchFamily="34" charset="0"/>
              </a:rPr>
              <a:t>This allows for the existence of different temperature gases in a given density gaseous disc. However, it's important to note that these multiple solutions often have short lifetimes and can quickly change into different stable positions.</a:t>
            </a:r>
            <a:endParaRPr lang="en-GB" dirty="0"/>
          </a:p>
        </p:txBody>
      </p:sp>
      <p:sp>
        <p:nvSpPr>
          <p:cNvPr id="4" name="Slide Number Placeholder 3"/>
          <p:cNvSpPr>
            <a:spLocks noGrp="1"/>
          </p:cNvSpPr>
          <p:nvPr>
            <p:ph type="sldNum" sz="quarter" idx="5"/>
          </p:nvPr>
        </p:nvSpPr>
        <p:spPr/>
        <p:txBody>
          <a:bodyPr/>
          <a:lstStyle/>
          <a:p>
            <a:fld id="{0A23B06D-F5FB-4D03-BF24-0EA7CC88E535}" type="slidenum">
              <a:rPr lang="en-GB" smtClean="0"/>
              <a:t>27</a:t>
            </a:fld>
            <a:endParaRPr lang="en-GB"/>
          </a:p>
        </p:txBody>
      </p:sp>
    </p:spTree>
    <p:extLst>
      <p:ext uri="{BB962C8B-B14F-4D97-AF65-F5344CB8AC3E}">
        <p14:creationId xmlns:p14="http://schemas.microsoft.com/office/powerpoint/2010/main" val="25435330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condition of radiative equilibrium in an optically thin gas, where local net flux of radiation is |</a:t>
            </a:r>
            <a:r>
              <a:rPr lang="en-GB" dirty="0" err="1"/>
              <a:t>Frad</a:t>
            </a:r>
            <a:r>
              <a:rPr lang="en-GB" dirty="0"/>
              <a:t>| reads </a:t>
            </a:r>
            <a:r>
              <a:rPr lang="en-GB" dirty="0" err="1"/>
              <a:t>κP</a:t>
            </a:r>
            <a:r>
              <a:rPr lang="en-GB" dirty="0"/>
              <a:t>  </a:t>
            </a:r>
            <a:r>
              <a:rPr lang="en-GB" dirty="0" err="1"/>
              <a:t>Tgas</a:t>
            </a:r>
            <a:r>
              <a:rPr lang="en-GB" dirty="0"/>
              <a:t> × aT4 gas = </a:t>
            </a:r>
            <a:r>
              <a:rPr lang="en-GB" dirty="0" err="1"/>
              <a:t>κF</a:t>
            </a:r>
            <a:r>
              <a:rPr lang="en-GB" dirty="0"/>
              <a:t> × |</a:t>
            </a:r>
            <a:r>
              <a:rPr lang="en-GB" dirty="0" err="1"/>
              <a:t>Frad</a:t>
            </a:r>
            <a:r>
              <a:rPr lang="en-GB" dirty="0"/>
              <a:t>| c , (6) where a is the radiation constant and </a:t>
            </a:r>
            <a:r>
              <a:rPr lang="en-GB" dirty="0" err="1"/>
              <a:t>κF</a:t>
            </a:r>
            <a:r>
              <a:rPr lang="en-GB" dirty="0"/>
              <a:t> = |</a:t>
            </a:r>
            <a:r>
              <a:rPr lang="en-GB" dirty="0" err="1"/>
              <a:t>Frad</a:t>
            </a:r>
            <a:r>
              <a:rPr lang="en-GB" dirty="0"/>
              <a:t>| −1 </a:t>
            </a:r>
            <a:r>
              <a:rPr lang="en-GB" dirty="0" err="1"/>
              <a:t>κν|Fν|dν</a:t>
            </a:r>
            <a:r>
              <a:rPr lang="en-GB" dirty="0"/>
              <a:t> is the flux averaged opacity. If the source of radiation is a black body with temperature Trad and the gas is in LTE with </a:t>
            </a:r>
            <a:r>
              <a:rPr lang="en-GB" dirty="0" err="1"/>
              <a:t>Tgas</a:t>
            </a:r>
            <a:r>
              <a:rPr lang="en-GB" dirty="0"/>
              <a:t>, </a:t>
            </a:r>
            <a:r>
              <a:rPr lang="en-GB" dirty="0" err="1"/>
              <a:t>κF</a:t>
            </a:r>
            <a:r>
              <a:rPr lang="en-GB" dirty="0"/>
              <a:t> becomes the two-temperature Planck mean: </a:t>
            </a:r>
            <a:r>
              <a:rPr lang="en-GB" dirty="0" err="1"/>
              <a:t>κP</a:t>
            </a:r>
            <a:r>
              <a:rPr lang="en-GB" dirty="0"/>
              <a:t>  </a:t>
            </a:r>
            <a:r>
              <a:rPr lang="en-GB" dirty="0" err="1"/>
              <a:t>Tgas</a:t>
            </a:r>
            <a:r>
              <a:rPr lang="en-GB" dirty="0"/>
              <a:t> × aT4 gas = </a:t>
            </a:r>
            <a:r>
              <a:rPr lang="en-GB" dirty="0" err="1"/>
              <a:t>κP</a:t>
            </a:r>
            <a:r>
              <a:rPr lang="en-GB" dirty="0"/>
              <a:t>  </a:t>
            </a:r>
            <a:r>
              <a:rPr lang="en-GB" dirty="0" err="1"/>
              <a:t>Tgas</a:t>
            </a:r>
            <a:r>
              <a:rPr lang="en-GB" dirty="0"/>
              <a:t>, Trad × |</a:t>
            </a:r>
            <a:r>
              <a:rPr lang="en-GB" dirty="0" err="1"/>
              <a:t>Frad</a:t>
            </a:r>
            <a:r>
              <a:rPr lang="en-GB" dirty="0"/>
              <a:t>| c · (7) The equilibrium gas temperature, therefore, depends on |</a:t>
            </a:r>
            <a:r>
              <a:rPr lang="en-GB" dirty="0" err="1"/>
              <a:t>Frad</a:t>
            </a:r>
            <a:r>
              <a:rPr lang="en-GB" dirty="0"/>
              <a:t>| and Trad. If the radiation source is a star with effective temperature T∗ and radius R∗, located at distance r </a:t>
            </a:r>
            <a:r>
              <a:rPr lang="en-GB" dirty="0" err="1"/>
              <a:t>R</a:t>
            </a:r>
            <a:r>
              <a:rPr lang="en-GB" dirty="0"/>
              <a:t>∗ from the point under consideration, the flux drops with distance as |</a:t>
            </a:r>
            <a:r>
              <a:rPr lang="en-GB" dirty="0" err="1"/>
              <a:t>Frad</a:t>
            </a:r>
            <a:r>
              <a:rPr lang="en-GB" dirty="0"/>
              <a:t>| = ac 4 T4 ∗ × R∗ r 2 , (8) if extinction is neglected. Then, the equilibrium gas temperature satisfies</a:t>
            </a:r>
          </a:p>
        </p:txBody>
      </p:sp>
      <p:sp>
        <p:nvSpPr>
          <p:cNvPr id="4" name="Slide Number Placeholder 3"/>
          <p:cNvSpPr>
            <a:spLocks noGrp="1"/>
          </p:cNvSpPr>
          <p:nvPr>
            <p:ph type="sldNum" sz="quarter" idx="5"/>
          </p:nvPr>
        </p:nvSpPr>
        <p:spPr/>
        <p:txBody>
          <a:bodyPr/>
          <a:lstStyle/>
          <a:p>
            <a:fld id="{0A23B06D-F5FB-4D03-BF24-0EA7CC88E535}" type="slidenum">
              <a:rPr lang="en-GB" smtClean="0"/>
              <a:t>28</a:t>
            </a:fld>
            <a:endParaRPr lang="en-GB"/>
          </a:p>
        </p:txBody>
      </p:sp>
    </p:spTree>
    <p:extLst>
      <p:ext uri="{BB962C8B-B14F-4D97-AF65-F5344CB8AC3E}">
        <p14:creationId xmlns:p14="http://schemas.microsoft.com/office/powerpoint/2010/main" val="16383726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1500"/>
              </a:spcAft>
            </a:pPr>
            <a:r>
              <a:rPr lang="en-GB" sz="1800" kern="0" dirty="0">
                <a:effectLst/>
                <a:latin typeface="Söhne"/>
                <a:ea typeface="Times New Roman" panose="02020603050405020304" pitchFamily="18" charset="0"/>
                <a:cs typeface="Times New Roman" panose="02020603050405020304" pitchFamily="18" charset="0"/>
              </a:rPr>
              <a:t>For a system with the same metallicity, the chemical processes that occur should be similar, as the abundance of elements is the same. However, the exact chemical equilibrium will depend on other factors such as temperature, pressure, and radiation fields.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500"/>
              </a:spcBef>
              <a:spcAft>
                <a:spcPts val="1500"/>
              </a:spcAft>
            </a:pPr>
            <a:r>
              <a:rPr lang="en-GB" sz="1800" kern="0" dirty="0">
                <a:effectLst/>
                <a:latin typeface="Söhne"/>
                <a:ea typeface="Times New Roman" panose="02020603050405020304" pitchFamily="18" charset="0"/>
                <a:cs typeface="Times New Roman" panose="02020603050405020304" pitchFamily="18" charset="0"/>
              </a:rPr>
              <a:t>For example, two clouds with the same metallicity but different temperatures may have different chemical equilibrium states. In a colder cloud, more molecules will be in their ground state, while in a hotter cloud, more molecules will be in excited states. Similarly, two clouds with the same metallicity but different pressures may have different chemical equilibrium states, as the reaction rates are pressure-dependent.</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500"/>
              </a:spcBef>
              <a:spcAft>
                <a:spcPts val="500"/>
              </a:spcAft>
            </a:pPr>
            <a:r>
              <a:rPr lang="en-GB" sz="1800" kern="0" dirty="0">
                <a:effectLst/>
                <a:latin typeface="Söhne"/>
                <a:ea typeface="Times New Roman" panose="02020603050405020304" pitchFamily="18" charset="0"/>
                <a:cs typeface="Times New Roman" panose="02020603050405020304" pitchFamily="18" charset="0"/>
              </a:rPr>
              <a:t>In summary, while having the same metallicity would mean that the same elements are present, the chemical equilibrium across different clouds in the same metallic environment can be different because the chemical equilibrium is dependent on temperature, pressure and radiation fields.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0A23B06D-F5FB-4D03-BF24-0EA7CC88E535}" type="slidenum">
              <a:rPr lang="en-GB" smtClean="0"/>
              <a:t>29</a:t>
            </a:fld>
            <a:endParaRPr lang="en-GB"/>
          </a:p>
        </p:txBody>
      </p:sp>
    </p:spTree>
    <p:extLst>
      <p:ext uri="{BB962C8B-B14F-4D97-AF65-F5344CB8AC3E}">
        <p14:creationId xmlns:p14="http://schemas.microsoft.com/office/powerpoint/2010/main" val="17426227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000000"/>
                </a:solidFill>
                <a:effectLst/>
                <a:latin typeface="Calibri" panose="020F0502020204030204" pitchFamily="34" charset="0"/>
                <a:ea typeface="Calibri" panose="020F0502020204030204" pitchFamily="34" charset="0"/>
              </a:rPr>
              <a:t> </a:t>
            </a:r>
            <a:r>
              <a:rPr lang="en-GB" sz="1800" dirty="0">
                <a:solidFill>
                  <a:srgbClr val="374151"/>
                </a:solidFill>
                <a:effectLst/>
                <a:latin typeface="Segoe UI" panose="020B0502040204020203" pitchFamily="34" charset="0"/>
                <a:ea typeface="Calibri" panose="020F0502020204030204" pitchFamily="34" charset="0"/>
              </a:rPr>
              <a:t>The circumstellar disc is </a:t>
            </a:r>
            <a:r>
              <a:rPr lang="en-GB" sz="1800" b="1" dirty="0">
                <a:solidFill>
                  <a:srgbClr val="374151"/>
                </a:solidFill>
                <a:effectLst/>
                <a:latin typeface="Segoe UI" panose="020B0502040204020203" pitchFamily="34" charset="0"/>
                <a:ea typeface="Calibri" panose="020F0502020204030204" pitchFamily="34" charset="0"/>
              </a:rPr>
              <a:t>divided</a:t>
            </a:r>
            <a:r>
              <a:rPr lang="en-GB" sz="1800" dirty="0">
                <a:solidFill>
                  <a:srgbClr val="374151"/>
                </a:solidFill>
                <a:effectLst/>
                <a:latin typeface="Segoe UI" panose="020B0502040204020203" pitchFamily="34" charset="0"/>
                <a:ea typeface="Calibri" panose="020F0502020204030204" pitchFamily="34" charset="0"/>
              </a:rPr>
              <a:t> into </a:t>
            </a:r>
            <a:r>
              <a:rPr lang="en-GB" sz="1800" b="1" dirty="0">
                <a:solidFill>
                  <a:srgbClr val="374151"/>
                </a:solidFill>
                <a:effectLst/>
                <a:latin typeface="Segoe UI" panose="020B0502040204020203" pitchFamily="34" charset="0"/>
                <a:ea typeface="Calibri" panose="020F0502020204030204" pitchFamily="34" charset="0"/>
              </a:rPr>
              <a:t>two</a:t>
            </a:r>
            <a:r>
              <a:rPr lang="en-GB" sz="1800" dirty="0">
                <a:solidFill>
                  <a:srgbClr val="374151"/>
                </a:solidFill>
                <a:effectLst/>
                <a:latin typeface="Segoe UI" panose="020B0502040204020203" pitchFamily="34" charset="0"/>
                <a:ea typeface="Calibri" panose="020F0502020204030204" pitchFamily="34" charset="0"/>
              </a:rPr>
              <a:t> </a:t>
            </a:r>
            <a:r>
              <a:rPr lang="en-GB" sz="1800" b="1" dirty="0">
                <a:solidFill>
                  <a:srgbClr val="374151"/>
                </a:solidFill>
                <a:effectLst/>
                <a:latin typeface="Segoe UI" panose="020B0502040204020203" pitchFamily="34" charset="0"/>
                <a:ea typeface="Calibri" panose="020F0502020204030204" pitchFamily="34" charset="0"/>
              </a:rPr>
              <a:t>parts</a:t>
            </a:r>
            <a:r>
              <a:rPr lang="en-GB" sz="1800" dirty="0">
                <a:solidFill>
                  <a:srgbClr val="374151"/>
                </a:solidFill>
                <a:effectLst/>
                <a:latin typeface="Segoe UI" panose="020B0502040204020203" pitchFamily="34" charset="0"/>
                <a:ea typeface="Calibri" panose="020F0502020204030204" pitchFamily="34" charset="0"/>
              </a:rPr>
              <a:t>: a gaseous disc and a dusty disc. The inner region of the disc is </a:t>
            </a:r>
            <a:r>
              <a:rPr lang="en-GB" sz="1800" b="1" dirty="0">
                <a:solidFill>
                  <a:srgbClr val="374151"/>
                </a:solidFill>
                <a:effectLst/>
                <a:latin typeface="Segoe UI" panose="020B0502040204020203" pitchFamily="34" charset="0"/>
                <a:ea typeface="Calibri" panose="020F0502020204030204" pitchFamily="34" charset="0"/>
              </a:rPr>
              <a:t>pure</a:t>
            </a:r>
            <a:r>
              <a:rPr lang="en-GB" sz="1800" dirty="0">
                <a:solidFill>
                  <a:srgbClr val="374151"/>
                </a:solidFill>
                <a:effectLst/>
                <a:latin typeface="Segoe UI" panose="020B0502040204020203" pitchFamily="34" charset="0"/>
                <a:ea typeface="Calibri" panose="020F0502020204030204" pitchFamily="34" charset="0"/>
              </a:rPr>
              <a:t> </a:t>
            </a:r>
            <a:r>
              <a:rPr lang="en-GB" sz="1800" b="1" dirty="0">
                <a:solidFill>
                  <a:srgbClr val="374151"/>
                </a:solidFill>
                <a:effectLst/>
                <a:latin typeface="Segoe UI" panose="020B0502040204020203" pitchFamily="34" charset="0"/>
                <a:ea typeface="Calibri" panose="020F0502020204030204" pitchFamily="34" charset="0"/>
              </a:rPr>
              <a:t>gas</a:t>
            </a:r>
            <a:r>
              <a:rPr lang="en-GB" sz="1800" dirty="0">
                <a:solidFill>
                  <a:srgbClr val="374151"/>
                </a:solidFill>
                <a:effectLst/>
                <a:latin typeface="Segoe UI" panose="020B0502040204020203" pitchFamily="34" charset="0"/>
                <a:ea typeface="Calibri" panose="020F0502020204030204" pitchFamily="34" charset="0"/>
              </a:rPr>
              <a:t>. </a:t>
            </a:r>
            <a:r>
              <a:rPr lang="en-GB" sz="1800" dirty="0">
                <a:solidFill>
                  <a:srgbClr val="000000"/>
                </a:solidFill>
                <a:effectLst/>
                <a:latin typeface="Calibri" panose="020F0502020204030204" pitchFamily="34" charset="0"/>
                <a:ea typeface="Calibri" panose="020F0502020204030204" pitchFamily="34" charset="0"/>
              </a:rPr>
              <a:t>The </a:t>
            </a:r>
            <a:r>
              <a:rPr lang="en-GB" sz="1800" b="1" dirty="0">
                <a:solidFill>
                  <a:srgbClr val="000000"/>
                </a:solidFill>
                <a:effectLst/>
                <a:latin typeface="Calibri" panose="020F0502020204030204" pitchFamily="34" charset="0"/>
                <a:ea typeface="Calibri" panose="020F0502020204030204" pitchFamily="34" charset="0"/>
              </a:rPr>
              <a:t>initial</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vertical</a:t>
            </a:r>
            <a:r>
              <a:rPr lang="en-GB" sz="1800" dirty="0">
                <a:solidFill>
                  <a:srgbClr val="000000"/>
                </a:solidFill>
                <a:effectLst/>
                <a:latin typeface="Calibri" panose="020F0502020204030204" pitchFamily="34" charset="0"/>
                <a:ea typeface="Calibri" panose="020F0502020204030204" pitchFamily="34" charset="0"/>
              </a:rPr>
              <a:t> line in this dusty disc shows where </a:t>
            </a:r>
            <a:r>
              <a:rPr lang="en-GB" sz="1800" b="1" dirty="0">
                <a:solidFill>
                  <a:srgbClr val="000000"/>
                </a:solidFill>
                <a:effectLst/>
                <a:latin typeface="Calibri" panose="020F0502020204030204" pitchFamily="34" charset="0"/>
                <a:ea typeface="Calibri" panose="020F0502020204030204" pitchFamily="34" charset="0"/>
              </a:rPr>
              <a:t>the sublimation of dust takes place</a:t>
            </a:r>
            <a:r>
              <a:rPr lang="en-GB" sz="1800" dirty="0">
                <a:solidFill>
                  <a:srgbClr val="000000"/>
                </a:solidFill>
                <a:effectLst/>
                <a:latin typeface="Calibri" panose="020F0502020204030204" pitchFamily="34" charset="0"/>
                <a:ea typeface="Calibri" panose="020F0502020204030204" pitchFamily="34" charset="0"/>
              </a:rPr>
              <a:t>. </a:t>
            </a:r>
            <a:r>
              <a:rPr lang="en-GB" sz="1800" dirty="0">
                <a:solidFill>
                  <a:srgbClr val="374151"/>
                </a:solidFill>
                <a:effectLst/>
                <a:latin typeface="Segoe UI" panose="020B0502040204020203" pitchFamily="34" charset="0"/>
                <a:ea typeface="Calibri" panose="020F0502020204030204" pitchFamily="34" charset="0"/>
              </a:rPr>
              <a:t>The dusty disc has a </a:t>
            </a:r>
            <a:r>
              <a:rPr lang="en-GB" sz="1800" b="1" dirty="0">
                <a:solidFill>
                  <a:srgbClr val="374151"/>
                </a:solidFill>
                <a:effectLst/>
                <a:latin typeface="Segoe UI" panose="020B0502040204020203" pitchFamily="34" charset="0"/>
                <a:ea typeface="Calibri" panose="020F0502020204030204" pitchFamily="34" charset="0"/>
              </a:rPr>
              <a:t>complex structure</a:t>
            </a:r>
            <a:r>
              <a:rPr lang="en-GB" sz="1800" dirty="0">
                <a:solidFill>
                  <a:srgbClr val="374151"/>
                </a:solidFill>
                <a:effectLst/>
                <a:latin typeface="Segoe UI" panose="020B0502040204020203" pitchFamily="34" charset="0"/>
                <a:ea typeface="Calibri" panose="020F0502020204030204" pitchFamily="34" charset="0"/>
              </a:rPr>
              <a:t>, with fluctuations in its structure that will be explained later in the presentation.</a:t>
            </a:r>
            <a:endParaRPr lang="en-GB" dirty="0"/>
          </a:p>
        </p:txBody>
      </p:sp>
      <p:sp>
        <p:nvSpPr>
          <p:cNvPr id="4" name="Slide Number Placeholder 3"/>
          <p:cNvSpPr>
            <a:spLocks noGrp="1"/>
          </p:cNvSpPr>
          <p:nvPr>
            <p:ph type="sldNum" sz="quarter" idx="5"/>
          </p:nvPr>
        </p:nvSpPr>
        <p:spPr/>
        <p:txBody>
          <a:bodyPr/>
          <a:lstStyle/>
          <a:p>
            <a:fld id="{0A23B06D-F5FB-4D03-BF24-0EA7CC88E535}" type="slidenum">
              <a:rPr lang="en-GB" smtClean="0"/>
              <a:t>38</a:t>
            </a:fld>
            <a:endParaRPr lang="en-GB"/>
          </a:p>
        </p:txBody>
      </p:sp>
    </p:spTree>
    <p:extLst>
      <p:ext uri="{BB962C8B-B14F-4D97-AF65-F5344CB8AC3E}">
        <p14:creationId xmlns:p14="http://schemas.microsoft.com/office/powerpoint/2010/main" val="30667410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50" indent="-6350">
              <a:lnSpc>
                <a:spcPct val="106000"/>
              </a:lnSpc>
              <a:spcAft>
                <a:spcPts val="810"/>
              </a:spcAft>
            </a:pPr>
            <a:r>
              <a:rPr lang="en-GB" sz="1800" dirty="0">
                <a:solidFill>
                  <a:srgbClr val="000000"/>
                </a:solidFill>
                <a:effectLst/>
                <a:latin typeface="Calibri" panose="020F0502020204030204" pitchFamily="34" charset="0"/>
                <a:ea typeface="Calibri" panose="020F0502020204030204" pitchFamily="34" charset="0"/>
              </a:rPr>
              <a:t>Before we begin, let me quickly </a:t>
            </a:r>
            <a:r>
              <a:rPr lang="en-GB" sz="1800" b="1" dirty="0">
                <a:solidFill>
                  <a:srgbClr val="000000"/>
                </a:solidFill>
                <a:effectLst/>
                <a:latin typeface="Calibri" panose="020F0502020204030204" pitchFamily="34" charset="0"/>
                <a:ea typeface="Calibri" panose="020F0502020204030204" pitchFamily="34" charset="0"/>
              </a:rPr>
              <a:t>outline the structure of our presentation</a:t>
            </a:r>
            <a:r>
              <a:rPr lang="en-GB" sz="1800" dirty="0">
                <a:solidFill>
                  <a:srgbClr val="000000"/>
                </a:solidFill>
                <a:effectLst/>
                <a:latin typeface="Calibri" panose="020F0502020204030204" pitchFamily="34" charset="0"/>
                <a:ea typeface="Calibri" panose="020F0502020204030204" pitchFamily="34" charset="0"/>
              </a:rPr>
              <a:t>. </a:t>
            </a:r>
          </a:p>
          <a:p>
            <a:pPr marL="6350" indent="-6350">
              <a:lnSpc>
                <a:spcPct val="106000"/>
              </a:lnSpc>
              <a:spcAft>
                <a:spcPts val="810"/>
              </a:spcAft>
            </a:pPr>
            <a:r>
              <a:rPr lang="en-GB" sz="1800" dirty="0">
                <a:solidFill>
                  <a:srgbClr val="000000"/>
                </a:solidFill>
                <a:effectLst/>
                <a:latin typeface="Calibri" panose="020F0502020204030204" pitchFamily="34" charset="0"/>
                <a:ea typeface="Calibri" panose="020F0502020204030204" pitchFamily="34" charset="0"/>
              </a:rPr>
              <a:t>First, I will start by introducing </a:t>
            </a:r>
            <a:r>
              <a:rPr lang="en-GB" sz="1800" b="1" dirty="0">
                <a:solidFill>
                  <a:srgbClr val="000000"/>
                </a:solidFill>
                <a:effectLst/>
                <a:latin typeface="Calibri" panose="020F0502020204030204" pitchFamily="34" charset="0"/>
                <a:ea typeface="Calibri" panose="020F0502020204030204" pitchFamily="34" charset="0"/>
              </a:rPr>
              <a:t>the background and context</a:t>
            </a:r>
            <a:r>
              <a:rPr lang="en-GB" sz="1800" dirty="0">
                <a:solidFill>
                  <a:srgbClr val="000000"/>
                </a:solidFill>
                <a:effectLst/>
                <a:latin typeface="Calibri" panose="020F0502020204030204" pitchFamily="34" charset="0"/>
                <a:ea typeface="Calibri" panose="020F0502020204030204" pitchFamily="34" charset="0"/>
              </a:rPr>
              <a:t> of our topic. </a:t>
            </a:r>
          </a:p>
          <a:p>
            <a:pPr marL="6350" indent="-6350">
              <a:lnSpc>
                <a:spcPct val="106000"/>
              </a:lnSpc>
              <a:spcAft>
                <a:spcPts val="810"/>
              </a:spcAft>
            </a:pPr>
            <a:r>
              <a:rPr lang="en-GB" sz="1800" dirty="0">
                <a:solidFill>
                  <a:srgbClr val="000000"/>
                </a:solidFill>
                <a:effectLst/>
                <a:latin typeface="Calibri" panose="020F0502020204030204" pitchFamily="34" charset="0"/>
                <a:ea typeface="Calibri" panose="020F0502020204030204" pitchFamily="34" charset="0"/>
              </a:rPr>
              <a:t>Then,  we will dive into the </a:t>
            </a:r>
            <a:r>
              <a:rPr lang="en-GB" sz="1800" b="1" dirty="0">
                <a:solidFill>
                  <a:srgbClr val="000000"/>
                </a:solidFill>
                <a:effectLst/>
                <a:latin typeface="Calibri" panose="020F0502020204030204" pitchFamily="34" charset="0"/>
                <a:ea typeface="Calibri" panose="020F0502020204030204" pitchFamily="34" charset="0"/>
              </a:rPr>
              <a:t>main body of our presentation</a:t>
            </a:r>
            <a:r>
              <a:rPr lang="en-GB" sz="1800" dirty="0">
                <a:solidFill>
                  <a:srgbClr val="000000"/>
                </a:solidFill>
                <a:effectLst/>
                <a:latin typeface="Calibri" panose="020F0502020204030204" pitchFamily="34" charset="0"/>
                <a:ea typeface="Calibri" panose="020F0502020204030204" pitchFamily="34" charset="0"/>
              </a:rPr>
              <a:t>, where we will cover the </a:t>
            </a:r>
            <a:r>
              <a:rPr lang="en-GB" sz="1800" b="1" dirty="0">
                <a:solidFill>
                  <a:srgbClr val="000000"/>
                </a:solidFill>
                <a:effectLst/>
                <a:latin typeface="Calibri" panose="020F0502020204030204" pitchFamily="34" charset="0"/>
                <a:ea typeface="Calibri" panose="020F0502020204030204" pitchFamily="34" charset="0"/>
              </a:rPr>
              <a:t>simulation</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set</a:t>
            </a:r>
            <a:r>
              <a:rPr lang="en-GB" sz="1800" dirty="0">
                <a:solidFill>
                  <a:srgbClr val="000000"/>
                </a:solidFill>
                <a:effectLst/>
                <a:latin typeface="Calibri" panose="020F0502020204030204" pitchFamily="34" charset="0"/>
                <a:ea typeface="Calibri" panose="020F0502020204030204" pitchFamily="34" charset="0"/>
              </a:rPr>
              <a:t> up and result for </a:t>
            </a:r>
            <a:r>
              <a:rPr lang="en-GB" sz="1800" b="1" dirty="0">
                <a:solidFill>
                  <a:srgbClr val="000000"/>
                </a:solidFill>
                <a:effectLst/>
                <a:latin typeface="Calibri" panose="020F0502020204030204" pitchFamily="34" charset="0"/>
                <a:ea typeface="Calibri" panose="020F0502020204030204" pitchFamily="34" charset="0"/>
              </a:rPr>
              <a:t>dusty</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disc</a:t>
            </a:r>
            <a:r>
              <a:rPr lang="en-GB" sz="1800" dirty="0">
                <a:solidFill>
                  <a:srgbClr val="000000"/>
                </a:solidFill>
                <a:effectLst/>
                <a:latin typeface="Calibri" panose="020F0502020204030204" pitchFamily="34" charset="0"/>
                <a:ea typeface="Calibri" panose="020F0502020204030204" pitchFamily="34" charset="0"/>
              </a:rPr>
              <a:t>. Following that, we will </a:t>
            </a:r>
            <a:r>
              <a:rPr lang="en-GB" sz="1800" b="1" dirty="0">
                <a:solidFill>
                  <a:srgbClr val="000000"/>
                </a:solidFill>
                <a:effectLst/>
                <a:latin typeface="Calibri" panose="020F0502020204030204" pitchFamily="34" charset="0"/>
                <a:ea typeface="Calibri" panose="020F0502020204030204" pitchFamily="34" charset="0"/>
              </a:rPr>
              <a:t>re-evaluate</a:t>
            </a:r>
            <a:r>
              <a:rPr lang="en-GB" sz="1800" dirty="0">
                <a:solidFill>
                  <a:srgbClr val="000000"/>
                </a:solidFill>
                <a:effectLst/>
                <a:latin typeface="Calibri" panose="020F0502020204030204" pitchFamily="34" charset="0"/>
                <a:ea typeface="Calibri" panose="020F0502020204030204" pitchFamily="34" charset="0"/>
              </a:rPr>
              <a:t> the </a:t>
            </a:r>
            <a:r>
              <a:rPr lang="en-GB" sz="1800" b="1" dirty="0">
                <a:solidFill>
                  <a:srgbClr val="000000"/>
                </a:solidFill>
                <a:effectLst/>
                <a:latin typeface="Calibri" panose="020F0502020204030204" pitchFamily="34" charset="0"/>
                <a:ea typeface="Calibri" panose="020F0502020204030204" pitchFamily="34" charset="0"/>
              </a:rPr>
              <a:t>simulation</a:t>
            </a:r>
            <a:r>
              <a:rPr lang="en-GB" sz="1800" dirty="0">
                <a:solidFill>
                  <a:srgbClr val="000000"/>
                </a:solidFill>
                <a:effectLst/>
                <a:latin typeface="Calibri" panose="020F0502020204030204" pitchFamily="34" charset="0"/>
                <a:ea typeface="Calibri" panose="020F0502020204030204" pitchFamily="34" charset="0"/>
              </a:rPr>
              <a:t> set up and result for </a:t>
            </a:r>
            <a:r>
              <a:rPr lang="en-GB" sz="1800" b="1" dirty="0">
                <a:solidFill>
                  <a:srgbClr val="000000"/>
                </a:solidFill>
                <a:effectLst/>
                <a:latin typeface="Calibri" panose="020F0502020204030204" pitchFamily="34" charset="0"/>
                <a:ea typeface="Calibri" panose="020F0502020204030204" pitchFamily="34" charset="0"/>
              </a:rPr>
              <a:t>gaseous</a:t>
            </a:r>
            <a:r>
              <a:rPr lang="en-GB" sz="1800" dirty="0">
                <a:solidFill>
                  <a:srgbClr val="000000"/>
                </a:solidFill>
                <a:effectLst/>
                <a:latin typeface="Calibri" panose="020F0502020204030204" pitchFamily="34" charset="0"/>
                <a:ea typeface="Calibri" panose="020F0502020204030204" pitchFamily="34" charset="0"/>
              </a:rPr>
              <a:t> discs. We will also discuss the </a:t>
            </a:r>
            <a:r>
              <a:rPr lang="en-GB" sz="1800" b="1" dirty="0">
                <a:solidFill>
                  <a:srgbClr val="000000"/>
                </a:solidFill>
                <a:effectLst/>
                <a:latin typeface="Calibri" panose="020F0502020204030204" pitchFamily="34" charset="0"/>
                <a:ea typeface="Calibri" panose="020F0502020204030204" pitchFamily="34" charset="0"/>
              </a:rPr>
              <a:t>key</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results</a:t>
            </a:r>
            <a:r>
              <a:rPr lang="en-GB" sz="1800" dirty="0">
                <a:solidFill>
                  <a:srgbClr val="000000"/>
                </a:solidFill>
                <a:effectLst/>
                <a:latin typeface="Calibri" panose="020F0502020204030204" pitchFamily="34" charset="0"/>
                <a:ea typeface="Calibri" panose="020F0502020204030204" pitchFamily="34" charset="0"/>
              </a:rPr>
              <a:t> of our simulations.</a:t>
            </a:r>
          </a:p>
          <a:p>
            <a:pPr marL="6350" indent="-6350">
              <a:lnSpc>
                <a:spcPct val="106000"/>
              </a:lnSpc>
              <a:spcAft>
                <a:spcPts val="810"/>
              </a:spcAft>
            </a:pPr>
            <a:r>
              <a:rPr lang="en-GB" sz="1800" dirty="0">
                <a:solidFill>
                  <a:srgbClr val="000000"/>
                </a:solidFill>
                <a:effectLst/>
                <a:latin typeface="Calibri" panose="020F0502020204030204" pitchFamily="34" charset="0"/>
                <a:ea typeface="Calibri" panose="020F0502020204030204" pitchFamily="34" charset="0"/>
              </a:rPr>
              <a:t>After that, we will move on to the </a:t>
            </a:r>
            <a:r>
              <a:rPr lang="en-GB" sz="1800" b="1" dirty="0">
                <a:solidFill>
                  <a:srgbClr val="000000"/>
                </a:solidFill>
                <a:effectLst/>
                <a:latin typeface="Calibri" panose="020F0502020204030204" pitchFamily="34" charset="0"/>
                <a:ea typeface="Calibri" panose="020F0502020204030204" pitchFamily="34" charset="0"/>
              </a:rPr>
              <a:t>conclusion</a:t>
            </a:r>
            <a:r>
              <a:rPr lang="en-GB" sz="1800" dirty="0">
                <a:solidFill>
                  <a:srgbClr val="000000"/>
                </a:solidFill>
                <a:effectLst/>
                <a:latin typeface="Calibri" panose="020F0502020204030204" pitchFamily="34" charset="0"/>
                <a:ea typeface="Calibri" panose="020F0502020204030204" pitchFamily="34" charset="0"/>
              </a:rPr>
              <a:t>, where we will summarize the </a:t>
            </a:r>
            <a:r>
              <a:rPr lang="en-GB" sz="1800" b="1" dirty="0">
                <a:solidFill>
                  <a:srgbClr val="000000"/>
                </a:solidFill>
                <a:effectLst/>
                <a:latin typeface="Calibri" panose="020F0502020204030204" pitchFamily="34" charset="0"/>
                <a:ea typeface="Calibri" panose="020F0502020204030204" pitchFamily="34" charset="0"/>
              </a:rPr>
              <a:t>key takeaways</a:t>
            </a:r>
            <a:r>
              <a:rPr lang="en-GB" sz="1800" dirty="0">
                <a:solidFill>
                  <a:srgbClr val="000000"/>
                </a:solidFill>
                <a:effectLst/>
                <a:latin typeface="Calibri" panose="020F0502020204030204" pitchFamily="34" charset="0"/>
                <a:ea typeface="Calibri" panose="020F0502020204030204" pitchFamily="34" charset="0"/>
              </a:rPr>
              <a:t> from our simulations  </a:t>
            </a:r>
          </a:p>
          <a:p>
            <a:pPr marL="6350" indent="-6350">
              <a:lnSpc>
                <a:spcPct val="106000"/>
              </a:lnSpc>
              <a:spcAft>
                <a:spcPts val="810"/>
              </a:spcAft>
            </a:pPr>
            <a:r>
              <a:rPr lang="en-GB" sz="1800" dirty="0">
                <a:solidFill>
                  <a:srgbClr val="000000"/>
                </a:solidFill>
                <a:effectLst/>
                <a:latin typeface="Calibri" panose="020F0502020204030204" pitchFamily="34" charset="0"/>
                <a:ea typeface="Calibri" panose="020F0502020204030204" pitchFamily="34" charset="0"/>
              </a:rPr>
              <a:t>Finally, we will open up the floor for questions and discussion. I encourage you to ask any questions you may have about our simulations or the results we have presented. </a:t>
            </a:r>
          </a:p>
          <a:p>
            <a:pPr algn="l"/>
            <a:endParaRPr lang="en-GB"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0A23B06D-F5FB-4D03-BF24-0EA7CC88E535}" type="slidenum">
              <a:rPr lang="en-GB" smtClean="0"/>
              <a:t>39</a:t>
            </a:fld>
            <a:endParaRPr lang="en-GB"/>
          </a:p>
        </p:txBody>
      </p:sp>
    </p:spTree>
    <p:extLst>
      <p:ext uri="{BB962C8B-B14F-4D97-AF65-F5344CB8AC3E}">
        <p14:creationId xmlns:p14="http://schemas.microsoft.com/office/powerpoint/2010/main" val="29234635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74151"/>
                </a:solidFill>
                <a:effectLst/>
                <a:latin typeface="Söhne"/>
              </a:rPr>
              <a:t>The structure of the puff-up rim in circumstellar discs is complex and depends on the detailed 1+1D radiation transport effects on the structure of the disc. Including the density dependence of the sublimation temperature allows for more precise modelling of the rim, giving it a rounded shape (For now, we just used midplane density to derive vertical rim). In reality, dust is made up of different materials that evaporate at different temperatures. </a:t>
            </a:r>
          </a:p>
          <a:p>
            <a:endParaRPr lang="en-GB" b="0" i="0" dirty="0">
              <a:solidFill>
                <a:srgbClr val="374151"/>
              </a:solidFill>
              <a:effectLst/>
              <a:latin typeface="Söhne"/>
            </a:endParaRPr>
          </a:p>
          <a:p>
            <a:r>
              <a:rPr lang="en-GB" b="0" i="0" dirty="0">
                <a:solidFill>
                  <a:srgbClr val="374151"/>
                </a:solidFill>
                <a:effectLst/>
                <a:latin typeface="Söhne"/>
              </a:rPr>
              <a:t>At higher radii, where the scale height and surface density of the disc increase, the equilibrium temperature of the dust grains may drop below the sublimation threshold, leading to dust condensation. There may also be a region where dust can condense but is not necessarily optically thick between the dust destruction radius and the classical rim radius. The temperature of the dust, when the rim is optically thick, peaks before rapidly decreasing to a low value inside the disc.</a:t>
            </a:r>
          </a:p>
          <a:p>
            <a:endParaRPr lang="en-GB" b="0" i="0" dirty="0">
              <a:solidFill>
                <a:srgbClr val="374151"/>
              </a:solidFill>
              <a:effectLst/>
              <a:latin typeface="Söhne"/>
            </a:endParaRPr>
          </a:p>
          <a:p>
            <a:endParaRPr lang="en-GB" b="0" i="0" dirty="0">
              <a:solidFill>
                <a:srgbClr val="374151"/>
              </a:solidFill>
              <a:effectLst/>
              <a:latin typeface="Söhne"/>
            </a:endParaRPr>
          </a:p>
          <a:p>
            <a:r>
              <a:rPr lang="en-GB" b="0" i="0" dirty="0">
                <a:solidFill>
                  <a:srgbClr val="374151"/>
                </a:solidFill>
                <a:effectLst/>
                <a:latin typeface="Söhne"/>
              </a:rPr>
              <a:t>The Dullemond et al. model assumes that the dust and gas in a disc are fully coupled and have equal temperatures, but this assumption may not always hold, particularly near the surface of the disc. The thermal coupling between the gas and dust can influence the gas temperature in the upper layers of the disc, but this model ignores this coupling. The rate of collisions between gas molecules in the optically thin regime is often higher than the rate of coupling between dust and gas, resulting in the gas contributing to the high opacity of the disc. The dust absorbs more radiation than the gas and is strongly heated by the star, leading to a thin boundary between vapor and condensed dust. The characteristics of the gas at the inner rim also play a role in shaping the inner rim, and it is important to calculate the opacity of both dust and gas simultaneously in the gas-to-dust</a:t>
            </a:r>
            <a:endParaRPr lang="en-GB" dirty="0"/>
          </a:p>
        </p:txBody>
      </p:sp>
      <p:sp>
        <p:nvSpPr>
          <p:cNvPr id="4" name="Slide Number Placeholder 3"/>
          <p:cNvSpPr>
            <a:spLocks noGrp="1"/>
          </p:cNvSpPr>
          <p:nvPr>
            <p:ph type="sldNum" sz="quarter" idx="5"/>
          </p:nvPr>
        </p:nvSpPr>
        <p:spPr/>
        <p:txBody>
          <a:bodyPr/>
          <a:lstStyle/>
          <a:p>
            <a:fld id="{0A23B06D-F5FB-4D03-BF24-0EA7CC88E535}" type="slidenum">
              <a:rPr lang="en-GB" smtClean="0"/>
              <a:t>41</a:t>
            </a:fld>
            <a:endParaRPr lang="en-GB"/>
          </a:p>
        </p:txBody>
      </p:sp>
    </p:spTree>
    <p:extLst>
      <p:ext uri="{BB962C8B-B14F-4D97-AF65-F5344CB8AC3E}">
        <p14:creationId xmlns:p14="http://schemas.microsoft.com/office/powerpoint/2010/main" val="3609022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50" indent="-6350">
              <a:lnSpc>
                <a:spcPct val="104000"/>
              </a:lnSpc>
              <a:spcAft>
                <a:spcPts val="35"/>
              </a:spcAft>
            </a:pPr>
            <a:r>
              <a:rPr lang="en-GB" sz="1800" dirty="0">
                <a:solidFill>
                  <a:srgbClr val="000000"/>
                </a:solidFill>
                <a:effectLst/>
                <a:latin typeface="Calibri" panose="020F0502020204030204" pitchFamily="34" charset="0"/>
                <a:ea typeface="Calibri" panose="020F0502020204030204" pitchFamily="34" charset="0"/>
              </a:rPr>
              <a:t>Before we begin, let me quickly </a:t>
            </a:r>
            <a:r>
              <a:rPr lang="en-GB" sz="1800" b="1" dirty="0">
                <a:solidFill>
                  <a:srgbClr val="000000"/>
                </a:solidFill>
                <a:effectLst/>
                <a:latin typeface="Calibri" panose="020F0502020204030204" pitchFamily="34" charset="0"/>
                <a:ea typeface="Calibri" panose="020F0502020204030204" pitchFamily="34" charset="0"/>
              </a:rPr>
              <a:t>outline the structure</a:t>
            </a:r>
            <a:r>
              <a:rPr lang="en-GB" sz="1800" dirty="0">
                <a:solidFill>
                  <a:srgbClr val="000000"/>
                </a:solidFill>
                <a:effectLst/>
                <a:latin typeface="Calibri" panose="020F0502020204030204" pitchFamily="34" charset="0"/>
                <a:ea typeface="Calibri" panose="020F0502020204030204" pitchFamily="34" charset="0"/>
              </a:rPr>
              <a:t> of our presentation.  </a:t>
            </a:r>
          </a:p>
          <a:p>
            <a:pPr marL="6350" indent="-6350">
              <a:lnSpc>
                <a:spcPct val="104000"/>
              </a:lnSpc>
              <a:spcAft>
                <a:spcPts val="35"/>
              </a:spcAft>
            </a:pPr>
            <a:r>
              <a:rPr lang="en-GB" sz="1800" dirty="0">
                <a:solidFill>
                  <a:srgbClr val="000000"/>
                </a:solidFill>
                <a:effectLst/>
                <a:latin typeface="Calibri" panose="020F0502020204030204" pitchFamily="34" charset="0"/>
                <a:ea typeface="Calibri" panose="020F0502020204030204" pitchFamily="34" charset="0"/>
              </a:rPr>
              <a:t>First, I will start by introducing the </a:t>
            </a:r>
            <a:r>
              <a:rPr lang="en-GB" sz="1800" b="1" dirty="0">
                <a:solidFill>
                  <a:srgbClr val="000000"/>
                </a:solidFill>
                <a:effectLst/>
                <a:latin typeface="Calibri" panose="020F0502020204030204" pitchFamily="34" charset="0"/>
                <a:ea typeface="Calibri" panose="020F0502020204030204" pitchFamily="34" charset="0"/>
              </a:rPr>
              <a:t>background and context</a:t>
            </a:r>
            <a:r>
              <a:rPr lang="en-GB" sz="1800" dirty="0">
                <a:solidFill>
                  <a:srgbClr val="000000"/>
                </a:solidFill>
                <a:effectLst/>
                <a:latin typeface="Calibri" panose="020F0502020204030204" pitchFamily="34" charset="0"/>
                <a:ea typeface="Calibri" panose="020F0502020204030204" pitchFamily="34" charset="0"/>
              </a:rPr>
              <a:t> of our topic.  </a:t>
            </a:r>
          </a:p>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Then,  we will dive into the </a:t>
            </a:r>
            <a:r>
              <a:rPr lang="en-GB" sz="1800" b="1" dirty="0">
                <a:solidFill>
                  <a:srgbClr val="000000"/>
                </a:solidFill>
                <a:effectLst/>
                <a:latin typeface="Calibri" panose="020F0502020204030204" pitchFamily="34" charset="0"/>
                <a:ea typeface="Calibri" panose="020F0502020204030204" pitchFamily="34" charset="0"/>
              </a:rPr>
              <a:t>main body of our presentation</a:t>
            </a:r>
            <a:r>
              <a:rPr lang="en-GB" sz="1800" dirty="0">
                <a:solidFill>
                  <a:srgbClr val="000000"/>
                </a:solidFill>
                <a:effectLst/>
                <a:latin typeface="Calibri" panose="020F0502020204030204" pitchFamily="34" charset="0"/>
                <a:ea typeface="Calibri" panose="020F0502020204030204" pitchFamily="34" charset="0"/>
              </a:rPr>
              <a:t>, where we will cover the </a:t>
            </a:r>
            <a:r>
              <a:rPr lang="en-GB" sz="1800" b="1" dirty="0">
                <a:solidFill>
                  <a:srgbClr val="000000"/>
                </a:solidFill>
                <a:effectLst/>
                <a:latin typeface="Calibri" panose="020F0502020204030204" pitchFamily="34" charset="0"/>
                <a:ea typeface="Calibri" panose="020F0502020204030204" pitchFamily="34" charset="0"/>
              </a:rPr>
              <a:t>simulation</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set</a:t>
            </a:r>
            <a:r>
              <a:rPr lang="en-GB" sz="1800" dirty="0">
                <a:solidFill>
                  <a:srgbClr val="000000"/>
                </a:solidFill>
                <a:effectLst/>
                <a:latin typeface="Calibri" panose="020F0502020204030204" pitchFamily="34" charset="0"/>
                <a:ea typeface="Calibri" panose="020F0502020204030204" pitchFamily="34" charset="0"/>
              </a:rPr>
              <a:t> up and result for </a:t>
            </a:r>
            <a:r>
              <a:rPr lang="en-GB" sz="1800" b="1" dirty="0">
                <a:solidFill>
                  <a:srgbClr val="000000"/>
                </a:solidFill>
                <a:effectLst/>
                <a:latin typeface="Calibri" panose="020F0502020204030204" pitchFamily="34" charset="0"/>
                <a:ea typeface="Calibri" panose="020F0502020204030204" pitchFamily="34" charset="0"/>
              </a:rPr>
              <a:t>dusty</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disc</a:t>
            </a:r>
            <a:r>
              <a:rPr lang="en-GB" sz="1800" dirty="0">
                <a:solidFill>
                  <a:srgbClr val="000000"/>
                </a:solidFill>
                <a:effectLst/>
                <a:latin typeface="Calibri" panose="020F0502020204030204" pitchFamily="34" charset="0"/>
                <a:ea typeface="Calibri" panose="020F0502020204030204" pitchFamily="34" charset="0"/>
              </a:rPr>
              <a:t>. Following that, we will </a:t>
            </a:r>
            <a:r>
              <a:rPr lang="en-GB" sz="1800" b="1" dirty="0">
                <a:solidFill>
                  <a:srgbClr val="000000"/>
                </a:solidFill>
                <a:effectLst/>
                <a:latin typeface="Calibri" panose="020F0502020204030204" pitchFamily="34" charset="0"/>
                <a:ea typeface="Calibri" panose="020F0502020204030204" pitchFamily="34" charset="0"/>
              </a:rPr>
              <a:t>re-evaluate</a:t>
            </a:r>
            <a:r>
              <a:rPr lang="en-GB" sz="1800" dirty="0">
                <a:solidFill>
                  <a:srgbClr val="000000"/>
                </a:solidFill>
                <a:effectLst/>
                <a:latin typeface="Calibri" panose="020F0502020204030204" pitchFamily="34" charset="0"/>
                <a:ea typeface="Calibri" panose="020F0502020204030204" pitchFamily="34" charset="0"/>
              </a:rPr>
              <a:t> the </a:t>
            </a:r>
            <a:r>
              <a:rPr lang="en-GB" sz="1800" b="1" dirty="0">
                <a:solidFill>
                  <a:srgbClr val="000000"/>
                </a:solidFill>
                <a:effectLst/>
                <a:latin typeface="Calibri" panose="020F0502020204030204" pitchFamily="34" charset="0"/>
                <a:ea typeface="Calibri" panose="020F0502020204030204" pitchFamily="34" charset="0"/>
              </a:rPr>
              <a:t>simulation</a:t>
            </a:r>
            <a:r>
              <a:rPr lang="en-GB" sz="1800" dirty="0">
                <a:solidFill>
                  <a:srgbClr val="000000"/>
                </a:solidFill>
                <a:effectLst/>
                <a:latin typeface="Calibri" panose="020F0502020204030204" pitchFamily="34" charset="0"/>
                <a:ea typeface="Calibri" panose="020F0502020204030204" pitchFamily="34" charset="0"/>
              </a:rPr>
              <a:t> set up and result to include </a:t>
            </a:r>
            <a:r>
              <a:rPr lang="en-GB" sz="1800" b="1" dirty="0">
                <a:solidFill>
                  <a:srgbClr val="000000"/>
                </a:solidFill>
                <a:effectLst/>
                <a:latin typeface="Calibri" panose="020F0502020204030204" pitchFamily="34" charset="0"/>
                <a:ea typeface="Calibri" panose="020F0502020204030204" pitchFamily="34" charset="0"/>
              </a:rPr>
              <a:t>gaseous</a:t>
            </a:r>
            <a:r>
              <a:rPr lang="en-GB" sz="1800" dirty="0">
                <a:solidFill>
                  <a:srgbClr val="000000"/>
                </a:solidFill>
                <a:effectLst/>
                <a:latin typeface="Calibri" panose="020F0502020204030204" pitchFamily="34" charset="0"/>
                <a:ea typeface="Calibri" panose="020F0502020204030204" pitchFamily="34" charset="0"/>
              </a:rPr>
              <a:t> discs. After that, we will move on to a </a:t>
            </a:r>
            <a:r>
              <a:rPr lang="en-GB" sz="1800" b="1" dirty="0">
                <a:solidFill>
                  <a:srgbClr val="000000"/>
                </a:solidFill>
                <a:effectLst/>
                <a:latin typeface="Calibri" panose="020F0502020204030204" pitchFamily="34" charset="0"/>
                <a:ea typeface="Calibri" panose="020F0502020204030204" pitchFamily="34" charset="0"/>
              </a:rPr>
              <a:t>discussion</a:t>
            </a:r>
            <a:r>
              <a:rPr lang="en-GB" sz="1800" dirty="0">
                <a:solidFill>
                  <a:srgbClr val="000000"/>
                </a:solidFill>
                <a:effectLst/>
                <a:latin typeface="Calibri" panose="020F0502020204030204" pitchFamily="34" charset="0"/>
                <a:ea typeface="Calibri" panose="020F0502020204030204" pitchFamily="34" charset="0"/>
              </a:rPr>
              <a:t> of the limitations within our model. Finally, we will move on to the </a:t>
            </a:r>
            <a:r>
              <a:rPr lang="en-GB" sz="1800" b="1" dirty="0">
                <a:solidFill>
                  <a:srgbClr val="000000"/>
                </a:solidFill>
                <a:effectLst/>
                <a:latin typeface="Calibri" panose="020F0502020204030204" pitchFamily="34" charset="0"/>
                <a:ea typeface="Calibri" panose="020F0502020204030204" pitchFamily="34" charset="0"/>
              </a:rPr>
              <a:t>conclusion</a:t>
            </a:r>
            <a:r>
              <a:rPr lang="en-GB" sz="1800" dirty="0">
                <a:solidFill>
                  <a:srgbClr val="000000"/>
                </a:solidFill>
                <a:effectLst/>
                <a:latin typeface="Calibri" panose="020F0502020204030204" pitchFamily="34" charset="0"/>
                <a:ea typeface="Calibri" panose="020F0502020204030204" pitchFamily="34" charset="0"/>
              </a:rPr>
              <a:t>, where we will summarize the </a:t>
            </a:r>
            <a:r>
              <a:rPr lang="en-GB" sz="1800" b="1" dirty="0">
                <a:solidFill>
                  <a:srgbClr val="000000"/>
                </a:solidFill>
                <a:effectLst/>
                <a:latin typeface="Calibri" panose="020F0502020204030204" pitchFamily="34" charset="0"/>
                <a:ea typeface="Calibri" panose="020F0502020204030204" pitchFamily="34" charset="0"/>
              </a:rPr>
              <a:t>key takeaways</a:t>
            </a:r>
            <a:r>
              <a:rPr lang="en-GB" sz="1800" dirty="0">
                <a:solidFill>
                  <a:srgbClr val="000000"/>
                </a:solidFill>
                <a:effectLst/>
                <a:latin typeface="Calibri" panose="020F0502020204030204" pitchFamily="34" charset="0"/>
                <a:ea typeface="Calibri" panose="020F0502020204030204" pitchFamily="34" charset="0"/>
              </a:rPr>
              <a:t> from our simulations . </a:t>
            </a:r>
          </a:p>
          <a:p>
            <a:pPr marL="6350" indent="-6350">
              <a:lnSpc>
                <a:spcPct val="107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 </a:t>
            </a:r>
          </a:p>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The </a:t>
            </a:r>
            <a:r>
              <a:rPr lang="en-GB" sz="1800" b="1" dirty="0">
                <a:solidFill>
                  <a:srgbClr val="000000"/>
                </a:solidFill>
                <a:effectLst/>
                <a:latin typeface="Calibri" panose="020F0502020204030204" pitchFamily="34" charset="0"/>
                <a:ea typeface="Calibri" panose="020F0502020204030204" pitchFamily="34" charset="0"/>
              </a:rPr>
              <a:t>initial</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vertical</a:t>
            </a:r>
            <a:r>
              <a:rPr lang="en-GB" sz="1800" dirty="0">
                <a:solidFill>
                  <a:srgbClr val="000000"/>
                </a:solidFill>
                <a:effectLst/>
                <a:latin typeface="Calibri" panose="020F0502020204030204" pitchFamily="34" charset="0"/>
                <a:ea typeface="Calibri" panose="020F0502020204030204" pitchFamily="34" charset="0"/>
              </a:rPr>
              <a:t> line in this dusty disc shows where </a:t>
            </a:r>
            <a:r>
              <a:rPr lang="en-GB" sz="1800" b="1" dirty="0">
                <a:solidFill>
                  <a:srgbClr val="000000"/>
                </a:solidFill>
                <a:effectLst/>
                <a:latin typeface="Calibri" panose="020F0502020204030204" pitchFamily="34" charset="0"/>
                <a:ea typeface="Calibri" panose="020F0502020204030204" pitchFamily="34" charset="0"/>
              </a:rPr>
              <a:t>the sublimation of dust takes place</a:t>
            </a:r>
            <a:r>
              <a:rPr lang="en-GB" sz="1800" dirty="0">
                <a:solidFill>
                  <a:srgbClr val="000000"/>
                </a:solidFill>
                <a:effectLst/>
                <a:latin typeface="Calibri" panose="020F0502020204030204" pitchFamily="34" charset="0"/>
                <a:ea typeface="Calibri" panose="020F0502020204030204" pitchFamily="34" charset="0"/>
              </a:rPr>
              <a:t>. This separates the regions for the gaseous disc and dusty disc in a circumstellar disc.  </a:t>
            </a:r>
          </a:p>
          <a:p>
            <a:endParaRPr lang="en-GB" dirty="0"/>
          </a:p>
        </p:txBody>
      </p:sp>
      <p:sp>
        <p:nvSpPr>
          <p:cNvPr id="4" name="Slide Number Placeholder 3"/>
          <p:cNvSpPr>
            <a:spLocks noGrp="1"/>
          </p:cNvSpPr>
          <p:nvPr>
            <p:ph type="sldNum" sz="quarter" idx="5"/>
          </p:nvPr>
        </p:nvSpPr>
        <p:spPr/>
        <p:txBody>
          <a:bodyPr/>
          <a:lstStyle/>
          <a:p>
            <a:fld id="{0A23B06D-F5FB-4D03-BF24-0EA7CC88E535}" type="slidenum">
              <a:rPr lang="en-GB" smtClean="0"/>
              <a:t>3</a:t>
            </a:fld>
            <a:endParaRPr lang="en-GB"/>
          </a:p>
        </p:txBody>
      </p:sp>
    </p:spTree>
    <p:extLst>
      <p:ext uri="{BB962C8B-B14F-4D97-AF65-F5344CB8AC3E}">
        <p14:creationId xmlns:p14="http://schemas.microsoft.com/office/powerpoint/2010/main" val="3167864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A23B06D-F5FB-4D03-BF24-0EA7CC88E535}" type="slidenum">
              <a:rPr lang="en-GB" smtClean="0"/>
              <a:t>42</a:t>
            </a:fld>
            <a:endParaRPr lang="en-GB"/>
          </a:p>
        </p:txBody>
      </p:sp>
    </p:spTree>
    <p:extLst>
      <p:ext uri="{BB962C8B-B14F-4D97-AF65-F5344CB8AC3E}">
        <p14:creationId xmlns:p14="http://schemas.microsoft.com/office/powerpoint/2010/main" val="6887145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000000"/>
                </a:solidFill>
                <a:effectLst/>
                <a:latin typeface="Calibri" panose="020F0502020204030204" pitchFamily="34" charset="0"/>
                <a:ea typeface="Calibri" panose="020F0502020204030204" pitchFamily="34" charset="0"/>
              </a:rPr>
              <a:t> </a:t>
            </a:r>
            <a:r>
              <a:rPr lang="en-GB" sz="1800" dirty="0">
                <a:solidFill>
                  <a:srgbClr val="374151"/>
                </a:solidFill>
                <a:effectLst/>
                <a:latin typeface="Segoe UI" panose="020B0502040204020203" pitchFamily="34" charset="0"/>
                <a:ea typeface="Calibri" panose="020F0502020204030204" pitchFamily="34" charset="0"/>
              </a:rPr>
              <a:t>The circumstellar disc is </a:t>
            </a:r>
            <a:r>
              <a:rPr lang="en-GB" sz="1800" b="1" dirty="0">
                <a:solidFill>
                  <a:srgbClr val="374151"/>
                </a:solidFill>
                <a:effectLst/>
                <a:latin typeface="Segoe UI" panose="020B0502040204020203" pitchFamily="34" charset="0"/>
                <a:ea typeface="Calibri" panose="020F0502020204030204" pitchFamily="34" charset="0"/>
              </a:rPr>
              <a:t>divided</a:t>
            </a:r>
            <a:r>
              <a:rPr lang="en-GB" sz="1800" dirty="0">
                <a:solidFill>
                  <a:srgbClr val="374151"/>
                </a:solidFill>
                <a:effectLst/>
                <a:latin typeface="Segoe UI" panose="020B0502040204020203" pitchFamily="34" charset="0"/>
                <a:ea typeface="Calibri" panose="020F0502020204030204" pitchFamily="34" charset="0"/>
              </a:rPr>
              <a:t> into </a:t>
            </a:r>
            <a:r>
              <a:rPr lang="en-GB" sz="1800" b="1" dirty="0">
                <a:solidFill>
                  <a:srgbClr val="374151"/>
                </a:solidFill>
                <a:effectLst/>
                <a:latin typeface="Segoe UI" panose="020B0502040204020203" pitchFamily="34" charset="0"/>
                <a:ea typeface="Calibri" panose="020F0502020204030204" pitchFamily="34" charset="0"/>
              </a:rPr>
              <a:t>two</a:t>
            </a:r>
            <a:r>
              <a:rPr lang="en-GB" sz="1800" dirty="0">
                <a:solidFill>
                  <a:srgbClr val="374151"/>
                </a:solidFill>
                <a:effectLst/>
                <a:latin typeface="Segoe UI" panose="020B0502040204020203" pitchFamily="34" charset="0"/>
                <a:ea typeface="Calibri" panose="020F0502020204030204" pitchFamily="34" charset="0"/>
              </a:rPr>
              <a:t> </a:t>
            </a:r>
            <a:r>
              <a:rPr lang="en-GB" sz="1800" b="1" dirty="0">
                <a:solidFill>
                  <a:srgbClr val="374151"/>
                </a:solidFill>
                <a:effectLst/>
                <a:latin typeface="Segoe UI" panose="020B0502040204020203" pitchFamily="34" charset="0"/>
                <a:ea typeface="Calibri" panose="020F0502020204030204" pitchFamily="34" charset="0"/>
              </a:rPr>
              <a:t>parts</a:t>
            </a:r>
            <a:r>
              <a:rPr lang="en-GB" sz="1800" dirty="0">
                <a:solidFill>
                  <a:srgbClr val="374151"/>
                </a:solidFill>
                <a:effectLst/>
                <a:latin typeface="Segoe UI" panose="020B0502040204020203" pitchFamily="34" charset="0"/>
                <a:ea typeface="Calibri" panose="020F0502020204030204" pitchFamily="34" charset="0"/>
              </a:rPr>
              <a:t>: a gaseous disc and a dusty disc. The inner region of the disc is </a:t>
            </a:r>
            <a:r>
              <a:rPr lang="en-GB" sz="1800" b="1" dirty="0">
                <a:solidFill>
                  <a:srgbClr val="374151"/>
                </a:solidFill>
                <a:effectLst/>
                <a:latin typeface="Segoe UI" panose="020B0502040204020203" pitchFamily="34" charset="0"/>
                <a:ea typeface="Calibri" panose="020F0502020204030204" pitchFamily="34" charset="0"/>
              </a:rPr>
              <a:t>pure</a:t>
            </a:r>
            <a:r>
              <a:rPr lang="en-GB" sz="1800" dirty="0">
                <a:solidFill>
                  <a:srgbClr val="374151"/>
                </a:solidFill>
                <a:effectLst/>
                <a:latin typeface="Segoe UI" panose="020B0502040204020203" pitchFamily="34" charset="0"/>
                <a:ea typeface="Calibri" panose="020F0502020204030204" pitchFamily="34" charset="0"/>
              </a:rPr>
              <a:t> </a:t>
            </a:r>
            <a:r>
              <a:rPr lang="en-GB" sz="1800" b="1" dirty="0">
                <a:solidFill>
                  <a:srgbClr val="374151"/>
                </a:solidFill>
                <a:effectLst/>
                <a:latin typeface="Segoe UI" panose="020B0502040204020203" pitchFamily="34" charset="0"/>
                <a:ea typeface="Calibri" panose="020F0502020204030204" pitchFamily="34" charset="0"/>
              </a:rPr>
              <a:t>gas</a:t>
            </a:r>
            <a:r>
              <a:rPr lang="en-GB" sz="1800" dirty="0">
                <a:solidFill>
                  <a:srgbClr val="374151"/>
                </a:solidFill>
                <a:effectLst/>
                <a:latin typeface="Segoe UI" panose="020B0502040204020203" pitchFamily="34" charset="0"/>
                <a:ea typeface="Calibri" panose="020F0502020204030204" pitchFamily="34" charset="0"/>
              </a:rPr>
              <a:t>. </a:t>
            </a:r>
            <a:r>
              <a:rPr lang="en-GB" sz="1800" dirty="0">
                <a:solidFill>
                  <a:srgbClr val="000000"/>
                </a:solidFill>
                <a:effectLst/>
                <a:latin typeface="Calibri" panose="020F0502020204030204" pitchFamily="34" charset="0"/>
                <a:ea typeface="Calibri" panose="020F0502020204030204" pitchFamily="34" charset="0"/>
              </a:rPr>
              <a:t>The </a:t>
            </a:r>
            <a:r>
              <a:rPr lang="en-GB" sz="1800" b="1" dirty="0">
                <a:solidFill>
                  <a:srgbClr val="000000"/>
                </a:solidFill>
                <a:effectLst/>
                <a:latin typeface="Calibri" panose="020F0502020204030204" pitchFamily="34" charset="0"/>
                <a:ea typeface="Calibri" panose="020F0502020204030204" pitchFamily="34" charset="0"/>
              </a:rPr>
              <a:t>initial</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vertical</a:t>
            </a:r>
            <a:r>
              <a:rPr lang="en-GB" sz="1800" dirty="0">
                <a:solidFill>
                  <a:srgbClr val="000000"/>
                </a:solidFill>
                <a:effectLst/>
                <a:latin typeface="Calibri" panose="020F0502020204030204" pitchFamily="34" charset="0"/>
                <a:ea typeface="Calibri" panose="020F0502020204030204" pitchFamily="34" charset="0"/>
              </a:rPr>
              <a:t> line in this dusty disc shows where </a:t>
            </a:r>
            <a:r>
              <a:rPr lang="en-GB" sz="1800" b="1" dirty="0">
                <a:solidFill>
                  <a:srgbClr val="000000"/>
                </a:solidFill>
                <a:effectLst/>
                <a:latin typeface="Calibri" panose="020F0502020204030204" pitchFamily="34" charset="0"/>
                <a:ea typeface="Calibri" panose="020F0502020204030204" pitchFamily="34" charset="0"/>
              </a:rPr>
              <a:t>the sublimation of dust takes place</a:t>
            </a:r>
            <a:r>
              <a:rPr lang="en-GB" sz="1800" dirty="0">
                <a:solidFill>
                  <a:srgbClr val="000000"/>
                </a:solidFill>
                <a:effectLst/>
                <a:latin typeface="Calibri" panose="020F0502020204030204" pitchFamily="34" charset="0"/>
                <a:ea typeface="Calibri" panose="020F0502020204030204" pitchFamily="34" charset="0"/>
              </a:rPr>
              <a:t>. </a:t>
            </a:r>
            <a:r>
              <a:rPr lang="en-GB" sz="1800" dirty="0">
                <a:solidFill>
                  <a:srgbClr val="374151"/>
                </a:solidFill>
                <a:effectLst/>
                <a:latin typeface="Segoe UI" panose="020B0502040204020203" pitchFamily="34" charset="0"/>
                <a:ea typeface="Calibri" panose="020F0502020204030204" pitchFamily="34" charset="0"/>
              </a:rPr>
              <a:t>The dusty disc has a </a:t>
            </a:r>
            <a:r>
              <a:rPr lang="en-GB" sz="1800" b="1" dirty="0">
                <a:solidFill>
                  <a:srgbClr val="374151"/>
                </a:solidFill>
                <a:effectLst/>
                <a:latin typeface="Segoe UI" panose="020B0502040204020203" pitchFamily="34" charset="0"/>
                <a:ea typeface="Calibri" panose="020F0502020204030204" pitchFamily="34" charset="0"/>
              </a:rPr>
              <a:t>complex structure</a:t>
            </a:r>
            <a:r>
              <a:rPr lang="en-GB" sz="1800" dirty="0">
                <a:solidFill>
                  <a:srgbClr val="374151"/>
                </a:solidFill>
                <a:effectLst/>
                <a:latin typeface="Segoe UI" panose="020B0502040204020203" pitchFamily="34" charset="0"/>
                <a:ea typeface="Calibri" panose="020F0502020204030204" pitchFamily="34" charset="0"/>
              </a:rPr>
              <a:t>, with fluctuations in its structure that will be explained later in the presentation.</a:t>
            </a:r>
            <a:endParaRPr lang="en-GB" dirty="0"/>
          </a:p>
        </p:txBody>
      </p:sp>
      <p:sp>
        <p:nvSpPr>
          <p:cNvPr id="4" name="Slide Number Placeholder 3"/>
          <p:cNvSpPr>
            <a:spLocks noGrp="1"/>
          </p:cNvSpPr>
          <p:nvPr>
            <p:ph type="sldNum" sz="quarter" idx="5"/>
          </p:nvPr>
        </p:nvSpPr>
        <p:spPr/>
        <p:txBody>
          <a:bodyPr/>
          <a:lstStyle/>
          <a:p>
            <a:fld id="{0A23B06D-F5FB-4D03-BF24-0EA7CC88E535}" type="slidenum">
              <a:rPr lang="en-GB" smtClean="0"/>
              <a:t>43</a:t>
            </a:fld>
            <a:endParaRPr lang="en-GB"/>
          </a:p>
        </p:txBody>
      </p:sp>
    </p:spTree>
    <p:extLst>
      <p:ext uri="{BB962C8B-B14F-4D97-AF65-F5344CB8AC3E}">
        <p14:creationId xmlns:p14="http://schemas.microsoft.com/office/powerpoint/2010/main" val="1619477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A23B06D-F5FB-4D03-BF24-0EA7CC88E535}" type="slidenum">
              <a:rPr lang="en-GB" smtClean="0"/>
              <a:t>45</a:t>
            </a:fld>
            <a:endParaRPr lang="en-GB"/>
          </a:p>
        </p:txBody>
      </p:sp>
    </p:spTree>
    <p:extLst>
      <p:ext uri="{BB962C8B-B14F-4D97-AF65-F5344CB8AC3E}">
        <p14:creationId xmlns:p14="http://schemas.microsoft.com/office/powerpoint/2010/main" val="24817878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A23B06D-F5FB-4D03-BF24-0EA7CC88E535}" type="slidenum">
              <a:rPr lang="en-GB" smtClean="0"/>
              <a:t>46</a:t>
            </a:fld>
            <a:endParaRPr lang="en-GB"/>
          </a:p>
        </p:txBody>
      </p:sp>
    </p:spTree>
    <p:extLst>
      <p:ext uri="{BB962C8B-B14F-4D97-AF65-F5344CB8AC3E}">
        <p14:creationId xmlns:p14="http://schemas.microsoft.com/office/powerpoint/2010/main" val="20441099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43541"/>
                </a:solidFill>
                <a:effectLst/>
                <a:latin typeface="Söhne"/>
              </a:rPr>
              <a:t>Before I dive into the details of our findings, I want to provide some context by describing the structure of the circumstellar disc. Imagine that the disc can be divided into two parts: a gaseous disc and a dusty disc. The inner region of the disc is made up of pure gas (a region without dust). The temperature near the star is extremely high, and this causes all the dust to evaporate. The vertical line in this visualization represents the region where the sublimation of dust takes place. The structure of the dusty disc is complex, and I will explain why there are fluctuations in the structure of the disc later in the presentation. </a:t>
            </a:r>
            <a:endParaRPr lang="en-GB" i="1" dirty="0"/>
          </a:p>
        </p:txBody>
      </p:sp>
      <p:sp>
        <p:nvSpPr>
          <p:cNvPr id="4" name="Slide Number Placeholder 3"/>
          <p:cNvSpPr>
            <a:spLocks noGrp="1"/>
          </p:cNvSpPr>
          <p:nvPr>
            <p:ph type="sldNum" sz="quarter" idx="5"/>
          </p:nvPr>
        </p:nvSpPr>
        <p:spPr/>
        <p:txBody>
          <a:bodyPr/>
          <a:lstStyle/>
          <a:p>
            <a:fld id="{0A23B06D-F5FB-4D03-BF24-0EA7CC88E535}" type="slidenum">
              <a:rPr lang="en-GB" smtClean="0"/>
              <a:t>51</a:t>
            </a:fld>
            <a:endParaRPr lang="en-GB"/>
          </a:p>
        </p:txBody>
      </p:sp>
    </p:spTree>
    <p:extLst>
      <p:ext uri="{BB962C8B-B14F-4D97-AF65-F5344CB8AC3E}">
        <p14:creationId xmlns:p14="http://schemas.microsoft.com/office/powerpoint/2010/main" val="9295789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23B06D-F5FB-4D03-BF24-0EA7CC88E535}" type="slidenum">
              <a:rPr lang="en-GB" smtClean="0"/>
              <a:t>52</a:t>
            </a:fld>
            <a:endParaRPr lang="en-GB"/>
          </a:p>
        </p:txBody>
      </p:sp>
    </p:spTree>
    <p:extLst>
      <p:ext uri="{BB962C8B-B14F-4D97-AF65-F5344CB8AC3E}">
        <p14:creationId xmlns:p14="http://schemas.microsoft.com/office/powerpoint/2010/main" val="21017762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23B06D-F5FB-4D03-BF24-0EA7CC88E535}" type="slidenum">
              <a:rPr lang="en-GB" smtClean="0"/>
              <a:t>54</a:t>
            </a:fld>
            <a:endParaRPr lang="en-GB"/>
          </a:p>
        </p:txBody>
      </p:sp>
    </p:spTree>
    <p:extLst>
      <p:ext uri="{BB962C8B-B14F-4D97-AF65-F5344CB8AC3E}">
        <p14:creationId xmlns:p14="http://schemas.microsoft.com/office/powerpoint/2010/main" val="14221215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A23B06D-F5FB-4D03-BF24-0EA7CC88E535}" type="slidenum">
              <a:rPr lang="en-GB" smtClean="0"/>
              <a:t>61</a:t>
            </a:fld>
            <a:endParaRPr lang="en-GB"/>
          </a:p>
        </p:txBody>
      </p:sp>
    </p:spTree>
    <p:extLst>
      <p:ext uri="{BB962C8B-B14F-4D97-AF65-F5344CB8AC3E}">
        <p14:creationId xmlns:p14="http://schemas.microsoft.com/office/powerpoint/2010/main" val="931883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23B06D-F5FB-4D03-BF24-0EA7CC88E535}" type="slidenum">
              <a:rPr lang="en-GB" smtClean="0"/>
              <a:t>72</a:t>
            </a:fld>
            <a:endParaRPr lang="en-GB"/>
          </a:p>
        </p:txBody>
      </p:sp>
    </p:spTree>
    <p:extLst>
      <p:ext uri="{BB962C8B-B14F-4D97-AF65-F5344CB8AC3E}">
        <p14:creationId xmlns:p14="http://schemas.microsoft.com/office/powerpoint/2010/main" val="32970742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One major source of uncertainty is the lack of knowledge about the detailed structure of the inner disc. Previous calculations have shown that the disc is truncated at the dust sublimation radius and puffed up due to exposure to direct stellar radiation. However, the structure of this puff-up rim is very complex and difficult to model due to the 1+1D radiation transport effects on the disc structure.</a:t>
            </a:r>
          </a:p>
          <a:p>
            <a:pPr algn="l"/>
            <a:r>
              <a:rPr lang="en-GB" b="0" i="0" dirty="0">
                <a:solidFill>
                  <a:srgbClr val="374151"/>
                </a:solidFill>
                <a:effectLst/>
                <a:latin typeface="Söhne"/>
              </a:rPr>
              <a:t>To address this issue, some models have included the density dependence of the sublimation temperature, which allows for a more precise representation of the rim shape by giving it a rounded form. However, it is important to note that dust is made up of different materials that evaporate at different temperatures.</a:t>
            </a:r>
          </a:p>
          <a:p>
            <a:endParaRPr lang="en-GB" dirty="0"/>
          </a:p>
          <a:p>
            <a:pPr algn="l"/>
            <a:r>
              <a:rPr lang="en-GB" b="0" i="0" dirty="0">
                <a:solidFill>
                  <a:srgbClr val="374151"/>
                </a:solidFill>
                <a:effectLst/>
                <a:latin typeface="Söhne"/>
              </a:rPr>
              <a:t>Cosmic dust analogues are essential for studying the characteristics of dust grains in different astrophysical environments. These dust grains can be produced using techniques such as pulsed laser ablation and gas-phase condensation.</a:t>
            </a:r>
          </a:p>
          <a:p>
            <a:pPr algn="l"/>
            <a:r>
              <a:rPr lang="en-GB" b="0" i="0" dirty="0">
                <a:solidFill>
                  <a:srgbClr val="374151"/>
                </a:solidFill>
                <a:effectLst/>
                <a:latin typeface="Söhne"/>
              </a:rPr>
              <a:t>Pulsed laser ablation involves vaporizing a silicate or metallic target using a laser and allowing the vaporized atoms, molecules, and clusters to condense in a quenching gas environment. This results in the production of </a:t>
            </a:r>
            <a:r>
              <a:rPr lang="en-GB" b="0" i="0" dirty="0" err="1">
                <a:solidFill>
                  <a:srgbClr val="374151"/>
                </a:solidFill>
                <a:effectLst/>
                <a:latin typeface="Söhne"/>
              </a:rPr>
              <a:t>nanometer</a:t>
            </a:r>
            <a:r>
              <a:rPr lang="en-GB" b="0" i="0" dirty="0">
                <a:solidFill>
                  <a:srgbClr val="374151"/>
                </a:solidFill>
                <a:effectLst/>
                <a:latin typeface="Söhne"/>
              </a:rPr>
              <a:t>-sized silicate particles.</a:t>
            </a:r>
          </a:p>
          <a:p>
            <a:pPr algn="l"/>
            <a:r>
              <a:rPr lang="en-GB" b="0" i="0" dirty="0">
                <a:solidFill>
                  <a:srgbClr val="374151"/>
                </a:solidFill>
                <a:effectLst/>
                <a:latin typeface="Söhne"/>
              </a:rPr>
              <a:t>It is important to note that the tiny particles that make up interstellar silicate may exhibit different optical properties due to collective processes, but small amorphous grains are expected to have the same properties as bulk material because they only show non-collective phenomena.</a:t>
            </a:r>
          </a:p>
          <a:p>
            <a:pPr algn="l"/>
            <a:endParaRPr lang="en-GB" b="0" i="0" dirty="0">
              <a:solidFill>
                <a:srgbClr val="374151"/>
              </a:solidFill>
              <a:effectLst/>
              <a:latin typeface="Söhne"/>
            </a:endParaRPr>
          </a:p>
          <a:p>
            <a:pPr algn="l"/>
            <a:r>
              <a:rPr lang="en-GB" b="0" i="0" dirty="0">
                <a:solidFill>
                  <a:srgbClr val="374151"/>
                </a:solidFill>
                <a:effectLst/>
                <a:latin typeface="Söhne"/>
              </a:rPr>
              <a:t>The dust and gas are fully coupled and have equal temperatures, but this may not always be the case, particularly near the surface of the disc. The rate of collisions between gas molecules in the optically thin regime is often higher than the rate of coupling between dust and gas, leading to the gas contributing to the high opacity of the disc.</a:t>
            </a:r>
          </a:p>
          <a:p>
            <a:pPr algn="l"/>
            <a:endParaRPr lang="en-GB" b="0" i="0" dirty="0">
              <a:solidFill>
                <a:srgbClr val="374151"/>
              </a:solidFill>
              <a:effectLst/>
              <a:latin typeface="Söhne"/>
            </a:endParaRPr>
          </a:p>
          <a:p>
            <a:pPr algn="l"/>
            <a:r>
              <a:rPr lang="en-GB" b="0" i="0" dirty="0">
                <a:solidFill>
                  <a:srgbClr val="374151"/>
                </a:solidFill>
                <a:effectLst/>
                <a:latin typeface="Söhne"/>
              </a:rPr>
              <a:t>The characteristics of the gas at the inner rim and the grain opacity of the dust can also play a role in shaping the inner rim. It is important to calculate the opacity of both the dust and gas simultaneously in the gas-to-dust transition region.</a:t>
            </a:r>
          </a:p>
          <a:p>
            <a:pPr algn="l"/>
            <a:endParaRPr lang="en-GB" b="0" i="0" dirty="0">
              <a:solidFill>
                <a:srgbClr val="374151"/>
              </a:solidFill>
              <a:effectLst/>
              <a:latin typeface="Söhne"/>
            </a:endParaRPr>
          </a:p>
          <a:p>
            <a:pPr algn="l"/>
            <a:r>
              <a:rPr lang="en-GB" b="0" i="0" dirty="0">
                <a:solidFill>
                  <a:srgbClr val="374151"/>
                </a:solidFill>
                <a:effectLst/>
                <a:latin typeface="Söhne"/>
              </a:rPr>
              <a:t>the interior of the disc is only heated by radiation from the surface layer that diffuses downward without considering the radial radiative transfer process. However, it is unclear why the disc would always flare, or emerge from the shadow, at certain radii in this scenario.</a:t>
            </a:r>
          </a:p>
          <a:p>
            <a:pPr algn="l"/>
            <a:endParaRPr lang="en-GB" b="0" i="0" dirty="0">
              <a:solidFill>
                <a:srgbClr val="374151"/>
              </a:solidFill>
              <a:effectLst/>
              <a:latin typeface="Söhne"/>
            </a:endParaRPr>
          </a:p>
          <a:p>
            <a:pPr algn="l"/>
            <a:r>
              <a:rPr lang="en-GB" b="0" i="0" dirty="0">
                <a:solidFill>
                  <a:srgbClr val="374151"/>
                </a:solidFill>
                <a:effectLst/>
                <a:latin typeface="Söhne"/>
              </a:rPr>
              <a:t>It is well known that the shape of the shadowed region depends on secondary heating sources, such as rim heating and viscous heating. However, the drop in temperature in the shadowed region is often misinterpreted as a depletion of density.</a:t>
            </a:r>
          </a:p>
          <a:p>
            <a:endParaRPr lang="en-GB" dirty="0"/>
          </a:p>
          <a:p>
            <a:endParaRPr lang="en-GB" dirty="0"/>
          </a:p>
          <a:p>
            <a:pPr algn="l"/>
            <a:r>
              <a:rPr lang="en-GB" b="0" i="0" dirty="0">
                <a:solidFill>
                  <a:srgbClr val="374151"/>
                </a:solidFill>
                <a:effectLst/>
                <a:latin typeface="Söhne"/>
              </a:rPr>
              <a:t>As you may know, opacity tables can make the process of determining gas opacities easier by providing data from multiple sources and potentially using computational methods to calculate line opacities. However, it's important to be aware that the chemical equilibrium of the gas can lead to differences in the measured gas temperature between the two opacities in the table. This emphasizes the need for caution when using these tables and the importance of considering the chemical composition of the gas.</a:t>
            </a:r>
          </a:p>
          <a:p>
            <a:pPr algn="l"/>
            <a:r>
              <a:rPr lang="en-GB" b="0" i="0" dirty="0">
                <a:solidFill>
                  <a:srgbClr val="374151"/>
                </a:solidFill>
                <a:effectLst/>
                <a:latin typeface="Söhne"/>
              </a:rPr>
              <a:t>In the temperature range of 1,000 to 3,000 K, there is a significant gap in the opacity spectrum between 1-50 micrometres due to the lack of strong absorption bands from any of the species in the gas mixture. This gap becomes more pronounced at low densities, but is filled in at high densities due to the pressure-broadening of lines, particularly from alkali atoms.</a:t>
            </a:r>
          </a:p>
          <a:p>
            <a:pPr algn="l"/>
            <a:r>
              <a:rPr lang="en-GB" b="0" i="0" dirty="0">
                <a:solidFill>
                  <a:srgbClr val="374151"/>
                </a:solidFill>
                <a:effectLst/>
                <a:latin typeface="Söhne"/>
              </a:rPr>
              <a:t>At high temperatures, the ionisation of hydrogen reduces its bound-bound source of opacity, resulting in a slight decrease in the Planck mean with density, but sensitivity to metallicity. In our model, the gas Planck mean opacities were calculated under the assumption of a static gaseous disc cloud. However, there is magneto-hydrodynamic wind accretion in the gaseous disc, which can affect the overall opacity.</a:t>
            </a:r>
          </a:p>
          <a:p>
            <a:pPr algn="l"/>
            <a:r>
              <a:rPr lang="en-GB" b="0" i="0" dirty="0">
                <a:solidFill>
                  <a:srgbClr val="374151"/>
                </a:solidFill>
                <a:effectLst/>
                <a:latin typeface="Söhne"/>
              </a:rPr>
              <a:t>The minimum values for wind parameters, including the mass loss rate, outflow velocity, and dust-to-gas ratio, can be estimated for a given metallicity using Planck models. These wind characteristics tend to lower the overall opacity for any metallicities.</a:t>
            </a:r>
          </a:p>
          <a:p>
            <a:pPr algn="l"/>
            <a:r>
              <a:rPr lang="en-GB" b="0" i="0" dirty="0">
                <a:solidFill>
                  <a:srgbClr val="374151"/>
                </a:solidFill>
                <a:effectLst/>
                <a:latin typeface="Söhne"/>
              </a:rPr>
              <a:t>There are uncertainties in estimating atomic cross-sections of neutral gases, which provide an upper bound uncertainty in opacity.</a:t>
            </a:r>
          </a:p>
          <a:p>
            <a:pPr algn="l"/>
            <a:r>
              <a:rPr lang="en-GB" b="0" i="0" dirty="0">
                <a:solidFill>
                  <a:srgbClr val="374151"/>
                </a:solidFill>
                <a:effectLst/>
                <a:latin typeface="Söhne"/>
              </a:rPr>
              <a:t>The two-temperature Planck opacity ratio can exhibit non-monotonic </a:t>
            </a:r>
            <a:r>
              <a:rPr lang="en-GB" b="0" i="0" dirty="0" err="1">
                <a:solidFill>
                  <a:srgbClr val="374151"/>
                </a:solidFill>
                <a:effectLst/>
                <a:latin typeface="Söhne"/>
              </a:rPr>
              <a:t>behavior</a:t>
            </a:r>
            <a:r>
              <a:rPr lang="en-GB" b="0" i="0" dirty="0">
                <a:solidFill>
                  <a:srgbClr val="374151"/>
                </a:solidFill>
                <a:effectLst/>
                <a:latin typeface="Söhne"/>
              </a:rPr>
              <a:t> when considering the equilibrium gas temperature as a function of temperature and density. This </a:t>
            </a:r>
            <a:r>
              <a:rPr lang="en-GB" b="0" i="0" dirty="0" err="1">
                <a:solidFill>
                  <a:srgbClr val="374151"/>
                </a:solidFill>
                <a:effectLst/>
                <a:latin typeface="Söhne"/>
              </a:rPr>
              <a:t>behavior</a:t>
            </a:r>
            <a:r>
              <a:rPr lang="en-GB" b="0" i="0" dirty="0">
                <a:solidFill>
                  <a:srgbClr val="374151"/>
                </a:solidFill>
                <a:effectLst/>
                <a:latin typeface="Söhne"/>
              </a:rPr>
              <a:t> can result in multiple solutions for the equilibrium gas temperature.</a:t>
            </a:r>
          </a:p>
          <a:p>
            <a:pPr algn="l"/>
            <a:r>
              <a:rPr lang="en-GB" b="0" i="0" dirty="0">
                <a:solidFill>
                  <a:srgbClr val="374151"/>
                </a:solidFill>
                <a:effectLst/>
                <a:latin typeface="Söhne"/>
              </a:rPr>
              <a:t>At low temperatures, the Planck mean opacity is determined by the mass fraction of dust and gas in the disc, which dictates the radiative transport. There is a significant difference in opacity at the transition between the outermost inner region and the puffed rim due to the sharp temperature differential. To smooth out this transition, the dust-to-gas ratio is chosen in such a way that no starlight is absorbed within a single cell. This helps to ensure a more accurate representation of the disc's temperature profile.</a:t>
            </a:r>
          </a:p>
          <a:p>
            <a:endParaRPr lang="en-GB" dirty="0"/>
          </a:p>
        </p:txBody>
      </p:sp>
      <p:sp>
        <p:nvSpPr>
          <p:cNvPr id="4" name="Slide Number Placeholder 3"/>
          <p:cNvSpPr>
            <a:spLocks noGrp="1"/>
          </p:cNvSpPr>
          <p:nvPr>
            <p:ph type="sldNum" sz="quarter" idx="5"/>
          </p:nvPr>
        </p:nvSpPr>
        <p:spPr/>
        <p:txBody>
          <a:bodyPr/>
          <a:lstStyle/>
          <a:p>
            <a:fld id="{0A23B06D-F5FB-4D03-BF24-0EA7CC88E535}" type="slidenum">
              <a:rPr lang="en-GB" smtClean="0"/>
              <a:t>75</a:t>
            </a:fld>
            <a:endParaRPr lang="en-GB"/>
          </a:p>
        </p:txBody>
      </p:sp>
    </p:spTree>
    <p:extLst>
      <p:ext uri="{BB962C8B-B14F-4D97-AF65-F5344CB8AC3E}">
        <p14:creationId xmlns:p14="http://schemas.microsoft.com/office/powerpoint/2010/main" val="3561257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The </a:t>
            </a:r>
            <a:r>
              <a:rPr lang="en-GB" sz="1800" b="1" dirty="0">
                <a:solidFill>
                  <a:srgbClr val="000000"/>
                </a:solidFill>
                <a:effectLst/>
                <a:latin typeface="Calibri" panose="020F0502020204030204" pitchFamily="34" charset="0"/>
                <a:ea typeface="Calibri" panose="020F0502020204030204" pitchFamily="34" charset="0"/>
              </a:rPr>
              <a:t>discovery of exoplanets</a:t>
            </a:r>
            <a:r>
              <a:rPr lang="en-GB" sz="1800" dirty="0">
                <a:solidFill>
                  <a:srgbClr val="000000"/>
                </a:solidFill>
                <a:effectLst/>
                <a:latin typeface="Calibri" panose="020F0502020204030204" pitchFamily="34" charset="0"/>
                <a:ea typeface="Calibri" panose="020F0502020204030204" pitchFamily="34" charset="0"/>
              </a:rPr>
              <a:t> and the availability of data on protoplanetary discs have greatly expanded our </a:t>
            </a:r>
            <a:r>
              <a:rPr lang="en-GB" sz="1800" b="1" dirty="0">
                <a:solidFill>
                  <a:srgbClr val="000000"/>
                </a:solidFill>
                <a:effectLst/>
                <a:latin typeface="Calibri" panose="020F0502020204030204" pitchFamily="34" charset="0"/>
                <a:ea typeface="Calibri" panose="020F0502020204030204" pitchFamily="34" charset="0"/>
              </a:rPr>
              <a:t>understanding of planet formation</a:t>
            </a:r>
            <a:r>
              <a:rPr lang="en-GB" sz="1800" dirty="0">
                <a:solidFill>
                  <a:srgbClr val="000000"/>
                </a:solidFill>
                <a:effectLst/>
                <a:latin typeface="Calibri" panose="020F0502020204030204" pitchFamily="34" charset="0"/>
                <a:ea typeface="Calibri" panose="020F0502020204030204" pitchFamily="34" charset="0"/>
              </a:rPr>
              <a:t>, revealing  </a:t>
            </a:r>
            <a:r>
              <a:rPr lang="en-GB" sz="1800" b="1" dirty="0">
                <a:solidFill>
                  <a:srgbClr val="000000"/>
                </a:solidFill>
                <a:effectLst/>
                <a:latin typeface="Calibri" panose="020F0502020204030204" pitchFamily="34" charset="0"/>
                <a:ea typeface="Calibri" panose="020F0502020204030204" pitchFamily="34" charset="0"/>
              </a:rPr>
              <a:t>wide</a:t>
            </a:r>
            <a:r>
              <a:rPr lang="en-GB" sz="1800" dirty="0">
                <a:solidFill>
                  <a:srgbClr val="000000"/>
                </a:solidFill>
                <a:effectLst/>
                <a:latin typeface="Calibri" panose="020F0502020204030204" pitchFamily="34" charset="0"/>
                <a:ea typeface="Calibri" panose="020F0502020204030204" pitchFamily="34" charset="0"/>
              </a:rPr>
              <a:t> range of </a:t>
            </a:r>
            <a:r>
              <a:rPr lang="en-GB" sz="1800" b="1" dirty="0">
                <a:solidFill>
                  <a:srgbClr val="000000"/>
                </a:solidFill>
                <a:effectLst/>
                <a:latin typeface="Calibri" panose="020F0502020204030204" pitchFamily="34" charset="0"/>
                <a:ea typeface="Calibri" panose="020F0502020204030204" pitchFamily="34" charset="0"/>
              </a:rPr>
              <a:t>configurations.</a:t>
            </a:r>
            <a:r>
              <a:rPr lang="en-GB" sz="1800" dirty="0">
                <a:solidFill>
                  <a:srgbClr val="000000"/>
                </a:solidFill>
                <a:effectLst/>
                <a:latin typeface="Calibri" panose="020F0502020204030204" pitchFamily="34" charset="0"/>
                <a:ea typeface="Calibri" panose="020F0502020204030204" pitchFamily="34" charset="0"/>
              </a:rPr>
              <a:t> </a:t>
            </a:r>
          </a:p>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In our study, we evaluated the accuracy of models using </a:t>
            </a:r>
            <a:r>
              <a:rPr lang="en-GB" sz="1800" b="1" dirty="0">
                <a:solidFill>
                  <a:srgbClr val="000000"/>
                </a:solidFill>
                <a:effectLst/>
                <a:latin typeface="Calibri" panose="020F0502020204030204" pitchFamily="34" charset="0"/>
                <a:ea typeface="Calibri" panose="020F0502020204030204" pitchFamily="34" charset="0"/>
              </a:rPr>
              <a:t>1+1D radiative transfer and self-consistent surface density profiles</a:t>
            </a:r>
            <a:r>
              <a:rPr lang="en-GB" sz="1800" dirty="0">
                <a:solidFill>
                  <a:srgbClr val="000000"/>
                </a:solidFill>
                <a:effectLst/>
                <a:latin typeface="Calibri" panose="020F0502020204030204" pitchFamily="34" charset="0"/>
                <a:ea typeface="Calibri" panose="020F0502020204030204" pitchFamily="34" charset="0"/>
              </a:rPr>
              <a:t> to calculate the vertical structure of the circumstellar disc. However, this method can </a:t>
            </a:r>
            <a:r>
              <a:rPr lang="en-GB" sz="1800" b="1" dirty="0">
                <a:solidFill>
                  <a:srgbClr val="000000"/>
                </a:solidFill>
                <a:effectLst/>
                <a:latin typeface="Calibri" panose="020F0502020204030204" pitchFamily="34" charset="0"/>
                <a:ea typeface="Calibri" panose="020F0502020204030204" pitchFamily="34" charset="0"/>
              </a:rPr>
              <a:t>become challenging to use for two- and three-dimensional problems</a:t>
            </a:r>
            <a:r>
              <a:rPr lang="en-GB" sz="1800" dirty="0">
                <a:solidFill>
                  <a:srgbClr val="000000"/>
                </a:solidFill>
                <a:effectLst/>
                <a:latin typeface="Calibri" panose="020F0502020204030204" pitchFamily="34" charset="0"/>
                <a:ea typeface="Calibri" panose="020F0502020204030204" pitchFamily="34" charset="0"/>
              </a:rPr>
              <a:t>. </a:t>
            </a:r>
          </a:p>
          <a:p>
            <a:pPr marL="6350" indent="-6350">
              <a:lnSpc>
                <a:spcPct val="107000"/>
              </a:lnSpc>
              <a:spcAft>
                <a:spcPts val="775"/>
              </a:spcAft>
            </a:pPr>
            <a:r>
              <a:rPr lang="en-GB" sz="1800" dirty="0">
                <a:solidFill>
                  <a:srgbClr val="000000"/>
                </a:solidFill>
                <a:effectLst/>
                <a:latin typeface="Calibri" panose="020F0502020204030204" pitchFamily="34" charset="0"/>
                <a:ea typeface="Calibri" panose="020F0502020204030204" pitchFamily="34" charset="0"/>
              </a:rPr>
              <a:t> </a:t>
            </a:r>
          </a:p>
          <a:p>
            <a:pPr marL="6350" indent="-6350">
              <a:lnSpc>
                <a:spcPct val="110000"/>
              </a:lnSpc>
              <a:spcAft>
                <a:spcPts val="765"/>
              </a:spcAft>
            </a:pPr>
            <a:r>
              <a:rPr lang="en-GB" sz="1800" dirty="0">
                <a:solidFill>
                  <a:srgbClr val="000000"/>
                </a:solidFill>
                <a:effectLst/>
                <a:latin typeface="Calibri" panose="020F0502020204030204" pitchFamily="34" charset="0"/>
                <a:ea typeface="Calibri" panose="020F0502020204030204" pitchFamily="34" charset="0"/>
              </a:rPr>
              <a:t>So, what creates the inner hole in circumstellar discs? </a:t>
            </a:r>
          </a:p>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There have been several theories proposed to explain the </a:t>
            </a:r>
            <a:r>
              <a:rPr lang="en-GB" sz="1800" b="1" dirty="0">
                <a:solidFill>
                  <a:srgbClr val="000000"/>
                </a:solidFill>
                <a:effectLst/>
                <a:latin typeface="Calibri" panose="020F0502020204030204" pitchFamily="34" charset="0"/>
                <a:ea typeface="Calibri" panose="020F0502020204030204" pitchFamily="34" charset="0"/>
              </a:rPr>
              <a:t>existence of holes</a:t>
            </a:r>
            <a:r>
              <a:rPr lang="en-GB" sz="1800" dirty="0">
                <a:solidFill>
                  <a:srgbClr val="000000"/>
                </a:solidFill>
                <a:effectLst/>
                <a:latin typeface="Calibri" panose="020F0502020204030204" pitchFamily="34" charset="0"/>
                <a:ea typeface="Calibri" panose="020F0502020204030204" pitchFamily="34" charset="0"/>
              </a:rPr>
              <a:t> within circumstellar discs. These include the idea that stellar radiation can provide </a:t>
            </a:r>
            <a:r>
              <a:rPr lang="en-GB" sz="1800" b="1" dirty="0">
                <a:solidFill>
                  <a:srgbClr val="000000"/>
                </a:solidFill>
                <a:effectLst/>
                <a:latin typeface="Calibri" panose="020F0502020204030204" pitchFamily="34" charset="0"/>
                <a:ea typeface="Calibri" panose="020F0502020204030204" pitchFamily="34" charset="0"/>
              </a:rPr>
              <a:t>enough energy to the ga</a:t>
            </a:r>
            <a:r>
              <a:rPr lang="en-GB" sz="1800" dirty="0">
                <a:solidFill>
                  <a:srgbClr val="000000"/>
                </a:solidFill>
                <a:effectLst/>
                <a:latin typeface="Calibri" panose="020F0502020204030204" pitchFamily="34" charset="0"/>
                <a:ea typeface="Calibri" panose="020F0502020204030204" pitchFamily="34" charset="0"/>
              </a:rPr>
              <a:t>s to exceed the gravitational potential, </a:t>
            </a:r>
            <a:r>
              <a:rPr lang="en-GB" sz="1800" b="1" dirty="0">
                <a:solidFill>
                  <a:srgbClr val="000000"/>
                </a:solidFill>
                <a:effectLst/>
                <a:latin typeface="Calibri" panose="020F0502020204030204" pitchFamily="34" charset="0"/>
                <a:ea typeface="Calibri" panose="020F0502020204030204" pitchFamily="34" charset="0"/>
              </a:rPr>
              <a:t>formation of giant planets</a:t>
            </a:r>
            <a:r>
              <a:rPr lang="en-GB" sz="1800" dirty="0">
                <a:solidFill>
                  <a:srgbClr val="000000"/>
                </a:solidFill>
                <a:effectLst/>
                <a:latin typeface="Calibri" panose="020F0502020204030204" pitchFamily="34" charset="0"/>
                <a:ea typeface="Calibri" panose="020F0502020204030204" pitchFamily="34" charset="0"/>
              </a:rPr>
              <a:t> , and magneto-rotational instability leading to inside-out evacuation resulting in inner hole and dust-free region.  </a:t>
            </a:r>
          </a:p>
          <a:p>
            <a:pPr marL="6350" indent="-6350">
              <a:lnSpc>
                <a:spcPct val="107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  </a:t>
            </a:r>
          </a:p>
        </p:txBody>
      </p:sp>
      <p:sp>
        <p:nvSpPr>
          <p:cNvPr id="4" name="Slide Number Placeholder 3"/>
          <p:cNvSpPr>
            <a:spLocks noGrp="1"/>
          </p:cNvSpPr>
          <p:nvPr>
            <p:ph type="sldNum" sz="quarter" idx="5"/>
          </p:nvPr>
        </p:nvSpPr>
        <p:spPr/>
        <p:txBody>
          <a:bodyPr/>
          <a:lstStyle/>
          <a:p>
            <a:fld id="{0A23B06D-F5FB-4D03-BF24-0EA7CC88E535}" type="slidenum">
              <a:rPr lang="en-GB" smtClean="0"/>
              <a:t>4</a:t>
            </a:fld>
            <a:endParaRPr lang="en-GB"/>
          </a:p>
        </p:txBody>
      </p:sp>
    </p:spTree>
    <p:extLst>
      <p:ext uri="{BB962C8B-B14F-4D97-AF65-F5344CB8AC3E}">
        <p14:creationId xmlns:p14="http://schemas.microsoft.com/office/powerpoint/2010/main" val="1743391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175" indent="-6350">
              <a:lnSpc>
                <a:spcPct val="103000"/>
              </a:lnSpc>
              <a:spcAft>
                <a:spcPts val="830"/>
              </a:spcAft>
            </a:pPr>
            <a:r>
              <a:rPr lang="en-GB" sz="1800" dirty="0">
                <a:solidFill>
                  <a:srgbClr val="000000"/>
                </a:solidFill>
                <a:effectLst/>
                <a:latin typeface="Calibri" panose="020F0502020204030204" pitchFamily="34" charset="0"/>
                <a:ea typeface="Calibri" panose="020F0502020204030204" pitchFamily="34" charset="0"/>
              </a:rPr>
              <a:t>There is </a:t>
            </a:r>
            <a:r>
              <a:rPr lang="en-GB" sz="1800" b="1" dirty="0">
                <a:solidFill>
                  <a:srgbClr val="000000"/>
                </a:solidFill>
                <a:effectLst/>
                <a:latin typeface="Calibri" panose="020F0502020204030204" pitchFamily="34" charset="0"/>
                <a:ea typeface="Calibri" panose="020F0502020204030204" pitchFamily="34" charset="0"/>
              </a:rPr>
              <a:t>evidence</a:t>
            </a:r>
            <a:r>
              <a:rPr lang="en-GB" sz="1800" dirty="0">
                <a:solidFill>
                  <a:srgbClr val="000000"/>
                </a:solidFill>
                <a:effectLst/>
                <a:latin typeface="Calibri" panose="020F0502020204030204" pitchFamily="34" charset="0"/>
                <a:ea typeface="Calibri" panose="020F0502020204030204" pitchFamily="34" charset="0"/>
              </a:rPr>
              <a:t> that the </a:t>
            </a:r>
            <a:r>
              <a:rPr lang="en-GB" sz="1800" b="1" dirty="0">
                <a:solidFill>
                  <a:srgbClr val="000000"/>
                </a:solidFill>
                <a:effectLst/>
                <a:latin typeface="Calibri" panose="020F0502020204030204" pitchFamily="34" charset="0"/>
                <a:ea typeface="Calibri" panose="020F0502020204030204" pitchFamily="34" charset="0"/>
              </a:rPr>
              <a:t>inner gaseous</a:t>
            </a:r>
            <a:r>
              <a:rPr lang="en-GB" sz="1800" dirty="0">
                <a:solidFill>
                  <a:srgbClr val="000000"/>
                </a:solidFill>
                <a:effectLst/>
                <a:latin typeface="Calibri" panose="020F0502020204030204" pitchFamily="34" charset="0"/>
                <a:ea typeface="Calibri" panose="020F0502020204030204" pitchFamily="34" charset="0"/>
              </a:rPr>
              <a:t> part of the disc around Herbig star are </a:t>
            </a:r>
            <a:r>
              <a:rPr lang="en-GB" sz="1800" b="1" dirty="0">
                <a:solidFill>
                  <a:srgbClr val="000000"/>
                </a:solidFill>
                <a:effectLst/>
                <a:latin typeface="Calibri" panose="020F0502020204030204" pitchFamily="34" charset="0"/>
                <a:ea typeface="Calibri" panose="020F0502020204030204" pitchFamily="34" charset="0"/>
              </a:rPr>
              <a:t>optically thick</a:t>
            </a:r>
            <a:r>
              <a:rPr lang="en-GB" sz="1800" dirty="0">
                <a:solidFill>
                  <a:srgbClr val="000000"/>
                </a:solidFill>
                <a:effectLst/>
                <a:latin typeface="Calibri" panose="020F0502020204030204" pitchFamily="34" charset="0"/>
                <a:ea typeface="Calibri" panose="020F0502020204030204" pitchFamily="34" charset="0"/>
              </a:rPr>
              <a:t>. Studies by Malygin found that the gas opacity in a </a:t>
            </a:r>
            <a:r>
              <a:rPr lang="en-GB" sz="1800" b="1" dirty="0">
                <a:solidFill>
                  <a:srgbClr val="000000"/>
                </a:solidFill>
                <a:effectLst/>
                <a:latin typeface="Calibri" panose="020F0502020204030204" pitchFamily="34" charset="0"/>
                <a:ea typeface="Calibri" panose="020F0502020204030204" pitchFamily="34" charset="0"/>
              </a:rPr>
              <a:t>optically thin gas disc can significantly impact </a:t>
            </a:r>
            <a:r>
              <a:rPr lang="en-GB" sz="1800" dirty="0">
                <a:solidFill>
                  <a:srgbClr val="000000"/>
                </a:solidFill>
                <a:effectLst/>
                <a:latin typeface="Calibri" panose="020F0502020204030204" pitchFamily="34" charset="0"/>
                <a:ea typeface="Calibri" panose="020F0502020204030204" pitchFamily="34" charset="0"/>
              </a:rPr>
              <a:t>the </a:t>
            </a:r>
            <a:r>
              <a:rPr lang="en-GB" sz="1800" b="1" dirty="0">
                <a:solidFill>
                  <a:srgbClr val="000000"/>
                </a:solidFill>
                <a:effectLst/>
                <a:latin typeface="Calibri" panose="020F0502020204030204" pitchFamily="34" charset="0"/>
                <a:ea typeface="Calibri" panose="020F0502020204030204" pitchFamily="34" charset="0"/>
              </a:rPr>
              <a:t>extinction of stellar radiation at different metallicities. </a:t>
            </a:r>
            <a:r>
              <a:rPr lang="en-GB" sz="1800" dirty="0">
                <a:solidFill>
                  <a:srgbClr val="000000"/>
                </a:solidFill>
                <a:effectLst/>
                <a:latin typeface="Calibri" panose="020F0502020204030204" pitchFamily="34" charset="0"/>
                <a:ea typeface="Calibri" panose="020F0502020204030204" pitchFamily="34" charset="0"/>
              </a:rPr>
              <a:t>This effect is particularly pronounced when the </a:t>
            </a:r>
            <a:r>
              <a:rPr lang="en-GB" sz="1800" b="1" dirty="0">
                <a:solidFill>
                  <a:srgbClr val="000000"/>
                </a:solidFill>
                <a:effectLst/>
                <a:latin typeface="Calibri" panose="020F0502020204030204" pitchFamily="34" charset="0"/>
                <a:ea typeface="Calibri" panose="020F0502020204030204" pitchFamily="34" charset="0"/>
              </a:rPr>
              <a:t>equilibrium temperature </a:t>
            </a:r>
            <a:r>
              <a:rPr lang="en-GB" sz="1800" dirty="0">
                <a:solidFill>
                  <a:srgbClr val="000000"/>
                </a:solidFill>
                <a:effectLst/>
                <a:latin typeface="Calibri" panose="020F0502020204030204" pitchFamily="34" charset="0"/>
                <a:ea typeface="Calibri" panose="020F0502020204030204" pitchFamily="34" charset="0"/>
              </a:rPr>
              <a:t>of the gas is </a:t>
            </a:r>
            <a:r>
              <a:rPr lang="en-GB" sz="1800" b="1" dirty="0">
                <a:solidFill>
                  <a:srgbClr val="000000"/>
                </a:solidFill>
                <a:effectLst/>
                <a:latin typeface="Calibri" panose="020F0502020204030204" pitchFamily="34" charset="0"/>
                <a:ea typeface="Calibri" panose="020F0502020204030204" pitchFamily="34" charset="0"/>
              </a:rPr>
              <a:t>hi</a:t>
            </a:r>
            <a:r>
              <a:rPr lang="en-GB" sz="1800" dirty="0">
                <a:solidFill>
                  <a:srgbClr val="000000"/>
                </a:solidFill>
                <a:effectLst/>
                <a:latin typeface="Calibri" panose="020F0502020204030204" pitchFamily="34" charset="0"/>
                <a:ea typeface="Calibri" panose="020F0502020204030204" pitchFamily="34" charset="0"/>
              </a:rPr>
              <a:t>gher than the </a:t>
            </a:r>
            <a:r>
              <a:rPr lang="en-GB" sz="1800" b="1" dirty="0">
                <a:solidFill>
                  <a:srgbClr val="000000"/>
                </a:solidFill>
                <a:effectLst/>
                <a:latin typeface="Calibri" panose="020F0502020204030204" pitchFamily="34" charset="0"/>
                <a:ea typeface="Calibri" panose="020F0502020204030204" pitchFamily="34" charset="0"/>
              </a:rPr>
              <a:t>local dust sublimation temperature</a:t>
            </a:r>
            <a:r>
              <a:rPr lang="en-GB" sz="1800" dirty="0">
                <a:solidFill>
                  <a:srgbClr val="000000"/>
                </a:solidFill>
                <a:effectLst/>
                <a:latin typeface="Calibri" panose="020F0502020204030204" pitchFamily="34" charset="0"/>
                <a:ea typeface="Calibri" panose="020F0502020204030204" pitchFamily="34" charset="0"/>
              </a:rPr>
              <a:t>.  </a:t>
            </a:r>
          </a:p>
          <a:p>
            <a:pPr marL="3175" indent="-6350">
              <a:lnSpc>
                <a:spcPct val="103000"/>
              </a:lnSpc>
              <a:spcAft>
                <a:spcPts val="830"/>
              </a:spcAft>
            </a:pPr>
            <a:r>
              <a:rPr lang="en-GB" sz="1800" dirty="0">
                <a:solidFill>
                  <a:srgbClr val="000000"/>
                </a:solidFill>
                <a:effectLst/>
                <a:latin typeface="Calibri" panose="020F0502020204030204" pitchFamily="34" charset="0"/>
                <a:ea typeface="Calibri" panose="020F0502020204030204" pitchFamily="34" charset="0"/>
              </a:rPr>
              <a:t>To </a:t>
            </a:r>
            <a:r>
              <a:rPr lang="en-GB" sz="1800" b="1" dirty="0">
                <a:solidFill>
                  <a:srgbClr val="000000"/>
                </a:solidFill>
                <a:effectLst/>
                <a:latin typeface="Calibri" panose="020F0502020204030204" pitchFamily="34" charset="0"/>
                <a:ea typeface="Calibri" panose="020F0502020204030204" pitchFamily="34" charset="0"/>
              </a:rPr>
              <a:t>understand</a:t>
            </a:r>
            <a:r>
              <a:rPr lang="en-GB" sz="1800" dirty="0">
                <a:solidFill>
                  <a:srgbClr val="000000"/>
                </a:solidFill>
                <a:effectLst/>
                <a:latin typeface="Calibri" panose="020F0502020204030204" pitchFamily="34" charset="0"/>
                <a:ea typeface="Calibri" panose="020F0502020204030204" pitchFamily="34" charset="0"/>
              </a:rPr>
              <a:t> this, we use </a:t>
            </a:r>
            <a:r>
              <a:rPr lang="en-GB" sz="1800" b="1" dirty="0">
                <a:solidFill>
                  <a:srgbClr val="000000"/>
                </a:solidFill>
                <a:effectLst/>
                <a:latin typeface="Calibri" panose="020F0502020204030204" pitchFamily="34" charset="0"/>
                <a:ea typeface="Calibri" panose="020F0502020204030204" pitchFamily="34" charset="0"/>
              </a:rPr>
              <a:t>the two-temperature Planck mean</a:t>
            </a:r>
            <a:r>
              <a:rPr lang="en-GB" sz="1800" dirty="0">
                <a:solidFill>
                  <a:srgbClr val="000000"/>
                </a:solidFill>
                <a:effectLst/>
                <a:latin typeface="Calibri" panose="020F0502020204030204" pitchFamily="34" charset="0"/>
                <a:ea typeface="Calibri" panose="020F0502020204030204" pitchFamily="34" charset="0"/>
              </a:rPr>
              <a:t> to </a:t>
            </a:r>
            <a:r>
              <a:rPr lang="en-GB" sz="1800" b="1" dirty="0">
                <a:solidFill>
                  <a:srgbClr val="000000"/>
                </a:solidFill>
                <a:effectLst/>
                <a:latin typeface="Calibri" panose="020F0502020204030204" pitchFamily="34" charset="0"/>
                <a:ea typeface="Calibri" panose="020F0502020204030204" pitchFamily="34" charset="0"/>
              </a:rPr>
              <a:t>determine</a:t>
            </a:r>
            <a:r>
              <a:rPr lang="en-GB" sz="1800" dirty="0">
                <a:solidFill>
                  <a:srgbClr val="000000"/>
                </a:solidFill>
                <a:effectLst/>
                <a:latin typeface="Calibri" panose="020F0502020204030204" pitchFamily="34" charset="0"/>
                <a:ea typeface="Calibri" panose="020F0502020204030204" pitchFamily="34" charset="0"/>
              </a:rPr>
              <a:t> the </a:t>
            </a:r>
            <a:r>
              <a:rPr lang="en-GB" sz="1800" b="1" dirty="0">
                <a:solidFill>
                  <a:srgbClr val="000000"/>
                </a:solidFill>
                <a:effectLst/>
                <a:latin typeface="Calibri" panose="020F0502020204030204" pitchFamily="34" charset="0"/>
                <a:ea typeface="Calibri" panose="020F0502020204030204" pitchFamily="34" charset="0"/>
              </a:rPr>
              <a:t>equilibrium</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temperature</a:t>
            </a:r>
            <a:r>
              <a:rPr lang="en-GB" sz="1800" dirty="0">
                <a:solidFill>
                  <a:srgbClr val="000000"/>
                </a:solidFill>
                <a:effectLst/>
                <a:latin typeface="Calibri" panose="020F0502020204030204" pitchFamily="34" charset="0"/>
                <a:ea typeface="Calibri" panose="020F0502020204030204" pitchFamily="34" charset="0"/>
              </a:rPr>
              <a:t> of an optically thin gas and measure the </a:t>
            </a:r>
            <a:r>
              <a:rPr lang="en-GB" sz="1800" b="1" dirty="0">
                <a:solidFill>
                  <a:srgbClr val="000000"/>
                </a:solidFill>
                <a:effectLst/>
                <a:latin typeface="Calibri" panose="020F0502020204030204" pitchFamily="34" charset="0"/>
                <a:ea typeface="Calibri" panose="020F0502020204030204" pitchFamily="34" charset="0"/>
              </a:rPr>
              <a:t>total absorption</a:t>
            </a:r>
            <a:r>
              <a:rPr lang="en-GB" sz="1800" dirty="0">
                <a:solidFill>
                  <a:srgbClr val="000000"/>
                </a:solidFill>
                <a:effectLst/>
                <a:latin typeface="Calibri" panose="020F0502020204030204" pitchFamily="34" charset="0"/>
                <a:ea typeface="Calibri" panose="020F0502020204030204" pitchFamily="34" charset="0"/>
              </a:rPr>
              <a:t> of gas. </a:t>
            </a:r>
          </a:p>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Our model is based on the work of </a:t>
            </a:r>
            <a:r>
              <a:rPr lang="en-GB" sz="1800" b="1" dirty="0">
                <a:solidFill>
                  <a:srgbClr val="000000"/>
                </a:solidFill>
                <a:effectLst/>
                <a:latin typeface="Calibri" panose="020F0502020204030204" pitchFamily="34" charset="0"/>
                <a:ea typeface="Calibri" panose="020F0502020204030204" pitchFamily="34" charset="0"/>
              </a:rPr>
              <a:t>Dullemond</a:t>
            </a:r>
            <a:r>
              <a:rPr lang="en-GB" sz="1800" dirty="0">
                <a:solidFill>
                  <a:srgbClr val="000000"/>
                </a:solidFill>
                <a:effectLst/>
                <a:latin typeface="Calibri" panose="020F0502020204030204" pitchFamily="34" charset="0"/>
                <a:ea typeface="Calibri" panose="020F0502020204030204" pitchFamily="34" charset="0"/>
              </a:rPr>
              <a:t> for the </a:t>
            </a:r>
            <a:r>
              <a:rPr lang="en-GB" sz="1800" b="1" dirty="0">
                <a:solidFill>
                  <a:srgbClr val="000000"/>
                </a:solidFill>
                <a:effectLst/>
                <a:latin typeface="Calibri" panose="020F0502020204030204" pitchFamily="34" charset="0"/>
                <a:ea typeface="Calibri" panose="020F0502020204030204" pitchFamily="34" charset="0"/>
              </a:rPr>
              <a:t>structure</a:t>
            </a:r>
            <a:r>
              <a:rPr lang="en-GB" sz="1800" dirty="0">
                <a:solidFill>
                  <a:srgbClr val="000000"/>
                </a:solidFill>
                <a:effectLst/>
                <a:latin typeface="Calibri" panose="020F0502020204030204" pitchFamily="34" charset="0"/>
                <a:ea typeface="Calibri" panose="020F0502020204030204" pitchFamily="34" charset="0"/>
              </a:rPr>
              <a:t> of the </a:t>
            </a:r>
            <a:r>
              <a:rPr lang="en-GB" sz="1800" b="1" dirty="0">
                <a:solidFill>
                  <a:srgbClr val="000000"/>
                </a:solidFill>
                <a:effectLst/>
                <a:latin typeface="Calibri" panose="020F0502020204030204" pitchFamily="34" charset="0"/>
                <a:ea typeface="Calibri" panose="020F0502020204030204" pitchFamily="34" charset="0"/>
              </a:rPr>
              <a:t>dusty</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disc</a:t>
            </a:r>
            <a:r>
              <a:rPr lang="en-GB" sz="1800" dirty="0">
                <a:solidFill>
                  <a:srgbClr val="000000"/>
                </a:solidFill>
                <a:effectLst/>
                <a:latin typeface="Calibri" panose="020F0502020204030204" pitchFamily="34" charset="0"/>
                <a:ea typeface="Calibri" panose="020F0502020204030204" pitchFamily="34" charset="0"/>
              </a:rPr>
              <a:t>, and </a:t>
            </a:r>
            <a:r>
              <a:rPr lang="en-GB" sz="1800" b="1" dirty="0">
                <a:solidFill>
                  <a:srgbClr val="000000"/>
                </a:solidFill>
                <a:effectLst/>
                <a:latin typeface="Calibri" panose="020F0502020204030204" pitchFamily="34" charset="0"/>
                <a:ea typeface="Calibri" panose="020F0502020204030204" pitchFamily="34" charset="0"/>
              </a:rPr>
              <a:t>Malygin</a:t>
            </a:r>
            <a:r>
              <a:rPr lang="en-GB" sz="1800" dirty="0">
                <a:solidFill>
                  <a:srgbClr val="000000"/>
                </a:solidFill>
                <a:effectLst/>
                <a:latin typeface="Calibri" panose="020F0502020204030204" pitchFamily="34" charset="0"/>
                <a:ea typeface="Calibri" panose="020F0502020204030204" pitchFamily="34" charset="0"/>
              </a:rPr>
              <a:t> and </a:t>
            </a:r>
            <a:r>
              <a:rPr lang="en-GB" sz="1800" b="1" dirty="0">
                <a:solidFill>
                  <a:srgbClr val="000000"/>
                </a:solidFill>
                <a:effectLst/>
                <a:latin typeface="Calibri" panose="020F0502020204030204" pitchFamily="34" charset="0"/>
                <a:ea typeface="Calibri" panose="020F0502020204030204" pitchFamily="34" charset="0"/>
              </a:rPr>
              <a:t>Draine &amp; lee</a:t>
            </a:r>
            <a:r>
              <a:rPr lang="en-GB" sz="1800" dirty="0">
                <a:solidFill>
                  <a:srgbClr val="000000"/>
                </a:solidFill>
                <a:effectLst/>
                <a:latin typeface="Calibri" panose="020F0502020204030204" pitchFamily="34" charset="0"/>
                <a:ea typeface="Calibri" panose="020F0502020204030204" pitchFamily="34" charset="0"/>
              </a:rPr>
              <a:t> for the </a:t>
            </a:r>
            <a:r>
              <a:rPr lang="en-GB" sz="1800" b="1" dirty="0">
                <a:solidFill>
                  <a:srgbClr val="000000"/>
                </a:solidFill>
                <a:effectLst/>
                <a:latin typeface="Calibri" panose="020F0502020204030204" pitchFamily="34" charset="0"/>
                <a:ea typeface="Calibri" panose="020F0502020204030204" pitchFamily="34" charset="0"/>
              </a:rPr>
              <a:t>opacities</a:t>
            </a:r>
            <a:r>
              <a:rPr lang="en-GB" sz="1800" dirty="0">
                <a:solidFill>
                  <a:srgbClr val="000000"/>
                </a:solidFill>
                <a:effectLst/>
                <a:latin typeface="Calibri" panose="020F0502020204030204" pitchFamily="34" charset="0"/>
                <a:ea typeface="Calibri" panose="020F0502020204030204" pitchFamily="34" charset="0"/>
              </a:rPr>
              <a:t> of the </a:t>
            </a:r>
            <a:r>
              <a:rPr lang="en-GB" sz="1800" b="1" dirty="0">
                <a:solidFill>
                  <a:srgbClr val="000000"/>
                </a:solidFill>
                <a:effectLst/>
                <a:latin typeface="Calibri" panose="020F0502020204030204" pitchFamily="34" charset="0"/>
                <a:ea typeface="Calibri" panose="020F0502020204030204" pitchFamily="34" charset="0"/>
              </a:rPr>
              <a:t>gaseous</a:t>
            </a:r>
            <a:r>
              <a:rPr lang="en-GB" sz="1800" dirty="0">
                <a:solidFill>
                  <a:srgbClr val="000000"/>
                </a:solidFill>
                <a:effectLst/>
                <a:latin typeface="Calibri" panose="020F0502020204030204" pitchFamily="34" charset="0"/>
                <a:ea typeface="Calibri" panose="020F0502020204030204" pitchFamily="34" charset="0"/>
              </a:rPr>
              <a:t> and </a:t>
            </a:r>
            <a:r>
              <a:rPr lang="en-GB" sz="1800" b="1" dirty="0">
                <a:solidFill>
                  <a:srgbClr val="000000"/>
                </a:solidFill>
                <a:effectLst/>
                <a:latin typeface="Calibri" panose="020F0502020204030204" pitchFamily="34" charset="0"/>
                <a:ea typeface="Calibri" panose="020F0502020204030204" pitchFamily="34" charset="0"/>
              </a:rPr>
              <a:t>dusty</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regions</a:t>
            </a:r>
            <a:r>
              <a:rPr lang="en-GB" sz="1800" dirty="0">
                <a:solidFill>
                  <a:srgbClr val="000000"/>
                </a:solidFill>
                <a:effectLst/>
                <a:latin typeface="Calibri" panose="020F0502020204030204" pitchFamily="34" charset="0"/>
                <a:ea typeface="Calibri" panose="020F0502020204030204" pitchFamily="34" charset="0"/>
              </a:rPr>
              <a:t> respectively. </a:t>
            </a:r>
          </a:p>
        </p:txBody>
      </p:sp>
      <p:sp>
        <p:nvSpPr>
          <p:cNvPr id="4" name="Slide Number Placeholder 3"/>
          <p:cNvSpPr>
            <a:spLocks noGrp="1"/>
          </p:cNvSpPr>
          <p:nvPr>
            <p:ph type="sldNum" sz="quarter" idx="5"/>
          </p:nvPr>
        </p:nvSpPr>
        <p:spPr/>
        <p:txBody>
          <a:bodyPr/>
          <a:lstStyle/>
          <a:p>
            <a:fld id="{0A23B06D-F5FB-4D03-BF24-0EA7CC88E535}" type="slidenum">
              <a:rPr lang="en-GB" smtClean="0"/>
              <a:t>5</a:t>
            </a:fld>
            <a:endParaRPr lang="en-GB"/>
          </a:p>
        </p:txBody>
      </p:sp>
    </p:spTree>
    <p:extLst>
      <p:ext uri="{BB962C8B-B14F-4D97-AF65-F5344CB8AC3E}">
        <p14:creationId xmlns:p14="http://schemas.microsoft.com/office/powerpoint/2010/main" val="4079554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50" indent="-6350" algn="just">
              <a:lnSpc>
                <a:spcPct val="107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This is a Dullemond model for dusty disc. The </a:t>
            </a:r>
            <a:r>
              <a:rPr lang="en-GB" sz="1800" b="1" dirty="0">
                <a:solidFill>
                  <a:srgbClr val="000000"/>
                </a:solidFill>
                <a:effectLst/>
                <a:latin typeface="Calibri" panose="020F0502020204030204" pitchFamily="34" charset="0"/>
                <a:ea typeface="Calibri" panose="020F0502020204030204" pitchFamily="34" charset="0"/>
              </a:rPr>
              <a:t>angle</a:t>
            </a:r>
            <a:r>
              <a:rPr lang="en-GB" sz="1800" dirty="0">
                <a:solidFill>
                  <a:srgbClr val="000000"/>
                </a:solidFill>
                <a:effectLst/>
                <a:latin typeface="Calibri" panose="020F0502020204030204" pitchFamily="34" charset="0"/>
                <a:ea typeface="Calibri" panose="020F0502020204030204" pitchFamily="34" charset="0"/>
              </a:rPr>
              <a:t> at which </a:t>
            </a:r>
            <a:r>
              <a:rPr lang="en-GB" sz="1800" b="1" dirty="0">
                <a:solidFill>
                  <a:srgbClr val="000000"/>
                </a:solidFill>
                <a:effectLst/>
                <a:latin typeface="Calibri" panose="020F0502020204030204" pitchFamily="34" charset="0"/>
                <a:ea typeface="Calibri" panose="020F0502020204030204" pitchFamily="34" charset="0"/>
              </a:rPr>
              <a:t>stellar</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radiation</a:t>
            </a:r>
            <a:r>
              <a:rPr lang="en-GB" sz="1800" dirty="0">
                <a:solidFill>
                  <a:srgbClr val="000000"/>
                </a:solidFill>
                <a:effectLst/>
                <a:latin typeface="Calibri" panose="020F0502020204030204" pitchFamily="34" charset="0"/>
                <a:ea typeface="Calibri" panose="020F0502020204030204" pitchFamily="34" charset="0"/>
              </a:rPr>
              <a:t> impinges on the </a:t>
            </a:r>
            <a:r>
              <a:rPr lang="en-GB" sz="1800" b="1" dirty="0">
                <a:solidFill>
                  <a:srgbClr val="000000"/>
                </a:solidFill>
                <a:effectLst/>
                <a:latin typeface="Calibri" panose="020F0502020204030204" pitchFamily="34" charset="0"/>
                <a:ea typeface="Calibri" panose="020F0502020204030204" pitchFamily="34" charset="0"/>
              </a:rPr>
              <a:t>disc surface</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affects</a:t>
            </a:r>
            <a:r>
              <a:rPr lang="en-GB" sz="1800" dirty="0">
                <a:solidFill>
                  <a:srgbClr val="000000"/>
                </a:solidFill>
                <a:effectLst/>
                <a:latin typeface="Calibri" panose="020F0502020204030204" pitchFamily="34" charset="0"/>
                <a:ea typeface="Calibri" panose="020F0502020204030204" pitchFamily="34" charset="0"/>
              </a:rPr>
              <a:t> the amount of </a:t>
            </a:r>
            <a:r>
              <a:rPr lang="en-GB" sz="1800" b="1" dirty="0">
                <a:solidFill>
                  <a:srgbClr val="000000"/>
                </a:solidFill>
                <a:effectLst/>
                <a:latin typeface="Calibri" panose="020F0502020204030204" pitchFamily="34" charset="0"/>
                <a:ea typeface="Calibri" panose="020F0502020204030204" pitchFamily="34" charset="0"/>
              </a:rPr>
              <a:t>energy transferred</a:t>
            </a:r>
            <a:r>
              <a:rPr lang="en-GB" sz="1800" dirty="0">
                <a:solidFill>
                  <a:srgbClr val="000000"/>
                </a:solidFill>
                <a:effectLst/>
                <a:latin typeface="Calibri" panose="020F0502020204030204" pitchFamily="34" charset="0"/>
                <a:ea typeface="Calibri" panose="020F0502020204030204" pitchFamily="34" charset="0"/>
              </a:rPr>
              <a:t> to the midplane of a disc. This can be </a:t>
            </a:r>
            <a:r>
              <a:rPr lang="en-GB" sz="1800" b="1" dirty="0">
                <a:solidFill>
                  <a:srgbClr val="000000"/>
                </a:solidFill>
                <a:effectLst/>
                <a:latin typeface="Calibri" panose="020F0502020204030204" pitchFamily="34" charset="0"/>
                <a:ea typeface="Calibri" panose="020F0502020204030204" pitchFamily="34" charset="0"/>
              </a:rPr>
              <a:t>estimated</a:t>
            </a:r>
            <a:endParaRPr lang="en-GB" sz="1800" dirty="0">
              <a:solidFill>
                <a:srgbClr val="000000"/>
              </a:solidFill>
              <a:effectLst/>
              <a:latin typeface="Calibri" panose="020F0502020204030204" pitchFamily="34" charset="0"/>
              <a:ea typeface="Calibri" panose="020F0502020204030204" pitchFamily="34" charset="0"/>
            </a:endParaRPr>
          </a:p>
          <a:p>
            <a:pPr marL="3175" indent="-6350" algn="just">
              <a:lnSpc>
                <a:spcPct val="107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using the </a:t>
            </a:r>
            <a:r>
              <a:rPr lang="en-GB" sz="1800" b="1" dirty="0">
                <a:solidFill>
                  <a:srgbClr val="000000"/>
                </a:solidFill>
                <a:effectLst/>
                <a:latin typeface="Calibri" panose="020F0502020204030204" pitchFamily="34" charset="0"/>
                <a:ea typeface="Calibri" panose="020F0502020204030204" pitchFamily="34" charset="0"/>
              </a:rPr>
              <a:t>vertical</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parallel</a:t>
            </a:r>
            <a:r>
              <a:rPr lang="en-GB" sz="1800" dirty="0">
                <a:solidFill>
                  <a:srgbClr val="000000"/>
                </a:solidFill>
                <a:effectLst/>
                <a:latin typeface="Calibri" panose="020F0502020204030204" pitchFamily="34" charset="0"/>
                <a:ea typeface="Calibri" panose="020F0502020204030204" pitchFamily="34" charset="0"/>
              </a:rPr>
              <a:t>-</a:t>
            </a:r>
            <a:r>
              <a:rPr lang="en-GB" sz="1800" b="1" dirty="0">
                <a:solidFill>
                  <a:srgbClr val="000000"/>
                </a:solidFill>
                <a:effectLst/>
                <a:latin typeface="Calibri" panose="020F0502020204030204" pitchFamily="34" charset="0"/>
                <a:ea typeface="Calibri" panose="020F0502020204030204" pitchFamily="34" charset="0"/>
              </a:rPr>
              <a:t>plane</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radiative</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transfer</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method</a:t>
            </a:r>
            <a:r>
              <a:rPr lang="en-GB" sz="1800" dirty="0">
                <a:solidFill>
                  <a:srgbClr val="000000"/>
                </a:solidFill>
                <a:effectLst/>
                <a:latin typeface="Calibri" panose="020F0502020204030204" pitchFamily="34" charset="0"/>
                <a:ea typeface="Calibri" panose="020F0502020204030204" pitchFamily="34" charset="0"/>
              </a:rPr>
              <a:t>. The second terms gradually vary to </a:t>
            </a:r>
            <a:r>
              <a:rPr lang="en-GB" sz="1800" b="1" dirty="0">
                <a:solidFill>
                  <a:srgbClr val="000000"/>
                </a:solidFill>
                <a:effectLst/>
                <a:latin typeface="Calibri" panose="020F0502020204030204" pitchFamily="34" charset="0"/>
                <a:ea typeface="Calibri" panose="020F0502020204030204" pitchFamily="34" charset="0"/>
              </a:rPr>
              <a:t>account for energy conservation.</a:t>
            </a:r>
            <a:r>
              <a:rPr lang="en-GB" sz="1800" dirty="0">
                <a:solidFill>
                  <a:srgbClr val="000000"/>
                </a:solidFill>
                <a:effectLst/>
                <a:latin typeface="Calibri" panose="020F0502020204030204" pitchFamily="34" charset="0"/>
                <a:ea typeface="Calibri" panose="020F0502020204030204" pitchFamily="34" charset="0"/>
              </a:rPr>
              <a:t> </a:t>
            </a:r>
          </a:p>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Irradiation flux is the </a:t>
            </a:r>
            <a:r>
              <a:rPr lang="en-GB" sz="1800" b="1" dirty="0">
                <a:solidFill>
                  <a:srgbClr val="000000"/>
                </a:solidFill>
                <a:effectLst/>
                <a:latin typeface="Calibri" panose="020F0502020204030204" pitchFamily="34" charset="0"/>
                <a:ea typeface="Calibri" panose="020F0502020204030204" pitchFamily="34" charset="0"/>
              </a:rPr>
              <a:t>stellar</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flux</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along</a:t>
            </a:r>
            <a:r>
              <a:rPr lang="en-GB" sz="1800" dirty="0">
                <a:solidFill>
                  <a:srgbClr val="000000"/>
                </a:solidFill>
                <a:effectLst/>
                <a:latin typeface="Calibri" panose="020F0502020204030204" pitchFamily="34" charset="0"/>
                <a:ea typeface="Calibri" panose="020F0502020204030204" pitchFamily="34" charset="0"/>
              </a:rPr>
              <a:t> the </a:t>
            </a:r>
            <a:r>
              <a:rPr lang="en-GB" sz="1800" b="1" dirty="0">
                <a:solidFill>
                  <a:srgbClr val="000000"/>
                </a:solidFill>
                <a:effectLst/>
                <a:latin typeface="Calibri" panose="020F0502020204030204" pitchFamily="34" charset="0"/>
                <a:ea typeface="Calibri" panose="020F0502020204030204" pitchFamily="34" charset="0"/>
              </a:rPr>
              <a:t>midplane</a:t>
            </a:r>
            <a:r>
              <a:rPr lang="en-GB" sz="1800" dirty="0">
                <a:solidFill>
                  <a:srgbClr val="000000"/>
                </a:solidFill>
                <a:effectLst/>
                <a:latin typeface="Calibri" panose="020F0502020204030204" pitchFamily="34" charset="0"/>
                <a:ea typeface="Calibri" panose="020F0502020204030204" pitchFamily="34" charset="0"/>
              </a:rPr>
              <a:t> of the disc. This equation </a:t>
            </a:r>
            <a:r>
              <a:rPr lang="en-GB" sz="1800" b="1" dirty="0">
                <a:solidFill>
                  <a:srgbClr val="000000"/>
                </a:solidFill>
                <a:effectLst/>
                <a:latin typeface="Calibri" panose="020F0502020204030204" pitchFamily="34" charset="0"/>
                <a:ea typeface="Calibri" panose="020F0502020204030204" pitchFamily="34" charset="0"/>
              </a:rPr>
              <a:t>assumes</a:t>
            </a:r>
            <a:r>
              <a:rPr lang="en-GB" sz="1800" dirty="0">
                <a:solidFill>
                  <a:srgbClr val="000000"/>
                </a:solidFill>
                <a:effectLst/>
                <a:latin typeface="Calibri" panose="020F0502020204030204" pitchFamily="34" charset="0"/>
                <a:ea typeface="Calibri" panose="020F0502020204030204" pitchFamily="34" charset="0"/>
              </a:rPr>
              <a:t> that the </a:t>
            </a:r>
            <a:r>
              <a:rPr lang="en-GB" sz="1800" b="1" dirty="0">
                <a:solidFill>
                  <a:srgbClr val="000000"/>
                </a:solidFill>
                <a:effectLst/>
                <a:latin typeface="Calibri" panose="020F0502020204030204" pitchFamily="34" charset="0"/>
                <a:ea typeface="Calibri" panose="020F0502020204030204" pitchFamily="34" charset="0"/>
              </a:rPr>
              <a:t>surface</a:t>
            </a:r>
            <a:r>
              <a:rPr lang="en-GB" sz="1800" dirty="0">
                <a:solidFill>
                  <a:srgbClr val="000000"/>
                </a:solidFill>
                <a:effectLst/>
                <a:latin typeface="Calibri" panose="020F0502020204030204" pitchFamily="34" charset="0"/>
                <a:ea typeface="Calibri" panose="020F0502020204030204" pitchFamily="34" charset="0"/>
              </a:rPr>
              <a:t> of the </a:t>
            </a:r>
            <a:r>
              <a:rPr lang="en-GB" sz="1800" b="1" dirty="0">
                <a:solidFill>
                  <a:srgbClr val="000000"/>
                </a:solidFill>
                <a:effectLst/>
                <a:latin typeface="Calibri" panose="020F0502020204030204" pitchFamily="34" charset="0"/>
                <a:ea typeface="Calibri" panose="020F0502020204030204" pitchFamily="34" charset="0"/>
              </a:rPr>
              <a:t>disc</a:t>
            </a:r>
            <a:r>
              <a:rPr lang="en-GB" sz="1800" dirty="0">
                <a:solidFill>
                  <a:srgbClr val="000000"/>
                </a:solidFill>
                <a:effectLst/>
                <a:latin typeface="Calibri" panose="020F0502020204030204" pitchFamily="34" charset="0"/>
                <a:ea typeface="Calibri" panose="020F0502020204030204" pitchFamily="34" charset="0"/>
              </a:rPr>
              <a:t> is visible to the </a:t>
            </a:r>
            <a:r>
              <a:rPr lang="en-GB" sz="1800" b="1" dirty="0">
                <a:solidFill>
                  <a:srgbClr val="000000"/>
                </a:solidFill>
                <a:effectLst/>
                <a:latin typeface="Calibri" panose="020F0502020204030204" pitchFamily="34" charset="0"/>
                <a:ea typeface="Calibri" panose="020F0502020204030204" pitchFamily="34" charset="0"/>
              </a:rPr>
              <a:t>direct</a:t>
            </a:r>
            <a:r>
              <a:rPr lang="en-GB" sz="1800" dirty="0">
                <a:solidFill>
                  <a:srgbClr val="000000"/>
                </a:solidFill>
                <a:effectLst/>
                <a:latin typeface="Calibri" panose="020F0502020204030204" pitchFamily="34" charset="0"/>
                <a:ea typeface="Calibri" panose="020F0502020204030204" pitchFamily="34" charset="0"/>
              </a:rPr>
              <a:t> stellar </a:t>
            </a:r>
            <a:r>
              <a:rPr lang="en-GB" sz="1800" b="1" dirty="0">
                <a:solidFill>
                  <a:srgbClr val="000000"/>
                </a:solidFill>
                <a:effectLst/>
                <a:latin typeface="Calibri" panose="020F0502020204030204" pitchFamily="34" charset="0"/>
                <a:ea typeface="Calibri" panose="020F0502020204030204" pitchFamily="34" charset="0"/>
              </a:rPr>
              <a:t>photon</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emitted</a:t>
            </a:r>
            <a:r>
              <a:rPr lang="en-GB" sz="1800" dirty="0">
                <a:solidFill>
                  <a:srgbClr val="000000"/>
                </a:solidFill>
                <a:effectLst/>
                <a:latin typeface="Calibri" panose="020F0502020204030204" pitchFamily="34" charset="0"/>
                <a:ea typeface="Calibri" panose="020F0502020204030204" pitchFamily="34" charset="0"/>
              </a:rPr>
              <a:t> from the star. However, we will discuss later where this assumption may not hold true. </a:t>
            </a:r>
            <a:r>
              <a:rPr lang="en-GB" sz="1800" b="1" dirty="0">
                <a:solidFill>
                  <a:srgbClr val="000000"/>
                </a:solidFill>
                <a:effectLst/>
                <a:latin typeface="Calibri" panose="020F0502020204030204" pitchFamily="34" charset="0"/>
                <a:ea typeface="Calibri" panose="020F0502020204030204" pitchFamily="34" charset="0"/>
              </a:rPr>
              <a:t>Half of stellar radiation that impinge on the surface</a:t>
            </a:r>
            <a:r>
              <a:rPr lang="en-GB" sz="1800" dirty="0">
                <a:solidFill>
                  <a:srgbClr val="000000"/>
                </a:solidFill>
                <a:effectLst/>
                <a:latin typeface="Calibri" panose="020F0502020204030204" pitchFamily="34" charset="0"/>
                <a:ea typeface="Calibri" panose="020F0502020204030204" pitchFamily="34" charset="0"/>
              </a:rPr>
              <a:t> is emitted upward into surrounding while other half is re-emitted downward toward the midplane.  </a:t>
            </a:r>
          </a:p>
          <a:p>
            <a:pPr marL="6350" indent="-6350">
              <a:lnSpc>
                <a:spcPct val="104000"/>
              </a:lnSpc>
              <a:spcAft>
                <a:spcPts val="35"/>
              </a:spcAft>
            </a:pPr>
            <a:r>
              <a:rPr lang="en-GB" sz="1800" dirty="0">
                <a:solidFill>
                  <a:srgbClr val="000000"/>
                </a:solidFill>
                <a:effectLst/>
                <a:latin typeface="Calibri" panose="020F0502020204030204" pitchFamily="34" charset="0"/>
                <a:ea typeface="Calibri" panose="020F0502020204030204" pitchFamily="34" charset="0"/>
              </a:rPr>
              <a:t> So what links the temperature with vertical height?  </a:t>
            </a:r>
          </a:p>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The χ</a:t>
            </a:r>
            <a:r>
              <a:rPr lang="en-GB" sz="1800" b="1" dirty="0">
                <a:solidFill>
                  <a:srgbClr val="000000"/>
                </a:solidFill>
                <a:effectLst/>
                <a:latin typeface="Calibri" panose="020F0502020204030204" pitchFamily="34" charset="0"/>
                <a:ea typeface="Calibri" panose="020F0502020204030204" pitchFamily="34" charset="0"/>
              </a:rPr>
              <a:t>(R)</a:t>
            </a:r>
            <a:r>
              <a:rPr lang="en-GB" sz="1800" dirty="0">
                <a:solidFill>
                  <a:srgbClr val="000000"/>
                </a:solidFill>
                <a:effectLst/>
                <a:latin typeface="Calibri" panose="020F0502020204030204" pitchFamily="34" charset="0"/>
                <a:ea typeface="Calibri" panose="020F0502020204030204" pitchFamily="34" charset="0"/>
              </a:rPr>
              <a:t> parameter lies between 2 and 6,  but can be self-consistently determined from the grazing angle , the surface density and the Planck mean opacity at the stellar temperature. </a:t>
            </a:r>
          </a:p>
          <a:p>
            <a:pPr marL="3175" indent="-6350">
              <a:lnSpc>
                <a:spcPct val="103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The surface density follows </a:t>
            </a:r>
            <a:r>
              <a:rPr lang="en-GB" sz="1800" b="1" dirty="0">
                <a:solidFill>
                  <a:srgbClr val="000000"/>
                </a:solidFill>
                <a:effectLst/>
                <a:latin typeface="Calibri" panose="020F0502020204030204" pitchFamily="34" charset="0"/>
                <a:ea typeface="Calibri" panose="020F0502020204030204" pitchFamily="34" charset="0"/>
              </a:rPr>
              <a:t>power law</a:t>
            </a:r>
            <a:r>
              <a:rPr lang="en-GB" sz="1800" dirty="0">
                <a:solidFill>
                  <a:srgbClr val="000000"/>
                </a:solidFill>
                <a:effectLst/>
                <a:latin typeface="Calibri" panose="020F0502020204030204" pitchFamily="34" charset="0"/>
                <a:ea typeface="Calibri" panose="020F0502020204030204" pitchFamily="34" charset="0"/>
              </a:rPr>
              <a:t> of proportional to -1.5.  The disk will be almost </a:t>
            </a:r>
            <a:r>
              <a:rPr lang="en-GB" sz="1800" b="1" dirty="0">
                <a:solidFill>
                  <a:srgbClr val="000000"/>
                </a:solidFill>
                <a:effectLst/>
                <a:latin typeface="Calibri" panose="020F0502020204030204" pitchFamily="34" charset="0"/>
                <a:ea typeface="Calibri" panose="020F0502020204030204" pitchFamily="34" charset="0"/>
              </a:rPr>
              <a:t>isothermal</a:t>
            </a:r>
            <a:r>
              <a:rPr lang="en-GB" sz="1800" dirty="0">
                <a:solidFill>
                  <a:srgbClr val="000000"/>
                </a:solidFill>
                <a:effectLst/>
                <a:latin typeface="Calibri" panose="020F0502020204030204" pitchFamily="34" charset="0"/>
                <a:ea typeface="Calibri" panose="020F0502020204030204" pitchFamily="34" charset="0"/>
              </a:rPr>
              <a:t> in the </a:t>
            </a:r>
            <a:r>
              <a:rPr lang="en-GB" sz="1800" b="1" dirty="0">
                <a:solidFill>
                  <a:srgbClr val="000000"/>
                </a:solidFill>
                <a:effectLst/>
                <a:latin typeface="Calibri" panose="020F0502020204030204" pitchFamily="34" charset="0"/>
                <a:ea typeface="Calibri" panose="020F0502020204030204" pitchFamily="34" charset="0"/>
              </a:rPr>
              <a:t>vertical</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direction</a:t>
            </a:r>
            <a:r>
              <a:rPr lang="en-GB" sz="1800" dirty="0">
                <a:solidFill>
                  <a:srgbClr val="000000"/>
                </a:solidFill>
                <a:effectLst/>
                <a:latin typeface="Calibri" panose="020F0502020204030204" pitchFamily="34" charset="0"/>
                <a:ea typeface="Calibri" panose="020F0502020204030204" pitchFamily="34" charset="0"/>
              </a:rPr>
              <a:t>, leading to a </a:t>
            </a:r>
            <a:r>
              <a:rPr lang="en-GB" sz="1800" b="1" dirty="0">
                <a:solidFill>
                  <a:srgbClr val="000000"/>
                </a:solidFill>
                <a:effectLst/>
                <a:latin typeface="Calibri" panose="020F0502020204030204" pitchFamily="34" charset="0"/>
                <a:ea typeface="Calibri" panose="020F0502020204030204" pitchFamily="34" charset="0"/>
              </a:rPr>
              <a:t>Gaussian</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density</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distribution</a:t>
            </a:r>
            <a:r>
              <a:rPr lang="en-GB" sz="1800" dirty="0">
                <a:solidFill>
                  <a:srgbClr val="000000"/>
                </a:solidFill>
                <a:effectLst/>
                <a:latin typeface="Calibri" panose="020F0502020204030204" pitchFamily="34" charset="0"/>
                <a:ea typeface="Calibri" panose="020F0502020204030204" pitchFamily="34" charset="0"/>
              </a:rPr>
              <a:t> with a </a:t>
            </a:r>
            <a:r>
              <a:rPr lang="en-GB" sz="1800" b="1" dirty="0">
                <a:solidFill>
                  <a:srgbClr val="000000"/>
                </a:solidFill>
                <a:effectLst/>
                <a:latin typeface="Calibri" panose="020F0502020204030204" pitchFamily="34" charset="0"/>
                <a:ea typeface="Calibri" panose="020F0502020204030204" pitchFamily="34" charset="0"/>
              </a:rPr>
              <a:t>constant</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pressure</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scale</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height</a:t>
            </a:r>
            <a:r>
              <a:rPr lang="en-GB" sz="1800" dirty="0">
                <a:solidFill>
                  <a:srgbClr val="000000"/>
                </a:solidFill>
                <a:effectLst/>
                <a:latin typeface="Calibri" panose="020F0502020204030204" pitchFamily="34" charset="0"/>
                <a:ea typeface="Calibri" panose="020F0502020204030204" pitchFamily="34" charset="0"/>
              </a:rPr>
              <a:t>. </a:t>
            </a:r>
          </a:p>
        </p:txBody>
      </p:sp>
      <p:sp>
        <p:nvSpPr>
          <p:cNvPr id="4" name="Slide Number Placeholder 3"/>
          <p:cNvSpPr>
            <a:spLocks noGrp="1"/>
          </p:cNvSpPr>
          <p:nvPr>
            <p:ph type="sldNum" sz="quarter" idx="5"/>
          </p:nvPr>
        </p:nvSpPr>
        <p:spPr/>
        <p:txBody>
          <a:bodyPr/>
          <a:lstStyle/>
          <a:p>
            <a:fld id="{0A23B06D-F5FB-4D03-BF24-0EA7CC88E535}" type="slidenum">
              <a:rPr lang="en-GB" smtClean="0"/>
              <a:t>6</a:t>
            </a:fld>
            <a:endParaRPr lang="en-GB"/>
          </a:p>
        </p:txBody>
      </p:sp>
    </p:spTree>
    <p:extLst>
      <p:ext uri="{BB962C8B-B14F-4D97-AF65-F5344CB8AC3E}">
        <p14:creationId xmlns:p14="http://schemas.microsoft.com/office/powerpoint/2010/main" val="2959871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The </a:t>
            </a:r>
            <a:r>
              <a:rPr lang="en-GB" sz="1800" b="1" dirty="0">
                <a:solidFill>
                  <a:srgbClr val="000000"/>
                </a:solidFill>
                <a:effectLst/>
                <a:latin typeface="Calibri" panose="020F0502020204030204" pitchFamily="34" charset="0"/>
                <a:ea typeface="Calibri" panose="020F0502020204030204" pitchFamily="34" charset="0"/>
              </a:rPr>
              <a:t>interior</a:t>
            </a:r>
            <a:r>
              <a:rPr lang="en-GB" sz="1800" dirty="0">
                <a:solidFill>
                  <a:srgbClr val="000000"/>
                </a:solidFill>
                <a:effectLst/>
                <a:latin typeface="Calibri" panose="020F0502020204030204" pitchFamily="34" charset="0"/>
                <a:ea typeface="Calibri" panose="020F0502020204030204" pitchFamily="34" charset="0"/>
              </a:rPr>
              <a:t> of a circumstellar disc is made up of gas and </a:t>
            </a:r>
            <a:r>
              <a:rPr lang="en-GB" sz="1800" b="1" dirty="0">
                <a:solidFill>
                  <a:srgbClr val="000000"/>
                </a:solidFill>
                <a:effectLst/>
                <a:latin typeface="Calibri" panose="020F0502020204030204" pitchFamily="34" charset="0"/>
                <a:ea typeface="Calibri" panose="020F0502020204030204" pitchFamily="34" charset="0"/>
              </a:rPr>
              <a:t>extend</a:t>
            </a:r>
            <a:r>
              <a:rPr lang="en-GB" sz="1800" dirty="0">
                <a:solidFill>
                  <a:srgbClr val="000000"/>
                </a:solidFill>
                <a:effectLst/>
                <a:latin typeface="Calibri" panose="020F0502020204030204" pitchFamily="34" charset="0"/>
                <a:ea typeface="Calibri" panose="020F0502020204030204" pitchFamily="34" charset="0"/>
              </a:rPr>
              <a:t> up to the </a:t>
            </a:r>
            <a:r>
              <a:rPr lang="en-GB" sz="1800" b="1" dirty="0">
                <a:solidFill>
                  <a:srgbClr val="000000"/>
                </a:solidFill>
                <a:effectLst/>
                <a:latin typeface="Calibri" panose="020F0502020204030204" pitchFamily="34" charset="0"/>
                <a:ea typeface="Calibri" panose="020F0502020204030204" pitchFamily="34" charset="0"/>
              </a:rPr>
              <a:t>sublimation</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radius</a:t>
            </a:r>
            <a:r>
              <a:rPr lang="en-GB" sz="1800" dirty="0">
                <a:solidFill>
                  <a:srgbClr val="000000"/>
                </a:solidFill>
                <a:effectLst/>
                <a:latin typeface="Calibri" panose="020F0502020204030204" pitchFamily="34" charset="0"/>
                <a:ea typeface="Calibri" panose="020F0502020204030204" pitchFamily="34" charset="0"/>
              </a:rPr>
              <a:t>. For the time being, the gas inside the rim is </a:t>
            </a:r>
            <a:r>
              <a:rPr lang="en-GB" sz="1800" b="1" dirty="0">
                <a:solidFill>
                  <a:srgbClr val="000000"/>
                </a:solidFill>
                <a:effectLst/>
                <a:latin typeface="Calibri" panose="020F0502020204030204" pitchFamily="34" charset="0"/>
                <a:ea typeface="Calibri" panose="020F0502020204030204" pitchFamily="34" charset="0"/>
              </a:rPr>
              <a:t>considered</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transparent</a:t>
            </a:r>
            <a:r>
              <a:rPr lang="en-GB" sz="1800" dirty="0">
                <a:solidFill>
                  <a:srgbClr val="000000"/>
                </a:solidFill>
                <a:effectLst/>
                <a:latin typeface="Calibri" panose="020F0502020204030204" pitchFamily="34" charset="0"/>
                <a:ea typeface="Calibri" panose="020F0502020204030204" pitchFamily="34" charset="0"/>
              </a:rPr>
              <a:t>, so its influence on </a:t>
            </a:r>
            <a:r>
              <a:rPr lang="en-GB" sz="1800" b="1" dirty="0">
                <a:solidFill>
                  <a:srgbClr val="000000"/>
                </a:solidFill>
                <a:effectLst/>
                <a:latin typeface="Calibri" panose="020F0502020204030204" pitchFamily="34" charset="0"/>
                <a:ea typeface="Calibri" panose="020F0502020204030204" pitchFamily="34" charset="0"/>
              </a:rPr>
              <a:t>disc</a:t>
            </a:r>
            <a:r>
              <a:rPr lang="en-GB" sz="1800" dirty="0">
                <a:solidFill>
                  <a:srgbClr val="000000"/>
                </a:solidFill>
                <a:effectLst/>
                <a:latin typeface="Calibri" panose="020F0502020204030204" pitchFamily="34" charset="0"/>
                <a:ea typeface="Calibri" panose="020F0502020204030204" pitchFamily="34" charset="0"/>
              </a:rPr>
              <a:t>`</a:t>
            </a:r>
            <a:r>
              <a:rPr lang="en-GB" sz="1800" b="1" dirty="0">
                <a:solidFill>
                  <a:srgbClr val="000000"/>
                </a:solidFill>
                <a:effectLst/>
                <a:latin typeface="Calibri" panose="020F0502020204030204" pitchFamily="34" charset="0"/>
                <a:ea typeface="Calibri" panose="020F0502020204030204" pitchFamily="34" charset="0"/>
              </a:rPr>
              <a:t>s</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structure</a:t>
            </a:r>
            <a:r>
              <a:rPr lang="en-GB" sz="1800" dirty="0">
                <a:solidFill>
                  <a:srgbClr val="000000"/>
                </a:solidFill>
                <a:effectLst/>
                <a:latin typeface="Calibri" panose="020F0502020204030204" pitchFamily="34" charset="0"/>
                <a:ea typeface="Calibri" panose="020F0502020204030204" pitchFamily="34" charset="0"/>
              </a:rPr>
              <a:t> is </a:t>
            </a:r>
            <a:r>
              <a:rPr lang="en-GB" sz="1800" b="1" dirty="0">
                <a:solidFill>
                  <a:srgbClr val="000000"/>
                </a:solidFill>
                <a:effectLst/>
                <a:latin typeface="Calibri" panose="020F0502020204030204" pitchFamily="34" charset="0"/>
                <a:ea typeface="Calibri" panose="020F0502020204030204" pitchFamily="34" charset="0"/>
              </a:rPr>
              <a:t>ignored</a:t>
            </a:r>
            <a:r>
              <a:rPr lang="en-GB" sz="1800" dirty="0">
                <a:solidFill>
                  <a:srgbClr val="000000"/>
                </a:solidFill>
                <a:effectLst/>
                <a:latin typeface="Calibri" panose="020F0502020204030204" pitchFamily="34" charset="0"/>
                <a:ea typeface="Calibri" panose="020F0502020204030204" pitchFamily="34" charset="0"/>
              </a:rPr>
              <a:t>. </a:t>
            </a:r>
          </a:p>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The </a:t>
            </a:r>
            <a:r>
              <a:rPr lang="en-GB" sz="1800" b="1" dirty="0">
                <a:solidFill>
                  <a:srgbClr val="000000"/>
                </a:solidFill>
                <a:effectLst/>
                <a:latin typeface="Calibri" panose="020F0502020204030204" pitchFamily="34" charset="0"/>
                <a:ea typeface="Calibri" panose="020F0502020204030204" pitchFamily="34" charset="0"/>
              </a:rPr>
              <a:t>vertical</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rim</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exposed</a:t>
            </a:r>
            <a:r>
              <a:rPr lang="en-GB" sz="1800" dirty="0">
                <a:solidFill>
                  <a:srgbClr val="000000"/>
                </a:solidFill>
                <a:effectLst/>
                <a:latin typeface="Calibri" panose="020F0502020204030204" pitchFamily="34" charset="0"/>
                <a:ea typeface="Calibri" panose="020F0502020204030204" pitchFamily="34" charset="0"/>
              </a:rPr>
              <a:t> to </a:t>
            </a:r>
            <a:r>
              <a:rPr lang="en-GB" sz="1800" b="1" dirty="0">
                <a:solidFill>
                  <a:srgbClr val="000000"/>
                </a:solidFill>
                <a:effectLst/>
                <a:latin typeface="Calibri" panose="020F0502020204030204" pitchFamily="34" charset="0"/>
                <a:ea typeface="Calibri" panose="020F0502020204030204" pitchFamily="34" charset="0"/>
              </a:rPr>
              <a:t>direct</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stellar</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radiation</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puffs</a:t>
            </a:r>
            <a:r>
              <a:rPr lang="en-GB" sz="1800" dirty="0">
                <a:solidFill>
                  <a:srgbClr val="000000"/>
                </a:solidFill>
                <a:effectLst/>
                <a:latin typeface="Calibri" panose="020F0502020204030204" pitchFamily="34" charset="0"/>
                <a:ea typeface="Calibri" panose="020F0502020204030204" pitchFamily="34" charset="0"/>
              </a:rPr>
              <a:t> up the </a:t>
            </a:r>
            <a:r>
              <a:rPr lang="en-GB" sz="1800" b="1" dirty="0">
                <a:solidFill>
                  <a:srgbClr val="000000"/>
                </a:solidFill>
                <a:effectLst/>
                <a:latin typeface="Calibri" panose="020F0502020204030204" pitchFamily="34" charset="0"/>
                <a:ea typeface="Calibri" panose="020F0502020204030204" pitchFamily="34" charset="0"/>
              </a:rPr>
              <a:t>inner</a:t>
            </a:r>
            <a:r>
              <a:rPr lang="en-GB" sz="1800" dirty="0">
                <a:solidFill>
                  <a:srgbClr val="000000"/>
                </a:solidFill>
                <a:effectLst/>
                <a:latin typeface="Calibri" panose="020F0502020204030204" pitchFamily="34" charset="0"/>
                <a:ea typeface="Calibri" panose="020F0502020204030204" pitchFamily="34" charset="0"/>
              </a:rPr>
              <a:t> rim because it is much </a:t>
            </a:r>
            <a:r>
              <a:rPr lang="en-GB" sz="1800" b="1" dirty="0">
                <a:solidFill>
                  <a:srgbClr val="000000"/>
                </a:solidFill>
                <a:effectLst/>
                <a:latin typeface="Calibri" panose="020F0502020204030204" pitchFamily="34" charset="0"/>
                <a:ea typeface="Calibri" panose="020F0502020204030204" pitchFamily="34" charset="0"/>
              </a:rPr>
              <a:t>hotter</a:t>
            </a:r>
            <a:r>
              <a:rPr lang="en-GB" sz="1800" dirty="0">
                <a:solidFill>
                  <a:srgbClr val="000000"/>
                </a:solidFill>
                <a:effectLst/>
                <a:latin typeface="Calibri" panose="020F0502020204030204" pitchFamily="34" charset="0"/>
                <a:ea typeface="Calibri" panose="020F0502020204030204" pitchFamily="34" charset="0"/>
              </a:rPr>
              <a:t> than the </a:t>
            </a:r>
            <a:r>
              <a:rPr lang="en-GB" sz="1800" b="1" dirty="0">
                <a:solidFill>
                  <a:srgbClr val="000000"/>
                </a:solidFill>
                <a:effectLst/>
                <a:latin typeface="Calibri" panose="020F0502020204030204" pitchFamily="34" charset="0"/>
                <a:ea typeface="Calibri" panose="020F0502020204030204" pitchFamily="34" charset="0"/>
              </a:rPr>
              <a:t>flaring</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disc</a:t>
            </a:r>
            <a:r>
              <a:rPr lang="en-GB" sz="1800" dirty="0">
                <a:solidFill>
                  <a:srgbClr val="000000"/>
                </a:solidFill>
                <a:effectLst/>
                <a:latin typeface="Calibri" panose="020F0502020204030204" pitchFamily="34" charset="0"/>
                <a:ea typeface="Calibri" panose="020F0502020204030204" pitchFamily="34" charset="0"/>
              </a:rPr>
              <a:t> at the same radius. This </a:t>
            </a:r>
            <a:r>
              <a:rPr lang="en-GB" sz="1800" b="1" dirty="0">
                <a:solidFill>
                  <a:srgbClr val="000000"/>
                </a:solidFill>
                <a:effectLst/>
                <a:latin typeface="Calibri" panose="020F0502020204030204" pitchFamily="34" charset="0"/>
                <a:ea typeface="Calibri" panose="020F0502020204030204" pitchFamily="34" charset="0"/>
              </a:rPr>
              <a:t>puffed</a:t>
            </a:r>
            <a:r>
              <a:rPr lang="en-GB" sz="1800" dirty="0">
                <a:solidFill>
                  <a:srgbClr val="000000"/>
                </a:solidFill>
                <a:effectLst/>
                <a:latin typeface="Calibri" panose="020F0502020204030204" pitchFamily="34" charset="0"/>
                <a:ea typeface="Calibri" panose="020F0502020204030204" pitchFamily="34" charset="0"/>
              </a:rPr>
              <a:t>-up rim </a:t>
            </a:r>
            <a:r>
              <a:rPr lang="en-GB" sz="1800" b="1" dirty="0">
                <a:solidFill>
                  <a:srgbClr val="000000"/>
                </a:solidFill>
                <a:effectLst/>
                <a:latin typeface="Calibri" panose="020F0502020204030204" pitchFamily="34" charset="0"/>
                <a:ea typeface="Calibri" panose="020F0502020204030204" pitchFamily="34" charset="0"/>
              </a:rPr>
              <a:t>casts</a:t>
            </a:r>
            <a:r>
              <a:rPr lang="en-GB" sz="1800" dirty="0">
                <a:solidFill>
                  <a:srgbClr val="000000"/>
                </a:solidFill>
                <a:effectLst/>
                <a:latin typeface="Calibri" panose="020F0502020204030204" pitchFamily="34" charset="0"/>
                <a:ea typeface="Calibri" panose="020F0502020204030204" pitchFamily="34" charset="0"/>
              </a:rPr>
              <a:t> a </a:t>
            </a:r>
            <a:r>
              <a:rPr lang="en-GB" sz="1800" b="1" dirty="0">
                <a:solidFill>
                  <a:srgbClr val="000000"/>
                </a:solidFill>
                <a:effectLst/>
                <a:latin typeface="Calibri" panose="020F0502020204030204" pitchFamily="34" charset="0"/>
                <a:ea typeface="Calibri" panose="020F0502020204030204" pitchFamily="34" charset="0"/>
              </a:rPr>
              <a:t>shadow</a:t>
            </a:r>
            <a:r>
              <a:rPr lang="en-GB" sz="1800" dirty="0">
                <a:solidFill>
                  <a:srgbClr val="000000"/>
                </a:solidFill>
                <a:effectLst/>
                <a:latin typeface="Calibri" panose="020F0502020204030204" pitchFamily="34" charset="0"/>
                <a:ea typeface="Calibri" panose="020F0502020204030204" pitchFamily="34" charset="0"/>
              </a:rPr>
              <a:t> and causes the </a:t>
            </a:r>
            <a:r>
              <a:rPr lang="en-GB" sz="1800" b="1" dirty="0">
                <a:solidFill>
                  <a:srgbClr val="000000"/>
                </a:solidFill>
                <a:effectLst/>
                <a:latin typeface="Calibri" panose="020F0502020204030204" pitchFamily="34" charset="0"/>
                <a:ea typeface="Calibri" panose="020F0502020204030204" pitchFamily="34" charset="0"/>
              </a:rPr>
              <a:t>temperature</a:t>
            </a:r>
            <a:r>
              <a:rPr lang="en-GB" sz="1800" dirty="0">
                <a:solidFill>
                  <a:srgbClr val="000000"/>
                </a:solidFill>
                <a:effectLst/>
                <a:latin typeface="Calibri" panose="020F0502020204030204" pitchFamily="34" charset="0"/>
                <a:ea typeface="Calibri" panose="020F0502020204030204" pitchFamily="34" charset="0"/>
              </a:rPr>
              <a:t> to rapidly </a:t>
            </a:r>
            <a:r>
              <a:rPr lang="en-GB" sz="1800" b="1" dirty="0">
                <a:solidFill>
                  <a:srgbClr val="000000"/>
                </a:solidFill>
                <a:effectLst/>
                <a:latin typeface="Calibri" panose="020F0502020204030204" pitchFamily="34" charset="0"/>
                <a:ea typeface="Calibri" panose="020F0502020204030204" pitchFamily="34" charset="0"/>
              </a:rPr>
              <a:t>drop</a:t>
            </a:r>
            <a:r>
              <a:rPr lang="en-GB" sz="1800" dirty="0">
                <a:solidFill>
                  <a:srgbClr val="000000"/>
                </a:solidFill>
                <a:effectLst/>
                <a:latin typeface="Calibri" panose="020F0502020204030204" pitchFamily="34" charset="0"/>
                <a:ea typeface="Calibri" panose="020F0502020204030204" pitchFamily="34" charset="0"/>
              </a:rPr>
              <a:t> below the inner rim of the disc. However, this drop in temperature is substantially lower than the temperature of optically thin dust at the same radius.  </a:t>
            </a:r>
          </a:p>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This rim radius is determined by equating the </a:t>
            </a:r>
            <a:r>
              <a:rPr lang="en-GB" sz="1800" b="1" dirty="0">
                <a:solidFill>
                  <a:srgbClr val="000000"/>
                </a:solidFill>
                <a:effectLst/>
                <a:latin typeface="Calibri" panose="020F0502020204030204" pitchFamily="34" charset="0"/>
                <a:ea typeface="Calibri" panose="020F0502020204030204" pitchFamily="34" charset="0"/>
              </a:rPr>
              <a:t>emitted</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black</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body</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flux</a:t>
            </a:r>
            <a:r>
              <a:rPr lang="en-GB" sz="1800" dirty="0">
                <a:solidFill>
                  <a:srgbClr val="000000"/>
                </a:solidFill>
                <a:effectLst/>
                <a:latin typeface="Calibri" panose="020F0502020204030204" pitchFamily="34" charset="0"/>
                <a:ea typeface="Calibri" panose="020F0502020204030204" pitchFamily="34" charset="0"/>
              </a:rPr>
              <a:t>, to the </a:t>
            </a:r>
            <a:r>
              <a:rPr lang="en-GB" sz="1800" b="1" dirty="0">
                <a:solidFill>
                  <a:srgbClr val="000000"/>
                </a:solidFill>
                <a:effectLst/>
                <a:latin typeface="Calibri" panose="020F0502020204030204" pitchFamily="34" charset="0"/>
                <a:ea typeface="Calibri" panose="020F0502020204030204" pitchFamily="34" charset="0"/>
              </a:rPr>
              <a:t>received</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flux</a:t>
            </a:r>
            <a:r>
              <a:rPr lang="en-GB" sz="1800" dirty="0">
                <a:solidFill>
                  <a:srgbClr val="000000"/>
                </a:solidFill>
                <a:effectLst/>
                <a:latin typeface="Calibri" panose="020F0502020204030204" pitchFamily="34" charset="0"/>
                <a:ea typeface="Calibri" panose="020F0502020204030204" pitchFamily="34" charset="0"/>
              </a:rPr>
              <a:t>  from direct star radiation. The factor (1 + H_s R_{rim})^{0.5}) accounts for </a:t>
            </a:r>
            <a:r>
              <a:rPr lang="en-GB" sz="1800" b="1" dirty="0">
                <a:solidFill>
                  <a:srgbClr val="000000"/>
                </a:solidFill>
                <a:effectLst/>
                <a:latin typeface="Calibri" panose="020F0502020204030204" pitchFamily="34" charset="0"/>
                <a:ea typeface="Calibri" panose="020F0502020204030204" pitchFamily="34" charset="0"/>
              </a:rPr>
              <a:t>self</a:t>
            </a:r>
            <a:r>
              <a:rPr lang="en-GB" sz="1800" dirty="0">
                <a:solidFill>
                  <a:srgbClr val="000000"/>
                </a:solidFill>
                <a:effectLst/>
                <a:latin typeface="Calibri" panose="020F0502020204030204" pitchFamily="34" charset="0"/>
                <a:ea typeface="Calibri" panose="020F0502020204030204" pitchFamily="34" charset="0"/>
              </a:rPr>
              <a:t>-</a:t>
            </a:r>
            <a:r>
              <a:rPr lang="en-GB" sz="1800" b="1" dirty="0">
                <a:solidFill>
                  <a:srgbClr val="000000"/>
                </a:solidFill>
                <a:effectLst/>
                <a:latin typeface="Calibri" panose="020F0502020204030204" pitchFamily="34" charset="0"/>
                <a:ea typeface="Calibri" panose="020F0502020204030204" pitchFamily="34" charset="0"/>
              </a:rPr>
              <a:t>irradiation</a:t>
            </a:r>
            <a:r>
              <a:rPr lang="en-GB" sz="1800" dirty="0">
                <a:solidFill>
                  <a:srgbClr val="000000"/>
                </a:solidFill>
                <a:effectLst/>
                <a:latin typeface="Calibri" panose="020F0502020204030204" pitchFamily="34" charset="0"/>
                <a:ea typeface="Calibri" panose="020F0502020204030204" pitchFamily="34" charset="0"/>
              </a:rPr>
              <a:t> explains why the rim is </a:t>
            </a:r>
            <a:r>
              <a:rPr lang="en-GB" sz="1800" b="1" dirty="0">
                <a:solidFill>
                  <a:srgbClr val="000000"/>
                </a:solidFill>
                <a:effectLst/>
                <a:latin typeface="Calibri" panose="020F0502020204030204" pitchFamily="34" charset="0"/>
                <a:ea typeface="Calibri" panose="020F0502020204030204" pitchFamily="34" charset="0"/>
              </a:rPr>
              <a:t>much</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hotter</a:t>
            </a:r>
            <a:r>
              <a:rPr lang="en-GB" sz="1800" dirty="0">
                <a:solidFill>
                  <a:srgbClr val="000000"/>
                </a:solidFill>
                <a:effectLst/>
                <a:latin typeface="Calibri" panose="020F0502020204030204" pitchFamily="34" charset="0"/>
                <a:ea typeface="Calibri" panose="020F0502020204030204" pitchFamily="34" charset="0"/>
              </a:rPr>
              <a:t> than the </a:t>
            </a:r>
            <a:r>
              <a:rPr lang="en-GB" sz="1800" b="1" dirty="0">
                <a:solidFill>
                  <a:srgbClr val="000000"/>
                </a:solidFill>
                <a:effectLst/>
                <a:latin typeface="Calibri" panose="020F0502020204030204" pitchFamily="34" charset="0"/>
                <a:ea typeface="Calibri" panose="020F0502020204030204" pitchFamily="34" charset="0"/>
              </a:rPr>
              <a:t>flaring</a:t>
            </a:r>
            <a:r>
              <a:rPr lang="en-GB" sz="1800" dirty="0">
                <a:solidFill>
                  <a:srgbClr val="000000"/>
                </a:solidFill>
                <a:effectLst/>
                <a:latin typeface="Calibri" panose="020F0502020204030204" pitchFamily="34" charset="0"/>
                <a:ea typeface="Calibri" panose="020F0502020204030204" pitchFamily="34" charset="0"/>
              </a:rPr>
              <a:t> disc surface.  </a:t>
            </a:r>
          </a:p>
          <a:p>
            <a:pPr marL="6350" indent="-6350">
              <a:lnSpc>
                <a:spcPct val="104000"/>
              </a:lnSpc>
              <a:spcAft>
                <a:spcPts val="35"/>
              </a:spcAft>
            </a:pPr>
            <a:r>
              <a:rPr lang="en-GB" sz="1800" dirty="0">
                <a:solidFill>
                  <a:srgbClr val="000000"/>
                </a:solidFill>
                <a:effectLst/>
                <a:latin typeface="Calibri" panose="020F0502020204030204" pitchFamily="34" charset="0"/>
                <a:ea typeface="Calibri" panose="020F0502020204030204" pitchFamily="34" charset="0"/>
              </a:rPr>
              <a:t>so what prevents disc from becoming unstable?  </a:t>
            </a:r>
          </a:p>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This is where </a:t>
            </a:r>
            <a:r>
              <a:rPr lang="en-GB" sz="1800" b="1" dirty="0">
                <a:solidFill>
                  <a:srgbClr val="000000"/>
                </a:solidFill>
                <a:effectLst/>
                <a:latin typeface="Calibri" panose="020F0502020204030204" pitchFamily="34" charset="0"/>
                <a:ea typeface="Calibri" panose="020F0502020204030204" pitchFamily="34" charset="0"/>
              </a:rPr>
              <a:t>diffusive</a:t>
            </a:r>
            <a:r>
              <a:rPr lang="en-GB" sz="1800" dirty="0">
                <a:solidFill>
                  <a:srgbClr val="000000"/>
                </a:solidFill>
                <a:effectLst/>
                <a:latin typeface="Calibri" panose="020F0502020204030204" pitchFamily="34" charset="0"/>
                <a:ea typeface="Calibri" panose="020F0502020204030204" pitchFamily="34" charset="0"/>
              </a:rPr>
              <a:t> heating comes in. Additional to stellar radiation, there is viscous heating and thermal conduction through the rim. This would prevent </a:t>
            </a:r>
            <a:r>
              <a:rPr lang="en-GB" sz="1800" b="1" dirty="0">
                <a:solidFill>
                  <a:srgbClr val="000000"/>
                </a:solidFill>
                <a:effectLst/>
                <a:latin typeface="Calibri" panose="020F0502020204030204" pitchFamily="34" charset="0"/>
                <a:ea typeface="Calibri" panose="020F0502020204030204" pitchFamily="34" charset="0"/>
              </a:rPr>
              <a:t>temperature</a:t>
            </a:r>
            <a:r>
              <a:rPr lang="en-GB" sz="1800" dirty="0">
                <a:solidFill>
                  <a:srgbClr val="000000"/>
                </a:solidFill>
                <a:effectLst/>
                <a:latin typeface="Calibri" panose="020F0502020204030204" pitchFamily="34" charset="0"/>
                <a:ea typeface="Calibri" panose="020F0502020204030204" pitchFamily="34" charset="0"/>
              </a:rPr>
              <a:t> from falling to</a:t>
            </a:r>
            <a:r>
              <a:rPr lang="en-GB" sz="1800" b="1" dirty="0">
                <a:solidFill>
                  <a:srgbClr val="000000"/>
                </a:solidFill>
                <a:effectLst/>
                <a:latin typeface="Calibri" panose="020F0502020204030204" pitchFamily="34" charset="0"/>
                <a:ea typeface="Calibri" panose="020F0502020204030204" pitchFamily="34" charset="0"/>
              </a:rPr>
              <a:t> zero</a:t>
            </a:r>
            <a:r>
              <a:rPr lang="en-GB" sz="1800" dirty="0">
                <a:solidFill>
                  <a:srgbClr val="000000"/>
                </a:solidFill>
                <a:effectLst/>
                <a:latin typeface="Calibri" panose="020F0502020204030204" pitchFamily="34" charset="0"/>
                <a:ea typeface="Calibri" panose="020F0502020204030204" pitchFamily="34" charset="0"/>
              </a:rPr>
              <a:t> and </a:t>
            </a:r>
            <a:r>
              <a:rPr lang="en-GB" sz="1800" b="1" dirty="0">
                <a:solidFill>
                  <a:srgbClr val="000000"/>
                </a:solidFill>
                <a:effectLst/>
                <a:latin typeface="Calibri" panose="020F0502020204030204" pitchFamily="34" charset="0"/>
                <a:ea typeface="Calibri" panose="020F0502020204030204" pitchFamily="34" charset="0"/>
              </a:rPr>
              <a:t>becoming</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unstable</a:t>
            </a:r>
            <a:r>
              <a:rPr lang="en-GB" sz="1800" dirty="0">
                <a:solidFill>
                  <a:srgbClr val="000000"/>
                </a:solidFill>
                <a:effectLst/>
                <a:latin typeface="Calibri" panose="020F0502020204030204" pitchFamily="34" charset="0"/>
                <a:ea typeface="Calibri" panose="020F0502020204030204" pitchFamily="34" charset="0"/>
              </a:rPr>
              <a:t>.  </a:t>
            </a:r>
          </a:p>
          <a:p>
            <a:pPr marL="6350" indent="-6350">
              <a:lnSpc>
                <a:spcPct val="107000"/>
              </a:lnSpc>
              <a:spcAft>
                <a:spcPts val="775"/>
              </a:spcAft>
            </a:pPr>
            <a:r>
              <a:rPr lang="en-GB" sz="1800" dirty="0">
                <a:solidFill>
                  <a:srgbClr val="000000"/>
                </a:solidFill>
                <a:effectLst/>
                <a:latin typeface="Calibri" panose="020F0502020204030204" pitchFamily="34" charset="0"/>
                <a:ea typeface="Calibri" panose="020F0502020204030204" pitchFamily="34" charset="0"/>
              </a:rPr>
              <a:t>  </a:t>
            </a:r>
          </a:p>
        </p:txBody>
      </p:sp>
      <p:sp>
        <p:nvSpPr>
          <p:cNvPr id="4" name="Slide Number Placeholder 3"/>
          <p:cNvSpPr>
            <a:spLocks noGrp="1"/>
          </p:cNvSpPr>
          <p:nvPr>
            <p:ph type="sldNum" sz="quarter" idx="5"/>
          </p:nvPr>
        </p:nvSpPr>
        <p:spPr/>
        <p:txBody>
          <a:bodyPr/>
          <a:lstStyle/>
          <a:p>
            <a:fld id="{0A23B06D-F5FB-4D03-BF24-0EA7CC88E535}" type="slidenum">
              <a:rPr lang="en-GB" smtClean="0"/>
              <a:t>7</a:t>
            </a:fld>
            <a:endParaRPr lang="en-GB"/>
          </a:p>
        </p:txBody>
      </p:sp>
    </p:spTree>
    <p:extLst>
      <p:ext uri="{BB962C8B-B14F-4D97-AF65-F5344CB8AC3E}">
        <p14:creationId xmlns:p14="http://schemas.microsoft.com/office/powerpoint/2010/main" val="2806417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 So where does this viscous dissipation come from?   </a:t>
                </a:r>
              </a:p>
              <a:p>
                <a:pPr marL="6350" indent="-6350">
                  <a:lnSpc>
                    <a:spcPct val="104000"/>
                  </a:lnSpc>
                  <a:spcAft>
                    <a:spcPts val="820"/>
                  </a:spcAft>
                </a:pPr>
                <a:r>
                  <a:rPr lang="en-GB" sz="1800" b="1" dirty="0">
                    <a:solidFill>
                      <a:srgbClr val="000000"/>
                    </a:solidFill>
                    <a:effectLst/>
                    <a:latin typeface="Calibri" panose="020F0502020204030204" pitchFamily="34" charset="0"/>
                    <a:ea typeface="Calibri" panose="020F0502020204030204" pitchFamily="34" charset="0"/>
                  </a:rPr>
                  <a:t>Vertical convection</a:t>
                </a:r>
                <a:r>
                  <a:rPr lang="en-GB" sz="1800" dirty="0">
                    <a:solidFill>
                      <a:srgbClr val="000000"/>
                    </a:solidFill>
                    <a:effectLst/>
                    <a:latin typeface="Calibri" panose="020F0502020204030204" pitchFamily="34" charset="0"/>
                    <a:ea typeface="Calibri" panose="020F0502020204030204" pitchFamily="34" charset="0"/>
                  </a:rPr>
                  <a:t> in circumstellar disc may </a:t>
                </a:r>
                <a:r>
                  <a:rPr lang="en-GB" sz="1800" b="1" dirty="0">
                    <a:solidFill>
                      <a:srgbClr val="000000"/>
                    </a:solidFill>
                    <a:effectLst/>
                    <a:latin typeface="Calibri" panose="020F0502020204030204" pitchFamily="34" charset="0"/>
                    <a:ea typeface="Calibri" panose="020F0502020204030204" pitchFamily="34" charset="0"/>
                  </a:rPr>
                  <a:t>generate</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turbulence</a:t>
                </a:r>
                <a:r>
                  <a:rPr lang="en-GB" sz="1800" dirty="0">
                    <a:solidFill>
                      <a:srgbClr val="000000"/>
                    </a:solidFill>
                    <a:effectLst/>
                    <a:latin typeface="Calibri" panose="020F0502020204030204" pitchFamily="34" charset="0"/>
                    <a:ea typeface="Calibri" panose="020F0502020204030204" pitchFamily="34" charset="0"/>
                  </a:rPr>
                  <a:t> and </a:t>
                </a:r>
                <a:r>
                  <a:rPr lang="en-GB" sz="1800" b="1" dirty="0">
                    <a:solidFill>
                      <a:srgbClr val="000000"/>
                    </a:solidFill>
                    <a:effectLst/>
                    <a:latin typeface="Calibri" panose="020F0502020204030204" pitchFamily="34" charset="0"/>
                    <a:ea typeface="Calibri" panose="020F0502020204030204" pitchFamily="34" charset="0"/>
                  </a:rPr>
                  <a:t>viscous</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dissipation</a:t>
                </a:r>
                <a:r>
                  <a:rPr lang="en-GB" sz="1800" dirty="0">
                    <a:solidFill>
                      <a:srgbClr val="000000"/>
                    </a:solidFill>
                    <a:effectLst/>
                    <a:latin typeface="Calibri" panose="020F0502020204030204" pitchFamily="34" charset="0"/>
                    <a:ea typeface="Calibri" panose="020F0502020204030204" pitchFamily="34" charset="0"/>
                  </a:rPr>
                  <a:t> through </a:t>
                </a:r>
                <a:r>
                  <a:rPr lang="en-GB" sz="1800" b="1" dirty="0">
                    <a:solidFill>
                      <a:srgbClr val="000000"/>
                    </a:solidFill>
                    <a:effectLst/>
                    <a:latin typeface="Calibri" panose="020F0502020204030204" pitchFamily="34" charset="0"/>
                    <a:ea typeface="Calibri" panose="020F0502020204030204" pitchFamily="34" charset="0"/>
                  </a:rPr>
                  <a:t>vertical</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motion</a:t>
                </a:r>
                <a:r>
                  <a:rPr lang="en-GB" sz="1800" dirty="0">
                    <a:solidFill>
                      <a:srgbClr val="000000"/>
                    </a:solidFill>
                    <a:effectLst/>
                    <a:latin typeface="Calibri" panose="020F0502020204030204" pitchFamily="34" charset="0"/>
                    <a:ea typeface="Calibri" panose="020F0502020204030204" pitchFamily="34" charset="0"/>
                  </a:rPr>
                  <a:t>. It is </a:t>
                </a:r>
                <a:r>
                  <a:rPr lang="en-GB" sz="1800" b="1" dirty="0">
                    <a:solidFill>
                      <a:srgbClr val="000000"/>
                    </a:solidFill>
                    <a:effectLst/>
                    <a:latin typeface="Calibri" panose="020F0502020204030204" pitchFamily="34" charset="0"/>
                    <a:ea typeface="Calibri" panose="020F0502020204030204" pitchFamily="34" charset="0"/>
                  </a:rPr>
                  <a:t>parametrised</a:t>
                </a:r>
                <a:r>
                  <a:rPr lang="en-GB" sz="1800" dirty="0">
                    <a:solidFill>
                      <a:srgbClr val="000000"/>
                    </a:solidFill>
                    <a:effectLst/>
                    <a:latin typeface="Calibri" panose="020F0502020204030204" pitchFamily="34" charset="0"/>
                    <a:ea typeface="Calibri" panose="020F0502020204030204" pitchFamily="34" charset="0"/>
                  </a:rPr>
                  <a:t> by </a:t>
                </a:r>
                <a:r>
                  <a:rPr lang="en-GB" sz="1800" b="1" dirty="0" err="1">
                    <a:solidFill>
                      <a:srgbClr val="000000"/>
                    </a:solidFill>
                    <a:effectLst/>
                    <a:latin typeface="Calibri" panose="020F0502020204030204" pitchFamily="34" charset="0"/>
                    <a:ea typeface="Calibri" panose="020F0502020204030204" pitchFamily="34" charset="0"/>
                  </a:rPr>
                  <a:t>Shakura</a:t>
                </a:r>
                <a:r>
                  <a:rPr lang="en-GB" sz="1800" dirty="0" err="1">
                    <a:solidFill>
                      <a:srgbClr val="000000"/>
                    </a:solidFill>
                    <a:effectLst/>
                    <a:latin typeface="Calibri" panose="020F0502020204030204" pitchFamily="34" charset="0"/>
                    <a:ea typeface="Calibri" panose="020F0502020204030204" pitchFamily="34" charset="0"/>
                  </a:rPr>
                  <a:t>-</a:t>
                </a:r>
                <a:r>
                  <a:rPr lang="en-GB" sz="1800" b="1" dirty="0" err="1">
                    <a:solidFill>
                      <a:srgbClr val="000000"/>
                    </a:solidFill>
                    <a:effectLst/>
                    <a:latin typeface="Calibri" panose="020F0502020204030204" pitchFamily="34" charset="0"/>
                    <a:ea typeface="Calibri" panose="020F0502020204030204" pitchFamily="34" charset="0"/>
                  </a:rPr>
                  <a:t>Sunyaev</a:t>
                </a:r>
                <a:r>
                  <a:rPr lang="en-GB" sz="1800" dirty="0">
                    <a:solidFill>
                      <a:srgbClr val="000000"/>
                    </a:solidFill>
                    <a:effectLst/>
                    <a:latin typeface="Calibri" panose="020F0502020204030204" pitchFamily="34" charset="0"/>
                    <a:ea typeface="Calibri" panose="020F0502020204030204" pitchFamily="34" charset="0"/>
                  </a:rPr>
                  <a:t> prescription of 10 to power of -2 for steady state accretion in passive circumstellar disc.  </a:t>
                </a:r>
              </a:p>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The </a:t>
                </a:r>
                <a:r>
                  <a:rPr lang="en-GB" sz="1800" b="1" dirty="0">
                    <a:solidFill>
                      <a:srgbClr val="000000"/>
                    </a:solidFill>
                    <a:effectLst/>
                    <a:latin typeface="Calibri" panose="020F0502020204030204" pitchFamily="34" charset="0"/>
                    <a:ea typeface="Calibri" panose="020F0502020204030204" pitchFamily="34" charset="0"/>
                  </a:rPr>
                  <a:t>presence</a:t>
                </a:r>
                <a:r>
                  <a:rPr lang="en-GB" sz="1800" dirty="0">
                    <a:solidFill>
                      <a:srgbClr val="000000"/>
                    </a:solidFill>
                    <a:effectLst/>
                    <a:latin typeface="Calibri" panose="020F0502020204030204" pitchFamily="34" charset="0"/>
                    <a:ea typeface="Calibri" panose="020F0502020204030204" pitchFamily="34" charset="0"/>
                  </a:rPr>
                  <a:t> of </a:t>
                </a:r>
                <a:r>
                  <a:rPr lang="en-GB" sz="1800" b="1" dirty="0">
                    <a:solidFill>
                      <a:srgbClr val="000000"/>
                    </a:solidFill>
                    <a:effectLst/>
                    <a:latin typeface="Calibri" panose="020F0502020204030204" pitchFamily="34" charset="0"/>
                    <a:ea typeface="Calibri" panose="020F0502020204030204" pitchFamily="34" charset="0"/>
                  </a:rPr>
                  <a:t>significant</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turbulent</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viscosity</a:t>
                </a:r>
                <a:r>
                  <a:rPr lang="en-GB" sz="1800" dirty="0">
                    <a:solidFill>
                      <a:srgbClr val="000000"/>
                    </a:solidFill>
                    <a:effectLst/>
                    <a:latin typeface="Calibri" panose="020F0502020204030204" pitchFamily="34" charset="0"/>
                    <a:ea typeface="Calibri" panose="020F0502020204030204" pitchFamily="34" charset="0"/>
                  </a:rPr>
                  <a:t> suggests that viscous dissipation must be considered in the </a:t>
                </a:r>
                <a:r>
                  <a:rPr lang="en-GB" sz="1800" b="1" dirty="0">
                    <a:solidFill>
                      <a:srgbClr val="000000"/>
                    </a:solidFill>
                    <a:effectLst/>
                    <a:latin typeface="Calibri" panose="020F0502020204030204" pitchFamily="34" charset="0"/>
                    <a:ea typeface="Calibri" panose="020F0502020204030204" pitchFamily="34" charset="0"/>
                  </a:rPr>
                  <a:t>energy</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balance</a:t>
                </a:r>
                <a:r>
                  <a:rPr lang="en-GB" sz="1800" dirty="0">
                    <a:solidFill>
                      <a:srgbClr val="000000"/>
                    </a:solidFill>
                    <a:effectLst/>
                    <a:latin typeface="Calibri" panose="020F0502020204030204" pitchFamily="34" charset="0"/>
                    <a:ea typeface="Calibri" panose="020F0502020204030204" pitchFamily="34" charset="0"/>
                  </a:rPr>
                  <a:t>. The viscous heating term can be derived from the </a:t>
                </a:r>
                <a:r>
                  <a:rPr lang="en-GB" sz="1800" b="1" dirty="0">
                    <a:solidFill>
                      <a:srgbClr val="000000"/>
                    </a:solidFill>
                    <a:effectLst/>
                    <a:latin typeface="Calibri" panose="020F0502020204030204" pitchFamily="34" charset="0"/>
                    <a:ea typeface="Calibri" panose="020F0502020204030204" pitchFamily="34" charset="0"/>
                  </a:rPr>
                  <a:t>Navier-Stokes</a:t>
                </a:r>
                <a:r>
                  <a:rPr lang="en-GB" sz="1800" dirty="0">
                    <a:solidFill>
                      <a:srgbClr val="000000"/>
                    </a:solidFill>
                    <a:effectLst/>
                    <a:latin typeface="Calibri" panose="020F0502020204030204" pitchFamily="34" charset="0"/>
                    <a:ea typeface="Calibri" panose="020F0502020204030204" pitchFamily="34" charset="0"/>
                  </a:rPr>
                  <a:t> equation by taking the scalar product in spherical coordinates with the </a:t>
                </a:r>
                <a:r>
                  <a:rPr lang="en-GB" sz="1800" b="1" dirty="0">
                    <a:solidFill>
                      <a:srgbClr val="000000"/>
                    </a:solidFill>
                    <a:effectLst/>
                    <a:latin typeface="Calibri" panose="020F0502020204030204" pitchFamily="34" charset="0"/>
                    <a:ea typeface="Calibri" panose="020F0502020204030204" pitchFamily="34" charset="0"/>
                  </a:rPr>
                  <a:t>dominant</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azimuthal</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velocity</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field</a:t>
                </a:r>
                <a:r>
                  <a:rPr lang="en-GB" sz="1800" dirty="0">
                    <a:solidFill>
                      <a:srgbClr val="000000"/>
                    </a:solidFill>
                    <a:effectLst/>
                    <a:latin typeface="Calibri" panose="020F0502020204030204" pitchFamily="34" charset="0"/>
                    <a:ea typeface="Calibri" panose="020F0502020204030204" pitchFamily="34" charset="0"/>
                  </a:rPr>
                  <a:t>.  </a:t>
                </a:r>
              </a:p>
            </p:txBody>
          </p:sp>
        </mc:Choice>
        <mc:Fallback xmlns="">
          <p:sp>
            <p:nvSpPr>
              <p:cNvPr id="3" name="Notes Placeholder 2"/>
              <p:cNvSpPr>
                <a:spLocks noGrp="1"/>
              </p:cNvSpPr>
              <p:nvPr>
                <p:ph type="body" idx="1"/>
              </p:nvPr>
            </p:nvSpPr>
            <p:spPr/>
            <p:txBody>
              <a:bodyPr/>
              <a:lstStyle/>
              <a:p>
                <a:pPr algn="l"/>
                <a:r>
                  <a:rPr lang="en-GB" b="0" i="0" dirty="0">
                    <a:solidFill>
                      <a:srgbClr val="374151"/>
                    </a:solidFill>
                    <a:effectLst/>
                    <a:latin typeface="Söhne"/>
                  </a:rPr>
                  <a:t>So where does this viscous dissipation come from in circumstellar discs? </a:t>
                </a:r>
              </a:p>
              <a:p>
                <a:pPr algn="l"/>
                <a:r>
                  <a:rPr lang="en-GB" b="0" i="0" dirty="0">
                    <a:solidFill>
                      <a:srgbClr val="374151"/>
                    </a:solidFill>
                    <a:effectLst/>
                    <a:latin typeface="Söhne"/>
                  </a:rPr>
                  <a:t>One possible source is the vertical gradient of the rotational frequency. Hahn proposed that vertical convection in a circumstellar disc may generate turbulence and viscous dissipation through vertical motion.</a:t>
                </a:r>
              </a:p>
              <a:p>
                <a:pPr algn="l"/>
                <a:endParaRPr lang="en-GB" b="0" i="0" dirty="0">
                  <a:solidFill>
                    <a:srgbClr val="374151"/>
                  </a:solidFill>
                  <a:effectLst/>
                  <a:latin typeface="Söhne"/>
                </a:endParaRPr>
              </a:p>
              <a:p>
                <a:pPr algn="l"/>
                <a:r>
                  <a:rPr lang="en-GB" b="0" i="0" dirty="0">
                    <a:solidFill>
                      <a:srgbClr val="374151"/>
                    </a:solidFill>
                    <a:effectLst/>
                    <a:latin typeface="Söhne"/>
                  </a:rPr>
                  <a:t>In the case of a passive circumstellar disc, the surface density profile remains constant over time, resulting in steady state accretion. The magnitude of turbulent viscosity in such a system is parameterized using the viscous-prescription $\alpha_{</a:t>
                </a:r>
                <a:r>
                  <a:rPr lang="en-GB" b="0" i="0" dirty="0" err="1">
                    <a:solidFill>
                      <a:srgbClr val="374151"/>
                    </a:solidFill>
                    <a:effectLst/>
                    <a:latin typeface="Söhne"/>
                  </a:rPr>
                  <a:t>visc</a:t>
                </a:r>
                <a:r>
                  <a:rPr lang="en-GB" b="0" i="0" dirty="0">
                    <a:solidFill>
                      <a:srgbClr val="374151"/>
                    </a:solidFill>
                    <a:effectLst/>
                    <a:latin typeface="Söhne"/>
                  </a:rPr>
                  <a:t>} = 10^{-2}$, proposed by </a:t>
                </a:r>
                <a:r>
                  <a:rPr lang="en-GB" b="0" i="0" dirty="0" err="1">
                    <a:solidFill>
                      <a:srgbClr val="374151"/>
                    </a:solidFill>
                    <a:effectLst/>
                    <a:latin typeface="Söhne"/>
                  </a:rPr>
                  <a:t>Shakura</a:t>
                </a:r>
                <a:r>
                  <a:rPr lang="en-GB" b="0" i="0" dirty="0">
                    <a:solidFill>
                      <a:srgbClr val="374151"/>
                    </a:solidFill>
                    <a:effectLst/>
                    <a:latin typeface="Söhne"/>
                  </a:rPr>
                  <a:t> and </a:t>
                </a:r>
                <a:r>
                  <a:rPr lang="en-GB" b="0" i="0" dirty="0" err="1">
                    <a:solidFill>
                      <a:srgbClr val="374151"/>
                    </a:solidFill>
                    <a:effectLst/>
                    <a:latin typeface="Söhne"/>
                  </a:rPr>
                  <a:t>Sunyaev</a:t>
                </a:r>
                <a:r>
                  <a:rPr lang="en-GB" b="0" i="0" dirty="0">
                    <a:solidFill>
                      <a:srgbClr val="374151"/>
                    </a:solidFill>
                    <a:effectLst/>
                    <a:latin typeface="Söhne"/>
                  </a:rPr>
                  <a:t>, without making any assumptions about the specific source of turbulence.</a:t>
                </a:r>
              </a:p>
              <a:p>
                <a:pPr algn="l"/>
                <a:endParaRPr lang="en-GB" b="0" i="0" dirty="0">
                  <a:solidFill>
                    <a:srgbClr val="374151"/>
                  </a:solidFill>
                  <a:effectLst/>
                  <a:latin typeface="Söhne"/>
                </a:endParaRPr>
              </a:p>
              <a:p>
                <a:pPr algn="l"/>
                <a:r>
                  <a:rPr lang="en-GB" b="0" i="0" dirty="0">
                    <a:solidFill>
                      <a:srgbClr val="374151"/>
                    </a:solidFill>
                    <a:effectLst/>
                    <a:latin typeface="Söhne"/>
                  </a:rPr>
                  <a:t>The presence of significant turbulent viscosity suggests that viscous dissipation must be considered in the energy balance. The viscous heating term, Q_{</a:t>
                </a:r>
                <a:r>
                  <a:rPr lang="en-GB" b="0" i="0" dirty="0" err="1">
                    <a:solidFill>
                      <a:srgbClr val="374151"/>
                    </a:solidFill>
                    <a:effectLst/>
                    <a:latin typeface="Söhne"/>
                  </a:rPr>
                  <a:t>visc</a:t>
                </a:r>
                <a:r>
                  <a:rPr lang="en-GB" b="0" i="0" dirty="0">
                    <a:solidFill>
                      <a:srgbClr val="374151"/>
                    </a:solidFill>
                    <a:effectLst/>
                    <a:latin typeface="Söhne"/>
                  </a:rPr>
                  <a:t>}, can be derived from the Navier-Stokes equation by taking the scalar product in spherical coordinates with the dominant azimuthal velocity field, which simplifies to</a:t>
                </a:r>
                <a:r>
                  <a:rPr lang="en-GB" b="0" i="0">
                    <a:solidFill>
                      <a:srgbClr val="836967"/>
                    </a:solidFill>
                    <a:latin typeface="Cambria Math" panose="02040503050406030204" pitchFamily="18" charset="0"/>
                  </a:rPr>
                  <a:t> </a:t>
                </a:r>
                <a:r>
                  <a:rPr lang="en-GB" i="0">
                    <a:latin typeface="Cambria Math" panose="02040503050406030204" pitchFamily="18" charset="0"/>
                  </a:rPr>
                  <a:t>𝑄</a:t>
                </a:r>
                <a:r>
                  <a:rPr lang="en-GB" i="0">
                    <a:solidFill>
                      <a:srgbClr val="836967"/>
                    </a:solidFill>
                    <a:latin typeface="Cambria Math" panose="02040503050406030204" pitchFamily="18" charset="0"/>
                  </a:rPr>
                  <a:t>_</a:t>
                </a:r>
                <a:r>
                  <a:rPr lang="en-GB" i="0">
                    <a:latin typeface="Cambria Math" panose="02040503050406030204" pitchFamily="18" charset="0"/>
                  </a:rPr>
                  <a:t>𝑣𝑖𝑠𝑐=9</a:t>
                </a:r>
                <a:r>
                  <a:rPr lang="en-GB" i="0">
                    <a:solidFill>
                      <a:srgbClr val="836967"/>
                    </a:solidFill>
                    <a:latin typeface="Cambria Math" panose="02040503050406030204" pitchFamily="18" charset="0"/>
                  </a:rPr>
                  <a:t>/</a:t>
                </a:r>
                <a:r>
                  <a:rPr lang="en-GB" i="0">
                    <a:latin typeface="Cambria Math" panose="02040503050406030204" pitchFamily="18" charset="0"/>
                  </a:rPr>
                  <a:t>4 ρ𝑣</a:t>
                </a:r>
                <a:r>
                  <a:rPr lang="en-GB" i="0">
                    <a:solidFill>
                      <a:srgbClr val="836967"/>
                    </a:solidFill>
                    <a:latin typeface="Cambria Math" panose="02040503050406030204" pitchFamily="18" charset="0"/>
                  </a:rPr>
                  <a:t>_</a:t>
                </a:r>
                <a:r>
                  <a:rPr lang="en-GB" i="0">
                    <a:latin typeface="Cambria Math" panose="02040503050406030204" pitchFamily="18" charset="0"/>
                  </a:rPr>
                  <a:t>𝑡</a:t>
                </a:r>
                <a:r>
                  <a:rPr lang="en-GB" i="0">
                    <a:solidFill>
                      <a:srgbClr val="836967"/>
                    </a:solidFill>
                    <a:latin typeface="Cambria Math" panose="02040503050406030204" pitchFamily="18" charset="0"/>
                  </a:rPr>
                  <a:t> </a:t>
                </a:r>
                <a:r>
                  <a:rPr lang="en-GB" i="0">
                    <a:latin typeface="Cambria Math" panose="02040503050406030204" pitchFamily="18" charset="0"/>
                  </a:rPr>
                  <a:t>Ω</a:t>
                </a:r>
                <a:r>
                  <a:rPr lang="en-GB" i="0">
                    <a:solidFill>
                      <a:srgbClr val="836967"/>
                    </a:solidFill>
                    <a:latin typeface="Cambria Math" panose="02040503050406030204" pitchFamily="18" charset="0"/>
                  </a:rPr>
                  <a:t>_</a:t>
                </a:r>
                <a:r>
                  <a:rPr lang="en-GB" i="0">
                    <a:latin typeface="Cambria Math" panose="02040503050406030204" pitchFamily="18" charset="0"/>
                  </a:rPr>
                  <a:t>𝑘^2</a:t>
                </a:r>
                <a:r>
                  <a:rPr lang="en-GB" b="0" i="0" dirty="0">
                    <a:solidFill>
                      <a:srgbClr val="374151"/>
                    </a:solidFill>
                    <a:effectLst/>
                    <a:latin typeface="Söhne"/>
                  </a:rPr>
                  <a:t>.</a:t>
                </a:r>
              </a:p>
              <a:p>
                <a:endParaRPr lang="en-GB" b="0" i="0" dirty="0">
                  <a:solidFill>
                    <a:srgbClr val="374151"/>
                  </a:solidFill>
                  <a:effectLst/>
                  <a:latin typeface="Söhne"/>
                </a:endParaRPr>
              </a:p>
              <a:p>
                <a:pPr algn="l">
                  <a:buFont typeface="Arial" panose="020B0604020202020204" pitchFamily="34" charset="0"/>
                  <a:buChar char="•"/>
                </a:pPr>
                <a:r>
                  <a:rPr lang="en-GB" b="0" i="0" dirty="0">
                    <a:solidFill>
                      <a:srgbClr val="374151"/>
                    </a:solidFill>
                    <a:effectLst/>
                    <a:latin typeface="Söhne"/>
                  </a:rPr>
                  <a:t>Viscous dissipation occurs due to vertical gradient of rotational frequency</a:t>
                </a:r>
              </a:p>
              <a:p>
                <a:pPr algn="l">
                  <a:buFont typeface="Arial" panose="020B0604020202020204" pitchFamily="34" charset="0"/>
                  <a:buChar char="•"/>
                </a:pPr>
                <a:r>
                  <a:rPr lang="en-GB" b="0" i="0" dirty="0">
                    <a:solidFill>
                      <a:srgbClr val="374151"/>
                    </a:solidFill>
                    <a:effectLst/>
                    <a:latin typeface="Söhne"/>
                  </a:rPr>
                  <a:t>Vertical convection may generate turbulence and dissipation</a:t>
                </a:r>
              </a:p>
              <a:p>
                <a:pPr algn="l">
                  <a:buFont typeface="Arial" panose="020B0604020202020204" pitchFamily="34" charset="0"/>
                  <a:buChar char="•"/>
                </a:pPr>
                <a:r>
                  <a:rPr lang="en-GB" b="0" i="0" dirty="0">
                    <a:solidFill>
                      <a:srgbClr val="374151"/>
                    </a:solidFill>
                    <a:effectLst/>
                    <a:latin typeface="Söhne"/>
                  </a:rPr>
                  <a:t>Surface density remains constant in passive circumstellar disc</a:t>
                </a:r>
              </a:p>
              <a:p>
                <a:pPr algn="l">
                  <a:buFont typeface="Arial" panose="020B0604020202020204" pitchFamily="34" charset="0"/>
                  <a:buChar char="•"/>
                </a:pPr>
                <a:r>
                  <a:rPr lang="en-GB" b="0" i="0" dirty="0">
                    <a:solidFill>
                      <a:srgbClr val="374151"/>
                    </a:solidFill>
                    <a:effectLst/>
                    <a:latin typeface="Söhne"/>
                  </a:rPr>
                  <a:t>Viscous-prescription parameterizes turbulent viscosity</a:t>
                </a:r>
              </a:p>
              <a:p>
                <a:pPr algn="l">
                  <a:buFont typeface="Arial" panose="020B0604020202020204" pitchFamily="34" charset="0"/>
                  <a:buChar char="•"/>
                </a:pPr>
                <a:r>
                  <a:rPr lang="en-GB" b="0" i="0" dirty="0">
                    <a:solidFill>
                      <a:srgbClr val="374151"/>
                    </a:solidFill>
                    <a:effectLst/>
                    <a:latin typeface="Söhne"/>
                  </a:rPr>
                  <a:t>Viscous heating term derived from Navier-Stokes equation</a:t>
                </a:r>
              </a:p>
              <a:p>
                <a:pPr algn="l">
                  <a:buFont typeface="Arial" panose="020B0604020202020204" pitchFamily="34" charset="0"/>
                  <a:buChar char="•"/>
                </a:pPr>
                <a:r>
                  <a:rPr lang="en-GB" b="0" i="0" dirty="0">
                    <a:solidFill>
                      <a:srgbClr val="374151"/>
                    </a:solidFill>
                    <a:effectLst/>
                    <a:latin typeface="Söhne"/>
                  </a:rPr>
                  <a:t>Simplifies to Q_{</a:t>
                </a:r>
                <a:r>
                  <a:rPr lang="en-GB" b="0" i="0" dirty="0" err="1">
                    <a:solidFill>
                      <a:srgbClr val="374151"/>
                    </a:solidFill>
                    <a:effectLst/>
                    <a:latin typeface="Söhne"/>
                  </a:rPr>
                  <a:t>visc</a:t>
                </a:r>
                <a:r>
                  <a:rPr lang="en-GB" b="0" i="0" dirty="0">
                    <a:solidFill>
                      <a:srgbClr val="374151"/>
                    </a:solidFill>
                    <a:effectLst/>
                    <a:latin typeface="Söhne"/>
                  </a:rPr>
                  <a:t>} = $\rho v t$.</a:t>
                </a:r>
              </a:p>
              <a:p>
                <a:endParaRPr lang="en-GB" dirty="0"/>
              </a:p>
            </p:txBody>
          </p:sp>
        </mc:Fallback>
      </mc:AlternateContent>
      <p:sp>
        <p:nvSpPr>
          <p:cNvPr id="4" name="Slide Number Placeholder 3"/>
          <p:cNvSpPr>
            <a:spLocks noGrp="1"/>
          </p:cNvSpPr>
          <p:nvPr>
            <p:ph type="sldNum" sz="quarter" idx="5"/>
          </p:nvPr>
        </p:nvSpPr>
        <p:spPr/>
        <p:txBody>
          <a:bodyPr/>
          <a:lstStyle/>
          <a:p>
            <a:fld id="{0A23B06D-F5FB-4D03-BF24-0EA7CC88E535}" type="slidenum">
              <a:rPr lang="en-GB" smtClean="0"/>
              <a:t>8</a:t>
            </a:fld>
            <a:endParaRPr lang="en-GB"/>
          </a:p>
        </p:txBody>
      </p:sp>
    </p:spTree>
    <p:extLst>
      <p:ext uri="{BB962C8B-B14F-4D97-AF65-F5344CB8AC3E}">
        <p14:creationId xmlns:p14="http://schemas.microsoft.com/office/powerpoint/2010/main" val="1371289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The classical expression for </a:t>
            </a:r>
            <a:r>
              <a:rPr lang="en-GB" sz="1800" b="1" dirty="0">
                <a:solidFill>
                  <a:srgbClr val="000000"/>
                </a:solidFill>
                <a:effectLst/>
                <a:latin typeface="Calibri" panose="020F0502020204030204" pitchFamily="34" charset="0"/>
                <a:ea typeface="Calibri" panose="020F0502020204030204" pitchFamily="34" charset="0"/>
              </a:rPr>
              <a:t>thermal</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conductivity</a:t>
            </a:r>
            <a:r>
              <a:rPr lang="en-GB" sz="1800" dirty="0">
                <a:solidFill>
                  <a:srgbClr val="000000"/>
                </a:solidFill>
                <a:effectLst/>
                <a:latin typeface="Calibri" panose="020F0502020204030204" pitchFamily="34" charset="0"/>
                <a:ea typeface="Calibri" panose="020F0502020204030204" pitchFamily="34" charset="0"/>
              </a:rPr>
              <a:t> assumes a </a:t>
            </a:r>
            <a:r>
              <a:rPr lang="en-GB" sz="1800" b="1" dirty="0">
                <a:solidFill>
                  <a:srgbClr val="000000"/>
                </a:solidFill>
                <a:effectLst/>
                <a:latin typeface="Calibri" panose="020F0502020204030204" pitchFamily="34" charset="0"/>
                <a:ea typeface="Calibri" panose="020F0502020204030204" pitchFamily="34" charset="0"/>
              </a:rPr>
              <a:t>high</a:t>
            </a:r>
            <a:r>
              <a:rPr lang="en-GB" sz="1800" dirty="0">
                <a:solidFill>
                  <a:srgbClr val="000000"/>
                </a:solidFill>
                <a:effectLst/>
                <a:latin typeface="Calibri" panose="020F0502020204030204" pitchFamily="34" charset="0"/>
                <a:ea typeface="Calibri" panose="020F0502020204030204" pitchFamily="34" charset="0"/>
              </a:rPr>
              <a:t>-</a:t>
            </a:r>
            <a:r>
              <a:rPr lang="en-GB" sz="1800" b="1" dirty="0">
                <a:solidFill>
                  <a:srgbClr val="000000"/>
                </a:solidFill>
                <a:effectLst/>
                <a:latin typeface="Calibri" panose="020F0502020204030204" pitchFamily="34" charset="0"/>
                <a:ea typeface="Calibri" panose="020F0502020204030204" pitchFamily="34" charset="0"/>
              </a:rPr>
              <a:t>temperature</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gradient</a:t>
            </a:r>
            <a:r>
              <a:rPr lang="en-GB" sz="1800" dirty="0">
                <a:solidFill>
                  <a:srgbClr val="000000"/>
                </a:solidFill>
                <a:effectLst/>
                <a:latin typeface="Calibri" panose="020F0502020204030204" pitchFamily="34" charset="0"/>
                <a:ea typeface="Calibri" panose="020F0502020204030204" pitchFamily="34" charset="0"/>
              </a:rPr>
              <a:t> near the inner rim of the disc. This plays a significant role in the </a:t>
            </a:r>
            <a:r>
              <a:rPr lang="en-GB" sz="1800" b="1" dirty="0">
                <a:solidFill>
                  <a:srgbClr val="000000"/>
                </a:solidFill>
                <a:effectLst/>
                <a:latin typeface="Calibri" panose="020F0502020204030204" pitchFamily="34" charset="0"/>
                <a:ea typeface="Calibri" panose="020F0502020204030204" pitchFamily="34" charset="0"/>
              </a:rPr>
              <a:t>energy</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transport</a:t>
            </a:r>
            <a:r>
              <a:rPr lang="en-GB" sz="1800" dirty="0">
                <a:solidFill>
                  <a:srgbClr val="000000"/>
                </a:solidFill>
                <a:effectLst/>
                <a:latin typeface="Calibri" panose="020F0502020204030204" pitchFamily="34" charset="0"/>
                <a:ea typeface="Calibri" panose="020F0502020204030204" pitchFamily="34" charset="0"/>
              </a:rPr>
              <a:t> of hot gases in the inner region of discs.  </a:t>
            </a:r>
          </a:p>
          <a:p>
            <a:pPr marL="3175" marR="71755" indent="-12700" algn="just">
              <a:lnSpc>
                <a:spcPct val="106000"/>
              </a:lnSpc>
              <a:spcAft>
                <a:spcPts val="800"/>
              </a:spcAft>
            </a:pPr>
            <a:r>
              <a:rPr lang="en-GB" sz="1800" dirty="0">
                <a:solidFill>
                  <a:srgbClr val="000000"/>
                </a:solidFill>
                <a:effectLst/>
                <a:latin typeface="Calibri" panose="020F0502020204030204" pitchFamily="34" charset="0"/>
                <a:ea typeface="Calibri" panose="020F0502020204030204" pitchFamily="34" charset="0"/>
              </a:rPr>
              <a:t>The effect of thermal conduction on the internal energy of a system is linked to the </a:t>
            </a:r>
            <a:r>
              <a:rPr lang="en-GB" sz="1800" b="1" dirty="0">
                <a:solidFill>
                  <a:srgbClr val="000000"/>
                </a:solidFill>
                <a:effectLst/>
                <a:latin typeface="Calibri" panose="020F0502020204030204" pitchFamily="34" charset="0"/>
                <a:ea typeface="Calibri" panose="020F0502020204030204" pitchFamily="34" charset="0"/>
              </a:rPr>
              <a:t>influence</a:t>
            </a:r>
            <a:r>
              <a:rPr lang="en-GB" sz="1800" dirty="0">
                <a:solidFill>
                  <a:srgbClr val="000000"/>
                </a:solidFill>
                <a:effectLst/>
                <a:latin typeface="Calibri" panose="020F0502020204030204" pitchFamily="34" charset="0"/>
                <a:ea typeface="Calibri" panose="020F0502020204030204" pitchFamily="34" charset="0"/>
              </a:rPr>
              <a:t> of </a:t>
            </a:r>
            <a:r>
              <a:rPr lang="en-GB" sz="1800" b="1" dirty="0">
                <a:solidFill>
                  <a:srgbClr val="000000"/>
                </a:solidFill>
                <a:effectLst/>
                <a:latin typeface="Calibri" panose="020F0502020204030204" pitchFamily="34" charset="0"/>
                <a:ea typeface="Calibri" panose="020F0502020204030204" pitchFamily="34" charset="0"/>
              </a:rPr>
              <a:t>momentum</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eddy</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diffusivity</a:t>
            </a:r>
            <a:r>
              <a:rPr lang="en-GB" sz="1800" dirty="0">
                <a:solidFill>
                  <a:srgbClr val="000000"/>
                </a:solidFill>
                <a:effectLst/>
                <a:latin typeface="Calibri" panose="020F0502020204030204" pitchFamily="34" charset="0"/>
                <a:ea typeface="Calibri" panose="020F0502020204030204" pitchFamily="34" charset="0"/>
              </a:rPr>
              <a:t> and </a:t>
            </a:r>
            <a:r>
              <a:rPr lang="en-GB" sz="1800" b="1" dirty="0">
                <a:solidFill>
                  <a:srgbClr val="000000"/>
                </a:solidFill>
                <a:effectLst/>
                <a:latin typeface="Calibri" panose="020F0502020204030204" pitchFamily="34" charset="0"/>
                <a:ea typeface="Calibri" panose="020F0502020204030204" pitchFamily="34" charset="0"/>
              </a:rPr>
              <a:t>heat</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transfer</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eddy</a:t>
            </a:r>
            <a:r>
              <a:rPr lang="en-GB" sz="1800" dirty="0">
                <a:solidFill>
                  <a:srgbClr val="000000"/>
                </a:solidFill>
                <a:effectLst/>
                <a:latin typeface="Calibri" panose="020F0502020204030204" pitchFamily="34" charset="0"/>
                <a:ea typeface="Calibri" panose="020F0502020204030204" pitchFamily="34" charset="0"/>
              </a:rPr>
              <a:t> </a:t>
            </a:r>
            <a:r>
              <a:rPr lang="en-GB" sz="1800" b="1" dirty="0">
                <a:solidFill>
                  <a:srgbClr val="000000"/>
                </a:solidFill>
                <a:effectLst/>
                <a:latin typeface="Calibri" panose="020F0502020204030204" pitchFamily="34" charset="0"/>
                <a:ea typeface="Calibri" panose="020F0502020204030204" pitchFamily="34" charset="0"/>
              </a:rPr>
              <a:t>diffusivity</a:t>
            </a:r>
            <a:r>
              <a:rPr lang="en-GB" sz="1800" dirty="0">
                <a:solidFill>
                  <a:srgbClr val="000000"/>
                </a:solidFill>
                <a:effectLst/>
                <a:latin typeface="Calibri" panose="020F0502020204030204" pitchFamily="34" charset="0"/>
                <a:ea typeface="Calibri" panose="020F0502020204030204" pitchFamily="34" charset="0"/>
              </a:rPr>
              <a:t> through the turbulent Prandtl number. </a:t>
            </a:r>
            <a:r>
              <a:rPr lang="en-GB" sz="1800" dirty="0">
                <a:solidFill>
                  <a:srgbClr val="000000"/>
                </a:solidFill>
                <a:effectLst/>
                <a:latin typeface="Segoe UI" panose="020B0502040204020203" pitchFamily="34" charset="0"/>
                <a:ea typeface="Segoe UI" panose="020B0502040204020203" pitchFamily="34" charset="0"/>
              </a:rPr>
              <a:t>The Prandtl number describes how well heat is transferred in a fluid.</a:t>
            </a:r>
            <a:r>
              <a:rPr lang="en-GB" sz="1800" dirty="0">
                <a:solidFill>
                  <a:srgbClr val="000000"/>
                </a:solidFill>
                <a:effectLst/>
                <a:latin typeface="Calibri" panose="020F0502020204030204" pitchFamily="34" charset="0"/>
                <a:ea typeface="Calibri" panose="020F0502020204030204" pitchFamily="34" charset="0"/>
              </a:rPr>
              <a:t> The Prandtl number can be </a:t>
            </a:r>
            <a:r>
              <a:rPr lang="en-GB" sz="1800" b="1" dirty="0">
                <a:solidFill>
                  <a:srgbClr val="000000"/>
                </a:solidFill>
                <a:effectLst/>
                <a:latin typeface="Calibri" panose="020F0502020204030204" pitchFamily="34" charset="0"/>
                <a:ea typeface="Calibri" panose="020F0502020204030204" pitchFamily="34" charset="0"/>
              </a:rPr>
              <a:t>rearranged </a:t>
            </a:r>
            <a:r>
              <a:rPr lang="en-GB" sz="1800" dirty="0">
                <a:solidFill>
                  <a:srgbClr val="000000"/>
                </a:solidFill>
                <a:effectLst/>
                <a:latin typeface="Calibri" panose="020F0502020204030204" pitchFamily="34" charset="0"/>
                <a:ea typeface="Calibri" panose="020F0502020204030204" pitchFamily="34" charset="0"/>
              </a:rPr>
              <a:t>to derive the thermal conductivity (kt). In the context of </a:t>
            </a:r>
            <a:r>
              <a:rPr lang="en-GB" sz="1800" b="1" dirty="0">
                <a:solidFill>
                  <a:srgbClr val="000000"/>
                </a:solidFill>
                <a:effectLst/>
                <a:latin typeface="Calibri" panose="020F0502020204030204" pitchFamily="34" charset="0"/>
                <a:ea typeface="Calibri" panose="020F0502020204030204" pitchFamily="34" charset="0"/>
              </a:rPr>
              <a:t>protoplanetary </a:t>
            </a:r>
            <a:r>
              <a:rPr lang="en-GB" sz="1800" dirty="0">
                <a:solidFill>
                  <a:srgbClr val="000000"/>
                </a:solidFill>
                <a:effectLst/>
                <a:latin typeface="Calibri" panose="020F0502020204030204" pitchFamily="34" charset="0"/>
                <a:ea typeface="Calibri" panose="020F0502020204030204" pitchFamily="34" charset="0"/>
              </a:rPr>
              <a:t>discs, it is common to assume that the </a:t>
            </a:r>
            <a:r>
              <a:rPr lang="en-GB" sz="1800" b="1" dirty="0">
                <a:solidFill>
                  <a:srgbClr val="000000"/>
                </a:solidFill>
                <a:effectLst/>
                <a:latin typeface="Calibri" panose="020F0502020204030204" pitchFamily="34" charset="0"/>
                <a:ea typeface="Calibri" panose="020F0502020204030204" pitchFamily="34" charset="0"/>
              </a:rPr>
              <a:t>Prandtl number </a:t>
            </a:r>
            <a:r>
              <a:rPr lang="en-GB" sz="1800" dirty="0">
                <a:solidFill>
                  <a:srgbClr val="000000"/>
                </a:solidFill>
                <a:effectLst/>
                <a:latin typeface="Calibri" panose="020F0502020204030204" pitchFamily="34" charset="0"/>
                <a:ea typeface="Calibri" panose="020F0502020204030204" pitchFamily="34" charset="0"/>
              </a:rPr>
              <a:t>is equal to </a:t>
            </a:r>
            <a:r>
              <a:rPr lang="en-GB" sz="1800" b="1" dirty="0">
                <a:solidFill>
                  <a:srgbClr val="000000"/>
                </a:solidFill>
                <a:effectLst/>
                <a:latin typeface="Calibri" panose="020F0502020204030204" pitchFamily="34" charset="0"/>
                <a:ea typeface="Calibri" panose="020F0502020204030204" pitchFamily="34" charset="0"/>
              </a:rPr>
              <a:t>1</a:t>
            </a:r>
            <a:r>
              <a:rPr lang="en-GB" sz="1800" dirty="0">
                <a:solidFill>
                  <a:srgbClr val="000000"/>
                </a:solidFill>
                <a:effectLst/>
                <a:latin typeface="Calibri" panose="020F0502020204030204" pitchFamily="34" charset="0"/>
                <a:ea typeface="Calibri" panose="020F0502020204030204" pitchFamily="34" charset="0"/>
              </a:rPr>
              <a:t>.  </a:t>
            </a:r>
          </a:p>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Why do we make this assumption?  </a:t>
            </a:r>
          </a:p>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 One reason is that it </a:t>
            </a:r>
            <a:r>
              <a:rPr lang="en-GB" sz="1800" b="1" dirty="0">
                <a:solidFill>
                  <a:srgbClr val="000000"/>
                </a:solidFill>
                <a:effectLst/>
                <a:latin typeface="Calibri" panose="020F0502020204030204" pitchFamily="34" charset="0"/>
                <a:ea typeface="Calibri" panose="020F0502020204030204" pitchFamily="34" charset="0"/>
              </a:rPr>
              <a:t>simplifies </a:t>
            </a:r>
            <a:r>
              <a:rPr lang="en-GB" sz="1800" dirty="0">
                <a:solidFill>
                  <a:srgbClr val="000000"/>
                </a:solidFill>
                <a:effectLst/>
                <a:latin typeface="Calibri" panose="020F0502020204030204" pitchFamily="34" charset="0"/>
                <a:ea typeface="Calibri" panose="020F0502020204030204" pitchFamily="34" charset="0"/>
              </a:rPr>
              <a:t>the calculations and allows us </a:t>
            </a:r>
            <a:r>
              <a:rPr lang="en-GB" sz="1800" b="1" dirty="0">
                <a:solidFill>
                  <a:srgbClr val="000000"/>
                </a:solidFill>
                <a:effectLst/>
                <a:latin typeface="Calibri" panose="020F0502020204030204" pitchFamily="34" charset="0"/>
                <a:ea typeface="Calibri" panose="020F0502020204030204" pitchFamily="34" charset="0"/>
              </a:rPr>
              <a:t>to better understand </a:t>
            </a:r>
            <a:r>
              <a:rPr lang="en-GB" sz="1800" dirty="0">
                <a:solidFill>
                  <a:srgbClr val="000000"/>
                </a:solidFill>
                <a:effectLst/>
                <a:latin typeface="Calibri" panose="020F0502020204030204" pitchFamily="34" charset="0"/>
                <a:ea typeface="Calibri" panose="020F0502020204030204" pitchFamily="34" charset="0"/>
              </a:rPr>
              <a:t>the </a:t>
            </a:r>
            <a:r>
              <a:rPr lang="en-GB" sz="1800" b="1" dirty="0">
                <a:solidFill>
                  <a:srgbClr val="000000"/>
                </a:solidFill>
                <a:effectLst/>
                <a:latin typeface="Calibri" panose="020F0502020204030204" pitchFamily="34" charset="0"/>
                <a:ea typeface="Calibri" panose="020F0502020204030204" pitchFamily="34" charset="0"/>
              </a:rPr>
              <a:t>processes </a:t>
            </a:r>
            <a:r>
              <a:rPr lang="en-GB" sz="1800" dirty="0">
                <a:solidFill>
                  <a:srgbClr val="000000"/>
                </a:solidFill>
                <a:effectLst/>
                <a:latin typeface="Calibri" panose="020F0502020204030204" pitchFamily="34" charset="0"/>
                <a:ea typeface="Calibri" panose="020F0502020204030204" pitchFamily="34" charset="0"/>
              </a:rPr>
              <a:t>occurring within the disc. Another reason is that the disc is made up of </a:t>
            </a:r>
            <a:r>
              <a:rPr lang="en-GB" sz="1800" b="1" dirty="0">
                <a:solidFill>
                  <a:srgbClr val="000000"/>
                </a:solidFill>
                <a:effectLst/>
                <a:latin typeface="Calibri" panose="020F0502020204030204" pitchFamily="34" charset="0"/>
                <a:ea typeface="Calibri" panose="020F0502020204030204" pitchFamily="34" charset="0"/>
              </a:rPr>
              <a:t>gases</a:t>
            </a:r>
            <a:r>
              <a:rPr lang="en-GB" sz="1800" dirty="0">
                <a:solidFill>
                  <a:srgbClr val="000000"/>
                </a:solidFill>
                <a:effectLst/>
                <a:latin typeface="Calibri" panose="020F0502020204030204" pitchFamily="34" charset="0"/>
                <a:ea typeface="Calibri" panose="020F0502020204030204" pitchFamily="34" charset="0"/>
              </a:rPr>
              <a:t>, which </a:t>
            </a:r>
            <a:r>
              <a:rPr lang="en-GB" sz="1800" b="1" dirty="0">
                <a:solidFill>
                  <a:srgbClr val="000000"/>
                </a:solidFill>
                <a:effectLst/>
                <a:latin typeface="Calibri" panose="020F0502020204030204" pitchFamily="34" charset="0"/>
                <a:ea typeface="Calibri" panose="020F0502020204030204" pitchFamily="34" charset="0"/>
              </a:rPr>
              <a:t>tend </a:t>
            </a:r>
            <a:r>
              <a:rPr lang="en-GB" sz="1800" dirty="0">
                <a:solidFill>
                  <a:srgbClr val="000000"/>
                </a:solidFill>
                <a:effectLst/>
                <a:latin typeface="Calibri" panose="020F0502020204030204" pitchFamily="34" charset="0"/>
                <a:ea typeface="Calibri" panose="020F0502020204030204" pitchFamily="34" charset="0"/>
              </a:rPr>
              <a:t>to </a:t>
            </a:r>
            <a:r>
              <a:rPr lang="en-GB" sz="1800" b="1" dirty="0">
                <a:solidFill>
                  <a:srgbClr val="000000"/>
                </a:solidFill>
                <a:effectLst/>
                <a:latin typeface="Calibri" panose="020F0502020204030204" pitchFamily="34" charset="0"/>
                <a:ea typeface="Calibri" panose="020F0502020204030204" pitchFamily="34" charset="0"/>
              </a:rPr>
              <a:t>have </a:t>
            </a:r>
            <a:r>
              <a:rPr lang="en-GB" sz="1800" dirty="0">
                <a:solidFill>
                  <a:srgbClr val="000000"/>
                </a:solidFill>
                <a:effectLst/>
                <a:latin typeface="Calibri" panose="020F0502020204030204" pitchFamily="34" charset="0"/>
                <a:ea typeface="Calibri" panose="020F0502020204030204" pitchFamily="34" charset="0"/>
              </a:rPr>
              <a:t>Prandtl numbers close to </a:t>
            </a:r>
            <a:r>
              <a:rPr lang="en-GB" sz="1800" b="1" dirty="0">
                <a:solidFill>
                  <a:srgbClr val="000000"/>
                </a:solidFill>
                <a:effectLst/>
                <a:latin typeface="Calibri" panose="020F0502020204030204" pitchFamily="34" charset="0"/>
                <a:ea typeface="Calibri" panose="020F0502020204030204" pitchFamily="34" charset="0"/>
              </a:rPr>
              <a:t>1</a:t>
            </a:r>
            <a:r>
              <a:rPr lang="en-GB" sz="1800" dirty="0">
                <a:solidFill>
                  <a:srgbClr val="000000"/>
                </a:solidFill>
                <a:effectLst/>
                <a:latin typeface="Calibri" panose="020F0502020204030204" pitchFamily="34" charset="0"/>
                <a:ea typeface="Calibri" panose="020F0502020204030204" pitchFamily="34" charset="0"/>
              </a:rPr>
              <a:t>.   </a:t>
            </a:r>
          </a:p>
        </p:txBody>
      </p:sp>
      <p:sp>
        <p:nvSpPr>
          <p:cNvPr id="4" name="Slide Number Placeholder 3"/>
          <p:cNvSpPr>
            <a:spLocks noGrp="1"/>
          </p:cNvSpPr>
          <p:nvPr>
            <p:ph type="sldNum" sz="quarter" idx="5"/>
          </p:nvPr>
        </p:nvSpPr>
        <p:spPr/>
        <p:txBody>
          <a:bodyPr/>
          <a:lstStyle/>
          <a:p>
            <a:fld id="{0A23B06D-F5FB-4D03-BF24-0EA7CC88E535}" type="slidenum">
              <a:rPr lang="en-GB" smtClean="0"/>
              <a:t>9</a:t>
            </a:fld>
            <a:endParaRPr lang="en-GB"/>
          </a:p>
        </p:txBody>
      </p:sp>
    </p:spTree>
    <p:extLst>
      <p:ext uri="{BB962C8B-B14F-4D97-AF65-F5344CB8AC3E}">
        <p14:creationId xmlns:p14="http://schemas.microsoft.com/office/powerpoint/2010/main" val="3957917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pPr lvl="0"/>
            <a:fld id="{9E8AE0A0-8DDD-4553-9169-1047F0A9633A}" type="datetime1">
              <a:rPr lang="en-GB" smtClean="0"/>
              <a:pPr lvl="0"/>
              <a:t>26/01/2023</a:t>
            </a:fld>
            <a:endParaRPr lang="en-GB"/>
          </a:p>
        </p:txBody>
      </p:sp>
      <p:sp>
        <p:nvSpPr>
          <p:cNvPr id="5" name="Footer Placeholder 4"/>
          <p:cNvSpPr>
            <a:spLocks noGrp="1"/>
          </p:cNvSpPr>
          <p:nvPr>
            <p:ph type="ftr" sz="quarter" idx="11"/>
          </p:nvPr>
        </p:nvSpPr>
        <p:spPr/>
        <p:txBody>
          <a:bodyPr/>
          <a:lstStyle>
            <a:lvl1pPr>
              <a:defRPr>
                <a:solidFill>
                  <a:schemeClr val="tx1"/>
                </a:solidFill>
              </a:defRPr>
            </a:lvl1pPr>
          </a:lstStyle>
          <a:p>
            <a:pPr lvl="0"/>
            <a:endParaRPr lang="en-GB"/>
          </a:p>
        </p:txBody>
      </p:sp>
      <p:sp>
        <p:nvSpPr>
          <p:cNvPr id="6" name="Slide Number Placeholder 5"/>
          <p:cNvSpPr>
            <a:spLocks noGrp="1"/>
          </p:cNvSpPr>
          <p:nvPr>
            <p:ph type="sldNum" sz="quarter" idx="12"/>
          </p:nvPr>
        </p:nvSpPr>
        <p:spPr/>
        <p:txBody>
          <a:bodyPr/>
          <a:lstStyle>
            <a:lvl1pPr>
              <a:defRPr>
                <a:solidFill>
                  <a:schemeClr val="tx1"/>
                </a:solidFill>
              </a:defRPr>
            </a:lvl1pPr>
          </a:lstStyle>
          <a:p>
            <a:pPr lvl="0"/>
            <a:fld id="{493C0E19-10BC-49C8-80E3-0E2A37A0ECB7}" type="slidenum">
              <a:rPr lang="en-GB" smtClean="0"/>
              <a:t>‹#›</a:t>
            </a:fld>
            <a:endParaRPr lang="en-GB"/>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7889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818ECBAE-C9D1-4148-8CFF-54FF313373C5}" type="datetime1">
              <a:rPr lang="en-GB" smtClean="0"/>
              <a:pPr lvl="0"/>
              <a:t>26/01/2023</a:t>
            </a:fld>
            <a:endParaRPr lang="en-GB"/>
          </a:p>
        </p:txBody>
      </p:sp>
      <p:sp>
        <p:nvSpPr>
          <p:cNvPr id="5" name="Footer Placeholder 4"/>
          <p:cNvSpPr>
            <a:spLocks noGrp="1"/>
          </p:cNvSpPr>
          <p:nvPr>
            <p:ph type="ftr" sz="quarter" idx="11"/>
          </p:nvPr>
        </p:nvSpPr>
        <p:spPr/>
        <p:txBody>
          <a:bodyPr/>
          <a:lstStyle/>
          <a:p>
            <a:pPr lvl="0"/>
            <a:endParaRPr lang="en-GB"/>
          </a:p>
        </p:txBody>
      </p:sp>
      <p:sp>
        <p:nvSpPr>
          <p:cNvPr id="6" name="Slide Number Placeholder 5"/>
          <p:cNvSpPr>
            <a:spLocks noGrp="1"/>
          </p:cNvSpPr>
          <p:nvPr>
            <p:ph type="sldNum" sz="quarter" idx="12"/>
          </p:nvPr>
        </p:nvSpPr>
        <p:spPr/>
        <p:txBody>
          <a:bodyPr/>
          <a:lstStyle/>
          <a:p>
            <a:pPr lvl="0"/>
            <a:fld id="{809DC4B0-3F3E-4CE9-98B6-395CF2147621}" type="slidenum">
              <a:rPr lang="en-GB" smtClean="0"/>
              <a:t>‹#›</a:t>
            </a:fld>
            <a:endParaRPr lang="en-GB"/>
          </a:p>
        </p:txBody>
      </p:sp>
    </p:spTree>
    <p:extLst>
      <p:ext uri="{BB962C8B-B14F-4D97-AF65-F5344CB8AC3E}">
        <p14:creationId xmlns:p14="http://schemas.microsoft.com/office/powerpoint/2010/main" val="246372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818ECBAE-C9D1-4148-8CFF-54FF313373C5}" type="datetime1">
              <a:rPr lang="en-GB" smtClean="0"/>
              <a:pPr lvl="0"/>
              <a:t>26/01/2023</a:t>
            </a:fld>
            <a:endParaRPr lang="en-GB"/>
          </a:p>
        </p:txBody>
      </p:sp>
      <p:sp>
        <p:nvSpPr>
          <p:cNvPr id="5" name="Footer Placeholder 4"/>
          <p:cNvSpPr>
            <a:spLocks noGrp="1"/>
          </p:cNvSpPr>
          <p:nvPr>
            <p:ph type="ftr" sz="quarter" idx="11"/>
          </p:nvPr>
        </p:nvSpPr>
        <p:spPr/>
        <p:txBody>
          <a:bodyPr/>
          <a:lstStyle/>
          <a:p>
            <a:pPr lvl="0"/>
            <a:endParaRPr lang="en-GB"/>
          </a:p>
        </p:txBody>
      </p:sp>
      <p:sp>
        <p:nvSpPr>
          <p:cNvPr id="6" name="Slide Number Placeholder 5"/>
          <p:cNvSpPr>
            <a:spLocks noGrp="1"/>
          </p:cNvSpPr>
          <p:nvPr>
            <p:ph type="sldNum" sz="quarter" idx="12"/>
          </p:nvPr>
        </p:nvSpPr>
        <p:spPr/>
        <p:txBody>
          <a:bodyPr/>
          <a:lstStyle/>
          <a:p>
            <a:pPr lvl="0"/>
            <a:fld id="{809DC4B0-3F3E-4CE9-98B6-395CF2147621}" type="slidenum">
              <a:rPr lang="en-GB" smtClean="0"/>
              <a:t>‹#›</a:t>
            </a:fld>
            <a:endParaRPr lang="en-GB"/>
          </a:p>
        </p:txBody>
      </p:sp>
    </p:spTree>
    <p:extLst>
      <p:ext uri="{BB962C8B-B14F-4D97-AF65-F5344CB8AC3E}">
        <p14:creationId xmlns:p14="http://schemas.microsoft.com/office/powerpoint/2010/main" val="1430466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818ECBAE-C9D1-4148-8CFF-54FF313373C5}" type="datetime1">
              <a:rPr lang="en-GB" smtClean="0"/>
              <a:pPr lvl="0"/>
              <a:t>26/01/2023</a:t>
            </a:fld>
            <a:endParaRPr lang="en-GB"/>
          </a:p>
        </p:txBody>
      </p:sp>
      <p:sp>
        <p:nvSpPr>
          <p:cNvPr id="5" name="Footer Placeholder 4"/>
          <p:cNvSpPr>
            <a:spLocks noGrp="1"/>
          </p:cNvSpPr>
          <p:nvPr>
            <p:ph type="ftr" sz="quarter" idx="11"/>
          </p:nvPr>
        </p:nvSpPr>
        <p:spPr/>
        <p:txBody>
          <a:bodyPr/>
          <a:lstStyle/>
          <a:p>
            <a:pPr lvl="0"/>
            <a:endParaRPr lang="en-GB"/>
          </a:p>
        </p:txBody>
      </p:sp>
      <p:sp>
        <p:nvSpPr>
          <p:cNvPr id="6" name="Slide Number Placeholder 5"/>
          <p:cNvSpPr>
            <a:spLocks noGrp="1"/>
          </p:cNvSpPr>
          <p:nvPr>
            <p:ph type="sldNum" sz="quarter" idx="12"/>
          </p:nvPr>
        </p:nvSpPr>
        <p:spPr/>
        <p:txBody>
          <a:bodyPr/>
          <a:lstStyle/>
          <a:p>
            <a:pPr lvl="0"/>
            <a:fld id="{809DC4B0-3F3E-4CE9-98B6-395CF2147621}" type="slidenum">
              <a:rPr lang="en-GB" smtClean="0"/>
              <a:t>‹#›</a:t>
            </a:fld>
            <a:endParaRPr lang="en-GB"/>
          </a:p>
        </p:txBody>
      </p:sp>
    </p:spTree>
    <p:extLst>
      <p:ext uri="{BB962C8B-B14F-4D97-AF65-F5344CB8AC3E}">
        <p14:creationId xmlns:p14="http://schemas.microsoft.com/office/powerpoint/2010/main" val="106962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fld id="{19D184FA-5E1C-4DA4-B47D-6BA7724FF3CD}" type="datetime1">
              <a:rPr lang="en-GB" smtClean="0"/>
              <a:pPr lvl="0"/>
              <a:t>26/01/2023</a:t>
            </a:fld>
            <a:endParaRPr lang="en-GB"/>
          </a:p>
        </p:txBody>
      </p:sp>
      <p:sp>
        <p:nvSpPr>
          <p:cNvPr id="5" name="Footer Placeholder 4"/>
          <p:cNvSpPr>
            <a:spLocks noGrp="1"/>
          </p:cNvSpPr>
          <p:nvPr>
            <p:ph type="ftr" sz="quarter" idx="11"/>
          </p:nvPr>
        </p:nvSpPr>
        <p:spPr/>
        <p:txBody>
          <a:bodyPr/>
          <a:lstStyle/>
          <a:p>
            <a:pPr lvl="0"/>
            <a:endParaRPr lang="en-GB"/>
          </a:p>
        </p:txBody>
      </p:sp>
      <p:sp>
        <p:nvSpPr>
          <p:cNvPr id="6" name="Slide Number Placeholder 5"/>
          <p:cNvSpPr>
            <a:spLocks noGrp="1"/>
          </p:cNvSpPr>
          <p:nvPr>
            <p:ph type="sldNum" sz="quarter" idx="12"/>
          </p:nvPr>
        </p:nvSpPr>
        <p:spPr/>
        <p:txBody>
          <a:bodyPr/>
          <a:lstStyle/>
          <a:p>
            <a:pPr lvl="0"/>
            <a:fld id="{2B40B65E-D6B9-48FE-A2B1-472BA481B854}" type="slidenum">
              <a:rPr lang="en-GB" smtClean="0"/>
              <a:t>‹#›</a:t>
            </a:fld>
            <a:endParaRPr lang="en-GB"/>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5100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lvl="0"/>
            <a:fld id="{818ECBAE-C9D1-4148-8CFF-54FF313373C5}" type="datetime1">
              <a:rPr lang="en-GB" smtClean="0"/>
              <a:pPr lvl="0"/>
              <a:t>26/01/2023</a:t>
            </a:fld>
            <a:endParaRPr lang="en-GB"/>
          </a:p>
        </p:txBody>
      </p:sp>
      <p:sp>
        <p:nvSpPr>
          <p:cNvPr id="6" name="Footer Placeholder 5"/>
          <p:cNvSpPr>
            <a:spLocks noGrp="1"/>
          </p:cNvSpPr>
          <p:nvPr>
            <p:ph type="ftr" sz="quarter" idx="11"/>
          </p:nvPr>
        </p:nvSpPr>
        <p:spPr/>
        <p:txBody>
          <a:bodyPr/>
          <a:lstStyle/>
          <a:p>
            <a:pPr lvl="0"/>
            <a:endParaRPr lang="en-GB"/>
          </a:p>
        </p:txBody>
      </p:sp>
      <p:sp>
        <p:nvSpPr>
          <p:cNvPr id="7" name="Slide Number Placeholder 6"/>
          <p:cNvSpPr>
            <a:spLocks noGrp="1"/>
          </p:cNvSpPr>
          <p:nvPr>
            <p:ph type="sldNum" sz="quarter" idx="12"/>
          </p:nvPr>
        </p:nvSpPr>
        <p:spPr/>
        <p:txBody>
          <a:bodyPr/>
          <a:lstStyle/>
          <a:p>
            <a:pPr lvl="0"/>
            <a:fld id="{809DC4B0-3F3E-4CE9-98B6-395CF2147621}" type="slidenum">
              <a:rPr lang="en-GB" smtClean="0"/>
              <a:t>‹#›</a:t>
            </a:fld>
            <a:endParaRPr lang="en-GB"/>
          </a:p>
        </p:txBody>
      </p:sp>
    </p:spTree>
    <p:extLst>
      <p:ext uri="{BB962C8B-B14F-4D97-AF65-F5344CB8AC3E}">
        <p14:creationId xmlns:p14="http://schemas.microsoft.com/office/powerpoint/2010/main" val="3396434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lvl="0"/>
            <a:fld id="{818ECBAE-C9D1-4148-8CFF-54FF313373C5}" type="datetime1">
              <a:rPr lang="en-GB" smtClean="0"/>
              <a:pPr lvl="0"/>
              <a:t>26/01/2023</a:t>
            </a:fld>
            <a:endParaRPr lang="en-GB"/>
          </a:p>
        </p:txBody>
      </p:sp>
      <p:sp>
        <p:nvSpPr>
          <p:cNvPr id="8" name="Footer Placeholder 7"/>
          <p:cNvSpPr>
            <a:spLocks noGrp="1"/>
          </p:cNvSpPr>
          <p:nvPr>
            <p:ph type="ftr" sz="quarter" idx="11"/>
          </p:nvPr>
        </p:nvSpPr>
        <p:spPr/>
        <p:txBody>
          <a:bodyPr/>
          <a:lstStyle/>
          <a:p>
            <a:pPr lvl="0"/>
            <a:endParaRPr lang="en-GB"/>
          </a:p>
        </p:txBody>
      </p:sp>
      <p:sp>
        <p:nvSpPr>
          <p:cNvPr id="9" name="Slide Number Placeholder 8"/>
          <p:cNvSpPr>
            <a:spLocks noGrp="1"/>
          </p:cNvSpPr>
          <p:nvPr>
            <p:ph type="sldNum" sz="quarter" idx="12"/>
          </p:nvPr>
        </p:nvSpPr>
        <p:spPr/>
        <p:txBody>
          <a:bodyPr/>
          <a:lstStyle/>
          <a:p>
            <a:pPr lvl="0"/>
            <a:fld id="{809DC4B0-3F3E-4CE9-98B6-395CF2147621}" type="slidenum">
              <a:rPr lang="en-GB" smtClean="0"/>
              <a:t>‹#›</a:t>
            </a:fld>
            <a:endParaRPr lang="en-GB"/>
          </a:p>
        </p:txBody>
      </p:sp>
    </p:spTree>
    <p:extLst>
      <p:ext uri="{BB962C8B-B14F-4D97-AF65-F5344CB8AC3E}">
        <p14:creationId xmlns:p14="http://schemas.microsoft.com/office/powerpoint/2010/main" val="2998092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lvl="0"/>
            <a:fld id="{36E3EE91-1FAA-4E37-A6F7-4050451E8769}" type="datetime1">
              <a:rPr lang="en-GB" smtClean="0"/>
              <a:pPr lvl="0"/>
              <a:t>26/01/2023</a:t>
            </a:fld>
            <a:endParaRPr lang="en-GB"/>
          </a:p>
        </p:txBody>
      </p:sp>
      <p:sp>
        <p:nvSpPr>
          <p:cNvPr id="4" name="Footer Placeholder 3"/>
          <p:cNvSpPr>
            <a:spLocks noGrp="1"/>
          </p:cNvSpPr>
          <p:nvPr>
            <p:ph type="ftr" sz="quarter" idx="11"/>
          </p:nvPr>
        </p:nvSpPr>
        <p:spPr/>
        <p:txBody>
          <a:bodyPr/>
          <a:lstStyle/>
          <a:p>
            <a:pPr lvl="0"/>
            <a:endParaRPr lang="en-GB"/>
          </a:p>
        </p:txBody>
      </p:sp>
      <p:sp>
        <p:nvSpPr>
          <p:cNvPr id="5" name="Slide Number Placeholder 4"/>
          <p:cNvSpPr>
            <a:spLocks noGrp="1"/>
          </p:cNvSpPr>
          <p:nvPr>
            <p:ph type="sldNum" sz="quarter" idx="12"/>
          </p:nvPr>
        </p:nvSpPr>
        <p:spPr/>
        <p:txBody>
          <a:bodyPr/>
          <a:lstStyle/>
          <a:p>
            <a:pPr lvl="0"/>
            <a:fld id="{DD3BC59F-07B9-4035-A068-7472A2E406B2}" type="slidenum">
              <a:rPr lang="en-GB" smtClean="0"/>
              <a:t>‹#›</a:t>
            </a:fld>
            <a:endParaRPr lang="en-GB"/>
          </a:p>
        </p:txBody>
      </p:sp>
    </p:spTree>
    <p:extLst>
      <p:ext uri="{BB962C8B-B14F-4D97-AF65-F5344CB8AC3E}">
        <p14:creationId xmlns:p14="http://schemas.microsoft.com/office/powerpoint/2010/main" val="2067440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5DF271E0-5660-4CB9-B115-7E84C0E2A6A4}" type="datetime1">
              <a:rPr lang="en-GB" smtClean="0"/>
              <a:pPr lvl="0"/>
              <a:t>26/01/2023</a:t>
            </a:fld>
            <a:endParaRPr lang="en-GB"/>
          </a:p>
        </p:txBody>
      </p:sp>
      <p:sp>
        <p:nvSpPr>
          <p:cNvPr id="3" name="Footer Placeholder 2"/>
          <p:cNvSpPr>
            <a:spLocks noGrp="1"/>
          </p:cNvSpPr>
          <p:nvPr>
            <p:ph type="ftr" sz="quarter" idx="11"/>
          </p:nvPr>
        </p:nvSpPr>
        <p:spPr/>
        <p:txBody>
          <a:bodyPr/>
          <a:lstStyle/>
          <a:p>
            <a:pPr lvl="0"/>
            <a:endParaRPr lang="en-GB"/>
          </a:p>
        </p:txBody>
      </p:sp>
      <p:sp>
        <p:nvSpPr>
          <p:cNvPr id="4" name="Slide Number Placeholder 3"/>
          <p:cNvSpPr>
            <a:spLocks noGrp="1"/>
          </p:cNvSpPr>
          <p:nvPr>
            <p:ph type="sldNum" sz="quarter" idx="12"/>
          </p:nvPr>
        </p:nvSpPr>
        <p:spPr/>
        <p:txBody>
          <a:bodyPr/>
          <a:lstStyle/>
          <a:p>
            <a:pPr lvl="0"/>
            <a:fld id="{E5BE7D95-FD14-48C2-B768-84E96F050222}" type="slidenum">
              <a:rPr lang="en-GB" smtClean="0"/>
              <a:t>‹#›</a:t>
            </a:fld>
            <a:endParaRPr lang="en-GB"/>
          </a:p>
        </p:txBody>
      </p:sp>
    </p:spTree>
    <p:extLst>
      <p:ext uri="{BB962C8B-B14F-4D97-AF65-F5344CB8AC3E}">
        <p14:creationId xmlns:p14="http://schemas.microsoft.com/office/powerpoint/2010/main" val="1382001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a:fld id="{818ECBAE-C9D1-4148-8CFF-54FF313373C5}" type="datetime1">
              <a:rPr lang="en-GB" smtClean="0"/>
              <a:pPr lvl="0"/>
              <a:t>26/01/2023</a:t>
            </a:fld>
            <a:endParaRPr lang="en-GB"/>
          </a:p>
        </p:txBody>
      </p:sp>
      <p:sp>
        <p:nvSpPr>
          <p:cNvPr id="6" name="Footer Placeholder 5"/>
          <p:cNvSpPr>
            <a:spLocks noGrp="1"/>
          </p:cNvSpPr>
          <p:nvPr>
            <p:ph type="ftr" sz="quarter" idx="11"/>
          </p:nvPr>
        </p:nvSpPr>
        <p:spPr/>
        <p:txBody>
          <a:bodyPr/>
          <a:lstStyle/>
          <a:p>
            <a:pPr lvl="0"/>
            <a:endParaRPr lang="en-GB"/>
          </a:p>
        </p:txBody>
      </p:sp>
      <p:sp>
        <p:nvSpPr>
          <p:cNvPr id="7" name="Slide Number Placeholder 6"/>
          <p:cNvSpPr>
            <a:spLocks noGrp="1"/>
          </p:cNvSpPr>
          <p:nvPr>
            <p:ph type="sldNum" sz="quarter" idx="12"/>
          </p:nvPr>
        </p:nvSpPr>
        <p:spPr/>
        <p:txBody>
          <a:bodyPr/>
          <a:lstStyle/>
          <a:p>
            <a:pPr lvl="0"/>
            <a:fld id="{809DC4B0-3F3E-4CE9-98B6-395CF2147621}" type="slidenum">
              <a:rPr lang="en-GB" smtClean="0"/>
              <a:t>‹#›</a:t>
            </a:fld>
            <a:endParaRPr lang="en-GB"/>
          </a:p>
        </p:txBody>
      </p:sp>
    </p:spTree>
    <p:extLst>
      <p:ext uri="{BB962C8B-B14F-4D97-AF65-F5344CB8AC3E}">
        <p14:creationId xmlns:p14="http://schemas.microsoft.com/office/powerpoint/2010/main" val="871606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a:fld id="{818ECBAE-C9D1-4148-8CFF-54FF313373C5}" type="datetime1">
              <a:rPr lang="en-GB" smtClean="0"/>
              <a:pPr lvl="0"/>
              <a:t>26/01/2023</a:t>
            </a:fld>
            <a:endParaRPr lang="en-GB"/>
          </a:p>
        </p:txBody>
      </p:sp>
      <p:sp>
        <p:nvSpPr>
          <p:cNvPr id="6" name="Footer Placeholder 5"/>
          <p:cNvSpPr>
            <a:spLocks noGrp="1"/>
          </p:cNvSpPr>
          <p:nvPr>
            <p:ph type="ftr" sz="quarter" idx="11"/>
          </p:nvPr>
        </p:nvSpPr>
        <p:spPr/>
        <p:txBody>
          <a:bodyPr/>
          <a:lstStyle/>
          <a:p>
            <a:pPr lvl="0"/>
            <a:endParaRPr lang="en-GB"/>
          </a:p>
        </p:txBody>
      </p:sp>
      <p:sp>
        <p:nvSpPr>
          <p:cNvPr id="7" name="Slide Number Placeholder 6"/>
          <p:cNvSpPr>
            <a:spLocks noGrp="1"/>
          </p:cNvSpPr>
          <p:nvPr>
            <p:ph type="sldNum" sz="quarter" idx="12"/>
          </p:nvPr>
        </p:nvSpPr>
        <p:spPr/>
        <p:txBody>
          <a:bodyPr/>
          <a:lstStyle/>
          <a:p>
            <a:pPr lvl="0"/>
            <a:fld id="{809DC4B0-3F3E-4CE9-98B6-395CF2147621}" type="slidenum">
              <a:rPr lang="en-GB" smtClean="0"/>
              <a:t>‹#›</a:t>
            </a:fld>
            <a:endParaRPr lang="en-GB"/>
          </a:p>
        </p:txBody>
      </p:sp>
    </p:spTree>
    <p:extLst>
      <p:ext uri="{BB962C8B-B14F-4D97-AF65-F5344CB8AC3E}">
        <p14:creationId xmlns:p14="http://schemas.microsoft.com/office/powerpoint/2010/main" val="3100032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pPr lvl="0"/>
            <a:fld id="{818ECBAE-C9D1-4148-8CFF-54FF313373C5}" type="datetime1">
              <a:rPr lang="en-GB" smtClean="0"/>
              <a:pPr lvl="0"/>
              <a:t>26/01/2023</a:t>
            </a:fld>
            <a:endParaRPr lang="en-GB"/>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pPr lvl="0"/>
            <a:endParaRPr lang="en-GB"/>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pPr lvl="0"/>
            <a:fld id="{809DC4B0-3F3E-4CE9-98B6-395CF2147621}" type="slidenum">
              <a:rPr lang="en-GB" smtClean="0"/>
              <a:t>‹#›</a:t>
            </a:fld>
            <a:endParaRPr lang="en-GB"/>
          </a:p>
        </p:txBody>
      </p:sp>
    </p:spTree>
    <p:extLst>
      <p:ext uri="{BB962C8B-B14F-4D97-AF65-F5344CB8AC3E}">
        <p14:creationId xmlns:p14="http://schemas.microsoft.com/office/powerpoint/2010/main" val="2895902190"/>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26.png"/><Relationship Id="rId3" Type="http://schemas.openxmlformats.org/officeDocument/2006/relationships/image" Target="../media/image181.png"/><Relationship Id="rId7" Type="http://schemas.openxmlformats.org/officeDocument/2006/relationships/image" Target="../media/image22.png"/><Relationship Id="rId12"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4.png"/><Relationship Id="rId5" Type="http://schemas.openxmlformats.org/officeDocument/2006/relationships/image" Target="../media/image20.png"/><Relationship Id="rId10" Type="http://schemas.openxmlformats.org/officeDocument/2006/relationships/image" Target="../media/image23.png"/><Relationship Id="rId4" Type="http://schemas.openxmlformats.org/officeDocument/2006/relationships/image" Target="../media/image191.png"/><Relationship Id="rId9" Type="http://schemas.openxmlformats.org/officeDocument/2006/relationships/image" Target="../media/image34.png"/><Relationship Id="rId14" Type="http://schemas.microsoft.com/office/2007/relationships/hdphoto" Target="../media/hdphoto2.wdp"/></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80.png"/><Relationship Id="rId7"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41.png"/><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24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37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microsoft.com/office/2007/relationships/hdphoto" Target="../media/hdphoto3.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7.svg"/></Relationships>
</file>

<file path=ppt/slides/_rels/slide19.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90.png"/><Relationship Id="rId13" Type="http://schemas.openxmlformats.org/officeDocument/2006/relationships/image" Target="../media/image241.png"/><Relationship Id="rId3" Type="http://schemas.openxmlformats.org/officeDocument/2006/relationships/image" Target="../media/image50.tmp"/><Relationship Id="rId7" Type="http://schemas.openxmlformats.org/officeDocument/2006/relationships/image" Target="../media/image180.png"/><Relationship Id="rId2" Type="http://schemas.openxmlformats.org/officeDocument/2006/relationships/notesSlide" Target="../notesSlides/notesSlide19.xml"/><Relationship Id="rId16" Type="http://schemas.openxmlformats.org/officeDocument/2006/relationships/image" Target="../media/image530.png"/><Relationship Id="rId1" Type="http://schemas.openxmlformats.org/officeDocument/2006/relationships/slideLayout" Target="../slideLayouts/slideLayout2.xml"/><Relationship Id="rId6" Type="http://schemas.openxmlformats.org/officeDocument/2006/relationships/image" Target="../media/image170.png"/><Relationship Id="rId11" Type="http://schemas.openxmlformats.org/officeDocument/2006/relationships/image" Target="../media/image53.png"/><Relationship Id="rId5" Type="http://schemas.openxmlformats.org/officeDocument/2006/relationships/image" Target="../media/image160.png"/><Relationship Id="rId15" Type="http://schemas.openxmlformats.org/officeDocument/2006/relationships/image" Target="../media/image260.png"/><Relationship Id="rId10" Type="http://schemas.openxmlformats.org/officeDocument/2006/relationships/image" Target="../media/image210.png"/><Relationship Id="rId4" Type="http://schemas.openxmlformats.org/officeDocument/2006/relationships/image" Target="../media/image52.png"/><Relationship Id="rId9" Type="http://schemas.openxmlformats.org/officeDocument/2006/relationships/image" Target="../media/image201.png"/><Relationship Id="rId14" Type="http://schemas.openxmlformats.org/officeDocument/2006/relationships/image" Target="../media/image251.png"/></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20.png"/><Relationship Id="rId3" Type="http://schemas.openxmlformats.org/officeDocument/2006/relationships/image" Target="../media/image390.png"/><Relationship Id="rId7" Type="http://schemas.openxmlformats.org/officeDocument/2006/relationships/image" Target="../media/image41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0.png"/><Relationship Id="rId4" Type="http://schemas.openxmlformats.org/officeDocument/2006/relationships/image" Target="../media/image400.png"/></Relationships>
</file>

<file path=ppt/slides/_rels/slide2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8.xml.rels><?xml version="1.0" encoding="UTF-8" standalone="yes"?>
<Relationships xmlns="http://schemas.openxmlformats.org/package/2006/relationships"><Relationship Id="rId3" Type="http://schemas.openxmlformats.org/officeDocument/2006/relationships/image" Target="../media/image61.tmp"/><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64.tmp"/><Relationship Id="rId5" Type="http://schemas.openxmlformats.org/officeDocument/2006/relationships/image" Target="../media/image63.tmp"/><Relationship Id="rId4" Type="http://schemas.openxmlformats.org/officeDocument/2006/relationships/image" Target="../media/image62.tmp"/></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2" Type="http://schemas.openxmlformats.org/officeDocument/2006/relationships/image" Target="../media/image65.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7.tmp"/><Relationship Id="rId2" Type="http://schemas.openxmlformats.org/officeDocument/2006/relationships/image" Target="../media/image66.tmp"/><Relationship Id="rId1" Type="http://schemas.openxmlformats.org/officeDocument/2006/relationships/slideLayout" Target="../slideLayouts/slideLayout2.xml"/><Relationship Id="rId5" Type="http://schemas.openxmlformats.org/officeDocument/2006/relationships/image" Target="../media/image490.png"/><Relationship Id="rId4" Type="http://schemas.openxmlformats.org/officeDocument/2006/relationships/image" Target="../media/image68.tmp"/></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00.png"/><Relationship Id="rId2" Type="http://schemas.openxmlformats.org/officeDocument/2006/relationships/image" Target="../media/image5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3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72.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4.tmp"/><Relationship Id="rId2" Type="http://schemas.openxmlformats.org/officeDocument/2006/relationships/image" Target="../media/image73.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microsoft.com/office/2007/relationships/hdphoto" Target="../media/hdphoto1.wdp"/><Relationship Id="rId7" Type="http://schemas.openxmlformats.org/officeDocument/2006/relationships/image" Target="../media/image9.png"/><Relationship Id="rId12"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6.png"/><Relationship Id="rId5" Type="http://schemas.openxmlformats.org/officeDocument/2006/relationships/image" Target="../media/image7.png"/><Relationship Id="rId10" Type="http://schemas.openxmlformats.org/officeDocument/2006/relationships/image" Target="../media/image51.png"/><Relationship Id="rId9"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5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17.png"/><Relationship Id="rId4" Type="http://schemas.openxmlformats.org/officeDocument/2006/relationships/image" Target="../media/image281.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80.png"/><Relationship Id="rId5" Type="http://schemas.openxmlformats.org/officeDocument/2006/relationships/image" Target="../media/image20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EADE4-66DD-CF89-A6A7-53B9FB04DA4C}"/>
              </a:ext>
            </a:extLst>
          </p:cNvPr>
          <p:cNvSpPr>
            <a:spLocks noGrp="1"/>
          </p:cNvSpPr>
          <p:nvPr>
            <p:ph type="title"/>
          </p:nvPr>
        </p:nvSpPr>
        <p:spPr/>
        <p:txBody>
          <a:bodyPr>
            <a:noAutofit/>
          </a:bodyPr>
          <a:lstStyle/>
          <a:p>
            <a:r>
              <a:rPr lang="en-GB" sz="5000" b="1" i="0" dirty="0">
                <a:effectLst/>
                <a:latin typeface="Arial" panose="020B0604020202020204" pitchFamily="34" charset="0"/>
              </a:rPr>
              <a:t>Structural Effects of Metallicity on Circumstellar Discs</a:t>
            </a:r>
            <a:endParaRPr lang="en-GB" sz="5000" b="1" dirty="0"/>
          </a:p>
        </p:txBody>
      </p:sp>
      <p:graphicFrame>
        <p:nvGraphicFramePr>
          <p:cNvPr id="50" name="TextBox 7">
            <a:extLst>
              <a:ext uri="{FF2B5EF4-FFF2-40B4-BE49-F238E27FC236}">
                <a16:creationId xmlns:a16="http://schemas.microsoft.com/office/drawing/2014/main" id="{F76B5A05-53E9-2985-C29A-F9565C7BEFAA}"/>
              </a:ext>
            </a:extLst>
          </p:cNvPr>
          <p:cNvGraphicFramePr/>
          <p:nvPr>
            <p:extLst>
              <p:ext uri="{D42A27DB-BD31-4B8C-83A1-F6EECF244321}">
                <p14:modId xmlns:p14="http://schemas.microsoft.com/office/powerpoint/2010/main" val="182262423"/>
              </p:ext>
            </p:extLst>
          </p:nvPr>
        </p:nvGraphicFramePr>
        <p:xfrm>
          <a:off x="770298" y="2242607"/>
          <a:ext cx="7709740" cy="42473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934566"/>
      </p:ext>
    </p:extLst>
  </p:cSld>
  <p:clrMapOvr>
    <a:masterClrMapping/>
  </p:clrMapOvr>
  <mc:AlternateContent xmlns:mc="http://schemas.openxmlformats.org/markup-compatibility/2006" xmlns:p14="http://schemas.microsoft.com/office/powerpoint/2010/main">
    <mc:Choice Requires="p14">
      <p:transition spd="slow" p14:dur="2000" advTm="4527"/>
    </mc:Choice>
    <mc:Fallback xmlns="">
      <p:transition spd="slow" advTm="452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76E44-FB7C-A2B0-E14C-1D6BFD516C40}"/>
              </a:ext>
            </a:extLst>
          </p:cNvPr>
          <p:cNvSpPr>
            <a:spLocks noGrp="1"/>
          </p:cNvSpPr>
          <p:nvPr>
            <p:ph type="title"/>
          </p:nvPr>
        </p:nvSpPr>
        <p:spPr>
          <a:xfrm>
            <a:off x="3385804" y="449343"/>
            <a:ext cx="3688764" cy="1356360"/>
          </a:xfrm>
        </p:spPr>
        <p:txBody>
          <a:bodyPr/>
          <a:lstStyle/>
          <a:p>
            <a:r>
              <a:rPr lang="en-GB" dirty="0"/>
              <a:t>Heating term</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657A00-7209-0354-DD21-891E2486D0FC}"/>
                  </a:ext>
                </a:extLst>
              </p:cNvPr>
              <p:cNvSpPr txBox="1"/>
              <p:nvPr/>
            </p:nvSpPr>
            <p:spPr>
              <a:xfrm>
                <a:off x="351651" y="2409681"/>
                <a:ext cx="3835400"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smtClean="0">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𝑄</m:t>
                          </m:r>
                        </m:e>
                        <m:sub>
                          <m:r>
                            <a:rPr lang="en-GB" i="1">
                              <a:solidFill>
                                <a:schemeClr val="tx1"/>
                              </a:solidFill>
                              <a:latin typeface="Cambria Math" panose="02040503050406030204" pitchFamily="18" charset="0"/>
                            </a:rPr>
                            <m:t>h𝑒𝑎𝑡</m:t>
                          </m:r>
                        </m:sub>
                      </m:sSub>
                      <m:r>
                        <a:rPr lang="en-GB" i="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m:rPr>
                              <m:sty m:val="p"/>
                            </m:rPr>
                            <a:rPr lang="en-GB" i="0">
                              <a:solidFill>
                                <a:schemeClr val="tx1"/>
                              </a:solidFill>
                              <a:latin typeface="Cambria Math" panose="02040503050406030204" pitchFamily="18" charset="0"/>
                            </a:rPr>
                            <m:t>Ψ</m:t>
                          </m:r>
                        </m:e>
                        <m:sub>
                          <m:r>
                            <a:rPr lang="en-GB" i="1">
                              <a:solidFill>
                                <a:schemeClr val="tx1"/>
                              </a:solidFill>
                              <a:latin typeface="Cambria Math" panose="02040503050406030204" pitchFamily="18" charset="0"/>
                            </a:rPr>
                            <m:t>𝑠</m:t>
                          </m:r>
                        </m:sub>
                      </m:sSub>
                      <m:d>
                        <m:dPr>
                          <m:ctrlPr>
                            <a:rPr lang="en-GB" i="1">
                              <a:solidFill>
                                <a:schemeClr val="tx1"/>
                              </a:solidFill>
                              <a:latin typeface="Cambria Math" panose="02040503050406030204" pitchFamily="18" charset="0"/>
                            </a:rPr>
                          </m:ctrlPr>
                        </m:dPr>
                        <m:e>
                          <m:f>
                            <m:fPr>
                              <m:ctrlPr>
                                <a:rPr lang="en-GB" i="1">
                                  <a:solidFill>
                                    <a:schemeClr val="tx1"/>
                                  </a:solidFill>
                                  <a:latin typeface="Cambria Math" panose="02040503050406030204" pitchFamily="18" charset="0"/>
                                </a:rPr>
                              </m:ctrlPr>
                            </m:fPr>
                            <m:num>
                              <m:r>
                                <a:rPr lang="en-GB" i="0">
                                  <a:solidFill>
                                    <a:schemeClr val="tx1"/>
                                  </a:solidFill>
                                  <a:latin typeface="Cambria Math" panose="02040503050406030204" pitchFamily="18" charset="0"/>
                                </a:rPr>
                                <m:t>1</m:t>
                              </m:r>
                            </m:num>
                            <m:den>
                              <m:r>
                                <a:rPr lang="en-GB" i="0">
                                  <a:solidFill>
                                    <a:schemeClr val="tx1"/>
                                  </a:solidFill>
                                  <a:latin typeface="Cambria Math" panose="02040503050406030204" pitchFamily="18" charset="0"/>
                                </a:rPr>
                                <m:t>2</m:t>
                              </m:r>
                            </m:den>
                          </m:f>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𝑄</m:t>
                              </m:r>
                            </m:e>
                            <m:sub>
                              <m:r>
                                <a:rPr lang="en-GB" i="1">
                                  <a:solidFill>
                                    <a:schemeClr val="tx1"/>
                                  </a:solidFill>
                                  <a:latin typeface="Cambria Math" panose="02040503050406030204" pitchFamily="18" charset="0"/>
                                </a:rPr>
                                <m:t>𝑖𝑟𝑟</m:t>
                              </m:r>
                            </m:sub>
                          </m:sSub>
                          <m:r>
                            <a:rPr lang="en-GB" i="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𝑄</m:t>
                              </m:r>
                            </m:e>
                            <m:sub>
                              <m:r>
                                <a:rPr lang="en-GB" i="1">
                                  <a:solidFill>
                                    <a:schemeClr val="tx1"/>
                                  </a:solidFill>
                                  <a:latin typeface="Cambria Math" panose="02040503050406030204" pitchFamily="18" charset="0"/>
                                </a:rPr>
                                <m:t>𝑣𝑖𝑠𝑐</m:t>
                              </m:r>
                            </m:sub>
                          </m:sSub>
                          <m:r>
                            <a:rPr lang="en-GB" i="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𝑄</m:t>
                              </m:r>
                            </m:e>
                            <m:sub>
                              <m:r>
                                <a:rPr lang="en-GB" i="1">
                                  <a:solidFill>
                                    <a:schemeClr val="tx1"/>
                                  </a:solidFill>
                                  <a:latin typeface="Cambria Math" panose="02040503050406030204" pitchFamily="18" charset="0"/>
                                </a:rPr>
                                <m:t>𝑐𝑜𝑛𝑑</m:t>
                              </m:r>
                            </m:sub>
                          </m:sSub>
                        </m:e>
                      </m:d>
                    </m:oMath>
                  </m:oMathPara>
                </a14:m>
                <a:endParaRPr lang="en-GB" dirty="0">
                  <a:solidFill>
                    <a:schemeClr val="tx1"/>
                  </a:solidFill>
                </a:endParaRPr>
              </a:p>
            </p:txBody>
          </p:sp>
        </mc:Choice>
        <mc:Fallback xmlns="">
          <p:sp>
            <p:nvSpPr>
              <p:cNvPr id="13" name="TextBox 12">
                <a:extLst>
                  <a:ext uri="{FF2B5EF4-FFF2-40B4-BE49-F238E27FC236}">
                    <a16:creationId xmlns:a16="http://schemas.microsoft.com/office/drawing/2014/main" id="{5A657A00-7209-0354-DD21-891E2486D0FC}"/>
                  </a:ext>
                </a:extLst>
              </p:cNvPr>
              <p:cNvSpPr txBox="1">
                <a:spLocks noRot="1" noChangeAspect="1" noMove="1" noResize="1" noEditPoints="1" noAdjustHandles="1" noChangeArrowheads="1" noChangeShapeType="1" noTextEdit="1"/>
              </p:cNvSpPr>
              <p:nvPr/>
            </p:nvSpPr>
            <p:spPr>
              <a:xfrm>
                <a:off x="351651" y="2409681"/>
                <a:ext cx="3835400" cy="714683"/>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40AC85A-714A-A4EE-A039-C6F95931AADC}"/>
                  </a:ext>
                </a:extLst>
              </p:cNvPr>
              <p:cNvSpPr txBox="1"/>
              <p:nvPr/>
            </p:nvSpPr>
            <p:spPr>
              <a:xfrm>
                <a:off x="456174" y="3338858"/>
                <a:ext cx="161238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smtClean="0">
                              <a:solidFill>
                                <a:srgbClr val="836967"/>
                              </a:solidFill>
                              <a:latin typeface="Cambria Math" panose="02040503050406030204" pitchFamily="18" charset="0"/>
                            </a:rPr>
                          </m:ctrlPr>
                        </m:sSubPr>
                        <m:e>
                          <m:r>
                            <a:rPr lang="en-GB" i="1">
                              <a:latin typeface="Cambria Math" panose="02040503050406030204" pitchFamily="18" charset="0"/>
                            </a:rPr>
                            <m:t>𝑄</m:t>
                          </m:r>
                        </m:e>
                        <m:sub>
                          <m:r>
                            <a:rPr lang="en-GB" i="1">
                              <a:latin typeface="Cambria Math" panose="02040503050406030204" pitchFamily="18" charset="0"/>
                            </a:rPr>
                            <m:t>𝑐𝑜𝑜𝑙</m:t>
                          </m:r>
                        </m:sub>
                      </m:sSub>
                      <m:r>
                        <a:rPr lang="en-GB" i="0">
                          <a:latin typeface="Cambria Math" panose="02040503050406030204" pitchFamily="18" charset="0"/>
                        </a:rPr>
                        <m:t>=</m:t>
                      </m:r>
                      <m:sSub>
                        <m:sSubPr>
                          <m:ctrlPr>
                            <a:rPr lang="en-GB" i="1">
                              <a:solidFill>
                                <a:srgbClr val="836967"/>
                              </a:solidFill>
                              <a:latin typeface="Cambria Math" panose="02040503050406030204" pitchFamily="18" charset="0"/>
                            </a:rPr>
                          </m:ctrlPr>
                        </m:sSubPr>
                        <m:e>
                          <m:r>
                            <m:rPr>
                              <m:sty m:val="p"/>
                            </m:rPr>
                            <a:rPr lang="en-GB" i="0">
                              <a:latin typeface="Cambria Math" panose="02040503050406030204" pitchFamily="18" charset="0"/>
                            </a:rPr>
                            <m:t>Ψ</m:t>
                          </m:r>
                        </m:e>
                        <m:sub>
                          <m:r>
                            <a:rPr lang="en-GB" i="1">
                              <a:latin typeface="Cambria Math" panose="02040503050406030204" pitchFamily="18" charset="0"/>
                            </a:rPr>
                            <m:t>𝑖</m:t>
                          </m:r>
                        </m:sub>
                      </m:sSub>
                      <m:r>
                        <m:rPr>
                          <m:sty m:val="p"/>
                        </m:rPr>
                        <a:rPr lang="en-GB" i="0">
                          <a:latin typeface="Cambria Math" panose="02040503050406030204" pitchFamily="18" charset="0"/>
                        </a:rPr>
                        <m:t>σ</m:t>
                      </m:r>
                      <m:sSup>
                        <m:sSupPr>
                          <m:ctrlPr>
                            <a:rPr lang="en-GB" i="1">
                              <a:solidFill>
                                <a:srgbClr val="836967"/>
                              </a:solidFill>
                              <a:latin typeface="Cambria Math" panose="02040503050406030204" pitchFamily="18" charset="0"/>
                            </a:rPr>
                          </m:ctrlPr>
                        </m:sSupPr>
                        <m:e>
                          <m:r>
                            <a:rPr lang="en-GB" i="1">
                              <a:latin typeface="Cambria Math" panose="02040503050406030204" pitchFamily="18" charset="0"/>
                            </a:rPr>
                            <m:t>𝑇</m:t>
                          </m:r>
                        </m:e>
                        <m:sup>
                          <m:r>
                            <a:rPr lang="en-GB" i="0">
                              <a:latin typeface="Cambria Math" panose="02040503050406030204" pitchFamily="18" charset="0"/>
                            </a:rPr>
                            <m:t>4</m:t>
                          </m:r>
                        </m:sup>
                      </m:sSup>
                    </m:oMath>
                  </m:oMathPara>
                </a14:m>
                <a:endParaRPr lang="en-GB" dirty="0"/>
              </a:p>
            </p:txBody>
          </p:sp>
        </mc:Choice>
        <mc:Fallback xmlns="">
          <p:sp>
            <p:nvSpPr>
              <p:cNvPr id="15" name="TextBox 14">
                <a:extLst>
                  <a:ext uri="{FF2B5EF4-FFF2-40B4-BE49-F238E27FC236}">
                    <a16:creationId xmlns:a16="http://schemas.microsoft.com/office/drawing/2014/main" id="{040AC85A-714A-A4EE-A039-C6F95931AADC}"/>
                  </a:ext>
                </a:extLst>
              </p:cNvPr>
              <p:cNvSpPr txBox="1">
                <a:spLocks noRot="1" noChangeAspect="1" noMove="1" noResize="1" noEditPoints="1" noAdjustHandles="1" noChangeArrowheads="1" noChangeShapeType="1" noTextEdit="1"/>
              </p:cNvSpPr>
              <p:nvPr/>
            </p:nvSpPr>
            <p:spPr>
              <a:xfrm>
                <a:off x="456174" y="3338858"/>
                <a:ext cx="1612388" cy="369332"/>
              </a:xfrm>
              <a:prstGeom prst="rect">
                <a:avLst/>
              </a:prstGeom>
              <a:blipFill>
                <a:blip r:embed="rId4"/>
                <a:stretch>
                  <a:fillRect l="-379" b="-1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350B456-2EE1-4427-3E6E-B4E5E217FA89}"/>
                  </a:ext>
                </a:extLst>
              </p:cNvPr>
              <p:cNvSpPr txBox="1"/>
              <p:nvPr/>
            </p:nvSpPr>
            <p:spPr>
              <a:xfrm>
                <a:off x="449447" y="5674558"/>
                <a:ext cx="1612387" cy="6889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GB" i="1" smtClean="0">
                              <a:solidFill>
                                <a:schemeClr val="tx1"/>
                              </a:solidFill>
                              <a:latin typeface="Cambria Math" panose="02040503050406030204" pitchFamily="18" charset="0"/>
                            </a:rPr>
                          </m:ctrlPr>
                        </m:fPr>
                        <m:num>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𝐻</m:t>
                              </m:r>
                            </m:e>
                            <m:sub>
                              <m:r>
                                <a:rPr lang="en-GB" i="1">
                                  <a:solidFill>
                                    <a:schemeClr val="tx1"/>
                                  </a:solidFill>
                                  <a:latin typeface="Cambria Math" panose="02040503050406030204" pitchFamily="18" charset="0"/>
                                </a:rPr>
                                <m:t>𝑟𝑖𝑚</m:t>
                              </m:r>
                            </m:sub>
                          </m:sSub>
                        </m:num>
                        <m:den>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𝑅</m:t>
                              </m:r>
                            </m:e>
                            <m:sub>
                              <m:r>
                                <a:rPr lang="en-GB" i="1">
                                  <a:solidFill>
                                    <a:schemeClr val="tx1"/>
                                  </a:solidFill>
                                  <a:latin typeface="Cambria Math" panose="02040503050406030204" pitchFamily="18" charset="0"/>
                                </a:rPr>
                                <m:t>𝑟𝑖𝑚</m:t>
                              </m:r>
                            </m:sub>
                          </m:sSub>
                        </m:den>
                      </m:f>
                      <m:r>
                        <a:rPr lang="en-GB" i="0">
                          <a:solidFill>
                            <a:schemeClr val="tx1"/>
                          </a:solidFill>
                          <a:latin typeface="Cambria Math" panose="02040503050406030204" pitchFamily="18" charset="0"/>
                        </a:rPr>
                        <m:t>=</m:t>
                      </m:r>
                      <m:f>
                        <m:fPr>
                          <m:ctrlPr>
                            <a:rPr lang="en-GB" i="1">
                              <a:solidFill>
                                <a:schemeClr val="tx1"/>
                              </a:solidFill>
                              <a:latin typeface="Cambria Math" panose="02040503050406030204" pitchFamily="18" charset="0"/>
                            </a:rPr>
                          </m:ctrlPr>
                        </m:fPr>
                        <m:num>
                          <m:sSub>
                            <m:sSubPr>
                              <m:ctrlPr>
                                <a:rPr lang="en-GB" b="0" i="1" smtClean="0">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𝐻</m:t>
                              </m:r>
                            </m:e>
                            <m:sub>
                              <m:r>
                                <a:rPr lang="en-GB" b="0" i="1" smtClean="0">
                                  <a:solidFill>
                                    <a:schemeClr val="tx1"/>
                                  </a:solidFill>
                                  <a:latin typeface="Cambria Math" panose="02040503050406030204" pitchFamily="18" charset="0"/>
                                </a:rPr>
                                <m:t>𝑠</m:t>
                              </m:r>
                            </m:sub>
                          </m:sSub>
                        </m:num>
                        <m:den>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𝑅</m:t>
                              </m:r>
                            </m:e>
                            <m:sub>
                              <m:r>
                                <a:rPr lang="en-GB" i="1">
                                  <a:solidFill>
                                    <a:schemeClr val="tx1"/>
                                  </a:solidFill>
                                  <a:latin typeface="Cambria Math" panose="02040503050406030204" pitchFamily="18" charset="0"/>
                                </a:rPr>
                                <m:t>𝑓𝑙𝑎𝑟𝑒</m:t>
                              </m:r>
                            </m:sub>
                          </m:sSub>
                        </m:den>
                      </m:f>
                    </m:oMath>
                  </m:oMathPara>
                </a14:m>
                <a:endParaRPr lang="en-GB" dirty="0"/>
              </a:p>
            </p:txBody>
          </p:sp>
        </mc:Choice>
        <mc:Fallback xmlns="">
          <p:sp>
            <p:nvSpPr>
              <p:cNvPr id="17" name="TextBox 16">
                <a:extLst>
                  <a:ext uri="{FF2B5EF4-FFF2-40B4-BE49-F238E27FC236}">
                    <a16:creationId xmlns:a16="http://schemas.microsoft.com/office/drawing/2014/main" id="{0350B456-2EE1-4427-3E6E-B4E5E217FA89}"/>
                  </a:ext>
                </a:extLst>
              </p:cNvPr>
              <p:cNvSpPr txBox="1">
                <a:spLocks noRot="1" noChangeAspect="1" noMove="1" noResize="1" noEditPoints="1" noAdjustHandles="1" noChangeArrowheads="1" noChangeShapeType="1" noTextEdit="1"/>
              </p:cNvSpPr>
              <p:nvPr/>
            </p:nvSpPr>
            <p:spPr>
              <a:xfrm>
                <a:off x="449447" y="5674558"/>
                <a:ext cx="1612387" cy="688971"/>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C573796-DB4E-361F-5BD9-BA3F2B8099CD}"/>
                  </a:ext>
                </a:extLst>
              </p:cNvPr>
              <p:cNvSpPr txBox="1"/>
              <p:nvPr/>
            </p:nvSpPr>
            <p:spPr>
              <a:xfrm>
                <a:off x="456174" y="4327699"/>
                <a:ext cx="5812667"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smtClean="0">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𝑄</m:t>
                          </m:r>
                        </m:e>
                        <m:sub>
                          <m:r>
                            <a:rPr lang="en-GB" i="1">
                              <a:solidFill>
                                <a:schemeClr val="tx1"/>
                              </a:solidFill>
                              <a:latin typeface="Cambria Math" panose="02040503050406030204" pitchFamily="18" charset="0"/>
                            </a:rPr>
                            <m:t>𝑐𝑜𝑜𝑙</m:t>
                          </m:r>
                        </m:sub>
                      </m:sSub>
                      <m:d>
                        <m:dPr>
                          <m:begChr m:val="["/>
                          <m:endChr m:val="]"/>
                          <m:ctrlPr>
                            <a:rPr lang="en-GB" i="1">
                              <a:solidFill>
                                <a:schemeClr val="tx1"/>
                              </a:solidFill>
                              <a:latin typeface="Cambria Math" panose="02040503050406030204" pitchFamily="18" charset="0"/>
                            </a:rPr>
                          </m:ctrlPr>
                        </m:dPr>
                        <m:e>
                          <m:r>
                            <a:rPr lang="en-GB" i="1">
                              <a:solidFill>
                                <a:schemeClr val="tx1"/>
                              </a:solidFill>
                              <a:latin typeface="Cambria Math" panose="02040503050406030204" pitchFamily="18" charset="0"/>
                            </a:rPr>
                            <m:t>𝑖</m:t>
                          </m:r>
                        </m:e>
                      </m:d>
                      <m:r>
                        <a:rPr lang="en-GB" i="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m:rPr>
                              <m:sty m:val="p"/>
                            </m:rPr>
                            <a:rPr lang="en-GB" i="0">
                              <a:solidFill>
                                <a:schemeClr val="tx1"/>
                              </a:solidFill>
                              <a:latin typeface="Cambria Math" panose="02040503050406030204" pitchFamily="18" charset="0"/>
                            </a:rPr>
                            <m:t>Ψ</m:t>
                          </m:r>
                        </m:e>
                        <m:sub>
                          <m:r>
                            <a:rPr lang="en-GB" i="1">
                              <a:solidFill>
                                <a:schemeClr val="tx1"/>
                              </a:solidFill>
                              <a:latin typeface="Cambria Math" panose="02040503050406030204" pitchFamily="18" charset="0"/>
                            </a:rPr>
                            <m:t>𝑠</m:t>
                          </m:r>
                        </m:sub>
                      </m:sSub>
                      <m:d>
                        <m:dPr>
                          <m:ctrlPr>
                            <a:rPr lang="en-GB" i="1">
                              <a:solidFill>
                                <a:schemeClr val="tx1"/>
                              </a:solidFill>
                              <a:latin typeface="Cambria Math" panose="02040503050406030204" pitchFamily="18" charset="0"/>
                            </a:rPr>
                          </m:ctrlPr>
                        </m:dPr>
                        <m:e>
                          <m:f>
                            <m:fPr>
                              <m:ctrlPr>
                                <a:rPr lang="en-GB" i="1">
                                  <a:solidFill>
                                    <a:schemeClr val="tx1"/>
                                  </a:solidFill>
                                  <a:latin typeface="Cambria Math" panose="02040503050406030204" pitchFamily="18" charset="0"/>
                                </a:rPr>
                              </m:ctrlPr>
                            </m:fPr>
                            <m:num>
                              <m:r>
                                <a:rPr lang="en-GB" i="0">
                                  <a:solidFill>
                                    <a:schemeClr val="tx1"/>
                                  </a:solidFill>
                                  <a:latin typeface="Cambria Math" panose="02040503050406030204" pitchFamily="18" charset="0"/>
                                </a:rPr>
                                <m:t>1</m:t>
                              </m:r>
                            </m:num>
                            <m:den>
                              <m:r>
                                <a:rPr lang="en-GB" i="0">
                                  <a:solidFill>
                                    <a:schemeClr val="tx1"/>
                                  </a:solidFill>
                                  <a:latin typeface="Cambria Math" panose="02040503050406030204" pitchFamily="18" charset="0"/>
                                </a:rPr>
                                <m:t>2</m:t>
                              </m:r>
                            </m:den>
                          </m:f>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𝑄</m:t>
                              </m:r>
                            </m:e>
                            <m:sub>
                              <m:r>
                                <a:rPr lang="en-GB" i="1">
                                  <a:solidFill>
                                    <a:schemeClr val="tx1"/>
                                  </a:solidFill>
                                  <a:latin typeface="Cambria Math" panose="02040503050406030204" pitchFamily="18" charset="0"/>
                                </a:rPr>
                                <m:t>𝑖𝑟𝑟</m:t>
                              </m:r>
                            </m:sub>
                          </m:sSub>
                          <m:d>
                            <m:dPr>
                              <m:begChr m:val="["/>
                              <m:endChr m:val="]"/>
                              <m:ctrlPr>
                                <a:rPr lang="en-GB" i="1">
                                  <a:solidFill>
                                    <a:schemeClr val="tx1"/>
                                  </a:solidFill>
                                  <a:latin typeface="Cambria Math" panose="02040503050406030204" pitchFamily="18" charset="0"/>
                                </a:rPr>
                              </m:ctrlPr>
                            </m:dPr>
                            <m:e>
                              <m:r>
                                <a:rPr lang="en-GB" i="1">
                                  <a:solidFill>
                                    <a:schemeClr val="tx1"/>
                                  </a:solidFill>
                                  <a:latin typeface="Cambria Math" panose="02040503050406030204" pitchFamily="18" charset="0"/>
                                </a:rPr>
                                <m:t>𝑖</m:t>
                              </m:r>
                            </m:e>
                          </m:d>
                          <m:r>
                            <a:rPr lang="en-GB" i="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𝑄</m:t>
                              </m:r>
                            </m:e>
                            <m:sub>
                              <m:r>
                                <a:rPr lang="en-GB" i="1">
                                  <a:solidFill>
                                    <a:schemeClr val="tx1"/>
                                  </a:solidFill>
                                  <a:latin typeface="Cambria Math" panose="02040503050406030204" pitchFamily="18" charset="0"/>
                                </a:rPr>
                                <m:t>𝑣𝑖𝑠𝑐</m:t>
                              </m:r>
                            </m:sub>
                          </m:sSub>
                          <m:d>
                            <m:dPr>
                              <m:begChr m:val="["/>
                              <m:endChr m:val="]"/>
                              <m:ctrlPr>
                                <a:rPr lang="en-GB" i="1">
                                  <a:solidFill>
                                    <a:schemeClr val="tx1"/>
                                  </a:solidFill>
                                  <a:latin typeface="Cambria Math" panose="02040503050406030204" pitchFamily="18" charset="0"/>
                                </a:rPr>
                              </m:ctrlPr>
                            </m:dPr>
                            <m:e>
                              <m:r>
                                <a:rPr lang="en-GB" i="1">
                                  <a:solidFill>
                                    <a:schemeClr val="tx1"/>
                                  </a:solidFill>
                                  <a:latin typeface="Cambria Math" panose="02040503050406030204" pitchFamily="18" charset="0"/>
                                </a:rPr>
                                <m:t>𝑖</m:t>
                              </m:r>
                            </m:e>
                          </m:d>
                          <m:r>
                            <a:rPr lang="en-GB" i="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𝑄</m:t>
                              </m:r>
                            </m:e>
                            <m:sub>
                              <m:r>
                                <a:rPr lang="en-GB" i="1">
                                  <a:solidFill>
                                    <a:schemeClr val="tx1"/>
                                  </a:solidFill>
                                  <a:latin typeface="Cambria Math" panose="02040503050406030204" pitchFamily="18" charset="0"/>
                                </a:rPr>
                                <m:t>𝑐𝑜𝑛𝑑</m:t>
                              </m:r>
                            </m:sub>
                          </m:sSub>
                          <m:d>
                            <m:dPr>
                              <m:begChr m:val="["/>
                              <m:endChr m:val="]"/>
                              <m:ctrlPr>
                                <a:rPr lang="en-GB" i="1">
                                  <a:solidFill>
                                    <a:schemeClr val="tx1"/>
                                  </a:solidFill>
                                  <a:latin typeface="Cambria Math" panose="02040503050406030204" pitchFamily="18" charset="0"/>
                                </a:rPr>
                              </m:ctrlPr>
                            </m:dPr>
                            <m:e>
                              <m:r>
                                <a:rPr lang="en-GB" i="1">
                                  <a:solidFill>
                                    <a:schemeClr val="tx1"/>
                                  </a:solidFill>
                                  <a:latin typeface="Cambria Math" panose="02040503050406030204" pitchFamily="18" charset="0"/>
                                </a:rPr>
                                <m:t>𝑖</m:t>
                              </m:r>
                              <m:r>
                                <a:rPr lang="en-GB" i="0">
                                  <a:solidFill>
                                    <a:schemeClr val="tx1"/>
                                  </a:solidFill>
                                  <a:latin typeface="Cambria Math" panose="02040503050406030204" pitchFamily="18" charset="0"/>
                                </a:rPr>
                                <m:t>−1,</m:t>
                              </m:r>
                              <m:r>
                                <a:rPr lang="en-GB" i="1">
                                  <a:solidFill>
                                    <a:schemeClr val="tx1"/>
                                  </a:solidFill>
                                  <a:latin typeface="Cambria Math" panose="02040503050406030204" pitchFamily="18" charset="0"/>
                                </a:rPr>
                                <m:t>𝑖</m:t>
                              </m:r>
                              <m:r>
                                <a:rPr lang="en-GB" i="0">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𝑖</m:t>
                              </m:r>
                              <m:r>
                                <a:rPr lang="en-GB" i="0">
                                  <a:solidFill>
                                    <a:schemeClr val="tx1"/>
                                  </a:solidFill>
                                  <a:latin typeface="Cambria Math" panose="02040503050406030204" pitchFamily="18" charset="0"/>
                                </a:rPr>
                                <m:t>+1</m:t>
                              </m:r>
                            </m:e>
                          </m:d>
                        </m:e>
                      </m:d>
                    </m:oMath>
                  </m:oMathPara>
                </a14:m>
                <a:endParaRPr lang="en-GB" dirty="0">
                  <a:solidFill>
                    <a:schemeClr val="tx1"/>
                  </a:solidFill>
                </a:endParaRPr>
              </a:p>
            </p:txBody>
          </p:sp>
        </mc:Choice>
        <mc:Fallback xmlns="">
          <p:sp>
            <p:nvSpPr>
              <p:cNvPr id="21" name="TextBox 20">
                <a:extLst>
                  <a:ext uri="{FF2B5EF4-FFF2-40B4-BE49-F238E27FC236}">
                    <a16:creationId xmlns:a16="http://schemas.microsoft.com/office/drawing/2014/main" id="{7C573796-DB4E-361F-5BD9-BA3F2B8099CD}"/>
                  </a:ext>
                </a:extLst>
              </p:cNvPr>
              <p:cNvSpPr txBox="1">
                <a:spLocks noRot="1" noChangeAspect="1" noMove="1" noResize="1" noEditPoints="1" noAdjustHandles="1" noChangeArrowheads="1" noChangeShapeType="1" noTextEdit="1"/>
              </p:cNvSpPr>
              <p:nvPr/>
            </p:nvSpPr>
            <p:spPr>
              <a:xfrm>
                <a:off x="456174" y="4327699"/>
                <a:ext cx="5812667" cy="714683"/>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2C44851-F507-358A-A3C6-8254F3A975DF}"/>
                  </a:ext>
                </a:extLst>
              </p:cNvPr>
              <p:cNvSpPr txBox="1"/>
              <p:nvPr/>
            </p:nvSpPr>
            <p:spPr>
              <a:xfrm>
                <a:off x="2452081" y="5777757"/>
                <a:ext cx="1943280" cy="549509"/>
              </a:xfrm>
              <a:prstGeom prst="rect">
                <a:avLst/>
              </a:prstGeom>
              <a:noFill/>
            </p:spPr>
            <p:txBody>
              <a:bodyPr wrap="square">
                <a:spAutoFit/>
              </a:bodyPr>
              <a:lstStyle/>
              <a:p>
                <a14:m>
                  <m:oMath xmlns:m="http://schemas.openxmlformats.org/officeDocument/2006/math">
                    <m:r>
                      <m:rPr>
                        <m:sty m:val="p"/>
                      </m:rPr>
                      <a:rPr lang="en-GB" b="0" i="0" smtClean="0">
                        <a:solidFill>
                          <a:schemeClr val="tx1"/>
                        </a:solidFill>
                        <a:latin typeface="Cambria Math" panose="02040503050406030204" pitchFamily="18" charset="0"/>
                      </a:rPr>
                      <m:t>FI</m:t>
                    </m:r>
                    <m:r>
                      <a:rPr lang="en-GB" i="0" smtClean="0">
                        <a:solidFill>
                          <a:schemeClr val="tx1"/>
                        </a:solidFill>
                        <a:latin typeface="Cambria Math" panose="02040503050406030204" pitchFamily="18" charset="0"/>
                      </a:rPr>
                      <m:t>=</m:t>
                    </m:r>
                    <m:f>
                      <m:fPr>
                        <m:ctrlPr>
                          <a:rPr lang="en-GB" i="1">
                            <a:solidFill>
                              <a:schemeClr val="tx1"/>
                            </a:solidFill>
                            <a:latin typeface="Cambria Math" panose="02040503050406030204" pitchFamily="18" charset="0"/>
                          </a:rPr>
                        </m:ctrlPr>
                      </m:fPr>
                      <m:num>
                        <m:sSub>
                          <m:sSubPr>
                            <m:ctrlPr>
                              <a:rPr lang="en-GB" b="0" i="1" smtClean="0">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𝐻</m:t>
                            </m:r>
                          </m:e>
                          <m:sub>
                            <m:r>
                              <a:rPr lang="en-GB" b="0" i="1" smtClean="0">
                                <a:solidFill>
                                  <a:schemeClr val="tx1"/>
                                </a:solidFill>
                                <a:latin typeface="Cambria Math" panose="02040503050406030204" pitchFamily="18" charset="0"/>
                              </a:rPr>
                              <m:t>𝑠</m:t>
                            </m:r>
                          </m:sub>
                        </m:sSub>
                      </m:num>
                      <m:den>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𝑅</m:t>
                            </m:r>
                          </m:e>
                          <m:sub>
                            <m:r>
                              <a:rPr lang="en-GB" i="1">
                                <a:solidFill>
                                  <a:schemeClr val="tx1"/>
                                </a:solidFill>
                                <a:latin typeface="Cambria Math" panose="02040503050406030204" pitchFamily="18" charset="0"/>
                              </a:rPr>
                              <m:t>𝑓𝑙𝑎𝑟𝑒</m:t>
                            </m:r>
                          </m:sub>
                        </m:sSub>
                      </m:den>
                    </m:f>
                  </m:oMath>
                </a14:m>
                <a:r>
                  <a:rPr lang="en-GB" dirty="0">
                    <a:solidFill>
                      <a:schemeClr val="tx1"/>
                    </a:solidFill>
                  </a:rPr>
                  <a:t> </a:t>
                </a:r>
                <a14:m>
                  <m:oMath xmlns:m="http://schemas.openxmlformats.org/officeDocument/2006/math">
                    <m:f>
                      <m:fPr>
                        <m:ctrlPr>
                          <a:rPr lang="en-GB" i="1">
                            <a:solidFill>
                              <a:schemeClr val="tx1"/>
                            </a:solidFill>
                            <a:latin typeface="Cambria Math" panose="02040503050406030204" pitchFamily="18" charset="0"/>
                          </a:rPr>
                        </m:ctrlPr>
                      </m:fPr>
                      <m:num>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𝑅</m:t>
                            </m:r>
                          </m:e>
                          <m:sub>
                            <m:r>
                              <a:rPr lang="en-GB" i="1">
                                <a:solidFill>
                                  <a:schemeClr val="tx1"/>
                                </a:solidFill>
                                <a:latin typeface="Cambria Math" panose="02040503050406030204" pitchFamily="18" charset="0"/>
                              </a:rPr>
                              <m:t>𝑟𝑖𝑚</m:t>
                            </m:r>
                          </m:sub>
                        </m:sSub>
                      </m:num>
                      <m:den>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𝐻</m:t>
                            </m:r>
                          </m:e>
                          <m:sub>
                            <m:r>
                              <a:rPr lang="en-GB" i="1">
                                <a:solidFill>
                                  <a:schemeClr val="tx1"/>
                                </a:solidFill>
                                <a:latin typeface="Cambria Math" panose="02040503050406030204" pitchFamily="18" charset="0"/>
                              </a:rPr>
                              <m:t>𝑟𝑖𝑚</m:t>
                            </m:r>
                          </m:sub>
                        </m:sSub>
                      </m:den>
                    </m:f>
                  </m:oMath>
                </a14:m>
                <a:endParaRPr lang="en-GB" dirty="0"/>
              </a:p>
            </p:txBody>
          </p:sp>
        </mc:Choice>
        <mc:Fallback xmlns="">
          <p:sp>
            <p:nvSpPr>
              <p:cNvPr id="3" name="TextBox 2">
                <a:extLst>
                  <a:ext uri="{FF2B5EF4-FFF2-40B4-BE49-F238E27FC236}">
                    <a16:creationId xmlns:a16="http://schemas.microsoft.com/office/drawing/2014/main" id="{92C44851-F507-358A-A3C6-8254F3A975DF}"/>
                  </a:ext>
                </a:extLst>
              </p:cNvPr>
              <p:cNvSpPr txBox="1">
                <a:spLocks noRot="1" noChangeAspect="1" noMove="1" noResize="1" noEditPoints="1" noAdjustHandles="1" noChangeArrowheads="1" noChangeShapeType="1" noTextEdit="1"/>
              </p:cNvSpPr>
              <p:nvPr/>
            </p:nvSpPr>
            <p:spPr>
              <a:xfrm>
                <a:off x="2452081" y="5777757"/>
                <a:ext cx="1943280" cy="549509"/>
              </a:xfrm>
              <a:prstGeom prst="rect">
                <a:avLst/>
              </a:prstGeom>
              <a:blipFill>
                <a:blip r:embed="rId7"/>
                <a:stretch>
                  <a:fillRect b="-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05DEF51-451A-BFF0-9BAC-84099B1BBBC0}"/>
                  </a:ext>
                </a:extLst>
              </p:cNvPr>
              <p:cNvSpPr txBox="1"/>
              <p:nvPr/>
            </p:nvSpPr>
            <p:spPr>
              <a:xfrm>
                <a:off x="3313471" y="3251792"/>
                <a:ext cx="107171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 </m:t>
                      </m:r>
                    </m:oMath>
                  </m:oMathPara>
                </a14:m>
                <a:endParaRPr lang="en-GB" dirty="0"/>
              </a:p>
            </p:txBody>
          </p:sp>
        </mc:Choice>
        <mc:Fallback xmlns="">
          <p:sp>
            <p:nvSpPr>
              <p:cNvPr id="6" name="TextBox 5">
                <a:extLst>
                  <a:ext uri="{FF2B5EF4-FFF2-40B4-BE49-F238E27FC236}">
                    <a16:creationId xmlns:a16="http://schemas.microsoft.com/office/drawing/2014/main" id="{D05DEF51-451A-BFF0-9BAC-84099B1BBBC0}"/>
                  </a:ext>
                </a:extLst>
              </p:cNvPr>
              <p:cNvSpPr txBox="1">
                <a:spLocks noRot="1" noChangeAspect="1" noMove="1" noResize="1" noEditPoints="1" noAdjustHandles="1" noChangeArrowheads="1" noChangeShapeType="1" noTextEdit="1"/>
              </p:cNvSpPr>
              <p:nvPr/>
            </p:nvSpPr>
            <p:spPr>
              <a:xfrm>
                <a:off x="3313471" y="3251792"/>
                <a:ext cx="1071716" cy="369332"/>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F9BADF2-B7B4-5571-F988-FCBCA5502357}"/>
                  </a:ext>
                </a:extLst>
              </p:cNvPr>
              <p:cNvSpPr txBox="1"/>
              <p:nvPr/>
            </p:nvSpPr>
            <p:spPr>
              <a:xfrm>
                <a:off x="8651869" y="1621037"/>
                <a:ext cx="12192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GB" b="0" i="0" smtClean="0">
                          <a:solidFill>
                            <a:schemeClr val="tx1"/>
                          </a:solidFill>
                          <a:latin typeface="Cambria Math" panose="02040503050406030204" pitchFamily="18" charset="0"/>
                        </a:rPr>
                        <m:t>FI</m:t>
                      </m:r>
                      <m:r>
                        <a:rPr lang="en-GB" b="0" i="0" smtClean="0">
                          <a:solidFill>
                            <a:schemeClr val="tx1"/>
                          </a:solidFill>
                          <a:latin typeface="Cambria Math" panose="02040503050406030204" pitchFamily="18" charset="0"/>
                        </a:rPr>
                        <m:t>&lt;1</m:t>
                      </m:r>
                    </m:oMath>
                  </m:oMathPara>
                </a14:m>
                <a:endParaRPr lang="en-GB" dirty="0"/>
              </a:p>
            </p:txBody>
          </p:sp>
        </mc:Choice>
        <mc:Fallback xmlns="">
          <p:sp>
            <p:nvSpPr>
              <p:cNvPr id="8" name="TextBox 7">
                <a:extLst>
                  <a:ext uri="{FF2B5EF4-FFF2-40B4-BE49-F238E27FC236}">
                    <a16:creationId xmlns:a16="http://schemas.microsoft.com/office/drawing/2014/main" id="{EF9BADF2-B7B4-5571-F988-FCBCA5502357}"/>
                  </a:ext>
                </a:extLst>
              </p:cNvPr>
              <p:cNvSpPr txBox="1">
                <a:spLocks noRot="1" noChangeAspect="1" noMove="1" noResize="1" noEditPoints="1" noAdjustHandles="1" noChangeArrowheads="1" noChangeShapeType="1" noTextEdit="1"/>
              </p:cNvSpPr>
              <p:nvPr/>
            </p:nvSpPr>
            <p:spPr>
              <a:xfrm>
                <a:off x="8651869" y="1621037"/>
                <a:ext cx="1219200" cy="369332"/>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BDB27FC-37D4-1C54-F62A-23CC2DF08B54}"/>
                  </a:ext>
                </a:extLst>
              </p:cNvPr>
              <p:cNvSpPr txBox="1"/>
              <p:nvPr/>
            </p:nvSpPr>
            <p:spPr>
              <a:xfrm>
                <a:off x="10609007" y="1621037"/>
                <a:ext cx="84168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GB" b="0" i="0" smtClean="0">
                          <a:solidFill>
                            <a:schemeClr val="tx1"/>
                          </a:solidFill>
                          <a:latin typeface="Cambria Math" panose="02040503050406030204" pitchFamily="18" charset="0"/>
                        </a:rPr>
                        <m:t>FI</m:t>
                      </m:r>
                      <m:r>
                        <a:rPr lang="en-GB" b="0" i="0" smtClean="0">
                          <a:solidFill>
                            <a:schemeClr val="tx1"/>
                          </a:solidFill>
                          <a:latin typeface="Cambria Math" panose="02040503050406030204" pitchFamily="18" charset="0"/>
                        </a:rPr>
                        <m:t>&gt;1</m:t>
                      </m:r>
                    </m:oMath>
                  </m:oMathPara>
                </a14:m>
                <a:endParaRPr lang="en-GB" dirty="0"/>
              </a:p>
            </p:txBody>
          </p:sp>
        </mc:Choice>
        <mc:Fallback xmlns="">
          <p:sp>
            <p:nvSpPr>
              <p:cNvPr id="9" name="TextBox 8">
                <a:extLst>
                  <a:ext uri="{FF2B5EF4-FFF2-40B4-BE49-F238E27FC236}">
                    <a16:creationId xmlns:a16="http://schemas.microsoft.com/office/drawing/2014/main" id="{1BDB27FC-37D4-1C54-F62A-23CC2DF08B54}"/>
                  </a:ext>
                </a:extLst>
              </p:cNvPr>
              <p:cNvSpPr txBox="1">
                <a:spLocks noRot="1" noChangeAspect="1" noMove="1" noResize="1" noEditPoints="1" noAdjustHandles="1" noChangeArrowheads="1" noChangeShapeType="1" noTextEdit="1"/>
              </p:cNvSpPr>
              <p:nvPr/>
            </p:nvSpPr>
            <p:spPr>
              <a:xfrm>
                <a:off x="10609007" y="1621037"/>
                <a:ext cx="841684" cy="369332"/>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75C09C3-7516-95E6-C678-4E052AF2AA0D}"/>
                  </a:ext>
                </a:extLst>
              </p:cNvPr>
              <p:cNvSpPr txBox="1"/>
              <p:nvPr/>
            </p:nvSpPr>
            <p:spPr>
              <a:xfrm>
                <a:off x="479471" y="3922684"/>
                <a:ext cx="1267847" cy="369332"/>
              </a:xfrm>
              <a:prstGeom prst="rect">
                <a:avLst/>
              </a:prstGeom>
              <a:noFill/>
            </p:spPr>
            <p:txBody>
              <a:bodyPr wrap="square">
                <a:spAutoFit/>
              </a:bodyPr>
              <a:lstStyle/>
              <a:p>
                <a14:m>
                  <m:oMath xmlns:m="http://schemas.openxmlformats.org/officeDocument/2006/math">
                    <m:sSub>
                      <m:sSubPr>
                        <m:ctrlPr>
                          <a:rPr lang="en-GB" i="1" smtClean="0">
                            <a:solidFill>
                              <a:srgbClr val="836967"/>
                            </a:solidFill>
                            <a:latin typeface="Cambria Math" panose="02040503050406030204" pitchFamily="18" charset="0"/>
                          </a:rPr>
                        </m:ctrlPr>
                      </m:sSubPr>
                      <m:e>
                        <m:r>
                          <m:rPr>
                            <m:sty m:val="p"/>
                          </m:rPr>
                          <a:rPr lang="en-GB" i="0">
                            <a:latin typeface="Cambria Math" panose="02040503050406030204" pitchFamily="18" charset="0"/>
                          </a:rPr>
                          <m:t>Ψ</m:t>
                        </m:r>
                      </m:e>
                      <m:sub>
                        <m:r>
                          <a:rPr lang="en-GB" i="1">
                            <a:latin typeface="Cambria Math" panose="02040503050406030204" pitchFamily="18" charset="0"/>
                          </a:rPr>
                          <m:t>𝑖</m:t>
                        </m:r>
                      </m:sub>
                    </m:sSub>
                  </m:oMath>
                </a14:m>
                <a:r>
                  <a:rPr lang="en-GB" dirty="0"/>
                  <a:t> = </a:t>
                </a:r>
                <a14:m>
                  <m:oMath xmlns:m="http://schemas.openxmlformats.org/officeDocument/2006/math">
                    <m:sSub>
                      <m:sSubPr>
                        <m:ctrlPr>
                          <a:rPr lang="en-GB" i="1">
                            <a:latin typeface="Cambria Math" panose="02040503050406030204" pitchFamily="18" charset="0"/>
                          </a:rPr>
                        </m:ctrlPr>
                      </m:sSubPr>
                      <m:e>
                        <m:r>
                          <m:rPr>
                            <m:sty m:val="p"/>
                          </m:rPr>
                          <a:rPr lang="en-GB">
                            <a:latin typeface="Cambria Math" panose="02040503050406030204" pitchFamily="18" charset="0"/>
                          </a:rPr>
                          <m:t>Ψ</m:t>
                        </m:r>
                      </m:e>
                      <m:sub>
                        <m:r>
                          <a:rPr lang="en-GB" i="1">
                            <a:latin typeface="Cambria Math" panose="02040503050406030204" pitchFamily="18" charset="0"/>
                          </a:rPr>
                          <m:t>𝑠</m:t>
                        </m:r>
                      </m:sub>
                    </m:sSub>
                  </m:oMath>
                </a14:m>
                <a:r>
                  <a:rPr lang="en-GB" dirty="0"/>
                  <a:t>= 1</a:t>
                </a:r>
              </a:p>
            </p:txBody>
          </p:sp>
        </mc:Choice>
        <mc:Fallback xmlns="">
          <p:sp>
            <p:nvSpPr>
              <p:cNvPr id="7" name="TextBox 6">
                <a:extLst>
                  <a:ext uri="{FF2B5EF4-FFF2-40B4-BE49-F238E27FC236}">
                    <a16:creationId xmlns:a16="http://schemas.microsoft.com/office/drawing/2014/main" id="{F75C09C3-7516-95E6-C678-4E052AF2AA0D}"/>
                  </a:ext>
                </a:extLst>
              </p:cNvPr>
              <p:cNvSpPr txBox="1">
                <a:spLocks noRot="1" noChangeAspect="1" noMove="1" noResize="1" noEditPoints="1" noAdjustHandles="1" noChangeArrowheads="1" noChangeShapeType="1" noTextEdit="1"/>
              </p:cNvSpPr>
              <p:nvPr/>
            </p:nvSpPr>
            <p:spPr>
              <a:xfrm>
                <a:off x="479471" y="3922684"/>
                <a:ext cx="1267847" cy="369332"/>
              </a:xfrm>
              <a:prstGeom prst="rect">
                <a:avLst/>
              </a:prstGeom>
              <a:blipFill>
                <a:blip r:embed="rId12"/>
                <a:stretch>
                  <a:fillRect t="-8197" b="-24590"/>
                </a:stretch>
              </a:blipFill>
            </p:spPr>
            <p:txBody>
              <a:bodyPr/>
              <a:lstStyle/>
              <a:p>
                <a:r>
                  <a:rPr lang="en-GB">
                    <a:noFill/>
                  </a:rPr>
                  <a:t> </a:t>
                </a:r>
              </a:p>
            </p:txBody>
          </p:sp>
        </mc:Fallback>
      </mc:AlternateContent>
      <p:sp>
        <p:nvSpPr>
          <p:cNvPr id="10" name="TextBox 9">
            <a:extLst>
              <a:ext uri="{FF2B5EF4-FFF2-40B4-BE49-F238E27FC236}">
                <a16:creationId xmlns:a16="http://schemas.microsoft.com/office/drawing/2014/main" id="{A4A1C44A-2501-2929-FC15-DEDED98EB723}"/>
              </a:ext>
            </a:extLst>
          </p:cNvPr>
          <p:cNvSpPr txBox="1"/>
          <p:nvPr/>
        </p:nvSpPr>
        <p:spPr>
          <a:xfrm>
            <a:off x="479471" y="5260617"/>
            <a:ext cx="1699504" cy="369332"/>
          </a:xfrm>
          <a:prstGeom prst="rect">
            <a:avLst/>
          </a:prstGeom>
          <a:noFill/>
        </p:spPr>
        <p:txBody>
          <a:bodyPr wrap="none" rtlCol="0">
            <a:spAutoFit/>
          </a:bodyPr>
          <a:lstStyle/>
          <a:p>
            <a:pPr marL="285750" indent="-285750">
              <a:buFont typeface="Wingdings" panose="05000000000000000000" pitchFamily="2" charset="2"/>
              <a:buChar char="q"/>
            </a:pPr>
            <a:r>
              <a:rPr lang="en-GB" dirty="0"/>
              <a:t>Flaring Index</a:t>
            </a:r>
          </a:p>
        </p:txBody>
      </p:sp>
      <p:pic>
        <p:nvPicPr>
          <p:cNvPr id="12" name="Picture 11">
            <a:extLst>
              <a:ext uri="{FF2B5EF4-FFF2-40B4-BE49-F238E27FC236}">
                <a16:creationId xmlns:a16="http://schemas.microsoft.com/office/drawing/2014/main" id="{B997890B-26E1-3CE8-95A2-50220C18432E}"/>
              </a:ext>
            </a:extLst>
          </p:cNvPr>
          <p:cNvPicPr>
            <a:picLocks noChangeAspect="1"/>
          </p:cNvPicPr>
          <p:nvPr/>
        </p:nvPicPr>
        <p:blipFill>
          <a:blip r:embed="rId13">
            <a:extLst>
              <a:ext uri="{BEBA8EAE-BF5A-486C-A8C5-ECC9F3942E4B}">
                <a14:imgProps xmlns:a14="http://schemas.microsoft.com/office/drawing/2010/main">
                  <a14:imgLayer r:embed="rId14">
                    <a14:imgEffect>
                      <a14:backgroundRemoval t="3667" b="95667" l="2317" r="99444">
                        <a14:foregroundMark x1="13160" y1="35500" x2="7878" y2="65667"/>
                        <a14:foregroundMark x1="7878" y1="65667" x2="94903" y2="90333"/>
                        <a14:foregroundMark x1="94903" y1="90333" x2="97868" y2="76667"/>
                        <a14:foregroundMark x1="97868" y1="76667" x2="97683" y2="3833"/>
                        <a14:foregroundMark x1="97683" y1="3833" x2="87581" y2="10000"/>
                        <a14:foregroundMark x1="87581" y1="10000" x2="69601" y2="25833"/>
                        <a14:foregroundMark x1="69601" y1="25833" x2="57739" y2="19000"/>
                        <a14:foregroundMark x1="57739" y1="19000" x2="47915" y2="17667"/>
                        <a14:foregroundMark x1="47915" y1="17667" x2="27989" y2="37500"/>
                        <a14:foregroundMark x1="27989" y1="37500" x2="18165" y2="38333"/>
                        <a14:foregroundMark x1="18165" y1="38333" x2="22892" y2="41167"/>
                        <a14:foregroundMark x1="11307" y1="74833" x2="21131" y2="86000"/>
                        <a14:foregroundMark x1="21131" y1="86000" x2="32808" y2="91833"/>
                        <a14:foregroundMark x1="32808" y1="91833" x2="34013" y2="91833"/>
                        <a14:foregroundMark x1="22150" y1="82333" x2="96849" y2="91833"/>
                        <a14:foregroundMark x1="91752" y1="90500" x2="4356" y2="91833"/>
                        <a14:foregroundMark x1="6580" y1="63500" x2="8063" y2="37500"/>
                        <a14:foregroundMark x1="11863" y1="40333" x2="10473" y2="62500"/>
                        <a14:foregroundMark x1="10473" y1="62500" x2="23726" y2="64833"/>
                        <a14:foregroundMark x1="23726" y1="64833" x2="39481" y2="63000"/>
                        <a14:foregroundMark x1="87118" y1="44500" x2="73679" y2="41167"/>
                        <a14:foregroundMark x1="73679" y1="41167" x2="65338" y2="42167"/>
                        <a14:foregroundMark x1="38091" y1="43667" x2="57461" y2="46500"/>
                        <a14:foregroundMark x1="32345" y1="50333" x2="84245" y2="60667"/>
                        <a14:foregroundMark x1="84245" y1="60667" x2="87303" y2="60167"/>
                        <a14:foregroundMark x1="67192" y1="56500" x2="45412" y2="47833"/>
                        <a14:foregroundMark x1="50880" y1="49833" x2="97034" y2="66000"/>
                        <a14:foregroundMark x1="92771" y1="77167" x2="94069" y2="91833"/>
                        <a14:foregroundMark x1="94439" y1="93000" x2="99444" y2="95833"/>
                        <a14:foregroundMark x1="12790" y1="35667" x2="3336" y2="52500"/>
                        <a14:foregroundMark x1="3336" y1="52500" x2="17702" y2="57167"/>
                        <a14:foregroundMark x1="17702" y1="57167" x2="9824" y2="40667"/>
                        <a14:foregroundMark x1="9824" y1="40667" x2="2317" y2="46500"/>
                        <a14:backgroundMark x1="8063" y1="25667" x2="81742" y2="1333"/>
                        <a14:backgroundMark x1="81742" y1="1333" x2="82391" y2="500"/>
                      </a14:backgroundRemoval>
                    </a14:imgEffect>
                  </a14:imgLayer>
                </a14:imgProps>
              </a:ext>
            </a:extLst>
          </a:blip>
          <a:stretch>
            <a:fillRect/>
          </a:stretch>
        </p:blipFill>
        <p:spPr>
          <a:xfrm>
            <a:off x="6373952" y="2010583"/>
            <a:ext cx="5368601" cy="3824202"/>
          </a:xfrm>
          <a:prstGeom prst="rect">
            <a:avLst/>
          </a:prstGeom>
        </p:spPr>
      </p:pic>
    </p:spTree>
    <p:extLst>
      <p:ext uri="{BB962C8B-B14F-4D97-AF65-F5344CB8AC3E}">
        <p14:creationId xmlns:p14="http://schemas.microsoft.com/office/powerpoint/2010/main" val="114412273"/>
      </p:ext>
    </p:extLst>
  </p:cSld>
  <p:clrMapOvr>
    <a:masterClrMapping/>
  </p:clrMapOvr>
  <mc:AlternateContent xmlns:mc="http://schemas.openxmlformats.org/markup-compatibility/2006" xmlns:p14="http://schemas.microsoft.com/office/powerpoint/2010/main">
    <mc:Choice Requires="p14">
      <p:transition spd="slow" p14:dur="2000" advTm="134593"/>
    </mc:Choice>
    <mc:Fallback xmlns="">
      <p:transition spd="slow" advTm="13459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line chart&#10;&#10;Description automatically generated">
            <a:extLst>
              <a:ext uri="{FF2B5EF4-FFF2-40B4-BE49-F238E27FC236}">
                <a16:creationId xmlns:a16="http://schemas.microsoft.com/office/drawing/2014/main" id="{4566665A-E136-5AE4-F7BB-6C0FC4AB7E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758" y="2149231"/>
            <a:ext cx="5463898" cy="3965580"/>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2F407C4-7149-42EF-DD0F-64DADAA5EB63}"/>
                  </a:ext>
                </a:extLst>
              </p:cNvPr>
              <p:cNvSpPr txBox="1"/>
              <p:nvPr/>
            </p:nvSpPr>
            <p:spPr>
              <a:xfrm>
                <a:off x="5904166" y="4869842"/>
                <a:ext cx="2266950" cy="1269130"/>
              </a:xfrm>
              <a:prstGeom prst="rect">
                <a:avLst/>
              </a:prstGeom>
              <a:noFill/>
            </p:spPr>
            <p:txBody>
              <a:bodyPr wrap="square">
                <a:spAutoFit/>
              </a:bodyPr>
              <a:lstStyle/>
              <a:p>
                <a:r>
                  <a:rPr lang="en-GB" sz="1500" b="0" i="0" dirty="0">
                    <a:effectLst/>
                    <a:latin typeface="Arial" panose="020B0604020202020204" pitchFamily="34" charset="0"/>
                  </a:rPr>
                  <a:t>M = 2.4M⊙</a:t>
                </a:r>
              </a:p>
              <a:p>
                <a:r>
                  <a:rPr lang="en-GB" sz="1500" b="0" i="0" dirty="0">
                    <a:effectLst/>
                    <a:latin typeface="Arial" panose="020B0604020202020204" pitchFamily="34" charset="0"/>
                  </a:rPr>
                  <a:t>R = 2.4R⊙</a:t>
                </a:r>
              </a:p>
              <a:p>
                <a:r>
                  <a:rPr lang="en-GB" sz="1500" b="0" i="0" dirty="0" err="1">
                    <a:effectLst/>
                    <a:latin typeface="Arial" panose="020B0604020202020204" pitchFamily="34" charset="0"/>
                  </a:rPr>
                  <a:t>T_eff</a:t>
                </a:r>
                <a:r>
                  <a:rPr lang="en-GB" sz="1500" b="0" i="0" dirty="0">
                    <a:effectLst/>
                    <a:latin typeface="Arial" panose="020B0604020202020204" pitchFamily="34" charset="0"/>
                  </a:rPr>
                  <a:t> = 9500K</a:t>
                </a:r>
              </a:p>
              <a:p>
                <a:r>
                  <a:rPr lang="en-GB" sz="1500" b="0" i="0" dirty="0">
                    <a:effectLst/>
                    <a:latin typeface="Arial" panose="020B0604020202020204" pitchFamily="34" charset="0"/>
                  </a:rPr>
                  <a:t>L = 47L⊙</a:t>
                </a:r>
                <a:endParaRPr lang="en-GB" sz="1500" i="1" dirty="0">
                  <a:solidFill>
                    <a:srgbClr val="836967"/>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en-GB" sz="1500" i="1" smtClean="0">
                              <a:solidFill>
                                <a:srgbClr val="000000"/>
                              </a:solidFill>
                              <a:effectLst/>
                              <a:latin typeface="Cambria Math" panose="02040503050406030204" pitchFamily="18" charset="0"/>
                              <a:ea typeface="Cambria Math" panose="02040503050406030204" pitchFamily="18" charset="0"/>
                              <a:cs typeface="Calibri" panose="020F0502020204030204" pitchFamily="34" charset="0"/>
                            </a:rPr>
                          </m:ctrlPr>
                        </m:accPr>
                        <m:e>
                          <m:r>
                            <a:rPr lang="en-GB" sz="1500" i="1">
                              <a:solidFill>
                                <a:srgbClr val="000000"/>
                              </a:solidFill>
                              <a:effectLst/>
                              <a:latin typeface="Cambria Math" panose="02040503050406030204" pitchFamily="18" charset="0"/>
                              <a:ea typeface="Cambria Math" panose="02040503050406030204" pitchFamily="18" charset="0"/>
                              <a:cs typeface="Calibri" panose="020F0502020204030204" pitchFamily="34" charset="0"/>
                            </a:rPr>
                            <m:t>𝑀</m:t>
                          </m:r>
                        </m:e>
                      </m:acc>
                      <m:r>
                        <a:rPr lang="en-GB" sz="1500" i="1">
                          <a:solidFill>
                            <a:srgbClr val="000000"/>
                          </a:solidFill>
                          <a:effectLst/>
                          <a:latin typeface="Cambria Math" panose="02040503050406030204" pitchFamily="18" charset="0"/>
                          <a:ea typeface="Cambria Math" panose="02040503050406030204" pitchFamily="18" charset="0"/>
                          <a:cs typeface="Calibri" panose="020F0502020204030204" pitchFamily="34" charset="0"/>
                        </a:rPr>
                        <m:t>=2</m:t>
                      </m:r>
                      <m:r>
                        <a:rPr lang="en-GB" sz="1500" b="0" i="1" smtClean="0">
                          <a:solidFill>
                            <a:srgbClr val="000000"/>
                          </a:solidFill>
                          <a:effectLst/>
                          <a:latin typeface="Cambria Math" panose="02040503050406030204" pitchFamily="18" charset="0"/>
                          <a:ea typeface="Cambria Math" panose="02040503050406030204" pitchFamily="18" charset="0"/>
                          <a:cs typeface="Calibri" panose="020F0502020204030204" pitchFamily="34" charset="0"/>
                        </a:rPr>
                        <m:t>.</m:t>
                      </m:r>
                      <m:sSup>
                        <m:sSupPr>
                          <m:ctrlPr>
                            <a:rPr lang="en-GB" sz="1500" i="1">
                              <a:solidFill>
                                <a:srgbClr val="000000"/>
                              </a:solidFill>
                              <a:effectLst/>
                              <a:latin typeface="Cambria Math" panose="02040503050406030204" pitchFamily="18" charset="0"/>
                              <a:ea typeface="Cambria Math" panose="02040503050406030204" pitchFamily="18" charset="0"/>
                              <a:cs typeface="Calibri" panose="020F0502020204030204" pitchFamily="34" charset="0"/>
                            </a:rPr>
                          </m:ctrlPr>
                        </m:sSupPr>
                        <m:e>
                          <m:r>
                            <a:rPr lang="en-GB" sz="1500" i="1">
                              <a:solidFill>
                                <a:srgbClr val="000000"/>
                              </a:solidFill>
                              <a:effectLst/>
                              <a:latin typeface="Cambria Math" panose="02040503050406030204" pitchFamily="18" charset="0"/>
                              <a:ea typeface="Cambria Math" panose="02040503050406030204" pitchFamily="18" charset="0"/>
                              <a:cs typeface="Calibri" panose="020F0502020204030204" pitchFamily="34" charset="0"/>
                            </a:rPr>
                            <m:t>10</m:t>
                          </m:r>
                        </m:e>
                        <m:sup>
                          <m:r>
                            <a:rPr lang="en-GB" sz="1500" i="1">
                              <a:solidFill>
                                <a:srgbClr val="000000"/>
                              </a:solidFill>
                              <a:effectLst/>
                              <a:latin typeface="Cambria Math" panose="02040503050406030204" pitchFamily="18" charset="0"/>
                              <a:ea typeface="Cambria Math" panose="02040503050406030204" pitchFamily="18" charset="0"/>
                              <a:cs typeface="Calibri" panose="020F0502020204030204" pitchFamily="34" charset="0"/>
                            </a:rPr>
                            <m:t>−7</m:t>
                          </m:r>
                        </m:sup>
                      </m:sSup>
                      <m:sSub>
                        <m:sSubPr>
                          <m:ctrlPr>
                            <a:rPr lang="en-GB" sz="1500" i="1">
                              <a:solidFill>
                                <a:srgbClr val="000000"/>
                              </a:solidFill>
                              <a:effectLst/>
                              <a:latin typeface="Cambria Math" panose="02040503050406030204" pitchFamily="18" charset="0"/>
                              <a:ea typeface="Cambria Math" panose="02040503050406030204" pitchFamily="18" charset="0"/>
                              <a:cs typeface="Calibri" panose="020F0502020204030204" pitchFamily="34" charset="0"/>
                            </a:rPr>
                          </m:ctrlPr>
                        </m:sSubPr>
                        <m:e>
                          <m:r>
                            <a:rPr lang="en-GB" sz="1500" i="1">
                              <a:solidFill>
                                <a:srgbClr val="000000"/>
                              </a:solidFill>
                              <a:effectLst/>
                              <a:latin typeface="Cambria Math" panose="02040503050406030204" pitchFamily="18" charset="0"/>
                              <a:ea typeface="Cambria Math" panose="02040503050406030204" pitchFamily="18" charset="0"/>
                              <a:cs typeface="Calibri" panose="020F0502020204030204" pitchFamily="34" charset="0"/>
                            </a:rPr>
                            <m:t>𝑀</m:t>
                          </m:r>
                        </m:e>
                        <m:sub>
                          <m:r>
                            <a:rPr lang="en-GB" sz="1500" i="1">
                              <a:solidFill>
                                <a:srgbClr val="000000"/>
                              </a:solidFill>
                              <a:effectLst/>
                              <a:latin typeface="Cambria Math" panose="02040503050406030204" pitchFamily="18" charset="0"/>
                              <a:ea typeface="Cambria Math" panose="02040503050406030204" pitchFamily="18" charset="0"/>
                              <a:cs typeface="Calibri" panose="020F0502020204030204" pitchFamily="34" charset="0"/>
                            </a:rPr>
                            <m:t>⊙</m:t>
                          </m:r>
                        </m:sub>
                      </m:sSub>
                      <m:r>
                        <a:rPr lang="en-GB" sz="1500" i="1">
                          <a:solidFill>
                            <a:srgbClr val="000000"/>
                          </a:solidFill>
                          <a:effectLst/>
                          <a:latin typeface="Cambria Math" panose="02040503050406030204" pitchFamily="18" charset="0"/>
                          <a:ea typeface="Cambria Math" panose="02040503050406030204" pitchFamily="18" charset="0"/>
                          <a:cs typeface="Calibri" panose="020F0502020204030204" pitchFamily="34" charset="0"/>
                        </a:rPr>
                        <m:t>𝑦</m:t>
                      </m:r>
                      <m:sSup>
                        <m:sSupPr>
                          <m:ctrlPr>
                            <a:rPr lang="en-GB" sz="1500" i="1">
                              <a:solidFill>
                                <a:srgbClr val="000000"/>
                              </a:solidFill>
                              <a:effectLst/>
                              <a:latin typeface="Cambria Math" panose="02040503050406030204" pitchFamily="18" charset="0"/>
                              <a:ea typeface="Cambria Math" panose="02040503050406030204" pitchFamily="18" charset="0"/>
                              <a:cs typeface="Calibri" panose="020F0502020204030204" pitchFamily="34" charset="0"/>
                            </a:rPr>
                          </m:ctrlPr>
                        </m:sSupPr>
                        <m:e>
                          <m:r>
                            <a:rPr lang="en-GB" sz="1500" i="1">
                              <a:solidFill>
                                <a:srgbClr val="000000"/>
                              </a:solidFill>
                              <a:effectLst/>
                              <a:latin typeface="Cambria Math" panose="02040503050406030204" pitchFamily="18" charset="0"/>
                              <a:ea typeface="Cambria Math" panose="02040503050406030204" pitchFamily="18" charset="0"/>
                              <a:cs typeface="Calibri" panose="020F0502020204030204" pitchFamily="34" charset="0"/>
                            </a:rPr>
                            <m:t>𝑟</m:t>
                          </m:r>
                        </m:e>
                        <m:sup>
                          <m:r>
                            <a:rPr lang="en-GB" sz="1500" i="1">
                              <a:solidFill>
                                <a:srgbClr val="000000"/>
                              </a:solidFill>
                              <a:effectLst/>
                              <a:latin typeface="Cambria Math" panose="02040503050406030204" pitchFamily="18" charset="0"/>
                              <a:ea typeface="Cambria Math" panose="02040503050406030204" pitchFamily="18" charset="0"/>
                              <a:cs typeface="Calibri" panose="020F0502020204030204" pitchFamily="34" charset="0"/>
                            </a:rPr>
                            <m:t>−1</m:t>
                          </m:r>
                        </m:sup>
                      </m:sSup>
                    </m:oMath>
                  </m:oMathPara>
                </a14:m>
                <a:endParaRPr lang="en-GB" sz="1500" dirty="0">
                  <a:ea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A2F407C4-7149-42EF-DD0F-64DADAA5EB63}"/>
                  </a:ext>
                </a:extLst>
              </p:cNvPr>
              <p:cNvSpPr txBox="1">
                <a:spLocks noRot="1" noChangeAspect="1" noMove="1" noResize="1" noEditPoints="1" noAdjustHandles="1" noChangeArrowheads="1" noChangeShapeType="1" noTextEdit="1"/>
              </p:cNvSpPr>
              <p:nvPr/>
            </p:nvSpPr>
            <p:spPr>
              <a:xfrm>
                <a:off x="5904166" y="4869842"/>
                <a:ext cx="2266950" cy="1269130"/>
              </a:xfrm>
              <a:prstGeom prst="rect">
                <a:avLst/>
              </a:prstGeom>
              <a:blipFill>
                <a:blip r:embed="rId4"/>
                <a:stretch>
                  <a:fillRect l="-1078" t="-962"/>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50314764-BF62-D548-1DEC-3ABE5201A352}"/>
              </a:ext>
            </a:extLst>
          </p:cNvPr>
          <p:cNvSpPr>
            <a:spLocks noGrp="1"/>
          </p:cNvSpPr>
          <p:nvPr>
            <p:ph type="title"/>
          </p:nvPr>
        </p:nvSpPr>
        <p:spPr>
          <a:xfrm>
            <a:off x="1158240" y="610205"/>
            <a:ext cx="9875520" cy="1356360"/>
          </a:xfrm>
        </p:spPr>
        <p:txBody>
          <a:bodyPr/>
          <a:lstStyle/>
          <a:p>
            <a:r>
              <a:rPr lang="en-GB" dirty="0"/>
              <a:t>Results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435512F-55A1-0D8F-AB9B-A6654C1C2157}"/>
                  </a:ext>
                </a:extLst>
              </p:cNvPr>
              <p:cNvSpPr txBox="1"/>
              <p:nvPr/>
            </p:nvSpPr>
            <p:spPr>
              <a:xfrm>
                <a:off x="9548843" y="4891436"/>
                <a:ext cx="2349667" cy="784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𝑘𝑝</m:t>
                      </m:r>
                      <m:d>
                        <m:dPr>
                          <m:ctrlPr>
                            <a:rPr lang="en-GB" sz="1500" i="1">
                              <a:latin typeface="Cambria Math" panose="02040503050406030204" pitchFamily="18" charset="0"/>
                            </a:rPr>
                          </m:ctrlPr>
                        </m:dPr>
                        <m:e>
                          <m:sSub>
                            <m:sSubPr>
                              <m:ctrlPr>
                                <a:rPr lang="en-GB" sz="1500" i="1">
                                  <a:latin typeface="Cambria Math" panose="02040503050406030204" pitchFamily="18" charset="0"/>
                                </a:rPr>
                              </m:ctrlPr>
                            </m:sSubPr>
                            <m:e>
                              <m:r>
                                <a:rPr lang="en-GB" sz="1500" i="1">
                                  <a:latin typeface="Cambria Math" panose="02040503050406030204" pitchFamily="18" charset="0"/>
                                </a:rPr>
                                <m:t>𝑇</m:t>
                              </m:r>
                            </m:e>
                            <m:sub>
                              <m:r>
                                <a:rPr lang="en-GB" sz="1500" i="1">
                                  <a:latin typeface="Cambria Math" panose="02040503050406030204" pitchFamily="18" charset="0"/>
                                </a:rPr>
                                <m:t>∗</m:t>
                              </m:r>
                            </m:sub>
                          </m:sSub>
                        </m:e>
                      </m:d>
                      <m:r>
                        <a:rPr lang="en-GB" sz="1500" i="1">
                          <a:latin typeface="Cambria Math" panose="02040503050406030204" pitchFamily="18" charset="0"/>
                        </a:rPr>
                        <m:t>=1939.50</m:t>
                      </m:r>
                      <m:r>
                        <a:rPr lang="en-GB" sz="1500" i="1">
                          <a:latin typeface="Cambria Math" panose="02040503050406030204" pitchFamily="18" charset="0"/>
                        </a:rPr>
                        <m:t>𝑐</m:t>
                      </m:r>
                      <m:sSup>
                        <m:sSupPr>
                          <m:ctrlPr>
                            <a:rPr lang="en-GB" sz="1500" i="1">
                              <a:latin typeface="Cambria Math" panose="02040503050406030204" pitchFamily="18" charset="0"/>
                            </a:rPr>
                          </m:ctrlPr>
                        </m:sSupPr>
                        <m:e>
                          <m:r>
                            <a:rPr lang="en-GB" sz="1500" i="1">
                              <a:latin typeface="Cambria Math" panose="02040503050406030204" pitchFamily="18" charset="0"/>
                            </a:rPr>
                            <m:t>𝑚</m:t>
                          </m:r>
                        </m:e>
                        <m:sup>
                          <m:r>
                            <a:rPr lang="en-GB" sz="1500" i="1">
                              <a:latin typeface="Cambria Math" panose="02040503050406030204" pitchFamily="18" charset="0"/>
                            </a:rPr>
                            <m:t>2</m:t>
                          </m:r>
                        </m:sup>
                      </m:sSup>
                      <m:sSup>
                        <m:sSupPr>
                          <m:ctrlPr>
                            <a:rPr lang="en-GB" sz="1500" i="1">
                              <a:latin typeface="Cambria Math" panose="02040503050406030204" pitchFamily="18" charset="0"/>
                            </a:rPr>
                          </m:ctrlPr>
                        </m:sSupPr>
                        <m:e>
                          <m:r>
                            <a:rPr lang="en-GB" sz="1500" i="1">
                              <a:latin typeface="Cambria Math" panose="02040503050406030204" pitchFamily="18" charset="0"/>
                            </a:rPr>
                            <m:t>𝑔</m:t>
                          </m:r>
                        </m:e>
                        <m:sup>
                          <m:r>
                            <a:rPr lang="en-GB" sz="1500" i="1">
                              <a:latin typeface="Cambria Math" panose="02040503050406030204" pitchFamily="18" charset="0"/>
                            </a:rPr>
                            <m:t>−1</m:t>
                          </m:r>
                        </m:sup>
                      </m:sSup>
                    </m:oMath>
                  </m:oMathPara>
                </a14:m>
                <a:endParaRPr lang="en-GB" sz="1500" dirty="0"/>
              </a:p>
              <a:p>
                <a:r>
                  <a:rPr lang="en-GB" sz="1500" dirty="0"/>
                  <a:t>Inner rim: 0.47 AU</a:t>
                </a:r>
              </a:p>
              <a:p>
                <a:r>
                  <a:rPr lang="en-GB" sz="1500" dirty="0"/>
                  <a:t>Shadowed region:1.23 AU</a:t>
                </a:r>
              </a:p>
            </p:txBody>
          </p:sp>
        </mc:Choice>
        <mc:Fallback xmlns="">
          <p:sp>
            <p:nvSpPr>
              <p:cNvPr id="5" name="TextBox 4">
                <a:extLst>
                  <a:ext uri="{FF2B5EF4-FFF2-40B4-BE49-F238E27FC236}">
                    <a16:creationId xmlns:a16="http://schemas.microsoft.com/office/drawing/2014/main" id="{4435512F-55A1-0D8F-AB9B-A6654C1C2157}"/>
                  </a:ext>
                </a:extLst>
              </p:cNvPr>
              <p:cNvSpPr txBox="1">
                <a:spLocks noRot="1" noChangeAspect="1" noMove="1" noResize="1" noEditPoints="1" noAdjustHandles="1" noChangeArrowheads="1" noChangeShapeType="1" noTextEdit="1"/>
              </p:cNvSpPr>
              <p:nvPr/>
            </p:nvSpPr>
            <p:spPr>
              <a:xfrm>
                <a:off x="9548843" y="4891436"/>
                <a:ext cx="2349667" cy="784830"/>
              </a:xfrm>
              <a:prstGeom prst="rect">
                <a:avLst/>
              </a:prstGeom>
              <a:blipFill>
                <a:blip r:embed="rId5"/>
                <a:stretch>
                  <a:fillRect l="-1036" b="-7752"/>
                </a:stretch>
              </a:blipFill>
            </p:spPr>
            <p:txBody>
              <a:bodyPr/>
              <a:lstStyle/>
              <a:p>
                <a:r>
                  <a:rPr lang="en-GB">
                    <a:noFill/>
                  </a:rPr>
                  <a:t> </a:t>
                </a:r>
              </a:p>
            </p:txBody>
          </p:sp>
        </mc:Fallback>
      </mc:AlternateContent>
      <p:pic>
        <p:nvPicPr>
          <p:cNvPr id="19" name="Picture 18">
            <a:extLst>
              <a:ext uri="{FF2B5EF4-FFF2-40B4-BE49-F238E27FC236}">
                <a16:creationId xmlns:a16="http://schemas.microsoft.com/office/drawing/2014/main" id="{9D482A1A-EA06-7B3B-5AF4-98B00C757E89}"/>
              </a:ext>
            </a:extLst>
          </p:cNvPr>
          <p:cNvPicPr>
            <a:picLocks noChangeAspect="1"/>
          </p:cNvPicPr>
          <p:nvPr/>
        </p:nvPicPr>
        <p:blipFill>
          <a:blip r:embed="rId6"/>
          <a:stretch>
            <a:fillRect/>
          </a:stretch>
        </p:blipFill>
        <p:spPr>
          <a:xfrm>
            <a:off x="288758" y="2149231"/>
            <a:ext cx="5477240" cy="3965580"/>
          </a:xfrm>
          <a:prstGeom prst="rect">
            <a:avLst/>
          </a:prstGeom>
        </p:spPr>
      </p:pic>
      <p:pic>
        <p:nvPicPr>
          <p:cNvPr id="25" name="Picture 24">
            <a:extLst>
              <a:ext uri="{FF2B5EF4-FFF2-40B4-BE49-F238E27FC236}">
                <a16:creationId xmlns:a16="http://schemas.microsoft.com/office/drawing/2014/main" id="{2920A880-FBAD-4521-7317-0424F857187B}"/>
              </a:ext>
            </a:extLst>
          </p:cNvPr>
          <p:cNvPicPr>
            <a:picLocks noChangeAspect="1"/>
          </p:cNvPicPr>
          <p:nvPr/>
        </p:nvPicPr>
        <p:blipFill>
          <a:blip r:embed="rId7"/>
          <a:stretch>
            <a:fillRect/>
          </a:stretch>
        </p:blipFill>
        <p:spPr>
          <a:xfrm>
            <a:off x="5978219" y="727987"/>
            <a:ext cx="5563909" cy="378000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27EA019-65E1-D69A-8F22-0CF9FCC7505F}"/>
                  </a:ext>
                </a:extLst>
              </p:cNvPr>
              <p:cNvSpPr txBox="1"/>
              <p:nvPr/>
            </p:nvSpPr>
            <p:spPr>
              <a:xfrm>
                <a:off x="7971503" y="4891436"/>
                <a:ext cx="1577340" cy="101566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GB" sz="1500" i="1" smtClean="0">
                              <a:solidFill>
                                <a:srgbClr val="836967"/>
                              </a:solidFill>
                              <a:latin typeface="Cambria Math" panose="02040503050406030204" pitchFamily="18" charset="0"/>
                              <a:ea typeface="Cambria Math" panose="02040503050406030204" pitchFamily="18" charset="0"/>
                            </a:rPr>
                          </m:ctrlPr>
                        </m:sSubPr>
                        <m:e>
                          <m:r>
                            <m:rPr>
                              <m:sty m:val="p"/>
                            </m:rPr>
                            <a:rPr lang="en-GB" sz="1500" i="0">
                              <a:latin typeface="Cambria Math" panose="02040503050406030204" pitchFamily="18" charset="0"/>
                              <a:ea typeface="Cambria Math" panose="02040503050406030204" pitchFamily="18" charset="0"/>
                            </a:rPr>
                            <m:t>Ψ</m:t>
                          </m:r>
                        </m:e>
                        <m:sub>
                          <m:r>
                            <a:rPr lang="en-GB" sz="1500" b="0" i="1" smtClean="0">
                              <a:latin typeface="Cambria Math" panose="02040503050406030204" pitchFamily="18" charset="0"/>
                              <a:ea typeface="Cambria Math" panose="02040503050406030204" pitchFamily="18" charset="0"/>
                            </a:rPr>
                            <m:t>𝑠</m:t>
                          </m:r>
                        </m:sub>
                      </m:sSub>
                      <m:r>
                        <a:rPr lang="en-GB" sz="1500" b="0" i="1" smtClean="0">
                          <a:latin typeface="Cambria Math" panose="02040503050406030204" pitchFamily="18" charset="0"/>
                          <a:ea typeface="Cambria Math" panose="02040503050406030204" pitchFamily="18" charset="0"/>
                        </a:rPr>
                        <m:t>=</m:t>
                      </m:r>
                      <m:sSub>
                        <m:sSubPr>
                          <m:ctrlPr>
                            <a:rPr lang="en-GB" sz="1500" i="1">
                              <a:solidFill>
                                <a:srgbClr val="836967"/>
                              </a:solidFill>
                              <a:latin typeface="Cambria Math" panose="02040503050406030204" pitchFamily="18" charset="0"/>
                              <a:ea typeface="Cambria Math" panose="02040503050406030204" pitchFamily="18" charset="0"/>
                            </a:rPr>
                          </m:ctrlPr>
                        </m:sSubPr>
                        <m:e>
                          <m:r>
                            <m:rPr>
                              <m:sty m:val="p"/>
                            </m:rPr>
                            <a:rPr lang="en-GB" sz="1500">
                              <a:latin typeface="Cambria Math" panose="02040503050406030204" pitchFamily="18" charset="0"/>
                              <a:ea typeface="Cambria Math" panose="02040503050406030204" pitchFamily="18" charset="0"/>
                            </a:rPr>
                            <m:t>Ψ</m:t>
                          </m:r>
                        </m:e>
                        <m:sub>
                          <m:r>
                            <a:rPr lang="en-GB" sz="1500" i="1">
                              <a:latin typeface="Cambria Math" panose="02040503050406030204" pitchFamily="18" charset="0"/>
                              <a:ea typeface="Cambria Math" panose="02040503050406030204" pitchFamily="18" charset="0"/>
                            </a:rPr>
                            <m:t>𝑖</m:t>
                          </m:r>
                        </m:sub>
                      </m:sSub>
                      <m:r>
                        <a:rPr lang="en-GB" sz="1500" b="0" i="1" smtClean="0">
                          <a:latin typeface="Cambria Math" panose="02040503050406030204" pitchFamily="18" charset="0"/>
                          <a:ea typeface="Cambria Math" panose="02040503050406030204" pitchFamily="18" charset="0"/>
                        </a:rPr>
                        <m:t>=1</m:t>
                      </m:r>
                    </m:oMath>
                  </m:oMathPara>
                </a14:m>
                <a:endParaRPr lang="en-GB" sz="1500" b="0" i="1" dirty="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GB" sz="1500" i="1" smtClean="0">
                              <a:solidFill>
                                <a:srgbClr val="836967"/>
                              </a:solidFill>
                              <a:latin typeface="Cambria Math" panose="02040503050406030204" pitchFamily="18" charset="0"/>
                              <a:ea typeface="Cambria Math" panose="02040503050406030204" pitchFamily="18" charset="0"/>
                            </a:rPr>
                          </m:ctrlPr>
                        </m:sSubPr>
                        <m:e>
                          <m:r>
                            <m:rPr>
                              <m:sty m:val="p"/>
                            </m:rPr>
                            <a:rPr lang="en-GB" sz="1500">
                              <a:latin typeface="Cambria Math" panose="02040503050406030204" pitchFamily="18" charset="0"/>
                              <a:ea typeface="Cambria Math" panose="02040503050406030204" pitchFamily="18" charset="0"/>
                            </a:rPr>
                            <m:t>α</m:t>
                          </m:r>
                        </m:e>
                        <m:sub>
                          <m:r>
                            <a:rPr lang="en-GB" sz="1500" i="1">
                              <a:latin typeface="Cambria Math" panose="02040503050406030204" pitchFamily="18" charset="0"/>
                              <a:ea typeface="Cambria Math" panose="02040503050406030204" pitchFamily="18" charset="0"/>
                            </a:rPr>
                            <m:t>𝑣𝑖𝑠𝑐</m:t>
                          </m:r>
                        </m:sub>
                      </m:sSub>
                      <m:r>
                        <a:rPr lang="en-GB" sz="1500" i="0">
                          <a:latin typeface="Cambria Math" panose="02040503050406030204" pitchFamily="18" charset="0"/>
                          <a:ea typeface="Cambria Math" panose="02040503050406030204" pitchFamily="18" charset="0"/>
                        </a:rPr>
                        <m:t>=</m:t>
                      </m:r>
                      <m:sSup>
                        <m:sSupPr>
                          <m:ctrlPr>
                            <a:rPr lang="en-GB" sz="1500" i="1">
                              <a:solidFill>
                                <a:srgbClr val="836967"/>
                              </a:solidFill>
                              <a:latin typeface="Cambria Math" panose="02040503050406030204" pitchFamily="18" charset="0"/>
                              <a:ea typeface="Cambria Math" panose="02040503050406030204" pitchFamily="18" charset="0"/>
                            </a:rPr>
                          </m:ctrlPr>
                        </m:sSupPr>
                        <m:e>
                          <m:r>
                            <a:rPr lang="en-GB" sz="1500" i="0">
                              <a:latin typeface="Cambria Math" panose="02040503050406030204" pitchFamily="18" charset="0"/>
                              <a:ea typeface="Cambria Math" panose="02040503050406030204" pitchFamily="18" charset="0"/>
                            </a:rPr>
                            <m:t>10</m:t>
                          </m:r>
                        </m:e>
                        <m:sup>
                          <m:r>
                            <a:rPr lang="en-GB" sz="1500" i="0">
                              <a:latin typeface="Cambria Math" panose="02040503050406030204" pitchFamily="18" charset="0"/>
                              <a:ea typeface="Cambria Math" panose="02040503050406030204" pitchFamily="18" charset="0"/>
                            </a:rPr>
                            <m:t>−2</m:t>
                          </m:r>
                        </m:sup>
                      </m:sSup>
                    </m:oMath>
                  </m:oMathPara>
                </a14:m>
                <a:endParaRPr lang="en-GB" sz="1500" dirty="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GB" sz="1500" i="1" smtClean="0">
                              <a:solidFill>
                                <a:srgbClr val="836967"/>
                              </a:solidFill>
                              <a:latin typeface="Cambria Math" panose="02040503050406030204" pitchFamily="18" charset="0"/>
                              <a:ea typeface="Cambria Math" panose="02040503050406030204" pitchFamily="18" charset="0"/>
                            </a:rPr>
                          </m:ctrlPr>
                        </m:sSubPr>
                        <m:e>
                          <m:r>
                            <m:rPr>
                              <m:sty m:val="p"/>
                            </m:rPr>
                            <a:rPr lang="en-GB" sz="1500" i="0">
                              <a:latin typeface="Cambria Math" panose="02040503050406030204" pitchFamily="18" charset="0"/>
                              <a:ea typeface="Cambria Math" panose="02040503050406030204" pitchFamily="18" charset="0"/>
                            </a:rPr>
                            <m:t>Ψ</m:t>
                          </m:r>
                        </m:e>
                        <m:sub>
                          <m:r>
                            <a:rPr lang="en-GB" sz="1500" b="0" i="1" smtClean="0">
                              <a:latin typeface="Cambria Math" panose="02040503050406030204" pitchFamily="18" charset="0"/>
                              <a:ea typeface="Cambria Math" panose="02040503050406030204" pitchFamily="18" charset="0"/>
                            </a:rPr>
                            <m:t>𝑠</m:t>
                          </m:r>
                        </m:sub>
                      </m:sSub>
                      <m:r>
                        <a:rPr lang="en-GB" sz="1500" b="0" i="1" smtClean="0">
                          <a:latin typeface="Cambria Math" panose="02040503050406030204" pitchFamily="18" charset="0"/>
                          <a:ea typeface="Cambria Math" panose="02040503050406030204" pitchFamily="18" charset="0"/>
                        </a:rPr>
                        <m:t>=</m:t>
                      </m:r>
                      <m:sSub>
                        <m:sSubPr>
                          <m:ctrlPr>
                            <a:rPr lang="en-GB" sz="1500" i="1">
                              <a:solidFill>
                                <a:srgbClr val="836967"/>
                              </a:solidFill>
                              <a:latin typeface="Cambria Math" panose="02040503050406030204" pitchFamily="18" charset="0"/>
                              <a:ea typeface="Cambria Math" panose="02040503050406030204" pitchFamily="18" charset="0"/>
                            </a:rPr>
                          </m:ctrlPr>
                        </m:sSubPr>
                        <m:e>
                          <m:r>
                            <m:rPr>
                              <m:sty m:val="p"/>
                            </m:rPr>
                            <a:rPr lang="en-GB" sz="1500">
                              <a:latin typeface="Cambria Math" panose="02040503050406030204" pitchFamily="18" charset="0"/>
                              <a:ea typeface="Cambria Math" panose="02040503050406030204" pitchFamily="18" charset="0"/>
                            </a:rPr>
                            <m:t>Ψ</m:t>
                          </m:r>
                        </m:e>
                        <m:sub>
                          <m:r>
                            <a:rPr lang="en-GB" sz="1500" i="1">
                              <a:latin typeface="Cambria Math" panose="02040503050406030204" pitchFamily="18" charset="0"/>
                              <a:ea typeface="Cambria Math" panose="02040503050406030204" pitchFamily="18" charset="0"/>
                            </a:rPr>
                            <m:t>𝑖</m:t>
                          </m:r>
                        </m:sub>
                      </m:sSub>
                      <m:r>
                        <a:rPr lang="en-GB" sz="1500" b="0" i="1" smtClean="0">
                          <a:latin typeface="Cambria Math" panose="02040503050406030204" pitchFamily="18" charset="0"/>
                          <a:ea typeface="Cambria Math" panose="02040503050406030204" pitchFamily="18" charset="0"/>
                        </a:rPr>
                        <m:t>=1</m:t>
                      </m:r>
                    </m:oMath>
                  </m:oMathPara>
                </a14:m>
                <a:endParaRPr lang="en-GB" sz="1500" i="1" dirty="0">
                  <a:solidFill>
                    <a:srgbClr val="836967"/>
                  </a:solidFill>
                  <a:ea typeface="Cambria Math" panose="02040503050406030204" pitchFamily="18" charset="0"/>
                </a:endParaRPr>
              </a:p>
              <a:p>
                <a:r>
                  <a:rPr lang="en-GB" sz="1500" dirty="0" err="1">
                    <a:ea typeface="Cambria Math" panose="02040503050406030204" pitchFamily="18" charset="0"/>
                  </a:rPr>
                  <a:t>Pr</a:t>
                </a:r>
                <a:r>
                  <a:rPr lang="en-GB" sz="1500" dirty="0">
                    <a:ea typeface="Cambria Math" panose="02040503050406030204" pitchFamily="18" charset="0"/>
                  </a:rPr>
                  <a:t> = 1</a:t>
                </a:r>
              </a:p>
            </p:txBody>
          </p:sp>
        </mc:Choice>
        <mc:Fallback xmlns="">
          <p:sp>
            <p:nvSpPr>
              <p:cNvPr id="6" name="TextBox 5">
                <a:extLst>
                  <a:ext uri="{FF2B5EF4-FFF2-40B4-BE49-F238E27FC236}">
                    <a16:creationId xmlns:a16="http://schemas.microsoft.com/office/drawing/2014/main" id="{D27EA019-65E1-D69A-8F22-0CF9FCC7505F}"/>
                  </a:ext>
                </a:extLst>
              </p:cNvPr>
              <p:cNvSpPr txBox="1">
                <a:spLocks noRot="1" noChangeAspect="1" noMove="1" noResize="1" noEditPoints="1" noAdjustHandles="1" noChangeArrowheads="1" noChangeShapeType="1" noTextEdit="1"/>
              </p:cNvSpPr>
              <p:nvPr/>
            </p:nvSpPr>
            <p:spPr>
              <a:xfrm>
                <a:off x="7971503" y="4891436"/>
                <a:ext cx="1577340" cy="1015663"/>
              </a:xfrm>
              <a:prstGeom prst="rect">
                <a:avLst/>
              </a:prstGeom>
              <a:blipFill>
                <a:blip r:embed="rId8"/>
                <a:stretch>
                  <a:fillRect l="-1550" b="-5988"/>
                </a:stretch>
              </a:blipFill>
            </p:spPr>
            <p:txBody>
              <a:bodyPr/>
              <a:lstStyle/>
              <a:p>
                <a:r>
                  <a:rPr lang="en-GB">
                    <a:noFill/>
                  </a:rPr>
                  <a:t> </a:t>
                </a:r>
              </a:p>
            </p:txBody>
          </p:sp>
        </mc:Fallback>
      </mc:AlternateContent>
    </p:spTree>
    <p:extLst>
      <p:ext uri="{BB962C8B-B14F-4D97-AF65-F5344CB8AC3E}">
        <p14:creationId xmlns:p14="http://schemas.microsoft.com/office/powerpoint/2010/main" val="3948920149"/>
      </p:ext>
    </p:extLst>
  </p:cSld>
  <p:clrMapOvr>
    <a:masterClrMapping/>
  </p:clrMapOvr>
  <mc:AlternateContent xmlns:mc="http://schemas.openxmlformats.org/markup-compatibility/2006" xmlns:p14="http://schemas.microsoft.com/office/powerpoint/2010/main">
    <mc:Choice Requires="p14">
      <p:transition spd="slow" p14:dur="2000" advTm="146672"/>
    </mc:Choice>
    <mc:Fallback xmlns="">
      <p:transition spd="slow" advTm="14667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B22C-B97F-5FCA-2F83-39C16372F3D8}"/>
              </a:ext>
            </a:extLst>
          </p:cNvPr>
          <p:cNvSpPr>
            <a:spLocks noGrp="1"/>
          </p:cNvSpPr>
          <p:nvPr>
            <p:ph type="title"/>
          </p:nvPr>
        </p:nvSpPr>
        <p:spPr>
          <a:xfrm>
            <a:off x="1158240" y="610205"/>
            <a:ext cx="4937760" cy="1356360"/>
          </a:xfrm>
        </p:spPr>
        <p:txBody>
          <a:bodyPr/>
          <a:lstStyle/>
          <a:p>
            <a:r>
              <a:rPr lang="en-GB" dirty="0"/>
              <a:t>Radiative Transport</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9AEB23ED-77FB-373F-7863-60C85D1FB40D}"/>
                  </a:ext>
                </a:extLst>
              </p:cNvPr>
              <p:cNvSpPr txBox="1">
                <a:spLocks/>
              </p:cNvSpPr>
              <p:nvPr/>
            </p:nvSpPr>
            <p:spPr>
              <a:xfrm>
                <a:off x="7179733" y="2934460"/>
                <a:ext cx="4146357" cy="747833"/>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spcAft>
                    <a:spcPts val="800"/>
                  </a:spcAft>
                  <a:buNone/>
                </a:pPr>
                <a14:m>
                  <m:oMathPara xmlns:m="http://schemas.openxmlformats.org/officeDocument/2006/math">
                    <m:oMathParaPr>
                      <m:jc m:val="centerGroup"/>
                    </m:oMathParaPr>
                    <m:oMath xmlns:m="http://schemas.openxmlformats.org/officeDocument/2006/math">
                      <m:sSub>
                        <m:sSubPr>
                          <m:ctrlPr>
                            <a:rPr lang="en-GB"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𝑖𝑟𝑟</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ub>
                          </m:sSub>
                        </m:num>
                        <m:den>
                          <m:r>
                            <a:rPr lang="en-GB" sz="1800" i="1">
                              <a:effectLst/>
                              <a:latin typeface="Cambria Math" panose="02040503050406030204" pitchFamily="18" charset="0"/>
                              <a:ea typeface="Calibri" panose="020F0502020204030204" pitchFamily="34" charset="0"/>
                              <a:cs typeface="Times New Roman" panose="02020603050405020304" pitchFamily="18" charset="0"/>
                            </a:rPr>
                            <m:t>4</m:t>
                          </m:r>
                          <m:r>
                            <m:rPr>
                              <m:sty m:val="p"/>
                            </m:rPr>
                            <a:rPr lang="en-GB" sz="1800">
                              <a:effectLst/>
                              <a:latin typeface="Cambria Math" panose="02040503050406030204" pitchFamily="18" charset="0"/>
                              <a:ea typeface="Calibri" panose="020F0502020204030204" pitchFamily="34" charset="0"/>
                              <a:cs typeface="Times New Roman" panose="02020603050405020304" pitchFamily="18" charset="0"/>
                            </a:rPr>
                            <m:t>π</m:t>
                          </m:r>
                          <m:sSup>
                            <m:sSup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𝑅</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2</m:t>
                              </m:r>
                            </m:sup>
                          </m:sSup>
                        </m:den>
                      </m:f>
                      <m:d>
                        <m:d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m:t>
                          </m:r>
                          <m:f>
                            <m:f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GB" sz="1800" i="1">
                                      <a:latin typeface="Cambria Math" panose="02040503050406030204" pitchFamily="18" charset="0"/>
                                      <a:ea typeface="Calibri" panose="020F0502020204030204" pitchFamily="34" charset="0"/>
                                      <a:cs typeface="Times New Roman" panose="02020603050405020304" pitchFamily="18" charset="0"/>
                                    </a:rPr>
                                  </m:ctrlPr>
                                </m:sSubPr>
                                <m:e>
                                  <m:r>
                                    <a:rPr lang="en-GB" sz="1800" b="0" i="1" smtClean="0">
                                      <a:latin typeface="Cambria Math" panose="02040503050406030204" pitchFamily="18" charset="0"/>
                                      <a:ea typeface="Calibri" panose="020F0502020204030204" pitchFamily="34" charset="0"/>
                                      <a:cs typeface="Times New Roman" panose="02020603050405020304" pitchFamily="18" charset="0"/>
                                    </a:rPr>
                                    <m:t>𝐻</m:t>
                                  </m:r>
                                </m:e>
                                <m:sub>
                                  <m:r>
                                    <a:rPr lang="en-GB" sz="1800" b="0" i="1" smtClean="0">
                                      <a:latin typeface="Cambria Math" panose="02040503050406030204" pitchFamily="18" charset="0"/>
                                      <a:ea typeface="Calibri" panose="020F0502020204030204" pitchFamily="34" charset="0"/>
                                      <a:cs typeface="Times New Roman" panose="02020603050405020304" pitchFamily="18" charset="0"/>
                                    </a:rPr>
                                    <m:t>𝑠</m:t>
                                  </m:r>
                                </m:sub>
                              </m:sSub>
                            </m:num>
                            <m:den>
                              <m:sSub>
                                <m:sSub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𝑟𝑖𝑚</m:t>
                                  </m:r>
                                </m:sub>
                              </m:sSub>
                            </m:den>
                          </m:f>
                        </m:e>
                      </m:d>
                      <m:r>
                        <a:rPr lang="en-GB" sz="1800" i="1">
                          <a:effectLst/>
                          <a:latin typeface="Cambria Math" panose="02040503050406030204" pitchFamily="18" charset="0"/>
                          <a:ea typeface="Calibri" panose="020F0502020204030204" pitchFamily="34" charset="0"/>
                          <a:cs typeface="Times New Roman" panose="02020603050405020304" pitchFamily="18" charset="0"/>
                        </a:rPr>
                        <m:t>𝑒𝑥𝑝</m:t>
                      </m:r>
                      <m:d>
                        <m:d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GB" sz="1800">
                              <a:effectLst/>
                              <a:latin typeface="Cambria Math" panose="02040503050406030204" pitchFamily="18" charset="0"/>
                              <a:ea typeface="Calibri" panose="020F0502020204030204" pitchFamily="34" charset="0"/>
                              <a:cs typeface="Times New Roman" panose="02020603050405020304" pitchFamily="18" charset="0"/>
                            </a:rPr>
                            <m:t>τ</m:t>
                          </m:r>
                          <m:d>
                            <m:d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𝑅</m:t>
                              </m:r>
                            </m:e>
                          </m:d>
                        </m:e>
                      </m:d>
                    </m:oMath>
                  </m:oMathPara>
                </a14:m>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Content Placeholder 2">
                <a:extLst>
                  <a:ext uri="{FF2B5EF4-FFF2-40B4-BE49-F238E27FC236}">
                    <a16:creationId xmlns:a16="http://schemas.microsoft.com/office/drawing/2014/main" id="{9AEB23ED-77FB-373F-7863-60C85D1FB40D}"/>
                  </a:ext>
                </a:extLst>
              </p:cNvPr>
              <p:cNvSpPr txBox="1">
                <a:spLocks noRot="1" noChangeAspect="1" noMove="1" noResize="1" noEditPoints="1" noAdjustHandles="1" noChangeArrowheads="1" noChangeShapeType="1" noTextEdit="1"/>
              </p:cNvSpPr>
              <p:nvPr/>
            </p:nvSpPr>
            <p:spPr>
              <a:xfrm>
                <a:off x="7179733" y="2934460"/>
                <a:ext cx="4146357" cy="747833"/>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3E54E2A-2B52-9195-360E-8D0FC1EB5479}"/>
                  </a:ext>
                </a:extLst>
              </p:cNvPr>
              <p:cNvSpPr txBox="1"/>
              <p:nvPr/>
            </p:nvSpPr>
            <p:spPr>
              <a:xfrm>
                <a:off x="7179733" y="3984940"/>
                <a:ext cx="3491345" cy="7478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GB" sz="1800" smtClean="0">
                          <a:effectLst/>
                          <a:latin typeface="Cambria Math" panose="02040503050406030204" pitchFamily="18" charset="0"/>
                          <a:ea typeface="Calibri" panose="020F0502020204030204" pitchFamily="34" charset="0"/>
                          <a:cs typeface="Times New Roman" panose="02020603050405020304" pitchFamily="18" charset="0"/>
                        </a:rPr>
                        <m:t>τ</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nary>
                        <m:naryPr>
                          <m:ctrlPr>
                            <a:rPr lang="en-GB" i="1">
                              <a:effectLst/>
                              <a:latin typeface="Cambria Math" panose="02040503050406030204" pitchFamily="18" charset="0"/>
                            </a:rPr>
                          </m:ctrlPr>
                        </m:naryPr>
                        <m:sub>
                          <m:sSub>
                            <m:sSubPr>
                              <m:ctrlPr>
                                <a:rPr lang="en-GB"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ub>
                          </m:sSub>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𝑅</m:t>
                          </m:r>
                        </m:sup>
                        <m:e>
                          <m:r>
                            <a:rPr lang="en-GB" sz="1800" i="1">
                              <a:effectLst/>
                              <a:latin typeface="Cambria Math" panose="02040503050406030204" pitchFamily="18" charset="0"/>
                              <a:ea typeface="Calibri" panose="020F0502020204030204" pitchFamily="34" charset="0"/>
                              <a:cs typeface="Times New Roman" panose="02020603050405020304" pitchFamily="18" charset="0"/>
                            </a:rPr>
                            <m:t>𝑘𝑝</m:t>
                          </m:r>
                          <m:d>
                            <m:dPr>
                              <m:ctrlPr>
                                <a:rPr lang="en-GB" i="1">
                                  <a:effectLst/>
                                  <a:latin typeface="Cambria Math" panose="02040503050406030204" pitchFamily="18" charset="0"/>
                                </a:rPr>
                              </m:ctrlPr>
                            </m:dPr>
                            <m:e>
                              <m:sSub>
                                <m:sSubPr>
                                  <m:ctrlPr>
                                    <a:rPr lang="en-GB"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GB"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𝑔𝑎𝑠</m:t>
                                  </m:r>
                                </m:sub>
                              </m:sSub>
                            </m:e>
                          </m:d>
                          <m:sSub>
                            <m:sSubPr>
                              <m:ctrlPr>
                                <a:rPr lang="en-GB" i="1">
                                  <a:effectLst/>
                                  <a:latin typeface="Cambria Math" panose="02040503050406030204" pitchFamily="18" charset="0"/>
                                </a:rPr>
                              </m:ctrlPr>
                            </m:sSubPr>
                            <m:e>
                              <m:r>
                                <m:rPr>
                                  <m:sty m:val="p"/>
                                </m:rPr>
                                <a:rPr lang="en-GB" sz="1800">
                                  <a:effectLst/>
                                  <a:latin typeface="Cambria Math" panose="02040503050406030204" pitchFamily="18" charset="0"/>
                                  <a:ea typeface="Calibri" panose="020F0502020204030204" pitchFamily="34" charset="0"/>
                                  <a:cs typeface="Times New Roman" panose="02020603050405020304" pitchFamily="18" charset="0"/>
                                </a:rPr>
                                <m:t>ρ</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𝑔𝑎𝑠</m:t>
                              </m:r>
                            </m:sub>
                          </m:sSub>
                          <m:d>
                            <m:dPr>
                              <m:ctrlPr>
                                <a:rPr lang="en-GB"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𝑅</m:t>
                              </m:r>
                            </m:e>
                          </m:d>
                          <m:r>
                            <a:rPr lang="en-GB" sz="1800" i="1">
                              <a:effectLst/>
                              <a:latin typeface="Cambria Math" panose="02040503050406030204" pitchFamily="18" charset="0"/>
                              <a:ea typeface="Calibri" panose="020F0502020204030204" pitchFamily="34" charset="0"/>
                              <a:cs typeface="Times New Roman" panose="02020603050405020304" pitchFamily="18" charset="0"/>
                            </a:rPr>
                            <m:t>𝑑𝑅</m:t>
                          </m:r>
                        </m:e>
                      </m:nary>
                    </m:oMath>
                  </m:oMathPara>
                </a14:m>
                <a:endParaRPr lang="en-GB" dirty="0"/>
              </a:p>
            </p:txBody>
          </p:sp>
        </mc:Choice>
        <mc:Fallback xmlns="">
          <p:sp>
            <p:nvSpPr>
              <p:cNvPr id="6" name="TextBox 5">
                <a:extLst>
                  <a:ext uri="{FF2B5EF4-FFF2-40B4-BE49-F238E27FC236}">
                    <a16:creationId xmlns:a16="http://schemas.microsoft.com/office/drawing/2014/main" id="{A3E54E2A-2B52-9195-360E-8D0FC1EB5479}"/>
                  </a:ext>
                </a:extLst>
              </p:cNvPr>
              <p:cNvSpPr txBox="1">
                <a:spLocks noRot="1" noChangeAspect="1" noMove="1" noResize="1" noEditPoints="1" noAdjustHandles="1" noChangeArrowheads="1" noChangeShapeType="1" noTextEdit="1"/>
              </p:cNvSpPr>
              <p:nvPr/>
            </p:nvSpPr>
            <p:spPr>
              <a:xfrm>
                <a:off x="7179733" y="3984940"/>
                <a:ext cx="3491345" cy="747833"/>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1E35965-6425-DEB0-9963-C6088D894C5A}"/>
                  </a:ext>
                </a:extLst>
              </p:cNvPr>
              <p:cNvSpPr txBox="1"/>
              <p:nvPr/>
            </p:nvSpPr>
            <p:spPr>
              <a:xfrm>
                <a:off x="7453745" y="1742729"/>
                <a:ext cx="2113202" cy="7688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smtClean="0">
                              <a:solidFill>
                                <a:schemeClr val="tx1"/>
                              </a:solidFill>
                              <a:latin typeface="Cambria Math" panose="02040503050406030204" pitchFamily="18" charset="0"/>
                            </a:rPr>
                          </m:ctrlPr>
                        </m:sSubPr>
                        <m:e>
                          <m:r>
                            <m:rPr>
                              <m:sty m:val="p"/>
                            </m:rPr>
                            <a:rPr lang="en-GB">
                              <a:solidFill>
                                <a:schemeClr val="tx1"/>
                              </a:solidFill>
                              <a:latin typeface="Cambria Math" panose="02040503050406030204" pitchFamily="18" charset="0"/>
                            </a:rPr>
                            <m:t>Σ</m:t>
                          </m:r>
                        </m:e>
                        <m:sub>
                          <m:r>
                            <a:rPr lang="en-GB" i="1">
                              <a:solidFill>
                                <a:schemeClr val="tx1"/>
                              </a:solidFill>
                              <a:latin typeface="Cambria Math" panose="02040503050406030204" pitchFamily="18" charset="0"/>
                            </a:rPr>
                            <m:t>𝑔</m:t>
                          </m:r>
                        </m:sub>
                      </m:sSub>
                      <m:d>
                        <m:dPr>
                          <m:ctrlPr>
                            <a:rPr lang="en-GB" i="1">
                              <a:solidFill>
                                <a:schemeClr val="tx1"/>
                              </a:solidFill>
                              <a:latin typeface="Cambria Math" panose="02040503050406030204" pitchFamily="18" charset="0"/>
                            </a:rPr>
                          </m:ctrlPr>
                        </m:dPr>
                        <m:e>
                          <m:r>
                            <a:rPr lang="en-GB" i="1">
                              <a:solidFill>
                                <a:schemeClr val="tx1"/>
                              </a:solidFill>
                              <a:latin typeface="Cambria Math" panose="02040503050406030204" pitchFamily="18" charset="0"/>
                            </a:rPr>
                            <m:t>𝑅</m:t>
                          </m:r>
                        </m:e>
                      </m:d>
                      <m:r>
                        <a:rPr lang="en-GB" i="0">
                          <a:solidFill>
                            <a:schemeClr val="tx1"/>
                          </a:solidFill>
                          <a:latin typeface="Cambria Math" panose="02040503050406030204" pitchFamily="18" charset="0"/>
                        </a:rPr>
                        <m:t>=5</m:t>
                      </m:r>
                      <m:sSup>
                        <m:sSupPr>
                          <m:ctrlPr>
                            <a:rPr lang="en-GB" i="1">
                              <a:solidFill>
                                <a:schemeClr val="tx1"/>
                              </a:solidFill>
                              <a:latin typeface="Cambria Math" panose="02040503050406030204" pitchFamily="18" charset="0"/>
                            </a:rPr>
                          </m:ctrlPr>
                        </m:sSupPr>
                        <m:e>
                          <m:d>
                            <m:dPr>
                              <m:ctrlPr>
                                <a:rPr lang="en-GB" i="1">
                                  <a:solidFill>
                                    <a:schemeClr val="tx1"/>
                                  </a:solidFill>
                                  <a:latin typeface="Cambria Math" panose="02040503050406030204" pitchFamily="18" charset="0"/>
                                </a:rPr>
                              </m:ctrlPr>
                            </m:dPr>
                            <m:e>
                              <m:f>
                                <m:fPr>
                                  <m:ctrlPr>
                                    <a:rPr lang="en-GB" i="1">
                                      <a:solidFill>
                                        <a:schemeClr val="tx1"/>
                                      </a:solidFill>
                                      <a:latin typeface="Cambria Math" panose="02040503050406030204" pitchFamily="18" charset="0"/>
                                    </a:rPr>
                                  </m:ctrlPr>
                                </m:fPr>
                                <m:num>
                                  <m:r>
                                    <a:rPr lang="en-GB" i="1">
                                      <a:solidFill>
                                        <a:schemeClr val="tx1"/>
                                      </a:solidFill>
                                      <a:latin typeface="Cambria Math" panose="02040503050406030204" pitchFamily="18" charset="0"/>
                                    </a:rPr>
                                    <m:t>𝑅</m:t>
                                  </m:r>
                                </m:num>
                                <m:den>
                                  <m:r>
                                    <a:rPr lang="en-GB" i="1">
                                      <a:solidFill>
                                        <a:schemeClr val="tx1"/>
                                      </a:solidFill>
                                      <a:latin typeface="Cambria Math" panose="02040503050406030204" pitchFamily="18" charset="0"/>
                                    </a:rPr>
                                    <m:t>𝐴𝑈</m:t>
                                  </m:r>
                                </m:den>
                              </m:f>
                            </m:e>
                          </m:d>
                        </m:e>
                        <m:sup>
                          <m:r>
                            <a:rPr lang="en-GB" i="0">
                              <a:solidFill>
                                <a:schemeClr val="tx1"/>
                              </a:solidFill>
                              <a:latin typeface="Cambria Math" panose="02040503050406030204" pitchFamily="18" charset="0"/>
                            </a:rPr>
                            <m:t>−1</m:t>
                          </m:r>
                        </m:sup>
                      </m:sSup>
                    </m:oMath>
                  </m:oMathPara>
                </a14:m>
                <a:endParaRPr lang="en-GB" dirty="0">
                  <a:solidFill>
                    <a:schemeClr val="tx1"/>
                  </a:solidFill>
                </a:endParaRPr>
              </a:p>
            </p:txBody>
          </p:sp>
        </mc:Choice>
        <mc:Fallback xmlns="">
          <p:sp>
            <p:nvSpPr>
              <p:cNvPr id="8" name="TextBox 7">
                <a:extLst>
                  <a:ext uri="{FF2B5EF4-FFF2-40B4-BE49-F238E27FC236}">
                    <a16:creationId xmlns:a16="http://schemas.microsoft.com/office/drawing/2014/main" id="{E1E35965-6425-DEB0-9963-C6088D894C5A}"/>
                  </a:ext>
                </a:extLst>
              </p:cNvPr>
              <p:cNvSpPr txBox="1">
                <a:spLocks noRot="1" noChangeAspect="1" noMove="1" noResize="1" noEditPoints="1" noAdjustHandles="1" noChangeArrowheads="1" noChangeShapeType="1" noTextEdit="1"/>
              </p:cNvSpPr>
              <p:nvPr/>
            </p:nvSpPr>
            <p:spPr>
              <a:xfrm>
                <a:off x="7453745" y="1742729"/>
                <a:ext cx="2113202" cy="768800"/>
              </a:xfrm>
              <a:prstGeom prst="rect">
                <a:avLst/>
              </a:prstGeom>
              <a:blipFill>
                <a:blip r:embed="rId5"/>
                <a:stretch>
                  <a:fillRect/>
                </a:stretch>
              </a:blipFill>
            </p:spPr>
            <p:txBody>
              <a:bodyPr/>
              <a:lstStyle/>
              <a:p>
                <a:r>
                  <a:rPr lang="en-GB">
                    <a:noFill/>
                  </a:rPr>
                  <a:t> </a:t>
                </a:r>
              </a:p>
            </p:txBody>
          </p:sp>
        </mc:Fallback>
      </mc:AlternateContent>
      <p:pic>
        <p:nvPicPr>
          <p:cNvPr id="115" name="Picture 114">
            <a:extLst>
              <a:ext uri="{FF2B5EF4-FFF2-40B4-BE49-F238E27FC236}">
                <a16:creationId xmlns:a16="http://schemas.microsoft.com/office/drawing/2014/main" id="{6A26DD72-3E65-B7DF-B123-AA11F196DCA4}"/>
              </a:ext>
            </a:extLst>
          </p:cNvPr>
          <p:cNvPicPr>
            <a:picLocks noChangeAspect="1"/>
          </p:cNvPicPr>
          <p:nvPr/>
        </p:nvPicPr>
        <p:blipFill>
          <a:blip r:embed="rId6"/>
          <a:stretch>
            <a:fillRect/>
          </a:stretch>
        </p:blipFill>
        <p:spPr>
          <a:xfrm>
            <a:off x="1138569" y="2487408"/>
            <a:ext cx="3873699" cy="2806844"/>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00E031D-3E24-6468-E809-1066E9912E12}"/>
                  </a:ext>
                </a:extLst>
              </p:cNvPr>
              <p:cNvSpPr txBox="1"/>
              <p:nvPr/>
            </p:nvSpPr>
            <p:spPr>
              <a:xfrm>
                <a:off x="7453745" y="5035420"/>
                <a:ext cx="1690255" cy="6717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i="1" smtClean="0">
                          <a:solidFill>
                            <a:schemeClr val="tx1"/>
                          </a:solidFill>
                          <a:latin typeface="Cambria Math" panose="02040503050406030204" pitchFamily="18" charset="0"/>
                        </a:rPr>
                        <m:t>𝑝</m:t>
                      </m:r>
                      <m:r>
                        <a:rPr lang="en-GB" i="0">
                          <a:solidFill>
                            <a:schemeClr val="tx1"/>
                          </a:solidFill>
                          <a:latin typeface="Cambria Math" panose="02040503050406030204" pitchFamily="18" charset="0"/>
                        </a:rPr>
                        <m:t>=</m:t>
                      </m:r>
                      <m:f>
                        <m:fPr>
                          <m:ctrlPr>
                            <a:rPr lang="en-GB" i="1">
                              <a:solidFill>
                                <a:schemeClr val="tx1"/>
                              </a:solidFill>
                              <a:latin typeface="Cambria Math" panose="02040503050406030204" pitchFamily="18" charset="0"/>
                            </a:rPr>
                          </m:ctrlPr>
                        </m:fPr>
                        <m:num>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𝑘</m:t>
                              </m:r>
                            </m:e>
                            <m:sub>
                              <m:r>
                                <a:rPr lang="en-GB" i="1">
                                  <a:solidFill>
                                    <a:schemeClr val="tx1"/>
                                  </a:solidFill>
                                  <a:latin typeface="Cambria Math" panose="02040503050406030204" pitchFamily="18" charset="0"/>
                                </a:rPr>
                                <m:t>𝑏</m:t>
                              </m:r>
                            </m:sub>
                          </m:sSub>
                          <m:r>
                            <a:rPr lang="en-GB" i="1">
                              <a:solidFill>
                                <a:schemeClr val="tx1"/>
                              </a:solidFill>
                              <a:latin typeface="Cambria Math" panose="02040503050406030204" pitchFamily="18" charset="0"/>
                            </a:rPr>
                            <m:t>𝜌</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𝑇</m:t>
                              </m:r>
                            </m:e>
                            <m:sub>
                              <m:r>
                                <a:rPr lang="en-GB" i="1">
                                  <a:solidFill>
                                    <a:schemeClr val="tx1"/>
                                  </a:solidFill>
                                  <a:latin typeface="Cambria Math" panose="02040503050406030204" pitchFamily="18" charset="0"/>
                                </a:rPr>
                                <m:t>𝑔𝑎𝑠</m:t>
                              </m:r>
                            </m:sub>
                          </m:sSub>
                        </m:num>
                        <m:den>
                          <m:r>
                            <a:rPr lang="en-GB" i="1">
                              <a:solidFill>
                                <a:schemeClr val="tx1"/>
                              </a:solidFill>
                              <a:latin typeface="Cambria Math" panose="02040503050406030204" pitchFamily="18" charset="0"/>
                            </a:rPr>
                            <m:t>𝜇</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𝑚</m:t>
                              </m:r>
                            </m:e>
                            <m:sub>
                              <m:r>
                                <a:rPr lang="en-GB" i="1">
                                  <a:solidFill>
                                    <a:schemeClr val="tx1"/>
                                  </a:solidFill>
                                  <a:latin typeface="Cambria Math" panose="02040503050406030204" pitchFamily="18" charset="0"/>
                                </a:rPr>
                                <m:t>𝐻</m:t>
                              </m:r>
                            </m:sub>
                          </m:sSub>
                        </m:den>
                      </m:f>
                      <m:r>
                        <a:rPr lang="en-GB" i="0">
                          <a:solidFill>
                            <a:schemeClr val="tx1"/>
                          </a:solidFill>
                          <a:latin typeface="Cambria Math" panose="02040503050406030204" pitchFamily="18" charset="0"/>
                        </a:rPr>
                        <m:t> </m:t>
                      </m:r>
                    </m:oMath>
                  </m:oMathPara>
                </a14:m>
                <a:endParaRPr lang="en-GB" dirty="0">
                  <a:solidFill>
                    <a:schemeClr val="tx1"/>
                  </a:solidFill>
                </a:endParaRPr>
              </a:p>
            </p:txBody>
          </p:sp>
        </mc:Choice>
        <mc:Fallback xmlns="">
          <p:sp>
            <p:nvSpPr>
              <p:cNvPr id="5" name="TextBox 4">
                <a:extLst>
                  <a:ext uri="{FF2B5EF4-FFF2-40B4-BE49-F238E27FC236}">
                    <a16:creationId xmlns:a16="http://schemas.microsoft.com/office/drawing/2014/main" id="{C00E031D-3E24-6468-E809-1066E9912E12}"/>
                  </a:ext>
                </a:extLst>
              </p:cNvPr>
              <p:cNvSpPr txBox="1">
                <a:spLocks noRot="1" noChangeAspect="1" noMove="1" noResize="1" noEditPoints="1" noAdjustHandles="1" noChangeArrowheads="1" noChangeShapeType="1" noTextEdit="1"/>
              </p:cNvSpPr>
              <p:nvPr/>
            </p:nvSpPr>
            <p:spPr>
              <a:xfrm>
                <a:off x="7453745" y="5035420"/>
                <a:ext cx="1690255" cy="671787"/>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D7DE641-E650-E0A0-BFFA-3CFA2458F510}"/>
                  </a:ext>
                </a:extLst>
              </p:cNvPr>
              <p:cNvSpPr txBox="1"/>
              <p:nvPr/>
            </p:nvSpPr>
            <p:spPr>
              <a:xfrm>
                <a:off x="9144000" y="4958358"/>
                <a:ext cx="1690255" cy="97443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GB" smtClean="0">
                          <a:solidFill>
                            <a:schemeClr val="tx1"/>
                          </a:solidFill>
                          <a:latin typeface="Cambria Math" panose="02040503050406030204" pitchFamily="18" charset="0"/>
                        </a:rPr>
                        <m:t>ρ</m:t>
                      </m:r>
                      <m:r>
                        <a:rPr lang="en-GB" i="0">
                          <a:solidFill>
                            <a:schemeClr val="tx1"/>
                          </a:solidFill>
                          <a:latin typeface="Cambria Math" panose="02040503050406030204" pitchFamily="18" charset="0"/>
                        </a:rPr>
                        <m:t>=</m:t>
                      </m:r>
                      <m:f>
                        <m:fPr>
                          <m:ctrlPr>
                            <a:rPr lang="en-GB" i="1">
                              <a:solidFill>
                                <a:schemeClr val="tx1"/>
                              </a:solidFill>
                              <a:latin typeface="Cambria Math" panose="02040503050406030204" pitchFamily="18" charset="0"/>
                            </a:rPr>
                          </m:ctrlPr>
                        </m:fPr>
                        <m:num>
                          <m:r>
                            <m:rPr>
                              <m:sty m:val="p"/>
                            </m:rPr>
                            <a:rPr lang="en-GB" i="0">
                              <a:solidFill>
                                <a:schemeClr val="tx1"/>
                              </a:solidFill>
                              <a:latin typeface="Cambria Math" panose="02040503050406030204" pitchFamily="18" charset="0"/>
                            </a:rPr>
                            <m:t>Σ</m:t>
                          </m:r>
                          <m:d>
                            <m:dPr>
                              <m:ctrlPr>
                                <a:rPr lang="en-GB" i="1">
                                  <a:solidFill>
                                    <a:schemeClr val="tx1"/>
                                  </a:solidFill>
                                  <a:latin typeface="Cambria Math" panose="02040503050406030204" pitchFamily="18" charset="0"/>
                                </a:rPr>
                              </m:ctrlPr>
                            </m:dPr>
                            <m:e>
                              <m:r>
                                <a:rPr lang="en-GB" i="1">
                                  <a:solidFill>
                                    <a:schemeClr val="tx1"/>
                                  </a:solidFill>
                                  <a:latin typeface="Cambria Math" panose="02040503050406030204" pitchFamily="18" charset="0"/>
                                </a:rPr>
                                <m:t>𝑅</m:t>
                              </m:r>
                            </m:e>
                          </m:d>
                        </m:num>
                        <m:den>
                          <m:rad>
                            <m:radPr>
                              <m:degHide m:val="on"/>
                              <m:ctrlPr>
                                <a:rPr lang="en-GB" i="1">
                                  <a:solidFill>
                                    <a:schemeClr val="tx1"/>
                                  </a:solidFill>
                                  <a:latin typeface="Cambria Math" panose="02040503050406030204" pitchFamily="18" charset="0"/>
                                </a:rPr>
                              </m:ctrlPr>
                            </m:radPr>
                            <m:deg/>
                            <m:e>
                              <m:r>
                                <a:rPr lang="en-GB" i="0">
                                  <a:solidFill>
                                    <a:schemeClr val="tx1"/>
                                  </a:solidFill>
                                  <a:latin typeface="Cambria Math" panose="02040503050406030204" pitchFamily="18" charset="0"/>
                                </a:rPr>
                                <m:t>2</m:t>
                              </m:r>
                              <m:r>
                                <m:rPr>
                                  <m:sty m:val="p"/>
                                </m:rPr>
                                <a:rPr lang="en-GB" i="0">
                                  <a:solidFill>
                                    <a:schemeClr val="tx1"/>
                                  </a:solidFill>
                                  <a:latin typeface="Cambria Math" panose="02040503050406030204" pitchFamily="18" charset="0"/>
                                </a:rPr>
                                <m:t>π</m:t>
                              </m:r>
                              <m:sSubSup>
                                <m:sSubSupPr>
                                  <m:ctrlPr>
                                    <a:rPr lang="en-GB" i="1">
                                      <a:solidFill>
                                        <a:schemeClr val="tx1"/>
                                      </a:solidFill>
                                      <a:latin typeface="Cambria Math" panose="02040503050406030204" pitchFamily="18" charset="0"/>
                                    </a:rPr>
                                  </m:ctrlPr>
                                </m:sSubSupPr>
                                <m:e>
                                  <m:r>
                                    <a:rPr lang="en-GB" i="1">
                                      <a:solidFill>
                                        <a:schemeClr val="tx1"/>
                                      </a:solidFill>
                                      <a:latin typeface="Cambria Math" panose="02040503050406030204" pitchFamily="18" charset="0"/>
                                    </a:rPr>
                                    <m:t>𝐻</m:t>
                                  </m:r>
                                </m:e>
                                <m:sub>
                                  <m:r>
                                    <a:rPr lang="en-GB" i="1">
                                      <a:solidFill>
                                        <a:schemeClr val="tx1"/>
                                      </a:solidFill>
                                      <a:latin typeface="Cambria Math" panose="02040503050406030204" pitchFamily="18" charset="0"/>
                                    </a:rPr>
                                    <m:t>𝑝</m:t>
                                  </m:r>
                                </m:sub>
                                <m:sup>
                                  <m:r>
                                    <a:rPr lang="en-GB" i="0">
                                      <a:solidFill>
                                        <a:schemeClr val="tx1"/>
                                      </a:solidFill>
                                      <a:latin typeface="Cambria Math" panose="02040503050406030204" pitchFamily="18" charset="0"/>
                                    </a:rPr>
                                    <m:t>2</m:t>
                                  </m:r>
                                </m:sup>
                              </m:sSubSup>
                            </m:e>
                          </m:rad>
                        </m:den>
                      </m:f>
                    </m:oMath>
                  </m:oMathPara>
                </a14:m>
                <a:endParaRPr lang="en-GB" dirty="0">
                  <a:solidFill>
                    <a:schemeClr val="tx1"/>
                  </a:solidFill>
                </a:endParaRPr>
              </a:p>
            </p:txBody>
          </p:sp>
        </mc:Choice>
        <mc:Fallback xmlns="">
          <p:sp>
            <p:nvSpPr>
              <p:cNvPr id="9" name="TextBox 8">
                <a:extLst>
                  <a:ext uri="{FF2B5EF4-FFF2-40B4-BE49-F238E27FC236}">
                    <a16:creationId xmlns:a16="http://schemas.microsoft.com/office/drawing/2014/main" id="{AD7DE641-E650-E0A0-BFFA-3CFA2458F510}"/>
                  </a:ext>
                </a:extLst>
              </p:cNvPr>
              <p:cNvSpPr txBox="1">
                <a:spLocks noRot="1" noChangeAspect="1" noMove="1" noResize="1" noEditPoints="1" noAdjustHandles="1" noChangeArrowheads="1" noChangeShapeType="1" noTextEdit="1"/>
              </p:cNvSpPr>
              <p:nvPr/>
            </p:nvSpPr>
            <p:spPr>
              <a:xfrm>
                <a:off x="9144000" y="4958358"/>
                <a:ext cx="1690255" cy="974434"/>
              </a:xfrm>
              <a:prstGeom prst="rect">
                <a:avLst/>
              </a:prstGeom>
              <a:blipFill>
                <a:blip r:embed="rId8"/>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664031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9C371-0F7B-FBFC-9F21-0F42E43E2BB5}"/>
              </a:ext>
            </a:extLst>
          </p:cNvPr>
          <p:cNvSpPr>
            <a:spLocks noGrp="1"/>
          </p:cNvSpPr>
          <p:nvPr>
            <p:ph type="title"/>
          </p:nvPr>
        </p:nvSpPr>
        <p:spPr>
          <a:xfrm>
            <a:off x="525871" y="280581"/>
            <a:ext cx="6668018" cy="1356360"/>
          </a:xfrm>
        </p:spPr>
        <p:txBody>
          <a:bodyPr vert="horz" lIns="91440" tIns="45720" rIns="91440" bIns="45720" rtlCol="0" anchor="ctr">
            <a:normAutofit/>
          </a:bodyPr>
          <a:lstStyle/>
          <a:p>
            <a:r>
              <a:rPr lang="en-US" dirty="0"/>
              <a:t>Equilibrium temperature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EFCCB84-A623-3B3D-CF83-A25BE59FA131}"/>
                  </a:ext>
                </a:extLst>
              </p:cNvPr>
              <p:cNvSpPr txBox="1"/>
              <p:nvPr/>
            </p:nvSpPr>
            <p:spPr>
              <a:xfrm>
                <a:off x="466005" y="1541349"/>
                <a:ext cx="4162242" cy="921327"/>
              </a:xfrm>
              <a:prstGeom prst="rect">
                <a:avLst/>
              </a:prstGeom>
            </p:spPr>
            <p:txBody>
              <a:bodyPr vert="horz" lIns="91440" tIns="45720" rIns="91440" bIns="45720" rtlCol="0">
                <a:normAutofit/>
              </a:bodyPr>
              <a:lstStyle/>
              <a:p>
                <a:pPr defTabSz="914400">
                  <a:lnSpc>
                    <a:spcPct val="90000"/>
                  </a:lnSpc>
                  <a:spcAft>
                    <a:spcPts val="600"/>
                  </a:spcAft>
                  <a:buClr>
                    <a:schemeClr val="tx1"/>
                  </a:buClr>
                  <a:buSzPct val="80000"/>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𝑔𝑎𝑠</m:t>
                          </m:r>
                        </m:sub>
                      </m:sSub>
                      <m:r>
                        <a:rPr lang="en-US" i="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m:rPr>
                                          <m:sty m:val="p"/>
                                        </m:rPr>
                                        <a:rPr lang="en-US" i="0">
                                          <a:latin typeface="Cambria Math" panose="02040503050406030204" pitchFamily="18" charset="0"/>
                                        </a:rPr>
                                        <m:t>κ</m:t>
                                      </m:r>
                                    </m:e>
                                    <m:sub>
                                      <m:r>
                                        <a:rPr lang="en-US" i="1">
                                          <a:latin typeface="Cambria Math" panose="02040503050406030204" pitchFamily="18" charset="0"/>
                                        </a:rPr>
                                        <m:t>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𝑔𝑎𝑠</m:t>
                                          </m:r>
                                        </m:sub>
                                      </m:sSub>
                                    </m:e>
                                  </m:d>
                                </m:num>
                                <m:den>
                                  <m:sSub>
                                    <m:sSubPr>
                                      <m:ctrlPr>
                                        <a:rPr lang="en-US" i="1">
                                          <a:latin typeface="Cambria Math" panose="02040503050406030204" pitchFamily="18" charset="0"/>
                                        </a:rPr>
                                      </m:ctrlPr>
                                    </m:sSubPr>
                                    <m:e>
                                      <m:r>
                                        <m:rPr>
                                          <m:sty m:val="p"/>
                                        </m:rPr>
                                        <a:rPr lang="en-US" i="0">
                                          <a:latin typeface="Cambria Math" panose="02040503050406030204" pitchFamily="18" charset="0"/>
                                        </a:rPr>
                                        <m:t>κ</m:t>
                                      </m:r>
                                    </m:e>
                                    <m:sub>
                                      <m:r>
                                        <a:rPr lang="en-US" i="1">
                                          <a:latin typeface="Cambria Math" panose="02040503050406030204" pitchFamily="18" charset="0"/>
                                        </a:rPr>
                                        <m:t>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𝑔𝑎𝑠</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𝑟𝑎𝑑</m:t>
                                          </m:r>
                                        </m:sub>
                                      </m:sSub>
                                    </m:e>
                                  </m:d>
                                </m:den>
                              </m:f>
                            </m:e>
                          </m:d>
                        </m:e>
                        <m:sup>
                          <m:r>
                            <a:rPr lang="en-US" i="0">
                              <a:latin typeface="Cambria Math" panose="02040503050406030204" pitchFamily="18" charset="0"/>
                            </a:rPr>
                            <m:t>−</m:t>
                          </m:r>
                          <m:f>
                            <m:fPr>
                              <m:type m:val="lin"/>
                              <m:ctrlPr>
                                <a:rPr lang="en-US" i="1">
                                  <a:latin typeface="Cambria Math" panose="02040503050406030204" pitchFamily="18" charset="0"/>
                                </a:rPr>
                              </m:ctrlPr>
                            </m:fPr>
                            <m:num>
                              <m:r>
                                <a:rPr lang="en-US" i="0">
                                  <a:latin typeface="Cambria Math" panose="02040503050406030204" pitchFamily="18" charset="0"/>
                                </a:rPr>
                                <m:t>1</m:t>
                              </m:r>
                            </m:num>
                            <m:den>
                              <m:r>
                                <a:rPr lang="en-US" i="0">
                                  <a:latin typeface="Cambria Math" panose="02040503050406030204" pitchFamily="18" charset="0"/>
                                </a:rPr>
                                <m:t>4</m:t>
                              </m:r>
                            </m:den>
                          </m:f>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0">
                                          <a:latin typeface="Cambria Math" panose="02040503050406030204" pitchFamily="18" charset="0"/>
                                        </a:rPr>
                                        <m:t>∗</m:t>
                                      </m:r>
                                    </m:sub>
                                  </m:sSub>
                                </m:num>
                                <m:den>
                                  <m:r>
                                    <a:rPr lang="en-US" i="0">
                                      <a:latin typeface="Cambria Math" panose="02040503050406030204" pitchFamily="18" charset="0"/>
                                    </a:rPr>
                                    <m:t>2</m:t>
                                  </m:r>
                                  <m:r>
                                    <a:rPr lang="en-US" i="1">
                                      <a:latin typeface="Cambria Math" panose="02040503050406030204" pitchFamily="18" charset="0"/>
                                    </a:rPr>
                                    <m:t>𝑅</m:t>
                                  </m:r>
                                </m:den>
                              </m:f>
                            </m:e>
                          </m:d>
                        </m:e>
                        <m:sup>
                          <m:f>
                            <m:fPr>
                              <m:type m:val="lin"/>
                              <m:ctrlPr>
                                <a:rPr lang="en-US" i="1">
                                  <a:latin typeface="Cambria Math" panose="02040503050406030204" pitchFamily="18" charset="0"/>
                                </a:rPr>
                              </m:ctrlPr>
                            </m:fPr>
                            <m:num>
                              <m:r>
                                <a:rPr lang="en-US" i="0">
                                  <a:latin typeface="Cambria Math" panose="02040503050406030204" pitchFamily="18" charset="0"/>
                                </a:rPr>
                                <m:t>1</m:t>
                              </m:r>
                            </m:num>
                            <m:den>
                              <m:r>
                                <a:rPr lang="en-US" i="0">
                                  <a:latin typeface="Cambria Math" panose="02040503050406030204" pitchFamily="18" charset="0"/>
                                </a:rPr>
                                <m:t>2</m:t>
                              </m:r>
                            </m:den>
                          </m:f>
                        </m:sup>
                      </m:sSup>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0">
                              <a:latin typeface="Cambria Math" panose="02040503050406030204" pitchFamily="18" charset="0"/>
                            </a:rPr>
                            <m:t>∗</m:t>
                          </m:r>
                        </m:sub>
                      </m:sSub>
                    </m:oMath>
                  </m:oMathPara>
                </a14:m>
                <a:endParaRPr lang="en-US" dirty="0"/>
              </a:p>
            </p:txBody>
          </p:sp>
        </mc:Choice>
        <mc:Fallback xmlns="">
          <p:sp>
            <p:nvSpPr>
              <p:cNvPr id="5" name="TextBox 4">
                <a:extLst>
                  <a:ext uri="{FF2B5EF4-FFF2-40B4-BE49-F238E27FC236}">
                    <a16:creationId xmlns:a16="http://schemas.microsoft.com/office/drawing/2014/main" id="{6EFCCB84-A623-3B3D-CF83-A25BE59FA131}"/>
                  </a:ext>
                </a:extLst>
              </p:cNvPr>
              <p:cNvSpPr txBox="1">
                <a:spLocks noRot="1" noChangeAspect="1" noMove="1" noResize="1" noEditPoints="1" noAdjustHandles="1" noChangeArrowheads="1" noChangeShapeType="1" noTextEdit="1"/>
              </p:cNvSpPr>
              <p:nvPr/>
            </p:nvSpPr>
            <p:spPr>
              <a:xfrm>
                <a:off x="466005" y="1541349"/>
                <a:ext cx="4162242" cy="921327"/>
              </a:xfrm>
              <a:prstGeom prst="rect">
                <a:avLst/>
              </a:prstGeom>
              <a:blipFill>
                <a:blip r:embed="rId3"/>
                <a:stretch>
                  <a:fillRect/>
                </a:stretch>
              </a:blipFill>
            </p:spPr>
            <p:txBody>
              <a:bodyPr/>
              <a:lstStyle/>
              <a:p>
                <a:r>
                  <a:rPr lang="en-GB">
                    <a:noFill/>
                  </a:rPr>
                  <a:t> </a:t>
                </a:r>
              </a:p>
            </p:txBody>
          </p:sp>
        </mc:Fallback>
      </mc:AlternateContent>
      <p:pic>
        <p:nvPicPr>
          <p:cNvPr id="7" name="Picture 6" descr="Diagram&#10;&#10;Description automatically generated with low confidence">
            <a:extLst>
              <a:ext uri="{FF2B5EF4-FFF2-40B4-BE49-F238E27FC236}">
                <a16:creationId xmlns:a16="http://schemas.microsoft.com/office/drawing/2014/main" id="{F2A8F9E2-548B-4C28-71BD-4B953A8BAB76}"/>
              </a:ext>
            </a:extLst>
          </p:cNvPr>
          <p:cNvPicPr/>
          <p:nvPr/>
        </p:nvPicPr>
        <p:blipFill rotWithShape="1">
          <a:blip r:embed="rId4"/>
          <a:srcRect l="6803" t="3322" r="5335" b="21302"/>
          <a:stretch/>
        </p:blipFill>
        <p:spPr>
          <a:xfrm>
            <a:off x="8227809" y="3429000"/>
            <a:ext cx="3530807" cy="2660515"/>
          </a:xfrm>
          <a:prstGeom prst="rect">
            <a:avLst/>
          </a:prstGeom>
          <a:noFill/>
        </p:spPr>
      </p:pic>
      <p:pic>
        <p:nvPicPr>
          <p:cNvPr id="6" name="Picture 5" descr="Diagram&#10;&#10;Description automatically generated">
            <a:extLst>
              <a:ext uri="{FF2B5EF4-FFF2-40B4-BE49-F238E27FC236}">
                <a16:creationId xmlns:a16="http://schemas.microsoft.com/office/drawing/2014/main" id="{DB8C43B5-E6E6-80AB-3BC0-A1E415C069D5}"/>
              </a:ext>
            </a:extLst>
          </p:cNvPr>
          <p:cNvPicPr/>
          <p:nvPr/>
        </p:nvPicPr>
        <p:blipFill rotWithShape="1">
          <a:blip r:embed="rId5"/>
          <a:srcRect l="5078" t="2954" r="8628" b="26746"/>
          <a:stretch/>
        </p:blipFill>
        <p:spPr>
          <a:xfrm>
            <a:off x="8227809" y="678149"/>
            <a:ext cx="3363068" cy="2680101"/>
          </a:xfrm>
          <a:prstGeom prst="rect">
            <a:avLst/>
          </a:prstGeom>
          <a:noFill/>
        </p:spPr>
      </p:pic>
      <p:sp>
        <p:nvSpPr>
          <p:cNvPr id="15" name="TextBox 14">
            <a:extLst>
              <a:ext uri="{FF2B5EF4-FFF2-40B4-BE49-F238E27FC236}">
                <a16:creationId xmlns:a16="http://schemas.microsoft.com/office/drawing/2014/main" id="{B2EAA457-3626-E5F7-0B9C-5C9B4D01DC7F}"/>
              </a:ext>
            </a:extLst>
          </p:cNvPr>
          <p:cNvSpPr txBox="1"/>
          <p:nvPr/>
        </p:nvSpPr>
        <p:spPr>
          <a:xfrm>
            <a:off x="329074" y="4213830"/>
            <a:ext cx="3974924" cy="2145203"/>
          </a:xfrm>
          <a:prstGeom prst="rect">
            <a:avLst/>
          </a:prstGeom>
          <a:noFill/>
        </p:spPr>
        <p:txBody>
          <a:bodyPr wrap="square">
            <a:spAutoFit/>
          </a:bodyPr>
          <a:lstStyle/>
          <a:p>
            <a:pPr marL="742950" lvl="1" indent="-285750" defTabSz="914400">
              <a:lnSpc>
                <a:spcPct val="90000"/>
              </a:lnSpc>
              <a:spcAft>
                <a:spcPts val="600"/>
              </a:spcAft>
              <a:buClr>
                <a:schemeClr val="tx1"/>
              </a:buClr>
              <a:buSzPct val="80000"/>
              <a:buFont typeface="Wingdings" panose="05000000000000000000" pitchFamily="2" charset="2"/>
              <a:buChar char="q"/>
            </a:pPr>
            <a:endParaRPr lang="en-US" dirty="0"/>
          </a:p>
          <a:p>
            <a:pPr marL="285750" indent="-285750" defTabSz="914400">
              <a:lnSpc>
                <a:spcPct val="90000"/>
              </a:lnSpc>
              <a:spcAft>
                <a:spcPts val="600"/>
              </a:spcAft>
              <a:buClr>
                <a:schemeClr val="tx1"/>
              </a:buClr>
              <a:buSzPct val="80000"/>
              <a:buFont typeface="Wingdings" panose="05000000000000000000" pitchFamily="2" charset="2"/>
              <a:buChar char="q"/>
            </a:pPr>
            <a:r>
              <a:rPr lang="en-US" dirty="0"/>
              <a:t>Transition temperature</a:t>
            </a:r>
          </a:p>
          <a:p>
            <a:pPr marL="742950" lvl="1" indent="-285750" defTabSz="914400">
              <a:lnSpc>
                <a:spcPct val="90000"/>
              </a:lnSpc>
              <a:spcAft>
                <a:spcPts val="600"/>
              </a:spcAft>
              <a:buClr>
                <a:schemeClr val="tx1"/>
              </a:buClr>
              <a:buSzPct val="80000"/>
              <a:buFont typeface="Wingdings" panose="05000000000000000000" pitchFamily="2" charset="2"/>
              <a:buChar char="q"/>
            </a:pPr>
            <a:r>
              <a:rPr lang="en-US" dirty="0"/>
              <a:t>Decrease in number density </a:t>
            </a:r>
          </a:p>
          <a:p>
            <a:pPr marL="742950" lvl="1" indent="-285750" defTabSz="914400">
              <a:lnSpc>
                <a:spcPct val="90000"/>
              </a:lnSpc>
              <a:spcAft>
                <a:spcPts val="600"/>
              </a:spcAft>
              <a:buClr>
                <a:schemeClr val="tx1"/>
              </a:buClr>
              <a:buSzPct val="80000"/>
              <a:buFont typeface="Wingdings" panose="05000000000000000000" pitchFamily="2" charset="2"/>
              <a:buChar char="q"/>
            </a:pPr>
            <a:r>
              <a:rPr lang="en-US" dirty="0"/>
              <a:t>Formation of complex molecules. </a:t>
            </a:r>
          </a:p>
          <a:p>
            <a:pPr marL="742950" lvl="1" indent="-285750" defTabSz="914400">
              <a:lnSpc>
                <a:spcPct val="90000"/>
              </a:lnSpc>
              <a:spcAft>
                <a:spcPts val="600"/>
              </a:spcAft>
              <a:buClr>
                <a:schemeClr val="tx1"/>
              </a:buClr>
              <a:buSzPct val="80000"/>
              <a:buFont typeface="Wingdings" panose="05000000000000000000" pitchFamily="2" charset="2"/>
              <a:buChar char="q"/>
            </a:pPr>
            <a:r>
              <a:rPr lang="en-US" dirty="0"/>
              <a:t>(</a:t>
            </a:r>
            <a:r>
              <a:rPr lang="en-GB" b="0" i="0" dirty="0">
                <a:effectLst/>
              </a:rPr>
              <a:t>CH4, NH3,</a:t>
            </a:r>
            <a:br>
              <a:rPr lang="en-GB" dirty="0"/>
            </a:br>
            <a:r>
              <a:rPr lang="en-GB" b="0" i="0" dirty="0">
                <a:effectLst/>
              </a:rPr>
              <a:t>and CO2 are present)</a:t>
            </a:r>
            <a:endParaRPr lang="en-US" dirty="0"/>
          </a:p>
        </p:txBody>
      </p:sp>
      <p:sp>
        <p:nvSpPr>
          <p:cNvPr id="8" name="TextBox 7">
            <a:extLst>
              <a:ext uri="{FF2B5EF4-FFF2-40B4-BE49-F238E27FC236}">
                <a16:creationId xmlns:a16="http://schemas.microsoft.com/office/drawing/2014/main" id="{8DB67244-B7E1-8868-13FA-37BC663F6D48}"/>
              </a:ext>
            </a:extLst>
          </p:cNvPr>
          <p:cNvSpPr txBox="1"/>
          <p:nvPr/>
        </p:nvSpPr>
        <p:spPr>
          <a:xfrm>
            <a:off x="295199" y="2644170"/>
            <a:ext cx="3789947" cy="1569660"/>
          </a:xfrm>
          <a:prstGeom prst="rect">
            <a:avLst/>
          </a:prstGeom>
          <a:noFill/>
        </p:spPr>
        <p:txBody>
          <a:bodyPr wrap="square">
            <a:spAutoFit/>
          </a:bodyPr>
          <a:lstStyle/>
          <a:p>
            <a:pPr marL="285750" indent="-285750" defTabSz="914400">
              <a:lnSpc>
                <a:spcPct val="90000"/>
              </a:lnSpc>
              <a:spcAft>
                <a:spcPts val="600"/>
              </a:spcAft>
              <a:buClr>
                <a:schemeClr val="tx1"/>
              </a:buClr>
              <a:buSzPct val="80000"/>
              <a:buFont typeface="Wingdings" panose="05000000000000000000" pitchFamily="2" charset="2"/>
              <a:buChar char="q"/>
            </a:pPr>
            <a:r>
              <a:rPr lang="en-US" dirty="0"/>
              <a:t>High Temperature (T&gt; 6000 K)</a:t>
            </a:r>
          </a:p>
          <a:p>
            <a:pPr marL="742950" lvl="1" indent="-285750" defTabSz="914400">
              <a:lnSpc>
                <a:spcPct val="90000"/>
              </a:lnSpc>
              <a:spcAft>
                <a:spcPts val="600"/>
              </a:spcAft>
              <a:buClr>
                <a:schemeClr val="tx1"/>
              </a:buClr>
              <a:buSzPct val="80000"/>
              <a:buFont typeface="Wingdings" panose="05000000000000000000" pitchFamily="2" charset="2"/>
              <a:buChar char="q"/>
            </a:pPr>
            <a:r>
              <a:rPr lang="en-US" dirty="0"/>
              <a:t>Free –free absorption</a:t>
            </a:r>
          </a:p>
          <a:p>
            <a:pPr marL="742950" lvl="1" indent="-285750" defTabSz="914400">
              <a:lnSpc>
                <a:spcPct val="90000"/>
              </a:lnSpc>
              <a:spcAft>
                <a:spcPts val="600"/>
              </a:spcAft>
              <a:buClr>
                <a:schemeClr val="tx1"/>
              </a:buClr>
              <a:buSzPct val="80000"/>
              <a:buFont typeface="Wingdings" panose="05000000000000000000" pitchFamily="2" charset="2"/>
              <a:buChar char="q"/>
            </a:pPr>
            <a:r>
              <a:rPr lang="en-US" dirty="0"/>
              <a:t>Atomic metal absorption</a:t>
            </a:r>
          </a:p>
          <a:p>
            <a:pPr marL="742950" lvl="1" indent="-285750" defTabSz="914400">
              <a:lnSpc>
                <a:spcPct val="90000"/>
              </a:lnSpc>
              <a:spcAft>
                <a:spcPts val="600"/>
              </a:spcAft>
              <a:buClr>
                <a:schemeClr val="tx1"/>
              </a:buClr>
              <a:buSzPct val="80000"/>
              <a:buFont typeface="Wingdings" panose="05000000000000000000" pitchFamily="2" charset="2"/>
              <a:buChar char="q"/>
            </a:pPr>
            <a:r>
              <a:rPr lang="en-US" dirty="0"/>
              <a:t>(Sensitive to density and Metallicity)</a:t>
            </a:r>
          </a:p>
        </p:txBody>
      </p:sp>
      <p:sp>
        <p:nvSpPr>
          <p:cNvPr id="11" name="TextBox 10">
            <a:extLst>
              <a:ext uri="{FF2B5EF4-FFF2-40B4-BE49-F238E27FC236}">
                <a16:creationId xmlns:a16="http://schemas.microsoft.com/office/drawing/2014/main" id="{518967F2-40E6-632B-C3EB-E8A6CD015945}"/>
              </a:ext>
            </a:extLst>
          </p:cNvPr>
          <p:cNvSpPr txBox="1"/>
          <p:nvPr/>
        </p:nvSpPr>
        <p:spPr>
          <a:xfrm>
            <a:off x="4160399" y="2567225"/>
            <a:ext cx="3530806" cy="1646605"/>
          </a:xfrm>
          <a:prstGeom prst="rect">
            <a:avLst/>
          </a:prstGeom>
          <a:noFill/>
        </p:spPr>
        <p:txBody>
          <a:bodyPr wrap="square">
            <a:spAutoFit/>
          </a:bodyPr>
          <a:lstStyle/>
          <a:p>
            <a:pPr marL="285750" indent="-285750" defTabSz="914400">
              <a:lnSpc>
                <a:spcPct val="90000"/>
              </a:lnSpc>
              <a:spcAft>
                <a:spcPts val="600"/>
              </a:spcAft>
              <a:buClr>
                <a:schemeClr val="tx1"/>
              </a:buClr>
              <a:buSzPct val="80000"/>
              <a:buFont typeface="Wingdings" panose="05000000000000000000" pitchFamily="2" charset="2"/>
              <a:buChar char="q"/>
            </a:pPr>
            <a:r>
              <a:rPr lang="en-US" dirty="0"/>
              <a:t>Intermediate Temperature </a:t>
            </a:r>
          </a:p>
          <a:p>
            <a:pPr algn="ctr" defTabSz="914400">
              <a:lnSpc>
                <a:spcPct val="90000"/>
              </a:lnSpc>
              <a:spcAft>
                <a:spcPts val="600"/>
              </a:spcAft>
              <a:buClr>
                <a:schemeClr val="tx1"/>
              </a:buClr>
              <a:buSzPct val="80000"/>
            </a:pPr>
            <a:r>
              <a:rPr lang="en-US" dirty="0"/>
              <a:t>	(6000K &lt; T &lt; 1500 K)</a:t>
            </a:r>
          </a:p>
          <a:p>
            <a:pPr marL="742950" lvl="1" indent="-285750" defTabSz="914400">
              <a:lnSpc>
                <a:spcPct val="90000"/>
              </a:lnSpc>
              <a:spcAft>
                <a:spcPts val="600"/>
              </a:spcAft>
              <a:buClr>
                <a:schemeClr val="tx1"/>
              </a:buClr>
              <a:buSzPct val="80000"/>
              <a:buFont typeface="Wingdings" panose="05000000000000000000" pitchFamily="2" charset="2"/>
              <a:buChar char="q"/>
            </a:pPr>
            <a:r>
              <a:rPr lang="en-US" dirty="0"/>
              <a:t>Bound-bound transition</a:t>
            </a:r>
          </a:p>
          <a:p>
            <a:pPr marL="742950" lvl="1" indent="-285750" defTabSz="914400">
              <a:lnSpc>
                <a:spcPct val="90000"/>
              </a:lnSpc>
              <a:spcAft>
                <a:spcPts val="600"/>
              </a:spcAft>
              <a:buClr>
                <a:schemeClr val="tx1"/>
              </a:buClr>
              <a:buSzPct val="80000"/>
              <a:buFont typeface="Wingdings" panose="05000000000000000000" pitchFamily="2" charset="2"/>
              <a:buChar char="q"/>
            </a:pPr>
            <a:r>
              <a:rPr lang="en-US" dirty="0"/>
              <a:t>Bound-free transition</a:t>
            </a:r>
          </a:p>
          <a:p>
            <a:pPr marL="742950" lvl="1" indent="-285750" defTabSz="914400">
              <a:lnSpc>
                <a:spcPct val="90000"/>
              </a:lnSpc>
              <a:spcAft>
                <a:spcPts val="600"/>
              </a:spcAft>
              <a:buClr>
                <a:schemeClr val="tx1"/>
              </a:buClr>
              <a:buSzPct val="80000"/>
              <a:buFont typeface="Wingdings" panose="05000000000000000000" pitchFamily="2" charset="2"/>
              <a:buChar char="q"/>
            </a:pPr>
            <a:r>
              <a:rPr lang="en-US" dirty="0"/>
              <a:t>Free-free absorption</a:t>
            </a:r>
          </a:p>
        </p:txBody>
      </p:sp>
      <p:sp>
        <p:nvSpPr>
          <p:cNvPr id="3" name="TextBox 2">
            <a:extLst>
              <a:ext uri="{FF2B5EF4-FFF2-40B4-BE49-F238E27FC236}">
                <a16:creationId xmlns:a16="http://schemas.microsoft.com/office/drawing/2014/main" id="{1FB622CE-D561-4BEF-D041-CFC0CBE6B8CD}"/>
              </a:ext>
            </a:extLst>
          </p:cNvPr>
          <p:cNvSpPr txBox="1"/>
          <p:nvPr/>
        </p:nvSpPr>
        <p:spPr>
          <a:xfrm>
            <a:off x="4085146" y="4664723"/>
            <a:ext cx="3530806" cy="1243417"/>
          </a:xfrm>
          <a:prstGeom prst="rect">
            <a:avLst/>
          </a:prstGeom>
          <a:noFill/>
        </p:spPr>
        <p:txBody>
          <a:bodyPr wrap="square">
            <a:spAutoFit/>
          </a:bodyPr>
          <a:lstStyle/>
          <a:p>
            <a:pPr marL="285750" indent="-285750" defTabSz="914400">
              <a:lnSpc>
                <a:spcPct val="90000"/>
              </a:lnSpc>
              <a:spcAft>
                <a:spcPts val="600"/>
              </a:spcAft>
              <a:buClr>
                <a:schemeClr val="tx1"/>
              </a:buClr>
              <a:buSzPct val="80000"/>
              <a:buFont typeface="Wingdings" panose="05000000000000000000" pitchFamily="2" charset="2"/>
              <a:buChar char="q"/>
            </a:pPr>
            <a:r>
              <a:rPr lang="en-US" dirty="0"/>
              <a:t>Low Temperature</a:t>
            </a:r>
          </a:p>
          <a:p>
            <a:pPr marL="742950" lvl="1" indent="-285750" defTabSz="914400">
              <a:lnSpc>
                <a:spcPct val="90000"/>
              </a:lnSpc>
              <a:spcAft>
                <a:spcPts val="600"/>
              </a:spcAft>
              <a:buClr>
                <a:schemeClr val="tx1"/>
              </a:buClr>
              <a:buSzPct val="80000"/>
              <a:buFont typeface="Wingdings" panose="05000000000000000000" pitchFamily="2" charset="2"/>
              <a:buChar char="q"/>
            </a:pPr>
            <a:r>
              <a:rPr lang="en-GB" dirty="0"/>
              <a:t>Dust grains can absorb and scatter light</a:t>
            </a:r>
          </a:p>
          <a:p>
            <a:pPr marL="742950" lvl="1" indent="-285750" defTabSz="914400">
              <a:lnSpc>
                <a:spcPct val="90000"/>
              </a:lnSpc>
              <a:spcAft>
                <a:spcPts val="600"/>
              </a:spcAft>
              <a:buClr>
                <a:schemeClr val="tx1"/>
              </a:buClr>
              <a:buSzPct val="80000"/>
              <a:buFont typeface="Wingdings" panose="05000000000000000000" pitchFamily="2" charset="2"/>
              <a:buChar char="q"/>
            </a:pPr>
            <a:r>
              <a:rPr lang="en-GB" dirty="0"/>
              <a:t>Dust extinction</a:t>
            </a:r>
            <a:endParaRPr lang="en-US" dirty="0"/>
          </a:p>
        </p:txBody>
      </p:sp>
      <p:sp>
        <p:nvSpPr>
          <p:cNvPr id="9" name="TextBox 8">
            <a:extLst>
              <a:ext uri="{FF2B5EF4-FFF2-40B4-BE49-F238E27FC236}">
                <a16:creationId xmlns:a16="http://schemas.microsoft.com/office/drawing/2014/main" id="{C54E1EA3-C8CE-5349-4786-C73DC86CBA45}"/>
              </a:ext>
            </a:extLst>
          </p:cNvPr>
          <p:cNvSpPr txBox="1"/>
          <p:nvPr/>
        </p:nvSpPr>
        <p:spPr>
          <a:xfrm>
            <a:off x="9155880" y="6089515"/>
            <a:ext cx="2008762" cy="369332"/>
          </a:xfrm>
          <a:prstGeom prst="rect">
            <a:avLst/>
          </a:prstGeom>
          <a:noFill/>
        </p:spPr>
        <p:txBody>
          <a:bodyPr wrap="square">
            <a:spAutoFit/>
          </a:bodyPr>
          <a:lstStyle/>
          <a:p>
            <a:r>
              <a:rPr lang="en-GB" b="0" i="0" dirty="0">
                <a:effectLst/>
              </a:rPr>
              <a:t>Malygin (2016)</a:t>
            </a:r>
            <a:endParaRPr lang="en-GB" dirty="0"/>
          </a:p>
        </p:txBody>
      </p:sp>
    </p:spTree>
    <p:extLst>
      <p:ext uri="{BB962C8B-B14F-4D97-AF65-F5344CB8AC3E}">
        <p14:creationId xmlns:p14="http://schemas.microsoft.com/office/powerpoint/2010/main" val="1585202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C6581-65D9-351A-4958-8E2B37585BF2}"/>
              </a:ext>
            </a:extLst>
          </p:cNvPr>
          <p:cNvSpPr>
            <a:spLocks noGrp="1"/>
          </p:cNvSpPr>
          <p:nvPr>
            <p:ph type="title"/>
          </p:nvPr>
        </p:nvSpPr>
        <p:spPr>
          <a:xfrm>
            <a:off x="2223836" y="244542"/>
            <a:ext cx="4883223" cy="1356360"/>
          </a:xfrm>
        </p:spPr>
        <p:txBody>
          <a:bodyPr/>
          <a:lstStyle/>
          <a:p>
            <a:r>
              <a:rPr lang="en-GB" b="0" i="0" dirty="0">
                <a:effectLst/>
                <a:latin typeface="Söhne"/>
              </a:rPr>
              <a:t>Revised Puffed Rim</a:t>
            </a:r>
            <a:endParaRPr lang="en-GB" dirty="0"/>
          </a:p>
        </p:txBody>
      </p:sp>
      <p:sp>
        <p:nvSpPr>
          <p:cNvPr id="10" name="Content Placeholder 4">
            <a:extLst>
              <a:ext uri="{FF2B5EF4-FFF2-40B4-BE49-F238E27FC236}">
                <a16:creationId xmlns:a16="http://schemas.microsoft.com/office/drawing/2014/main" id="{81EF61AA-92BF-53E3-F989-F536A10851F7}"/>
              </a:ext>
            </a:extLst>
          </p:cNvPr>
          <p:cNvSpPr>
            <a:spLocks noGrp="1"/>
          </p:cNvSpPr>
          <p:nvPr>
            <p:ph idx="1"/>
          </p:nvPr>
        </p:nvSpPr>
        <p:spPr>
          <a:xfrm>
            <a:off x="791705" y="1932093"/>
            <a:ext cx="5304295" cy="1838158"/>
          </a:xfrm>
        </p:spPr>
        <p:txBody>
          <a:bodyPr>
            <a:normAutofit/>
          </a:bodyPr>
          <a:lstStyle/>
          <a:p>
            <a:pPr marL="45720" indent="0">
              <a:buNone/>
            </a:pPr>
            <a:r>
              <a:rPr lang="en-GB" sz="1900" b="1" dirty="0"/>
              <a:t>Metallicity</a:t>
            </a:r>
          </a:p>
          <a:p>
            <a:pPr>
              <a:buFont typeface="Wingdings" panose="05000000000000000000" pitchFamily="2" charset="2"/>
              <a:buChar char="q"/>
            </a:pPr>
            <a:r>
              <a:rPr lang="en-GB" sz="1900" dirty="0"/>
              <a:t>Different chemical Reaction</a:t>
            </a:r>
          </a:p>
          <a:p>
            <a:pPr lvl="1">
              <a:buFont typeface="Wingdings" panose="05000000000000000000" pitchFamily="2" charset="2"/>
              <a:buChar char="q"/>
            </a:pPr>
            <a:r>
              <a:rPr lang="en-GB" sz="1900" dirty="0"/>
              <a:t>Lower metallicity</a:t>
            </a:r>
          </a:p>
          <a:p>
            <a:pPr lvl="2">
              <a:buFont typeface="Wingdings" panose="05000000000000000000" pitchFamily="2" charset="2"/>
              <a:buChar char="q"/>
            </a:pPr>
            <a:r>
              <a:rPr lang="en-GB" sz="1900" dirty="0"/>
              <a:t> Higher temperature profile</a:t>
            </a:r>
          </a:p>
          <a:p>
            <a:pPr lvl="2">
              <a:buFont typeface="Wingdings" panose="05000000000000000000" pitchFamily="2" charset="2"/>
              <a:buChar char="q"/>
            </a:pPr>
            <a:r>
              <a:rPr lang="en-GB" sz="1900" b="0" i="0" dirty="0">
                <a:effectLst/>
              </a:rPr>
              <a:t>Over </a:t>
            </a:r>
            <a:r>
              <a:rPr lang="en-GB" sz="1900" dirty="0"/>
              <a:t>abundance: </a:t>
            </a:r>
            <a:r>
              <a:rPr lang="en-GB" sz="1900" b="0" i="0" dirty="0">
                <a:effectLst/>
              </a:rPr>
              <a:t>CN, CO, H2O and N2H+</a:t>
            </a:r>
            <a:endParaRPr lang="en-GB" sz="1900" dirty="0"/>
          </a:p>
          <a:p>
            <a:pPr>
              <a:buFont typeface="Wingdings" panose="05000000000000000000" pitchFamily="2" charset="2"/>
              <a:buChar char="q"/>
            </a:pPr>
            <a:endParaRPr lang="en-GB" sz="1900" dirty="0"/>
          </a:p>
        </p:txBody>
      </p:sp>
      <p:sp>
        <p:nvSpPr>
          <p:cNvPr id="5" name="Content Placeholder 2">
            <a:extLst>
              <a:ext uri="{FF2B5EF4-FFF2-40B4-BE49-F238E27FC236}">
                <a16:creationId xmlns:a16="http://schemas.microsoft.com/office/drawing/2014/main" id="{524EA7B8-F191-8306-FB51-08B4B94BA223}"/>
              </a:ext>
            </a:extLst>
          </p:cNvPr>
          <p:cNvSpPr txBox="1">
            <a:spLocks/>
          </p:cNvSpPr>
          <p:nvPr/>
        </p:nvSpPr>
        <p:spPr>
          <a:xfrm>
            <a:off x="4049959" y="4557994"/>
            <a:ext cx="3477127" cy="1722522"/>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a:buFont typeface="Wingdings" panose="05000000000000000000" pitchFamily="2" charset="2"/>
              <a:buChar char="q"/>
            </a:pPr>
            <a:r>
              <a:rPr lang="en-GB" sz="1900" dirty="0"/>
              <a:t>Low Metallicity</a:t>
            </a:r>
          </a:p>
          <a:p>
            <a:pPr lvl="1">
              <a:buFont typeface="Wingdings" panose="05000000000000000000" pitchFamily="2" charset="2"/>
              <a:buChar char="q"/>
            </a:pPr>
            <a:r>
              <a:rPr lang="en-GB" sz="1900" dirty="0"/>
              <a:t>Thin gaseous disc</a:t>
            </a:r>
          </a:p>
          <a:p>
            <a:pPr lvl="1">
              <a:buFont typeface="Wingdings" panose="05000000000000000000" pitchFamily="2" charset="2"/>
              <a:buChar char="q"/>
            </a:pPr>
            <a:r>
              <a:rPr lang="en-GB" sz="1900" dirty="0"/>
              <a:t>Higher rim flux</a:t>
            </a:r>
          </a:p>
          <a:p>
            <a:pPr lvl="1">
              <a:buFont typeface="Wingdings" panose="05000000000000000000" pitchFamily="2" charset="2"/>
              <a:buChar char="q"/>
            </a:pPr>
            <a:r>
              <a:rPr lang="en-GB" sz="1900" dirty="0"/>
              <a:t>Larger rim height</a:t>
            </a:r>
          </a:p>
          <a:p>
            <a:pPr lvl="1">
              <a:buFont typeface="Wingdings" panose="05000000000000000000" pitchFamily="2" charset="2"/>
              <a:buChar char="q"/>
            </a:pPr>
            <a:r>
              <a:rPr lang="en-GB" sz="1900" dirty="0"/>
              <a:t>Large shadow region</a:t>
            </a:r>
          </a:p>
        </p:txBody>
      </p:sp>
      <p:sp>
        <p:nvSpPr>
          <p:cNvPr id="12" name="TextBox 11">
            <a:extLst>
              <a:ext uri="{FF2B5EF4-FFF2-40B4-BE49-F238E27FC236}">
                <a16:creationId xmlns:a16="http://schemas.microsoft.com/office/drawing/2014/main" id="{0032B580-ADEC-C061-C773-AE0C83A65420}"/>
              </a:ext>
            </a:extLst>
          </p:cNvPr>
          <p:cNvSpPr txBox="1"/>
          <p:nvPr/>
        </p:nvSpPr>
        <p:spPr>
          <a:xfrm>
            <a:off x="572832" y="4560452"/>
            <a:ext cx="3477127" cy="1554272"/>
          </a:xfrm>
          <a:prstGeom prst="rect">
            <a:avLst/>
          </a:prstGeom>
          <a:noFill/>
        </p:spPr>
        <p:txBody>
          <a:bodyPr wrap="square">
            <a:spAutoFit/>
          </a:bodyPr>
          <a:lstStyle/>
          <a:p>
            <a:pPr>
              <a:buFont typeface="Wingdings" panose="05000000000000000000" pitchFamily="2" charset="2"/>
              <a:buChar char="q"/>
            </a:pPr>
            <a:r>
              <a:rPr lang="en-GB" sz="1900" dirty="0"/>
              <a:t>High Metallicity</a:t>
            </a:r>
          </a:p>
          <a:p>
            <a:pPr lvl="1">
              <a:buFont typeface="Wingdings" panose="05000000000000000000" pitchFamily="2" charset="2"/>
              <a:buChar char="q"/>
            </a:pPr>
            <a:r>
              <a:rPr lang="en-GB" sz="1900" dirty="0"/>
              <a:t>Thick gaseous disc</a:t>
            </a:r>
          </a:p>
          <a:p>
            <a:pPr lvl="1">
              <a:buFont typeface="Wingdings" panose="05000000000000000000" pitchFamily="2" charset="2"/>
              <a:buChar char="q"/>
            </a:pPr>
            <a:r>
              <a:rPr lang="en-GB" sz="1900" dirty="0"/>
              <a:t>Low rim flux</a:t>
            </a:r>
          </a:p>
          <a:p>
            <a:pPr lvl="1">
              <a:buFont typeface="Wingdings" panose="05000000000000000000" pitchFamily="2" charset="2"/>
              <a:buChar char="q"/>
            </a:pPr>
            <a:r>
              <a:rPr lang="en-GB" sz="1900" dirty="0"/>
              <a:t>smaller rim height</a:t>
            </a:r>
          </a:p>
          <a:p>
            <a:pPr lvl="1">
              <a:buFont typeface="Wingdings" panose="05000000000000000000" pitchFamily="2" charset="2"/>
              <a:buChar char="q"/>
            </a:pPr>
            <a:r>
              <a:rPr lang="en-GB" sz="1900" dirty="0"/>
              <a:t>Smaller shadowed region</a:t>
            </a:r>
          </a:p>
        </p:txBody>
      </p:sp>
      <p:pic>
        <p:nvPicPr>
          <p:cNvPr id="3" name="Picture 2">
            <a:extLst>
              <a:ext uri="{FF2B5EF4-FFF2-40B4-BE49-F238E27FC236}">
                <a16:creationId xmlns:a16="http://schemas.microsoft.com/office/drawing/2014/main" id="{C3965B10-2EF9-0C13-C4FE-CF4092751845}"/>
              </a:ext>
            </a:extLst>
          </p:cNvPr>
          <p:cNvPicPr>
            <a:picLocks noChangeAspect="1"/>
          </p:cNvPicPr>
          <p:nvPr/>
        </p:nvPicPr>
        <p:blipFill rotWithShape="1">
          <a:blip r:embed="rId3"/>
          <a:srcRect t="1336"/>
          <a:stretch/>
        </p:blipFill>
        <p:spPr>
          <a:xfrm>
            <a:off x="8141110" y="1338144"/>
            <a:ext cx="3555784" cy="2251568"/>
          </a:xfrm>
          <a:prstGeom prst="rect">
            <a:avLst/>
          </a:prstGeom>
        </p:spPr>
      </p:pic>
      <p:sp>
        <p:nvSpPr>
          <p:cNvPr id="6" name="TextBox 5">
            <a:extLst>
              <a:ext uri="{FF2B5EF4-FFF2-40B4-BE49-F238E27FC236}">
                <a16:creationId xmlns:a16="http://schemas.microsoft.com/office/drawing/2014/main" id="{7CDEAD0E-B9EB-05F3-3D07-D53908DE825A}"/>
              </a:ext>
            </a:extLst>
          </p:cNvPr>
          <p:cNvSpPr txBox="1"/>
          <p:nvPr/>
        </p:nvSpPr>
        <p:spPr>
          <a:xfrm>
            <a:off x="9143383" y="3663178"/>
            <a:ext cx="2553511" cy="369332"/>
          </a:xfrm>
          <a:prstGeom prst="rect">
            <a:avLst/>
          </a:prstGeom>
          <a:noFill/>
        </p:spPr>
        <p:txBody>
          <a:bodyPr wrap="square">
            <a:spAutoFit/>
          </a:bodyPr>
          <a:lstStyle/>
          <a:p>
            <a:r>
              <a:rPr lang="en-GB" b="0" i="0" dirty="0">
                <a:effectLst/>
                <a:latin typeface="Arial" panose="020B0604020202020204" pitchFamily="34" charset="0"/>
              </a:rPr>
              <a:t>Malygin (2016)</a:t>
            </a:r>
            <a:endParaRPr lang="en-GB" dirty="0"/>
          </a:p>
        </p:txBody>
      </p:sp>
      <p:pic>
        <p:nvPicPr>
          <p:cNvPr id="4" name="Picture 3">
            <a:extLst>
              <a:ext uri="{FF2B5EF4-FFF2-40B4-BE49-F238E27FC236}">
                <a16:creationId xmlns:a16="http://schemas.microsoft.com/office/drawing/2014/main" id="{C4BC955F-3211-CB1E-AD4D-11298E4D1625}"/>
              </a:ext>
            </a:extLst>
          </p:cNvPr>
          <p:cNvPicPr>
            <a:picLocks noChangeAspect="1"/>
          </p:cNvPicPr>
          <p:nvPr/>
        </p:nvPicPr>
        <p:blipFill>
          <a:blip r:embed="rId4"/>
          <a:stretch>
            <a:fillRect/>
          </a:stretch>
        </p:blipFill>
        <p:spPr>
          <a:xfrm>
            <a:off x="8681660" y="4549843"/>
            <a:ext cx="2628495" cy="1904581"/>
          </a:xfrm>
          <a:prstGeom prst="rect">
            <a:avLst/>
          </a:prstGeom>
        </p:spPr>
      </p:pic>
    </p:spTree>
    <p:extLst>
      <p:ext uri="{BB962C8B-B14F-4D97-AF65-F5344CB8AC3E}">
        <p14:creationId xmlns:p14="http://schemas.microsoft.com/office/powerpoint/2010/main" val="3312414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86131-AAC1-17A2-735D-9AF5DB4CB18B}"/>
              </a:ext>
            </a:extLst>
          </p:cNvPr>
          <p:cNvSpPr>
            <a:spLocks noGrp="1"/>
          </p:cNvSpPr>
          <p:nvPr>
            <p:ph type="title"/>
          </p:nvPr>
        </p:nvSpPr>
        <p:spPr>
          <a:xfrm>
            <a:off x="4783551" y="373627"/>
            <a:ext cx="2307059" cy="785370"/>
          </a:xfrm>
        </p:spPr>
        <p:txBody>
          <a:bodyPr/>
          <a:lstStyle/>
          <a:p>
            <a:r>
              <a:rPr lang="en-GB" dirty="0"/>
              <a:t>Results</a:t>
            </a:r>
          </a:p>
        </p:txBody>
      </p:sp>
      <p:pic>
        <p:nvPicPr>
          <p:cNvPr id="11" name="Picture 10" descr="Chart, line chart&#10;&#10;Description automatically generated">
            <a:extLst>
              <a:ext uri="{FF2B5EF4-FFF2-40B4-BE49-F238E27FC236}">
                <a16:creationId xmlns:a16="http://schemas.microsoft.com/office/drawing/2014/main" id="{C42EF544-F86C-0DF1-D9AA-BDF1B1B54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964" y="1493293"/>
            <a:ext cx="4680000" cy="3105171"/>
          </a:xfrm>
          <a:prstGeom prst="rect">
            <a:avLst/>
          </a:prstGeom>
        </p:spPr>
      </p:pic>
      <p:pic>
        <p:nvPicPr>
          <p:cNvPr id="13" name="Picture 12" descr="Chart, box and whisker chart&#10;&#10;Description automatically generated">
            <a:extLst>
              <a:ext uri="{FF2B5EF4-FFF2-40B4-BE49-F238E27FC236}">
                <a16:creationId xmlns:a16="http://schemas.microsoft.com/office/drawing/2014/main" id="{E7A089D9-52E3-6717-A656-D6E662539B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5376" y="1493293"/>
            <a:ext cx="4680000" cy="3035050"/>
          </a:xfrm>
          <a:prstGeom prst="rect">
            <a:avLst/>
          </a:prstGeom>
        </p:spPr>
      </p:pic>
      <mc:AlternateContent xmlns:mc="http://schemas.openxmlformats.org/markup-compatibility/2006" xmlns:a14="http://schemas.microsoft.com/office/drawing/2010/main">
        <mc:Choice Requires="a14">
          <p:graphicFrame>
            <p:nvGraphicFramePr>
              <p:cNvPr id="8" name="Table 8">
                <a:extLst>
                  <a:ext uri="{FF2B5EF4-FFF2-40B4-BE49-F238E27FC236}">
                    <a16:creationId xmlns:a16="http://schemas.microsoft.com/office/drawing/2014/main" id="{0232B833-3211-61E8-EEA1-2ADF1B93A1CA}"/>
                  </a:ext>
                </a:extLst>
              </p:cNvPr>
              <p:cNvGraphicFramePr>
                <a:graphicFrameLocks noGrp="1"/>
              </p:cNvGraphicFramePr>
              <p:nvPr>
                <p:extLst>
                  <p:ext uri="{D42A27DB-BD31-4B8C-83A1-F6EECF244321}">
                    <p14:modId xmlns:p14="http://schemas.microsoft.com/office/powerpoint/2010/main" val="2749363184"/>
                  </p:ext>
                </p:extLst>
              </p:nvPr>
            </p:nvGraphicFramePr>
            <p:xfrm>
              <a:off x="1395898" y="4747013"/>
              <a:ext cx="9400203" cy="1737360"/>
            </p:xfrm>
            <a:graphic>
              <a:graphicData uri="http://schemas.openxmlformats.org/drawingml/2006/table">
                <a:tbl>
                  <a:tblPr firstRow="1" bandRow="1">
                    <a:tableStyleId>{5940675A-B579-460E-94D1-54222C63F5DA}</a:tableStyleId>
                  </a:tblPr>
                  <a:tblGrid>
                    <a:gridCol w="1229031">
                      <a:extLst>
                        <a:ext uri="{9D8B030D-6E8A-4147-A177-3AD203B41FA5}">
                          <a16:colId xmlns:a16="http://schemas.microsoft.com/office/drawing/2014/main" val="1980226182"/>
                        </a:ext>
                      </a:extLst>
                    </a:gridCol>
                    <a:gridCol w="2152060">
                      <a:extLst>
                        <a:ext uri="{9D8B030D-6E8A-4147-A177-3AD203B41FA5}">
                          <a16:colId xmlns:a16="http://schemas.microsoft.com/office/drawing/2014/main" val="100319131"/>
                        </a:ext>
                      </a:extLst>
                    </a:gridCol>
                    <a:gridCol w="1749948">
                      <a:extLst>
                        <a:ext uri="{9D8B030D-6E8A-4147-A177-3AD203B41FA5}">
                          <a16:colId xmlns:a16="http://schemas.microsoft.com/office/drawing/2014/main" val="3613687481"/>
                        </a:ext>
                      </a:extLst>
                    </a:gridCol>
                    <a:gridCol w="1928601">
                      <a:extLst>
                        <a:ext uri="{9D8B030D-6E8A-4147-A177-3AD203B41FA5}">
                          <a16:colId xmlns:a16="http://schemas.microsoft.com/office/drawing/2014/main" val="4274375645"/>
                        </a:ext>
                      </a:extLst>
                    </a:gridCol>
                    <a:gridCol w="2340563">
                      <a:extLst>
                        <a:ext uri="{9D8B030D-6E8A-4147-A177-3AD203B41FA5}">
                          <a16:colId xmlns:a16="http://schemas.microsoft.com/office/drawing/2014/main" val="1177073354"/>
                        </a:ext>
                      </a:extLst>
                    </a:gridCol>
                  </a:tblGrid>
                  <a:tr h="555473">
                    <a:tc>
                      <a:txBody>
                        <a:bodyPr/>
                        <a:lstStyle/>
                        <a:p>
                          <a:r>
                            <a:rPr lang="en-GB" b="1" dirty="0">
                              <a:solidFill>
                                <a:schemeClr val="tx1"/>
                              </a:solidFill>
                            </a:rPr>
                            <a:t>Metallicity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effectLst/>
                            </a:rPr>
                            <a:t>Optical Depth</a:t>
                          </a:r>
                          <a14:m>
                            <m:oMath xmlns:m="http://schemas.openxmlformats.org/officeDocument/2006/math">
                              <m:r>
                                <a:rPr lang="en-GB" sz="1800" b="1" i="0" kern="1200" smtClean="0">
                                  <a:solidFill>
                                    <a:schemeClr val="tx1"/>
                                  </a:solidFill>
                                  <a:effectLst/>
                                  <a:latin typeface="Cambria Math" panose="02040503050406030204" pitchFamily="18" charset="0"/>
                                  <a:ea typeface="+mn-ea"/>
                                  <a:cs typeface="+mn-cs"/>
                                </a:rPr>
                                <m:t> (</m:t>
                              </m:r>
                              <m:sSup>
                                <m:sSupPr>
                                  <m:ctrlPr>
                                    <a:rPr lang="en-GB" sz="1800" b="1" i="1" kern="1200" smtClean="0">
                                      <a:solidFill>
                                        <a:schemeClr val="tx1"/>
                                      </a:solidFill>
                                      <a:effectLst/>
                                      <a:latin typeface="Cambria Math" panose="02040503050406030204" pitchFamily="18" charset="0"/>
                                      <a:ea typeface="+mn-ea"/>
                                      <a:cs typeface="+mn-cs"/>
                                    </a:rPr>
                                  </m:ctrlPr>
                                </m:sSupPr>
                                <m:e>
                                  <m:r>
                                    <a:rPr lang="en-GB" sz="1800" b="1" i="1" kern="1200">
                                      <a:solidFill>
                                        <a:schemeClr val="tx1"/>
                                      </a:solidFill>
                                      <a:effectLst/>
                                      <a:latin typeface="Cambria Math" panose="02040503050406030204" pitchFamily="18" charset="0"/>
                                      <a:ea typeface="+mn-ea"/>
                                      <a:cs typeface="+mn-cs"/>
                                    </a:rPr>
                                    <m:t>𝒆</m:t>
                                  </m:r>
                                </m:e>
                                <m:sup>
                                  <m:r>
                                    <a:rPr lang="en-GB" sz="1800" b="1" i="1" kern="1200">
                                      <a:solidFill>
                                        <a:schemeClr val="tx1"/>
                                      </a:solidFill>
                                      <a:effectLst/>
                                      <a:latin typeface="Cambria Math" panose="02040503050406030204" pitchFamily="18" charset="0"/>
                                      <a:ea typeface="+mn-ea"/>
                                      <a:cs typeface="+mn-cs"/>
                                    </a:rPr>
                                    <m:t>−</m:t>
                                  </m:r>
                                  <m:r>
                                    <a:rPr lang="en-GB" sz="1800" b="1" i="1" kern="1200">
                                      <a:solidFill>
                                        <a:schemeClr val="tx1"/>
                                      </a:solidFill>
                                      <a:effectLst/>
                                      <a:latin typeface="Cambria Math" panose="02040503050406030204" pitchFamily="18" charset="0"/>
                                      <a:ea typeface="+mn-ea"/>
                                      <a:cs typeface="+mn-cs"/>
                                    </a:rPr>
                                    <m:t>𝝉</m:t>
                                  </m:r>
                                </m:sup>
                              </m:sSup>
                              <m:r>
                                <a:rPr lang="en-GB" sz="1800" b="0" i="1" kern="1200" smtClean="0">
                                  <a:solidFill>
                                    <a:schemeClr val="tx1"/>
                                  </a:solidFill>
                                  <a:effectLst/>
                                  <a:latin typeface="Cambria Math" panose="02040503050406030204" pitchFamily="18" charset="0"/>
                                  <a:ea typeface="+mn-ea"/>
                                  <a:cs typeface="+mn-cs"/>
                                </a:rPr>
                                <m:t>)</m:t>
                              </m:r>
                            </m:oMath>
                          </a14:m>
                          <a:endParaRPr lang="en-GB" sz="1800" kern="1200" dirty="0">
                            <a:solidFill>
                              <a:schemeClr val="tx1"/>
                            </a:solidFill>
                            <a:effectLst/>
                            <a:latin typeface="+mn-lt"/>
                            <a:ea typeface="+mn-ea"/>
                            <a:cs typeface="+mn-cs"/>
                          </a:endParaRPr>
                        </a:p>
                        <a:p>
                          <a:endParaRPr lang="en-GB"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rPr>
                            <a:t>Rim radius (AU)</a:t>
                          </a:r>
                        </a:p>
                        <a:p>
                          <a:endParaRPr lang="en-GB"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rPr>
                            <a:t>Rim height (AU)</a:t>
                          </a:r>
                        </a:p>
                        <a:p>
                          <a:endParaRPr lang="en-GB"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rPr>
                            <a:t>Shadow Length (AU)</a:t>
                          </a:r>
                        </a:p>
                      </a:txBody>
                      <a:tcPr/>
                    </a:tc>
                    <a:extLst>
                      <a:ext uri="{0D108BD9-81ED-4DB2-BD59-A6C34878D82A}">
                        <a16:rowId xmlns:a16="http://schemas.microsoft.com/office/drawing/2014/main" val="3695044703"/>
                      </a:ext>
                    </a:extLst>
                  </a:tr>
                  <a:tr h="284194">
                    <a:tc>
                      <a:txBody>
                        <a:bodyPr/>
                        <a:lstStyle/>
                        <a:p>
                          <a:pPr algn="ctr"/>
                          <a:r>
                            <a:rPr lang="en-GB" dirty="0">
                              <a:solidFill>
                                <a:schemeClr val="tx1"/>
                              </a:solidFill>
                            </a:rPr>
                            <a:t>-0.3</a:t>
                          </a:r>
                        </a:p>
                      </a:txBody>
                      <a:tcPr/>
                    </a:tc>
                    <a:tc>
                      <a:txBody>
                        <a:bodyPr/>
                        <a:lstStyle/>
                        <a:p>
                          <a:pPr algn="ctr"/>
                          <a:r>
                            <a:rPr lang="en-GB" dirty="0">
                              <a:solidFill>
                                <a:schemeClr val="tx1"/>
                              </a:solidFill>
                            </a:rPr>
                            <a:t>0.91</a:t>
                          </a:r>
                        </a:p>
                      </a:txBody>
                      <a:tcPr/>
                    </a:tc>
                    <a:tc>
                      <a:txBody>
                        <a:bodyPr/>
                        <a:lstStyle/>
                        <a:p>
                          <a:pPr algn="ctr"/>
                          <a:r>
                            <a:rPr lang="en-GB" dirty="0">
                              <a:solidFill>
                                <a:schemeClr val="tx1"/>
                              </a:solidFill>
                            </a:rPr>
                            <a:t>0.38 </a:t>
                          </a:r>
                        </a:p>
                      </a:txBody>
                      <a:tcPr/>
                    </a:tc>
                    <a:tc>
                      <a:txBody>
                        <a:bodyPr/>
                        <a:lstStyle/>
                        <a:p>
                          <a:pPr algn="ctr"/>
                          <a:r>
                            <a:rPr lang="en-GB" dirty="0">
                              <a:solidFill>
                                <a:schemeClr val="tx1"/>
                              </a:solidFill>
                            </a:rPr>
                            <a:t>0.046</a:t>
                          </a:r>
                        </a:p>
                      </a:txBody>
                      <a:tcPr/>
                    </a:tc>
                    <a:tc>
                      <a:txBody>
                        <a:bodyPr/>
                        <a:lstStyle/>
                        <a:p>
                          <a:pPr algn="ctr"/>
                          <a:r>
                            <a:rPr lang="en-GB" dirty="0">
                              <a:solidFill>
                                <a:schemeClr val="tx1"/>
                              </a:solidFill>
                            </a:rPr>
                            <a:t>0.62</a:t>
                          </a:r>
                        </a:p>
                      </a:txBody>
                      <a:tcPr/>
                    </a:tc>
                    <a:extLst>
                      <a:ext uri="{0D108BD9-81ED-4DB2-BD59-A6C34878D82A}">
                        <a16:rowId xmlns:a16="http://schemas.microsoft.com/office/drawing/2014/main" val="1222274910"/>
                      </a:ext>
                    </a:extLst>
                  </a:tr>
                  <a:tr h="284194">
                    <a:tc>
                      <a:txBody>
                        <a:bodyPr/>
                        <a:lstStyle/>
                        <a:p>
                          <a:pPr algn="ctr"/>
                          <a:r>
                            <a:rPr lang="en-GB" dirty="0">
                              <a:solidFill>
                                <a:schemeClr val="tx1"/>
                              </a:solidFill>
                            </a:rPr>
                            <a:t>0</a:t>
                          </a:r>
                        </a:p>
                      </a:txBody>
                      <a:tcPr/>
                    </a:tc>
                    <a:tc>
                      <a:txBody>
                        <a:bodyPr/>
                        <a:lstStyle/>
                        <a:p>
                          <a:pPr algn="ctr"/>
                          <a:r>
                            <a:rPr lang="en-GB" dirty="0">
                              <a:solidFill>
                                <a:schemeClr val="tx1"/>
                              </a:solidFill>
                            </a:rPr>
                            <a:t>0.81</a:t>
                          </a:r>
                        </a:p>
                      </a:txBody>
                      <a:tcPr/>
                    </a:tc>
                    <a:tc>
                      <a:txBody>
                        <a:bodyPr/>
                        <a:lstStyle/>
                        <a:p>
                          <a:pPr algn="ctr"/>
                          <a:r>
                            <a:rPr lang="en-GB" dirty="0">
                              <a:solidFill>
                                <a:schemeClr val="tx1"/>
                              </a:solidFill>
                            </a:rPr>
                            <a:t>0.29</a:t>
                          </a:r>
                        </a:p>
                      </a:txBody>
                      <a:tcPr/>
                    </a:tc>
                    <a:tc>
                      <a:txBody>
                        <a:bodyPr/>
                        <a:lstStyle/>
                        <a:p>
                          <a:pPr algn="ctr"/>
                          <a:r>
                            <a:rPr lang="en-GB" dirty="0">
                              <a:solidFill>
                                <a:schemeClr val="tx1"/>
                              </a:solidFill>
                            </a:rPr>
                            <a:t>0.032</a:t>
                          </a:r>
                        </a:p>
                      </a:txBody>
                      <a:tcPr/>
                    </a:tc>
                    <a:tc>
                      <a:txBody>
                        <a:bodyPr/>
                        <a:lstStyle/>
                        <a:p>
                          <a:pPr algn="ctr"/>
                          <a:r>
                            <a:rPr lang="en-GB" dirty="0">
                              <a:solidFill>
                                <a:schemeClr val="tx1"/>
                              </a:solidFill>
                            </a:rPr>
                            <a:t>0.29</a:t>
                          </a:r>
                        </a:p>
                      </a:txBody>
                      <a:tcPr/>
                    </a:tc>
                    <a:extLst>
                      <a:ext uri="{0D108BD9-81ED-4DB2-BD59-A6C34878D82A}">
                        <a16:rowId xmlns:a16="http://schemas.microsoft.com/office/drawing/2014/main" val="1470544951"/>
                      </a:ext>
                    </a:extLst>
                  </a:tr>
                  <a:tr h="284194">
                    <a:tc>
                      <a:txBody>
                        <a:bodyPr/>
                        <a:lstStyle/>
                        <a:p>
                          <a:pPr algn="ctr"/>
                          <a:r>
                            <a:rPr lang="en-GB" dirty="0">
                              <a:solidFill>
                                <a:schemeClr val="tx1"/>
                              </a:solidFill>
                            </a:rPr>
                            <a:t>0.3</a:t>
                          </a:r>
                        </a:p>
                      </a:txBody>
                      <a:tcPr/>
                    </a:tc>
                    <a:tc>
                      <a:txBody>
                        <a:bodyPr/>
                        <a:lstStyle/>
                        <a:p>
                          <a:pPr algn="ctr"/>
                          <a:r>
                            <a:rPr lang="en-GB" dirty="0">
                              <a:solidFill>
                                <a:schemeClr val="tx1"/>
                              </a:solidFill>
                            </a:rPr>
                            <a:t>0.75</a:t>
                          </a:r>
                        </a:p>
                      </a:txBody>
                      <a:tcPr/>
                    </a:tc>
                    <a:tc>
                      <a:txBody>
                        <a:bodyPr/>
                        <a:lstStyle/>
                        <a:p>
                          <a:pPr algn="ctr"/>
                          <a:r>
                            <a:rPr lang="en-GB" dirty="0">
                              <a:solidFill>
                                <a:schemeClr val="tx1"/>
                              </a:solidFill>
                            </a:rPr>
                            <a:t>0.17</a:t>
                          </a:r>
                        </a:p>
                      </a:txBody>
                      <a:tcPr/>
                    </a:tc>
                    <a:tc>
                      <a:txBody>
                        <a:bodyPr/>
                        <a:lstStyle/>
                        <a:p>
                          <a:pPr algn="ctr"/>
                          <a:r>
                            <a:rPr lang="en-GB" dirty="0">
                              <a:solidFill>
                                <a:schemeClr val="tx1"/>
                              </a:solidFill>
                            </a:rPr>
                            <a:t>0.019</a:t>
                          </a:r>
                        </a:p>
                      </a:txBody>
                      <a:tcPr/>
                    </a:tc>
                    <a:tc>
                      <a:txBody>
                        <a:bodyPr/>
                        <a:lstStyle/>
                        <a:p>
                          <a:pPr algn="ctr"/>
                          <a:r>
                            <a:rPr lang="en-GB" dirty="0">
                              <a:solidFill>
                                <a:schemeClr val="tx1"/>
                              </a:solidFill>
                            </a:rPr>
                            <a:t>0.12</a:t>
                          </a:r>
                        </a:p>
                      </a:txBody>
                      <a:tcPr/>
                    </a:tc>
                    <a:extLst>
                      <a:ext uri="{0D108BD9-81ED-4DB2-BD59-A6C34878D82A}">
                        <a16:rowId xmlns:a16="http://schemas.microsoft.com/office/drawing/2014/main" val="1339283484"/>
                      </a:ext>
                    </a:extLst>
                  </a:tr>
                </a:tbl>
              </a:graphicData>
            </a:graphic>
          </p:graphicFrame>
        </mc:Choice>
        <mc:Fallback xmlns="">
          <p:graphicFrame>
            <p:nvGraphicFramePr>
              <p:cNvPr id="8" name="Table 8">
                <a:extLst>
                  <a:ext uri="{FF2B5EF4-FFF2-40B4-BE49-F238E27FC236}">
                    <a16:creationId xmlns:a16="http://schemas.microsoft.com/office/drawing/2014/main" id="{0232B833-3211-61E8-EEA1-2ADF1B93A1CA}"/>
                  </a:ext>
                </a:extLst>
              </p:cNvPr>
              <p:cNvGraphicFramePr>
                <a:graphicFrameLocks noGrp="1"/>
              </p:cNvGraphicFramePr>
              <p:nvPr>
                <p:extLst>
                  <p:ext uri="{D42A27DB-BD31-4B8C-83A1-F6EECF244321}">
                    <p14:modId xmlns:p14="http://schemas.microsoft.com/office/powerpoint/2010/main" val="2749363184"/>
                  </p:ext>
                </p:extLst>
              </p:nvPr>
            </p:nvGraphicFramePr>
            <p:xfrm>
              <a:off x="1395898" y="4747013"/>
              <a:ext cx="9400203" cy="1737360"/>
            </p:xfrm>
            <a:graphic>
              <a:graphicData uri="http://schemas.openxmlformats.org/drawingml/2006/table">
                <a:tbl>
                  <a:tblPr firstRow="1" bandRow="1">
                    <a:tableStyleId>{5940675A-B579-460E-94D1-54222C63F5DA}</a:tableStyleId>
                  </a:tblPr>
                  <a:tblGrid>
                    <a:gridCol w="1229031">
                      <a:extLst>
                        <a:ext uri="{9D8B030D-6E8A-4147-A177-3AD203B41FA5}">
                          <a16:colId xmlns:a16="http://schemas.microsoft.com/office/drawing/2014/main" val="1980226182"/>
                        </a:ext>
                      </a:extLst>
                    </a:gridCol>
                    <a:gridCol w="2152060">
                      <a:extLst>
                        <a:ext uri="{9D8B030D-6E8A-4147-A177-3AD203B41FA5}">
                          <a16:colId xmlns:a16="http://schemas.microsoft.com/office/drawing/2014/main" val="100319131"/>
                        </a:ext>
                      </a:extLst>
                    </a:gridCol>
                    <a:gridCol w="1749948">
                      <a:extLst>
                        <a:ext uri="{9D8B030D-6E8A-4147-A177-3AD203B41FA5}">
                          <a16:colId xmlns:a16="http://schemas.microsoft.com/office/drawing/2014/main" val="3613687481"/>
                        </a:ext>
                      </a:extLst>
                    </a:gridCol>
                    <a:gridCol w="1928601">
                      <a:extLst>
                        <a:ext uri="{9D8B030D-6E8A-4147-A177-3AD203B41FA5}">
                          <a16:colId xmlns:a16="http://schemas.microsoft.com/office/drawing/2014/main" val="4274375645"/>
                        </a:ext>
                      </a:extLst>
                    </a:gridCol>
                    <a:gridCol w="2340563">
                      <a:extLst>
                        <a:ext uri="{9D8B030D-6E8A-4147-A177-3AD203B41FA5}">
                          <a16:colId xmlns:a16="http://schemas.microsoft.com/office/drawing/2014/main" val="1177073354"/>
                        </a:ext>
                      </a:extLst>
                    </a:gridCol>
                  </a:tblGrid>
                  <a:tr h="640080">
                    <a:tc>
                      <a:txBody>
                        <a:bodyPr/>
                        <a:lstStyle/>
                        <a:p>
                          <a:r>
                            <a:rPr lang="en-GB" b="1" dirty="0">
                              <a:solidFill>
                                <a:schemeClr val="tx1"/>
                              </a:solidFill>
                            </a:rPr>
                            <a:t>Metallicity</a:t>
                          </a:r>
                        </a:p>
                      </a:txBody>
                      <a:tcPr/>
                    </a:tc>
                    <a:tc>
                      <a:txBody>
                        <a:bodyPr/>
                        <a:lstStyle/>
                        <a:p>
                          <a:endParaRPr lang="en-US"/>
                        </a:p>
                      </a:txBody>
                      <a:tcPr>
                        <a:blipFill>
                          <a:blip r:embed="rId5"/>
                          <a:stretch>
                            <a:fillRect l="-57507" t="-4762" r="-280737" b="-187619"/>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rPr>
                            <a:t>Rim radius (AU)</a:t>
                          </a:r>
                        </a:p>
                        <a:p>
                          <a:endParaRPr lang="en-GB"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rPr>
                            <a:t>Rim height (AU)</a:t>
                          </a:r>
                        </a:p>
                        <a:p>
                          <a:endParaRPr lang="en-GB"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rPr>
                            <a:t>Shadow Length (AU)</a:t>
                          </a:r>
                        </a:p>
                      </a:txBody>
                      <a:tcPr/>
                    </a:tc>
                    <a:extLst>
                      <a:ext uri="{0D108BD9-81ED-4DB2-BD59-A6C34878D82A}">
                        <a16:rowId xmlns:a16="http://schemas.microsoft.com/office/drawing/2014/main" val="3695044703"/>
                      </a:ext>
                    </a:extLst>
                  </a:tr>
                  <a:tr h="365760">
                    <a:tc>
                      <a:txBody>
                        <a:bodyPr/>
                        <a:lstStyle/>
                        <a:p>
                          <a:pPr algn="ctr"/>
                          <a:r>
                            <a:rPr lang="en-GB" dirty="0">
                              <a:solidFill>
                                <a:schemeClr val="tx1"/>
                              </a:solidFill>
                            </a:rPr>
                            <a:t>-0.3</a:t>
                          </a:r>
                        </a:p>
                      </a:txBody>
                      <a:tcPr/>
                    </a:tc>
                    <a:tc>
                      <a:txBody>
                        <a:bodyPr/>
                        <a:lstStyle/>
                        <a:p>
                          <a:pPr algn="ctr"/>
                          <a:r>
                            <a:rPr lang="en-GB" dirty="0">
                              <a:solidFill>
                                <a:schemeClr val="tx1"/>
                              </a:solidFill>
                            </a:rPr>
                            <a:t>0.91</a:t>
                          </a:r>
                        </a:p>
                      </a:txBody>
                      <a:tcPr/>
                    </a:tc>
                    <a:tc>
                      <a:txBody>
                        <a:bodyPr/>
                        <a:lstStyle/>
                        <a:p>
                          <a:pPr algn="ctr"/>
                          <a:r>
                            <a:rPr lang="en-GB" dirty="0">
                              <a:solidFill>
                                <a:schemeClr val="tx1"/>
                              </a:solidFill>
                            </a:rPr>
                            <a:t>0.38 </a:t>
                          </a:r>
                        </a:p>
                      </a:txBody>
                      <a:tcPr/>
                    </a:tc>
                    <a:tc>
                      <a:txBody>
                        <a:bodyPr/>
                        <a:lstStyle/>
                        <a:p>
                          <a:pPr algn="ctr"/>
                          <a:r>
                            <a:rPr lang="en-GB" dirty="0">
                              <a:solidFill>
                                <a:schemeClr val="tx1"/>
                              </a:solidFill>
                            </a:rPr>
                            <a:t>0.046</a:t>
                          </a:r>
                        </a:p>
                      </a:txBody>
                      <a:tcPr/>
                    </a:tc>
                    <a:tc>
                      <a:txBody>
                        <a:bodyPr/>
                        <a:lstStyle/>
                        <a:p>
                          <a:pPr algn="ctr"/>
                          <a:r>
                            <a:rPr lang="en-GB" dirty="0">
                              <a:solidFill>
                                <a:schemeClr val="tx1"/>
                              </a:solidFill>
                            </a:rPr>
                            <a:t>0.62</a:t>
                          </a:r>
                        </a:p>
                      </a:txBody>
                      <a:tcPr/>
                    </a:tc>
                    <a:extLst>
                      <a:ext uri="{0D108BD9-81ED-4DB2-BD59-A6C34878D82A}">
                        <a16:rowId xmlns:a16="http://schemas.microsoft.com/office/drawing/2014/main" val="1222274910"/>
                      </a:ext>
                    </a:extLst>
                  </a:tr>
                  <a:tr h="365760">
                    <a:tc>
                      <a:txBody>
                        <a:bodyPr/>
                        <a:lstStyle/>
                        <a:p>
                          <a:pPr algn="ctr"/>
                          <a:r>
                            <a:rPr lang="en-GB" dirty="0">
                              <a:solidFill>
                                <a:schemeClr val="tx1"/>
                              </a:solidFill>
                            </a:rPr>
                            <a:t>0</a:t>
                          </a:r>
                        </a:p>
                      </a:txBody>
                      <a:tcPr/>
                    </a:tc>
                    <a:tc>
                      <a:txBody>
                        <a:bodyPr/>
                        <a:lstStyle/>
                        <a:p>
                          <a:pPr algn="ctr"/>
                          <a:r>
                            <a:rPr lang="en-GB" dirty="0">
                              <a:solidFill>
                                <a:schemeClr val="tx1"/>
                              </a:solidFill>
                            </a:rPr>
                            <a:t>0.81</a:t>
                          </a:r>
                        </a:p>
                      </a:txBody>
                      <a:tcPr/>
                    </a:tc>
                    <a:tc>
                      <a:txBody>
                        <a:bodyPr/>
                        <a:lstStyle/>
                        <a:p>
                          <a:pPr algn="ctr"/>
                          <a:r>
                            <a:rPr lang="en-GB" dirty="0">
                              <a:solidFill>
                                <a:schemeClr val="tx1"/>
                              </a:solidFill>
                            </a:rPr>
                            <a:t>0.29</a:t>
                          </a:r>
                        </a:p>
                      </a:txBody>
                      <a:tcPr/>
                    </a:tc>
                    <a:tc>
                      <a:txBody>
                        <a:bodyPr/>
                        <a:lstStyle/>
                        <a:p>
                          <a:pPr algn="ctr"/>
                          <a:r>
                            <a:rPr lang="en-GB" dirty="0">
                              <a:solidFill>
                                <a:schemeClr val="tx1"/>
                              </a:solidFill>
                            </a:rPr>
                            <a:t>0.032</a:t>
                          </a:r>
                        </a:p>
                      </a:txBody>
                      <a:tcPr/>
                    </a:tc>
                    <a:tc>
                      <a:txBody>
                        <a:bodyPr/>
                        <a:lstStyle/>
                        <a:p>
                          <a:pPr algn="ctr"/>
                          <a:r>
                            <a:rPr lang="en-GB" dirty="0">
                              <a:solidFill>
                                <a:schemeClr val="tx1"/>
                              </a:solidFill>
                            </a:rPr>
                            <a:t>0.29</a:t>
                          </a:r>
                        </a:p>
                      </a:txBody>
                      <a:tcPr/>
                    </a:tc>
                    <a:extLst>
                      <a:ext uri="{0D108BD9-81ED-4DB2-BD59-A6C34878D82A}">
                        <a16:rowId xmlns:a16="http://schemas.microsoft.com/office/drawing/2014/main" val="1470544951"/>
                      </a:ext>
                    </a:extLst>
                  </a:tr>
                  <a:tr h="365760">
                    <a:tc>
                      <a:txBody>
                        <a:bodyPr/>
                        <a:lstStyle/>
                        <a:p>
                          <a:pPr algn="ctr"/>
                          <a:r>
                            <a:rPr lang="en-GB" dirty="0">
                              <a:solidFill>
                                <a:schemeClr val="tx1"/>
                              </a:solidFill>
                            </a:rPr>
                            <a:t>0.3</a:t>
                          </a:r>
                        </a:p>
                      </a:txBody>
                      <a:tcPr/>
                    </a:tc>
                    <a:tc>
                      <a:txBody>
                        <a:bodyPr/>
                        <a:lstStyle/>
                        <a:p>
                          <a:pPr algn="ctr"/>
                          <a:r>
                            <a:rPr lang="en-GB" dirty="0">
                              <a:solidFill>
                                <a:schemeClr val="tx1"/>
                              </a:solidFill>
                            </a:rPr>
                            <a:t>0.75</a:t>
                          </a:r>
                        </a:p>
                      </a:txBody>
                      <a:tcPr/>
                    </a:tc>
                    <a:tc>
                      <a:txBody>
                        <a:bodyPr/>
                        <a:lstStyle/>
                        <a:p>
                          <a:pPr algn="ctr"/>
                          <a:r>
                            <a:rPr lang="en-GB" dirty="0">
                              <a:solidFill>
                                <a:schemeClr val="tx1"/>
                              </a:solidFill>
                            </a:rPr>
                            <a:t>0.17</a:t>
                          </a:r>
                        </a:p>
                      </a:txBody>
                      <a:tcPr/>
                    </a:tc>
                    <a:tc>
                      <a:txBody>
                        <a:bodyPr/>
                        <a:lstStyle/>
                        <a:p>
                          <a:pPr algn="ctr"/>
                          <a:r>
                            <a:rPr lang="en-GB" dirty="0">
                              <a:solidFill>
                                <a:schemeClr val="tx1"/>
                              </a:solidFill>
                            </a:rPr>
                            <a:t>0.019</a:t>
                          </a:r>
                        </a:p>
                      </a:txBody>
                      <a:tcPr/>
                    </a:tc>
                    <a:tc>
                      <a:txBody>
                        <a:bodyPr/>
                        <a:lstStyle/>
                        <a:p>
                          <a:pPr algn="ctr"/>
                          <a:r>
                            <a:rPr lang="en-GB" dirty="0">
                              <a:solidFill>
                                <a:schemeClr val="tx1"/>
                              </a:solidFill>
                            </a:rPr>
                            <a:t>0.12</a:t>
                          </a:r>
                        </a:p>
                      </a:txBody>
                      <a:tcPr/>
                    </a:tc>
                    <a:extLst>
                      <a:ext uri="{0D108BD9-81ED-4DB2-BD59-A6C34878D82A}">
                        <a16:rowId xmlns:a16="http://schemas.microsoft.com/office/drawing/2014/main" val="1339283484"/>
                      </a:ext>
                    </a:extLst>
                  </a:tr>
                </a:tbl>
              </a:graphicData>
            </a:graphic>
          </p:graphicFrame>
        </mc:Fallback>
      </mc:AlternateContent>
      <p:pic>
        <p:nvPicPr>
          <p:cNvPr id="4" name="Picture 3">
            <a:extLst>
              <a:ext uri="{FF2B5EF4-FFF2-40B4-BE49-F238E27FC236}">
                <a16:creationId xmlns:a16="http://schemas.microsoft.com/office/drawing/2014/main" id="{35F8DBE6-8EE8-EEEC-9F95-CE9EB8A7D908}"/>
              </a:ext>
            </a:extLst>
          </p:cNvPr>
          <p:cNvPicPr>
            <a:picLocks noChangeAspect="1"/>
          </p:cNvPicPr>
          <p:nvPr/>
        </p:nvPicPr>
        <p:blipFill>
          <a:blip r:embed="rId6"/>
          <a:stretch>
            <a:fillRect/>
          </a:stretch>
        </p:blipFill>
        <p:spPr>
          <a:xfrm>
            <a:off x="530446" y="1493293"/>
            <a:ext cx="4693518" cy="3113169"/>
          </a:xfrm>
          <a:prstGeom prst="rect">
            <a:avLst/>
          </a:prstGeom>
        </p:spPr>
      </p:pic>
    </p:spTree>
    <p:extLst>
      <p:ext uri="{BB962C8B-B14F-4D97-AF65-F5344CB8AC3E}">
        <p14:creationId xmlns:p14="http://schemas.microsoft.com/office/powerpoint/2010/main" val="37812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2B06A-722E-1309-92B7-2D3C4C00D91F}"/>
              </a:ext>
            </a:extLst>
          </p:cNvPr>
          <p:cNvSpPr>
            <a:spLocks noGrp="1"/>
          </p:cNvSpPr>
          <p:nvPr>
            <p:ph type="title"/>
          </p:nvPr>
        </p:nvSpPr>
        <p:spPr>
          <a:xfrm>
            <a:off x="4122822" y="473241"/>
            <a:ext cx="3192380" cy="1356360"/>
          </a:xfrm>
        </p:spPr>
        <p:txBody>
          <a:bodyPr/>
          <a:lstStyle/>
          <a:p>
            <a:r>
              <a:rPr lang="en-GB" dirty="0"/>
              <a:t>Flaring Disc</a:t>
            </a:r>
          </a:p>
        </p:txBody>
      </p:sp>
      <p:pic>
        <p:nvPicPr>
          <p:cNvPr id="8" name="Picture 7">
            <a:extLst>
              <a:ext uri="{FF2B5EF4-FFF2-40B4-BE49-F238E27FC236}">
                <a16:creationId xmlns:a16="http://schemas.microsoft.com/office/drawing/2014/main" id="{A657ECCA-AEE1-0FE9-B9EF-F75A119DA57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973" b="91400" l="1271" r="99945">
                        <a14:foregroundMark x1="87403" y1="41720" x2="79890" y2="38518"/>
                        <a14:foregroundMark x1="78343" y1="26715" x2="82320" y2="68344"/>
                        <a14:foregroundMark x1="82320" y1="68344" x2="99945" y2="84995"/>
                        <a14:foregroundMark x1="91934" y1="46752" x2="73425" y2="38060"/>
                        <a14:foregroundMark x1="13260" y1="34858" x2="31989" y2="36688"/>
                        <a14:foregroundMark x1="31160" y1="57182" x2="11989" y2="53431"/>
                        <a14:foregroundMark x1="11989" y1="53431" x2="30442" y2="65416"/>
                        <a14:foregroundMark x1="30442" y1="65416" x2="26575" y2="77036"/>
                        <a14:foregroundMark x1="26575" y1="77036" x2="27017" y2="44007"/>
                        <a14:foregroundMark x1="16685" y1="63129" x2="9448" y2="58097"/>
                        <a14:foregroundMark x1="9448" y1="58097" x2="9171" y2="57640"/>
                        <a14:foregroundMark x1="15193" y1="45380" x2="10221" y2="45380"/>
                        <a14:foregroundMark x1="18177" y1="36688" x2="4365" y2="39799"/>
                        <a14:foregroundMark x1="4365" y1="39799" x2="8398" y2="62306"/>
                        <a14:foregroundMark x1="8398" y1="62306" x2="18950" y2="72370"/>
                        <a14:foregroundMark x1="18950" y1="72370" x2="30552" y2="76304"/>
                        <a14:foregroundMark x1="30552" y1="76304" x2="79503" y2="73193"/>
                        <a14:foregroundMark x1="79503" y1="73193" x2="99448" y2="58188"/>
                        <a14:foregroundMark x1="99448" y1="58188" x2="95028" y2="49039"/>
                        <a14:foregroundMark x1="95028" y1="49039" x2="70331" y2="38243"/>
                        <a14:foregroundMark x1="70331" y1="38243" x2="54420" y2="43092"/>
                        <a14:foregroundMark x1="72983" y1="87191" x2="16796" y2="94236"/>
                        <a14:foregroundMark x1="16796" y1="94236" x2="8343" y2="91217"/>
                        <a14:foregroundMark x1="8343" y1="91217" x2="1271" y2="80878"/>
                        <a14:foregroundMark x1="1271" y1="80878" x2="8840" y2="63220"/>
                        <a14:foregroundMark x1="8840" y1="63220" x2="47238" y2="61482"/>
                        <a14:foregroundMark x1="47238" y1="61482" x2="64144" y2="71272"/>
                        <a14:foregroundMark x1="7182" y1="77219" x2="16796" y2="78683"/>
                        <a14:foregroundMark x1="16796" y1="78683" x2="9724" y2="79780"/>
                        <a14:foregroundMark x1="9724" y1="79780" x2="40994" y2="75663"/>
                        <a14:foregroundMark x1="40994" y1="75663" x2="25801" y2="73651"/>
                        <a14:foregroundMark x1="25801" y1="73651" x2="46243" y2="63312"/>
                        <a14:foregroundMark x1="46243" y1="63312" x2="42541" y2="84538"/>
                        <a14:foregroundMark x1="42541" y1="84538" x2="35028" y2="79231"/>
                        <a14:foregroundMark x1="35028" y1="79231" x2="6298" y2="77676"/>
                        <a14:foregroundMark x1="6298" y1="77676" x2="7017" y2="77676"/>
                        <a14:foregroundMark x1="12376" y1="80878" x2="18453" y2="91400"/>
                        <a14:foregroundMark x1="18453" y1="91400" x2="10166" y2="84172"/>
                        <a14:foregroundMark x1="10166" y1="84172" x2="7624" y2="88106"/>
                        <a14:foregroundMark x1="76409" y1="30833" x2="86796" y2="29003"/>
                        <a14:foregroundMark x1="86796" y1="29003" x2="86796" y2="29003"/>
                      </a14:backgroundRemoval>
                    </a14:imgEffect>
                  </a14:imgLayer>
                </a14:imgProps>
              </a:ext>
            </a:extLst>
          </a:blip>
          <a:stretch>
            <a:fillRect/>
          </a:stretch>
        </p:blipFill>
        <p:spPr>
          <a:xfrm>
            <a:off x="2143406" y="2664122"/>
            <a:ext cx="7853500" cy="3720637"/>
          </a:xfrm>
          <a:prstGeom prst="rect">
            <a:avLst/>
          </a:prstGeom>
        </p:spPr>
      </p:pic>
      <p:sp>
        <p:nvSpPr>
          <p:cNvPr id="4" name="TextBox 3">
            <a:extLst>
              <a:ext uri="{FF2B5EF4-FFF2-40B4-BE49-F238E27FC236}">
                <a16:creationId xmlns:a16="http://schemas.microsoft.com/office/drawing/2014/main" id="{F904E3C9-081F-F74B-87FA-6F9418AB38E8}"/>
              </a:ext>
            </a:extLst>
          </p:cNvPr>
          <p:cNvSpPr txBox="1"/>
          <p:nvPr/>
        </p:nvSpPr>
        <p:spPr>
          <a:xfrm>
            <a:off x="1047195" y="2017791"/>
            <a:ext cx="8949711" cy="646331"/>
          </a:xfrm>
          <a:prstGeom prst="rect">
            <a:avLst/>
          </a:prstGeom>
          <a:noFill/>
        </p:spPr>
        <p:txBody>
          <a:bodyPr wrap="square">
            <a:spAutoFit/>
          </a:bodyPr>
          <a:lstStyle/>
          <a:p>
            <a:r>
              <a:rPr lang="en-GB" dirty="0"/>
              <a:t>“One might expect the extent of the shadowed region to decrease smoothly with increasing metallicity, as the height of the disk rim varies.”</a:t>
            </a:r>
          </a:p>
        </p:txBody>
      </p:sp>
      <p:sp>
        <p:nvSpPr>
          <p:cNvPr id="5" name="TextBox 4">
            <a:extLst>
              <a:ext uri="{FF2B5EF4-FFF2-40B4-BE49-F238E27FC236}">
                <a16:creationId xmlns:a16="http://schemas.microsoft.com/office/drawing/2014/main" id="{8B04D743-496C-0DC0-0FBD-C4D2BE928811}"/>
              </a:ext>
            </a:extLst>
          </p:cNvPr>
          <p:cNvSpPr txBox="1"/>
          <p:nvPr/>
        </p:nvSpPr>
        <p:spPr>
          <a:xfrm>
            <a:off x="5725252" y="2698423"/>
            <a:ext cx="1589950" cy="307777"/>
          </a:xfrm>
          <a:prstGeom prst="rect">
            <a:avLst/>
          </a:prstGeom>
          <a:noFill/>
        </p:spPr>
        <p:txBody>
          <a:bodyPr wrap="square">
            <a:spAutoFit/>
          </a:bodyPr>
          <a:lstStyle/>
          <a:p>
            <a:r>
              <a:rPr lang="en-GB" sz="1400" b="0" i="0" dirty="0">
                <a:effectLst/>
                <a:latin typeface="Arial" panose="020B0604020202020204" pitchFamily="34" charset="0"/>
              </a:rPr>
              <a:t>Tsang et al. 2015 </a:t>
            </a:r>
            <a:endParaRPr lang="en-GB" sz="1400" dirty="0"/>
          </a:p>
        </p:txBody>
      </p:sp>
    </p:spTree>
    <p:extLst>
      <p:ext uri="{BB962C8B-B14F-4D97-AF65-F5344CB8AC3E}">
        <p14:creationId xmlns:p14="http://schemas.microsoft.com/office/powerpoint/2010/main" val="2586203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38F06B-34CF-0F1F-57FD-348CB987467A}"/>
              </a:ext>
            </a:extLst>
          </p:cNvPr>
          <p:cNvSpPr>
            <a:spLocks noGrp="1"/>
          </p:cNvSpPr>
          <p:nvPr>
            <p:ph type="title"/>
          </p:nvPr>
        </p:nvSpPr>
        <p:spPr>
          <a:xfrm>
            <a:off x="4465551" y="457200"/>
            <a:ext cx="2339110" cy="868680"/>
          </a:xfrm>
        </p:spPr>
        <p:txBody>
          <a:bodyPr/>
          <a:lstStyle/>
          <a:p>
            <a:r>
              <a:rPr lang="en-GB" dirty="0"/>
              <a:t>Caveats</a:t>
            </a:r>
          </a:p>
        </p:txBody>
      </p:sp>
      <p:sp>
        <p:nvSpPr>
          <p:cNvPr id="5" name="Content Placeholder 2">
            <a:extLst>
              <a:ext uri="{FF2B5EF4-FFF2-40B4-BE49-F238E27FC236}">
                <a16:creationId xmlns:a16="http://schemas.microsoft.com/office/drawing/2014/main" id="{3A8A3D5F-3B39-5838-950B-78B64E4E8AE8}"/>
              </a:ext>
            </a:extLst>
          </p:cNvPr>
          <p:cNvSpPr>
            <a:spLocks noGrp="1"/>
          </p:cNvSpPr>
          <p:nvPr>
            <p:ph idx="1"/>
          </p:nvPr>
        </p:nvSpPr>
        <p:spPr>
          <a:xfrm>
            <a:off x="1306954" y="1926169"/>
            <a:ext cx="3417446" cy="2706792"/>
          </a:xfrm>
        </p:spPr>
        <p:txBody>
          <a:bodyPr>
            <a:noAutofit/>
          </a:bodyPr>
          <a:lstStyle/>
          <a:p>
            <a:pPr>
              <a:buFont typeface="Wingdings" panose="05000000000000000000" pitchFamily="2" charset="2"/>
              <a:buChar char="q"/>
            </a:pPr>
            <a:r>
              <a:rPr lang="en-GB" sz="2000" dirty="0"/>
              <a:t>Lack of knowledge</a:t>
            </a:r>
          </a:p>
          <a:p>
            <a:pPr lvl="1">
              <a:buFont typeface="Wingdings" panose="05000000000000000000" pitchFamily="2" charset="2"/>
              <a:buChar char="q"/>
            </a:pPr>
            <a:r>
              <a:rPr lang="en-GB" dirty="0"/>
              <a:t>Gaseous disc profile</a:t>
            </a:r>
          </a:p>
          <a:p>
            <a:pPr lvl="1">
              <a:buFont typeface="Wingdings" panose="05000000000000000000" pitchFamily="2" charset="2"/>
              <a:buChar char="q"/>
            </a:pPr>
            <a:r>
              <a:rPr lang="en-GB" dirty="0"/>
              <a:t>Distribution of dust size</a:t>
            </a:r>
          </a:p>
          <a:p>
            <a:pPr lvl="1">
              <a:buFont typeface="Wingdings" panose="05000000000000000000" pitchFamily="2" charset="2"/>
              <a:buChar char="q"/>
            </a:pPr>
            <a:r>
              <a:rPr lang="en-GB" dirty="0"/>
              <a:t>Puffed rim</a:t>
            </a:r>
          </a:p>
          <a:p>
            <a:pPr>
              <a:buFont typeface="Wingdings" panose="05000000000000000000" pitchFamily="2" charset="2"/>
              <a:buChar char="q"/>
            </a:pPr>
            <a:r>
              <a:rPr lang="en-GB" sz="2000" dirty="0"/>
              <a:t>Rounded Rim</a:t>
            </a:r>
          </a:p>
          <a:p>
            <a:pPr lvl="1">
              <a:buFont typeface="Wingdings" panose="05000000000000000000" pitchFamily="2" charset="2"/>
              <a:buChar char="q"/>
            </a:pPr>
            <a:r>
              <a:rPr lang="en-GB" dirty="0"/>
              <a:t>Density dependence</a:t>
            </a:r>
          </a:p>
          <a:p>
            <a:pPr>
              <a:buFont typeface="Wingdings" panose="05000000000000000000" pitchFamily="2" charset="2"/>
              <a:buChar char="q"/>
            </a:pPr>
            <a:r>
              <a:rPr lang="en-GB" sz="2000" dirty="0"/>
              <a:t>Dust-to-gas coupling</a:t>
            </a:r>
          </a:p>
        </p:txBody>
      </p:sp>
      <p:sp>
        <p:nvSpPr>
          <p:cNvPr id="6" name="Content Placeholder 2">
            <a:extLst>
              <a:ext uri="{FF2B5EF4-FFF2-40B4-BE49-F238E27FC236}">
                <a16:creationId xmlns:a16="http://schemas.microsoft.com/office/drawing/2014/main" id="{0BABD7EA-88C5-3A8B-18B4-A6E64F9C20D1}"/>
              </a:ext>
            </a:extLst>
          </p:cNvPr>
          <p:cNvSpPr txBox="1">
            <a:spLocks/>
          </p:cNvSpPr>
          <p:nvPr/>
        </p:nvSpPr>
        <p:spPr>
          <a:xfrm>
            <a:off x="6217920" y="1924478"/>
            <a:ext cx="4282440" cy="2798232"/>
          </a:xfrm>
          <a:prstGeom prst="rect">
            <a:avLst/>
          </a:prstGeom>
        </p:spPr>
        <p:txBody>
          <a:bodyPr vert="horz" lIns="91440" tIns="45720" rIns="91440" bIns="45720" rtlCol="0">
            <a:no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a:buFont typeface="Wingdings" panose="05000000000000000000" pitchFamily="2" charset="2"/>
              <a:buChar char="q"/>
            </a:pPr>
            <a:r>
              <a:rPr lang="en-GB" sz="2000" b="0" i="0" dirty="0">
                <a:effectLst/>
                <a:cs typeface="Calibri" panose="020F0502020204030204" pitchFamily="34" charset="0"/>
              </a:rPr>
              <a:t>Rim opacity</a:t>
            </a:r>
            <a:r>
              <a:rPr lang="en-GB" sz="2000" dirty="0">
                <a:cs typeface="Calibri" panose="020F0502020204030204" pitchFamily="34" charset="0"/>
              </a:rPr>
              <a:t> </a:t>
            </a:r>
          </a:p>
          <a:p>
            <a:pPr lvl="1">
              <a:buFont typeface="Wingdings" panose="05000000000000000000" pitchFamily="2" charset="2"/>
              <a:buChar char="q"/>
            </a:pPr>
            <a:r>
              <a:rPr lang="en-GB" dirty="0">
                <a:cs typeface="Calibri" panose="020F0502020204030204" pitchFamily="34" charset="0"/>
              </a:rPr>
              <a:t>Simultaneous calculation</a:t>
            </a:r>
          </a:p>
          <a:p>
            <a:pPr>
              <a:buFont typeface="Wingdings" panose="05000000000000000000" pitchFamily="2" charset="2"/>
              <a:buChar char="q"/>
            </a:pPr>
            <a:r>
              <a:rPr lang="en-GB" sz="2000" dirty="0">
                <a:cs typeface="Calibri" panose="020F0502020204030204" pitchFamily="34" charset="0"/>
              </a:rPr>
              <a:t>Opacity table</a:t>
            </a:r>
          </a:p>
          <a:p>
            <a:pPr lvl="1">
              <a:buFont typeface="Wingdings" panose="05000000000000000000" pitchFamily="2" charset="2"/>
              <a:buChar char="q"/>
            </a:pPr>
            <a:r>
              <a:rPr lang="en-GB" dirty="0">
                <a:cs typeface="Calibri" panose="020F0502020204030204" pitchFamily="34" charset="0"/>
              </a:rPr>
              <a:t>Variation in chemical equilibrium</a:t>
            </a:r>
          </a:p>
          <a:p>
            <a:pPr lvl="1">
              <a:buFont typeface="Wingdings" panose="05000000000000000000" pitchFamily="2" charset="2"/>
              <a:buChar char="q"/>
            </a:pPr>
            <a:r>
              <a:rPr lang="en-GB" dirty="0">
                <a:cs typeface="Calibri" panose="020F0502020204030204" pitchFamily="34" charset="0"/>
              </a:rPr>
              <a:t>Limited range</a:t>
            </a:r>
          </a:p>
          <a:p>
            <a:pPr>
              <a:buFont typeface="Wingdings" panose="05000000000000000000" pitchFamily="2" charset="2"/>
              <a:buChar char="q"/>
            </a:pPr>
            <a:r>
              <a:rPr lang="en-GB" sz="2000" dirty="0">
                <a:cs typeface="Calibri" panose="020F0502020204030204" pitchFamily="34" charset="0"/>
              </a:rPr>
              <a:t>Static gaseous disc</a:t>
            </a:r>
          </a:p>
          <a:p>
            <a:pPr>
              <a:buFont typeface="Wingdings" panose="05000000000000000000" pitchFamily="2" charset="2"/>
              <a:buChar char="q"/>
            </a:pPr>
            <a:r>
              <a:rPr lang="en-GB" sz="2000" dirty="0">
                <a:cs typeface="Calibri" panose="020F0502020204030204" pitchFamily="34" charset="0"/>
              </a:rPr>
              <a:t>Constant dust-to-gas ratio</a:t>
            </a:r>
          </a:p>
        </p:txBody>
      </p:sp>
    </p:spTree>
    <p:extLst>
      <p:ext uri="{BB962C8B-B14F-4D97-AF65-F5344CB8AC3E}">
        <p14:creationId xmlns:p14="http://schemas.microsoft.com/office/powerpoint/2010/main" val="3916330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34849-A17F-71D9-C102-EED7E8E591BF}"/>
              </a:ext>
            </a:extLst>
          </p:cNvPr>
          <p:cNvSpPr>
            <a:spLocks noGrp="1"/>
          </p:cNvSpPr>
          <p:nvPr>
            <p:ph type="title"/>
          </p:nvPr>
        </p:nvSpPr>
        <p:spPr>
          <a:xfrm>
            <a:off x="6106704" y="609600"/>
            <a:ext cx="5364444" cy="1356360"/>
          </a:xfrm>
        </p:spPr>
        <p:txBody>
          <a:bodyPr>
            <a:normAutofit/>
          </a:bodyPr>
          <a:lstStyle/>
          <a:p>
            <a:r>
              <a:rPr lang="en-GB"/>
              <a:t>Conclusion</a:t>
            </a:r>
            <a:endParaRPr lang="en-GB" dirty="0"/>
          </a:p>
        </p:txBody>
      </p:sp>
      <p:sp>
        <p:nvSpPr>
          <p:cNvPr id="3" name="Content Placeholder 2">
            <a:extLst>
              <a:ext uri="{FF2B5EF4-FFF2-40B4-BE49-F238E27FC236}">
                <a16:creationId xmlns:a16="http://schemas.microsoft.com/office/drawing/2014/main" id="{A8CC1049-845A-F1BD-09B6-1FE5EAF04128}"/>
              </a:ext>
            </a:extLst>
          </p:cNvPr>
          <p:cNvSpPr>
            <a:spLocks noGrp="1"/>
          </p:cNvSpPr>
          <p:nvPr>
            <p:ph idx="1"/>
          </p:nvPr>
        </p:nvSpPr>
        <p:spPr>
          <a:xfrm>
            <a:off x="5955492" y="2263140"/>
            <a:ext cx="5832648" cy="2537460"/>
          </a:xfrm>
        </p:spPr>
        <p:txBody>
          <a:bodyPr>
            <a:normAutofit/>
          </a:bodyPr>
          <a:lstStyle/>
          <a:p>
            <a:pPr marL="45720" indent="0">
              <a:buNone/>
            </a:pPr>
            <a:r>
              <a:rPr lang="en-GB" b="0" i="0" dirty="0">
                <a:effectLst/>
                <a:latin typeface="Söhne"/>
              </a:rPr>
              <a:t>The structure of circumstellar discs is affected by metallicity, with higher metallicity resulting in a thicker gaseous disc, smaller puffed rim, and shorter shadowed region. Flaring disc is observed at metallicity [Me/H] </a:t>
            </a:r>
            <a:r>
              <a:rPr lang="en-GB" dirty="0">
                <a:latin typeface="Söhne"/>
              </a:rPr>
              <a:t>of</a:t>
            </a:r>
            <a:r>
              <a:rPr lang="en-GB" b="0" i="0" dirty="0">
                <a:effectLst/>
                <a:latin typeface="Söhne"/>
              </a:rPr>
              <a:t> 0.3, but temperature above the shadowed region are consistent across different metallicities.</a:t>
            </a:r>
            <a:endParaRPr lang="en-GB" dirty="0"/>
          </a:p>
        </p:txBody>
      </p:sp>
      <p:pic>
        <p:nvPicPr>
          <p:cNvPr id="14" name="Graphic 6" descr="Optical disc">
            <a:extLst>
              <a:ext uri="{FF2B5EF4-FFF2-40B4-BE49-F238E27FC236}">
                <a16:creationId xmlns:a16="http://schemas.microsoft.com/office/drawing/2014/main" id="{A8423C3A-3E02-8FED-CEB0-D2E110A9B7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2064" y="1131152"/>
            <a:ext cx="4593715" cy="4593715"/>
          </a:xfrm>
          <a:prstGeom prst="rect">
            <a:avLst/>
          </a:prstGeom>
        </p:spPr>
      </p:pic>
    </p:spTree>
    <p:extLst>
      <p:ext uri="{BB962C8B-B14F-4D97-AF65-F5344CB8AC3E}">
        <p14:creationId xmlns:p14="http://schemas.microsoft.com/office/powerpoint/2010/main" val="546723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9E7461E-D3EF-467C-90B0-A07159CA6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6187544F-2A96-4442-9598-104754EE6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9288961F-689B-486C-86C4-49DA3F389C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E2A42E5-92EC-4404-93C4-E129D9F84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6AD1008E-ADE3-480B-BE00-EE35E5DE7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a:extLst>
              <a:ext uri="{FF2B5EF4-FFF2-40B4-BE49-F238E27FC236}">
                <a16:creationId xmlns:a16="http://schemas.microsoft.com/office/drawing/2014/main" id="{2C4ABAC2-DD1F-42F1-A5B1-CFFE8C95CE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323114"/>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A827572-22E9-F1F5-AD13-DD2C3875742C}"/>
              </a:ext>
            </a:extLst>
          </p:cNvPr>
          <p:cNvSpPr>
            <a:spLocks noGrp="1"/>
          </p:cNvSpPr>
          <p:nvPr>
            <p:ph type="title"/>
          </p:nvPr>
        </p:nvSpPr>
        <p:spPr>
          <a:xfrm>
            <a:off x="1109980" y="3895344"/>
            <a:ext cx="9966960" cy="1490472"/>
          </a:xfrm>
        </p:spPr>
        <p:txBody>
          <a:bodyPr vert="horz" lIns="91440" tIns="45720" rIns="91440" bIns="45720" rtlCol="0" anchor="b">
            <a:normAutofit/>
          </a:bodyPr>
          <a:lstStyle/>
          <a:p>
            <a:pPr algn="ctr">
              <a:lnSpc>
                <a:spcPct val="85000"/>
              </a:lnSpc>
            </a:pPr>
            <a:r>
              <a:rPr lang="en-US" sz="5600" b="1" cap="all" dirty="0"/>
              <a:t>Thank you for listening</a:t>
            </a:r>
          </a:p>
        </p:txBody>
      </p:sp>
      <p:pic>
        <p:nvPicPr>
          <p:cNvPr id="6" name="Graphic 5" descr="Smiling Face with No Fill">
            <a:extLst>
              <a:ext uri="{FF2B5EF4-FFF2-40B4-BE49-F238E27FC236}">
                <a16:creationId xmlns:a16="http://schemas.microsoft.com/office/drawing/2014/main" id="{B00D182A-FC9A-BF08-0B9D-19C9E8CECC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97633" y="838090"/>
            <a:ext cx="2796733" cy="2796733"/>
          </a:xfrm>
          <a:prstGeom prst="rect">
            <a:avLst/>
          </a:prstGeom>
        </p:spPr>
      </p:pic>
    </p:spTree>
    <p:extLst>
      <p:ext uri="{BB962C8B-B14F-4D97-AF65-F5344CB8AC3E}">
        <p14:creationId xmlns:p14="http://schemas.microsoft.com/office/powerpoint/2010/main" val="3336191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E786-F055-240D-D1C7-9A6AE81126CD}"/>
              </a:ext>
            </a:extLst>
          </p:cNvPr>
          <p:cNvSpPr>
            <a:spLocks noGrp="1"/>
          </p:cNvSpPr>
          <p:nvPr>
            <p:ph type="title"/>
          </p:nvPr>
        </p:nvSpPr>
        <p:spPr>
          <a:xfrm>
            <a:off x="2800608" y="802005"/>
            <a:ext cx="1676400" cy="1356360"/>
          </a:xfrm>
        </p:spPr>
        <p:txBody>
          <a:bodyPr>
            <a:normAutofit/>
          </a:bodyPr>
          <a:lstStyle/>
          <a:p>
            <a:r>
              <a:rPr lang="en-GB" b="1" dirty="0"/>
              <a:t>Aim</a:t>
            </a:r>
          </a:p>
        </p:txBody>
      </p:sp>
      <p:sp>
        <p:nvSpPr>
          <p:cNvPr id="80" name="Content Placeholder 2">
            <a:extLst>
              <a:ext uri="{FF2B5EF4-FFF2-40B4-BE49-F238E27FC236}">
                <a16:creationId xmlns:a16="http://schemas.microsoft.com/office/drawing/2014/main" id="{56C6A0E9-B7A9-74E7-E654-D5CE9547E7E6}"/>
              </a:ext>
            </a:extLst>
          </p:cNvPr>
          <p:cNvSpPr>
            <a:spLocks noGrp="1"/>
          </p:cNvSpPr>
          <p:nvPr>
            <p:ph idx="1"/>
          </p:nvPr>
        </p:nvSpPr>
        <p:spPr>
          <a:xfrm>
            <a:off x="1143000" y="2543174"/>
            <a:ext cx="6668017" cy="2834641"/>
          </a:xfrm>
        </p:spPr>
        <p:txBody>
          <a:bodyPr>
            <a:normAutofit/>
          </a:bodyPr>
          <a:lstStyle/>
          <a:p>
            <a:pPr marL="45720" indent="0">
              <a:buNone/>
            </a:pPr>
            <a:r>
              <a:rPr lang="en-GB" b="0" i="0" dirty="0">
                <a:effectLst/>
              </a:rPr>
              <a:t>The aim of this presentation is to explore the relationship between metallicity and the shape of circumstellar discs.</a:t>
            </a:r>
          </a:p>
          <a:p>
            <a:pPr marL="45720" indent="0">
              <a:buNone/>
            </a:pPr>
            <a:r>
              <a:rPr lang="en-GB" b="1" dirty="0"/>
              <a:t>Focus:</a:t>
            </a:r>
          </a:p>
          <a:p>
            <a:r>
              <a:rPr lang="en-GB" dirty="0"/>
              <a:t>Absorption of stellar photon</a:t>
            </a:r>
          </a:p>
          <a:p>
            <a:r>
              <a:rPr lang="en-GB" dirty="0"/>
              <a:t>Radiative transport in the disc</a:t>
            </a:r>
          </a:p>
        </p:txBody>
      </p:sp>
      <p:pic>
        <p:nvPicPr>
          <p:cNvPr id="65" name="Picture 64">
            <a:extLst>
              <a:ext uri="{FF2B5EF4-FFF2-40B4-BE49-F238E27FC236}">
                <a16:creationId xmlns:a16="http://schemas.microsoft.com/office/drawing/2014/main" id="{EAFD9781-E247-606F-A205-63EE6558ECE3}"/>
              </a:ext>
            </a:extLst>
          </p:cNvPr>
          <p:cNvPicPr>
            <a:picLocks noChangeAspect="1"/>
          </p:cNvPicPr>
          <p:nvPr/>
        </p:nvPicPr>
        <p:blipFill rotWithShape="1">
          <a:blip r:embed="rId3"/>
          <a:srcRect l="-3440" r="2289" b="3"/>
          <a:stretch/>
        </p:blipFill>
        <p:spPr>
          <a:xfrm>
            <a:off x="8104964" y="1764431"/>
            <a:ext cx="3553266" cy="1738800"/>
          </a:xfrm>
          <a:prstGeom prst="rect">
            <a:avLst/>
          </a:prstGeom>
          <a:ln>
            <a:noFill/>
          </a:ln>
          <a:effectLst>
            <a:softEdge rad="112500"/>
          </a:effectLst>
        </p:spPr>
      </p:pic>
      <p:pic>
        <p:nvPicPr>
          <p:cNvPr id="61" name="Picture 60">
            <a:extLst>
              <a:ext uri="{FF2B5EF4-FFF2-40B4-BE49-F238E27FC236}">
                <a16:creationId xmlns:a16="http://schemas.microsoft.com/office/drawing/2014/main" id="{56160B96-9A79-17F6-AFC8-DEA1D7C39160}"/>
              </a:ext>
            </a:extLst>
          </p:cNvPr>
          <p:cNvPicPr>
            <a:picLocks noChangeAspect="1"/>
          </p:cNvPicPr>
          <p:nvPr/>
        </p:nvPicPr>
        <p:blipFill rotWithShape="1">
          <a:blip r:embed="rId4"/>
          <a:srcRect l="-2081" r="-1"/>
          <a:stretch/>
        </p:blipFill>
        <p:spPr>
          <a:xfrm>
            <a:off x="8104965" y="4202999"/>
            <a:ext cx="3553265" cy="1740032"/>
          </a:xfrm>
          <a:prstGeom prst="rect">
            <a:avLst/>
          </a:prstGeom>
          <a:ln>
            <a:noFill/>
          </a:ln>
          <a:effectLst>
            <a:softEdge rad="112500"/>
          </a:effectLst>
        </p:spPr>
      </p:pic>
    </p:spTree>
    <p:extLst>
      <p:ext uri="{BB962C8B-B14F-4D97-AF65-F5344CB8AC3E}">
        <p14:creationId xmlns:p14="http://schemas.microsoft.com/office/powerpoint/2010/main" val="145167403"/>
      </p:ext>
    </p:extLst>
  </p:cSld>
  <p:clrMapOvr>
    <a:masterClrMapping/>
  </p:clrMapOvr>
  <mc:AlternateContent xmlns:mc="http://schemas.openxmlformats.org/markup-compatibility/2006" xmlns:p14="http://schemas.microsoft.com/office/powerpoint/2010/main">
    <mc:Choice Requires="p14">
      <p:transition spd="slow" p14:dur="2000" advTm="82846"/>
    </mc:Choice>
    <mc:Fallback xmlns="">
      <p:transition spd="slow" advTm="8284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D44-0D9D-7C89-B22A-484B15E9793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DDED494-3A4E-F91D-5D9F-57733571655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822612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66819-D7C4-29C2-79ED-EA5775459C56}"/>
              </a:ext>
            </a:extLst>
          </p:cNvPr>
          <p:cNvSpPr>
            <a:spLocks noGrp="1"/>
          </p:cNvSpPr>
          <p:nvPr>
            <p:ph type="title"/>
          </p:nvPr>
        </p:nvSpPr>
        <p:spPr>
          <a:xfrm>
            <a:off x="3177494" y="149360"/>
            <a:ext cx="4864100" cy="1356360"/>
          </a:xfrm>
        </p:spPr>
        <p:txBody>
          <a:bodyPr/>
          <a:lstStyle/>
          <a:p>
            <a:r>
              <a:rPr lang="en-GB" dirty="0"/>
              <a:t>Interstellar dust</a:t>
            </a:r>
          </a:p>
        </p:txBody>
      </p:sp>
      <p:pic>
        <p:nvPicPr>
          <p:cNvPr id="4" name="Picture 3" descr="Chart, diagram&#10;&#10;Description automatically generated">
            <a:extLst>
              <a:ext uri="{FF2B5EF4-FFF2-40B4-BE49-F238E27FC236}">
                <a16:creationId xmlns:a16="http://schemas.microsoft.com/office/drawing/2014/main" id="{BFD953C5-B377-9A80-9842-8952617A6B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266" y="2970543"/>
            <a:ext cx="4429374" cy="3619163"/>
          </a:xfrm>
          <a:prstGeom prst="rect">
            <a:avLst/>
          </a:prstGeom>
        </p:spPr>
      </p:pic>
      <p:pic>
        <p:nvPicPr>
          <p:cNvPr id="5" name="Picture 4" descr="Chart&#10;&#10;Description automatically generated">
            <a:extLst>
              <a:ext uri="{FF2B5EF4-FFF2-40B4-BE49-F238E27FC236}">
                <a16:creationId xmlns:a16="http://schemas.microsoft.com/office/drawing/2014/main" id="{C9CC858F-3A10-EE44-8A55-C75B78A3B1C4}"/>
              </a:ext>
            </a:extLst>
          </p:cNvPr>
          <p:cNvPicPr/>
          <p:nvPr/>
        </p:nvPicPr>
        <p:blipFill rotWithShape="1">
          <a:blip r:embed="rId4"/>
          <a:srcRect l="4324" t="3055" r="4463" b="22975"/>
          <a:stretch/>
        </p:blipFill>
        <p:spPr>
          <a:xfrm>
            <a:off x="7706200" y="422394"/>
            <a:ext cx="4003200" cy="2570808"/>
          </a:xfrm>
          <a:prstGeom prst="rect">
            <a:avLst/>
          </a:prstGeom>
          <a:noFill/>
          <a:ln>
            <a:noFill/>
            <a:prstDash/>
          </a:ln>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88A77F8-51A2-DD3E-C87C-EE54BF044868}"/>
                  </a:ext>
                </a:extLst>
              </p:cNvPr>
              <p:cNvSpPr txBox="1"/>
              <p:nvPr/>
            </p:nvSpPr>
            <p:spPr>
              <a:xfrm>
                <a:off x="612691" y="2072884"/>
                <a:ext cx="2252018" cy="3724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i="1" smtClean="0">
                          <a:solidFill>
                            <a:schemeClr val="tx1"/>
                          </a:solidFill>
                          <a:latin typeface="Cambria Math" panose="02040503050406030204" pitchFamily="18" charset="0"/>
                        </a:rPr>
                        <m:t>𝑛</m:t>
                      </m:r>
                      <m:d>
                        <m:dPr>
                          <m:ctrlPr>
                            <a:rPr lang="en-GB" i="1">
                              <a:solidFill>
                                <a:schemeClr val="tx1"/>
                              </a:solidFill>
                              <a:latin typeface="Cambria Math" panose="02040503050406030204" pitchFamily="18" charset="0"/>
                            </a:rPr>
                          </m:ctrlPr>
                        </m:dPr>
                        <m:e>
                          <m:r>
                            <a:rPr lang="en-GB" i="1">
                              <a:solidFill>
                                <a:schemeClr val="tx1"/>
                              </a:solidFill>
                              <a:latin typeface="Cambria Math" panose="02040503050406030204" pitchFamily="18" charset="0"/>
                            </a:rPr>
                            <m:t>𝑎</m:t>
                          </m:r>
                        </m:e>
                      </m:d>
                      <m:r>
                        <a:rPr lang="en-GB" i="1">
                          <a:solidFill>
                            <a:schemeClr val="tx1"/>
                          </a:solidFill>
                          <a:latin typeface="Cambria Math" panose="02040503050406030204" pitchFamily="18" charset="0"/>
                        </a:rPr>
                        <m:t>𝑑𝑎</m:t>
                      </m:r>
                      <m:r>
                        <a:rPr lang="en-GB" i="0">
                          <a:solidFill>
                            <a:schemeClr val="tx1"/>
                          </a:solidFill>
                          <a:latin typeface="Cambria Math" panose="02040503050406030204" pitchFamily="18" charset="0"/>
                        </a:rPr>
                        <m:t>∝</m:t>
                      </m:r>
                      <m:sSup>
                        <m:sSupPr>
                          <m:ctrlPr>
                            <a:rPr lang="en-GB" i="1">
                              <a:solidFill>
                                <a:schemeClr val="tx1"/>
                              </a:solidFill>
                              <a:latin typeface="Cambria Math" panose="02040503050406030204" pitchFamily="18" charset="0"/>
                            </a:rPr>
                          </m:ctrlPr>
                        </m:sSupPr>
                        <m:e>
                          <m:r>
                            <a:rPr lang="en-GB" i="1">
                              <a:solidFill>
                                <a:schemeClr val="tx1"/>
                              </a:solidFill>
                              <a:latin typeface="Cambria Math" panose="02040503050406030204" pitchFamily="18" charset="0"/>
                            </a:rPr>
                            <m:t>𝑛</m:t>
                          </m:r>
                        </m:e>
                        <m:sup>
                          <m:r>
                            <a:rPr lang="en-GB" i="0">
                              <a:solidFill>
                                <a:schemeClr val="tx1"/>
                              </a:solidFill>
                              <a:latin typeface="Cambria Math" panose="02040503050406030204" pitchFamily="18" charset="0"/>
                            </a:rPr>
                            <m:t>−3.5</m:t>
                          </m:r>
                        </m:sup>
                      </m:sSup>
                      <m:r>
                        <a:rPr lang="en-GB" i="1">
                          <a:solidFill>
                            <a:schemeClr val="tx1"/>
                          </a:solidFill>
                          <a:latin typeface="Cambria Math" panose="02040503050406030204" pitchFamily="18" charset="0"/>
                        </a:rPr>
                        <m:t>𝑑𝑎</m:t>
                      </m:r>
                    </m:oMath>
                  </m:oMathPara>
                </a14:m>
                <a:endParaRPr lang="en-GB" dirty="0">
                  <a:solidFill>
                    <a:schemeClr val="tx1"/>
                  </a:solidFill>
                </a:endParaRPr>
              </a:p>
            </p:txBody>
          </p:sp>
        </mc:Choice>
        <mc:Fallback xmlns="">
          <p:sp>
            <p:nvSpPr>
              <p:cNvPr id="8" name="TextBox 7">
                <a:extLst>
                  <a:ext uri="{FF2B5EF4-FFF2-40B4-BE49-F238E27FC236}">
                    <a16:creationId xmlns:a16="http://schemas.microsoft.com/office/drawing/2014/main" id="{888A77F8-51A2-DD3E-C87C-EE54BF044868}"/>
                  </a:ext>
                </a:extLst>
              </p:cNvPr>
              <p:cNvSpPr txBox="1">
                <a:spLocks noRot="1" noChangeAspect="1" noMove="1" noResize="1" noEditPoints="1" noAdjustHandles="1" noChangeArrowheads="1" noChangeShapeType="1" noTextEdit="1"/>
              </p:cNvSpPr>
              <p:nvPr/>
            </p:nvSpPr>
            <p:spPr>
              <a:xfrm>
                <a:off x="612691" y="2072884"/>
                <a:ext cx="2252018" cy="372410"/>
              </a:xfrm>
              <a:prstGeom prst="rect">
                <a:avLst/>
              </a:prstGeom>
              <a:blipFill>
                <a:blip r:embed="rId5"/>
                <a:stretch>
                  <a:fillRect/>
                </a:stretch>
              </a:blipFill>
            </p:spPr>
            <p:txBody>
              <a:bodyPr/>
              <a:lstStyle/>
              <a:p>
                <a:r>
                  <a:rPr lang="en-GB">
                    <a:noFill/>
                  </a:rPr>
                  <a:t> </a:t>
                </a:r>
              </a:p>
            </p:txBody>
          </p:sp>
        </mc:Fallback>
      </mc:AlternateContent>
      <p:sp>
        <p:nvSpPr>
          <p:cNvPr id="10" name="TextBox 9">
            <a:extLst>
              <a:ext uri="{FF2B5EF4-FFF2-40B4-BE49-F238E27FC236}">
                <a16:creationId xmlns:a16="http://schemas.microsoft.com/office/drawing/2014/main" id="{236F305A-15B1-427A-FF52-0A29E948666B}"/>
              </a:ext>
            </a:extLst>
          </p:cNvPr>
          <p:cNvSpPr txBox="1"/>
          <p:nvPr/>
        </p:nvSpPr>
        <p:spPr>
          <a:xfrm>
            <a:off x="779570" y="3311238"/>
            <a:ext cx="1754562" cy="369332"/>
          </a:xfrm>
          <a:prstGeom prst="rect">
            <a:avLst/>
          </a:prstGeom>
          <a:noFill/>
        </p:spPr>
        <p:txBody>
          <a:bodyPr wrap="square">
            <a:spAutoFit/>
          </a:bodyPr>
          <a:lstStyle/>
          <a:p>
            <a:r>
              <a:rPr lang="en-GB" dirty="0">
                <a:latin typeface="Cambria Math" panose="02040503050406030204" pitchFamily="18" charset="0"/>
                <a:ea typeface="Cambria Math" panose="02040503050406030204" pitchFamily="18" charset="0"/>
              </a:rPr>
              <a:t>&lt; a &gt;= 1μm</a:t>
            </a:r>
          </a:p>
        </p:txBody>
      </p:sp>
      <p:sp>
        <p:nvSpPr>
          <p:cNvPr id="13" name="Rectangle 12">
            <a:extLst>
              <a:ext uri="{FF2B5EF4-FFF2-40B4-BE49-F238E27FC236}">
                <a16:creationId xmlns:a16="http://schemas.microsoft.com/office/drawing/2014/main" id="{7A98B7E5-5EDF-0D9C-CC43-B0D9FC26E57C}"/>
              </a:ext>
            </a:extLst>
          </p:cNvPr>
          <p:cNvSpPr>
            <a:spLocks noChangeAspect="1" noChangeArrowheads="1"/>
          </p:cNvSpPr>
          <p:nvPr/>
        </p:nvSpPr>
        <p:spPr bwMode="auto">
          <a:xfrm>
            <a:off x="2730733" y="5278961"/>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14" name="Rectangle 13" descr="abu.dhakal1@gmail.com">
            <a:extLst>
              <a:ext uri="{FF2B5EF4-FFF2-40B4-BE49-F238E27FC236}">
                <a16:creationId xmlns:a16="http://schemas.microsoft.com/office/drawing/2014/main" id="{2672B32B-82CB-FD87-44C7-25B13B17EE23}"/>
              </a:ext>
            </a:extLst>
          </p:cNvPr>
          <p:cNvSpPr>
            <a:spLocks noChangeAspect="1" noChangeArrowheads="1"/>
          </p:cNvSpPr>
          <p:nvPr/>
        </p:nvSpPr>
        <p:spPr bwMode="auto">
          <a:xfrm>
            <a:off x="2730733" y="5278961"/>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50D6E08-FB57-7F0B-F28A-F2C3341E7237}"/>
                  </a:ext>
                </a:extLst>
              </p:cNvPr>
              <p:cNvSpPr txBox="1"/>
              <p:nvPr/>
            </p:nvSpPr>
            <p:spPr>
              <a:xfrm>
                <a:off x="743515" y="2521278"/>
                <a:ext cx="2121194" cy="471924"/>
              </a:xfrm>
              <a:prstGeom prst="rect">
                <a:avLst/>
              </a:prstGeom>
              <a:noFill/>
            </p:spPr>
            <p:txBody>
              <a:bodyPr wrap="square">
                <a:spAutoFit/>
              </a:bodyPr>
              <a:lstStyle/>
              <a:p>
                <a:pPr>
                  <a:spcAft>
                    <a:spcPts val="800"/>
                  </a:spcAft>
                </a:pPr>
                <a14:m>
                  <m:oMathPara xmlns:m="http://schemas.openxmlformats.org/officeDocument/2006/math">
                    <m:oMathParaPr>
                      <m:jc m:val="centerGroup"/>
                    </m:oMathParaPr>
                    <m:oMath xmlns:m="http://schemas.openxmlformats.org/officeDocument/2006/math">
                      <m:sSub>
                        <m:sSubPr>
                          <m:ctrlPr>
                            <a:rPr lang="en-GB"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GB"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𝑚𝑖𝑛</m:t>
                          </m:r>
                          <m:r>
                            <a:rPr lang="en-GB"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sub>
                      </m:sSub>
                      <m:r>
                        <a:rPr lang="en-GB" b="0"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m:rPr>
                          <m:nor/>
                        </m:rPr>
                        <a:rPr lang="en-GB" dirty="0">
                          <a:solidFill>
                            <a:schemeClr val="tx1"/>
                          </a:solidFill>
                          <a:latin typeface="Arial" panose="020B0604020202020204" pitchFamily="34" charset="0"/>
                        </a:rPr>
                        <m:t>0.005</m:t>
                      </m:r>
                      <m:r>
                        <m:rPr>
                          <m:nor/>
                        </m:rPr>
                        <a:rPr lang="en-GB" dirty="0">
                          <a:solidFill>
                            <a:schemeClr val="tx1"/>
                          </a:solidFill>
                          <a:latin typeface="Arial" panose="020B0604020202020204" pitchFamily="34" charset="0"/>
                        </a:rPr>
                        <m:t>μm</m:t>
                      </m:r>
                    </m:oMath>
                  </m:oMathPara>
                </a14:m>
                <a:endParaRPr lang="en-GB"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350D6E08-FB57-7F0B-F28A-F2C3341E7237}"/>
                  </a:ext>
                </a:extLst>
              </p:cNvPr>
              <p:cNvSpPr txBox="1">
                <a:spLocks noRot="1" noChangeAspect="1" noMove="1" noResize="1" noEditPoints="1" noAdjustHandles="1" noChangeArrowheads="1" noChangeShapeType="1" noTextEdit="1"/>
              </p:cNvSpPr>
              <p:nvPr/>
            </p:nvSpPr>
            <p:spPr>
              <a:xfrm>
                <a:off x="743515" y="2521278"/>
                <a:ext cx="2121194" cy="471924"/>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0AD15B8-F7FE-503A-688E-70177D665B50}"/>
                  </a:ext>
                </a:extLst>
              </p:cNvPr>
              <p:cNvSpPr txBox="1"/>
              <p:nvPr/>
            </p:nvSpPr>
            <p:spPr>
              <a:xfrm>
                <a:off x="769980" y="2881243"/>
                <a:ext cx="1977790" cy="369332"/>
              </a:xfrm>
              <a:prstGeom prst="rect">
                <a:avLst/>
              </a:prstGeom>
              <a:noFill/>
            </p:spPr>
            <p:txBody>
              <a:bodyPr wrap="square">
                <a:spAutoFit/>
              </a:bodyPr>
              <a:lstStyle/>
              <a:p>
                <a14:m>
                  <m:oMath xmlns:m="http://schemas.openxmlformats.org/officeDocument/2006/math">
                    <m:sSub>
                      <m:sSubPr>
                        <m:ctrlPr>
                          <a:rPr lang="en-GB"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GB"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𝑚𝑎𝑥</m:t>
                        </m:r>
                      </m:sub>
                    </m:sSub>
                  </m:oMath>
                </a14:m>
                <a:r>
                  <a:rPr lang="en-GB"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lang="en-GB" dirty="0">
                    <a:solidFill>
                      <a:schemeClr val="tx1"/>
                    </a:solidFill>
                    <a:latin typeface="Arial" panose="020B0604020202020204" pitchFamily="34" charset="0"/>
                  </a:rPr>
                  <a:t> 0.25μm</a:t>
                </a:r>
                <a:r>
                  <a:rPr lang="en-GB"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lang="en-GB" dirty="0">
                  <a:solidFill>
                    <a:schemeClr val="tx1"/>
                  </a:solidFill>
                </a:endParaRPr>
              </a:p>
            </p:txBody>
          </p:sp>
        </mc:Choice>
        <mc:Fallback xmlns="">
          <p:sp>
            <p:nvSpPr>
              <p:cNvPr id="20" name="TextBox 19">
                <a:extLst>
                  <a:ext uri="{FF2B5EF4-FFF2-40B4-BE49-F238E27FC236}">
                    <a16:creationId xmlns:a16="http://schemas.microsoft.com/office/drawing/2014/main" id="{10AD15B8-F7FE-503A-688E-70177D665B50}"/>
                  </a:ext>
                </a:extLst>
              </p:cNvPr>
              <p:cNvSpPr txBox="1">
                <a:spLocks noRot="1" noChangeAspect="1" noMove="1" noResize="1" noEditPoints="1" noAdjustHandles="1" noChangeArrowheads="1" noChangeShapeType="1" noTextEdit="1"/>
              </p:cNvSpPr>
              <p:nvPr/>
            </p:nvSpPr>
            <p:spPr>
              <a:xfrm>
                <a:off x="769980" y="2881243"/>
                <a:ext cx="1977790" cy="369332"/>
              </a:xfrm>
              <a:prstGeom prst="rect">
                <a:avLst/>
              </a:prstGeom>
              <a:blipFill>
                <a:blip r:embed="rId7"/>
                <a:stretch>
                  <a:fillRect t="-11667" b="-26667"/>
                </a:stretch>
              </a:blipFill>
            </p:spPr>
            <p:txBody>
              <a:bodyPr/>
              <a:lstStyle/>
              <a:p>
                <a:r>
                  <a:rPr lang="en-GB">
                    <a:noFill/>
                  </a:rPr>
                  <a:t> </a:t>
                </a:r>
              </a:p>
            </p:txBody>
          </p:sp>
        </mc:Fallback>
      </mc:AlternateContent>
      <p:sp>
        <p:nvSpPr>
          <p:cNvPr id="21" name="TextBox 20">
            <a:extLst>
              <a:ext uri="{FF2B5EF4-FFF2-40B4-BE49-F238E27FC236}">
                <a16:creationId xmlns:a16="http://schemas.microsoft.com/office/drawing/2014/main" id="{A84C19EA-BF66-E401-9903-5C20BBB37901}"/>
              </a:ext>
            </a:extLst>
          </p:cNvPr>
          <p:cNvSpPr txBox="1"/>
          <p:nvPr/>
        </p:nvSpPr>
        <p:spPr>
          <a:xfrm>
            <a:off x="4290155" y="1973008"/>
            <a:ext cx="2559445" cy="923330"/>
          </a:xfrm>
          <a:prstGeom prst="rect">
            <a:avLst/>
          </a:prstGeom>
          <a:noFill/>
        </p:spPr>
        <p:txBody>
          <a:bodyPr wrap="square">
            <a:spAutoFit/>
          </a:bodyPr>
          <a:lstStyle/>
          <a:p>
            <a:r>
              <a:rPr lang="en-GB" dirty="0"/>
              <a:t>“Astronomical silicate” 70% of the Mg, 45% of the Si, and 75% of the Fe</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85542DE-4558-CAB4-5F59-6CE3E1EE8D0B}"/>
                  </a:ext>
                </a:extLst>
              </p:cNvPr>
              <p:cNvSpPr txBox="1"/>
              <p:nvPr/>
            </p:nvSpPr>
            <p:spPr>
              <a:xfrm>
                <a:off x="188251" y="1680667"/>
                <a:ext cx="3160429" cy="369332"/>
              </a:xfrm>
              <a:prstGeom prst="rect">
                <a:avLst/>
              </a:prstGeom>
              <a:noFill/>
            </p:spPr>
            <p:txBody>
              <a:bodyPr wrap="square">
                <a:spAutoFit/>
              </a:bodyPr>
              <a:lstStyle/>
              <a:p>
                <a:pPr marL="285750" indent="-285750">
                  <a:spcAft>
                    <a:spcPts val="800"/>
                  </a:spcAft>
                  <a:buFont typeface="Wingdings" panose="05000000000000000000" pitchFamily="2" charset="2"/>
                  <a:buChar char="q"/>
                </a:pPr>
                <a14:m>
                  <m:oMath xmlns:m="http://schemas.openxmlformats.org/officeDocument/2006/math">
                    <m:r>
                      <m:rPr>
                        <m:sty m:val="p"/>
                      </m:rPr>
                      <a:rPr lang="en-GB" i="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G</m:t>
                    </m:r>
                    <m:r>
                      <m:rPr>
                        <m:sty m:val="p"/>
                      </m:rPr>
                      <a:rPr lang="en-GB" b="0" i="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rain</m:t>
                    </m:r>
                    <m:r>
                      <a:rPr lang="en-GB" b="0" i="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GB" b="0" i="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size</m:t>
                    </m:r>
                    <m:r>
                      <a:rPr lang="en-GB" b="0" i="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GB" b="0" i="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and</m:t>
                    </m:r>
                    <m:r>
                      <a:rPr lang="en-GB" b="0" i="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GB" b="0" i="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distribution</m:t>
                    </m:r>
                  </m:oMath>
                </a14:m>
                <a:endParaRPr lang="en-GB"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2" name="TextBox 21">
                <a:extLst>
                  <a:ext uri="{FF2B5EF4-FFF2-40B4-BE49-F238E27FC236}">
                    <a16:creationId xmlns:a16="http://schemas.microsoft.com/office/drawing/2014/main" id="{F85542DE-4558-CAB4-5F59-6CE3E1EE8D0B}"/>
                  </a:ext>
                </a:extLst>
              </p:cNvPr>
              <p:cNvSpPr txBox="1">
                <a:spLocks noRot="1" noChangeAspect="1" noMove="1" noResize="1" noEditPoints="1" noAdjustHandles="1" noChangeArrowheads="1" noChangeShapeType="1" noTextEdit="1"/>
              </p:cNvSpPr>
              <p:nvPr/>
            </p:nvSpPr>
            <p:spPr>
              <a:xfrm>
                <a:off x="188251" y="1680667"/>
                <a:ext cx="3160429" cy="369332"/>
              </a:xfrm>
              <a:prstGeom prst="rect">
                <a:avLst/>
              </a:prstGeom>
              <a:blipFill>
                <a:blip r:embed="rId8"/>
                <a:stretch>
                  <a:fillRect l="-1351" t="-5000" b="-2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695769A-884E-CC52-8B72-AC5EC27CA73E}"/>
                  </a:ext>
                </a:extLst>
              </p:cNvPr>
              <p:cNvSpPr txBox="1"/>
              <p:nvPr/>
            </p:nvSpPr>
            <p:spPr>
              <a:xfrm>
                <a:off x="4159559" y="1664365"/>
                <a:ext cx="2121194" cy="369332"/>
              </a:xfrm>
              <a:prstGeom prst="rect">
                <a:avLst/>
              </a:prstGeom>
              <a:noFill/>
            </p:spPr>
            <p:txBody>
              <a:bodyPr wrap="square">
                <a:spAutoFit/>
              </a:bodyPr>
              <a:lstStyle/>
              <a:p>
                <a:pPr marL="285750" indent="-285750">
                  <a:spcAft>
                    <a:spcPts val="800"/>
                  </a:spcAft>
                  <a:buFont typeface="Wingdings" panose="05000000000000000000" pitchFamily="2" charset="2"/>
                  <a:buChar char="q"/>
                </a:pPr>
                <a14:m>
                  <m:oMath xmlns:m="http://schemas.openxmlformats.org/officeDocument/2006/math">
                    <m:r>
                      <m:rPr>
                        <m:sty m:val="p"/>
                      </m:rPr>
                      <a:rPr lang="en-GB" i="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G</m:t>
                    </m:r>
                    <m:r>
                      <m:rPr>
                        <m:sty m:val="p"/>
                      </m:rPr>
                      <a:rPr lang="en-GB" b="0" i="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rain</m:t>
                    </m:r>
                    <m:r>
                      <a:rPr lang="en-GB" b="0" i="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GB" b="0" i="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composition</m:t>
                    </m:r>
                  </m:oMath>
                </a14:m>
                <a:endParaRPr lang="en-GB"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3" name="TextBox 22">
                <a:extLst>
                  <a:ext uri="{FF2B5EF4-FFF2-40B4-BE49-F238E27FC236}">
                    <a16:creationId xmlns:a16="http://schemas.microsoft.com/office/drawing/2014/main" id="{D695769A-884E-CC52-8B72-AC5EC27CA73E}"/>
                  </a:ext>
                </a:extLst>
              </p:cNvPr>
              <p:cNvSpPr txBox="1">
                <a:spLocks noRot="1" noChangeAspect="1" noMove="1" noResize="1" noEditPoints="1" noAdjustHandles="1" noChangeArrowheads="1" noChangeShapeType="1" noTextEdit="1"/>
              </p:cNvSpPr>
              <p:nvPr/>
            </p:nvSpPr>
            <p:spPr>
              <a:xfrm>
                <a:off x="4159559" y="1664365"/>
                <a:ext cx="2121194" cy="369332"/>
              </a:xfrm>
              <a:prstGeom prst="rect">
                <a:avLst/>
              </a:prstGeom>
              <a:blipFill>
                <a:blip r:embed="rId9"/>
                <a:stretch>
                  <a:fillRect l="-1724" t="-3279" r="-8046" b="-180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72CBA4C-D9B9-060B-F07E-D8B2DEB66018}"/>
                  </a:ext>
                </a:extLst>
              </p:cNvPr>
              <p:cNvSpPr txBox="1"/>
              <p:nvPr/>
            </p:nvSpPr>
            <p:spPr>
              <a:xfrm>
                <a:off x="0" y="4334818"/>
                <a:ext cx="7364800" cy="71211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subSup"/>
                          <m:ctrlPr>
                            <a:rPr lang="en-GB" i="1" smtClean="0">
                              <a:solidFill>
                                <a:schemeClr val="tx1"/>
                              </a:solidFill>
                              <a:latin typeface="Cambria Math" panose="02040503050406030204" pitchFamily="18" charset="0"/>
                            </a:rPr>
                          </m:ctrlPr>
                        </m:naryPr>
                        <m:sub>
                          <m:r>
                            <a:rPr lang="en-GB" i="0">
                              <a:solidFill>
                                <a:schemeClr val="tx1"/>
                              </a:solidFill>
                              <a:latin typeface="Cambria Math" panose="02040503050406030204" pitchFamily="18" charset="0"/>
                            </a:rPr>
                            <m:t>0</m:t>
                          </m:r>
                        </m:sub>
                        <m:sup>
                          <m:r>
                            <a:rPr lang="en-GB" i="0">
                              <a:solidFill>
                                <a:schemeClr val="tx1"/>
                              </a:solidFill>
                              <a:latin typeface="Cambria Math" panose="02040503050406030204" pitchFamily="18" charset="0"/>
                            </a:rPr>
                            <m:t>∞</m:t>
                          </m:r>
                        </m:sup>
                        <m:e>
                          <m:f>
                            <m:fPr>
                              <m:ctrlPr>
                                <a:rPr lang="en-GB" i="1">
                                  <a:solidFill>
                                    <a:schemeClr val="tx1"/>
                                  </a:solidFill>
                                  <a:latin typeface="Cambria Math" panose="02040503050406030204" pitchFamily="18" charset="0"/>
                                </a:rPr>
                              </m:ctrlPr>
                            </m:fPr>
                            <m:num>
                              <m:r>
                                <m:rPr>
                                  <m:sty m:val="p"/>
                                </m:rPr>
                                <a:rPr lang="en-GB" i="0">
                                  <a:solidFill>
                                    <a:schemeClr val="tx1"/>
                                  </a:solidFill>
                                  <a:latin typeface="Cambria Math" panose="02040503050406030204" pitchFamily="18" charset="0"/>
                                </a:rPr>
                                <m:t>π</m:t>
                              </m:r>
                              <m:sSup>
                                <m:sSupPr>
                                  <m:ctrlPr>
                                    <a:rPr lang="en-GB" i="1">
                                      <a:solidFill>
                                        <a:schemeClr val="tx1"/>
                                      </a:solidFill>
                                      <a:latin typeface="Cambria Math" panose="02040503050406030204" pitchFamily="18" charset="0"/>
                                    </a:rPr>
                                  </m:ctrlPr>
                                </m:sSupPr>
                                <m:e>
                                  <m:r>
                                    <a:rPr lang="en-GB" i="1">
                                      <a:solidFill>
                                        <a:schemeClr val="tx1"/>
                                      </a:solidFill>
                                      <a:latin typeface="Cambria Math" panose="02040503050406030204" pitchFamily="18" charset="0"/>
                                    </a:rPr>
                                    <m:t>𝑎</m:t>
                                  </m:r>
                                </m:e>
                                <m:sup>
                                  <m:r>
                                    <a:rPr lang="en-GB" i="0">
                                      <a:solidFill>
                                        <a:schemeClr val="tx1"/>
                                      </a:solidFill>
                                      <a:latin typeface="Cambria Math" panose="02040503050406030204" pitchFamily="18" charset="0"/>
                                    </a:rPr>
                                    <m:t>2</m:t>
                                  </m:r>
                                </m:sup>
                              </m:sSup>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𝐿</m:t>
                                  </m:r>
                                </m:e>
                                <m:sub>
                                  <m:r>
                                    <a:rPr lang="en-GB" i="1">
                                      <a:solidFill>
                                        <a:schemeClr val="tx1"/>
                                      </a:solidFill>
                                      <a:latin typeface="Cambria Math" panose="02040503050406030204" pitchFamily="18" charset="0"/>
                                    </a:rPr>
                                    <m:t>𝑣</m:t>
                                  </m:r>
                                </m:sub>
                              </m:sSub>
                            </m:num>
                            <m:den>
                              <m:r>
                                <a:rPr lang="en-GB" i="0">
                                  <a:solidFill>
                                    <a:schemeClr val="tx1"/>
                                  </a:solidFill>
                                  <a:latin typeface="Cambria Math" panose="02040503050406030204" pitchFamily="18" charset="0"/>
                                </a:rPr>
                                <m:t>4</m:t>
                              </m:r>
                              <m:r>
                                <m:rPr>
                                  <m:sty m:val="p"/>
                                </m:rPr>
                                <a:rPr lang="en-GB" i="0">
                                  <a:solidFill>
                                    <a:schemeClr val="tx1"/>
                                  </a:solidFill>
                                  <a:latin typeface="Cambria Math" panose="02040503050406030204" pitchFamily="18" charset="0"/>
                                </a:rPr>
                                <m:t>π</m:t>
                              </m:r>
                              <m:sSup>
                                <m:sSupPr>
                                  <m:ctrlPr>
                                    <a:rPr lang="en-GB" i="1">
                                      <a:solidFill>
                                        <a:schemeClr val="tx1"/>
                                      </a:solidFill>
                                      <a:latin typeface="Cambria Math" panose="02040503050406030204" pitchFamily="18" charset="0"/>
                                    </a:rPr>
                                  </m:ctrlPr>
                                </m:sSupPr>
                                <m:e>
                                  <m:r>
                                    <a:rPr lang="en-GB" i="1">
                                      <a:solidFill>
                                        <a:schemeClr val="tx1"/>
                                      </a:solidFill>
                                      <a:latin typeface="Cambria Math" panose="02040503050406030204" pitchFamily="18" charset="0"/>
                                    </a:rPr>
                                    <m:t>𝑅</m:t>
                                  </m:r>
                                </m:e>
                                <m:sup>
                                  <m:r>
                                    <a:rPr lang="en-GB" i="0">
                                      <a:solidFill>
                                        <a:schemeClr val="tx1"/>
                                      </a:solidFill>
                                      <a:latin typeface="Cambria Math" panose="02040503050406030204" pitchFamily="18" charset="0"/>
                                    </a:rPr>
                                    <m:t>2</m:t>
                                  </m:r>
                                </m:sup>
                              </m:sSup>
                            </m:den>
                          </m:f>
                        </m:e>
                      </m:nary>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𝑄</m:t>
                          </m:r>
                        </m:e>
                        <m:sub>
                          <m:r>
                            <a:rPr lang="en-GB" i="1">
                              <a:solidFill>
                                <a:schemeClr val="tx1"/>
                              </a:solidFill>
                              <a:latin typeface="Cambria Math" panose="02040503050406030204" pitchFamily="18" charset="0"/>
                            </a:rPr>
                            <m:t>𝑎𝑏𝑠</m:t>
                          </m:r>
                        </m:sub>
                      </m:sSub>
                      <m:d>
                        <m:dPr>
                          <m:ctrlPr>
                            <a:rPr lang="en-GB" i="1">
                              <a:solidFill>
                                <a:schemeClr val="tx1"/>
                              </a:solidFill>
                              <a:latin typeface="Cambria Math" panose="02040503050406030204" pitchFamily="18" charset="0"/>
                            </a:rPr>
                          </m:ctrlPr>
                        </m:dPr>
                        <m:e>
                          <m:r>
                            <a:rPr lang="en-GB" i="1">
                              <a:solidFill>
                                <a:schemeClr val="tx1"/>
                              </a:solidFill>
                              <a:latin typeface="Cambria Math" panose="02040503050406030204" pitchFamily="18" charset="0"/>
                            </a:rPr>
                            <m:t>𝑚</m:t>
                          </m:r>
                          <m:r>
                            <a:rPr lang="en-GB" i="0">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𝑎</m:t>
                          </m:r>
                          <m:r>
                            <a:rPr lang="en-GB" i="0">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𝑣</m:t>
                          </m:r>
                        </m:e>
                      </m:d>
                      <m:r>
                        <a:rPr lang="en-GB" i="1">
                          <a:solidFill>
                            <a:schemeClr val="tx1"/>
                          </a:solidFill>
                          <a:latin typeface="Cambria Math" panose="02040503050406030204" pitchFamily="18" charset="0"/>
                        </a:rPr>
                        <m:t>𝑑𝑣</m:t>
                      </m:r>
                      <m:r>
                        <a:rPr lang="en-GB" i="0">
                          <a:solidFill>
                            <a:schemeClr val="tx1"/>
                          </a:solidFill>
                          <a:latin typeface="Cambria Math" panose="02040503050406030204" pitchFamily="18" charset="0"/>
                        </a:rPr>
                        <m:t>=4</m:t>
                      </m:r>
                      <m:r>
                        <m:rPr>
                          <m:sty m:val="p"/>
                        </m:rPr>
                        <a:rPr lang="en-GB" i="0">
                          <a:solidFill>
                            <a:schemeClr val="tx1"/>
                          </a:solidFill>
                          <a:latin typeface="Cambria Math" panose="02040503050406030204" pitchFamily="18" charset="0"/>
                        </a:rPr>
                        <m:t>π</m:t>
                      </m:r>
                      <m:sSup>
                        <m:sSupPr>
                          <m:ctrlPr>
                            <a:rPr lang="en-GB" i="1">
                              <a:solidFill>
                                <a:schemeClr val="tx1"/>
                              </a:solidFill>
                              <a:latin typeface="Cambria Math" panose="02040503050406030204" pitchFamily="18" charset="0"/>
                            </a:rPr>
                          </m:ctrlPr>
                        </m:sSupPr>
                        <m:e>
                          <m:r>
                            <a:rPr lang="en-GB" i="1">
                              <a:solidFill>
                                <a:schemeClr val="tx1"/>
                              </a:solidFill>
                              <a:latin typeface="Cambria Math" panose="02040503050406030204" pitchFamily="18" charset="0"/>
                            </a:rPr>
                            <m:t>𝑎</m:t>
                          </m:r>
                        </m:e>
                        <m:sup>
                          <m:r>
                            <a:rPr lang="en-GB" i="0">
                              <a:solidFill>
                                <a:schemeClr val="tx1"/>
                              </a:solidFill>
                              <a:latin typeface="Cambria Math" panose="02040503050406030204" pitchFamily="18" charset="0"/>
                            </a:rPr>
                            <m:t>2</m:t>
                          </m:r>
                        </m:sup>
                      </m:sSup>
                      <m:nary>
                        <m:naryPr>
                          <m:limLoc m:val="subSup"/>
                          <m:ctrlPr>
                            <a:rPr lang="en-GB" i="1">
                              <a:solidFill>
                                <a:schemeClr val="tx1"/>
                              </a:solidFill>
                              <a:latin typeface="Cambria Math" panose="02040503050406030204" pitchFamily="18" charset="0"/>
                            </a:rPr>
                          </m:ctrlPr>
                        </m:naryPr>
                        <m:sub>
                          <m:r>
                            <a:rPr lang="en-GB" i="0">
                              <a:solidFill>
                                <a:schemeClr val="tx1"/>
                              </a:solidFill>
                              <a:latin typeface="Cambria Math" panose="02040503050406030204" pitchFamily="18" charset="0"/>
                            </a:rPr>
                            <m:t>0</m:t>
                          </m:r>
                        </m:sub>
                        <m:sup>
                          <m:r>
                            <a:rPr lang="en-GB" i="0">
                              <a:solidFill>
                                <a:schemeClr val="tx1"/>
                              </a:solidFill>
                              <a:latin typeface="Cambria Math" panose="02040503050406030204" pitchFamily="18" charset="0"/>
                            </a:rPr>
                            <m:t>∞</m:t>
                          </m:r>
                        </m:sup>
                        <m:e>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𝑄</m:t>
                              </m:r>
                            </m:e>
                            <m:sub>
                              <m:r>
                                <a:rPr lang="en-GB" i="1">
                                  <a:solidFill>
                                    <a:schemeClr val="tx1"/>
                                  </a:solidFill>
                                  <a:latin typeface="Cambria Math" panose="02040503050406030204" pitchFamily="18" charset="0"/>
                                </a:rPr>
                                <m:t>𝑒𝑚</m:t>
                              </m:r>
                            </m:sub>
                          </m:sSub>
                          <m:d>
                            <m:dPr>
                              <m:ctrlPr>
                                <a:rPr lang="en-GB" i="1">
                                  <a:solidFill>
                                    <a:schemeClr val="tx1"/>
                                  </a:solidFill>
                                  <a:latin typeface="Cambria Math" panose="02040503050406030204" pitchFamily="18" charset="0"/>
                                </a:rPr>
                              </m:ctrlPr>
                            </m:dPr>
                            <m:e>
                              <m:r>
                                <a:rPr lang="en-GB" i="1">
                                  <a:solidFill>
                                    <a:schemeClr val="tx1"/>
                                  </a:solidFill>
                                  <a:latin typeface="Cambria Math" panose="02040503050406030204" pitchFamily="18" charset="0"/>
                                </a:rPr>
                                <m:t>𝑚</m:t>
                              </m:r>
                              <m:r>
                                <a:rPr lang="en-GB" i="0">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𝑎</m:t>
                              </m:r>
                              <m:r>
                                <a:rPr lang="en-GB" i="0">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𝑣</m:t>
                              </m:r>
                            </m:e>
                          </m:d>
                          <m:r>
                            <m:rPr>
                              <m:sty m:val="p"/>
                            </m:rPr>
                            <a:rPr lang="en-GB" i="0">
                              <a:solidFill>
                                <a:schemeClr val="tx1"/>
                              </a:solidFill>
                              <a:latin typeface="Cambria Math" panose="02040503050406030204" pitchFamily="18" charset="0"/>
                            </a:rPr>
                            <m:t>π</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𝐵</m:t>
                              </m:r>
                            </m:e>
                            <m:sub>
                              <m:r>
                                <a:rPr lang="en-GB" i="1">
                                  <a:solidFill>
                                    <a:schemeClr val="tx1"/>
                                  </a:solidFill>
                                  <a:latin typeface="Cambria Math" panose="02040503050406030204" pitchFamily="18" charset="0"/>
                                </a:rPr>
                                <m:t>𝑣</m:t>
                              </m:r>
                            </m:sub>
                          </m:sSub>
                          <m:d>
                            <m:dPr>
                              <m:ctrlPr>
                                <a:rPr lang="en-GB" i="1">
                                  <a:solidFill>
                                    <a:schemeClr val="tx1"/>
                                  </a:solidFill>
                                  <a:latin typeface="Cambria Math" panose="02040503050406030204" pitchFamily="18" charset="0"/>
                                </a:rPr>
                              </m:ctrlPr>
                            </m:dPr>
                            <m:e>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𝑇</m:t>
                                  </m:r>
                                </m:e>
                                <m:sub>
                                  <m:r>
                                    <a:rPr lang="en-GB" i="1">
                                      <a:solidFill>
                                        <a:schemeClr val="tx1"/>
                                      </a:solidFill>
                                      <a:latin typeface="Cambria Math" panose="02040503050406030204" pitchFamily="18" charset="0"/>
                                    </a:rPr>
                                    <m:t>𝑑𝑢𝑠𝑡</m:t>
                                  </m:r>
                                </m:sub>
                              </m:sSub>
                            </m:e>
                          </m:d>
                          <m:r>
                            <a:rPr lang="en-GB" i="1">
                              <a:solidFill>
                                <a:schemeClr val="tx1"/>
                              </a:solidFill>
                              <a:latin typeface="Cambria Math" panose="02040503050406030204" pitchFamily="18" charset="0"/>
                            </a:rPr>
                            <m:t>𝑑𝑣</m:t>
                          </m:r>
                        </m:e>
                      </m:nary>
                    </m:oMath>
                  </m:oMathPara>
                </a14:m>
                <a:endParaRPr lang="en-GB" dirty="0">
                  <a:solidFill>
                    <a:schemeClr val="tx1"/>
                  </a:solidFill>
                </a:endParaRPr>
              </a:p>
            </p:txBody>
          </p:sp>
        </mc:Choice>
        <mc:Fallback xmlns="">
          <p:sp>
            <p:nvSpPr>
              <p:cNvPr id="26" name="TextBox 25">
                <a:extLst>
                  <a:ext uri="{FF2B5EF4-FFF2-40B4-BE49-F238E27FC236}">
                    <a16:creationId xmlns:a16="http://schemas.microsoft.com/office/drawing/2014/main" id="{D72CBA4C-D9B9-060B-F07E-D8B2DEB66018}"/>
                  </a:ext>
                </a:extLst>
              </p:cNvPr>
              <p:cNvSpPr txBox="1">
                <a:spLocks noRot="1" noChangeAspect="1" noMove="1" noResize="1" noEditPoints="1" noAdjustHandles="1" noChangeArrowheads="1" noChangeShapeType="1" noTextEdit="1"/>
              </p:cNvSpPr>
              <p:nvPr/>
            </p:nvSpPr>
            <p:spPr>
              <a:xfrm>
                <a:off x="0" y="4334818"/>
                <a:ext cx="7364800" cy="712118"/>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80D74D21-F908-9B73-0FA4-5BFF7368FEDC}"/>
                  </a:ext>
                </a:extLst>
              </p:cNvPr>
              <p:cNvSpPr txBox="1"/>
              <p:nvPr/>
            </p:nvSpPr>
            <p:spPr>
              <a:xfrm>
                <a:off x="1041063" y="5822300"/>
                <a:ext cx="2660649" cy="6596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smtClean="0">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𝐾</m:t>
                          </m:r>
                        </m:e>
                        <m:sub>
                          <m:r>
                            <a:rPr lang="en-GB" i="1">
                              <a:solidFill>
                                <a:schemeClr val="tx1"/>
                              </a:solidFill>
                              <a:latin typeface="Cambria Math" panose="02040503050406030204" pitchFamily="18" charset="0"/>
                            </a:rPr>
                            <m:t>𝑝</m:t>
                          </m:r>
                        </m:sub>
                      </m:sSub>
                      <m:d>
                        <m:dPr>
                          <m:ctrlPr>
                            <a:rPr lang="en-GB" i="1">
                              <a:solidFill>
                                <a:schemeClr val="tx1"/>
                              </a:solidFill>
                              <a:latin typeface="Cambria Math" panose="02040503050406030204" pitchFamily="18" charset="0"/>
                            </a:rPr>
                          </m:ctrlPr>
                        </m:dPr>
                        <m:e>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𝑇</m:t>
                              </m:r>
                            </m:e>
                            <m:sub>
                              <m:r>
                                <a:rPr lang="en-GB" i="0">
                                  <a:solidFill>
                                    <a:schemeClr val="tx1"/>
                                  </a:solidFill>
                                  <a:latin typeface="Cambria Math" panose="02040503050406030204" pitchFamily="18" charset="0"/>
                                </a:rPr>
                                <m:t>∗</m:t>
                              </m:r>
                            </m:sub>
                          </m:sSub>
                        </m:e>
                      </m:d>
                      <m:r>
                        <a:rPr lang="en-GB" i="0">
                          <a:solidFill>
                            <a:schemeClr val="tx1"/>
                          </a:solidFill>
                          <a:latin typeface="Cambria Math" panose="02040503050406030204" pitchFamily="18" charset="0"/>
                        </a:rPr>
                        <m:t>=</m:t>
                      </m:r>
                      <m:f>
                        <m:fPr>
                          <m:ctrlPr>
                            <a:rPr lang="en-GB" i="1">
                              <a:solidFill>
                                <a:schemeClr val="tx1"/>
                              </a:solidFill>
                              <a:latin typeface="Cambria Math" panose="02040503050406030204" pitchFamily="18" charset="0"/>
                            </a:rPr>
                          </m:ctrlPr>
                        </m:fPr>
                        <m:num>
                          <m:r>
                            <a:rPr lang="en-GB" i="0">
                              <a:solidFill>
                                <a:schemeClr val="tx1"/>
                              </a:solidFill>
                              <a:latin typeface="Cambria Math" panose="02040503050406030204" pitchFamily="18" charset="0"/>
                            </a:rPr>
                            <m:t>3</m:t>
                          </m:r>
                        </m:num>
                        <m:den>
                          <m:r>
                            <a:rPr lang="en-GB" i="0">
                              <a:solidFill>
                                <a:schemeClr val="tx1"/>
                              </a:solidFill>
                              <a:latin typeface="Cambria Math" panose="02040503050406030204" pitchFamily="18" charset="0"/>
                            </a:rPr>
                            <m:t>4</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𝜌</m:t>
                              </m:r>
                            </m:e>
                            <m:sub>
                              <m:r>
                                <a:rPr lang="en-GB" b="0" i="1" smtClean="0">
                                  <a:solidFill>
                                    <a:schemeClr val="tx1"/>
                                  </a:solidFill>
                                  <a:latin typeface="Cambria Math" panose="02040503050406030204" pitchFamily="18" charset="0"/>
                                </a:rPr>
                                <m:t>𝑠𝑖𝑙</m:t>
                              </m:r>
                            </m:sub>
                          </m:sSub>
                        </m:den>
                      </m:f>
                      <m:f>
                        <m:fPr>
                          <m:ctrlPr>
                            <a:rPr lang="en-GB" i="1">
                              <a:solidFill>
                                <a:schemeClr val="tx1"/>
                              </a:solidFill>
                              <a:latin typeface="Cambria Math" panose="02040503050406030204" pitchFamily="18" charset="0"/>
                            </a:rPr>
                          </m:ctrlPr>
                        </m:fPr>
                        <m:num>
                          <m:r>
                            <a:rPr lang="en-GB" b="0" i="1" smtClean="0">
                              <a:solidFill>
                                <a:schemeClr val="tx1"/>
                              </a:solidFill>
                              <a:latin typeface="Cambria Math" panose="02040503050406030204" pitchFamily="18" charset="0"/>
                            </a:rPr>
                            <m:t>&lt;</m:t>
                          </m:r>
                          <m:sSub>
                            <m:sSubPr>
                              <m:ctrlPr>
                                <a:rPr lang="en-GB" i="1" smtClean="0">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𝑄</m:t>
                              </m:r>
                            </m:e>
                            <m:sub>
                              <m:r>
                                <a:rPr lang="en-GB" i="1">
                                  <a:solidFill>
                                    <a:schemeClr val="tx1"/>
                                  </a:solidFill>
                                  <a:latin typeface="Cambria Math" panose="02040503050406030204" pitchFamily="18" charset="0"/>
                                </a:rPr>
                                <m:t>𝑎𝑏𝑠</m:t>
                              </m:r>
                            </m:sub>
                          </m:sSub>
                          <m:r>
                            <a:rPr lang="en-GB" b="0" i="1" smtClean="0">
                              <a:solidFill>
                                <a:schemeClr val="tx1"/>
                              </a:solidFill>
                              <a:latin typeface="Cambria Math" panose="02040503050406030204" pitchFamily="18" charset="0"/>
                            </a:rPr>
                            <m:t>&gt;</m:t>
                          </m:r>
                        </m:num>
                        <m:den>
                          <m:r>
                            <a:rPr lang="en-GB" i="1">
                              <a:solidFill>
                                <a:schemeClr val="tx1"/>
                              </a:solidFill>
                              <a:latin typeface="Cambria Math" panose="02040503050406030204" pitchFamily="18" charset="0"/>
                            </a:rPr>
                            <m:t>𝑎</m:t>
                          </m:r>
                        </m:den>
                      </m:f>
                    </m:oMath>
                  </m:oMathPara>
                </a14:m>
                <a:endParaRPr lang="en-GB" dirty="0">
                  <a:solidFill>
                    <a:schemeClr val="tx1"/>
                  </a:solidFill>
                </a:endParaRPr>
              </a:p>
            </p:txBody>
          </p:sp>
        </mc:Choice>
        <mc:Fallback xmlns="">
          <p:sp>
            <p:nvSpPr>
              <p:cNvPr id="30" name="TextBox 29">
                <a:extLst>
                  <a:ext uri="{FF2B5EF4-FFF2-40B4-BE49-F238E27FC236}">
                    <a16:creationId xmlns:a16="http://schemas.microsoft.com/office/drawing/2014/main" id="{80D74D21-F908-9B73-0FA4-5BFF7368FEDC}"/>
                  </a:ext>
                </a:extLst>
              </p:cNvPr>
              <p:cNvSpPr txBox="1">
                <a:spLocks noRot="1" noChangeAspect="1" noMove="1" noResize="1" noEditPoints="1" noAdjustHandles="1" noChangeArrowheads="1" noChangeShapeType="1" noTextEdit="1"/>
              </p:cNvSpPr>
              <p:nvPr/>
            </p:nvSpPr>
            <p:spPr>
              <a:xfrm>
                <a:off x="1041063" y="5822300"/>
                <a:ext cx="2660649" cy="659604"/>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D98010E1-DD98-CF41-0FCB-26A550453AEF}"/>
                  </a:ext>
                </a:extLst>
              </p:cNvPr>
              <p:cNvSpPr txBox="1"/>
              <p:nvPr/>
            </p:nvSpPr>
            <p:spPr>
              <a:xfrm>
                <a:off x="3315652" y="5891516"/>
                <a:ext cx="2660650" cy="3907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smtClean="0">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𝐾</m:t>
                          </m:r>
                        </m:e>
                        <m:sub>
                          <m:r>
                            <a:rPr lang="en-GB" b="0" i="1" smtClean="0">
                              <a:solidFill>
                                <a:schemeClr val="tx1"/>
                              </a:solidFill>
                              <a:latin typeface="Cambria Math" panose="02040503050406030204" pitchFamily="18" charset="0"/>
                            </a:rPr>
                            <m:t>𝑝</m:t>
                          </m:r>
                        </m:sub>
                      </m:sSub>
                      <m:d>
                        <m:dPr>
                          <m:ctrlPr>
                            <a:rPr lang="en-GB" i="1">
                              <a:solidFill>
                                <a:schemeClr val="tx1"/>
                              </a:solidFill>
                              <a:latin typeface="Cambria Math" panose="02040503050406030204" pitchFamily="18" charset="0"/>
                            </a:rPr>
                          </m:ctrlPr>
                        </m:dPr>
                        <m:e>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𝑇</m:t>
                              </m:r>
                            </m:e>
                            <m:sub>
                              <m:r>
                                <m:rPr>
                                  <m:sty m:val="p"/>
                                </m:rPr>
                                <a:rPr lang="en-GB" b="0" i="0" smtClean="0">
                                  <a:solidFill>
                                    <a:schemeClr val="tx1"/>
                                  </a:solidFill>
                                  <a:latin typeface="Cambria Math" panose="02040503050406030204" pitchFamily="18" charset="0"/>
                                </a:rPr>
                                <m:t>dust</m:t>
                              </m:r>
                            </m:sub>
                          </m:sSub>
                        </m:e>
                      </m:d>
                      <m:r>
                        <a:rPr lang="en-GB" b="0" i="1" smtClean="0">
                          <a:solidFill>
                            <a:schemeClr val="tx1"/>
                          </a:solidFill>
                          <a:latin typeface="Cambria Math" panose="02040503050406030204" pitchFamily="18" charset="0"/>
                        </a:rPr>
                        <m:t>=1</m:t>
                      </m:r>
                    </m:oMath>
                  </m:oMathPara>
                </a14:m>
                <a:endParaRPr lang="en-GB" dirty="0">
                  <a:solidFill>
                    <a:schemeClr val="tx1"/>
                  </a:solidFill>
                </a:endParaRPr>
              </a:p>
            </p:txBody>
          </p:sp>
        </mc:Choice>
        <mc:Fallback xmlns="">
          <p:sp>
            <p:nvSpPr>
              <p:cNvPr id="32" name="TextBox 31">
                <a:extLst>
                  <a:ext uri="{FF2B5EF4-FFF2-40B4-BE49-F238E27FC236}">
                    <a16:creationId xmlns:a16="http://schemas.microsoft.com/office/drawing/2014/main" id="{D98010E1-DD98-CF41-0FCB-26A550453AEF}"/>
                  </a:ext>
                </a:extLst>
              </p:cNvPr>
              <p:cNvSpPr txBox="1">
                <a:spLocks noRot="1" noChangeAspect="1" noMove="1" noResize="1" noEditPoints="1" noAdjustHandles="1" noChangeArrowheads="1" noChangeShapeType="1" noTextEdit="1"/>
              </p:cNvSpPr>
              <p:nvPr/>
            </p:nvSpPr>
            <p:spPr>
              <a:xfrm>
                <a:off x="3315652" y="5891516"/>
                <a:ext cx="2660650" cy="390748"/>
              </a:xfrm>
              <a:prstGeom prst="rect">
                <a:avLst/>
              </a:prstGeom>
              <a:blipFill>
                <a:blip r:embed="rId13"/>
                <a:stretch>
                  <a:fillRect b="-30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F399218F-8BFC-02F9-D2C7-AB633A00535D}"/>
                  </a:ext>
                </a:extLst>
              </p:cNvPr>
              <p:cNvSpPr txBox="1"/>
              <p:nvPr/>
            </p:nvSpPr>
            <p:spPr>
              <a:xfrm>
                <a:off x="4418732" y="2920090"/>
                <a:ext cx="1754562" cy="369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smtClean="0">
                              <a:solidFill>
                                <a:schemeClr val="tx1"/>
                              </a:solidFill>
                              <a:latin typeface="Cambria Math" panose="02040503050406030204" pitchFamily="18" charset="0"/>
                            </a:rPr>
                          </m:ctrlPr>
                        </m:sSubPr>
                        <m:e>
                          <m:r>
                            <m:rPr>
                              <m:sty m:val="p"/>
                            </m:rPr>
                            <a:rPr lang="en-GB">
                              <a:solidFill>
                                <a:schemeClr val="tx1"/>
                              </a:solidFill>
                              <a:latin typeface="Cambria Math" panose="02040503050406030204" pitchFamily="18" charset="0"/>
                            </a:rPr>
                            <m:t>ρ</m:t>
                          </m:r>
                        </m:e>
                        <m:sub>
                          <m:r>
                            <a:rPr lang="en-GB" i="1">
                              <a:solidFill>
                                <a:schemeClr val="tx1"/>
                              </a:solidFill>
                              <a:latin typeface="Cambria Math" panose="02040503050406030204" pitchFamily="18" charset="0"/>
                            </a:rPr>
                            <m:t>𝑠𝑖𝑙</m:t>
                          </m:r>
                        </m:sub>
                      </m:sSub>
                      <m:r>
                        <a:rPr lang="en-GB" i="0">
                          <a:solidFill>
                            <a:schemeClr val="tx1"/>
                          </a:solidFill>
                          <a:latin typeface="Cambria Math" panose="02040503050406030204" pitchFamily="18" charset="0"/>
                        </a:rPr>
                        <m:t>=3</m:t>
                      </m:r>
                      <m:r>
                        <a:rPr lang="en-GB" b="0" i="0" smtClean="0">
                          <a:solidFill>
                            <a:schemeClr val="tx1"/>
                          </a:solidFill>
                          <a:latin typeface="Cambria Math" panose="02040503050406030204" pitchFamily="18" charset="0"/>
                        </a:rPr>
                        <m:t> </m:t>
                      </m:r>
                      <m:r>
                        <m:rPr>
                          <m:sty m:val="p"/>
                        </m:rPr>
                        <a:rPr lang="en-GB" i="0">
                          <a:solidFill>
                            <a:schemeClr val="tx1"/>
                          </a:solidFill>
                          <a:latin typeface="Cambria Math" panose="02040503050406030204" pitchFamily="18" charset="0"/>
                        </a:rPr>
                        <m:t>gc</m:t>
                      </m:r>
                      <m:sSup>
                        <m:sSupPr>
                          <m:ctrlPr>
                            <a:rPr lang="en-GB" i="1">
                              <a:solidFill>
                                <a:schemeClr val="tx1"/>
                              </a:solidFill>
                              <a:latin typeface="Cambria Math" panose="02040503050406030204" pitchFamily="18" charset="0"/>
                            </a:rPr>
                          </m:ctrlPr>
                        </m:sSupPr>
                        <m:e>
                          <m:r>
                            <m:rPr>
                              <m:sty m:val="p"/>
                            </m:rPr>
                            <a:rPr lang="en-GB" i="0">
                              <a:solidFill>
                                <a:schemeClr val="tx1"/>
                              </a:solidFill>
                              <a:latin typeface="Cambria Math" panose="02040503050406030204" pitchFamily="18" charset="0"/>
                            </a:rPr>
                            <m:t>m</m:t>
                          </m:r>
                        </m:e>
                        <m:sup>
                          <m:r>
                            <a:rPr lang="en-GB" i="0">
                              <a:solidFill>
                                <a:schemeClr val="tx1"/>
                              </a:solidFill>
                              <a:latin typeface="Cambria Math" panose="02040503050406030204" pitchFamily="18" charset="0"/>
                            </a:rPr>
                            <m:t>−3</m:t>
                          </m:r>
                        </m:sup>
                      </m:sSup>
                    </m:oMath>
                  </m:oMathPara>
                </a14:m>
                <a:endParaRPr lang="en-GB" dirty="0">
                  <a:solidFill>
                    <a:schemeClr val="tx1"/>
                  </a:solidFill>
                </a:endParaRPr>
              </a:p>
            </p:txBody>
          </p:sp>
        </mc:Choice>
        <mc:Fallback xmlns="">
          <p:sp>
            <p:nvSpPr>
              <p:cNvPr id="36" name="TextBox 35">
                <a:extLst>
                  <a:ext uri="{FF2B5EF4-FFF2-40B4-BE49-F238E27FC236}">
                    <a16:creationId xmlns:a16="http://schemas.microsoft.com/office/drawing/2014/main" id="{F399218F-8BFC-02F9-D2C7-AB633A00535D}"/>
                  </a:ext>
                </a:extLst>
              </p:cNvPr>
              <p:cNvSpPr txBox="1">
                <a:spLocks noRot="1" noChangeAspect="1" noMove="1" noResize="1" noEditPoints="1" noAdjustHandles="1" noChangeArrowheads="1" noChangeShapeType="1" noTextEdit="1"/>
              </p:cNvSpPr>
              <p:nvPr/>
            </p:nvSpPr>
            <p:spPr>
              <a:xfrm>
                <a:off x="4418732" y="2920090"/>
                <a:ext cx="1754562" cy="369331"/>
              </a:xfrm>
              <a:prstGeom prst="rect">
                <a:avLst/>
              </a:prstGeom>
              <a:blipFill>
                <a:blip r:embed="rId14"/>
                <a:stretch>
                  <a:fillRect b="-655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5BEB86B-22CB-9AE0-1412-99AAC842AAE4}"/>
                  </a:ext>
                </a:extLst>
              </p:cNvPr>
              <p:cNvSpPr txBox="1"/>
              <p:nvPr/>
            </p:nvSpPr>
            <p:spPr>
              <a:xfrm>
                <a:off x="270103" y="3904823"/>
                <a:ext cx="3160429" cy="369332"/>
              </a:xfrm>
              <a:prstGeom prst="rect">
                <a:avLst/>
              </a:prstGeom>
              <a:noFill/>
            </p:spPr>
            <p:txBody>
              <a:bodyPr wrap="square">
                <a:spAutoFit/>
              </a:bodyPr>
              <a:lstStyle/>
              <a:p>
                <a:pPr marL="285750" indent="-285750">
                  <a:spcAft>
                    <a:spcPts val="800"/>
                  </a:spcAft>
                  <a:buFont typeface="Wingdings" panose="05000000000000000000" pitchFamily="2" charset="2"/>
                  <a:buChar char="q"/>
                </a:pPr>
                <a14:m>
                  <m:oMath xmlns:m="http://schemas.openxmlformats.org/officeDocument/2006/math">
                    <m:r>
                      <m:rPr>
                        <m:sty m:val="p"/>
                      </m:rPr>
                      <a:rPr lang="en-GB" i="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D</m:t>
                    </m:r>
                    <m:r>
                      <m:rPr>
                        <m:sty m:val="p"/>
                      </m:rPr>
                      <a:rPr lang="en-GB" b="0" i="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ust</m:t>
                    </m:r>
                    <m:r>
                      <a:rPr lang="en-GB" b="0" i="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GB" b="0" i="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grain</m:t>
                    </m:r>
                    <m:r>
                      <a:rPr lang="en-GB" b="0" i="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GB" b="0" i="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at</m:t>
                    </m:r>
                    <m:r>
                      <a:rPr lang="en-GB" b="0" i="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GB" b="0" i="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radiative</m:t>
                    </m:r>
                    <m:r>
                      <a:rPr lang="en-GB" b="0" i="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GB" b="0" i="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equilibrium</m:t>
                    </m:r>
                  </m:oMath>
                </a14:m>
                <a:endParaRPr lang="en-GB"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7" name="TextBox 36">
                <a:extLst>
                  <a:ext uri="{FF2B5EF4-FFF2-40B4-BE49-F238E27FC236}">
                    <a16:creationId xmlns:a16="http://schemas.microsoft.com/office/drawing/2014/main" id="{95BEB86B-22CB-9AE0-1412-99AAC842AAE4}"/>
                  </a:ext>
                </a:extLst>
              </p:cNvPr>
              <p:cNvSpPr txBox="1">
                <a:spLocks noRot="1" noChangeAspect="1" noMove="1" noResize="1" noEditPoints="1" noAdjustHandles="1" noChangeArrowheads="1" noChangeShapeType="1" noTextEdit="1"/>
              </p:cNvSpPr>
              <p:nvPr/>
            </p:nvSpPr>
            <p:spPr>
              <a:xfrm>
                <a:off x="270103" y="3904823"/>
                <a:ext cx="3160429" cy="369332"/>
              </a:xfrm>
              <a:prstGeom prst="rect">
                <a:avLst/>
              </a:prstGeom>
              <a:blipFill>
                <a:blip r:embed="rId15"/>
                <a:stretch>
                  <a:fillRect l="-1156" t="-5000" r="-22543" b="-2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CC3AFC0-CB6D-2EA9-A7B3-814EA9B83C7C}"/>
                  </a:ext>
                </a:extLst>
              </p:cNvPr>
              <p:cNvSpPr txBox="1"/>
              <p:nvPr/>
            </p:nvSpPr>
            <p:spPr>
              <a:xfrm>
                <a:off x="1131386" y="5061270"/>
                <a:ext cx="4864101" cy="610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GB" i="1" smtClean="0">
                              <a:solidFill>
                                <a:schemeClr val="tx1"/>
                              </a:solidFill>
                              <a:latin typeface="Cambria Math" panose="02040503050406030204" pitchFamily="18" charset="0"/>
                            </a:rPr>
                          </m:ctrlPr>
                        </m:fPr>
                        <m:num>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𝐿</m:t>
                              </m:r>
                            </m:e>
                            <m:sub>
                              <m:r>
                                <a:rPr lang="en-GB" i="1">
                                  <a:solidFill>
                                    <a:schemeClr val="tx1"/>
                                  </a:solidFill>
                                  <a:latin typeface="Cambria Math" panose="02040503050406030204" pitchFamily="18" charset="0"/>
                                </a:rPr>
                                <m:t>𝑣</m:t>
                              </m:r>
                            </m:sub>
                          </m:sSub>
                        </m:num>
                        <m:den>
                          <m:r>
                            <a:rPr lang="en-GB" i="0">
                              <a:solidFill>
                                <a:schemeClr val="tx1"/>
                              </a:solidFill>
                              <a:latin typeface="Cambria Math" panose="02040503050406030204" pitchFamily="18" charset="0"/>
                            </a:rPr>
                            <m:t>4</m:t>
                          </m:r>
                          <m:r>
                            <a:rPr lang="en-GB" i="1">
                              <a:solidFill>
                                <a:schemeClr val="tx1"/>
                              </a:solidFill>
                              <a:latin typeface="Cambria Math" panose="02040503050406030204" pitchFamily="18" charset="0"/>
                            </a:rPr>
                            <m:t>𝜋</m:t>
                          </m:r>
                          <m:sSup>
                            <m:sSupPr>
                              <m:ctrlPr>
                                <a:rPr lang="en-GB" i="1">
                                  <a:solidFill>
                                    <a:schemeClr val="tx1"/>
                                  </a:solidFill>
                                  <a:latin typeface="Cambria Math" panose="02040503050406030204" pitchFamily="18" charset="0"/>
                                </a:rPr>
                              </m:ctrlPr>
                            </m:sSupPr>
                            <m:e>
                              <m:r>
                                <a:rPr lang="en-GB" i="1">
                                  <a:solidFill>
                                    <a:schemeClr val="tx1"/>
                                  </a:solidFill>
                                  <a:latin typeface="Cambria Math" panose="02040503050406030204" pitchFamily="18" charset="0"/>
                                </a:rPr>
                                <m:t>𝑅</m:t>
                              </m:r>
                            </m:e>
                            <m:sup>
                              <m:r>
                                <a:rPr lang="en-GB" i="0">
                                  <a:solidFill>
                                    <a:schemeClr val="tx1"/>
                                  </a:solidFill>
                                  <a:latin typeface="Cambria Math" panose="02040503050406030204" pitchFamily="18" charset="0"/>
                                </a:rPr>
                                <m:t>2</m:t>
                              </m:r>
                            </m:sup>
                          </m:sSup>
                        </m:den>
                      </m:f>
                      <m:r>
                        <a:rPr lang="en-GB" b="0" i="0" smtClean="0">
                          <a:solidFill>
                            <a:schemeClr val="tx1"/>
                          </a:solidFill>
                          <a:latin typeface="Cambria Math" panose="02040503050406030204" pitchFamily="18" charset="0"/>
                        </a:rPr>
                        <m:t>&lt;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𝑄</m:t>
                          </m:r>
                        </m:e>
                        <m:sub>
                          <m:r>
                            <a:rPr lang="en-GB" i="1">
                              <a:solidFill>
                                <a:schemeClr val="tx1"/>
                              </a:solidFill>
                              <a:latin typeface="Cambria Math" panose="02040503050406030204" pitchFamily="18" charset="0"/>
                            </a:rPr>
                            <m:t>𝑎𝑏𝑠</m:t>
                          </m:r>
                        </m:sub>
                      </m:sSub>
                      <m:d>
                        <m:dPr>
                          <m:ctrlPr>
                            <a:rPr lang="en-GB" i="1">
                              <a:solidFill>
                                <a:schemeClr val="tx1"/>
                              </a:solidFill>
                              <a:latin typeface="Cambria Math" panose="02040503050406030204" pitchFamily="18" charset="0"/>
                            </a:rPr>
                          </m:ctrlPr>
                        </m:dPr>
                        <m:e>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𝑇</m:t>
                              </m:r>
                            </m:e>
                            <m:sub>
                              <m:r>
                                <a:rPr lang="en-GB" i="0">
                                  <a:solidFill>
                                    <a:schemeClr val="tx1"/>
                                  </a:solidFill>
                                  <a:latin typeface="Cambria Math" panose="02040503050406030204" pitchFamily="18" charset="0"/>
                                </a:rPr>
                                <m:t>∗</m:t>
                              </m:r>
                            </m:sub>
                          </m:sSub>
                        </m:e>
                      </m:d>
                      <m:r>
                        <a:rPr lang="en-GB" b="0" i="0" smtClean="0">
                          <a:solidFill>
                            <a:schemeClr val="tx1"/>
                          </a:solidFill>
                          <a:latin typeface="Cambria Math" panose="02040503050406030204" pitchFamily="18" charset="0"/>
                        </a:rPr>
                        <m:t>&gt;</m:t>
                      </m:r>
                      <m:r>
                        <a:rPr lang="en-GB" i="0">
                          <a:solidFill>
                            <a:schemeClr val="tx1"/>
                          </a:solidFill>
                          <a:latin typeface="Cambria Math" panose="02040503050406030204" pitchFamily="18" charset="0"/>
                        </a:rPr>
                        <m:t>≈4&lt;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𝑄</m:t>
                          </m:r>
                        </m:e>
                        <m:sub>
                          <m:r>
                            <a:rPr lang="en-GB" i="1">
                              <a:solidFill>
                                <a:schemeClr val="tx1"/>
                              </a:solidFill>
                              <a:latin typeface="Cambria Math" panose="02040503050406030204" pitchFamily="18" charset="0"/>
                            </a:rPr>
                            <m:t>𝑒𝑚</m:t>
                          </m:r>
                        </m:sub>
                      </m:sSub>
                      <m:d>
                        <m:dPr>
                          <m:ctrlPr>
                            <a:rPr lang="en-GB" i="1">
                              <a:solidFill>
                                <a:schemeClr val="tx1"/>
                              </a:solidFill>
                              <a:latin typeface="Cambria Math" panose="02040503050406030204" pitchFamily="18" charset="0"/>
                            </a:rPr>
                          </m:ctrlPr>
                        </m:dPr>
                        <m:e>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𝑇</m:t>
                              </m:r>
                            </m:e>
                            <m:sub>
                              <m:r>
                                <a:rPr lang="en-GB" i="1">
                                  <a:solidFill>
                                    <a:schemeClr val="tx1"/>
                                  </a:solidFill>
                                  <a:latin typeface="Cambria Math" panose="02040503050406030204" pitchFamily="18" charset="0"/>
                                </a:rPr>
                                <m:t>𝑑𝑢𝑠𝑡</m:t>
                              </m:r>
                            </m:sub>
                          </m:sSub>
                        </m:e>
                      </m:d>
                      <m:r>
                        <a:rPr lang="en-GB" i="0">
                          <a:solidFill>
                            <a:schemeClr val="tx1"/>
                          </a:solidFill>
                          <a:latin typeface="Cambria Math" panose="02040503050406030204" pitchFamily="18" charset="0"/>
                        </a:rPr>
                        <m:t>&gt;</m:t>
                      </m:r>
                      <m:r>
                        <a:rPr lang="en-GB" i="1">
                          <a:solidFill>
                            <a:schemeClr val="tx1"/>
                          </a:solidFill>
                          <a:latin typeface="Cambria Math" panose="02040503050406030204" pitchFamily="18" charset="0"/>
                        </a:rPr>
                        <m:t>𝜎</m:t>
                      </m:r>
                      <m:sSubSup>
                        <m:sSubSupPr>
                          <m:ctrlPr>
                            <a:rPr lang="en-GB" i="1">
                              <a:solidFill>
                                <a:schemeClr val="tx1"/>
                              </a:solidFill>
                              <a:latin typeface="Cambria Math" panose="02040503050406030204" pitchFamily="18" charset="0"/>
                            </a:rPr>
                          </m:ctrlPr>
                        </m:sSubSupPr>
                        <m:e>
                          <m:r>
                            <a:rPr lang="en-GB" i="1">
                              <a:solidFill>
                                <a:schemeClr val="tx1"/>
                              </a:solidFill>
                              <a:latin typeface="Cambria Math" panose="02040503050406030204" pitchFamily="18" charset="0"/>
                            </a:rPr>
                            <m:t>𝑇</m:t>
                          </m:r>
                        </m:e>
                        <m:sub>
                          <m:r>
                            <a:rPr lang="en-GB" i="1">
                              <a:solidFill>
                                <a:schemeClr val="tx1"/>
                              </a:solidFill>
                              <a:latin typeface="Cambria Math" panose="02040503050406030204" pitchFamily="18" charset="0"/>
                            </a:rPr>
                            <m:t>𝑑𝑢𝑠𝑡</m:t>
                          </m:r>
                        </m:sub>
                        <m:sup>
                          <m:r>
                            <a:rPr lang="en-GB" i="0">
                              <a:solidFill>
                                <a:schemeClr val="tx1"/>
                              </a:solidFill>
                              <a:latin typeface="Cambria Math" panose="02040503050406030204" pitchFamily="18" charset="0"/>
                            </a:rPr>
                            <m:t>4</m:t>
                          </m:r>
                        </m:sup>
                      </m:sSubSup>
                    </m:oMath>
                  </m:oMathPara>
                </a14:m>
                <a:endParaRPr lang="en-GB" dirty="0"/>
              </a:p>
            </p:txBody>
          </p:sp>
        </mc:Choice>
        <mc:Fallback xmlns="">
          <p:sp>
            <p:nvSpPr>
              <p:cNvPr id="6" name="TextBox 5">
                <a:extLst>
                  <a:ext uri="{FF2B5EF4-FFF2-40B4-BE49-F238E27FC236}">
                    <a16:creationId xmlns:a16="http://schemas.microsoft.com/office/drawing/2014/main" id="{DCC3AFC0-CB6D-2EA9-A7B3-814EA9B83C7C}"/>
                  </a:ext>
                </a:extLst>
              </p:cNvPr>
              <p:cNvSpPr txBox="1">
                <a:spLocks noRot="1" noChangeAspect="1" noMove="1" noResize="1" noEditPoints="1" noAdjustHandles="1" noChangeArrowheads="1" noChangeShapeType="1" noTextEdit="1"/>
              </p:cNvSpPr>
              <p:nvPr/>
            </p:nvSpPr>
            <p:spPr>
              <a:xfrm>
                <a:off x="1131386" y="5061270"/>
                <a:ext cx="4864101" cy="610936"/>
              </a:xfrm>
              <a:prstGeom prst="rect">
                <a:avLst/>
              </a:prstGeom>
              <a:blipFill>
                <a:blip r:embed="rId1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164976783"/>
      </p:ext>
    </p:extLst>
  </p:cSld>
  <p:clrMapOvr>
    <a:masterClrMapping/>
  </p:clrMapOvr>
  <mc:AlternateContent xmlns:mc="http://schemas.openxmlformats.org/markup-compatibility/2006" xmlns:p14="http://schemas.microsoft.com/office/powerpoint/2010/main">
    <mc:Choice Requires="p14">
      <p:transition spd="slow" p14:dur="2000" advTm="111403"/>
    </mc:Choice>
    <mc:Fallback xmlns="">
      <p:transition spd="slow" advTm="111403"/>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E678D-948A-D1DF-0BE3-A3D5517ED39E}"/>
              </a:ext>
            </a:extLst>
          </p:cNvPr>
          <p:cNvSpPr>
            <a:spLocks noGrp="1"/>
          </p:cNvSpPr>
          <p:nvPr>
            <p:ph type="title"/>
          </p:nvPr>
        </p:nvSpPr>
        <p:spPr/>
        <p:txBody>
          <a:bodyPr/>
          <a:lstStyle/>
          <a:p>
            <a:pPr algn="ctr"/>
            <a:r>
              <a:rPr lang="en-GB" dirty="0"/>
              <a:t>Temperature Profile</a:t>
            </a:r>
          </a:p>
        </p:txBody>
      </p:sp>
      <p:sp>
        <p:nvSpPr>
          <p:cNvPr id="3" name="Content Placeholder 2">
            <a:extLst>
              <a:ext uri="{FF2B5EF4-FFF2-40B4-BE49-F238E27FC236}">
                <a16:creationId xmlns:a16="http://schemas.microsoft.com/office/drawing/2014/main" id="{1ED19617-EDB8-6225-02EB-EAF1D4D53BE1}"/>
              </a:ext>
            </a:extLst>
          </p:cNvPr>
          <p:cNvSpPr>
            <a:spLocks noGrp="1"/>
          </p:cNvSpPr>
          <p:nvPr>
            <p:ph idx="1"/>
          </p:nvPr>
        </p:nvSpPr>
        <p:spPr>
          <a:xfrm>
            <a:off x="1143000" y="2057400"/>
            <a:ext cx="5088467" cy="4038600"/>
          </a:xfrm>
        </p:spPr>
        <p:txBody>
          <a:bodyPr/>
          <a:lstStyle/>
          <a:p>
            <a:r>
              <a:rPr lang="en-GB" dirty="0"/>
              <a:t>Initial guess</a:t>
            </a:r>
          </a:p>
          <a:p>
            <a:pPr lvl="1"/>
            <a:r>
              <a:rPr lang="en-GB" dirty="0"/>
              <a:t>Inverse square law temperature profile</a:t>
            </a:r>
          </a:p>
          <a:p>
            <a:pPr lvl="1"/>
            <a:r>
              <a:rPr lang="en-GB" dirty="0"/>
              <a:t>Constant accretion rate</a:t>
            </a:r>
          </a:p>
          <a:p>
            <a:pPr lvl="1"/>
            <a:r>
              <a:rPr lang="en-GB" dirty="0"/>
              <a:t>Initial boundary condition</a:t>
            </a:r>
          </a:p>
          <a:p>
            <a:r>
              <a:rPr lang="en-GB" dirty="0"/>
              <a:t>Thermal conduction</a:t>
            </a:r>
          </a:p>
          <a:p>
            <a:pPr lvl="1"/>
            <a:r>
              <a:rPr lang="en-GB" dirty="0"/>
              <a:t>Set boundary condition</a:t>
            </a:r>
          </a:p>
          <a:p>
            <a:pPr lvl="1"/>
            <a:r>
              <a:rPr lang="en-GB" dirty="0"/>
              <a:t>Appropriate gird size</a:t>
            </a:r>
          </a:p>
          <a:p>
            <a:r>
              <a:rPr lang="en-GB" dirty="0"/>
              <a:t>irradiation flux</a:t>
            </a:r>
          </a:p>
          <a:p>
            <a:pPr lvl="1"/>
            <a:r>
              <a:rPr lang="en-GB" dirty="0"/>
              <a:t>Self consistently determining flaring angle</a:t>
            </a:r>
          </a:p>
          <a:p>
            <a:pPr marL="274320" lvl="1" indent="0">
              <a:buNone/>
            </a:pPr>
            <a:endParaRPr lang="en-GB"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560B70A-82B8-0FA6-D785-DC5E1D69A96D}"/>
                  </a:ext>
                </a:extLst>
              </p:cNvPr>
              <p:cNvSpPr txBox="1"/>
              <p:nvPr/>
            </p:nvSpPr>
            <p:spPr>
              <a:xfrm>
                <a:off x="6282267" y="1823521"/>
                <a:ext cx="3183467" cy="1163652"/>
              </a:xfrm>
              <a:prstGeom prst="rect">
                <a:avLst/>
              </a:prstGeom>
              <a:noFill/>
            </p:spPr>
            <p:txBody>
              <a:bodyPr wrap="square">
                <a:spAutoFit/>
              </a:bodyPr>
              <a:lstStyle/>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 </a:t>
                </a:r>
              </a:p>
              <a:p>
                <a:pPr marL="6350" indent="-6350">
                  <a:lnSpc>
                    <a:spcPct val="104000"/>
                  </a:lnSpc>
                  <a:spcAft>
                    <a:spcPts val="820"/>
                  </a:spcAft>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m:t>
                      </m:r>
                      <m:r>
                        <a:rPr lang="en-GB" sz="1800" b="1" i="1">
                          <a:solidFill>
                            <a:srgbClr val="000000"/>
                          </a:solidFill>
                          <a:effectLst/>
                          <a:latin typeface="Cambria Math" panose="02040503050406030204" pitchFamily="18" charset="0"/>
                          <a:ea typeface="Calibri" panose="020F0502020204030204" pitchFamily="34" charset="0"/>
                        </a:rPr>
                        <m:t>⋅</m:t>
                      </m:r>
                      <m:r>
                        <a:rPr lang="en-US" sz="1800" i="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m:t>
                      </m:r>
                      <m:r>
                        <a:rPr lang="en-GB" sz="1800" i="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𝑇</m:t>
                      </m:r>
                      <m:r>
                        <a:rPr lang="en-GB" sz="1800" i="1">
                          <a:solidFill>
                            <a:srgbClr val="000000"/>
                          </a:solidFill>
                          <a:effectLst/>
                          <a:latin typeface="Cambria Math" panose="02040503050406030204" pitchFamily="18" charset="0"/>
                          <a:ea typeface="Calibri" panose="020F0502020204030204" pitchFamily="34" charset="0"/>
                        </a:rPr>
                        <m:t>=</m:t>
                      </m:r>
                      <m:f>
                        <m:fPr>
                          <m:ctrlPr>
                            <a:rPr lang="en-GB" sz="1800" i="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ctrlPr>
                        </m:fPr>
                        <m:num>
                          <m:sSup>
                            <m:sSupPr>
                              <m:ctrlPr>
                                <a:rPr lang="en-GB" sz="1800" i="1">
                                  <a:solidFill>
                                    <a:srgbClr val="000000"/>
                                  </a:solidFill>
                                  <a:effectLst/>
                                  <a:latin typeface="Cambria Math" panose="02040503050406030204" pitchFamily="18" charset="0"/>
                                  <a:ea typeface="Calibri" panose="020F0502020204030204" pitchFamily="34" charset="0"/>
                                </a:rPr>
                              </m:ctrlPr>
                            </m:sSupPr>
                            <m:e>
                              <m:r>
                                <a:rPr lang="en-US" sz="1800" i="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m:t>
                              </m:r>
                            </m:e>
                            <m:sup>
                              <m:r>
                                <a:rPr lang="en-GB" sz="1800" i="1">
                                  <a:solidFill>
                                    <a:srgbClr val="000000"/>
                                  </a:solidFill>
                                  <a:effectLst/>
                                  <a:latin typeface="Cambria Math" panose="02040503050406030204" pitchFamily="18" charset="0"/>
                                  <a:ea typeface="Calibri" panose="020F0502020204030204" pitchFamily="34" charset="0"/>
                                </a:rPr>
                                <m:t>2</m:t>
                              </m:r>
                            </m:sup>
                          </m:sSup>
                          <m:r>
                            <a:rPr lang="en-GB" sz="1800" i="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𝑇</m:t>
                          </m:r>
                        </m:num>
                        <m:den>
                          <m:r>
                            <a:rPr lang="en-US" sz="1800" i="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m:t>
                          </m:r>
                          <m:sSup>
                            <m:sSupPr>
                              <m:ctrlPr>
                                <a:rPr lang="en-GB" sz="1800" i="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ctrlPr>
                            </m:sSupPr>
                            <m:e>
                              <m:r>
                                <a:rPr lang="en-GB" sz="1800" i="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𝑅</m:t>
                              </m:r>
                            </m:e>
                            <m:sup>
                              <m:r>
                                <a:rPr lang="en-GB" sz="1800" i="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2</m:t>
                              </m:r>
                            </m:sup>
                          </m:sSup>
                        </m:den>
                      </m:f>
                      <m:r>
                        <a:rPr lang="en-GB" sz="1800" i="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m:t>
                      </m:r>
                      <m:f>
                        <m:fPr>
                          <m:ctrlPr>
                            <a:rPr lang="en-GB" sz="1800" i="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ctrlPr>
                        </m:fPr>
                        <m:num>
                          <m:r>
                            <a:rPr lang="en-GB" sz="1800" i="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2</m:t>
                          </m:r>
                        </m:num>
                        <m:den>
                          <m:r>
                            <a:rPr lang="en-GB" sz="1800" i="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𝑅</m:t>
                          </m:r>
                        </m:den>
                      </m:f>
                      <m:r>
                        <a:rPr lang="en-GB" sz="1800" i="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 </m:t>
                      </m:r>
                      <m:f>
                        <m:fPr>
                          <m:ctrlPr>
                            <a:rPr lang="en-GB" sz="1800" i="1">
                              <a:solidFill>
                                <a:srgbClr val="000000"/>
                              </a:solidFill>
                              <a:effectLst/>
                              <a:latin typeface="Cambria Math" panose="02040503050406030204" pitchFamily="18" charset="0"/>
                              <a:ea typeface="Calibri" panose="020F0502020204030204" pitchFamily="34" charset="0"/>
                            </a:rPr>
                          </m:ctrlPr>
                        </m:fPr>
                        <m:num>
                          <m:r>
                            <a:rPr lang="en-US" sz="1800" i="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m:t>
                          </m:r>
                          <m:r>
                            <a:rPr lang="en-GB" sz="1800" i="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𝑇</m:t>
                          </m:r>
                        </m:num>
                        <m:den>
                          <m:r>
                            <a:rPr lang="en-US" sz="1800" i="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m:t>
                          </m:r>
                          <m:r>
                            <a:rPr lang="en-GB" sz="1800" i="1">
                              <a:solidFill>
                                <a:srgbClr val="000000"/>
                              </a:solidFill>
                              <a:effectLst/>
                              <a:latin typeface="Cambria Math" panose="02040503050406030204" pitchFamily="18" charset="0"/>
                              <a:ea typeface="Calibri" panose="020F0502020204030204" pitchFamily="34" charset="0"/>
                            </a:rPr>
                            <m:t>𝑅</m:t>
                          </m:r>
                        </m:den>
                      </m:f>
                    </m:oMath>
                  </m:oMathPara>
                </a14:m>
                <a:endParaRPr lang="en-GB" sz="1800" dirty="0">
                  <a:solidFill>
                    <a:srgbClr val="000000"/>
                  </a:solidFill>
                  <a:effectLst/>
                  <a:latin typeface="Calibri" panose="020F0502020204030204" pitchFamily="34" charset="0"/>
                  <a:ea typeface="Calibri" panose="020F0502020204030204" pitchFamily="34" charset="0"/>
                </a:endParaRPr>
              </a:p>
            </p:txBody>
          </p:sp>
        </mc:Choice>
        <mc:Fallback xmlns="">
          <p:sp>
            <p:nvSpPr>
              <p:cNvPr id="4" name="TextBox 3">
                <a:extLst>
                  <a:ext uri="{FF2B5EF4-FFF2-40B4-BE49-F238E27FC236}">
                    <a16:creationId xmlns:a16="http://schemas.microsoft.com/office/drawing/2014/main" id="{9560B70A-82B8-0FA6-D785-DC5E1D69A96D}"/>
                  </a:ext>
                </a:extLst>
              </p:cNvPr>
              <p:cNvSpPr txBox="1">
                <a:spLocks noRot="1" noChangeAspect="1" noMove="1" noResize="1" noEditPoints="1" noAdjustHandles="1" noChangeArrowheads="1" noChangeShapeType="1" noTextEdit="1"/>
              </p:cNvSpPr>
              <p:nvPr/>
            </p:nvSpPr>
            <p:spPr>
              <a:xfrm>
                <a:off x="6282267" y="1823521"/>
                <a:ext cx="3183467" cy="116365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894C39A-8F01-6D97-ADA0-8CB071446C9A}"/>
                  </a:ext>
                </a:extLst>
              </p:cNvPr>
              <p:cNvSpPr txBox="1"/>
              <p:nvPr/>
            </p:nvSpPr>
            <p:spPr>
              <a:xfrm>
                <a:off x="6580293" y="3179881"/>
                <a:ext cx="4781974"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GB" smtClean="0">
                          <a:solidFill>
                            <a:schemeClr val="tx1"/>
                          </a:solidFill>
                          <a:latin typeface="Cambria Math" panose="02040503050406030204" pitchFamily="18" charset="0"/>
                        </a:rPr>
                        <m:t>∇</m:t>
                      </m:r>
                      <m:r>
                        <a:rPr lang="en-GB" i="0">
                          <a:solidFill>
                            <a:schemeClr val="tx1"/>
                          </a:solidFill>
                          <a:latin typeface="Cambria Math" panose="02040503050406030204" pitchFamily="18" charset="0"/>
                        </a:rPr>
                        <m:t>⋅</m:t>
                      </m:r>
                      <m:r>
                        <m:rPr>
                          <m:sty m:val="p"/>
                        </m:rPr>
                        <a:rPr lang="en-GB" i="0">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𝑇</m:t>
                      </m:r>
                      <m:r>
                        <a:rPr lang="en-GB" i="0">
                          <a:solidFill>
                            <a:schemeClr val="tx1"/>
                          </a:solidFill>
                          <a:latin typeface="Cambria Math" panose="02040503050406030204" pitchFamily="18" charset="0"/>
                        </a:rPr>
                        <m:t>=</m:t>
                      </m:r>
                      <m:f>
                        <m:fPr>
                          <m:ctrlPr>
                            <a:rPr lang="en-GB" i="1">
                              <a:solidFill>
                                <a:schemeClr val="tx1"/>
                              </a:solidFill>
                              <a:latin typeface="Cambria Math" panose="02040503050406030204" pitchFamily="18" charset="0"/>
                            </a:rPr>
                          </m:ctrlPr>
                        </m:fPr>
                        <m:num>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𝑇</m:t>
                              </m:r>
                            </m:e>
                            <m:sub>
                              <m:r>
                                <a:rPr lang="en-GB" i="1">
                                  <a:solidFill>
                                    <a:schemeClr val="tx1"/>
                                  </a:solidFill>
                                  <a:latin typeface="Cambria Math" panose="02040503050406030204" pitchFamily="18" charset="0"/>
                                </a:rPr>
                                <m:t>𝑖</m:t>
                              </m:r>
                              <m:r>
                                <a:rPr lang="en-GB" i="0">
                                  <a:solidFill>
                                    <a:schemeClr val="tx1"/>
                                  </a:solidFill>
                                  <a:latin typeface="Cambria Math" panose="02040503050406030204" pitchFamily="18" charset="0"/>
                                </a:rPr>
                                <m:t>+1</m:t>
                              </m:r>
                            </m:sub>
                          </m:sSub>
                          <m:r>
                            <a:rPr lang="en-GB" i="0">
                              <a:solidFill>
                                <a:schemeClr val="tx1"/>
                              </a:solidFill>
                              <a:latin typeface="Cambria Math" panose="02040503050406030204" pitchFamily="18" charset="0"/>
                            </a:rPr>
                            <m:t>−2</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𝑇</m:t>
                              </m:r>
                            </m:e>
                            <m:sub>
                              <m:r>
                                <a:rPr lang="en-GB" i="1">
                                  <a:solidFill>
                                    <a:schemeClr val="tx1"/>
                                  </a:solidFill>
                                  <a:latin typeface="Cambria Math" panose="02040503050406030204" pitchFamily="18" charset="0"/>
                                </a:rPr>
                                <m:t>𝑖</m:t>
                              </m:r>
                            </m:sub>
                          </m:sSub>
                          <m:r>
                            <a:rPr lang="en-GB" i="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𝑇</m:t>
                              </m:r>
                            </m:e>
                            <m:sub>
                              <m:r>
                                <a:rPr lang="en-GB" i="1">
                                  <a:solidFill>
                                    <a:schemeClr val="tx1"/>
                                  </a:solidFill>
                                  <a:latin typeface="Cambria Math" panose="02040503050406030204" pitchFamily="18" charset="0"/>
                                </a:rPr>
                                <m:t>𝑖</m:t>
                              </m:r>
                              <m:r>
                                <a:rPr lang="en-GB" i="0">
                                  <a:solidFill>
                                    <a:schemeClr val="tx1"/>
                                  </a:solidFill>
                                  <a:latin typeface="Cambria Math" panose="02040503050406030204" pitchFamily="18" charset="0"/>
                                </a:rPr>
                                <m:t>−1</m:t>
                              </m:r>
                            </m:sub>
                          </m:sSub>
                        </m:num>
                        <m:den>
                          <m:r>
                            <a:rPr lang="en-GB" i="0">
                              <a:solidFill>
                                <a:schemeClr val="tx1"/>
                              </a:solidFill>
                              <a:latin typeface="Cambria Math" panose="02040503050406030204" pitchFamily="18" charset="0"/>
                            </a:rPr>
                            <m:t>2</m:t>
                          </m:r>
                          <m:r>
                            <a:rPr lang="en-GB" i="1">
                              <a:solidFill>
                                <a:schemeClr val="tx1"/>
                              </a:solidFill>
                              <a:latin typeface="Cambria Math" panose="02040503050406030204" pitchFamily="18" charset="0"/>
                            </a:rPr>
                            <m:t>𝑑</m:t>
                          </m:r>
                          <m:sSup>
                            <m:sSupPr>
                              <m:ctrlPr>
                                <a:rPr lang="en-GB" i="1">
                                  <a:solidFill>
                                    <a:schemeClr val="tx1"/>
                                  </a:solidFill>
                                  <a:latin typeface="Cambria Math" panose="02040503050406030204" pitchFamily="18" charset="0"/>
                                </a:rPr>
                              </m:ctrlPr>
                            </m:sSupPr>
                            <m:e>
                              <m:r>
                                <a:rPr lang="en-GB" i="1">
                                  <a:solidFill>
                                    <a:schemeClr val="tx1"/>
                                  </a:solidFill>
                                  <a:latin typeface="Cambria Math" panose="02040503050406030204" pitchFamily="18" charset="0"/>
                                </a:rPr>
                                <m:t>𝑅</m:t>
                              </m:r>
                            </m:e>
                            <m:sup>
                              <m:r>
                                <a:rPr lang="en-GB" i="0">
                                  <a:solidFill>
                                    <a:schemeClr val="tx1"/>
                                  </a:solidFill>
                                  <a:latin typeface="Cambria Math" panose="02040503050406030204" pitchFamily="18" charset="0"/>
                                </a:rPr>
                                <m:t>2</m:t>
                              </m:r>
                            </m:sup>
                          </m:sSup>
                        </m:den>
                      </m:f>
                      <m:r>
                        <a:rPr lang="en-GB" i="0">
                          <a:solidFill>
                            <a:schemeClr val="tx1"/>
                          </a:solidFill>
                          <a:latin typeface="Cambria Math" panose="02040503050406030204" pitchFamily="18" charset="0"/>
                        </a:rPr>
                        <m:t>+</m:t>
                      </m:r>
                      <m:f>
                        <m:fPr>
                          <m:ctrlPr>
                            <a:rPr lang="en-GB" i="1">
                              <a:solidFill>
                                <a:schemeClr val="tx1"/>
                              </a:solidFill>
                              <a:latin typeface="Cambria Math" panose="02040503050406030204" pitchFamily="18" charset="0"/>
                            </a:rPr>
                          </m:ctrlPr>
                        </m:fPr>
                        <m:num>
                          <m:r>
                            <a:rPr lang="en-GB" i="0">
                              <a:solidFill>
                                <a:schemeClr val="tx1"/>
                              </a:solidFill>
                              <a:latin typeface="Cambria Math" panose="02040503050406030204" pitchFamily="18" charset="0"/>
                            </a:rPr>
                            <m:t>2</m:t>
                          </m:r>
                        </m:num>
                        <m:den>
                          <m:r>
                            <a:rPr lang="en-GB" i="1">
                              <a:solidFill>
                                <a:schemeClr val="tx1"/>
                              </a:solidFill>
                              <a:latin typeface="Cambria Math" panose="02040503050406030204" pitchFamily="18" charset="0"/>
                            </a:rPr>
                            <m:t>𝑅</m:t>
                          </m:r>
                          <m:d>
                            <m:dPr>
                              <m:begChr m:val="["/>
                              <m:endChr m:val="]"/>
                              <m:ctrlPr>
                                <a:rPr lang="en-GB" i="1">
                                  <a:solidFill>
                                    <a:schemeClr val="tx1"/>
                                  </a:solidFill>
                                  <a:latin typeface="Cambria Math" panose="02040503050406030204" pitchFamily="18" charset="0"/>
                                </a:rPr>
                              </m:ctrlPr>
                            </m:dPr>
                            <m:e>
                              <m:r>
                                <a:rPr lang="en-GB" i="1">
                                  <a:solidFill>
                                    <a:schemeClr val="tx1"/>
                                  </a:solidFill>
                                  <a:latin typeface="Cambria Math" panose="02040503050406030204" pitchFamily="18" charset="0"/>
                                </a:rPr>
                                <m:t>𝑖</m:t>
                              </m:r>
                            </m:e>
                          </m:d>
                        </m:den>
                      </m:f>
                      <m:d>
                        <m:dPr>
                          <m:ctrlPr>
                            <a:rPr lang="en-GB" i="1">
                              <a:solidFill>
                                <a:schemeClr val="tx1"/>
                              </a:solidFill>
                              <a:latin typeface="Cambria Math" panose="02040503050406030204" pitchFamily="18" charset="0"/>
                            </a:rPr>
                          </m:ctrlPr>
                        </m:dPr>
                        <m:e>
                          <m:f>
                            <m:fPr>
                              <m:ctrlPr>
                                <a:rPr lang="en-GB" i="1">
                                  <a:solidFill>
                                    <a:schemeClr val="tx1"/>
                                  </a:solidFill>
                                  <a:latin typeface="Cambria Math" panose="02040503050406030204" pitchFamily="18" charset="0"/>
                                </a:rPr>
                              </m:ctrlPr>
                            </m:fPr>
                            <m:num>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𝑇</m:t>
                                  </m:r>
                                </m:e>
                                <m:sub>
                                  <m:r>
                                    <a:rPr lang="en-GB" i="1">
                                      <a:solidFill>
                                        <a:schemeClr val="tx1"/>
                                      </a:solidFill>
                                      <a:latin typeface="Cambria Math" panose="02040503050406030204" pitchFamily="18" charset="0"/>
                                    </a:rPr>
                                    <m:t>𝑖</m:t>
                                  </m:r>
                                  <m:r>
                                    <a:rPr lang="en-GB" i="0">
                                      <a:solidFill>
                                        <a:schemeClr val="tx1"/>
                                      </a:solidFill>
                                      <a:latin typeface="Cambria Math" panose="02040503050406030204" pitchFamily="18" charset="0"/>
                                    </a:rPr>
                                    <m:t>+1</m:t>
                                  </m:r>
                                </m:sub>
                              </m:sSub>
                              <m:r>
                                <a:rPr lang="en-GB" i="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𝑇</m:t>
                                  </m:r>
                                </m:e>
                                <m:sub>
                                  <m:r>
                                    <a:rPr lang="en-GB" i="1">
                                      <a:solidFill>
                                        <a:schemeClr val="tx1"/>
                                      </a:solidFill>
                                      <a:latin typeface="Cambria Math" panose="02040503050406030204" pitchFamily="18" charset="0"/>
                                    </a:rPr>
                                    <m:t>𝑖</m:t>
                                  </m:r>
                                  <m:r>
                                    <a:rPr lang="en-GB" b="0" i="1" smtClean="0">
                                      <a:solidFill>
                                        <a:schemeClr val="tx1"/>
                                      </a:solidFill>
                                      <a:latin typeface="Cambria Math" panose="02040503050406030204" pitchFamily="18" charset="0"/>
                                    </a:rPr>
                                    <m:t>−1</m:t>
                                  </m:r>
                                </m:sub>
                              </m:sSub>
                            </m:num>
                            <m:den>
                              <m:r>
                                <a:rPr lang="en-GB" i="1">
                                  <a:solidFill>
                                    <a:schemeClr val="tx1"/>
                                  </a:solidFill>
                                  <a:latin typeface="Cambria Math" panose="02040503050406030204" pitchFamily="18" charset="0"/>
                                </a:rPr>
                                <m:t>𝑑𝑅</m:t>
                              </m:r>
                            </m:den>
                          </m:f>
                        </m:e>
                      </m:d>
                    </m:oMath>
                  </m:oMathPara>
                </a14:m>
                <a:endParaRPr lang="en-GB" dirty="0">
                  <a:solidFill>
                    <a:schemeClr val="tx1"/>
                  </a:solidFill>
                </a:endParaRPr>
              </a:p>
            </p:txBody>
          </p:sp>
        </mc:Choice>
        <mc:Fallback xmlns="">
          <p:sp>
            <p:nvSpPr>
              <p:cNvPr id="5" name="TextBox 4">
                <a:extLst>
                  <a:ext uri="{FF2B5EF4-FFF2-40B4-BE49-F238E27FC236}">
                    <a16:creationId xmlns:a16="http://schemas.microsoft.com/office/drawing/2014/main" id="{2894C39A-8F01-6D97-ADA0-8CB071446C9A}"/>
                  </a:ext>
                </a:extLst>
              </p:cNvPr>
              <p:cNvSpPr txBox="1">
                <a:spLocks noRot="1" noChangeAspect="1" noMove="1" noResize="1" noEditPoints="1" noAdjustHandles="1" noChangeArrowheads="1" noChangeShapeType="1" noTextEdit="1"/>
              </p:cNvSpPr>
              <p:nvPr/>
            </p:nvSpPr>
            <p:spPr>
              <a:xfrm>
                <a:off x="6580293" y="3179881"/>
                <a:ext cx="4781974" cy="714683"/>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F5F145B-DB90-8629-32F8-1DC29DFD1736}"/>
                  </a:ext>
                </a:extLst>
              </p:cNvPr>
              <p:cNvSpPr txBox="1"/>
              <p:nvPr/>
            </p:nvSpPr>
            <p:spPr>
              <a:xfrm>
                <a:off x="5785258" y="4201094"/>
                <a:ext cx="5812667"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smtClean="0">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𝑄</m:t>
                          </m:r>
                        </m:e>
                        <m:sub>
                          <m:r>
                            <a:rPr lang="en-GB" i="1">
                              <a:solidFill>
                                <a:schemeClr val="tx1"/>
                              </a:solidFill>
                              <a:latin typeface="Cambria Math" panose="02040503050406030204" pitchFamily="18" charset="0"/>
                            </a:rPr>
                            <m:t>𝑐𝑜𝑜𝑙</m:t>
                          </m:r>
                        </m:sub>
                      </m:sSub>
                      <m:d>
                        <m:dPr>
                          <m:begChr m:val="["/>
                          <m:endChr m:val="]"/>
                          <m:ctrlPr>
                            <a:rPr lang="en-GB" i="1">
                              <a:solidFill>
                                <a:schemeClr val="tx1"/>
                              </a:solidFill>
                              <a:latin typeface="Cambria Math" panose="02040503050406030204" pitchFamily="18" charset="0"/>
                            </a:rPr>
                          </m:ctrlPr>
                        </m:dPr>
                        <m:e>
                          <m:r>
                            <a:rPr lang="en-GB" i="1">
                              <a:solidFill>
                                <a:schemeClr val="tx1"/>
                              </a:solidFill>
                              <a:latin typeface="Cambria Math" panose="02040503050406030204" pitchFamily="18" charset="0"/>
                            </a:rPr>
                            <m:t>𝑖</m:t>
                          </m:r>
                        </m:e>
                      </m:d>
                      <m:r>
                        <a:rPr lang="en-GB" i="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m:rPr>
                              <m:sty m:val="p"/>
                            </m:rPr>
                            <a:rPr lang="en-GB" i="0">
                              <a:solidFill>
                                <a:schemeClr val="tx1"/>
                              </a:solidFill>
                              <a:latin typeface="Cambria Math" panose="02040503050406030204" pitchFamily="18" charset="0"/>
                            </a:rPr>
                            <m:t>Ψ</m:t>
                          </m:r>
                        </m:e>
                        <m:sub>
                          <m:r>
                            <a:rPr lang="en-GB" i="1">
                              <a:solidFill>
                                <a:schemeClr val="tx1"/>
                              </a:solidFill>
                              <a:latin typeface="Cambria Math" panose="02040503050406030204" pitchFamily="18" charset="0"/>
                            </a:rPr>
                            <m:t>𝑠</m:t>
                          </m:r>
                        </m:sub>
                      </m:sSub>
                      <m:d>
                        <m:dPr>
                          <m:ctrlPr>
                            <a:rPr lang="en-GB" i="1">
                              <a:solidFill>
                                <a:schemeClr val="tx1"/>
                              </a:solidFill>
                              <a:latin typeface="Cambria Math" panose="02040503050406030204" pitchFamily="18" charset="0"/>
                            </a:rPr>
                          </m:ctrlPr>
                        </m:dPr>
                        <m:e>
                          <m:f>
                            <m:fPr>
                              <m:ctrlPr>
                                <a:rPr lang="en-GB" i="1">
                                  <a:solidFill>
                                    <a:schemeClr val="tx1"/>
                                  </a:solidFill>
                                  <a:latin typeface="Cambria Math" panose="02040503050406030204" pitchFamily="18" charset="0"/>
                                </a:rPr>
                              </m:ctrlPr>
                            </m:fPr>
                            <m:num>
                              <m:r>
                                <a:rPr lang="en-GB" i="0">
                                  <a:solidFill>
                                    <a:schemeClr val="tx1"/>
                                  </a:solidFill>
                                  <a:latin typeface="Cambria Math" panose="02040503050406030204" pitchFamily="18" charset="0"/>
                                </a:rPr>
                                <m:t>1</m:t>
                              </m:r>
                            </m:num>
                            <m:den>
                              <m:r>
                                <a:rPr lang="en-GB" i="0">
                                  <a:solidFill>
                                    <a:schemeClr val="tx1"/>
                                  </a:solidFill>
                                  <a:latin typeface="Cambria Math" panose="02040503050406030204" pitchFamily="18" charset="0"/>
                                </a:rPr>
                                <m:t>2</m:t>
                              </m:r>
                            </m:den>
                          </m:f>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𝑄</m:t>
                              </m:r>
                            </m:e>
                            <m:sub>
                              <m:r>
                                <a:rPr lang="en-GB" i="1">
                                  <a:solidFill>
                                    <a:schemeClr val="tx1"/>
                                  </a:solidFill>
                                  <a:latin typeface="Cambria Math" panose="02040503050406030204" pitchFamily="18" charset="0"/>
                                </a:rPr>
                                <m:t>𝑖𝑟𝑟</m:t>
                              </m:r>
                            </m:sub>
                          </m:sSub>
                          <m:d>
                            <m:dPr>
                              <m:begChr m:val="["/>
                              <m:endChr m:val="]"/>
                              <m:ctrlPr>
                                <a:rPr lang="en-GB" i="1">
                                  <a:solidFill>
                                    <a:schemeClr val="tx1"/>
                                  </a:solidFill>
                                  <a:latin typeface="Cambria Math" panose="02040503050406030204" pitchFamily="18" charset="0"/>
                                </a:rPr>
                              </m:ctrlPr>
                            </m:dPr>
                            <m:e>
                              <m:r>
                                <a:rPr lang="en-GB" i="1">
                                  <a:solidFill>
                                    <a:schemeClr val="tx1"/>
                                  </a:solidFill>
                                  <a:latin typeface="Cambria Math" panose="02040503050406030204" pitchFamily="18" charset="0"/>
                                </a:rPr>
                                <m:t>𝑖</m:t>
                              </m:r>
                            </m:e>
                          </m:d>
                          <m:r>
                            <a:rPr lang="en-GB" i="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𝑄</m:t>
                              </m:r>
                            </m:e>
                            <m:sub>
                              <m:r>
                                <a:rPr lang="en-GB" i="1">
                                  <a:solidFill>
                                    <a:schemeClr val="tx1"/>
                                  </a:solidFill>
                                  <a:latin typeface="Cambria Math" panose="02040503050406030204" pitchFamily="18" charset="0"/>
                                </a:rPr>
                                <m:t>𝑣𝑖𝑠𝑐</m:t>
                              </m:r>
                            </m:sub>
                          </m:sSub>
                          <m:d>
                            <m:dPr>
                              <m:begChr m:val="["/>
                              <m:endChr m:val="]"/>
                              <m:ctrlPr>
                                <a:rPr lang="en-GB" i="1">
                                  <a:solidFill>
                                    <a:schemeClr val="tx1"/>
                                  </a:solidFill>
                                  <a:latin typeface="Cambria Math" panose="02040503050406030204" pitchFamily="18" charset="0"/>
                                </a:rPr>
                              </m:ctrlPr>
                            </m:dPr>
                            <m:e>
                              <m:r>
                                <a:rPr lang="en-GB" i="1">
                                  <a:solidFill>
                                    <a:schemeClr val="tx1"/>
                                  </a:solidFill>
                                  <a:latin typeface="Cambria Math" panose="02040503050406030204" pitchFamily="18" charset="0"/>
                                </a:rPr>
                                <m:t>𝑖</m:t>
                              </m:r>
                            </m:e>
                          </m:d>
                          <m:r>
                            <a:rPr lang="en-GB" i="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𝑄</m:t>
                              </m:r>
                            </m:e>
                            <m:sub>
                              <m:r>
                                <a:rPr lang="en-GB" i="1">
                                  <a:solidFill>
                                    <a:schemeClr val="tx1"/>
                                  </a:solidFill>
                                  <a:latin typeface="Cambria Math" panose="02040503050406030204" pitchFamily="18" charset="0"/>
                                </a:rPr>
                                <m:t>𝑐𝑜𝑛𝑑</m:t>
                              </m:r>
                            </m:sub>
                          </m:sSub>
                          <m:d>
                            <m:dPr>
                              <m:begChr m:val="["/>
                              <m:endChr m:val="]"/>
                              <m:ctrlPr>
                                <a:rPr lang="en-GB" i="1">
                                  <a:solidFill>
                                    <a:schemeClr val="tx1"/>
                                  </a:solidFill>
                                  <a:latin typeface="Cambria Math" panose="02040503050406030204" pitchFamily="18" charset="0"/>
                                </a:rPr>
                              </m:ctrlPr>
                            </m:dPr>
                            <m:e>
                              <m:r>
                                <a:rPr lang="en-GB" i="1">
                                  <a:solidFill>
                                    <a:schemeClr val="tx1"/>
                                  </a:solidFill>
                                  <a:latin typeface="Cambria Math" panose="02040503050406030204" pitchFamily="18" charset="0"/>
                                </a:rPr>
                                <m:t>𝑖</m:t>
                              </m:r>
                              <m:r>
                                <a:rPr lang="en-GB" i="0">
                                  <a:solidFill>
                                    <a:schemeClr val="tx1"/>
                                  </a:solidFill>
                                  <a:latin typeface="Cambria Math" panose="02040503050406030204" pitchFamily="18" charset="0"/>
                                </a:rPr>
                                <m:t>−1,</m:t>
                              </m:r>
                              <m:r>
                                <a:rPr lang="en-GB" i="1">
                                  <a:solidFill>
                                    <a:schemeClr val="tx1"/>
                                  </a:solidFill>
                                  <a:latin typeface="Cambria Math" panose="02040503050406030204" pitchFamily="18" charset="0"/>
                                </a:rPr>
                                <m:t>𝑖</m:t>
                              </m:r>
                              <m:r>
                                <a:rPr lang="en-GB" i="0">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𝑖</m:t>
                              </m:r>
                              <m:r>
                                <a:rPr lang="en-GB" i="0">
                                  <a:solidFill>
                                    <a:schemeClr val="tx1"/>
                                  </a:solidFill>
                                  <a:latin typeface="Cambria Math" panose="02040503050406030204" pitchFamily="18" charset="0"/>
                                </a:rPr>
                                <m:t>+1</m:t>
                              </m:r>
                            </m:e>
                          </m:d>
                        </m:e>
                      </m:d>
                    </m:oMath>
                  </m:oMathPara>
                </a14:m>
                <a:endParaRPr lang="en-GB" dirty="0">
                  <a:solidFill>
                    <a:schemeClr val="tx1"/>
                  </a:solidFill>
                </a:endParaRPr>
              </a:p>
            </p:txBody>
          </p:sp>
        </mc:Choice>
        <mc:Fallback xmlns="">
          <p:sp>
            <p:nvSpPr>
              <p:cNvPr id="6" name="TextBox 5">
                <a:extLst>
                  <a:ext uri="{FF2B5EF4-FFF2-40B4-BE49-F238E27FC236}">
                    <a16:creationId xmlns:a16="http://schemas.microsoft.com/office/drawing/2014/main" id="{AF5F145B-DB90-8629-32F8-1DC29DFD1736}"/>
                  </a:ext>
                </a:extLst>
              </p:cNvPr>
              <p:cNvSpPr txBox="1">
                <a:spLocks noRot="1" noChangeAspect="1" noMove="1" noResize="1" noEditPoints="1" noAdjustHandles="1" noChangeArrowheads="1" noChangeShapeType="1" noTextEdit="1"/>
              </p:cNvSpPr>
              <p:nvPr/>
            </p:nvSpPr>
            <p:spPr>
              <a:xfrm>
                <a:off x="5785258" y="4201094"/>
                <a:ext cx="5812667" cy="714683"/>
              </a:xfrm>
              <a:prstGeom prst="rect">
                <a:avLst/>
              </a:prstGeom>
              <a:blipFill>
                <a:blip r:embed="rId5"/>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047682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8CB6-13C3-2B62-229D-15489605697C}"/>
              </a:ext>
            </a:extLst>
          </p:cNvPr>
          <p:cNvSpPr>
            <a:spLocks noGrp="1"/>
          </p:cNvSpPr>
          <p:nvPr>
            <p:ph type="title"/>
          </p:nvPr>
        </p:nvSpPr>
        <p:spPr/>
        <p:txBody>
          <a:bodyPr/>
          <a:lstStyle/>
          <a:p>
            <a:r>
              <a:rPr lang="en-GB" dirty="0"/>
              <a:t>Temperature Profile</a:t>
            </a:r>
          </a:p>
        </p:txBody>
      </p:sp>
      <p:pic>
        <p:nvPicPr>
          <p:cNvPr id="7" name="Picture 6">
            <a:extLst>
              <a:ext uri="{FF2B5EF4-FFF2-40B4-BE49-F238E27FC236}">
                <a16:creationId xmlns:a16="http://schemas.microsoft.com/office/drawing/2014/main" id="{EB3452D9-EFFF-872F-6FDF-4FE565510D32}"/>
              </a:ext>
            </a:extLst>
          </p:cNvPr>
          <p:cNvPicPr>
            <a:picLocks noChangeAspect="1"/>
          </p:cNvPicPr>
          <p:nvPr/>
        </p:nvPicPr>
        <p:blipFill>
          <a:blip r:embed="rId3"/>
          <a:stretch>
            <a:fillRect/>
          </a:stretch>
        </p:blipFill>
        <p:spPr>
          <a:xfrm>
            <a:off x="2235312" y="2162897"/>
            <a:ext cx="6436740" cy="4291161"/>
          </a:xfrm>
          <a:prstGeom prst="rect">
            <a:avLst/>
          </a:prstGeom>
        </p:spPr>
      </p:pic>
    </p:spTree>
    <p:extLst>
      <p:ext uri="{BB962C8B-B14F-4D97-AF65-F5344CB8AC3E}">
        <p14:creationId xmlns:p14="http://schemas.microsoft.com/office/powerpoint/2010/main" val="105001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4BDFB-C9DB-0536-8297-9F81A0035E9E}"/>
              </a:ext>
            </a:extLst>
          </p:cNvPr>
          <p:cNvSpPr>
            <a:spLocks noGrp="1"/>
          </p:cNvSpPr>
          <p:nvPr>
            <p:ph type="title"/>
          </p:nvPr>
        </p:nvSpPr>
        <p:spPr>
          <a:xfrm>
            <a:off x="3980824" y="173502"/>
            <a:ext cx="2784837" cy="1310640"/>
          </a:xfrm>
        </p:spPr>
        <p:txBody>
          <a:bodyPr vert="horz" lIns="91440" tIns="45720" rIns="91440" bIns="45720" rtlCol="0" anchor="ctr">
            <a:normAutofit/>
          </a:bodyPr>
          <a:lstStyle/>
          <a:p>
            <a:r>
              <a:rPr lang="en-US" dirty="0"/>
              <a:t>Data sets</a:t>
            </a:r>
          </a:p>
        </p:txBody>
      </p:sp>
      <p:graphicFrame>
        <p:nvGraphicFramePr>
          <p:cNvPr id="23" name="Table 22">
            <a:extLst>
              <a:ext uri="{FF2B5EF4-FFF2-40B4-BE49-F238E27FC236}">
                <a16:creationId xmlns:a16="http://schemas.microsoft.com/office/drawing/2014/main" id="{3F36F072-FCC3-DAFF-0F83-990451C85F9B}"/>
              </a:ext>
            </a:extLst>
          </p:cNvPr>
          <p:cNvGraphicFramePr>
            <a:graphicFrameLocks noGrp="1"/>
          </p:cNvGraphicFramePr>
          <p:nvPr/>
        </p:nvGraphicFramePr>
        <p:xfrm>
          <a:off x="341815" y="1484142"/>
          <a:ext cx="6423844" cy="2329100"/>
        </p:xfrm>
        <a:graphic>
          <a:graphicData uri="http://schemas.openxmlformats.org/drawingml/2006/table">
            <a:tbl>
              <a:tblPr>
                <a:tableStyleId>{C4B1156A-380E-4F78-BDF5-A606A8083BF9}</a:tableStyleId>
              </a:tblPr>
              <a:tblGrid>
                <a:gridCol w="1070641">
                  <a:extLst>
                    <a:ext uri="{9D8B030D-6E8A-4147-A177-3AD203B41FA5}">
                      <a16:colId xmlns:a16="http://schemas.microsoft.com/office/drawing/2014/main" val="1268817287"/>
                    </a:ext>
                  </a:extLst>
                </a:gridCol>
                <a:gridCol w="897557">
                  <a:extLst>
                    <a:ext uri="{9D8B030D-6E8A-4147-A177-3AD203B41FA5}">
                      <a16:colId xmlns:a16="http://schemas.microsoft.com/office/drawing/2014/main" val="1865914539"/>
                    </a:ext>
                  </a:extLst>
                </a:gridCol>
                <a:gridCol w="1243723">
                  <a:extLst>
                    <a:ext uri="{9D8B030D-6E8A-4147-A177-3AD203B41FA5}">
                      <a16:colId xmlns:a16="http://schemas.microsoft.com/office/drawing/2014/main" val="1511551568"/>
                    </a:ext>
                  </a:extLst>
                </a:gridCol>
                <a:gridCol w="1070641">
                  <a:extLst>
                    <a:ext uri="{9D8B030D-6E8A-4147-A177-3AD203B41FA5}">
                      <a16:colId xmlns:a16="http://schemas.microsoft.com/office/drawing/2014/main" val="2151740958"/>
                    </a:ext>
                  </a:extLst>
                </a:gridCol>
                <a:gridCol w="1070641">
                  <a:extLst>
                    <a:ext uri="{9D8B030D-6E8A-4147-A177-3AD203B41FA5}">
                      <a16:colId xmlns:a16="http://schemas.microsoft.com/office/drawing/2014/main" val="3681761525"/>
                    </a:ext>
                  </a:extLst>
                </a:gridCol>
                <a:gridCol w="1070641">
                  <a:extLst>
                    <a:ext uri="{9D8B030D-6E8A-4147-A177-3AD203B41FA5}">
                      <a16:colId xmlns:a16="http://schemas.microsoft.com/office/drawing/2014/main" val="659023240"/>
                    </a:ext>
                  </a:extLst>
                </a:gridCol>
              </a:tblGrid>
              <a:tr h="630310">
                <a:tc>
                  <a:txBody>
                    <a:bodyPr/>
                    <a:lstStyle/>
                    <a:p>
                      <a:pPr algn="ctr" fontAlgn="t"/>
                      <a:r>
                        <a:rPr lang="en-GB" sz="1100" b="0" u="none" strike="noStrike">
                          <a:solidFill>
                            <a:srgbClr val="000000"/>
                          </a:solidFill>
                          <a:effectLst/>
                        </a:rPr>
                        <a:t>Metallicity</a:t>
                      </a:r>
                      <a:endParaRPr lang="en-GB" sz="1100" b="0"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GB" sz="1100" b="0" u="none" strike="noStrike">
                          <a:solidFill>
                            <a:srgbClr val="000000"/>
                          </a:solidFill>
                          <a:effectLst/>
                        </a:rPr>
                        <a:t>T_gas</a:t>
                      </a:r>
                      <a:endParaRPr lang="en-GB" sz="1100" b="0"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GB" sz="1100" b="0" u="none" strike="noStrike" dirty="0" err="1">
                          <a:solidFill>
                            <a:srgbClr val="000000"/>
                          </a:solidFill>
                          <a:effectLst/>
                        </a:rPr>
                        <a:t>P_gas</a:t>
                      </a:r>
                      <a:endParaRPr lang="en-GB" sz="11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GB" sz="1100" b="0" u="none" strike="noStrike" dirty="0" err="1">
                          <a:solidFill>
                            <a:srgbClr val="000000"/>
                          </a:solidFill>
                          <a:effectLst/>
                        </a:rPr>
                        <a:t>Rho_gas</a:t>
                      </a:r>
                      <a:endParaRPr lang="en-GB" sz="11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GB" sz="1100" b="0" u="none" strike="noStrike">
                          <a:solidFill>
                            <a:srgbClr val="000000"/>
                          </a:solidFill>
                          <a:effectLst/>
                        </a:rPr>
                        <a:t>kR</a:t>
                      </a:r>
                      <a:endParaRPr lang="en-GB" sz="1100" b="0"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GB" sz="1100" b="0" u="none" strike="noStrike" dirty="0" err="1">
                          <a:solidFill>
                            <a:srgbClr val="000000"/>
                          </a:solidFill>
                          <a:effectLst/>
                        </a:rPr>
                        <a:t>kp</a:t>
                      </a:r>
                      <a:endParaRPr lang="en-GB" sz="1100" b="0"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3363366837"/>
                  </a:ext>
                </a:extLst>
              </a:tr>
              <a:tr h="339758">
                <a:tc>
                  <a:txBody>
                    <a:bodyPr/>
                    <a:lstStyle/>
                    <a:p>
                      <a:pPr algn="ctr" fontAlgn="t"/>
                      <a:r>
                        <a:rPr lang="en-GB" sz="1100" b="0" u="none" strike="noStrike">
                          <a:solidFill>
                            <a:srgbClr val="000000"/>
                          </a:solidFill>
                          <a:effectLst/>
                        </a:rPr>
                        <a:t>-0.3</a:t>
                      </a:r>
                      <a:endParaRPr lang="en-GB" sz="1100" b="0"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GB" sz="1100" b="0" u="none" strike="noStrike">
                          <a:solidFill>
                            <a:srgbClr val="000000"/>
                          </a:solidFill>
                          <a:effectLst/>
                        </a:rPr>
                        <a:t>700</a:t>
                      </a:r>
                      <a:endParaRPr lang="en-GB" sz="1100" b="0"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GB" sz="1100" b="0" u="none" strike="noStrike">
                          <a:solidFill>
                            <a:srgbClr val="000000"/>
                          </a:solidFill>
                          <a:effectLst/>
                        </a:rPr>
                        <a:t>1.00E-09</a:t>
                      </a:r>
                      <a:endParaRPr lang="en-GB" sz="1100" b="0"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GB" sz="1100" b="0" u="none" strike="noStrike">
                          <a:solidFill>
                            <a:srgbClr val="000000"/>
                          </a:solidFill>
                          <a:effectLst/>
                        </a:rPr>
                        <a:t>3.99E-20</a:t>
                      </a:r>
                      <a:endParaRPr lang="en-GB" sz="1100" b="0"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GB" sz="1100" b="0" u="none" strike="noStrike">
                          <a:solidFill>
                            <a:srgbClr val="000000"/>
                          </a:solidFill>
                          <a:effectLst/>
                        </a:rPr>
                        <a:t>5.72E-07</a:t>
                      </a:r>
                      <a:endParaRPr lang="en-GB" sz="1100" b="0"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GB" sz="1100" b="0" u="none" strike="noStrike">
                          <a:solidFill>
                            <a:srgbClr val="000000"/>
                          </a:solidFill>
                          <a:effectLst/>
                        </a:rPr>
                        <a:t>1.76E+00</a:t>
                      </a:r>
                      <a:endParaRPr lang="en-GB" sz="1100" b="0" i="0" u="none" strike="noStrike">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1908169492"/>
                  </a:ext>
                </a:extLst>
              </a:tr>
              <a:tr h="339758">
                <a:tc>
                  <a:txBody>
                    <a:bodyPr/>
                    <a:lstStyle/>
                    <a:p>
                      <a:pPr algn="ctr" fontAlgn="t"/>
                      <a:r>
                        <a:rPr lang="en-GB" sz="1100" b="0" u="none" strike="noStrike">
                          <a:solidFill>
                            <a:srgbClr val="000000"/>
                          </a:solidFill>
                          <a:effectLst/>
                        </a:rPr>
                        <a:t>-0.3</a:t>
                      </a:r>
                      <a:endParaRPr lang="en-GB" sz="1100" b="0"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GB" sz="1100" b="0" u="none" strike="noStrike">
                          <a:solidFill>
                            <a:srgbClr val="000000"/>
                          </a:solidFill>
                          <a:effectLst/>
                        </a:rPr>
                        <a:t>700</a:t>
                      </a:r>
                      <a:endParaRPr lang="en-GB" sz="1100" b="0"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GB" sz="1100" b="0" u="none" strike="noStrike">
                          <a:solidFill>
                            <a:srgbClr val="000000"/>
                          </a:solidFill>
                          <a:effectLst/>
                        </a:rPr>
                        <a:t>1.39E-09</a:t>
                      </a:r>
                      <a:endParaRPr lang="en-GB" sz="1100" b="0"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GB" sz="1100" b="0" u="none" strike="noStrike">
                          <a:solidFill>
                            <a:srgbClr val="000000"/>
                          </a:solidFill>
                          <a:effectLst/>
                        </a:rPr>
                        <a:t>5.55E-20</a:t>
                      </a:r>
                      <a:endParaRPr lang="en-GB" sz="1100" b="0"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GB" sz="1100" b="0" u="none" strike="noStrike" dirty="0">
                          <a:solidFill>
                            <a:srgbClr val="000000"/>
                          </a:solidFill>
                          <a:effectLst/>
                        </a:rPr>
                        <a:t>5.71E-07</a:t>
                      </a:r>
                      <a:endParaRPr lang="en-GB" sz="11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GB" sz="1100" b="0" u="none" strike="noStrike" dirty="0">
                          <a:solidFill>
                            <a:srgbClr val="000000"/>
                          </a:solidFill>
                          <a:effectLst/>
                        </a:rPr>
                        <a:t>1.77E+00</a:t>
                      </a:r>
                      <a:endParaRPr lang="en-GB" sz="1100" b="0"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3329096488"/>
                  </a:ext>
                </a:extLst>
              </a:tr>
              <a:tr h="339758">
                <a:tc>
                  <a:txBody>
                    <a:bodyPr/>
                    <a:lstStyle/>
                    <a:p>
                      <a:pPr algn="ctr" fontAlgn="t"/>
                      <a:r>
                        <a:rPr lang="en-GB" sz="1100" b="0" u="none" strike="noStrike">
                          <a:solidFill>
                            <a:srgbClr val="000000"/>
                          </a:solidFill>
                          <a:effectLst/>
                        </a:rPr>
                        <a:t>-0.3</a:t>
                      </a:r>
                      <a:endParaRPr lang="en-GB" sz="1100" b="0"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GB" sz="1100" b="0" u="none" strike="noStrike">
                          <a:solidFill>
                            <a:srgbClr val="000000"/>
                          </a:solidFill>
                          <a:effectLst/>
                        </a:rPr>
                        <a:t>700</a:t>
                      </a:r>
                      <a:endParaRPr lang="en-GB" sz="1100" b="0"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GB" sz="1100" b="0" u="none" strike="noStrike" dirty="0">
                          <a:solidFill>
                            <a:srgbClr val="000000"/>
                          </a:solidFill>
                          <a:effectLst/>
                        </a:rPr>
                        <a:t>1.93E-09</a:t>
                      </a:r>
                      <a:endParaRPr lang="en-GB" sz="11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GB" sz="1100" b="0" u="none" strike="noStrike">
                          <a:solidFill>
                            <a:srgbClr val="000000"/>
                          </a:solidFill>
                          <a:effectLst/>
                        </a:rPr>
                        <a:t>7.71E-20</a:t>
                      </a:r>
                      <a:endParaRPr lang="en-GB" sz="1100" b="0"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GB" sz="1100" b="0" u="none" strike="noStrike">
                          <a:solidFill>
                            <a:srgbClr val="000000"/>
                          </a:solidFill>
                          <a:effectLst/>
                        </a:rPr>
                        <a:t>5.71E-07</a:t>
                      </a:r>
                      <a:endParaRPr lang="en-GB" sz="1100" b="0"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GB" sz="1100" b="0" u="none" strike="noStrike">
                          <a:solidFill>
                            <a:srgbClr val="000000"/>
                          </a:solidFill>
                          <a:effectLst/>
                        </a:rPr>
                        <a:t>1.77E+00</a:t>
                      </a:r>
                      <a:endParaRPr lang="en-GB" sz="1100" b="0" i="0" u="none" strike="noStrike">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3688958577"/>
                  </a:ext>
                </a:extLst>
              </a:tr>
              <a:tr h="339758">
                <a:tc>
                  <a:txBody>
                    <a:bodyPr/>
                    <a:lstStyle/>
                    <a:p>
                      <a:pPr algn="ctr" fontAlgn="t"/>
                      <a:r>
                        <a:rPr lang="en-GB" sz="1100" b="0" u="none" strike="noStrike">
                          <a:solidFill>
                            <a:srgbClr val="000000"/>
                          </a:solidFill>
                          <a:effectLst/>
                        </a:rPr>
                        <a:t>-0.3</a:t>
                      </a:r>
                      <a:endParaRPr lang="en-GB" sz="1100" b="0"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GB" sz="1100" b="0" u="none" strike="noStrike">
                          <a:solidFill>
                            <a:srgbClr val="000000"/>
                          </a:solidFill>
                          <a:effectLst/>
                        </a:rPr>
                        <a:t>700</a:t>
                      </a:r>
                      <a:endParaRPr lang="en-GB" sz="1100" b="0"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GB" sz="1100" b="0" u="none" strike="noStrike">
                          <a:solidFill>
                            <a:srgbClr val="000000"/>
                          </a:solidFill>
                          <a:effectLst/>
                        </a:rPr>
                        <a:t>2.68E-09</a:t>
                      </a:r>
                      <a:endParaRPr lang="en-GB" sz="1100" b="0"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GB" sz="1100" b="0" u="none" strike="noStrike" dirty="0">
                          <a:solidFill>
                            <a:srgbClr val="000000"/>
                          </a:solidFill>
                          <a:effectLst/>
                        </a:rPr>
                        <a:t>1.07E-19</a:t>
                      </a:r>
                      <a:endParaRPr lang="en-GB" sz="11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GB" sz="1100" b="0" u="none" strike="noStrike" dirty="0">
                          <a:solidFill>
                            <a:srgbClr val="000000"/>
                          </a:solidFill>
                          <a:effectLst/>
                        </a:rPr>
                        <a:t>5.70E-07</a:t>
                      </a:r>
                      <a:endParaRPr lang="en-GB" sz="11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GB" sz="1100" b="0" u="none" strike="noStrike">
                          <a:solidFill>
                            <a:srgbClr val="000000"/>
                          </a:solidFill>
                          <a:effectLst/>
                        </a:rPr>
                        <a:t>1.77E+00</a:t>
                      </a:r>
                      <a:endParaRPr lang="en-GB" sz="1100" b="0" i="0" u="none" strike="noStrike">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2608888716"/>
                  </a:ext>
                </a:extLst>
              </a:tr>
              <a:tr h="339758">
                <a:tc>
                  <a:txBody>
                    <a:bodyPr/>
                    <a:lstStyle/>
                    <a:p>
                      <a:pPr algn="ctr" fontAlgn="t"/>
                      <a:r>
                        <a:rPr lang="en-GB" sz="1100" b="0" u="none" strike="noStrike">
                          <a:solidFill>
                            <a:srgbClr val="000000"/>
                          </a:solidFill>
                          <a:effectLst/>
                        </a:rPr>
                        <a:t>-0.3</a:t>
                      </a:r>
                      <a:endParaRPr lang="en-GB" sz="1100" b="0"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GB" sz="1100" b="0" u="none" strike="noStrike" dirty="0">
                          <a:solidFill>
                            <a:srgbClr val="000000"/>
                          </a:solidFill>
                          <a:effectLst/>
                        </a:rPr>
                        <a:t>700</a:t>
                      </a:r>
                      <a:endParaRPr lang="en-GB" sz="11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GB" sz="1100" b="0" u="none" strike="noStrike">
                          <a:solidFill>
                            <a:srgbClr val="000000"/>
                          </a:solidFill>
                          <a:effectLst/>
                        </a:rPr>
                        <a:t>3.73E-09</a:t>
                      </a:r>
                      <a:endParaRPr lang="en-GB" sz="1100" b="0"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GB" sz="1100" b="0" u="none" strike="noStrike">
                          <a:solidFill>
                            <a:srgbClr val="000000"/>
                          </a:solidFill>
                          <a:effectLst/>
                        </a:rPr>
                        <a:t>1.49E-19</a:t>
                      </a:r>
                      <a:endParaRPr lang="en-GB" sz="1100" b="0"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GB" sz="1100" b="0" u="none" strike="noStrike" dirty="0">
                          <a:solidFill>
                            <a:srgbClr val="000000"/>
                          </a:solidFill>
                          <a:effectLst/>
                        </a:rPr>
                        <a:t>5.69E-07</a:t>
                      </a:r>
                      <a:endParaRPr lang="en-GB" sz="11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GB" sz="1100" b="0" u="none" strike="noStrike" dirty="0">
                          <a:solidFill>
                            <a:srgbClr val="000000"/>
                          </a:solidFill>
                          <a:effectLst/>
                        </a:rPr>
                        <a:t>1.77E+00</a:t>
                      </a:r>
                      <a:endParaRPr lang="en-GB" sz="1100" b="0"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1878706888"/>
                  </a:ext>
                </a:extLst>
              </a:tr>
            </a:tbl>
          </a:graphicData>
        </a:graphic>
      </p:graphicFrame>
      <p:graphicFrame>
        <p:nvGraphicFramePr>
          <p:cNvPr id="25" name="Table 24">
            <a:extLst>
              <a:ext uri="{FF2B5EF4-FFF2-40B4-BE49-F238E27FC236}">
                <a16:creationId xmlns:a16="http://schemas.microsoft.com/office/drawing/2014/main" id="{1FE5DE15-1CA2-406E-A0AD-FA1A081DFD81}"/>
              </a:ext>
            </a:extLst>
          </p:cNvPr>
          <p:cNvGraphicFramePr>
            <a:graphicFrameLocks noGrp="1"/>
          </p:cNvGraphicFramePr>
          <p:nvPr/>
        </p:nvGraphicFramePr>
        <p:xfrm>
          <a:off x="337161" y="4105138"/>
          <a:ext cx="6423846" cy="2329102"/>
        </p:xfrm>
        <a:graphic>
          <a:graphicData uri="http://schemas.openxmlformats.org/drawingml/2006/table">
            <a:tbl>
              <a:tblPr>
                <a:tableStyleId>{C4B1156A-380E-4F78-BDF5-A606A8083BF9}</a:tableStyleId>
              </a:tblPr>
              <a:tblGrid>
                <a:gridCol w="1070641">
                  <a:extLst>
                    <a:ext uri="{9D8B030D-6E8A-4147-A177-3AD203B41FA5}">
                      <a16:colId xmlns:a16="http://schemas.microsoft.com/office/drawing/2014/main" val="747351795"/>
                    </a:ext>
                  </a:extLst>
                </a:gridCol>
                <a:gridCol w="1070641">
                  <a:extLst>
                    <a:ext uri="{9D8B030D-6E8A-4147-A177-3AD203B41FA5}">
                      <a16:colId xmlns:a16="http://schemas.microsoft.com/office/drawing/2014/main" val="330283531"/>
                    </a:ext>
                  </a:extLst>
                </a:gridCol>
                <a:gridCol w="1070641">
                  <a:extLst>
                    <a:ext uri="{9D8B030D-6E8A-4147-A177-3AD203B41FA5}">
                      <a16:colId xmlns:a16="http://schemas.microsoft.com/office/drawing/2014/main" val="3061139842"/>
                    </a:ext>
                  </a:extLst>
                </a:gridCol>
                <a:gridCol w="1070641">
                  <a:extLst>
                    <a:ext uri="{9D8B030D-6E8A-4147-A177-3AD203B41FA5}">
                      <a16:colId xmlns:a16="http://schemas.microsoft.com/office/drawing/2014/main" val="2456467018"/>
                    </a:ext>
                  </a:extLst>
                </a:gridCol>
                <a:gridCol w="1070641">
                  <a:extLst>
                    <a:ext uri="{9D8B030D-6E8A-4147-A177-3AD203B41FA5}">
                      <a16:colId xmlns:a16="http://schemas.microsoft.com/office/drawing/2014/main" val="3049903818"/>
                    </a:ext>
                  </a:extLst>
                </a:gridCol>
                <a:gridCol w="1070641">
                  <a:extLst>
                    <a:ext uri="{9D8B030D-6E8A-4147-A177-3AD203B41FA5}">
                      <a16:colId xmlns:a16="http://schemas.microsoft.com/office/drawing/2014/main" val="1681416560"/>
                    </a:ext>
                  </a:extLst>
                </a:gridCol>
              </a:tblGrid>
              <a:tr h="635857">
                <a:tc>
                  <a:txBody>
                    <a:bodyPr/>
                    <a:lstStyle/>
                    <a:p>
                      <a:pPr algn="l" fontAlgn="b"/>
                      <a:r>
                        <a:rPr lang="en-GB" sz="1100" b="0" u="none" strike="noStrike">
                          <a:solidFill>
                            <a:srgbClr val="000000"/>
                          </a:solidFill>
                          <a:effectLst/>
                        </a:rPr>
                        <a:t>Metallicity</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T_stellar</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T_gas</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P_gas</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dirty="0" err="1">
                          <a:solidFill>
                            <a:srgbClr val="000000"/>
                          </a:solidFill>
                          <a:effectLst/>
                        </a:rPr>
                        <a:t>Rho_gas</a:t>
                      </a:r>
                      <a:endParaRPr lang="en-GB"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dirty="0" err="1">
                          <a:solidFill>
                            <a:srgbClr val="000000"/>
                          </a:solidFill>
                          <a:effectLst/>
                        </a:rPr>
                        <a:t>kp</a:t>
                      </a:r>
                      <a:endParaRPr lang="en-GB"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44024609"/>
                  </a:ext>
                </a:extLst>
              </a:tr>
              <a:tr h="338649">
                <a:tc>
                  <a:txBody>
                    <a:bodyPr/>
                    <a:lstStyle/>
                    <a:p>
                      <a:pPr algn="r" fontAlgn="b"/>
                      <a:r>
                        <a:rPr lang="en-GB" sz="1100" b="0" u="none" strike="noStrike">
                          <a:solidFill>
                            <a:srgbClr val="000000"/>
                          </a:solidFill>
                          <a:effectLst/>
                        </a:rPr>
                        <a:t>-0.3</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b="0" u="none" strike="noStrike">
                          <a:solidFill>
                            <a:srgbClr val="000000"/>
                          </a:solidFill>
                          <a:effectLst/>
                        </a:rPr>
                        <a:t>3000</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b="0" u="none" strike="noStrike" dirty="0">
                          <a:solidFill>
                            <a:srgbClr val="000000"/>
                          </a:solidFill>
                          <a:effectLst/>
                        </a:rPr>
                        <a:t>700</a:t>
                      </a:r>
                      <a:endParaRPr lang="en-GB"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100" b="0" u="none" strike="noStrike">
                          <a:solidFill>
                            <a:srgbClr val="000000"/>
                          </a:solidFill>
                          <a:effectLst/>
                        </a:rPr>
                        <a:t>1.00E-09</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b="0" u="none" strike="noStrike">
                          <a:solidFill>
                            <a:srgbClr val="000000"/>
                          </a:solidFill>
                          <a:effectLst/>
                        </a:rPr>
                        <a:t>3.99E-20</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b="0" u="none" strike="noStrike">
                          <a:solidFill>
                            <a:srgbClr val="000000"/>
                          </a:solidFill>
                          <a:effectLst/>
                        </a:rPr>
                        <a:t>7.77E+00</a:t>
                      </a:r>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49533520"/>
                  </a:ext>
                </a:extLst>
              </a:tr>
              <a:tr h="338649">
                <a:tc>
                  <a:txBody>
                    <a:bodyPr/>
                    <a:lstStyle/>
                    <a:p>
                      <a:pPr algn="r" fontAlgn="b"/>
                      <a:r>
                        <a:rPr lang="en-GB" sz="1100" b="0" u="none" strike="noStrike">
                          <a:solidFill>
                            <a:srgbClr val="000000"/>
                          </a:solidFill>
                          <a:effectLst/>
                        </a:rPr>
                        <a:t>-0.3</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b="0" u="none" strike="noStrike">
                          <a:solidFill>
                            <a:srgbClr val="000000"/>
                          </a:solidFill>
                          <a:effectLst/>
                        </a:rPr>
                        <a:t>3000</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b="0" u="none" strike="noStrike" dirty="0">
                          <a:solidFill>
                            <a:srgbClr val="000000"/>
                          </a:solidFill>
                          <a:effectLst/>
                        </a:rPr>
                        <a:t>700</a:t>
                      </a:r>
                      <a:endParaRPr lang="en-GB"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100" b="0" u="none" strike="noStrike">
                          <a:solidFill>
                            <a:srgbClr val="000000"/>
                          </a:solidFill>
                          <a:effectLst/>
                        </a:rPr>
                        <a:t>1.39E-09</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b="0" u="none" strike="noStrike">
                          <a:solidFill>
                            <a:srgbClr val="000000"/>
                          </a:solidFill>
                          <a:effectLst/>
                        </a:rPr>
                        <a:t>5.55E-20</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b="0" u="none" strike="noStrike" dirty="0">
                          <a:solidFill>
                            <a:srgbClr val="000000"/>
                          </a:solidFill>
                          <a:effectLst/>
                        </a:rPr>
                        <a:t>7.77E+00</a:t>
                      </a:r>
                      <a:endParaRPr lang="en-GB"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43191791"/>
                  </a:ext>
                </a:extLst>
              </a:tr>
              <a:tr h="338649">
                <a:tc>
                  <a:txBody>
                    <a:bodyPr/>
                    <a:lstStyle/>
                    <a:p>
                      <a:pPr algn="r" fontAlgn="b"/>
                      <a:r>
                        <a:rPr lang="en-GB" sz="1100" b="0" u="none" strike="noStrike">
                          <a:solidFill>
                            <a:srgbClr val="000000"/>
                          </a:solidFill>
                          <a:effectLst/>
                        </a:rPr>
                        <a:t>-0.3</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b="0" u="none" strike="noStrike">
                          <a:solidFill>
                            <a:srgbClr val="000000"/>
                          </a:solidFill>
                          <a:effectLst/>
                        </a:rPr>
                        <a:t>3000</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b="0" u="none" strike="noStrike">
                          <a:solidFill>
                            <a:srgbClr val="000000"/>
                          </a:solidFill>
                          <a:effectLst/>
                        </a:rPr>
                        <a:t>700</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b="0" u="none" strike="noStrike">
                          <a:solidFill>
                            <a:srgbClr val="000000"/>
                          </a:solidFill>
                          <a:effectLst/>
                        </a:rPr>
                        <a:t>1.93E-09</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b="0" u="none" strike="noStrike">
                          <a:solidFill>
                            <a:srgbClr val="000000"/>
                          </a:solidFill>
                          <a:effectLst/>
                        </a:rPr>
                        <a:t>7.71E-20</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b="0" u="none" strike="noStrike" dirty="0">
                          <a:solidFill>
                            <a:srgbClr val="000000"/>
                          </a:solidFill>
                          <a:effectLst/>
                        </a:rPr>
                        <a:t>7.77E+00</a:t>
                      </a:r>
                      <a:endParaRPr lang="en-GB"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28703292"/>
                  </a:ext>
                </a:extLst>
              </a:tr>
              <a:tr h="338649">
                <a:tc>
                  <a:txBody>
                    <a:bodyPr/>
                    <a:lstStyle/>
                    <a:p>
                      <a:pPr algn="r" fontAlgn="b"/>
                      <a:r>
                        <a:rPr lang="en-GB" sz="1100" b="0" u="none" strike="noStrike">
                          <a:solidFill>
                            <a:srgbClr val="000000"/>
                          </a:solidFill>
                          <a:effectLst/>
                        </a:rPr>
                        <a:t>-0.3</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b="0" u="none" strike="noStrike">
                          <a:solidFill>
                            <a:srgbClr val="000000"/>
                          </a:solidFill>
                          <a:effectLst/>
                        </a:rPr>
                        <a:t>3000</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b="0" u="none" strike="noStrike">
                          <a:solidFill>
                            <a:srgbClr val="000000"/>
                          </a:solidFill>
                          <a:effectLst/>
                        </a:rPr>
                        <a:t>700</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b="0" u="none" strike="noStrike">
                          <a:solidFill>
                            <a:srgbClr val="000000"/>
                          </a:solidFill>
                          <a:effectLst/>
                        </a:rPr>
                        <a:t>2.68E-09</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b="0" u="none" strike="noStrike">
                          <a:solidFill>
                            <a:srgbClr val="000000"/>
                          </a:solidFill>
                          <a:effectLst/>
                        </a:rPr>
                        <a:t>1.07E-19</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b="0" u="none" strike="noStrike">
                          <a:solidFill>
                            <a:srgbClr val="000000"/>
                          </a:solidFill>
                          <a:effectLst/>
                        </a:rPr>
                        <a:t>7.76E+00</a:t>
                      </a:r>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9366321"/>
                  </a:ext>
                </a:extLst>
              </a:tr>
              <a:tr h="338649">
                <a:tc>
                  <a:txBody>
                    <a:bodyPr/>
                    <a:lstStyle/>
                    <a:p>
                      <a:pPr algn="r" fontAlgn="b"/>
                      <a:r>
                        <a:rPr lang="en-GB" sz="1100" b="0" u="none" strike="noStrike" dirty="0">
                          <a:solidFill>
                            <a:srgbClr val="000000"/>
                          </a:solidFill>
                          <a:effectLst/>
                        </a:rPr>
                        <a:t>-0.3</a:t>
                      </a:r>
                      <a:endParaRPr lang="en-GB"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100" b="0" u="none" strike="noStrike">
                          <a:solidFill>
                            <a:srgbClr val="000000"/>
                          </a:solidFill>
                          <a:effectLst/>
                        </a:rPr>
                        <a:t>3000</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b="0" u="none" strike="noStrike">
                          <a:solidFill>
                            <a:srgbClr val="000000"/>
                          </a:solidFill>
                          <a:effectLst/>
                        </a:rPr>
                        <a:t>700</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b="0" u="none" strike="noStrike">
                          <a:solidFill>
                            <a:srgbClr val="000000"/>
                          </a:solidFill>
                          <a:effectLst/>
                        </a:rPr>
                        <a:t>3.73E-09</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b="0" u="none" strike="noStrike">
                          <a:solidFill>
                            <a:srgbClr val="000000"/>
                          </a:solidFill>
                          <a:effectLst/>
                        </a:rPr>
                        <a:t>1.49E-19</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b="0" u="none" strike="noStrike" dirty="0">
                          <a:solidFill>
                            <a:srgbClr val="000000"/>
                          </a:solidFill>
                          <a:effectLst/>
                        </a:rPr>
                        <a:t>7.76E+00</a:t>
                      </a:r>
                      <a:endParaRPr lang="en-GB"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5034037"/>
                  </a:ext>
                </a:extLst>
              </a:tr>
            </a:tbl>
          </a:graphicData>
        </a:graphic>
      </p:graphicFrame>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1A02F72A-2215-93F8-FE33-61A764C4AAA4}"/>
                  </a:ext>
                </a:extLst>
              </p:cNvPr>
              <p:cNvSpPr txBox="1"/>
              <p:nvPr/>
            </p:nvSpPr>
            <p:spPr>
              <a:xfrm>
                <a:off x="7457218" y="4790152"/>
                <a:ext cx="1754293" cy="4116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i="0">
                              <a:latin typeface="Cambria Math" panose="02040503050406030204" pitchFamily="18" charset="0"/>
                            </a:rPr>
                            <m:t>κ</m:t>
                          </m:r>
                        </m:e>
                        <m:sub>
                          <m:r>
                            <a:rPr lang="en-US" i="1">
                              <a:latin typeface="Cambria Math" panose="02040503050406030204" pitchFamily="18" charset="0"/>
                            </a:rPr>
                            <m:t>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𝑇</m:t>
                                      </m:r>
                                    </m:e>
                                    <m:sub>
                                      <m:r>
                                        <a:rPr lang="en-GB" b="0" i="1" smtClean="0">
                                          <a:latin typeface="Cambria Math" panose="02040503050406030204" pitchFamily="18" charset="0"/>
                                        </a:rPr>
                                        <m:t>∗</m:t>
                                      </m:r>
                                    </m:sub>
                                  </m:sSub>
                                  <m:r>
                                    <a:rPr lang="en-GB" b="0" i="1" smtClean="0">
                                      <a:latin typeface="Cambria Math" panose="02040503050406030204" pitchFamily="18" charset="0"/>
                                    </a:rPr>
                                    <m:t>,</m:t>
                                  </m:r>
                                  <m:r>
                                    <a:rPr lang="en-US" i="1">
                                      <a:latin typeface="Cambria Math" panose="02040503050406030204" pitchFamily="18" charset="0"/>
                                    </a:rPr>
                                    <m:t>𝑇</m:t>
                                  </m:r>
                                </m:e>
                                <m:sub>
                                  <m:r>
                                    <a:rPr lang="en-US" i="1">
                                      <a:latin typeface="Cambria Math" panose="02040503050406030204" pitchFamily="18" charset="0"/>
                                    </a:rPr>
                                    <m:t>𝑔𝑎𝑠</m:t>
                                  </m:r>
                                </m:sub>
                              </m:sSub>
                              <m:r>
                                <a:rPr lang="en-GB" b="0" i="1" smtClean="0">
                                  <a:latin typeface="Cambria Math" panose="02040503050406030204" pitchFamily="18" charset="0"/>
                                </a:rPr>
                                <m:t>=</m:t>
                              </m:r>
                              <m:r>
                                <a:rPr lang="en-US" i="1">
                                  <a:latin typeface="Cambria Math" panose="02040503050406030204" pitchFamily="18" charset="0"/>
                                </a:rPr>
                                <m:t>𝑇</m:t>
                              </m:r>
                            </m:e>
                            <m:sub>
                              <m:r>
                                <a:rPr lang="en-GB" b="0" i="1" smtClean="0">
                                  <a:latin typeface="Cambria Math" panose="02040503050406030204" pitchFamily="18" charset="0"/>
                                </a:rPr>
                                <m:t>∗</m:t>
                              </m:r>
                            </m:sub>
                          </m:sSub>
                          <m:r>
                            <a:rPr lang="en-US" i="1" smtClean="0">
                              <a:latin typeface="Cambria Math" panose="02040503050406030204" pitchFamily="18" charset="0"/>
                            </a:rPr>
                            <m:t> </m:t>
                          </m:r>
                        </m:e>
                      </m:d>
                    </m:oMath>
                  </m:oMathPara>
                </a14:m>
                <a:endParaRPr lang="en-GB" dirty="0"/>
              </a:p>
            </p:txBody>
          </p:sp>
        </mc:Choice>
        <mc:Fallback xmlns="">
          <p:sp>
            <p:nvSpPr>
              <p:cNvPr id="35" name="TextBox 34">
                <a:extLst>
                  <a:ext uri="{FF2B5EF4-FFF2-40B4-BE49-F238E27FC236}">
                    <a16:creationId xmlns:a16="http://schemas.microsoft.com/office/drawing/2014/main" id="{1A02F72A-2215-93F8-FE33-61A764C4AAA4}"/>
                  </a:ext>
                </a:extLst>
              </p:cNvPr>
              <p:cNvSpPr txBox="1">
                <a:spLocks noRot="1" noChangeAspect="1" noMove="1" noResize="1" noEditPoints="1" noAdjustHandles="1" noChangeArrowheads="1" noChangeShapeType="1" noTextEdit="1"/>
              </p:cNvSpPr>
              <p:nvPr/>
            </p:nvSpPr>
            <p:spPr>
              <a:xfrm>
                <a:off x="7457218" y="4790152"/>
                <a:ext cx="1754293" cy="411651"/>
              </a:xfrm>
              <a:prstGeom prst="rect">
                <a:avLst/>
              </a:prstGeom>
              <a:blipFill>
                <a:blip r:embed="rId3"/>
                <a:stretch>
                  <a:fillRect r="-1042" b="-597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BB8D7D2-91F6-0102-58E5-F34D3E40EDED}"/>
                  </a:ext>
                </a:extLst>
              </p:cNvPr>
              <p:cNvSpPr txBox="1"/>
              <p:nvPr/>
            </p:nvSpPr>
            <p:spPr>
              <a:xfrm>
                <a:off x="7506544" y="5658448"/>
                <a:ext cx="1173790" cy="4116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i="0">
                              <a:latin typeface="Cambria Math" panose="02040503050406030204" pitchFamily="18" charset="0"/>
                            </a:rPr>
                            <m:t>κ</m:t>
                          </m:r>
                        </m:e>
                        <m:sub>
                          <m:r>
                            <a:rPr lang="en-US" i="1">
                              <a:latin typeface="Cambria Math" panose="02040503050406030204" pitchFamily="18" charset="0"/>
                            </a:rPr>
                            <m:t>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𝑇</m:t>
                                  </m:r>
                                </m:e>
                                <m:sub>
                                  <m:r>
                                    <a:rPr lang="en-GB" i="1">
                                      <a:latin typeface="Cambria Math" panose="02040503050406030204" pitchFamily="18" charset="0"/>
                                    </a:rPr>
                                    <m:t>∗</m:t>
                                  </m:r>
                                </m:sub>
                              </m:sSub>
                              <m:r>
                                <a:rPr lang="en-GB" i="1">
                                  <a:latin typeface="Cambria Math" panose="02040503050406030204" pitchFamily="18" charset="0"/>
                                </a:rPr>
                                <m:t>,</m:t>
                              </m:r>
                              <m:r>
                                <a:rPr lang="en-US" i="1">
                                  <a:latin typeface="Cambria Math" panose="02040503050406030204" pitchFamily="18" charset="0"/>
                                </a:rPr>
                                <m:t>𝑇</m:t>
                              </m:r>
                            </m:e>
                            <m:sub>
                              <m:r>
                                <a:rPr lang="en-US" i="1">
                                  <a:latin typeface="Cambria Math" panose="02040503050406030204" pitchFamily="18" charset="0"/>
                                </a:rPr>
                                <m:t>𝑔𝑎𝑠</m:t>
                              </m:r>
                            </m:sub>
                          </m:sSub>
                        </m:e>
                      </m:d>
                    </m:oMath>
                  </m:oMathPara>
                </a14:m>
                <a:endParaRPr lang="en-GB" dirty="0"/>
              </a:p>
            </p:txBody>
          </p:sp>
        </mc:Choice>
        <mc:Fallback xmlns="">
          <p:sp>
            <p:nvSpPr>
              <p:cNvPr id="36" name="TextBox 35">
                <a:extLst>
                  <a:ext uri="{FF2B5EF4-FFF2-40B4-BE49-F238E27FC236}">
                    <a16:creationId xmlns:a16="http://schemas.microsoft.com/office/drawing/2014/main" id="{4BB8D7D2-91F6-0102-58E5-F34D3E40EDED}"/>
                  </a:ext>
                </a:extLst>
              </p:cNvPr>
              <p:cNvSpPr txBox="1">
                <a:spLocks noRot="1" noChangeAspect="1" noMove="1" noResize="1" noEditPoints="1" noAdjustHandles="1" noChangeArrowheads="1" noChangeShapeType="1" noTextEdit="1"/>
              </p:cNvSpPr>
              <p:nvPr/>
            </p:nvSpPr>
            <p:spPr>
              <a:xfrm>
                <a:off x="7506544" y="5658448"/>
                <a:ext cx="1173790" cy="411651"/>
              </a:xfrm>
              <a:prstGeom prst="rect">
                <a:avLst/>
              </a:prstGeom>
              <a:blipFill>
                <a:blip r:embed="rId4"/>
                <a:stretch>
                  <a:fillRect r="-4663" b="-4412"/>
                </a:stretch>
              </a:blipFill>
            </p:spPr>
            <p:txBody>
              <a:bodyPr/>
              <a:lstStyle/>
              <a:p>
                <a:r>
                  <a:rPr lang="en-GB">
                    <a:noFill/>
                  </a:rPr>
                  <a:t> </a:t>
                </a:r>
              </a:p>
            </p:txBody>
          </p:sp>
        </mc:Fallback>
      </mc:AlternateContent>
      <p:sp>
        <p:nvSpPr>
          <p:cNvPr id="37" name="TextBox 36">
            <a:extLst>
              <a:ext uri="{FF2B5EF4-FFF2-40B4-BE49-F238E27FC236}">
                <a16:creationId xmlns:a16="http://schemas.microsoft.com/office/drawing/2014/main" id="{F7075F2E-7EBF-1286-AA97-10665118A413}"/>
              </a:ext>
            </a:extLst>
          </p:cNvPr>
          <p:cNvSpPr txBox="1"/>
          <p:nvPr/>
        </p:nvSpPr>
        <p:spPr>
          <a:xfrm>
            <a:off x="7109590" y="4409139"/>
            <a:ext cx="3744727" cy="509676"/>
          </a:xfrm>
          <a:prstGeom prst="rect">
            <a:avLst/>
          </a:prstGeom>
        </p:spPr>
        <p:txBody>
          <a:bodyPr vert="horz" lIns="91440" tIns="45720" rIns="91440" bIns="45720" rtlCol="0">
            <a:noAutofit/>
          </a:bodyPr>
          <a:lstStyle/>
          <a:p>
            <a:pPr defTabSz="914400">
              <a:lnSpc>
                <a:spcPct val="90000"/>
              </a:lnSpc>
              <a:spcAft>
                <a:spcPts val="600"/>
              </a:spcAft>
              <a:buClr>
                <a:schemeClr val="tx1"/>
              </a:buClr>
              <a:buSzPct val="80000"/>
            </a:pPr>
            <a:r>
              <a:rPr lang="en-US" dirty="0"/>
              <a:t>Single- Temperature Planck Mean</a:t>
            </a:r>
          </a:p>
        </p:txBody>
      </p:sp>
      <p:sp>
        <p:nvSpPr>
          <p:cNvPr id="38" name="TextBox 37">
            <a:extLst>
              <a:ext uri="{FF2B5EF4-FFF2-40B4-BE49-F238E27FC236}">
                <a16:creationId xmlns:a16="http://schemas.microsoft.com/office/drawing/2014/main" id="{BCE2F70E-13CD-53BC-21D6-9661B4C4E564}"/>
              </a:ext>
            </a:extLst>
          </p:cNvPr>
          <p:cNvSpPr txBox="1"/>
          <p:nvPr/>
        </p:nvSpPr>
        <p:spPr>
          <a:xfrm>
            <a:off x="7109590" y="5354312"/>
            <a:ext cx="3695693" cy="509676"/>
          </a:xfrm>
          <a:prstGeom prst="rect">
            <a:avLst/>
          </a:prstGeom>
        </p:spPr>
        <p:txBody>
          <a:bodyPr vert="horz" lIns="91440" tIns="45720" rIns="91440" bIns="45720" rtlCol="0">
            <a:noAutofit/>
          </a:bodyPr>
          <a:lstStyle/>
          <a:p>
            <a:pPr defTabSz="914400">
              <a:lnSpc>
                <a:spcPct val="90000"/>
              </a:lnSpc>
              <a:spcAft>
                <a:spcPts val="600"/>
              </a:spcAft>
              <a:buClr>
                <a:schemeClr val="tx1"/>
              </a:buClr>
              <a:buSzPct val="80000"/>
            </a:pPr>
            <a:r>
              <a:rPr lang="en-US" dirty="0"/>
              <a:t>Two- Temperature Planck Mean</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2883ED93-BB35-8AC8-2829-A7C4A0CBD5F8}"/>
                  </a:ext>
                </a:extLst>
              </p:cNvPr>
              <p:cNvSpPr txBox="1"/>
              <p:nvPr/>
            </p:nvSpPr>
            <p:spPr>
              <a:xfrm>
                <a:off x="7204924" y="1411755"/>
                <a:ext cx="1777030"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500" i="1" smtClean="0">
                          <a:latin typeface="Cambria Math" panose="02040503050406030204" pitchFamily="18" charset="0"/>
                        </a:rPr>
                        <m:t>𝑃</m:t>
                      </m:r>
                      <m:r>
                        <a:rPr lang="en-GB" sz="1500" i="0">
                          <a:latin typeface="Cambria Math" panose="02040503050406030204" pitchFamily="18" charset="0"/>
                        </a:rPr>
                        <m:t> =</m:t>
                      </m:r>
                      <m:f>
                        <m:fPr>
                          <m:ctrlPr>
                            <a:rPr lang="en-GB" sz="1500" i="1">
                              <a:solidFill>
                                <a:srgbClr val="836967"/>
                              </a:solidFill>
                              <a:latin typeface="Cambria Math" panose="02040503050406030204" pitchFamily="18" charset="0"/>
                            </a:rPr>
                          </m:ctrlPr>
                        </m:fPr>
                        <m:num>
                          <m:sSub>
                            <m:sSubPr>
                              <m:ctrlPr>
                                <a:rPr lang="en-GB" sz="1500" i="1">
                                  <a:solidFill>
                                    <a:srgbClr val="836967"/>
                                  </a:solidFill>
                                  <a:latin typeface="Cambria Math" panose="02040503050406030204" pitchFamily="18" charset="0"/>
                                </a:rPr>
                              </m:ctrlPr>
                            </m:sSubPr>
                            <m:e>
                              <m:r>
                                <a:rPr lang="en-GB" sz="1500" i="1">
                                  <a:latin typeface="Cambria Math" panose="02040503050406030204" pitchFamily="18" charset="0"/>
                                </a:rPr>
                                <m:t>𝑘</m:t>
                              </m:r>
                            </m:e>
                            <m:sub>
                              <m:r>
                                <a:rPr lang="en-GB" sz="1500" i="1">
                                  <a:latin typeface="Cambria Math" panose="02040503050406030204" pitchFamily="18" charset="0"/>
                                </a:rPr>
                                <m:t>𝑏</m:t>
                              </m:r>
                            </m:sub>
                          </m:sSub>
                          <m:sSub>
                            <m:sSubPr>
                              <m:ctrlPr>
                                <a:rPr lang="en-GB" sz="1500" i="1">
                                  <a:solidFill>
                                    <a:srgbClr val="836967"/>
                                  </a:solidFill>
                                  <a:latin typeface="Cambria Math" panose="02040503050406030204" pitchFamily="18" charset="0"/>
                                </a:rPr>
                              </m:ctrlPr>
                            </m:sSubPr>
                            <m:e>
                              <m:r>
                                <a:rPr lang="en-GB" sz="1500" i="1">
                                  <a:latin typeface="Cambria Math" panose="02040503050406030204" pitchFamily="18" charset="0"/>
                                </a:rPr>
                                <m:t>𝑇</m:t>
                              </m:r>
                            </m:e>
                            <m:sub>
                              <m:r>
                                <a:rPr lang="en-GB" sz="1500" i="1">
                                  <a:latin typeface="Cambria Math" panose="02040503050406030204" pitchFamily="18" charset="0"/>
                                </a:rPr>
                                <m:t>𝑔𝑎𝑠</m:t>
                              </m:r>
                            </m:sub>
                          </m:sSub>
                          <m:r>
                            <a:rPr lang="en-GB" sz="1500" i="0">
                              <a:latin typeface="Cambria Math" panose="02040503050406030204" pitchFamily="18" charset="0"/>
                            </a:rPr>
                            <m:t> </m:t>
                          </m:r>
                          <m:r>
                            <a:rPr lang="en-GB" sz="1500" i="1">
                              <a:latin typeface="Cambria Math" panose="02040503050406030204" pitchFamily="18" charset="0"/>
                            </a:rPr>
                            <m:t>𝜌</m:t>
                          </m:r>
                          <m:d>
                            <m:dPr>
                              <m:ctrlPr>
                                <a:rPr lang="en-GB" sz="1500" i="1">
                                  <a:latin typeface="Cambria Math" panose="02040503050406030204" pitchFamily="18" charset="0"/>
                                </a:rPr>
                              </m:ctrlPr>
                            </m:dPr>
                            <m:e>
                              <m:r>
                                <a:rPr lang="en-GB" sz="1500" i="1">
                                  <a:latin typeface="Cambria Math" panose="02040503050406030204" pitchFamily="18" charset="0"/>
                                </a:rPr>
                                <m:t>𝑅</m:t>
                              </m:r>
                            </m:e>
                          </m:d>
                        </m:num>
                        <m:den>
                          <m:r>
                            <a:rPr lang="en-GB" sz="1500" i="1">
                              <a:latin typeface="Cambria Math" panose="02040503050406030204" pitchFamily="18" charset="0"/>
                            </a:rPr>
                            <m:t>𝜇</m:t>
                          </m:r>
                          <m:sSub>
                            <m:sSubPr>
                              <m:ctrlPr>
                                <a:rPr lang="en-GB" sz="1500" i="1">
                                  <a:solidFill>
                                    <a:srgbClr val="836967"/>
                                  </a:solidFill>
                                  <a:latin typeface="Cambria Math" panose="02040503050406030204" pitchFamily="18" charset="0"/>
                                </a:rPr>
                              </m:ctrlPr>
                            </m:sSubPr>
                            <m:e>
                              <m:r>
                                <a:rPr lang="en-GB" sz="1500" i="1">
                                  <a:latin typeface="Cambria Math" panose="02040503050406030204" pitchFamily="18" charset="0"/>
                                </a:rPr>
                                <m:t>𝑚</m:t>
                              </m:r>
                            </m:e>
                            <m:sub>
                              <m:r>
                                <a:rPr lang="en-GB" sz="1500" i="1">
                                  <a:latin typeface="Cambria Math" panose="02040503050406030204" pitchFamily="18" charset="0"/>
                                </a:rPr>
                                <m:t>𝐻</m:t>
                              </m:r>
                            </m:sub>
                          </m:sSub>
                        </m:den>
                      </m:f>
                    </m:oMath>
                  </m:oMathPara>
                </a14:m>
                <a:endParaRPr lang="en-GB" sz="1500" dirty="0"/>
              </a:p>
            </p:txBody>
          </p:sp>
        </mc:Choice>
        <mc:Fallback xmlns="">
          <p:sp>
            <p:nvSpPr>
              <p:cNvPr id="43" name="TextBox 42">
                <a:extLst>
                  <a:ext uri="{FF2B5EF4-FFF2-40B4-BE49-F238E27FC236}">
                    <a16:creationId xmlns:a16="http://schemas.microsoft.com/office/drawing/2014/main" id="{2883ED93-BB35-8AC8-2829-A7C4A0CBD5F8}"/>
                  </a:ext>
                </a:extLst>
              </p:cNvPr>
              <p:cNvSpPr txBox="1">
                <a:spLocks noRot="1" noChangeAspect="1" noMove="1" noResize="1" noEditPoints="1" noAdjustHandles="1" noChangeArrowheads="1" noChangeShapeType="1" noTextEdit="1"/>
              </p:cNvSpPr>
              <p:nvPr/>
            </p:nvSpPr>
            <p:spPr>
              <a:xfrm>
                <a:off x="7204924" y="1411755"/>
                <a:ext cx="1777030" cy="584840"/>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4B191CCA-1DC0-023E-6491-7432B295C761}"/>
                  </a:ext>
                </a:extLst>
              </p:cNvPr>
              <p:cNvSpPr txBox="1"/>
              <p:nvPr/>
            </p:nvSpPr>
            <p:spPr>
              <a:xfrm>
                <a:off x="7436872" y="2929540"/>
                <a:ext cx="1406186" cy="6677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GB" sz="120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ρ</m:t>
                      </m:r>
                      <m:r>
                        <m:rPr>
                          <m:nor/>
                        </m:rPr>
                        <a:rPr lang="en-GB" sz="120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GB" sz="1200" i="1">
                              <a:solidFill>
                                <a:schemeClr val="tx1"/>
                              </a:solidFill>
                              <a:effectLst/>
                              <a:latin typeface="Cambria Math" panose="02040503050406030204" pitchFamily="18" charset="0"/>
                              <a:ea typeface="Times New Roman" panose="02020603050405020304" pitchFamily="18" charset="0"/>
                            </a:rPr>
                          </m:ctrlPr>
                        </m:fPr>
                        <m:num>
                          <m:r>
                            <m:rPr>
                              <m:nor/>
                            </m:rPr>
                            <a:rPr lang="en-GB" sz="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Σ</m:t>
                          </m:r>
                        </m:num>
                        <m:den>
                          <m:rad>
                            <m:radPr>
                              <m:degHide m:val="on"/>
                              <m:ctrlPr>
                                <a:rPr lang="en-GB" sz="1200" i="1">
                                  <a:solidFill>
                                    <a:schemeClr val="tx1"/>
                                  </a:solidFill>
                                  <a:effectLst/>
                                  <a:latin typeface="Cambria Math" panose="02040503050406030204" pitchFamily="18" charset="0"/>
                                  <a:ea typeface="Times New Roman" panose="02020603050405020304" pitchFamily="18" charset="0"/>
                                </a:rPr>
                              </m:ctrlPr>
                            </m:radPr>
                            <m:deg/>
                            <m:e>
                              <m:d>
                                <m:dPr>
                                  <m:ctrlPr>
                                    <a:rPr lang="en-GB" sz="1200" i="1">
                                      <a:solidFill>
                                        <a:schemeClr val="tx1"/>
                                      </a:solidFill>
                                      <a:effectLst/>
                                      <a:latin typeface="Cambria Math" panose="02040503050406030204" pitchFamily="18" charset="0"/>
                                      <a:ea typeface="Times New Roman" panose="02020603050405020304" pitchFamily="18" charset="0"/>
                                    </a:rPr>
                                  </m:ctrlPr>
                                </m:dPr>
                                <m:e>
                                  <m:r>
                                    <m:rPr>
                                      <m:nor/>
                                    </m:rPr>
                                    <a:rPr lang="en-GB" sz="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r>
                                    <m:rPr>
                                      <m:nor/>
                                    </m:rPr>
                                    <a:rPr lang="en-GB" sz="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π</m:t>
                                  </m:r>
                                  <m:r>
                                    <m:rPr>
                                      <m:nor/>
                                    </m:rPr>
                                    <a:rPr lang="en-GB" sz="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n-GB" sz="1200" i="1">
                                          <a:solidFill>
                                            <a:schemeClr val="tx1"/>
                                          </a:solidFill>
                                          <a:effectLst/>
                                          <a:latin typeface="Cambria Math" panose="02040503050406030204" pitchFamily="18" charset="0"/>
                                          <a:ea typeface="Times New Roman" panose="02020603050405020304" pitchFamily="18" charset="0"/>
                                        </a:rPr>
                                      </m:ctrlPr>
                                    </m:sSubSupPr>
                                    <m:e>
                                      <m:r>
                                        <m:rPr>
                                          <m:nor/>
                                        </m:rPr>
                                        <a:rPr lang="en-GB" sz="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H</m:t>
                                      </m:r>
                                    </m:e>
                                    <m:sub>
                                      <m:r>
                                        <m:rPr>
                                          <m:nor/>
                                        </m:rPr>
                                        <a:rPr lang="en-GB" sz="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p</m:t>
                                      </m:r>
                                    </m:sub>
                                    <m:sup>
                                      <m:r>
                                        <m:rPr>
                                          <m:nor/>
                                        </m:rPr>
                                        <a:rPr lang="en-GB" sz="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bSup>
                                  <m:r>
                                    <m:rPr>
                                      <m:nor/>
                                    </m:rPr>
                                    <a:rPr lang="en-GB" sz="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e>
                              </m:d>
                            </m:e>
                          </m:rad>
                        </m:den>
                      </m:f>
                    </m:oMath>
                  </m:oMathPara>
                </a14:m>
                <a:endParaRPr lang="en-GB" sz="1200" dirty="0">
                  <a:solidFill>
                    <a:schemeClr val="tx1"/>
                  </a:solidFill>
                </a:endParaRPr>
              </a:p>
            </p:txBody>
          </p:sp>
        </mc:Choice>
        <mc:Fallback xmlns="">
          <p:sp>
            <p:nvSpPr>
              <p:cNvPr id="47" name="TextBox 46">
                <a:extLst>
                  <a:ext uri="{FF2B5EF4-FFF2-40B4-BE49-F238E27FC236}">
                    <a16:creationId xmlns:a16="http://schemas.microsoft.com/office/drawing/2014/main" id="{4B191CCA-1DC0-023E-6491-7432B295C761}"/>
                  </a:ext>
                </a:extLst>
              </p:cNvPr>
              <p:cNvSpPr txBox="1">
                <a:spLocks noRot="1" noChangeAspect="1" noMove="1" noResize="1" noEditPoints="1" noAdjustHandles="1" noChangeArrowheads="1" noChangeShapeType="1" noTextEdit="1"/>
              </p:cNvSpPr>
              <p:nvPr/>
            </p:nvSpPr>
            <p:spPr>
              <a:xfrm>
                <a:off x="7436872" y="2929540"/>
                <a:ext cx="1406186" cy="667747"/>
              </a:xfrm>
              <a:prstGeom prst="rect">
                <a:avLst/>
              </a:prstGeom>
              <a:blipFill>
                <a:blip r:embed="rId6"/>
                <a:stretch>
                  <a:fillRect/>
                </a:stretch>
              </a:blipFill>
            </p:spPr>
            <p:txBody>
              <a:bodyPr/>
              <a:lstStyle/>
              <a:p>
                <a:r>
                  <a:rPr lang="en-GB">
                    <a:noFill/>
                  </a:rPr>
                  <a:t> </a:t>
                </a:r>
              </a:p>
            </p:txBody>
          </p:sp>
        </mc:Fallback>
      </mc:AlternateContent>
      <p:sp>
        <p:nvSpPr>
          <p:cNvPr id="48" name="TextBox 47">
            <a:extLst>
              <a:ext uri="{FF2B5EF4-FFF2-40B4-BE49-F238E27FC236}">
                <a16:creationId xmlns:a16="http://schemas.microsoft.com/office/drawing/2014/main" id="{86ACE490-D85B-47DD-C9C6-42E586A6CC7D}"/>
              </a:ext>
            </a:extLst>
          </p:cNvPr>
          <p:cNvSpPr txBox="1"/>
          <p:nvPr/>
        </p:nvSpPr>
        <p:spPr>
          <a:xfrm>
            <a:off x="7204924" y="1047842"/>
            <a:ext cx="1638134" cy="363913"/>
          </a:xfrm>
          <a:prstGeom prst="rect">
            <a:avLst/>
          </a:prstGeom>
        </p:spPr>
        <p:txBody>
          <a:bodyPr vert="horz" lIns="91440" tIns="45720" rIns="91440" bIns="45720" rtlCol="0">
            <a:noAutofit/>
          </a:bodyPr>
          <a:lstStyle/>
          <a:p>
            <a:pPr defTabSz="914400">
              <a:lnSpc>
                <a:spcPct val="90000"/>
              </a:lnSpc>
              <a:spcAft>
                <a:spcPts val="600"/>
              </a:spcAft>
              <a:buClr>
                <a:schemeClr val="tx1"/>
              </a:buClr>
              <a:buSzPct val="80000"/>
            </a:pPr>
            <a:r>
              <a:rPr lang="en-US" dirty="0"/>
              <a:t>Pressure</a:t>
            </a: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74014B6A-D38F-B5B8-5E9D-7E0A004DAB83}"/>
                  </a:ext>
                </a:extLst>
              </p:cNvPr>
              <p:cNvSpPr txBox="1"/>
              <p:nvPr/>
            </p:nvSpPr>
            <p:spPr>
              <a:xfrm>
                <a:off x="7282381" y="2036187"/>
                <a:ext cx="2103968" cy="3231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GB" sz="1500" i="1" smtClean="0">
                              <a:solidFill>
                                <a:srgbClr val="836967"/>
                              </a:solidFill>
                              <a:latin typeface="Cambria Math" panose="02040503050406030204" pitchFamily="18" charset="0"/>
                            </a:rPr>
                          </m:ctrlPr>
                        </m:dPr>
                        <m:e>
                          <m:sSup>
                            <m:sSupPr>
                              <m:ctrlPr>
                                <a:rPr lang="en-GB" sz="1500" i="1">
                                  <a:solidFill>
                                    <a:srgbClr val="836967"/>
                                  </a:solidFill>
                                  <a:latin typeface="Cambria Math" panose="02040503050406030204" pitchFamily="18" charset="0"/>
                                </a:rPr>
                              </m:ctrlPr>
                            </m:sSupPr>
                            <m:e>
                              <m:r>
                                <a:rPr lang="en-GB" sz="1500">
                                  <a:latin typeface="Cambria Math" panose="02040503050406030204" pitchFamily="18" charset="0"/>
                                </a:rPr>
                                <m:t>10</m:t>
                              </m:r>
                            </m:e>
                            <m:sup>
                              <m:r>
                                <a:rPr lang="en-GB" sz="1500" i="0">
                                  <a:latin typeface="Cambria Math" panose="02040503050406030204" pitchFamily="18" charset="0"/>
                                </a:rPr>
                                <m:t>−20</m:t>
                              </m:r>
                            </m:sup>
                          </m:sSup>
                          <m:r>
                            <a:rPr lang="en-GB" sz="1500" i="0">
                              <a:latin typeface="Cambria Math" panose="02040503050406030204" pitchFamily="18" charset="0"/>
                            </a:rPr>
                            <m:t>−</m:t>
                          </m:r>
                          <m:sSup>
                            <m:sSupPr>
                              <m:ctrlPr>
                                <a:rPr lang="en-GB" sz="1500" i="1">
                                  <a:solidFill>
                                    <a:srgbClr val="836967"/>
                                  </a:solidFill>
                                  <a:latin typeface="Cambria Math" panose="02040503050406030204" pitchFamily="18" charset="0"/>
                                </a:rPr>
                              </m:ctrlPr>
                            </m:sSupPr>
                            <m:e>
                              <m:r>
                                <a:rPr lang="en-GB" sz="1500" i="0">
                                  <a:latin typeface="Cambria Math" panose="02040503050406030204" pitchFamily="18" charset="0"/>
                                </a:rPr>
                                <m:t>10</m:t>
                              </m:r>
                            </m:e>
                            <m:sup>
                              <m:r>
                                <a:rPr lang="en-GB" sz="1500" i="0">
                                  <a:latin typeface="Cambria Math" panose="02040503050406030204" pitchFamily="18" charset="0"/>
                                </a:rPr>
                                <m:t>−2</m:t>
                              </m:r>
                            </m:sup>
                          </m:sSup>
                        </m:e>
                      </m:d>
                      <m:r>
                        <a:rPr lang="en-GB" sz="1500" i="1">
                          <a:latin typeface="Cambria Math" panose="02040503050406030204" pitchFamily="18" charset="0"/>
                        </a:rPr>
                        <m:t>𝑔𝑐</m:t>
                      </m:r>
                      <m:sSup>
                        <m:sSupPr>
                          <m:ctrlPr>
                            <a:rPr lang="en-GB" sz="1500" i="1">
                              <a:solidFill>
                                <a:srgbClr val="836967"/>
                              </a:solidFill>
                              <a:latin typeface="Cambria Math" panose="02040503050406030204" pitchFamily="18" charset="0"/>
                            </a:rPr>
                          </m:ctrlPr>
                        </m:sSupPr>
                        <m:e>
                          <m:r>
                            <a:rPr lang="en-GB" sz="1500" i="1">
                              <a:latin typeface="Cambria Math" panose="02040503050406030204" pitchFamily="18" charset="0"/>
                            </a:rPr>
                            <m:t>𝑚</m:t>
                          </m:r>
                        </m:e>
                        <m:sup>
                          <m:r>
                            <a:rPr lang="en-GB" sz="1500" i="0">
                              <a:latin typeface="Cambria Math" panose="02040503050406030204" pitchFamily="18" charset="0"/>
                            </a:rPr>
                            <m:t>−3</m:t>
                          </m:r>
                        </m:sup>
                      </m:sSup>
                    </m:oMath>
                  </m:oMathPara>
                </a14:m>
                <a:endParaRPr lang="en-GB" sz="1500" dirty="0"/>
              </a:p>
            </p:txBody>
          </p:sp>
        </mc:Choice>
        <mc:Fallback xmlns="">
          <p:sp>
            <p:nvSpPr>
              <p:cNvPr id="50" name="TextBox 49">
                <a:extLst>
                  <a:ext uri="{FF2B5EF4-FFF2-40B4-BE49-F238E27FC236}">
                    <a16:creationId xmlns:a16="http://schemas.microsoft.com/office/drawing/2014/main" id="{74014B6A-D38F-B5B8-5E9D-7E0A004DAB83}"/>
                  </a:ext>
                </a:extLst>
              </p:cNvPr>
              <p:cNvSpPr txBox="1">
                <a:spLocks noRot="1" noChangeAspect="1" noMove="1" noResize="1" noEditPoints="1" noAdjustHandles="1" noChangeArrowheads="1" noChangeShapeType="1" noTextEdit="1"/>
              </p:cNvSpPr>
              <p:nvPr/>
            </p:nvSpPr>
            <p:spPr>
              <a:xfrm>
                <a:off x="7282381" y="2036187"/>
                <a:ext cx="2103968" cy="323165"/>
              </a:xfrm>
              <a:prstGeom prst="rect">
                <a:avLst/>
              </a:prstGeom>
              <a:blipFill>
                <a:blip r:embed="rId7"/>
                <a:stretch>
                  <a:fillRect b="-5660"/>
                </a:stretch>
              </a:blipFill>
            </p:spPr>
            <p:txBody>
              <a:bodyPr/>
              <a:lstStyle/>
              <a:p>
                <a:r>
                  <a:rPr lang="en-GB">
                    <a:noFill/>
                  </a:rPr>
                  <a:t> </a:t>
                </a:r>
              </a:p>
            </p:txBody>
          </p:sp>
        </mc:Fallback>
      </mc:AlternateContent>
      <p:sp>
        <p:nvSpPr>
          <p:cNvPr id="52" name="TextBox 51">
            <a:extLst>
              <a:ext uri="{FF2B5EF4-FFF2-40B4-BE49-F238E27FC236}">
                <a16:creationId xmlns:a16="http://schemas.microsoft.com/office/drawing/2014/main" id="{23C214E0-C4F3-B7B8-820C-EDEC37CAA3B4}"/>
              </a:ext>
            </a:extLst>
          </p:cNvPr>
          <p:cNvSpPr txBox="1"/>
          <p:nvPr/>
        </p:nvSpPr>
        <p:spPr>
          <a:xfrm>
            <a:off x="7204924" y="2705539"/>
            <a:ext cx="1129441" cy="341632"/>
          </a:xfrm>
          <a:prstGeom prst="rect">
            <a:avLst/>
          </a:prstGeom>
          <a:noFill/>
        </p:spPr>
        <p:txBody>
          <a:bodyPr wrap="square">
            <a:spAutoFit/>
          </a:bodyPr>
          <a:lstStyle/>
          <a:p>
            <a:pPr defTabSz="914400">
              <a:lnSpc>
                <a:spcPct val="90000"/>
              </a:lnSpc>
              <a:spcAft>
                <a:spcPts val="600"/>
              </a:spcAft>
              <a:buClr>
                <a:schemeClr val="tx1"/>
              </a:buClr>
              <a:buSzPct val="80000"/>
            </a:pPr>
            <a:r>
              <a:rPr lang="en-US" sz="1800" dirty="0"/>
              <a:t>Density</a:t>
            </a:r>
          </a:p>
        </p:txBody>
      </p: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8226156B-0842-CEAB-1FEB-9378079D0F01}"/>
                  </a:ext>
                </a:extLst>
              </p:cNvPr>
              <p:cNvSpPr txBox="1"/>
              <p:nvPr/>
            </p:nvSpPr>
            <p:spPr>
              <a:xfrm>
                <a:off x="7585600" y="3674357"/>
                <a:ext cx="8767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800" i="1" smtClean="0">
                          <a:latin typeface="Cambria Math" panose="02040503050406030204" pitchFamily="18" charset="0"/>
                        </a:rPr>
                        <m:t>𝑔𝑐</m:t>
                      </m:r>
                      <m:sSup>
                        <m:sSupPr>
                          <m:ctrlPr>
                            <a:rPr lang="en-GB" sz="1800" i="1">
                              <a:solidFill>
                                <a:srgbClr val="836967"/>
                              </a:solidFill>
                              <a:latin typeface="Cambria Math" panose="02040503050406030204" pitchFamily="18" charset="0"/>
                            </a:rPr>
                          </m:ctrlPr>
                        </m:sSupPr>
                        <m:e>
                          <m:r>
                            <a:rPr lang="en-GB" sz="1800" i="1">
                              <a:latin typeface="Cambria Math" panose="02040503050406030204" pitchFamily="18" charset="0"/>
                            </a:rPr>
                            <m:t>𝑚</m:t>
                          </m:r>
                        </m:e>
                        <m:sup>
                          <m:r>
                            <a:rPr lang="en-GB" sz="1800" i="0">
                              <a:latin typeface="Cambria Math" panose="02040503050406030204" pitchFamily="18" charset="0"/>
                            </a:rPr>
                            <m:t>−3</m:t>
                          </m:r>
                        </m:sup>
                      </m:sSup>
                    </m:oMath>
                  </m:oMathPara>
                </a14:m>
                <a:endParaRPr lang="en-GB" dirty="0"/>
              </a:p>
            </p:txBody>
          </p:sp>
        </mc:Choice>
        <mc:Fallback xmlns="">
          <p:sp>
            <p:nvSpPr>
              <p:cNvPr id="54" name="TextBox 53">
                <a:extLst>
                  <a:ext uri="{FF2B5EF4-FFF2-40B4-BE49-F238E27FC236}">
                    <a16:creationId xmlns:a16="http://schemas.microsoft.com/office/drawing/2014/main" id="{8226156B-0842-CEAB-1FEB-9378079D0F01}"/>
                  </a:ext>
                </a:extLst>
              </p:cNvPr>
              <p:cNvSpPr txBox="1">
                <a:spLocks noRot="1" noChangeAspect="1" noMove="1" noResize="1" noEditPoints="1" noAdjustHandles="1" noChangeArrowheads="1" noChangeShapeType="1" noTextEdit="1"/>
              </p:cNvSpPr>
              <p:nvPr/>
            </p:nvSpPr>
            <p:spPr>
              <a:xfrm>
                <a:off x="7585600" y="3674357"/>
                <a:ext cx="876782" cy="369332"/>
              </a:xfrm>
              <a:prstGeom prst="rect">
                <a:avLst/>
              </a:prstGeom>
              <a:blipFill>
                <a:blip r:embed="rId8"/>
                <a:stretch>
                  <a:fillRect b="-6667"/>
                </a:stretch>
              </a:blipFill>
            </p:spPr>
            <p:txBody>
              <a:bodyPr/>
              <a:lstStyle/>
              <a:p>
                <a:r>
                  <a:rPr lang="en-GB">
                    <a:noFill/>
                  </a:rPr>
                  <a:t> </a:t>
                </a:r>
              </a:p>
            </p:txBody>
          </p:sp>
        </mc:Fallback>
      </mc:AlternateContent>
    </p:spTree>
    <p:extLst>
      <p:ext uri="{BB962C8B-B14F-4D97-AF65-F5344CB8AC3E}">
        <p14:creationId xmlns:p14="http://schemas.microsoft.com/office/powerpoint/2010/main" val="259893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BE0F2-606C-9785-E414-12C248312F9C}"/>
              </a:ext>
            </a:extLst>
          </p:cNvPr>
          <p:cNvSpPr>
            <a:spLocks noGrp="1"/>
          </p:cNvSpPr>
          <p:nvPr>
            <p:ph type="title"/>
          </p:nvPr>
        </p:nvSpPr>
        <p:spPr/>
        <p:txBody>
          <a:bodyPr/>
          <a:lstStyle/>
          <a:p>
            <a:r>
              <a:rPr lang="en-GB"/>
              <a:t>SED</a:t>
            </a:r>
          </a:p>
        </p:txBody>
      </p:sp>
      <p:pic>
        <p:nvPicPr>
          <p:cNvPr id="5" name="Picture 4">
            <a:extLst>
              <a:ext uri="{FF2B5EF4-FFF2-40B4-BE49-F238E27FC236}">
                <a16:creationId xmlns:a16="http://schemas.microsoft.com/office/drawing/2014/main" id="{3B4BD4AC-063F-7F2B-0812-1B240E6A9A8D}"/>
              </a:ext>
            </a:extLst>
          </p:cNvPr>
          <p:cNvPicPr>
            <a:picLocks noChangeAspect="1"/>
          </p:cNvPicPr>
          <p:nvPr/>
        </p:nvPicPr>
        <p:blipFill>
          <a:blip r:embed="rId2"/>
          <a:stretch>
            <a:fillRect/>
          </a:stretch>
        </p:blipFill>
        <p:spPr>
          <a:xfrm>
            <a:off x="1329689" y="2265680"/>
            <a:ext cx="6188711" cy="4223532"/>
          </a:xfrm>
          <a:prstGeom prst="rect">
            <a:avLst/>
          </a:prstGeom>
        </p:spPr>
      </p:pic>
    </p:spTree>
    <p:extLst>
      <p:ext uri="{BB962C8B-B14F-4D97-AF65-F5344CB8AC3E}">
        <p14:creationId xmlns:p14="http://schemas.microsoft.com/office/powerpoint/2010/main" val="4176931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F73A-55E3-2C84-CE3B-E12AF9AAB0E6}"/>
              </a:ext>
            </a:extLst>
          </p:cNvPr>
          <p:cNvSpPr>
            <a:spLocks noGrp="1"/>
          </p:cNvSpPr>
          <p:nvPr>
            <p:ph type="title"/>
          </p:nvPr>
        </p:nvSpPr>
        <p:spPr/>
        <p:txBody>
          <a:bodyPr/>
          <a:lstStyle/>
          <a:p>
            <a:r>
              <a:rPr lang="en-GB" dirty="0"/>
              <a:t>Uncertainty in gaseous disc</a:t>
            </a:r>
          </a:p>
        </p:txBody>
      </p:sp>
      <p:sp>
        <p:nvSpPr>
          <p:cNvPr id="3" name="Content Placeholder 2">
            <a:extLst>
              <a:ext uri="{FF2B5EF4-FFF2-40B4-BE49-F238E27FC236}">
                <a16:creationId xmlns:a16="http://schemas.microsoft.com/office/drawing/2014/main" id="{7779F42E-E5F3-C168-8D90-04165B819065}"/>
              </a:ext>
            </a:extLst>
          </p:cNvPr>
          <p:cNvSpPr>
            <a:spLocks noGrp="1"/>
          </p:cNvSpPr>
          <p:nvPr>
            <p:ph idx="1"/>
          </p:nvPr>
        </p:nvSpPr>
        <p:spPr/>
        <p:txBody>
          <a:bodyPr>
            <a:normAutofit/>
          </a:bodyPr>
          <a:lstStyle/>
          <a:p>
            <a:pPr>
              <a:buFont typeface="Wingdings" panose="05000000000000000000" pitchFamily="2" charset="2"/>
              <a:buChar char="q"/>
            </a:pPr>
            <a:r>
              <a:rPr lang="en-GB" dirty="0"/>
              <a:t>Uncertainty in gas surface density profile</a:t>
            </a:r>
          </a:p>
          <a:p>
            <a:pPr>
              <a:buFont typeface="Wingdings" panose="05000000000000000000" pitchFamily="2" charset="2"/>
              <a:buChar char="q"/>
            </a:pPr>
            <a:r>
              <a:rPr lang="en-GB" dirty="0"/>
              <a:t>Variation in gas surface density profile</a:t>
            </a:r>
          </a:p>
          <a:p>
            <a:pPr>
              <a:buFont typeface="Wingdings" panose="05000000000000000000" pitchFamily="2" charset="2"/>
              <a:buChar char="q"/>
            </a:pPr>
            <a:r>
              <a:rPr lang="en-GB" dirty="0"/>
              <a:t>Refined constant to match </a:t>
            </a:r>
            <a:r>
              <a:rPr lang="en-GB" b="0" i="0" dirty="0" err="1">
                <a:effectLst/>
              </a:rPr>
              <a:t>Issella</a:t>
            </a:r>
            <a:r>
              <a:rPr lang="en-GB" b="0" i="0" dirty="0">
                <a:effectLst/>
              </a:rPr>
              <a:t> et al. 2015 </a:t>
            </a:r>
            <a:endParaRPr lang="en-GB" dirty="0"/>
          </a:p>
          <a:p>
            <a:pPr lvl="1">
              <a:buFont typeface="Wingdings" panose="05000000000000000000" pitchFamily="2" charset="2"/>
              <a:buChar char="q"/>
            </a:pPr>
            <a:r>
              <a:rPr lang="en-GB" sz="2200" dirty="0"/>
              <a:t>Does acknowledge optically thin gaseous disc </a:t>
            </a:r>
          </a:p>
          <a:p>
            <a:pPr lvl="1">
              <a:buFont typeface="Wingdings" panose="05000000000000000000" pitchFamily="2" charset="2"/>
              <a:buChar char="q"/>
            </a:pPr>
            <a:r>
              <a:rPr lang="en-GB" sz="2200" dirty="0"/>
              <a:t>Does not acknowledge Metallicity </a:t>
            </a:r>
          </a:p>
          <a:p>
            <a:pPr>
              <a:buFont typeface="Wingdings" panose="05000000000000000000" pitchFamily="2" charset="2"/>
              <a:buChar char="q"/>
            </a:pPr>
            <a:r>
              <a:rPr lang="en-GB" dirty="0"/>
              <a:t>Original surface density profile</a:t>
            </a:r>
          </a:p>
          <a:p>
            <a:pPr lvl="1">
              <a:buFont typeface="Wingdings" panose="05000000000000000000" pitchFamily="2" charset="2"/>
              <a:buChar char="q"/>
            </a:pPr>
            <a:r>
              <a:rPr lang="en-GB" sz="2200" dirty="0"/>
              <a:t>Optically thick gaseous disc</a:t>
            </a:r>
          </a:p>
          <a:p>
            <a:pPr lvl="1">
              <a:buFont typeface="Wingdings" panose="05000000000000000000" pitchFamily="2" charset="2"/>
              <a:buChar char="q"/>
            </a:pPr>
            <a:r>
              <a:rPr lang="en-GB" sz="2200" dirty="0"/>
              <a:t>Negligible Impact of metallicity on shadowed region</a:t>
            </a:r>
          </a:p>
        </p:txBody>
      </p:sp>
    </p:spTree>
    <p:extLst>
      <p:ext uri="{BB962C8B-B14F-4D97-AF65-F5344CB8AC3E}">
        <p14:creationId xmlns:p14="http://schemas.microsoft.com/office/powerpoint/2010/main" val="1556380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D521-D887-EBCF-053B-31A2749B49DC}"/>
              </a:ext>
            </a:extLst>
          </p:cNvPr>
          <p:cNvSpPr>
            <a:spLocks noGrp="1"/>
          </p:cNvSpPr>
          <p:nvPr>
            <p:ph type="title"/>
          </p:nvPr>
        </p:nvSpPr>
        <p:spPr/>
        <p:txBody>
          <a:bodyPr/>
          <a:lstStyle/>
          <a:p>
            <a:r>
              <a:rPr lang="en-GB" dirty="0"/>
              <a:t>Planck Mean opacity</a:t>
            </a:r>
          </a:p>
        </p:txBody>
      </p:sp>
      <p:pic>
        <p:nvPicPr>
          <p:cNvPr id="5" name="Picture 4">
            <a:extLst>
              <a:ext uri="{FF2B5EF4-FFF2-40B4-BE49-F238E27FC236}">
                <a16:creationId xmlns:a16="http://schemas.microsoft.com/office/drawing/2014/main" id="{57BE0961-E23F-9F8C-E1D0-D3072B4C3431}"/>
              </a:ext>
            </a:extLst>
          </p:cNvPr>
          <p:cNvPicPr>
            <a:picLocks noChangeAspect="1"/>
          </p:cNvPicPr>
          <p:nvPr/>
        </p:nvPicPr>
        <p:blipFill>
          <a:blip r:embed="rId3"/>
          <a:stretch>
            <a:fillRect/>
          </a:stretch>
        </p:blipFill>
        <p:spPr>
          <a:xfrm>
            <a:off x="694267" y="2572486"/>
            <a:ext cx="5703821" cy="1008914"/>
          </a:xfrm>
          <a:prstGeom prst="rect">
            <a:avLst/>
          </a:prstGeom>
        </p:spPr>
      </p:pic>
      <p:pic>
        <p:nvPicPr>
          <p:cNvPr id="7" name="Picture 6">
            <a:extLst>
              <a:ext uri="{FF2B5EF4-FFF2-40B4-BE49-F238E27FC236}">
                <a16:creationId xmlns:a16="http://schemas.microsoft.com/office/drawing/2014/main" id="{3C4492B1-3C68-A58B-342F-8923E65DC3A3}"/>
              </a:ext>
            </a:extLst>
          </p:cNvPr>
          <p:cNvPicPr>
            <a:picLocks noChangeAspect="1"/>
          </p:cNvPicPr>
          <p:nvPr/>
        </p:nvPicPr>
        <p:blipFill>
          <a:blip r:embed="rId4"/>
          <a:stretch>
            <a:fillRect/>
          </a:stretch>
        </p:blipFill>
        <p:spPr>
          <a:xfrm>
            <a:off x="813692" y="4547340"/>
            <a:ext cx="5857006" cy="1356360"/>
          </a:xfrm>
          <a:prstGeom prst="rect">
            <a:avLst/>
          </a:prstGeom>
        </p:spPr>
      </p:pic>
      <p:sp>
        <p:nvSpPr>
          <p:cNvPr id="9" name="TextBox 8">
            <a:extLst>
              <a:ext uri="{FF2B5EF4-FFF2-40B4-BE49-F238E27FC236}">
                <a16:creationId xmlns:a16="http://schemas.microsoft.com/office/drawing/2014/main" id="{104FB110-3711-451A-E277-7DED9E82791A}"/>
              </a:ext>
            </a:extLst>
          </p:cNvPr>
          <p:cNvSpPr txBox="1"/>
          <p:nvPr/>
        </p:nvSpPr>
        <p:spPr>
          <a:xfrm>
            <a:off x="813692" y="2062810"/>
            <a:ext cx="3744727" cy="509676"/>
          </a:xfrm>
          <a:prstGeom prst="rect">
            <a:avLst/>
          </a:prstGeom>
        </p:spPr>
        <p:txBody>
          <a:bodyPr vert="horz" lIns="91440" tIns="45720" rIns="91440" bIns="45720" rtlCol="0">
            <a:noAutofit/>
          </a:bodyPr>
          <a:lstStyle/>
          <a:p>
            <a:pPr defTabSz="914400">
              <a:lnSpc>
                <a:spcPct val="90000"/>
              </a:lnSpc>
              <a:spcAft>
                <a:spcPts val="600"/>
              </a:spcAft>
              <a:buClr>
                <a:schemeClr val="tx1"/>
              </a:buClr>
              <a:buSzPct val="80000"/>
            </a:pPr>
            <a:r>
              <a:rPr lang="en-US" dirty="0"/>
              <a:t>Single- Temperature Planck Mean</a:t>
            </a:r>
          </a:p>
        </p:txBody>
      </p:sp>
      <p:sp>
        <p:nvSpPr>
          <p:cNvPr id="10" name="TextBox 9">
            <a:extLst>
              <a:ext uri="{FF2B5EF4-FFF2-40B4-BE49-F238E27FC236}">
                <a16:creationId xmlns:a16="http://schemas.microsoft.com/office/drawing/2014/main" id="{5FC36965-650A-B058-7A33-C2C30C18D642}"/>
              </a:ext>
            </a:extLst>
          </p:cNvPr>
          <p:cNvSpPr txBox="1"/>
          <p:nvPr/>
        </p:nvSpPr>
        <p:spPr>
          <a:xfrm>
            <a:off x="694267" y="4091076"/>
            <a:ext cx="3695693" cy="509676"/>
          </a:xfrm>
          <a:prstGeom prst="rect">
            <a:avLst/>
          </a:prstGeom>
        </p:spPr>
        <p:txBody>
          <a:bodyPr vert="horz" lIns="91440" tIns="45720" rIns="91440" bIns="45720" rtlCol="0">
            <a:noAutofit/>
          </a:bodyPr>
          <a:lstStyle/>
          <a:p>
            <a:pPr defTabSz="914400">
              <a:lnSpc>
                <a:spcPct val="90000"/>
              </a:lnSpc>
              <a:spcAft>
                <a:spcPts val="600"/>
              </a:spcAft>
              <a:buClr>
                <a:schemeClr val="tx1"/>
              </a:buClr>
              <a:buSzPct val="80000"/>
            </a:pPr>
            <a:r>
              <a:rPr lang="en-US" dirty="0"/>
              <a:t>Two- Temperature Planck Mean</a:t>
            </a:r>
          </a:p>
        </p:txBody>
      </p:sp>
    </p:spTree>
    <p:extLst>
      <p:ext uri="{BB962C8B-B14F-4D97-AF65-F5344CB8AC3E}">
        <p14:creationId xmlns:p14="http://schemas.microsoft.com/office/powerpoint/2010/main" val="656993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4BAC5-369D-6DF3-6CCA-45964DA23ACF}"/>
              </a:ext>
            </a:extLst>
          </p:cNvPr>
          <p:cNvSpPr>
            <a:spLocks noGrp="1"/>
          </p:cNvSpPr>
          <p:nvPr>
            <p:ph type="title"/>
          </p:nvPr>
        </p:nvSpPr>
        <p:spPr/>
        <p:txBody>
          <a:bodyPr/>
          <a:lstStyle/>
          <a:p>
            <a:r>
              <a:rPr lang="en-GB" dirty="0"/>
              <a:t>Equilibrium temperature</a:t>
            </a:r>
          </a:p>
        </p:txBody>
      </p:sp>
      <p:pic>
        <p:nvPicPr>
          <p:cNvPr id="5" name="Picture 4" descr="Text&#10;&#10;Description automatically generated">
            <a:extLst>
              <a:ext uri="{FF2B5EF4-FFF2-40B4-BE49-F238E27FC236}">
                <a16:creationId xmlns:a16="http://schemas.microsoft.com/office/drawing/2014/main" id="{EC84F796-3788-706C-A3A6-8725192073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429920"/>
            <a:ext cx="2489328" cy="508026"/>
          </a:xfrm>
          <a:prstGeom prst="rect">
            <a:avLst/>
          </a:prstGeom>
        </p:spPr>
      </p:pic>
      <p:pic>
        <p:nvPicPr>
          <p:cNvPr id="7" name="Picture 6" descr="Diagram&#10;&#10;Description automatically generated with low confidence">
            <a:extLst>
              <a:ext uri="{FF2B5EF4-FFF2-40B4-BE49-F238E27FC236}">
                <a16:creationId xmlns:a16="http://schemas.microsoft.com/office/drawing/2014/main" id="{B111F92E-ECB1-1874-4263-87ADF90146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 y="3429000"/>
            <a:ext cx="3403775" cy="539778"/>
          </a:xfrm>
          <a:prstGeom prst="rect">
            <a:avLst/>
          </a:prstGeom>
        </p:spPr>
      </p:pic>
      <p:pic>
        <p:nvPicPr>
          <p:cNvPr id="9" name="Picture 8" descr="A picture containing text, watch&#10;&#10;Description automatically generated">
            <a:extLst>
              <a:ext uri="{FF2B5EF4-FFF2-40B4-BE49-F238E27FC236}">
                <a16:creationId xmlns:a16="http://schemas.microsoft.com/office/drawing/2014/main" id="{CCA6B81B-A268-3DF1-5EEA-3C50C36123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3000" y="4314161"/>
            <a:ext cx="1873346" cy="577880"/>
          </a:xfrm>
          <a:prstGeom prst="rect">
            <a:avLst/>
          </a:prstGeom>
        </p:spPr>
      </p:pic>
      <p:pic>
        <p:nvPicPr>
          <p:cNvPr id="11" name="Picture 10" descr="Text, whiteboard&#10;&#10;Description automatically generated">
            <a:extLst>
              <a:ext uri="{FF2B5EF4-FFF2-40B4-BE49-F238E27FC236}">
                <a16:creationId xmlns:a16="http://schemas.microsoft.com/office/drawing/2014/main" id="{11051932-4FEA-F91F-C56C-0ACBDA3E43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1031" y="5357770"/>
            <a:ext cx="3213265" cy="762039"/>
          </a:xfrm>
          <a:prstGeom prst="rect">
            <a:avLst/>
          </a:prstGeom>
        </p:spPr>
      </p:pic>
    </p:spTree>
    <p:extLst>
      <p:ext uri="{BB962C8B-B14F-4D97-AF65-F5344CB8AC3E}">
        <p14:creationId xmlns:p14="http://schemas.microsoft.com/office/powerpoint/2010/main" val="1159073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2BE8-089E-67BC-B3DE-630480F7F7FD}"/>
              </a:ext>
            </a:extLst>
          </p:cNvPr>
          <p:cNvSpPr>
            <a:spLocks noGrp="1"/>
          </p:cNvSpPr>
          <p:nvPr>
            <p:ph type="title"/>
          </p:nvPr>
        </p:nvSpPr>
        <p:spPr/>
        <p:txBody>
          <a:bodyPr/>
          <a:lstStyle/>
          <a:p>
            <a:r>
              <a:rPr lang="en-GB" dirty="0"/>
              <a:t>Chemical equilibrium (K)</a:t>
            </a:r>
          </a:p>
        </p:txBody>
      </p:sp>
      <p:sp>
        <p:nvSpPr>
          <p:cNvPr id="3" name="Content Placeholder 2">
            <a:extLst>
              <a:ext uri="{FF2B5EF4-FFF2-40B4-BE49-F238E27FC236}">
                <a16:creationId xmlns:a16="http://schemas.microsoft.com/office/drawing/2014/main" id="{656C4F52-26D4-9A51-6057-0944368A99D5}"/>
              </a:ext>
            </a:extLst>
          </p:cNvPr>
          <p:cNvSpPr>
            <a:spLocks noGrp="1"/>
          </p:cNvSpPr>
          <p:nvPr>
            <p:ph idx="1"/>
          </p:nvPr>
        </p:nvSpPr>
        <p:spPr/>
        <p:txBody>
          <a:bodyPr/>
          <a:lstStyle/>
          <a:p>
            <a:pPr>
              <a:buFont typeface="Wingdings" panose="05000000000000000000" pitchFamily="2" charset="2"/>
              <a:buChar char="q"/>
            </a:pPr>
            <a:r>
              <a:rPr lang="en-GB" dirty="0"/>
              <a:t>Same Metallicity system</a:t>
            </a:r>
          </a:p>
          <a:p>
            <a:pPr lvl="1">
              <a:buFont typeface="Wingdings" panose="05000000000000000000" pitchFamily="2" charset="2"/>
              <a:buChar char="q"/>
            </a:pPr>
            <a:r>
              <a:rPr lang="en-GB" dirty="0"/>
              <a:t>Same abundance of element</a:t>
            </a:r>
          </a:p>
          <a:p>
            <a:pPr>
              <a:buFont typeface="Wingdings" panose="05000000000000000000" pitchFamily="2" charset="2"/>
              <a:buChar char="q"/>
            </a:pPr>
            <a:r>
              <a:rPr lang="en-GB" dirty="0"/>
              <a:t>Chemical equilibrium</a:t>
            </a:r>
          </a:p>
          <a:p>
            <a:pPr lvl="1">
              <a:buFont typeface="Wingdings" panose="05000000000000000000" pitchFamily="2" charset="2"/>
              <a:buChar char="q"/>
            </a:pPr>
            <a:r>
              <a:rPr lang="en-GB" dirty="0"/>
              <a:t>Pressure </a:t>
            </a:r>
          </a:p>
          <a:p>
            <a:pPr lvl="1">
              <a:buFont typeface="Wingdings" panose="05000000000000000000" pitchFamily="2" charset="2"/>
              <a:buChar char="q"/>
            </a:pPr>
            <a:r>
              <a:rPr lang="en-GB" dirty="0"/>
              <a:t>Temperature  (cold and hot gaseous disc)</a:t>
            </a:r>
          </a:p>
          <a:p>
            <a:pPr lvl="1">
              <a:buFont typeface="Wingdings" panose="05000000000000000000" pitchFamily="2" charset="2"/>
              <a:buChar char="q"/>
            </a:pPr>
            <a:r>
              <a:rPr lang="en-GB" dirty="0"/>
              <a:t>Stellar radiation</a:t>
            </a:r>
          </a:p>
          <a:p>
            <a:pPr lvl="1">
              <a:buFont typeface="Wingdings" panose="05000000000000000000" pitchFamily="2" charset="2"/>
              <a:buChar char="q"/>
            </a:pPr>
            <a:endParaRPr lang="en-GB" dirty="0"/>
          </a:p>
          <a:p>
            <a:pPr lvl="2">
              <a:buFont typeface="Wingdings" panose="05000000000000000000" pitchFamily="2" charset="2"/>
              <a:buChar char="q"/>
            </a:pPr>
            <a:endParaRPr lang="en-GB" dirty="0"/>
          </a:p>
        </p:txBody>
      </p:sp>
    </p:spTree>
    <p:extLst>
      <p:ext uri="{BB962C8B-B14F-4D97-AF65-F5344CB8AC3E}">
        <p14:creationId xmlns:p14="http://schemas.microsoft.com/office/powerpoint/2010/main" val="4235765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57ED4D70-0992-C6B2-A7D7-750BDECB1065}"/>
              </a:ext>
            </a:extLst>
          </p:cNvPr>
          <p:cNvGraphicFramePr>
            <a:graphicFrameLocks noChangeAspect="1"/>
          </p:cNvGraphicFramePr>
          <p:nvPr>
            <p:extLst>
              <p:ext uri="{D42A27DB-BD31-4B8C-83A1-F6EECF244321}">
                <p14:modId xmlns:p14="http://schemas.microsoft.com/office/powerpoint/2010/main" val="3164959500"/>
              </p:ext>
            </p:extLst>
          </p:nvPr>
        </p:nvGraphicFramePr>
        <p:xfrm>
          <a:off x="757413" y="1565034"/>
          <a:ext cx="6796818" cy="4264949"/>
        </p:xfrm>
        <a:graphic>
          <a:graphicData uri="http://schemas.openxmlformats.org/presentationml/2006/ole">
            <mc:AlternateContent xmlns:mc="http://schemas.openxmlformats.org/markup-compatibility/2006">
              <mc:Choice xmlns:v="urn:schemas-microsoft-com:vml" Requires="v">
                <p:oleObj name="Bitmap Image" r:id="rId3" imgW="6705720" imgH="3619440" progId="PBrush">
                  <p:embed/>
                </p:oleObj>
              </mc:Choice>
              <mc:Fallback>
                <p:oleObj name="Bitmap Image" r:id="rId3" imgW="6705720" imgH="3619440" progId="PBrush">
                  <p:embed/>
                  <p:pic>
                    <p:nvPicPr>
                      <p:cNvPr id="4" name="Object 3">
                        <a:extLst>
                          <a:ext uri="{FF2B5EF4-FFF2-40B4-BE49-F238E27FC236}">
                            <a16:creationId xmlns:a16="http://schemas.microsoft.com/office/drawing/2014/main" id="{A949B266-6D67-3794-2771-24857D27B2AE}"/>
                          </a:ext>
                        </a:extLst>
                      </p:cNvPr>
                      <p:cNvPicPr/>
                      <p:nvPr/>
                    </p:nvPicPr>
                    <p:blipFill>
                      <a:blip r:embed="rId4"/>
                      <a:stretch>
                        <a:fillRect/>
                      </a:stretch>
                    </p:blipFill>
                    <p:spPr>
                      <a:xfrm>
                        <a:off x="757413" y="1565034"/>
                        <a:ext cx="6796818" cy="4264949"/>
                      </a:xfrm>
                      <a:prstGeom prst="rect">
                        <a:avLst/>
                      </a:prstGeom>
                    </p:spPr>
                  </p:pic>
                </p:oleObj>
              </mc:Fallback>
            </mc:AlternateContent>
          </a:graphicData>
        </a:graphic>
      </p:graphicFrame>
      <p:sp>
        <p:nvSpPr>
          <p:cNvPr id="5" name="Title 1">
            <a:extLst>
              <a:ext uri="{FF2B5EF4-FFF2-40B4-BE49-F238E27FC236}">
                <a16:creationId xmlns:a16="http://schemas.microsoft.com/office/drawing/2014/main" id="{B561472A-587F-D0E2-D05F-CFB5DA1FAF32}"/>
              </a:ext>
            </a:extLst>
          </p:cNvPr>
          <p:cNvSpPr>
            <a:spLocks noGrp="1"/>
          </p:cNvSpPr>
          <p:nvPr>
            <p:ph type="title"/>
          </p:nvPr>
        </p:nvSpPr>
        <p:spPr>
          <a:xfrm>
            <a:off x="3641648" y="198696"/>
            <a:ext cx="3912583" cy="950518"/>
          </a:xfrm>
        </p:spPr>
        <p:txBody>
          <a:bodyPr>
            <a:normAutofit/>
          </a:bodyPr>
          <a:lstStyle/>
          <a:p>
            <a:r>
              <a:rPr lang="en-GB" sz="3200" b="1" dirty="0"/>
              <a:t>Presentation Outline</a:t>
            </a:r>
          </a:p>
        </p:txBody>
      </p:sp>
      <p:sp>
        <p:nvSpPr>
          <p:cNvPr id="6" name="Content Placeholder 2">
            <a:extLst>
              <a:ext uri="{FF2B5EF4-FFF2-40B4-BE49-F238E27FC236}">
                <a16:creationId xmlns:a16="http://schemas.microsoft.com/office/drawing/2014/main" id="{B907D55E-8674-74C6-ADAC-DFC7CA2FBD34}"/>
              </a:ext>
            </a:extLst>
          </p:cNvPr>
          <p:cNvSpPr>
            <a:spLocks noGrp="1"/>
          </p:cNvSpPr>
          <p:nvPr>
            <p:ph idx="1"/>
          </p:nvPr>
        </p:nvSpPr>
        <p:spPr>
          <a:xfrm>
            <a:off x="7888854" y="1272745"/>
            <a:ext cx="3912583" cy="5144491"/>
          </a:xfrm>
        </p:spPr>
        <p:txBody>
          <a:bodyPr>
            <a:noAutofit/>
          </a:bodyPr>
          <a:lstStyle/>
          <a:p>
            <a:pPr>
              <a:buFont typeface="Wingdings" panose="05000000000000000000" pitchFamily="2" charset="2"/>
              <a:buChar char="q"/>
            </a:pPr>
            <a:r>
              <a:rPr lang="en-GB" sz="1700" dirty="0"/>
              <a:t>Context</a:t>
            </a:r>
          </a:p>
          <a:p>
            <a:pPr>
              <a:buFont typeface="Wingdings" panose="05000000000000000000" pitchFamily="2" charset="2"/>
              <a:buChar char="q"/>
            </a:pPr>
            <a:r>
              <a:rPr lang="en-GB" sz="1700" dirty="0"/>
              <a:t>Aims</a:t>
            </a:r>
          </a:p>
          <a:p>
            <a:pPr>
              <a:buFont typeface="Wingdings" panose="05000000000000000000" pitchFamily="2" charset="2"/>
              <a:buChar char="q"/>
            </a:pPr>
            <a:r>
              <a:rPr lang="en-GB" sz="1700" dirty="0"/>
              <a:t>Relevant Background</a:t>
            </a:r>
          </a:p>
          <a:p>
            <a:pPr lvl="1">
              <a:buFont typeface="Wingdings" panose="05000000000000000000" pitchFamily="2" charset="2"/>
              <a:buChar char="q"/>
            </a:pPr>
            <a:r>
              <a:rPr lang="en-GB" sz="1700" dirty="0"/>
              <a:t>Dusty Disc</a:t>
            </a:r>
          </a:p>
          <a:p>
            <a:pPr lvl="1">
              <a:buFont typeface="Wingdings" panose="05000000000000000000" pitchFamily="2" charset="2"/>
              <a:buChar char="q"/>
            </a:pPr>
            <a:r>
              <a:rPr lang="en-GB" sz="1700" dirty="0"/>
              <a:t>Gaseous Disc</a:t>
            </a:r>
          </a:p>
          <a:p>
            <a:pPr>
              <a:buFont typeface="Wingdings" panose="05000000000000000000" pitchFamily="2" charset="2"/>
              <a:buChar char="q"/>
            </a:pPr>
            <a:r>
              <a:rPr lang="en-GB" sz="1700" dirty="0"/>
              <a:t>Method</a:t>
            </a:r>
          </a:p>
          <a:p>
            <a:pPr lvl="1">
              <a:buFont typeface="Wingdings" panose="05000000000000000000" pitchFamily="2" charset="2"/>
              <a:buChar char="q"/>
            </a:pPr>
            <a:r>
              <a:rPr lang="en-GB" sz="1700" dirty="0"/>
              <a:t>1+1D radiative transfer</a:t>
            </a:r>
          </a:p>
          <a:p>
            <a:pPr lvl="2">
              <a:buFont typeface="Wingdings" panose="05000000000000000000" pitchFamily="2" charset="2"/>
              <a:buChar char="q"/>
            </a:pPr>
            <a:r>
              <a:rPr lang="en-GB" sz="1700" dirty="0"/>
              <a:t>Diffusive heating</a:t>
            </a:r>
          </a:p>
          <a:p>
            <a:pPr lvl="1">
              <a:buFont typeface="Wingdings" panose="05000000000000000000" pitchFamily="2" charset="2"/>
              <a:buChar char="q"/>
            </a:pPr>
            <a:r>
              <a:rPr lang="en-GB" sz="1700" dirty="0"/>
              <a:t>Radiative hydrodynamics</a:t>
            </a:r>
          </a:p>
          <a:p>
            <a:pPr lvl="2">
              <a:buFont typeface="Wingdings" panose="05000000000000000000" pitchFamily="2" charset="2"/>
              <a:buChar char="q"/>
            </a:pPr>
            <a:r>
              <a:rPr lang="en-GB" sz="1700" dirty="0"/>
              <a:t>Metallicity</a:t>
            </a:r>
          </a:p>
          <a:p>
            <a:pPr>
              <a:buFont typeface="Wingdings" panose="05000000000000000000" pitchFamily="2" charset="2"/>
              <a:buChar char="q"/>
            </a:pPr>
            <a:r>
              <a:rPr lang="en-GB" sz="1700" dirty="0"/>
              <a:t>Result</a:t>
            </a:r>
          </a:p>
          <a:p>
            <a:pPr>
              <a:buFont typeface="Wingdings" panose="05000000000000000000" pitchFamily="2" charset="2"/>
              <a:buChar char="q"/>
            </a:pPr>
            <a:r>
              <a:rPr lang="en-GB" sz="1700" dirty="0"/>
              <a:t>Limitation</a:t>
            </a:r>
          </a:p>
          <a:p>
            <a:pPr>
              <a:buFont typeface="Wingdings" panose="05000000000000000000" pitchFamily="2" charset="2"/>
              <a:buChar char="q"/>
            </a:pPr>
            <a:r>
              <a:rPr lang="en-GB" sz="1700" dirty="0"/>
              <a:t>Conclusion</a:t>
            </a:r>
          </a:p>
        </p:txBody>
      </p:sp>
    </p:spTree>
    <p:extLst>
      <p:ext uri="{BB962C8B-B14F-4D97-AF65-F5344CB8AC3E}">
        <p14:creationId xmlns:p14="http://schemas.microsoft.com/office/powerpoint/2010/main" val="2059080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FF330-C036-FD0B-E1D8-A8E4E37ABDD7}"/>
              </a:ext>
            </a:extLst>
          </p:cNvPr>
          <p:cNvSpPr>
            <a:spLocks noGrp="1"/>
          </p:cNvSpPr>
          <p:nvPr>
            <p:ph type="title"/>
          </p:nvPr>
        </p:nvSpPr>
        <p:spPr/>
        <p:txBody>
          <a:bodyPr/>
          <a:lstStyle/>
          <a:p>
            <a:r>
              <a:rPr lang="en-GB" dirty="0"/>
              <a:t>Increase in Metallicity increases dust-to-gas ratio</a:t>
            </a:r>
          </a:p>
        </p:txBody>
      </p:sp>
      <p:sp>
        <p:nvSpPr>
          <p:cNvPr id="3" name="Content Placeholder 2">
            <a:extLst>
              <a:ext uri="{FF2B5EF4-FFF2-40B4-BE49-F238E27FC236}">
                <a16:creationId xmlns:a16="http://schemas.microsoft.com/office/drawing/2014/main" id="{1AAC95CD-8DB9-62E3-48A2-5CE6F0F2FEC6}"/>
              </a:ext>
            </a:extLst>
          </p:cNvPr>
          <p:cNvSpPr>
            <a:spLocks noGrp="1"/>
          </p:cNvSpPr>
          <p:nvPr>
            <p:ph idx="1"/>
          </p:nvPr>
        </p:nvSpPr>
        <p:spPr>
          <a:xfrm>
            <a:off x="668867" y="2209800"/>
            <a:ext cx="6714066" cy="4038600"/>
          </a:xfrm>
        </p:spPr>
        <p:txBody>
          <a:bodyPr>
            <a:normAutofit/>
          </a:bodyPr>
          <a:lstStyle/>
          <a:p>
            <a:pPr>
              <a:buFont typeface="Wingdings" panose="05000000000000000000" pitchFamily="2" charset="2"/>
              <a:buChar char="q"/>
            </a:pPr>
            <a:r>
              <a:rPr lang="en-GB" sz="1400" dirty="0"/>
              <a:t>Increase in metallicity, should Increase in dust to gas ratio</a:t>
            </a:r>
          </a:p>
          <a:p>
            <a:pPr lvl="1">
              <a:lnSpc>
                <a:spcPct val="107000"/>
              </a:lnSpc>
              <a:spcBef>
                <a:spcPts val="1500"/>
              </a:spcBef>
              <a:spcAft>
                <a:spcPts val="1500"/>
              </a:spcAft>
              <a:buFont typeface="Wingdings" panose="05000000000000000000" pitchFamily="2" charset="2"/>
              <a:buChar char="q"/>
            </a:pPr>
            <a:r>
              <a:rPr lang="en-GB" sz="1400" kern="0" dirty="0">
                <a:effectLst/>
                <a:ea typeface="Times New Roman" panose="02020603050405020304" pitchFamily="18" charset="0"/>
                <a:cs typeface="Calibri" panose="020F0502020204030204" pitchFamily="34" charset="0"/>
              </a:rPr>
              <a:t>This relation can be interpreted in terms of dust grain growth in the ISM as galaxies evolve from lower to higher metallicity. In low-metallicity galaxies, dust grains are thought to form primarily through supernovae explosions, which do not produce enough dust to match the observed DGRs. As metallicity increases, dust grains can form through other processes such as accretion of metals in the ISM, which increases the total dust mass.</a:t>
            </a:r>
          </a:p>
          <a:p>
            <a:pPr algn="l">
              <a:buFont typeface="Wingdings" panose="05000000000000000000" pitchFamily="2" charset="2"/>
              <a:buChar char="q"/>
            </a:pPr>
            <a:r>
              <a:rPr lang="en-GB" sz="1400" b="0" i="0" dirty="0">
                <a:effectLst/>
              </a:rPr>
              <a:t>More heavy elements present in disk can form dust grains</a:t>
            </a:r>
          </a:p>
          <a:p>
            <a:pPr algn="l">
              <a:buFont typeface="Wingdings" panose="05000000000000000000" pitchFamily="2" charset="2"/>
              <a:buChar char="q"/>
            </a:pPr>
            <a:r>
              <a:rPr lang="en-GB" sz="1400" b="0" i="0" dirty="0">
                <a:effectLst/>
              </a:rPr>
              <a:t>Dust grains can stick together to form larger particles</a:t>
            </a:r>
          </a:p>
          <a:p>
            <a:pPr algn="l">
              <a:buFont typeface="Wingdings" panose="05000000000000000000" pitchFamily="2" charset="2"/>
              <a:buChar char="q"/>
            </a:pPr>
            <a:r>
              <a:rPr lang="en-GB" sz="1400" b="0" i="0" dirty="0">
                <a:effectLst/>
              </a:rPr>
              <a:t>Higher metallicity means more solid materials for dust particles to collide with</a:t>
            </a:r>
          </a:p>
          <a:p>
            <a:pPr algn="l">
              <a:buFont typeface="Wingdings" panose="05000000000000000000" pitchFamily="2" charset="2"/>
              <a:buChar char="q"/>
            </a:pPr>
            <a:r>
              <a:rPr lang="en-GB" sz="1400" b="0" i="0" dirty="0">
                <a:effectLst/>
              </a:rPr>
              <a:t>Dust particles can grow through accretion by attracting and collecting small dust particles and gas molecules by gravity</a:t>
            </a:r>
          </a:p>
          <a:p>
            <a:pPr lvl="1">
              <a:lnSpc>
                <a:spcPct val="107000"/>
              </a:lnSpc>
              <a:spcBef>
                <a:spcPts val="1500"/>
              </a:spcBef>
              <a:spcAft>
                <a:spcPts val="1500"/>
              </a:spcAft>
              <a:buFont typeface="Wingdings" panose="05000000000000000000" pitchFamily="2" charset="2"/>
              <a:buChar char="q"/>
            </a:pPr>
            <a:endParaRPr lang="en-GB"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Timeline&#10;&#10;Description automatically generated">
            <a:extLst>
              <a:ext uri="{FF2B5EF4-FFF2-40B4-BE49-F238E27FC236}">
                <a16:creationId xmlns:a16="http://schemas.microsoft.com/office/drawing/2014/main" id="{B1137C34-449C-7BA6-D8DA-B83EA9D8C5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9533" y="1965960"/>
            <a:ext cx="3403600" cy="3379364"/>
          </a:xfrm>
          <a:prstGeom prst="rect">
            <a:avLst/>
          </a:prstGeom>
        </p:spPr>
      </p:pic>
      <p:sp>
        <p:nvSpPr>
          <p:cNvPr id="7" name="TextBox 6">
            <a:extLst>
              <a:ext uri="{FF2B5EF4-FFF2-40B4-BE49-F238E27FC236}">
                <a16:creationId xmlns:a16="http://schemas.microsoft.com/office/drawing/2014/main" id="{FE29B7E9-5AA7-E0B8-56AE-4B18EFB7EF22}"/>
              </a:ext>
            </a:extLst>
          </p:cNvPr>
          <p:cNvSpPr txBox="1"/>
          <p:nvPr/>
        </p:nvSpPr>
        <p:spPr>
          <a:xfrm>
            <a:off x="8830733" y="5598068"/>
            <a:ext cx="2023534" cy="369332"/>
          </a:xfrm>
          <a:prstGeom prst="rect">
            <a:avLst/>
          </a:prstGeom>
          <a:noFill/>
        </p:spPr>
        <p:txBody>
          <a:bodyPr wrap="square">
            <a:spAutoFit/>
          </a:bodyPr>
          <a:lstStyle/>
          <a:p>
            <a:r>
              <a:rPr lang="en-GB" sz="1800" b="0" i="0" dirty="0">
                <a:effectLst/>
                <a:latin typeface="Arial" panose="020B0604020202020204" pitchFamily="34" charset="0"/>
              </a:rPr>
              <a:t>Garcia et al. 2020 </a:t>
            </a:r>
            <a:endParaRPr lang="en-GB" sz="1800" dirty="0"/>
          </a:p>
        </p:txBody>
      </p:sp>
    </p:spTree>
    <p:extLst>
      <p:ext uri="{BB962C8B-B14F-4D97-AF65-F5344CB8AC3E}">
        <p14:creationId xmlns:p14="http://schemas.microsoft.com/office/powerpoint/2010/main" val="4108426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B0C2A-AEFE-8AC2-28F4-CDC7BE4F91DE}"/>
              </a:ext>
            </a:extLst>
          </p:cNvPr>
          <p:cNvSpPr>
            <a:spLocks noGrp="1"/>
          </p:cNvSpPr>
          <p:nvPr>
            <p:ph type="title"/>
          </p:nvPr>
        </p:nvSpPr>
        <p:spPr/>
        <p:txBody>
          <a:bodyPr/>
          <a:lstStyle/>
          <a:p>
            <a:r>
              <a:rPr lang="en-GB" dirty="0"/>
              <a:t>Sublimation Radius</a:t>
            </a:r>
          </a:p>
        </p:txBody>
      </p:sp>
      <p:pic>
        <p:nvPicPr>
          <p:cNvPr id="5" name="Picture 4" descr="Diagram&#10;&#10;Description automatically generated">
            <a:extLst>
              <a:ext uri="{FF2B5EF4-FFF2-40B4-BE49-F238E27FC236}">
                <a16:creationId xmlns:a16="http://schemas.microsoft.com/office/drawing/2014/main" id="{4E3F32C3-53C6-CE02-A4FF-778B8964A0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184353"/>
            <a:ext cx="3747790" cy="1055548"/>
          </a:xfrm>
          <a:prstGeom prst="rect">
            <a:avLst/>
          </a:prstGeom>
        </p:spPr>
      </p:pic>
      <p:pic>
        <p:nvPicPr>
          <p:cNvPr id="7" name="Picture 6">
            <a:extLst>
              <a:ext uri="{FF2B5EF4-FFF2-40B4-BE49-F238E27FC236}">
                <a16:creationId xmlns:a16="http://schemas.microsoft.com/office/drawing/2014/main" id="{E97044EF-5652-2470-4797-44057783C4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8530" y="3639718"/>
            <a:ext cx="3361267" cy="934923"/>
          </a:xfrm>
          <a:prstGeom prst="rect">
            <a:avLst/>
          </a:prstGeom>
        </p:spPr>
      </p:pic>
      <p:pic>
        <p:nvPicPr>
          <p:cNvPr id="11" name="Picture 10" descr="Text&#10;&#10;Description automatically generated with medium confidence">
            <a:extLst>
              <a:ext uri="{FF2B5EF4-FFF2-40B4-BE49-F238E27FC236}">
                <a16:creationId xmlns:a16="http://schemas.microsoft.com/office/drawing/2014/main" id="{94F1356B-41DE-D36B-7177-FA28519801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 y="3429000"/>
            <a:ext cx="3382530" cy="1356360"/>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637AF17-1B35-D7C0-EE68-0137DFBD11DB}"/>
                  </a:ext>
                </a:extLst>
              </p:cNvPr>
              <p:cNvSpPr txBox="1"/>
              <p:nvPr/>
            </p:nvSpPr>
            <p:spPr>
              <a:xfrm>
                <a:off x="6833849" y="2334505"/>
                <a:ext cx="3747790" cy="9366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mtClean="0">
                          <a:solidFill>
                            <a:schemeClr val="tx1"/>
                          </a:solidFill>
                          <a:latin typeface="Cambria Math" panose="02040503050406030204" pitchFamily="18" charset="0"/>
                        </a:rPr>
                        <m:t>1</m:t>
                      </m:r>
                      <m:r>
                        <a:rPr lang="en-GB" i="0">
                          <a:solidFill>
                            <a:schemeClr val="tx1"/>
                          </a:solidFill>
                          <a:latin typeface="Cambria Math" panose="02040503050406030204" pitchFamily="18" charset="0"/>
                        </a:rPr>
                        <m:t> = </m:t>
                      </m:r>
                      <m:f>
                        <m:fPr>
                          <m:ctrlPr>
                            <a:rPr lang="en-GB" i="1">
                              <a:solidFill>
                                <a:schemeClr val="tx1"/>
                              </a:solidFill>
                              <a:latin typeface="Cambria Math" panose="02040503050406030204" pitchFamily="18" charset="0"/>
                            </a:rPr>
                          </m:ctrlPr>
                        </m:fPr>
                        <m:num>
                          <m:r>
                            <a:rPr lang="en-GB" i="0">
                              <a:solidFill>
                                <a:schemeClr val="tx1"/>
                              </a:solidFill>
                              <a:latin typeface="Cambria Math" panose="02040503050406030204" pitchFamily="18" charset="0"/>
                            </a:rPr>
                            <m:t>9</m:t>
                          </m:r>
                          <m:r>
                            <m:rPr>
                              <m:sty m:val="p"/>
                            </m:rPr>
                            <a:rPr lang="en-GB" i="0">
                              <a:solidFill>
                                <a:schemeClr val="tx1"/>
                              </a:solidFill>
                              <a:latin typeface="Cambria Math" panose="02040503050406030204" pitchFamily="18" charset="0"/>
                            </a:rPr>
                            <m:t>Σ</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𝐾</m:t>
                              </m:r>
                            </m:e>
                            <m:sub>
                              <m:r>
                                <a:rPr lang="en-GB" i="1">
                                  <a:solidFill>
                                    <a:schemeClr val="tx1"/>
                                  </a:solidFill>
                                  <a:latin typeface="Cambria Math" panose="02040503050406030204" pitchFamily="18" charset="0"/>
                                </a:rPr>
                                <m:t>𝑝</m:t>
                              </m:r>
                            </m:sub>
                          </m:sSub>
                          <m:d>
                            <m:dPr>
                              <m:ctrlPr>
                                <a:rPr lang="en-GB" i="1">
                                  <a:solidFill>
                                    <a:schemeClr val="tx1"/>
                                  </a:solidFill>
                                  <a:latin typeface="Cambria Math" panose="02040503050406030204" pitchFamily="18" charset="0"/>
                                </a:rPr>
                              </m:ctrlPr>
                            </m:dPr>
                            <m:e>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𝑇</m:t>
                                  </m:r>
                                </m:e>
                                <m:sub>
                                  <m:r>
                                    <a:rPr lang="en-GB" i="0">
                                      <a:solidFill>
                                        <a:schemeClr val="tx1"/>
                                      </a:solidFill>
                                      <a:latin typeface="Cambria Math" panose="02040503050406030204" pitchFamily="18" charset="0"/>
                                    </a:rPr>
                                    <m:t>∗</m:t>
                                  </m:r>
                                </m:sub>
                              </m:sSub>
                            </m:e>
                          </m:d>
                        </m:num>
                        <m:den>
                          <m:rad>
                            <m:radPr>
                              <m:degHide m:val="on"/>
                              <m:ctrlPr>
                                <a:rPr lang="en-GB" i="1">
                                  <a:solidFill>
                                    <a:schemeClr val="tx1"/>
                                  </a:solidFill>
                                  <a:latin typeface="Cambria Math" panose="02040503050406030204" pitchFamily="18" charset="0"/>
                                </a:rPr>
                              </m:ctrlPr>
                            </m:radPr>
                            <m:deg/>
                            <m:e>
                              <m:r>
                                <a:rPr lang="en-GB" i="1">
                                  <a:solidFill>
                                    <a:schemeClr val="tx1"/>
                                  </a:solidFill>
                                  <a:latin typeface="Cambria Math" panose="02040503050406030204" pitchFamily="18" charset="0"/>
                                </a:rPr>
                                <m:t>𝜋</m:t>
                              </m:r>
                            </m:e>
                          </m:rad>
                        </m:den>
                      </m:f>
                      <m:nary>
                        <m:naryPr>
                          <m:limLoc m:val="undOvr"/>
                          <m:ctrlPr>
                            <a:rPr lang="en-GB" i="1">
                              <a:solidFill>
                                <a:schemeClr val="tx1"/>
                              </a:solidFill>
                              <a:latin typeface="Cambria Math" panose="02040503050406030204" pitchFamily="18" charset="0"/>
                            </a:rPr>
                          </m:ctrlPr>
                        </m:naryPr>
                        <m:sub>
                          <m:r>
                            <m:rPr>
                              <m:sty m:val="p"/>
                            </m:rPr>
                            <a:rPr lang="en-GB" i="0">
                              <a:solidFill>
                                <a:schemeClr val="tx1"/>
                              </a:solidFill>
                              <a:latin typeface="Cambria Math" panose="02040503050406030204" pitchFamily="18" charset="0"/>
                            </a:rPr>
                            <m:t>χ</m:t>
                          </m:r>
                        </m:sub>
                        <m:sup>
                          <m:r>
                            <a:rPr lang="en-GB" i="0">
                              <a:solidFill>
                                <a:schemeClr val="tx1"/>
                              </a:solidFill>
                              <a:latin typeface="Cambria Math" panose="02040503050406030204" pitchFamily="18" charset="0"/>
                            </a:rPr>
                            <m:t>∞</m:t>
                          </m:r>
                        </m:sup>
                        <m:e>
                          <m:func>
                            <m:funcPr>
                              <m:ctrlPr>
                                <a:rPr lang="en-GB" i="1">
                                  <a:solidFill>
                                    <a:schemeClr val="tx1"/>
                                  </a:solidFill>
                                  <a:latin typeface="Cambria Math" panose="02040503050406030204" pitchFamily="18" charset="0"/>
                                </a:rPr>
                              </m:ctrlPr>
                            </m:funcPr>
                            <m:fName>
                              <m:r>
                                <a:rPr lang="en-GB" i="1">
                                  <a:solidFill>
                                    <a:schemeClr val="tx1"/>
                                  </a:solidFill>
                                  <a:latin typeface="Cambria Math" panose="02040503050406030204" pitchFamily="18" charset="0"/>
                                </a:rPr>
                                <m:t>𝑒𝑥𝑝</m:t>
                              </m:r>
                              <m:r>
                                <a:rPr lang="en-GB" b="0" i="1" smtClean="0">
                                  <a:solidFill>
                                    <a:schemeClr val="tx1"/>
                                  </a:solidFill>
                                  <a:latin typeface="Cambria Math" panose="02040503050406030204" pitchFamily="18" charset="0"/>
                                </a:rPr>
                                <m:t>(</m:t>
                              </m:r>
                            </m:fName>
                            <m:e>
                              <m:r>
                                <a:rPr lang="en-GB" i="0">
                                  <a:solidFill>
                                    <a:schemeClr val="tx1"/>
                                  </a:solidFill>
                                  <a:latin typeface="Cambria Math" panose="02040503050406030204" pitchFamily="18" charset="0"/>
                                </a:rPr>
                                <m:t>−</m:t>
                              </m:r>
                              <m:sSup>
                                <m:sSupPr>
                                  <m:ctrlPr>
                                    <a:rPr lang="en-GB" i="1">
                                      <a:solidFill>
                                        <a:schemeClr val="tx1"/>
                                      </a:solidFill>
                                      <a:latin typeface="Cambria Math" panose="02040503050406030204" pitchFamily="18" charset="0"/>
                                    </a:rPr>
                                  </m:ctrlPr>
                                </m:sSupPr>
                                <m:e>
                                  <m:r>
                                    <a:rPr lang="en-GB" i="1">
                                      <a:solidFill>
                                        <a:schemeClr val="tx1"/>
                                      </a:solidFill>
                                      <a:latin typeface="Cambria Math" panose="02040503050406030204" pitchFamily="18" charset="0"/>
                                    </a:rPr>
                                    <m:t>𝑥</m:t>
                                  </m:r>
                                </m:e>
                                <m:sup>
                                  <m:r>
                                    <a:rPr lang="en-GB" i="0">
                                      <a:solidFill>
                                        <a:schemeClr val="tx1"/>
                                      </a:solidFill>
                                      <a:latin typeface="Cambria Math" panose="02040503050406030204" pitchFamily="18" charset="0"/>
                                    </a:rPr>
                                    <m:t>2</m:t>
                                  </m:r>
                                </m:sup>
                              </m:sSup>
                              <m:r>
                                <a:rPr lang="en-GB" b="0" i="1" smtClean="0">
                                  <a:solidFill>
                                    <a:schemeClr val="tx1"/>
                                  </a:solidFill>
                                  <a:latin typeface="Cambria Math" panose="02040503050406030204" pitchFamily="18" charset="0"/>
                                </a:rPr>
                                <m:t>)</m:t>
                              </m:r>
                            </m:e>
                          </m:func>
                          <m:r>
                            <a:rPr lang="en-GB" i="1">
                              <a:solidFill>
                                <a:schemeClr val="tx1"/>
                              </a:solidFill>
                              <a:latin typeface="Cambria Math" panose="02040503050406030204" pitchFamily="18" charset="0"/>
                            </a:rPr>
                            <m:t>𝑑𝑥</m:t>
                          </m:r>
                        </m:e>
                      </m:nary>
                    </m:oMath>
                  </m:oMathPara>
                </a14:m>
                <a:endParaRPr lang="en-GB" dirty="0">
                  <a:solidFill>
                    <a:schemeClr val="tx1"/>
                  </a:solidFill>
                </a:endParaRPr>
              </a:p>
            </p:txBody>
          </p:sp>
        </mc:Choice>
        <mc:Fallback xmlns="">
          <p:sp>
            <p:nvSpPr>
              <p:cNvPr id="13" name="TextBox 12">
                <a:extLst>
                  <a:ext uri="{FF2B5EF4-FFF2-40B4-BE49-F238E27FC236}">
                    <a16:creationId xmlns:a16="http://schemas.microsoft.com/office/drawing/2014/main" id="{3637AF17-1B35-D7C0-EE68-0137DFBD11DB}"/>
                  </a:ext>
                </a:extLst>
              </p:cNvPr>
              <p:cNvSpPr txBox="1">
                <a:spLocks noRot="1" noChangeAspect="1" noMove="1" noResize="1" noEditPoints="1" noAdjustHandles="1" noChangeArrowheads="1" noChangeShapeType="1" noTextEdit="1"/>
              </p:cNvSpPr>
              <p:nvPr/>
            </p:nvSpPr>
            <p:spPr>
              <a:xfrm>
                <a:off x="6833849" y="2334505"/>
                <a:ext cx="3747790" cy="936667"/>
              </a:xfrm>
              <a:prstGeom prst="rect">
                <a:avLst/>
              </a:prstGeom>
              <a:blipFill>
                <a:blip r:embed="rId5"/>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387417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65F9B9-C906-B119-1A1A-A35C79C80C24}"/>
              </a:ext>
            </a:extLst>
          </p:cNvPr>
          <p:cNvSpPr txBox="1"/>
          <p:nvPr/>
        </p:nvSpPr>
        <p:spPr>
          <a:xfrm>
            <a:off x="3048000" y="1946380"/>
            <a:ext cx="6096000" cy="3917739"/>
          </a:xfrm>
          <a:prstGeom prst="rect">
            <a:avLst/>
          </a:prstGeom>
          <a:noFill/>
        </p:spPr>
        <p:txBody>
          <a:bodyPr wrap="square">
            <a:spAutoFit/>
          </a:bodyPr>
          <a:lstStyle/>
          <a:p>
            <a:pPr>
              <a:buFont typeface="Wingdings" panose="05000000000000000000" pitchFamily="2" charset="2"/>
              <a:buChar char="q"/>
            </a:pPr>
            <a:r>
              <a:rPr lang="en-GB" dirty="0"/>
              <a:t>Misinterpretation as a depletion of density.</a:t>
            </a:r>
          </a:p>
          <a:p>
            <a:pPr>
              <a:lnSpc>
                <a:spcPct val="107000"/>
              </a:lnSpc>
              <a:spcAft>
                <a:spcPts val="800"/>
              </a:spcAft>
            </a:pPr>
            <a:r>
              <a:rPr lang="en-GB"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There are two main techniques used to measure the opacity of the gas and dust within circumstellar discs: the </a:t>
            </a:r>
            <a:r>
              <a:rPr lang="en-GB" sz="1800" kern="100" dirty="0" err="1">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Rosseland</a:t>
            </a:r>
            <a:r>
              <a:rPr lang="en-GB"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mean and the Planck mean.</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The </a:t>
            </a:r>
            <a:r>
              <a:rPr lang="en-GB" sz="1800" kern="100" dirty="0" err="1">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Rosseland</a:t>
            </a:r>
            <a:r>
              <a:rPr lang="en-GB"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mean measures the rate of radiative transport (diffusion) in a thick optical gas. In contrast, the Planck mean measures the coupling between the opacity carrier (dust or gas) and radiation, and is more sensitive to the metal abundance and the strength of absorption lines compared to the </a:t>
            </a:r>
            <a:r>
              <a:rPr lang="en-GB" sz="1800" kern="100" dirty="0" err="1">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Rosseland</a:t>
            </a:r>
            <a:r>
              <a:rPr lang="en-GB"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mean.</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GB" dirty="0"/>
          </a:p>
        </p:txBody>
      </p:sp>
    </p:spTree>
    <p:extLst>
      <p:ext uri="{BB962C8B-B14F-4D97-AF65-F5344CB8AC3E}">
        <p14:creationId xmlns:p14="http://schemas.microsoft.com/office/powerpoint/2010/main" val="3332315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5BCF4A-FF69-3A9B-588F-A5E953DB2776}"/>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437" b="97989" l="975" r="98635">
                        <a14:foregroundMark x1="4678" y1="14655" x2="91813" y2="92816"/>
                        <a14:foregroundMark x1="72320" y1="96264" x2="44444" y2="97989"/>
                        <a14:foregroundMark x1="44444" y1="97989" x2="40936" y2="96552"/>
                        <a14:foregroundMark x1="39961" y1="95977" x2="9747" y2="92241"/>
                        <a14:foregroundMark x1="7602" y1="93966" x2="7602" y2="37644"/>
                        <a14:foregroundMark x1="7602" y1="37644" x2="3509" y2="11207"/>
                        <a14:foregroundMark x1="3509" y1="11207" x2="26316" y2="4023"/>
                        <a14:foregroundMark x1="26316" y1="4023" x2="86745" y2="14943"/>
                        <a14:foregroundMark x1="86745" y1="14943" x2="97661" y2="49713"/>
                        <a14:foregroundMark x1="97661" y1="49713" x2="90643" y2="89943"/>
                        <a14:foregroundMark x1="90643" y1="89943" x2="57700" y2="46264"/>
                        <a14:foregroundMark x1="57700" y1="46264" x2="77193" y2="9483"/>
                        <a14:foregroundMark x1="77193" y1="9483" x2="99415" y2="2011"/>
                        <a14:foregroundMark x1="32943" y1="13506" x2="26706" y2="12069"/>
                        <a14:foregroundMark x1="36257" y1="16092" x2="48733" y2="14368"/>
                        <a14:foregroundMark x1="48733" y1="14368" x2="49318" y2="14368"/>
                        <a14:foregroundMark x1="42105" y1="12931" x2="26901" y2="13793"/>
                        <a14:foregroundMark x1="3823" y1="50922" x2="5458" y2="89080"/>
                        <a14:foregroundMark x1="1949" y1="7184" x2="3307" y2="38863"/>
                        <a14:foregroundMark x1="5458" y1="89080" x2="15595" y2="89655"/>
                        <a14:foregroundMark x1="69786" y1="84770" x2="53801" y2="90517"/>
                        <a14:foregroundMark x1="53801" y1="90517" x2="51657" y2="87644"/>
                        <a14:foregroundMark x1="1949" y1="53448" x2="2144" y2="63793"/>
                        <a14:foregroundMark x1="1365" y1="30747" x2="1365" y2="34483"/>
                        <a14:foregroundMark x1="2534" y1="36782" x2="1365" y2="36207"/>
                        <a14:foregroundMark x1="1170" y1="37356" x2="1170" y2="37356"/>
                        <a14:foregroundMark x1="1559" y1="37356" x2="1754" y2="37356"/>
                        <a14:foregroundMark x1="2144" y1="37356" x2="2144" y2="37356"/>
                        <a14:foregroundMark x1="2339" y1="53161" x2="2339" y2="53161"/>
                        <a14:foregroundMark x1="1754" y1="52874" x2="1754" y2="52874"/>
                        <a14:foregroundMark x1="975" y1="52874" x2="975" y2="52874"/>
                        <a14:backgroundMark x1="1559" y1="40805" x2="3119" y2="51149"/>
                        <a14:backgroundMark x1="2924" y1="40230" x2="2729" y2="45115"/>
                        <a14:backgroundMark x1="2924" y1="38793" x2="2729" y2="41092"/>
                      </a14:backgroundRemoval>
                    </a14:imgEffect>
                  </a14:imgLayer>
                </a14:imgProps>
              </a:ext>
            </a:extLst>
          </a:blip>
          <a:srcRect t="2553" r="1542"/>
          <a:stretch/>
        </p:blipFill>
        <p:spPr>
          <a:xfrm>
            <a:off x="789233" y="495504"/>
            <a:ext cx="8889522" cy="5968395"/>
          </a:xfrm>
          <a:prstGeom prst="rect">
            <a:avLst/>
          </a:prstGeom>
        </p:spPr>
      </p:pic>
      <p:pic>
        <p:nvPicPr>
          <p:cNvPr id="5" name="Picture 4">
            <a:extLst>
              <a:ext uri="{FF2B5EF4-FFF2-40B4-BE49-F238E27FC236}">
                <a16:creationId xmlns:a16="http://schemas.microsoft.com/office/drawing/2014/main" id="{56900A12-DF6F-305F-2DA1-4957ECE69D3F}"/>
              </a:ext>
            </a:extLst>
          </p:cNvPr>
          <p:cNvPicPr>
            <a:picLocks noChangeAspect="1"/>
          </p:cNvPicPr>
          <p:nvPr/>
        </p:nvPicPr>
        <p:blipFill rotWithShape="1">
          <a:blip r:embed="rId4"/>
          <a:srcRect t="26659" r="95333" b="62007"/>
          <a:stretch/>
        </p:blipFill>
        <p:spPr>
          <a:xfrm>
            <a:off x="9212639" y="2286303"/>
            <a:ext cx="313716" cy="498248"/>
          </a:xfrm>
          <a:prstGeom prst="rect">
            <a:avLst/>
          </a:prstGeom>
        </p:spPr>
      </p:pic>
      <p:pic>
        <p:nvPicPr>
          <p:cNvPr id="6" name="Picture 5">
            <a:extLst>
              <a:ext uri="{FF2B5EF4-FFF2-40B4-BE49-F238E27FC236}">
                <a16:creationId xmlns:a16="http://schemas.microsoft.com/office/drawing/2014/main" id="{BD82A215-6570-B19B-AC6F-FD6E5AED9426}"/>
              </a:ext>
            </a:extLst>
          </p:cNvPr>
          <p:cNvPicPr>
            <a:picLocks noChangeAspect="1"/>
          </p:cNvPicPr>
          <p:nvPr/>
        </p:nvPicPr>
        <p:blipFill rotWithShape="1">
          <a:blip r:embed="rId4"/>
          <a:srcRect l="256" t="51747" r="94319" b="36770"/>
          <a:stretch/>
        </p:blipFill>
        <p:spPr>
          <a:xfrm>
            <a:off x="9112504" y="4320948"/>
            <a:ext cx="413851" cy="606554"/>
          </a:xfrm>
          <a:prstGeom prst="rect">
            <a:avLst/>
          </a:prstGeom>
        </p:spPr>
      </p:pic>
    </p:spTree>
    <p:extLst>
      <p:ext uri="{BB962C8B-B14F-4D97-AF65-F5344CB8AC3E}">
        <p14:creationId xmlns:p14="http://schemas.microsoft.com/office/powerpoint/2010/main" val="3111543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D9C24-613A-0B88-4F43-86FF0CCE1757}"/>
              </a:ext>
            </a:extLst>
          </p:cNvPr>
          <p:cNvSpPr>
            <a:spLocks noGrp="1"/>
          </p:cNvSpPr>
          <p:nvPr>
            <p:ph type="title"/>
          </p:nvPr>
        </p:nvSpPr>
        <p:spPr/>
        <p:txBody>
          <a:bodyPr/>
          <a:lstStyle/>
          <a:p>
            <a:r>
              <a:rPr lang="en-GB" dirty="0"/>
              <a:t>Limitation</a:t>
            </a:r>
            <a:br>
              <a:rPr lang="en-GB" dirty="0"/>
            </a:br>
            <a:r>
              <a:rPr lang="en-GB" dirty="0"/>
              <a:t>					</a:t>
            </a:r>
          </a:p>
        </p:txBody>
      </p:sp>
      <p:sp>
        <p:nvSpPr>
          <p:cNvPr id="3" name="Content Placeholder 2">
            <a:extLst>
              <a:ext uri="{FF2B5EF4-FFF2-40B4-BE49-F238E27FC236}">
                <a16:creationId xmlns:a16="http://schemas.microsoft.com/office/drawing/2014/main" id="{A7DE1082-3C70-6481-A355-792CC9F535D7}"/>
              </a:ext>
            </a:extLst>
          </p:cNvPr>
          <p:cNvSpPr>
            <a:spLocks noGrp="1"/>
          </p:cNvSpPr>
          <p:nvPr>
            <p:ph idx="1"/>
          </p:nvPr>
        </p:nvSpPr>
        <p:spPr/>
        <p:txBody>
          <a:bodyPr/>
          <a:lstStyle/>
          <a:p>
            <a:r>
              <a:rPr lang="en-GB" dirty="0"/>
              <a:t>However, it is expected that increasing the metallicity will result in a decrease in the dust-to-gas ratio, leading to concentrated midplane density profile and potentially a different temperature </a:t>
            </a:r>
            <a:r>
              <a:rPr lang="en-GB" dirty="0" err="1"/>
              <a:t>profile.The</a:t>
            </a:r>
            <a:r>
              <a:rPr lang="en-GB" dirty="0"/>
              <a:t> dust composition, its maximum and minimum sizes, and the slope of the dust size distribution were assumed to be identical for all metallicities. However, this may be an oversimplification as the process of dust growth in low-metallicity discs is still poorly understood \</a:t>
            </a:r>
            <a:r>
              <a:rPr lang="en-GB" dirty="0" err="1"/>
              <a:t>citep</a:t>
            </a:r>
            <a:r>
              <a:rPr lang="en-GB" dirty="0"/>
              <a:t>{ </a:t>
            </a:r>
            <a:r>
              <a:rPr lang="en-GB" dirty="0" err="1"/>
              <a:t>Chemical..equilibrium</a:t>
            </a:r>
            <a:r>
              <a:rPr lang="en-GB" dirty="0"/>
              <a:t>}. These findings suggest that metallicity plays a role in determining the temperature profile of a circumstellar disc, but other factors such as the initial boundary (type of dust material) condition of thermal conduction and the distance from the star are also important. In the present model, the dust-to-gas ration is kept constant at 1:100, which may be the reason for observed similarity in the temperature profile beyond the shadowing region.</a:t>
            </a:r>
          </a:p>
        </p:txBody>
      </p:sp>
    </p:spTree>
    <p:extLst>
      <p:ext uri="{BB962C8B-B14F-4D97-AF65-F5344CB8AC3E}">
        <p14:creationId xmlns:p14="http://schemas.microsoft.com/office/powerpoint/2010/main" val="1033233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16E5-D0E5-1F32-82A0-47C50B670343}"/>
              </a:ext>
            </a:extLst>
          </p:cNvPr>
          <p:cNvSpPr>
            <a:spLocks noGrp="1"/>
          </p:cNvSpPr>
          <p:nvPr>
            <p:ph type="title"/>
          </p:nvPr>
        </p:nvSpPr>
        <p:spPr/>
        <p:txBody>
          <a:bodyPr/>
          <a:lstStyle/>
          <a:p>
            <a:r>
              <a:rPr lang="en-GB" dirty="0"/>
              <a:t>Limitation</a:t>
            </a:r>
          </a:p>
        </p:txBody>
      </p:sp>
      <p:sp>
        <p:nvSpPr>
          <p:cNvPr id="3" name="Content Placeholder 2">
            <a:extLst>
              <a:ext uri="{FF2B5EF4-FFF2-40B4-BE49-F238E27FC236}">
                <a16:creationId xmlns:a16="http://schemas.microsoft.com/office/drawing/2014/main" id="{5CC4A4AA-7818-8896-5999-5FA4F61D63F4}"/>
              </a:ext>
            </a:extLst>
          </p:cNvPr>
          <p:cNvSpPr>
            <a:spLocks noGrp="1"/>
          </p:cNvSpPr>
          <p:nvPr>
            <p:ph idx="1"/>
          </p:nvPr>
        </p:nvSpPr>
        <p:spPr/>
        <p:txBody>
          <a:bodyPr>
            <a:normAutofit fontScale="77500" lnSpcReduction="20000"/>
          </a:bodyPr>
          <a:lstStyle/>
          <a:p>
            <a:r>
              <a:rPr lang="en-GB" b="0" i="0" dirty="0">
                <a:solidFill>
                  <a:srgbClr val="343541"/>
                </a:solidFill>
                <a:effectLst/>
                <a:latin typeface="Söhne"/>
              </a:rPr>
              <a:t>The initial gas surface density profile was taken from </a:t>
            </a:r>
            <a:r>
              <a:rPr lang="en-GB" b="0" i="0" dirty="0" err="1">
                <a:solidFill>
                  <a:srgbClr val="343541"/>
                </a:solidFill>
                <a:effectLst/>
                <a:latin typeface="Söhne"/>
              </a:rPr>
              <a:t>Ayliffe</a:t>
            </a:r>
            <a:r>
              <a:rPr lang="en-GB" b="0" i="0" dirty="0">
                <a:solidFill>
                  <a:srgbClr val="343541"/>
                </a:solidFill>
                <a:effectLst/>
                <a:latin typeface="Söhne"/>
              </a:rPr>
              <a:t> &amp; Bate (2009), but the gas surface density constant was later adjusted through a trial and error process to improve the </a:t>
            </a:r>
            <a:r>
              <a:rPr lang="en-GB" b="0" i="0" dirty="0" err="1">
                <a:solidFill>
                  <a:srgbClr val="343541"/>
                </a:solidFill>
                <a:effectLst/>
                <a:latin typeface="Söhne"/>
              </a:rPr>
              <a:t>accu</a:t>
            </a:r>
            <a:r>
              <a:rPr lang="en-GB" b="0" i="0" dirty="0">
                <a:solidFill>
                  <a:srgbClr val="343541"/>
                </a:solidFill>
                <a:effectLst/>
                <a:latin typeface="Söhne"/>
              </a:rPr>
              <a:t>- racy of the </a:t>
            </a:r>
            <a:r>
              <a:rPr lang="en-GB" b="0" i="0" dirty="0" err="1">
                <a:solidFill>
                  <a:srgbClr val="343541"/>
                </a:solidFill>
                <a:effectLst/>
                <a:latin typeface="Söhne"/>
              </a:rPr>
              <a:t>model.This</a:t>
            </a:r>
            <a:r>
              <a:rPr lang="en-GB" b="0" i="0" dirty="0">
                <a:solidFill>
                  <a:srgbClr val="343541"/>
                </a:solidFill>
                <a:effectLst/>
                <a:latin typeface="Söhne"/>
              </a:rPr>
              <a:t> was necessary because the data used to calculate the interpolated opacity values was limited in its den- </a:t>
            </a:r>
            <a:r>
              <a:rPr lang="en-GB" b="0" i="0" dirty="0" err="1">
                <a:solidFill>
                  <a:srgbClr val="343541"/>
                </a:solidFill>
                <a:effectLst/>
                <a:latin typeface="Söhne"/>
              </a:rPr>
              <a:t>sity</a:t>
            </a:r>
            <a:r>
              <a:rPr lang="en-GB" b="0" i="0" dirty="0">
                <a:solidFill>
                  <a:srgbClr val="343541"/>
                </a:solidFill>
                <a:effectLst/>
                <a:latin typeface="Söhne"/>
              </a:rPr>
              <a:t> range. The refined gas surface density constant was about an order of 10−3 magnitude smaller than its original value. When calculating the gas density at the vertical rim using the original surface density constant, it was found to be 10−20g/cm3, much smaller than the expected value. The uncertainty of the gas sur- face density constant is the primary source of error in this </a:t>
            </a:r>
            <a:r>
              <a:rPr lang="en-GB" b="0" i="0" dirty="0" err="1">
                <a:solidFill>
                  <a:srgbClr val="343541"/>
                </a:solidFill>
                <a:effectLst/>
                <a:latin typeface="Söhne"/>
              </a:rPr>
              <a:t>cal</a:t>
            </a:r>
            <a:r>
              <a:rPr lang="en-GB" b="0" i="0" dirty="0">
                <a:solidFill>
                  <a:srgbClr val="343541"/>
                </a:solidFill>
                <a:effectLst/>
                <a:latin typeface="Söhne"/>
              </a:rPr>
              <a:t>- </a:t>
            </a:r>
            <a:r>
              <a:rPr lang="en-GB" b="0" i="0" dirty="0" err="1">
                <a:solidFill>
                  <a:srgbClr val="343541"/>
                </a:solidFill>
                <a:effectLst/>
                <a:latin typeface="Söhne"/>
              </a:rPr>
              <a:t>culation</a:t>
            </a:r>
            <a:r>
              <a:rPr lang="en-GB" b="0" i="0" dirty="0">
                <a:solidFill>
                  <a:srgbClr val="343541"/>
                </a:solidFill>
                <a:effectLst/>
                <a:latin typeface="Söhne"/>
              </a:rPr>
              <a:t>. This error was carried through to calculate the optical depth at the inner edge of the rim. The manipulation of the arti- </a:t>
            </a:r>
            <a:r>
              <a:rPr lang="en-GB" b="0" i="0" dirty="0" err="1">
                <a:solidFill>
                  <a:srgbClr val="343541"/>
                </a:solidFill>
                <a:effectLst/>
                <a:latin typeface="Söhne"/>
              </a:rPr>
              <a:t>ficial</a:t>
            </a:r>
            <a:r>
              <a:rPr lang="en-GB" b="0" i="0" dirty="0">
                <a:solidFill>
                  <a:srgbClr val="343541"/>
                </a:solidFill>
                <a:effectLst/>
                <a:latin typeface="Söhne"/>
              </a:rPr>
              <a:t> dust and gas density also affects the reliability of the </a:t>
            </a:r>
            <a:r>
              <a:rPr lang="en-GB" b="0" i="0" dirty="0" err="1">
                <a:solidFill>
                  <a:srgbClr val="343541"/>
                </a:solidFill>
                <a:effectLst/>
                <a:latin typeface="Söhne"/>
              </a:rPr>
              <a:t>tem</a:t>
            </a:r>
            <a:r>
              <a:rPr lang="en-GB" b="0" i="0" dirty="0">
                <a:solidFill>
                  <a:srgbClr val="343541"/>
                </a:solidFill>
                <a:effectLst/>
                <a:latin typeface="Söhne"/>
              </a:rPr>
              <a:t>- </a:t>
            </a:r>
            <a:r>
              <a:rPr lang="en-GB" b="0" i="0" dirty="0" err="1">
                <a:solidFill>
                  <a:srgbClr val="343541"/>
                </a:solidFill>
                <a:effectLst/>
                <a:latin typeface="Söhne"/>
              </a:rPr>
              <a:t>perature</a:t>
            </a:r>
            <a:r>
              <a:rPr lang="en-GB" b="0" i="0" dirty="0">
                <a:solidFill>
                  <a:srgbClr val="343541"/>
                </a:solidFill>
                <a:effectLst/>
                <a:latin typeface="Söhne"/>
              </a:rPr>
              <a:t> profile. It was found that using a wider range of density values than those in the table from Malygin (2016) can improve the accuracy of the equilibrium gas temperature model. How- ever, the specific expression of the surface density constant did not significantly impact the overall findings of the analysis of the distribution of gas and dust in the disc. In this study, we also ex- </a:t>
            </a:r>
            <a:r>
              <a:rPr lang="en-GB" b="0" i="0" dirty="0" err="1">
                <a:solidFill>
                  <a:srgbClr val="343541"/>
                </a:solidFill>
                <a:effectLst/>
                <a:latin typeface="Söhne"/>
              </a:rPr>
              <a:t>amined</a:t>
            </a:r>
            <a:r>
              <a:rPr lang="en-GB" b="0" i="0" dirty="0">
                <a:solidFill>
                  <a:srgbClr val="343541"/>
                </a:solidFill>
                <a:effectLst/>
                <a:latin typeface="Söhne"/>
              </a:rPr>
              <a:t> the properties of rims in discs with low surface densities, assuming that the rims are formed by the evaporation of silicate dust particles of size 1 micron. We found that the surface density of gas is 10−14, while the density measured by </a:t>
            </a:r>
            <a:r>
              <a:rPr lang="en-GB" b="0" i="0" dirty="0" err="1">
                <a:solidFill>
                  <a:srgbClr val="343541"/>
                </a:solidFill>
                <a:effectLst/>
                <a:latin typeface="Söhne"/>
              </a:rPr>
              <a:t>Benisty</a:t>
            </a:r>
            <a:r>
              <a:rPr lang="en-GB" b="0" i="0" dirty="0">
                <a:solidFill>
                  <a:srgbClr val="343541"/>
                </a:solidFill>
                <a:effectLst/>
                <a:latin typeface="Söhne"/>
              </a:rPr>
              <a:t>, M. et al. (2010) is 10−11. These differences in density measurements are due to the different treatment of gas and dust opacities, the sim- </a:t>
            </a:r>
            <a:r>
              <a:rPr lang="en-GB" b="0" i="0" dirty="0" err="1">
                <a:solidFill>
                  <a:srgbClr val="343541"/>
                </a:solidFill>
                <a:effectLst/>
                <a:latin typeface="Söhne"/>
              </a:rPr>
              <a:t>plification</a:t>
            </a:r>
            <a:r>
              <a:rPr lang="en-GB" b="0" i="0" dirty="0">
                <a:solidFill>
                  <a:srgbClr val="343541"/>
                </a:solidFill>
                <a:effectLst/>
                <a:latin typeface="Söhne"/>
              </a:rPr>
              <a:t> of radiative hydrodynamics in 1+1D structures, and a lack of knowledge within Astrophysics society. Our results </a:t>
            </a:r>
            <a:r>
              <a:rPr lang="en-GB" b="0" i="0" dirty="0" err="1">
                <a:solidFill>
                  <a:srgbClr val="343541"/>
                </a:solidFill>
                <a:effectLst/>
                <a:latin typeface="Söhne"/>
              </a:rPr>
              <a:t>sug</a:t>
            </a:r>
            <a:r>
              <a:rPr lang="en-GB" b="0" i="0" dirty="0">
                <a:solidFill>
                  <a:srgbClr val="343541"/>
                </a:solidFill>
                <a:effectLst/>
                <a:latin typeface="Söhne"/>
              </a:rPr>
              <a:t>- gest that a low-density region is consistent with the location and characteristics of the rim.</a:t>
            </a:r>
            <a:endParaRPr lang="en-GB" b="1" dirty="0"/>
          </a:p>
        </p:txBody>
      </p:sp>
    </p:spTree>
    <p:extLst>
      <p:ext uri="{BB962C8B-B14F-4D97-AF65-F5344CB8AC3E}">
        <p14:creationId xmlns:p14="http://schemas.microsoft.com/office/powerpoint/2010/main" val="2407749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5EE5A-A981-47FA-0EA2-EE5FFC0508D0}"/>
              </a:ext>
            </a:extLst>
          </p:cNvPr>
          <p:cNvSpPr>
            <a:spLocks noGrp="1"/>
          </p:cNvSpPr>
          <p:nvPr>
            <p:ph type="title"/>
          </p:nvPr>
        </p:nvSpPr>
        <p:spPr>
          <a:xfrm>
            <a:off x="1158240" y="524933"/>
            <a:ext cx="9875520" cy="1356360"/>
          </a:xfrm>
        </p:spPr>
        <p:txBody>
          <a:bodyPr/>
          <a:lstStyle/>
          <a:p>
            <a:r>
              <a:rPr lang="en-GB" dirty="0"/>
              <a:t>Finite difference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725A09E-396E-D548-A5CE-E9C2BEB7EDE9}"/>
                  </a:ext>
                </a:extLst>
              </p:cNvPr>
              <p:cNvSpPr txBox="1"/>
              <p:nvPr/>
            </p:nvSpPr>
            <p:spPr>
              <a:xfrm>
                <a:off x="3048000" y="2175239"/>
                <a:ext cx="6096000" cy="1163652"/>
              </a:xfrm>
              <a:prstGeom prst="rect">
                <a:avLst/>
              </a:prstGeom>
              <a:noFill/>
            </p:spPr>
            <p:txBody>
              <a:bodyPr wrap="square">
                <a:spAutoFit/>
              </a:bodyPr>
              <a:lstStyle/>
              <a:p>
                <a:pPr marL="6350" indent="-6350">
                  <a:lnSpc>
                    <a:spcPct val="104000"/>
                  </a:lnSpc>
                  <a:spcAft>
                    <a:spcPts val="820"/>
                  </a:spcAft>
                </a:pPr>
                <a:r>
                  <a:rPr lang="en-GB" sz="1800" dirty="0">
                    <a:solidFill>
                      <a:srgbClr val="000000"/>
                    </a:solidFill>
                    <a:effectLst/>
                    <a:latin typeface="Calibri" panose="020F0502020204030204" pitchFamily="34" charset="0"/>
                    <a:ea typeface="Calibri" panose="020F0502020204030204" pitchFamily="34" charset="0"/>
                  </a:rPr>
                  <a:t> </a:t>
                </a:r>
              </a:p>
              <a:p>
                <a:pPr marL="6350" indent="-6350">
                  <a:lnSpc>
                    <a:spcPct val="104000"/>
                  </a:lnSpc>
                  <a:spcAft>
                    <a:spcPts val="820"/>
                  </a:spcAft>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m:t>
                      </m:r>
                      <m:r>
                        <a:rPr lang="en-GB" sz="1800" b="1" i="1">
                          <a:solidFill>
                            <a:srgbClr val="000000"/>
                          </a:solidFill>
                          <a:effectLst/>
                          <a:latin typeface="Cambria Math" panose="02040503050406030204" pitchFamily="18" charset="0"/>
                          <a:ea typeface="Calibri" panose="020F0502020204030204" pitchFamily="34" charset="0"/>
                        </a:rPr>
                        <m:t>⋅</m:t>
                      </m:r>
                      <m:r>
                        <a:rPr lang="en-US" sz="1800" i="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m:t>
                      </m:r>
                      <m:r>
                        <a:rPr lang="en-GB" sz="1800" i="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𝑇</m:t>
                      </m:r>
                      <m:r>
                        <a:rPr lang="en-GB" sz="1800" i="1">
                          <a:solidFill>
                            <a:srgbClr val="000000"/>
                          </a:solidFill>
                          <a:effectLst/>
                          <a:latin typeface="Cambria Math" panose="02040503050406030204" pitchFamily="18" charset="0"/>
                          <a:ea typeface="Calibri" panose="020F0502020204030204" pitchFamily="34" charset="0"/>
                        </a:rPr>
                        <m:t>=</m:t>
                      </m:r>
                      <m:f>
                        <m:fPr>
                          <m:ctrlPr>
                            <a:rPr lang="en-GB" sz="1800" i="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ctrlPr>
                        </m:fPr>
                        <m:num>
                          <m:sSup>
                            <m:sSupPr>
                              <m:ctrlPr>
                                <a:rPr lang="en-GB" sz="1800" i="1">
                                  <a:solidFill>
                                    <a:srgbClr val="000000"/>
                                  </a:solidFill>
                                  <a:effectLst/>
                                  <a:latin typeface="Cambria Math" panose="02040503050406030204" pitchFamily="18" charset="0"/>
                                  <a:ea typeface="Calibri" panose="020F0502020204030204" pitchFamily="34" charset="0"/>
                                </a:rPr>
                              </m:ctrlPr>
                            </m:sSupPr>
                            <m:e>
                              <m:r>
                                <a:rPr lang="en-US" sz="1800" i="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m:t>
                              </m:r>
                            </m:e>
                            <m:sup>
                              <m:r>
                                <a:rPr lang="en-GB" sz="1800" i="1">
                                  <a:solidFill>
                                    <a:srgbClr val="000000"/>
                                  </a:solidFill>
                                  <a:effectLst/>
                                  <a:latin typeface="Cambria Math" panose="02040503050406030204" pitchFamily="18" charset="0"/>
                                  <a:ea typeface="Calibri" panose="020F0502020204030204" pitchFamily="34" charset="0"/>
                                </a:rPr>
                                <m:t>2</m:t>
                              </m:r>
                            </m:sup>
                          </m:sSup>
                          <m:r>
                            <a:rPr lang="en-GB" sz="1800" i="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𝑇</m:t>
                          </m:r>
                        </m:num>
                        <m:den>
                          <m:r>
                            <a:rPr lang="en-US" sz="1800" i="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m:t>
                          </m:r>
                          <m:sSup>
                            <m:sSupPr>
                              <m:ctrlPr>
                                <a:rPr lang="en-GB" sz="1800" i="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ctrlPr>
                            </m:sSupPr>
                            <m:e>
                              <m:r>
                                <a:rPr lang="en-GB" sz="1800" i="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𝑅</m:t>
                              </m:r>
                            </m:e>
                            <m:sup>
                              <m:r>
                                <a:rPr lang="en-GB" sz="1800" i="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2</m:t>
                              </m:r>
                            </m:sup>
                          </m:sSup>
                        </m:den>
                      </m:f>
                      <m:r>
                        <a:rPr lang="en-GB" sz="1800" i="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m:t>
                      </m:r>
                      <m:f>
                        <m:fPr>
                          <m:ctrlPr>
                            <a:rPr lang="en-GB" sz="1800" i="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ctrlPr>
                        </m:fPr>
                        <m:num>
                          <m:r>
                            <a:rPr lang="en-GB" sz="1800" i="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2</m:t>
                          </m:r>
                        </m:num>
                        <m:den>
                          <m:r>
                            <a:rPr lang="en-GB" sz="1800" i="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𝑅</m:t>
                          </m:r>
                        </m:den>
                      </m:f>
                      <m:r>
                        <a:rPr lang="en-GB" sz="1800" i="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 </m:t>
                      </m:r>
                      <m:f>
                        <m:fPr>
                          <m:ctrlPr>
                            <a:rPr lang="en-GB" sz="1800" i="1">
                              <a:solidFill>
                                <a:srgbClr val="000000"/>
                              </a:solidFill>
                              <a:effectLst/>
                              <a:latin typeface="Cambria Math" panose="02040503050406030204" pitchFamily="18" charset="0"/>
                              <a:ea typeface="Calibri" panose="020F0502020204030204" pitchFamily="34" charset="0"/>
                            </a:rPr>
                          </m:ctrlPr>
                        </m:fPr>
                        <m:num>
                          <m:r>
                            <a:rPr lang="en-US" sz="1800" i="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m:t>
                          </m:r>
                          <m:r>
                            <a:rPr lang="en-GB" sz="1800" i="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𝑇</m:t>
                          </m:r>
                        </m:num>
                        <m:den>
                          <m:r>
                            <a:rPr lang="en-US" sz="1800" i="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m:t>
                          </m:r>
                          <m:r>
                            <a:rPr lang="en-GB" sz="1800" i="1">
                              <a:solidFill>
                                <a:srgbClr val="000000"/>
                              </a:solidFill>
                              <a:effectLst/>
                              <a:latin typeface="Cambria Math" panose="02040503050406030204" pitchFamily="18" charset="0"/>
                              <a:ea typeface="Calibri" panose="020F0502020204030204" pitchFamily="34" charset="0"/>
                            </a:rPr>
                            <m:t>𝑅</m:t>
                          </m:r>
                        </m:den>
                      </m:f>
                    </m:oMath>
                  </m:oMathPara>
                </a14:m>
                <a:endParaRPr lang="en-GB" sz="1800" dirty="0">
                  <a:solidFill>
                    <a:srgbClr val="000000"/>
                  </a:solidFill>
                  <a:effectLst/>
                  <a:latin typeface="Calibri" panose="020F0502020204030204" pitchFamily="34" charset="0"/>
                  <a:ea typeface="Calibri" panose="020F0502020204030204" pitchFamily="34" charset="0"/>
                </a:endParaRPr>
              </a:p>
            </p:txBody>
          </p:sp>
        </mc:Choice>
        <mc:Fallback xmlns="">
          <p:sp>
            <p:nvSpPr>
              <p:cNvPr id="5" name="TextBox 4">
                <a:extLst>
                  <a:ext uri="{FF2B5EF4-FFF2-40B4-BE49-F238E27FC236}">
                    <a16:creationId xmlns:a16="http://schemas.microsoft.com/office/drawing/2014/main" id="{1725A09E-396E-D548-A5CE-E9C2BEB7EDE9}"/>
                  </a:ext>
                </a:extLst>
              </p:cNvPr>
              <p:cNvSpPr txBox="1">
                <a:spLocks noRot="1" noChangeAspect="1" noMove="1" noResize="1" noEditPoints="1" noAdjustHandles="1" noChangeArrowheads="1" noChangeShapeType="1" noTextEdit="1"/>
              </p:cNvSpPr>
              <p:nvPr/>
            </p:nvSpPr>
            <p:spPr>
              <a:xfrm>
                <a:off x="3048000" y="2175239"/>
                <a:ext cx="6096000" cy="1163652"/>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AB36784-1C97-A845-F79A-9F8EE80B30E4}"/>
                  </a:ext>
                </a:extLst>
              </p:cNvPr>
              <p:cNvSpPr txBox="1"/>
              <p:nvPr/>
            </p:nvSpPr>
            <p:spPr>
              <a:xfrm>
                <a:off x="3048000" y="3357280"/>
                <a:ext cx="6096000"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GB" smtClean="0">
                          <a:solidFill>
                            <a:schemeClr val="tx1"/>
                          </a:solidFill>
                          <a:latin typeface="Cambria Math" panose="02040503050406030204" pitchFamily="18" charset="0"/>
                        </a:rPr>
                        <m:t>∇</m:t>
                      </m:r>
                      <m:r>
                        <a:rPr lang="en-GB" i="0">
                          <a:solidFill>
                            <a:schemeClr val="tx1"/>
                          </a:solidFill>
                          <a:latin typeface="Cambria Math" panose="02040503050406030204" pitchFamily="18" charset="0"/>
                        </a:rPr>
                        <m:t>⋅</m:t>
                      </m:r>
                      <m:r>
                        <m:rPr>
                          <m:sty m:val="p"/>
                        </m:rPr>
                        <a:rPr lang="en-GB" i="0">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𝑇</m:t>
                      </m:r>
                      <m:r>
                        <a:rPr lang="en-GB" i="0">
                          <a:solidFill>
                            <a:schemeClr val="tx1"/>
                          </a:solidFill>
                          <a:latin typeface="Cambria Math" panose="02040503050406030204" pitchFamily="18" charset="0"/>
                        </a:rPr>
                        <m:t>=</m:t>
                      </m:r>
                      <m:f>
                        <m:fPr>
                          <m:ctrlPr>
                            <a:rPr lang="en-GB" i="1">
                              <a:solidFill>
                                <a:schemeClr val="tx1"/>
                              </a:solidFill>
                              <a:latin typeface="Cambria Math" panose="02040503050406030204" pitchFamily="18" charset="0"/>
                            </a:rPr>
                          </m:ctrlPr>
                        </m:fPr>
                        <m:num>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𝑇</m:t>
                              </m:r>
                            </m:e>
                            <m:sub>
                              <m:r>
                                <a:rPr lang="en-GB" i="1">
                                  <a:solidFill>
                                    <a:schemeClr val="tx1"/>
                                  </a:solidFill>
                                  <a:latin typeface="Cambria Math" panose="02040503050406030204" pitchFamily="18" charset="0"/>
                                </a:rPr>
                                <m:t>𝑖</m:t>
                              </m:r>
                              <m:r>
                                <a:rPr lang="en-GB" i="0">
                                  <a:solidFill>
                                    <a:schemeClr val="tx1"/>
                                  </a:solidFill>
                                  <a:latin typeface="Cambria Math" panose="02040503050406030204" pitchFamily="18" charset="0"/>
                                </a:rPr>
                                <m:t>+1</m:t>
                              </m:r>
                            </m:sub>
                          </m:sSub>
                          <m:r>
                            <a:rPr lang="en-GB" i="0">
                              <a:solidFill>
                                <a:schemeClr val="tx1"/>
                              </a:solidFill>
                              <a:latin typeface="Cambria Math" panose="02040503050406030204" pitchFamily="18" charset="0"/>
                            </a:rPr>
                            <m:t>−2</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𝑇</m:t>
                              </m:r>
                            </m:e>
                            <m:sub>
                              <m:r>
                                <a:rPr lang="en-GB" i="1">
                                  <a:solidFill>
                                    <a:schemeClr val="tx1"/>
                                  </a:solidFill>
                                  <a:latin typeface="Cambria Math" panose="02040503050406030204" pitchFamily="18" charset="0"/>
                                </a:rPr>
                                <m:t>𝑖</m:t>
                              </m:r>
                            </m:sub>
                          </m:sSub>
                          <m:r>
                            <a:rPr lang="en-GB" i="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𝑇</m:t>
                              </m:r>
                            </m:e>
                            <m:sub>
                              <m:r>
                                <a:rPr lang="en-GB" i="1">
                                  <a:solidFill>
                                    <a:schemeClr val="tx1"/>
                                  </a:solidFill>
                                  <a:latin typeface="Cambria Math" panose="02040503050406030204" pitchFamily="18" charset="0"/>
                                </a:rPr>
                                <m:t>𝑖</m:t>
                              </m:r>
                              <m:r>
                                <a:rPr lang="en-GB" i="0">
                                  <a:solidFill>
                                    <a:schemeClr val="tx1"/>
                                  </a:solidFill>
                                  <a:latin typeface="Cambria Math" panose="02040503050406030204" pitchFamily="18" charset="0"/>
                                </a:rPr>
                                <m:t>−1</m:t>
                              </m:r>
                            </m:sub>
                          </m:sSub>
                        </m:num>
                        <m:den>
                          <m:r>
                            <a:rPr lang="en-GB" i="0">
                              <a:solidFill>
                                <a:schemeClr val="tx1"/>
                              </a:solidFill>
                              <a:latin typeface="Cambria Math" panose="02040503050406030204" pitchFamily="18" charset="0"/>
                            </a:rPr>
                            <m:t>2</m:t>
                          </m:r>
                          <m:r>
                            <a:rPr lang="en-GB" i="1">
                              <a:solidFill>
                                <a:schemeClr val="tx1"/>
                              </a:solidFill>
                              <a:latin typeface="Cambria Math" panose="02040503050406030204" pitchFamily="18" charset="0"/>
                            </a:rPr>
                            <m:t>𝑑</m:t>
                          </m:r>
                          <m:sSup>
                            <m:sSupPr>
                              <m:ctrlPr>
                                <a:rPr lang="en-GB" i="1">
                                  <a:solidFill>
                                    <a:schemeClr val="tx1"/>
                                  </a:solidFill>
                                  <a:latin typeface="Cambria Math" panose="02040503050406030204" pitchFamily="18" charset="0"/>
                                </a:rPr>
                              </m:ctrlPr>
                            </m:sSupPr>
                            <m:e>
                              <m:r>
                                <a:rPr lang="en-GB" i="1">
                                  <a:solidFill>
                                    <a:schemeClr val="tx1"/>
                                  </a:solidFill>
                                  <a:latin typeface="Cambria Math" panose="02040503050406030204" pitchFamily="18" charset="0"/>
                                </a:rPr>
                                <m:t>𝑅</m:t>
                              </m:r>
                            </m:e>
                            <m:sup>
                              <m:r>
                                <a:rPr lang="en-GB" i="0">
                                  <a:solidFill>
                                    <a:schemeClr val="tx1"/>
                                  </a:solidFill>
                                  <a:latin typeface="Cambria Math" panose="02040503050406030204" pitchFamily="18" charset="0"/>
                                </a:rPr>
                                <m:t>2</m:t>
                              </m:r>
                            </m:sup>
                          </m:sSup>
                        </m:den>
                      </m:f>
                      <m:r>
                        <a:rPr lang="en-GB" i="0">
                          <a:solidFill>
                            <a:schemeClr val="tx1"/>
                          </a:solidFill>
                          <a:latin typeface="Cambria Math" panose="02040503050406030204" pitchFamily="18" charset="0"/>
                        </a:rPr>
                        <m:t>+</m:t>
                      </m:r>
                      <m:f>
                        <m:fPr>
                          <m:ctrlPr>
                            <a:rPr lang="en-GB" i="1">
                              <a:solidFill>
                                <a:schemeClr val="tx1"/>
                              </a:solidFill>
                              <a:latin typeface="Cambria Math" panose="02040503050406030204" pitchFamily="18" charset="0"/>
                            </a:rPr>
                          </m:ctrlPr>
                        </m:fPr>
                        <m:num>
                          <m:r>
                            <a:rPr lang="en-GB" i="0">
                              <a:solidFill>
                                <a:schemeClr val="tx1"/>
                              </a:solidFill>
                              <a:latin typeface="Cambria Math" panose="02040503050406030204" pitchFamily="18" charset="0"/>
                            </a:rPr>
                            <m:t>2</m:t>
                          </m:r>
                        </m:num>
                        <m:den>
                          <m:r>
                            <a:rPr lang="en-GB" i="1">
                              <a:solidFill>
                                <a:schemeClr val="tx1"/>
                              </a:solidFill>
                              <a:latin typeface="Cambria Math" panose="02040503050406030204" pitchFamily="18" charset="0"/>
                            </a:rPr>
                            <m:t>𝑅</m:t>
                          </m:r>
                          <m:d>
                            <m:dPr>
                              <m:begChr m:val="["/>
                              <m:endChr m:val="]"/>
                              <m:ctrlPr>
                                <a:rPr lang="en-GB" i="1">
                                  <a:solidFill>
                                    <a:schemeClr val="tx1"/>
                                  </a:solidFill>
                                  <a:latin typeface="Cambria Math" panose="02040503050406030204" pitchFamily="18" charset="0"/>
                                </a:rPr>
                              </m:ctrlPr>
                            </m:dPr>
                            <m:e>
                              <m:r>
                                <a:rPr lang="en-GB" i="1">
                                  <a:solidFill>
                                    <a:schemeClr val="tx1"/>
                                  </a:solidFill>
                                  <a:latin typeface="Cambria Math" panose="02040503050406030204" pitchFamily="18" charset="0"/>
                                </a:rPr>
                                <m:t>𝑖</m:t>
                              </m:r>
                            </m:e>
                          </m:d>
                        </m:den>
                      </m:f>
                      <m:d>
                        <m:dPr>
                          <m:ctrlPr>
                            <a:rPr lang="en-GB" i="1">
                              <a:solidFill>
                                <a:schemeClr val="tx1"/>
                              </a:solidFill>
                              <a:latin typeface="Cambria Math" panose="02040503050406030204" pitchFamily="18" charset="0"/>
                            </a:rPr>
                          </m:ctrlPr>
                        </m:dPr>
                        <m:e>
                          <m:f>
                            <m:fPr>
                              <m:ctrlPr>
                                <a:rPr lang="en-GB" i="1">
                                  <a:solidFill>
                                    <a:schemeClr val="tx1"/>
                                  </a:solidFill>
                                  <a:latin typeface="Cambria Math" panose="02040503050406030204" pitchFamily="18" charset="0"/>
                                </a:rPr>
                              </m:ctrlPr>
                            </m:fPr>
                            <m:num>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𝑇</m:t>
                                  </m:r>
                                </m:e>
                                <m:sub>
                                  <m:r>
                                    <a:rPr lang="en-GB" i="1">
                                      <a:solidFill>
                                        <a:schemeClr val="tx1"/>
                                      </a:solidFill>
                                      <a:latin typeface="Cambria Math" panose="02040503050406030204" pitchFamily="18" charset="0"/>
                                    </a:rPr>
                                    <m:t>𝑖</m:t>
                                  </m:r>
                                  <m:r>
                                    <a:rPr lang="en-GB" i="0">
                                      <a:solidFill>
                                        <a:schemeClr val="tx1"/>
                                      </a:solidFill>
                                      <a:latin typeface="Cambria Math" panose="02040503050406030204" pitchFamily="18" charset="0"/>
                                    </a:rPr>
                                    <m:t>+1</m:t>
                                  </m:r>
                                </m:sub>
                              </m:sSub>
                              <m:r>
                                <a:rPr lang="en-GB" i="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𝑇</m:t>
                                  </m:r>
                                </m:e>
                                <m:sub>
                                  <m:r>
                                    <a:rPr lang="en-GB" i="1">
                                      <a:solidFill>
                                        <a:schemeClr val="tx1"/>
                                      </a:solidFill>
                                      <a:latin typeface="Cambria Math" panose="02040503050406030204" pitchFamily="18" charset="0"/>
                                    </a:rPr>
                                    <m:t>𝑖</m:t>
                                  </m:r>
                                  <m:r>
                                    <a:rPr lang="en-GB" b="0" i="1" smtClean="0">
                                      <a:solidFill>
                                        <a:schemeClr val="tx1"/>
                                      </a:solidFill>
                                      <a:latin typeface="Cambria Math" panose="02040503050406030204" pitchFamily="18" charset="0"/>
                                    </a:rPr>
                                    <m:t>−1</m:t>
                                  </m:r>
                                </m:sub>
                              </m:sSub>
                            </m:num>
                            <m:den>
                              <m:r>
                                <a:rPr lang="en-GB" i="1">
                                  <a:solidFill>
                                    <a:schemeClr val="tx1"/>
                                  </a:solidFill>
                                  <a:latin typeface="Cambria Math" panose="02040503050406030204" pitchFamily="18" charset="0"/>
                                </a:rPr>
                                <m:t>𝑑𝑅</m:t>
                              </m:r>
                            </m:den>
                          </m:f>
                        </m:e>
                      </m:d>
                    </m:oMath>
                  </m:oMathPara>
                </a14:m>
                <a:endParaRPr lang="en-GB" dirty="0">
                  <a:solidFill>
                    <a:schemeClr val="tx1"/>
                  </a:solidFill>
                </a:endParaRPr>
              </a:p>
            </p:txBody>
          </p:sp>
        </mc:Choice>
        <mc:Fallback xmlns="">
          <p:sp>
            <p:nvSpPr>
              <p:cNvPr id="7" name="TextBox 6">
                <a:extLst>
                  <a:ext uri="{FF2B5EF4-FFF2-40B4-BE49-F238E27FC236}">
                    <a16:creationId xmlns:a16="http://schemas.microsoft.com/office/drawing/2014/main" id="{7AB36784-1C97-A845-F79A-9F8EE80B30E4}"/>
                  </a:ext>
                </a:extLst>
              </p:cNvPr>
              <p:cNvSpPr txBox="1">
                <a:spLocks noRot="1" noChangeAspect="1" noMove="1" noResize="1" noEditPoints="1" noAdjustHandles="1" noChangeArrowheads="1" noChangeShapeType="1" noTextEdit="1"/>
              </p:cNvSpPr>
              <p:nvPr/>
            </p:nvSpPr>
            <p:spPr>
              <a:xfrm>
                <a:off x="3048000" y="3357280"/>
                <a:ext cx="6096000" cy="714683"/>
              </a:xfrm>
              <a:prstGeom prst="rect">
                <a:avLst/>
              </a:prstGeom>
              <a:blipFill>
                <a:blip r:embed="rId3"/>
                <a:stretch>
                  <a:fillRect/>
                </a:stretch>
              </a:blipFill>
            </p:spPr>
            <p:txBody>
              <a:bodyPr/>
              <a:lstStyle/>
              <a:p>
                <a:r>
                  <a:rPr lang="en-GB">
                    <a:noFill/>
                  </a:rPr>
                  <a:t> </a:t>
                </a:r>
              </a:p>
            </p:txBody>
          </p:sp>
        </mc:Fallback>
      </mc:AlternateContent>
      <p:sp>
        <p:nvSpPr>
          <p:cNvPr id="9" name="TextBox 8">
            <a:extLst>
              <a:ext uri="{FF2B5EF4-FFF2-40B4-BE49-F238E27FC236}">
                <a16:creationId xmlns:a16="http://schemas.microsoft.com/office/drawing/2014/main" id="{9C18A530-F678-75AC-F7B6-6125052582EA}"/>
              </a:ext>
            </a:extLst>
          </p:cNvPr>
          <p:cNvSpPr txBox="1"/>
          <p:nvPr/>
        </p:nvSpPr>
        <p:spPr>
          <a:xfrm>
            <a:off x="1949026" y="4406037"/>
            <a:ext cx="8498841" cy="1477328"/>
          </a:xfrm>
          <a:prstGeom prst="rect">
            <a:avLst/>
          </a:prstGeom>
          <a:noFill/>
        </p:spPr>
        <p:txBody>
          <a:bodyPr wrap="square">
            <a:spAutoFit/>
          </a:bodyPr>
          <a:lstStyle/>
          <a:p>
            <a:pPr marL="285750" indent="-285750" algn="l" fontAlgn="base">
              <a:buFont typeface="Wingdings" panose="05000000000000000000" pitchFamily="2" charset="2"/>
              <a:buChar char="q"/>
            </a:pPr>
            <a:r>
              <a:rPr lang="en-GB" b="0" i="0" dirty="0">
                <a:solidFill>
                  <a:srgbClr val="000000"/>
                </a:solidFill>
                <a:effectLst/>
                <a:latin typeface="inherit"/>
              </a:rPr>
              <a:t>By increasing the resolution, the second-order finite term often becomes negligible and the first-order finite difference can result in a negative answer for thermal conduction. </a:t>
            </a:r>
          </a:p>
          <a:p>
            <a:br>
              <a:rPr lang="en-GB" b="0" i="0" dirty="0">
                <a:solidFill>
                  <a:srgbClr val="000000"/>
                </a:solidFill>
                <a:effectLst/>
                <a:latin typeface="inherit"/>
              </a:rPr>
            </a:br>
            <a:endParaRPr lang="en-GB" dirty="0"/>
          </a:p>
        </p:txBody>
      </p:sp>
    </p:spTree>
    <p:extLst>
      <p:ext uri="{BB962C8B-B14F-4D97-AF65-F5344CB8AC3E}">
        <p14:creationId xmlns:p14="http://schemas.microsoft.com/office/powerpoint/2010/main" val="33705981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9AD38-465D-C956-1796-4F4EDB87713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313F75B-A543-B323-614B-DDC9A212089C}"/>
              </a:ext>
            </a:extLst>
          </p:cNvPr>
          <p:cNvSpPr>
            <a:spLocks noGrp="1"/>
          </p:cNvSpPr>
          <p:nvPr>
            <p:ph idx="1"/>
          </p:nvPr>
        </p:nvSpPr>
        <p:spPr/>
        <p:txBody>
          <a:bodyPr/>
          <a:lstStyle/>
          <a:p>
            <a:r>
              <a:rPr lang="en-GB" dirty="0"/>
              <a:t>Relative contributions are controlled by vertical profiles of temperature and absorbing gases.</a:t>
            </a:r>
          </a:p>
          <a:p>
            <a:r>
              <a:rPr lang="en-GB" dirty="0"/>
              <a:t>Consider a 1D atmosphere </a:t>
            </a:r>
          </a:p>
          <a:p>
            <a:r>
              <a:rPr lang="en-GB" dirty="0" err="1"/>
              <a:t>Specifiy</a:t>
            </a:r>
            <a:r>
              <a:rPr lang="en-GB" dirty="0"/>
              <a:t> solar </a:t>
            </a:r>
            <a:r>
              <a:rPr lang="en-GB" dirty="0" err="1"/>
              <a:t>radaiton</a:t>
            </a:r>
            <a:r>
              <a:rPr lang="en-GB" dirty="0"/>
              <a:t> at the top, emissivity of each layer.</a:t>
            </a:r>
          </a:p>
          <a:p>
            <a:r>
              <a:rPr lang="en-GB" dirty="0" err="1"/>
              <a:t>Claculate</a:t>
            </a:r>
            <a:r>
              <a:rPr lang="en-GB" dirty="0"/>
              <a:t> radiative equilibrium temperature for each layer.</a:t>
            </a:r>
          </a:p>
          <a:p>
            <a:r>
              <a:rPr lang="en-GB" dirty="0"/>
              <a:t>Check for static stability.</a:t>
            </a:r>
          </a:p>
          <a:p>
            <a:r>
              <a:rPr lang="en-GB" dirty="0"/>
              <a:t>IF layers are unstable, mix them</a:t>
            </a:r>
          </a:p>
          <a:p>
            <a:r>
              <a:rPr lang="en-GB" dirty="0"/>
              <a:t>Add clouds and absorbing gases to taste</a:t>
            </a:r>
          </a:p>
          <a:p>
            <a:endParaRPr lang="en-GB" dirty="0"/>
          </a:p>
        </p:txBody>
      </p:sp>
    </p:spTree>
    <p:extLst>
      <p:ext uri="{BB962C8B-B14F-4D97-AF65-F5344CB8AC3E}">
        <p14:creationId xmlns:p14="http://schemas.microsoft.com/office/powerpoint/2010/main" val="6328942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A949B266-6D67-3794-2771-24857D27B2AE}"/>
              </a:ext>
            </a:extLst>
          </p:cNvPr>
          <p:cNvGraphicFramePr>
            <a:graphicFrameLocks noChangeAspect="1"/>
          </p:cNvGraphicFramePr>
          <p:nvPr/>
        </p:nvGraphicFramePr>
        <p:xfrm>
          <a:off x="1609695" y="945125"/>
          <a:ext cx="9203411" cy="4967750"/>
        </p:xfrm>
        <a:graphic>
          <a:graphicData uri="http://schemas.openxmlformats.org/presentationml/2006/ole">
            <mc:AlternateContent xmlns:mc="http://schemas.openxmlformats.org/markup-compatibility/2006">
              <mc:Choice xmlns:v="urn:schemas-microsoft-com:vml" Requires="v">
                <p:oleObj name="Bitmap Image" r:id="rId3" imgW="6705720" imgH="3619440" progId="PBrush">
                  <p:embed/>
                </p:oleObj>
              </mc:Choice>
              <mc:Fallback>
                <p:oleObj name="Bitmap Image" r:id="rId3" imgW="6705720" imgH="3619440" progId="PBrush">
                  <p:embed/>
                  <p:pic>
                    <p:nvPicPr>
                      <p:cNvPr id="4" name="Object 3">
                        <a:extLst>
                          <a:ext uri="{FF2B5EF4-FFF2-40B4-BE49-F238E27FC236}">
                            <a16:creationId xmlns:a16="http://schemas.microsoft.com/office/drawing/2014/main" id="{A949B266-6D67-3794-2771-24857D27B2AE}"/>
                          </a:ext>
                        </a:extLst>
                      </p:cNvPr>
                      <p:cNvPicPr/>
                      <p:nvPr/>
                    </p:nvPicPr>
                    <p:blipFill>
                      <a:blip r:embed="rId4"/>
                      <a:stretch>
                        <a:fillRect/>
                      </a:stretch>
                    </p:blipFill>
                    <p:spPr>
                      <a:xfrm>
                        <a:off x="1609695" y="945125"/>
                        <a:ext cx="9203411" cy="4967750"/>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E7233CA-FEBA-55E5-77A3-683B01788389}"/>
              </a:ext>
            </a:extLst>
          </p:cNvPr>
          <p:cNvSpPr>
            <a:spLocks noGrp="1"/>
          </p:cNvSpPr>
          <p:nvPr>
            <p:ph type="title"/>
          </p:nvPr>
        </p:nvSpPr>
        <p:spPr>
          <a:xfrm>
            <a:off x="3338946" y="266945"/>
            <a:ext cx="5514108" cy="1356360"/>
          </a:xfrm>
        </p:spPr>
        <p:txBody>
          <a:bodyPr>
            <a:normAutofit/>
          </a:bodyPr>
          <a:lstStyle/>
          <a:p>
            <a:r>
              <a:rPr lang="en-GB" b="1" dirty="0"/>
              <a:t>Structure of the disc</a:t>
            </a:r>
          </a:p>
        </p:txBody>
      </p:sp>
    </p:spTree>
    <p:extLst>
      <p:ext uri="{BB962C8B-B14F-4D97-AF65-F5344CB8AC3E}">
        <p14:creationId xmlns:p14="http://schemas.microsoft.com/office/powerpoint/2010/main" val="2427013943"/>
      </p:ext>
    </p:extLst>
  </p:cSld>
  <p:clrMapOvr>
    <a:masterClrMapping/>
  </p:clrMapOvr>
  <mc:AlternateContent xmlns:mc="http://schemas.openxmlformats.org/markup-compatibility/2006" xmlns:p14="http://schemas.microsoft.com/office/powerpoint/2010/main">
    <mc:Choice Requires="p14">
      <p:transition spd="slow" p14:dur="2000" advTm="26764"/>
    </mc:Choice>
    <mc:Fallback xmlns="">
      <p:transition spd="slow" advTm="26764"/>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D0750-7DAB-2487-41CA-A2B64851AF39}"/>
              </a:ext>
            </a:extLst>
          </p:cNvPr>
          <p:cNvSpPr>
            <a:spLocks noGrp="1"/>
          </p:cNvSpPr>
          <p:nvPr>
            <p:ph type="title"/>
          </p:nvPr>
        </p:nvSpPr>
        <p:spPr>
          <a:xfrm>
            <a:off x="7389231" y="406400"/>
            <a:ext cx="3912583" cy="1356360"/>
          </a:xfrm>
        </p:spPr>
        <p:txBody>
          <a:bodyPr>
            <a:normAutofit/>
          </a:bodyPr>
          <a:lstStyle/>
          <a:p>
            <a:r>
              <a:rPr lang="en-GB" sz="3200" b="1"/>
              <a:t>Presentation Outline</a:t>
            </a:r>
          </a:p>
        </p:txBody>
      </p:sp>
      <p:sp>
        <p:nvSpPr>
          <p:cNvPr id="65" name="Content Placeholder 2">
            <a:extLst>
              <a:ext uri="{FF2B5EF4-FFF2-40B4-BE49-F238E27FC236}">
                <a16:creationId xmlns:a16="http://schemas.microsoft.com/office/drawing/2014/main" id="{96014CB8-D2CE-1FE6-C66B-53A8BB636B59}"/>
              </a:ext>
            </a:extLst>
          </p:cNvPr>
          <p:cNvSpPr>
            <a:spLocks noGrp="1"/>
          </p:cNvSpPr>
          <p:nvPr>
            <p:ph idx="1"/>
          </p:nvPr>
        </p:nvSpPr>
        <p:spPr>
          <a:xfrm>
            <a:off x="7558563" y="1408709"/>
            <a:ext cx="3912583" cy="4038600"/>
          </a:xfrm>
        </p:spPr>
        <p:txBody>
          <a:bodyPr>
            <a:noAutofit/>
          </a:bodyPr>
          <a:lstStyle/>
          <a:p>
            <a:pPr>
              <a:buFont typeface="Wingdings" panose="05000000000000000000" pitchFamily="2" charset="2"/>
              <a:buChar char="q"/>
            </a:pPr>
            <a:r>
              <a:rPr lang="en-GB" sz="1700" dirty="0"/>
              <a:t>Context</a:t>
            </a:r>
          </a:p>
          <a:p>
            <a:pPr>
              <a:buFont typeface="Wingdings" panose="05000000000000000000" pitchFamily="2" charset="2"/>
              <a:buChar char="q"/>
            </a:pPr>
            <a:r>
              <a:rPr lang="en-GB" sz="1700" dirty="0"/>
              <a:t>Aims</a:t>
            </a:r>
          </a:p>
          <a:p>
            <a:pPr>
              <a:buFont typeface="Wingdings" panose="05000000000000000000" pitchFamily="2" charset="2"/>
              <a:buChar char="q"/>
            </a:pPr>
            <a:r>
              <a:rPr lang="en-GB" sz="1700" dirty="0"/>
              <a:t>Relevant Background</a:t>
            </a:r>
          </a:p>
          <a:p>
            <a:pPr lvl="1">
              <a:buFont typeface="Wingdings" panose="05000000000000000000" pitchFamily="2" charset="2"/>
              <a:buChar char="q"/>
            </a:pPr>
            <a:r>
              <a:rPr lang="en-GB" sz="1700" dirty="0"/>
              <a:t>Gaseous Disc</a:t>
            </a:r>
          </a:p>
          <a:p>
            <a:pPr lvl="1">
              <a:buFont typeface="Wingdings" panose="05000000000000000000" pitchFamily="2" charset="2"/>
              <a:buChar char="q"/>
            </a:pPr>
            <a:r>
              <a:rPr lang="en-GB" sz="1700" dirty="0"/>
              <a:t>Dusty Disc</a:t>
            </a:r>
          </a:p>
          <a:p>
            <a:pPr marL="274320" lvl="1" indent="0">
              <a:buNone/>
            </a:pPr>
            <a:endParaRPr lang="en-GB" sz="1700" dirty="0"/>
          </a:p>
          <a:p>
            <a:pPr>
              <a:buFont typeface="Wingdings" panose="05000000000000000000" pitchFamily="2" charset="2"/>
              <a:buChar char="q"/>
            </a:pPr>
            <a:r>
              <a:rPr lang="en-GB" sz="1700" dirty="0"/>
              <a:t>Method</a:t>
            </a:r>
          </a:p>
          <a:p>
            <a:pPr lvl="1">
              <a:buFont typeface="Wingdings" panose="05000000000000000000" pitchFamily="2" charset="2"/>
              <a:buChar char="q"/>
            </a:pPr>
            <a:r>
              <a:rPr lang="en-GB" sz="1700" dirty="0"/>
              <a:t>1+1D radiative transfer</a:t>
            </a:r>
          </a:p>
          <a:p>
            <a:pPr lvl="2">
              <a:buFont typeface="Wingdings" panose="05000000000000000000" pitchFamily="2" charset="2"/>
              <a:buChar char="q"/>
            </a:pPr>
            <a:r>
              <a:rPr lang="en-GB" sz="1700" dirty="0"/>
              <a:t>Diffusive heating</a:t>
            </a:r>
          </a:p>
          <a:p>
            <a:pPr lvl="1">
              <a:buFont typeface="Wingdings" panose="05000000000000000000" pitchFamily="2" charset="2"/>
              <a:buChar char="q"/>
            </a:pPr>
            <a:r>
              <a:rPr lang="en-GB" sz="1700" dirty="0"/>
              <a:t>Radiative hydrodynamics</a:t>
            </a:r>
          </a:p>
          <a:p>
            <a:pPr lvl="2">
              <a:buFont typeface="Wingdings" panose="05000000000000000000" pitchFamily="2" charset="2"/>
              <a:buChar char="q"/>
            </a:pPr>
            <a:r>
              <a:rPr lang="en-GB" sz="1700" dirty="0"/>
              <a:t>Metallicity</a:t>
            </a:r>
          </a:p>
          <a:p>
            <a:pPr>
              <a:buFont typeface="Wingdings" panose="05000000000000000000" pitchFamily="2" charset="2"/>
              <a:buChar char="q"/>
            </a:pPr>
            <a:r>
              <a:rPr lang="en-GB" sz="1700" dirty="0"/>
              <a:t>Result</a:t>
            </a:r>
          </a:p>
          <a:p>
            <a:pPr>
              <a:buFont typeface="Wingdings" panose="05000000000000000000" pitchFamily="2" charset="2"/>
              <a:buChar char="q"/>
            </a:pPr>
            <a:r>
              <a:rPr lang="en-GB" sz="1700" dirty="0"/>
              <a:t>Limitation</a:t>
            </a:r>
          </a:p>
          <a:p>
            <a:pPr>
              <a:buFont typeface="Wingdings" panose="05000000000000000000" pitchFamily="2" charset="2"/>
              <a:buChar char="q"/>
            </a:pPr>
            <a:r>
              <a:rPr lang="en-GB" sz="1700" dirty="0"/>
              <a:t>Conclusion</a:t>
            </a:r>
          </a:p>
        </p:txBody>
      </p:sp>
      <p:pic>
        <p:nvPicPr>
          <p:cNvPr id="50" name="Graphic 15" descr="Lightbulb">
            <a:extLst>
              <a:ext uri="{FF2B5EF4-FFF2-40B4-BE49-F238E27FC236}">
                <a16:creationId xmlns:a16="http://schemas.microsoft.com/office/drawing/2014/main" id="{6D85D032-BCED-3D8B-3295-632EA9F2A3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24517" y="857675"/>
            <a:ext cx="5140669" cy="5140669"/>
          </a:xfrm>
          <a:prstGeom prst="rect">
            <a:avLst/>
          </a:prstGeom>
        </p:spPr>
      </p:pic>
    </p:spTree>
    <p:extLst>
      <p:ext uri="{BB962C8B-B14F-4D97-AF65-F5344CB8AC3E}">
        <p14:creationId xmlns:p14="http://schemas.microsoft.com/office/powerpoint/2010/main" val="3653577348"/>
      </p:ext>
    </p:extLst>
  </p:cSld>
  <p:clrMapOvr>
    <a:masterClrMapping/>
  </p:clrMapOvr>
  <mc:AlternateContent xmlns:mc="http://schemas.openxmlformats.org/markup-compatibility/2006" xmlns:p14="http://schemas.microsoft.com/office/powerpoint/2010/main">
    <mc:Choice Requires="p14">
      <p:transition spd="slow" p14:dur="2000" advTm="43010"/>
    </mc:Choice>
    <mc:Fallback xmlns="">
      <p:transition spd="slow" advTm="4301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6B26B-FEC2-728F-9328-DA2DFD8989E0}"/>
              </a:ext>
            </a:extLst>
          </p:cNvPr>
          <p:cNvSpPr>
            <a:spLocks noGrp="1"/>
          </p:cNvSpPr>
          <p:nvPr>
            <p:ph type="title"/>
          </p:nvPr>
        </p:nvSpPr>
        <p:spPr>
          <a:xfrm>
            <a:off x="943897" y="2587522"/>
            <a:ext cx="3782961" cy="1356360"/>
          </a:xfrm>
        </p:spPr>
        <p:txBody>
          <a:bodyPr>
            <a:normAutofit/>
          </a:bodyPr>
          <a:lstStyle/>
          <a:p>
            <a:r>
              <a:rPr lang="en-GB" dirty="0"/>
              <a:t>Dusty disc</a:t>
            </a:r>
            <a:br>
              <a:rPr lang="en-GB" dirty="0"/>
            </a:br>
            <a:r>
              <a:rPr lang="en-GB" dirty="0"/>
              <a:t>Background </a:t>
            </a:r>
          </a:p>
        </p:txBody>
      </p:sp>
      <p:graphicFrame>
        <p:nvGraphicFramePr>
          <p:cNvPr id="28" name="Content Placeholder 2">
            <a:extLst>
              <a:ext uri="{FF2B5EF4-FFF2-40B4-BE49-F238E27FC236}">
                <a16:creationId xmlns:a16="http://schemas.microsoft.com/office/drawing/2014/main" id="{A9321796-3FC0-6519-6A10-1F4B953B42B0}"/>
              </a:ext>
            </a:extLst>
          </p:cNvPr>
          <p:cNvGraphicFramePr>
            <a:graphicFrameLocks noGrp="1"/>
          </p:cNvGraphicFramePr>
          <p:nvPr>
            <p:ph idx="1"/>
            <p:extLst>
              <p:ext uri="{D42A27DB-BD31-4B8C-83A1-F6EECF244321}">
                <p14:modId xmlns:p14="http://schemas.microsoft.com/office/powerpoint/2010/main" val="211932741"/>
              </p:ext>
            </p:extLst>
          </p:nvPr>
        </p:nvGraphicFramePr>
        <p:xfrm>
          <a:off x="5392719" y="1380066"/>
          <a:ext cx="5641258" cy="40978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2566007"/>
      </p:ext>
    </p:extLst>
  </p:cSld>
  <p:clrMapOvr>
    <a:masterClrMapping/>
  </p:clrMapOvr>
  <mc:AlternateContent xmlns:mc="http://schemas.openxmlformats.org/markup-compatibility/2006" xmlns:p14="http://schemas.microsoft.com/office/powerpoint/2010/main">
    <mc:Choice Requires="p14">
      <p:transition spd="slow" p14:dur="2000" advTm="119515"/>
    </mc:Choice>
    <mc:Fallback xmlns="">
      <p:transition spd="slow" advTm="119515"/>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719BE-E878-F4DE-4A68-1A4ECD4C7B67}"/>
              </a:ext>
            </a:extLst>
          </p:cNvPr>
          <p:cNvSpPr>
            <a:spLocks noGrp="1"/>
          </p:cNvSpPr>
          <p:nvPr>
            <p:ph type="title"/>
          </p:nvPr>
        </p:nvSpPr>
        <p:spPr/>
        <p:txBody>
          <a:bodyPr/>
          <a:lstStyle/>
          <a:p>
            <a:r>
              <a:rPr lang="en-GB" dirty="0"/>
              <a:t>Optical depth	</a:t>
            </a:r>
          </a:p>
        </p:txBody>
      </p:sp>
      <p:sp>
        <p:nvSpPr>
          <p:cNvPr id="3" name="Content Placeholder 2">
            <a:extLst>
              <a:ext uri="{FF2B5EF4-FFF2-40B4-BE49-F238E27FC236}">
                <a16:creationId xmlns:a16="http://schemas.microsoft.com/office/drawing/2014/main" id="{D478E27B-AD0F-F73A-0FE8-03C646F1A384}"/>
              </a:ext>
            </a:extLst>
          </p:cNvPr>
          <p:cNvSpPr>
            <a:spLocks noGrp="1"/>
          </p:cNvSpPr>
          <p:nvPr>
            <p:ph idx="1"/>
          </p:nvPr>
        </p:nvSpPr>
        <p:spPr/>
        <p:txBody>
          <a:bodyPr/>
          <a:lstStyle/>
          <a:p>
            <a:r>
              <a:rPr lang="en-GB" dirty="0"/>
              <a:t>Pure radiative equilibrium is way too hot at surface</a:t>
            </a:r>
          </a:p>
          <a:p>
            <a:r>
              <a:rPr lang="en-GB" dirty="0"/>
              <a:t>The quantity Tau = 1 has a geometrical </a:t>
            </a:r>
            <a:r>
              <a:rPr lang="en-GB" dirty="0" err="1"/>
              <a:t>interretation</a:t>
            </a:r>
            <a:r>
              <a:rPr lang="en-GB" dirty="0"/>
              <a:t> in terms of the mean free path of a photon.</a:t>
            </a:r>
          </a:p>
          <a:p>
            <a:r>
              <a:rPr lang="en-GB" dirty="0"/>
              <a:t>Tau = </a:t>
            </a:r>
          </a:p>
          <a:p>
            <a:r>
              <a:rPr lang="en-GB" dirty="0"/>
              <a:t>Where s is the distance a photon will travel before it get absorbed. In the stellar atmosphere the absorbed will get re-emitted and thus will undergo a “random walk”.</a:t>
            </a:r>
          </a:p>
          <a:p>
            <a:endParaRPr lang="en-GB" dirty="0"/>
          </a:p>
        </p:txBody>
      </p:sp>
      <p:pic>
        <p:nvPicPr>
          <p:cNvPr id="5" name="Picture 4">
            <a:extLst>
              <a:ext uri="{FF2B5EF4-FFF2-40B4-BE49-F238E27FC236}">
                <a16:creationId xmlns:a16="http://schemas.microsoft.com/office/drawing/2014/main" id="{E973A0BC-5D62-476A-C2C2-F42FBF59C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2537" y="3301993"/>
            <a:ext cx="3413799" cy="591134"/>
          </a:xfrm>
          <a:prstGeom prst="rect">
            <a:avLst/>
          </a:prstGeom>
        </p:spPr>
      </p:pic>
      <p:pic>
        <p:nvPicPr>
          <p:cNvPr id="7" name="Picture 6" descr="Diagram, schematic&#10;&#10;Description automatically generated">
            <a:extLst>
              <a:ext uri="{FF2B5EF4-FFF2-40B4-BE49-F238E27FC236}">
                <a16:creationId xmlns:a16="http://schemas.microsoft.com/office/drawing/2014/main" id="{30F3E49D-C742-9792-6CE1-67AB21DCAB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9112" y="3597560"/>
            <a:ext cx="4235668" cy="3429176"/>
          </a:xfrm>
          <a:prstGeom prst="rect">
            <a:avLst/>
          </a:prstGeom>
        </p:spPr>
      </p:pic>
    </p:spTree>
    <p:extLst>
      <p:ext uri="{BB962C8B-B14F-4D97-AF65-F5344CB8AC3E}">
        <p14:creationId xmlns:p14="http://schemas.microsoft.com/office/powerpoint/2010/main" val="17408232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3787C-1486-6D99-113C-E26BA38004B3}"/>
              </a:ext>
            </a:extLst>
          </p:cNvPr>
          <p:cNvSpPr>
            <a:spLocks noGrp="1"/>
          </p:cNvSpPr>
          <p:nvPr>
            <p:ph type="title"/>
          </p:nvPr>
        </p:nvSpPr>
        <p:spPr/>
        <p:txBody>
          <a:bodyPr/>
          <a:lstStyle/>
          <a:p>
            <a:r>
              <a:rPr lang="en-GB" dirty="0"/>
              <a:t>Limitation</a:t>
            </a:r>
          </a:p>
        </p:txBody>
      </p:sp>
      <p:sp>
        <p:nvSpPr>
          <p:cNvPr id="3" name="Content Placeholder 2">
            <a:extLst>
              <a:ext uri="{FF2B5EF4-FFF2-40B4-BE49-F238E27FC236}">
                <a16:creationId xmlns:a16="http://schemas.microsoft.com/office/drawing/2014/main" id="{815BEB87-2A5E-3F1B-2FF2-24A8FECE1FA5}"/>
              </a:ext>
            </a:extLst>
          </p:cNvPr>
          <p:cNvSpPr>
            <a:spLocks noGrp="1"/>
          </p:cNvSpPr>
          <p:nvPr>
            <p:ph idx="1"/>
          </p:nvPr>
        </p:nvSpPr>
        <p:spPr>
          <a:xfrm>
            <a:off x="727364" y="1766455"/>
            <a:ext cx="4897581" cy="3898322"/>
          </a:xfrm>
        </p:spPr>
        <p:txBody>
          <a:bodyPr>
            <a:normAutofit fontScale="55000" lnSpcReduction="20000"/>
          </a:bodyPr>
          <a:lstStyle/>
          <a:p>
            <a:r>
              <a:rPr lang="en-GB" b="0" i="0" dirty="0">
                <a:effectLst/>
                <a:latin typeface="Arial" panose="020B0604020202020204" pitchFamily="34" charset="0"/>
              </a:rPr>
              <a:t>The </a:t>
            </a:r>
            <a:r>
              <a:rPr lang="en-GB" b="0" i="0" dirty="0" err="1">
                <a:effectLst/>
                <a:latin typeface="Arial" panose="020B0604020202020204" pitchFamily="34" charset="0"/>
              </a:rPr>
              <a:t>struc</a:t>
            </a:r>
            <a:r>
              <a:rPr lang="en-GB" b="0" i="0" dirty="0">
                <a:effectLst/>
                <a:latin typeface="Arial" panose="020B0604020202020204" pitchFamily="34" charset="0"/>
              </a:rPr>
              <a:t>-</a:t>
            </a:r>
            <a:br>
              <a:rPr lang="en-GB" dirty="0"/>
            </a:br>
            <a:r>
              <a:rPr lang="en-GB" b="0" i="0" dirty="0" err="1">
                <a:effectLst/>
                <a:latin typeface="Arial" panose="020B0604020202020204" pitchFamily="34" charset="0"/>
              </a:rPr>
              <a:t>ture</a:t>
            </a:r>
            <a:r>
              <a:rPr lang="en-GB" b="0" i="0" dirty="0">
                <a:effectLst/>
                <a:latin typeface="Arial" panose="020B0604020202020204" pitchFamily="34" charset="0"/>
              </a:rPr>
              <a:t> of this puff-up rim is very complex to model, depending on</a:t>
            </a:r>
            <a:br>
              <a:rPr lang="en-GB" dirty="0"/>
            </a:br>
            <a:r>
              <a:rPr lang="en-GB" b="0" i="0" dirty="0">
                <a:effectLst/>
                <a:latin typeface="Arial" panose="020B0604020202020204" pitchFamily="34" charset="0"/>
              </a:rPr>
              <a:t>the detailed 1+ 1D radiation transport effects on the structure of</a:t>
            </a:r>
            <a:br>
              <a:rPr lang="en-GB" dirty="0"/>
            </a:br>
            <a:r>
              <a:rPr lang="en-GB" b="0" i="0" dirty="0">
                <a:effectLst/>
                <a:latin typeface="Arial" panose="020B0604020202020204" pitchFamily="34" charset="0"/>
              </a:rPr>
              <a:t>the disc (</a:t>
            </a:r>
            <a:r>
              <a:rPr lang="en-GB" b="0" i="0" dirty="0" err="1">
                <a:effectLst/>
                <a:latin typeface="Arial" panose="020B0604020202020204" pitchFamily="34" charset="0"/>
              </a:rPr>
              <a:t>Habart</a:t>
            </a:r>
            <a:r>
              <a:rPr lang="en-GB" b="0" i="0" dirty="0">
                <a:effectLst/>
                <a:latin typeface="Arial" panose="020B0604020202020204" pitchFamily="34" charset="0"/>
              </a:rPr>
              <a:t>, E. et al. 2004). Including the density </a:t>
            </a:r>
            <a:r>
              <a:rPr lang="en-GB" b="0" i="0" dirty="0" err="1">
                <a:effectLst/>
                <a:latin typeface="Arial" panose="020B0604020202020204" pitchFamily="34" charset="0"/>
              </a:rPr>
              <a:t>depen</a:t>
            </a:r>
            <a:r>
              <a:rPr lang="en-GB" b="0" i="0" dirty="0">
                <a:effectLst/>
                <a:latin typeface="Arial" panose="020B0604020202020204" pitchFamily="34" charset="0"/>
              </a:rPr>
              <a:t>-</a:t>
            </a:r>
            <a:br>
              <a:rPr lang="en-GB" dirty="0"/>
            </a:br>
            <a:r>
              <a:rPr lang="en-GB" b="0" i="0" dirty="0" err="1">
                <a:effectLst/>
                <a:latin typeface="Arial" panose="020B0604020202020204" pitchFamily="34" charset="0"/>
              </a:rPr>
              <a:t>dence</a:t>
            </a:r>
            <a:r>
              <a:rPr lang="en-GB" b="0" i="0" dirty="0">
                <a:effectLst/>
                <a:latin typeface="Arial" panose="020B0604020202020204" pitchFamily="34" charset="0"/>
              </a:rPr>
              <a:t> of the sublimation, temperature allows the model to be</a:t>
            </a:r>
            <a:br>
              <a:rPr lang="en-GB" dirty="0"/>
            </a:br>
            <a:r>
              <a:rPr lang="en-GB" b="0" i="0" dirty="0">
                <a:effectLst/>
                <a:latin typeface="Arial" panose="020B0604020202020204" pitchFamily="34" charset="0"/>
              </a:rPr>
              <a:t>precise by giving the rim front in a disc a rounded form. (Flock</a:t>
            </a:r>
            <a:br>
              <a:rPr lang="en-GB" dirty="0"/>
            </a:br>
            <a:r>
              <a:rPr lang="en-GB" b="0" i="0" dirty="0">
                <a:effectLst/>
                <a:latin typeface="Arial" panose="020B0604020202020204" pitchFamily="34" charset="0"/>
              </a:rPr>
              <a:t>et al. 2016).In reality, dust is made of different materials </a:t>
            </a:r>
            <a:r>
              <a:rPr lang="en-GB" b="0" i="0" dirty="0" err="1">
                <a:effectLst/>
                <a:latin typeface="Arial" panose="020B0604020202020204" pitchFamily="34" charset="0"/>
              </a:rPr>
              <a:t>evapo</a:t>
            </a:r>
            <a:r>
              <a:rPr lang="en-GB" b="0" i="0" dirty="0">
                <a:effectLst/>
                <a:latin typeface="Arial" panose="020B0604020202020204" pitchFamily="34" charset="0"/>
              </a:rPr>
              <a:t>-</a:t>
            </a:r>
            <a:br>
              <a:rPr lang="en-GB" dirty="0"/>
            </a:br>
            <a:r>
              <a:rPr lang="en-GB" b="0" i="0" dirty="0">
                <a:effectLst/>
                <a:latin typeface="Arial" panose="020B0604020202020204" pitchFamily="34" charset="0"/>
              </a:rPr>
              <a:t>rating at different temperatures.</a:t>
            </a:r>
          </a:p>
          <a:p>
            <a:endParaRPr lang="en-GB" dirty="0">
              <a:latin typeface="Arial" panose="020B0604020202020204" pitchFamily="34" charset="0"/>
            </a:endParaRPr>
          </a:p>
          <a:p>
            <a:r>
              <a:rPr lang="en-GB" b="0" i="0" dirty="0">
                <a:effectLst/>
                <a:latin typeface="Arial" panose="020B0604020202020204" pitchFamily="34" charset="0"/>
              </a:rPr>
              <a:t>At higher radii, where the scale height and surface density</a:t>
            </a:r>
            <a:br>
              <a:rPr lang="en-GB" dirty="0"/>
            </a:br>
            <a:r>
              <a:rPr lang="en-GB" b="0" i="0" dirty="0">
                <a:effectLst/>
                <a:latin typeface="Arial" panose="020B0604020202020204" pitchFamily="34" charset="0"/>
              </a:rPr>
              <a:t>of a disc increase, it is noted that the equilibrium temperature of</a:t>
            </a:r>
            <a:br>
              <a:rPr lang="en-GB" dirty="0"/>
            </a:br>
            <a:r>
              <a:rPr lang="en-GB" b="0" i="0" dirty="0">
                <a:effectLst/>
                <a:latin typeface="Arial" panose="020B0604020202020204" pitchFamily="34" charset="0"/>
              </a:rPr>
              <a:t>the dust grains in that region may drop below the sublimation</a:t>
            </a:r>
            <a:br>
              <a:rPr lang="en-GB" dirty="0"/>
            </a:br>
            <a:r>
              <a:rPr lang="en-GB" b="0" i="0" dirty="0">
                <a:effectLst/>
                <a:latin typeface="Arial" panose="020B0604020202020204" pitchFamily="34" charset="0"/>
              </a:rPr>
              <a:t>threshold, leading to dust condensation. Additionally, there may</a:t>
            </a:r>
            <a:br>
              <a:rPr lang="en-GB" dirty="0"/>
            </a:br>
            <a:r>
              <a:rPr lang="en-GB" b="0" i="0" dirty="0">
                <a:effectLst/>
                <a:latin typeface="Arial" panose="020B0604020202020204" pitchFamily="34" charset="0"/>
              </a:rPr>
              <a:t>be a region where dust can condense but is not necessarily </a:t>
            </a:r>
            <a:r>
              <a:rPr lang="en-GB" b="0" i="0" dirty="0" err="1">
                <a:effectLst/>
                <a:latin typeface="Arial" panose="020B0604020202020204" pitchFamily="34" charset="0"/>
              </a:rPr>
              <a:t>opti</a:t>
            </a:r>
            <a:r>
              <a:rPr lang="en-GB" b="0" i="0" dirty="0">
                <a:effectLst/>
                <a:latin typeface="Arial" panose="020B0604020202020204" pitchFamily="34" charset="0"/>
              </a:rPr>
              <a:t>-</a:t>
            </a:r>
            <a:br>
              <a:rPr lang="en-GB" dirty="0"/>
            </a:br>
            <a:r>
              <a:rPr lang="en-GB" b="0" i="0" dirty="0" err="1">
                <a:effectLst/>
                <a:latin typeface="Arial" panose="020B0604020202020204" pitchFamily="34" charset="0"/>
              </a:rPr>
              <a:t>cally</a:t>
            </a:r>
            <a:r>
              <a:rPr lang="en-GB" b="0" i="0" dirty="0">
                <a:effectLst/>
                <a:latin typeface="Arial" panose="020B0604020202020204" pitchFamily="34" charset="0"/>
              </a:rPr>
              <a:t> thick between the dust destruction radius and the classical</a:t>
            </a:r>
            <a:br>
              <a:rPr lang="en-GB" dirty="0"/>
            </a:br>
            <a:r>
              <a:rPr lang="en-GB" b="0" i="0" dirty="0">
                <a:effectLst/>
                <a:latin typeface="Arial" panose="020B0604020202020204" pitchFamily="34" charset="0"/>
              </a:rPr>
              <a:t>rim radius. The temperature of the dust, when the rim is optically</a:t>
            </a:r>
            <a:br>
              <a:rPr lang="en-GB" dirty="0"/>
            </a:br>
            <a:r>
              <a:rPr lang="en-GB" b="0" i="0" dirty="0">
                <a:effectLst/>
                <a:latin typeface="Arial" panose="020B0604020202020204" pitchFamily="34" charset="0"/>
              </a:rPr>
              <a:t>thick, peaks before rapidly decreasing to a low value inside the</a:t>
            </a:r>
            <a:br>
              <a:rPr lang="en-GB" dirty="0"/>
            </a:br>
            <a:r>
              <a:rPr lang="en-GB" b="0" i="0" dirty="0">
                <a:effectLst/>
                <a:latin typeface="Arial" panose="020B0604020202020204" pitchFamily="34" charset="0"/>
              </a:rPr>
              <a:t>disc (Kama, M. et al. 2009).This statement potential explain the</a:t>
            </a:r>
            <a:br>
              <a:rPr lang="en-GB" dirty="0"/>
            </a:br>
            <a:r>
              <a:rPr lang="en-GB" b="0" i="0" dirty="0">
                <a:effectLst/>
                <a:latin typeface="Arial" panose="020B0604020202020204" pitchFamily="34" charset="0"/>
              </a:rPr>
              <a:t>possibility of shift in sublimation radius over time.</a:t>
            </a:r>
          </a:p>
          <a:p>
            <a:endParaRPr lang="en-GB" dirty="0">
              <a:latin typeface="Arial" panose="020B0604020202020204" pitchFamily="34" charset="0"/>
            </a:endParaRPr>
          </a:p>
        </p:txBody>
      </p:sp>
      <p:sp>
        <p:nvSpPr>
          <p:cNvPr id="6" name="Content Placeholder 2">
            <a:extLst>
              <a:ext uri="{FF2B5EF4-FFF2-40B4-BE49-F238E27FC236}">
                <a16:creationId xmlns:a16="http://schemas.microsoft.com/office/drawing/2014/main" id="{F480CCE3-67A8-0A10-8BCB-4D73F2924FF3}"/>
              </a:ext>
            </a:extLst>
          </p:cNvPr>
          <p:cNvSpPr txBox="1">
            <a:spLocks/>
          </p:cNvSpPr>
          <p:nvPr/>
        </p:nvSpPr>
        <p:spPr>
          <a:xfrm>
            <a:off x="5216237" y="1906732"/>
            <a:ext cx="4426527" cy="4549486"/>
          </a:xfrm>
          <a:prstGeom prst="rect">
            <a:avLst/>
          </a:prstGeom>
        </p:spPr>
        <p:txBody>
          <a:bodyPr vert="horz" lIns="91440" tIns="45720" rIns="91440" bIns="45720" rtlCol="0">
            <a:normAutofit fontScale="40000" lnSpcReduction="2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n-GB" dirty="0">
                <a:latin typeface="Arial" panose="020B0604020202020204" pitchFamily="34" charset="0"/>
              </a:rPr>
              <a:t>e Dullemond et al. (2001) model assumes that the dust and</a:t>
            </a:r>
            <a:br>
              <a:rPr lang="en-GB" dirty="0"/>
            </a:br>
            <a:r>
              <a:rPr lang="en-GB" dirty="0">
                <a:latin typeface="Arial" panose="020B0604020202020204" pitchFamily="34" charset="0"/>
              </a:rPr>
              <a:t>gas in a disc are fully coupled and their temperatures are equal,</a:t>
            </a:r>
            <a:br>
              <a:rPr lang="en-GB" dirty="0"/>
            </a:br>
            <a:r>
              <a:rPr lang="en-GB" dirty="0">
                <a:latin typeface="Arial" panose="020B0604020202020204" pitchFamily="34" charset="0"/>
              </a:rPr>
              <a:t>but this assumption may not hold in certain circumstances, such</a:t>
            </a:r>
            <a:br>
              <a:rPr lang="en-GB" dirty="0"/>
            </a:br>
            <a:r>
              <a:rPr lang="en-GB" dirty="0">
                <a:latin typeface="Arial" panose="020B0604020202020204" pitchFamily="34" charset="0"/>
              </a:rPr>
              <a:t>as near the disc’s surface (Dullemond, C. P. et al. 2007). The </a:t>
            </a:r>
            <a:r>
              <a:rPr lang="en-GB" dirty="0" err="1">
                <a:latin typeface="Arial" panose="020B0604020202020204" pitchFamily="34" charset="0"/>
              </a:rPr>
              <a:t>ther</a:t>
            </a:r>
            <a:r>
              <a:rPr lang="en-GB" dirty="0">
                <a:latin typeface="Arial" panose="020B0604020202020204" pitchFamily="34" charset="0"/>
              </a:rPr>
              <a:t>-</a:t>
            </a:r>
            <a:br>
              <a:rPr lang="en-GB" dirty="0"/>
            </a:br>
            <a:r>
              <a:rPr lang="en-GB" dirty="0">
                <a:latin typeface="Arial" panose="020B0604020202020204" pitchFamily="34" charset="0"/>
              </a:rPr>
              <a:t>mal coupling between the gas and dust influences the gas’s </a:t>
            </a:r>
            <a:r>
              <a:rPr lang="en-GB" dirty="0" err="1">
                <a:latin typeface="Arial" panose="020B0604020202020204" pitchFamily="34" charset="0"/>
              </a:rPr>
              <a:t>tem</a:t>
            </a:r>
            <a:r>
              <a:rPr lang="en-GB" dirty="0">
                <a:latin typeface="Arial" panose="020B0604020202020204" pitchFamily="34" charset="0"/>
              </a:rPr>
              <a:t>-</a:t>
            </a:r>
            <a:br>
              <a:rPr lang="en-GB" dirty="0"/>
            </a:br>
            <a:r>
              <a:rPr lang="en-GB" dirty="0" err="1">
                <a:latin typeface="Arial" panose="020B0604020202020204" pitchFamily="34" charset="0"/>
              </a:rPr>
              <a:t>perature</a:t>
            </a:r>
            <a:r>
              <a:rPr lang="en-GB" dirty="0">
                <a:latin typeface="Arial" panose="020B0604020202020204" pitchFamily="34" charset="0"/>
              </a:rPr>
              <a:t> in the disc’s upper layers. However, this model ignores</a:t>
            </a:r>
            <a:br>
              <a:rPr lang="en-GB" dirty="0"/>
            </a:br>
            <a:r>
              <a:rPr lang="en-GB" dirty="0">
                <a:latin typeface="Arial" panose="020B0604020202020204" pitchFamily="34" charset="0"/>
              </a:rPr>
              <a:t>this coupling. The rate of collisions between gas molecules in the</a:t>
            </a:r>
            <a:br>
              <a:rPr lang="en-GB" dirty="0"/>
            </a:br>
            <a:r>
              <a:rPr lang="en-GB" dirty="0">
                <a:latin typeface="Arial" panose="020B0604020202020204" pitchFamily="34" charset="0"/>
              </a:rPr>
              <a:t>optically thin regime is often higher than the rate of coupling be-</a:t>
            </a:r>
            <a:br>
              <a:rPr lang="en-GB" dirty="0"/>
            </a:br>
            <a:r>
              <a:rPr lang="en-GB" dirty="0">
                <a:latin typeface="Arial" panose="020B0604020202020204" pitchFamily="34" charset="0"/>
              </a:rPr>
              <a:t>tween dust and gas, resulting in the gas contributing to the high</a:t>
            </a:r>
            <a:br>
              <a:rPr lang="en-GB" dirty="0"/>
            </a:br>
            <a:r>
              <a:rPr lang="en-GB" dirty="0">
                <a:latin typeface="Arial" panose="020B0604020202020204" pitchFamily="34" charset="0"/>
              </a:rPr>
              <a:t>opacity of the disc Malygin (2016). The dust absorbs more </a:t>
            </a:r>
            <a:r>
              <a:rPr lang="en-GB" dirty="0" err="1">
                <a:latin typeface="Arial" panose="020B0604020202020204" pitchFamily="34" charset="0"/>
              </a:rPr>
              <a:t>radi</a:t>
            </a:r>
            <a:r>
              <a:rPr lang="en-GB" dirty="0">
                <a:latin typeface="Arial" panose="020B0604020202020204" pitchFamily="34" charset="0"/>
              </a:rPr>
              <a:t>-</a:t>
            </a:r>
            <a:br>
              <a:rPr lang="en-GB" dirty="0"/>
            </a:br>
            <a:r>
              <a:rPr lang="en-GB" dirty="0" err="1">
                <a:latin typeface="Arial" panose="020B0604020202020204" pitchFamily="34" charset="0"/>
              </a:rPr>
              <a:t>ation</a:t>
            </a:r>
            <a:r>
              <a:rPr lang="en-GB" dirty="0">
                <a:latin typeface="Arial" panose="020B0604020202020204" pitchFamily="34" charset="0"/>
              </a:rPr>
              <a:t> than the gas and is strongly heated by the star, leading to a</a:t>
            </a:r>
            <a:br>
              <a:rPr lang="en-GB" dirty="0"/>
            </a:br>
            <a:r>
              <a:rPr lang="en-GB" dirty="0">
                <a:latin typeface="Arial" panose="020B0604020202020204" pitchFamily="34" charset="0"/>
              </a:rPr>
              <a:t>thin boundary between vapor and condensed </a:t>
            </a:r>
            <a:r>
              <a:rPr lang="en-GB" dirty="0" err="1">
                <a:latin typeface="Arial" panose="020B0604020202020204" pitchFamily="34" charset="0"/>
              </a:rPr>
              <a:t>dustSchobert</a:t>
            </a:r>
            <a:r>
              <a:rPr lang="en-GB" dirty="0">
                <a:latin typeface="Arial" panose="020B0604020202020204" pitchFamily="34" charset="0"/>
              </a:rPr>
              <a:t> et al.</a:t>
            </a:r>
            <a:br>
              <a:rPr lang="en-GB" dirty="0"/>
            </a:br>
            <a:r>
              <a:rPr lang="en-GB" dirty="0">
                <a:latin typeface="Arial" panose="020B0604020202020204" pitchFamily="34" charset="0"/>
              </a:rPr>
              <a:t>(2019). The characteristics of the gas at the inner rim also play</a:t>
            </a:r>
            <a:br>
              <a:rPr lang="en-GB" dirty="0"/>
            </a:br>
            <a:r>
              <a:rPr lang="en-GB" dirty="0">
                <a:latin typeface="Arial" panose="020B0604020202020204" pitchFamily="34" charset="0"/>
              </a:rPr>
              <a:t>a role in shaping the inner rim. It is important to calculate the</a:t>
            </a:r>
            <a:br>
              <a:rPr lang="en-GB" dirty="0"/>
            </a:br>
            <a:r>
              <a:rPr lang="en-GB" dirty="0">
                <a:latin typeface="Arial" panose="020B0604020202020204" pitchFamily="34" charset="0"/>
              </a:rPr>
              <a:t>opacity of dust and gas simultaneously in the gas-to-dust </a:t>
            </a:r>
            <a:r>
              <a:rPr lang="en-GB" dirty="0" err="1">
                <a:latin typeface="Arial" panose="020B0604020202020204" pitchFamily="34" charset="0"/>
              </a:rPr>
              <a:t>transi</a:t>
            </a:r>
            <a:r>
              <a:rPr lang="en-GB" dirty="0">
                <a:latin typeface="Arial" panose="020B0604020202020204" pitchFamily="34" charset="0"/>
              </a:rPr>
              <a:t>-</a:t>
            </a:r>
            <a:br>
              <a:rPr lang="en-GB" dirty="0"/>
            </a:br>
            <a:r>
              <a:rPr lang="en-GB" dirty="0" err="1">
                <a:latin typeface="Arial" panose="020B0604020202020204" pitchFamily="34" charset="0"/>
              </a:rPr>
              <a:t>tion</a:t>
            </a:r>
            <a:r>
              <a:rPr lang="en-GB" dirty="0">
                <a:latin typeface="Arial" panose="020B0604020202020204" pitchFamily="34" charset="0"/>
              </a:rPr>
              <a:t> region (Nagel et al. 2012)(Semenov, D. et al. 2003). Despite</a:t>
            </a:r>
            <a:br>
              <a:rPr lang="en-GB" dirty="0"/>
            </a:br>
            <a:r>
              <a:rPr lang="en-GB" dirty="0">
                <a:latin typeface="Arial" panose="020B0604020202020204" pitchFamily="34" charset="0"/>
              </a:rPr>
              <a:t>this, the gas and dust already have similar temperatures, so its</a:t>
            </a:r>
            <a:br>
              <a:rPr lang="en-GB" dirty="0"/>
            </a:br>
            <a:r>
              <a:rPr lang="en-GB" dirty="0">
                <a:latin typeface="Arial" panose="020B0604020202020204" pitchFamily="34" charset="0"/>
              </a:rPr>
              <a:t>impact on the final temperature is relatively small and can be</a:t>
            </a:r>
            <a:br>
              <a:rPr lang="en-GB" dirty="0"/>
            </a:br>
            <a:r>
              <a:rPr lang="en-GB" dirty="0" err="1">
                <a:latin typeface="Arial" panose="020B0604020202020204" pitchFamily="34" charset="0"/>
              </a:rPr>
              <a:t>disregardedJonkheid</a:t>
            </a:r>
            <a:r>
              <a:rPr lang="en-GB" dirty="0">
                <a:latin typeface="Arial" panose="020B0604020202020204" pitchFamily="34" charset="0"/>
              </a:rPr>
              <a:t> et al. (2004)</a:t>
            </a:r>
          </a:p>
          <a:p>
            <a:endParaRPr lang="en-GB" dirty="0">
              <a:latin typeface="Arial" panose="020B0604020202020204" pitchFamily="34" charset="0"/>
            </a:endParaRPr>
          </a:p>
          <a:p>
            <a:endParaRPr lang="en-GB" dirty="0">
              <a:latin typeface="Arial" panose="020B0604020202020204" pitchFamily="34" charset="0"/>
            </a:endParaRPr>
          </a:p>
          <a:p>
            <a:r>
              <a:rPr lang="en-GB" dirty="0">
                <a:latin typeface="Arial" panose="020B0604020202020204" pitchFamily="34" charset="0"/>
              </a:rPr>
              <a:t>Scale heights have been seen to decrease with decreasing</a:t>
            </a:r>
            <a:br>
              <a:rPr lang="en-GB" dirty="0"/>
            </a:br>
            <a:r>
              <a:rPr lang="en-GB" dirty="0">
                <a:latin typeface="Arial" panose="020B0604020202020204" pitchFamily="34" charset="0"/>
              </a:rPr>
              <a:t>grain opacity due to the enhanced radiative cooling that can hap-</a:t>
            </a:r>
            <a:br>
              <a:rPr lang="en-GB" dirty="0"/>
            </a:br>
            <a:r>
              <a:rPr lang="en-GB" dirty="0">
                <a:latin typeface="Arial" panose="020B0604020202020204" pitchFamily="34" charset="0"/>
              </a:rPr>
              <a:t>pen at lower opacities, resulting in cooler and flatter discs. The</a:t>
            </a:r>
            <a:br>
              <a:rPr lang="en-GB" dirty="0"/>
            </a:br>
            <a:r>
              <a:rPr lang="en-GB" dirty="0">
                <a:latin typeface="Arial" panose="020B0604020202020204" pitchFamily="34" charset="0"/>
              </a:rPr>
              <a:t>lowest grain opacity state, where gas and radiation may decouple</a:t>
            </a:r>
            <a:br>
              <a:rPr lang="en-GB" dirty="0"/>
            </a:br>
            <a:r>
              <a:rPr lang="en-GB" dirty="0">
                <a:latin typeface="Arial" panose="020B0604020202020204" pitchFamily="34" charset="0"/>
              </a:rPr>
              <a:t>and lessen the effectiveness of radiative cooling, is an exception</a:t>
            </a:r>
            <a:br>
              <a:rPr lang="en-GB" dirty="0"/>
            </a:br>
            <a:r>
              <a:rPr lang="en-GB" dirty="0">
                <a:latin typeface="Arial" panose="020B0604020202020204" pitchFamily="34" charset="0"/>
              </a:rPr>
              <a:t>to this trend. The "astronomical silicate" dust grain is considered</a:t>
            </a:r>
            <a:br>
              <a:rPr lang="en-GB" dirty="0"/>
            </a:br>
            <a:r>
              <a:rPr lang="en-GB" dirty="0">
                <a:latin typeface="Arial" panose="020B0604020202020204" pitchFamily="34" charset="0"/>
              </a:rPr>
              <a:t>homogeneously spherical and has a mean distribution of 1μm.</a:t>
            </a:r>
            <a:br>
              <a:rPr lang="en-GB" dirty="0"/>
            </a:br>
            <a:r>
              <a:rPr lang="en-GB" dirty="0">
                <a:latin typeface="Arial" panose="020B0604020202020204" pitchFamily="34" charset="0"/>
              </a:rPr>
              <a:t>Still, its scattering may be non-isotropic, potentially leading to</a:t>
            </a:r>
            <a:br>
              <a:rPr lang="en-GB" dirty="0"/>
            </a:br>
            <a:r>
              <a:rPr lang="en-GB" dirty="0">
                <a:latin typeface="Arial" panose="020B0604020202020204" pitchFamily="34" charset="0"/>
              </a:rPr>
              <a:t>lower temperature structure errors despite being believed to be</a:t>
            </a:r>
            <a:br>
              <a:rPr lang="en-GB" dirty="0"/>
            </a:br>
            <a:r>
              <a:rPr lang="en-GB" dirty="0">
                <a:latin typeface="Arial" panose="020B0604020202020204" pitchFamily="34" charset="0"/>
              </a:rPr>
              <a:t>isotropic </a:t>
            </a:r>
          </a:p>
          <a:p>
            <a:endParaRPr lang="en-GB" dirty="0">
              <a:latin typeface="Arial" panose="020B0604020202020204" pitchFamily="34" charset="0"/>
            </a:endParaRPr>
          </a:p>
          <a:p>
            <a:r>
              <a:rPr lang="en-GB" dirty="0">
                <a:latin typeface="Arial" panose="020B0604020202020204" pitchFamily="34" charset="0"/>
              </a:rPr>
              <a:t>The drop in temperature in the shad-</a:t>
            </a:r>
            <a:br>
              <a:rPr lang="en-GB" dirty="0"/>
            </a:br>
            <a:r>
              <a:rPr lang="en-GB" dirty="0">
                <a:latin typeface="Arial" panose="020B0604020202020204" pitchFamily="34" charset="0"/>
              </a:rPr>
              <a:t>owed region is often misinterpreted as a depletion of density</a:t>
            </a:r>
            <a:br>
              <a:rPr lang="en-GB" dirty="0"/>
            </a:br>
            <a:r>
              <a:rPr lang="en-GB" dirty="0">
                <a:latin typeface="Arial" panose="020B0604020202020204" pitchFamily="34" charset="0"/>
              </a:rPr>
              <a:t>(</a:t>
            </a:r>
            <a:r>
              <a:rPr lang="en-GB" dirty="0" err="1">
                <a:latin typeface="Arial" panose="020B0604020202020204" pitchFamily="34" charset="0"/>
              </a:rPr>
              <a:t>Isella</a:t>
            </a:r>
            <a:r>
              <a:rPr lang="en-GB" dirty="0">
                <a:latin typeface="Arial" panose="020B0604020202020204" pitchFamily="34" charset="0"/>
              </a:rPr>
              <a:t> &amp; Turner 2018). T</a:t>
            </a:r>
            <a:endParaRPr lang="en-GB" dirty="0"/>
          </a:p>
        </p:txBody>
      </p:sp>
    </p:spTree>
    <p:extLst>
      <p:ext uri="{BB962C8B-B14F-4D97-AF65-F5344CB8AC3E}">
        <p14:creationId xmlns:p14="http://schemas.microsoft.com/office/powerpoint/2010/main" val="1560831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Isosceles Triangle 24">
            <a:extLst>
              <a:ext uri="{FF2B5EF4-FFF2-40B4-BE49-F238E27FC236}">
                <a16:creationId xmlns:a16="http://schemas.microsoft.com/office/drawing/2014/main" id="{94C86D93-1C14-7C10-AB44-344BFE13A785}"/>
              </a:ext>
            </a:extLst>
          </p:cNvPr>
          <p:cNvSpPr/>
          <p:nvPr/>
        </p:nvSpPr>
        <p:spPr>
          <a:xfrm rot="16200004">
            <a:off x="2949970" y="2461297"/>
            <a:ext cx="219830" cy="1343015"/>
          </a:xfrm>
          <a:custGeom>
            <a:avLst/>
            <a:gdLst>
              <a:gd name="f0" fmla="val 10800000"/>
              <a:gd name="f1" fmla="val 5400000"/>
              <a:gd name="f2" fmla="val 180"/>
              <a:gd name="f3" fmla="val w"/>
              <a:gd name="f4" fmla="val h"/>
              <a:gd name="f5" fmla="val ss"/>
              <a:gd name="f6" fmla="val 0"/>
              <a:gd name="f7" fmla="val 5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gradFill>
            <a:gsLst>
              <a:gs pos="0">
                <a:srgbClr val="767171"/>
              </a:gs>
              <a:gs pos="100000">
                <a:srgbClr val="698ED0">
                  <a:alpha val="75000"/>
                </a:srgbClr>
              </a:gs>
            </a:gsLst>
            <a:lin ang="5400000"/>
          </a:gradFill>
          <a:ln w="12701" cap="flat">
            <a:solidFill>
              <a:srgbClr val="DAE3F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cxnSp>
        <p:nvCxnSpPr>
          <p:cNvPr id="3" name="Straight Connector 9">
            <a:extLst>
              <a:ext uri="{FF2B5EF4-FFF2-40B4-BE49-F238E27FC236}">
                <a16:creationId xmlns:a16="http://schemas.microsoft.com/office/drawing/2014/main" id="{1AB22767-EE78-ADB5-32E9-48C257BC98C3}"/>
              </a:ext>
            </a:extLst>
          </p:cNvPr>
          <p:cNvCxnSpPr/>
          <p:nvPr/>
        </p:nvCxnSpPr>
        <p:spPr>
          <a:xfrm>
            <a:off x="2351992" y="3132800"/>
            <a:ext cx="6973361" cy="72923"/>
          </a:xfrm>
          <a:prstGeom prst="straightConnector1">
            <a:avLst/>
          </a:prstGeom>
          <a:noFill/>
          <a:ln w="9528" cap="flat">
            <a:solidFill>
              <a:srgbClr val="5B9BD5"/>
            </a:solidFill>
            <a:prstDash val="solid"/>
            <a:round/>
            <a:tailEnd type="arrow"/>
          </a:ln>
        </p:spPr>
      </p:cxnSp>
      <p:sp>
        <p:nvSpPr>
          <p:cNvPr id="4" name="Oval 5">
            <a:extLst>
              <a:ext uri="{FF2B5EF4-FFF2-40B4-BE49-F238E27FC236}">
                <a16:creationId xmlns:a16="http://schemas.microsoft.com/office/drawing/2014/main" id="{0C48AA1E-98BC-FA78-057B-62EDE1F9C9CC}"/>
              </a:ext>
            </a:extLst>
          </p:cNvPr>
          <p:cNvSpPr/>
          <p:nvPr/>
        </p:nvSpPr>
        <p:spPr>
          <a:xfrm>
            <a:off x="1900087" y="2806084"/>
            <a:ext cx="596902" cy="59690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5" name="Freeform: Shape 29">
            <a:extLst>
              <a:ext uri="{FF2B5EF4-FFF2-40B4-BE49-F238E27FC236}">
                <a16:creationId xmlns:a16="http://schemas.microsoft.com/office/drawing/2014/main" id="{0D63611C-19CB-2DD5-D1A7-D66FEB1BD7D8}"/>
              </a:ext>
            </a:extLst>
          </p:cNvPr>
          <p:cNvSpPr/>
          <p:nvPr/>
        </p:nvSpPr>
        <p:spPr>
          <a:xfrm>
            <a:off x="3764009" y="1246100"/>
            <a:ext cx="5895804" cy="1728737"/>
          </a:xfrm>
          <a:custGeom>
            <a:avLst/>
            <a:gdLst>
              <a:gd name="f0" fmla="val 10800000"/>
              <a:gd name="f1" fmla="val 5400000"/>
              <a:gd name="f2" fmla="val 180"/>
              <a:gd name="f3" fmla="val w"/>
              <a:gd name="f4" fmla="val h"/>
              <a:gd name="f5" fmla="val 0"/>
              <a:gd name="f6" fmla="val 6417733"/>
              <a:gd name="f7" fmla="val 975364"/>
              <a:gd name="f8" fmla="val 973667"/>
              <a:gd name="f9" fmla="val 752122"/>
              <a:gd name="f10" fmla="val 978606"/>
              <a:gd name="f11" fmla="val 1504244"/>
              <a:gd name="f12" fmla="val 983545"/>
              <a:gd name="f13" fmla="val 2573866"/>
              <a:gd name="f14" fmla="val 821267"/>
              <a:gd name="f15" fmla="val 3643488"/>
              <a:gd name="f16" fmla="val 658989"/>
              <a:gd name="f17" fmla="val 5682544"/>
              <a:gd name="f18" fmla="val 163689"/>
              <a:gd name="f19" fmla="+- 0 0 -90"/>
              <a:gd name="f20" fmla="*/ f3 1 6417733"/>
              <a:gd name="f21" fmla="*/ f4 1 975364"/>
              <a:gd name="f22" fmla="+- f7 0 f5"/>
              <a:gd name="f23" fmla="+- f6 0 f5"/>
              <a:gd name="f24" fmla="*/ f19 f0 1"/>
              <a:gd name="f25" fmla="*/ f23 1 6417733"/>
              <a:gd name="f26" fmla="*/ f22 1 975364"/>
              <a:gd name="f27" fmla="*/ 0 f23 1"/>
              <a:gd name="f28" fmla="*/ 973667 f22 1"/>
              <a:gd name="f29" fmla="*/ 2573866 f23 1"/>
              <a:gd name="f30" fmla="*/ 821267 f22 1"/>
              <a:gd name="f31" fmla="*/ 6417733 f23 1"/>
              <a:gd name="f32" fmla="*/ 0 f22 1"/>
              <a:gd name="f33" fmla="*/ f24 1 f2"/>
              <a:gd name="f34" fmla="*/ f27 1 6417733"/>
              <a:gd name="f35" fmla="*/ f28 1 975364"/>
              <a:gd name="f36" fmla="*/ f29 1 6417733"/>
              <a:gd name="f37" fmla="*/ f30 1 975364"/>
              <a:gd name="f38" fmla="*/ f31 1 6417733"/>
              <a:gd name="f39" fmla="*/ f32 1 975364"/>
              <a:gd name="f40" fmla="*/ f5 1 f25"/>
              <a:gd name="f41" fmla="*/ f6 1 f25"/>
              <a:gd name="f42" fmla="*/ f5 1 f26"/>
              <a:gd name="f43" fmla="*/ f7 1 f26"/>
              <a:gd name="f44" fmla="+- f33 0 f1"/>
              <a:gd name="f45" fmla="*/ f34 1 f25"/>
              <a:gd name="f46" fmla="*/ f35 1 f26"/>
              <a:gd name="f47" fmla="*/ f36 1 f25"/>
              <a:gd name="f48" fmla="*/ f37 1 f26"/>
              <a:gd name="f49" fmla="*/ f38 1 f25"/>
              <a:gd name="f50" fmla="*/ f39 1 f26"/>
              <a:gd name="f51" fmla="*/ f40 f20 1"/>
              <a:gd name="f52" fmla="*/ f41 f20 1"/>
              <a:gd name="f53" fmla="*/ f43 f21 1"/>
              <a:gd name="f54" fmla="*/ f42 f21 1"/>
              <a:gd name="f55" fmla="*/ f45 f20 1"/>
              <a:gd name="f56" fmla="*/ f46 f21 1"/>
              <a:gd name="f57" fmla="*/ f47 f20 1"/>
              <a:gd name="f58" fmla="*/ f48 f21 1"/>
              <a:gd name="f59" fmla="*/ f49 f20 1"/>
              <a:gd name="f60" fmla="*/ f50 f21 1"/>
            </a:gdLst>
            <a:ahLst/>
            <a:cxnLst>
              <a:cxn ang="3cd4">
                <a:pos x="hc" y="t"/>
              </a:cxn>
              <a:cxn ang="0">
                <a:pos x="r" y="vc"/>
              </a:cxn>
              <a:cxn ang="cd4">
                <a:pos x="hc" y="b"/>
              </a:cxn>
              <a:cxn ang="cd2">
                <a:pos x="l" y="vc"/>
              </a:cxn>
              <a:cxn ang="f44">
                <a:pos x="f55" y="f56"/>
              </a:cxn>
              <a:cxn ang="f44">
                <a:pos x="f57" y="f58"/>
              </a:cxn>
              <a:cxn ang="f44">
                <a:pos x="f59" y="f60"/>
              </a:cxn>
            </a:cxnLst>
            <a:rect l="f51" t="f54" r="f52" b="f53"/>
            <a:pathLst>
              <a:path w="6417733" h="975364">
                <a:moveTo>
                  <a:pt x="f5" y="f8"/>
                </a:moveTo>
                <a:cubicBezTo>
                  <a:pt x="f9" y="f10"/>
                  <a:pt x="f11" y="f12"/>
                  <a:pt x="f13" y="f14"/>
                </a:cubicBezTo>
                <a:cubicBezTo>
                  <a:pt x="f15" y="f16"/>
                  <a:pt x="f17" y="f18"/>
                  <a:pt x="f6" y="f5"/>
                </a:cubicBezTo>
              </a:path>
            </a:pathLst>
          </a:custGeom>
          <a:noFill/>
          <a:ln w="3172" cap="flat">
            <a:solidFill>
              <a:srgbClr val="4472C4"/>
            </a:solidFill>
            <a:prstDash val="solid"/>
            <a:miter/>
          </a:ln>
          <a:effectLst>
            <a:glow rad="228600">
              <a:schemeClr val="accent4">
                <a:satMod val="175000"/>
                <a:alpha val="40000"/>
              </a:schemeClr>
            </a:glo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sp>
        <p:nvSpPr>
          <p:cNvPr id="6" name="Freeform: Shape 31">
            <a:extLst>
              <a:ext uri="{FF2B5EF4-FFF2-40B4-BE49-F238E27FC236}">
                <a16:creationId xmlns:a16="http://schemas.microsoft.com/office/drawing/2014/main" id="{F350F7B6-11A3-D755-F770-B58C6AF1D846}"/>
              </a:ext>
            </a:extLst>
          </p:cNvPr>
          <p:cNvSpPr/>
          <p:nvPr/>
        </p:nvSpPr>
        <p:spPr>
          <a:xfrm flipV="1">
            <a:off x="3231453" y="3521456"/>
            <a:ext cx="6434669" cy="1998677"/>
          </a:xfrm>
          <a:custGeom>
            <a:avLst/>
            <a:gdLst>
              <a:gd name="f0" fmla="val 10800000"/>
              <a:gd name="f1" fmla="val 5400000"/>
              <a:gd name="f2" fmla="val 180"/>
              <a:gd name="f3" fmla="val w"/>
              <a:gd name="f4" fmla="val h"/>
              <a:gd name="f5" fmla="val 0"/>
              <a:gd name="f6" fmla="val 6417733"/>
              <a:gd name="f7" fmla="val 975364"/>
              <a:gd name="f8" fmla="val 973667"/>
              <a:gd name="f9" fmla="val 752122"/>
              <a:gd name="f10" fmla="val 978606"/>
              <a:gd name="f11" fmla="val 1504244"/>
              <a:gd name="f12" fmla="val 983545"/>
              <a:gd name="f13" fmla="val 2573866"/>
              <a:gd name="f14" fmla="val 821267"/>
              <a:gd name="f15" fmla="val 3643488"/>
              <a:gd name="f16" fmla="val 658989"/>
              <a:gd name="f17" fmla="val 5682544"/>
              <a:gd name="f18" fmla="val 163689"/>
              <a:gd name="f19" fmla="+- 0 0 -90"/>
              <a:gd name="f20" fmla="*/ f3 1 6417733"/>
              <a:gd name="f21" fmla="*/ f4 1 975364"/>
              <a:gd name="f22" fmla="+- f7 0 f5"/>
              <a:gd name="f23" fmla="+- f6 0 f5"/>
              <a:gd name="f24" fmla="*/ f19 f0 1"/>
              <a:gd name="f25" fmla="*/ f23 1 6417733"/>
              <a:gd name="f26" fmla="*/ f22 1 975364"/>
              <a:gd name="f27" fmla="*/ 0 f23 1"/>
              <a:gd name="f28" fmla="*/ 973667 f22 1"/>
              <a:gd name="f29" fmla="*/ 2573866 f23 1"/>
              <a:gd name="f30" fmla="*/ 821267 f22 1"/>
              <a:gd name="f31" fmla="*/ 6417733 f23 1"/>
              <a:gd name="f32" fmla="*/ 0 f22 1"/>
              <a:gd name="f33" fmla="*/ f24 1 f2"/>
              <a:gd name="f34" fmla="*/ f27 1 6417733"/>
              <a:gd name="f35" fmla="*/ f28 1 975364"/>
              <a:gd name="f36" fmla="*/ f29 1 6417733"/>
              <a:gd name="f37" fmla="*/ f30 1 975364"/>
              <a:gd name="f38" fmla="*/ f31 1 6417733"/>
              <a:gd name="f39" fmla="*/ f32 1 975364"/>
              <a:gd name="f40" fmla="*/ f5 1 f25"/>
              <a:gd name="f41" fmla="*/ f6 1 f25"/>
              <a:gd name="f42" fmla="*/ f5 1 f26"/>
              <a:gd name="f43" fmla="*/ f7 1 f26"/>
              <a:gd name="f44" fmla="+- f33 0 f1"/>
              <a:gd name="f45" fmla="*/ f34 1 f25"/>
              <a:gd name="f46" fmla="*/ f35 1 f26"/>
              <a:gd name="f47" fmla="*/ f36 1 f25"/>
              <a:gd name="f48" fmla="*/ f37 1 f26"/>
              <a:gd name="f49" fmla="*/ f38 1 f25"/>
              <a:gd name="f50" fmla="*/ f39 1 f26"/>
              <a:gd name="f51" fmla="*/ f40 f20 1"/>
              <a:gd name="f52" fmla="*/ f41 f20 1"/>
              <a:gd name="f53" fmla="*/ f43 f21 1"/>
              <a:gd name="f54" fmla="*/ f42 f21 1"/>
              <a:gd name="f55" fmla="*/ f45 f20 1"/>
              <a:gd name="f56" fmla="*/ f46 f21 1"/>
              <a:gd name="f57" fmla="*/ f47 f20 1"/>
              <a:gd name="f58" fmla="*/ f48 f21 1"/>
              <a:gd name="f59" fmla="*/ f49 f20 1"/>
              <a:gd name="f60" fmla="*/ f50 f21 1"/>
            </a:gdLst>
            <a:ahLst/>
            <a:cxnLst>
              <a:cxn ang="3cd4">
                <a:pos x="hc" y="t"/>
              </a:cxn>
              <a:cxn ang="0">
                <a:pos x="r" y="vc"/>
              </a:cxn>
              <a:cxn ang="cd4">
                <a:pos x="hc" y="b"/>
              </a:cxn>
              <a:cxn ang="cd2">
                <a:pos x="l" y="vc"/>
              </a:cxn>
              <a:cxn ang="f44">
                <a:pos x="f55" y="f56"/>
              </a:cxn>
              <a:cxn ang="f44">
                <a:pos x="f57" y="f58"/>
              </a:cxn>
              <a:cxn ang="f44">
                <a:pos x="f59" y="f60"/>
              </a:cxn>
            </a:cxnLst>
            <a:rect l="f51" t="f54" r="f52" b="f53"/>
            <a:pathLst>
              <a:path w="6417733" h="975364">
                <a:moveTo>
                  <a:pt x="f5" y="f8"/>
                </a:moveTo>
                <a:cubicBezTo>
                  <a:pt x="f9" y="f10"/>
                  <a:pt x="f11" y="f12"/>
                  <a:pt x="f13" y="f14"/>
                </a:cubicBezTo>
                <a:cubicBezTo>
                  <a:pt x="f15" y="f16"/>
                  <a:pt x="f17" y="f18"/>
                  <a:pt x="f6" y="f5"/>
                </a:cubicBezTo>
              </a:path>
            </a:pathLst>
          </a:custGeom>
          <a:noFill/>
          <a:ln w="12701" cap="flat">
            <a:solidFill>
              <a:srgbClr val="F6F8F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7" name="TextBox 32">
            <a:extLst>
              <a:ext uri="{FF2B5EF4-FFF2-40B4-BE49-F238E27FC236}">
                <a16:creationId xmlns:a16="http://schemas.microsoft.com/office/drawing/2014/main" id="{90A65330-186C-88D8-6527-152C8E6DFE2B}"/>
              </a:ext>
            </a:extLst>
          </p:cNvPr>
          <p:cNvSpPr txBox="1"/>
          <p:nvPr/>
        </p:nvSpPr>
        <p:spPr>
          <a:xfrm>
            <a:off x="4063941" y="4549973"/>
            <a:ext cx="84137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400" b="1" i="0" u="none" strike="noStrike" kern="1200" cap="none" spc="0" baseline="0" dirty="0">
                <a:solidFill>
                  <a:srgbClr val="374151"/>
                </a:solidFill>
                <a:uFillTx/>
                <a:latin typeface="Segoe UI" pitchFamily="34"/>
                <a:ea typeface="Calibri" pitchFamily="34"/>
                <a:cs typeface="Times New Roman" pitchFamily="18"/>
              </a:rPr>
              <a:t>Flared disc</a:t>
            </a:r>
            <a:endParaRPr lang="en-GB" sz="14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8" name="TextBox 34">
            <a:extLst>
              <a:ext uri="{FF2B5EF4-FFF2-40B4-BE49-F238E27FC236}">
                <a16:creationId xmlns:a16="http://schemas.microsoft.com/office/drawing/2014/main" id="{941E6A59-F69F-D0D7-2929-8D35FFFB8C73}"/>
              </a:ext>
            </a:extLst>
          </p:cNvPr>
          <p:cNvSpPr txBox="1"/>
          <p:nvPr/>
        </p:nvSpPr>
        <p:spPr>
          <a:xfrm>
            <a:off x="2485687" y="4068222"/>
            <a:ext cx="1185848"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400" b="1" i="0" u="none" strike="noStrike" kern="1200" cap="none" spc="0" baseline="0" dirty="0">
                <a:solidFill>
                  <a:srgbClr val="374151"/>
                </a:solidFill>
                <a:uFillTx/>
                <a:latin typeface="Segoe UI" pitchFamily="34"/>
                <a:ea typeface="Calibri" pitchFamily="34"/>
                <a:cs typeface="Times New Roman" pitchFamily="18"/>
              </a:rPr>
              <a:t>Gaseous disc</a:t>
            </a:r>
            <a:endParaRPr lang="en-GB" sz="1400" b="1" i="0" u="none" strike="noStrike" kern="1200" cap="none" spc="0" baseline="0" dirty="0">
              <a:solidFill>
                <a:srgbClr val="000000"/>
              </a:solidFill>
              <a:uFillTx/>
              <a:latin typeface="Calibri" pitchFamily="34"/>
              <a:ea typeface="Calibri" pitchFamily="34"/>
              <a:cs typeface="Times New Roman" pitchFamily="18"/>
            </a:endParaRPr>
          </a:p>
        </p:txBody>
      </p:sp>
      <p:cxnSp>
        <p:nvCxnSpPr>
          <p:cNvPr id="9" name="Straight Connector 36">
            <a:extLst>
              <a:ext uri="{FF2B5EF4-FFF2-40B4-BE49-F238E27FC236}">
                <a16:creationId xmlns:a16="http://schemas.microsoft.com/office/drawing/2014/main" id="{B74752C7-3F9F-425E-4BBA-7FDA09E13EB3}"/>
              </a:ext>
            </a:extLst>
          </p:cNvPr>
          <p:cNvCxnSpPr/>
          <p:nvPr/>
        </p:nvCxnSpPr>
        <p:spPr>
          <a:xfrm>
            <a:off x="3731401" y="1774842"/>
            <a:ext cx="19047" cy="2715915"/>
          </a:xfrm>
          <a:prstGeom prst="straightConnector1">
            <a:avLst/>
          </a:prstGeom>
          <a:noFill/>
          <a:ln w="6345" cap="flat">
            <a:solidFill>
              <a:srgbClr val="4472C4"/>
            </a:solidFill>
            <a:custDash>
              <a:ds d="300173" sp="300173"/>
            </a:custDash>
            <a:miter/>
          </a:ln>
        </p:spPr>
      </p:cxnSp>
      <p:sp>
        <p:nvSpPr>
          <p:cNvPr id="10" name="Rectangle 37">
            <a:extLst>
              <a:ext uri="{FF2B5EF4-FFF2-40B4-BE49-F238E27FC236}">
                <a16:creationId xmlns:a16="http://schemas.microsoft.com/office/drawing/2014/main" id="{41698A14-B1BD-A9EC-25E0-2EC6196FB5E3}"/>
              </a:ext>
            </a:extLst>
          </p:cNvPr>
          <p:cNvSpPr/>
          <p:nvPr/>
        </p:nvSpPr>
        <p:spPr>
          <a:xfrm>
            <a:off x="3395944" y="4442248"/>
            <a:ext cx="591827" cy="369335"/>
          </a:xfrm>
          <a:prstGeom prst="rect">
            <a:avLst/>
          </a:prstGeom>
          <a:noFill/>
          <a:ln cap="flat">
            <a:noFill/>
            <a:prstDash val="solid"/>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a:solidFill>
                  <a:srgbClr val="374151"/>
                </a:solidFill>
                <a:uFillTx/>
                <a:latin typeface="Segoe UI" pitchFamily="34"/>
                <a:ea typeface="Calibri" pitchFamily="34"/>
                <a:cs typeface="Times New Roman" pitchFamily="18"/>
              </a:rPr>
              <a:t>R</a:t>
            </a:r>
            <a:r>
              <a:rPr lang="en-GB" sz="1800" b="1" i="0" u="none" strike="noStrike" kern="1200" cap="none" spc="0" baseline="-25000">
                <a:solidFill>
                  <a:srgbClr val="374151"/>
                </a:solidFill>
                <a:uFillTx/>
                <a:latin typeface="Segoe UI" pitchFamily="34"/>
                <a:ea typeface="Calibri" pitchFamily="34"/>
                <a:cs typeface="Times New Roman" pitchFamily="18"/>
              </a:rPr>
              <a:t>sub</a:t>
            </a:r>
            <a:endParaRPr lang="en-GB" sz="1800" b="1" i="0" u="none" strike="noStrike" kern="1200" cap="none" spc="0" baseline="0">
              <a:solidFill>
                <a:srgbClr val="000000"/>
              </a:solidFill>
              <a:uFillTx/>
              <a:latin typeface="Calibri" pitchFamily="34"/>
              <a:ea typeface="Calibri" pitchFamily="34"/>
              <a:cs typeface="Times New Roman" pitchFamily="18"/>
            </a:endParaRPr>
          </a:p>
        </p:txBody>
      </p:sp>
      <p:sp>
        <p:nvSpPr>
          <p:cNvPr id="11" name="Freeform: Shape 25">
            <a:extLst>
              <a:ext uri="{FF2B5EF4-FFF2-40B4-BE49-F238E27FC236}">
                <a16:creationId xmlns:a16="http://schemas.microsoft.com/office/drawing/2014/main" id="{CB36F946-1501-B75A-E0D6-3B70F925E0D9}"/>
              </a:ext>
            </a:extLst>
          </p:cNvPr>
          <p:cNvSpPr/>
          <p:nvPr/>
        </p:nvSpPr>
        <p:spPr>
          <a:xfrm>
            <a:off x="3764009" y="1424856"/>
            <a:ext cx="5902104" cy="1628967"/>
          </a:xfrm>
          <a:custGeom>
            <a:avLst/>
            <a:gdLst>
              <a:gd name="f0" fmla="val 10800000"/>
              <a:gd name="f1" fmla="val 5400000"/>
              <a:gd name="f2" fmla="val 180"/>
              <a:gd name="f3" fmla="val w"/>
              <a:gd name="f4" fmla="val h"/>
              <a:gd name="f5" fmla="val 0"/>
              <a:gd name="f6" fmla="val 6417733"/>
              <a:gd name="f7" fmla="val 975364"/>
              <a:gd name="f8" fmla="val 973667"/>
              <a:gd name="f9" fmla="val 752122"/>
              <a:gd name="f10" fmla="val 978606"/>
              <a:gd name="f11" fmla="val 1504244"/>
              <a:gd name="f12" fmla="val 983545"/>
              <a:gd name="f13" fmla="val 2573866"/>
              <a:gd name="f14" fmla="val 821267"/>
              <a:gd name="f15" fmla="val 3643488"/>
              <a:gd name="f16" fmla="val 658989"/>
              <a:gd name="f17" fmla="val 5682544"/>
              <a:gd name="f18" fmla="val 163689"/>
              <a:gd name="f19" fmla="+- 0 0 -90"/>
              <a:gd name="f20" fmla="*/ f3 1 6417733"/>
              <a:gd name="f21" fmla="*/ f4 1 975364"/>
              <a:gd name="f22" fmla="+- f7 0 f5"/>
              <a:gd name="f23" fmla="+- f6 0 f5"/>
              <a:gd name="f24" fmla="*/ f19 f0 1"/>
              <a:gd name="f25" fmla="*/ f23 1 6417733"/>
              <a:gd name="f26" fmla="*/ f22 1 975364"/>
              <a:gd name="f27" fmla="*/ 0 f23 1"/>
              <a:gd name="f28" fmla="*/ 973667 f22 1"/>
              <a:gd name="f29" fmla="*/ 2573866 f23 1"/>
              <a:gd name="f30" fmla="*/ 821267 f22 1"/>
              <a:gd name="f31" fmla="*/ 6417733 f23 1"/>
              <a:gd name="f32" fmla="*/ 0 f22 1"/>
              <a:gd name="f33" fmla="*/ f24 1 f2"/>
              <a:gd name="f34" fmla="*/ f27 1 6417733"/>
              <a:gd name="f35" fmla="*/ f28 1 975364"/>
              <a:gd name="f36" fmla="*/ f29 1 6417733"/>
              <a:gd name="f37" fmla="*/ f30 1 975364"/>
              <a:gd name="f38" fmla="*/ f31 1 6417733"/>
              <a:gd name="f39" fmla="*/ f32 1 975364"/>
              <a:gd name="f40" fmla="*/ f5 1 f25"/>
              <a:gd name="f41" fmla="*/ f6 1 f25"/>
              <a:gd name="f42" fmla="*/ f5 1 f26"/>
              <a:gd name="f43" fmla="*/ f7 1 f26"/>
              <a:gd name="f44" fmla="+- f33 0 f1"/>
              <a:gd name="f45" fmla="*/ f34 1 f25"/>
              <a:gd name="f46" fmla="*/ f35 1 f26"/>
              <a:gd name="f47" fmla="*/ f36 1 f25"/>
              <a:gd name="f48" fmla="*/ f37 1 f26"/>
              <a:gd name="f49" fmla="*/ f38 1 f25"/>
              <a:gd name="f50" fmla="*/ f39 1 f26"/>
              <a:gd name="f51" fmla="*/ f40 f20 1"/>
              <a:gd name="f52" fmla="*/ f41 f20 1"/>
              <a:gd name="f53" fmla="*/ f43 f21 1"/>
              <a:gd name="f54" fmla="*/ f42 f21 1"/>
              <a:gd name="f55" fmla="*/ f45 f20 1"/>
              <a:gd name="f56" fmla="*/ f46 f21 1"/>
              <a:gd name="f57" fmla="*/ f47 f20 1"/>
              <a:gd name="f58" fmla="*/ f48 f21 1"/>
              <a:gd name="f59" fmla="*/ f49 f20 1"/>
              <a:gd name="f60" fmla="*/ f50 f21 1"/>
            </a:gdLst>
            <a:ahLst/>
            <a:cxnLst>
              <a:cxn ang="3cd4">
                <a:pos x="hc" y="t"/>
              </a:cxn>
              <a:cxn ang="0">
                <a:pos x="r" y="vc"/>
              </a:cxn>
              <a:cxn ang="cd4">
                <a:pos x="hc" y="b"/>
              </a:cxn>
              <a:cxn ang="cd2">
                <a:pos x="l" y="vc"/>
              </a:cxn>
              <a:cxn ang="f44">
                <a:pos x="f55" y="f56"/>
              </a:cxn>
              <a:cxn ang="f44">
                <a:pos x="f57" y="f58"/>
              </a:cxn>
              <a:cxn ang="f44">
                <a:pos x="f59" y="f60"/>
              </a:cxn>
            </a:cxnLst>
            <a:rect l="f51" t="f54" r="f52" b="f53"/>
            <a:pathLst>
              <a:path w="6417733" h="975364">
                <a:moveTo>
                  <a:pt x="f5" y="f8"/>
                </a:moveTo>
                <a:cubicBezTo>
                  <a:pt x="f9" y="f10"/>
                  <a:pt x="f11" y="f12"/>
                  <a:pt x="f13" y="f14"/>
                </a:cubicBezTo>
                <a:cubicBezTo>
                  <a:pt x="f15" y="f16"/>
                  <a:pt x="f17" y="f18"/>
                  <a:pt x="f6" y="f5"/>
                </a:cubicBezTo>
              </a:path>
            </a:pathLst>
          </a:custGeom>
          <a:noFill/>
          <a:ln w="38103" cap="flat">
            <a:solidFill>
              <a:srgbClr val="4472C4"/>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sp>
        <p:nvSpPr>
          <p:cNvPr id="13" name="Freeform: Shape 25">
            <a:extLst>
              <a:ext uri="{FF2B5EF4-FFF2-40B4-BE49-F238E27FC236}">
                <a16:creationId xmlns:a16="http://schemas.microsoft.com/office/drawing/2014/main" id="{437E21B8-3ACC-6CF0-FFE6-44DD3D5C0D5F}"/>
              </a:ext>
            </a:extLst>
          </p:cNvPr>
          <p:cNvSpPr/>
          <p:nvPr/>
        </p:nvSpPr>
        <p:spPr>
          <a:xfrm flipV="1">
            <a:off x="3747705" y="3242720"/>
            <a:ext cx="5883066" cy="1616275"/>
          </a:xfrm>
          <a:custGeom>
            <a:avLst/>
            <a:gdLst>
              <a:gd name="f0" fmla="val 10800000"/>
              <a:gd name="f1" fmla="val 5400000"/>
              <a:gd name="f2" fmla="val 180"/>
              <a:gd name="f3" fmla="val w"/>
              <a:gd name="f4" fmla="val h"/>
              <a:gd name="f5" fmla="val 0"/>
              <a:gd name="f6" fmla="val 6417733"/>
              <a:gd name="f7" fmla="val 975364"/>
              <a:gd name="f8" fmla="val 973667"/>
              <a:gd name="f9" fmla="val 752122"/>
              <a:gd name="f10" fmla="val 978606"/>
              <a:gd name="f11" fmla="val 1504244"/>
              <a:gd name="f12" fmla="val 983545"/>
              <a:gd name="f13" fmla="val 2573866"/>
              <a:gd name="f14" fmla="val 821267"/>
              <a:gd name="f15" fmla="val 3643488"/>
              <a:gd name="f16" fmla="val 658989"/>
              <a:gd name="f17" fmla="val 5682544"/>
              <a:gd name="f18" fmla="val 163689"/>
              <a:gd name="f19" fmla="+- 0 0 -90"/>
              <a:gd name="f20" fmla="*/ f3 1 6417733"/>
              <a:gd name="f21" fmla="*/ f4 1 975364"/>
              <a:gd name="f22" fmla="+- f7 0 f5"/>
              <a:gd name="f23" fmla="+- f6 0 f5"/>
              <a:gd name="f24" fmla="*/ f19 f0 1"/>
              <a:gd name="f25" fmla="*/ f23 1 6417733"/>
              <a:gd name="f26" fmla="*/ f22 1 975364"/>
              <a:gd name="f27" fmla="*/ 0 f23 1"/>
              <a:gd name="f28" fmla="*/ 973667 f22 1"/>
              <a:gd name="f29" fmla="*/ 2573866 f23 1"/>
              <a:gd name="f30" fmla="*/ 821267 f22 1"/>
              <a:gd name="f31" fmla="*/ 6417733 f23 1"/>
              <a:gd name="f32" fmla="*/ 0 f22 1"/>
              <a:gd name="f33" fmla="*/ f24 1 f2"/>
              <a:gd name="f34" fmla="*/ f27 1 6417733"/>
              <a:gd name="f35" fmla="*/ f28 1 975364"/>
              <a:gd name="f36" fmla="*/ f29 1 6417733"/>
              <a:gd name="f37" fmla="*/ f30 1 975364"/>
              <a:gd name="f38" fmla="*/ f31 1 6417733"/>
              <a:gd name="f39" fmla="*/ f32 1 975364"/>
              <a:gd name="f40" fmla="*/ f5 1 f25"/>
              <a:gd name="f41" fmla="*/ f6 1 f25"/>
              <a:gd name="f42" fmla="*/ f5 1 f26"/>
              <a:gd name="f43" fmla="*/ f7 1 f26"/>
              <a:gd name="f44" fmla="+- f33 0 f1"/>
              <a:gd name="f45" fmla="*/ f34 1 f25"/>
              <a:gd name="f46" fmla="*/ f35 1 f26"/>
              <a:gd name="f47" fmla="*/ f36 1 f25"/>
              <a:gd name="f48" fmla="*/ f37 1 f26"/>
              <a:gd name="f49" fmla="*/ f38 1 f25"/>
              <a:gd name="f50" fmla="*/ f39 1 f26"/>
              <a:gd name="f51" fmla="*/ f40 f20 1"/>
              <a:gd name="f52" fmla="*/ f41 f20 1"/>
              <a:gd name="f53" fmla="*/ f43 f21 1"/>
              <a:gd name="f54" fmla="*/ f42 f21 1"/>
              <a:gd name="f55" fmla="*/ f45 f20 1"/>
              <a:gd name="f56" fmla="*/ f46 f21 1"/>
              <a:gd name="f57" fmla="*/ f47 f20 1"/>
              <a:gd name="f58" fmla="*/ f48 f21 1"/>
              <a:gd name="f59" fmla="*/ f49 f20 1"/>
              <a:gd name="f60" fmla="*/ f50 f21 1"/>
            </a:gdLst>
            <a:ahLst/>
            <a:cxnLst>
              <a:cxn ang="3cd4">
                <a:pos x="hc" y="t"/>
              </a:cxn>
              <a:cxn ang="0">
                <a:pos x="r" y="vc"/>
              </a:cxn>
              <a:cxn ang="cd4">
                <a:pos x="hc" y="b"/>
              </a:cxn>
              <a:cxn ang="cd2">
                <a:pos x="l" y="vc"/>
              </a:cxn>
              <a:cxn ang="f44">
                <a:pos x="f55" y="f56"/>
              </a:cxn>
              <a:cxn ang="f44">
                <a:pos x="f57" y="f58"/>
              </a:cxn>
              <a:cxn ang="f44">
                <a:pos x="f59" y="f60"/>
              </a:cxn>
            </a:cxnLst>
            <a:rect l="f51" t="f54" r="f52" b="f53"/>
            <a:pathLst>
              <a:path w="6417733" h="975364">
                <a:moveTo>
                  <a:pt x="f5" y="f8"/>
                </a:moveTo>
                <a:cubicBezTo>
                  <a:pt x="f9" y="f10"/>
                  <a:pt x="f11" y="f12"/>
                  <a:pt x="f13" y="f14"/>
                </a:cubicBezTo>
                <a:cubicBezTo>
                  <a:pt x="f15" y="f16"/>
                  <a:pt x="f17" y="f18"/>
                  <a:pt x="f6" y="f5"/>
                </a:cubicBezTo>
              </a:path>
            </a:pathLst>
          </a:custGeom>
          <a:noFill/>
          <a:ln w="38103" cap="flat">
            <a:solidFill>
              <a:srgbClr val="4472C4"/>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sp>
        <p:nvSpPr>
          <p:cNvPr id="14" name="TextBox 72">
            <a:extLst>
              <a:ext uri="{FF2B5EF4-FFF2-40B4-BE49-F238E27FC236}">
                <a16:creationId xmlns:a16="http://schemas.microsoft.com/office/drawing/2014/main" id="{56FDDF28-4FA5-B8B4-DBCA-57DBB8697215}"/>
              </a:ext>
            </a:extLst>
          </p:cNvPr>
          <p:cNvSpPr txBox="1"/>
          <p:nvPr/>
        </p:nvSpPr>
        <p:spPr>
          <a:xfrm>
            <a:off x="9268701" y="3264981"/>
            <a:ext cx="756748"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a:solidFill>
                  <a:srgbClr val="374151"/>
                </a:solidFill>
                <a:uFillTx/>
                <a:latin typeface="Segoe UI" pitchFamily="34"/>
                <a:ea typeface="Calibri" pitchFamily="34"/>
                <a:cs typeface="Times New Roman" pitchFamily="18"/>
              </a:rPr>
              <a:t>R</a:t>
            </a:r>
            <a:endParaRPr lang="en-GB" sz="1800" b="1" i="0" u="none" strike="noStrike" kern="1200" cap="none" spc="0" baseline="0">
              <a:solidFill>
                <a:srgbClr val="000000"/>
              </a:solidFill>
              <a:uFillTx/>
              <a:latin typeface="Calibri" pitchFamily="34"/>
              <a:ea typeface="Calibri" pitchFamily="34"/>
              <a:cs typeface="Times New Roman" pitchFamily="18"/>
            </a:endParaRPr>
          </a:p>
        </p:txBody>
      </p:sp>
      <p:sp>
        <p:nvSpPr>
          <p:cNvPr id="15" name="TextBox 34">
            <a:extLst>
              <a:ext uri="{FF2B5EF4-FFF2-40B4-BE49-F238E27FC236}">
                <a16:creationId xmlns:a16="http://schemas.microsoft.com/office/drawing/2014/main" id="{F8E08EFB-1F43-20F8-024D-AED4C54E3E71}"/>
              </a:ext>
            </a:extLst>
          </p:cNvPr>
          <p:cNvSpPr txBox="1"/>
          <p:nvPr/>
        </p:nvSpPr>
        <p:spPr>
          <a:xfrm>
            <a:off x="1878123" y="3482786"/>
            <a:ext cx="1185848" cy="307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400" b="1" i="0" u="none" strike="noStrike" kern="1200" cap="none" spc="0" baseline="0" dirty="0">
                <a:solidFill>
                  <a:srgbClr val="374151"/>
                </a:solidFill>
                <a:uFillTx/>
                <a:latin typeface="Segoe UI" pitchFamily="34"/>
                <a:ea typeface="Calibri" pitchFamily="34"/>
                <a:cs typeface="Times New Roman" pitchFamily="18"/>
              </a:rPr>
              <a:t>Star</a:t>
            </a:r>
            <a:endParaRPr lang="en-GB" sz="14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16" name="TextBox 34">
            <a:extLst>
              <a:ext uri="{FF2B5EF4-FFF2-40B4-BE49-F238E27FC236}">
                <a16:creationId xmlns:a16="http://schemas.microsoft.com/office/drawing/2014/main" id="{888D8AB2-8D14-F374-D81F-1E12A5A3A653}"/>
              </a:ext>
            </a:extLst>
          </p:cNvPr>
          <p:cNvSpPr txBox="1"/>
          <p:nvPr/>
        </p:nvSpPr>
        <p:spPr>
          <a:xfrm>
            <a:off x="2638087" y="2480901"/>
            <a:ext cx="1186732" cy="52322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400" b="1" i="0" u="none" strike="noStrike" kern="1200" cap="none" spc="0" baseline="0" dirty="0">
                <a:solidFill>
                  <a:srgbClr val="374151"/>
                </a:solidFill>
                <a:uFillTx/>
                <a:latin typeface="Segoe UI" pitchFamily="34"/>
                <a:ea typeface="Calibri" pitchFamily="34"/>
                <a:cs typeface="Times New Roman" pitchFamily="18"/>
              </a:rPr>
              <a:t>Optically thick gas</a:t>
            </a:r>
            <a:endParaRPr lang="en-GB" sz="14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17" name="Freeform: Shape 25">
            <a:extLst>
              <a:ext uri="{FF2B5EF4-FFF2-40B4-BE49-F238E27FC236}">
                <a16:creationId xmlns:a16="http://schemas.microsoft.com/office/drawing/2014/main" id="{2E59ED8D-D266-D766-0F3B-8C8005A9A634}"/>
              </a:ext>
            </a:extLst>
          </p:cNvPr>
          <p:cNvSpPr/>
          <p:nvPr/>
        </p:nvSpPr>
        <p:spPr>
          <a:xfrm flipV="1">
            <a:off x="3770421" y="3340935"/>
            <a:ext cx="5883066" cy="1616275"/>
          </a:xfrm>
          <a:custGeom>
            <a:avLst/>
            <a:gdLst>
              <a:gd name="f0" fmla="val 10800000"/>
              <a:gd name="f1" fmla="val 5400000"/>
              <a:gd name="f2" fmla="val 180"/>
              <a:gd name="f3" fmla="val w"/>
              <a:gd name="f4" fmla="val h"/>
              <a:gd name="f5" fmla="val 0"/>
              <a:gd name="f6" fmla="val 6417733"/>
              <a:gd name="f7" fmla="val 975364"/>
              <a:gd name="f8" fmla="val 973667"/>
              <a:gd name="f9" fmla="val 752122"/>
              <a:gd name="f10" fmla="val 978606"/>
              <a:gd name="f11" fmla="val 1504244"/>
              <a:gd name="f12" fmla="val 983545"/>
              <a:gd name="f13" fmla="val 2573866"/>
              <a:gd name="f14" fmla="val 821267"/>
              <a:gd name="f15" fmla="val 3643488"/>
              <a:gd name="f16" fmla="val 658989"/>
              <a:gd name="f17" fmla="val 5682544"/>
              <a:gd name="f18" fmla="val 163689"/>
              <a:gd name="f19" fmla="+- 0 0 -90"/>
              <a:gd name="f20" fmla="*/ f3 1 6417733"/>
              <a:gd name="f21" fmla="*/ f4 1 975364"/>
              <a:gd name="f22" fmla="+- f7 0 f5"/>
              <a:gd name="f23" fmla="+- f6 0 f5"/>
              <a:gd name="f24" fmla="*/ f19 f0 1"/>
              <a:gd name="f25" fmla="*/ f23 1 6417733"/>
              <a:gd name="f26" fmla="*/ f22 1 975364"/>
              <a:gd name="f27" fmla="*/ 0 f23 1"/>
              <a:gd name="f28" fmla="*/ 973667 f22 1"/>
              <a:gd name="f29" fmla="*/ 2573866 f23 1"/>
              <a:gd name="f30" fmla="*/ 821267 f22 1"/>
              <a:gd name="f31" fmla="*/ 6417733 f23 1"/>
              <a:gd name="f32" fmla="*/ 0 f22 1"/>
              <a:gd name="f33" fmla="*/ f24 1 f2"/>
              <a:gd name="f34" fmla="*/ f27 1 6417733"/>
              <a:gd name="f35" fmla="*/ f28 1 975364"/>
              <a:gd name="f36" fmla="*/ f29 1 6417733"/>
              <a:gd name="f37" fmla="*/ f30 1 975364"/>
              <a:gd name="f38" fmla="*/ f31 1 6417733"/>
              <a:gd name="f39" fmla="*/ f32 1 975364"/>
              <a:gd name="f40" fmla="*/ f5 1 f25"/>
              <a:gd name="f41" fmla="*/ f6 1 f25"/>
              <a:gd name="f42" fmla="*/ f5 1 f26"/>
              <a:gd name="f43" fmla="*/ f7 1 f26"/>
              <a:gd name="f44" fmla="+- f33 0 f1"/>
              <a:gd name="f45" fmla="*/ f34 1 f25"/>
              <a:gd name="f46" fmla="*/ f35 1 f26"/>
              <a:gd name="f47" fmla="*/ f36 1 f25"/>
              <a:gd name="f48" fmla="*/ f37 1 f26"/>
              <a:gd name="f49" fmla="*/ f38 1 f25"/>
              <a:gd name="f50" fmla="*/ f39 1 f26"/>
              <a:gd name="f51" fmla="*/ f40 f20 1"/>
              <a:gd name="f52" fmla="*/ f41 f20 1"/>
              <a:gd name="f53" fmla="*/ f43 f21 1"/>
              <a:gd name="f54" fmla="*/ f42 f21 1"/>
              <a:gd name="f55" fmla="*/ f45 f20 1"/>
              <a:gd name="f56" fmla="*/ f46 f21 1"/>
              <a:gd name="f57" fmla="*/ f47 f20 1"/>
              <a:gd name="f58" fmla="*/ f48 f21 1"/>
              <a:gd name="f59" fmla="*/ f49 f20 1"/>
              <a:gd name="f60" fmla="*/ f50 f21 1"/>
            </a:gdLst>
            <a:ahLst/>
            <a:cxnLst>
              <a:cxn ang="3cd4">
                <a:pos x="hc" y="t"/>
              </a:cxn>
              <a:cxn ang="0">
                <a:pos x="r" y="vc"/>
              </a:cxn>
              <a:cxn ang="cd4">
                <a:pos x="hc" y="b"/>
              </a:cxn>
              <a:cxn ang="cd2">
                <a:pos x="l" y="vc"/>
              </a:cxn>
              <a:cxn ang="f44">
                <a:pos x="f55" y="f56"/>
              </a:cxn>
              <a:cxn ang="f44">
                <a:pos x="f57" y="f58"/>
              </a:cxn>
              <a:cxn ang="f44">
                <a:pos x="f59" y="f60"/>
              </a:cxn>
            </a:cxnLst>
            <a:rect l="f51" t="f54" r="f52" b="f53"/>
            <a:pathLst>
              <a:path w="6417733" h="975364">
                <a:moveTo>
                  <a:pt x="f5" y="f8"/>
                </a:moveTo>
                <a:cubicBezTo>
                  <a:pt x="f9" y="f10"/>
                  <a:pt x="f11" y="f12"/>
                  <a:pt x="f13" y="f14"/>
                </a:cubicBezTo>
                <a:cubicBezTo>
                  <a:pt x="f15" y="f16"/>
                  <a:pt x="f17" y="f18"/>
                  <a:pt x="f6" y="f5"/>
                </a:cubicBezTo>
              </a:path>
            </a:pathLst>
          </a:custGeom>
          <a:noFill/>
          <a:ln w="3175" cap="flat">
            <a:solidFill>
              <a:srgbClr val="4472C4"/>
            </a:solidFill>
            <a:prstDash val="solid"/>
            <a:miter/>
          </a:ln>
          <a:effectLst>
            <a:glow rad="228600">
              <a:schemeClr val="accent4">
                <a:satMod val="175000"/>
                <a:alpha val="40000"/>
              </a:schemeClr>
            </a:glo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A949B266-6D67-3794-2771-24857D27B2AE}"/>
              </a:ext>
            </a:extLst>
          </p:cNvPr>
          <p:cNvGraphicFramePr>
            <a:graphicFrameLocks noChangeAspect="1"/>
          </p:cNvGraphicFramePr>
          <p:nvPr/>
        </p:nvGraphicFramePr>
        <p:xfrm>
          <a:off x="1609695" y="945125"/>
          <a:ext cx="9203411" cy="4967750"/>
        </p:xfrm>
        <a:graphic>
          <a:graphicData uri="http://schemas.openxmlformats.org/presentationml/2006/ole">
            <mc:AlternateContent xmlns:mc="http://schemas.openxmlformats.org/markup-compatibility/2006">
              <mc:Choice xmlns:v="urn:schemas-microsoft-com:vml" Requires="v">
                <p:oleObj name="Bitmap Image" r:id="rId3" imgW="6705720" imgH="3619440" progId="PBrush">
                  <p:embed/>
                </p:oleObj>
              </mc:Choice>
              <mc:Fallback>
                <p:oleObj name="Bitmap Image" r:id="rId3" imgW="6705720" imgH="3619440" progId="PBrush">
                  <p:embed/>
                  <p:pic>
                    <p:nvPicPr>
                      <p:cNvPr id="4" name="Object 3">
                        <a:extLst>
                          <a:ext uri="{FF2B5EF4-FFF2-40B4-BE49-F238E27FC236}">
                            <a16:creationId xmlns:a16="http://schemas.microsoft.com/office/drawing/2014/main" id="{A949B266-6D67-3794-2771-24857D27B2AE}"/>
                          </a:ext>
                        </a:extLst>
                      </p:cNvPr>
                      <p:cNvPicPr/>
                      <p:nvPr/>
                    </p:nvPicPr>
                    <p:blipFill>
                      <a:blip r:embed="rId4"/>
                      <a:stretch>
                        <a:fillRect/>
                      </a:stretch>
                    </p:blipFill>
                    <p:spPr>
                      <a:xfrm>
                        <a:off x="1609695" y="945125"/>
                        <a:ext cx="9203411" cy="4967750"/>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E7233CA-FEBA-55E5-77A3-683B01788389}"/>
              </a:ext>
            </a:extLst>
          </p:cNvPr>
          <p:cNvSpPr>
            <a:spLocks noGrp="1"/>
          </p:cNvSpPr>
          <p:nvPr>
            <p:ph type="title"/>
          </p:nvPr>
        </p:nvSpPr>
        <p:spPr>
          <a:xfrm>
            <a:off x="3338946" y="266945"/>
            <a:ext cx="5514108" cy="1356360"/>
          </a:xfrm>
        </p:spPr>
        <p:txBody>
          <a:bodyPr>
            <a:normAutofit/>
          </a:bodyPr>
          <a:lstStyle/>
          <a:p>
            <a:r>
              <a:rPr lang="en-GB" b="1" dirty="0"/>
              <a:t>Structure of the disc</a:t>
            </a:r>
          </a:p>
        </p:txBody>
      </p:sp>
    </p:spTree>
    <p:extLst>
      <p:ext uri="{BB962C8B-B14F-4D97-AF65-F5344CB8AC3E}">
        <p14:creationId xmlns:p14="http://schemas.microsoft.com/office/powerpoint/2010/main" val="1522411018"/>
      </p:ext>
    </p:extLst>
  </p:cSld>
  <p:clrMapOvr>
    <a:masterClrMapping/>
  </p:clrMapOvr>
  <mc:AlternateContent xmlns:mc="http://schemas.openxmlformats.org/markup-compatibility/2006" xmlns:p14="http://schemas.microsoft.com/office/powerpoint/2010/main">
    <mc:Choice Requires="p14">
      <p:transition spd="slow" p14:dur="2000" advTm="26764"/>
    </mc:Choice>
    <mc:Fallback xmlns="">
      <p:transition spd="slow" advTm="26764"/>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24">
            <a:extLst>
              <a:ext uri="{FF2B5EF4-FFF2-40B4-BE49-F238E27FC236}">
                <a16:creationId xmlns:a16="http://schemas.microsoft.com/office/drawing/2014/main" id="{87AAF9EF-149C-E200-1A5D-7BEE3F0C7AAD}"/>
              </a:ext>
            </a:extLst>
          </p:cNvPr>
          <p:cNvSpPr/>
          <p:nvPr/>
        </p:nvSpPr>
        <p:spPr>
          <a:xfrm rot="16200004">
            <a:off x="3123412" y="2058619"/>
            <a:ext cx="1066263" cy="2740228"/>
          </a:xfrm>
          <a:custGeom>
            <a:avLst/>
            <a:gdLst>
              <a:gd name="f0" fmla="val 10800000"/>
              <a:gd name="f1" fmla="val 5400000"/>
              <a:gd name="f2" fmla="val 180"/>
              <a:gd name="f3" fmla="val w"/>
              <a:gd name="f4" fmla="val h"/>
              <a:gd name="f5" fmla="val ss"/>
              <a:gd name="f6" fmla="val 0"/>
              <a:gd name="f7" fmla="val 5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gradFill>
            <a:gsLst>
              <a:gs pos="0">
                <a:srgbClr val="F6F8FC"/>
              </a:gs>
              <a:gs pos="100000">
                <a:srgbClr val="ABC0E4"/>
              </a:gs>
            </a:gsLst>
            <a:path path="rect">
              <a:fillToRect l="100000" t="100000"/>
            </a:path>
          </a:gradFill>
          <a:ln w="12701" cap="flat">
            <a:solidFill>
              <a:srgbClr val="DAE3F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5" name="Freeform: Shape 6">
            <a:extLst>
              <a:ext uri="{FF2B5EF4-FFF2-40B4-BE49-F238E27FC236}">
                <a16:creationId xmlns:a16="http://schemas.microsoft.com/office/drawing/2014/main" id="{EF2630A3-763E-A3B1-A03B-EC0217478820}"/>
              </a:ext>
            </a:extLst>
          </p:cNvPr>
          <p:cNvSpPr/>
          <p:nvPr/>
        </p:nvSpPr>
        <p:spPr>
          <a:xfrm>
            <a:off x="5001283" y="3585865"/>
            <a:ext cx="6487960" cy="2497738"/>
          </a:xfrm>
          <a:custGeom>
            <a:avLst/>
            <a:gdLst>
              <a:gd name="f0" fmla="val 10800000"/>
              <a:gd name="f1" fmla="val 5400000"/>
              <a:gd name="f2" fmla="val 180"/>
              <a:gd name="f3" fmla="val w"/>
              <a:gd name="f4" fmla="val h"/>
              <a:gd name="f5" fmla="val 0"/>
              <a:gd name="f6" fmla="val 6604000"/>
              <a:gd name="f7" fmla="val 2497737"/>
              <a:gd name="f8" fmla="val 4241800"/>
              <a:gd name="f9" fmla="val 1024537"/>
              <a:gd name="f10" fmla="val 3587750"/>
              <a:gd name="f11" fmla="val 613904"/>
              <a:gd name="f12" fmla="val 3386667"/>
              <a:gd name="f13" fmla="val 150354"/>
              <a:gd name="f14" fmla="val 2679700"/>
              <a:gd name="f15" fmla="val 33937"/>
              <a:gd name="f16" fmla="val 1972733"/>
              <a:gd name="f17" fmla="+- 0 0 82480"/>
              <a:gd name="f18" fmla="val 986366"/>
              <a:gd name="f19" fmla="val 121778"/>
              <a:gd name="f20" fmla="val 326037"/>
              <a:gd name="f21" fmla="+- 0 0 -90"/>
              <a:gd name="f22" fmla="*/ f3 1 6604000"/>
              <a:gd name="f23" fmla="*/ f4 1 2497737"/>
              <a:gd name="f24" fmla="+- f7 0 f5"/>
              <a:gd name="f25" fmla="+- f6 0 f5"/>
              <a:gd name="f26" fmla="*/ f21 f0 1"/>
              <a:gd name="f27" fmla="*/ f25 1 6604000"/>
              <a:gd name="f28" fmla="*/ f24 1 2497737"/>
              <a:gd name="f29" fmla="*/ 6604000 f25 1"/>
              <a:gd name="f30" fmla="*/ 2497737 f24 1"/>
              <a:gd name="f31" fmla="*/ 4241800 f25 1"/>
              <a:gd name="f32" fmla="*/ 1024537 f24 1"/>
              <a:gd name="f33" fmla="*/ 2679700 f25 1"/>
              <a:gd name="f34" fmla="*/ 33937 f24 1"/>
              <a:gd name="f35" fmla="*/ 0 f25 1"/>
              <a:gd name="f36" fmla="*/ 326037 f24 1"/>
              <a:gd name="f37" fmla="*/ f26 1 f2"/>
              <a:gd name="f38" fmla="*/ f29 1 6604000"/>
              <a:gd name="f39" fmla="*/ f30 1 2497737"/>
              <a:gd name="f40" fmla="*/ f31 1 6604000"/>
              <a:gd name="f41" fmla="*/ f32 1 2497737"/>
              <a:gd name="f42" fmla="*/ f33 1 6604000"/>
              <a:gd name="f43" fmla="*/ f34 1 2497737"/>
              <a:gd name="f44" fmla="*/ f35 1 6604000"/>
              <a:gd name="f45" fmla="*/ f36 1 2497737"/>
              <a:gd name="f46" fmla="*/ f5 1 f27"/>
              <a:gd name="f47" fmla="*/ f6 1 f27"/>
              <a:gd name="f48" fmla="*/ f5 1 f28"/>
              <a:gd name="f49" fmla="*/ f7 1 f28"/>
              <a:gd name="f50" fmla="+- f37 0 f1"/>
              <a:gd name="f51" fmla="*/ f38 1 f27"/>
              <a:gd name="f52" fmla="*/ f39 1 f28"/>
              <a:gd name="f53" fmla="*/ f40 1 f27"/>
              <a:gd name="f54" fmla="*/ f41 1 f28"/>
              <a:gd name="f55" fmla="*/ f42 1 f27"/>
              <a:gd name="f56" fmla="*/ f43 1 f28"/>
              <a:gd name="f57" fmla="*/ f44 1 f27"/>
              <a:gd name="f58" fmla="*/ f45 1 f28"/>
              <a:gd name="f59" fmla="*/ f46 f22 1"/>
              <a:gd name="f60" fmla="*/ f47 f22 1"/>
              <a:gd name="f61" fmla="*/ f49 f23 1"/>
              <a:gd name="f62" fmla="*/ f48 f23 1"/>
              <a:gd name="f63" fmla="*/ f51 f22 1"/>
              <a:gd name="f64" fmla="*/ f52 f23 1"/>
              <a:gd name="f65" fmla="*/ f53 f22 1"/>
              <a:gd name="f66" fmla="*/ f54 f23 1"/>
              <a:gd name="f67" fmla="*/ f55 f22 1"/>
              <a:gd name="f68" fmla="*/ f56 f23 1"/>
              <a:gd name="f69" fmla="*/ f57 f22 1"/>
              <a:gd name="f70" fmla="*/ f58 f23 1"/>
            </a:gdLst>
            <a:ahLst/>
            <a:cxnLst>
              <a:cxn ang="3cd4">
                <a:pos x="hc" y="t"/>
              </a:cxn>
              <a:cxn ang="0">
                <a:pos x="r" y="vc"/>
              </a:cxn>
              <a:cxn ang="cd4">
                <a:pos x="hc" y="b"/>
              </a:cxn>
              <a:cxn ang="cd2">
                <a:pos x="l" y="vc"/>
              </a:cxn>
              <a:cxn ang="f50">
                <a:pos x="f63" y="f64"/>
              </a:cxn>
              <a:cxn ang="f50">
                <a:pos x="f65" y="f66"/>
              </a:cxn>
              <a:cxn ang="f50">
                <a:pos x="f67" y="f68"/>
              </a:cxn>
              <a:cxn ang="f50">
                <a:pos x="f69" y="f70"/>
              </a:cxn>
            </a:cxnLst>
            <a:rect l="f59" t="f62" r="f60" b="f61"/>
            <a:pathLst>
              <a:path w="6604000" h="2497737">
                <a:moveTo>
                  <a:pt x="f6" y="f7"/>
                </a:moveTo>
                <a:lnTo>
                  <a:pt x="f8" y="f9"/>
                </a:lnTo>
                <a:cubicBezTo>
                  <a:pt x="f10" y="f11"/>
                  <a:pt x="f12" y="f13"/>
                  <a:pt x="f14" y="f15"/>
                </a:cubicBezTo>
                <a:cubicBezTo>
                  <a:pt x="f16" y="f17"/>
                  <a:pt x="f18" y="f19"/>
                  <a:pt x="f5" y="f20"/>
                </a:cubicBezTo>
              </a:path>
            </a:pathLst>
          </a:custGeom>
          <a:noFill/>
          <a:ln w="38103"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6" name="Freeform: Shape 7">
            <a:extLst>
              <a:ext uri="{FF2B5EF4-FFF2-40B4-BE49-F238E27FC236}">
                <a16:creationId xmlns:a16="http://schemas.microsoft.com/office/drawing/2014/main" id="{506339CA-2F02-BCAC-1E59-332A94343AE5}"/>
              </a:ext>
            </a:extLst>
          </p:cNvPr>
          <p:cNvSpPr/>
          <p:nvPr/>
        </p:nvSpPr>
        <p:spPr>
          <a:xfrm flipV="1">
            <a:off x="5001274" y="774697"/>
            <a:ext cx="6487969" cy="2497738"/>
          </a:xfrm>
          <a:custGeom>
            <a:avLst/>
            <a:gdLst>
              <a:gd name="f0" fmla="val 10800000"/>
              <a:gd name="f1" fmla="val 5400000"/>
              <a:gd name="f2" fmla="val 180"/>
              <a:gd name="f3" fmla="val w"/>
              <a:gd name="f4" fmla="val h"/>
              <a:gd name="f5" fmla="val 0"/>
              <a:gd name="f6" fmla="val 6604000"/>
              <a:gd name="f7" fmla="val 2497737"/>
              <a:gd name="f8" fmla="val 4241800"/>
              <a:gd name="f9" fmla="val 1024537"/>
              <a:gd name="f10" fmla="val 3587750"/>
              <a:gd name="f11" fmla="val 613904"/>
              <a:gd name="f12" fmla="val 3386667"/>
              <a:gd name="f13" fmla="val 150354"/>
              <a:gd name="f14" fmla="val 2679700"/>
              <a:gd name="f15" fmla="val 33937"/>
              <a:gd name="f16" fmla="val 1972733"/>
              <a:gd name="f17" fmla="+- 0 0 82480"/>
              <a:gd name="f18" fmla="val 986366"/>
              <a:gd name="f19" fmla="val 121778"/>
              <a:gd name="f20" fmla="val 326037"/>
              <a:gd name="f21" fmla="+- 0 0 -90"/>
              <a:gd name="f22" fmla="*/ f3 1 6604000"/>
              <a:gd name="f23" fmla="*/ f4 1 2497737"/>
              <a:gd name="f24" fmla="+- f7 0 f5"/>
              <a:gd name="f25" fmla="+- f6 0 f5"/>
              <a:gd name="f26" fmla="*/ f21 f0 1"/>
              <a:gd name="f27" fmla="*/ f25 1 6604000"/>
              <a:gd name="f28" fmla="*/ f24 1 2497737"/>
              <a:gd name="f29" fmla="*/ 6604000 f25 1"/>
              <a:gd name="f30" fmla="*/ 2497737 f24 1"/>
              <a:gd name="f31" fmla="*/ 4241800 f25 1"/>
              <a:gd name="f32" fmla="*/ 1024537 f24 1"/>
              <a:gd name="f33" fmla="*/ 2679700 f25 1"/>
              <a:gd name="f34" fmla="*/ 33937 f24 1"/>
              <a:gd name="f35" fmla="*/ 0 f25 1"/>
              <a:gd name="f36" fmla="*/ 326037 f24 1"/>
              <a:gd name="f37" fmla="*/ f26 1 f2"/>
              <a:gd name="f38" fmla="*/ f29 1 6604000"/>
              <a:gd name="f39" fmla="*/ f30 1 2497737"/>
              <a:gd name="f40" fmla="*/ f31 1 6604000"/>
              <a:gd name="f41" fmla="*/ f32 1 2497737"/>
              <a:gd name="f42" fmla="*/ f33 1 6604000"/>
              <a:gd name="f43" fmla="*/ f34 1 2497737"/>
              <a:gd name="f44" fmla="*/ f35 1 6604000"/>
              <a:gd name="f45" fmla="*/ f36 1 2497737"/>
              <a:gd name="f46" fmla="*/ f5 1 f27"/>
              <a:gd name="f47" fmla="*/ f6 1 f27"/>
              <a:gd name="f48" fmla="*/ f5 1 f28"/>
              <a:gd name="f49" fmla="*/ f7 1 f28"/>
              <a:gd name="f50" fmla="+- f37 0 f1"/>
              <a:gd name="f51" fmla="*/ f38 1 f27"/>
              <a:gd name="f52" fmla="*/ f39 1 f28"/>
              <a:gd name="f53" fmla="*/ f40 1 f27"/>
              <a:gd name="f54" fmla="*/ f41 1 f28"/>
              <a:gd name="f55" fmla="*/ f42 1 f27"/>
              <a:gd name="f56" fmla="*/ f43 1 f28"/>
              <a:gd name="f57" fmla="*/ f44 1 f27"/>
              <a:gd name="f58" fmla="*/ f45 1 f28"/>
              <a:gd name="f59" fmla="*/ f46 f22 1"/>
              <a:gd name="f60" fmla="*/ f47 f22 1"/>
              <a:gd name="f61" fmla="*/ f49 f23 1"/>
              <a:gd name="f62" fmla="*/ f48 f23 1"/>
              <a:gd name="f63" fmla="*/ f51 f22 1"/>
              <a:gd name="f64" fmla="*/ f52 f23 1"/>
              <a:gd name="f65" fmla="*/ f53 f22 1"/>
              <a:gd name="f66" fmla="*/ f54 f23 1"/>
              <a:gd name="f67" fmla="*/ f55 f22 1"/>
              <a:gd name="f68" fmla="*/ f56 f23 1"/>
              <a:gd name="f69" fmla="*/ f57 f22 1"/>
              <a:gd name="f70" fmla="*/ f58 f23 1"/>
            </a:gdLst>
            <a:ahLst/>
            <a:cxnLst>
              <a:cxn ang="3cd4">
                <a:pos x="hc" y="t"/>
              </a:cxn>
              <a:cxn ang="0">
                <a:pos x="r" y="vc"/>
              </a:cxn>
              <a:cxn ang="cd4">
                <a:pos x="hc" y="b"/>
              </a:cxn>
              <a:cxn ang="cd2">
                <a:pos x="l" y="vc"/>
              </a:cxn>
              <a:cxn ang="f50">
                <a:pos x="f63" y="f64"/>
              </a:cxn>
              <a:cxn ang="f50">
                <a:pos x="f65" y="f66"/>
              </a:cxn>
              <a:cxn ang="f50">
                <a:pos x="f67" y="f68"/>
              </a:cxn>
              <a:cxn ang="f50">
                <a:pos x="f69" y="f70"/>
              </a:cxn>
            </a:cxnLst>
            <a:rect l="f59" t="f62" r="f60" b="f61"/>
            <a:pathLst>
              <a:path w="6604000" h="2497737">
                <a:moveTo>
                  <a:pt x="f6" y="f7"/>
                </a:moveTo>
                <a:lnTo>
                  <a:pt x="f8" y="f9"/>
                </a:lnTo>
                <a:cubicBezTo>
                  <a:pt x="f10" y="f11"/>
                  <a:pt x="f12" y="f13"/>
                  <a:pt x="f14" y="f15"/>
                </a:cubicBezTo>
                <a:cubicBezTo>
                  <a:pt x="f16" y="f17"/>
                  <a:pt x="f18" y="f19"/>
                  <a:pt x="f5" y="f20"/>
                </a:cubicBezTo>
              </a:path>
            </a:pathLst>
          </a:custGeom>
          <a:noFill/>
          <a:ln w="38103"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cxnSp>
        <p:nvCxnSpPr>
          <p:cNvPr id="7" name="Straight Connector 9">
            <a:extLst>
              <a:ext uri="{FF2B5EF4-FFF2-40B4-BE49-F238E27FC236}">
                <a16:creationId xmlns:a16="http://schemas.microsoft.com/office/drawing/2014/main" id="{DBA9FC2A-D68B-CF79-56E9-79862D0AB809}"/>
              </a:ext>
            </a:extLst>
          </p:cNvPr>
          <p:cNvCxnSpPr/>
          <p:nvPr/>
        </p:nvCxnSpPr>
        <p:spPr>
          <a:xfrm flipV="1">
            <a:off x="2051054" y="3402171"/>
            <a:ext cx="9133502" cy="26829"/>
          </a:xfrm>
          <a:prstGeom prst="straightConnector1">
            <a:avLst/>
          </a:prstGeom>
          <a:noFill/>
          <a:ln w="9528" cap="flat">
            <a:solidFill>
              <a:srgbClr val="5B9BD5"/>
            </a:solidFill>
            <a:prstDash val="solid"/>
            <a:round/>
            <a:tailEnd type="arrow"/>
          </a:ln>
        </p:spPr>
      </p:cxnSp>
      <p:cxnSp>
        <p:nvCxnSpPr>
          <p:cNvPr id="8" name="Straight Connector 13">
            <a:extLst>
              <a:ext uri="{FF2B5EF4-FFF2-40B4-BE49-F238E27FC236}">
                <a16:creationId xmlns:a16="http://schemas.microsoft.com/office/drawing/2014/main" id="{89B6DB32-7EA7-50BD-6219-240B6F0247F5}"/>
              </a:ext>
            </a:extLst>
          </p:cNvPr>
          <p:cNvCxnSpPr/>
          <p:nvPr/>
        </p:nvCxnSpPr>
        <p:spPr>
          <a:xfrm flipV="1">
            <a:off x="2051054" y="2256821"/>
            <a:ext cx="7085713" cy="1172179"/>
          </a:xfrm>
          <a:prstGeom prst="straightConnector1">
            <a:avLst/>
          </a:prstGeom>
          <a:noFill/>
          <a:ln w="19046" cap="flat">
            <a:solidFill>
              <a:srgbClr val="4472C4"/>
            </a:solidFill>
            <a:custDash>
              <a:ds d="300063" sp="300063"/>
            </a:custDash>
            <a:miter/>
          </a:ln>
        </p:spPr>
      </p:cxnSp>
      <p:cxnSp>
        <p:nvCxnSpPr>
          <p:cNvPr id="9" name="Straight Connector 16">
            <a:extLst>
              <a:ext uri="{FF2B5EF4-FFF2-40B4-BE49-F238E27FC236}">
                <a16:creationId xmlns:a16="http://schemas.microsoft.com/office/drawing/2014/main" id="{E761592B-9DAC-1976-B877-801EE2E7C488}"/>
              </a:ext>
            </a:extLst>
          </p:cNvPr>
          <p:cNvCxnSpPr>
            <a:endCxn id="5" idx="5"/>
          </p:cNvCxnSpPr>
          <p:nvPr/>
        </p:nvCxnSpPr>
        <p:spPr>
          <a:xfrm>
            <a:off x="1974162" y="3416298"/>
            <a:ext cx="7194380" cy="1194097"/>
          </a:xfrm>
          <a:prstGeom prst="straightConnector1">
            <a:avLst/>
          </a:prstGeom>
          <a:noFill/>
          <a:ln w="19046" cap="flat">
            <a:solidFill>
              <a:srgbClr val="4472C4"/>
            </a:solidFill>
            <a:custDash>
              <a:ds d="300063" sp="300063"/>
            </a:custDash>
            <a:miter/>
          </a:ln>
        </p:spPr>
      </p:cxnSp>
      <p:cxnSp>
        <p:nvCxnSpPr>
          <p:cNvPr id="10" name="Straight Connector 21">
            <a:extLst>
              <a:ext uri="{FF2B5EF4-FFF2-40B4-BE49-F238E27FC236}">
                <a16:creationId xmlns:a16="http://schemas.microsoft.com/office/drawing/2014/main" id="{7F4F6EC6-E1DF-D999-BE3D-5E154D0989F5}"/>
              </a:ext>
            </a:extLst>
          </p:cNvPr>
          <p:cNvCxnSpPr/>
          <p:nvPr/>
        </p:nvCxnSpPr>
        <p:spPr>
          <a:xfrm>
            <a:off x="5001274" y="2946251"/>
            <a:ext cx="0" cy="965497"/>
          </a:xfrm>
          <a:prstGeom prst="straightConnector1">
            <a:avLst/>
          </a:prstGeom>
          <a:noFill/>
          <a:ln w="28575" cap="flat">
            <a:solidFill>
              <a:srgbClr val="4472C4"/>
            </a:solidFill>
            <a:prstDash val="solid"/>
            <a:miter/>
          </a:ln>
        </p:spPr>
      </p:cxnSp>
      <p:cxnSp>
        <p:nvCxnSpPr>
          <p:cNvPr id="11" name="Straight Connector 26">
            <a:extLst>
              <a:ext uri="{FF2B5EF4-FFF2-40B4-BE49-F238E27FC236}">
                <a16:creationId xmlns:a16="http://schemas.microsoft.com/office/drawing/2014/main" id="{77BF8DF9-805D-98B5-8DAF-4591B2FDCB08}"/>
              </a:ext>
            </a:extLst>
          </p:cNvPr>
          <p:cNvCxnSpPr/>
          <p:nvPr/>
        </p:nvCxnSpPr>
        <p:spPr>
          <a:xfrm>
            <a:off x="5001274" y="1405167"/>
            <a:ext cx="0" cy="4022263"/>
          </a:xfrm>
          <a:prstGeom prst="straightConnector1">
            <a:avLst/>
          </a:prstGeom>
          <a:noFill/>
          <a:ln w="6345" cap="flat">
            <a:solidFill>
              <a:srgbClr val="4472C4"/>
            </a:solidFill>
            <a:custDash>
              <a:ds d="300173" sp="300173"/>
            </a:custDash>
            <a:miter/>
          </a:ln>
        </p:spPr>
      </p:cxnSp>
      <p:cxnSp>
        <p:nvCxnSpPr>
          <p:cNvPr id="12" name="Straight Connector 28">
            <a:extLst>
              <a:ext uri="{FF2B5EF4-FFF2-40B4-BE49-F238E27FC236}">
                <a16:creationId xmlns:a16="http://schemas.microsoft.com/office/drawing/2014/main" id="{7CE07008-7D59-D6D7-2AD5-041C198FE6AD}"/>
              </a:ext>
            </a:extLst>
          </p:cNvPr>
          <p:cNvCxnSpPr/>
          <p:nvPr/>
        </p:nvCxnSpPr>
        <p:spPr>
          <a:xfrm>
            <a:off x="9136767" y="1210583"/>
            <a:ext cx="0" cy="4022263"/>
          </a:xfrm>
          <a:prstGeom prst="straightConnector1">
            <a:avLst/>
          </a:prstGeom>
          <a:noFill/>
          <a:ln w="6345" cap="flat">
            <a:solidFill>
              <a:srgbClr val="4472C4"/>
            </a:solidFill>
            <a:custDash>
              <a:ds d="300173" sp="300173"/>
            </a:custDash>
            <a:miter/>
          </a:ln>
        </p:spPr>
      </p:cxnSp>
      <p:sp>
        <p:nvSpPr>
          <p:cNvPr id="13" name="Oval 5">
            <a:extLst>
              <a:ext uri="{FF2B5EF4-FFF2-40B4-BE49-F238E27FC236}">
                <a16:creationId xmlns:a16="http://schemas.microsoft.com/office/drawing/2014/main" id="{64A419DC-7D1A-CE6F-C6DA-BBC1E628E76B}"/>
              </a:ext>
            </a:extLst>
          </p:cNvPr>
          <p:cNvSpPr/>
          <p:nvPr/>
        </p:nvSpPr>
        <p:spPr>
          <a:xfrm>
            <a:off x="1752603" y="3130548"/>
            <a:ext cx="596902" cy="59690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14" name="Freeform: Shape 29">
            <a:extLst>
              <a:ext uri="{FF2B5EF4-FFF2-40B4-BE49-F238E27FC236}">
                <a16:creationId xmlns:a16="http://schemas.microsoft.com/office/drawing/2014/main" id="{C9273605-50F6-75D7-27A1-AA0F5BDEDC45}"/>
              </a:ext>
            </a:extLst>
          </p:cNvPr>
          <p:cNvSpPr/>
          <p:nvPr/>
        </p:nvSpPr>
        <p:spPr>
          <a:xfrm>
            <a:off x="5026657" y="3621005"/>
            <a:ext cx="6350389" cy="2443834"/>
          </a:xfrm>
          <a:custGeom>
            <a:avLst/>
            <a:gdLst>
              <a:gd name="f0" fmla="val 10800000"/>
              <a:gd name="f1" fmla="val 5400000"/>
              <a:gd name="f2" fmla="val 180"/>
              <a:gd name="f3" fmla="val w"/>
              <a:gd name="f4" fmla="val h"/>
              <a:gd name="f5" fmla="val 0"/>
              <a:gd name="f6" fmla="val 6604000"/>
              <a:gd name="f7" fmla="val 2497737"/>
              <a:gd name="f8" fmla="val 4241800"/>
              <a:gd name="f9" fmla="val 1024537"/>
              <a:gd name="f10" fmla="val 3587750"/>
              <a:gd name="f11" fmla="val 613904"/>
              <a:gd name="f12" fmla="val 3386667"/>
              <a:gd name="f13" fmla="val 150354"/>
              <a:gd name="f14" fmla="val 2679700"/>
              <a:gd name="f15" fmla="val 33937"/>
              <a:gd name="f16" fmla="val 1972733"/>
              <a:gd name="f17" fmla="+- 0 0 82480"/>
              <a:gd name="f18" fmla="val 986366"/>
              <a:gd name="f19" fmla="val 121778"/>
              <a:gd name="f20" fmla="val 326037"/>
              <a:gd name="f21" fmla="+- 0 0 -90"/>
              <a:gd name="f22" fmla="*/ f3 1 6604000"/>
              <a:gd name="f23" fmla="*/ f4 1 2497737"/>
              <a:gd name="f24" fmla="+- f7 0 f5"/>
              <a:gd name="f25" fmla="+- f6 0 f5"/>
              <a:gd name="f26" fmla="*/ f21 f0 1"/>
              <a:gd name="f27" fmla="*/ f25 1 6604000"/>
              <a:gd name="f28" fmla="*/ f24 1 2497737"/>
              <a:gd name="f29" fmla="*/ 6604000 f25 1"/>
              <a:gd name="f30" fmla="*/ 2497737 f24 1"/>
              <a:gd name="f31" fmla="*/ 4241800 f25 1"/>
              <a:gd name="f32" fmla="*/ 1024537 f24 1"/>
              <a:gd name="f33" fmla="*/ 2679700 f25 1"/>
              <a:gd name="f34" fmla="*/ 33937 f24 1"/>
              <a:gd name="f35" fmla="*/ 0 f25 1"/>
              <a:gd name="f36" fmla="*/ 326037 f24 1"/>
              <a:gd name="f37" fmla="*/ f26 1 f2"/>
              <a:gd name="f38" fmla="*/ f29 1 6604000"/>
              <a:gd name="f39" fmla="*/ f30 1 2497737"/>
              <a:gd name="f40" fmla="*/ f31 1 6604000"/>
              <a:gd name="f41" fmla="*/ f32 1 2497737"/>
              <a:gd name="f42" fmla="*/ f33 1 6604000"/>
              <a:gd name="f43" fmla="*/ f34 1 2497737"/>
              <a:gd name="f44" fmla="*/ f35 1 6604000"/>
              <a:gd name="f45" fmla="*/ f36 1 2497737"/>
              <a:gd name="f46" fmla="*/ f5 1 f27"/>
              <a:gd name="f47" fmla="*/ f6 1 f27"/>
              <a:gd name="f48" fmla="*/ f5 1 f28"/>
              <a:gd name="f49" fmla="*/ f7 1 f28"/>
              <a:gd name="f50" fmla="+- f37 0 f1"/>
              <a:gd name="f51" fmla="*/ f38 1 f27"/>
              <a:gd name="f52" fmla="*/ f39 1 f28"/>
              <a:gd name="f53" fmla="*/ f40 1 f27"/>
              <a:gd name="f54" fmla="*/ f41 1 f28"/>
              <a:gd name="f55" fmla="*/ f42 1 f27"/>
              <a:gd name="f56" fmla="*/ f43 1 f28"/>
              <a:gd name="f57" fmla="*/ f44 1 f27"/>
              <a:gd name="f58" fmla="*/ f45 1 f28"/>
              <a:gd name="f59" fmla="*/ f46 f22 1"/>
              <a:gd name="f60" fmla="*/ f47 f22 1"/>
              <a:gd name="f61" fmla="*/ f49 f23 1"/>
              <a:gd name="f62" fmla="*/ f48 f23 1"/>
              <a:gd name="f63" fmla="*/ f51 f22 1"/>
              <a:gd name="f64" fmla="*/ f52 f23 1"/>
              <a:gd name="f65" fmla="*/ f53 f22 1"/>
              <a:gd name="f66" fmla="*/ f54 f23 1"/>
              <a:gd name="f67" fmla="*/ f55 f22 1"/>
              <a:gd name="f68" fmla="*/ f56 f23 1"/>
              <a:gd name="f69" fmla="*/ f57 f22 1"/>
              <a:gd name="f70" fmla="*/ f58 f23 1"/>
            </a:gdLst>
            <a:ahLst/>
            <a:cxnLst>
              <a:cxn ang="3cd4">
                <a:pos x="hc" y="t"/>
              </a:cxn>
              <a:cxn ang="0">
                <a:pos x="r" y="vc"/>
              </a:cxn>
              <a:cxn ang="cd4">
                <a:pos x="hc" y="b"/>
              </a:cxn>
              <a:cxn ang="cd2">
                <a:pos x="l" y="vc"/>
              </a:cxn>
              <a:cxn ang="f50">
                <a:pos x="f63" y="f64"/>
              </a:cxn>
              <a:cxn ang="f50">
                <a:pos x="f65" y="f66"/>
              </a:cxn>
              <a:cxn ang="f50">
                <a:pos x="f67" y="f68"/>
              </a:cxn>
              <a:cxn ang="f50">
                <a:pos x="f69" y="f70"/>
              </a:cxn>
            </a:cxnLst>
            <a:rect l="f59" t="f62" r="f60" b="f61"/>
            <a:pathLst>
              <a:path w="6604000" h="2497737">
                <a:moveTo>
                  <a:pt x="f6" y="f7"/>
                </a:moveTo>
                <a:lnTo>
                  <a:pt x="f8" y="f9"/>
                </a:lnTo>
                <a:cubicBezTo>
                  <a:pt x="f10" y="f11"/>
                  <a:pt x="f12" y="f13"/>
                  <a:pt x="f14" y="f15"/>
                </a:cubicBezTo>
                <a:cubicBezTo>
                  <a:pt x="f16" y="f17"/>
                  <a:pt x="f18" y="f19"/>
                  <a:pt x="f5" y="f20"/>
                </a:cubicBezTo>
              </a:path>
            </a:pathLst>
          </a:custGeom>
          <a:noFill/>
          <a:ln w="38103" cap="flat">
            <a:solidFill>
              <a:srgbClr val="B4C7E7"/>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15" name="Freeform: Shape 30">
            <a:extLst>
              <a:ext uri="{FF2B5EF4-FFF2-40B4-BE49-F238E27FC236}">
                <a16:creationId xmlns:a16="http://schemas.microsoft.com/office/drawing/2014/main" id="{8179F0C1-1014-A4F5-718B-9087BB06E85D}"/>
              </a:ext>
            </a:extLst>
          </p:cNvPr>
          <p:cNvSpPr/>
          <p:nvPr/>
        </p:nvSpPr>
        <p:spPr>
          <a:xfrm flipV="1">
            <a:off x="5026657" y="695136"/>
            <a:ext cx="6487960" cy="2539700"/>
          </a:xfrm>
          <a:custGeom>
            <a:avLst/>
            <a:gdLst>
              <a:gd name="f0" fmla="val 10800000"/>
              <a:gd name="f1" fmla="val 5400000"/>
              <a:gd name="f2" fmla="val 180"/>
              <a:gd name="f3" fmla="val w"/>
              <a:gd name="f4" fmla="val h"/>
              <a:gd name="f5" fmla="val 0"/>
              <a:gd name="f6" fmla="val 6604000"/>
              <a:gd name="f7" fmla="val 2497737"/>
              <a:gd name="f8" fmla="val 4241800"/>
              <a:gd name="f9" fmla="val 1024537"/>
              <a:gd name="f10" fmla="val 3587750"/>
              <a:gd name="f11" fmla="val 613904"/>
              <a:gd name="f12" fmla="val 3386667"/>
              <a:gd name="f13" fmla="val 150354"/>
              <a:gd name="f14" fmla="val 2679700"/>
              <a:gd name="f15" fmla="val 33937"/>
              <a:gd name="f16" fmla="val 1972733"/>
              <a:gd name="f17" fmla="+- 0 0 82480"/>
              <a:gd name="f18" fmla="val 986366"/>
              <a:gd name="f19" fmla="val 121778"/>
              <a:gd name="f20" fmla="val 326037"/>
              <a:gd name="f21" fmla="+- 0 0 -90"/>
              <a:gd name="f22" fmla="*/ f3 1 6604000"/>
              <a:gd name="f23" fmla="*/ f4 1 2497737"/>
              <a:gd name="f24" fmla="+- f7 0 f5"/>
              <a:gd name="f25" fmla="+- f6 0 f5"/>
              <a:gd name="f26" fmla="*/ f21 f0 1"/>
              <a:gd name="f27" fmla="*/ f25 1 6604000"/>
              <a:gd name="f28" fmla="*/ f24 1 2497737"/>
              <a:gd name="f29" fmla="*/ 6604000 f25 1"/>
              <a:gd name="f30" fmla="*/ 2497737 f24 1"/>
              <a:gd name="f31" fmla="*/ 4241800 f25 1"/>
              <a:gd name="f32" fmla="*/ 1024537 f24 1"/>
              <a:gd name="f33" fmla="*/ 2679700 f25 1"/>
              <a:gd name="f34" fmla="*/ 33937 f24 1"/>
              <a:gd name="f35" fmla="*/ 0 f25 1"/>
              <a:gd name="f36" fmla="*/ 326037 f24 1"/>
              <a:gd name="f37" fmla="*/ f26 1 f2"/>
              <a:gd name="f38" fmla="*/ f29 1 6604000"/>
              <a:gd name="f39" fmla="*/ f30 1 2497737"/>
              <a:gd name="f40" fmla="*/ f31 1 6604000"/>
              <a:gd name="f41" fmla="*/ f32 1 2497737"/>
              <a:gd name="f42" fmla="*/ f33 1 6604000"/>
              <a:gd name="f43" fmla="*/ f34 1 2497737"/>
              <a:gd name="f44" fmla="*/ f35 1 6604000"/>
              <a:gd name="f45" fmla="*/ f36 1 2497737"/>
              <a:gd name="f46" fmla="*/ f5 1 f27"/>
              <a:gd name="f47" fmla="*/ f6 1 f27"/>
              <a:gd name="f48" fmla="*/ f5 1 f28"/>
              <a:gd name="f49" fmla="*/ f7 1 f28"/>
              <a:gd name="f50" fmla="+- f37 0 f1"/>
              <a:gd name="f51" fmla="*/ f38 1 f27"/>
              <a:gd name="f52" fmla="*/ f39 1 f28"/>
              <a:gd name="f53" fmla="*/ f40 1 f27"/>
              <a:gd name="f54" fmla="*/ f41 1 f28"/>
              <a:gd name="f55" fmla="*/ f42 1 f27"/>
              <a:gd name="f56" fmla="*/ f43 1 f28"/>
              <a:gd name="f57" fmla="*/ f44 1 f27"/>
              <a:gd name="f58" fmla="*/ f45 1 f28"/>
              <a:gd name="f59" fmla="*/ f46 f22 1"/>
              <a:gd name="f60" fmla="*/ f47 f22 1"/>
              <a:gd name="f61" fmla="*/ f49 f23 1"/>
              <a:gd name="f62" fmla="*/ f48 f23 1"/>
              <a:gd name="f63" fmla="*/ f51 f22 1"/>
              <a:gd name="f64" fmla="*/ f52 f23 1"/>
              <a:gd name="f65" fmla="*/ f53 f22 1"/>
              <a:gd name="f66" fmla="*/ f54 f23 1"/>
              <a:gd name="f67" fmla="*/ f55 f22 1"/>
              <a:gd name="f68" fmla="*/ f56 f23 1"/>
              <a:gd name="f69" fmla="*/ f57 f22 1"/>
              <a:gd name="f70" fmla="*/ f58 f23 1"/>
            </a:gdLst>
            <a:ahLst/>
            <a:cxnLst>
              <a:cxn ang="3cd4">
                <a:pos x="hc" y="t"/>
              </a:cxn>
              <a:cxn ang="0">
                <a:pos x="r" y="vc"/>
              </a:cxn>
              <a:cxn ang="cd4">
                <a:pos x="hc" y="b"/>
              </a:cxn>
              <a:cxn ang="cd2">
                <a:pos x="l" y="vc"/>
              </a:cxn>
              <a:cxn ang="f50">
                <a:pos x="f63" y="f64"/>
              </a:cxn>
              <a:cxn ang="f50">
                <a:pos x="f65" y="f66"/>
              </a:cxn>
              <a:cxn ang="f50">
                <a:pos x="f67" y="f68"/>
              </a:cxn>
              <a:cxn ang="f50">
                <a:pos x="f69" y="f70"/>
              </a:cxn>
            </a:cxnLst>
            <a:rect l="f59" t="f62" r="f60" b="f61"/>
            <a:pathLst>
              <a:path w="6604000" h="2497737">
                <a:moveTo>
                  <a:pt x="f6" y="f7"/>
                </a:moveTo>
                <a:lnTo>
                  <a:pt x="f8" y="f9"/>
                </a:lnTo>
                <a:cubicBezTo>
                  <a:pt x="f10" y="f11"/>
                  <a:pt x="f12" y="f13"/>
                  <a:pt x="f14" y="f15"/>
                </a:cubicBezTo>
                <a:cubicBezTo>
                  <a:pt x="f16" y="f17"/>
                  <a:pt x="f18" y="f19"/>
                  <a:pt x="f5" y="f20"/>
                </a:cubicBezTo>
              </a:path>
            </a:pathLst>
          </a:custGeom>
          <a:noFill/>
          <a:ln w="38103" cap="flat">
            <a:solidFill>
              <a:srgbClr val="B4C7E7"/>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16" name="Rectangle 32">
            <a:extLst>
              <a:ext uri="{FF2B5EF4-FFF2-40B4-BE49-F238E27FC236}">
                <a16:creationId xmlns:a16="http://schemas.microsoft.com/office/drawing/2014/main" id="{08FFB241-AFB9-3832-9C20-EBBECB841C61}"/>
              </a:ext>
            </a:extLst>
          </p:cNvPr>
          <p:cNvSpPr/>
          <p:nvPr/>
        </p:nvSpPr>
        <p:spPr>
          <a:xfrm>
            <a:off x="4718980" y="5179966"/>
            <a:ext cx="591827" cy="369335"/>
          </a:xfrm>
          <a:prstGeom prst="rect">
            <a:avLst/>
          </a:prstGeom>
          <a:noFill/>
          <a:ln cap="flat">
            <a:noFill/>
            <a:prstDash val="solid"/>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a:solidFill>
                  <a:srgbClr val="374151"/>
                </a:solidFill>
                <a:uFillTx/>
                <a:latin typeface="Segoe UI" pitchFamily="34"/>
                <a:ea typeface="Calibri" pitchFamily="34"/>
                <a:cs typeface="Times New Roman" pitchFamily="18"/>
              </a:rPr>
              <a:t>R</a:t>
            </a:r>
            <a:r>
              <a:rPr lang="en-GB" sz="1800" b="1" i="0" u="none" strike="noStrike" kern="1200" cap="none" spc="0" baseline="-25000">
                <a:solidFill>
                  <a:srgbClr val="374151"/>
                </a:solidFill>
                <a:uFillTx/>
                <a:latin typeface="Segoe UI" pitchFamily="34"/>
                <a:ea typeface="Calibri" pitchFamily="34"/>
                <a:cs typeface="Times New Roman" pitchFamily="18"/>
              </a:rPr>
              <a:t>sub</a:t>
            </a:r>
            <a:endParaRPr lang="en-GB" sz="1800" b="1" i="0" u="none" strike="noStrike" kern="1200" cap="none" spc="0" baseline="0">
              <a:solidFill>
                <a:srgbClr val="000000"/>
              </a:solidFill>
              <a:uFillTx/>
              <a:latin typeface="Calibri" pitchFamily="34"/>
              <a:ea typeface="Calibri" pitchFamily="34"/>
              <a:cs typeface="Times New Roman" pitchFamily="18"/>
            </a:endParaRPr>
          </a:p>
        </p:txBody>
      </p:sp>
      <p:sp>
        <p:nvSpPr>
          <p:cNvPr id="17" name="TextBox 34">
            <a:extLst>
              <a:ext uri="{FF2B5EF4-FFF2-40B4-BE49-F238E27FC236}">
                <a16:creationId xmlns:a16="http://schemas.microsoft.com/office/drawing/2014/main" id="{53AE05BE-5100-48EB-6DD7-259858FA52B6}"/>
              </a:ext>
            </a:extLst>
          </p:cNvPr>
          <p:cNvSpPr txBox="1"/>
          <p:nvPr/>
        </p:nvSpPr>
        <p:spPr>
          <a:xfrm>
            <a:off x="8781220" y="5137117"/>
            <a:ext cx="774652"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a:solidFill>
                  <a:srgbClr val="374151"/>
                </a:solidFill>
                <a:uFillTx/>
                <a:latin typeface="Segoe UI" pitchFamily="34"/>
                <a:ea typeface="Calibri" pitchFamily="34"/>
                <a:cs typeface="Times New Roman" pitchFamily="18"/>
              </a:rPr>
              <a:t>R</a:t>
            </a:r>
            <a:r>
              <a:rPr lang="en-GB" sz="1800" b="1" i="0" u="none" strike="noStrike" kern="1200" cap="none" spc="0" baseline="-25000">
                <a:solidFill>
                  <a:srgbClr val="374151"/>
                </a:solidFill>
                <a:uFillTx/>
                <a:latin typeface="Segoe UI" pitchFamily="34"/>
                <a:ea typeface="Calibri" pitchFamily="34"/>
                <a:cs typeface="Times New Roman" pitchFamily="18"/>
              </a:rPr>
              <a:t>flare</a:t>
            </a:r>
            <a:endParaRPr lang="en-GB" sz="1800" b="1" i="0" u="none" strike="noStrike" kern="1200" cap="none" spc="0" baseline="0">
              <a:solidFill>
                <a:srgbClr val="000000"/>
              </a:solidFill>
              <a:uFillTx/>
              <a:latin typeface="Calibri" pitchFamily="34"/>
              <a:ea typeface="Calibri" pitchFamily="34"/>
              <a:cs typeface="Times New Roman" pitchFamily="18"/>
            </a:endParaRPr>
          </a:p>
        </p:txBody>
      </p:sp>
      <p:sp>
        <p:nvSpPr>
          <p:cNvPr id="18" name="TextBox 36">
            <a:extLst>
              <a:ext uri="{FF2B5EF4-FFF2-40B4-BE49-F238E27FC236}">
                <a16:creationId xmlns:a16="http://schemas.microsoft.com/office/drawing/2014/main" id="{0EB43825-20B3-42E9-4A91-1191C4D19A57}"/>
              </a:ext>
            </a:extLst>
          </p:cNvPr>
          <p:cNvSpPr txBox="1"/>
          <p:nvPr/>
        </p:nvSpPr>
        <p:spPr>
          <a:xfrm>
            <a:off x="4968310" y="3036100"/>
            <a:ext cx="756748"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a:solidFill>
                  <a:srgbClr val="374151"/>
                </a:solidFill>
                <a:uFillTx/>
                <a:latin typeface="Segoe UI" pitchFamily="34"/>
                <a:ea typeface="Calibri" pitchFamily="34"/>
                <a:cs typeface="Times New Roman" pitchFamily="18"/>
              </a:rPr>
              <a:t>H</a:t>
            </a:r>
            <a:r>
              <a:rPr lang="en-GB" sz="1800" b="1" i="0" u="none" strike="noStrike" kern="1200" cap="none" spc="0" baseline="-25000">
                <a:solidFill>
                  <a:srgbClr val="374151"/>
                </a:solidFill>
                <a:uFillTx/>
                <a:latin typeface="Segoe UI" pitchFamily="34"/>
                <a:ea typeface="Calibri" pitchFamily="34"/>
                <a:cs typeface="Times New Roman" pitchFamily="18"/>
              </a:rPr>
              <a:t>rim</a:t>
            </a:r>
            <a:endParaRPr lang="en-GB" sz="1800" b="1" i="0" u="none" strike="noStrike" kern="1200" cap="none" spc="0" baseline="0">
              <a:solidFill>
                <a:srgbClr val="000000"/>
              </a:solidFill>
              <a:uFillTx/>
              <a:latin typeface="Calibri" pitchFamily="34"/>
              <a:ea typeface="Calibri" pitchFamily="34"/>
              <a:cs typeface="Times New Roman" pitchFamily="18"/>
            </a:endParaRPr>
          </a:p>
        </p:txBody>
      </p:sp>
      <p:cxnSp>
        <p:nvCxnSpPr>
          <p:cNvPr id="19" name="Straight Arrow Connector 46">
            <a:extLst>
              <a:ext uri="{FF2B5EF4-FFF2-40B4-BE49-F238E27FC236}">
                <a16:creationId xmlns:a16="http://schemas.microsoft.com/office/drawing/2014/main" id="{03675D67-6A0C-E05A-FD9E-F2EDDFAB52B0}"/>
              </a:ext>
            </a:extLst>
          </p:cNvPr>
          <p:cNvCxnSpPr/>
          <p:nvPr/>
        </p:nvCxnSpPr>
        <p:spPr>
          <a:xfrm>
            <a:off x="5052050" y="2978795"/>
            <a:ext cx="9" cy="454584"/>
          </a:xfrm>
          <a:prstGeom prst="straightConnector1">
            <a:avLst/>
          </a:prstGeom>
          <a:noFill/>
          <a:ln w="6345" cap="flat">
            <a:solidFill>
              <a:srgbClr val="000000"/>
            </a:solidFill>
            <a:prstDash val="solid"/>
            <a:miter/>
            <a:headEnd type="arrow"/>
            <a:tailEnd type="arrow"/>
          </a:ln>
        </p:spPr>
      </p:cxnSp>
      <p:sp>
        <p:nvSpPr>
          <p:cNvPr id="20" name="TextBox 58">
            <a:extLst>
              <a:ext uri="{FF2B5EF4-FFF2-40B4-BE49-F238E27FC236}">
                <a16:creationId xmlns:a16="http://schemas.microsoft.com/office/drawing/2014/main" id="{A89DB3C4-5454-386A-44CB-6911BD2217A3}"/>
              </a:ext>
            </a:extLst>
          </p:cNvPr>
          <p:cNvSpPr txBox="1"/>
          <p:nvPr/>
        </p:nvSpPr>
        <p:spPr>
          <a:xfrm>
            <a:off x="5938717" y="3254377"/>
            <a:ext cx="1097371" cy="26160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100" b="0" i="0" u="none" strike="noStrike" kern="1200" cap="none" spc="0" baseline="0">
                <a:solidFill>
                  <a:srgbClr val="374151"/>
                </a:solidFill>
                <a:uFillTx/>
                <a:latin typeface="Segoe UI" pitchFamily="34"/>
                <a:ea typeface="Calibri" pitchFamily="34"/>
                <a:cs typeface="Times New Roman" pitchFamily="18"/>
              </a:rPr>
              <a:t>Diffusion</a:t>
            </a:r>
            <a:endParaRPr lang="en-GB" sz="1100" b="0" i="0" u="none" strike="noStrike" kern="1200" cap="none" spc="0" baseline="0">
              <a:solidFill>
                <a:srgbClr val="000000"/>
              </a:solidFill>
              <a:uFillTx/>
              <a:latin typeface="Calibri" pitchFamily="34"/>
              <a:ea typeface="Calibri" pitchFamily="34"/>
              <a:cs typeface="Times New Roman" pitchFamily="18"/>
            </a:endParaRPr>
          </a:p>
        </p:txBody>
      </p:sp>
      <p:cxnSp>
        <p:nvCxnSpPr>
          <p:cNvPr id="21" name="Straight Arrow Connector 59">
            <a:extLst>
              <a:ext uri="{FF2B5EF4-FFF2-40B4-BE49-F238E27FC236}">
                <a16:creationId xmlns:a16="http://schemas.microsoft.com/office/drawing/2014/main" id="{53B85E7D-6ED7-0D4D-4B7F-DD5EBD81F642}"/>
              </a:ext>
            </a:extLst>
          </p:cNvPr>
          <p:cNvCxnSpPr>
            <a:endCxn id="20" idx="3"/>
          </p:cNvCxnSpPr>
          <p:nvPr/>
        </p:nvCxnSpPr>
        <p:spPr>
          <a:xfrm flipV="1">
            <a:off x="6674617" y="3385181"/>
            <a:ext cx="361480" cy="16990"/>
          </a:xfrm>
          <a:prstGeom prst="straightConnector1">
            <a:avLst/>
          </a:prstGeom>
          <a:noFill/>
          <a:ln w="9528" cap="flat">
            <a:solidFill>
              <a:srgbClr val="000000"/>
            </a:solidFill>
            <a:prstDash val="solid"/>
            <a:round/>
            <a:tailEnd type="arrow"/>
          </a:ln>
        </p:spPr>
      </p:cxnSp>
      <p:cxnSp>
        <p:nvCxnSpPr>
          <p:cNvPr id="22" name="Straight Arrow Connector 67">
            <a:extLst>
              <a:ext uri="{FF2B5EF4-FFF2-40B4-BE49-F238E27FC236}">
                <a16:creationId xmlns:a16="http://schemas.microsoft.com/office/drawing/2014/main" id="{D7BF2F4B-8C71-9567-B65E-794C2B2EF949}"/>
              </a:ext>
            </a:extLst>
          </p:cNvPr>
          <p:cNvCxnSpPr>
            <a:cxnSpLocks/>
          </p:cNvCxnSpPr>
          <p:nvPr/>
        </p:nvCxnSpPr>
        <p:spPr>
          <a:xfrm>
            <a:off x="9218907" y="2238588"/>
            <a:ext cx="0" cy="1122005"/>
          </a:xfrm>
          <a:prstGeom prst="straightConnector1">
            <a:avLst/>
          </a:prstGeom>
          <a:noFill/>
          <a:ln w="6345" cap="flat">
            <a:solidFill>
              <a:srgbClr val="000000"/>
            </a:solidFill>
            <a:prstDash val="solid"/>
            <a:miter/>
            <a:headEnd type="arrow"/>
            <a:tailEnd type="arrow"/>
          </a:ln>
        </p:spPr>
      </p:cxnSp>
      <p:sp>
        <p:nvSpPr>
          <p:cNvPr id="23" name="TextBox 69">
            <a:extLst>
              <a:ext uri="{FF2B5EF4-FFF2-40B4-BE49-F238E27FC236}">
                <a16:creationId xmlns:a16="http://schemas.microsoft.com/office/drawing/2014/main" id="{B979564B-296F-5477-CEFA-F5AE13102B08}"/>
              </a:ext>
            </a:extLst>
          </p:cNvPr>
          <p:cNvSpPr txBox="1"/>
          <p:nvPr/>
        </p:nvSpPr>
        <p:spPr>
          <a:xfrm>
            <a:off x="6487402" y="1795268"/>
            <a:ext cx="2040629" cy="64633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a:solidFill>
                  <a:srgbClr val="374151"/>
                </a:solidFill>
                <a:uFillTx/>
                <a:latin typeface="Segoe UI" pitchFamily="34"/>
                <a:ea typeface="Calibri" pitchFamily="34"/>
                <a:cs typeface="Times New Roman" pitchFamily="18"/>
              </a:rPr>
              <a:t>No stellar illumination</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24" name="TextBox 70">
            <a:extLst>
              <a:ext uri="{FF2B5EF4-FFF2-40B4-BE49-F238E27FC236}">
                <a16:creationId xmlns:a16="http://schemas.microsoft.com/office/drawing/2014/main" id="{FA9DCEA4-B8D5-3F05-AF2C-2B04A363E09B}"/>
              </a:ext>
            </a:extLst>
          </p:cNvPr>
          <p:cNvSpPr txBox="1"/>
          <p:nvPr/>
        </p:nvSpPr>
        <p:spPr>
          <a:xfrm>
            <a:off x="1688046" y="3769705"/>
            <a:ext cx="661459" cy="369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a:solidFill>
                  <a:srgbClr val="374151"/>
                </a:solidFill>
                <a:uFillTx/>
                <a:latin typeface="Segoe UI" pitchFamily="34"/>
                <a:ea typeface="Calibri" pitchFamily="34"/>
                <a:cs typeface="Times New Roman" pitchFamily="18"/>
              </a:rPr>
              <a:t>Star</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25" name="TextBox 71">
            <a:extLst>
              <a:ext uri="{FF2B5EF4-FFF2-40B4-BE49-F238E27FC236}">
                <a16:creationId xmlns:a16="http://schemas.microsoft.com/office/drawing/2014/main" id="{41208D7F-9C25-7ADA-C7E1-12098ED23E33}"/>
              </a:ext>
            </a:extLst>
          </p:cNvPr>
          <p:cNvSpPr txBox="1"/>
          <p:nvPr/>
        </p:nvSpPr>
        <p:spPr>
          <a:xfrm>
            <a:off x="9377620" y="5416310"/>
            <a:ext cx="204062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a:solidFill>
                  <a:srgbClr val="374151"/>
                </a:solidFill>
                <a:uFillTx/>
                <a:latin typeface="Segoe UI" pitchFamily="34"/>
                <a:ea typeface="Calibri" pitchFamily="34"/>
                <a:cs typeface="Times New Roman" pitchFamily="18"/>
              </a:rPr>
              <a:t>Flared disc</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26" name="TextBox 72">
            <a:extLst>
              <a:ext uri="{FF2B5EF4-FFF2-40B4-BE49-F238E27FC236}">
                <a16:creationId xmlns:a16="http://schemas.microsoft.com/office/drawing/2014/main" id="{ACCCCAEC-914D-CFA3-5D75-AF8F04A8EE16}"/>
              </a:ext>
            </a:extLst>
          </p:cNvPr>
          <p:cNvSpPr txBox="1"/>
          <p:nvPr/>
        </p:nvSpPr>
        <p:spPr>
          <a:xfrm>
            <a:off x="10942048" y="3360593"/>
            <a:ext cx="756748"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a:solidFill>
                  <a:srgbClr val="374151"/>
                </a:solidFill>
                <a:uFillTx/>
                <a:latin typeface="Segoe UI" pitchFamily="34"/>
                <a:ea typeface="Calibri" pitchFamily="34"/>
                <a:cs typeface="Times New Roman" pitchFamily="18"/>
              </a:rPr>
              <a:t>R</a:t>
            </a:r>
            <a:endParaRPr lang="en-GB" sz="1800" b="1" i="0" u="none" strike="noStrike" kern="1200" cap="none" spc="0" baseline="0">
              <a:solidFill>
                <a:srgbClr val="000000"/>
              </a:solidFill>
              <a:uFillTx/>
              <a:latin typeface="Calibri" pitchFamily="34"/>
              <a:ea typeface="Calibri" pitchFamily="34"/>
              <a:cs typeface="Times New Roman" pitchFamily="18"/>
            </a:endParaRPr>
          </a:p>
        </p:txBody>
      </p:sp>
      <p:sp>
        <p:nvSpPr>
          <p:cNvPr id="27" name="TextBox 74">
            <a:extLst>
              <a:ext uri="{FF2B5EF4-FFF2-40B4-BE49-F238E27FC236}">
                <a16:creationId xmlns:a16="http://schemas.microsoft.com/office/drawing/2014/main" id="{4FBF9D0A-E047-9694-DFC6-D6F67022DC86}"/>
              </a:ext>
            </a:extLst>
          </p:cNvPr>
          <p:cNvSpPr txBox="1"/>
          <p:nvPr/>
        </p:nvSpPr>
        <p:spPr>
          <a:xfrm>
            <a:off x="2771548" y="2361297"/>
            <a:ext cx="2040629" cy="64633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a:solidFill>
                  <a:srgbClr val="374151"/>
                </a:solidFill>
                <a:uFillTx/>
                <a:latin typeface="Segoe UI" pitchFamily="34"/>
                <a:ea typeface="Calibri" pitchFamily="34"/>
                <a:cs typeface="Times New Roman" pitchFamily="18"/>
              </a:rPr>
              <a:t>Optically Thin Gas</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28" name="TextBox 75">
            <a:extLst>
              <a:ext uri="{FF2B5EF4-FFF2-40B4-BE49-F238E27FC236}">
                <a16:creationId xmlns:a16="http://schemas.microsoft.com/office/drawing/2014/main" id="{42C274BC-23A0-E7DD-CD22-7F3325322AAC}"/>
              </a:ext>
            </a:extLst>
          </p:cNvPr>
          <p:cNvSpPr txBox="1"/>
          <p:nvPr/>
        </p:nvSpPr>
        <p:spPr>
          <a:xfrm>
            <a:off x="6143250" y="5427430"/>
            <a:ext cx="2117777" cy="369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b="1" i="0" u="none" strike="noStrike" kern="1200" cap="none" spc="0" baseline="0" dirty="0">
                <a:solidFill>
                  <a:srgbClr val="374151"/>
                </a:solidFill>
                <a:uFillTx/>
                <a:latin typeface="Segoe UI" pitchFamily="34"/>
                <a:ea typeface="Calibri" pitchFamily="34"/>
                <a:cs typeface="Times New Roman" pitchFamily="18"/>
              </a:rPr>
              <a:t>Shadowed region</a:t>
            </a:r>
            <a:endParaRPr lang="en-GB" b="1" i="0" u="none" strike="noStrike" kern="1200" cap="none" spc="0" baseline="0" dirty="0">
              <a:solidFill>
                <a:srgbClr val="000000"/>
              </a:solidFill>
              <a:uFillTx/>
              <a:latin typeface="Calibri" pitchFamily="34"/>
              <a:ea typeface="Calibri" pitchFamily="34"/>
              <a:cs typeface="Times New Roman" pitchFamily="18"/>
            </a:endParaRPr>
          </a:p>
        </p:txBody>
      </p:sp>
      <p:sp>
        <p:nvSpPr>
          <p:cNvPr id="29" name="TextBox 76">
            <a:extLst>
              <a:ext uri="{FF2B5EF4-FFF2-40B4-BE49-F238E27FC236}">
                <a16:creationId xmlns:a16="http://schemas.microsoft.com/office/drawing/2014/main" id="{53AFE592-68CB-267D-681E-ECEE51774292}"/>
              </a:ext>
            </a:extLst>
          </p:cNvPr>
          <p:cNvSpPr txBox="1"/>
          <p:nvPr/>
        </p:nvSpPr>
        <p:spPr>
          <a:xfrm>
            <a:off x="1940320" y="5427430"/>
            <a:ext cx="204062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a:solidFill>
                  <a:srgbClr val="374151"/>
                </a:solidFill>
                <a:uFillTx/>
                <a:latin typeface="Segoe UI" pitchFamily="34"/>
                <a:ea typeface="Calibri" pitchFamily="34"/>
                <a:cs typeface="Times New Roman" pitchFamily="18"/>
              </a:rPr>
              <a:t>Gaseous disc</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30" name="TextBox 29">
            <a:extLst>
              <a:ext uri="{FF2B5EF4-FFF2-40B4-BE49-F238E27FC236}">
                <a16:creationId xmlns:a16="http://schemas.microsoft.com/office/drawing/2014/main" id="{3C1FBF3D-859F-5475-BD21-1E5BADA07663}"/>
              </a:ext>
            </a:extLst>
          </p:cNvPr>
          <p:cNvSpPr txBox="1"/>
          <p:nvPr/>
        </p:nvSpPr>
        <p:spPr>
          <a:xfrm>
            <a:off x="9181436" y="2689918"/>
            <a:ext cx="467531" cy="369332"/>
          </a:xfrm>
          <a:prstGeom prst="rect">
            <a:avLst/>
          </a:prstGeom>
          <a:noFill/>
        </p:spPr>
        <p:txBody>
          <a:bodyPr wrap="square">
            <a:spAutoFit/>
          </a:bodyPr>
          <a:lstStyle/>
          <a:p>
            <a:r>
              <a:rPr lang="en-GB" sz="1800" b="1" i="0" u="none" strike="noStrike" kern="1200" cap="none" spc="0" baseline="0" dirty="0">
                <a:solidFill>
                  <a:srgbClr val="374151"/>
                </a:solidFill>
                <a:uFillTx/>
                <a:latin typeface="Segoe UI" pitchFamily="34"/>
                <a:ea typeface="Calibri" pitchFamily="34"/>
                <a:cs typeface="Times New Roman" pitchFamily="18"/>
              </a:rPr>
              <a:t>H</a:t>
            </a:r>
            <a:r>
              <a:rPr lang="en-GB" sz="1800" b="1" i="0" u="none" strike="noStrike" kern="1200" cap="none" spc="0" baseline="-25000" dirty="0">
                <a:solidFill>
                  <a:srgbClr val="374151"/>
                </a:solidFill>
                <a:uFillTx/>
                <a:latin typeface="Segoe UI" pitchFamily="34"/>
                <a:ea typeface="Calibri" pitchFamily="34"/>
                <a:cs typeface="Times New Roman" pitchFamily="18"/>
              </a:rPr>
              <a:t>s</a:t>
            </a:r>
            <a:endParaRPr lang="en-GB" dirty="0"/>
          </a:p>
        </p:txBody>
      </p:sp>
    </p:spTree>
    <p:extLst>
      <p:ext uri="{BB962C8B-B14F-4D97-AF65-F5344CB8AC3E}">
        <p14:creationId xmlns:p14="http://schemas.microsoft.com/office/powerpoint/2010/main" val="29717911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osceles Triangle 24">
            <a:extLst>
              <a:ext uri="{FF2B5EF4-FFF2-40B4-BE49-F238E27FC236}">
                <a16:creationId xmlns:a16="http://schemas.microsoft.com/office/drawing/2014/main" id="{94C86D93-1C14-7C10-AB44-344BFE13A785}"/>
              </a:ext>
            </a:extLst>
          </p:cNvPr>
          <p:cNvSpPr/>
          <p:nvPr/>
        </p:nvSpPr>
        <p:spPr>
          <a:xfrm rot="16200004">
            <a:off x="2963531" y="2461297"/>
            <a:ext cx="219830" cy="1343015"/>
          </a:xfrm>
          <a:custGeom>
            <a:avLst/>
            <a:gdLst>
              <a:gd name="f0" fmla="val 10800000"/>
              <a:gd name="f1" fmla="val 5400000"/>
              <a:gd name="f2" fmla="val 180"/>
              <a:gd name="f3" fmla="val w"/>
              <a:gd name="f4" fmla="val h"/>
              <a:gd name="f5" fmla="val ss"/>
              <a:gd name="f6" fmla="val 0"/>
              <a:gd name="f7" fmla="val 5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gradFill>
            <a:gsLst>
              <a:gs pos="0">
                <a:srgbClr val="767171"/>
              </a:gs>
              <a:gs pos="100000">
                <a:srgbClr val="698ED0">
                  <a:alpha val="75000"/>
                </a:srgbClr>
              </a:gs>
            </a:gsLst>
            <a:lin ang="5400000"/>
          </a:gradFill>
          <a:ln w="3175" cap="flat">
            <a:solidFill>
              <a:srgbClr val="DAE3F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cxnSp>
        <p:nvCxnSpPr>
          <p:cNvPr id="3" name="Straight Connector 9">
            <a:extLst>
              <a:ext uri="{FF2B5EF4-FFF2-40B4-BE49-F238E27FC236}">
                <a16:creationId xmlns:a16="http://schemas.microsoft.com/office/drawing/2014/main" id="{1AB22767-EE78-ADB5-32E9-48C257BC98C3}"/>
              </a:ext>
            </a:extLst>
          </p:cNvPr>
          <p:cNvCxnSpPr/>
          <p:nvPr/>
        </p:nvCxnSpPr>
        <p:spPr>
          <a:xfrm>
            <a:off x="2351992" y="3132800"/>
            <a:ext cx="6973361" cy="72923"/>
          </a:xfrm>
          <a:prstGeom prst="straightConnector1">
            <a:avLst/>
          </a:prstGeom>
          <a:noFill/>
          <a:ln w="9528" cap="flat">
            <a:solidFill>
              <a:srgbClr val="5B9BD5"/>
            </a:solidFill>
            <a:prstDash val="solid"/>
            <a:round/>
            <a:tailEnd type="arrow"/>
          </a:ln>
        </p:spPr>
      </p:cxnSp>
      <p:sp>
        <p:nvSpPr>
          <p:cNvPr id="5" name="Freeform: Shape 29">
            <a:extLst>
              <a:ext uri="{FF2B5EF4-FFF2-40B4-BE49-F238E27FC236}">
                <a16:creationId xmlns:a16="http://schemas.microsoft.com/office/drawing/2014/main" id="{0D63611C-19CB-2DD5-D1A7-D66FEB1BD7D8}"/>
              </a:ext>
            </a:extLst>
          </p:cNvPr>
          <p:cNvSpPr/>
          <p:nvPr/>
        </p:nvSpPr>
        <p:spPr>
          <a:xfrm>
            <a:off x="3764009" y="1246100"/>
            <a:ext cx="5895804" cy="1728737"/>
          </a:xfrm>
          <a:custGeom>
            <a:avLst/>
            <a:gdLst>
              <a:gd name="f0" fmla="val 10800000"/>
              <a:gd name="f1" fmla="val 5400000"/>
              <a:gd name="f2" fmla="val 180"/>
              <a:gd name="f3" fmla="val w"/>
              <a:gd name="f4" fmla="val h"/>
              <a:gd name="f5" fmla="val 0"/>
              <a:gd name="f6" fmla="val 6417733"/>
              <a:gd name="f7" fmla="val 975364"/>
              <a:gd name="f8" fmla="val 973667"/>
              <a:gd name="f9" fmla="val 752122"/>
              <a:gd name="f10" fmla="val 978606"/>
              <a:gd name="f11" fmla="val 1504244"/>
              <a:gd name="f12" fmla="val 983545"/>
              <a:gd name="f13" fmla="val 2573866"/>
              <a:gd name="f14" fmla="val 821267"/>
              <a:gd name="f15" fmla="val 3643488"/>
              <a:gd name="f16" fmla="val 658989"/>
              <a:gd name="f17" fmla="val 5682544"/>
              <a:gd name="f18" fmla="val 163689"/>
              <a:gd name="f19" fmla="+- 0 0 -90"/>
              <a:gd name="f20" fmla="*/ f3 1 6417733"/>
              <a:gd name="f21" fmla="*/ f4 1 975364"/>
              <a:gd name="f22" fmla="+- f7 0 f5"/>
              <a:gd name="f23" fmla="+- f6 0 f5"/>
              <a:gd name="f24" fmla="*/ f19 f0 1"/>
              <a:gd name="f25" fmla="*/ f23 1 6417733"/>
              <a:gd name="f26" fmla="*/ f22 1 975364"/>
              <a:gd name="f27" fmla="*/ 0 f23 1"/>
              <a:gd name="f28" fmla="*/ 973667 f22 1"/>
              <a:gd name="f29" fmla="*/ 2573866 f23 1"/>
              <a:gd name="f30" fmla="*/ 821267 f22 1"/>
              <a:gd name="f31" fmla="*/ 6417733 f23 1"/>
              <a:gd name="f32" fmla="*/ 0 f22 1"/>
              <a:gd name="f33" fmla="*/ f24 1 f2"/>
              <a:gd name="f34" fmla="*/ f27 1 6417733"/>
              <a:gd name="f35" fmla="*/ f28 1 975364"/>
              <a:gd name="f36" fmla="*/ f29 1 6417733"/>
              <a:gd name="f37" fmla="*/ f30 1 975364"/>
              <a:gd name="f38" fmla="*/ f31 1 6417733"/>
              <a:gd name="f39" fmla="*/ f32 1 975364"/>
              <a:gd name="f40" fmla="*/ f5 1 f25"/>
              <a:gd name="f41" fmla="*/ f6 1 f25"/>
              <a:gd name="f42" fmla="*/ f5 1 f26"/>
              <a:gd name="f43" fmla="*/ f7 1 f26"/>
              <a:gd name="f44" fmla="+- f33 0 f1"/>
              <a:gd name="f45" fmla="*/ f34 1 f25"/>
              <a:gd name="f46" fmla="*/ f35 1 f26"/>
              <a:gd name="f47" fmla="*/ f36 1 f25"/>
              <a:gd name="f48" fmla="*/ f37 1 f26"/>
              <a:gd name="f49" fmla="*/ f38 1 f25"/>
              <a:gd name="f50" fmla="*/ f39 1 f26"/>
              <a:gd name="f51" fmla="*/ f40 f20 1"/>
              <a:gd name="f52" fmla="*/ f41 f20 1"/>
              <a:gd name="f53" fmla="*/ f43 f21 1"/>
              <a:gd name="f54" fmla="*/ f42 f21 1"/>
              <a:gd name="f55" fmla="*/ f45 f20 1"/>
              <a:gd name="f56" fmla="*/ f46 f21 1"/>
              <a:gd name="f57" fmla="*/ f47 f20 1"/>
              <a:gd name="f58" fmla="*/ f48 f21 1"/>
              <a:gd name="f59" fmla="*/ f49 f20 1"/>
              <a:gd name="f60" fmla="*/ f50 f21 1"/>
            </a:gdLst>
            <a:ahLst/>
            <a:cxnLst>
              <a:cxn ang="3cd4">
                <a:pos x="hc" y="t"/>
              </a:cxn>
              <a:cxn ang="0">
                <a:pos x="r" y="vc"/>
              </a:cxn>
              <a:cxn ang="cd4">
                <a:pos x="hc" y="b"/>
              </a:cxn>
              <a:cxn ang="cd2">
                <a:pos x="l" y="vc"/>
              </a:cxn>
              <a:cxn ang="f44">
                <a:pos x="f55" y="f56"/>
              </a:cxn>
              <a:cxn ang="f44">
                <a:pos x="f57" y="f58"/>
              </a:cxn>
              <a:cxn ang="f44">
                <a:pos x="f59" y="f60"/>
              </a:cxn>
            </a:cxnLst>
            <a:rect l="f51" t="f54" r="f52" b="f53"/>
            <a:pathLst>
              <a:path w="6417733" h="975364">
                <a:moveTo>
                  <a:pt x="f5" y="f8"/>
                </a:moveTo>
                <a:cubicBezTo>
                  <a:pt x="f9" y="f10"/>
                  <a:pt x="f11" y="f12"/>
                  <a:pt x="f13" y="f14"/>
                </a:cubicBezTo>
                <a:cubicBezTo>
                  <a:pt x="f15" y="f16"/>
                  <a:pt x="f17" y="f18"/>
                  <a:pt x="f6" y="f5"/>
                </a:cubicBezTo>
              </a:path>
            </a:pathLst>
          </a:custGeom>
          <a:noFill/>
          <a:ln w="3172" cap="flat">
            <a:solidFill>
              <a:srgbClr val="4472C4"/>
            </a:solidFill>
            <a:prstDash val="solid"/>
            <a:miter/>
          </a:ln>
          <a:effectLst>
            <a:glow rad="228600">
              <a:schemeClr val="accent4">
                <a:satMod val="175000"/>
                <a:alpha val="40000"/>
              </a:schemeClr>
            </a:glo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sp>
        <p:nvSpPr>
          <p:cNvPr id="6" name="Freeform: Shape 31">
            <a:extLst>
              <a:ext uri="{FF2B5EF4-FFF2-40B4-BE49-F238E27FC236}">
                <a16:creationId xmlns:a16="http://schemas.microsoft.com/office/drawing/2014/main" id="{F350F7B6-11A3-D755-F770-B58C6AF1D846}"/>
              </a:ext>
            </a:extLst>
          </p:cNvPr>
          <p:cNvSpPr/>
          <p:nvPr/>
        </p:nvSpPr>
        <p:spPr>
          <a:xfrm flipV="1">
            <a:off x="3231453" y="3521456"/>
            <a:ext cx="6434669" cy="1998677"/>
          </a:xfrm>
          <a:custGeom>
            <a:avLst/>
            <a:gdLst>
              <a:gd name="f0" fmla="val 10800000"/>
              <a:gd name="f1" fmla="val 5400000"/>
              <a:gd name="f2" fmla="val 180"/>
              <a:gd name="f3" fmla="val w"/>
              <a:gd name="f4" fmla="val h"/>
              <a:gd name="f5" fmla="val 0"/>
              <a:gd name="f6" fmla="val 6417733"/>
              <a:gd name="f7" fmla="val 975364"/>
              <a:gd name="f8" fmla="val 973667"/>
              <a:gd name="f9" fmla="val 752122"/>
              <a:gd name="f10" fmla="val 978606"/>
              <a:gd name="f11" fmla="val 1504244"/>
              <a:gd name="f12" fmla="val 983545"/>
              <a:gd name="f13" fmla="val 2573866"/>
              <a:gd name="f14" fmla="val 821267"/>
              <a:gd name="f15" fmla="val 3643488"/>
              <a:gd name="f16" fmla="val 658989"/>
              <a:gd name="f17" fmla="val 5682544"/>
              <a:gd name="f18" fmla="val 163689"/>
              <a:gd name="f19" fmla="+- 0 0 -90"/>
              <a:gd name="f20" fmla="*/ f3 1 6417733"/>
              <a:gd name="f21" fmla="*/ f4 1 975364"/>
              <a:gd name="f22" fmla="+- f7 0 f5"/>
              <a:gd name="f23" fmla="+- f6 0 f5"/>
              <a:gd name="f24" fmla="*/ f19 f0 1"/>
              <a:gd name="f25" fmla="*/ f23 1 6417733"/>
              <a:gd name="f26" fmla="*/ f22 1 975364"/>
              <a:gd name="f27" fmla="*/ 0 f23 1"/>
              <a:gd name="f28" fmla="*/ 973667 f22 1"/>
              <a:gd name="f29" fmla="*/ 2573866 f23 1"/>
              <a:gd name="f30" fmla="*/ 821267 f22 1"/>
              <a:gd name="f31" fmla="*/ 6417733 f23 1"/>
              <a:gd name="f32" fmla="*/ 0 f22 1"/>
              <a:gd name="f33" fmla="*/ f24 1 f2"/>
              <a:gd name="f34" fmla="*/ f27 1 6417733"/>
              <a:gd name="f35" fmla="*/ f28 1 975364"/>
              <a:gd name="f36" fmla="*/ f29 1 6417733"/>
              <a:gd name="f37" fmla="*/ f30 1 975364"/>
              <a:gd name="f38" fmla="*/ f31 1 6417733"/>
              <a:gd name="f39" fmla="*/ f32 1 975364"/>
              <a:gd name="f40" fmla="*/ f5 1 f25"/>
              <a:gd name="f41" fmla="*/ f6 1 f25"/>
              <a:gd name="f42" fmla="*/ f5 1 f26"/>
              <a:gd name="f43" fmla="*/ f7 1 f26"/>
              <a:gd name="f44" fmla="+- f33 0 f1"/>
              <a:gd name="f45" fmla="*/ f34 1 f25"/>
              <a:gd name="f46" fmla="*/ f35 1 f26"/>
              <a:gd name="f47" fmla="*/ f36 1 f25"/>
              <a:gd name="f48" fmla="*/ f37 1 f26"/>
              <a:gd name="f49" fmla="*/ f38 1 f25"/>
              <a:gd name="f50" fmla="*/ f39 1 f26"/>
              <a:gd name="f51" fmla="*/ f40 f20 1"/>
              <a:gd name="f52" fmla="*/ f41 f20 1"/>
              <a:gd name="f53" fmla="*/ f43 f21 1"/>
              <a:gd name="f54" fmla="*/ f42 f21 1"/>
              <a:gd name="f55" fmla="*/ f45 f20 1"/>
              <a:gd name="f56" fmla="*/ f46 f21 1"/>
              <a:gd name="f57" fmla="*/ f47 f20 1"/>
              <a:gd name="f58" fmla="*/ f48 f21 1"/>
              <a:gd name="f59" fmla="*/ f49 f20 1"/>
              <a:gd name="f60" fmla="*/ f50 f21 1"/>
            </a:gdLst>
            <a:ahLst/>
            <a:cxnLst>
              <a:cxn ang="3cd4">
                <a:pos x="hc" y="t"/>
              </a:cxn>
              <a:cxn ang="0">
                <a:pos x="r" y="vc"/>
              </a:cxn>
              <a:cxn ang="cd4">
                <a:pos x="hc" y="b"/>
              </a:cxn>
              <a:cxn ang="cd2">
                <a:pos x="l" y="vc"/>
              </a:cxn>
              <a:cxn ang="f44">
                <a:pos x="f55" y="f56"/>
              </a:cxn>
              <a:cxn ang="f44">
                <a:pos x="f57" y="f58"/>
              </a:cxn>
              <a:cxn ang="f44">
                <a:pos x="f59" y="f60"/>
              </a:cxn>
            </a:cxnLst>
            <a:rect l="f51" t="f54" r="f52" b="f53"/>
            <a:pathLst>
              <a:path w="6417733" h="975364">
                <a:moveTo>
                  <a:pt x="f5" y="f8"/>
                </a:moveTo>
                <a:cubicBezTo>
                  <a:pt x="f9" y="f10"/>
                  <a:pt x="f11" y="f12"/>
                  <a:pt x="f13" y="f14"/>
                </a:cubicBezTo>
                <a:cubicBezTo>
                  <a:pt x="f15" y="f16"/>
                  <a:pt x="f17" y="f18"/>
                  <a:pt x="f6" y="f5"/>
                </a:cubicBezTo>
              </a:path>
            </a:pathLst>
          </a:custGeom>
          <a:noFill/>
          <a:ln w="12701" cap="flat">
            <a:solidFill>
              <a:srgbClr val="F6F8F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7" name="TextBox 32">
            <a:extLst>
              <a:ext uri="{FF2B5EF4-FFF2-40B4-BE49-F238E27FC236}">
                <a16:creationId xmlns:a16="http://schemas.microsoft.com/office/drawing/2014/main" id="{90A65330-186C-88D8-6527-152C8E6DFE2B}"/>
              </a:ext>
            </a:extLst>
          </p:cNvPr>
          <p:cNvSpPr txBox="1"/>
          <p:nvPr/>
        </p:nvSpPr>
        <p:spPr>
          <a:xfrm>
            <a:off x="4063941" y="4549973"/>
            <a:ext cx="84137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400" b="1" i="0" u="none" strike="noStrike" kern="1200" cap="none" spc="0" baseline="0" dirty="0">
                <a:solidFill>
                  <a:srgbClr val="374151"/>
                </a:solidFill>
                <a:uFillTx/>
                <a:latin typeface="Segoe UI" pitchFamily="34"/>
                <a:ea typeface="Calibri" pitchFamily="34"/>
                <a:cs typeface="Times New Roman" pitchFamily="18"/>
              </a:rPr>
              <a:t>Flared disc</a:t>
            </a:r>
            <a:endParaRPr lang="en-GB" sz="14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8" name="TextBox 34">
            <a:extLst>
              <a:ext uri="{FF2B5EF4-FFF2-40B4-BE49-F238E27FC236}">
                <a16:creationId xmlns:a16="http://schemas.microsoft.com/office/drawing/2014/main" id="{941E6A59-F69F-D0D7-2929-8D35FFFB8C73}"/>
              </a:ext>
            </a:extLst>
          </p:cNvPr>
          <p:cNvSpPr txBox="1"/>
          <p:nvPr/>
        </p:nvSpPr>
        <p:spPr>
          <a:xfrm>
            <a:off x="2485687" y="4068222"/>
            <a:ext cx="1185848"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400" b="1" i="0" u="none" strike="noStrike" kern="1200" cap="none" spc="0" baseline="0" dirty="0">
                <a:solidFill>
                  <a:srgbClr val="374151"/>
                </a:solidFill>
                <a:uFillTx/>
                <a:latin typeface="Segoe UI" pitchFamily="34"/>
                <a:ea typeface="Calibri" pitchFamily="34"/>
                <a:cs typeface="Times New Roman" pitchFamily="18"/>
              </a:rPr>
              <a:t>Gaseous disc</a:t>
            </a:r>
            <a:endParaRPr lang="en-GB" sz="1400" b="1" i="0" u="none" strike="noStrike" kern="1200" cap="none" spc="0" baseline="0" dirty="0">
              <a:solidFill>
                <a:srgbClr val="000000"/>
              </a:solidFill>
              <a:uFillTx/>
              <a:latin typeface="Calibri" pitchFamily="34"/>
              <a:ea typeface="Calibri" pitchFamily="34"/>
              <a:cs typeface="Times New Roman" pitchFamily="18"/>
            </a:endParaRPr>
          </a:p>
        </p:txBody>
      </p:sp>
      <p:cxnSp>
        <p:nvCxnSpPr>
          <p:cNvPr id="9" name="Straight Connector 36">
            <a:extLst>
              <a:ext uri="{FF2B5EF4-FFF2-40B4-BE49-F238E27FC236}">
                <a16:creationId xmlns:a16="http://schemas.microsoft.com/office/drawing/2014/main" id="{B74752C7-3F9F-425E-4BBA-7FDA09E13EB3}"/>
              </a:ext>
            </a:extLst>
          </p:cNvPr>
          <p:cNvCxnSpPr/>
          <p:nvPr/>
        </p:nvCxnSpPr>
        <p:spPr>
          <a:xfrm>
            <a:off x="3731401" y="1774842"/>
            <a:ext cx="19047" cy="2715915"/>
          </a:xfrm>
          <a:prstGeom prst="straightConnector1">
            <a:avLst/>
          </a:prstGeom>
          <a:noFill/>
          <a:ln w="6345" cap="flat">
            <a:solidFill>
              <a:srgbClr val="4472C4"/>
            </a:solidFill>
            <a:custDash>
              <a:ds d="300173" sp="300173"/>
            </a:custDash>
            <a:miter/>
          </a:ln>
        </p:spPr>
      </p:cxnSp>
      <p:sp>
        <p:nvSpPr>
          <p:cNvPr id="10" name="Rectangle 37">
            <a:extLst>
              <a:ext uri="{FF2B5EF4-FFF2-40B4-BE49-F238E27FC236}">
                <a16:creationId xmlns:a16="http://schemas.microsoft.com/office/drawing/2014/main" id="{41698A14-B1BD-A9EC-25E0-2EC6196FB5E3}"/>
              </a:ext>
            </a:extLst>
          </p:cNvPr>
          <p:cNvSpPr/>
          <p:nvPr/>
        </p:nvSpPr>
        <p:spPr>
          <a:xfrm>
            <a:off x="3395944" y="4442248"/>
            <a:ext cx="591827" cy="369335"/>
          </a:xfrm>
          <a:prstGeom prst="rect">
            <a:avLst/>
          </a:prstGeom>
          <a:noFill/>
          <a:ln cap="flat">
            <a:noFill/>
            <a:prstDash val="solid"/>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a:solidFill>
                  <a:srgbClr val="374151"/>
                </a:solidFill>
                <a:uFillTx/>
                <a:latin typeface="Segoe UI" pitchFamily="34"/>
                <a:ea typeface="Calibri" pitchFamily="34"/>
                <a:cs typeface="Times New Roman" pitchFamily="18"/>
              </a:rPr>
              <a:t>R</a:t>
            </a:r>
            <a:r>
              <a:rPr lang="en-GB" sz="1800" b="1" i="0" u="none" strike="noStrike" kern="1200" cap="none" spc="0" baseline="-25000">
                <a:solidFill>
                  <a:srgbClr val="374151"/>
                </a:solidFill>
                <a:uFillTx/>
                <a:latin typeface="Segoe UI" pitchFamily="34"/>
                <a:ea typeface="Calibri" pitchFamily="34"/>
                <a:cs typeface="Times New Roman" pitchFamily="18"/>
              </a:rPr>
              <a:t>sub</a:t>
            </a:r>
            <a:endParaRPr lang="en-GB" sz="1800" b="1" i="0" u="none" strike="noStrike" kern="1200" cap="none" spc="0" baseline="0">
              <a:solidFill>
                <a:srgbClr val="000000"/>
              </a:solidFill>
              <a:uFillTx/>
              <a:latin typeface="Calibri" pitchFamily="34"/>
              <a:ea typeface="Calibri" pitchFamily="34"/>
              <a:cs typeface="Times New Roman" pitchFamily="18"/>
            </a:endParaRPr>
          </a:p>
        </p:txBody>
      </p:sp>
      <p:sp>
        <p:nvSpPr>
          <p:cNvPr id="11" name="Freeform: Shape 25">
            <a:extLst>
              <a:ext uri="{FF2B5EF4-FFF2-40B4-BE49-F238E27FC236}">
                <a16:creationId xmlns:a16="http://schemas.microsoft.com/office/drawing/2014/main" id="{CB36F946-1501-B75A-E0D6-3B70F925E0D9}"/>
              </a:ext>
            </a:extLst>
          </p:cNvPr>
          <p:cNvSpPr/>
          <p:nvPr/>
        </p:nvSpPr>
        <p:spPr>
          <a:xfrm>
            <a:off x="3764009" y="1424856"/>
            <a:ext cx="5902104" cy="1628967"/>
          </a:xfrm>
          <a:custGeom>
            <a:avLst/>
            <a:gdLst>
              <a:gd name="f0" fmla="val 10800000"/>
              <a:gd name="f1" fmla="val 5400000"/>
              <a:gd name="f2" fmla="val 180"/>
              <a:gd name="f3" fmla="val w"/>
              <a:gd name="f4" fmla="val h"/>
              <a:gd name="f5" fmla="val 0"/>
              <a:gd name="f6" fmla="val 6417733"/>
              <a:gd name="f7" fmla="val 975364"/>
              <a:gd name="f8" fmla="val 973667"/>
              <a:gd name="f9" fmla="val 752122"/>
              <a:gd name="f10" fmla="val 978606"/>
              <a:gd name="f11" fmla="val 1504244"/>
              <a:gd name="f12" fmla="val 983545"/>
              <a:gd name="f13" fmla="val 2573866"/>
              <a:gd name="f14" fmla="val 821267"/>
              <a:gd name="f15" fmla="val 3643488"/>
              <a:gd name="f16" fmla="val 658989"/>
              <a:gd name="f17" fmla="val 5682544"/>
              <a:gd name="f18" fmla="val 163689"/>
              <a:gd name="f19" fmla="+- 0 0 -90"/>
              <a:gd name="f20" fmla="*/ f3 1 6417733"/>
              <a:gd name="f21" fmla="*/ f4 1 975364"/>
              <a:gd name="f22" fmla="+- f7 0 f5"/>
              <a:gd name="f23" fmla="+- f6 0 f5"/>
              <a:gd name="f24" fmla="*/ f19 f0 1"/>
              <a:gd name="f25" fmla="*/ f23 1 6417733"/>
              <a:gd name="f26" fmla="*/ f22 1 975364"/>
              <a:gd name="f27" fmla="*/ 0 f23 1"/>
              <a:gd name="f28" fmla="*/ 973667 f22 1"/>
              <a:gd name="f29" fmla="*/ 2573866 f23 1"/>
              <a:gd name="f30" fmla="*/ 821267 f22 1"/>
              <a:gd name="f31" fmla="*/ 6417733 f23 1"/>
              <a:gd name="f32" fmla="*/ 0 f22 1"/>
              <a:gd name="f33" fmla="*/ f24 1 f2"/>
              <a:gd name="f34" fmla="*/ f27 1 6417733"/>
              <a:gd name="f35" fmla="*/ f28 1 975364"/>
              <a:gd name="f36" fmla="*/ f29 1 6417733"/>
              <a:gd name="f37" fmla="*/ f30 1 975364"/>
              <a:gd name="f38" fmla="*/ f31 1 6417733"/>
              <a:gd name="f39" fmla="*/ f32 1 975364"/>
              <a:gd name="f40" fmla="*/ f5 1 f25"/>
              <a:gd name="f41" fmla="*/ f6 1 f25"/>
              <a:gd name="f42" fmla="*/ f5 1 f26"/>
              <a:gd name="f43" fmla="*/ f7 1 f26"/>
              <a:gd name="f44" fmla="+- f33 0 f1"/>
              <a:gd name="f45" fmla="*/ f34 1 f25"/>
              <a:gd name="f46" fmla="*/ f35 1 f26"/>
              <a:gd name="f47" fmla="*/ f36 1 f25"/>
              <a:gd name="f48" fmla="*/ f37 1 f26"/>
              <a:gd name="f49" fmla="*/ f38 1 f25"/>
              <a:gd name="f50" fmla="*/ f39 1 f26"/>
              <a:gd name="f51" fmla="*/ f40 f20 1"/>
              <a:gd name="f52" fmla="*/ f41 f20 1"/>
              <a:gd name="f53" fmla="*/ f43 f21 1"/>
              <a:gd name="f54" fmla="*/ f42 f21 1"/>
              <a:gd name="f55" fmla="*/ f45 f20 1"/>
              <a:gd name="f56" fmla="*/ f46 f21 1"/>
              <a:gd name="f57" fmla="*/ f47 f20 1"/>
              <a:gd name="f58" fmla="*/ f48 f21 1"/>
              <a:gd name="f59" fmla="*/ f49 f20 1"/>
              <a:gd name="f60" fmla="*/ f50 f21 1"/>
            </a:gdLst>
            <a:ahLst/>
            <a:cxnLst>
              <a:cxn ang="3cd4">
                <a:pos x="hc" y="t"/>
              </a:cxn>
              <a:cxn ang="0">
                <a:pos x="r" y="vc"/>
              </a:cxn>
              <a:cxn ang="cd4">
                <a:pos x="hc" y="b"/>
              </a:cxn>
              <a:cxn ang="cd2">
                <a:pos x="l" y="vc"/>
              </a:cxn>
              <a:cxn ang="f44">
                <a:pos x="f55" y="f56"/>
              </a:cxn>
              <a:cxn ang="f44">
                <a:pos x="f57" y="f58"/>
              </a:cxn>
              <a:cxn ang="f44">
                <a:pos x="f59" y="f60"/>
              </a:cxn>
            </a:cxnLst>
            <a:rect l="f51" t="f54" r="f52" b="f53"/>
            <a:pathLst>
              <a:path w="6417733" h="975364">
                <a:moveTo>
                  <a:pt x="f5" y="f8"/>
                </a:moveTo>
                <a:cubicBezTo>
                  <a:pt x="f9" y="f10"/>
                  <a:pt x="f11" y="f12"/>
                  <a:pt x="f13" y="f14"/>
                </a:cubicBezTo>
                <a:cubicBezTo>
                  <a:pt x="f15" y="f16"/>
                  <a:pt x="f17" y="f18"/>
                  <a:pt x="f6" y="f5"/>
                </a:cubicBezTo>
              </a:path>
            </a:pathLst>
          </a:custGeom>
          <a:noFill/>
          <a:ln w="38103" cap="flat">
            <a:solidFill>
              <a:srgbClr val="4472C4"/>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sp>
        <p:nvSpPr>
          <p:cNvPr id="13" name="Freeform: Shape 25">
            <a:extLst>
              <a:ext uri="{FF2B5EF4-FFF2-40B4-BE49-F238E27FC236}">
                <a16:creationId xmlns:a16="http://schemas.microsoft.com/office/drawing/2014/main" id="{437E21B8-3ACC-6CF0-FFE6-44DD3D5C0D5F}"/>
              </a:ext>
            </a:extLst>
          </p:cNvPr>
          <p:cNvSpPr/>
          <p:nvPr/>
        </p:nvSpPr>
        <p:spPr>
          <a:xfrm flipV="1">
            <a:off x="3747705" y="3242720"/>
            <a:ext cx="5883066" cy="1616275"/>
          </a:xfrm>
          <a:custGeom>
            <a:avLst/>
            <a:gdLst>
              <a:gd name="f0" fmla="val 10800000"/>
              <a:gd name="f1" fmla="val 5400000"/>
              <a:gd name="f2" fmla="val 180"/>
              <a:gd name="f3" fmla="val w"/>
              <a:gd name="f4" fmla="val h"/>
              <a:gd name="f5" fmla="val 0"/>
              <a:gd name="f6" fmla="val 6417733"/>
              <a:gd name="f7" fmla="val 975364"/>
              <a:gd name="f8" fmla="val 973667"/>
              <a:gd name="f9" fmla="val 752122"/>
              <a:gd name="f10" fmla="val 978606"/>
              <a:gd name="f11" fmla="val 1504244"/>
              <a:gd name="f12" fmla="val 983545"/>
              <a:gd name="f13" fmla="val 2573866"/>
              <a:gd name="f14" fmla="val 821267"/>
              <a:gd name="f15" fmla="val 3643488"/>
              <a:gd name="f16" fmla="val 658989"/>
              <a:gd name="f17" fmla="val 5682544"/>
              <a:gd name="f18" fmla="val 163689"/>
              <a:gd name="f19" fmla="+- 0 0 -90"/>
              <a:gd name="f20" fmla="*/ f3 1 6417733"/>
              <a:gd name="f21" fmla="*/ f4 1 975364"/>
              <a:gd name="f22" fmla="+- f7 0 f5"/>
              <a:gd name="f23" fmla="+- f6 0 f5"/>
              <a:gd name="f24" fmla="*/ f19 f0 1"/>
              <a:gd name="f25" fmla="*/ f23 1 6417733"/>
              <a:gd name="f26" fmla="*/ f22 1 975364"/>
              <a:gd name="f27" fmla="*/ 0 f23 1"/>
              <a:gd name="f28" fmla="*/ 973667 f22 1"/>
              <a:gd name="f29" fmla="*/ 2573866 f23 1"/>
              <a:gd name="f30" fmla="*/ 821267 f22 1"/>
              <a:gd name="f31" fmla="*/ 6417733 f23 1"/>
              <a:gd name="f32" fmla="*/ 0 f22 1"/>
              <a:gd name="f33" fmla="*/ f24 1 f2"/>
              <a:gd name="f34" fmla="*/ f27 1 6417733"/>
              <a:gd name="f35" fmla="*/ f28 1 975364"/>
              <a:gd name="f36" fmla="*/ f29 1 6417733"/>
              <a:gd name="f37" fmla="*/ f30 1 975364"/>
              <a:gd name="f38" fmla="*/ f31 1 6417733"/>
              <a:gd name="f39" fmla="*/ f32 1 975364"/>
              <a:gd name="f40" fmla="*/ f5 1 f25"/>
              <a:gd name="f41" fmla="*/ f6 1 f25"/>
              <a:gd name="f42" fmla="*/ f5 1 f26"/>
              <a:gd name="f43" fmla="*/ f7 1 f26"/>
              <a:gd name="f44" fmla="+- f33 0 f1"/>
              <a:gd name="f45" fmla="*/ f34 1 f25"/>
              <a:gd name="f46" fmla="*/ f35 1 f26"/>
              <a:gd name="f47" fmla="*/ f36 1 f25"/>
              <a:gd name="f48" fmla="*/ f37 1 f26"/>
              <a:gd name="f49" fmla="*/ f38 1 f25"/>
              <a:gd name="f50" fmla="*/ f39 1 f26"/>
              <a:gd name="f51" fmla="*/ f40 f20 1"/>
              <a:gd name="f52" fmla="*/ f41 f20 1"/>
              <a:gd name="f53" fmla="*/ f43 f21 1"/>
              <a:gd name="f54" fmla="*/ f42 f21 1"/>
              <a:gd name="f55" fmla="*/ f45 f20 1"/>
              <a:gd name="f56" fmla="*/ f46 f21 1"/>
              <a:gd name="f57" fmla="*/ f47 f20 1"/>
              <a:gd name="f58" fmla="*/ f48 f21 1"/>
              <a:gd name="f59" fmla="*/ f49 f20 1"/>
              <a:gd name="f60" fmla="*/ f50 f21 1"/>
            </a:gdLst>
            <a:ahLst/>
            <a:cxnLst>
              <a:cxn ang="3cd4">
                <a:pos x="hc" y="t"/>
              </a:cxn>
              <a:cxn ang="0">
                <a:pos x="r" y="vc"/>
              </a:cxn>
              <a:cxn ang="cd4">
                <a:pos x="hc" y="b"/>
              </a:cxn>
              <a:cxn ang="cd2">
                <a:pos x="l" y="vc"/>
              </a:cxn>
              <a:cxn ang="f44">
                <a:pos x="f55" y="f56"/>
              </a:cxn>
              <a:cxn ang="f44">
                <a:pos x="f57" y="f58"/>
              </a:cxn>
              <a:cxn ang="f44">
                <a:pos x="f59" y="f60"/>
              </a:cxn>
            </a:cxnLst>
            <a:rect l="f51" t="f54" r="f52" b="f53"/>
            <a:pathLst>
              <a:path w="6417733" h="975364">
                <a:moveTo>
                  <a:pt x="f5" y="f8"/>
                </a:moveTo>
                <a:cubicBezTo>
                  <a:pt x="f9" y="f10"/>
                  <a:pt x="f11" y="f12"/>
                  <a:pt x="f13" y="f14"/>
                </a:cubicBezTo>
                <a:cubicBezTo>
                  <a:pt x="f15" y="f16"/>
                  <a:pt x="f17" y="f18"/>
                  <a:pt x="f6" y="f5"/>
                </a:cubicBezTo>
              </a:path>
            </a:pathLst>
          </a:custGeom>
          <a:noFill/>
          <a:ln w="38103" cap="flat">
            <a:solidFill>
              <a:srgbClr val="4472C4"/>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sp>
        <p:nvSpPr>
          <p:cNvPr id="14" name="TextBox 72">
            <a:extLst>
              <a:ext uri="{FF2B5EF4-FFF2-40B4-BE49-F238E27FC236}">
                <a16:creationId xmlns:a16="http://schemas.microsoft.com/office/drawing/2014/main" id="{56FDDF28-4FA5-B8B4-DBCA-57DBB8697215}"/>
              </a:ext>
            </a:extLst>
          </p:cNvPr>
          <p:cNvSpPr txBox="1"/>
          <p:nvPr/>
        </p:nvSpPr>
        <p:spPr>
          <a:xfrm>
            <a:off x="9268701" y="3264981"/>
            <a:ext cx="756748"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a:solidFill>
                  <a:srgbClr val="374151"/>
                </a:solidFill>
                <a:uFillTx/>
                <a:latin typeface="Segoe UI" pitchFamily="34"/>
                <a:ea typeface="Calibri" pitchFamily="34"/>
                <a:cs typeface="Times New Roman" pitchFamily="18"/>
              </a:rPr>
              <a:t>R</a:t>
            </a:r>
            <a:endParaRPr lang="en-GB" sz="1800" b="1" i="0" u="none" strike="noStrike" kern="1200" cap="none" spc="0" baseline="0">
              <a:solidFill>
                <a:srgbClr val="000000"/>
              </a:solidFill>
              <a:uFillTx/>
              <a:latin typeface="Calibri" pitchFamily="34"/>
              <a:ea typeface="Calibri" pitchFamily="34"/>
              <a:cs typeface="Times New Roman" pitchFamily="18"/>
            </a:endParaRPr>
          </a:p>
        </p:txBody>
      </p:sp>
      <p:sp>
        <p:nvSpPr>
          <p:cNvPr id="15" name="TextBox 34">
            <a:extLst>
              <a:ext uri="{FF2B5EF4-FFF2-40B4-BE49-F238E27FC236}">
                <a16:creationId xmlns:a16="http://schemas.microsoft.com/office/drawing/2014/main" id="{F8E08EFB-1F43-20F8-024D-AED4C54E3E71}"/>
              </a:ext>
            </a:extLst>
          </p:cNvPr>
          <p:cNvSpPr txBox="1"/>
          <p:nvPr/>
        </p:nvSpPr>
        <p:spPr>
          <a:xfrm>
            <a:off x="1878123" y="3482786"/>
            <a:ext cx="1185848" cy="307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400" b="1" i="0" u="none" strike="noStrike" kern="1200" cap="none" spc="0" baseline="0" dirty="0">
                <a:solidFill>
                  <a:srgbClr val="374151"/>
                </a:solidFill>
                <a:uFillTx/>
                <a:latin typeface="Segoe UI" pitchFamily="34"/>
                <a:ea typeface="Calibri" pitchFamily="34"/>
                <a:cs typeface="Times New Roman" pitchFamily="18"/>
              </a:rPr>
              <a:t>Star</a:t>
            </a:r>
            <a:endParaRPr lang="en-GB" sz="14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16" name="TextBox 34">
            <a:extLst>
              <a:ext uri="{FF2B5EF4-FFF2-40B4-BE49-F238E27FC236}">
                <a16:creationId xmlns:a16="http://schemas.microsoft.com/office/drawing/2014/main" id="{888D8AB2-8D14-F374-D81F-1E12A5A3A653}"/>
              </a:ext>
            </a:extLst>
          </p:cNvPr>
          <p:cNvSpPr txBox="1"/>
          <p:nvPr/>
        </p:nvSpPr>
        <p:spPr>
          <a:xfrm>
            <a:off x="2638087" y="2480901"/>
            <a:ext cx="1186732" cy="52322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400" b="1" i="0" u="none" strike="noStrike" kern="1200" cap="none" spc="0" baseline="0" dirty="0">
                <a:solidFill>
                  <a:srgbClr val="374151"/>
                </a:solidFill>
                <a:uFillTx/>
                <a:latin typeface="Segoe UI" pitchFamily="34"/>
                <a:ea typeface="Calibri" pitchFamily="34"/>
                <a:cs typeface="Times New Roman" pitchFamily="18"/>
              </a:rPr>
              <a:t>Optically thick gas</a:t>
            </a:r>
            <a:endParaRPr lang="en-GB" sz="14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17" name="Freeform: Shape 25">
            <a:extLst>
              <a:ext uri="{FF2B5EF4-FFF2-40B4-BE49-F238E27FC236}">
                <a16:creationId xmlns:a16="http://schemas.microsoft.com/office/drawing/2014/main" id="{2E59ED8D-D266-D766-0F3B-8C8005A9A634}"/>
              </a:ext>
            </a:extLst>
          </p:cNvPr>
          <p:cNvSpPr/>
          <p:nvPr/>
        </p:nvSpPr>
        <p:spPr>
          <a:xfrm flipV="1">
            <a:off x="3770421" y="3340935"/>
            <a:ext cx="5883066" cy="1616275"/>
          </a:xfrm>
          <a:custGeom>
            <a:avLst/>
            <a:gdLst>
              <a:gd name="f0" fmla="val 10800000"/>
              <a:gd name="f1" fmla="val 5400000"/>
              <a:gd name="f2" fmla="val 180"/>
              <a:gd name="f3" fmla="val w"/>
              <a:gd name="f4" fmla="val h"/>
              <a:gd name="f5" fmla="val 0"/>
              <a:gd name="f6" fmla="val 6417733"/>
              <a:gd name="f7" fmla="val 975364"/>
              <a:gd name="f8" fmla="val 973667"/>
              <a:gd name="f9" fmla="val 752122"/>
              <a:gd name="f10" fmla="val 978606"/>
              <a:gd name="f11" fmla="val 1504244"/>
              <a:gd name="f12" fmla="val 983545"/>
              <a:gd name="f13" fmla="val 2573866"/>
              <a:gd name="f14" fmla="val 821267"/>
              <a:gd name="f15" fmla="val 3643488"/>
              <a:gd name="f16" fmla="val 658989"/>
              <a:gd name="f17" fmla="val 5682544"/>
              <a:gd name="f18" fmla="val 163689"/>
              <a:gd name="f19" fmla="+- 0 0 -90"/>
              <a:gd name="f20" fmla="*/ f3 1 6417733"/>
              <a:gd name="f21" fmla="*/ f4 1 975364"/>
              <a:gd name="f22" fmla="+- f7 0 f5"/>
              <a:gd name="f23" fmla="+- f6 0 f5"/>
              <a:gd name="f24" fmla="*/ f19 f0 1"/>
              <a:gd name="f25" fmla="*/ f23 1 6417733"/>
              <a:gd name="f26" fmla="*/ f22 1 975364"/>
              <a:gd name="f27" fmla="*/ 0 f23 1"/>
              <a:gd name="f28" fmla="*/ 973667 f22 1"/>
              <a:gd name="f29" fmla="*/ 2573866 f23 1"/>
              <a:gd name="f30" fmla="*/ 821267 f22 1"/>
              <a:gd name="f31" fmla="*/ 6417733 f23 1"/>
              <a:gd name="f32" fmla="*/ 0 f22 1"/>
              <a:gd name="f33" fmla="*/ f24 1 f2"/>
              <a:gd name="f34" fmla="*/ f27 1 6417733"/>
              <a:gd name="f35" fmla="*/ f28 1 975364"/>
              <a:gd name="f36" fmla="*/ f29 1 6417733"/>
              <a:gd name="f37" fmla="*/ f30 1 975364"/>
              <a:gd name="f38" fmla="*/ f31 1 6417733"/>
              <a:gd name="f39" fmla="*/ f32 1 975364"/>
              <a:gd name="f40" fmla="*/ f5 1 f25"/>
              <a:gd name="f41" fmla="*/ f6 1 f25"/>
              <a:gd name="f42" fmla="*/ f5 1 f26"/>
              <a:gd name="f43" fmla="*/ f7 1 f26"/>
              <a:gd name="f44" fmla="+- f33 0 f1"/>
              <a:gd name="f45" fmla="*/ f34 1 f25"/>
              <a:gd name="f46" fmla="*/ f35 1 f26"/>
              <a:gd name="f47" fmla="*/ f36 1 f25"/>
              <a:gd name="f48" fmla="*/ f37 1 f26"/>
              <a:gd name="f49" fmla="*/ f38 1 f25"/>
              <a:gd name="f50" fmla="*/ f39 1 f26"/>
              <a:gd name="f51" fmla="*/ f40 f20 1"/>
              <a:gd name="f52" fmla="*/ f41 f20 1"/>
              <a:gd name="f53" fmla="*/ f43 f21 1"/>
              <a:gd name="f54" fmla="*/ f42 f21 1"/>
              <a:gd name="f55" fmla="*/ f45 f20 1"/>
              <a:gd name="f56" fmla="*/ f46 f21 1"/>
              <a:gd name="f57" fmla="*/ f47 f20 1"/>
              <a:gd name="f58" fmla="*/ f48 f21 1"/>
              <a:gd name="f59" fmla="*/ f49 f20 1"/>
              <a:gd name="f60" fmla="*/ f50 f21 1"/>
            </a:gdLst>
            <a:ahLst/>
            <a:cxnLst>
              <a:cxn ang="3cd4">
                <a:pos x="hc" y="t"/>
              </a:cxn>
              <a:cxn ang="0">
                <a:pos x="r" y="vc"/>
              </a:cxn>
              <a:cxn ang="cd4">
                <a:pos x="hc" y="b"/>
              </a:cxn>
              <a:cxn ang="cd2">
                <a:pos x="l" y="vc"/>
              </a:cxn>
              <a:cxn ang="f44">
                <a:pos x="f55" y="f56"/>
              </a:cxn>
              <a:cxn ang="f44">
                <a:pos x="f57" y="f58"/>
              </a:cxn>
              <a:cxn ang="f44">
                <a:pos x="f59" y="f60"/>
              </a:cxn>
            </a:cxnLst>
            <a:rect l="f51" t="f54" r="f52" b="f53"/>
            <a:pathLst>
              <a:path w="6417733" h="975364">
                <a:moveTo>
                  <a:pt x="f5" y="f8"/>
                </a:moveTo>
                <a:cubicBezTo>
                  <a:pt x="f9" y="f10"/>
                  <a:pt x="f11" y="f12"/>
                  <a:pt x="f13" y="f14"/>
                </a:cubicBezTo>
                <a:cubicBezTo>
                  <a:pt x="f15" y="f16"/>
                  <a:pt x="f17" y="f18"/>
                  <a:pt x="f6" y="f5"/>
                </a:cubicBezTo>
              </a:path>
            </a:pathLst>
          </a:custGeom>
          <a:noFill/>
          <a:ln w="3175" cap="flat">
            <a:solidFill>
              <a:srgbClr val="4472C4"/>
            </a:solidFill>
            <a:prstDash val="solid"/>
            <a:miter/>
          </a:ln>
          <a:effectLst>
            <a:glow rad="228600">
              <a:schemeClr val="accent4">
                <a:satMod val="175000"/>
                <a:alpha val="40000"/>
              </a:schemeClr>
            </a:glo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cxnSp>
        <p:nvCxnSpPr>
          <p:cNvPr id="18" name="Straight Connector 21">
            <a:extLst>
              <a:ext uri="{FF2B5EF4-FFF2-40B4-BE49-F238E27FC236}">
                <a16:creationId xmlns:a16="http://schemas.microsoft.com/office/drawing/2014/main" id="{3CF64F74-A9F7-5E66-99B2-DED889F0EE48}"/>
              </a:ext>
            </a:extLst>
          </p:cNvPr>
          <p:cNvCxnSpPr>
            <a:cxnSpLocks/>
            <a:endCxn id="13" idx="4"/>
          </p:cNvCxnSpPr>
          <p:nvPr/>
        </p:nvCxnSpPr>
        <p:spPr>
          <a:xfrm>
            <a:off x="3747697" y="3037978"/>
            <a:ext cx="8" cy="207554"/>
          </a:xfrm>
          <a:prstGeom prst="straightConnector1">
            <a:avLst/>
          </a:prstGeom>
          <a:noFill/>
          <a:ln w="28575" cap="flat">
            <a:solidFill>
              <a:srgbClr val="4472C4"/>
            </a:solidFill>
            <a:prstDash val="solid"/>
            <a:miter/>
          </a:ln>
        </p:spPr>
      </p:cxnSp>
      <p:cxnSp>
        <p:nvCxnSpPr>
          <p:cNvPr id="22" name="Straight Arrow Connector 21">
            <a:extLst>
              <a:ext uri="{FF2B5EF4-FFF2-40B4-BE49-F238E27FC236}">
                <a16:creationId xmlns:a16="http://schemas.microsoft.com/office/drawing/2014/main" id="{C21CFB38-6317-CDAE-B21E-299EBF5FE620}"/>
              </a:ext>
            </a:extLst>
          </p:cNvPr>
          <p:cNvCxnSpPr>
            <a:cxnSpLocks/>
          </p:cNvCxnSpPr>
          <p:nvPr/>
        </p:nvCxnSpPr>
        <p:spPr>
          <a:xfrm flipV="1">
            <a:off x="2319338" y="3129684"/>
            <a:ext cx="629556" cy="32162"/>
          </a:xfrm>
          <a:prstGeom prst="straightConnector1">
            <a:avLst/>
          </a:prstGeom>
          <a:ln>
            <a:solidFill>
              <a:srgbClr val="0070C0"/>
            </a:solidFill>
            <a:tailEnd type="triangle"/>
          </a:ln>
        </p:spPr>
        <p:style>
          <a:lnRef idx="2">
            <a:schemeClr val="accent4"/>
          </a:lnRef>
          <a:fillRef idx="0">
            <a:schemeClr val="accent4"/>
          </a:fillRef>
          <a:effectRef idx="1">
            <a:schemeClr val="accent4"/>
          </a:effectRef>
          <a:fontRef idx="minor">
            <a:schemeClr val="tx1"/>
          </a:fontRef>
        </p:style>
      </p:cxnSp>
      <p:cxnSp>
        <p:nvCxnSpPr>
          <p:cNvPr id="23" name="Straight Arrow Connector 22">
            <a:extLst>
              <a:ext uri="{FF2B5EF4-FFF2-40B4-BE49-F238E27FC236}">
                <a16:creationId xmlns:a16="http://schemas.microsoft.com/office/drawing/2014/main" id="{E3A160C4-44A8-2D32-C37B-9B6D097936ED}"/>
              </a:ext>
            </a:extLst>
          </p:cNvPr>
          <p:cNvCxnSpPr>
            <a:cxnSpLocks/>
          </p:cNvCxnSpPr>
          <p:nvPr/>
        </p:nvCxnSpPr>
        <p:spPr>
          <a:xfrm flipV="1">
            <a:off x="2381950" y="3118133"/>
            <a:ext cx="413638" cy="2458"/>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363B4EB-8B23-07DF-422A-7C965ABF4360}"/>
              </a:ext>
            </a:extLst>
          </p:cNvPr>
          <p:cNvCxnSpPr>
            <a:cxnSpLocks/>
            <a:endCxn id="2" idx="5"/>
          </p:cNvCxnSpPr>
          <p:nvPr/>
        </p:nvCxnSpPr>
        <p:spPr>
          <a:xfrm>
            <a:off x="2361626" y="3160280"/>
            <a:ext cx="711819" cy="27482"/>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Freeform: Shape 27">
            <a:extLst>
              <a:ext uri="{FF2B5EF4-FFF2-40B4-BE49-F238E27FC236}">
                <a16:creationId xmlns:a16="http://schemas.microsoft.com/office/drawing/2014/main" id="{FD0FB0F3-2A74-8BA4-20F0-6C3E1D1718CC}"/>
              </a:ext>
            </a:extLst>
          </p:cNvPr>
          <p:cNvSpPr/>
          <p:nvPr/>
        </p:nvSpPr>
        <p:spPr>
          <a:xfrm rot="5785382">
            <a:off x="7505477" y="2371259"/>
            <a:ext cx="1085816" cy="357056"/>
          </a:xfrm>
          <a:custGeom>
            <a:avLst/>
            <a:gdLst>
              <a:gd name="connsiteX0" fmla="*/ 0 w 660400"/>
              <a:gd name="connsiteY0" fmla="*/ 53978 h 135786"/>
              <a:gd name="connsiteX1" fmla="*/ 152400 w 660400"/>
              <a:gd name="connsiteY1" fmla="*/ 3178 h 135786"/>
              <a:gd name="connsiteX2" fmla="*/ 330200 w 660400"/>
              <a:gd name="connsiteY2" fmla="*/ 135258 h 135786"/>
              <a:gd name="connsiteX3" fmla="*/ 487680 w 660400"/>
              <a:gd name="connsiteY3" fmla="*/ 48898 h 135786"/>
              <a:gd name="connsiteX4" fmla="*/ 660400 w 660400"/>
              <a:gd name="connsiteY4" fmla="*/ 33658 h 13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135786">
                <a:moveTo>
                  <a:pt x="0" y="53978"/>
                </a:moveTo>
                <a:cubicBezTo>
                  <a:pt x="48683" y="21804"/>
                  <a:pt x="97367" y="-10369"/>
                  <a:pt x="152400" y="3178"/>
                </a:cubicBezTo>
                <a:cubicBezTo>
                  <a:pt x="207433" y="16725"/>
                  <a:pt x="274320" y="127638"/>
                  <a:pt x="330200" y="135258"/>
                </a:cubicBezTo>
                <a:cubicBezTo>
                  <a:pt x="386080" y="142878"/>
                  <a:pt x="432647" y="65831"/>
                  <a:pt x="487680" y="48898"/>
                </a:cubicBezTo>
                <a:cubicBezTo>
                  <a:pt x="542713" y="31965"/>
                  <a:pt x="601556" y="32811"/>
                  <a:pt x="660400" y="33658"/>
                </a:cubicBezTo>
              </a:path>
            </a:pathLst>
          </a:cu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solidFill>
                <a:srgbClr val="FF0000"/>
              </a:solidFill>
            </a:endParaRPr>
          </a:p>
        </p:txBody>
      </p:sp>
      <p:cxnSp>
        <p:nvCxnSpPr>
          <p:cNvPr id="33" name="Straight Arrow Connector 32">
            <a:extLst>
              <a:ext uri="{FF2B5EF4-FFF2-40B4-BE49-F238E27FC236}">
                <a16:creationId xmlns:a16="http://schemas.microsoft.com/office/drawing/2014/main" id="{C6017F3F-5956-3275-82D9-43459B766ABA}"/>
              </a:ext>
            </a:extLst>
          </p:cNvPr>
          <p:cNvCxnSpPr>
            <a:cxnSpLocks/>
          </p:cNvCxnSpPr>
          <p:nvPr/>
        </p:nvCxnSpPr>
        <p:spPr>
          <a:xfrm flipV="1">
            <a:off x="2098431" y="3053000"/>
            <a:ext cx="1244844" cy="140847"/>
          </a:xfrm>
          <a:prstGeom prst="straightConnector1">
            <a:avLst/>
          </a:prstGeom>
          <a:ln w="2857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Straight Arrow Connector 73">
            <a:extLst>
              <a:ext uri="{FF2B5EF4-FFF2-40B4-BE49-F238E27FC236}">
                <a16:creationId xmlns:a16="http://schemas.microsoft.com/office/drawing/2014/main" id="{2D5AF594-81E4-272A-B9D1-48AC306E2E1B}"/>
              </a:ext>
            </a:extLst>
          </p:cNvPr>
          <p:cNvCxnSpPr>
            <a:cxnSpLocks/>
          </p:cNvCxnSpPr>
          <p:nvPr/>
        </p:nvCxnSpPr>
        <p:spPr>
          <a:xfrm flipV="1">
            <a:off x="2441549" y="2021305"/>
            <a:ext cx="5701424" cy="1096503"/>
          </a:xfrm>
          <a:prstGeom prst="straightConnector1">
            <a:avLst/>
          </a:prstGeom>
          <a:ln w="2857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Oval 5">
            <a:extLst>
              <a:ext uri="{FF2B5EF4-FFF2-40B4-BE49-F238E27FC236}">
                <a16:creationId xmlns:a16="http://schemas.microsoft.com/office/drawing/2014/main" id="{0C48AA1E-98BC-FA78-057B-62EDE1F9C9CC}"/>
              </a:ext>
            </a:extLst>
          </p:cNvPr>
          <p:cNvSpPr/>
          <p:nvPr/>
        </p:nvSpPr>
        <p:spPr>
          <a:xfrm>
            <a:off x="1900087" y="2806084"/>
            <a:ext cx="596902" cy="59690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78" name="Freeform: Shape 77">
            <a:extLst>
              <a:ext uri="{FF2B5EF4-FFF2-40B4-BE49-F238E27FC236}">
                <a16:creationId xmlns:a16="http://schemas.microsoft.com/office/drawing/2014/main" id="{AF3B7865-8247-FFF7-732A-E3F09A6EC7B8}"/>
              </a:ext>
            </a:extLst>
          </p:cNvPr>
          <p:cNvSpPr/>
          <p:nvPr/>
        </p:nvSpPr>
        <p:spPr>
          <a:xfrm rot="16200000">
            <a:off x="7659931" y="1299544"/>
            <a:ext cx="1085816" cy="357056"/>
          </a:xfrm>
          <a:custGeom>
            <a:avLst/>
            <a:gdLst>
              <a:gd name="connsiteX0" fmla="*/ 0 w 660400"/>
              <a:gd name="connsiteY0" fmla="*/ 53978 h 135786"/>
              <a:gd name="connsiteX1" fmla="*/ 152400 w 660400"/>
              <a:gd name="connsiteY1" fmla="*/ 3178 h 135786"/>
              <a:gd name="connsiteX2" fmla="*/ 330200 w 660400"/>
              <a:gd name="connsiteY2" fmla="*/ 135258 h 135786"/>
              <a:gd name="connsiteX3" fmla="*/ 487680 w 660400"/>
              <a:gd name="connsiteY3" fmla="*/ 48898 h 135786"/>
              <a:gd name="connsiteX4" fmla="*/ 660400 w 660400"/>
              <a:gd name="connsiteY4" fmla="*/ 33658 h 13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135786">
                <a:moveTo>
                  <a:pt x="0" y="53978"/>
                </a:moveTo>
                <a:cubicBezTo>
                  <a:pt x="48683" y="21804"/>
                  <a:pt x="97367" y="-10369"/>
                  <a:pt x="152400" y="3178"/>
                </a:cubicBezTo>
                <a:cubicBezTo>
                  <a:pt x="207433" y="16725"/>
                  <a:pt x="274320" y="127638"/>
                  <a:pt x="330200" y="135258"/>
                </a:cubicBezTo>
                <a:cubicBezTo>
                  <a:pt x="386080" y="142878"/>
                  <a:pt x="432647" y="65831"/>
                  <a:pt x="487680" y="48898"/>
                </a:cubicBezTo>
                <a:cubicBezTo>
                  <a:pt x="542713" y="31965"/>
                  <a:pt x="601556" y="32811"/>
                  <a:pt x="660400" y="33658"/>
                </a:cubicBezTo>
              </a:path>
            </a:pathLst>
          </a:cu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solidFill>
                <a:srgbClr val="FF0000"/>
              </a:solidFill>
            </a:endParaRPr>
          </a:p>
        </p:txBody>
      </p:sp>
      <p:cxnSp>
        <p:nvCxnSpPr>
          <p:cNvPr id="80" name="Straight Arrow Connector 79">
            <a:extLst>
              <a:ext uri="{FF2B5EF4-FFF2-40B4-BE49-F238E27FC236}">
                <a16:creationId xmlns:a16="http://schemas.microsoft.com/office/drawing/2014/main" id="{DB46B3FD-6FFF-ABA8-CCDA-AD08FFD4B482}"/>
              </a:ext>
            </a:extLst>
          </p:cNvPr>
          <p:cNvCxnSpPr/>
          <p:nvPr/>
        </p:nvCxnSpPr>
        <p:spPr>
          <a:xfrm>
            <a:off x="3343275" y="3053000"/>
            <a:ext cx="0" cy="107280"/>
          </a:xfrm>
          <a:prstGeom prst="straightConnector1">
            <a:avLst/>
          </a:prstGeom>
          <a:ln w="9525" cap="flat" cmpd="sng" algn="ctr">
            <a:solidFill>
              <a:schemeClr val="accent2"/>
            </a:solidFill>
            <a:prstDash val="solid"/>
            <a:round/>
            <a:headEnd type="none" w="sm" len="sm"/>
            <a:tailEnd type="triangle" w="sm" len="sm"/>
          </a:ln>
        </p:spPr>
        <p:style>
          <a:lnRef idx="0">
            <a:scrgbClr r="0" g="0" b="0"/>
          </a:lnRef>
          <a:fillRef idx="0">
            <a:scrgbClr r="0" g="0" b="0"/>
          </a:fillRef>
          <a:effectRef idx="0">
            <a:scrgbClr r="0" g="0" b="0"/>
          </a:effectRef>
          <a:fontRef idx="minor">
            <a:schemeClr val="tx1"/>
          </a:fontRef>
        </p:style>
      </p:cxnSp>
      <p:cxnSp>
        <p:nvCxnSpPr>
          <p:cNvPr id="81" name="Straight Arrow Connector 80">
            <a:extLst>
              <a:ext uri="{FF2B5EF4-FFF2-40B4-BE49-F238E27FC236}">
                <a16:creationId xmlns:a16="http://schemas.microsoft.com/office/drawing/2014/main" id="{FFC48A2E-6B1F-D35A-4678-6F2F5C913B6B}"/>
              </a:ext>
            </a:extLst>
          </p:cNvPr>
          <p:cNvCxnSpPr>
            <a:cxnSpLocks/>
          </p:cNvCxnSpPr>
          <p:nvPr/>
        </p:nvCxnSpPr>
        <p:spPr>
          <a:xfrm flipV="1">
            <a:off x="3343275" y="2974837"/>
            <a:ext cx="0" cy="101952"/>
          </a:xfrm>
          <a:prstGeom prst="straightConnector1">
            <a:avLst/>
          </a:prstGeom>
          <a:ln w="9525" cap="flat" cmpd="sng" algn="ctr">
            <a:solidFill>
              <a:schemeClr val="accent2"/>
            </a:solidFill>
            <a:prstDash val="solid"/>
            <a:round/>
            <a:headEnd type="none" w="sm" len="sm"/>
            <a:tailEnd type="triangle" w="sm" len="sm"/>
          </a:ln>
        </p:spPr>
        <p:style>
          <a:lnRef idx="0">
            <a:scrgbClr r="0" g="0" b="0"/>
          </a:lnRef>
          <a:fillRef idx="0">
            <a:scrgbClr r="0" g="0" b="0"/>
          </a:fillRef>
          <a:effectRef idx="0">
            <a:scrgbClr r="0" g="0" b="0"/>
          </a:effectRef>
          <a:fontRef idx="minor">
            <a:schemeClr val="tx1"/>
          </a:fontRef>
        </p:style>
      </p:cxnSp>
      <p:cxnSp>
        <p:nvCxnSpPr>
          <p:cNvPr id="84" name="Straight Arrow Connector 83">
            <a:extLst>
              <a:ext uri="{FF2B5EF4-FFF2-40B4-BE49-F238E27FC236}">
                <a16:creationId xmlns:a16="http://schemas.microsoft.com/office/drawing/2014/main" id="{04290366-5F52-E270-916F-E826F079CCBE}"/>
              </a:ext>
            </a:extLst>
          </p:cNvPr>
          <p:cNvCxnSpPr>
            <a:cxnSpLocks/>
          </p:cNvCxnSpPr>
          <p:nvPr/>
        </p:nvCxnSpPr>
        <p:spPr>
          <a:xfrm>
            <a:off x="3588524" y="3091667"/>
            <a:ext cx="152400" cy="0"/>
          </a:xfrm>
          <a:prstGeom prst="straightConnector1">
            <a:avLst/>
          </a:prstGeom>
          <a:ln w="9525" cap="flat" cmpd="sng" algn="ctr">
            <a:solidFill>
              <a:schemeClr val="accent2"/>
            </a:solidFill>
            <a:prstDash val="solid"/>
            <a:round/>
            <a:headEnd type="none" w="sm" len="sm"/>
            <a:tailEnd type="triangle" w="sm" len="sm"/>
          </a:ln>
        </p:spPr>
        <p:style>
          <a:lnRef idx="0">
            <a:scrgbClr r="0" g="0" b="0"/>
          </a:lnRef>
          <a:fillRef idx="0">
            <a:scrgbClr r="0" g="0" b="0"/>
          </a:fillRef>
          <a:effectRef idx="0">
            <a:scrgbClr r="0" g="0" b="0"/>
          </a:effectRef>
          <a:fontRef idx="minor">
            <a:schemeClr val="tx1"/>
          </a:fontRef>
        </p:style>
      </p:cxnSp>
      <p:cxnSp>
        <p:nvCxnSpPr>
          <p:cNvPr id="87" name="Straight Arrow Connector 86">
            <a:extLst>
              <a:ext uri="{FF2B5EF4-FFF2-40B4-BE49-F238E27FC236}">
                <a16:creationId xmlns:a16="http://schemas.microsoft.com/office/drawing/2014/main" id="{2D5FA6B7-AEEA-A635-824C-28142FBFF588}"/>
              </a:ext>
            </a:extLst>
          </p:cNvPr>
          <p:cNvCxnSpPr>
            <a:cxnSpLocks/>
          </p:cNvCxnSpPr>
          <p:nvPr/>
        </p:nvCxnSpPr>
        <p:spPr>
          <a:xfrm>
            <a:off x="3592554" y="3187762"/>
            <a:ext cx="152400" cy="0"/>
          </a:xfrm>
          <a:prstGeom prst="straightConnector1">
            <a:avLst/>
          </a:prstGeom>
          <a:ln w="9525" cap="flat" cmpd="sng" algn="ctr">
            <a:solidFill>
              <a:schemeClr val="accent2"/>
            </a:solidFill>
            <a:prstDash val="solid"/>
            <a:round/>
            <a:headEnd type="none" w="sm" len="sm"/>
            <a:tailEnd type="triangle" w="sm" len="sm"/>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098113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Isosceles Triangle 24">
            <a:extLst>
              <a:ext uri="{FF2B5EF4-FFF2-40B4-BE49-F238E27FC236}">
                <a16:creationId xmlns:a16="http://schemas.microsoft.com/office/drawing/2014/main" id="{8991AC34-2644-E84E-0D53-67F9A5E9C20D}"/>
              </a:ext>
            </a:extLst>
          </p:cNvPr>
          <p:cNvSpPr/>
          <p:nvPr/>
        </p:nvSpPr>
        <p:spPr>
          <a:xfrm rot="16200004">
            <a:off x="3123412" y="2058619"/>
            <a:ext cx="1066263" cy="2740228"/>
          </a:xfrm>
          <a:custGeom>
            <a:avLst/>
            <a:gdLst>
              <a:gd name="f0" fmla="val 10800000"/>
              <a:gd name="f1" fmla="val 5400000"/>
              <a:gd name="f2" fmla="val 180"/>
              <a:gd name="f3" fmla="val w"/>
              <a:gd name="f4" fmla="val h"/>
              <a:gd name="f5" fmla="val ss"/>
              <a:gd name="f6" fmla="val 0"/>
              <a:gd name="f7" fmla="val 5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gradFill>
            <a:gsLst>
              <a:gs pos="0">
                <a:srgbClr val="F6F8FC"/>
              </a:gs>
              <a:gs pos="100000">
                <a:srgbClr val="ABC0E4"/>
              </a:gs>
            </a:gsLst>
            <a:path path="rect">
              <a:fillToRect l="100000" t="100000"/>
            </a:path>
          </a:gradFill>
          <a:ln w="12701" cap="flat">
            <a:solidFill>
              <a:srgbClr val="DAE3F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3" name="Freeform: Shape 6">
            <a:extLst>
              <a:ext uri="{FF2B5EF4-FFF2-40B4-BE49-F238E27FC236}">
                <a16:creationId xmlns:a16="http://schemas.microsoft.com/office/drawing/2014/main" id="{4C5A3FB0-2E88-A983-F6D5-986A2FEC9305}"/>
              </a:ext>
            </a:extLst>
          </p:cNvPr>
          <p:cNvSpPr/>
          <p:nvPr/>
        </p:nvSpPr>
        <p:spPr>
          <a:xfrm>
            <a:off x="5001283" y="3585865"/>
            <a:ext cx="6487960" cy="2497738"/>
          </a:xfrm>
          <a:custGeom>
            <a:avLst/>
            <a:gdLst>
              <a:gd name="f0" fmla="val 10800000"/>
              <a:gd name="f1" fmla="val 5400000"/>
              <a:gd name="f2" fmla="val 180"/>
              <a:gd name="f3" fmla="val w"/>
              <a:gd name="f4" fmla="val h"/>
              <a:gd name="f5" fmla="val 0"/>
              <a:gd name="f6" fmla="val 6604000"/>
              <a:gd name="f7" fmla="val 2497737"/>
              <a:gd name="f8" fmla="val 4241800"/>
              <a:gd name="f9" fmla="val 1024537"/>
              <a:gd name="f10" fmla="val 3587750"/>
              <a:gd name="f11" fmla="val 613904"/>
              <a:gd name="f12" fmla="val 3386667"/>
              <a:gd name="f13" fmla="val 150354"/>
              <a:gd name="f14" fmla="val 2679700"/>
              <a:gd name="f15" fmla="val 33937"/>
              <a:gd name="f16" fmla="val 1972733"/>
              <a:gd name="f17" fmla="+- 0 0 82480"/>
              <a:gd name="f18" fmla="val 986366"/>
              <a:gd name="f19" fmla="val 121778"/>
              <a:gd name="f20" fmla="val 326037"/>
              <a:gd name="f21" fmla="+- 0 0 -90"/>
              <a:gd name="f22" fmla="*/ f3 1 6604000"/>
              <a:gd name="f23" fmla="*/ f4 1 2497737"/>
              <a:gd name="f24" fmla="+- f7 0 f5"/>
              <a:gd name="f25" fmla="+- f6 0 f5"/>
              <a:gd name="f26" fmla="*/ f21 f0 1"/>
              <a:gd name="f27" fmla="*/ f25 1 6604000"/>
              <a:gd name="f28" fmla="*/ f24 1 2497737"/>
              <a:gd name="f29" fmla="*/ 6604000 f25 1"/>
              <a:gd name="f30" fmla="*/ 2497737 f24 1"/>
              <a:gd name="f31" fmla="*/ 4241800 f25 1"/>
              <a:gd name="f32" fmla="*/ 1024537 f24 1"/>
              <a:gd name="f33" fmla="*/ 2679700 f25 1"/>
              <a:gd name="f34" fmla="*/ 33937 f24 1"/>
              <a:gd name="f35" fmla="*/ 0 f25 1"/>
              <a:gd name="f36" fmla="*/ 326037 f24 1"/>
              <a:gd name="f37" fmla="*/ f26 1 f2"/>
              <a:gd name="f38" fmla="*/ f29 1 6604000"/>
              <a:gd name="f39" fmla="*/ f30 1 2497737"/>
              <a:gd name="f40" fmla="*/ f31 1 6604000"/>
              <a:gd name="f41" fmla="*/ f32 1 2497737"/>
              <a:gd name="f42" fmla="*/ f33 1 6604000"/>
              <a:gd name="f43" fmla="*/ f34 1 2497737"/>
              <a:gd name="f44" fmla="*/ f35 1 6604000"/>
              <a:gd name="f45" fmla="*/ f36 1 2497737"/>
              <a:gd name="f46" fmla="*/ f5 1 f27"/>
              <a:gd name="f47" fmla="*/ f6 1 f27"/>
              <a:gd name="f48" fmla="*/ f5 1 f28"/>
              <a:gd name="f49" fmla="*/ f7 1 f28"/>
              <a:gd name="f50" fmla="+- f37 0 f1"/>
              <a:gd name="f51" fmla="*/ f38 1 f27"/>
              <a:gd name="f52" fmla="*/ f39 1 f28"/>
              <a:gd name="f53" fmla="*/ f40 1 f27"/>
              <a:gd name="f54" fmla="*/ f41 1 f28"/>
              <a:gd name="f55" fmla="*/ f42 1 f27"/>
              <a:gd name="f56" fmla="*/ f43 1 f28"/>
              <a:gd name="f57" fmla="*/ f44 1 f27"/>
              <a:gd name="f58" fmla="*/ f45 1 f28"/>
              <a:gd name="f59" fmla="*/ f46 f22 1"/>
              <a:gd name="f60" fmla="*/ f47 f22 1"/>
              <a:gd name="f61" fmla="*/ f49 f23 1"/>
              <a:gd name="f62" fmla="*/ f48 f23 1"/>
              <a:gd name="f63" fmla="*/ f51 f22 1"/>
              <a:gd name="f64" fmla="*/ f52 f23 1"/>
              <a:gd name="f65" fmla="*/ f53 f22 1"/>
              <a:gd name="f66" fmla="*/ f54 f23 1"/>
              <a:gd name="f67" fmla="*/ f55 f22 1"/>
              <a:gd name="f68" fmla="*/ f56 f23 1"/>
              <a:gd name="f69" fmla="*/ f57 f22 1"/>
              <a:gd name="f70" fmla="*/ f58 f23 1"/>
            </a:gdLst>
            <a:ahLst/>
            <a:cxnLst>
              <a:cxn ang="3cd4">
                <a:pos x="hc" y="t"/>
              </a:cxn>
              <a:cxn ang="0">
                <a:pos x="r" y="vc"/>
              </a:cxn>
              <a:cxn ang="cd4">
                <a:pos x="hc" y="b"/>
              </a:cxn>
              <a:cxn ang="cd2">
                <a:pos x="l" y="vc"/>
              </a:cxn>
              <a:cxn ang="f50">
                <a:pos x="f63" y="f64"/>
              </a:cxn>
              <a:cxn ang="f50">
                <a:pos x="f65" y="f66"/>
              </a:cxn>
              <a:cxn ang="f50">
                <a:pos x="f67" y="f68"/>
              </a:cxn>
              <a:cxn ang="f50">
                <a:pos x="f69" y="f70"/>
              </a:cxn>
            </a:cxnLst>
            <a:rect l="f59" t="f62" r="f60" b="f61"/>
            <a:pathLst>
              <a:path w="6604000" h="2497737">
                <a:moveTo>
                  <a:pt x="f6" y="f7"/>
                </a:moveTo>
                <a:lnTo>
                  <a:pt x="f8" y="f9"/>
                </a:lnTo>
                <a:cubicBezTo>
                  <a:pt x="f10" y="f11"/>
                  <a:pt x="f12" y="f13"/>
                  <a:pt x="f14" y="f15"/>
                </a:cubicBezTo>
                <a:cubicBezTo>
                  <a:pt x="f16" y="f17"/>
                  <a:pt x="f18" y="f19"/>
                  <a:pt x="f5" y="f20"/>
                </a:cubicBezTo>
              </a:path>
            </a:pathLst>
          </a:custGeom>
          <a:noFill/>
          <a:ln w="38103"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4" name="Freeform: Shape 7">
            <a:extLst>
              <a:ext uri="{FF2B5EF4-FFF2-40B4-BE49-F238E27FC236}">
                <a16:creationId xmlns:a16="http://schemas.microsoft.com/office/drawing/2014/main" id="{BC9AC071-F7C2-8BF7-9632-8B458DC8E386}"/>
              </a:ext>
            </a:extLst>
          </p:cNvPr>
          <p:cNvSpPr/>
          <p:nvPr/>
        </p:nvSpPr>
        <p:spPr>
          <a:xfrm flipV="1">
            <a:off x="5001274" y="774697"/>
            <a:ext cx="6487969" cy="2497738"/>
          </a:xfrm>
          <a:custGeom>
            <a:avLst/>
            <a:gdLst>
              <a:gd name="f0" fmla="val 10800000"/>
              <a:gd name="f1" fmla="val 5400000"/>
              <a:gd name="f2" fmla="val 180"/>
              <a:gd name="f3" fmla="val w"/>
              <a:gd name="f4" fmla="val h"/>
              <a:gd name="f5" fmla="val 0"/>
              <a:gd name="f6" fmla="val 6604000"/>
              <a:gd name="f7" fmla="val 2497737"/>
              <a:gd name="f8" fmla="val 4241800"/>
              <a:gd name="f9" fmla="val 1024537"/>
              <a:gd name="f10" fmla="val 3587750"/>
              <a:gd name="f11" fmla="val 613904"/>
              <a:gd name="f12" fmla="val 3386667"/>
              <a:gd name="f13" fmla="val 150354"/>
              <a:gd name="f14" fmla="val 2679700"/>
              <a:gd name="f15" fmla="val 33937"/>
              <a:gd name="f16" fmla="val 1972733"/>
              <a:gd name="f17" fmla="+- 0 0 82480"/>
              <a:gd name="f18" fmla="val 986366"/>
              <a:gd name="f19" fmla="val 121778"/>
              <a:gd name="f20" fmla="val 326037"/>
              <a:gd name="f21" fmla="+- 0 0 -90"/>
              <a:gd name="f22" fmla="*/ f3 1 6604000"/>
              <a:gd name="f23" fmla="*/ f4 1 2497737"/>
              <a:gd name="f24" fmla="+- f7 0 f5"/>
              <a:gd name="f25" fmla="+- f6 0 f5"/>
              <a:gd name="f26" fmla="*/ f21 f0 1"/>
              <a:gd name="f27" fmla="*/ f25 1 6604000"/>
              <a:gd name="f28" fmla="*/ f24 1 2497737"/>
              <a:gd name="f29" fmla="*/ 6604000 f25 1"/>
              <a:gd name="f30" fmla="*/ 2497737 f24 1"/>
              <a:gd name="f31" fmla="*/ 4241800 f25 1"/>
              <a:gd name="f32" fmla="*/ 1024537 f24 1"/>
              <a:gd name="f33" fmla="*/ 2679700 f25 1"/>
              <a:gd name="f34" fmla="*/ 33937 f24 1"/>
              <a:gd name="f35" fmla="*/ 0 f25 1"/>
              <a:gd name="f36" fmla="*/ 326037 f24 1"/>
              <a:gd name="f37" fmla="*/ f26 1 f2"/>
              <a:gd name="f38" fmla="*/ f29 1 6604000"/>
              <a:gd name="f39" fmla="*/ f30 1 2497737"/>
              <a:gd name="f40" fmla="*/ f31 1 6604000"/>
              <a:gd name="f41" fmla="*/ f32 1 2497737"/>
              <a:gd name="f42" fmla="*/ f33 1 6604000"/>
              <a:gd name="f43" fmla="*/ f34 1 2497737"/>
              <a:gd name="f44" fmla="*/ f35 1 6604000"/>
              <a:gd name="f45" fmla="*/ f36 1 2497737"/>
              <a:gd name="f46" fmla="*/ f5 1 f27"/>
              <a:gd name="f47" fmla="*/ f6 1 f27"/>
              <a:gd name="f48" fmla="*/ f5 1 f28"/>
              <a:gd name="f49" fmla="*/ f7 1 f28"/>
              <a:gd name="f50" fmla="+- f37 0 f1"/>
              <a:gd name="f51" fmla="*/ f38 1 f27"/>
              <a:gd name="f52" fmla="*/ f39 1 f28"/>
              <a:gd name="f53" fmla="*/ f40 1 f27"/>
              <a:gd name="f54" fmla="*/ f41 1 f28"/>
              <a:gd name="f55" fmla="*/ f42 1 f27"/>
              <a:gd name="f56" fmla="*/ f43 1 f28"/>
              <a:gd name="f57" fmla="*/ f44 1 f27"/>
              <a:gd name="f58" fmla="*/ f45 1 f28"/>
              <a:gd name="f59" fmla="*/ f46 f22 1"/>
              <a:gd name="f60" fmla="*/ f47 f22 1"/>
              <a:gd name="f61" fmla="*/ f49 f23 1"/>
              <a:gd name="f62" fmla="*/ f48 f23 1"/>
              <a:gd name="f63" fmla="*/ f51 f22 1"/>
              <a:gd name="f64" fmla="*/ f52 f23 1"/>
              <a:gd name="f65" fmla="*/ f53 f22 1"/>
              <a:gd name="f66" fmla="*/ f54 f23 1"/>
              <a:gd name="f67" fmla="*/ f55 f22 1"/>
              <a:gd name="f68" fmla="*/ f56 f23 1"/>
              <a:gd name="f69" fmla="*/ f57 f22 1"/>
              <a:gd name="f70" fmla="*/ f58 f23 1"/>
            </a:gdLst>
            <a:ahLst/>
            <a:cxnLst>
              <a:cxn ang="3cd4">
                <a:pos x="hc" y="t"/>
              </a:cxn>
              <a:cxn ang="0">
                <a:pos x="r" y="vc"/>
              </a:cxn>
              <a:cxn ang="cd4">
                <a:pos x="hc" y="b"/>
              </a:cxn>
              <a:cxn ang="cd2">
                <a:pos x="l" y="vc"/>
              </a:cxn>
              <a:cxn ang="f50">
                <a:pos x="f63" y="f64"/>
              </a:cxn>
              <a:cxn ang="f50">
                <a:pos x="f65" y="f66"/>
              </a:cxn>
              <a:cxn ang="f50">
                <a:pos x="f67" y="f68"/>
              </a:cxn>
              <a:cxn ang="f50">
                <a:pos x="f69" y="f70"/>
              </a:cxn>
            </a:cxnLst>
            <a:rect l="f59" t="f62" r="f60" b="f61"/>
            <a:pathLst>
              <a:path w="6604000" h="2497737">
                <a:moveTo>
                  <a:pt x="f6" y="f7"/>
                </a:moveTo>
                <a:lnTo>
                  <a:pt x="f8" y="f9"/>
                </a:lnTo>
                <a:cubicBezTo>
                  <a:pt x="f10" y="f11"/>
                  <a:pt x="f12" y="f13"/>
                  <a:pt x="f14" y="f15"/>
                </a:cubicBezTo>
                <a:cubicBezTo>
                  <a:pt x="f16" y="f17"/>
                  <a:pt x="f18" y="f19"/>
                  <a:pt x="f5" y="f20"/>
                </a:cubicBezTo>
              </a:path>
            </a:pathLst>
          </a:custGeom>
          <a:noFill/>
          <a:ln w="38103"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cxnSp>
        <p:nvCxnSpPr>
          <p:cNvPr id="5" name="Straight Connector 9">
            <a:extLst>
              <a:ext uri="{FF2B5EF4-FFF2-40B4-BE49-F238E27FC236}">
                <a16:creationId xmlns:a16="http://schemas.microsoft.com/office/drawing/2014/main" id="{E5630D07-6F83-8559-DC3E-4BFA4C39073E}"/>
              </a:ext>
            </a:extLst>
          </p:cNvPr>
          <p:cNvCxnSpPr/>
          <p:nvPr/>
        </p:nvCxnSpPr>
        <p:spPr>
          <a:xfrm flipV="1">
            <a:off x="2051054" y="3402171"/>
            <a:ext cx="9133502" cy="26829"/>
          </a:xfrm>
          <a:prstGeom prst="straightConnector1">
            <a:avLst/>
          </a:prstGeom>
          <a:noFill/>
          <a:ln w="9528" cap="flat">
            <a:solidFill>
              <a:srgbClr val="5B9BD5"/>
            </a:solidFill>
            <a:prstDash val="solid"/>
            <a:round/>
            <a:tailEnd type="arrow"/>
          </a:ln>
        </p:spPr>
      </p:cxnSp>
      <p:cxnSp>
        <p:nvCxnSpPr>
          <p:cNvPr id="6" name="Straight Connector 13">
            <a:extLst>
              <a:ext uri="{FF2B5EF4-FFF2-40B4-BE49-F238E27FC236}">
                <a16:creationId xmlns:a16="http://schemas.microsoft.com/office/drawing/2014/main" id="{9FBE2E33-C5B1-BB35-CD15-C11356158903}"/>
              </a:ext>
            </a:extLst>
          </p:cNvPr>
          <p:cNvCxnSpPr/>
          <p:nvPr/>
        </p:nvCxnSpPr>
        <p:spPr>
          <a:xfrm flipV="1">
            <a:off x="2051054" y="2256821"/>
            <a:ext cx="7085713" cy="1172179"/>
          </a:xfrm>
          <a:prstGeom prst="straightConnector1">
            <a:avLst/>
          </a:prstGeom>
          <a:noFill/>
          <a:ln w="19046" cap="flat">
            <a:solidFill>
              <a:srgbClr val="4472C4"/>
            </a:solidFill>
            <a:custDash>
              <a:ds d="300063" sp="300063"/>
            </a:custDash>
            <a:miter/>
          </a:ln>
        </p:spPr>
      </p:cxnSp>
      <p:cxnSp>
        <p:nvCxnSpPr>
          <p:cNvPr id="7" name="Straight Connector 16">
            <a:extLst>
              <a:ext uri="{FF2B5EF4-FFF2-40B4-BE49-F238E27FC236}">
                <a16:creationId xmlns:a16="http://schemas.microsoft.com/office/drawing/2014/main" id="{3AA4C48A-FB6B-010F-674E-80D478BE7F67}"/>
              </a:ext>
            </a:extLst>
          </p:cNvPr>
          <p:cNvCxnSpPr>
            <a:endCxn id="3" idx="5"/>
          </p:cNvCxnSpPr>
          <p:nvPr/>
        </p:nvCxnSpPr>
        <p:spPr>
          <a:xfrm>
            <a:off x="1974162" y="3416298"/>
            <a:ext cx="7194380" cy="1194097"/>
          </a:xfrm>
          <a:prstGeom prst="straightConnector1">
            <a:avLst/>
          </a:prstGeom>
          <a:noFill/>
          <a:ln w="19046" cap="flat">
            <a:solidFill>
              <a:srgbClr val="4472C4"/>
            </a:solidFill>
            <a:custDash>
              <a:ds d="300063" sp="300063"/>
            </a:custDash>
            <a:miter/>
          </a:ln>
        </p:spPr>
      </p:cxnSp>
      <p:cxnSp>
        <p:nvCxnSpPr>
          <p:cNvPr id="8" name="Straight Connector 21">
            <a:extLst>
              <a:ext uri="{FF2B5EF4-FFF2-40B4-BE49-F238E27FC236}">
                <a16:creationId xmlns:a16="http://schemas.microsoft.com/office/drawing/2014/main" id="{C342FA92-B327-2F6E-FA03-AF39C5B13EF5}"/>
              </a:ext>
            </a:extLst>
          </p:cNvPr>
          <p:cNvCxnSpPr/>
          <p:nvPr/>
        </p:nvCxnSpPr>
        <p:spPr>
          <a:xfrm>
            <a:off x="5001274" y="2946251"/>
            <a:ext cx="0" cy="965497"/>
          </a:xfrm>
          <a:prstGeom prst="straightConnector1">
            <a:avLst/>
          </a:prstGeom>
          <a:noFill/>
          <a:ln w="28575" cap="flat">
            <a:solidFill>
              <a:srgbClr val="4472C4"/>
            </a:solidFill>
            <a:prstDash val="solid"/>
            <a:miter/>
          </a:ln>
        </p:spPr>
      </p:cxnSp>
      <p:cxnSp>
        <p:nvCxnSpPr>
          <p:cNvPr id="9" name="Straight Connector 26">
            <a:extLst>
              <a:ext uri="{FF2B5EF4-FFF2-40B4-BE49-F238E27FC236}">
                <a16:creationId xmlns:a16="http://schemas.microsoft.com/office/drawing/2014/main" id="{6E76A195-23D2-7EDA-EA6F-462A49466D68}"/>
              </a:ext>
            </a:extLst>
          </p:cNvPr>
          <p:cNvCxnSpPr/>
          <p:nvPr/>
        </p:nvCxnSpPr>
        <p:spPr>
          <a:xfrm>
            <a:off x="5001274" y="1405167"/>
            <a:ext cx="0" cy="4022263"/>
          </a:xfrm>
          <a:prstGeom prst="straightConnector1">
            <a:avLst/>
          </a:prstGeom>
          <a:noFill/>
          <a:ln w="6345" cap="flat">
            <a:solidFill>
              <a:srgbClr val="4472C4"/>
            </a:solidFill>
            <a:custDash>
              <a:ds d="300173" sp="300173"/>
            </a:custDash>
            <a:miter/>
          </a:ln>
        </p:spPr>
      </p:cxnSp>
      <p:cxnSp>
        <p:nvCxnSpPr>
          <p:cNvPr id="10" name="Straight Connector 28">
            <a:extLst>
              <a:ext uri="{FF2B5EF4-FFF2-40B4-BE49-F238E27FC236}">
                <a16:creationId xmlns:a16="http://schemas.microsoft.com/office/drawing/2014/main" id="{929CB69D-4A6A-23F2-9EB9-7F784CCBB16E}"/>
              </a:ext>
            </a:extLst>
          </p:cNvPr>
          <p:cNvCxnSpPr/>
          <p:nvPr/>
        </p:nvCxnSpPr>
        <p:spPr>
          <a:xfrm>
            <a:off x="9136767" y="1210583"/>
            <a:ext cx="0" cy="4022263"/>
          </a:xfrm>
          <a:prstGeom prst="straightConnector1">
            <a:avLst/>
          </a:prstGeom>
          <a:noFill/>
          <a:ln w="6345" cap="flat">
            <a:solidFill>
              <a:srgbClr val="4472C4"/>
            </a:solidFill>
            <a:custDash>
              <a:ds d="300173" sp="300173"/>
            </a:custDash>
            <a:miter/>
          </a:ln>
        </p:spPr>
      </p:cxnSp>
      <p:sp>
        <p:nvSpPr>
          <p:cNvPr id="11" name="Oval 5">
            <a:extLst>
              <a:ext uri="{FF2B5EF4-FFF2-40B4-BE49-F238E27FC236}">
                <a16:creationId xmlns:a16="http://schemas.microsoft.com/office/drawing/2014/main" id="{A7F09F98-7ACF-5DB3-749A-E0954F70DA6F}"/>
              </a:ext>
            </a:extLst>
          </p:cNvPr>
          <p:cNvSpPr/>
          <p:nvPr/>
        </p:nvSpPr>
        <p:spPr>
          <a:xfrm>
            <a:off x="1752603" y="3130548"/>
            <a:ext cx="596902" cy="59690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12" name="Freeform: Shape 29">
            <a:extLst>
              <a:ext uri="{FF2B5EF4-FFF2-40B4-BE49-F238E27FC236}">
                <a16:creationId xmlns:a16="http://schemas.microsoft.com/office/drawing/2014/main" id="{BD0B9376-B65F-76A7-53E0-2699FECBF8AE}"/>
              </a:ext>
            </a:extLst>
          </p:cNvPr>
          <p:cNvSpPr/>
          <p:nvPr/>
        </p:nvSpPr>
        <p:spPr>
          <a:xfrm>
            <a:off x="5026657" y="3621005"/>
            <a:ext cx="6350389" cy="2443834"/>
          </a:xfrm>
          <a:custGeom>
            <a:avLst/>
            <a:gdLst>
              <a:gd name="f0" fmla="val 10800000"/>
              <a:gd name="f1" fmla="val 5400000"/>
              <a:gd name="f2" fmla="val 180"/>
              <a:gd name="f3" fmla="val w"/>
              <a:gd name="f4" fmla="val h"/>
              <a:gd name="f5" fmla="val 0"/>
              <a:gd name="f6" fmla="val 6604000"/>
              <a:gd name="f7" fmla="val 2497737"/>
              <a:gd name="f8" fmla="val 4241800"/>
              <a:gd name="f9" fmla="val 1024537"/>
              <a:gd name="f10" fmla="val 3587750"/>
              <a:gd name="f11" fmla="val 613904"/>
              <a:gd name="f12" fmla="val 3386667"/>
              <a:gd name="f13" fmla="val 150354"/>
              <a:gd name="f14" fmla="val 2679700"/>
              <a:gd name="f15" fmla="val 33937"/>
              <a:gd name="f16" fmla="val 1972733"/>
              <a:gd name="f17" fmla="+- 0 0 82480"/>
              <a:gd name="f18" fmla="val 986366"/>
              <a:gd name="f19" fmla="val 121778"/>
              <a:gd name="f20" fmla="val 326037"/>
              <a:gd name="f21" fmla="+- 0 0 -90"/>
              <a:gd name="f22" fmla="*/ f3 1 6604000"/>
              <a:gd name="f23" fmla="*/ f4 1 2497737"/>
              <a:gd name="f24" fmla="+- f7 0 f5"/>
              <a:gd name="f25" fmla="+- f6 0 f5"/>
              <a:gd name="f26" fmla="*/ f21 f0 1"/>
              <a:gd name="f27" fmla="*/ f25 1 6604000"/>
              <a:gd name="f28" fmla="*/ f24 1 2497737"/>
              <a:gd name="f29" fmla="*/ 6604000 f25 1"/>
              <a:gd name="f30" fmla="*/ 2497737 f24 1"/>
              <a:gd name="f31" fmla="*/ 4241800 f25 1"/>
              <a:gd name="f32" fmla="*/ 1024537 f24 1"/>
              <a:gd name="f33" fmla="*/ 2679700 f25 1"/>
              <a:gd name="f34" fmla="*/ 33937 f24 1"/>
              <a:gd name="f35" fmla="*/ 0 f25 1"/>
              <a:gd name="f36" fmla="*/ 326037 f24 1"/>
              <a:gd name="f37" fmla="*/ f26 1 f2"/>
              <a:gd name="f38" fmla="*/ f29 1 6604000"/>
              <a:gd name="f39" fmla="*/ f30 1 2497737"/>
              <a:gd name="f40" fmla="*/ f31 1 6604000"/>
              <a:gd name="f41" fmla="*/ f32 1 2497737"/>
              <a:gd name="f42" fmla="*/ f33 1 6604000"/>
              <a:gd name="f43" fmla="*/ f34 1 2497737"/>
              <a:gd name="f44" fmla="*/ f35 1 6604000"/>
              <a:gd name="f45" fmla="*/ f36 1 2497737"/>
              <a:gd name="f46" fmla="*/ f5 1 f27"/>
              <a:gd name="f47" fmla="*/ f6 1 f27"/>
              <a:gd name="f48" fmla="*/ f5 1 f28"/>
              <a:gd name="f49" fmla="*/ f7 1 f28"/>
              <a:gd name="f50" fmla="+- f37 0 f1"/>
              <a:gd name="f51" fmla="*/ f38 1 f27"/>
              <a:gd name="f52" fmla="*/ f39 1 f28"/>
              <a:gd name="f53" fmla="*/ f40 1 f27"/>
              <a:gd name="f54" fmla="*/ f41 1 f28"/>
              <a:gd name="f55" fmla="*/ f42 1 f27"/>
              <a:gd name="f56" fmla="*/ f43 1 f28"/>
              <a:gd name="f57" fmla="*/ f44 1 f27"/>
              <a:gd name="f58" fmla="*/ f45 1 f28"/>
              <a:gd name="f59" fmla="*/ f46 f22 1"/>
              <a:gd name="f60" fmla="*/ f47 f22 1"/>
              <a:gd name="f61" fmla="*/ f49 f23 1"/>
              <a:gd name="f62" fmla="*/ f48 f23 1"/>
              <a:gd name="f63" fmla="*/ f51 f22 1"/>
              <a:gd name="f64" fmla="*/ f52 f23 1"/>
              <a:gd name="f65" fmla="*/ f53 f22 1"/>
              <a:gd name="f66" fmla="*/ f54 f23 1"/>
              <a:gd name="f67" fmla="*/ f55 f22 1"/>
              <a:gd name="f68" fmla="*/ f56 f23 1"/>
              <a:gd name="f69" fmla="*/ f57 f22 1"/>
              <a:gd name="f70" fmla="*/ f58 f23 1"/>
            </a:gdLst>
            <a:ahLst/>
            <a:cxnLst>
              <a:cxn ang="3cd4">
                <a:pos x="hc" y="t"/>
              </a:cxn>
              <a:cxn ang="0">
                <a:pos x="r" y="vc"/>
              </a:cxn>
              <a:cxn ang="cd4">
                <a:pos x="hc" y="b"/>
              </a:cxn>
              <a:cxn ang="cd2">
                <a:pos x="l" y="vc"/>
              </a:cxn>
              <a:cxn ang="f50">
                <a:pos x="f63" y="f64"/>
              </a:cxn>
              <a:cxn ang="f50">
                <a:pos x="f65" y="f66"/>
              </a:cxn>
              <a:cxn ang="f50">
                <a:pos x="f67" y="f68"/>
              </a:cxn>
              <a:cxn ang="f50">
                <a:pos x="f69" y="f70"/>
              </a:cxn>
            </a:cxnLst>
            <a:rect l="f59" t="f62" r="f60" b="f61"/>
            <a:pathLst>
              <a:path w="6604000" h="2497737">
                <a:moveTo>
                  <a:pt x="f6" y="f7"/>
                </a:moveTo>
                <a:lnTo>
                  <a:pt x="f8" y="f9"/>
                </a:lnTo>
                <a:cubicBezTo>
                  <a:pt x="f10" y="f11"/>
                  <a:pt x="f12" y="f13"/>
                  <a:pt x="f14" y="f15"/>
                </a:cubicBezTo>
                <a:cubicBezTo>
                  <a:pt x="f16" y="f17"/>
                  <a:pt x="f18" y="f19"/>
                  <a:pt x="f5" y="f20"/>
                </a:cubicBezTo>
              </a:path>
            </a:pathLst>
          </a:custGeom>
          <a:noFill/>
          <a:ln w="38103" cap="flat">
            <a:solidFill>
              <a:srgbClr val="B4C7E7"/>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13" name="Freeform: Shape 30">
            <a:extLst>
              <a:ext uri="{FF2B5EF4-FFF2-40B4-BE49-F238E27FC236}">
                <a16:creationId xmlns:a16="http://schemas.microsoft.com/office/drawing/2014/main" id="{E5884B8D-76BE-32ED-F26D-9CD9CF3D9D66}"/>
              </a:ext>
            </a:extLst>
          </p:cNvPr>
          <p:cNvSpPr/>
          <p:nvPr/>
        </p:nvSpPr>
        <p:spPr>
          <a:xfrm flipV="1">
            <a:off x="5026657" y="695136"/>
            <a:ext cx="6487960" cy="2539700"/>
          </a:xfrm>
          <a:custGeom>
            <a:avLst/>
            <a:gdLst>
              <a:gd name="f0" fmla="val 10800000"/>
              <a:gd name="f1" fmla="val 5400000"/>
              <a:gd name="f2" fmla="val 180"/>
              <a:gd name="f3" fmla="val w"/>
              <a:gd name="f4" fmla="val h"/>
              <a:gd name="f5" fmla="val 0"/>
              <a:gd name="f6" fmla="val 6604000"/>
              <a:gd name="f7" fmla="val 2497737"/>
              <a:gd name="f8" fmla="val 4241800"/>
              <a:gd name="f9" fmla="val 1024537"/>
              <a:gd name="f10" fmla="val 3587750"/>
              <a:gd name="f11" fmla="val 613904"/>
              <a:gd name="f12" fmla="val 3386667"/>
              <a:gd name="f13" fmla="val 150354"/>
              <a:gd name="f14" fmla="val 2679700"/>
              <a:gd name="f15" fmla="val 33937"/>
              <a:gd name="f16" fmla="val 1972733"/>
              <a:gd name="f17" fmla="+- 0 0 82480"/>
              <a:gd name="f18" fmla="val 986366"/>
              <a:gd name="f19" fmla="val 121778"/>
              <a:gd name="f20" fmla="val 326037"/>
              <a:gd name="f21" fmla="+- 0 0 -90"/>
              <a:gd name="f22" fmla="*/ f3 1 6604000"/>
              <a:gd name="f23" fmla="*/ f4 1 2497737"/>
              <a:gd name="f24" fmla="+- f7 0 f5"/>
              <a:gd name="f25" fmla="+- f6 0 f5"/>
              <a:gd name="f26" fmla="*/ f21 f0 1"/>
              <a:gd name="f27" fmla="*/ f25 1 6604000"/>
              <a:gd name="f28" fmla="*/ f24 1 2497737"/>
              <a:gd name="f29" fmla="*/ 6604000 f25 1"/>
              <a:gd name="f30" fmla="*/ 2497737 f24 1"/>
              <a:gd name="f31" fmla="*/ 4241800 f25 1"/>
              <a:gd name="f32" fmla="*/ 1024537 f24 1"/>
              <a:gd name="f33" fmla="*/ 2679700 f25 1"/>
              <a:gd name="f34" fmla="*/ 33937 f24 1"/>
              <a:gd name="f35" fmla="*/ 0 f25 1"/>
              <a:gd name="f36" fmla="*/ 326037 f24 1"/>
              <a:gd name="f37" fmla="*/ f26 1 f2"/>
              <a:gd name="f38" fmla="*/ f29 1 6604000"/>
              <a:gd name="f39" fmla="*/ f30 1 2497737"/>
              <a:gd name="f40" fmla="*/ f31 1 6604000"/>
              <a:gd name="f41" fmla="*/ f32 1 2497737"/>
              <a:gd name="f42" fmla="*/ f33 1 6604000"/>
              <a:gd name="f43" fmla="*/ f34 1 2497737"/>
              <a:gd name="f44" fmla="*/ f35 1 6604000"/>
              <a:gd name="f45" fmla="*/ f36 1 2497737"/>
              <a:gd name="f46" fmla="*/ f5 1 f27"/>
              <a:gd name="f47" fmla="*/ f6 1 f27"/>
              <a:gd name="f48" fmla="*/ f5 1 f28"/>
              <a:gd name="f49" fmla="*/ f7 1 f28"/>
              <a:gd name="f50" fmla="+- f37 0 f1"/>
              <a:gd name="f51" fmla="*/ f38 1 f27"/>
              <a:gd name="f52" fmla="*/ f39 1 f28"/>
              <a:gd name="f53" fmla="*/ f40 1 f27"/>
              <a:gd name="f54" fmla="*/ f41 1 f28"/>
              <a:gd name="f55" fmla="*/ f42 1 f27"/>
              <a:gd name="f56" fmla="*/ f43 1 f28"/>
              <a:gd name="f57" fmla="*/ f44 1 f27"/>
              <a:gd name="f58" fmla="*/ f45 1 f28"/>
              <a:gd name="f59" fmla="*/ f46 f22 1"/>
              <a:gd name="f60" fmla="*/ f47 f22 1"/>
              <a:gd name="f61" fmla="*/ f49 f23 1"/>
              <a:gd name="f62" fmla="*/ f48 f23 1"/>
              <a:gd name="f63" fmla="*/ f51 f22 1"/>
              <a:gd name="f64" fmla="*/ f52 f23 1"/>
              <a:gd name="f65" fmla="*/ f53 f22 1"/>
              <a:gd name="f66" fmla="*/ f54 f23 1"/>
              <a:gd name="f67" fmla="*/ f55 f22 1"/>
              <a:gd name="f68" fmla="*/ f56 f23 1"/>
              <a:gd name="f69" fmla="*/ f57 f22 1"/>
              <a:gd name="f70" fmla="*/ f58 f23 1"/>
            </a:gdLst>
            <a:ahLst/>
            <a:cxnLst>
              <a:cxn ang="3cd4">
                <a:pos x="hc" y="t"/>
              </a:cxn>
              <a:cxn ang="0">
                <a:pos x="r" y="vc"/>
              </a:cxn>
              <a:cxn ang="cd4">
                <a:pos x="hc" y="b"/>
              </a:cxn>
              <a:cxn ang="cd2">
                <a:pos x="l" y="vc"/>
              </a:cxn>
              <a:cxn ang="f50">
                <a:pos x="f63" y="f64"/>
              </a:cxn>
              <a:cxn ang="f50">
                <a:pos x="f65" y="f66"/>
              </a:cxn>
              <a:cxn ang="f50">
                <a:pos x="f67" y="f68"/>
              </a:cxn>
              <a:cxn ang="f50">
                <a:pos x="f69" y="f70"/>
              </a:cxn>
            </a:cxnLst>
            <a:rect l="f59" t="f62" r="f60" b="f61"/>
            <a:pathLst>
              <a:path w="6604000" h="2497737">
                <a:moveTo>
                  <a:pt x="f6" y="f7"/>
                </a:moveTo>
                <a:lnTo>
                  <a:pt x="f8" y="f9"/>
                </a:lnTo>
                <a:cubicBezTo>
                  <a:pt x="f10" y="f11"/>
                  <a:pt x="f12" y="f13"/>
                  <a:pt x="f14" y="f15"/>
                </a:cubicBezTo>
                <a:cubicBezTo>
                  <a:pt x="f16" y="f17"/>
                  <a:pt x="f18" y="f19"/>
                  <a:pt x="f5" y="f20"/>
                </a:cubicBezTo>
              </a:path>
            </a:pathLst>
          </a:custGeom>
          <a:noFill/>
          <a:ln w="38103" cap="flat">
            <a:solidFill>
              <a:srgbClr val="B4C7E7"/>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14" name="Rectangle 32">
            <a:extLst>
              <a:ext uri="{FF2B5EF4-FFF2-40B4-BE49-F238E27FC236}">
                <a16:creationId xmlns:a16="http://schemas.microsoft.com/office/drawing/2014/main" id="{FDDE1EB8-6CFF-3DF5-0C7C-20FF33E1F595}"/>
              </a:ext>
            </a:extLst>
          </p:cNvPr>
          <p:cNvSpPr/>
          <p:nvPr/>
        </p:nvSpPr>
        <p:spPr>
          <a:xfrm>
            <a:off x="4718980" y="5179966"/>
            <a:ext cx="591827" cy="369335"/>
          </a:xfrm>
          <a:prstGeom prst="rect">
            <a:avLst/>
          </a:prstGeom>
          <a:noFill/>
          <a:ln cap="flat">
            <a:noFill/>
            <a:prstDash val="solid"/>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a:solidFill>
                  <a:srgbClr val="374151"/>
                </a:solidFill>
                <a:uFillTx/>
                <a:latin typeface="Segoe UI" pitchFamily="34"/>
                <a:ea typeface="Calibri" pitchFamily="34"/>
                <a:cs typeface="Times New Roman" pitchFamily="18"/>
              </a:rPr>
              <a:t>R</a:t>
            </a:r>
            <a:r>
              <a:rPr lang="en-GB" sz="1800" b="1" i="0" u="none" strike="noStrike" kern="1200" cap="none" spc="0" baseline="-25000">
                <a:solidFill>
                  <a:srgbClr val="374151"/>
                </a:solidFill>
                <a:uFillTx/>
                <a:latin typeface="Segoe UI" pitchFamily="34"/>
                <a:ea typeface="Calibri" pitchFamily="34"/>
                <a:cs typeface="Times New Roman" pitchFamily="18"/>
              </a:rPr>
              <a:t>sub</a:t>
            </a:r>
            <a:endParaRPr lang="en-GB" sz="1800" b="1" i="0" u="none" strike="noStrike" kern="1200" cap="none" spc="0" baseline="0">
              <a:solidFill>
                <a:srgbClr val="000000"/>
              </a:solidFill>
              <a:uFillTx/>
              <a:latin typeface="Calibri" pitchFamily="34"/>
              <a:ea typeface="Calibri" pitchFamily="34"/>
              <a:cs typeface="Times New Roman" pitchFamily="18"/>
            </a:endParaRPr>
          </a:p>
        </p:txBody>
      </p:sp>
      <p:sp>
        <p:nvSpPr>
          <p:cNvPr id="15" name="TextBox 34">
            <a:extLst>
              <a:ext uri="{FF2B5EF4-FFF2-40B4-BE49-F238E27FC236}">
                <a16:creationId xmlns:a16="http://schemas.microsoft.com/office/drawing/2014/main" id="{3F6C47AD-694D-3D85-9597-7481AD2C2E8A}"/>
              </a:ext>
            </a:extLst>
          </p:cNvPr>
          <p:cNvSpPr txBox="1"/>
          <p:nvPr/>
        </p:nvSpPr>
        <p:spPr>
          <a:xfrm>
            <a:off x="8781220" y="5137117"/>
            <a:ext cx="774652"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a:solidFill>
                  <a:srgbClr val="374151"/>
                </a:solidFill>
                <a:uFillTx/>
                <a:latin typeface="Segoe UI" pitchFamily="34"/>
                <a:ea typeface="Calibri" pitchFamily="34"/>
                <a:cs typeface="Times New Roman" pitchFamily="18"/>
              </a:rPr>
              <a:t>R</a:t>
            </a:r>
            <a:r>
              <a:rPr lang="en-GB" sz="1800" b="1" i="0" u="none" strike="noStrike" kern="1200" cap="none" spc="0" baseline="-25000">
                <a:solidFill>
                  <a:srgbClr val="374151"/>
                </a:solidFill>
                <a:uFillTx/>
                <a:latin typeface="Segoe UI" pitchFamily="34"/>
                <a:ea typeface="Calibri" pitchFamily="34"/>
                <a:cs typeface="Times New Roman" pitchFamily="18"/>
              </a:rPr>
              <a:t>flare</a:t>
            </a:r>
            <a:endParaRPr lang="en-GB" sz="1800" b="1" i="0" u="none" strike="noStrike" kern="1200" cap="none" spc="0" baseline="0">
              <a:solidFill>
                <a:srgbClr val="000000"/>
              </a:solidFill>
              <a:uFillTx/>
              <a:latin typeface="Calibri" pitchFamily="34"/>
              <a:ea typeface="Calibri" pitchFamily="34"/>
              <a:cs typeface="Times New Roman" pitchFamily="18"/>
            </a:endParaRPr>
          </a:p>
        </p:txBody>
      </p:sp>
      <p:sp>
        <p:nvSpPr>
          <p:cNvPr id="16" name="TextBox 36">
            <a:extLst>
              <a:ext uri="{FF2B5EF4-FFF2-40B4-BE49-F238E27FC236}">
                <a16:creationId xmlns:a16="http://schemas.microsoft.com/office/drawing/2014/main" id="{F6270A62-1FC2-8C63-789D-CF22CE94C563}"/>
              </a:ext>
            </a:extLst>
          </p:cNvPr>
          <p:cNvSpPr txBox="1"/>
          <p:nvPr/>
        </p:nvSpPr>
        <p:spPr>
          <a:xfrm>
            <a:off x="4968310" y="3036100"/>
            <a:ext cx="756748"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a:solidFill>
                  <a:srgbClr val="374151"/>
                </a:solidFill>
                <a:uFillTx/>
                <a:latin typeface="Segoe UI" pitchFamily="34"/>
                <a:ea typeface="Calibri" pitchFamily="34"/>
                <a:cs typeface="Times New Roman" pitchFamily="18"/>
              </a:rPr>
              <a:t>H</a:t>
            </a:r>
            <a:r>
              <a:rPr lang="en-GB" sz="1800" b="1" i="0" u="none" strike="noStrike" kern="1200" cap="none" spc="0" baseline="-25000">
                <a:solidFill>
                  <a:srgbClr val="374151"/>
                </a:solidFill>
                <a:uFillTx/>
                <a:latin typeface="Segoe UI" pitchFamily="34"/>
                <a:ea typeface="Calibri" pitchFamily="34"/>
                <a:cs typeface="Times New Roman" pitchFamily="18"/>
              </a:rPr>
              <a:t>rim</a:t>
            </a:r>
            <a:endParaRPr lang="en-GB" sz="1800" b="1" i="0" u="none" strike="noStrike" kern="1200" cap="none" spc="0" baseline="0">
              <a:solidFill>
                <a:srgbClr val="000000"/>
              </a:solidFill>
              <a:uFillTx/>
              <a:latin typeface="Calibri" pitchFamily="34"/>
              <a:ea typeface="Calibri" pitchFamily="34"/>
              <a:cs typeface="Times New Roman" pitchFamily="18"/>
            </a:endParaRPr>
          </a:p>
        </p:txBody>
      </p:sp>
      <p:cxnSp>
        <p:nvCxnSpPr>
          <p:cNvPr id="17" name="Straight Arrow Connector 46">
            <a:extLst>
              <a:ext uri="{FF2B5EF4-FFF2-40B4-BE49-F238E27FC236}">
                <a16:creationId xmlns:a16="http://schemas.microsoft.com/office/drawing/2014/main" id="{49AC40A6-FE3F-1847-E7FA-066F1F31FC37}"/>
              </a:ext>
            </a:extLst>
          </p:cNvPr>
          <p:cNvCxnSpPr/>
          <p:nvPr/>
        </p:nvCxnSpPr>
        <p:spPr>
          <a:xfrm>
            <a:off x="5052050" y="2978795"/>
            <a:ext cx="9" cy="454584"/>
          </a:xfrm>
          <a:prstGeom prst="straightConnector1">
            <a:avLst/>
          </a:prstGeom>
          <a:noFill/>
          <a:ln w="6345" cap="flat">
            <a:solidFill>
              <a:srgbClr val="000000"/>
            </a:solidFill>
            <a:prstDash val="solid"/>
            <a:miter/>
            <a:headEnd type="arrow"/>
            <a:tailEnd type="arrow"/>
          </a:ln>
        </p:spPr>
      </p:cxnSp>
      <p:sp>
        <p:nvSpPr>
          <p:cNvPr id="18" name="TextBox 58">
            <a:extLst>
              <a:ext uri="{FF2B5EF4-FFF2-40B4-BE49-F238E27FC236}">
                <a16:creationId xmlns:a16="http://schemas.microsoft.com/office/drawing/2014/main" id="{A3E4DC47-E075-04FC-99DB-C8E1AE91D387}"/>
              </a:ext>
            </a:extLst>
          </p:cNvPr>
          <p:cNvSpPr txBox="1"/>
          <p:nvPr/>
        </p:nvSpPr>
        <p:spPr>
          <a:xfrm>
            <a:off x="5938717" y="3254377"/>
            <a:ext cx="1097371" cy="26160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100" b="0" i="0" u="none" strike="noStrike" kern="1200" cap="none" spc="0" baseline="0">
                <a:solidFill>
                  <a:srgbClr val="374151"/>
                </a:solidFill>
                <a:uFillTx/>
                <a:latin typeface="Segoe UI" pitchFamily="34"/>
                <a:ea typeface="Calibri" pitchFamily="34"/>
                <a:cs typeface="Times New Roman" pitchFamily="18"/>
              </a:rPr>
              <a:t>Diffusion</a:t>
            </a:r>
            <a:endParaRPr lang="en-GB" sz="1100" b="0" i="0" u="none" strike="noStrike" kern="1200" cap="none" spc="0" baseline="0">
              <a:solidFill>
                <a:srgbClr val="000000"/>
              </a:solidFill>
              <a:uFillTx/>
              <a:latin typeface="Calibri" pitchFamily="34"/>
              <a:ea typeface="Calibri" pitchFamily="34"/>
              <a:cs typeface="Times New Roman" pitchFamily="18"/>
            </a:endParaRPr>
          </a:p>
        </p:txBody>
      </p:sp>
      <p:cxnSp>
        <p:nvCxnSpPr>
          <p:cNvPr id="19" name="Straight Arrow Connector 59">
            <a:extLst>
              <a:ext uri="{FF2B5EF4-FFF2-40B4-BE49-F238E27FC236}">
                <a16:creationId xmlns:a16="http://schemas.microsoft.com/office/drawing/2014/main" id="{06C252D1-2B56-34A8-244B-D36A113813E8}"/>
              </a:ext>
            </a:extLst>
          </p:cNvPr>
          <p:cNvCxnSpPr>
            <a:endCxn id="18" idx="3"/>
          </p:cNvCxnSpPr>
          <p:nvPr/>
        </p:nvCxnSpPr>
        <p:spPr>
          <a:xfrm flipV="1">
            <a:off x="6674617" y="3385181"/>
            <a:ext cx="361480" cy="16990"/>
          </a:xfrm>
          <a:prstGeom prst="straightConnector1">
            <a:avLst/>
          </a:prstGeom>
          <a:noFill/>
          <a:ln w="9528" cap="flat">
            <a:solidFill>
              <a:srgbClr val="000000"/>
            </a:solidFill>
            <a:prstDash val="solid"/>
            <a:round/>
            <a:tailEnd type="arrow"/>
          </a:ln>
        </p:spPr>
      </p:cxnSp>
      <p:cxnSp>
        <p:nvCxnSpPr>
          <p:cNvPr id="21" name="Straight Arrow Connector 67">
            <a:extLst>
              <a:ext uri="{FF2B5EF4-FFF2-40B4-BE49-F238E27FC236}">
                <a16:creationId xmlns:a16="http://schemas.microsoft.com/office/drawing/2014/main" id="{DC475DFF-234C-6261-9012-1293C07A6740}"/>
              </a:ext>
            </a:extLst>
          </p:cNvPr>
          <p:cNvCxnSpPr>
            <a:cxnSpLocks/>
          </p:cNvCxnSpPr>
          <p:nvPr/>
        </p:nvCxnSpPr>
        <p:spPr>
          <a:xfrm>
            <a:off x="9218907" y="2238588"/>
            <a:ext cx="0" cy="1122005"/>
          </a:xfrm>
          <a:prstGeom prst="straightConnector1">
            <a:avLst/>
          </a:prstGeom>
          <a:noFill/>
          <a:ln w="6345" cap="flat">
            <a:solidFill>
              <a:srgbClr val="000000"/>
            </a:solidFill>
            <a:prstDash val="solid"/>
            <a:miter/>
            <a:headEnd type="arrow"/>
            <a:tailEnd type="arrow"/>
          </a:ln>
        </p:spPr>
      </p:cxnSp>
      <p:sp>
        <p:nvSpPr>
          <p:cNvPr id="22" name="TextBox 69">
            <a:extLst>
              <a:ext uri="{FF2B5EF4-FFF2-40B4-BE49-F238E27FC236}">
                <a16:creationId xmlns:a16="http://schemas.microsoft.com/office/drawing/2014/main" id="{9E8DA227-9072-7906-F929-1E8AFE472407}"/>
              </a:ext>
            </a:extLst>
          </p:cNvPr>
          <p:cNvSpPr txBox="1"/>
          <p:nvPr/>
        </p:nvSpPr>
        <p:spPr>
          <a:xfrm>
            <a:off x="6487402" y="1795268"/>
            <a:ext cx="2040629" cy="64633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a:solidFill>
                  <a:srgbClr val="374151"/>
                </a:solidFill>
                <a:uFillTx/>
                <a:latin typeface="Segoe UI" pitchFamily="34"/>
                <a:ea typeface="Calibri" pitchFamily="34"/>
                <a:cs typeface="Times New Roman" pitchFamily="18"/>
              </a:rPr>
              <a:t>No stellar illumination</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23" name="TextBox 70">
            <a:extLst>
              <a:ext uri="{FF2B5EF4-FFF2-40B4-BE49-F238E27FC236}">
                <a16:creationId xmlns:a16="http://schemas.microsoft.com/office/drawing/2014/main" id="{4BCA22BD-ADAF-92DC-9359-D03FAED6073A}"/>
              </a:ext>
            </a:extLst>
          </p:cNvPr>
          <p:cNvSpPr txBox="1"/>
          <p:nvPr/>
        </p:nvSpPr>
        <p:spPr>
          <a:xfrm>
            <a:off x="1688046" y="3769705"/>
            <a:ext cx="661459" cy="369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a:solidFill>
                  <a:srgbClr val="374151"/>
                </a:solidFill>
                <a:uFillTx/>
                <a:latin typeface="Segoe UI" pitchFamily="34"/>
                <a:ea typeface="Calibri" pitchFamily="34"/>
                <a:cs typeface="Times New Roman" pitchFamily="18"/>
              </a:rPr>
              <a:t>Star</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24" name="TextBox 71">
            <a:extLst>
              <a:ext uri="{FF2B5EF4-FFF2-40B4-BE49-F238E27FC236}">
                <a16:creationId xmlns:a16="http://schemas.microsoft.com/office/drawing/2014/main" id="{C56662CF-1B79-A3A6-F9A9-B2ABDBBF33EC}"/>
              </a:ext>
            </a:extLst>
          </p:cNvPr>
          <p:cNvSpPr txBox="1"/>
          <p:nvPr/>
        </p:nvSpPr>
        <p:spPr>
          <a:xfrm>
            <a:off x="9377620" y="5416310"/>
            <a:ext cx="204062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a:solidFill>
                  <a:srgbClr val="374151"/>
                </a:solidFill>
                <a:uFillTx/>
                <a:latin typeface="Segoe UI" pitchFamily="34"/>
                <a:ea typeface="Calibri" pitchFamily="34"/>
                <a:cs typeface="Times New Roman" pitchFamily="18"/>
              </a:rPr>
              <a:t>Flared disc</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25" name="TextBox 72">
            <a:extLst>
              <a:ext uri="{FF2B5EF4-FFF2-40B4-BE49-F238E27FC236}">
                <a16:creationId xmlns:a16="http://schemas.microsoft.com/office/drawing/2014/main" id="{76CB61E1-CAC2-A726-7F04-480EC1ED873C}"/>
              </a:ext>
            </a:extLst>
          </p:cNvPr>
          <p:cNvSpPr txBox="1"/>
          <p:nvPr/>
        </p:nvSpPr>
        <p:spPr>
          <a:xfrm>
            <a:off x="10942048" y="3360593"/>
            <a:ext cx="756748"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a:solidFill>
                  <a:srgbClr val="374151"/>
                </a:solidFill>
                <a:uFillTx/>
                <a:latin typeface="Segoe UI" pitchFamily="34"/>
                <a:ea typeface="Calibri" pitchFamily="34"/>
                <a:cs typeface="Times New Roman" pitchFamily="18"/>
              </a:rPr>
              <a:t>R</a:t>
            </a:r>
            <a:endParaRPr lang="en-GB" sz="1800" b="1" i="0" u="none" strike="noStrike" kern="1200" cap="none" spc="0" baseline="0">
              <a:solidFill>
                <a:srgbClr val="000000"/>
              </a:solidFill>
              <a:uFillTx/>
              <a:latin typeface="Calibri" pitchFamily="34"/>
              <a:ea typeface="Calibri" pitchFamily="34"/>
              <a:cs typeface="Times New Roman" pitchFamily="18"/>
            </a:endParaRPr>
          </a:p>
        </p:txBody>
      </p:sp>
      <p:sp>
        <p:nvSpPr>
          <p:cNvPr id="26" name="TextBox 74">
            <a:extLst>
              <a:ext uri="{FF2B5EF4-FFF2-40B4-BE49-F238E27FC236}">
                <a16:creationId xmlns:a16="http://schemas.microsoft.com/office/drawing/2014/main" id="{F06339B4-77D3-37D8-8523-3F58CEB28C85}"/>
              </a:ext>
            </a:extLst>
          </p:cNvPr>
          <p:cNvSpPr txBox="1"/>
          <p:nvPr/>
        </p:nvSpPr>
        <p:spPr>
          <a:xfrm>
            <a:off x="2771548" y="2361297"/>
            <a:ext cx="2040629" cy="64633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a:solidFill>
                  <a:srgbClr val="374151"/>
                </a:solidFill>
                <a:uFillTx/>
                <a:latin typeface="Segoe UI" pitchFamily="34"/>
                <a:ea typeface="Calibri" pitchFamily="34"/>
                <a:cs typeface="Times New Roman" pitchFamily="18"/>
              </a:rPr>
              <a:t>Optically Thin Gas</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27" name="TextBox 75">
            <a:extLst>
              <a:ext uri="{FF2B5EF4-FFF2-40B4-BE49-F238E27FC236}">
                <a16:creationId xmlns:a16="http://schemas.microsoft.com/office/drawing/2014/main" id="{5A28CD47-CD21-B2C1-4D79-5DE369C03393}"/>
              </a:ext>
            </a:extLst>
          </p:cNvPr>
          <p:cNvSpPr txBox="1"/>
          <p:nvPr/>
        </p:nvSpPr>
        <p:spPr>
          <a:xfrm>
            <a:off x="6143250" y="5427430"/>
            <a:ext cx="2117777" cy="369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b="1" i="0" u="none" strike="noStrike" kern="1200" cap="none" spc="0" baseline="0" dirty="0">
                <a:solidFill>
                  <a:srgbClr val="374151"/>
                </a:solidFill>
                <a:uFillTx/>
                <a:latin typeface="Segoe UI" pitchFamily="34"/>
                <a:ea typeface="Calibri" pitchFamily="34"/>
                <a:cs typeface="Times New Roman" pitchFamily="18"/>
              </a:rPr>
              <a:t>Shadowed region</a:t>
            </a:r>
            <a:endParaRPr lang="en-GB" b="1" i="0" u="none" strike="noStrike" kern="1200" cap="none" spc="0" baseline="0" dirty="0">
              <a:solidFill>
                <a:srgbClr val="000000"/>
              </a:solidFill>
              <a:uFillTx/>
              <a:latin typeface="Calibri" pitchFamily="34"/>
              <a:ea typeface="Calibri" pitchFamily="34"/>
              <a:cs typeface="Times New Roman" pitchFamily="18"/>
            </a:endParaRPr>
          </a:p>
        </p:txBody>
      </p:sp>
      <p:sp>
        <p:nvSpPr>
          <p:cNvPr id="28" name="TextBox 76">
            <a:extLst>
              <a:ext uri="{FF2B5EF4-FFF2-40B4-BE49-F238E27FC236}">
                <a16:creationId xmlns:a16="http://schemas.microsoft.com/office/drawing/2014/main" id="{27F24A0C-061D-E429-164F-70AB83C951C1}"/>
              </a:ext>
            </a:extLst>
          </p:cNvPr>
          <p:cNvSpPr txBox="1"/>
          <p:nvPr/>
        </p:nvSpPr>
        <p:spPr>
          <a:xfrm>
            <a:off x="1940320" y="5427430"/>
            <a:ext cx="204062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a:solidFill>
                  <a:srgbClr val="374151"/>
                </a:solidFill>
                <a:uFillTx/>
                <a:latin typeface="Segoe UI" pitchFamily="34"/>
                <a:ea typeface="Calibri" pitchFamily="34"/>
                <a:cs typeface="Times New Roman" pitchFamily="18"/>
              </a:rPr>
              <a:t>Gaseous disc</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29" name="TextBox 28">
            <a:extLst>
              <a:ext uri="{FF2B5EF4-FFF2-40B4-BE49-F238E27FC236}">
                <a16:creationId xmlns:a16="http://schemas.microsoft.com/office/drawing/2014/main" id="{6E502356-0E1E-CCCE-274A-069BDA782AC4}"/>
              </a:ext>
            </a:extLst>
          </p:cNvPr>
          <p:cNvSpPr txBox="1"/>
          <p:nvPr/>
        </p:nvSpPr>
        <p:spPr>
          <a:xfrm>
            <a:off x="9181436" y="2689918"/>
            <a:ext cx="467531" cy="369332"/>
          </a:xfrm>
          <a:prstGeom prst="rect">
            <a:avLst/>
          </a:prstGeom>
          <a:noFill/>
        </p:spPr>
        <p:txBody>
          <a:bodyPr wrap="square">
            <a:spAutoFit/>
          </a:bodyPr>
          <a:lstStyle/>
          <a:p>
            <a:r>
              <a:rPr lang="en-GB" sz="1800" b="1" i="0" u="none" strike="noStrike" kern="1200" cap="none" spc="0" baseline="0" dirty="0">
                <a:solidFill>
                  <a:srgbClr val="374151"/>
                </a:solidFill>
                <a:uFillTx/>
                <a:latin typeface="Segoe UI" pitchFamily="34"/>
                <a:ea typeface="Calibri" pitchFamily="34"/>
                <a:cs typeface="Times New Roman" pitchFamily="18"/>
              </a:rPr>
              <a:t>H</a:t>
            </a:r>
            <a:r>
              <a:rPr lang="en-GB" sz="1800" b="1" i="0" u="none" strike="noStrike" kern="1200" cap="none" spc="0" baseline="-25000" dirty="0">
                <a:solidFill>
                  <a:srgbClr val="374151"/>
                </a:solidFill>
                <a:uFillTx/>
                <a:latin typeface="Segoe UI" pitchFamily="34"/>
                <a:ea typeface="Calibri" pitchFamily="34"/>
                <a:cs typeface="Times New Roman" pitchFamily="18"/>
              </a:rPr>
              <a:t>s</a:t>
            </a:r>
            <a:endParaRPr lang="en-GB"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24">
            <a:extLst>
              <a:ext uri="{FF2B5EF4-FFF2-40B4-BE49-F238E27FC236}">
                <a16:creationId xmlns:a16="http://schemas.microsoft.com/office/drawing/2014/main" id="{BAA90AFB-C280-1072-767D-D585C08ED3AB}"/>
              </a:ext>
            </a:extLst>
          </p:cNvPr>
          <p:cNvSpPr/>
          <p:nvPr/>
        </p:nvSpPr>
        <p:spPr>
          <a:xfrm rot="16200004">
            <a:off x="3123412" y="2058619"/>
            <a:ext cx="1066263" cy="2740228"/>
          </a:xfrm>
          <a:custGeom>
            <a:avLst/>
            <a:gdLst>
              <a:gd name="f0" fmla="val 10800000"/>
              <a:gd name="f1" fmla="val 5400000"/>
              <a:gd name="f2" fmla="val 180"/>
              <a:gd name="f3" fmla="val w"/>
              <a:gd name="f4" fmla="val h"/>
              <a:gd name="f5" fmla="val ss"/>
              <a:gd name="f6" fmla="val 0"/>
              <a:gd name="f7" fmla="val 5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gradFill>
            <a:gsLst>
              <a:gs pos="0">
                <a:srgbClr val="F6F8FC"/>
              </a:gs>
              <a:gs pos="100000">
                <a:srgbClr val="ABC0E4"/>
              </a:gs>
            </a:gsLst>
            <a:path path="rect">
              <a:fillToRect l="100000" t="100000"/>
            </a:path>
          </a:gradFill>
          <a:ln w="12701" cap="flat">
            <a:solidFill>
              <a:srgbClr val="DAE3F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5" name="Freeform: Shape 6">
            <a:extLst>
              <a:ext uri="{FF2B5EF4-FFF2-40B4-BE49-F238E27FC236}">
                <a16:creationId xmlns:a16="http://schemas.microsoft.com/office/drawing/2014/main" id="{9ABCA864-AB9F-51C5-AF60-9C4503B1FDD6}"/>
              </a:ext>
            </a:extLst>
          </p:cNvPr>
          <p:cNvSpPr/>
          <p:nvPr/>
        </p:nvSpPr>
        <p:spPr>
          <a:xfrm>
            <a:off x="5001283" y="3585865"/>
            <a:ext cx="6487960" cy="2497738"/>
          </a:xfrm>
          <a:custGeom>
            <a:avLst/>
            <a:gdLst>
              <a:gd name="f0" fmla="val 10800000"/>
              <a:gd name="f1" fmla="val 5400000"/>
              <a:gd name="f2" fmla="val 180"/>
              <a:gd name="f3" fmla="val w"/>
              <a:gd name="f4" fmla="val h"/>
              <a:gd name="f5" fmla="val 0"/>
              <a:gd name="f6" fmla="val 6604000"/>
              <a:gd name="f7" fmla="val 2497737"/>
              <a:gd name="f8" fmla="val 4241800"/>
              <a:gd name="f9" fmla="val 1024537"/>
              <a:gd name="f10" fmla="val 3587750"/>
              <a:gd name="f11" fmla="val 613904"/>
              <a:gd name="f12" fmla="val 3386667"/>
              <a:gd name="f13" fmla="val 150354"/>
              <a:gd name="f14" fmla="val 2679700"/>
              <a:gd name="f15" fmla="val 33937"/>
              <a:gd name="f16" fmla="val 1972733"/>
              <a:gd name="f17" fmla="+- 0 0 82480"/>
              <a:gd name="f18" fmla="val 986366"/>
              <a:gd name="f19" fmla="val 121778"/>
              <a:gd name="f20" fmla="val 326037"/>
              <a:gd name="f21" fmla="+- 0 0 -90"/>
              <a:gd name="f22" fmla="*/ f3 1 6604000"/>
              <a:gd name="f23" fmla="*/ f4 1 2497737"/>
              <a:gd name="f24" fmla="+- f7 0 f5"/>
              <a:gd name="f25" fmla="+- f6 0 f5"/>
              <a:gd name="f26" fmla="*/ f21 f0 1"/>
              <a:gd name="f27" fmla="*/ f25 1 6604000"/>
              <a:gd name="f28" fmla="*/ f24 1 2497737"/>
              <a:gd name="f29" fmla="*/ 6604000 f25 1"/>
              <a:gd name="f30" fmla="*/ 2497737 f24 1"/>
              <a:gd name="f31" fmla="*/ 4241800 f25 1"/>
              <a:gd name="f32" fmla="*/ 1024537 f24 1"/>
              <a:gd name="f33" fmla="*/ 2679700 f25 1"/>
              <a:gd name="f34" fmla="*/ 33937 f24 1"/>
              <a:gd name="f35" fmla="*/ 0 f25 1"/>
              <a:gd name="f36" fmla="*/ 326037 f24 1"/>
              <a:gd name="f37" fmla="*/ f26 1 f2"/>
              <a:gd name="f38" fmla="*/ f29 1 6604000"/>
              <a:gd name="f39" fmla="*/ f30 1 2497737"/>
              <a:gd name="f40" fmla="*/ f31 1 6604000"/>
              <a:gd name="f41" fmla="*/ f32 1 2497737"/>
              <a:gd name="f42" fmla="*/ f33 1 6604000"/>
              <a:gd name="f43" fmla="*/ f34 1 2497737"/>
              <a:gd name="f44" fmla="*/ f35 1 6604000"/>
              <a:gd name="f45" fmla="*/ f36 1 2497737"/>
              <a:gd name="f46" fmla="*/ f5 1 f27"/>
              <a:gd name="f47" fmla="*/ f6 1 f27"/>
              <a:gd name="f48" fmla="*/ f5 1 f28"/>
              <a:gd name="f49" fmla="*/ f7 1 f28"/>
              <a:gd name="f50" fmla="+- f37 0 f1"/>
              <a:gd name="f51" fmla="*/ f38 1 f27"/>
              <a:gd name="f52" fmla="*/ f39 1 f28"/>
              <a:gd name="f53" fmla="*/ f40 1 f27"/>
              <a:gd name="f54" fmla="*/ f41 1 f28"/>
              <a:gd name="f55" fmla="*/ f42 1 f27"/>
              <a:gd name="f56" fmla="*/ f43 1 f28"/>
              <a:gd name="f57" fmla="*/ f44 1 f27"/>
              <a:gd name="f58" fmla="*/ f45 1 f28"/>
              <a:gd name="f59" fmla="*/ f46 f22 1"/>
              <a:gd name="f60" fmla="*/ f47 f22 1"/>
              <a:gd name="f61" fmla="*/ f49 f23 1"/>
              <a:gd name="f62" fmla="*/ f48 f23 1"/>
              <a:gd name="f63" fmla="*/ f51 f22 1"/>
              <a:gd name="f64" fmla="*/ f52 f23 1"/>
              <a:gd name="f65" fmla="*/ f53 f22 1"/>
              <a:gd name="f66" fmla="*/ f54 f23 1"/>
              <a:gd name="f67" fmla="*/ f55 f22 1"/>
              <a:gd name="f68" fmla="*/ f56 f23 1"/>
              <a:gd name="f69" fmla="*/ f57 f22 1"/>
              <a:gd name="f70" fmla="*/ f58 f23 1"/>
            </a:gdLst>
            <a:ahLst/>
            <a:cxnLst>
              <a:cxn ang="3cd4">
                <a:pos x="hc" y="t"/>
              </a:cxn>
              <a:cxn ang="0">
                <a:pos x="r" y="vc"/>
              </a:cxn>
              <a:cxn ang="cd4">
                <a:pos x="hc" y="b"/>
              </a:cxn>
              <a:cxn ang="cd2">
                <a:pos x="l" y="vc"/>
              </a:cxn>
              <a:cxn ang="f50">
                <a:pos x="f63" y="f64"/>
              </a:cxn>
              <a:cxn ang="f50">
                <a:pos x="f65" y="f66"/>
              </a:cxn>
              <a:cxn ang="f50">
                <a:pos x="f67" y="f68"/>
              </a:cxn>
              <a:cxn ang="f50">
                <a:pos x="f69" y="f70"/>
              </a:cxn>
            </a:cxnLst>
            <a:rect l="f59" t="f62" r="f60" b="f61"/>
            <a:pathLst>
              <a:path w="6604000" h="2497737">
                <a:moveTo>
                  <a:pt x="f6" y="f7"/>
                </a:moveTo>
                <a:lnTo>
                  <a:pt x="f8" y="f9"/>
                </a:lnTo>
                <a:cubicBezTo>
                  <a:pt x="f10" y="f11"/>
                  <a:pt x="f12" y="f13"/>
                  <a:pt x="f14" y="f15"/>
                </a:cubicBezTo>
                <a:cubicBezTo>
                  <a:pt x="f16" y="f17"/>
                  <a:pt x="f18" y="f19"/>
                  <a:pt x="f5" y="f20"/>
                </a:cubicBezTo>
              </a:path>
            </a:pathLst>
          </a:custGeom>
          <a:noFill/>
          <a:ln w="38103"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6" name="Freeform: Shape 7">
            <a:extLst>
              <a:ext uri="{FF2B5EF4-FFF2-40B4-BE49-F238E27FC236}">
                <a16:creationId xmlns:a16="http://schemas.microsoft.com/office/drawing/2014/main" id="{224B9AE7-6718-3F69-674C-A61B7F8DF363}"/>
              </a:ext>
            </a:extLst>
          </p:cNvPr>
          <p:cNvSpPr/>
          <p:nvPr/>
        </p:nvSpPr>
        <p:spPr>
          <a:xfrm flipV="1">
            <a:off x="5001274" y="774697"/>
            <a:ext cx="6487969" cy="2497738"/>
          </a:xfrm>
          <a:custGeom>
            <a:avLst/>
            <a:gdLst>
              <a:gd name="f0" fmla="val 10800000"/>
              <a:gd name="f1" fmla="val 5400000"/>
              <a:gd name="f2" fmla="val 180"/>
              <a:gd name="f3" fmla="val w"/>
              <a:gd name="f4" fmla="val h"/>
              <a:gd name="f5" fmla="val 0"/>
              <a:gd name="f6" fmla="val 6604000"/>
              <a:gd name="f7" fmla="val 2497737"/>
              <a:gd name="f8" fmla="val 4241800"/>
              <a:gd name="f9" fmla="val 1024537"/>
              <a:gd name="f10" fmla="val 3587750"/>
              <a:gd name="f11" fmla="val 613904"/>
              <a:gd name="f12" fmla="val 3386667"/>
              <a:gd name="f13" fmla="val 150354"/>
              <a:gd name="f14" fmla="val 2679700"/>
              <a:gd name="f15" fmla="val 33937"/>
              <a:gd name="f16" fmla="val 1972733"/>
              <a:gd name="f17" fmla="+- 0 0 82480"/>
              <a:gd name="f18" fmla="val 986366"/>
              <a:gd name="f19" fmla="val 121778"/>
              <a:gd name="f20" fmla="val 326037"/>
              <a:gd name="f21" fmla="+- 0 0 -90"/>
              <a:gd name="f22" fmla="*/ f3 1 6604000"/>
              <a:gd name="f23" fmla="*/ f4 1 2497737"/>
              <a:gd name="f24" fmla="+- f7 0 f5"/>
              <a:gd name="f25" fmla="+- f6 0 f5"/>
              <a:gd name="f26" fmla="*/ f21 f0 1"/>
              <a:gd name="f27" fmla="*/ f25 1 6604000"/>
              <a:gd name="f28" fmla="*/ f24 1 2497737"/>
              <a:gd name="f29" fmla="*/ 6604000 f25 1"/>
              <a:gd name="f30" fmla="*/ 2497737 f24 1"/>
              <a:gd name="f31" fmla="*/ 4241800 f25 1"/>
              <a:gd name="f32" fmla="*/ 1024537 f24 1"/>
              <a:gd name="f33" fmla="*/ 2679700 f25 1"/>
              <a:gd name="f34" fmla="*/ 33937 f24 1"/>
              <a:gd name="f35" fmla="*/ 0 f25 1"/>
              <a:gd name="f36" fmla="*/ 326037 f24 1"/>
              <a:gd name="f37" fmla="*/ f26 1 f2"/>
              <a:gd name="f38" fmla="*/ f29 1 6604000"/>
              <a:gd name="f39" fmla="*/ f30 1 2497737"/>
              <a:gd name="f40" fmla="*/ f31 1 6604000"/>
              <a:gd name="f41" fmla="*/ f32 1 2497737"/>
              <a:gd name="f42" fmla="*/ f33 1 6604000"/>
              <a:gd name="f43" fmla="*/ f34 1 2497737"/>
              <a:gd name="f44" fmla="*/ f35 1 6604000"/>
              <a:gd name="f45" fmla="*/ f36 1 2497737"/>
              <a:gd name="f46" fmla="*/ f5 1 f27"/>
              <a:gd name="f47" fmla="*/ f6 1 f27"/>
              <a:gd name="f48" fmla="*/ f5 1 f28"/>
              <a:gd name="f49" fmla="*/ f7 1 f28"/>
              <a:gd name="f50" fmla="+- f37 0 f1"/>
              <a:gd name="f51" fmla="*/ f38 1 f27"/>
              <a:gd name="f52" fmla="*/ f39 1 f28"/>
              <a:gd name="f53" fmla="*/ f40 1 f27"/>
              <a:gd name="f54" fmla="*/ f41 1 f28"/>
              <a:gd name="f55" fmla="*/ f42 1 f27"/>
              <a:gd name="f56" fmla="*/ f43 1 f28"/>
              <a:gd name="f57" fmla="*/ f44 1 f27"/>
              <a:gd name="f58" fmla="*/ f45 1 f28"/>
              <a:gd name="f59" fmla="*/ f46 f22 1"/>
              <a:gd name="f60" fmla="*/ f47 f22 1"/>
              <a:gd name="f61" fmla="*/ f49 f23 1"/>
              <a:gd name="f62" fmla="*/ f48 f23 1"/>
              <a:gd name="f63" fmla="*/ f51 f22 1"/>
              <a:gd name="f64" fmla="*/ f52 f23 1"/>
              <a:gd name="f65" fmla="*/ f53 f22 1"/>
              <a:gd name="f66" fmla="*/ f54 f23 1"/>
              <a:gd name="f67" fmla="*/ f55 f22 1"/>
              <a:gd name="f68" fmla="*/ f56 f23 1"/>
              <a:gd name="f69" fmla="*/ f57 f22 1"/>
              <a:gd name="f70" fmla="*/ f58 f23 1"/>
            </a:gdLst>
            <a:ahLst/>
            <a:cxnLst>
              <a:cxn ang="3cd4">
                <a:pos x="hc" y="t"/>
              </a:cxn>
              <a:cxn ang="0">
                <a:pos x="r" y="vc"/>
              </a:cxn>
              <a:cxn ang="cd4">
                <a:pos x="hc" y="b"/>
              </a:cxn>
              <a:cxn ang="cd2">
                <a:pos x="l" y="vc"/>
              </a:cxn>
              <a:cxn ang="f50">
                <a:pos x="f63" y="f64"/>
              </a:cxn>
              <a:cxn ang="f50">
                <a:pos x="f65" y="f66"/>
              </a:cxn>
              <a:cxn ang="f50">
                <a:pos x="f67" y="f68"/>
              </a:cxn>
              <a:cxn ang="f50">
                <a:pos x="f69" y="f70"/>
              </a:cxn>
            </a:cxnLst>
            <a:rect l="f59" t="f62" r="f60" b="f61"/>
            <a:pathLst>
              <a:path w="6604000" h="2497737">
                <a:moveTo>
                  <a:pt x="f6" y="f7"/>
                </a:moveTo>
                <a:lnTo>
                  <a:pt x="f8" y="f9"/>
                </a:lnTo>
                <a:cubicBezTo>
                  <a:pt x="f10" y="f11"/>
                  <a:pt x="f12" y="f13"/>
                  <a:pt x="f14" y="f15"/>
                </a:cubicBezTo>
                <a:cubicBezTo>
                  <a:pt x="f16" y="f17"/>
                  <a:pt x="f18" y="f19"/>
                  <a:pt x="f5" y="f20"/>
                </a:cubicBezTo>
              </a:path>
            </a:pathLst>
          </a:custGeom>
          <a:noFill/>
          <a:ln w="38103"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cxnSp>
        <p:nvCxnSpPr>
          <p:cNvPr id="7" name="Straight Connector 9">
            <a:extLst>
              <a:ext uri="{FF2B5EF4-FFF2-40B4-BE49-F238E27FC236}">
                <a16:creationId xmlns:a16="http://schemas.microsoft.com/office/drawing/2014/main" id="{D73F398C-8B40-9816-800C-715B0C69567F}"/>
              </a:ext>
            </a:extLst>
          </p:cNvPr>
          <p:cNvCxnSpPr/>
          <p:nvPr/>
        </p:nvCxnSpPr>
        <p:spPr>
          <a:xfrm flipV="1">
            <a:off x="2051054" y="3402171"/>
            <a:ext cx="9133502" cy="26829"/>
          </a:xfrm>
          <a:prstGeom prst="straightConnector1">
            <a:avLst/>
          </a:prstGeom>
          <a:noFill/>
          <a:ln w="9528" cap="flat">
            <a:solidFill>
              <a:srgbClr val="5B9BD5"/>
            </a:solidFill>
            <a:prstDash val="solid"/>
            <a:round/>
            <a:tailEnd type="arrow"/>
          </a:ln>
        </p:spPr>
      </p:cxnSp>
      <p:cxnSp>
        <p:nvCxnSpPr>
          <p:cNvPr id="8" name="Straight Connector 13">
            <a:extLst>
              <a:ext uri="{FF2B5EF4-FFF2-40B4-BE49-F238E27FC236}">
                <a16:creationId xmlns:a16="http://schemas.microsoft.com/office/drawing/2014/main" id="{F1D31550-9D5B-DC84-CFB2-0D11C7E07752}"/>
              </a:ext>
            </a:extLst>
          </p:cNvPr>
          <p:cNvCxnSpPr/>
          <p:nvPr/>
        </p:nvCxnSpPr>
        <p:spPr>
          <a:xfrm flipV="1">
            <a:off x="2051054" y="2256821"/>
            <a:ext cx="7085713" cy="1172179"/>
          </a:xfrm>
          <a:prstGeom prst="straightConnector1">
            <a:avLst/>
          </a:prstGeom>
          <a:noFill/>
          <a:ln w="19046" cap="flat">
            <a:solidFill>
              <a:srgbClr val="4472C4"/>
            </a:solidFill>
            <a:custDash>
              <a:ds d="300063" sp="300063"/>
            </a:custDash>
            <a:miter/>
          </a:ln>
        </p:spPr>
      </p:cxnSp>
      <p:cxnSp>
        <p:nvCxnSpPr>
          <p:cNvPr id="9" name="Straight Connector 16">
            <a:extLst>
              <a:ext uri="{FF2B5EF4-FFF2-40B4-BE49-F238E27FC236}">
                <a16:creationId xmlns:a16="http://schemas.microsoft.com/office/drawing/2014/main" id="{1807B1C8-BA4F-9ECD-0FB3-87106666BDFA}"/>
              </a:ext>
            </a:extLst>
          </p:cNvPr>
          <p:cNvCxnSpPr>
            <a:endCxn id="5" idx="5"/>
          </p:cNvCxnSpPr>
          <p:nvPr/>
        </p:nvCxnSpPr>
        <p:spPr>
          <a:xfrm>
            <a:off x="1974162" y="3416298"/>
            <a:ext cx="7194380" cy="1194097"/>
          </a:xfrm>
          <a:prstGeom prst="straightConnector1">
            <a:avLst/>
          </a:prstGeom>
          <a:noFill/>
          <a:ln w="19046" cap="flat">
            <a:solidFill>
              <a:srgbClr val="4472C4"/>
            </a:solidFill>
            <a:custDash>
              <a:ds d="300063" sp="300063"/>
            </a:custDash>
            <a:miter/>
          </a:ln>
        </p:spPr>
      </p:cxnSp>
      <p:cxnSp>
        <p:nvCxnSpPr>
          <p:cNvPr id="10" name="Straight Connector 21">
            <a:extLst>
              <a:ext uri="{FF2B5EF4-FFF2-40B4-BE49-F238E27FC236}">
                <a16:creationId xmlns:a16="http://schemas.microsoft.com/office/drawing/2014/main" id="{9E40121D-28D0-C243-6449-DA5584E10C48}"/>
              </a:ext>
            </a:extLst>
          </p:cNvPr>
          <p:cNvCxnSpPr/>
          <p:nvPr/>
        </p:nvCxnSpPr>
        <p:spPr>
          <a:xfrm>
            <a:off x="5001274" y="2946251"/>
            <a:ext cx="0" cy="965497"/>
          </a:xfrm>
          <a:prstGeom prst="straightConnector1">
            <a:avLst/>
          </a:prstGeom>
          <a:noFill/>
          <a:ln w="28575" cap="flat">
            <a:solidFill>
              <a:srgbClr val="4472C4"/>
            </a:solidFill>
            <a:prstDash val="solid"/>
            <a:miter/>
          </a:ln>
        </p:spPr>
      </p:cxnSp>
      <p:cxnSp>
        <p:nvCxnSpPr>
          <p:cNvPr id="11" name="Straight Connector 26">
            <a:extLst>
              <a:ext uri="{FF2B5EF4-FFF2-40B4-BE49-F238E27FC236}">
                <a16:creationId xmlns:a16="http://schemas.microsoft.com/office/drawing/2014/main" id="{5FF338E2-C017-7767-8520-A65F5631CD75}"/>
              </a:ext>
            </a:extLst>
          </p:cNvPr>
          <p:cNvCxnSpPr/>
          <p:nvPr/>
        </p:nvCxnSpPr>
        <p:spPr>
          <a:xfrm>
            <a:off x="5001274" y="1405167"/>
            <a:ext cx="0" cy="4022263"/>
          </a:xfrm>
          <a:prstGeom prst="straightConnector1">
            <a:avLst/>
          </a:prstGeom>
          <a:noFill/>
          <a:ln w="6345" cap="flat">
            <a:solidFill>
              <a:srgbClr val="4472C4"/>
            </a:solidFill>
            <a:custDash>
              <a:ds d="300173" sp="300173"/>
            </a:custDash>
            <a:miter/>
          </a:ln>
        </p:spPr>
      </p:cxnSp>
      <p:cxnSp>
        <p:nvCxnSpPr>
          <p:cNvPr id="12" name="Straight Connector 28">
            <a:extLst>
              <a:ext uri="{FF2B5EF4-FFF2-40B4-BE49-F238E27FC236}">
                <a16:creationId xmlns:a16="http://schemas.microsoft.com/office/drawing/2014/main" id="{E4737A09-30D5-161B-0E6B-02A8214DB08E}"/>
              </a:ext>
            </a:extLst>
          </p:cNvPr>
          <p:cNvCxnSpPr/>
          <p:nvPr/>
        </p:nvCxnSpPr>
        <p:spPr>
          <a:xfrm>
            <a:off x="9136767" y="1210583"/>
            <a:ext cx="0" cy="4022263"/>
          </a:xfrm>
          <a:prstGeom prst="straightConnector1">
            <a:avLst/>
          </a:prstGeom>
          <a:noFill/>
          <a:ln w="6345" cap="flat">
            <a:solidFill>
              <a:srgbClr val="4472C4"/>
            </a:solidFill>
            <a:custDash>
              <a:ds d="300173" sp="300173"/>
            </a:custDash>
            <a:miter/>
          </a:ln>
        </p:spPr>
      </p:cxnSp>
      <p:sp>
        <p:nvSpPr>
          <p:cNvPr id="13" name="Oval 5">
            <a:extLst>
              <a:ext uri="{FF2B5EF4-FFF2-40B4-BE49-F238E27FC236}">
                <a16:creationId xmlns:a16="http://schemas.microsoft.com/office/drawing/2014/main" id="{0EE4DB8F-07CE-1102-ED22-A63ABAC26DB5}"/>
              </a:ext>
            </a:extLst>
          </p:cNvPr>
          <p:cNvSpPr/>
          <p:nvPr/>
        </p:nvSpPr>
        <p:spPr>
          <a:xfrm>
            <a:off x="1752603" y="3130548"/>
            <a:ext cx="596902" cy="59690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14" name="Freeform: Shape 29">
            <a:extLst>
              <a:ext uri="{FF2B5EF4-FFF2-40B4-BE49-F238E27FC236}">
                <a16:creationId xmlns:a16="http://schemas.microsoft.com/office/drawing/2014/main" id="{C58E95FE-95C7-65BF-936E-29B298596936}"/>
              </a:ext>
            </a:extLst>
          </p:cNvPr>
          <p:cNvSpPr/>
          <p:nvPr/>
        </p:nvSpPr>
        <p:spPr>
          <a:xfrm>
            <a:off x="5026657" y="3621005"/>
            <a:ext cx="6350389" cy="2443834"/>
          </a:xfrm>
          <a:custGeom>
            <a:avLst/>
            <a:gdLst>
              <a:gd name="f0" fmla="val 10800000"/>
              <a:gd name="f1" fmla="val 5400000"/>
              <a:gd name="f2" fmla="val 180"/>
              <a:gd name="f3" fmla="val w"/>
              <a:gd name="f4" fmla="val h"/>
              <a:gd name="f5" fmla="val 0"/>
              <a:gd name="f6" fmla="val 6604000"/>
              <a:gd name="f7" fmla="val 2497737"/>
              <a:gd name="f8" fmla="val 4241800"/>
              <a:gd name="f9" fmla="val 1024537"/>
              <a:gd name="f10" fmla="val 3587750"/>
              <a:gd name="f11" fmla="val 613904"/>
              <a:gd name="f12" fmla="val 3386667"/>
              <a:gd name="f13" fmla="val 150354"/>
              <a:gd name="f14" fmla="val 2679700"/>
              <a:gd name="f15" fmla="val 33937"/>
              <a:gd name="f16" fmla="val 1972733"/>
              <a:gd name="f17" fmla="+- 0 0 82480"/>
              <a:gd name="f18" fmla="val 986366"/>
              <a:gd name="f19" fmla="val 121778"/>
              <a:gd name="f20" fmla="val 326037"/>
              <a:gd name="f21" fmla="+- 0 0 -90"/>
              <a:gd name="f22" fmla="*/ f3 1 6604000"/>
              <a:gd name="f23" fmla="*/ f4 1 2497737"/>
              <a:gd name="f24" fmla="+- f7 0 f5"/>
              <a:gd name="f25" fmla="+- f6 0 f5"/>
              <a:gd name="f26" fmla="*/ f21 f0 1"/>
              <a:gd name="f27" fmla="*/ f25 1 6604000"/>
              <a:gd name="f28" fmla="*/ f24 1 2497737"/>
              <a:gd name="f29" fmla="*/ 6604000 f25 1"/>
              <a:gd name="f30" fmla="*/ 2497737 f24 1"/>
              <a:gd name="f31" fmla="*/ 4241800 f25 1"/>
              <a:gd name="f32" fmla="*/ 1024537 f24 1"/>
              <a:gd name="f33" fmla="*/ 2679700 f25 1"/>
              <a:gd name="f34" fmla="*/ 33937 f24 1"/>
              <a:gd name="f35" fmla="*/ 0 f25 1"/>
              <a:gd name="f36" fmla="*/ 326037 f24 1"/>
              <a:gd name="f37" fmla="*/ f26 1 f2"/>
              <a:gd name="f38" fmla="*/ f29 1 6604000"/>
              <a:gd name="f39" fmla="*/ f30 1 2497737"/>
              <a:gd name="f40" fmla="*/ f31 1 6604000"/>
              <a:gd name="f41" fmla="*/ f32 1 2497737"/>
              <a:gd name="f42" fmla="*/ f33 1 6604000"/>
              <a:gd name="f43" fmla="*/ f34 1 2497737"/>
              <a:gd name="f44" fmla="*/ f35 1 6604000"/>
              <a:gd name="f45" fmla="*/ f36 1 2497737"/>
              <a:gd name="f46" fmla="*/ f5 1 f27"/>
              <a:gd name="f47" fmla="*/ f6 1 f27"/>
              <a:gd name="f48" fmla="*/ f5 1 f28"/>
              <a:gd name="f49" fmla="*/ f7 1 f28"/>
              <a:gd name="f50" fmla="+- f37 0 f1"/>
              <a:gd name="f51" fmla="*/ f38 1 f27"/>
              <a:gd name="f52" fmla="*/ f39 1 f28"/>
              <a:gd name="f53" fmla="*/ f40 1 f27"/>
              <a:gd name="f54" fmla="*/ f41 1 f28"/>
              <a:gd name="f55" fmla="*/ f42 1 f27"/>
              <a:gd name="f56" fmla="*/ f43 1 f28"/>
              <a:gd name="f57" fmla="*/ f44 1 f27"/>
              <a:gd name="f58" fmla="*/ f45 1 f28"/>
              <a:gd name="f59" fmla="*/ f46 f22 1"/>
              <a:gd name="f60" fmla="*/ f47 f22 1"/>
              <a:gd name="f61" fmla="*/ f49 f23 1"/>
              <a:gd name="f62" fmla="*/ f48 f23 1"/>
              <a:gd name="f63" fmla="*/ f51 f22 1"/>
              <a:gd name="f64" fmla="*/ f52 f23 1"/>
              <a:gd name="f65" fmla="*/ f53 f22 1"/>
              <a:gd name="f66" fmla="*/ f54 f23 1"/>
              <a:gd name="f67" fmla="*/ f55 f22 1"/>
              <a:gd name="f68" fmla="*/ f56 f23 1"/>
              <a:gd name="f69" fmla="*/ f57 f22 1"/>
              <a:gd name="f70" fmla="*/ f58 f23 1"/>
            </a:gdLst>
            <a:ahLst/>
            <a:cxnLst>
              <a:cxn ang="3cd4">
                <a:pos x="hc" y="t"/>
              </a:cxn>
              <a:cxn ang="0">
                <a:pos x="r" y="vc"/>
              </a:cxn>
              <a:cxn ang="cd4">
                <a:pos x="hc" y="b"/>
              </a:cxn>
              <a:cxn ang="cd2">
                <a:pos x="l" y="vc"/>
              </a:cxn>
              <a:cxn ang="f50">
                <a:pos x="f63" y="f64"/>
              </a:cxn>
              <a:cxn ang="f50">
                <a:pos x="f65" y="f66"/>
              </a:cxn>
              <a:cxn ang="f50">
                <a:pos x="f67" y="f68"/>
              </a:cxn>
              <a:cxn ang="f50">
                <a:pos x="f69" y="f70"/>
              </a:cxn>
            </a:cxnLst>
            <a:rect l="f59" t="f62" r="f60" b="f61"/>
            <a:pathLst>
              <a:path w="6604000" h="2497737">
                <a:moveTo>
                  <a:pt x="f6" y="f7"/>
                </a:moveTo>
                <a:lnTo>
                  <a:pt x="f8" y="f9"/>
                </a:lnTo>
                <a:cubicBezTo>
                  <a:pt x="f10" y="f11"/>
                  <a:pt x="f12" y="f13"/>
                  <a:pt x="f14" y="f15"/>
                </a:cubicBezTo>
                <a:cubicBezTo>
                  <a:pt x="f16" y="f17"/>
                  <a:pt x="f18" y="f19"/>
                  <a:pt x="f5" y="f20"/>
                </a:cubicBezTo>
              </a:path>
            </a:pathLst>
          </a:custGeom>
          <a:noFill/>
          <a:ln w="38103" cap="flat">
            <a:solidFill>
              <a:srgbClr val="B4C7E7"/>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15" name="Freeform: Shape 30">
            <a:extLst>
              <a:ext uri="{FF2B5EF4-FFF2-40B4-BE49-F238E27FC236}">
                <a16:creationId xmlns:a16="http://schemas.microsoft.com/office/drawing/2014/main" id="{793EB439-75F8-0DA3-233E-36923AF18652}"/>
              </a:ext>
            </a:extLst>
          </p:cNvPr>
          <p:cNvSpPr/>
          <p:nvPr/>
        </p:nvSpPr>
        <p:spPr>
          <a:xfrm flipV="1">
            <a:off x="5026657" y="695136"/>
            <a:ext cx="6487960" cy="2539700"/>
          </a:xfrm>
          <a:custGeom>
            <a:avLst/>
            <a:gdLst>
              <a:gd name="f0" fmla="val 10800000"/>
              <a:gd name="f1" fmla="val 5400000"/>
              <a:gd name="f2" fmla="val 180"/>
              <a:gd name="f3" fmla="val w"/>
              <a:gd name="f4" fmla="val h"/>
              <a:gd name="f5" fmla="val 0"/>
              <a:gd name="f6" fmla="val 6604000"/>
              <a:gd name="f7" fmla="val 2497737"/>
              <a:gd name="f8" fmla="val 4241800"/>
              <a:gd name="f9" fmla="val 1024537"/>
              <a:gd name="f10" fmla="val 3587750"/>
              <a:gd name="f11" fmla="val 613904"/>
              <a:gd name="f12" fmla="val 3386667"/>
              <a:gd name="f13" fmla="val 150354"/>
              <a:gd name="f14" fmla="val 2679700"/>
              <a:gd name="f15" fmla="val 33937"/>
              <a:gd name="f16" fmla="val 1972733"/>
              <a:gd name="f17" fmla="+- 0 0 82480"/>
              <a:gd name="f18" fmla="val 986366"/>
              <a:gd name="f19" fmla="val 121778"/>
              <a:gd name="f20" fmla="val 326037"/>
              <a:gd name="f21" fmla="+- 0 0 -90"/>
              <a:gd name="f22" fmla="*/ f3 1 6604000"/>
              <a:gd name="f23" fmla="*/ f4 1 2497737"/>
              <a:gd name="f24" fmla="+- f7 0 f5"/>
              <a:gd name="f25" fmla="+- f6 0 f5"/>
              <a:gd name="f26" fmla="*/ f21 f0 1"/>
              <a:gd name="f27" fmla="*/ f25 1 6604000"/>
              <a:gd name="f28" fmla="*/ f24 1 2497737"/>
              <a:gd name="f29" fmla="*/ 6604000 f25 1"/>
              <a:gd name="f30" fmla="*/ 2497737 f24 1"/>
              <a:gd name="f31" fmla="*/ 4241800 f25 1"/>
              <a:gd name="f32" fmla="*/ 1024537 f24 1"/>
              <a:gd name="f33" fmla="*/ 2679700 f25 1"/>
              <a:gd name="f34" fmla="*/ 33937 f24 1"/>
              <a:gd name="f35" fmla="*/ 0 f25 1"/>
              <a:gd name="f36" fmla="*/ 326037 f24 1"/>
              <a:gd name="f37" fmla="*/ f26 1 f2"/>
              <a:gd name="f38" fmla="*/ f29 1 6604000"/>
              <a:gd name="f39" fmla="*/ f30 1 2497737"/>
              <a:gd name="f40" fmla="*/ f31 1 6604000"/>
              <a:gd name="f41" fmla="*/ f32 1 2497737"/>
              <a:gd name="f42" fmla="*/ f33 1 6604000"/>
              <a:gd name="f43" fmla="*/ f34 1 2497737"/>
              <a:gd name="f44" fmla="*/ f35 1 6604000"/>
              <a:gd name="f45" fmla="*/ f36 1 2497737"/>
              <a:gd name="f46" fmla="*/ f5 1 f27"/>
              <a:gd name="f47" fmla="*/ f6 1 f27"/>
              <a:gd name="f48" fmla="*/ f5 1 f28"/>
              <a:gd name="f49" fmla="*/ f7 1 f28"/>
              <a:gd name="f50" fmla="+- f37 0 f1"/>
              <a:gd name="f51" fmla="*/ f38 1 f27"/>
              <a:gd name="f52" fmla="*/ f39 1 f28"/>
              <a:gd name="f53" fmla="*/ f40 1 f27"/>
              <a:gd name="f54" fmla="*/ f41 1 f28"/>
              <a:gd name="f55" fmla="*/ f42 1 f27"/>
              <a:gd name="f56" fmla="*/ f43 1 f28"/>
              <a:gd name="f57" fmla="*/ f44 1 f27"/>
              <a:gd name="f58" fmla="*/ f45 1 f28"/>
              <a:gd name="f59" fmla="*/ f46 f22 1"/>
              <a:gd name="f60" fmla="*/ f47 f22 1"/>
              <a:gd name="f61" fmla="*/ f49 f23 1"/>
              <a:gd name="f62" fmla="*/ f48 f23 1"/>
              <a:gd name="f63" fmla="*/ f51 f22 1"/>
              <a:gd name="f64" fmla="*/ f52 f23 1"/>
              <a:gd name="f65" fmla="*/ f53 f22 1"/>
              <a:gd name="f66" fmla="*/ f54 f23 1"/>
              <a:gd name="f67" fmla="*/ f55 f22 1"/>
              <a:gd name="f68" fmla="*/ f56 f23 1"/>
              <a:gd name="f69" fmla="*/ f57 f22 1"/>
              <a:gd name="f70" fmla="*/ f58 f23 1"/>
            </a:gdLst>
            <a:ahLst/>
            <a:cxnLst>
              <a:cxn ang="3cd4">
                <a:pos x="hc" y="t"/>
              </a:cxn>
              <a:cxn ang="0">
                <a:pos x="r" y="vc"/>
              </a:cxn>
              <a:cxn ang="cd4">
                <a:pos x="hc" y="b"/>
              </a:cxn>
              <a:cxn ang="cd2">
                <a:pos x="l" y="vc"/>
              </a:cxn>
              <a:cxn ang="f50">
                <a:pos x="f63" y="f64"/>
              </a:cxn>
              <a:cxn ang="f50">
                <a:pos x="f65" y="f66"/>
              </a:cxn>
              <a:cxn ang="f50">
                <a:pos x="f67" y="f68"/>
              </a:cxn>
              <a:cxn ang="f50">
                <a:pos x="f69" y="f70"/>
              </a:cxn>
            </a:cxnLst>
            <a:rect l="f59" t="f62" r="f60" b="f61"/>
            <a:pathLst>
              <a:path w="6604000" h="2497737">
                <a:moveTo>
                  <a:pt x="f6" y="f7"/>
                </a:moveTo>
                <a:lnTo>
                  <a:pt x="f8" y="f9"/>
                </a:lnTo>
                <a:cubicBezTo>
                  <a:pt x="f10" y="f11"/>
                  <a:pt x="f12" y="f13"/>
                  <a:pt x="f14" y="f15"/>
                </a:cubicBezTo>
                <a:cubicBezTo>
                  <a:pt x="f16" y="f17"/>
                  <a:pt x="f18" y="f19"/>
                  <a:pt x="f5" y="f20"/>
                </a:cubicBezTo>
              </a:path>
            </a:pathLst>
          </a:custGeom>
          <a:noFill/>
          <a:ln w="38103" cap="flat">
            <a:solidFill>
              <a:srgbClr val="B4C7E7"/>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16" name="Rectangle 32">
            <a:extLst>
              <a:ext uri="{FF2B5EF4-FFF2-40B4-BE49-F238E27FC236}">
                <a16:creationId xmlns:a16="http://schemas.microsoft.com/office/drawing/2014/main" id="{8B254052-663D-7232-0FF2-3B0D5E8DECEE}"/>
              </a:ext>
            </a:extLst>
          </p:cNvPr>
          <p:cNvSpPr/>
          <p:nvPr/>
        </p:nvSpPr>
        <p:spPr>
          <a:xfrm>
            <a:off x="4718980" y="5179966"/>
            <a:ext cx="591827" cy="369335"/>
          </a:xfrm>
          <a:prstGeom prst="rect">
            <a:avLst/>
          </a:prstGeom>
          <a:noFill/>
          <a:ln cap="flat">
            <a:noFill/>
            <a:prstDash val="solid"/>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a:solidFill>
                  <a:srgbClr val="374151"/>
                </a:solidFill>
                <a:uFillTx/>
                <a:latin typeface="Segoe UI" pitchFamily="34"/>
                <a:ea typeface="Calibri" pitchFamily="34"/>
                <a:cs typeface="Times New Roman" pitchFamily="18"/>
              </a:rPr>
              <a:t>R</a:t>
            </a:r>
            <a:r>
              <a:rPr lang="en-GB" sz="1800" b="1" i="0" u="none" strike="noStrike" kern="1200" cap="none" spc="0" baseline="-25000">
                <a:solidFill>
                  <a:srgbClr val="374151"/>
                </a:solidFill>
                <a:uFillTx/>
                <a:latin typeface="Segoe UI" pitchFamily="34"/>
                <a:ea typeface="Calibri" pitchFamily="34"/>
                <a:cs typeface="Times New Roman" pitchFamily="18"/>
              </a:rPr>
              <a:t>sub</a:t>
            </a:r>
            <a:endParaRPr lang="en-GB" sz="1800" b="1" i="0" u="none" strike="noStrike" kern="1200" cap="none" spc="0" baseline="0">
              <a:solidFill>
                <a:srgbClr val="000000"/>
              </a:solidFill>
              <a:uFillTx/>
              <a:latin typeface="Calibri" pitchFamily="34"/>
              <a:ea typeface="Calibri" pitchFamily="34"/>
              <a:cs typeface="Times New Roman" pitchFamily="18"/>
            </a:endParaRPr>
          </a:p>
        </p:txBody>
      </p:sp>
      <p:sp>
        <p:nvSpPr>
          <p:cNvPr id="17" name="TextBox 34">
            <a:extLst>
              <a:ext uri="{FF2B5EF4-FFF2-40B4-BE49-F238E27FC236}">
                <a16:creationId xmlns:a16="http://schemas.microsoft.com/office/drawing/2014/main" id="{05DCDA4E-9711-980F-D6EF-C6794DFE7E96}"/>
              </a:ext>
            </a:extLst>
          </p:cNvPr>
          <p:cNvSpPr txBox="1"/>
          <p:nvPr/>
        </p:nvSpPr>
        <p:spPr>
          <a:xfrm>
            <a:off x="8781220" y="5137117"/>
            <a:ext cx="774652"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a:solidFill>
                  <a:srgbClr val="374151"/>
                </a:solidFill>
                <a:uFillTx/>
                <a:latin typeface="Segoe UI" pitchFamily="34"/>
                <a:ea typeface="Calibri" pitchFamily="34"/>
                <a:cs typeface="Times New Roman" pitchFamily="18"/>
              </a:rPr>
              <a:t>R</a:t>
            </a:r>
            <a:r>
              <a:rPr lang="en-GB" sz="1800" b="1" i="0" u="none" strike="noStrike" kern="1200" cap="none" spc="0" baseline="-25000">
                <a:solidFill>
                  <a:srgbClr val="374151"/>
                </a:solidFill>
                <a:uFillTx/>
                <a:latin typeface="Segoe UI" pitchFamily="34"/>
                <a:ea typeface="Calibri" pitchFamily="34"/>
                <a:cs typeface="Times New Roman" pitchFamily="18"/>
              </a:rPr>
              <a:t>flare</a:t>
            </a:r>
            <a:endParaRPr lang="en-GB" sz="1800" b="1" i="0" u="none" strike="noStrike" kern="1200" cap="none" spc="0" baseline="0">
              <a:solidFill>
                <a:srgbClr val="000000"/>
              </a:solidFill>
              <a:uFillTx/>
              <a:latin typeface="Calibri" pitchFamily="34"/>
              <a:ea typeface="Calibri" pitchFamily="34"/>
              <a:cs typeface="Times New Roman" pitchFamily="18"/>
            </a:endParaRPr>
          </a:p>
        </p:txBody>
      </p:sp>
      <p:sp>
        <p:nvSpPr>
          <p:cNvPr id="18" name="TextBox 36">
            <a:extLst>
              <a:ext uri="{FF2B5EF4-FFF2-40B4-BE49-F238E27FC236}">
                <a16:creationId xmlns:a16="http://schemas.microsoft.com/office/drawing/2014/main" id="{333DF329-33EC-8105-A9F7-5DF66E11C822}"/>
              </a:ext>
            </a:extLst>
          </p:cNvPr>
          <p:cNvSpPr txBox="1"/>
          <p:nvPr/>
        </p:nvSpPr>
        <p:spPr>
          <a:xfrm>
            <a:off x="4968310" y="3036100"/>
            <a:ext cx="756748"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err="1">
                <a:solidFill>
                  <a:srgbClr val="374151"/>
                </a:solidFill>
                <a:uFillTx/>
                <a:latin typeface="Segoe UI" pitchFamily="34"/>
                <a:ea typeface="Calibri" pitchFamily="34"/>
                <a:cs typeface="Times New Roman" pitchFamily="18"/>
              </a:rPr>
              <a:t>H</a:t>
            </a:r>
            <a:r>
              <a:rPr lang="en-GB" sz="1800" b="1" i="0" u="none" strike="noStrike" kern="1200" cap="none" spc="0" baseline="-25000" dirty="0" err="1">
                <a:solidFill>
                  <a:srgbClr val="374151"/>
                </a:solidFill>
                <a:uFillTx/>
                <a:latin typeface="Segoe UI" pitchFamily="34"/>
                <a:ea typeface="Calibri" pitchFamily="34"/>
                <a:cs typeface="Times New Roman" pitchFamily="18"/>
              </a:rPr>
              <a:t>rim</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cxnSp>
        <p:nvCxnSpPr>
          <p:cNvPr id="19" name="Straight Arrow Connector 46">
            <a:extLst>
              <a:ext uri="{FF2B5EF4-FFF2-40B4-BE49-F238E27FC236}">
                <a16:creationId xmlns:a16="http://schemas.microsoft.com/office/drawing/2014/main" id="{B616FAE2-C3D9-D496-A5F1-D1D500C98C40}"/>
              </a:ext>
            </a:extLst>
          </p:cNvPr>
          <p:cNvCxnSpPr/>
          <p:nvPr/>
        </p:nvCxnSpPr>
        <p:spPr>
          <a:xfrm>
            <a:off x="5052050" y="2978795"/>
            <a:ext cx="9" cy="454584"/>
          </a:xfrm>
          <a:prstGeom prst="straightConnector1">
            <a:avLst/>
          </a:prstGeom>
          <a:noFill/>
          <a:ln w="6345" cap="flat">
            <a:solidFill>
              <a:srgbClr val="000000"/>
            </a:solidFill>
            <a:prstDash val="solid"/>
            <a:miter/>
            <a:headEnd type="arrow"/>
            <a:tailEnd type="arrow"/>
          </a:ln>
        </p:spPr>
      </p:cxnSp>
      <p:sp>
        <p:nvSpPr>
          <p:cNvPr id="20" name="TextBox 58">
            <a:extLst>
              <a:ext uri="{FF2B5EF4-FFF2-40B4-BE49-F238E27FC236}">
                <a16:creationId xmlns:a16="http://schemas.microsoft.com/office/drawing/2014/main" id="{A67376C7-19E1-8809-1CEC-5E167AD4E2DE}"/>
              </a:ext>
            </a:extLst>
          </p:cNvPr>
          <p:cNvSpPr txBox="1"/>
          <p:nvPr/>
        </p:nvSpPr>
        <p:spPr>
          <a:xfrm>
            <a:off x="5938717" y="3254377"/>
            <a:ext cx="1097371" cy="26160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100" b="0" i="0" u="none" strike="noStrike" kern="1200" cap="none" spc="0" baseline="0">
                <a:solidFill>
                  <a:srgbClr val="374151"/>
                </a:solidFill>
                <a:uFillTx/>
                <a:latin typeface="Segoe UI" pitchFamily="34"/>
                <a:ea typeface="Calibri" pitchFamily="34"/>
                <a:cs typeface="Times New Roman" pitchFamily="18"/>
              </a:rPr>
              <a:t>Diffusion</a:t>
            </a:r>
            <a:endParaRPr lang="en-GB" sz="1100" b="0" i="0" u="none" strike="noStrike" kern="1200" cap="none" spc="0" baseline="0">
              <a:solidFill>
                <a:srgbClr val="000000"/>
              </a:solidFill>
              <a:uFillTx/>
              <a:latin typeface="Calibri" pitchFamily="34"/>
              <a:ea typeface="Calibri" pitchFamily="34"/>
              <a:cs typeface="Times New Roman" pitchFamily="18"/>
            </a:endParaRPr>
          </a:p>
        </p:txBody>
      </p:sp>
      <p:cxnSp>
        <p:nvCxnSpPr>
          <p:cNvPr id="21" name="Straight Arrow Connector 59">
            <a:extLst>
              <a:ext uri="{FF2B5EF4-FFF2-40B4-BE49-F238E27FC236}">
                <a16:creationId xmlns:a16="http://schemas.microsoft.com/office/drawing/2014/main" id="{A721CCBB-2C7B-2CC3-86A8-C304E8CF992E}"/>
              </a:ext>
            </a:extLst>
          </p:cNvPr>
          <p:cNvCxnSpPr>
            <a:endCxn id="20" idx="3"/>
          </p:cNvCxnSpPr>
          <p:nvPr/>
        </p:nvCxnSpPr>
        <p:spPr>
          <a:xfrm flipV="1">
            <a:off x="6674617" y="3385181"/>
            <a:ext cx="361480" cy="16990"/>
          </a:xfrm>
          <a:prstGeom prst="straightConnector1">
            <a:avLst/>
          </a:prstGeom>
          <a:noFill/>
          <a:ln w="9528" cap="flat">
            <a:solidFill>
              <a:srgbClr val="000000"/>
            </a:solidFill>
            <a:prstDash val="solid"/>
            <a:round/>
            <a:tailEnd type="arrow"/>
          </a:ln>
        </p:spPr>
      </p:cxnSp>
      <p:cxnSp>
        <p:nvCxnSpPr>
          <p:cNvPr id="23" name="Straight Arrow Connector 67">
            <a:extLst>
              <a:ext uri="{FF2B5EF4-FFF2-40B4-BE49-F238E27FC236}">
                <a16:creationId xmlns:a16="http://schemas.microsoft.com/office/drawing/2014/main" id="{3E3CA413-AA45-C358-61E9-035A5ADD2BC6}"/>
              </a:ext>
            </a:extLst>
          </p:cNvPr>
          <p:cNvCxnSpPr/>
          <p:nvPr/>
        </p:nvCxnSpPr>
        <p:spPr>
          <a:xfrm>
            <a:off x="9218907" y="2238588"/>
            <a:ext cx="0" cy="1226384"/>
          </a:xfrm>
          <a:prstGeom prst="straightConnector1">
            <a:avLst/>
          </a:prstGeom>
          <a:noFill/>
          <a:ln w="6345" cap="flat">
            <a:solidFill>
              <a:srgbClr val="000000"/>
            </a:solidFill>
            <a:prstDash val="solid"/>
            <a:miter/>
            <a:headEnd type="arrow"/>
            <a:tailEnd type="arrow"/>
          </a:ln>
        </p:spPr>
      </p:cxnSp>
      <p:sp>
        <p:nvSpPr>
          <p:cNvPr id="25" name="TextBox 70">
            <a:extLst>
              <a:ext uri="{FF2B5EF4-FFF2-40B4-BE49-F238E27FC236}">
                <a16:creationId xmlns:a16="http://schemas.microsoft.com/office/drawing/2014/main" id="{2D889C4E-B5E5-8883-0717-BAC6F350463B}"/>
              </a:ext>
            </a:extLst>
          </p:cNvPr>
          <p:cNvSpPr txBox="1"/>
          <p:nvPr/>
        </p:nvSpPr>
        <p:spPr>
          <a:xfrm>
            <a:off x="1688046" y="3769705"/>
            <a:ext cx="661459" cy="369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a:solidFill>
                  <a:srgbClr val="374151"/>
                </a:solidFill>
                <a:uFillTx/>
                <a:latin typeface="Segoe UI" pitchFamily="34"/>
                <a:ea typeface="Calibri" pitchFamily="34"/>
                <a:cs typeface="Times New Roman" pitchFamily="18"/>
              </a:rPr>
              <a:t>Star</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26" name="TextBox 71">
            <a:extLst>
              <a:ext uri="{FF2B5EF4-FFF2-40B4-BE49-F238E27FC236}">
                <a16:creationId xmlns:a16="http://schemas.microsoft.com/office/drawing/2014/main" id="{9EBB25C9-953D-8514-C1CC-2DC9950AD79E}"/>
              </a:ext>
            </a:extLst>
          </p:cNvPr>
          <p:cNvSpPr txBox="1"/>
          <p:nvPr/>
        </p:nvSpPr>
        <p:spPr>
          <a:xfrm>
            <a:off x="9377620" y="5416310"/>
            <a:ext cx="204062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a:solidFill>
                  <a:srgbClr val="374151"/>
                </a:solidFill>
                <a:uFillTx/>
                <a:latin typeface="Segoe UI" pitchFamily="34"/>
                <a:ea typeface="Calibri" pitchFamily="34"/>
                <a:cs typeface="Times New Roman" pitchFamily="18"/>
              </a:rPr>
              <a:t>Flared disc</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27" name="TextBox 72">
            <a:extLst>
              <a:ext uri="{FF2B5EF4-FFF2-40B4-BE49-F238E27FC236}">
                <a16:creationId xmlns:a16="http://schemas.microsoft.com/office/drawing/2014/main" id="{6F1DB129-6CD2-E73B-1DF7-FFBC61EAE372}"/>
              </a:ext>
            </a:extLst>
          </p:cNvPr>
          <p:cNvSpPr txBox="1"/>
          <p:nvPr/>
        </p:nvSpPr>
        <p:spPr>
          <a:xfrm>
            <a:off x="10942048" y="3360593"/>
            <a:ext cx="756748"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a:solidFill>
                  <a:srgbClr val="374151"/>
                </a:solidFill>
                <a:uFillTx/>
                <a:latin typeface="Segoe UI" pitchFamily="34"/>
                <a:ea typeface="Calibri" pitchFamily="34"/>
                <a:cs typeface="Times New Roman" pitchFamily="18"/>
              </a:rPr>
              <a:t>R</a:t>
            </a:r>
            <a:endParaRPr lang="en-GB" sz="1800" b="1" i="0" u="none" strike="noStrike" kern="1200" cap="none" spc="0" baseline="0">
              <a:solidFill>
                <a:srgbClr val="000000"/>
              </a:solidFill>
              <a:uFillTx/>
              <a:latin typeface="Calibri" pitchFamily="34"/>
              <a:ea typeface="Calibri" pitchFamily="34"/>
              <a:cs typeface="Times New Roman" pitchFamily="18"/>
            </a:endParaRPr>
          </a:p>
        </p:txBody>
      </p:sp>
      <p:sp>
        <p:nvSpPr>
          <p:cNvPr id="28" name="TextBox 74">
            <a:extLst>
              <a:ext uri="{FF2B5EF4-FFF2-40B4-BE49-F238E27FC236}">
                <a16:creationId xmlns:a16="http://schemas.microsoft.com/office/drawing/2014/main" id="{568EDB99-5448-DEB4-CFC5-27F8FCB3E9C3}"/>
              </a:ext>
            </a:extLst>
          </p:cNvPr>
          <p:cNvSpPr txBox="1"/>
          <p:nvPr/>
        </p:nvSpPr>
        <p:spPr>
          <a:xfrm>
            <a:off x="3123237" y="1296317"/>
            <a:ext cx="1393844" cy="64633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a:solidFill>
                  <a:srgbClr val="374151"/>
                </a:solidFill>
                <a:uFillTx/>
                <a:latin typeface="Segoe UI" pitchFamily="34"/>
                <a:ea typeface="Calibri" pitchFamily="34"/>
                <a:cs typeface="Times New Roman" pitchFamily="18"/>
              </a:rPr>
              <a:t>Pure thin gas disc</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29" name="TextBox 75">
            <a:extLst>
              <a:ext uri="{FF2B5EF4-FFF2-40B4-BE49-F238E27FC236}">
                <a16:creationId xmlns:a16="http://schemas.microsoft.com/office/drawing/2014/main" id="{AFE52D78-03A1-9FEE-4154-29871E89795B}"/>
              </a:ext>
            </a:extLst>
          </p:cNvPr>
          <p:cNvSpPr txBox="1"/>
          <p:nvPr/>
        </p:nvSpPr>
        <p:spPr>
          <a:xfrm>
            <a:off x="6143250" y="5427430"/>
            <a:ext cx="2117777" cy="369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b="1" i="0" u="none" strike="noStrike" kern="1200" cap="none" spc="0" baseline="0" dirty="0">
                <a:solidFill>
                  <a:srgbClr val="374151"/>
                </a:solidFill>
                <a:uFillTx/>
                <a:latin typeface="Segoe UI" pitchFamily="34"/>
                <a:ea typeface="Calibri" pitchFamily="34"/>
                <a:cs typeface="Times New Roman" pitchFamily="18"/>
              </a:rPr>
              <a:t>Shadowed region</a:t>
            </a:r>
            <a:endParaRPr lang="en-GB" b="1" i="0" u="none" strike="noStrike" kern="1200" cap="none" spc="0" baseline="0" dirty="0">
              <a:solidFill>
                <a:srgbClr val="000000"/>
              </a:solidFill>
              <a:uFillTx/>
              <a:latin typeface="Calibri" pitchFamily="34"/>
              <a:ea typeface="Calibri" pitchFamily="34"/>
              <a:cs typeface="Times New Roman" pitchFamily="18"/>
            </a:endParaRPr>
          </a:p>
        </p:txBody>
      </p:sp>
      <p:sp>
        <p:nvSpPr>
          <p:cNvPr id="30" name="TextBox 76">
            <a:extLst>
              <a:ext uri="{FF2B5EF4-FFF2-40B4-BE49-F238E27FC236}">
                <a16:creationId xmlns:a16="http://schemas.microsoft.com/office/drawing/2014/main" id="{E35490A0-F8C1-4D3F-1005-646EE4FEA59B}"/>
              </a:ext>
            </a:extLst>
          </p:cNvPr>
          <p:cNvSpPr txBox="1"/>
          <p:nvPr/>
        </p:nvSpPr>
        <p:spPr>
          <a:xfrm>
            <a:off x="1940320" y="5427430"/>
            <a:ext cx="204062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a:solidFill>
                  <a:srgbClr val="374151"/>
                </a:solidFill>
                <a:uFillTx/>
                <a:latin typeface="Segoe UI" pitchFamily="34"/>
                <a:ea typeface="Calibri" pitchFamily="34"/>
                <a:cs typeface="Times New Roman" pitchFamily="18"/>
              </a:rPr>
              <a:t>Gaseous disc</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cxnSp>
        <p:nvCxnSpPr>
          <p:cNvPr id="33" name="Straight Arrow Connector 32">
            <a:extLst>
              <a:ext uri="{FF2B5EF4-FFF2-40B4-BE49-F238E27FC236}">
                <a16:creationId xmlns:a16="http://schemas.microsoft.com/office/drawing/2014/main" id="{271C87CF-2E47-D69B-31CB-C6A1459BE9DF}"/>
              </a:ext>
            </a:extLst>
          </p:cNvPr>
          <p:cNvCxnSpPr>
            <a:cxnSpLocks/>
          </p:cNvCxnSpPr>
          <p:nvPr/>
        </p:nvCxnSpPr>
        <p:spPr>
          <a:xfrm flipV="1">
            <a:off x="2418349" y="3404632"/>
            <a:ext cx="423765" cy="33079"/>
          </a:xfrm>
          <a:prstGeom prst="straightConnector1">
            <a:avLst/>
          </a:prstGeom>
          <a:ln>
            <a:solidFill>
              <a:srgbClr val="0070C0"/>
            </a:solidFill>
            <a:tailEnd type="triangle"/>
          </a:ln>
        </p:spPr>
        <p:style>
          <a:lnRef idx="2">
            <a:schemeClr val="accent4"/>
          </a:lnRef>
          <a:fillRef idx="0">
            <a:schemeClr val="accent4"/>
          </a:fillRef>
          <a:effectRef idx="1">
            <a:schemeClr val="accent4"/>
          </a:effectRef>
          <a:fontRef idx="minor">
            <a:schemeClr val="tx1"/>
          </a:fontRef>
        </p:style>
      </p:cxnSp>
      <p:cxnSp>
        <p:nvCxnSpPr>
          <p:cNvPr id="34" name="Straight Arrow Connector 33">
            <a:extLst>
              <a:ext uri="{FF2B5EF4-FFF2-40B4-BE49-F238E27FC236}">
                <a16:creationId xmlns:a16="http://schemas.microsoft.com/office/drawing/2014/main" id="{9EDD77E6-FCA8-4C3F-F194-669D24FE7035}"/>
              </a:ext>
            </a:extLst>
          </p:cNvPr>
          <p:cNvCxnSpPr>
            <a:cxnSpLocks/>
          </p:cNvCxnSpPr>
          <p:nvPr/>
        </p:nvCxnSpPr>
        <p:spPr>
          <a:xfrm flipV="1">
            <a:off x="2416113" y="3322782"/>
            <a:ext cx="672228" cy="75761"/>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436D344-DAF5-4BFE-E38F-944C1D31795E}"/>
              </a:ext>
            </a:extLst>
          </p:cNvPr>
          <p:cNvCxnSpPr>
            <a:cxnSpLocks/>
          </p:cNvCxnSpPr>
          <p:nvPr/>
        </p:nvCxnSpPr>
        <p:spPr>
          <a:xfrm flipV="1">
            <a:off x="2396906" y="3432984"/>
            <a:ext cx="839257" cy="5056"/>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5BB3DA3-F921-5D88-F0BE-8F1F84B41F2B}"/>
              </a:ext>
            </a:extLst>
          </p:cNvPr>
          <p:cNvCxnSpPr>
            <a:cxnSpLocks/>
          </p:cNvCxnSpPr>
          <p:nvPr/>
        </p:nvCxnSpPr>
        <p:spPr>
          <a:xfrm>
            <a:off x="2428441" y="3431111"/>
            <a:ext cx="976355" cy="1099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Freeform: Shape 37">
            <a:extLst>
              <a:ext uri="{FF2B5EF4-FFF2-40B4-BE49-F238E27FC236}">
                <a16:creationId xmlns:a16="http://schemas.microsoft.com/office/drawing/2014/main" id="{3DA0E1D1-1DF7-5C78-9388-8BAB57944161}"/>
              </a:ext>
            </a:extLst>
          </p:cNvPr>
          <p:cNvSpPr/>
          <p:nvPr/>
        </p:nvSpPr>
        <p:spPr>
          <a:xfrm>
            <a:off x="3640653" y="3725447"/>
            <a:ext cx="45719" cy="202172"/>
          </a:xfrm>
          <a:custGeom>
            <a:avLst/>
            <a:gdLst>
              <a:gd name="connsiteX0" fmla="*/ 156706 w 175546"/>
              <a:gd name="connsiteY0" fmla="*/ 0 h 427566"/>
              <a:gd name="connsiteX1" fmla="*/ 72 w 175546"/>
              <a:gd name="connsiteY1" fmla="*/ 76200 h 427566"/>
              <a:gd name="connsiteX2" fmla="*/ 173639 w 175546"/>
              <a:gd name="connsiteY2" fmla="*/ 177800 h 427566"/>
              <a:gd name="connsiteX3" fmla="*/ 93206 w 175546"/>
              <a:gd name="connsiteY3" fmla="*/ 300566 h 427566"/>
              <a:gd name="connsiteX4" fmla="*/ 101672 w 175546"/>
              <a:gd name="connsiteY4" fmla="*/ 427566 h 427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46" h="427566">
                <a:moveTo>
                  <a:pt x="156706" y="0"/>
                </a:moveTo>
                <a:cubicBezTo>
                  <a:pt x="76978" y="23283"/>
                  <a:pt x="-2750" y="46567"/>
                  <a:pt x="72" y="76200"/>
                </a:cubicBezTo>
                <a:cubicBezTo>
                  <a:pt x="2894" y="105833"/>
                  <a:pt x="158117" y="140406"/>
                  <a:pt x="173639" y="177800"/>
                </a:cubicBezTo>
                <a:cubicBezTo>
                  <a:pt x="189161" y="215194"/>
                  <a:pt x="105200" y="258938"/>
                  <a:pt x="93206" y="300566"/>
                </a:cubicBezTo>
                <a:cubicBezTo>
                  <a:pt x="81212" y="342194"/>
                  <a:pt x="100967" y="401460"/>
                  <a:pt x="101672" y="427566"/>
                </a:cubicBezTo>
              </a:path>
            </a:pathLst>
          </a:cu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42" name="Freeform: Shape 41">
            <a:extLst>
              <a:ext uri="{FF2B5EF4-FFF2-40B4-BE49-F238E27FC236}">
                <a16:creationId xmlns:a16="http://schemas.microsoft.com/office/drawing/2014/main" id="{984FF439-E743-7D7F-2A1D-E41216170FE7}"/>
              </a:ext>
            </a:extLst>
          </p:cNvPr>
          <p:cNvSpPr/>
          <p:nvPr/>
        </p:nvSpPr>
        <p:spPr>
          <a:xfrm rot="10647296">
            <a:off x="3577184" y="2956026"/>
            <a:ext cx="45719" cy="202172"/>
          </a:xfrm>
          <a:custGeom>
            <a:avLst/>
            <a:gdLst>
              <a:gd name="connsiteX0" fmla="*/ 156706 w 175546"/>
              <a:gd name="connsiteY0" fmla="*/ 0 h 427566"/>
              <a:gd name="connsiteX1" fmla="*/ 72 w 175546"/>
              <a:gd name="connsiteY1" fmla="*/ 76200 h 427566"/>
              <a:gd name="connsiteX2" fmla="*/ 173639 w 175546"/>
              <a:gd name="connsiteY2" fmla="*/ 177800 h 427566"/>
              <a:gd name="connsiteX3" fmla="*/ 93206 w 175546"/>
              <a:gd name="connsiteY3" fmla="*/ 300566 h 427566"/>
              <a:gd name="connsiteX4" fmla="*/ 101672 w 175546"/>
              <a:gd name="connsiteY4" fmla="*/ 427566 h 427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46" h="427566">
                <a:moveTo>
                  <a:pt x="156706" y="0"/>
                </a:moveTo>
                <a:cubicBezTo>
                  <a:pt x="76978" y="23283"/>
                  <a:pt x="-2750" y="46567"/>
                  <a:pt x="72" y="76200"/>
                </a:cubicBezTo>
                <a:cubicBezTo>
                  <a:pt x="2894" y="105833"/>
                  <a:pt x="158117" y="140406"/>
                  <a:pt x="173639" y="177800"/>
                </a:cubicBezTo>
                <a:cubicBezTo>
                  <a:pt x="189161" y="215194"/>
                  <a:pt x="105200" y="258938"/>
                  <a:pt x="93206" y="300566"/>
                </a:cubicBezTo>
                <a:cubicBezTo>
                  <a:pt x="81212" y="342194"/>
                  <a:pt x="100967" y="401460"/>
                  <a:pt x="101672" y="427566"/>
                </a:cubicBezTo>
              </a:path>
            </a:pathLst>
          </a:cu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45" name="Freeform: Shape 44">
            <a:extLst>
              <a:ext uri="{FF2B5EF4-FFF2-40B4-BE49-F238E27FC236}">
                <a16:creationId xmlns:a16="http://schemas.microsoft.com/office/drawing/2014/main" id="{EB889682-0965-234B-B150-20F436378786}"/>
              </a:ext>
            </a:extLst>
          </p:cNvPr>
          <p:cNvSpPr/>
          <p:nvPr/>
        </p:nvSpPr>
        <p:spPr>
          <a:xfrm>
            <a:off x="4501766" y="3357495"/>
            <a:ext cx="366106" cy="127352"/>
          </a:xfrm>
          <a:custGeom>
            <a:avLst/>
            <a:gdLst>
              <a:gd name="connsiteX0" fmla="*/ 0 w 660400"/>
              <a:gd name="connsiteY0" fmla="*/ 53978 h 135786"/>
              <a:gd name="connsiteX1" fmla="*/ 152400 w 660400"/>
              <a:gd name="connsiteY1" fmla="*/ 3178 h 135786"/>
              <a:gd name="connsiteX2" fmla="*/ 330200 w 660400"/>
              <a:gd name="connsiteY2" fmla="*/ 135258 h 135786"/>
              <a:gd name="connsiteX3" fmla="*/ 487680 w 660400"/>
              <a:gd name="connsiteY3" fmla="*/ 48898 h 135786"/>
              <a:gd name="connsiteX4" fmla="*/ 660400 w 660400"/>
              <a:gd name="connsiteY4" fmla="*/ 33658 h 13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135786">
                <a:moveTo>
                  <a:pt x="0" y="53978"/>
                </a:moveTo>
                <a:cubicBezTo>
                  <a:pt x="48683" y="21804"/>
                  <a:pt x="97367" y="-10369"/>
                  <a:pt x="152400" y="3178"/>
                </a:cubicBezTo>
                <a:cubicBezTo>
                  <a:pt x="207433" y="16725"/>
                  <a:pt x="274320" y="127638"/>
                  <a:pt x="330200" y="135258"/>
                </a:cubicBezTo>
                <a:cubicBezTo>
                  <a:pt x="386080" y="142878"/>
                  <a:pt x="432647" y="65831"/>
                  <a:pt x="487680" y="48898"/>
                </a:cubicBezTo>
                <a:cubicBezTo>
                  <a:pt x="542713" y="31965"/>
                  <a:pt x="601556" y="32811"/>
                  <a:pt x="660400" y="33658"/>
                </a:cubicBezTo>
              </a:path>
            </a:pathLst>
          </a:cu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solidFill>
                <a:srgbClr val="FF0000"/>
              </a:solidFill>
            </a:endParaRPr>
          </a:p>
        </p:txBody>
      </p:sp>
      <p:sp>
        <p:nvSpPr>
          <p:cNvPr id="46" name="Freeform: Shape 45">
            <a:extLst>
              <a:ext uri="{FF2B5EF4-FFF2-40B4-BE49-F238E27FC236}">
                <a16:creationId xmlns:a16="http://schemas.microsoft.com/office/drawing/2014/main" id="{87CC0515-0C60-E96E-83A8-63A9CEA6EE7B}"/>
              </a:ext>
            </a:extLst>
          </p:cNvPr>
          <p:cNvSpPr/>
          <p:nvPr/>
        </p:nvSpPr>
        <p:spPr>
          <a:xfrm>
            <a:off x="4482675" y="3114256"/>
            <a:ext cx="366106" cy="127352"/>
          </a:xfrm>
          <a:custGeom>
            <a:avLst/>
            <a:gdLst>
              <a:gd name="connsiteX0" fmla="*/ 0 w 660400"/>
              <a:gd name="connsiteY0" fmla="*/ 53978 h 135786"/>
              <a:gd name="connsiteX1" fmla="*/ 152400 w 660400"/>
              <a:gd name="connsiteY1" fmla="*/ 3178 h 135786"/>
              <a:gd name="connsiteX2" fmla="*/ 330200 w 660400"/>
              <a:gd name="connsiteY2" fmla="*/ 135258 h 135786"/>
              <a:gd name="connsiteX3" fmla="*/ 487680 w 660400"/>
              <a:gd name="connsiteY3" fmla="*/ 48898 h 135786"/>
              <a:gd name="connsiteX4" fmla="*/ 660400 w 660400"/>
              <a:gd name="connsiteY4" fmla="*/ 33658 h 13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135786">
                <a:moveTo>
                  <a:pt x="0" y="53978"/>
                </a:moveTo>
                <a:cubicBezTo>
                  <a:pt x="48683" y="21804"/>
                  <a:pt x="97367" y="-10369"/>
                  <a:pt x="152400" y="3178"/>
                </a:cubicBezTo>
                <a:cubicBezTo>
                  <a:pt x="207433" y="16725"/>
                  <a:pt x="274320" y="127638"/>
                  <a:pt x="330200" y="135258"/>
                </a:cubicBezTo>
                <a:cubicBezTo>
                  <a:pt x="386080" y="142878"/>
                  <a:pt x="432647" y="65831"/>
                  <a:pt x="487680" y="48898"/>
                </a:cubicBezTo>
                <a:cubicBezTo>
                  <a:pt x="542713" y="31965"/>
                  <a:pt x="601556" y="32811"/>
                  <a:pt x="660400" y="33658"/>
                </a:cubicBezTo>
              </a:path>
            </a:pathLst>
          </a:cu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solidFill>
                <a:srgbClr val="FF0000"/>
              </a:solidFill>
            </a:endParaRPr>
          </a:p>
        </p:txBody>
      </p:sp>
      <p:sp>
        <p:nvSpPr>
          <p:cNvPr id="47" name="Freeform: Shape 46">
            <a:extLst>
              <a:ext uri="{FF2B5EF4-FFF2-40B4-BE49-F238E27FC236}">
                <a16:creationId xmlns:a16="http://schemas.microsoft.com/office/drawing/2014/main" id="{70B4F86C-AF01-AD63-466A-F6CC157A7998}"/>
              </a:ext>
            </a:extLst>
          </p:cNvPr>
          <p:cNvSpPr/>
          <p:nvPr/>
        </p:nvSpPr>
        <p:spPr>
          <a:xfrm>
            <a:off x="4550926" y="3621005"/>
            <a:ext cx="366106" cy="127352"/>
          </a:xfrm>
          <a:custGeom>
            <a:avLst/>
            <a:gdLst>
              <a:gd name="connsiteX0" fmla="*/ 0 w 660400"/>
              <a:gd name="connsiteY0" fmla="*/ 53978 h 135786"/>
              <a:gd name="connsiteX1" fmla="*/ 152400 w 660400"/>
              <a:gd name="connsiteY1" fmla="*/ 3178 h 135786"/>
              <a:gd name="connsiteX2" fmla="*/ 330200 w 660400"/>
              <a:gd name="connsiteY2" fmla="*/ 135258 h 135786"/>
              <a:gd name="connsiteX3" fmla="*/ 487680 w 660400"/>
              <a:gd name="connsiteY3" fmla="*/ 48898 h 135786"/>
              <a:gd name="connsiteX4" fmla="*/ 660400 w 660400"/>
              <a:gd name="connsiteY4" fmla="*/ 33658 h 13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135786">
                <a:moveTo>
                  <a:pt x="0" y="53978"/>
                </a:moveTo>
                <a:cubicBezTo>
                  <a:pt x="48683" y="21804"/>
                  <a:pt x="97367" y="-10369"/>
                  <a:pt x="152400" y="3178"/>
                </a:cubicBezTo>
                <a:cubicBezTo>
                  <a:pt x="207433" y="16725"/>
                  <a:pt x="274320" y="127638"/>
                  <a:pt x="330200" y="135258"/>
                </a:cubicBezTo>
                <a:cubicBezTo>
                  <a:pt x="386080" y="142878"/>
                  <a:pt x="432647" y="65831"/>
                  <a:pt x="487680" y="48898"/>
                </a:cubicBezTo>
                <a:cubicBezTo>
                  <a:pt x="542713" y="31965"/>
                  <a:pt x="601556" y="32811"/>
                  <a:pt x="660400" y="33658"/>
                </a:cubicBezTo>
              </a:path>
            </a:pathLst>
          </a:cu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dirty="0">
              <a:solidFill>
                <a:srgbClr val="FF0000"/>
              </a:solidFill>
            </a:endParaRPr>
          </a:p>
        </p:txBody>
      </p:sp>
      <p:sp>
        <p:nvSpPr>
          <p:cNvPr id="48" name="Oval 5">
            <a:extLst>
              <a:ext uri="{FF2B5EF4-FFF2-40B4-BE49-F238E27FC236}">
                <a16:creationId xmlns:a16="http://schemas.microsoft.com/office/drawing/2014/main" id="{473BD148-86D7-7BAA-F173-3009411C295C}"/>
              </a:ext>
            </a:extLst>
          </p:cNvPr>
          <p:cNvSpPr/>
          <p:nvPr/>
        </p:nvSpPr>
        <p:spPr>
          <a:xfrm>
            <a:off x="1623623" y="960187"/>
            <a:ext cx="596902" cy="59690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51" name="Freeform: Shape 50">
            <a:extLst>
              <a:ext uri="{FF2B5EF4-FFF2-40B4-BE49-F238E27FC236}">
                <a16:creationId xmlns:a16="http://schemas.microsoft.com/office/drawing/2014/main" id="{6BB90518-8A70-B505-0B3D-CC2DDBBA549D}"/>
              </a:ext>
            </a:extLst>
          </p:cNvPr>
          <p:cNvSpPr/>
          <p:nvPr/>
        </p:nvSpPr>
        <p:spPr>
          <a:xfrm>
            <a:off x="3530492" y="3183009"/>
            <a:ext cx="45719" cy="202172"/>
          </a:xfrm>
          <a:custGeom>
            <a:avLst/>
            <a:gdLst>
              <a:gd name="connsiteX0" fmla="*/ 156706 w 175546"/>
              <a:gd name="connsiteY0" fmla="*/ 0 h 427566"/>
              <a:gd name="connsiteX1" fmla="*/ 72 w 175546"/>
              <a:gd name="connsiteY1" fmla="*/ 76200 h 427566"/>
              <a:gd name="connsiteX2" fmla="*/ 173639 w 175546"/>
              <a:gd name="connsiteY2" fmla="*/ 177800 h 427566"/>
              <a:gd name="connsiteX3" fmla="*/ 93206 w 175546"/>
              <a:gd name="connsiteY3" fmla="*/ 300566 h 427566"/>
              <a:gd name="connsiteX4" fmla="*/ 101672 w 175546"/>
              <a:gd name="connsiteY4" fmla="*/ 427566 h 427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46" h="427566">
                <a:moveTo>
                  <a:pt x="156706" y="0"/>
                </a:moveTo>
                <a:cubicBezTo>
                  <a:pt x="76978" y="23283"/>
                  <a:pt x="-2750" y="46567"/>
                  <a:pt x="72" y="76200"/>
                </a:cubicBezTo>
                <a:cubicBezTo>
                  <a:pt x="2894" y="105833"/>
                  <a:pt x="158117" y="140406"/>
                  <a:pt x="173639" y="177800"/>
                </a:cubicBezTo>
                <a:cubicBezTo>
                  <a:pt x="189161" y="215194"/>
                  <a:pt x="105200" y="258938"/>
                  <a:pt x="93206" y="300566"/>
                </a:cubicBezTo>
                <a:cubicBezTo>
                  <a:pt x="81212" y="342194"/>
                  <a:pt x="100967" y="401460"/>
                  <a:pt x="101672" y="427566"/>
                </a:cubicBezTo>
              </a:path>
            </a:pathLst>
          </a:cu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54" name="Freeform: Shape 53">
            <a:extLst>
              <a:ext uri="{FF2B5EF4-FFF2-40B4-BE49-F238E27FC236}">
                <a16:creationId xmlns:a16="http://schemas.microsoft.com/office/drawing/2014/main" id="{75A3CF35-2CFF-7ED6-AAA5-D554EDAD9D44}"/>
              </a:ext>
            </a:extLst>
          </p:cNvPr>
          <p:cNvSpPr/>
          <p:nvPr/>
        </p:nvSpPr>
        <p:spPr>
          <a:xfrm rot="10647296">
            <a:off x="3754003" y="3461928"/>
            <a:ext cx="45719" cy="202172"/>
          </a:xfrm>
          <a:custGeom>
            <a:avLst/>
            <a:gdLst>
              <a:gd name="connsiteX0" fmla="*/ 156706 w 175546"/>
              <a:gd name="connsiteY0" fmla="*/ 0 h 427566"/>
              <a:gd name="connsiteX1" fmla="*/ 72 w 175546"/>
              <a:gd name="connsiteY1" fmla="*/ 76200 h 427566"/>
              <a:gd name="connsiteX2" fmla="*/ 173639 w 175546"/>
              <a:gd name="connsiteY2" fmla="*/ 177800 h 427566"/>
              <a:gd name="connsiteX3" fmla="*/ 93206 w 175546"/>
              <a:gd name="connsiteY3" fmla="*/ 300566 h 427566"/>
              <a:gd name="connsiteX4" fmla="*/ 101672 w 175546"/>
              <a:gd name="connsiteY4" fmla="*/ 427566 h 427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46" h="427566">
                <a:moveTo>
                  <a:pt x="156706" y="0"/>
                </a:moveTo>
                <a:cubicBezTo>
                  <a:pt x="76978" y="23283"/>
                  <a:pt x="-2750" y="46567"/>
                  <a:pt x="72" y="76200"/>
                </a:cubicBezTo>
                <a:cubicBezTo>
                  <a:pt x="2894" y="105833"/>
                  <a:pt x="158117" y="140406"/>
                  <a:pt x="173639" y="177800"/>
                </a:cubicBezTo>
                <a:cubicBezTo>
                  <a:pt x="189161" y="215194"/>
                  <a:pt x="105200" y="258938"/>
                  <a:pt x="93206" y="300566"/>
                </a:cubicBezTo>
                <a:cubicBezTo>
                  <a:pt x="81212" y="342194"/>
                  <a:pt x="100967" y="401460"/>
                  <a:pt x="101672" y="427566"/>
                </a:cubicBezTo>
              </a:path>
            </a:pathLst>
          </a:cu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cxnSp>
        <p:nvCxnSpPr>
          <p:cNvPr id="62" name="Straight Arrow Connector 61">
            <a:extLst>
              <a:ext uri="{FF2B5EF4-FFF2-40B4-BE49-F238E27FC236}">
                <a16:creationId xmlns:a16="http://schemas.microsoft.com/office/drawing/2014/main" id="{9389BD1C-2FC0-79D9-66E0-5B22A6A4D9DC}"/>
              </a:ext>
            </a:extLst>
          </p:cNvPr>
          <p:cNvCxnSpPr>
            <a:cxnSpLocks/>
          </p:cNvCxnSpPr>
          <p:nvPr/>
        </p:nvCxnSpPr>
        <p:spPr>
          <a:xfrm flipV="1">
            <a:off x="2373935" y="3161138"/>
            <a:ext cx="1230147" cy="211593"/>
          </a:xfrm>
          <a:prstGeom prst="straightConnector1">
            <a:avLst/>
          </a:prstGeom>
          <a:ln w="2857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5" name="Straight Arrow Connector 64">
            <a:extLst>
              <a:ext uri="{FF2B5EF4-FFF2-40B4-BE49-F238E27FC236}">
                <a16:creationId xmlns:a16="http://schemas.microsoft.com/office/drawing/2014/main" id="{B6970760-D615-1BA6-1257-AF96A2624F2A}"/>
              </a:ext>
            </a:extLst>
          </p:cNvPr>
          <p:cNvCxnSpPr>
            <a:cxnSpLocks/>
          </p:cNvCxnSpPr>
          <p:nvPr/>
        </p:nvCxnSpPr>
        <p:spPr>
          <a:xfrm flipV="1">
            <a:off x="2288991" y="1666076"/>
            <a:ext cx="7786342" cy="1624518"/>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TextBox 69">
            <a:extLst>
              <a:ext uri="{FF2B5EF4-FFF2-40B4-BE49-F238E27FC236}">
                <a16:creationId xmlns:a16="http://schemas.microsoft.com/office/drawing/2014/main" id="{76387D09-DEC2-A61E-0A52-7FFFBEEE4BC6}"/>
              </a:ext>
            </a:extLst>
          </p:cNvPr>
          <p:cNvSpPr txBox="1"/>
          <p:nvPr/>
        </p:nvSpPr>
        <p:spPr>
          <a:xfrm>
            <a:off x="6487402" y="1795268"/>
            <a:ext cx="2040629" cy="64633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a:solidFill>
                  <a:srgbClr val="374151"/>
                </a:solidFill>
                <a:uFillTx/>
                <a:latin typeface="Segoe UI" pitchFamily="34"/>
                <a:ea typeface="Calibri" pitchFamily="34"/>
                <a:cs typeface="Times New Roman" pitchFamily="18"/>
              </a:rPr>
              <a:t>No stellar illumination</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67" name="Freeform: Shape 66">
            <a:extLst>
              <a:ext uri="{FF2B5EF4-FFF2-40B4-BE49-F238E27FC236}">
                <a16:creationId xmlns:a16="http://schemas.microsoft.com/office/drawing/2014/main" id="{EF4A8A75-465C-9D7F-67D2-49BC5EE9ACD5}"/>
              </a:ext>
            </a:extLst>
          </p:cNvPr>
          <p:cNvSpPr/>
          <p:nvPr/>
        </p:nvSpPr>
        <p:spPr>
          <a:xfrm>
            <a:off x="10001701" y="1565704"/>
            <a:ext cx="184520" cy="1419035"/>
          </a:xfrm>
          <a:custGeom>
            <a:avLst/>
            <a:gdLst>
              <a:gd name="connsiteX0" fmla="*/ 156706 w 175546"/>
              <a:gd name="connsiteY0" fmla="*/ 0 h 427566"/>
              <a:gd name="connsiteX1" fmla="*/ 72 w 175546"/>
              <a:gd name="connsiteY1" fmla="*/ 76200 h 427566"/>
              <a:gd name="connsiteX2" fmla="*/ 173639 w 175546"/>
              <a:gd name="connsiteY2" fmla="*/ 177800 h 427566"/>
              <a:gd name="connsiteX3" fmla="*/ 93206 w 175546"/>
              <a:gd name="connsiteY3" fmla="*/ 300566 h 427566"/>
              <a:gd name="connsiteX4" fmla="*/ 101672 w 175546"/>
              <a:gd name="connsiteY4" fmla="*/ 427566 h 427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46" h="427566">
                <a:moveTo>
                  <a:pt x="156706" y="0"/>
                </a:moveTo>
                <a:cubicBezTo>
                  <a:pt x="76978" y="23283"/>
                  <a:pt x="-2750" y="46567"/>
                  <a:pt x="72" y="76200"/>
                </a:cubicBezTo>
                <a:cubicBezTo>
                  <a:pt x="2894" y="105833"/>
                  <a:pt x="158117" y="140406"/>
                  <a:pt x="173639" y="177800"/>
                </a:cubicBezTo>
                <a:cubicBezTo>
                  <a:pt x="189161" y="215194"/>
                  <a:pt x="105200" y="258938"/>
                  <a:pt x="93206" y="300566"/>
                </a:cubicBezTo>
                <a:cubicBezTo>
                  <a:pt x="81212" y="342194"/>
                  <a:pt x="100967" y="401460"/>
                  <a:pt x="101672" y="427566"/>
                </a:cubicBezTo>
              </a:path>
            </a:pathLst>
          </a:cu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68" name="Freeform: Shape 67">
            <a:extLst>
              <a:ext uri="{FF2B5EF4-FFF2-40B4-BE49-F238E27FC236}">
                <a16:creationId xmlns:a16="http://schemas.microsoft.com/office/drawing/2014/main" id="{ECF169E3-4F03-1E43-B6A7-15506F8EADCF}"/>
              </a:ext>
            </a:extLst>
          </p:cNvPr>
          <p:cNvSpPr/>
          <p:nvPr/>
        </p:nvSpPr>
        <p:spPr>
          <a:xfrm rot="10800000">
            <a:off x="10036225" y="276252"/>
            <a:ext cx="184520" cy="1419035"/>
          </a:xfrm>
          <a:custGeom>
            <a:avLst/>
            <a:gdLst>
              <a:gd name="connsiteX0" fmla="*/ 156706 w 175546"/>
              <a:gd name="connsiteY0" fmla="*/ 0 h 427566"/>
              <a:gd name="connsiteX1" fmla="*/ 72 w 175546"/>
              <a:gd name="connsiteY1" fmla="*/ 76200 h 427566"/>
              <a:gd name="connsiteX2" fmla="*/ 173639 w 175546"/>
              <a:gd name="connsiteY2" fmla="*/ 177800 h 427566"/>
              <a:gd name="connsiteX3" fmla="*/ 93206 w 175546"/>
              <a:gd name="connsiteY3" fmla="*/ 300566 h 427566"/>
              <a:gd name="connsiteX4" fmla="*/ 101672 w 175546"/>
              <a:gd name="connsiteY4" fmla="*/ 427566 h 427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46" h="427566">
                <a:moveTo>
                  <a:pt x="156706" y="0"/>
                </a:moveTo>
                <a:cubicBezTo>
                  <a:pt x="76978" y="23283"/>
                  <a:pt x="-2750" y="46567"/>
                  <a:pt x="72" y="76200"/>
                </a:cubicBezTo>
                <a:cubicBezTo>
                  <a:pt x="2894" y="105833"/>
                  <a:pt x="158117" y="140406"/>
                  <a:pt x="173639" y="177800"/>
                </a:cubicBezTo>
                <a:cubicBezTo>
                  <a:pt x="189161" y="215194"/>
                  <a:pt x="105200" y="258938"/>
                  <a:pt x="93206" y="300566"/>
                </a:cubicBezTo>
                <a:cubicBezTo>
                  <a:pt x="81212" y="342194"/>
                  <a:pt x="100967" y="401460"/>
                  <a:pt x="101672" y="427566"/>
                </a:cubicBezTo>
              </a:path>
            </a:pathLst>
          </a:cu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3" name="TextBox 2">
            <a:extLst>
              <a:ext uri="{FF2B5EF4-FFF2-40B4-BE49-F238E27FC236}">
                <a16:creationId xmlns:a16="http://schemas.microsoft.com/office/drawing/2014/main" id="{5C02A2AF-0ABC-A732-ADCF-0616B2B9FEBB}"/>
              </a:ext>
            </a:extLst>
          </p:cNvPr>
          <p:cNvSpPr txBox="1"/>
          <p:nvPr/>
        </p:nvSpPr>
        <p:spPr>
          <a:xfrm>
            <a:off x="9181436" y="2689918"/>
            <a:ext cx="467531" cy="369332"/>
          </a:xfrm>
          <a:prstGeom prst="rect">
            <a:avLst/>
          </a:prstGeom>
          <a:noFill/>
        </p:spPr>
        <p:txBody>
          <a:bodyPr wrap="square">
            <a:spAutoFit/>
          </a:bodyPr>
          <a:lstStyle/>
          <a:p>
            <a:r>
              <a:rPr lang="en-GB" sz="1800" b="1" i="0" u="none" strike="noStrike" kern="1200" cap="none" spc="0" baseline="0" dirty="0">
                <a:solidFill>
                  <a:srgbClr val="374151"/>
                </a:solidFill>
                <a:uFillTx/>
                <a:latin typeface="Segoe UI" pitchFamily="34"/>
                <a:ea typeface="Calibri" pitchFamily="34"/>
                <a:cs typeface="Times New Roman" pitchFamily="18"/>
              </a:rPr>
              <a:t>H</a:t>
            </a:r>
            <a:r>
              <a:rPr lang="en-GB" sz="1800" b="1" i="0" u="none" strike="noStrike" kern="1200" cap="none" spc="0" baseline="-25000" dirty="0">
                <a:solidFill>
                  <a:srgbClr val="374151"/>
                </a:solidFill>
                <a:uFillTx/>
                <a:latin typeface="Segoe UI" pitchFamily="34"/>
                <a:ea typeface="Calibri" pitchFamily="34"/>
                <a:cs typeface="Times New Roman" pitchFamily="18"/>
              </a:rPr>
              <a:t>s</a:t>
            </a:r>
            <a:endParaRPr lang="en-GB" dirty="0"/>
          </a:p>
        </p:txBody>
      </p:sp>
    </p:spTree>
    <p:extLst>
      <p:ext uri="{BB962C8B-B14F-4D97-AF65-F5344CB8AC3E}">
        <p14:creationId xmlns:p14="http://schemas.microsoft.com/office/powerpoint/2010/main" val="35037824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6">
            <a:extLst>
              <a:ext uri="{FF2B5EF4-FFF2-40B4-BE49-F238E27FC236}">
                <a16:creationId xmlns:a16="http://schemas.microsoft.com/office/drawing/2014/main" id="{94B6B055-8C8A-27D0-3954-D0A2768AC966}"/>
              </a:ext>
            </a:extLst>
          </p:cNvPr>
          <p:cNvSpPr/>
          <p:nvPr/>
        </p:nvSpPr>
        <p:spPr>
          <a:xfrm>
            <a:off x="5001283" y="3585865"/>
            <a:ext cx="6487960" cy="2497738"/>
          </a:xfrm>
          <a:custGeom>
            <a:avLst/>
            <a:gdLst>
              <a:gd name="f0" fmla="val 10800000"/>
              <a:gd name="f1" fmla="val 5400000"/>
              <a:gd name="f2" fmla="val 180"/>
              <a:gd name="f3" fmla="val w"/>
              <a:gd name="f4" fmla="val h"/>
              <a:gd name="f5" fmla="val 0"/>
              <a:gd name="f6" fmla="val 6604000"/>
              <a:gd name="f7" fmla="val 2497737"/>
              <a:gd name="f8" fmla="val 4241800"/>
              <a:gd name="f9" fmla="val 1024537"/>
              <a:gd name="f10" fmla="val 3587750"/>
              <a:gd name="f11" fmla="val 613904"/>
              <a:gd name="f12" fmla="val 3386667"/>
              <a:gd name="f13" fmla="val 150354"/>
              <a:gd name="f14" fmla="val 2679700"/>
              <a:gd name="f15" fmla="val 33937"/>
              <a:gd name="f16" fmla="val 1972733"/>
              <a:gd name="f17" fmla="+- 0 0 82480"/>
              <a:gd name="f18" fmla="val 986366"/>
              <a:gd name="f19" fmla="val 121778"/>
              <a:gd name="f20" fmla="val 326037"/>
              <a:gd name="f21" fmla="+- 0 0 -90"/>
              <a:gd name="f22" fmla="*/ f3 1 6604000"/>
              <a:gd name="f23" fmla="*/ f4 1 2497737"/>
              <a:gd name="f24" fmla="+- f7 0 f5"/>
              <a:gd name="f25" fmla="+- f6 0 f5"/>
              <a:gd name="f26" fmla="*/ f21 f0 1"/>
              <a:gd name="f27" fmla="*/ f25 1 6604000"/>
              <a:gd name="f28" fmla="*/ f24 1 2497737"/>
              <a:gd name="f29" fmla="*/ 6604000 f25 1"/>
              <a:gd name="f30" fmla="*/ 2497737 f24 1"/>
              <a:gd name="f31" fmla="*/ 4241800 f25 1"/>
              <a:gd name="f32" fmla="*/ 1024537 f24 1"/>
              <a:gd name="f33" fmla="*/ 2679700 f25 1"/>
              <a:gd name="f34" fmla="*/ 33937 f24 1"/>
              <a:gd name="f35" fmla="*/ 0 f25 1"/>
              <a:gd name="f36" fmla="*/ 326037 f24 1"/>
              <a:gd name="f37" fmla="*/ f26 1 f2"/>
              <a:gd name="f38" fmla="*/ f29 1 6604000"/>
              <a:gd name="f39" fmla="*/ f30 1 2497737"/>
              <a:gd name="f40" fmla="*/ f31 1 6604000"/>
              <a:gd name="f41" fmla="*/ f32 1 2497737"/>
              <a:gd name="f42" fmla="*/ f33 1 6604000"/>
              <a:gd name="f43" fmla="*/ f34 1 2497737"/>
              <a:gd name="f44" fmla="*/ f35 1 6604000"/>
              <a:gd name="f45" fmla="*/ f36 1 2497737"/>
              <a:gd name="f46" fmla="*/ f5 1 f27"/>
              <a:gd name="f47" fmla="*/ f6 1 f27"/>
              <a:gd name="f48" fmla="*/ f5 1 f28"/>
              <a:gd name="f49" fmla="*/ f7 1 f28"/>
              <a:gd name="f50" fmla="+- f37 0 f1"/>
              <a:gd name="f51" fmla="*/ f38 1 f27"/>
              <a:gd name="f52" fmla="*/ f39 1 f28"/>
              <a:gd name="f53" fmla="*/ f40 1 f27"/>
              <a:gd name="f54" fmla="*/ f41 1 f28"/>
              <a:gd name="f55" fmla="*/ f42 1 f27"/>
              <a:gd name="f56" fmla="*/ f43 1 f28"/>
              <a:gd name="f57" fmla="*/ f44 1 f27"/>
              <a:gd name="f58" fmla="*/ f45 1 f28"/>
              <a:gd name="f59" fmla="*/ f46 f22 1"/>
              <a:gd name="f60" fmla="*/ f47 f22 1"/>
              <a:gd name="f61" fmla="*/ f49 f23 1"/>
              <a:gd name="f62" fmla="*/ f48 f23 1"/>
              <a:gd name="f63" fmla="*/ f51 f22 1"/>
              <a:gd name="f64" fmla="*/ f52 f23 1"/>
              <a:gd name="f65" fmla="*/ f53 f22 1"/>
              <a:gd name="f66" fmla="*/ f54 f23 1"/>
              <a:gd name="f67" fmla="*/ f55 f22 1"/>
              <a:gd name="f68" fmla="*/ f56 f23 1"/>
              <a:gd name="f69" fmla="*/ f57 f22 1"/>
              <a:gd name="f70" fmla="*/ f58 f23 1"/>
            </a:gdLst>
            <a:ahLst/>
            <a:cxnLst>
              <a:cxn ang="3cd4">
                <a:pos x="hc" y="t"/>
              </a:cxn>
              <a:cxn ang="0">
                <a:pos x="r" y="vc"/>
              </a:cxn>
              <a:cxn ang="cd4">
                <a:pos x="hc" y="b"/>
              </a:cxn>
              <a:cxn ang="cd2">
                <a:pos x="l" y="vc"/>
              </a:cxn>
              <a:cxn ang="f50">
                <a:pos x="f63" y="f64"/>
              </a:cxn>
              <a:cxn ang="f50">
                <a:pos x="f65" y="f66"/>
              </a:cxn>
              <a:cxn ang="f50">
                <a:pos x="f67" y="f68"/>
              </a:cxn>
              <a:cxn ang="f50">
                <a:pos x="f69" y="f70"/>
              </a:cxn>
            </a:cxnLst>
            <a:rect l="f59" t="f62" r="f60" b="f61"/>
            <a:pathLst>
              <a:path w="6604000" h="2497737">
                <a:moveTo>
                  <a:pt x="f6" y="f7"/>
                </a:moveTo>
                <a:lnTo>
                  <a:pt x="f8" y="f9"/>
                </a:lnTo>
                <a:cubicBezTo>
                  <a:pt x="f10" y="f11"/>
                  <a:pt x="f12" y="f13"/>
                  <a:pt x="f14" y="f15"/>
                </a:cubicBezTo>
                <a:cubicBezTo>
                  <a:pt x="f16" y="f17"/>
                  <a:pt x="f18" y="f19"/>
                  <a:pt x="f5" y="f20"/>
                </a:cubicBezTo>
              </a:path>
            </a:pathLst>
          </a:custGeom>
          <a:noFill/>
          <a:ln w="38103"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6" name="Freeform: Shape 7">
            <a:extLst>
              <a:ext uri="{FF2B5EF4-FFF2-40B4-BE49-F238E27FC236}">
                <a16:creationId xmlns:a16="http://schemas.microsoft.com/office/drawing/2014/main" id="{20FC3477-6C28-CDCE-A2C2-56A673210080}"/>
              </a:ext>
            </a:extLst>
          </p:cNvPr>
          <p:cNvSpPr/>
          <p:nvPr/>
        </p:nvSpPr>
        <p:spPr>
          <a:xfrm flipV="1">
            <a:off x="5001274" y="774697"/>
            <a:ext cx="6487969" cy="2497738"/>
          </a:xfrm>
          <a:custGeom>
            <a:avLst/>
            <a:gdLst>
              <a:gd name="f0" fmla="val 10800000"/>
              <a:gd name="f1" fmla="val 5400000"/>
              <a:gd name="f2" fmla="val 180"/>
              <a:gd name="f3" fmla="val w"/>
              <a:gd name="f4" fmla="val h"/>
              <a:gd name="f5" fmla="val 0"/>
              <a:gd name="f6" fmla="val 6604000"/>
              <a:gd name="f7" fmla="val 2497737"/>
              <a:gd name="f8" fmla="val 4241800"/>
              <a:gd name="f9" fmla="val 1024537"/>
              <a:gd name="f10" fmla="val 3587750"/>
              <a:gd name="f11" fmla="val 613904"/>
              <a:gd name="f12" fmla="val 3386667"/>
              <a:gd name="f13" fmla="val 150354"/>
              <a:gd name="f14" fmla="val 2679700"/>
              <a:gd name="f15" fmla="val 33937"/>
              <a:gd name="f16" fmla="val 1972733"/>
              <a:gd name="f17" fmla="+- 0 0 82480"/>
              <a:gd name="f18" fmla="val 986366"/>
              <a:gd name="f19" fmla="val 121778"/>
              <a:gd name="f20" fmla="val 326037"/>
              <a:gd name="f21" fmla="+- 0 0 -90"/>
              <a:gd name="f22" fmla="*/ f3 1 6604000"/>
              <a:gd name="f23" fmla="*/ f4 1 2497737"/>
              <a:gd name="f24" fmla="+- f7 0 f5"/>
              <a:gd name="f25" fmla="+- f6 0 f5"/>
              <a:gd name="f26" fmla="*/ f21 f0 1"/>
              <a:gd name="f27" fmla="*/ f25 1 6604000"/>
              <a:gd name="f28" fmla="*/ f24 1 2497737"/>
              <a:gd name="f29" fmla="*/ 6604000 f25 1"/>
              <a:gd name="f30" fmla="*/ 2497737 f24 1"/>
              <a:gd name="f31" fmla="*/ 4241800 f25 1"/>
              <a:gd name="f32" fmla="*/ 1024537 f24 1"/>
              <a:gd name="f33" fmla="*/ 2679700 f25 1"/>
              <a:gd name="f34" fmla="*/ 33937 f24 1"/>
              <a:gd name="f35" fmla="*/ 0 f25 1"/>
              <a:gd name="f36" fmla="*/ 326037 f24 1"/>
              <a:gd name="f37" fmla="*/ f26 1 f2"/>
              <a:gd name="f38" fmla="*/ f29 1 6604000"/>
              <a:gd name="f39" fmla="*/ f30 1 2497737"/>
              <a:gd name="f40" fmla="*/ f31 1 6604000"/>
              <a:gd name="f41" fmla="*/ f32 1 2497737"/>
              <a:gd name="f42" fmla="*/ f33 1 6604000"/>
              <a:gd name="f43" fmla="*/ f34 1 2497737"/>
              <a:gd name="f44" fmla="*/ f35 1 6604000"/>
              <a:gd name="f45" fmla="*/ f36 1 2497737"/>
              <a:gd name="f46" fmla="*/ f5 1 f27"/>
              <a:gd name="f47" fmla="*/ f6 1 f27"/>
              <a:gd name="f48" fmla="*/ f5 1 f28"/>
              <a:gd name="f49" fmla="*/ f7 1 f28"/>
              <a:gd name="f50" fmla="+- f37 0 f1"/>
              <a:gd name="f51" fmla="*/ f38 1 f27"/>
              <a:gd name="f52" fmla="*/ f39 1 f28"/>
              <a:gd name="f53" fmla="*/ f40 1 f27"/>
              <a:gd name="f54" fmla="*/ f41 1 f28"/>
              <a:gd name="f55" fmla="*/ f42 1 f27"/>
              <a:gd name="f56" fmla="*/ f43 1 f28"/>
              <a:gd name="f57" fmla="*/ f44 1 f27"/>
              <a:gd name="f58" fmla="*/ f45 1 f28"/>
              <a:gd name="f59" fmla="*/ f46 f22 1"/>
              <a:gd name="f60" fmla="*/ f47 f22 1"/>
              <a:gd name="f61" fmla="*/ f49 f23 1"/>
              <a:gd name="f62" fmla="*/ f48 f23 1"/>
              <a:gd name="f63" fmla="*/ f51 f22 1"/>
              <a:gd name="f64" fmla="*/ f52 f23 1"/>
              <a:gd name="f65" fmla="*/ f53 f22 1"/>
              <a:gd name="f66" fmla="*/ f54 f23 1"/>
              <a:gd name="f67" fmla="*/ f55 f22 1"/>
              <a:gd name="f68" fmla="*/ f56 f23 1"/>
              <a:gd name="f69" fmla="*/ f57 f22 1"/>
              <a:gd name="f70" fmla="*/ f58 f23 1"/>
            </a:gdLst>
            <a:ahLst/>
            <a:cxnLst>
              <a:cxn ang="3cd4">
                <a:pos x="hc" y="t"/>
              </a:cxn>
              <a:cxn ang="0">
                <a:pos x="r" y="vc"/>
              </a:cxn>
              <a:cxn ang="cd4">
                <a:pos x="hc" y="b"/>
              </a:cxn>
              <a:cxn ang="cd2">
                <a:pos x="l" y="vc"/>
              </a:cxn>
              <a:cxn ang="f50">
                <a:pos x="f63" y="f64"/>
              </a:cxn>
              <a:cxn ang="f50">
                <a:pos x="f65" y="f66"/>
              </a:cxn>
              <a:cxn ang="f50">
                <a:pos x="f67" y="f68"/>
              </a:cxn>
              <a:cxn ang="f50">
                <a:pos x="f69" y="f70"/>
              </a:cxn>
            </a:cxnLst>
            <a:rect l="f59" t="f62" r="f60" b="f61"/>
            <a:pathLst>
              <a:path w="6604000" h="2497737">
                <a:moveTo>
                  <a:pt x="f6" y="f7"/>
                </a:moveTo>
                <a:lnTo>
                  <a:pt x="f8" y="f9"/>
                </a:lnTo>
                <a:cubicBezTo>
                  <a:pt x="f10" y="f11"/>
                  <a:pt x="f12" y="f13"/>
                  <a:pt x="f14" y="f15"/>
                </a:cubicBezTo>
                <a:cubicBezTo>
                  <a:pt x="f16" y="f17"/>
                  <a:pt x="f18" y="f19"/>
                  <a:pt x="f5" y="f20"/>
                </a:cubicBezTo>
              </a:path>
            </a:pathLst>
          </a:custGeom>
          <a:noFill/>
          <a:ln w="38103"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cxnSp>
        <p:nvCxnSpPr>
          <p:cNvPr id="7" name="Straight Connector 9">
            <a:extLst>
              <a:ext uri="{FF2B5EF4-FFF2-40B4-BE49-F238E27FC236}">
                <a16:creationId xmlns:a16="http://schemas.microsoft.com/office/drawing/2014/main" id="{B1062E94-4BEC-CBF7-B9E3-51D484EEAA91}"/>
              </a:ext>
            </a:extLst>
          </p:cNvPr>
          <p:cNvCxnSpPr/>
          <p:nvPr/>
        </p:nvCxnSpPr>
        <p:spPr>
          <a:xfrm flipV="1">
            <a:off x="2051054" y="3402171"/>
            <a:ext cx="9133502" cy="26829"/>
          </a:xfrm>
          <a:prstGeom prst="straightConnector1">
            <a:avLst/>
          </a:prstGeom>
          <a:noFill/>
          <a:ln w="9528" cap="flat">
            <a:solidFill>
              <a:srgbClr val="5B9BD5"/>
            </a:solidFill>
            <a:prstDash val="solid"/>
            <a:round/>
            <a:tailEnd type="arrow"/>
          </a:ln>
        </p:spPr>
      </p:cxnSp>
      <p:cxnSp>
        <p:nvCxnSpPr>
          <p:cNvPr id="10" name="Straight Connector 21">
            <a:extLst>
              <a:ext uri="{FF2B5EF4-FFF2-40B4-BE49-F238E27FC236}">
                <a16:creationId xmlns:a16="http://schemas.microsoft.com/office/drawing/2014/main" id="{78F9F09B-48B2-CFB5-7CE0-AE7C9C823151}"/>
              </a:ext>
            </a:extLst>
          </p:cNvPr>
          <p:cNvCxnSpPr/>
          <p:nvPr/>
        </p:nvCxnSpPr>
        <p:spPr>
          <a:xfrm>
            <a:off x="5001274" y="2946251"/>
            <a:ext cx="0" cy="965497"/>
          </a:xfrm>
          <a:prstGeom prst="straightConnector1">
            <a:avLst/>
          </a:prstGeom>
          <a:noFill/>
          <a:ln w="28575" cap="flat">
            <a:solidFill>
              <a:srgbClr val="4472C4"/>
            </a:solidFill>
            <a:prstDash val="solid"/>
            <a:miter/>
          </a:ln>
        </p:spPr>
      </p:cxnSp>
      <p:cxnSp>
        <p:nvCxnSpPr>
          <p:cNvPr id="11" name="Straight Connector 26">
            <a:extLst>
              <a:ext uri="{FF2B5EF4-FFF2-40B4-BE49-F238E27FC236}">
                <a16:creationId xmlns:a16="http://schemas.microsoft.com/office/drawing/2014/main" id="{822C0B54-3129-FFBC-0E20-9E7E9CEB8959}"/>
              </a:ext>
            </a:extLst>
          </p:cNvPr>
          <p:cNvCxnSpPr/>
          <p:nvPr/>
        </p:nvCxnSpPr>
        <p:spPr>
          <a:xfrm>
            <a:off x="5001274" y="1405167"/>
            <a:ext cx="0" cy="4022263"/>
          </a:xfrm>
          <a:prstGeom prst="straightConnector1">
            <a:avLst/>
          </a:prstGeom>
          <a:noFill/>
          <a:ln w="6345" cap="flat">
            <a:solidFill>
              <a:srgbClr val="4472C4"/>
            </a:solidFill>
            <a:custDash>
              <a:ds d="300173" sp="300173"/>
            </a:custDash>
            <a:miter/>
          </a:ln>
        </p:spPr>
      </p:cxnSp>
      <p:cxnSp>
        <p:nvCxnSpPr>
          <p:cNvPr id="12" name="Straight Connector 28">
            <a:extLst>
              <a:ext uri="{FF2B5EF4-FFF2-40B4-BE49-F238E27FC236}">
                <a16:creationId xmlns:a16="http://schemas.microsoft.com/office/drawing/2014/main" id="{87666291-AB62-299C-E76D-0F1F27277C7E}"/>
              </a:ext>
            </a:extLst>
          </p:cNvPr>
          <p:cNvCxnSpPr/>
          <p:nvPr/>
        </p:nvCxnSpPr>
        <p:spPr>
          <a:xfrm>
            <a:off x="9136767" y="1210583"/>
            <a:ext cx="0" cy="4022263"/>
          </a:xfrm>
          <a:prstGeom prst="straightConnector1">
            <a:avLst/>
          </a:prstGeom>
          <a:noFill/>
          <a:ln w="6345" cap="flat">
            <a:solidFill>
              <a:srgbClr val="4472C4"/>
            </a:solidFill>
            <a:custDash>
              <a:ds d="300173" sp="300173"/>
            </a:custDash>
            <a:miter/>
          </a:ln>
        </p:spPr>
      </p:cxnSp>
      <p:sp>
        <p:nvSpPr>
          <p:cNvPr id="13" name="Oval 5">
            <a:extLst>
              <a:ext uri="{FF2B5EF4-FFF2-40B4-BE49-F238E27FC236}">
                <a16:creationId xmlns:a16="http://schemas.microsoft.com/office/drawing/2014/main" id="{E1C91CAD-8105-9CAB-231D-363A3A3A7662}"/>
              </a:ext>
            </a:extLst>
          </p:cNvPr>
          <p:cNvSpPr/>
          <p:nvPr/>
        </p:nvSpPr>
        <p:spPr>
          <a:xfrm>
            <a:off x="1752603" y="3130548"/>
            <a:ext cx="596902" cy="59690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14" name="Freeform: Shape 29">
            <a:extLst>
              <a:ext uri="{FF2B5EF4-FFF2-40B4-BE49-F238E27FC236}">
                <a16:creationId xmlns:a16="http://schemas.microsoft.com/office/drawing/2014/main" id="{DE135B15-5B91-0A95-6A7B-819779C7AC2D}"/>
              </a:ext>
            </a:extLst>
          </p:cNvPr>
          <p:cNvSpPr/>
          <p:nvPr/>
        </p:nvSpPr>
        <p:spPr>
          <a:xfrm>
            <a:off x="5026658" y="3621005"/>
            <a:ext cx="6319334" cy="2363458"/>
          </a:xfrm>
          <a:custGeom>
            <a:avLst/>
            <a:gdLst>
              <a:gd name="f0" fmla="val 10800000"/>
              <a:gd name="f1" fmla="val 5400000"/>
              <a:gd name="f2" fmla="val 180"/>
              <a:gd name="f3" fmla="val w"/>
              <a:gd name="f4" fmla="val h"/>
              <a:gd name="f5" fmla="val 0"/>
              <a:gd name="f6" fmla="val 6604000"/>
              <a:gd name="f7" fmla="val 2497737"/>
              <a:gd name="f8" fmla="val 4241800"/>
              <a:gd name="f9" fmla="val 1024537"/>
              <a:gd name="f10" fmla="val 3587750"/>
              <a:gd name="f11" fmla="val 613904"/>
              <a:gd name="f12" fmla="val 3386667"/>
              <a:gd name="f13" fmla="val 150354"/>
              <a:gd name="f14" fmla="val 2679700"/>
              <a:gd name="f15" fmla="val 33937"/>
              <a:gd name="f16" fmla="val 1972733"/>
              <a:gd name="f17" fmla="+- 0 0 82480"/>
              <a:gd name="f18" fmla="val 986366"/>
              <a:gd name="f19" fmla="val 121778"/>
              <a:gd name="f20" fmla="val 326037"/>
              <a:gd name="f21" fmla="+- 0 0 -90"/>
              <a:gd name="f22" fmla="*/ f3 1 6604000"/>
              <a:gd name="f23" fmla="*/ f4 1 2497737"/>
              <a:gd name="f24" fmla="+- f7 0 f5"/>
              <a:gd name="f25" fmla="+- f6 0 f5"/>
              <a:gd name="f26" fmla="*/ f21 f0 1"/>
              <a:gd name="f27" fmla="*/ f25 1 6604000"/>
              <a:gd name="f28" fmla="*/ f24 1 2497737"/>
              <a:gd name="f29" fmla="*/ 6604000 f25 1"/>
              <a:gd name="f30" fmla="*/ 2497737 f24 1"/>
              <a:gd name="f31" fmla="*/ 4241800 f25 1"/>
              <a:gd name="f32" fmla="*/ 1024537 f24 1"/>
              <a:gd name="f33" fmla="*/ 2679700 f25 1"/>
              <a:gd name="f34" fmla="*/ 33937 f24 1"/>
              <a:gd name="f35" fmla="*/ 0 f25 1"/>
              <a:gd name="f36" fmla="*/ 326037 f24 1"/>
              <a:gd name="f37" fmla="*/ f26 1 f2"/>
              <a:gd name="f38" fmla="*/ f29 1 6604000"/>
              <a:gd name="f39" fmla="*/ f30 1 2497737"/>
              <a:gd name="f40" fmla="*/ f31 1 6604000"/>
              <a:gd name="f41" fmla="*/ f32 1 2497737"/>
              <a:gd name="f42" fmla="*/ f33 1 6604000"/>
              <a:gd name="f43" fmla="*/ f34 1 2497737"/>
              <a:gd name="f44" fmla="*/ f35 1 6604000"/>
              <a:gd name="f45" fmla="*/ f36 1 2497737"/>
              <a:gd name="f46" fmla="*/ f5 1 f27"/>
              <a:gd name="f47" fmla="*/ f6 1 f27"/>
              <a:gd name="f48" fmla="*/ f5 1 f28"/>
              <a:gd name="f49" fmla="*/ f7 1 f28"/>
              <a:gd name="f50" fmla="+- f37 0 f1"/>
              <a:gd name="f51" fmla="*/ f38 1 f27"/>
              <a:gd name="f52" fmla="*/ f39 1 f28"/>
              <a:gd name="f53" fmla="*/ f40 1 f27"/>
              <a:gd name="f54" fmla="*/ f41 1 f28"/>
              <a:gd name="f55" fmla="*/ f42 1 f27"/>
              <a:gd name="f56" fmla="*/ f43 1 f28"/>
              <a:gd name="f57" fmla="*/ f44 1 f27"/>
              <a:gd name="f58" fmla="*/ f45 1 f28"/>
              <a:gd name="f59" fmla="*/ f46 f22 1"/>
              <a:gd name="f60" fmla="*/ f47 f22 1"/>
              <a:gd name="f61" fmla="*/ f49 f23 1"/>
              <a:gd name="f62" fmla="*/ f48 f23 1"/>
              <a:gd name="f63" fmla="*/ f51 f22 1"/>
              <a:gd name="f64" fmla="*/ f52 f23 1"/>
              <a:gd name="f65" fmla="*/ f53 f22 1"/>
              <a:gd name="f66" fmla="*/ f54 f23 1"/>
              <a:gd name="f67" fmla="*/ f55 f22 1"/>
              <a:gd name="f68" fmla="*/ f56 f23 1"/>
              <a:gd name="f69" fmla="*/ f57 f22 1"/>
              <a:gd name="f70" fmla="*/ f58 f23 1"/>
            </a:gdLst>
            <a:ahLst/>
            <a:cxnLst>
              <a:cxn ang="3cd4">
                <a:pos x="hc" y="t"/>
              </a:cxn>
              <a:cxn ang="0">
                <a:pos x="r" y="vc"/>
              </a:cxn>
              <a:cxn ang="cd4">
                <a:pos x="hc" y="b"/>
              </a:cxn>
              <a:cxn ang="cd2">
                <a:pos x="l" y="vc"/>
              </a:cxn>
              <a:cxn ang="f50">
                <a:pos x="f63" y="f64"/>
              </a:cxn>
              <a:cxn ang="f50">
                <a:pos x="f65" y="f66"/>
              </a:cxn>
              <a:cxn ang="f50">
                <a:pos x="f67" y="f68"/>
              </a:cxn>
              <a:cxn ang="f50">
                <a:pos x="f69" y="f70"/>
              </a:cxn>
            </a:cxnLst>
            <a:rect l="f59" t="f62" r="f60" b="f61"/>
            <a:pathLst>
              <a:path w="6604000" h="2497737">
                <a:moveTo>
                  <a:pt x="f6" y="f7"/>
                </a:moveTo>
                <a:lnTo>
                  <a:pt x="f8" y="f9"/>
                </a:lnTo>
                <a:cubicBezTo>
                  <a:pt x="f10" y="f11"/>
                  <a:pt x="f12" y="f13"/>
                  <a:pt x="f14" y="f15"/>
                </a:cubicBezTo>
                <a:cubicBezTo>
                  <a:pt x="f16" y="f17"/>
                  <a:pt x="f18" y="f19"/>
                  <a:pt x="f5" y="f20"/>
                </a:cubicBezTo>
              </a:path>
            </a:pathLst>
          </a:custGeom>
          <a:noFill/>
          <a:ln w="38103" cap="flat">
            <a:solidFill>
              <a:srgbClr val="B4C7E7"/>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15" name="Freeform: Shape 30">
            <a:extLst>
              <a:ext uri="{FF2B5EF4-FFF2-40B4-BE49-F238E27FC236}">
                <a16:creationId xmlns:a16="http://schemas.microsoft.com/office/drawing/2014/main" id="{C0A335C2-85B6-CBB0-217A-D32D9A006E33}"/>
              </a:ext>
            </a:extLst>
          </p:cNvPr>
          <p:cNvSpPr/>
          <p:nvPr/>
        </p:nvSpPr>
        <p:spPr>
          <a:xfrm flipV="1">
            <a:off x="5026657" y="695136"/>
            <a:ext cx="6487960" cy="2539700"/>
          </a:xfrm>
          <a:custGeom>
            <a:avLst/>
            <a:gdLst>
              <a:gd name="f0" fmla="val 10800000"/>
              <a:gd name="f1" fmla="val 5400000"/>
              <a:gd name="f2" fmla="val 180"/>
              <a:gd name="f3" fmla="val w"/>
              <a:gd name="f4" fmla="val h"/>
              <a:gd name="f5" fmla="val 0"/>
              <a:gd name="f6" fmla="val 6604000"/>
              <a:gd name="f7" fmla="val 2497737"/>
              <a:gd name="f8" fmla="val 4241800"/>
              <a:gd name="f9" fmla="val 1024537"/>
              <a:gd name="f10" fmla="val 3587750"/>
              <a:gd name="f11" fmla="val 613904"/>
              <a:gd name="f12" fmla="val 3386667"/>
              <a:gd name="f13" fmla="val 150354"/>
              <a:gd name="f14" fmla="val 2679700"/>
              <a:gd name="f15" fmla="val 33937"/>
              <a:gd name="f16" fmla="val 1972733"/>
              <a:gd name="f17" fmla="+- 0 0 82480"/>
              <a:gd name="f18" fmla="val 986366"/>
              <a:gd name="f19" fmla="val 121778"/>
              <a:gd name="f20" fmla="val 326037"/>
              <a:gd name="f21" fmla="+- 0 0 -90"/>
              <a:gd name="f22" fmla="*/ f3 1 6604000"/>
              <a:gd name="f23" fmla="*/ f4 1 2497737"/>
              <a:gd name="f24" fmla="+- f7 0 f5"/>
              <a:gd name="f25" fmla="+- f6 0 f5"/>
              <a:gd name="f26" fmla="*/ f21 f0 1"/>
              <a:gd name="f27" fmla="*/ f25 1 6604000"/>
              <a:gd name="f28" fmla="*/ f24 1 2497737"/>
              <a:gd name="f29" fmla="*/ 6604000 f25 1"/>
              <a:gd name="f30" fmla="*/ 2497737 f24 1"/>
              <a:gd name="f31" fmla="*/ 4241800 f25 1"/>
              <a:gd name="f32" fmla="*/ 1024537 f24 1"/>
              <a:gd name="f33" fmla="*/ 2679700 f25 1"/>
              <a:gd name="f34" fmla="*/ 33937 f24 1"/>
              <a:gd name="f35" fmla="*/ 0 f25 1"/>
              <a:gd name="f36" fmla="*/ 326037 f24 1"/>
              <a:gd name="f37" fmla="*/ f26 1 f2"/>
              <a:gd name="f38" fmla="*/ f29 1 6604000"/>
              <a:gd name="f39" fmla="*/ f30 1 2497737"/>
              <a:gd name="f40" fmla="*/ f31 1 6604000"/>
              <a:gd name="f41" fmla="*/ f32 1 2497737"/>
              <a:gd name="f42" fmla="*/ f33 1 6604000"/>
              <a:gd name="f43" fmla="*/ f34 1 2497737"/>
              <a:gd name="f44" fmla="*/ f35 1 6604000"/>
              <a:gd name="f45" fmla="*/ f36 1 2497737"/>
              <a:gd name="f46" fmla="*/ f5 1 f27"/>
              <a:gd name="f47" fmla="*/ f6 1 f27"/>
              <a:gd name="f48" fmla="*/ f5 1 f28"/>
              <a:gd name="f49" fmla="*/ f7 1 f28"/>
              <a:gd name="f50" fmla="+- f37 0 f1"/>
              <a:gd name="f51" fmla="*/ f38 1 f27"/>
              <a:gd name="f52" fmla="*/ f39 1 f28"/>
              <a:gd name="f53" fmla="*/ f40 1 f27"/>
              <a:gd name="f54" fmla="*/ f41 1 f28"/>
              <a:gd name="f55" fmla="*/ f42 1 f27"/>
              <a:gd name="f56" fmla="*/ f43 1 f28"/>
              <a:gd name="f57" fmla="*/ f44 1 f27"/>
              <a:gd name="f58" fmla="*/ f45 1 f28"/>
              <a:gd name="f59" fmla="*/ f46 f22 1"/>
              <a:gd name="f60" fmla="*/ f47 f22 1"/>
              <a:gd name="f61" fmla="*/ f49 f23 1"/>
              <a:gd name="f62" fmla="*/ f48 f23 1"/>
              <a:gd name="f63" fmla="*/ f51 f22 1"/>
              <a:gd name="f64" fmla="*/ f52 f23 1"/>
              <a:gd name="f65" fmla="*/ f53 f22 1"/>
              <a:gd name="f66" fmla="*/ f54 f23 1"/>
              <a:gd name="f67" fmla="*/ f55 f22 1"/>
              <a:gd name="f68" fmla="*/ f56 f23 1"/>
              <a:gd name="f69" fmla="*/ f57 f22 1"/>
              <a:gd name="f70" fmla="*/ f58 f23 1"/>
            </a:gdLst>
            <a:ahLst/>
            <a:cxnLst>
              <a:cxn ang="3cd4">
                <a:pos x="hc" y="t"/>
              </a:cxn>
              <a:cxn ang="0">
                <a:pos x="r" y="vc"/>
              </a:cxn>
              <a:cxn ang="cd4">
                <a:pos x="hc" y="b"/>
              </a:cxn>
              <a:cxn ang="cd2">
                <a:pos x="l" y="vc"/>
              </a:cxn>
              <a:cxn ang="f50">
                <a:pos x="f63" y="f64"/>
              </a:cxn>
              <a:cxn ang="f50">
                <a:pos x="f65" y="f66"/>
              </a:cxn>
              <a:cxn ang="f50">
                <a:pos x="f67" y="f68"/>
              </a:cxn>
              <a:cxn ang="f50">
                <a:pos x="f69" y="f70"/>
              </a:cxn>
            </a:cxnLst>
            <a:rect l="f59" t="f62" r="f60" b="f61"/>
            <a:pathLst>
              <a:path w="6604000" h="2497737">
                <a:moveTo>
                  <a:pt x="f6" y="f7"/>
                </a:moveTo>
                <a:lnTo>
                  <a:pt x="f8" y="f9"/>
                </a:lnTo>
                <a:cubicBezTo>
                  <a:pt x="f10" y="f11"/>
                  <a:pt x="f12" y="f13"/>
                  <a:pt x="f14" y="f15"/>
                </a:cubicBezTo>
                <a:cubicBezTo>
                  <a:pt x="f16" y="f17"/>
                  <a:pt x="f18" y="f19"/>
                  <a:pt x="f5" y="f20"/>
                </a:cubicBezTo>
              </a:path>
            </a:pathLst>
          </a:custGeom>
          <a:noFill/>
          <a:ln w="38103" cap="flat">
            <a:solidFill>
              <a:srgbClr val="B4C7E7"/>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16" name="Rectangle 32">
            <a:extLst>
              <a:ext uri="{FF2B5EF4-FFF2-40B4-BE49-F238E27FC236}">
                <a16:creationId xmlns:a16="http://schemas.microsoft.com/office/drawing/2014/main" id="{C29E6889-BFB3-4C67-AD74-EEE9A78CCABA}"/>
              </a:ext>
            </a:extLst>
          </p:cNvPr>
          <p:cNvSpPr/>
          <p:nvPr/>
        </p:nvSpPr>
        <p:spPr>
          <a:xfrm>
            <a:off x="4718980" y="5179966"/>
            <a:ext cx="591827" cy="369335"/>
          </a:xfrm>
          <a:prstGeom prst="rect">
            <a:avLst/>
          </a:prstGeom>
          <a:noFill/>
          <a:ln cap="flat">
            <a:noFill/>
            <a:prstDash val="solid"/>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a:solidFill>
                  <a:srgbClr val="374151"/>
                </a:solidFill>
                <a:uFillTx/>
                <a:latin typeface="Segoe UI" pitchFamily="34"/>
                <a:ea typeface="Calibri" pitchFamily="34"/>
                <a:cs typeface="Times New Roman" pitchFamily="18"/>
              </a:rPr>
              <a:t>R</a:t>
            </a:r>
            <a:r>
              <a:rPr lang="en-GB" sz="1800" b="1" i="0" u="none" strike="noStrike" kern="1200" cap="none" spc="0" baseline="-25000">
                <a:solidFill>
                  <a:srgbClr val="374151"/>
                </a:solidFill>
                <a:uFillTx/>
                <a:latin typeface="Segoe UI" pitchFamily="34"/>
                <a:ea typeface="Calibri" pitchFamily="34"/>
                <a:cs typeface="Times New Roman" pitchFamily="18"/>
              </a:rPr>
              <a:t>sub</a:t>
            </a:r>
            <a:endParaRPr lang="en-GB" sz="1800" b="1" i="0" u="none" strike="noStrike" kern="1200" cap="none" spc="0" baseline="0">
              <a:solidFill>
                <a:srgbClr val="000000"/>
              </a:solidFill>
              <a:uFillTx/>
              <a:latin typeface="Calibri" pitchFamily="34"/>
              <a:ea typeface="Calibri" pitchFamily="34"/>
              <a:cs typeface="Times New Roman" pitchFamily="18"/>
            </a:endParaRPr>
          </a:p>
        </p:txBody>
      </p:sp>
      <p:sp>
        <p:nvSpPr>
          <p:cNvPr id="17" name="TextBox 34">
            <a:extLst>
              <a:ext uri="{FF2B5EF4-FFF2-40B4-BE49-F238E27FC236}">
                <a16:creationId xmlns:a16="http://schemas.microsoft.com/office/drawing/2014/main" id="{5521B8C8-4010-2207-7D5A-17863084B93A}"/>
              </a:ext>
            </a:extLst>
          </p:cNvPr>
          <p:cNvSpPr txBox="1"/>
          <p:nvPr/>
        </p:nvSpPr>
        <p:spPr>
          <a:xfrm>
            <a:off x="8781220" y="5137117"/>
            <a:ext cx="774652"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a:solidFill>
                  <a:srgbClr val="374151"/>
                </a:solidFill>
                <a:uFillTx/>
                <a:latin typeface="Segoe UI" pitchFamily="34"/>
                <a:ea typeface="Calibri" pitchFamily="34"/>
                <a:cs typeface="Times New Roman" pitchFamily="18"/>
              </a:rPr>
              <a:t>R</a:t>
            </a:r>
            <a:r>
              <a:rPr lang="en-GB" sz="1800" b="1" i="0" u="none" strike="noStrike" kern="1200" cap="none" spc="0" baseline="-25000">
                <a:solidFill>
                  <a:srgbClr val="374151"/>
                </a:solidFill>
                <a:uFillTx/>
                <a:latin typeface="Segoe UI" pitchFamily="34"/>
                <a:ea typeface="Calibri" pitchFamily="34"/>
                <a:cs typeface="Times New Roman" pitchFamily="18"/>
              </a:rPr>
              <a:t>flare</a:t>
            </a:r>
            <a:endParaRPr lang="en-GB" sz="1800" b="1" i="0" u="none" strike="noStrike" kern="1200" cap="none" spc="0" baseline="0">
              <a:solidFill>
                <a:srgbClr val="000000"/>
              </a:solidFill>
              <a:uFillTx/>
              <a:latin typeface="Calibri" pitchFamily="34"/>
              <a:ea typeface="Calibri" pitchFamily="34"/>
              <a:cs typeface="Times New Roman" pitchFamily="18"/>
            </a:endParaRPr>
          </a:p>
        </p:txBody>
      </p:sp>
      <p:sp>
        <p:nvSpPr>
          <p:cNvPr id="24" name="TextBox 69">
            <a:extLst>
              <a:ext uri="{FF2B5EF4-FFF2-40B4-BE49-F238E27FC236}">
                <a16:creationId xmlns:a16="http://schemas.microsoft.com/office/drawing/2014/main" id="{47634CFC-BE94-9D86-2457-3A6EA0CBCEE2}"/>
              </a:ext>
            </a:extLst>
          </p:cNvPr>
          <p:cNvSpPr txBox="1"/>
          <p:nvPr/>
        </p:nvSpPr>
        <p:spPr>
          <a:xfrm>
            <a:off x="6487402" y="1795268"/>
            <a:ext cx="2040629" cy="64633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a:solidFill>
                  <a:srgbClr val="374151"/>
                </a:solidFill>
                <a:uFillTx/>
                <a:latin typeface="Segoe UI" pitchFamily="34"/>
                <a:ea typeface="Calibri" pitchFamily="34"/>
                <a:cs typeface="Times New Roman" pitchFamily="18"/>
              </a:rPr>
              <a:t>No stellar illumination</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25" name="TextBox 70">
            <a:extLst>
              <a:ext uri="{FF2B5EF4-FFF2-40B4-BE49-F238E27FC236}">
                <a16:creationId xmlns:a16="http://schemas.microsoft.com/office/drawing/2014/main" id="{E1C75314-A09F-A78E-1CCB-C51A2BA0DFA6}"/>
              </a:ext>
            </a:extLst>
          </p:cNvPr>
          <p:cNvSpPr txBox="1"/>
          <p:nvPr/>
        </p:nvSpPr>
        <p:spPr>
          <a:xfrm>
            <a:off x="1688046" y="3769705"/>
            <a:ext cx="661459" cy="369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a:solidFill>
                  <a:srgbClr val="374151"/>
                </a:solidFill>
                <a:uFillTx/>
                <a:latin typeface="Segoe UI" pitchFamily="34"/>
                <a:ea typeface="Calibri" pitchFamily="34"/>
                <a:cs typeface="Times New Roman" pitchFamily="18"/>
              </a:rPr>
              <a:t>Star</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26" name="TextBox 71">
            <a:extLst>
              <a:ext uri="{FF2B5EF4-FFF2-40B4-BE49-F238E27FC236}">
                <a16:creationId xmlns:a16="http://schemas.microsoft.com/office/drawing/2014/main" id="{15563610-4AEF-69CA-9561-FADDC3911921}"/>
              </a:ext>
            </a:extLst>
          </p:cNvPr>
          <p:cNvSpPr txBox="1"/>
          <p:nvPr/>
        </p:nvSpPr>
        <p:spPr>
          <a:xfrm>
            <a:off x="9377620" y="5416310"/>
            <a:ext cx="204062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a:solidFill>
                  <a:srgbClr val="374151"/>
                </a:solidFill>
                <a:uFillTx/>
                <a:latin typeface="Segoe UI" pitchFamily="34"/>
                <a:ea typeface="Calibri" pitchFamily="34"/>
                <a:cs typeface="Times New Roman" pitchFamily="18"/>
              </a:rPr>
              <a:t>Flared disc</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27" name="TextBox 72">
            <a:extLst>
              <a:ext uri="{FF2B5EF4-FFF2-40B4-BE49-F238E27FC236}">
                <a16:creationId xmlns:a16="http://schemas.microsoft.com/office/drawing/2014/main" id="{DD9F8E13-6A1D-395B-3D4A-63689367F245}"/>
              </a:ext>
            </a:extLst>
          </p:cNvPr>
          <p:cNvSpPr txBox="1"/>
          <p:nvPr/>
        </p:nvSpPr>
        <p:spPr>
          <a:xfrm>
            <a:off x="10942048" y="3360593"/>
            <a:ext cx="756748"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a:solidFill>
                  <a:srgbClr val="374151"/>
                </a:solidFill>
                <a:uFillTx/>
                <a:latin typeface="Segoe UI" pitchFamily="34"/>
                <a:ea typeface="Calibri" pitchFamily="34"/>
                <a:cs typeface="Times New Roman" pitchFamily="18"/>
              </a:rPr>
              <a:t>R</a:t>
            </a:r>
            <a:endParaRPr lang="en-GB" sz="1800" b="1" i="0" u="none" strike="noStrike" kern="1200" cap="none" spc="0" baseline="0">
              <a:solidFill>
                <a:srgbClr val="000000"/>
              </a:solidFill>
              <a:uFillTx/>
              <a:latin typeface="Calibri" pitchFamily="34"/>
              <a:ea typeface="Calibri" pitchFamily="34"/>
              <a:cs typeface="Times New Roman" pitchFamily="18"/>
            </a:endParaRPr>
          </a:p>
        </p:txBody>
      </p:sp>
      <p:sp>
        <p:nvSpPr>
          <p:cNvPr id="29" name="TextBox 75">
            <a:extLst>
              <a:ext uri="{FF2B5EF4-FFF2-40B4-BE49-F238E27FC236}">
                <a16:creationId xmlns:a16="http://schemas.microsoft.com/office/drawing/2014/main" id="{3A20DAAD-21EA-A800-2199-3DEDC31C9026}"/>
              </a:ext>
            </a:extLst>
          </p:cNvPr>
          <p:cNvSpPr txBox="1"/>
          <p:nvPr/>
        </p:nvSpPr>
        <p:spPr>
          <a:xfrm>
            <a:off x="6143250" y="5427430"/>
            <a:ext cx="2117777" cy="369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b="1" i="0" u="none" strike="noStrike" kern="1200" cap="none" spc="0" baseline="0" dirty="0">
                <a:solidFill>
                  <a:srgbClr val="374151"/>
                </a:solidFill>
                <a:uFillTx/>
                <a:latin typeface="Segoe UI" pitchFamily="34"/>
                <a:ea typeface="Calibri" pitchFamily="34"/>
                <a:cs typeface="Times New Roman" pitchFamily="18"/>
              </a:rPr>
              <a:t>Shadowed region</a:t>
            </a:r>
            <a:endParaRPr lang="en-GB" b="1" i="0" u="none" strike="noStrike" kern="1200" cap="none" spc="0" baseline="0" dirty="0">
              <a:solidFill>
                <a:srgbClr val="000000"/>
              </a:solidFill>
              <a:uFillTx/>
              <a:latin typeface="Calibri" pitchFamily="34"/>
              <a:ea typeface="Calibri" pitchFamily="34"/>
              <a:cs typeface="Times New Roman" pitchFamily="18"/>
            </a:endParaRPr>
          </a:p>
        </p:txBody>
      </p:sp>
      <p:sp>
        <p:nvSpPr>
          <p:cNvPr id="30" name="TextBox 76">
            <a:extLst>
              <a:ext uri="{FF2B5EF4-FFF2-40B4-BE49-F238E27FC236}">
                <a16:creationId xmlns:a16="http://schemas.microsoft.com/office/drawing/2014/main" id="{99D29B34-4561-B82F-00BA-7B7B5519CE73}"/>
              </a:ext>
            </a:extLst>
          </p:cNvPr>
          <p:cNvSpPr txBox="1"/>
          <p:nvPr/>
        </p:nvSpPr>
        <p:spPr>
          <a:xfrm>
            <a:off x="1940320" y="5427430"/>
            <a:ext cx="204062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a:solidFill>
                  <a:srgbClr val="374151"/>
                </a:solidFill>
                <a:uFillTx/>
                <a:latin typeface="Segoe UI" pitchFamily="34"/>
                <a:ea typeface="Calibri" pitchFamily="34"/>
                <a:cs typeface="Times New Roman" pitchFamily="18"/>
              </a:rPr>
              <a:t>Gaseous disc</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33" name="Oval 5">
            <a:extLst>
              <a:ext uri="{FF2B5EF4-FFF2-40B4-BE49-F238E27FC236}">
                <a16:creationId xmlns:a16="http://schemas.microsoft.com/office/drawing/2014/main" id="{7DA9FD89-B39B-A0CA-6A7D-D6487287D2F5}"/>
              </a:ext>
            </a:extLst>
          </p:cNvPr>
          <p:cNvSpPr/>
          <p:nvPr/>
        </p:nvSpPr>
        <p:spPr>
          <a:xfrm>
            <a:off x="1761387" y="3149267"/>
            <a:ext cx="601845" cy="5387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35" name="Freeform: Shape 31">
            <a:extLst>
              <a:ext uri="{FF2B5EF4-FFF2-40B4-BE49-F238E27FC236}">
                <a16:creationId xmlns:a16="http://schemas.microsoft.com/office/drawing/2014/main" id="{890213EA-5E42-324A-4742-0C0356264988}"/>
              </a:ext>
            </a:extLst>
          </p:cNvPr>
          <p:cNvSpPr/>
          <p:nvPr/>
        </p:nvSpPr>
        <p:spPr>
          <a:xfrm flipV="1">
            <a:off x="3092754" y="3864638"/>
            <a:ext cx="6487960" cy="1804093"/>
          </a:xfrm>
          <a:custGeom>
            <a:avLst/>
            <a:gdLst>
              <a:gd name="f0" fmla="val 10800000"/>
              <a:gd name="f1" fmla="val 5400000"/>
              <a:gd name="f2" fmla="val 180"/>
              <a:gd name="f3" fmla="val w"/>
              <a:gd name="f4" fmla="val h"/>
              <a:gd name="f5" fmla="val 0"/>
              <a:gd name="f6" fmla="val 6417733"/>
              <a:gd name="f7" fmla="val 975364"/>
              <a:gd name="f8" fmla="val 973667"/>
              <a:gd name="f9" fmla="val 752122"/>
              <a:gd name="f10" fmla="val 978606"/>
              <a:gd name="f11" fmla="val 1504244"/>
              <a:gd name="f12" fmla="val 983545"/>
              <a:gd name="f13" fmla="val 2573866"/>
              <a:gd name="f14" fmla="val 821267"/>
              <a:gd name="f15" fmla="val 3643488"/>
              <a:gd name="f16" fmla="val 658989"/>
              <a:gd name="f17" fmla="val 5682544"/>
              <a:gd name="f18" fmla="val 163689"/>
              <a:gd name="f19" fmla="+- 0 0 -90"/>
              <a:gd name="f20" fmla="*/ f3 1 6417733"/>
              <a:gd name="f21" fmla="*/ f4 1 975364"/>
              <a:gd name="f22" fmla="+- f7 0 f5"/>
              <a:gd name="f23" fmla="+- f6 0 f5"/>
              <a:gd name="f24" fmla="*/ f19 f0 1"/>
              <a:gd name="f25" fmla="*/ f23 1 6417733"/>
              <a:gd name="f26" fmla="*/ f22 1 975364"/>
              <a:gd name="f27" fmla="*/ 0 f23 1"/>
              <a:gd name="f28" fmla="*/ 973667 f22 1"/>
              <a:gd name="f29" fmla="*/ 2573866 f23 1"/>
              <a:gd name="f30" fmla="*/ 821267 f22 1"/>
              <a:gd name="f31" fmla="*/ 6417733 f23 1"/>
              <a:gd name="f32" fmla="*/ 0 f22 1"/>
              <a:gd name="f33" fmla="*/ f24 1 f2"/>
              <a:gd name="f34" fmla="*/ f27 1 6417733"/>
              <a:gd name="f35" fmla="*/ f28 1 975364"/>
              <a:gd name="f36" fmla="*/ f29 1 6417733"/>
              <a:gd name="f37" fmla="*/ f30 1 975364"/>
              <a:gd name="f38" fmla="*/ f31 1 6417733"/>
              <a:gd name="f39" fmla="*/ f32 1 975364"/>
              <a:gd name="f40" fmla="*/ f5 1 f25"/>
              <a:gd name="f41" fmla="*/ f6 1 f25"/>
              <a:gd name="f42" fmla="*/ f5 1 f26"/>
              <a:gd name="f43" fmla="*/ f7 1 f26"/>
              <a:gd name="f44" fmla="+- f33 0 f1"/>
              <a:gd name="f45" fmla="*/ f34 1 f25"/>
              <a:gd name="f46" fmla="*/ f35 1 f26"/>
              <a:gd name="f47" fmla="*/ f36 1 f25"/>
              <a:gd name="f48" fmla="*/ f37 1 f26"/>
              <a:gd name="f49" fmla="*/ f38 1 f25"/>
              <a:gd name="f50" fmla="*/ f39 1 f26"/>
              <a:gd name="f51" fmla="*/ f40 f20 1"/>
              <a:gd name="f52" fmla="*/ f41 f20 1"/>
              <a:gd name="f53" fmla="*/ f43 f21 1"/>
              <a:gd name="f54" fmla="*/ f42 f21 1"/>
              <a:gd name="f55" fmla="*/ f45 f20 1"/>
              <a:gd name="f56" fmla="*/ f46 f21 1"/>
              <a:gd name="f57" fmla="*/ f47 f20 1"/>
              <a:gd name="f58" fmla="*/ f48 f21 1"/>
              <a:gd name="f59" fmla="*/ f49 f20 1"/>
              <a:gd name="f60" fmla="*/ f50 f21 1"/>
            </a:gdLst>
            <a:ahLst/>
            <a:cxnLst>
              <a:cxn ang="3cd4">
                <a:pos x="hc" y="t"/>
              </a:cxn>
              <a:cxn ang="0">
                <a:pos x="r" y="vc"/>
              </a:cxn>
              <a:cxn ang="cd4">
                <a:pos x="hc" y="b"/>
              </a:cxn>
              <a:cxn ang="cd2">
                <a:pos x="l" y="vc"/>
              </a:cxn>
              <a:cxn ang="f44">
                <a:pos x="f55" y="f56"/>
              </a:cxn>
              <a:cxn ang="f44">
                <a:pos x="f57" y="f58"/>
              </a:cxn>
              <a:cxn ang="f44">
                <a:pos x="f59" y="f60"/>
              </a:cxn>
            </a:cxnLst>
            <a:rect l="f51" t="f54" r="f52" b="f53"/>
            <a:pathLst>
              <a:path w="6417733" h="975364">
                <a:moveTo>
                  <a:pt x="f5" y="f8"/>
                </a:moveTo>
                <a:cubicBezTo>
                  <a:pt x="f9" y="f10"/>
                  <a:pt x="f11" y="f12"/>
                  <a:pt x="f13" y="f14"/>
                </a:cubicBezTo>
                <a:cubicBezTo>
                  <a:pt x="f15" y="f16"/>
                  <a:pt x="f17" y="f18"/>
                  <a:pt x="f6" y="f5"/>
                </a:cubicBezTo>
              </a:path>
            </a:pathLst>
          </a:custGeom>
          <a:noFill/>
          <a:ln w="12701" cap="flat">
            <a:solidFill>
              <a:srgbClr val="F6F8F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37" name="TextBox 34">
            <a:extLst>
              <a:ext uri="{FF2B5EF4-FFF2-40B4-BE49-F238E27FC236}">
                <a16:creationId xmlns:a16="http://schemas.microsoft.com/office/drawing/2014/main" id="{75478E14-4EEB-2A1F-7EEE-D681293B9DD0}"/>
              </a:ext>
            </a:extLst>
          </p:cNvPr>
          <p:cNvSpPr txBox="1"/>
          <p:nvPr/>
        </p:nvSpPr>
        <p:spPr>
          <a:xfrm>
            <a:off x="3055380" y="2210122"/>
            <a:ext cx="1195669" cy="52322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400" b="1" i="0" u="none" strike="noStrike" kern="1200" cap="none" spc="0" baseline="0" dirty="0">
                <a:solidFill>
                  <a:srgbClr val="374151"/>
                </a:solidFill>
                <a:uFillTx/>
                <a:latin typeface="Segoe UI" pitchFamily="34"/>
                <a:ea typeface="Calibri" pitchFamily="34"/>
                <a:cs typeface="Times New Roman" pitchFamily="18"/>
              </a:rPr>
              <a:t>Gaseous disc</a:t>
            </a:r>
            <a:endParaRPr lang="en-GB" sz="14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40" name="Freeform: Shape 25">
            <a:extLst>
              <a:ext uri="{FF2B5EF4-FFF2-40B4-BE49-F238E27FC236}">
                <a16:creationId xmlns:a16="http://schemas.microsoft.com/office/drawing/2014/main" id="{E28A720A-A78C-96D7-4CB1-7D6082575BF7}"/>
              </a:ext>
            </a:extLst>
          </p:cNvPr>
          <p:cNvSpPr/>
          <p:nvPr/>
        </p:nvSpPr>
        <p:spPr>
          <a:xfrm>
            <a:off x="5052041" y="2238588"/>
            <a:ext cx="4134613" cy="704326"/>
          </a:xfrm>
          <a:custGeom>
            <a:avLst/>
            <a:gdLst>
              <a:gd name="f0" fmla="val 10800000"/>
              <a:gd name="f1" fmla="val 5400000"/>
              <a:gd name="f2" fmla="val 180"/>
              <a:gd name="f3" fmla="val w"/>
              <a:gd name="f4" fmla="val h"/>
              <a:gd name="f5" fmla="val 0"/>
              <a:gd name="f6" fmla="val 6417733"/>
              <a:gd name="f7" fmla="val 975364"/>
              <a:gd name="f8" fmla="val 973667"/>
              <a:gd name="f9" fmla="val 752122"/>
              <a:gd name="f10" fmla="val 978606"/>
              <a:gd name="f11" fmla="val 1504244"/>
              <a:gd name="f12" fmla="val 983545"/>
              <a:gd name="f13" fmla="val 2573866"/>
              <a:gd name="f14" fmla="val 821267"/>
              <a:gd name="f15" fmla="val 3643488"/>
              <a:gd name="f16" fmla="val 658989"/>
              <a:gd name="f17" fmla="val 5682544"/>
              <a:gd name="f18" fmla="val 163689"/>
              <a:gd name="f19" fmla="+- 0 0 -90"/>
              <a:gd name="f20" fmla="*/ f3 1 6417733"/>
              <a:gd name="f21" fmla="*/ f4 1 975364"/>
              <a:gd name="f22" fmla="+- f7 0 f5"/>
              <a:gd name="f23" fmla="+- f6 0 f5"/>
              <a:gd name="f24" fmla="*/ f19 f0 1"/>
              <a:gd name="f25" fmla="*/ f23 1 6417733"/>
              <a:gd name="f26" fmla="*/ f22 1 975364"/>
              <a:gd name="f27" fmla="*/ 0 f23 1"/>
              <a:gd name="f28" fmla="*/ 973667 f22 1"/>
              <a:gd name="f29" fmla="*/ 2573866 f23 1"/>
              <a:gd name="f30" fmla="*/ 821267 f22 1"/>
              <a:gd name="f31" fmla="*/ 6417733 f23 1"/>
              <a:gd name="f32" fmla="*/ 0 f22 1"/>
              <a:gd name="f33" fmla="*/ f24 1 f2"/>
              <a:gd name="f34" fmla="*/ f27 1 6417733"/>
              <a:gd name="f35" fmla="*/ f28 1 975364"/>
              <a:gd name="f36" fmla="*/ f29 1 6417733"/>
              <a:gd name="f37" fmla="*/ f30 1 975364"/>
              <a:gd name="f38" fmla="*/ f31 1 6417733"/>
              <a:gd name="f39" fmla="*/ f32 1 975364"/>
              <a:gd name="f40" fmla="*/ f5 1 f25"/>
              <a:gd name="f41" fmla="*/ f6 1 f25"/>
              <a:gd name="f42" fmla="*/ f5 1 f26"/>
              <a:gd name="f43" fmla="*/ f7 1 f26"/>
              <a:gd name="f44" fmla="+- f33 0 f1"/>
              <a:gd name="f45" fmla="*/ f34 1 f25"/>
              <a:gd name="f46" fmla="*/ f35 1 f26"/>
              <a:gd name="f47" fmla="*/ f36 1 f25"/>
              <a:gd name="f48" fmla="*/ f37 1 f26"/>
              <a:gd name="f49" fmla="*/ f38 1 f25"/>
              <a:gd name="f50" fmla="*/ f39 1 f26"/>
              <a:gd name="f51" fmla="*/ f40 f20 1"/>
              <a:gd name="f52" fmla="*/ f41 f20 1"/>
              <a:gd name="f53" fmla="*/ f43 f21 1"/>
              <a:gd name="f54" fmla="*/ f42 f21 1"/>
              <a:gd name="f55" fmla="*/ f45 f20 1"/>
              <a:gd name="f56" fmla="*/ f46 f21 1"/>
              <a:gd name="f57" fmla="*/ f47 f20 1"/>
              <a:gd name="f58" fmla="*/ f48 f21 1"/>
              <a:gd name="f59" fmla="*/ f49 f20 1"/>
              <a:gd name="f60" fmla="*/ f50 f21 1"/>
            </a:gdLst>
            <a:ahLst/>
            <a:cxnLst>
              <a:cxn ang="3cd4">
                <a:pos x="hc" y="t"/>
              </a:cxn>
              <a:cxn ang="0">
                <a:pos x="r" y="vc"/>
              </a:cxn>
              <a:cxn ang="cd4">
                <a:pos x="hc" y="b"/>
              </a:cxn>
              <a:cxn ang="cd2">
                <a:pos x="l" y="vc"/>
              </a:cxn>
              <a:cxn ang="f44">
                <a:pos x="f55" y="f56"/>
              </a:cxn>
              <a:cxn ang="f44">
                <a:pos x="f57" y="f58"/>
              </a:cxn>
              <a:cxn ang="f44">
                <a:pos x="f59" y="f60"/>
              </a:cxn>
            </a:cxnLst>
            <a:rect l="f51" t="f54" r="f52" b="f53"/>
            <a:pathLst>
              <a:path w="6417733" h="975364">
                <a:moveTo>
                  <a:pt x="f5" y="f8"/>
                </a:moveTo>
                <a:cubicBezTo>
                  <a:pt x="f9" y="f10"/>
                  <a:pt x="f11" y="f12"/>
                  <a:pt x="f13" y="f14"/>
                </a:cubicBezTo>
                <a:cubicBezTo>
                  <a:pt x="f15" y="f16"/>
                  <a:pt x="f17" y="f18"/>
                  <a:pt x="f6" y="f5"/>
                </a:cubicBezTo>
              </a:path>
            </a:pathLst>
          </a:custGeom>
          <a:noFill/>
          <a:ln w="38103" cap="flat">
            <a:solidFill>
              <a:srgbClr val="4472C4"/>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sp>
        <p:nvSpPr>
          <p:cNvPr id="41" name="Freeform: Shape 25">
            <a:extLst>
              <a:ext uri="{FF2B5EF4-FFF2-40B4-BE49-F238E27FC236}">
                <a16:creationId xmlns:a16="http://schemas.microsoft.com/office/drawing/2014/main" id="{AC4BE5DF-9454-8E1D-3EB6-1C6EE4E29E31}"/>
              </a:ext>
            </a:extLst>
          </p:cNvPr>
          <p:cNvSpPr/>
          <p:nvPr/>
        </p:nvSpPr>
        <p:spPr>
          <a:xfrm flipV="1">
            <a:off x="4995918" y="3939951"/>
            <a:ext cx="4102151" cy="610213"/>
          </a:xfrm>
          <a:custGeom>
            <a:avLst/>
            <a:gdLst>
              <a:gd name="f0" fmla="val 10800000"/>
              <a:gd name="f1" fmla="val 5400000"/>
              <a:gd name="f2" fmla="val 180"/>
              <a:gd name="f3" fmla="val w"/>
              <a:gd name="f4" fmla="val h"/>
              <a:gd name="f5" fmla="val 0"/>
              <a:gd name="f6" fmla="val 6417733"/>
              <a:gd name="f7" fmla="val 975364"/>
              <a:gd name="f8" fmla="val 973667"/>
              <a:gd name="f9" fmla="val 752122"/>
              <a:gd name="f10" fmla="val 978606"/>
              <a:gd name="f11" fmla="val 1504244"/>
              <a:gd name="f12" fmla="val 983545"/>
              <a:gd name="f13" fmla="val 2573866"/>
              <a:gd name="f14" fmla="val 821267"/>
              <a:gd name="f15" fmla="val 3643488"/>
              <a:gd name="f16" fmla="val 658989"/>
              <a:gd name="f17" fmla="val 5682544"/>
              <a:gd name="f18" fmla="val 163689"/>
              <a:gd name="f19" fmla="+- 0 0 -90"/>
              <a:gd name="f20" fmla="*/ f3 1 6417733"/>
              <a:gd name="f21" fmla="*/ f4 1 975364"/>
              <a:gd name="f22" fmla="+- f7 0 f5"/>
              <a:gd name="f23" fmla="+- f6 0 f5"/>
              <a:gd name="f24" fmla="*/ f19 f0 1"/>
              <a:gd name="f25" fmla="*/ f23 1 6417733"/>
              <a:gd name="f26" fmla="*/ f22 1 975364"/>
              <a:gd name="f27" fmla="*/ 0 f23 1"/>
              <a:gd name="f28" fmla="*/ 973667 f22 1"/>
              <a:gd name="f29" fmla="*/ 2573866 f23 1"/>
              <a:gd name="f30" fmla="*/ 821267 f22 1"/>
              <a:gd name="f31" fmla="*/ 6417733 f23 1"/>
              <a:gd name="f32" fmla="*/ 0 f22 1"/>
              <a:gd name="f33" fmla="*/ f24 1 f2"/>
              <a:gd name="f34" fmla="*/ f27 1 6417733"/>
              <a:gd name="f35" fmla="*/ f28 1 975364"/>
              <a:gd name="f36" fmla="*/ f29 1 6417733"/>
              <a:gd name="f37" fmla="*/ f30 1 975364"/>
              <a:gd name="f38" fmla="*/ f31 1 6417733"/>
              <a:gd name="f39" fmla="*/ f32 1 975364"/>
              <a:gd name="f40" fmla="*/ f5 1 f25"/>
              <a:gd name="f41" fmla="*/ f6 1 f25"/>
              <a:gd name="f42" fmla="*/ f5 1 f26"/>
              <a:gd name="f43" fmla="*/ f7 1 f26"/>
              <a:gd name="f44" fmla="+- f33 0 f1"/>
              <a:gd name="f45" fmla="*/ f34 1 f25"/>
              <a:gd name="f46" fmla="*/ f35 1 f26"/>
              <a:gd name="f47" fmla="*/ f36 1 f25"/>
              <a:gd name="f48" fmla="*/ f37 1 f26"/>
              <a:gd name="f49" fmla="*/ f38 1 f25"/>
              <a:gd name="f50" fmla="*/ f39 1 f26"/>
              <a:gd name="f51" fmla="*/ f40 f20 1"/>
              <a:gd name="f52" fmla="*/ f41 f20 1"/>
              <a:gd name="f53" fmla="*/ f43 f21 1"/>
              <a:gd name="f54" fmla="*/ f42 f21 1"/>
              <a:gd name="f55" fmla="*/ f45 f20 1"/>
              <a:gd name="f56" fmla="*/ f46 f21 1"/>
              <a:gd name="f57" fmla="*/ f47 f20 1"/>
              <a:gd name="f58" fmla="*/ f48 f21 1"/>
              <a:gd name="f59" fmla="*/ f49 f20 1"/>
              <a:gd name="f60" fmla="*/ f50 f21 1"/>
            </a:gdLst>
            <a:ahLst/>
            <a:cxnLst>
              <a:cxn ang="3cd4">
                <a:pos x="hc" y="t"/>
              </a:cxn>
              <a:cxn ang="0">
                <a:pos x="r" y="vc"/>
              </a:cxn>
              <a:cxn ang="cd4">
                <a:pos x="hc" y="b"/>
              </a:cxn>
              <a:cxn ang="cd2">
                <a:pos x="l" y="vc"/>
              </a:cxn>
              <a:cxn ang="f44">
                <a:pos x="f55" y="f56"/>
              </a:cxn>
              <a:cxn ang="f44">
                <a:pos x="f57" y="f58"/>
              </a:cxn>
              <a:cxn ang="f44">
                <a:pos x="f59" y="f60"/>
              </a:cxn>
            </a:cxnLst>
            <a:rect l="f51" t="f54" r="f52" b="f53"/>
            <a:pathLst>
              <a:path w="6417733" h="975364">
                <a:moveTo>
                  <a:pt x="f5" y="f8"/>
                </a:moveTo>
                <a:cubicBezTo>
                  <a:pt x="f9" y="f10"/>
                  <a:pt x="f11" y="f12"/>
                  <a:pt x="f13" y="f14"/>
                </a:cubicBezTo>
                <a:cubicBezTo>
                  <a:pt x="f15" y="f16"/>
                  <a:pt x="f17" y="f18"/>
                  <a:pt x="f6" y="f5"/>
                </a:cubicBezTo>
              </a:path>
            </a:pathLst>
          </a:custGeom>
          <a:noFill/>
          <a:ln w="38103" cap="flat">
            <a:solidFill>
              <a:srgbClr val="4472C4"/>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sp>
        <p:nvSpPr>
          <p:cNvPr id="48" name="Rectangle 47">
            <a:extLst>
              <a:ext uri="{FF2B5EF4-FFF2-40B4-BE49-F238E27FC236}">
                <a16:creationId xmlns:a16="http://schemas.microsoft.com/office/drawing/2014/main" id="{8327B934-7837-1FA0-C504-3872F241370F}"/>
              </a:ext>
            </a:extLst>
          </p:cNvPr>
          <p:cNvSpPr/>
          <p:nvPr/>
        </p:nvSpPr>
        <p:spPr>
          <a:xfrm>
            <a:off x="2391312" y="2838940"/>
            <a:ext cx="2574320" cy="1221651"/>
          </a:xfrm>
          <a:prstGeom prst="rect">
            <a:avLst/>
          </a:prstGeom>
          <a:gradFill flip="none" rotWithShape="1">
            <a:gsLst>
              <a:gs pos="0">
                <a:schemeClr val="accent4">
                  <a:lumMod val="5000"/>
                  <a:lumOff val="95000"/>
                </a:schemeClr>
              </a:gs>
              <a:gs pos="93000">
                <a:schemeClr val="accent4">
                  <a:lumMod val="45000"/>
                  <a:lumOff val="55000"/>
                </a:schemeClr>
              </a:gs>
              <a:gs pos="62000">
                <a:schemeClr val="accent4">
                  <a:lumMod val="45000"/>
                  <a:lumOff val="55000"/>
                </a:schemeClr>
              </a:gs>
              <a:gs pos="100000">
                <a:schemeClr val="accent4">
                  <a:lumMod val="30000"/>
                  <a:lumOff val="70000"/>
                </a:schemeClr>
              </a:gs>
            </a:gsLst>
            <a:lin ang="10800000" scaled="0"/>
            <a:tileRect/>
          </a:gra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0624809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480CAB-83F0-8D9E-92B3-950BC966B549}"/>
              </a:ext>
            </a:extLst>
          </p:cNvPr>
          <p:cNvPicPr>
            <a:picLocks noChangeAspect="1"/>
          </p:cNvPicPr>
          <p:nvPr/>
        </p:nvPicPr>
        <p:blipFill rotWithShape="1">
          <a:blip r:embed="rId2"/>
          <a:srcRect t="2260"/>
          <a:stretch/>
        </p:blipFill>
        <p:spPr>
          <a:xfrm>
            <a:off x="0" y="1202266"/>
            <a:ext cx="12192000" cy="4558859"/>
          </a:xfrm>
          <a:prstGeom prst="rect">
            <a:avLst/>
          </a:prstGeom>
        </p:spPr>
      </p:pic>
      <p:pic>
        <p:nvPicPr>
          <p:cNvPr id="5" name="Picture 4">
            <a:extLst>
              <a:ext uri="{FF2B5EF4-FFF2-40B4-BE49-F238E27FC236}">
                <a16:creationId xmlns:a16="http://schemas.microsoft.com/office/drawing/2014/main" id="{65DC6768-8BBC-3E0E-8C4B-73E3AB8FE475}"/>
              </a:ext>
            </a:extLst>
          </p:cNvPr>
          <p:cNvPicPr>
            <a:picLocks noChangeAspect="1"/>
          </p:cNvPicPr>
          <p:nvPr/>
        </p:nvPicPr>
        <p:blipFill>
          <a:blip r:embed="rId3"/>
          <a:stretch>
            <a:fillRect/>
          </a:stretch>
        </p:blipFill>
        <p:spPr>
          <a:xfrm>
            <a:off x="10446477" y="1464834"/>
            <a:ext cx="1305256" cy="1098197"/>
          </a:xfrm>
          <a:prstGeom prst="rect">
            <a:avLst/>
          </a:prstGeom>
        </p:spPr>
      </p:pic>
    </p:spTree>
    <p:extLst>
      <p:ext uri="{BB962C8B-B14F-4D97-AF65-F5344CB8AC3E}">
        <p14:creationId xmlns:p14="http://schemas.microsoft.com/office/powerpoint/2010/main" val="173468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6B26B-FEC2-728F-9328-DA2DFD8989E0}"/>
              </a:ext>
            </a:extLst>
          </p:cNvPr>
          <p:cNvSpPr>
            <a:spLocks noGrp="1"/>
          </p:cNvSpPr>
          <p:nvPr>
            <p:ph type="title"/>
          </p:nvPr>
        </p:nvSpPr>
        <p:spPr>
          <a:xfrm>
            <a:off x="975851" y="2546555"/>
            <a:ext cx="3940277" cy="1356360"/>
          </a:xfrm>
        </p:spPr>
        <p:txBody>
          <a:bodyPr>
            <a:normAutofit/>
          </a:bodyPr>
          <a:lstStyle/>
          <a:p>
            <a:r>
              <a:rPr lang="en-GB" dirty="0"/>
              <a:t>Gaseous disc</a:t>
            </a:r>
            <a:br>
              <a:rPr lang="en-GB" dirty="0"/>
            </a:br>
            <a:r>
              <a:rPr lang="en-GB" dirty="0"/>
              <a:t>Background </a:t>
            </a:r>
          </a:p>
        </p:txBody>
      </p:sp>
      <p:graphicFrame>
        <p:nvGraphicFramePr>
          <p:cNvPr id="31" name="Content Placeholder 4">
            <a:extLst>
              <a:ext uri="{FF2B5EF4-FFF2-40B4-BE49-F238E27FC236}">
                <a16:creationId xmlns:a16="http://schemas.microsoft.com/office/drawing/2014/main" id="{09CC0691-9AF3-CB4D-38D7-F7B36B824F67}"/>
              </a:ext>
            </a:extLst>
          </p:cNvPr>
          <p:cNvGraphicFramePr>
            <a:graphicFrameLocks noGrp="1"/>
          </p:cNvGraphicFramePr>
          <p:nvPr>
            <p:ph idx="1"/>
            <p:extLst>
              <p:ext uri="{D42A27DB-BD31-4B8C-83A1-F6EECF244321}">
                <p14:modId xmlns:p14="http://schemas.microsoft.com/office/powerpoint/2010/main" val="3644360069"/>
              </p:ext>
            </p:extLst>
          </p:nvPr>
        </p:nvGraphicFramePr>
        <p:xfrm>
          <a:off x="5429865" y="1263445"/>
          <a:ext cx="5641257" cy="4488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1973313"/>
      </p:ext>
    </p:extLst>
  </p:cSld>
  <p:clrMapOvr>
    <a:masterClrMapping/>
  </p:clrMapOvr>
  <mc:AlternateContent xmlns:mc="http://schemas.openxmlformats.org/markup-compatibility/2006" xmlns:p14="http://schemas.microsoft.com/office/powerpoint/2010/main">
    <mc:Choice Requires="p14">
      <p:transition spd="slow" p14:dur="2000" advTm="87064"/>
    </mc:Choice>
    <mc:Fallback xmlns="">
      <p:transition spd="slow" advTm="87064"/>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A05676-F186-76F7-8681-3FBECFA6E10D}"/>
              </a:ext>
            </a:extLst>
          </p:cNvPr>
          <p:cNvPicPr>
            <a:picLocks noChangeAspect="1"/>
          </p:cNvPicPr>
          <p:nvPr/>
        </p:nvPicPr>
        <p:blipFill rotWithShape="1">
          <a:blip r:embed="rId2"/>
          <a:srcRect t="1336"/>
          <a:stretch/>
        </p:blipFill>
        <p:spPr>
          <a:xfrm>
            <a:off x="0" y="1212783"/>
            <a:ext cx="12192000" cy="4493266"/>
          </a:xfrm>
          <a:prstGeom prst="rect">
            <a:avLst/>
          </a:prstGeom>
        </p:spPr>
      </p:pic>
    </p:spTree>
    <p:extLst>
      <p:ext uri="{BB962C8B-B14F-4D97-AF65-F5344CB8AC3E}">
        <p14:creationId xmlns:p14="http://schemas.microsoft.com/office/powerpoint/2010/main" val="17639038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6">
            <a:extLst>
              <a:ext uri="{FF2B5EF4-FFF2-40B4-BE49-F238E27FC236}">
                <a16:creationId xmlns:a16="http://schemas.microsoft.com/office/drawing/2014/main" id="{1EE71BE5-D587-C34E-FD79-9C6184FCA94B}"/>
              </a:ext>
            </a:extLst>
          </p:cNvPr>
          <p:cNvSpPr/>
          <p:nvPr/>
        </p:nvSpPr>
        <p:spPr>
          <a:xfrm>
            <a:off x="5001283" y="3585865"/>
            <a:ext cx="6487960" cy="2497738"/>
          </a:xfrm>
          <a:custGeom>
            <a:avLst/>
            <a:gdLst>
              <a:gd name="f0" fmla="val 10800000"/>
              <a:gd name="f1" fmla="val 5400000"/>
              <a:gd name="f2" fmla="val 180"/>
              <a:gd name="f3" fmla="val w"/>
              <a:gd name="f4" fmla="val h"/>
              <a:gd name="f5" fmla="val 0"/>
              <a:gd name="f6" fmla="val 6604000"/>
              <a:gd name="f7" fmla="val 2497737"/>
              <a:gd name="f8" fmla="val 4241800"/>
              <a:gd name="f9" fmla="val 1024537"/>
              <a:gd name="f10" fmla="val 3587750"/>
              <a:gd name="f11" fmla="val 613904"/>
              <a:gd name="f12" fmla="val 3386667"/>
              <a:gd name="f13" fmla="val 150354"/>
              <a:gd name="f14" fmla="val 2679700"/>
              <a:gd name="f15" fmla="val 33937"/>
              <a:gd name="f16" fmla="val 1972733"/>
              <a:gd name="f17" fmla="+- 0 0 82480"/>
              <a:gd name="f18" fmla="val 986366"/>
              <a:gd name="f19" fmla="val 121778"/>
              <a:gd name="f20" fmla="val 326037"/>
              <a:gd name="f21" fmla="+- 0 0 -90"/>
              <a:gd name="f22" fmla="*/ f3 1 6604000"/>
              <a:gd name="f23" fmla="*/ f4 1 2497737"/>
              <a:gd name="f24" fmla="+- f7 0 f5"/>
              <a:gd name="f25" fmla="+- f6 0 f5"/>
              <a:gd name="f26" fmla="*/ f21 f0 1"/>
              <a:gd name="f27" fmla="*/ f25 1 6604000"/>
              <a:gd name="f28" fmla="*/ f24 1 2497737"/>
              <a:gd name="f29" fmla="*/ 6604000 f25 1"/>
              <a:gd name="f30" fmla="*/ 2497737 f24 1"/>
              <a:gd name="f31" fmla="*/ 4241800 f25 1"/>
              <a:gd name="f32" fmla="*/ 1024537 f24 1"/>
              <a:gd name="f33" fmla="*/ 2679700 f25 1"/>
              <a:gd name="f34" fmla="*/ 33937 f24 1"/>
              <a:gd name="f35" fmla="*/ 0 f25 1"/>
              <a:gd name="f36" fmla="*/ 326037 f24 1"/>
              <a:gd name="f37" fmla="*/ f26 1 f2"/>
              <a:gd name="f38" fmla="*/ f29 1 6604000"/>
              <a:gd name="f39" fmla="*/ f30 1 2497737"/>
              <a:gd name="f40" fmla="*/ f31 1 6604000"/>
              <a:gd name="f41" fmla="*/ f32 1 2497737"/>
              <a:gd name="f42" fmla="*/ f33 1 6604000"/>
              <a:gd name="f43" fmla="*/ f34 1 2497737"/>
              <a:gd name="f44" fmla="*/ f35 1 6604000"/>
              <a:gd name="f45" fmla="*/ f36 1 2497737"/>
              <a:gd name="f46" fmla="*/ f5 1 f27"/>
              <a:gd name="f47" fmla="*/ f6 1 f27"/>
              <a:gd name="f48" fmla="*/ f5 1 f28"/>
              <a:gd name="f49" fmla="*/ f7 1 f28"/>
              <a:gd name="f50" fmla="+- f37 0 f1"/>
              <a:gd name="f51" fmla="*/ f38 1 f27"/>
              <a:gd name="f52" fmla="*/ f39 1 f28"/>
              <a:gd name="f53" fmla="*/ f40 1 f27"/>
              <a:gd name="f54" fmla="*/ f41 1 f28"/>
              <a:gd name="f55" fmla="*/ f42 1 f27"/>
              <a:gd name="f56" fmla="*/ f43 1 f28"/>
              <a:gd name="f57" fmla="*/ f44 1 f27"/>
              <a:gd name="f58" fmla="*/ f45 1 f28"/>
              <a:gd name="f59" fmla="*/ f46 f22 1"/>
              <a:gd name="f60" fmla="*/ f47 f22 1"/>
              <a:gd name="f61" fmla="*/ f49 f23 1"/>
              <a:gd name="f62" fmla="*/ f48 f23 1"/>
              <a:gd name="f63" fmla="*/ f51 f22 1"/>
              <a:gd name="f64" fmla="*/ f52 f23 1"/>
              <a:gd name="f65" fmla="*/ f53 f22 1"/>
              <a:gd name="f66" fmla="*/ f54 f23 1"/>
              <a:gd name="f67" fmla="*/ f55 f22 1"/>
              <a:gd name="f68" fmla="*/ f56 f23 1"/>
              <a:gd name="f69" fmla="*/ f57 f22 1"/>
              <a:gd name="f70" fmla="*/ f58 f23 1"/>
            </a:gdLst>
            <a:ahLst/>
            <a:cxnLst>
              <a:cxn ang="3cd4">
                <a:pos x="hc" y="t"/>
              </a:cxn>
              <a:cxn ang="0">
                <a:pos x="r" y="vc"/>
              </a:cxn>
              <a:cxn ang="cd4">
                <a:pos x="hc" y="b"/>
              </a:cxn>
              <a:cxn ang="cd2">
                <a:pos x="l" y="vc"/>
              </a:cxn>
              <a:cxn ang="f50">
                <a:pos x="f63" y="f64"/>
              </a:cxn>
              <a:cxn ang="f50">
                <a:pos x="f65" y="f66"/>
              </a:cxn>
              <a:cxn ang="f50">
                <a:pos x="f67" y="f68"/>
              </a:cxn>
              <a:cxn ang="f50">
                <a:pos x="f69" y="f70"/>
              </a:cxn>
            </a:cxnLst>
            <a:rect l="f59" t="f62" r="f60" b="f61"/>
            <a:pathLst>
              <a:path w="6604000" h="2497737">
                <a:moveTo>
                  <a:pt x="f6" y="f7"/>
                </a:moveTo>
                <a:lnTo>
                  <a:pt x="f8" y="f9"/>
                </a:lnTo>
                <a:cubicBezTo>
                  <a:pt x="f10" y="f11"/>
                  <a:pt x="f12" y="f13"/>
                  <a:pt x="f14" y="f15"/>
                </a:cubicBezTo>
                <a:cubicBezTo>
                  <a:pt x="f16" y="f17"/>
                  <a:pt x="f18" y="f19"/>
                  <a:pt x="f5" y="f20"/>
                </a:cubicBezTo>
              </a:path>
            </a:pathLst>
          </a:custGeom>
          <a:noFill/>
          <a:ln w="38103"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6" name="Freeform: Shape 7">
            <a:extLst>
              <a:ext uri="{FF2B5EF4-FFF2-40B4-BE49-F238E27FC236}">
                <a16:creationId xmlns:a16="http://schemas.microsoft.com/office/drawing/2014/main" id="{2E8A55CF-3B42-1103-802E-B83224D0282A}"/>
              </a:ext>
            </a:extLst>
          </p:cNvPr>
          <p:cNvSpPr/>
          <p:nvPr/>
        </p:nvSpPr>
        <p:spPr>
          <a:xfrm flipV="1">
            <a:off x="5001274" y="774697"/>
            <a:ext cx="6487969" cy="2497738"/>
          </a:xfrm>
          <a:custGeom>
            <a:avLst/>
            <a:gdLst>
              <a:gd name="f0" fmla="val 10800000"/>
              <a:gd name="f1" fmla="val 5400000"/>
              <a:gd name="f2" fmla="val 180"/>
              <a:gd name="f3" fmla="val w"/>
              <a:gd name="f4" fmla="val h"/>
              <a:gd name="f5" fmla="val 0"/>
              <a:gd name="f6" fmla="val 6604000"/>
              <a:gd name="f7" fmla="val 2497737"/>
              <a:gd name="f8" fmla="val 4241800"/>
              <a:gd name="f9" fmla="val 1024537"/>
              <a:gd name="f10" fmla="val 3587750"/>
              <a:gd name="f11" fmla="val 613904"/>
              <a:gd name="f12" fmla="val 3386667"/>
              <a:gd name="f13" fmla="val 150354"/>
              <a:gd name="f14" fmla="val 2679700"/>
              <a:gd name="f15" fmla="val 33937"/>
              <a:gd name="f16" fmla="val 1972733"/>
              <a:gd name="f17" fmla="+- 0 0 82480"/>
              <a:gd name="f18" fmla="val 986366"/>
              <a:gd name="f19" fmla="val 121778"/>
              <a:gd name="f20" fmla="val 326037"/>
              <a:gd name="f21" fmla="+- 0 0 -90"/>
              <a:gd name="f22" fmla="*/ f3 1 6604000"/>
              <a:gd name="f23" fmla="*/ f4 1 2497737"/>
              <a:gd name="f24" fmla="+- f7 0 f5"/>
              <a:gd name="f25" fmla="+- f6 0 f5"/>
              <a:gd name="f26" fmla="*/ f21 f0 1"/>
              <a:gd name="f27" fmla="*/ f25 1 6604000"/>
              <a:gd name="f28" fmla="*/ f24 1 2497737"/>
              <a:gd name="f29" fmla="*/ 6604000 f25 1"/>
              <a:gd name="f30" fmla="*/ 2497737 f24 1"/>
              <a:gd name="f31" fmla="*/ 4241800 f25 1"/>
              <a:gd name="f32" fmla="*/ 1024537 f24 1"/>
              <a:gd name="f33" fmla="*/ 2679700 f25 1"/>
              <a:gd name="f34" fmla="*/ 33937 f24 1"/>
              <a:gd name="f35" fmla="*/ 0 f25 1"/>
              <a:gd name="f36" fmla="*/ 326037 f24 1"/>
              <a:gd name="f37" fmla="*/ f26 1 f2"/>
              <a:gd name="f38" fmla="*/ f29 1 6604000"/>
              <a:gd name="f39" fmla="*/ f30 1 2497737"/>
              <a:gd name="f40" fmla="*/ f31 1 6604000"/>
              <a:gd name="f41" fmla="*/ f32 1 2497737"/>
              <a:gd name="f42" fmla="*/ f33 1 6604000"/>
              <a:gd name="f43" fmla="*/ f34 1 2497737"/>
              <a:gd name="f44" fmla="*/ f35 1 6604000"/>
              <a:gd name="f45" fmla="*/ f36 1 2497737"/>
              <a:gd name="f46" fmla="*/ f5 1 f27"/>
              <a:gd name="f47" fmla="*/ f6 1 f27"/>
              <a:gd name="f48" fmla="*/ f5 1 f28"/>
              <a:gd name="f49" fmla="*/ f7 1 f28"/>
              <a:gd name="f50" fmla="+- f37 0 f1"/>
              <a:gd name="f51" fmla="*/ f38 1 f27"/>
              <a:gd name="f52" fmla="*/ f39 1 f28"/>
              <a:gd name="f53" fmla="*/ f40 1 f27"/>
              <a:gd name="f54" fmla="*/ f41 1 f28"/>
              <a:gd name="f55" fmla="*/ f42 1 f27"/>
              <a:gd name="f56" fmla="*/ f43 1 f28"/>
              <a:gd name="f57" fmla="*/ f44 1 f27"/>
              <a:gd name="f58" fmla="*/ f45 1 f28"/>
              <a:gd name="f59" fmla="*/ f46 f22 1"/>
              <a:gd name="f60" fmla="*/ f47 f22 1"/>
              <a:gd name="f61" fmla="*/ f49 f23 1"/>
              <a:gd name="f62" fmla="*/ f48 f23 1"/>
              <a:gd name="f63" fmla="*/ f51 f22 1"/>
              <a:gd name="f64" fmla="*/ f52 f23 1"/>
              <a:gd name="f65" fmla="*/ f53 f22 1"/>
              <a:gd name="f66" fmla="*/ f54 f23 1"/>
              <a:gd name="f67" fmla="*/ f55 f22 1"/>
              <a:gd name="f68" fmla="*/ f56 f23 1"/>
              <a:gd name="f69" fmla="*/ f57 f22 1"/>
              <a:gd name="f70" fmla="*/ f58 f23 1"/>
            </a:gdLst>
            <a:ahLst/>
            <a:cxnLst>
              <a:cxn ang="3cd4">
                <a:pos x="hc" y="t"/>
              </a:cxn>
              <a:cxn ang="0">
                <a:pos x="r" y="vc"/>
              </a:cxn>
              <a:cxn ang="cd4">
                <a:pos x="hc" y="b"/>
              </a:cxn>
              <a:cxn ang="cd2">
                <a:pos x="l" y="vc"/>
              </a:cxn>
              <a:cxn ang="f50">
                <a:pos x="f63" y="f64"/>
              </a:cxn>
              <a:cxn ang="f50">
                <a:pos x="f65" y="f66"/>
              </a:cxn>
              <a:cxn ang="f50">
                <a:pos x="f67" y="f68"/>
              </a:cxn>
              <a:cxn ang="f50">
                <a:pos x="f69" y="f70"/>
              </a:cxn>
            </a:cxnLst>
            <a:rect l="f59" t="f62" r="f60" b="f61"/>
            <a:pathLst>
              <a:path w="6604000" h="2497737">
                <a:moveTo>
                  <a:pt x="f6" y="f7"/>
                </a:moveTo>
                <a:lnTo>
                  <a:pt x="f8" y="f9"/>
                </a:lnTo>
                <a:cubicBezTo>
                  <a:pt x="f10" y="f11"/>
                  <a:pt x="f12" y="f13"/>
                  <a:pt x="f14" y="f15"/>
                </a:cubicBezTo>
                <a:cubicBezTo>
                  <a:pt x="f16" y="f17"/>
                  <a:pt x="f18" y="f19"/>
                  <a:pt x="f5" y="f20"/>
                </a:cubicBezTo>
              </a:path>
            </a:pathLst>
          </a:custGeom>
          <a:noFill/>
          <a:ln w="38103"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cxnSp>
        <p:nvCxnSpPr>
          <p:cNvPr id="7" name="Straight Connector 9">
            <a:extLst>
              <a:ext uri="{FF2B5EF4-FFF2-40B4-BE49-F238E27FC236}">
                <a16:creationId xmlns:a16="http://schemas.microsoft.com/office/drawing/2014/main" id="{4EB8B7D6-FC90-CD57-8D5F-303873AF6C8B}"/>
              </a:ext>
            </a:extLst>
          </p:cNvPr>
          <p:cNvCxnSpPr/>
          <p:nvPr/>
        </p:nvCxnSpPr>
        <p:spPr>
          <a:xfrm flipV="1">
            <a:off x="2051054" y="3402171"/>
            <a:ext cx="9133502" cy="26829"/>
          </a:xfrm>
          <a:prstGeom prst="straightConnector1">
            <a:avLst/>
          </a:prstGeom>
          <a:noFill/>
          <a:ln w="9528" cap="flat">
            <a:solidFill>
              <a:srgbClr val="5B9BD5"/>
            </a:solidFill>
            <a:prstDash val="solid"/>
            <a:round/>
            <a:tailEnd type="arrow"/>
          </a:ln>
        </p:spPr>
      </p:cxnSp>
      <p:cxnSp>
        <p:nvCxnSpPr>
          <p:cNvPr id="10" name="Straight Connector 21">
            <a:extLst>
              <a:ext uri="{FF2B5EF4-FFF2-40B4-BE49-F238E27FC236}">
                <a16:creationId xmlns:a16="http://schemas.microsoft.com/office/drawing/2014/main" id="{23EE6234-C86C-BDF6-CAFB-99D7A0CE304D}"/>
              </a:ext>
            </a:extLst>
          </p:cNvPr>
          <p:cNvCxnSpPr/>
          <p:nvPr/>
        </p:nvCxnSpPr>
        <p:spPr>
          <a:xfrm>
            <a:off x="5001274" y="2946251"/>
            <a:ext cx="0" cy="965497"/>
          </a:xfrm>
          <a:prstGeom prst="straightConnector1">
            <a:avLst/>
          </a:prstGeom>
          <a:noFill/>
          <a:ln w="28575" cap="flat">
            <a:solidFill>
              <a:srgbClr val="4472C4"/>
            </a:solidFill>
            <a:prstDash val="solid"/>
            <a:miter/>
          </a:ln>
        </p:spPr>
      </p:cxnSp>
      <p:cxnSp>
        <p:nvCxnSpPr>
          <p:cNvPr id="11" name="Straight Connector 26">
            <a:extLst>
              <a:ext uri="{FF2B5EF4-FFF2-40B4-BE49-F238E27FC236}">
                <a16:creationId xmlns:a16="http://schemas.microsoft.com/office/drawing/2014/main" id="{DC60DC9B-9492-2226-371C-CCF649EEB327}"/>
              </a:ext>
            </a:extLst>
          </p:cNvPr>
          <p:cNvCxnSpPr/>
          <p:nvPr/>
        </p:nvCxnSpPr>
        <p:spPr>
          <a:xfrm>
            <a:off x="5001274" y="1405167"/>
            <a:ext cx="0" cy="4022263"/>
          </a:xfrm>
          <a:prstGeom prst="straightConnector1">
            <a:avLst/>
          </a:prstGeom>
          <a:noFill/>
          <a:ln w="6345" cap="flat">
            <a:solidFill>
              <a:srgbClr val="4472C4"/>
            </a:solidFill>
            <a:custDash>
              <a:ds d="300173" sp="300173"/>
            </a:custDash>
            <a:miter/>
          </a:ln>
        </p:spPr>
      </p:cxnSp>
      <p:cxnSp>
        <p:nvCxnSpPr>
          <p:cNvPr id="12" name="Straight Connector 28">
            <a:extLst>
              <a:ext uri="{FF2B5EF4-FFF2-40B4-BE49-F238E27FC236}">
                <a16:creationId xmlns:a16="http://schemas.microsoft.com/office/drawing/2014/main" id="{FA585C43-0CED-5E2A-CBA0-C97BF0ED0201}"/>
              </a:ext>
            </a:extLst>
          </p:cNvPr>
          <p:cNvCxnSpPr/>
          <p:nvPr/>
        </p:nvCxnSpPr>
        <p:spPr>
          <a:xfrm>
            <a:off x="9136767" y="1210583"/>
            <a:ext cx="0" cy="4022263"/>
          </a:xfrm>
          <a:prstGeom prst="straightConnector1">
            <a:avLst/>
          </a:prstGeom>
          <a:noFill/>
          <a:ln w="6345" cap="flat">
            <a:solidFill>
              <a:srgbClr val="4472C4"/>
            </a:solidFill>
            <a:custDash>
              <a:ds d="300173" sp="300173"/>
            </a:custDash>
            <a:miter/>
          </a:ln>
        </p:spPr>
      </p:cxnSp>
      <p:sp>
        <p:nvSpPr>
          <p:cNvPr id="13" name="Oval 5">
            <a:extLst>
              <a:ext uri="{FF2B5EF4-FFF2-40B4-BE49-F238E27FC236}">
                <a16:creationId xmlns:a16="http://schemas.microsoft.com/office/drawing/2014/main" id="{7DDFD1AD-A114-8A48-2401-6F93C2A790A1}"/>
              </a:ext>
            </a:extLst>
          </p:cNvPr>
          <p:cNvSpPr/>
          <p:nvPr/>
        </p:nvSpPr>
        <p:spPr>
          <a:xfrm>
            <a:off x="1752603" y="3130548"/>
            <a:ext cx="596902" cy="59690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14" name="Freeform: Shape 29">
            <a:extLst>
              <a:ext uri="{FF2B5EF4-FFF2-40B4-BE49-F238E27FC236}">
                <a16:creationId xmlns:a16="http://schemas.microsoft.com/office/drawing/2014/main" id="{2A3D53D7-D341-6B21-0871-73A7ABE965A5}"/>
              </a:ext>
            </a:extLst>
          </p:cNvPr>
          <p:cNvSpPr/>
          <p:nvPr/>
        </p:nvSpPr>
        <p:spPr>
          <a:xfrm>
            <a:off x="5026657" y="3621005"/>
            <a:ext cx="6350389" cy="2443834"/>
          </a:xfrm>
          <a:custGeom>
            <a:avLst/>
            <a:gdLst>
              <a:gd name="f0" fmla="val 10800000"/>
              <a:gd name="f1" fmla="val 5400000"/>
              <a:gd name="f2" fmla="val 180"/>
              <a:gd name="f3" fmla="val w"/>
              <a:gd name="f4" fmla="val h"/>
              <a:gd name="f5" fmla="val 0"/>
              <a:gd name="f6" fmla="val 6604000"/>
              <a:gd name="f7" fmla="val 2497737"/>
              <a:gd name="f8" fmla="val 4241800"/>
              <a:gd name="f9" fmla="val 1024537"/>
              <a:gd name="f10" fmla="val 3587750"/>
              <a:gd name="f11" fmla="val 613904"/>
              <a:gd name="f12" fmla="val 3386667"/>
              <a:gd name="f13" fmla="val 150354"/>
              <a:gd name="f14" fmla="val 2679700"/>
              <a:gd name="f15" fmla="val 33937"/>
              <a:gd name="f16" fmla="val 1972733"/>
              <a:gd name="f17" fmla="+- 0 0 82480"/>
              <a:gd name="f18" fmla="val 986366"/>
              <a:gd name="f19" fmla="val 121778"/>
              <a:gd name="f20" fmla="val 326037"/>
              <a:gd name="f21" fmla="+- 0 0 -90"/>
              <a:gd name="f22" fmla="*/ f3 1 6604000"/>
              <a:gd name="f23" fmla="*/ f4 1 2497737"/>
              <a:gd name="f24" fmla="+- f7 0 f5"/>
              <a:gd name="f25" fmla="+- f6 0 f5"/>
              <a:gd name="f26" fmla="*/ f21 f0 1"/>
              <a:gd name="f27" fmla="*/ f25 1 6604000"/>
              <a:gd name="f28" fmla="*/ f24 1 2497737"/>
              <a:gd name="f29" fmla="*/ 6604000 f25 1"/>
              <a:gd name="f30" fmla="*/ 2497737 f24 1"/>
              <a:gd name="f31" fmla="*/ 4241800 f25 1"/>
              <a:gd name="f32" fmla="*/ 1024537 f24 1"/>
              <a:gd name="f33" fmla="*/ 2679700 f25 1"/>
              <a:gd name="f34" fmla="*/ 33937 f24 1"/>
              <a:gd name="f35" fmla="*/ 0 f25 1"/>
              <a:gd name="f36" fmla="*/ 326037 f24 1"/>
              <a:gd name="f37" fmla="*/ f26 1 f2"/>
              <a:gd name="f38" fmla="*/ f29 1 6604000"/>
              <a:gd name="f39" fmla="*/ f30 1 2497737"/>
              <a:gd name="f40" fmla="*/ f31 1 6604000"/>
              <a:gd name="f41" fmla="*/ f32 1 2497737"/>
              <a:gd name="f42" fmla="*/ f33 1 6604000"/>
              <a:gd name="f43" fmla="*/ f34 1 2497737"/>
              <a:gd name="f44" fmla="*/ f35 1 6604000"/>
              <a:gd name="f45" fmla="*/ f36 1 2497737"/>
              <a:gd name="f46" fmla="*/ f5 1 f27"/>
              <a:gd name="f47" fmla="*/ f6 1 f27"/>
              <a:gd name="f48" fmla="*/ f5 1 f28"/>
              <a:gd name="f49" fmla="*/ f7 1 f28"/>
              <a:gd name="f50" fmla="+- f37 0 f1"/>
              <a:gd name="f51" fmla="*/ f38 1 f27"/>
              <a:gd name="f52" fmla="*/ f39 1 f28"/>
              <a:gd name="f53" fmla="*/ f40 1 f27"/>
              <a:gd name="f54" fmla="*/ f41 1 f28"/>
              <a:gd name="f55" fmla="*/ f42 1 f27"/>
              <a:gd name="f56" fmla="*/ f43 1 f28"/>
              <a:gd name="f57" fmla="*/ f44 1 f27"/>
              <a:gd name="f58" fmla="*/ f45 1 f28"/>
              <a:gd name="f59" fmla="*/ f46 f22 1"/>
              <a:gd name="f60" fmla="*/ f47 f22 1"/>
              <a:gd name="f61" fmla="*/ f49 f23 1"/>
              <a:gd name="f62" fmla="*/ f48 f23 1"/>
              <a:gd name="f63" fmla="*/ f51 f22 1"/>
              <a:gd name="f64" fmla="*/ f52 f23 1"/>
              <a:gd name="f65" fmla="*/ f53 f22 1"/>
              <a:gd name="f66" fmla="*/ f54 f23 1"/>
              <a:gd name="f67" fmla="*/ f55 f22 1"/>
              <a:gd name="f68" fmla="*/ f56 f23 1"/>
              <a:gd name="f69" fmla="*/ f57 f22 1"/>
              <a:gd name="f70" fmla="*/ f58 f23 1"/>
            </a:gdLst>
            <a:ahLst/>
            <a:cxnLst>
              <a:cxn ang="3cd4">
                <a:pos x="hc" y="t"/>
              </a:cxn>
              <a:cxn ang="0">
                <a:pos x="r" y="vc"/>
              </a:cxn>
              <a:cxn ang="cd4">
                <a:pos x="hc" y="b"/>
              </a:cxn>
              <a:cxn ang="cd2">
                <a:pos x="l" y="vc"/>
              </a:cxn>
              <a:cxn ang="f50">
                <a:pos x="f63" y="f64"/>
              </a:cxn>
              <a:cxn ang="f50">
                <a:pos x="f65" y="f66"/>
              </a:cxn>
              <a:cxn ang="f50">
                <a:pos x="f67" y="f68"/>
              </a:cxn>
              <a:cxn ang="f50">
                <a:pos x="f69" y="f70"/>
              </a:cxn>
            </a:cxnLst>
            <a:rect l="f59" t="f62" r="f60" b="f61"/>
            <a:pathLst>
              <a:path w="6604000" h="2497737">
                <a:moveTo>
                  <a:pt x="f6" y="f7"/>
                </a:moveTo>
                <a:lnTo>
                  <a:pt x="f8" y="f9"/>
                </a:lnTo>
                <a:cubicBezTo>
                  <a:pt x="f10" y="f11"/>
                  <a:pt x="f12" y="f13"/>
                  <a:pt x="f14" y="f15"/>
                </a:cubicBezTo>
                <a:cubicBezTo>
                  <a:pt x="f16" y="f17"/>
                  <a:pt x="f18" y="f19"/>
                  <a:pt x="f5" y="f20"/>
                </a:cubicBezTo>
              </a:path>
            </a:pathLst>
          </a:custGeom>
          <a:noFill/>
          <a:ln w="38103" cap="flat">
            <a:solidFill>
              <a:srgbClr val="B4C7E7"/>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15" name="Freeform: Shape 30">
            <a:extLst>
              <a:ext uri="{FF2B5EF4-FFF2-40B4-BE49-F238E27FC236}">
                <a16:creationId xmlns:a16="http://schemas.microsoft.com/office/drawing/2014/main" id="{94CDA0BB-5330-8F8B-51DB-898105012753}"/>
              </a:ext>
            </a:extLst>
          </p:cNvPr>
          <p:cNvSpPr/>
          <p:nvPr/>
        </p:nvSpPr>
        <p:spPr>
          <a:xfrm flipV="1">
            <a:off x="5026657" y="695136"/>
            <a:ext cx="6487960" cy="2539700"/>
          </a:xfrm>
          <a:custGeom>
            <a:avLst/>
            <a:gdLst>
              <a:gd name="f0" fmla="val 10800000"/>
              <a:gd name="f1" fmla="val 5400000"/>
              <a:gd name="f2" fmla="val 180"/>
              <a:gd name="f3" fmla="val w"/>
              <a:gd name="f4" fmla="val h"/>
              <a:gd name="f5" fmla="val 0"/>
              <a:gd name="f6" fmla="val 6604000"/>
              <a:gd name="f7" fmla="val 2497737"/>
              <a:gd name="f8" fmla="val 4241800"/>
              <a:gd name="f9" fmla="val 1024537"/>
              <a:gd name="f10" fmla="val 3587750"/>
              <a:gd name="f11" fmla="val 613904"/>
              <a:gd name="f12" fmla="val 3386667"/>
              <a:gd name="f13" fmla="val 150354"/>
              <a:gd name="f14" fmla="val 2679700"/>
              <a:gd name="f15" fmla="val 33937"/>
              <a:gd name="f16" fmla="val 1972733"/>
              <a:gd name="f17" fmla="+- 0 0 82480"/>
              <a:gd name="f18" fmla="val 986366"/>
              <a:gd name="f19" fmla="val 121778"/>
              <a:gd name="f20" fmla="val 326037"/>
              <a:gd name="f21" fmla="+- 0 0 -90"/>
              <a:gd name="f22" fmla="*/ f3 1 6604000"/>
              <a:gd name="f23" fmla="*/ f4 1 2497737"/>
              <a:gd name="f24" fmla="+- f7 0 f5"/>
              <a:gd name="f25" fmla="+- f6 0 f5"/>
              <a:gd name="f26" fmla="*/ f21 f0 1"/>
              <a:gd name="f27" fmla="*/ f25 1 6604000"/>
              <a:gd name="f28" fmla="*/ f24 1 2497737"/>
              <a:gd name="f29" fmla="*/ 6604000 f25 1"/>
              <a:gd name="f30" fmla="*/ 2497737 f24 1"/>
              <a:gd name="f31" fmla="*/ 4241800 f25 1"/>
              <a:gd name="f32" fmla="*/ 1024537 f24 1"/>
              <a:gd name="f33" fmla="*/ 2679700 f25 1"/>
              <a:gd name="f34" fmla="*/ 33937 f24 1"/>
              <a:gd name="f35" fmla="*/ 0 f25 1"/>
              <a:gd name="f36" fmla="*/ 326037 f24 1"/>
              <a:gd name="f37" fmla="*/ f26 1 f2"/>
              <a:gd name="f38" fmla="*/ f29 1 6604000"/>
              <a:gd name="f39" fmla="*/ f30 1 2497737"/>
              <a:gd name="f40" fmla="*/ f31 1 6604000"/>
              <a:gd name="f41" fmla="*/ f32 1 2497737"/>
              <a:gd name="f42" fmla="*/ f33 1 6604000"/>
              <a:gd name="f43" fmla="*/ f34 1 2497737"/>
              <a:gd name="f44" fmla="*/ f35 1 6604000"/>
              <a:gd name="f45" fmla="*/ f36 1 2497737"/>
              <a:gd name="f46" fmla="*/ f5 1 f27"/>
              <a:gd name="f47" fmla="*/ f6 1 f27"/>
              <a:gd name="f48" fmla="*/ f5 1 f28"/>
              <a:gd name="f49" fmla="*/ f7 1 f28"/>
              <a:gd name="f50" fmla="+- f37 0 f1"/>
              <a:gd name="f51" fmla="*/ f38 1 f27"/>
              <a:gd name="f52" fmla="*/ f39 1 f28"/>
              <a:gd name="f53" fmla="*/ f40 1 f27"/>
              <a:gd name="f54" fmla="*/ f41 1 f28"/>
              <a:gd name="f55" fmla="*/ f42 1 f27"/>
              <a:gd name="f56" fmla="*/ f43 1 f28"/>
              <a:gd name="f57" fmla="*/ f44 1 f27"/>
              <a:gd name="f58" fmla="*/ f45 1 f28"/>
              <a:gd name="f59" fmla="*/ f46 f22 1"/>
              <a:gd name="f60" fmla="*/ f47 f22 1"/>
              <a:gd name="f61" fmla="*/ f49 f23 1"/>
              <a:gd name="f62" fmla="*/ f48 f23 1"/>
              <a:gd name="f63" fmla="*/ f51 f22 1"/>
              <a:gd name="f64" fmla="*/ f52 f23 1"/>
              <a:gd name="f65" fmla="*/ f53 f22 1"/>
              <a:gd name="f66" fmla="*/ f54 f23 1"/>
              <a:gd name="f67" fmla="*/ f55 f22 1"/>
              <a:gd name="f68" fmla="*/ f56 f23 1"/>
              <a:gd name="f69" fmla="*/ f57 f22 1"/>
              <a:gd name="f70" fmla="*/ f58 f23 1"/>
            </a:gdLst>
            <a:ahLst/>
            <a:cxnLst>
              <a:cxn ang="3cd4">
                <a:pos x="hc" y="t"/>
              </a:cxn>
              <a:cxn ang="0">
                <a:pos x="r" y="vc"/>
              </a:cxn>
              <a:cxn ang="cd4">
                <a:pos x="hc" y="b"/>
              </a:cxn>
              <a:cxn ang="cd2">
                <a:pos x="l" y="vc"/>
              </a:cxn>
              <a:cxn ang="f50">
                <a:pos x="f63" y="f64"/>
              </a:cxn>
              <a:cxn ang="f50">
                <a:pos x="f65" y="f66"/>
              </a:cxn>
              <a:cxn ang="f50">
                <a:pos x="f67" y="f68"/>
              </a:cxn>
              <a:cxn ang="f50">
                <a:pos x="f69" y="f70"/>
              </a:cxn>
            </a:cxnLst>
            <a:rect l="f59" t="f62" r="f60" b="f61"/>
            <a:pathLst>
              <a:path w="6604000" h="2497737">
                <a:moveTo>
                  <a:pt x="f6" y="f7"/>
                </a:moveTo>
                <a:lnTo>
                  <a:pt x="f8" y="f9"/>
                </a:lnTo>
                <a:cubicBezTo>
                  <a:pt x="f10" y="f11"/>
                  <a:pt x="f12" y="f13"/>
                  <a:pt x="f14" y="f15"/>
                </a:cubicBezTo>
                <a:cubicBezTo>
                  <a:pt x="f16" y="f17"/>
                  <a:pt x="f18" y="f19"/>
                  <a:pt x="f5" y="f20"/>
                </a:cubicBezTo>
              </a:path>
            </a:pathLst>
          </a:custGeom>
          <a:noFill/>
          <a:ln w="38103" cap="flat">
            <a:solidFill>
              <a:srgbClr val="B4C7E7"/>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16" name="Rectangle 32">
            <a:extLst>
              <a:ext uri="{FF2B5EF4-FFF2-40B4-BE49-F238E27FC236}">
                <a16:creationId xmlns:a16="http://schemas.microsoft.com/office/drawing/2014/main" id="{BE7138F4-7C39-9831-403F-BA6C547C1107}"/>
              </a:ext>
            </a:extLst>
          </p:cNvPr>
          <p:cNvSpPr/>
          <p:nvPr/>
        </p:nvSpPr>
        <p:spPr>
          <a:xfrm>
            <a:off x="4718980" y="5179966"/>
            <a:ext cx="591827" cy="369335"/>
          </a:xfrm>
          <a:prstGeom prst="rect">
            <a:avLst/>
          </a:prstGeom>
          <a:noFill/>
          <a:ln cap="flat">
            <a:noFill/>
            <a:prstDash val="solid"/>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a:solidFill>
                  <a:srgbClr val="374151"/>
                </a:solidFill>
                <a:uFillTx/>
                <a:latin typeface="Segoe UI" pitchFamily="34"/>
                <a:ea typeface="Calibri" pitchFamily="34"/>
                <a:cs typeface="Times New Roman" pitchFamily="18"/>
              </a:rPr>
              <a:t>R</a:t>
            </a:r>
            <a:r>
              <a:rPr lang="en-GB" sz="1800" b="1" i="0" u="none" strike="noStrike" kern="1200" cap="none" spc="0" baseline="-25000">
                <a:solidFill>
                  <a:srgbClr val="374151"/>
                </a:solidFill>
                <a:uFillTx/>
                <a:latin typeface="Segoe UI" pitchFamily="34"/>
                <a:ea typeface="Calibri" pitchFamily="34"/>
                <a:cs typeface="Times New Roman" pitchFamily="18"/>
              </a:rPr>
              <a:t>sub</a:t>
            </a:r>
            <a:endParaRPr lang="en-GB" sz="1800" b="1" i="0" u="none" strike="noStrike" kern="1200" cap="none" spc="0" baseline="0">
              <a:solidFill>
                <a:srgbClr val="000000"/>
              </a:solidFill>
              <a:uFillTx/>
              <a:latin typeface="Calibri" pitchFamily="34"/>
              <a:ea typeface="Calibri" pitchFamily="34"/>
              <a:cs typeface="Times New Roman" pitchFamily="18"/>
            </a:endParaRPr>
          </a:p>
        </p:txBody>
      </p:sp>
      <p:sp>
        <p:nvSpPr>
          <p:cNvPr id="17" name="TextBox 34">
            <a:extLst>
              <a:ext uri="{FF2B5EF4-FFF2-40B4-BE49-F238E27FC236}">
                <a16:creationId xmlns:a16="http://schemas.microsoft.com/office/drawing/2014/main" id="{CBC2C8D0-A541-AAF3-3EDF-FC6A55AA3552}"/>
              </a:ext>
            </a:extLst>
          </p:cNvPr>
          <p:cNvSpPr txBox="1"/>
          <p:nvPr/>
        </p:nvSpPr>
        <p:spPr>
          <a:xfrm>
            <a:off x="8781220" y="5137117"/>
            <a:ext cx="774652"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a:solidFill>
                  <a:srgbClr val="374151"/>
                </a:solidFill>
                <a:uFillTx/>
                <a:latin typeface="Segoe UI" pitchFamily="34"/>
                <a:ea typeface="Calibri" pitchFamily="34"/>
                <a:cs typeface="Times New Roman" pitchFamily="18"/>
              </a:rPr>
              <a:t>R</a:t>
            </a:r>
            <a:r>
              <a:rPr lang="en-GB" sz="1800" b="1" i="0" u="none" strike="noStrike" kern="1200" cap="none" spc="0" baseline="-25000">
                <a:solidFill>
                  <a:srgbClr val="374151"/>
                </a:solidFill>
                <a:uFillTx/>
                <a:latin typeface="Segoe UI" pitchFamily="34"/>
                <a:ea typeface="Calibri" pitchFamily="34"/>
                <a:cs typeface="Times New Roman" pitchFamily="18"/>
              </a:rPr>
              <a:t>flare</a:t>
            </a:r>
            <a:endParaRPr lang="en-GB" sz="1800" b="1" i="0" u="none" strike="noStrike" kern="1200" cap="none" spc="0" baseline="0">
              <a:solidFill>
                <a:srgbClr val="000000"/>
              </a:solidFill>
              <a:uFillTx/>
              <a:latin typeface="Calibri" pitchFamily="34"/>
              <a:ea typeface="Calibri" pitchFamily="34"/>
              <a:cs typeface="Times New Roman" pitchFamily="18"/>
            </a:endParaRPr>
          </a:p>
        </p:txBody>
      </p:sp>
      <p:sp>
        <p:nvSpPr>
          <p:cNvPr id="22" name="TextBox 66">
            <a:extLst>
              <a:ext uri="{FF2B5EF4-FFF2-40B4-BE49-F238E27FC236}">
                <a16:creationId xmlns:a16="http://schemas.microsoft.com/office/drawing/2014/main" id="{75DE215D-D7B2-A866-FBB4-3FE7A7CDE002}"/>
              </a:ext>
            </a:extLst>
          </p:cNvPr>
          <p:cNvSpPr txBox="1"/>
          <p:nvPr/>
        </p:nvSpPr>
        <p:spPr>
          <a:xfrm>
            <a:off x="9168546" y="2697160"/>
            <a:ext cx="756748"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a:solidFill>
                  <a:srgbClr val="374151"/>
                </a:solidFill>
                <a:uFillTx/>
                <a:latin typeface="Segoe UI" pitchFamily="34"/>
                <a:ea typeface="Calibri" pitchFamily="34"/>
                <a:cs typeface="Times New Roman" pitchFamily="18"/>
              </a:rPr>
              <a:t>H</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cxnSp>
        <p:nvCxnSpPr>
          <p:cNvPr id="23" name="Straight Arrow Connector 67">
            <a:extLst>
              <a:ext uri="{FF2B5EF4-FFF2-40B4-BE49-F238E27FC236}">
                <a16:creationId xmlns:a16="http://schemas.microsoft.com/office/drawing/2014/main" id="{51A93829-DCE1-1444-70B9-D1E541DA78D7}"/>
              </a:ext>
            </a:extLst>
          </p:cNvPr>
          <p:cNvCxnSpPr/>
          <p:nvPr/>
        </p:nvCxnSpPr>
        <p:spPr>
          <a:xfrm>
            <a:off x="9218907" y="2238588"/>
            <a:ext cx="0" cy="1226384"/>
          </a:xfrm>
          <a:prstGeom prst="straightConnector1">
            <a:avLst/>
          </a:prstGeom>
          <a:noFill/>
          <a:ln w="6345" cap="flat">
            <a:solidFill>
              <a:srgbClr val="000000"/>
            </a:solidFill>
            <a:prstDash val="solid"/>
            <a:miter/>
            <a:headEnd type="arrow"/>
            <a:tailEnd type="arrow"/>
          </a:ln>
        </p:spPr>
      </p:cxnSp>
      <p:sp>
        <p:nvSpPr>
          <p:cNvPr id="24" name="TextBox 69">
            <a:extLst>
              <a:ext uri="{FF2B5EF4-FFF2-40B4-BE49-F238E27FC236}">
                <a16:creationId xmlns:a16="http://schemas.microsoft.com/office/drawing/2014/main" id="{71C3DF1D-A045-D93D-6A77-A9EE0A5A3194}"/>
              </a:ext>
            </a:extLst>
          </p:cNvPr>
          <p:cNvSpPr txBox="1"/>
          <p:nvPr/>
        </p:nvSpPr>
        <p:spPr>
          <a:xfrm>
            <a:off x="6487402" y="1795268"/>
            <a:ext cx="2040629" cy="64633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a:solidFill>
                  <a:srgbClr val="374151"/>
                </a:solidFill>
                <a:uFillTx/>
                <a:latin typeface="Segoe UI" pitchFamily="34"/>
                <a:ea typeface="Calibri" pitchFamily="34"/>
                <a:cs typeface="Times New Roman" pitchFamily="18"/>
              </a:rPr>
              <a:t>No stellar illumination</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25" name="TextBox 70">
            <a:extLst>
              <a:ext uri="{FF2B5EF4-FFF2-40B4-BE49-F238E27FC236}">
                <a16:creationId xmlns:a16="http://schemas.microsoft.com/office/drawing/2014/main" id="{52B85AC9-6460-96FE-F6DC-8B022757FCAF}"/>
              </a:ext>
            </a:extLst>
          </p:cNvPr>
          <p:cNvSpPr txBox="1"/>
          <p:nvPr/>
        </p:nvSpPr>
        <p:spPr>
          <a:xfrm>
            <a:off x="1688046" y="3769705"/>
            <a:ext cx="661459" cy="369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a:solidFill>
                  <a:srgbClr val="374151"/>
                </a:solidFill>
                <a:uFillTx/>
                <a:latin typeface="Segoe UI" pitchFamily="34"/>
                <a:ea typeface="Calibri" pitchFamily="34"/>
                <a:cs typeface="Times New Roman" pitchFamily="18"/>
              </a:rPr>
              <a:t>Star</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26" name="TextBox 71">
            <a:extLst>
              <a:ext uri="{FF2B5EF4-FFF2-40B4-BE49-F238E27FC236}">
                <a16:creationId xmlns:a16="http://schemas.microsoft.com/office/drawing/2014/main" id="{9ACAA264-D86F-F3BC-CC1A-0603B585CD07}"/>
              </a:ext>
            </a:extLst>
          </p:cNvPr>
          <p:cNvSpPr txBox="1"/>
          <p:nvPr/>
        </p:nvSpPr>
        <p:spPr>
          <a:xfrm>
            <a:off x="9377620" y="5416310"/>
            <a:ext cx="204062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a:solidFill>
                  <a:srgbClr val="374151"/>
                </a:solidFill>
                <a:uFillTx/>
                <a:latin typeface="Segoe UI" pitchFamily="34"/>
                <a:ea typeface="Calibri" pitchFamily="34"/>
                <a:cs typeface="Times New Roman" pitchFamily="18"/>
              </a:rPr>
              <a:t>Flared disc</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27" name="TextBox 72">
            <a:extLst>
              <a:ext uri="{FF2B5EF4-FFF2-40B4-BE49-F238E27FC236}">
                <a16:creationId xmlns:a16="http://schemas.microsoft.com/office/drawing/2014/main" id="{EF7188FF-29EF-006A-004D-12606FBBE380}"/>
              </a:ext>
            </a:extLst>
          </p:cNvPr>
          <p:cNvSpPr txBox="1"/>
          <p:nvPr/>
        </p:nvSpPr>
        <p:spPr>
          <a:xfrm>
            <a:off x="10942048" y="3360593"/>
            <a:ext cx="756748"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a:solidFill>
                  <a:srgbClr val="374151"/>
                </a:solidFill>
                <a:uFillTx/>
                <a:latin typeface="Segoe UI" pitchFamily="34"/>
                <a:ea typeface="Calibri" pitchFamily="34"/>
                <a:cs typeface="Times New Roman" pitchFamily="18"/>
              </a:rPr>
              <a:t>R</a:t>
            </a:r>
            <a:endParaRPr lang="en-GB" sz="1800" b="1" i="0" u="none" strike="noStrike" kern="1200" cap="none" spc="0" baseline="0">
              <a:solidFill>
                <a:srgbClr val="000000"/>
              </a:solidFill>
              <a:uFillTx/>
              <a:latin typeface="Calibri" pitchFamily="34"/>
              <a:ea typeface="Calibri" pitchFamily="34"/>
              <a:cs typeface="Times New Roman" pitchFamily="18"/>
            </a:endParaRPr>
          </a:p>
        </p:txBody>
      </p:sp>
      <p:sp>
        <p:nvSpPr>
          <p:cNvPr id="28" name="TextBox 74">
            <a:extLst>
              <a:ext uri="{FF2B5EF4-FFF2-40B4-BE49-F238E27FC236}">
                <a16:creationId xmlns:a16="http://schemas.microsoft.com/office/drawing/2014/main" id="{088B3ABC-3371-48AE-2455-8B15CF1FEA6E}"/>
              </a:ext>
            </a:extLst>
          </p:cNvPr>
          <p:cNvSpPr txBox="1"/>
          <p:nvPr/>
        </p:nvSpPr>
        <p:spPr>
          <a:xfrm>
            <a:off x="2782410" y="1976359"/>
            <a:ext cx="2040629" cy="64633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a:solidFill>
                  <a:srgbClr val="374151"/>
                </a:solidFill>
                <a:uFillTx/>
                <a:latin typeface="Segoe UI" pitchFamily="34"/>
                <a:ea typeface="Calibri" pitchFamily="34"/>
                <a:cs typeface="Times New Roman" pitchFamily="18"/>
              </a:rPr>
              <a:t>Optically Thin Gas</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29" name="TextBox 75">
            <a:extLst>
              <a:ext uri="{FF2B5EF4-FFF2-40B4-BE49-F238E27FC236}">
                <a16:creationId xmlns:a16="http://schemas.microsoft.com/office/drawing/2014/main" id="{66B2351F-2D71-143F-504D-AFD70BD21BB3}"/>
              </a:ext>
            </a:extLst>
          </p:cNvPr>
          <p:cNvSpPr txBox="1"/>
          <p:nvPr/>
        </p:nvSpPr>
        <p:spPr>
          <a:xfrm>
            <a:off x="6143250" y="5427430"/>
            <a:ext cx="2117777" cy="369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b="1" i="0" u="none" strike="noStrike" kern="1200" cap="none" spc="0" baseline="0" dirty="0">
                <a:solidFill>
                  <a:srgbClr val="374151"/>
                </a:solidFill>
                <a:uFillTx/>
                <a:latin typeface="Segoe UI" pitchFamily="34"/>
                <a:ea typeface="Calibri" pitchFamily="34"/>
                <a:cs typeface="Times New Roman" pitchFamily="18"/>
              </a:rPr>
              <a:t>Shadowed region</a:t>
            </a:r>
            <a:endParaRPr lang="en-GB" b="1" i="0" u="none" strike="noStrike" kern="1200" cap="none" spc="0" baseline="0" dirty="0">
              <a:solidFill>
                <a:srgbClr val="000000"/>
              </a:solidFill>
              <a:uFillTx/>
              <a:latin typeface="Calibri" pitchFamily="34"/>
              <a:ea typeface="Calibri" pitchFamily="34"/>
              <a:cs typeface="Times New Roman" pitchFamily="18"/>
            </a:endParaRPr>
          </a:p>
        </p:txBody>
      </p:sp>
      <p:sp>
        <p:nvSpPr>
          <p:cNvPr id="30" name="TextBox 76">
            <a:extLst>
              <a:ext uri="{FF2B5EF4-FFF2-40B4-BE49-F238E27FC236}">
                <a16:creationId xmlns:a16="http://schemas.microsoft.com/office/drawing/2014/main" id="{5AF712B9-B06E-C3DA-1906-FD1F81B83060}"/>
              </a:ext>
            </a:extLst>
          </p:cNvPr>
          <p:cNvSpPr txBox="1"/>
          <p:nvPr/>
        </p:nvSpPr>
        <p:spPr>
          <a:xfrm>
            <a:off x="1940320" y="5427430"/>
            <a:ext cx="204062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a:solidFill>
                  <a:srgbClr val="374151"/>
                </a:solidFill>
                <a:uFillTx/>
                <a:latin typeface="Segoe UI" pitchFamily="34"/>
                <a:ea typeface="Calibri" pitchFamily="34"/>
                <a:cs typeface="Times New Roman" pitchFamily="18"/>
              </a:rPr>
              <a:t>Gaseous disc</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42" name="Rectangle 41">
            <a:extLst>
              <a:ext uri="{FF2B5EF4-FFF2-40B4-BE49-F238E27FC236}">
                <a16:creationId xmlns:a16="http://schemas.microsoft.com/office/drawing/2014/main" id="{DD92F317-7958-881C-5AF7-717DDF9A80B4}"/>
              </a:ext>
            </a:extLst>
          </p:cNvPr>
          <p:cNvSpPr/>
          <p:nvPr/>
        </p:nvSpPr>
        <p:spPr>
          <a:xfrm>
            <a:off x="2381279" y="2791345"/>
            <a:ext cx="2574320" cy="1221651"/>
          </a:xfrm>
          <a:prstGeom prst="rect">
            <a:avLst/>
          </a:prstGeom>
          <a:gradFill flip="none" rotWithShape="1">
            <a:gsLst>
              <a:gs pos="0">
                <a:schemeClr val="accent4">
                  <a:lumMod val="5000"/>
                  <a:lumOff val="95000"/>
                </a:schemeClr>
              </a:gs>
              <a:gs pos="93000">
                <a:schemeClr val="accent4">
                  <a:lumMod val="45000"/>
                  <a:lumOff val="55000"/>
                </a:schemeClr>
              </a:gs>
              <a:gs pos="62000">
                <a:schemeClr val="accent4">
                  <a:lumMod val="45000"/>
                  <a:lumOff val="55000"/>
                </a:schemeClr>
              </a:gs>
              <a:gs pos="100000">
                <a:schemeClr val="accent4">
                  <a:lumMod val="30000"/>
                  <a:lumOff val="70000"/>
                </a:schemeClr>
              </a:gs>
            </a:gsLst>
            <a:lin ang="10800000" scaled="0"/>
            <a:tileRect/>
          </a:gra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280773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9">
            <a:extLst>
              <a:ext uri="{FF2B5EF4-FFF2-40B4-BE49-F238E27FC236}">
                <a16:creationId xmlns:a16="http://schemas.microsoft.com/office/drawing/2014/main" id="{4E94BA9B-8FC5-17DF-A64A-9EBA59589B96}"/>
              </a:ext>
            </a:extLst>
          </p:cNvPr>
          <p:cNvCxnSpPr/>
          <p:nvPr/>
        </p:nvCxnSpPr>
        <p:spPr>
          <a:xfrm>
            <a:off x="2351992" y="3132800"/>
            <a:ext cx="6973361" cy="72923"/>
          </a:xfrm>
          <a:prstGeom prst="straightConnector1">
            <a:avLst/>
          </a:prstGeom>
          <a:noFill/>
          <a:ln w="9528" cap="flat">
            <a:solidFill>
              <a:srgbClr val="5B9BD5"/>
            </a:solidFill>
            <a:prstDash val="solid"/>
            <a:round/>
            <a:tailEnd type="arrow"/>
          </a:ln>
        </p:spPr>
      </p:cxnSp>
      <p:sp>
        <p:nvSpPr>
          <p:cNvPr id="7" name="Freeform: Shape 29">
            <a:extLst>
              <a:ext uri="{FF2B5EF4-FFF2-40B4-BE49-F238E27FC236}">
                <a16:creationId xmlns:a16="http://schemas.microsoft.com/office/drawing/2014/main" id="{AA70C033-C2F3-B212-5686-6BBAD8E3CEAD}"/>
              </a:ext>
            </a:extLst>
          </p:cNvPr>
          <p:cNvSpPr/>
          <p:nvPr/>
        </p:nvSpPr>
        <p:spPr>
          <a:xfrm>
            <a:off x="3764009" y="1246100"/>
            <a:ext cx="5895804" cy="1728737"/>
          </a:xfrm>
          <a:custGeom>
            <a:avLst/>
            <a:gdLst>
              <a:gd name="f0" fmla="val 10800000"/>
              <a:gd name="f1" fmla="val 5400000"/>
              <a:gd name="f2" fmla="val 180"/>
              <a:gd name="f3" fmla="val w"/>
              <a:gd name="f4" fmla="val h"/>
              <a:gd name="f5" fmla="val 0"/>
              <a:gd name="f6" fmla="val 6417733"/>
              <a:gd name="f7" fmla="val 975364"/>
              <a:gd name="f8" fmla="val 973667"/>
              <a:gd name="f9" fmla="val 752122"/>
              <a:gd name="f10" fmla="val 978606"/>
              <a:gd name="f11" fmla="val 1504244"/>
              <a:gd name="f12" fmla="val 983545"/>
              <a:gd name="f13" fmla="val 2573866"/>
              <a:gd name="f14" fmla="val 821267"/>
              <a:gd name="f15" fmla="val 3643488"/>
              <a:gd name="f16" fmla="val 658989"/>
              <a:gd name="f17" fmla="val 5682544"/>
              <a:gd name="f18" fmla="val 163689"/>
              <a:gd name="f19" fmla="+- 0 0 -90"/>
              <a:gd name="f20" fmla="*/ f3 1 6417733"/>
              <a:gd name="f21" fmla="*/ f4 1 975364"/>
              <a:gd name="f22" fmla="+- f7 0 f5"/>
              <a:gd name="f23" fmla="+- f6 0 f5"/>
              <a:gd name="f24" fmla="*/ f19 f0 1"/>
              <a:gd name="f25" fmla="*/ f23 1 6417733"/>
              <a:gd name="f26" fmla="*/ f22 1 975364"/>
              <a:gd name="f27" fmla="*/ 0 f23 1"/>
              <a:gd name="f28" fmla="*/ 973667 f22 1"/>
              <a:gd name="f29" fmla="*/ 2573866 f23 1"/>
              <a:gd name="f30" fmla="*/ 821267 f22 1"/>
              <a:gd name="f31" fmla="*/ 6417733 f23 1"/>
              <a:gd name="f32" fmla="*/ 0 f22 1"/>
              <a:gd name="f33" fmla="*/ f24 1 f2"/>
              <a:gd name="f34" fmla="*/ f27 1 6417733"/>
              <a:gd name="f35" fmla="*/ f28 1 975364"/>
              <a:gd name="f36" fmla="*/ f29 1 6417733"/>
              <a:gd name="f37" fmla="*/ f30 1 975364"/>
              <a:gd name="f38" fmla="*/ f31 1 6417733"/>
              <a:gd name="f39" fmla="*/ f32 1 975364"/>
              <a:gd name="f40" fmla="*/ f5 1 f25"/>
              <a:gd name="f41" fmla="*/ f6 1 f25"/>
              <a:gd name="f42" fmla="*/ f5 1 f26"/>
              <a:gd name="f43" fmla="*/ f7 1 f26"/>
              <a:gd name="f44" fmla="+- f33 0 f1"/>
              <a:gd name="f45" fmla="*/ f34 1 f25"/>
              <a:gd name="f46" fmla="*/ f35 1 f26"/>
              <a:gd name="f47" fmla="*/ f36 1 f25"/>
              <a:gd name="f48" fmla="*/ f37 1 f26"/>
              <a:gd name="f49" fmla="*/ f38 1 f25"/>
              <a:gd name="f50" fmla="*/ f39 1 f26"/>
              <a:gd name="f51" fmla="*/ f40 f20 1"/>
              <a:gd name="f52" fmla="*/ f41 f20 1"/>
              <a:gd name="f53" fmla="*/ f43 f21 1"/>
              <a:gd name="f54" fmla="*/ f42 f21 1"/>
              <a:gd name="f55" fmla="*/ f45 f20 1"/>
              <a:gd name="f56" fmla="*/ f46 f21 1"/>
              <a:gd name="f57" fmla="*/ f47 f20 1"/>
              <a:gd name="f58" fmla="*/ f48 f21 1"/>
              <a:gd name="f59" fmla="*/ f49 f20 1"/>
              <a:gd name="f60" fmla="*/ f50 f21 1"/>
            </a:gdLst>
            <a:ahLst/>
            <a:cxnLst>
              <a:cxn ang="3cd4">
                <a:pos x="hc" y="t"/>
              </a:cxn>
              <a:cxn ang="0">
                <a:pos x="r" y="vc"/>
              </a:cxn>
              <a:cxn ang="cd4">
                <a:pos x="hc" y="b"/>
              </a:cxn>
              <a:cxn ang="cd2">
                <a:pos x="l" y="vc"/>
              </a:cxn>
              <a:cxn ang="f44">
                <a:pos x="f55" y="f56"/>
              </a:cxn>
              <a:cxn ang="f44">
                <a:pos x="f57" y="f58"/>
              </a:cxn>
              <a:cxn ang="f44">
                <a:pos x="f59" y="f60"/>
              </a:cxn>
            </a:cxnLst>
            <a:rect l="f51" t="f54" r="f52" b="f53"/>
            <a:pathLst>
              <a:path w="6417733" h="975364">
                <a:moveTo>
                  <a:pt x="f5" y="f8"/>
                </a:moveTo>
                <a:cubicBezTo>
                  <a:pt x="f9" y="f10"/>
                  <a:pt x="f11" y="f12"/>
                  <a:pt x="f13" y="f14"/>
                </a:cubicBezTo>
                <a:cubicBezTo>
                  <a:pt x="f15" y="f16"/>
                  <a:pt x="f17" y="f18"/>
                  <a:pt x="f6" y="f5"/>
                </a:cubicBezTo>
              </a:path>
            </a:pathLst>
          </a:custGeom>
          <a:noFill/>
          <a:ln w="3172" cap="flat">
            <a:solidFill>
              <a:srgbClr val="4472C4"/>
            </a:solidFill>
            <a:prstDash val="solid"/>
            <a:miter/>
          </a:ln>
          <a:effectLst>
            <a:glow rad="228600">
              <a:schemeClr val="accent4">
                <a:satMod val="175000"/>
                <a:alpha val="40000"/>
              </a:schemeClr>
            </a:glo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sp>
        <p:nvSpPr>
          <p:cNvPr id="8" name="Freeform: Shape 31">
            <a:extLst>
              <a:ext uri="{FF2B5EF4-FFF2-40B4-BE49-F238E27FC236}">
                <a16:creationId xmlns:a16="http://schemas.microsoft.com/office/drawing/2014/main" id="{90B0EBE5-250D-E8C7-3F91-DFA4326349BC}"/>
              </a:ext>
            </a:extLst>
          </p:cNvPr>
          <p:cNvSpPr/>
          <p:nvPr/>
        </p:nvSpPr>
        <p:spPr>
          <a:xfrm flipV="1">
            <a:off x="3231453" y="3521456"/>
            <a:ext cx="6434669" cy="1998677"/>
          </a:xfrm>
          <a:custGeom>
            <a:avLst/>
            <a:gdLst>
              <a:gd name="f0" fmla="val 10800000"/>
              <a:gd name="f1" fmla="val 5400000"/>
              <a:gd name="f2" fmla="val 180"/>
              <a:gd name="f3" fmla="val w"/>
              <a:gd name="f4" fmla="val h"/>
              <a:gd name="f5" fmla="val 0"/>
              <a:gd name="f6" fmla="val 6417733"/>
              <a:gd name="f7" fmla="val 975364"/>
              <a:gd name="f8" fmla="val 973667"/>
              <a:gd name="f9" fmla="val 752122"/>
              <a:gd name="f10" fmla="val 978606"/>
              <a:gd name="f11" fmla="val 1504244"/>
              <a:gd name="f12" fmla="val 983545"/>
              <a:gd name="f13" fmla="val 2573866"/>
              <a:gd name="f14" fmla="val 821267"/>
              <a:gd name="f15" fmla="val 3643488"/>
              <a:gd name="f16" fmla="val 658989"/>
              <a:gd name="f17" fmla="val 5682544"/>
              <a:gd name="f18" fmla="val 163689"/>
              <a:gd name="f19" fmla="+- 0 0 -90"/>
              <a:gd name="f20" fmla="*/ f3 1 6417733"/>
              <a:gd name="f21" fmla="*/ f4 1 975364"/>
              <a:gd name="f22" fmla="+- f7 0 f5"/>
              <a:gd name="f23" fmla="+- f6 0 f5"/>
              <a:gd name="f24" fmla="*/ f19 f0 1"/>
              <a:gd name="f25" fmla="*/ f23 1 6417733"/>
              <a:gd name="f26" fmla="*/ f22 1 975364"/>
              <a:gd name="f27" fmla="*/ 0 f23 1"/>
              <a:gd name="f28" fmla="*/ 973667 f22 1"/>
              <a:gd name="f29" fmla="*/ 2573866 f23 1"/>
              <a:gd name="f30" fmla="*/ 821267 f22 1"/>
              <a:gd name="f31" fmla="*/ 6417733 f23 1"/>
              <a:gd name="f32" fmla="*/ 0 f22 1"/>
              <a:gd name="f33" fmla="*/ f24 1 f2"/>
              <a:gd name="f34" fmla="*/ f27 1 6417733"/>
              <a:gd name="f35" fmla="*/ f28 1 975364"/>
              <a:gd name="f36" fmla="*/ f29 1 6417733"/>
              <a:gd name="f37" fmla="*/ f30 1 975364"/>
              <a:gd name="f38" fmla="*/ f31 1 6417733"/>
              <a:gd name="f39" fmla="*/ f32 1 975364"/>
              <a:gd name="f40" fmla="*/ f5 1 f25"/>
              <a:gd name="f41" fmla="*/ f6 1 f25"/>
              <a:gd name="f42" fmla="*/ f5 1 f26"/>
              <a:gd name="f43" fmla="*/ f7 1 f26"/>
              <a:gd name="f44" fmla="+- f33 0 f1"/>
              <a:gd name="f45" fmla="*/ f34 1 f25"/>
              <a:gd name="f46" fmla="*/ f35 1 f26"/>
              <a:gd name="f47" fmla="*/ f36 1 f25"/>
              <a:gd name="f48" fmla="*/ f37 1 f26"/>
              <a:gd name="f49" fmla="*/ f38 1 f25"/>
              <a:gd name="f50" fmla="*/ f39 1 f26"/>
              <a:gd name="f51" fmla="*/ f40 f20 1"/>
              <a:gd name="f52" fmla="*/ f41 f20 1"/>
              <a:gd name="f53" fmla="*/ f43 f21 1"/>
              <a:gd name="f54" fmla="*/ f42 f21 1"/>
              <a:gd name="f55" fmla="*/ f45 f20 1"/>
              <a:gd name="f56" fmla="*/ f46 f21 1"/>
              <a:gd name="f57" fmla="*/ f47 f20 1"/>
              <a:gd name="f58" fmla="*/ f48 f21 1"/>
              <a:gd name="f59" fmla="*/ f49 f20 1"/>
              <a:gd name="f60" fmla="*/ f50 f21 1"/>
            </a:gdLst>
            <a:ahLst/>
            <a:cxnLst>
              <a:cxn ang="3cd4">
                <a:pos x="hc" y="t"/>
              </a:cxn>
              <a:cxn ang="0">
                <a:pos x="r" y="vc"/>
              </a:cxn>
              <a:cxn ang="cd4">
                <a:pos x="hc" y="b"/>
              </a:cxn>
              <a:cxn ang="cd2">
                <a:pos x="l" y="vc"/>
              </a:cxn>
              <a:cxn ang="f44">
                <a:pos x="f55" y="f56"/>
              </a:cxn>
              <a:cxn ang="f44">
                <a:pos x="f57" y="f58"/>
              </a:cxn>
              <a:cxn ang="f44">
                <a:pos x="f59" y="f60"/>
              </a:cxn>
            </a:cxnLst>
            <a:rect l="f51" t="f54" r="f52" b="f53"/>
            <a:pathLst>
              <a:path w="6417733" h="975364">
                <a:moveTo>
                  <a:pt x="f5" y="f8"/>
                </a:moveTo>
                <a:cubicBezTo>
                  <a:pt x="f9" y="f10"/>
                  <a:pt x="f11" y="f12"/>
                  <a:pt x="f13" y="f14"/>
                </a:cubicBezTo>
                <a:cubicBezTo>
                  <a:pt x="f15" y="f16"/>
                  <a:pt x="f17" y="f18"/>
                  <a:pt x="f6" y="f5"/>
                </a:cubicBezTo>
              </a:path>
            </a:pathLst>
          </a:custGeom>
          <a:noFill/>
          <a:ln w="12701" cap="flat">
            <a:solidFill>
              <a:srgbClr val="F6F8F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cxnSp>
        <p:nvCxnSpPr>
          <p:cNvPr id="11" name="Straight Connector 36">
            <a:extLst>
              <a:ext uri="{FF2B5EF4-FFF2-40B4-BE49-F238E27FC236}">
                <a16:creationId xmlns:a16="http://schemas.microsoft.com/office/drawing/2014/main" id="{F91EBE2A-B3BF-5623-F316-403A5689BDB2}"/>
              </a:ext>
            </a:extLst>
          </p:cNvPr>
          <p:cNvCxnSpPr/>
          <p:nvPr/>
        </p:nvCxnSpPr>
        <p:spPr>
          <a:xfrm>
            <a:off x="3731401" y="1774842"/>
            <a:ext cx="19047" cy="2715915"/>
          </a:xfrm>
          <a:prstGeom prst="straightConnector1">
            <a:avLst/>
          </a:prstGeom>
          <a:noFill/>
          <a:ln w="6345" cap="flat">
            <a:solidFill>
              <a:srgbClr val="4472C4"/>
            </a:solidFill>
            <a:custDash>
              <a:ds d="300173" sp="300173"/>
            </a:custDash>
            <a:miter/>
          </a:ln>
        </p:spPr>
      </p:cxnSp>
      <p:sp>
        <p:nvSpPr>
          <p:cNvPr id="13" name="Freeform: Shape 25">
            <a:extLst>
              <a:ext uri="{FF2B5EF4-FFF2-40B4-BE49-F238E27FC236}">
                <a16:creationId xmlns:a16="http://schemas.microsoft.com/office/drawing/2014/main" id="{A3D60676-BAFF-7AE7-9B46-60366DFE26C4}"/>
              </a:ext>
            </a:extLst>
          </p:cNvPr>
          <p:cNvSpPr/>
          <p:nvPr/>
        </p:nvSpPr>
        <p:spPr>
          <a:xfrm>
            <a:off x="3764009" y="1424856"/>
            <a:ext cx="5902104" cy="1628967"/>
          </a:xfrm>
          <a:custGeom>
            <a:avLst/>
            <a:gdLst>
              <a:gd name="f0" fmla="val 10800000"/>
              <a:gd name="f1" fmla="val 5400000"/>
              <a:gd name="f2" fmla="val 180"/>
              <a:gd name="f3" fmla="val w"/>
              <a:gd name="f4" fmla="val h"/>
              <a:gd name="f5" fmla="val 0"/>
              <a:gd name="f6" fmla="val 6417733"/>
              <a:gd name="f7" fmla="val 975364"/>
              <a:gd name="f8" fmla="val 973667"/>
              <a:gd name="f9" fmla="val 752122"/>
              <a:gd name="f10" fmla="val 978606"/>
              <a:gd name="f11" fmla="val 1504244"/>
              <a:gd name="f12" fmla="val 983545"/>
              <a:gd name="f13" fmla="val 2573866"/>
              <a:gd name="f14" fmla="val 821267"/>
              <a:gd name="f15" fmla="val 3643488"/>
              <a:gd name="f16" fmla="val 658989"/>
              <a:gd name="f17" fmla="val 5682544"/>
              <a:gd name="f18" fmla="val 163689"/>
              <a:gd name="f19" fmla="+- 0 0 -90"/>
              <a:gd name="f20" fmla="*/ f3 1 6417733"/>
              <a:gd name="f21" fmla="*/ f4 1 975364"/>
              <a:gd name="f22" fmla="+- f7 0 f5"/>
              <a:gd name="f23" fmla="+- f6 0 f5"/>
              <a:gd name="f24" fmla="*/ f19 f0 1"/>
              <a:gd name="f25" fmla="*/ f23 1 6417733"/>
              <a:gd name="f26" fmla="*/ f22 1 975364"/>
              <a:gd name="f27" fmla="*/ 0 f23 1"/>
              <a:gd name="f28" fmla="*/ 973667 f22 1"/>
              <a:gd name="f29" fmla="*/ 2573866 f23 1"/>
              <a:gd name="f30" fmla="*/ 821267 f22 1"/>
              <a:gd name="f31" fmla="*/ 6417733 f23 1"/>
              <a:gd name="f32" fmla="*/ 0 f22 1"/>
              <a:gd name="f33" fmla="*/ f24 1 f2"/>
              <a:gd name="f34" fmla="*/ f27 1 6417733"/>
              <a:gd name="f35" fmla="*/ f28 1 975364"/>
              <a:gd name="f36" fmla="*/ f29 1 6417733"/>
              <a:gd name="f37" fmla="*/ f30 1 975364"/>
              <a:gd name="f38" fmla="*/ f31 1 6417733"/>
              <a:gd name="f39" fmla="*/ f32 1 975364"/>
              <a:gd name="f40" fmla="*/ f5 1 f25"/>
              <a:gd name="f41" fmla="*/ f6 1 f25"/>
              <a:gd name="f42" fmla="*/ f5 1 f26"/>
              <a:gd name="f43" fmla="*/ f7 1 f26"/>
              <a:gd name="f44" fmla="+- f33 0 f1"/>
              <a:gd name="f45" fmla="*/ f34 1 f25"/>
              <a:gd name="f46" fmla="*/ f35 1 f26"/>
              <a:gd name="f47" fmla="*/ f36 1 f25"/>
              <a:gd name="f48" fmla="*/ f37 1 f26"/>
              <a:gd name="f49" fmla="*/ f38 1 f25"/>
              <a:gd name="f50" fmla="*/ f39 1 f26"/>
              <a:gd name="f51" fmla="*/ f40 f20 1"/>
              <a:gd name="f52" fmla="*/ f41 f20 1"/>
              <a:gd name="f53" fmla="*/ f43 f21 1"/>
              <a:gd name="f54" fmla="*/ f42 f21 1"/>
              <a:gd name="f55" fmla="*/ f45 f20 1"/>
              <a:gd name="f56" fmla="*/ f46 f21 1"/>
              <a:gd name="f57" fmla="*/ f47 f20 1"/>
              <a:gd name="f58" fmla="*/ f48 f21 1"/>
              <a:gd name="f59" fmla="*/ f49 f20 1"/>
              <a:gd name="f60" fmla="*/ f50 f21 1"/>
            </a:gdLst>
            <a:ahLst/>
            <a:cxnLst>
              <a:cxn ang="3cd4">
                <a:pos x="hc" y="t"/>
              </a:cxn>
              <a:cxn ang="0">
                <a:pos x="r" y="vc"/>
              </a:cxn>
              <a:cxn ang="cd4">
                <a:pos x="hc" y="b"/>
              </a:cxn>
              <a:cxn ang="cd2">
                <a:pos x="l" y="vc"/>
              </a:cxn>
              <a:cxn ang="f44">
                <a:pos x="f55" y="f56"/>
              </a:cxn>
              <a:cxn ang="f44">
                <a:pos x="f57" y="f58"/>
              </a:cxn>
              <a:cxn ang="f44">
                <a:pos x="f59" y="f60"/>
              </a:cxn>
            </a:cxnLst>
            <a:rect l="f51" t="f54" r="f52" b="f53"/>
            <a:pathLst>
              <a:path w="6417733" h="975364">
                <a:moveTo>
                  <a:pt x="f5" y="f8"/>
                </a:moveTo>
                <a:cubicBezTo>
                  <a:pt x="f9" y="f10"/>
                  <a:pt x="f11" y="f12"/>
                  <a:pt x="f13" y="f14"/>
                </a:cubicBezTo>
                <a:cubicBezTo>
                  <a:pt x="f15" y="f16"/>
                  <a:pt x="f17" y="f18"/>
                  <a:pt x="f6" y="f5"/>
                </a:cubicBezTo>
              </a:path>
            </a:pathLst>
          </a:custGeom>
          <a:noFill/>
          <a:ln w="38103" cap="flat">
            <a:solidFill>
              <a:srgbClr val="4472C4"/>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sp>
        <p:nvSpPr>
          <p:cNvPr id="14" name="Freeform: Shape 25">
            <a:extLst>
              <a:ext uri="{FF2B5EF4-FFF2-40B4-BE49-F238E27FC236}">
                <a16:creationId xmlns:a16="http://schemas.microsoft.com/office/drawing/2014/main" id="{338942B7-42F4-E107-98D0-9B5C6E558F19}"/>
              </a:ext>
            </a:extLst>
          </p:cNvPr>
          <p:cNvSpPr/>
          <p:nvPr/>
        </p:nvSpPr>
        <p:spPr>
          <a:xfrm flipV="1">
            <a:off x="3747705" y="3242720"/>
            <a:ext cx="5883066" cy="1616275"/>
          </a:xfrm>
          <a:custGeom>
            <a:avLst/>
            <a:gdLst>
              <a:gd name="f0" fmla="val 10800000"/>
              <a:gd name="f1" fmla="val 5400000"/>
              <a:gd name="f2" fmla="val 180"/>
              <a:gd name="f3" fmla="val w"/>
              <a:gd name="f4" fmla="val h"/>
              <a:gd name="f5" fmla="val 0"/>
              <a:gd name="f6" fmla="val 6417733"/>
              <a:gd name="f7" fmla="val 975364"/>
              <a:gd name="f8" fmla="val 973667"/>
              <a:gd name="f9" fmla="val 752122"/>
              <a:gd name="f10" fmla="val 978606"/>
              <a:gd name="f11" fmla="val 1504244"/>
              <a:gd name="f12" fmla="val 983545"/>
              <a:gd name="f13" fmla="val 2573866"/>
              <a:gd name="f14" fmla="val 821267"/>
              <a:gd name="f15" fmla="val 3643488"/>
              <a:gd name="f16" fmla="val 658989"/>
              <a:gd name="f17" fmla="val 5682544"/>
              <a:gd name="f18" fmla="val 163689"/>
              <a:gd name="f19" fmla="+- 0 0 -90"/>
              <a:gd name="f20" fmla="*/ f3 1 6417733"/>
              <a:gd name="f21" fmla="*/ f4 1 975364"/>
              <a:gd name="f22" fmla="+- f7 0 f5"/>
              <a:gd name="f23" fmla="+- f6 0 f5"/>
              <a:gd name="f24" fmla="*/ f19 f0 1"/>
              <a:gd name="f25" fmla="*/ f23 1 6417733"/>
              <a:gd name="f26" fmla="*/ f22 1 975364"/>
              <a:gd name="f27" fmla="*/ 0 f23 1"/>
              <a:gd name="f28" fmla="*/ 973667 f22 1"/>
              <a:gd name="f29" fmla="*/ 2573866 f23 1"/>
              <a:gd name="f30" fmla="*/ 821267 f22 1"/>
              <a:gd name="f31" fmla="*/ 6417733 f23 1"/>
              <a:gd name="f32" fmla="*/ 0 f22 1"/>
              <a:gd name="f33" fmla="*/ f24 1 f2"/>
              <a:gd name="f34" fmla="*/ f27 1 6417733"/>
              <a:gd name="f35" fmla="*/ f28 1 975364"/>
              <a:gd name="f36" fmla="*/ f29 1 6417733"/>
              <a:gd name="f37" fmla="*/ f30 1 975364"/>
              <a:gd name="f38" fmla="*/ f31 1 6417733"/>
              <a:gd name="f39" fmla="*/ f32 1 975364"/>
              <a:gd name="f40" fmla="*/ f5 1 f25"/>
              <a:gd name="f41" fmla="*/ f6 1 f25"/>
              <a:gd name="f42" fmla="*/ f5 1 f26"/>
              <a:gd name="f43" fmla="*/ f7 1 f26"/>
              <a:gd name="f44" fmla="+- f33 0 f1"/>
              <a:gd name="f45" fmla="*/ f34 1 f25"/>
              <a:gd name="f46" fmla="*/ f35 1 f26"/>
              <a:gd name="f47" fmla="*/ f36 1 f25"/>
              <a:gd name="f48" fmla="*/ f37 1 f26"/>
              <a:gd name="f49" fmla="*/ f38 1 f25"/>
              <a:gd name="f50" fmla="*/ f39 1 f26"/>
              <a:gd name="f51" fmla="*/ f40 f20 1"/>
              <a:gd name="f52" fmla="*/ f41 f20 1"/>
              <a:gd name="f53" fmla="*/ f43 f21 1"/>
              <a:gd name="f54" fmla="*/ f42 f21 1"/>
              <a:gd name="f55" fmla="*/ f45 f20 1"/>
              <a:gd name="f56" fmla="*/ f46 f21 1"/>
              <a:gd name="f57" fmla="*/ f47 f20 1"/>
              <a:gd name="f58" fmla="*/ f48 f21 1"/>
              <a:gd name="f59" fmla="*/ f49 f20 1"/>
              <a:gd name="f60" fmla="*/ f50 f21 1"/>
            </a:gdLst>
            <a:ahLst/>
            <a:cxnLst>
              <a:cxn ang="3cd4">
                <a:pos x="hc" y="t"/>
              </a:cxn>
              <a:cxn ang="0">
                <a:pos x="r" y="vc"/>
              </a:cxn>
              <a:cxn ang="cd4">
                <a:pos x="hc" y="b"/>
              </a:cxn>
              <a:cxn ang="cd2">
                <a:pos x="l" y="vc"/>
              </a:cxn>
              <a:cxn ang="f44">
                <a:pos x="f55" y="f56"/>
              </a:cxn>
              <a:cxn ang="f44">
                <a:pos x="f57" y="f58"/>
              </a:cxn>
              <a:cxn ang="f44">
                <a:pos x="f59" y="f60"/>
              </a:cxn>
            </a:cxnLst>
            <a:rect l="f51" t="f54" r="f52" b="f53"/>
            <a:pathLst>
              <a:path w="6417733" h="975364">
                <a:moveTo>
                  <a:pt x="f5" y="f8"/>
                </a:moveTo>
                <a:cubicBezTo>
                  <a:pt x="f9" y="f10"/>
                  <a:pt x="f11" y="f12"/>
                  <a:pt x="f13" y="f14"/>
                </a:cubicBezTo>
                <a:cubicBezTo>
                  <a:pt x="f15" y="f16"/>
                  <a:pt x="f17" y="f18"/>
                  <a:pt x="f6" y="f5"/>
                </a:cubicBezTo>
              </a:path>
            </a:pathLst>
          </a:custGeom>
          <a:noFill/>
          <a:ln w="38103" cap="flat">
            <a:solidFill>
              <a:srgbClr val="4472C4"/>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sp>
        <p:nvSpPr>
          <p:cNvPr id="15" name="TextBox 72">
            <a:extLst>
              <a:ext uri="{FF2B5EF4-FFF2-40B4-BE49-F238E27FC236}">
                <a16:creationId xmlns:a16="http://schemas.microsoft.com/office/drawing/2014/main" id="{9DD3C52A-C982-4735-A627-3D7490F8D0A7}"/>
              </a:ext>
            </a:extLst>
          </p:cNvPr>
          <p:cNvSpPr txBox="1"/>
          <p:nvPr/>
        </p:nvSpPr>
        <p:spPr>
          <a:xfrm>
            <a:off x="9268701" y="3264981"/>
            <a:ext cx="756748"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a:solidFill>
                  <a:srgbClr val="374151"/>
                </a:solidFill>
                <a:uFillTx/>
                <a:latin typeface="Segoe UI" pitchFamily="34"/>
                <a:ea typeface="Calibri" pitchFamily="34"/>
                <a:cs typeface="Times New Roman" pitchFamily="18"/>
              </a:rPr>
              <a:t>R</a:t>
            </a:r>
            <a:endParaRPr lang="en-GB" sz="1800" b="1" i="0" u="none" strike="noStrike" kern="1200" cap="none" spc="0" baseline="0">
              <a:solidFill>
                <a:srgbClr val="000000"/>
              </a:solidFill>
              <a:uFillTx/>
              <a:latin typeface="Calibri" pitchFamily="34"/>
              <a:ea typeface="Calibri" pitchFamily="34"/>
              <a:cs typeface="Times New Roman" pitchFamily="18"/>
            </a:endParaRPr>
          </a:p>
        </p:txBody>
      </p:sp>
      <p:sp>
        <p:nvSpPr>
          <p:cNvPr id="18" name="Freeform: Shape 25">
            <a:extLst>
              <a:ext uri="{FF2B5EF4-FFF2-40B4-BE49-F238E27FC236}">
                <a16:creationId xmlns:a16="http://schemas.microsoft.com/office/drawing/2014/main" id="{9E5FFC1A-95DB-4591-0086-EB356DB6F37E}"/>
              </a:ext>
            </a:extLst>
          </p:cNvPr>
          <p:cNvSpPr/>
          <p:nvPr/>
        </p:nvSpPr>
        <p:spPr>
          <a:xfrm flipV="1">
            <a:off x="3770421" y="3340935"/>
            <a:ext cx="5883066" cy="1616275"/>
          </a:xfrm>
          <a:custGeom>
            <a:avLst/>
            <a:gdLst>
              <a:gd name="f0" fmla="val 10800000"/>
              <a:gd name="f1" fmla="val 5400000"/>
              <a:gd name="f2" fmla="val 180"/>
              <a:gd name="f3" fmla="val w"/>
              <a:gd name="f4" fmla="val h"/>
              <a:gd name="f5" fmla="val 0"/>
              <a:gd name="f6" fmla="val 6417733"/>
              <a:gd name="f7" fmla="val 975364"/>
              <a:gd name="f8" fmla="val 973667"/>
              <a:gd name="f9" fmla="val 752122"/>
              <a:gd name="f10" fmla="val 978606"/>
              <a:gd name="f11" fmla="val 1504244"/>
              <a:gd name="f12" fmla="val 983545"/>
              <a:gd name="f13" fmla="val 2573866"/>
              <a:gd name="f14" fmla="val 821267"/>
              <a:gd name="f15" fmla="val 3643488"/>
              <a:gd name="f16" fmla="val 658989"/>
              <a:gd name="f17" fmla="val 5682544"/>
              <a:gd name="f18" fmla="val 163689"/>
              <a:gd name="f19" fmla="+- 0 0 -90"/>
              <a:gd name="f20" fmla="*/ f3 1 6417733"/>
              <a:gd name="f21" fmla="*/ f4 1 975364"/>
              <a:gd name="f22" fmla="+- f7 0 f5"/>
              <a:gd name="f23" fmla="+- f6 0 f5"/>
              <a:gd name="f24" fmla="*/ f19 f0 1"/>
              <a:gd name="f25" fmla="*/ f23 1 6417733"/>
              <a:gd name="f26" fmla="*/ f22 1 975364"/>
              <a:gd name="f27" fmla="*/ 0 f23 1"/>
              <a:gd name="f28" fmla="*/ 973667 f22 1"/>
              <a:gd name="f29" fmla="*/ 2573866 f23 1"/>
              <a:gd name="f30" fmla="*/ 821267 f22 1"/>
              <a:gd name="f31" fmla="*/ 6417733 f23 1"/>
              <a:gd name="f32" fmla="*/ 0 f22 1"/>
              <a:gd name="f33" fmla="*/ f24 1 f2"/>
              <a:gd name="f34" fmla="*/ f27 1 6417733"/>
              <a:gd name="f35" fmla="*/ f28 1 975364"/>
              <a:gd name="f36" fmla="*/ f29 1 6417733"/>
              <a:gd name="f37" fmla="*/ f30 1 975364"/>
              <a:gd name="f38" fmla="*/ f31 1 6417733"/>
              <a:gd name="f39" fmla="*/ f32 1 975364"/>
              <a:gd name="f40" fmla="*/ f5 1 f25"/>
              <a:gd name="f41" fmla="*/ f6 1 f25"/>
              <a:gd name="f42" fmla="*/ f5 1 f26"/>
              <a:gd name="f43" fmla="*/ f7 1 f26"/>
              <a:gd name="f44" fmla="+- f33 0 f1"/>
              <a:gd name="f45" fmla="*/ f34 1 f25"/>
              <a:gd name="f46" fmla="*/ f35 1 f26"/>
              <a:gd name="f47" fmla="*/ f36 1 f25"/>
              <a:gd name="f48" fmla="*/ f37 1 f26"/>
              <a:gd name="f49" fmla="*/ f38 1 f25"/>
              <a:gd name="f50" fmla="*/ f39 1 f26"/>
              <a:gd name="f51" fmla="*/ f40 f20 1"/>
              <a:gd name="f52" fmla="*/ f41 f20 1"/>
              <a:gd name="f53" fmla="*/ f43 f21 1"/>
              <a:gd name="f54" fmla="*/ f42 f21 1"/>
              <a:gd name="f55" fmla="*/ f45 f20 1"/>
              <a:gd name="f56" fmla="*/ f46 f21 1"/>
              <a:gd name="f57" fmla="*/ f47 f20 1"/>
              <a:gd name="f58" fmla="*/ f48 f21 1"/>
              <a:gd name="f59" fmla="*/ f49 f20 1"/>
              <a:gd name="f60" fmla="*/ f50 f21 1"/>
            </a:gdLst>
            <a:ahLst/>
            <a:cxnLst>
              <a:cxn ang="3cd4">
                <a:pos x="hc" y="t"/>
              </a:cxn>
              <a:cxn ang="0">
                <a:pos x="r" y="vc"/>
              </a:cxn>
              <a:cxn ang="cd4">
                <a:pos x="hc" y="b"/>
              </a:cxn>
              <a:cxn ang="cd2">
                <a:pos x="l" y="vc"/>
              </a:cxn>
              <a:cxn ang="f44">
                <a:pos x="f55" y="f56"/>
              </a:cxn>
              <a:cxn ang="f44">
                <a:pos x="f57" y="f58"/>
              </a:cxn>
              <a:cxn ang="f44">
                <a:pos x="f59" y="f60"/>
              </a:cxn>
            </a:cxnLst>
            <a:rect l="f51" t="f54" r="f52" b="f53"/>
            <a:pathLst>
              <a:path w="6417733" h="975364">
                <a:moveTo>
                  <a:pt x="f5" y="f8"/>
                </a:moveTo>
                <a:cubicBezTo>
                  <a:pt x="f9" y="f10"/>
                  <a:pt x="f11" y="f12"/>
                  <a:pt x="f13" y="f14"/>
                </a:cubicBezTo>
                <a:cubicBezTo>
                  <a:pt x="f15" y="f16"/>
                  <a:pt x="f17" y="f18"/>
                  <a:pt x="f6" y="f5"/>
                </a:cubicBezTo>
              </a:path>
            </a:pathLst>
          </a:custGeom>
          <a:noFill/>
          <a:ln w="3175" cap="flat">
            <a:solidFill>
              <a:srgbClr val="4472C4"/>
            </a:solidFill>
            <a:prstDash val="solid"/>
            <a:miter/>
          </a:ln>
          <a:effectLst>
            <a:glow rad="228600">
              <a:schemeClr val="accent4">
                <a:satMod val="175000"/>
                <a:alpha val="40000"/>
              </a:schemeClr>
            </a:glo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cxnSp>
        <p:nvCxnSpPr>
          <p:cNvPr id="42" name="Straight Connector 41">
            <a:extLst>
              <a:ext uri="{FF2B5EF4-FFF2-40B4-BE49-F238E27FC236}">
                <a16:creationId xmlns:a16="http://schemas.microsoft.com/office/drawing/2014/main" id="{C8FEAF6F-14FA-6FD8-87AF-3E23225F4DDF}"/>
              </a:ext>
            </a:extLst>
          </p:cNvPr>
          <p:cNvCxnSpPr>
            <a:cxnSpLocks/>
          </p:cNvCxnSpPr>
          <p:nvPr/>
        </p:nvCxnSpPr>
        <p:spPr>
          <a:xfrm>
            <a:off x="3707950" y="3157996"/>
            <a:ext cx="0" cy="242381"/>
          </a:xfrm>
          <a:prstGeom prst="line">
            <a:avLst/>
          </a:prstGeom>
          <a:ln w="28575">
            <a:solidFill>
              <a:srgbClr val="0070C0"/>
            </a:solidFill>
          </a:ln>
        </p:spPr>
        <p:style>
          <a:lnRef idx="2">
            <a:schemeClr val="accent4"/>
          </a:lnRef>
          <a:fillRef idx="0">
            <a:schemeClr val="accent4"/>
          </a:fillRef>
          <a:effectRef idx="1">
            <a:schemeClr val="accent4"/>
          </a:effectRef>
          <a:fontRef idx="minor">
            <a:schemeClr val="tx1"/>
          </a:fontRef>
        </p:style>
      </p:cxnSp>
      <p:sp>
        <p:nvSpPr>
          <p:cNvPr id="3" name="Rectangle 2">
            <a:extLst>
              <a:ext uri="{FF2B5EF4-FFF2-40B4-BE49-F238E27FC236}">
                <a16:creationId xmlns:a16="http://schemas.microsoft.com/office/drawing/2014/main" id="{CF0DB951-EA88-C632-8C23-583BA7D47835}"/>
              </a:ext>
            </a:extLst>
          </p:cNvPr>
          <p:cNvSpPr/>
          <p:nvPr/>
        </p:nvSpPr>
        <p:spPr>
          <a:xfrm>
            <a:off x="2504021" y="2791346"/>
            <a:ext cx="1227379" cy="754564"/>
          </a:xfrm>
          <a:prstGeom prst="rect">
            <a:avLst/>
          </a:prstGeom>
          <a:gradFill flip="none" rotWithShape="1">
            <a:gsLst>
              <a:gs pos="0">
                <a:schemeClr val="accent4">
                  <a:lumMod val="5000"/>
                  <a:lumOff val="95000"/>
                </a:schemeClr>
              </a:gs>
              <a:gs pos="77000">
                <a:schemeClr val="accent4">
                  <a:lumMod val="44000"/>
                  <a:lumOff val="56000"/>
                </a:schemeClr>
              </a:gs>
              <a:gs pos="62000">
                <a:schemeClr val="accent4">
                  <a:lumMod val="45000"/>
                  <a:lumOff val="55000"/>
                </a:schemeClr>
              </a:gs>
              <a:gs pos="100000">
                <a:schemeClr val="accent4">
                  <a:lumMod val="30000"/>
                  <a:lumOff val="70000"/>
                </a:schemeClr>
              </a:gs>
            </a:gsLst>
            <a:lin ang="2700000" scaled="1"/>
            <a:tileRect/>
          </a:gra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32">
            <a:extLst>
              <a:ext uri="{FF2B5EF4-FFF2-40B4-BE49-F238E27FC236}">
                <a16:creationId xmlns:a16="http://schemas.microsoft.com/office/drawing/2014/main" id="{82BB1E76-4316-1515-56B6-0B13907A447A}"/>
              </a:ext>
            </a:extLst>
          </p:cNvPr>
          <p:cNvSpPr/>
          <p:nvPr/>
        </p:nvSpPr>
        <p:spPr>
          <a:xfrm>
            <a:off x="3460833" y="4310319"/>
            <a:ext cx="591827" cy="369335"/>
          </a:xfrm>
          <a:prstGeom prst="rect">
            <a:avLst/>
          </a:prstGeom>
          <a:noFill/>
          <a:ln cap="flat">
            <a:noFill/>
            <a:prstDash val="solid"/>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err="1">
                <a:solidFill>
                  <a:srgbClr val="374151"/>
                </a:solidFill>
                <a:uFillTx/>
                <a:latin typeface="Segoe UI" pitchFamily="34"/>
                <a:ea typeface="Calibri" pitchFamily="34"/>
                <a:cs typeface="Times New Roman" pitchFamily="18"/>
              </a:rPr>
              <a:t>R</a:t>
            </a:r>
            <a:r>
              <a:rPr lang="en-GB" sz="1800" b="1" i="0" u="none" strike="noStrike" kern="1200" cap="none" spc="0" baseline="-25000" dirty="0" err="1">
                <a:solidFill>
                  <a:srgbClr val="374151"/>
                </a:solidFill>
                <a:uFillTx/>
                <a:latin typeface="Segoe UI" pitchFamily="34"/>
                <a:ea typeface="Calibri" pitchFamily="34"/>
                <a:cs typeface="Times New Roman" pitchFamily="18"/>
              </a:rPr>
              <a:t>sub</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9" name="TextBox 76">
            <a:extLst>
              <a:ext uri="{FF2B5EF4-FFF2-40B4-BE49-F238E27FC236}">
                <a16:creationId xmlns:a16="http://schemas.microsoft.com/office/drawing/2014/main" id="{B4905F67-82B4-8B73-CF50-3D09FEA81F9E}"/>
              </a:ext>
            </a:extLst>
          </p:cNvPr>
          <p:cNvSpPr txBox="1"/>
          <p:nvPr/>
        </p:nvSpPr>
        <p:spPr>
          <a:xfrm>
            <a:off x="1925626" y="4580702"/>
            <a:ext cx="1589615" cy="64633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b="1" dirty="0">
                <a:solidFill>
                  <a:srgbClr val="374151"/>
                </a:solidFill>
                <a:latin typeface="Segoe UI" pitchFamily="34"/>
                <a:ea typeface="Calibri" pitchFamily="34"/>
                <a:cs typeface="Times New Roman" pitchFamily="18"/>
              </a:rPr>
              <a:t>Optical thick </a:t>
            </a:r>
            <a:r>
              <a:rPr lang="en-GB" sz="1800" b="1" i="0" u="none" strike="noStrike" kern="1200" cap="none" spc="0" baseline="0" dirty="0">
                <a:solidFill>
                  <a:srgbClr val="374151"/>
                </a:solidFill>
                <a:uFillTx/>
                <a:latin typeface="Segoe UI" pitchFamily="34"/>
                <a:ea typeface="Calibri" pitchFamily="34"/>
                <a:cs typeface="Times New Roman" pitchFamily="18"/>
              </a:rPr>
              <a:t>Gaseous disc</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10" name="TextBox 71">
            <a:extLst>
              <a:ext uri="{FF2B5EF4-FFF2-40B4-BE49-F238E27FC236}">
                <a16:creationId xmlns:a16="http://schemas.microsoft.com/office/drawing/2014/main" id="{A2315573-3BB4-6B40-D9AF-39FC2B0C053B}"/>
              </a:ext>
            </a:extLst>
          </p:cNvPr>
          <p:cNvSpPr txBox="1"/>
          <p:nvPr/>
        </p:nvSpPr>
        <p:spPr>
          <a:xfrm>
            <a:off x="4517588" y="4672566"/>
            <a:ext cx="204062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a:solidFill>
                  <a:srgbClr val="374151"/>
                </a:solidFill>
                <a:uFillTx/>
                <a:latin typeface="Segoe UI" pitchFamily="34"/>
                <a:ea typeface="Calibri" pitchFamily="34"/>
                <a:cs typeface="Times New Roman" pitchFamily="18"/>
              </a:rPr>
              <a:t>Flared disc</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12" name="TextBox 70">
            <a:extLst>
              <a:ext uri="{FF2B5EF4-FFF2-40B4-BE49-F238E27FC236}">
                <a16:creationId xmlns:a16="http://schemas.microsoft.com/office/drawing/2014/main" id="{7E43DD37-324C-5008-B320-CD748327DA26}"/>
              </a:ext>
            </a:extLst>
          </p:cNvPr>
          <p:cNvSpPr txBox="1"/>
          <p:nvPr/>
        </p:nvSpPr>
        <p:spPr>
          <a:xfrm>
            <a:off x="1813964" y="3560929"/>
            <a:ext cx="661459" cy="369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a:solidFill>
                  <a:srgbClr val="374151"/>
                </a:solidFill>
                <a:uFillTx/>
                <a:latin typeface="Segoe UI" pitchFamily="34"/>
                <a:ea typeface="Calibri" pitchFamily="34"/>
                <a:cs typeface="Times New Roman" pitchFamily="18"/>
              </a:rPr>
              <a:t>Star</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16" name="TextBox 66">
            <a:extLst>
              <a:ext uri="{FF2B5EF4-FFF2-40B4-BE49-F238E27FC236}">
                <a16:creationId xmlns:a16="http://schemas.microsoft.com/office/drawing/2014/main" id="{0B9B6D19-42CF-239E-C288-854631879DF6}"/>
              </a:ext>
            </a:extLst>
          </p:cNvPr>
          <p:cNvSpPr txBox="1"/>
          <p:nvPr/>
        </p:nvSpPr>
        <p:spPr>
          <a:xfrm>
            <a:off x="8130160" y="2495129"/>
            <a:ext cx="756748"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a:solidFill>
                  <a:srgbClr val="374151"/>
                </a:solidFill>
                <a:uFillTx/>
                <a:latin typeface="Segoe UI" pitchFamily="34"/>
                <a:ea typeface="Calibri" pitchFamily="34"/>
                <a:cs typeface="Times New Roman" pitchFamily="18"/>
              </a:rPr>
              <a:t>H</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cxnSp>
        <p:nvCxnSpPr>
          <p:cNvPr id="17" name="Straight Arrow Connector 67">
            <a:extLst>
              <a:ext uri="{FF2B5EF4-FFF2-40B4-BE49-F238E27FC236}">
                <a16:creationId xmlns:a16="http://schemas.microsoft.com/office/drawing/2014/main" id="{D68F67E1-9260-B4E0-9CCF-C8DC251E60BD}"/>
              </a:ext>
            </a:extLst>
          </p:cNvPr>
          <p:cNvCxnSpPr>
            <a:cxnSpLocks/>
          </p:cNvCxnSpPr>
          <p:nvPr/>
        </p:nvCxnSpPr>
        <p:spPr>
          <a:xfrm>
            <a:off x="8180521" y="2036557"/>
            <a:ext cx="0" cy="1169166"/>
          </a:xfrm>
          <a:prstGeom prst="straightConnector1">
            <a:avLst/>
          </a:prstGeom>
          <a:noFill/>
          <a:ln w="6345" cap="flat">
            <a:solidFill>
              <a:srgbClr val="000000"/>
            </a:solidFill>
            <a:prstDash val="solid"/>
            <a:miter/>
            <a:headEnd type="arrow"/>
            <a:tailEnd type="arrow"/>
          </a:ln>
        </p:spPr>
      </p:cxnSp>
      <p:cxnSp>
        <p:nvCxnSpPr>
          <p:cNvPr id="24" name="Straight Arrow Connector 23">
            <a:extLst>
              <a:ext uri="{FF2B5EF4-FFF2-40B4-BE49-F238E27FC236}">
                <a16:creationId xmlns:a16="http://schemas.microsoft.com/office/drawing/2014/main" id="{C9F3C402-8A1F-636C-06A6-4766DB564F5F}"/>
              </a:ext>
            </a:extLst>
          </p:cNvPr>
          <p:cNvCxnSpPr>
            <a:cxnSpLocks/>
          </p:cNvCxnSpPr>
          <p:nvPr/>
        </p:nvCxnSpPr>
        <p:spPr>
          <a:xfrm flipV="1">
            <a:off x="2404815" y="2993598"/>
            <a:ext cx="423765" cy="33079"/>
          </a:xfrm>
          <a:prstGeom prst="straightConnector1">
            <a:avLst/>
          </a:prstGeom>
          <a:ln>
            <a:solidFill>
              <a:srgbClr val="0070C0"/>
            </a:solidFill>
            <a:tailEnd type="triangle"/>
          </a:ln>
        </p:spPr>
        <p:style>
          <a:lnRef idx="2">
            <a:schemeClr val="accent4"/>
          </a:lnRef>
          <a:fillRef idx="0">
            <a:schemeClr val="accent4"/>
          </a:fillRef>
          <a:effectRef idx="1">
            <a:schemeClr val="accent4"/>
          </a:effectRef>
          <a:fontRef idx="minor">
            <a:schemeClr val="tx1"/>
          </a:fontRef>
        </p:style>
      </p:cxnSp>
      <p:cxnSp>
        <p:nvCxnSpPr>
          <p:cNvPr id="25" name="Straight Arrow Connector 24">
            <a:extLst>
              <a:ext uri="{FF2B5EF4-FFF2-40B4-BE49-F238E27FC236}">
                <a16:creationId xmlns:a16="http://schemas.microsoft.com/office/drawing/2014/main" id="{7525F8CC-0ABF-AAC9-7D21-3A53E4923CA3}"/>
              </a:ext>
            </a:extLst>
          </p:cNvPr>
          <p:cNvCxnSpPr>
            <a:cxnSpLocks/>
          </p:cNvCxnSpPr>
          <p:nvPr/>
        </p:nvCxnSpPr>
        <p:spPr>
          <a:xfrm flipV="1">
            <a:off x="2445482" y="3039895"/>
            <a:ext cx="672228" cy="75761"/>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F0C8DBE-6909-E667-3CA6-B272156472D6}"/>
              </a:ext>
            </a:extLst>
          </p:cNvPr>
          <p:cNvCxnSpPr>
            <a:cxnSpLocks/>
          </p:cNvCxnSpPr>
          <p:nvPr/>
        </p:nvCxnSpPr>
        <p:spPr>
          <a:xfrm flipV="1">
            <a:off x="2444820" y="3267829"/>
            <a:ext cx="839257" cy="5056"/>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4E89C20-EE7C-2A0A-FFF4-3249FFCE874A}"/>
              </a:ext>
            </a:extLst>
          </p:cNvPr>
          <p:cNvCxnSpPr>
            <a:cxnSpLocks/>
          </p:cNvCxnSpPr>
          <p:nvPr/>
        </p:nvCxnSpPr>
        <p:spPr>
          <a:xfrm>
            <a:off x="2289250" y="3358270"/>
            <a:ext cx="1225991" cy="1876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E0D160CF-F7E4-7B58-3F77-98DF5D9C8D05}"/>
              </a:ext>
            </a:extLst>
          </p:cNvPr>
          <p:cNvSpPr/>
          <p:nvPr/>
        </p:nvSpPr>
        <p:spPr>
          <a:xfrm>
            <a:off x="2444820" y="3621180"/>
            <a:ext cx="45719" cy="202172"/>
          </a:xfrm>
          <a:custGeom>
            <a:avLst/>
            <a:gdLst>
              <a:gd name="connsiteX0" fmla="*/ 156706 w 175546"/>
              <a:gd name="connsiteY0" fmla="*/ 0 h 427566"/>
              <a:gd name="connsiteX1" fmla="*/ 72 w 175546"/>
              <a:gd name="connsiteY1" fmla="*/ 76200 h 427566"/>
              <a:gd name="connsiteX2" fmla="*/ 173639 w 175546"/>
              <a:gd name="connsiteY2" fmla="*/ 177800 h 427566"/>
              <a:gd name="connsiteX3" fmla="*/ 93206 w 175546"/>
              <a:gd name="connsiteY3" fmla="*/ 300566 h 427566"/>
              <a:gd name="connsiteX4" fmla="*/ 101672 w 175546"/>
              <a:gd name="connsiteY4" fmla="*/ 427566 h 427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46" h="427566">
                <a:moveTo>
                  <a:pt x="156706" y="0"/>
                </a:moveTo>
                <a:cubicBezTo>
                  <a:pt x="76978" y="23283"/>
                  <a:pt x="-2750" y="46567"/>
                  <a:pt x="72" y="76200"/>
                </a:cubicBezTo>
                <a:cubicBezTo>
                  <a:pt x="2894" y="105833"/>
                  <a:pt x="158117" y="140406"/>
                  <a:pt x="173639" y="177800"/>
                </a:cubicBezTo>
                <a:cubicBezTo>
                  <a:pt x="189161" y="215194"/>
                  <a:pt x="105200" y="258938"/>
                  <a:pt x="93206" y="300566"/>
                </a:cubicBezTo>
                <a:cubicBezTo>
                  <a:pt x="81212" y="342194"/>
                  <a:pt x="100967" y="401460"/>
                  <a:pt x="101672" y="427566"/>
                </a:cubicBezTo>
              </a:path>
            </a:pathLst>
          </a:cu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30" name="Freeform: Shape 29">
            <a:extLst>
              <a:ext uri="{FF2B5EF4-FFF2-40B4-BE49-F238E27FC236}">
                <a16:creationId xmlns:a16="http://schemas.microsoft.com/office/drawing/2014/main" id="{38252F4B-BAAC-A71F-EF36-80C91EDB03B3}"/>
              </a:ext>
            </a:extLst>
          </p:cNvPr>
          <p:cNvSpPr/>
          <p:nvPr/>
        </p:nvSpPr>
        <p:spPr>
          <a:xfrm>
            <a:off x="2732113" y="3549675"/>
            <a:ext cx="45719" cy="202172"/>
          </a:xfrm>
          <a:custGeom>
            <a:avLst/>
            <a:gdLst>
              <a:gd name="connsiteX0" fmla="*/ 156706 w 175546"/>
              <a:gd name="connsiteY0" fmla="*/ 0 h 427566"/>
              <a:gd name="connsiteX1" fmla="*/ 72 w 175546"/>
              <a:gd name="connsiteY1" fmla="*/ 76200 h 427566"/>
              <a:gd name="connsiteX2" fmla="*/ 173639 w 175546"/>
              <a:gd name="connsiteY2" fmla="*/ 177800 h 427566"/>
              <a:gd name="connsiteX3" fmla="*/ 93206 w 175546"/>
              <a:gd name="connsiteY3" fmla="*/ 300566 h 427566"/>
              <a:gd name="connsiteX4" fmla="*/ 101672 w 175546"/>
              <a:gd name="connsiteY4" fmla="*/ 427566 h 427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46" h="427566">
                <a:moveTo>
                  <a:pt x="156706" y="0"/>
                </a:moveTo>
                <a:cubicBezTo>
                  <a:pt x="76978" y="23283"/>
                  <a:pt x="-2750" y="46567"/>
                  <a:pt x="72" y="76200"/>
                </a:cubicBezTo>
                <a:cubicBezTo>
                  <a:pt x="2894" y="105833"/>
                  <a:pt x="158117" y="140406"/>
                  <a:pt x="173639" y="177800"/>
                </a:cubicBezTo>
                <a:cubicBezTo>
                  <a:pt x="189161" y="215194"/>
                  <a:pt x="105200" y="258938"/>
                  <a:pt x="93206" y="300566"/>
                </a:cubicBezTo>
                <a:cubicBezTo>
                  <a:pt x="81212" y="342194"/>
                  <a:pt x="100967" y="401460"/>
                  <a:pt x="101672" y="427566"/>
                </a:cubicBezTo>
              </a:path>
            </a:pathLst>
          </a:cu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31" name="Freeform: Shape 30">
            <a:extLst>
              <a:ext uri="{FF2B5EF4-FFF2-40B4-BE49-F238E27FC236}">
                <a16:creationId xmlns:a16="http://schemas.microsoft.com/office/drawing/2014/main" id="{B1C8D042-2CEE-DF50-B1F6-2908C1FC63BC}"/>
              </a:ext>
            </a:extLst>
          </p:cNvPr>
          <p:cNvSpPr/>
          <p:nvPr/>
        </p:nvSpPr>
        <p:spPr>
          <a:xfrm>
            <a:off x="3093777" y="3543268"/>
            <a:ext cx="45719" cy="202172"/>
          </a:xfrm>
          <a:custGeom>
            <a:avLst/>
            <a:gdLst>
              <a:gd name="connsiteX0" fmla="*/ 156706 w 175546"/>
              <a:gd name="connsiteY0" fmla="*/ 0 h 427566"/>
              <a:gd name="connsiteX1" fmla="*/ 72 w 175546"/>
              <a:gd name="connsiteY1" fmla="*/ 76200 h 427566"/>
              <a:gd name="connsiteX2" fmla="*/ 173639 w 175546"/>
              <a:gd name="connsiteY2" fmla="*/ 177800 h 427566"/>
              <a:gd name="connsiteX3" fmla="*/ 93206 w 175546"/>
              <a:gd name="connsiteY3" fmla="*/ 300566 h 427566"/>
              <a:gd name="connsiteX4" fmla="*/ 101672 w 175546"/>
              <a:gd name="connsiteY4" fmla="*/ 427566 h 427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46" h="427566">
                <a:moveTo>
                  <a:pt x="156706" y="0"/>
                </a:moveTo>
                <a:cubicBezTo>
                  <a:pt x="76978" y="23283"/>
                  <a:pt x="-2750" y="46567"/>
                  <a:pt x="72" y="76200"/>
                </a:cubicBezTo>
                <a:cubicBezTo>
                  <a:pt x="2894" y="105833"/>
                  <a:pt x="158117" y="140406"/>
                  <a:pt x="173639" y="177800"/>
                </a:cubicBezTo>
                <a:cubicBezTo>
                  <a:pt x="189161" y="215194"/>
                  <a:pt x="105200" y="258938"/>
                  <a:pt x="93206" y="300566"/>
                </a:cubicBezTo>
                <a:cubicBezTo>
                  <a:pt x="81212" y="342194"/>
                  <a:pt x="100967" y="401460"/>
                  <a:pt x="101672" y="427566"/>
                </a:cubicBezTo>
              </a:path>
            </a:pathLst>
          </a:cu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32" name="Freeform: Shape 31">
            <a:extLst>
              <a:ext uri="{FF2B5EF4-FFF2-40B4-BE49-F238E27FC236}">
                <a16:creationId xmlns:a16="http://schemas.microsoft.com/office/drawing/2014/main" id="{68719855-C104-095B-8393-06FF8430AAD6}"/>
              </a:ext>
            </a:extLst>
          </p:cNvPr>
          <p:cNvSpPr/>
          <p:nvPr/>
        </p:nvSpPr>
        <p:spPr>
          <a:xfrm>
            <a:off x="3640865" y="3549675"/>
            <a:ext cx="45719" cy="202172"/>
          </a:xfrm>
          <a:custGeom>
            <a:avLst/>
            <a:gdLst>
              <a:gd name="connsiteX0" fmla="*/ 156706 w 175546"/>
              <a:gd name="connsiteY0" fmla="*/ 0 h 427566"/>
              <a:gd name="connsiteX1" fmla="*/ 72 w 175546"/>
              <a:gd name="connsiteY1" fmla="*/ 76200 h 427566"/>
              <a:gd name="connsiteX2" fmla="*/ 173639 w 175546"/>
              <a:gd name="connsiteY2" fmla="*/ 177800 h 427566"/>
              <a:gd name="connsiteX3" fmla="*/ 93206 w 175546"/>
              <a:gd name="connsiteY3" fmla="*/ 300566 h 427566"/>
              <a:gd name="connsiteX4" fmla="*/ 101672 w 175546"/>
              <a:gd name="connsiteY4" fmla="*/ 427566 h 427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46" h="427566">
                <a:moveTo>
                  <a:pt x="156706" y="0"/>
                </a:moveTo>
                <a:cubicBezTo>
                  <a:pt x="76978" y="23283"/>
                  <a:pt x="-2750" y="46567"/>
                  <a:pt x="72" y="76200"/>
                </a:cubicBezTo>
                <a:cubicBezTo>
                  <a:pt x="2894" y="105833"/>
                  <a:pt x="158117" y="140406"/>
                  <a:pt x="173639" y="177800"/>
                </a:cubicBezTo>
                <a:cubicBezTo>
                  <a:pt x="189161" y="215194"/>
                  <a:pt x="105200" y="258938"/>
                  <a:pt x="93206" y="300566"/>
                </a:cubicBezTo>
                <a:cubicBezTo>
                  <a:pt x="81212" y="342194"/>
                  <a:pt x="100967" y="401460"/>
                  <a:pt x="101672" y="427566"/>
                </a:cubicBezTo>
              </a:path>
            </a:pathLst>
          </a:cu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34" name="Freeform: Shape 33">
            <a:extLst>
              <a:ext uri="{FF2B5EF4-FFF2-40B4-BE49-F238E27FC236}">
                <a16:creationId xmlns:a16="http://schemas.microsoft.com/office/drawing/2014/main" id="{C3EEA60D-71D2-8FC0-2B59-3A18C28FA920}"/>
              </a:ext>
            </a:extLst>
          </p:cNvPr>
          <p:cNvSpPr/>
          <p:nvPr/>
        </p:nvSpPr>
        <p:spPr>
          <a:xfrm rot="10647296">
            <a:off x="2592581" y="2521178"/>
            <a:ext cx="45719" cy="202172"/>
          </a:xfrm>
          <a:custGeom>
            <a:avLst/>
            <a:gdLst>
              <a:gd name="connsiteX0" fmla="*/ 156706 w 175546"/>
              <a:gd name="connsiteY0" fmla="*/ 0 h 427566"/>
              <a:gd name="connsiteX1" fmla="*/ 72 w 175546"/>
              <a:gd name="connsiteY1" fmla="*/ 76200 h 427566"/>
              <a:gd name="connsiteX2" fmla="*/ 173639 w 175546"/>
              <a:gd name="connsiteY2" fmla="*/ 177800 h 427566"/>
              <a:gd name="connsiteX3" fmla="*/ 93206 w 175546"/>
              <a:gd name="connsiteY3" fmla="*/ 300566 h 427566"/>
              <a:gd name="connsiteX4" fmla="*/ 101672 w 175546"/>
              <a:gd name="connsiteY4" fmla="*/ 427566 h 427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46" h="427566">
                <a:moveTo>
                  <a:pt x="156706" y="0"/>
                </a:moveTo>
                <a:cubicBezTo>
                  <a:pt x="76978" y="23283"/>
                  <a:pt x="-2750" y="46567"/>
                  <a:pt x="72" y="76200"/>
                </a:cubicBezTo>
                <a:cubicBezTo>
                  <a:pt x="2894" y="105833"/>
                  <a:pt x="158117" y="140406"/>
                  <a:pt x="173639" y="177800"/>
                </a:cubicBezTo>
                <a:cubicBezTo>
                  <a:pt x="189161" y="215194"/>
                  <a:pt x="105200" y="258938"/>
                  <a:pt x="93206" y="300566"/>
                </a:cubicBezTo>
                <a:cubicBezTo>
                  <a:pt x="81212" y="342194"/>
                  <a:pt x="100967" y="401460"/>
                  <a:pt x="101672" y="427566"/>
                </a:cubicBezTo>
              </a:path>
            </a:pathLst>
          </a:cu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35" name="Freeform: Shape 34">
            <a:extLst>
              <a:ext uri="{FF2B5EF4-FFF2-40B4-BE49-F238E27FC236}">
                <a16:creationId xmlns:a16="http://schemas.microsoft.com/office/drawing/2014/main" id="{7768E478-78E8-EC3F-0A8E-DF2083A383EC}"/>
              </a:ext>
            </a:extLst>
          </p:cNvPr>
          <p:cNvSpPr/>
          <p:nvPr/>
        </p:nvSpPr>
        <p:spPr>
          <a:xfrm rot="10647296">
            <a:off x="2965690" y="2545566"/>
            <a:ext cx="45719" cy="202172"/>
          </a:xfrm>
          <a:custGeom>
            <a:avLst/>
            <a:gdLst>
              <a:gd name="connsiteX0" fmla="*/ 156706 w 175546"/>
              <a:gd name="connsiteY0" fmla="*/ 0 h 427566"/>
              <a:gd name="connsiteX1" fmla="*/ 72 w 175546"/>
              <a:gd name="connsiteY1" fmla="*/ 76200 h 427566"/>
              <a:gd name="connsiteX2" fmla="*/ 173639 w 175546"/>
              <a:gd name="connsiteY2" fmla="*/ 177800 h 427566"/>
              <a:gd name="connsiteX3" fmla="*/ 93206 w 175546"/>
              <a:gd name="connsiteY3" fmla="*/ 300566 h 427566"/>
              <a:gd name="connsiteX4" fmla="*/ 101672 w 175546"/>
              <a:gd name="connsiteY4" fmla="*/ 427566 h 427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46" h="427566">
                <a:moveTo>
                  <a:pt x="156706" y="0"/>
                </a:moveTo>
                <a:cubicBezTo>
                  <a:pt x="76978" y="23283"/>
                  <a:pt x="-2750" y="46567"/>
                  <a:pt x="72" y="76200"/>
                </a:cubicBezTo>
                <a:cubicBezTo>
                  <a:pt x="2894" y="105833"/>
                  <a:pt x="158117" y="140406"/>
                  <a:pt x="173639" y="177800"/>
                </a:cubicBezTo>
                <a:cubicBezTo>
                  <a:pt x="189161" y="215194"/>
                  <a:pt x="105200" y="258938"/>
                  <a:pt x="93206" y="300566"/>
                </a:cubicBezTo>
                <a:cubicBezTo>
                  <a:pt x="81212" y="342194"/>
                  <a:pt x="100967" y="401460"/>
                  <a:pt x="101672" y="427566"/>
                </a:cubicBezTo>
              </a:path>
            </a:pathLst>
          </a:cu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36" name="Freeform: Shape 35">
            <a:extLst>
              <a:ext uri="{FF2B5EF4-FFF2-40B4-BE49-F238E27FC236}">
                <a16:creationId xmlns:a16="http://schemas.microsoft.com/office/drawing/2014/main" id="{40371207-AB7F-8D39-054E-7F9D6CFDC971}"/>
              </a:ext>
            </a:extLst>
          </p:cNvPr>
          <p:cNvSpPr/>
          <p:nvPr/>
        </p:nvSpPr>
        <p:spPr>
          <a:xfrm rot="10647296">
            <a:off x="3324006" y="2578380"/>
            <a:ext cx="45719" cy="202172"/>
          </a:xfrm>
          <a:custGeom>
            <a:avLst/>
            <a:gdLst>
              <a:gd name="connsiteX0" fmla="*/ 156706 w 175546"/>
              <a:gd name="connsiteY0" fmla="*/ 0 h 427566"/>
              <a:gd name="connsiteX1" fmla="*/ 72 w 175546"/>
              <a:gd name="connsiteY1" fmla="*/ 76200 h 427566"/>
              <a:gd name="connsiteX2" fmla="*/ 173639 w 175546"/>
              <a:gd name="connsiteY2" fmla="*/ 177800 h 427566"/>
              <a:gd name="connsiteX3" fmla="*/ 93206 w 175546"/>
              <a:gd name="connsiteY3" fmla="*/ 300566 h 427566"/>
              <a:gd name="connsiteX4" fmla="*/ 101672 w 175546"/>
              <a:gd name="connsiteY4" fmla="*/ 427566 h 427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46" h="427566">
                <a:moveTo>
                  <a:pt x="156706" y="0"/>
                </a:moveTo>
                <a:cubicBezTo>
                  <a:pt x="76978" y="23283"/>
                  <a:pt x="-2750" y="46567"/>
                  <a:pt x="72" y="76200"/>
                </a:cubicBezTo>
                <a:cubicBezTo>
                  <a:pt x="2894" y="105833"/>
                  <a:pt x="158117" y="140406"/>
                  <a:pt x="173639" y="177800"/>
                </a:cubicBezTo>
                <a:cubicBezTo>
                  <a:pt x="189161" y="215194"/>
                  <a:pt x="105200" y="258938"/>
                  <a:pt x="93206" y="300566"/>
                </a:cubicBezTo>
                <a:cubicBezTo>
                  <a:pt x="81212" y="342194"/>
                  <a:pt x="100967" y="401460"/>
                  <a:pt x="101672" y="427566"/>
                </a:cubicBezTo>
              </a:path>
            </a:pathLst>
          </a:cu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37" name="Freeform: Shape 36">
            <a:extLst>
              <a:ext uri="{FF2B5EF4-FFF2-40B4-BE49-F238E27FC236}">
                <a16:creationId xmlns:a16="http://schemas.microsoft.com/office/drawing/2014/main" id="{7B678BB7-580C-7273-0C69-E37F79397B96}"/>
              </a:ext>
            </a:extLst>
          </p:cNvPr>
          <p:cNvSpPr/>
          <p:nvPr/>
        </p:nvSpPr>
        <p:spPr>
          <a:xfrm rot="10647296">
            <a:off x="3649130" y="2582497"/>
            <a:ext cx="45719" cy="202172"/>
          </a:xfrm>
          <a:custGeom>
            <a:avLst/>
            <a:gdLst>
              <a:gd name="connsiteX0" fmla="*/ 156706 w 175546"/>
              <a:gd name="connsiteY0" fmla="*/ 0 h 427566"/>
              <a:gd name="connsiteX1" fmla="*/ 72 w 175546"/>
              <a:gd name="connsiteY1" fmla="*/ 76200 h 427566"/>
              <a:gd name="connsiteX2" fmla="*/ 173639 w 175546"/>
              <a:gd name="connsiteY2" fmla="*/ 177800 h 427566"/>
              <a:gd name="connsiteX3" fmla="*/ 93206 w 175546"/>
              <a:gd name="connsiteY3" fmla="*/ 300566 h 427566"/>
              <a:gd name="connsiteX4" fmla="*/ 101672 w 175546"/>
              <a:gd name="connsiteY4" fmla="*/ 427566 h 427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46" h="427566">
                <a:moveTo>
                  <a:pt x="156706" y="0"/>
                </a:moveTo>
                <a:cubicBezTo>
                  <a:pt x="76978" y="23283"/>
                  <a:pt x="-2750" y="46567"/>
                  <a:pt x="72" y="76200"/>
                </a:cubicBezTo>
                <a:cubicBezTo>
                  <a:pt x="2894" y="105833"/>
                  <a:pt x="158117" y="140406"/>
                  <a:pt x="173639" y="177800"/>
                </a:cubicBezTo>
                <a:cubicBezTo>
                  <a:pt x="189161" y="215194"/>
                  <a:pt x="105200" y="258938"/>
                  <a:pt x="93206" y="300566"/>
                </a:cubicBezTo>
                <a:cubicBezTo>
                  <a:pt x="81212" y="342194"/>
                  <a:pt x="100967" y="401460"/>
                  <a:pt x="101672" y="427566"/>
                </a:cubicBezTo>
              </a:path>
            </a:pathLst>
          </a:cu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39" name="Freeform: Shape 38">
            <a:extLst>
              <a:ext uri="{FF2B5EF4-FFF2-40B4-BE49-F238E27FC236}">
                <a16:creationId xmlns:a16="http://schemas.microsoft.com/office/drawing/2014/main" id="{3A75CBCF-465E-D4D6-5F2D-5D9F39ABF97B}"/>
              </a:ext>
            </a:extLst>
          </p:cNvPr>
          <p:cNvSpPr/>
          <p:nvPr/>
        </p:nvSpPr>
        <p:spPr>
          <a:xfrm>
            <a:off x="3279162" y="2971296"/>
            <a:ext cx="366106" cy="127352"/>
          </a:xfrm>
          <a:custGeom>
            <a:avLst/>
            <a:gdLst>
              <a:gd name="connsiteX0" fmla="*/ 0 w 660400"/>
              <a:gd name="connsiteY0" fmla="*/ 53978 h 135786"/>
              <a:gd name="connsiteX1" fmla="*/ 152400 w 660400"/>
              <a:gd name="connsiteY1" fmla="*/ 3178 h 135786"/>
              <a:gd name="connsiteX2" fmla="*/ 330200 w 660400"/>
              <a:gd name="connsiteY2" fmla="*/ 135258 h 135786"/>
              <a:gd name="connsiteX3" fmla="*/ 487680 w 660400"/>
              <a:gd name="connsiteY3" fmla="*/ 48898 h 135786"/>
              <a:gd name="connsiteX4" fmla="*/ 660400 w 660400"/>
              <a:gd name="connsiteY4" fmla="*/ 33658 h 13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135786">
                <a:moveTo>
                  <a:pt x="0" y="53978"/>
                </a:moveTo>
                <a:cubicBezTo>
                  <a:pt x="48683" y="21804"/>
                  <a:pt x="97367" y="-10369"/>
                  <a:pt x="152400" y="3178"/>
                </a:cubicBezTo>
                <a:cubicBezTo>
                  <a:pt x="207433" y="16725"/>
                  <a:pt x="274320" y="127638"/>
                  <a:pt x="330200" y="135258"/>
                </a:cubicBezTo>
                <a:cubicBezTo>
                  <a:pt x="386080" y="142878"/>
                  <a:pt x="432647" y="65831"/>
                  <a:pt x="487680" y="48898"/>
                </a:cubicBezTo>
                <a:cubicBezTo>
                  <a:pt x="542713" y="31965"/>
                  <a:pt x="601556" y="32811"/>
                  <a:pt x="660400" y="33658"/>
                </a:cubicBezTo>
              </a:path>
            </a:pathLst>
          </a:cu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solidFill>
                <a:srgbClr val="FF0000"/>
              </a:solidFill>
            </a:endParaRPr>
          </a:p>
        </p:txBody>
      </p:sp>
      <p:sp>
        <p:nvSpPr>
          <p:cNvPr id="40" name="Freeform: Shape 39">
            <a:extLst>
              <a:ext uri="{FF2B5EF4-FFF2-40B4-BE49-F238E27FC236}">
                <a16:creationId xmlns:a16="http://schemas.microsoft.com/office/drawing/2014/main" id="{5B05B096-531F-7602-5ABF-8144A09A2889}"/>
              </a:ext>
            </a:extLst>
          </p:cNvPr>
          <p:cNvSpPr/>
          <p:nvPr/>
        </p:nvSpPr>
        <p:spPr>
          <a:xfrm>
            <a:off x="3293782" y="3118403"/>
            <a:ext cx="366106" cy="127352"/>
          </a:xfrm>
          <a:custGeom>
            <a:avLst/>
            <a:gdLst>
              <a:gd name="connsiteX0" fmla="*/ 0 w 660400"/>
              <a:gd name="connsiteY0" fmla="*/ 53978 h 135786"/>
              <a:gd name="connsiteX1" fmla="*/ 152400 w 660400"/>
              <a:gd name="connsiteY1" fmla="*/ 3178 h 135786"/>
              <a:gd name="connsiteX2" fmla="*/ 330200 w 660400"/>
              <a:gd name="connsiteY2" fmla="*/ 135258 h 135786"/>
              <a:gd name="connsiteX3" fmla="*/ 487680 w 660400"/>
              <a:gd name="connsiteY3" fmla="*/ 48898 h 135786"/>
              <a:gd name="connsiteX4" fmla="*/ 660400 w 660400"/>
              <a:gd name="connsiteY4" fmla="*/ 33658 h 13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135786">
                <a:moveTo>
                  <a:pt x="0" y="53978"/>
                </a:moveTo>
                <a:cubicBezTo>
                  <a:pt x="48683" y="21804"/>
                  <a:pt x="97367" y="-10369"/>
                  <a:pt x="152400" y="3178"/>
                </a:cubicBezTo>
                <a:cubicBezTo>
                  <a:pt x="207433" y="16725"/>
                  <a:pt x="274320" y="127638"/>
                  <a:pt x="330200" y="135258"/>
                </a:cubicBezTo>
                <a:cubicBezTo>
                  <a:pt x="386080" y="142878"/>
                  <a:pt x="432647" y="65831"/>
                  <a:pt x="487680" y="48898"/>
                </a:cubicBezTo>
                <a:cubicBezTo>
                  <a:pt x="542713" y="31965"/>
                  <a:pt x="601556" y="32811"/>
                  <a:pt x="660400" y="33658"/>
                </a:cubicBezTo>
              </a:path>
            </a:pathLst>
          </a:cu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solidFill>
                <a:srgbClr val="FF0000"/>
              </a:solidFill>
            </a:endParaRPr>
          </a:p>
        </p:txBody>
      </p:sp>
      <p:sp>
        <p:nvSpPr>
          <p:cNvPr id="41" name="Freeform: Shape 40">
            <a:extLst>
              <a:ext uri="{FF2B5EF4-FFF2-40B4-BE49-F238E27FC236}">
                <a16:creationId xmlns:a16="http://schemas.microsoft.com/office/drawing/2014/main" id="{447F0A03-44B2-14EE-069B-568A63468E30}"/>
              </a:ext>
            </a:extLst>
          </p:cNvPr>
          <p:cNvSpPr/>
          <p:nvPr/>
        </p:nvSpPr>
        <p:spPr>
          <a:xfrm>
            <a:off x="3293782" y="3276755"/>
            <a:ext cx="366106" cy="127352"/>
          </a:xfrm>
          <a:custGeom>
            <a:avLst/>
            <a:gdLst>
              <a:gd name="connsiteX0" fmla="*/ 0 w 660400"/>
              <a:gd name="connsiteY0" fmla="*/ 53978 h 135786"/>
              <a:gd name="connsiteX1" fmla="*/ 152400 w 660400"/>
              <a:gd name="connsiteY1" fmla="*/ 3178 h 135786"/>
              <a:gd name="connsiteX2" fmla="*/ 330200 w 660400"/>
              <a:gd name="connsiteY2" fmla="*/ 135258 h 135786"/>
              <a:gd name="connsiteX3" fmla="*/ 487680 w 660400"/>
              <a:gd name="connsiteY3" fmla="*/ 48898 h 135786"/>
              <a:gd name="connsiteX4" fmla="*/ 660400 w 660400"/>
              <a:gd name="connsiteY4" fmla="*/ 33658 h 13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135786">
                <a:moveTo>
                  <a:pt x="0" y="53978"/>
                </a:moveTo>
                <a:cubicBezTo>
                  <a:pt x="48683" y="21804"/>
                  <a:pt x="97367" y="-10369"/>
                  <a:pt x="152400" y="3178"/>
                </a:cubicBezTo>
                <a:cubicBezTo>
                  <a:pt x="207433" y="16725"/>
                  <a:pt x="274320" y="127638"/>
                  <a:pt x="330200" y="135258"/>
                </a:cubicBezTo>
                <a:cubicBezTo>
                  <a:pt x="386080" y="142878"/>
                  <a:pt x="432647" y="65831"/>
                  <a:pt x="487680" y="48898"/>
                </a:cubicBezTo>
                <a:cubicBezTo>
                  <a:pt x="542713" y="31965"/>
                  <a:pt x="601556" y="32811"/>
                  <a:pt x="660400" y="33658"/>
                </a:cubicBezTo>
              </a:path>
            </a:pathLst>
          </a:cu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dirty="0">
              <a:solidFill>
                <a:srgbClr val="FF0000"/>
              </a:solidFill>
            </a:endParaRPr>
          </a:p>
        </p:txBody>
      </p:sp>
      <p:sp>
        <p:nvSpPr>
          <p:cNvPr id="6" name="Oval 5">
            <a:extLst>
              <a:ext uri="{FF2B5EF4-FFF2-40B4-BE49-F238E27FC236}">
                <a16:creationId xmlns:a16="http://schemas.microsoft.com/office/drawing/2014/main" id="{B403DBE4-20A5-0A7B-1AEB-22CF71E19714}"/>
              </a:ext>
            </a:extLst>
          </p:cNvPr>
          <p:cNvSpPr/>
          <p:nvPr/>
        </p:nvSpPr>
        <p:spPr>
          <a:xfrm>
            <a:off x="1890816" y="2852746"/>
            <a:ext cx="596902" cy="59690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Tree>
    <p:extLst>
      <p:ext uri="{BB962C8B-B14F-4D97-AF65-F5344CB8AC3E}">
        <p14:creationId xmlns:p14="http://schemas.microsoft.com/office/powerpoint/2010/main" val="3430194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9">
            <a:extLst>
              <a:ext uri="{FF2B5EF4-FFF2-40B4-BE49-F238E27FC236}">
                <a16:creationId xmlns:a16="http://schemas.microsoft.com/office/drawing/2014/main" id="{4E94BA9B-8FC5-17DF-A64A-9EBA59589B96}"/>
              </a:ext>
            </a:extLst>
          </p:cNvPr>
          <p:cNvCxnSpPr/>
          <p:nvPr/>
        </p:nvCxnSpPr>
        <p:spPr>
          <a:xfrm>
            <a:off x="2351992" y="3132800"/>
            <a:ext cx="6973361" cy="72923"/>
          </a:xfrm>
          <a:prstGeom prst="straightConnector1">
            <a:avLst/>
          </a:prstGeom>
          <a:noFill/>
          <a:ln w="9528" cap="flat">
            <a:solidFill>
              <a:srgbClr val="5B9BD5"/>
            </a:solidFill>
            <a:prstDash val="solid"/>
            <a:round/>
            <a:tailEnd type="arrow"/>
          </a:ln>
        </p:spPr>
      </p:cxnSp>
      <p:sp>
        <p:nvSpPr>
          <p:cNvPr id="6" name="Oval 5">
            <a:extLst>
              <a:ext uri="{FF2B5EF4-FFF2-40B4-BE49-F238E27FC236}">
                <a16:creationId xmlns:a16="http://schemas.microsoft.com/office/drawing/2014/main" id="{B403DBE4-20A5-0A7B-1AEB-22CF71E19714}"/>
              </a:ext>
            </a:extLst>
          </p:cNvPr>
          <p:cNvSpPr/>
          <p:nvPr/>
        </p:nvSpPr>
        <p:spPr>
          <a:xfrm>
            <a:off x="1903526" y="2843640"/>
            <a:ext cx="596902" cy="59690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7" name="Freeform: Shape 29">
            <a:extLst>
              <a:ext uri="{FF2B5EF4-FFF2-40B4-BE49-F238E27FC236}">
                <a16:creationId xmlns:a16="http://schemas.microsoft.com/office/drawing/2014/main" id="{AA70C033-C2F3-B212-5686-6BBAD8E3CEAD}"/>
              </a:ext>
            </a:extLst>
          </p:cNvPr>
          <p:cNvSpPr/>
          <p:nvPr/>
        </p:nvSpPr>
        <p:spPr>
          <a:xfrm>
            <a:off x="3764009" y="1246100"/>
            <a:ext cx="5895804" cy="1728737"/>
          </a:xfrm>
          <a:custGeom>
            <a:avLst/>
            <a:gdLst>
              <a:gd name="f0" fmla="val 10800000"/>
              <a:gd name="f1" fmla="val 5400000"/>
              <a:gd name="f2" fmla="val 180"/>
              <a:gd name="f3" fmla="val w"/>
              <a:gd name="f4" fmla="val h"/>
              <a:gd name="f5" fmla="val 0"/>
              <a:gd name="f6" fmla="val 6417733"/>
              <a:gd name="f7" fmla="val 975364"/>
              <a:gd name="f8" fmla="val 973667"/>
              <a:gd name="f9" fmla="val 752122"/>
              <a:gd name="f10" fmla="val 978606"/>
              <a:gd name="f11" fmla="val 1504244"/>
              <a:gd name="f12" fmla="val 983545"/>
              <a:gd name="f13" fmla="val 2573866"/>
              <a:gd name="f14" fmla="val 821267"/>
              <a:gd name="f15" fmla="val 3643488"/>
              <a:gd name="f16" fmla="val 658989"/>
              <a:gd name="f17" fmla="val 5682544"/>
              <a:gd name="f18" fmla="val 163689"/>
              <a:gd name="f19" fmla="+- 0 0 -90"/>
              <a:gd name="f20" fmla="*/ f3 1 6417733"/>
              <a:gd name="f21" fmla="*/ f4 1 975364"/>
              <a:gd name="f22" fmla="+- f7 0 f5"/>
              <a:gd name="f23" fmla="+- f6 0 f5"/>
              <a:gd name="f24" fmla="*/ f19 f0 1"/>
              <a:gd name="f25" fmla="*/ f23 1 6417733"/>
              <a:gd name="f26" fmla="*/ f22 1 975364"/>
              <a:gd name="f27" fmla="*/ 0 f23 1"/>
              <a:gd name="f28" fmla="*/ 973667 f22 1"/>
              <a:gd name="f29" fmla="*/ 2573866 f23 1"/>
              <a:gd name="f30" fmla="*/ 821267 f22 1"/>
              <a:gd name="f31" fmla="*/ 6417733 f23 1"/>
              <a:gd name="f32" fmla="*/ 0 f22 1"/>
              <a:gd name="f33" fmla="*/ f24 1 f2"/>
              <a:gd name="f34" fmla="*/ f27 1 6417733"/>
              <a:gd name="f35" fmla="*/ f28 1 975364"/>
              <a:gd name="f36" fmla="*/ f29 1 6417733"/>
              <a:gd name="f37" fmla="*/ f30 1 975364"/>
              <a:gd name="f38" fmla="*/ f31 1 6417733"/>
              <a:gd name="f39" fmla="*/ f32 1 975364"/>
              <a:gd name="f40" fmla="*/ f5 1 f25"/>
              <a:gd name="f41" fmla="*/ f6 1 f25"/>
              <a:gd name="f42" fmla="*/ f5 1 f26"/>
              <a:gd name="f43" fmla="*/ f7 1 f26"/>
              <a:gd name="f44" fmla="+- f33 0 f1"/>
              <a:gd name="f45" fmla="*/ f34 1 f25"/>
              <a:gd name="f46" fmla="*/ f35 1 f26"/>
              <a:gd name="f47" fmla="*/ f36 1 f25"/>
              <a:gd name="f48" fmla="*/ f37 1 f26"/>
              <a:gd name="f49" fmla="*/ f38 1 f25"/>
              <a:gd name="f50" fmla="*/ f39 1 f26"/>
              <a:gd name="f51" fmla="*/ f40 f20 1"/>
              <a:gd name="f52" fmla="*/ f41 f20 1"/>
              <a:gd name="f53" fmla="*/ f43 f21 1"/>
              <a:gd name="f54" fmla="*/ f42 f21 1"/>
              <a:gd name="f55" fmla="*/ f45 f20 1"/>
              <a:gd name="f56" fmla="*/ f46 f21 1"/>
              <a:gd name="f57" fmla="*/ f47 f20 1"/>
              <a:gd name="f58" fmla="*/ f48 f21 1"/>
              <a:gd name="f59" fmla="*/ f49 f20 1"/>
              <a:gd name="f60" fmla="*/ f50 f21 1"/>
            </a:gdLst>
            <a:ahLst/>
            <a:cxnLst>
              <a:cxn ang="3cd4">
                <a:pos x="hc" y="t"/>
              </a:cxn>
              <a:cxn ang="0">
                <a:pos x="r" y="vc"/>
              </a:cxn>
              <a:cxn ang="cd4">
                <a:pos x="hc" y="b"/>
              </a:cxn>
              <a:cxn ang="cd2">
                <a:pos x="l" y="vc"/>
              </a:cxn>
              <a:cxn ang="f44">
                <a:pos x="f55" y="f56"/>
              </a:cxn>
              <a:cxn ang="f44">
                <a:pos x="f57" y="f58"/>
              </a:cxn>
              <a:cxn ang="f44">
                <a:pos x="f59" y="f60"/>
              </a:cxn>
            </a:cxnLst>
            <a:rect l="f51" t="f54" r="f52" b="f53"/>
            <a:pathLst>
              <a:path w="6417733" h="975364">
                <a:moveTo>
                  <a:pt x="f5" y="f8"/>
                </a:moveTo>
                <a:cubicBezTo>
                  <a:pt x="f9" y="f10"/>
                  <a:pt x="f11" y="f12"/>
                  <a:pt x="f13" y="f14"/>
                </a:cubicBezTo>
                <a:cubicBezTo>
                  <a:pt x="f15" y="f16"/>
                  <a:pt x="f17" y="f18"/>
                  <a:pt x="f6" y="f5"/>
                </a:cubicBezTo>
              </a:path>
            </a:pathLst>
          </a:custGeom>
          <a:noFill/>
          <a:ln w="3172" cap="flat">
            <a:solidFill>
              <a:srgbClr val="4472C4"/>
            </a:solidFill>
            <a:prstDash val="solid"/>
            <a:miter/>
          </a:ln>
          <a:effectLst>
            <a:glow rad="228600">
              <a:schemeClr val="accent4">
                <a:satMod val="175000"/>
                <a:alpha val="40000"/>
              </a:schemeClr>
            </a:glo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sp>
        <p:nvSpPr>
          <p:cNvPr id="8" name="Freeform: Shape 31">
            <a:extLst>
              <a:ext uri="{FF2B5EF4-FFF2-40B4-BE49-F238E27FC236}">
                <a16:creationId xmlns:a16="http://schemas.microsoft.com/office/drawing/2014/main" id="{90B0EBE5-250D-E8C7-3F91-DFA4326349BC}"/>
              </a:ext>
            </a:extLst>
          </p:cNvPr>
          <p:cNvSpPr/>
          <p:nvPr/>
        </p:nvSpPr>
        <p:spPr>
          <a:xfrm flipV="1">
            <a:off x="2500428" y="4083995"/>
            <a:ext cx="6434669" cy="1998677"/>
          </a:xfrm>
          <a:custGeom>
            <a:avLst/>
            <a:gdLst>
              <a:gd name="f0" fmla="val 10800000"/>
              <a:gd name="f1" fmla="val 5400000"/>
              <a:gd name="f2" fmla="val 180"/>
              <a:gd name="f3" fmla="val w"/>
              <a:gd name="f4" fmla="val h"/>
              <a:gd name="f5" fmla="val 0"/>
              <a:gd name="f6" fmla="val 6417733"/>
              <a:gd name="f7" fmla="val 975364"/>
              <a:gd name="f8" fmla="val 973667"/>
              <a:gd name="f9" fmla="val 752122"/>
              <a:gd name="f10" fmla="val 978606"/>
              <a:gd name="f11" fmla="val 1504244"/>
              <a:gd name="f12" fmla="val 983545"/>
              <a:gd name="f13" fmla="val 2573866"/>
              <a:gd name="f14" fmla="val 821267"/>
              <a:gd name="f15" fmla="val 3643488"/>
              <a:gd name="f16" fmla="val 658989"/>
              <a:gd name="f17" fmla="val 5682544"/>
              <a:gd name="f18" fmla="val 163689"/>
              <a:gd name="f19" fmla="+- 0 0 -90"/>
              <a:gd name="f20" fmla="*/ f3 1 6417733"/>
              <a:gd name="f21" fmla="*/ f4 1 975364"/>
              <a:gd name="f22" fmla="+- f7 0 f5"/>
              <a:gd name="f23" fmla="+- f6 0 f5"/>
              <a:gd name="f24" fmla="*/ f19 f0 1"/>
              <a:gd name="f25" fmla="*/ f23 1 6417733"/>
              <a:gd name="f26" fmla="*/ f22 1 975364"/>
              <a:gd name="f27" fmla="*/ 0 f23 1"/>
              <a:gd name="f28" fmla="*/ 973667 f22 1"/>
              <a:gd name="f29" fmla="*/ 2573866 f23 1"/>
              <a:gd name="f30" fmla="*/ 821267 f22 1"/>
              <a:gd name="f31" fmla="*/ 6417733 f23 1"/>
              <a:gd name="f32" fmla="*/ 0 f22 1"/>
              <a:gd name="f33" fmla="*/ f24 1 f2"/>
              <a:gd name="f34" fmla="*/ f27 1 6417733"/>
              <a:gd name="f35" fmla="*/ f28 1 975364"/>
              <a:gd name="f36" fmla="*/ f29 1 6417733"/>
              <a:gd name="f37" fmla="*/ f30 1 975364"/>
              <a:gd name="f38" fmla="*/ f31 1 6417733"/>
              <a:gd name="f39" fmla="*/ f32 1 975364"/>
              <a:gd name="f40" fmla="*/ f5 1 f25"/>
              <a:gd name="f41" fmla="*/ f6 1 f25"/>
              <a:gd name="f42" fmla="*/ f5 1 f26"/>
              <a:gd name="f43" fmla="*/ f7 1 f26"/>
              <a:gd name="f44" fmla="+- f33 0 f1"/>
              <a:gd name="f45" fmla="*/ f34 1 f25"/>
              <a:gd name="f46" fmla="*/ f35 1 f26"/>
              <a:gd name="f47" fmla="*/ f36 1 f25"/>
              <a:gd name="f48" fmla="*/ f37 1 f26"/>
              <a:gd name="f49" fmla="*/ f38 1 f25"/>
              <a:gd name="f50" fmla="*/ f39 1 f26"/>
              <a:gd name="f51" fmla="*/ f40 f20 1"/>
              <a:gd name="f52" fmla="*/ f41 f20 1"/>
              <a:gd name="f53" fmla="*/ f43 f21 1"/>
              <a:gd name="f54" fmla="*/ f42 f21 1"/>
              <a:gd name="f55" fmla="*/ f45 f20 1"/>
              <a:gd name="f56" fmla="*/ f46 f21 1"/>
              <a:gd name="f57" fmla="*/ f47 f20 1"/>
              <a:gd name="f58" fmla="*/ f48 f21 1"/>
              <a:gd name="f59" fmla="*/ f49 f20 1"/>
              <a:gd name="f60" fmla="*/ f50 f21 1"/>
            </a:gdLst>
            <a:ahLst/>
            <a:cxnLst>
              <a:cxn ang="3cd4">
                <a:pos x="hc" y="t"/>
              </a:cxn>
              <a:cxn ang="0">
                <a:pos x="r" y="vc"/>
              </a:cxn>
              <a:cxn ang="cd4">
                <a:pos x="hc" y="b"/>
              </a:cxn>
              <a:cxn ang="cd2">
                <a:pos x="l" y="vc"/>
              </a:cxn>
              <a:cxn ang="f44">
                <a:pos x="f55" y="f56"/>
              </a:cxn>
              <a:cxn ang="f44">
                <a:pos x="f57" y="f58"/>
              </a:cxn>
              <a:cxn ang="f44">
                <a:pos x="f59" y="f60"/>
              </a:cxn>
            </a:cxnLst>
            <a:rect l="f51" t="f54" r="f52" b="f53"/>
            <a:pathLst>
              <a:path w="6417733" h="975364">
                <a:moveTo>
                  <a:pt x="f5" y="f8"/>
                </a:moveTo>
                <a:cubicBezTo>
                  <a:pt x="f9" y="f10"/>
                  <a:pt x="f11" y="f12"/>
                  <a:pt x="f13" y="f14"/>
                </a:cubicBezTo>
                <a:cubicBezTo>
                  <a:pt x="f15" y="f16"/>
                  <a:pt x="f17" y="f18"/>
                  <a:pt x="f6" y="f5"/>
                </a:cubicBezTo>
              </a:path>
            </a:pathLst>
          </a:custGeom>
          <a:noFill/>
          <a:ln w="12701" cap="flat">
            <a:solidFill>
              <a:srgbClr val="F6F8F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cxnSp>
        <p:nvCxnSpPr>
          <p:cNvPr id="11" name="Straight Connector 36">
            <a:extLst>
              <a:ext uri="{FF2B5EF4-FFF2-40B4-BE49-F238E27FC236}">
                <a16:creationId xmlns:a16="http://schemas.microsoft.com/office/drawing/2014/main" id="{F91EBE2A-B3BF-5623-F316-403A5689BDB2}"/>
              </a:ext>
            </a:extLst>
          </p:cNvPr>
          <p:cNvCxnSpPr/>
          <p:nvPr/>
        </p:nvCxnSpPr>
        <p:spPr>
          <a:xfrm>
            <a:off x="3731401" y="1774842"/>
            <a:ext cx="19047" cy="2715915"/>
          </a:xfrm>
          <a:prstGeom prst="straightConnector1">
            <a:avLst/>
          </a:prstGeom>
          <a:noFill/>
          <a:ln w="6345" cap="flat">
            <a:solidFill>
              <a:srgbClr val="4472C4"/>
            </a:solidFill>
            <a:custDash>
              <a:ds d="300173" sp="300173"/>
            </a:custDash>
            <a:miter/>
          </a:ln>
        </p:spPr>
      </p:cxnSp>
      <p:sp>
        <p:nvSpPr>
          <p:cNvPr id="13" name="Freeform: Shape 25">
            <a:extLst>
              <a:ext uri="{FF2B5EF4-FFF2-40B4-BE49-F238E27FC236}">
                <a16:creationId xmlns:a16="http://schemas.microsoft.com/office/drawing/2014/main" id="{A3D60676-BAFF-7AE7-9B46-60366DFE26C4}"/>
              </a:ext>
            </a:extLst>
          </p:cNvPr>
          <p:cNvSpPr/>
          <p:nvPr/>
        </p:nvSpPr>
        <p:spPr>
          <a:xfrm>
            <a:off x="3764009" y="1424856"/>
            <a:ext cx="5902104" cy="1628967"/>
          </a:xfrm>
          <a:custGeom>
            <a:avLst/>
            <a:gdLst>
              <a:gd name="f0" fmla="val 10800000"/>
              <a:gd name="f1" fmla="val 5400000"/>
              <a:gd name="f2" fmla="val 180"/>
              <a:gd name="f3" fmla="val w"/>
              <a:gd name="f4" fmla="val h"/>
              <a:gd name="f5" fmla="val 0"/>
              <a:gd name="f6" fmla="val 6417733"/>
              <a:gd name="f7" fmla="val 975364"/>
              <a:gd name="f8" fmla="val 973667"/>
              <a:gd name="f9" fmla="val 752122"/>
              <a:gd name="f10" fmla="val 978606"/>
              <a:gd name="f11" fmla="val 1504244"/>
              <a:gd name="f12" fmla="val 983545"/>
              <a:gd name="f13" fmla="val 2573866"/>
              <a:gd name="f14" fmla="val 821267"/>
              <a:gd name="f15" fmla="val 3643488"/>
              <a:gd name="f16" fmla="val 658989"/>
              <a:gd name="f17" fmla="val 5682544"/>
              <a:gd name="f18" fmla="val 163689"/>
              <a:gd name="f19" fmla="+- 0 0 -90"/>
              <a:gd name="f20" fmla="*/ f3 1 6417733"/>
              <a:gd name="f21" fmla="*/ f4 1 975364"/>
              <a:gd name="f22" fmla="+- f7 0 f5"/>
              <a:gd name="f23" fmla="+- f6 0 f5"/>
              <a:gd name="f24" fmla="*/ f19 f0 1"/>
              <a:gd name="f25" fmla="*/ f23 1 6417733"/>
              <a:gd name="f26" fmla="*/ f22 1 975364"/>
              <a:gd name="f27" fmla="*/ 0 f23 1"/>
              <a:gd name="f28" fmla="*/ 973667 f22 1"/>
              <a:gd name="f29" fmla="*/ 2573866 f23 1"/>
              <a:gd name="f30" fmla="*/ 821267 f22 1"/>
              <a:gd name="f31" fmla="*/ 6417733 f23 1"/>
              <a:gd name="f32" fmla="*/ 0 f22 1"/>
              <a:gd name="f33" fmla="*/ f24 1 f2"/>
              <a:gd name="f34" fmla="*/ f27 1 6417733"/>
              <a:gd name="f35" fmla="*/ f28 1 975364"/>
              <a:gd name="f36" fmla="*/ f29 1 6417733"/>
              <a:gd name="f37" fmla="*/ f30 1 975364"/>
              <a:gd name="f38" fmla="*/ f31 1 6417733"/>
              <a:gd name="f39" fmla="*/ f32 1 975364"/>
              <a:gd name="f40" fmla="*/ f5 1 f25"/>
              <a:gd name="f41" fmla="*/ f6 1 f25"/>
              <a:gd name="f42" fmla="*/ f5 1 f26"/>
              <a:gd name="f43" fmla="*/ f7 1 f26"/>
              <a:gd name="f44" fmla="+- f33 0 f1"/>
              <a:gd name="f45" fmla="*/ f34 1 f25"/>
              <a:gd name="f46" fmla="*/ f35 1 f26"/>
              <a:gd name="f47" fmla="*/ f36 1 f25"/>
              <a:gd name="f48" fmla="*/ f37 1 f26"/>
              <a:gd name="f49" fmla="*/ f38 1 f25"/>
              <a:gd name="f50" fmla="*/ f39 1 f26"/>
              <a:gd name="f51" fmla="*/ f40 f20 1"/>
              <a:gd name="f52" fmla="*/ f41 f20 1"/>
              <a:gd name="f53" fmla="*/ f43 f21 1"/>
              <a:gd name="f54" fmla="*/ f42 f21 1"/>
              <a:gd name="f55" fmla="*/ f45 f20 1"/>
              <a:gd name="f56" fmla="*/ f46 f21 1"/>
              <a:gd name="f57" fmla="*/ f47 f20 1"/>
              <a:gd name="f58" fmla="*/ f48 f21 1"/>
              <a:gd name="f59" fmla="*/ f49 f20 1"/>
              <a:gd name="f60" fmla="*/ f50 f21 1"/>
            </a:gdLst>
            <a:ahLst/>
            <a:cxnLst>
              <a:cxn ang="3cd4">
                <a:pos x="hc" y="t"/>
              </a:cxn>
              <a:cxn ang="0">
                <a:pos x="r" y="vc"/>
              </a:cxn>
              <a:cxn ang="cd4">
                <a:pos x="hc" y="b"/>
              </a:cxn>
              <a:cxn ang="cd2">
                <a:pos x="l" y="vc"/>
              </a:cxn>
              <a:cxn ang="f44">
                <a:pos x="f55" y="f56"/>
              </a:cxn>
              <a:cxn ang="f44">
                <a:pos x="f57" y="f58"/>
              </a:cxn>
              <a:cxn ang="f44">
                <a:pos x="f59" y="f60"/>
              </a:cxn>
            </a:cxnLst>
            <a:rect l="f51" t="f54" r="f52" b="f53"/>
            <a:pathLst>
              <a:path w="6417733" h="975364">
                <a:moveTo>
                  <a:pt x="f5" y="f8"/>
                </a:moveTo>
                <a:cubicBezTo>
                  <a:pt x="f9" y="f10"/>
                  <a:pt x="f11" y="f12"/>
                  <a:pt x="f13" y="f14"/>
                </a:cubicBezTo>
                <a:cubicBezTo>
                  <a:pt x="f15" y="f16"/>
                  <a:pt x="f17" y="f18"/>
                  <a:pt x="f6" y="f5"/>
                </a:cubicBezTo>
              </a:path>
            </a:pathLst>
          </a:custGeom>
          <a:noFill/>
          <a:ln w="38103" cap="flat">
            <a:solidFill>
              <a:srgbClr val="4472C4"/>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sp>
        <p:nvSpPr>
          <p:cNvPr id="14" name="Freeform: Shape 25">
            <a:extLst>
              <a:ext uri="{FF2B5EF4-FFF2-40B4-BE49-F238E27FC236}">
                <a16:creationId xmlns:a16="http://schemas.microsoft.com/office/drawing/2014/main" id="{338942B7-42F4-E107-98D0-9B5C6E558F19}"/>
              </a:ext>
            </a:extLst>
          </p:cNvPr>
          <p:cNvSpPr/>
          <p:nvPr/>
        </p:nvSpPr>
        <p:spPr>
          <a:xfrm flipV="1">
            <a:off x="3747705" y="3242720"/>
            <a:ext cx="5883066" cy="1616275"/>
          </a:xfrm>
          <a:custGeom>
            <a:avLst/>
            <a:gdLst>
              <a:gd name="f0" fmla="val 10800000"/>
              <a:gd name="f1" fmla="val 5400000"/>
              <a:gd name="f2" fmla="val 180"/>
              <a:gd name="f3" fmla="val w"/>
              <a:gd name="f4" fmla="val h"/>
              <a:gd name="f5" fmla="val 0"/>
              <a:gd name="f6" fmla="val 6417733"/>
              <a:gd name="f7" fmla="val 975364"/>
              <a:gd name="f8" fmla="val 973667"/>
              <a:gd name="f9" fmla="val 752122"/>
              <a:gd name="f10" fmla="val 978606"/>
              <a:gd name="f11" fmla="val 1504244"/>
              <a:gd name="f12" fmla="val 983545"/>
              <a:gd name="f13" fmla="val 2573866"/>
              <a:gd name="f14" fmla="val 821267"/>
              <a:gd name="f15" fmla="val 3643488"/>
              <a:gd name="f16" fmla="val 658989"/>
              <a:gd name="f17" fmla="val 5682544"/>
              <a:gd name="f18" fmla="val 163689"/>
              <a:gd name="f19" fmla="+- 0 0 -90"/>
              <a:gd name="f20" fmla="*/ f3 1 6417733"/>
              <a:gd name="f21" fmla="*/ f4 1 975364"/>
              <a:gd name="f22" fmla="+- f7 0 f5"/>
              <a:gd name="f23" fmla="+- f6 0 f5"/>
              <a:gd name="f24" fmla="*/ f19 f0 1"/>
              <a:gd name="f25" fmla="*/ f23 1 6417733"/>
              <a:gd name="f26" fmla="*/ f22 1 975364"/>
              <a:gd name="f27" fmla="*/ 0 f23 1"/>
              <a:gd name="f28" fmla="*/ 973667 f22 1"/>
              <a:gd name="f29" fmla="*/ 2573866 f23 1"/>
              <a:gd name="f30" fmla="*/ 821267 f22 1"/>
              <a:gd name="f31" fmla="*/ 6417733 f23 1"/>
              <a:gd name="f32" fmla="*/ 0 f22 1"/>
              <a:gd name="f33" fmla="*/ f24 1 f2"/>
              <a:gd name="f34" fmla="*/ f27 1 6417733"/>
              <a:gd name="f35" fmla="*/ f28 1 975364"/>
              <a:gd name="f36" fmla="*/ f29 1 6417733"/>
              <a:gd name="f37" fmla="*/ f30 1 975364"/>
              <a:gd name="f38" fmla="*/ f31 1 6417733"/>
              <a:gd name="f39" fmla="*/ f32 1 975364"/>
              <a:gd name="f40" fmla="*/ f5 1 f25"/>
              <a:gd name="f41" fmla="*/ f6 1 f25"/>
              <a:gd name="f42" fmla="*/ f5 1 f26"/>
              <a:gd name="f43" fmla="*/ f7 1 f26"/>
              <a:gd name="f44" fmla="+- f33 0 f1"/>
              <a:gd name="f45" fmla="*/ f34 1 f25"/>
              <a:gd name="f46" fmla="*/ f35 1 f26"/>
              <a:gd name="f47" fmla="*/ f36 1 f25"/>
              <a:gd name="f48" fmla="*/ f37 1 f26"/>
              <a:gd name="f49" fmla="*/ f38 1 f25"/>
              <a:gd name="f50" fmla="*/ f39 1 f26"/>
              <a:gd name="f51" fmla="*/ f40 f20 1"/>
              <a:gd name="f52" fmla="*/ f41 f20 1"/>
              <a:gd name="f53" fmla="*/ f43 f21 1"/>
              <a:gd name="f54" fmla="*/ f42 f21 1"/>
              <a:gd name="f55" fmla="*/ f45 f20 1"/>
              <a:gd name="f56" fmla="*/ f46 f21 1"/>
              <a:gd name="f57" fmla="*/ f47 f20 1"/>
              <a:gd name="f58" fmla="*/ f48 f21 1"/>
              <a:gd name="f59" fmla="*/ f49 f20 1"/>
              <a:gd name="f60" fmla="*/ f50 f21 1"/>
            </a:gdLst>
            <a:ahLst/>
            <a:cxnLst>
              <a:cxn ang="3cd4">
                <a:pos x="hc" y="t"/>
              </a:cxn>
              <a:cxn ang="0">
                <a:pos x="r" y="vc"/>
              </a:cxn>
              <a:cxn ang="cd4">
                <a:pos x="hc" y="b"/>
              </a:cxn>
              <a:cxn ang="cd2">
                <a:pos x="l" y="vc"/>
              </a:cxn>
              <a:cxn ang="f44">
                <a:pos x="f55" y="f56"/>
              </a:cxn>
              <a:cxn ang="f44">
                <a:pos x="f57" y="f58"/>
              </a:cxn>
              <a:cxn ang="f44">
                <a:pos x="f59" y="f60"/>
              </a:cxn>
            </a:cxnLst>
            <a:rect l="f51" t="f54" r="f52" b="f53"/>
            <a:pathLst>
              <a:path w="6417733" h="975364">
                <a:moveTo>
                  <a:pt x="f5" y="f8"/>
                </a:moveTo>
                <a:cubicBezTo>
                  <a:pt x="f9" y="f10"/>
                  <a:pt x="f11" y="f12"/>
                  <a:pt x="f13" y="f14"/>
                </a:cubicBezTo>
                <a:cubicBezTo>
                  <a:pt x="f15" y="f16"/>
                  <a:pt x="f17" y="f18"/>
                  <a:pt x="f6" y="f5"/>
                </a:cubicBezTo>
              </a:path>
            </a:pathLst>
          </a:custGeom>
          <a:noFill/>
          <a:ln w="38103" cap="flat">
            <a:solidFill>
              <a:srgbClr val="4472C4"/>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sp>
        <p:nvSpPr>
          <p:cNvPr id="15" name="TextBox 72">
            <a:extLst>
              <a:ext uri="{FF2B5EF4-FFF2-40B4-BE49-F238E27FC236}">
                <a16:creationId xmlns:a16="http://schemas.microsoft.com/office/drawing/2014/main" id="{9DD3C52A-C982-4735-A627-3D7490F8D0A7}"/>
              </a:ext>
            </a:extLst>
          </p:cNvPr>
          <p:cNvSpPr txBox="1"/>
          <p:nvPr/>
        </p:nvSpPr>
        <p:spPr>
          <a:xfrm>
            <a:off x="9268701" y="3264981"/>
            <a:ext cx="756748"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a:solidFill>
                  <a:srgbClr val="374151"/>
                </a:solidFill>
                <a:uFillTx/>
                <a:latin typeface="Segoe UI" pitchFamily="34"/>
                <a:ea typeface="Calibri" pitchFamily="34"/>
                <a:cs typeface="Times New Roman" pitchFamily="18"/>
              </a:rPr>
              <a:t>R</a:t>
            </a:r>
            <a:endParaRPr lang="en-GB" sz="1800" b="1" i="0" u="none" strike="noStrike" kern="1200" cap="none" spc="0" baseline="0">
              <a:solidFill>
                <a:srgbClr val="000000"/>
              </a:solidFill>
              <a:uFillTx/>
              <a:latin typeface="Calibri" pitchFamily="34"/>
              <a:ea typeface="Calibri" pitchFamily="34"/>
              <a:cs typeface="Times New Roman" pitchFamily="18"/>
            </a:endParaRPr>
          </a:p>
        </p:txBody>
      </p:sp>
      <p:sp>
        <p:nvSpPr>
          <p:cNvPr id="18" name="Freeform: Shape 25">
            <a:extLst>
              <a:ext uri="{FF2B5EF4-FFF2-40B4-BE49-F238E27FC236}">
                <a16:creationId xmlns:a16="http://schemas.microsoft.com/office/drawing/2014/main" id="{9E5FFC1A-95DB-4591-0086-EB356DB6F37E}"/>
              </a:ext>
            </a:extLst>
          </p:cNvPr>
          <p:cNvSpPr/>
          <p:nvPr/>
        </p:nvSpPr>
        <p:spPr>
          <a:xfrm flipV="1">
            <a:off x="3770421" y="3340935"/>
            <a:ext cx="5883066" cy="1616275"/>
          </a:xfrm>
          <a:custGeom>
            <a:avLst/>
            <a:gdLst>
              <a:gd name="f0" fmla="val 10800000"/>
              <a:gd name="f1" fmla="val 5400000"/>
              <a:gd name="f2" fmla="val 180"/>
              <a:gd name="f3" fmla="val w"/>
              <a:gd name="f4" fmla="val h"/>
              <a:gd name="f5" fmla="val 0"/>
              <a:gd name="f6" fmla="val 6417733"/>
              <a:gd name="f7" fmla="val 975364"/>
              <a:gd name="f8" fmla="val 973667"/>
              <a:gd name="f9" fmla="val 752122"/>
              <a:gd name="f10" fmla="val 978606"/>
              <a:gd name="f11" fmla="val 1504244"/>
              <a:gd name="f12" fmla="val 983545"/>
              <a:gd name="f13" fmla="val 2573866"/>
              <a:gd name="f14" fmla="val 821267"/>
              <a:gd name="f15" fmla="val 3643488"/>
              <a:gd name="f16" fmla="val 658989"/>
              <a:gd name="f17" fmla="val 5682544"/>
              <a:gd name="f18" fmla="val 163689"/>
              <a:gd name="f19" fmla="+- 0 0 -90"/>
              <a:gd name="f20" fmla="*/ f3 1 6417733"/>
              <a:gd name="f21" fmla="*/ f4 1 975364"/>
              <a:gd name="f22" fmla="+- f7 0 f5"/>
              <a:gd name="f23" fmla="+- f6 0 f5"/>
              <a:gd name="f24" fmla="*/ f19 f0 1"/>
              <a:gd name="f25" fmla="*/ f23 1 6417733"/>
              <a:gd name="f26" fmla="*/ f22 1 975364"/>
              <a:gd name="f27" fmla="*/ 0 f23 1"/>
              <a:gd name="f28" fmla="*/ 973667 f22 1"/>
              <a:gd name="f29" fmla="*/ 2573866 f23 1"/>
              <a:gd name="f30" fmla="*/ 821267 f22 1"/>
              <a:gd name="f31" fmla="*/ 6417733 f23 1"/>
              <a:gd name="f32" fmla="*/ 0 f22 1"/>
              <a:gd name="f33" fmla="*/ f24 1 f2"/>
              <a:gd name="f34" fmla="*/ f27 1 6417733"/>
              <a:gd name="f35" fmla="*/ f28 1 975364"/>
              <a:gd name="f36" fmla="*/ f29 1 6417733"/>
              <a:gd name="f37" fmla="*/ f30 1 975364"/>
              <a:gd name="f38" fmla="*/ f31 1 6417733"/>
              <a:gd name="f39" fmla="*/ f32 1 975364"/>
              <a:gd name="f40" fmla="*/ f5 1 f25"/>
              <a:gd name="f41" fmla="*/ f6 1 f25"/>
              <a:gd name="f42" fmla="*/ f5 1 f26"/>
              <a:gd name="f43" fmla="*/ f7 1 f26"/>
              <a:gd name="f44" fmla="+- f33 0 f1"/>
              <a:gd name="f45" fmla="*/ f34 1 f25"/>
              <a:gd name="f46" fmla="*/ f35 1 f26"/>
              <a:gd name="f47" fmla="*/ f36 1 f25"/>
              <a:gd name="f48" fmla="*/ f37 1 f26"/>
              <a:gd name="f49" fmla="*/ f38 1 f25"/>
              <a:gd name="f50" fmla="*/ f39 1 f26"/>
              <a:gd name="f51" fmla="*/ f40 f20 1"/>
              <a:gd name="f52" fmla="*/ f41 f20 1"/>
              <a:gd name="f53" fmla="*/ f43 f21 1"/>
              <a:gd name="f54" fmla="*/ f42 f21 1"/>
              <a:gd name="f55" fmla="*/ f45 f20 1"/>
              <a:gd name="f56" fmla="*/ f46 f21 1"/>
              <a:gd name="f57" fmla="*/ f47 f20 1"/>
              <a:gd name="f58" fmla="*/ f48 f21 1"/>
              <a:gd name="f59" fmla="*/ f49 f20 1"/>
              <a:gd name="f60" fmla="*/ f50 f21 1"/>
            </a:gdLst>
            <a:ahLst/>
            <a:cxnLst>
              <a:cxn ang="3cd4">
                <a:pos x="hc" y="t"/>
              </a:cxn>
              <a:cxn ang="0">
                <a:pos x="r" y="vc"/>
              </a:cxn>
              <a:cxn ang="cd4">
                <a:pos x="hc" y="b"/>
              </a:cxn>
              <a:cxn ang="cd2">
                <a:pos x="l" y="vc"/>
              </a:cxn>
              <a:cxn ang="f44">
                <a:pos x="f55" y="f56"/>
              </a:cxn>
              <a:cxn ang="f44">
                <a:pos x="f57" y="f58"/>
              </a:cxn>
              <a:cxn ang="f44">
                <a:pos x="f59" y="f60"/>
              </a:cxn>
            </a:cxnLst>
            <a:rect l="f51" t="f54" r="f52" b="f53"/>
            <a:pathLst>
              <a:path w="6417733" h="975364">
                <a:moveTo>
                  <a:pt x="f5" y="f8"/>
                </a:moveTo>
                <a:cubicBezTo>
                  <a:pt x="f9" y="f10"/>
                  <a:pt x="f11" y="f12"/>
                  <a:pt x="f13" y="f14"/>
                </a:cubicBezTo>
                <a:cubicBezTo>
                  <a:pt x="f15" y="f16"/>
                  <a:pt x="f17" y="f18"/>
                  <a:pt x="f6" y="f5"/>
                </a:cubicBezTo>
              </a:path>
            </a:pathLst>
          </a:custGeom>
          <a:noFill/>
          <a:ln w="3175" cap="flat">
            <a:solidFill>
              <a:srgbClr val="4472C4"/>
            </a:solidFill>
            <a:prstDash val="solid"/>
            <a:miter/>
          </a:ln>
          <a:effectLst>
            <a:glow rad="228600">
              <a:schemeClr val="accent4">
                <a:satMod val="175000"/>
                <a:alpha val="40000"/>
              </a:schemeClr>
            </a:glo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cxnSp>
        <p:nvCxnSpPr>
          <p:cNvPr id="21" name="Straight Arrow Connector 20">
            <a:extLst>
              <a:ext uri="{FF2B5EF4-FFF2-40B4-BE49-F238E27FC236}">
                <a16:creationId xmlns:a16="http://schemas.microsoft.com/office/drawing/2014/main" id="{01B430C9-8D92-D561-687F-42BC4A794108}"/>
              </a:ext>
            </a:extLst>
          </p:cNvPr>
          <p:cNvCxnSpPr/>
          <p:nvPr/>
        </p:nvCxnSpPr>
        <p:spPr>
          <a:xfrm flipV="1">
            <a:off x="2351992" y="2276272"/>
            <a:ext cx="5157761" cy="777551"/>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Connector: Curved 22">
            <a:extLst>
              <a:ext uri="{FF2B5EF4-FFF2-40B4-BE49-F238E27FC236}">
                <a16:creationId xmlns:a16="http://schemas.microsoft.com/office/drawing/2014/main" id="{B0779DDA-6277-7839-FCD3-3DCD5BB7218F}"/>
              </a:ext>
            </a:extLst>
          </p:cNvPr>
          <p:cNvCxnSpPr>
            <a:cxnSpLocks/>
          </p:cNvCxnSpPr>
          <p:nvPr/>
        </p:nvCxnSpPr>
        <p:spPr>
          <a:xfrm rot="16200000" flipH="1">
            <a:off x="7070232" y="2695373"/>
            <a:ext cx="926005" cy="46963"/>
          </a:xfrm>
          <a:prstGeom prst="curved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2" name="Straight Connector 41">
            <a:extLst>
              <a:ext uri="{FF2B5EF4-FFF2-40B4-BE49-F238E27FC236}">
                <a16:creationId xmlns:a16="http://schemas.microsoft.com/office/drawing/2014/main" id="{C8FEAF6F-14FA-6FD8-87AF-3E23225F4DDF}"/>
              </a:ext>
            </a:extLst>
          </p:cNvPr>
          <p:cNvCxnSpPr>
            <a:cxnSpLocks/>
          </p:cNvCxnSpPr>
          <p:nvPr/>
        </p:nvCxnSpPr>
        <p:spPr>
          <a:xfrm>
            <a:off x="3756747" y="3023558"/>
            <a:ext cx="0" cy="242381"/>
          </a:xfrm>
          <a:prstGeom prst="line">
            <a:avLst/>
          </a:prstGeom>
          <a:ln w="28575">
            <a:solidFill>
              <a:srgbClr val="0070C0"/>
            </a:solidFill>
          </a:ln>
        </p:spPr>
        <p:style>
          <a:lnRef idx="2">
            <a:schemeClr val="accent4"/>
          </a:lnRef>
          <a:fillRef idx="0">
            <a:schemeClr val="accent4"/>
          </a:fillRef>
          <a:effectRef idx="1">
            <a:schemeClr val="accent4"/>
          </a:effectRef>
          <a:fontRef idx="minor">
            <a:schemeClr val="tx1"/>
          </a:fontRef>
        </p:style>
      </p:cxnSp>
      <p:sp>
        <p:nvSpPr>
          <p:cNvPr id="2" name="Rectangle 32">
            <a:extLst>
              <a:ext uri="{FF2B5EF4-FFF2-40B4-BE49-F238E27FC236}">
                <a16:creationId xmlns:a16="http://schemas.microsoft.com/office/drawing/2014/main" id="{211B8DE2-A68E-F778-AF9B-D2376AADF44B}"/>
              </a:ext>
            </a:extLst>
          </p:cNvPr>
          <p:cNvSpPr/>
          <p:nvPr/>
        </p:nvSpPr>
        <p:spPr>
          <a:xfrm>
            <a:off x="3460833" y="4310319"/>
            <a:ext cx="591827" cy="369335"/>
          </a:xfrm>
          <a:prstGeom prst="rect">
            <a:avLst/>
          </a:prstGeom>
          <a:noFill/>
          <a:ln cap="flat">
            <a:noFill/>
            <a:prstDash val="solid"/>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err="1">
                <a:solidFill>
                  <a:srgbClr val="374151"/>
                </a:solidFill>
                <a:uFillTx/>
                <a:latin typeface="Segoe UI" pitchFamily="34"/>
                <a:ea typeface="Calibri" pitchFamily="34"/>
                <a:cs typeface="Times New Roman" pitchFamily="18"/>
              </a:rPr>
              <a:t>R</a:t>
            </a:r>
            <a:r>
              <a:rPr lang="en-GB" sz="1800" b="1" i="0" u="none" strike="noStrike" kern="1200" cap="none" spc="0" baseline="-25000" dirty="0" err="1">
                <a:solidFill>
                  <a:srgbClr val="374151"/>
                </a:solidFill>
                <a:uFillTx/>
                <a:latin typeface="Segoe UI" pitchFamily="34"/>
                <a:ea typeface="Calibri" pitchFamily="34"/>
                <a:cs typeface="Times New Roman" pitchFamily="18"/>
              </a:rPr>
              <a:t>sub</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cxnSp>
        <p:nvCxnSpPr>
          <p:cNvPr id="3" name="Connector: Curved 2">
            <a:extLst>
              <a:ext uri="{FF2B5EF4-FFF2-40B4-BE49-F238E27FC236}">
                <a16:creationId xmlns:a16="http://schemas.microsoft.com/office/drawing/2014/main" id="{29D5D024-8485-27A4-1583-98FEFF7CB41F}"/>
              </a:ext>
            </a:extLst>
          </p:cNvPr>
          <p:cNvCxnSpPr>
            <a:cxnSpLocks/>
          </p:cNvCxnSpPr>
          <p:nvPr/>
        </p:nvCxnSpPr>
        <p:spPr>
          <a:xfrm rot="5400000" flipH="1" flipV="1">
            <a:off x="7048966" y="1810365"/>
            <a:ext cx="923431" cy="12700"/>
          </a:xfrm>
          <a:prstGeom prst="curvedConnector3">
            <a:avLst>
              <a:gd name="adj1" fmla="val 34184"/>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67">
            <a:extLst>
              <a:ext uri="{FF2B5EF4-FFF2-40B4-BE49-F238E27FC236}">
                <a16:creationId xmlns:a16="http://schemas.microsoft.com/office/drawing/2014/main" id="{C109D77A-E85F-088F-98CA-65FE7D850C54}"/>
              </a:ext>
            </a:extLst>
          </p:cNvPr>
          <p:cNvCxnSpPr/>
          <p:nvPr/>
        </p:nvCxnSpPr>
        <p:spPr>
          <a:xfrm>
            <a:off x="8327536" y="1985975"/>
            <a:ext cx="0" cy="1226384"/>
          </a:xfrm>
          <a:prstGeom prst="straightConnector1">
            <a:avLst/>
          </a:prstGeom>
          <a:noFill/>
          <a:ln w="6345" cap="flat">
            <a:solidFill>
              <a:srgbClr val="000000"/>
            </a:solidFill>
            <a:prstDash val="solid"/>
            <a:miter/>
            <a:headEnd type="arrow"/>
            <a:tailEnd type="arrow"/>
          </a:ln>
        </p:spPr>
      </p:cxnSp>
      <p:sp>
        <p:nvSpPr>
          <p:cNvPr id="22" name="TextBox 21">
            <a:extLst>
              <a:ext uri="{FF2B5EF4-FFF2-40B4-BE49-F238E27FC236}">
                <a16:creationId xmlns:a16="http://schemas.microsoft.com/office/drawing/2014/main" id="{F7310AC0-1F74-507D-917F-07CDBF22109B}"/>
              </a:ext>
            </a:extLst>
          </p:cNvPr>
          <p:cNvSpPr txBox="1"/>
          <p:nvPr/>
        </p:nvSpPr>
        <p:spPr>
          <a:xfrm>
            <a:off x="8290065" y="2437305"/>
            <a:ext cx="467531" cy="369332"/>
          </a:xfrm>
          <a:prstGeom prst="rect">
            <a:avLst/>
          </a:prstGeom>
          <a:noFill/>
        </p:spPr>
        <p:txBody>
          <a:bodyPr wrap="square">
            <a:spAutoFit/>
          </a:bodyPr>
          <a:lstStyle/>
          <a:p>
            <a:r>
              <a:rPr lang="en-GB" sz="1800" b="1" i="0" u="none" strike="noStrike" kern="1200" cap="none" spc="0" baseline="0" dirty="0">
                <a:solidFill>
                  <a:srgbClr val="374151"/>
                </a:solidFill>
                <a:uFillTx/>
                <a:latin typeface="Segoe UI" pitchFamily="34"/>
                <a:ea typeface="Calibri" pitchFamily="34"/>
                <a:cs typeface="Times New Roman" pitchFamily="18"/>
              </a:rPr>
              <a:t>H</a:t>
            </a:r>
            <a:r>
              <a:rPr lang="en-GB" sz="1800" b="1" i="0" u="none" strike="noStrike" kern="1200" cap="none" spc="0" baseline="-25000" dirty="0">
                <a:solidFill>
                  <a:srgbClr val="374151"/>
                </a:solidFill>
                <a:uFillTx/>
                <a:latin typeface="Segoe UI" pitchFamily="34"/>
                <a:ea typeface="Calibri" pitchFamily="34"/>
                <a:cs typeface="Times New Roman" pitchFamily="18"/>
              </a:rPr>
              <a:t>s</a:t>
            </a:r>
            <a:endParaRPr lang="en-GB" dirty="0"/>
          </a:p>
        </p:txBody>
      </p:sp>
    </p:spTree>
    <p:extLst>
      <p:ext uri="{BB962C8B-B14F-4D97-AF65-F5344CB8AC3E}">
        <p14:creationId xmlns:p14="http://schemas.microsoft.com/office/powerpoint/2010/main" val="14635996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9">
            <a:extLst>
              <a:ext uri="{FF2B5EF4-FFF2-40B4-BE49-F238E27FC236}">
                <a16:creationId xmlns:a16="http://schemas.microsoft.com/office/drawing/2014/main" id="{4E94BA9B-8FC5-17DF-A64A-9EBA59589B96}"/>
              </a:ext>
            </a:extLst>
          </p:cNvPr>
          <p:cNvCxnSpPr>
            <a:cxnSpLocks/>
          </p:cNvCxnSpPr>
          <p:nvPr/>
        </p:nvCxnSpPr>
        <p:spPr>
          <a:xfrm flipV="1">
            <a:off x="2351992" y="3129777"/>
            <a:ext cx="7673457" cy="3023"/>
          </a:xfrm>
          <a:prstGeom prst="straightConnector1">
            <a:avLst/>
          </a:prstGeom>
          <a:noFill/>
          <a:ln w="9528" cap="flat">
            <a:solidFill>
              <a:srgbClr val="5B9BD5"/>
            </a:solidFill>
            <a:prstDash val="solid"/>
            <a:round/>
            <a:tailEnd type="arrow"/>
          </a:ln>
        </p:spPr>
      </p:cxnSp>
      <p:sp>
        <p:nvSpPr>
          <p:cNvPr id="6" name="Oval 5">
            <a:extLst>
              <a:ext uri="{FF2B5EF4-FFF2-40B4-BE49-F238E27FC236}">
                <a16:creationId xmlns:a16="http://schemas.microsoft.com/office/drawing/2014/main" id="{B403DBE4-20A5-0A7B-1AEB-22CF71E19714}"/>
              </a:ext>
            </a:extLst>
          </p:cNvPr>
          <p:cNvSpPr/>
          <p:nvPr/>
        </p:nvSpPr>
        <p:spPr>
          <a:xfrm>
            <a:off x="1903526" y="2843640"/>
            <a:ext cx="596902" cy="59690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7" name="Freeform: Shape 29">
            <a:extLst>
              <a:ext uri="{FF2B5EF4-FFF2-40B4-BE49-F238E27FC236}">
                <a16:creationId xmlns:a16="http://schemas.microsoft.com/office/drawing/2014/main" id="{AA70C033-C2F3-B212-5686-6BBAD8E3CEAD}"/>
              </a:ext>
            </a:extLst>
          </p:cNvPr>
          <p:cNvSpPr/>
          <p:nvPr/>
        </p:nvSpPr>
        <p:spPr>
          <a:xfrm>
            <a:off x="3764009" y="1246100"/>
            <a:ext cx="5895804" cy="1728737"/>
          </a:xfrm>
          <a:custGeom>
            <a:avLst/>
            <a:gdLst>
              <a:gd name="f0" fmla="val 10800000"/>
              <a:gd name="f1" fmla="val 5400000"/>
              <a:gd name="f2" fmla="val 180"/>
              <a:gd name="f3" fmla="val w"/>
              <a:gd name="f4" fmla="val h"/>
              <a:gd name="f5" fmla="val 0"/>
              <a:gd name="f6" fmla="val 6417733"/>
              <a:gd name="f7" fmla="val 975364"/>
              <a:gd name="f8" fmla="val 973667"/>
              <a:gd name="f9" fmla="val 752122"/>
              <a:gd name="f10" fmla="val 978606"/>
              <a:gd name="f11" fmla="val 1504244"/>
              <a:gd name="f12" fmla="val 983545"/>
              <a:gd name="f13" fmla="val 2573866"/>
              <a:gd name="f14" fmla="val 821267"/>
              <a:gd name="f15" fmla="val 3643488"/>
              <a:gd name="f16" fmla="val 658989"/>
              <a:gd name="f17" fmla="val 5682544"/>
              <a:gd name="f18" fmla="val 163689"/>
              <a:gd name="f19" fmla="+- 0 0 -90"/>
              <a:gd name="f20" fmla="*/ f3 1 6417733"/>
              <a:gd name="f21" fmla="*/ f4 1 975364"/>
              <a:gd name="f22" fmla="+- f7 0 f5"/>
              <a:gd name="f23" fmla="+- f6 0 f5"/>
              <a:gd name="f24" fmla="*/ f19 f0 1"/>
              <a:gd name="f25" fmla="*/ f23 1 6417733"/>
              <a:gd name="f26" fmla="*/ f22 1 975364"/>
              <a:gd name="f27" fmla="*/ 0 f23 1"/>
              <a:gd name="f28" fmla="*/ 973667 f22 1"/>
              <a:gd name="f29" fmla="*/ 2573866 f23 1"/>
              <a:gd name="f30" fmla="*/ 821267 f22 1"/>
              <a:gd name="f31" fmla="*/ 6417733 f23 1"/>
              <a:gd name="f32" fmla="*/ 0 f22 1"/>
              <a:gd name="f33" fmla="*/ f24 1 f2"/>
              <a:gd name="f34" fmla="*/ f27 1 6417733"/>
              <a:gd name="f35" fmla="*/ f28 1 975364"/>
              <a:gd name="f36" fmla="*/ f29 1 6417733"/>
              <a:gd name="f37" fmla="*/ f30 1 975364"/>
              <a:gd name="f38" fmla="*/ f31 1 6417733"/>
              <a:gd name="f39" fmla="*/ f32 1 975364"/>
              <a:gd name="f40" fmla="*/ f5 1 f25"/>
              <a:gd name="f41" fmla="*/ f6 1 f25"/>
              <a:gd name="f42" fmla="*/ f5 1 f26"/>
              <a:gd name="f43" fmla="*/ f7 1 f26"/>
              <a:gd name="f44" fmla="+- f33 0 f1"/>
              <a:gd name="f45" fmla="*/ f34 1 f25"/>
              <a:gd name="f46" fmla="*/ f35 1 f26"/>
              <a:gd name="f47" fmla="*/ f36 1 f25"/>
              <a:gd name="f48" fmla="*/ f37 1 f26"/>
              <a:gd name="f49" fmla="*/ f38 1 f25"/>
              <a:gd name="f50" fmla="*/ f39 1 f26"/>
              <a:gd name="f51" fmla="*/ f40 f20 1"/>
              <a:gd name="f52" fmla="*/ f41 f20 1"/>
              <a:gd name="f53" fmla="*/ f43 f21 1"/>
              <a:gd name="f54" fmla="*/ f42 f21 1"/>
              <a:gd name="f55" fmla="*/ f45 f20 1"/>
              <a:gd name="f56" fmla="*/ f46 f21 1"/>
              <a:gd name="f57" fmla="*/ f47 f20 1"/>
              <a:gd name="f58" fmla="*/ f48 f21 1"/>
              <a:gd name="f59" fmla="*/ f49 f20 1"/>
              <a:gd name="f60" fmla="*/ f50 f21 1"/>
            </a:gdLst>
            <a:ahLst/>
            <a:cxnLst>
              <a:cxn ang="3cd4">
                <a:pos x="hc" y="t"/>
              </a:cxn>
              <a:cxn ang="0">
                <a:pos x="r" y="vc"/>
              </a:cxn>
              <a:cxn ang="cd4">
                <a:pos x="hc" y="b"/>
              </a:cxn>
              <a:cxn ang="cd2">
                <a:pos x="l" y="vc"/>
              </a:cxn>
              <a:cxn ang="f44">
                <a:pos x="f55" y="f56"/>
              </a:cxn>
              <a:cxn ang="f44">
                <a:pos x="f57" y="f58"/>
              </a:cxn>
              <a:cxn ang="f44">
                <a:pos x="f59" y="f60"/>
              </a:cxn>
            </a:cxnLst>
            <a:rect l="f51" t="f54" r="f52" b="f53"/>
            <a:pathLst>
              <a:path w="6417733" h="975364">
                <a:moveTo>
                  <a:pt x="f5" y="f8"/>
                </a:moveTo>
                <a:cubicBezTo>
                  <a:pt x="f9" y="f10"/>
                  <a:pt x="f11" y="f12"/>
                  <a:pt x="f13" y="f14"/>
                </a:cubicBezTo>
                <a:cubicBezTo>
                  <a:pt x="f15" y="f16"/>
                  <a:pt x="f17" y="f18"/>
                  <a:pt x="f6" y="f5"/>
                </a:cubicBezTo>
              </a:path>
            </a:pathLst>
          </a:custGeom>
          <a:noFill/>
          <a:ln w="3172" cap="flat">
            <a:solidFill>
              <a:srgbClr val="4472C4"/>
            </a:solidFill>
            <a:prstDash val="solid"/>
            <a:miter/>
          </a:ln>
          <a:effectLst>
            <a:glow rad="228600">
              <a:schemeClr val="accent4">
                <a:satMod val="175000"/>
                <a:alpha val="40000"/>
              </a:schemeClr>
            </a:glo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sp>
        <p:nvSpPr>
          <p:cNvPr id="8" name="Freeform: Shape 31">
            <a:extLst>
              <a:ext uri="{FF2B5EF4-FFF2-40B4-BE49-F238E27FC236}">
                <a16:creationId xmlns:a16="http://schemas.microsoft.com/office/drawing/2014/main" id="{90B0EBE5-250D-E8C7-3F91-DFA4326349BC}"/>
              </a:ext>
            </a:extLst>
          </p:cNvPr>
          <p:cNvSpPr/>
          <p:nvPr/>
        </p:nvSpPr>
        <p:spPr>
          <a:xfrm flipV="1">
            <a:off x="3231453" y="3521456"/>
            <a:ext cx="6434669" cy="1998677"/>
          </a:xfrm>
          <a:custGeom>
            <a:avLst/>
            <a:gdLst>
              <a:gd name="f0" fmla="val 10800000"/>
              <a:gd name="f1" fmla="val 5400000"/>
              <a:gd name="f2" fmla="val 180"/>
              <a:gd name="f3" fmla="val w"/>
              <a:gd name="f4" fmla="val h"/>
              <a:gd name="f5" fmla="val 0"/>
              <a:gd name="f6" fmla="val 6417733"/>
              <a:gd name="f7" fmla="val 975364"/>
              <a:gd name="f8" fmla="val 973667"/>
              <a:gd name="f9" fmla="val 752122"/>
              <a:gd name="f10" fmla="val 978606"/>
              <a:gd name="f11" fmla="val 1504244"/>
              <a:gd name="f12" fmla="val 983545"/>
              <a:gd name="f13" fmla="val 2573866"/>
              <a:gd name="f14" fmla="val 821267"/>
              <a:gd name="f15" fmla="val 3643488"/>
              <a:gd name="f16" fmla="val 658989"/>
              <a:gd name="f17" fmla="val 5682544"/>
              <a:gd name="f18" fmla="val 163689"/>
              <a:gd name="f19" fmla="+- 0 0 -90"/>
              <a:gd name="f20" fmla="*/ f3 1 6417733"/>
              <a:gd name="f21" fmla="*/ f4 1 975364"/>
              <a:gd name="f22" fmla="+- f7 0 f5"/>
              <a:gd name="f23" fmla="+- f6 0 f5"/>
              <a:gd name="f24" fmla="*/ f19 f0 1"/>
              <a:gd name="f25" fmla="*/ f23 1 6417733"/>
              <a:gd name="f26" fmla="*/ f22 1 975364"/>
              <a:gd name="f27" fmla="*/ 0 f23 1"/>
              <a:gd name="f28" fmla="*/ 973667 f22 1"/>
              <a:gd name="f29" fmla="*/ 2573866 f23 1"/>
              <a:gd name="f30" fmla="*/ 821267 f22 1"/>
              <a:gd name="f31" fmla="*/ 6417733 f23 1"/>
              <a:gd name="f32" fmla="*/ 0 f22 1"/>
              <a:gd name="f33" fmla="*/ f24 1 f2"/>
              <a:gd name="f34" fmla="*/ f27 1 6417733"/>
              <a:gd name="f35" fmla="*/ f28 1 975364"/>
              <a:gd name="f36" fmla="*/ f29 1 6417733"/>
              <a:gd name="f37" fmla="*/ f30 1 975364"/>
              <a:gd name="f38" fmla="*/ f31 1 6417733"/>
              <a:gd name="f39" fmla="*/ f32 1 975364"/>
              <a:gd name="f40" fmla="*/ f5 1 f25"/>
              <a:gd name="f41" fmla="*/ f6 1 f25"/>
              <a:gd name="f42" fmla="*/ f5 1 f26"/>
              <a:gd name="f43" fmla="*/ f7 1 f26"/>
              <a:gd name="f44" fmla="+- f33 0 f1"/>
              <a:gd name="f45" fmla="*/ f34 1 f25"/>
              <a:gd name="f46" fmla="*/ f35 1 f26"/>
              <a:gd name="f47" fmla="*/ f36 1 f25"/>
              <a:gd name="f48" fmla="*/ f37 1 f26"/>
              <a:gd name="f49" fmla="*/ f38 1 f25"/>
              <a:gd name="f50" fmla="*/ f39 1 f26"/>
              <a:gd name="f51" fmla="*/ f40 f20 1"/>
              <a:gd name="f52" fmla="*/ f41 f20 1"/>
              <a:gd name="f53" fmla="*/ f43 f21 1"/>
              <a:gd name="f54" fmla="*/ f42 f21 1"/>
              <a:gd name="f55" fmla="*/ f45 f20 1"/>
              <a:gd name="f56" fmla="*/ f46 f21 1"/>
              <a:gd name="f57" fmla="*/ f47 f20 1"/>
              <a:gd name="f58" fmla="*/ f48 f21 1"/>
              <a:gd name="f59" fmla="*/ f49 f20 1"/>
              <a:gd name="f60" fmla="*/ f50 f21 1"/>
            </a:gdLst>
            <a:ahLst/>
            <a:cxnLst>
              <a:cxn ang="3cd4">
                <a:pos x="hc" y="t"/>
              </a:cxn>
              <a:cxn ang="0">
                <a:pos x="r" y="vc"/>
              </a:cxn>
              <a:cxn ang="cd4">
                <a:pos x="hc" y="b"/>
              </a:cxn>
              <a:cxn ang="cd2">
                <a:pos x="l" y="vc"/>
              </a:cxn>
              <a:cxn ang="f44">
                <a:pos x="f55" y="f56"/>
              </a:cxn>
              <a:cxn ang="f44">
                <a:pos x="f57" y="f58"/>
              </a:cxn>
              <a:cxn ang="f44">
                <a:pos x="f59" y="f60"/>
              </a:cxn>
            </a:cxnLst>
            <a:rect l="f51" t="f54" r="f52" b="f53"/>
            <a:pathLst>
              <a:path w="6417733" h="975364">
                <a:moveTo>
                  <a:pt x="f5" y="f8"/>
                </a:moveTo>
                <a:cubicBezTo>
                  <a:pt x="f9" y="f10"/>
                  <a:pt x="f11" y="f12"/>
                  <a:pt x="f13" y="f14"/>
                </a:cubicBezTo>
                <a:cubicBezTo>
                  <a:pt x="f15" y="f16"/>
                  <a:pt x="f17" y="f18"/>
                  <a:pt x="f6" y="f5"/>
                </a:cubicBezTo>
              </a:path>
            </a:pathLst>
          </a:custGeom>
          <a:noFill/>
          <a:ln w="12701" cap="flat">
            <a:solidFill>
              <a:srgbClr val="F6F8F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cxnSp>
        <p:nvCxnSpPr>
          <p:cNvPr id="11" name="Straight Connector 36">
            <a:extLst>
              <a:ext uri="{FF2B5EF4-FFF2-40B4-BE49-F238E27FC236}">
                <a16:creationId xmlns:a16="http://schemas.microsoft.com/office/drawing/2014/main" id="{F91EBE2A-B3BF-5623-F316-403A5689BDB2}"/>
              </a:ext>
            </a:extLst>
          </p:cNvPr>
          <p:cNvCxnSpPr/>
          <p:nvPr/>
        </p:nvCxnSpPr>
        <p:spPr>
          <a:xfrm>
            <a:off x="3731401" y="1774842"/>
            <a:ext cx="19047" cy="2715915"/>
          </a:xfrm>
          <a:prstGeom prst="straightConnector1">
            <a:avLst/>
          </a:prstGeom>
          <a:noFill/>
          <a:ln w="6345" cap="flat">
            <a:solidFill>
              <a:srgbClr val="4472C4"/>
            </a:solidFill>
            <a:custDash>
              <a:ds d="300173" sp="300173"/>
            </a:custDash>
            <a:miter/>
          </a:ln>
        </p:spPr>
      </p:cxnSp>
      <p:sp>
        <p:nvSpPr>
          <p:cNvPr id="13" name="Freeform: Shape 25">
            <a:extLst>
              <a:ext uri="{FF2B5EF4-FFF2-40B4-BE49-F238E27FC236}">
                <a16:creationId xmlns:a16="http://schemas.microsoft.com/office/drawing/2014/main" id="{A3D60676-BAFF-7AE7-9B46-60366DFE26C4}"/>
              </a:ext>
            </a:extLst>
          </p:cNvPr>
          <p:cNvSpPr/>
          <p:nvPr/>
        </p:nvSpPr>
        <p:spPr>
          <a:xfrm>
            <a:off x="3764009" y="1424856"/>
            <a:ext cx="5902104" cy="1628967"/>
          </a:xfrm>
          <a:custGeom>
            <a:avLst/>
            <a:gdLst>
              <a:gd name="f0" fmla="val 10800000"/>
              <a:gd name="f1" fmla="val 5400000"/>
              <a:gd name="f2" fmla="val 180"/>
              <a:gd name="f3" fmla="val w"/>
              <a:gd name="f4" fmla="val h"/>
              <a:gd name="f5" fmla="val 0"/>
              <a:gd name="f6" fmla="val 6417733"/>
              <a:gd name="f7" fmla="val 975364"/>
              <a:gd name="f8" fmla="val 973667"/>
              <a:gd name="f9" fmla="val 752122"/>
              <a:gd name="f10" fmla="val 978606"/>
              <a:gd name="f11" fmla="val 1504244"/>
              <a:gd name="f12" fmla="val 983545"/>
              <a:gd name="f13" fmla="val 2573866"/>
              <a:gd name="f14" fmla="val 821267"/>
              <a:gd name="f15" fmla="val 3643488"/>
              <a:gd name="f16" fmla="val 658989"/>
              <a:gd name="f17" fmla="val 5682544"/>
              <a:gd name="f18" fmla="val 163689"/>
              <a:gd name="f19" fmla="+- 0 0 -90"/>
              <a:gd name="f20" fmla="*/ f3 1 6417733"/>
              <a:gd name="f21" fmla="*/ f4 1 975364"/>
              <a:gd name="f22" fmla="+- f7 0 f5"/>
              <a:gd name="f23" fmla="+- f6 0 f5"/>
              <a:gd name="f24" fmla="*/ f19 f0 1"/>
              <a:gd name="f25" fmla="*/ f23 1 6417733"/>
              <a:gd name="f26" fmla="*/ f22 1 975364"/>
              <a:gd name="f27" fmla="*/ 0 f23 1"/>
              <a:gd name="f28" fmla="*/ 973667 f22 1"/>
              <a:gd name="f29" fmla="*/ 2573866 f23 1"/>
              <a:gd name="f30" fmla="*/ 821267 f22 1"/>
              <a:gd name="f31" fmla="*/ 6417733 f23 1"/>
              <a:gd name="f32" fmla="*/ 0 f22 1"/>
              <a:gd name="f33" fmla="*/ f24 1 f2"/>
              <a:gd name="f34" fmla="*/ f27 1 6417733"/>
              <a:gd name="f35" fmla="*/ f28 1 975364"/>
              <a:gd name="f36" fmla="*/ f29 1 6417733"/>
              <a:gd name="f37" fmla="*/ f30 1 975364"/>
              <a:gd name="f38" fmla="*/ f31 1 6417733"/>
              <a:gd name="f39" fmla="*/ f32 1 975364"/>
              <a:gd name="f40" fmla="*/ f5 1 f25"/>
              <a:gd name="f41" fmla="*/ f6 1 f25"/>
              <a:gd name="f42" fmla="*/ f5 1 f26"/>
              <a:gd name="f43" fmla="*/ f7 1 f26"/>
              <a:gd name="f44" fmla="+- f33 0 f1"/>
              <a:gd name="f45" fmla="*/ f34 1 f25"/>
              <a:gd name="f46" fmla="*/ f35 1 f26"/>
              <a:gd name="f47" fmla="*/ f36 1 f25"/>
              <a:gd name="f48" fmla="*/ f37 1 f26"/>
              <a:gd name="f49" fmla="*/ f38 1 f25"/>
              <a:gd name="f50" fmla="*/ f39 1 f26"/>
              <a:gd name="f51" fmla="*/ f40 f20 1"/>
              <a:gd name="f52" fmla="*/ f41 f20 1"/>
              <a:gd name="f53" fmla="*/ f43 f21 1"/>
              <a:gd name="f54" fmla="*/ f42 f21 1"/>
              <a:gd name="f55" fmla="*/ f45 f20 1"/>
              <a:gd name="f56" fmla="*/ f46 f21 1"/>
              <a:gd name="f57" fmla="*/ f47 f20 1"/>
              <a:gd name="f58" fmla="*/ f48 f21 1"/>
              <a:gd name="f59" fmla="*/ f49 f20 1"/>
              <a:gd name="f60" fmla="*/ f50 f21 1"/>
            </a:gdLst>
            <a:ahLst/>
            <a:cxnLst>
              <a:cxn ang="3cd4">
                <a:pos x="hc" y="t"/>
              </a:cxn>
              <a:cxn ang="0">
                <a:pos x="r" y="vc"/>
              </a:cxn>
              <a:cxn ang="cd4">
                <a:pos x="hc" y="b"/>
              </a:cxn>
              <a:cxn ang="cd2">
                <a:pos x="l" y="vc"/>
              </a:cxn>
              <a:cxn ang="f44">
                <a:pos x="f55" y="f56"/>
              </a:cxn>
              <a:cxn ang="f44">
                <a:pos x="f57" y="f58"/>
              </a:cxn>
              <a:cxn ang="f44">
                <a:pos x="f59" y="f60"/>
              </a:cxn>
            </a:cxnLst>
            <a:rect l="f51" t="f54" r="f52" b="f53"/>
            <a:pathLst>
              <a:path w="6417733" h="975364">
                <a:moveTo>
                  <a:pt x="f5" y="f8"/>
                </a:moveTo>
                <a:cubicBezTo>
                  <a:pt x="f9" y="f10"/>
                  <a:pt x="f11" y="f12"/>
                  <a:pt x="f13" y="f14"/>
                </a:cubicBezTo>
                <a:cubicBezTo>
                  <a:pt x="f15" y="f16"/>
                  <a:pt x="f17" y="f18"/>
                  <a:pt x="f6" y="f5"/>
                </a:cubicBezTo>
              </a:path>
            </a:pathLst>
          </a:custGeom>
          <a:noFill/>
          <a:ln w="38103" cap="flat">
            <a:solidFill>
              <a:srgbClr val="4472C4"/>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sp>
        <p:nvSpPr>
          <p:cNvPr id="14" name="Freeform: Shape 25">
            <a:extLst>
              <a:ext uri="{FF2B5EF4-FFF2-40B4-BE49-F238E27FC236}">
                <a16:creationId xmlns:a16="http://schemas.microsoft.com/office/drawing/2014/main" id="{338942B7-42F4-E107-98D0-9B5C6E558F19}"/>
              </a:ext>
            </a:extLst>
          </p:cNvPr>
          <p:cNvSpPr/>
          <p:nvPr/>
        </p:nvSpPr>
        <p:spPr>
          <a:xfrm flipV="1">
            <a:off x="3747705" y="3242720"/>
            <a:ext cx="5883066" cy="1616275"/>
          </a:xfrm>
          <a:custGeom>
            <a:avLst/>
            <a:gdLst>
              <a:gd name="f0" fmla="val 10800000"/>
              <a:gd name="f1" fmla="val 5400000"/>
              <a:gd name="f2" fmla="val 180"/>
              <a:gd name="f3" fmla="val w"/>
              <a:gd name="f4" fmla="val h"/>
              <a:gd name="f5" fmla="val 0"/>
              <a:gd name="f6" fmla="val 6417733"/>
              <a:gd name="f7" fmla="val 975364"/>
              <a:gd name="f8" fmla="val 973667"/>
              <a:gd name="f9" fmla="val 752122"/>
              <a:gd name="f10" fmla="val 978606"/>
              <a:gd name="f11" fmla="val 1504244"/>
              <a:gd name="f12" fmla="val 983545"/>
              <a:gd name="f13" fmla="val 2573866"/>
              <a:gd name="f14" fmla="val 821267"/>
              <a:gd name="f15" fmla="val 3643488"/>
              <a:gd name="f16" fmla="val 658989"/>
              <a:gd name="f17" fmla="val 5682544"/>
              <a:gd name="f18" fmla="val 163689"/>
              <a:gd name="f19" fmla="+- 0 0 -90"/>
              <a:gd name="f20" fmla="*/ f3 1 6417733"/>
              <a:gd name="f21" fmla="*/ f4 1 975364"/>
              <a:gd name="f22" fmla="+- f7 0 f5"/>
              <a:gd name="f23" fmla="+- f6 0 f5"/>
              <a:gd name="f24" fmla="*/ f19 f0 1"/>
              <a:gd name="f25" fmla="*/ f23 1 6417733"/>
              <a:gd name="f26" fmla="*/ f22 1 975364"/>
              <a:gd name="f27" fmla="*/ 0 f23 1"/>
              <a:gd name="f28" fmla="*/ 973667 f22 1"/>
              <a:gd name="f29" fmla="*/ 2573866 f23 1"/>
              <a:gd name="f30" fmla="*/ 821267 f22 1"/>
              <a:gd name="f31" fmla="*/ 6417733 f23 1"/>
              <a:gd name="f32" fmla="*/ 0 f22 1"/>
              <a:gd name="f33" fmla="*/ f24 1 f2"/>
              <a:gd name="f34" fmla="*/ f27 1 6417733"/>
              <a:gd name="f35" fmla="*/ f28 1 975364"/>
              <a:gd name="f36" fmla="*/ f29 1 6417733"/>
              <a:gd name="f37" fmla="*/ f30 1 975364"/>
              <a:gd name="f38" fmla="*/ f31 1 6417733"/>
              <a:gd name="f39" fmla="*/ f32 1 975364"/>
              <a:gd name="f40" fmla="*/ f5 1 f25"/>
              <a:gd name="f41" fmla="*/ f6 1 f25"/>
              <a:gd name="f42" fmla="*/ f5 1 f26"/>
              <a:gd name="f43" fmla="*/ f7 1 f26"/>
              <a:gd name="f44" fmla="+- f33 0 f1"/>
              <a:gd name="f45" fmla="*/ f34 1 f25"/>
              <a:gd name="f46" fmla="*/ f35 1 f26"/>
              <a:gd name="f47" fmla="*/ f36 1 f25"/>
              <a:gd name="f48" fmla="*/ f37 1 f26"/>
              <a:gd name="f49" fmla="*/ f38 1 f25"/>
              <a:gd name="f50" fmla="*/ f39 1 f26"/>
              <a:gd name="f51" fmla="*/ f40 f20 1"/>
              <a:gd name="f52" fmla="*/ f41 f20 1"/>
              <a:gd name="f53" fmla="*/ f43 f21 1"/>
              <a:gd name="f54" fmla="*/ f42 f21 1"/>
              <a:gd name="f55" fmla="*/ f45 f20 1"/>
              <a:gd name="f56" fmla="*/ f46 f21 1"/>
              <a:gd name="f57" fmla="*/ f47 f20 1"/>
              <a:gd name="f58" fmla="*/ f48 f21 1"/>
              <a:gd name="f59" fmla="*/ f49 f20 1"/>
              <a:gd name="f60" fmla="*/ f50 f21 1"/>
            </a:gdLst>
            <a:ahLst/>
            <a:cxnLst>
              <a:cxn ang="3cd4">
                <a:pos x="hc" y="t"/>
              </a:cxn>
              <a:cxn ang="0">
                <a:pos x="r" y="vc"/>
              </a:cxn>
              <a:cxn ang="cd4">
                <a:pos x="hc" y="b"/>
              </a:cxn>
              <a:cxn ang="cd2">
                <a:pos x="l" y="vc"/>
              </a:cxn>
              <a:cxn ang="f44">
                <a:pos x="f55" y="f56"/>
              </a:cxn>
              <a:cxn ang="f44">
                <a:pos x="f57" y="f58"/>
              </a:cxn>
              <a:cxn ang="f44">
                <a:pos x="f59" y="f60"/>
              </a:cxn>
            </a:cxnLst>
            <a:rect l="f51" t="f54" r="f52" b="f53"/>
            <a:pathLst>
              <a:path w="6417733" h="975364">
                <a:moveTo>
                  <a:pt x="f5" y="f8"/>
                </a:moveTo>
                <a:cubicBezTo>
                  <a:pt x="f9" y="f10"/>
                  <a:pt x="f11" y="f12"/>
                  <a:pt x="f13" y="f14"/>
                </a:cubicBezTo>
                <a:cubicBezTo>
                  <a:pt x="f15" y="f16"/>
                  <a:pt x="f17" y="f18"/>
                  <a:pt x="f6" y="f5"/>
                </a:cubicBezTo>
              </a:path>
            </a:pathLst>
          </a:custGeom>
          <a:noFill/>
          <a:ln w="38103" cap="flat">
            <a:solidFill>
              <a:srgbClr val="4472C4"/>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sp>
        <p:nvSpPr>
          <p:cNvPr id="15" name="TextBox 72">
            <a:extLst>
              <a:ext uri="{FF2B5EF4-FFF2-40B4-BE49-F238E27FC236}">
                <a16:creationId xmlns:a16="http://schemas.microsoft.com/office/drawing/2014/main" id="{9DD3C52A-C982-4735-A627-3D7490F8D0A7}"/>
              </a:ext>
            </a:extLst>
          </p:cNvPr>
          <p:cNvSpPr txBox="1"/>
          <p:nvPr/>
        </p:nvSpPr>
        <p:spPr>
          <a:xfrm>
            <a:off x="9910100" y="3287740"/>
            <a:ext cx="756748"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a:solidFill>
                  <a:srgbClr val="374151"/>
                </a:solidFill>
                <a:uFillTx/>
                <a:latin typeface="Segoe UI" pitchFamily="34"/>
                <a:ea typeface="Calibri" pitchFamily="34"/>
                <a:cs typeface="Times New Roman" pitchFamily="18"/>
              </a:rPr>
              <a:t>R</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18" name="Freeform: Shape 25">
            <a:extLst>
              <a:ext uri="{FF2B5EF4-FFF2-40B4-BE49-F238E27FC236}">
                <a16:creationId xmlns:a16="http://schemas.microsoft.com/office/drawing/2014/main" id="{9E5FFC1A-95DB-4591-0086-EB356DB6F37E}"/>
              </a:ext>
            </a:extLst>
          </p:cNvPr>
          <p:cNvSpPr/>
          <p:nvPr/>
        </p:nvSpPr>
        <p:spPr>
          <a:xfrm flipV="1">
            <a:off x="3770421" y="3340935"/>
            <a:ext cx="5883066" cy="1616275"/>
          </a:xfrm>
          <a:custGeom>
            <a:avLst/>
            <a:gdLst>
              <a:gd name="f0" fmla="val 10800000"/>
              <a:gd name="f1" fmla="val 5400000"/>
              <a:gd name="f2" fmla="val 180"/>
              <a:gd name="f3" fmla="val w"/>
              <a:gd name="f4" fmla="val h"/>
              <a:gd name="f5" fmla="val 0"/>
              <a:gd name="f6" fmla="val 6417733"/>
              <a:gd name="f7" fmla="val 975364"/>
              <a:gd name="f8" fmla="val 973667"/>
              <a:gd name="f9" fmla="val 752122"/>
              <a:gd name="f10" fmla="val 978606"/>
              <a:gd name="f11" fmla="val 1504244"/>
              <a:gd name="f12" fmla="val 983545"/>
              <a:gd name="f13" fmla="val 2573866"/>
              <a:gd name="f14" fmla="val 821267"/>
              <a:gd name="f15" fmla="val 3643488"/>
              <a:gd name="f16" fmla="val 658989"/>
              <a:gd name="f17" fmla="val 5682544"/>
              <a:gd name="f18" fmla="val 163689"/>
              <a:gd name="f19" fmla="+- 0 0 -90"/>
              <a:gd name="f20" fmla="*/ f3 1 6417733"/>
              <a:gd name="f21" fmla="*/ f4 1 975364"/>
              <a:gd name="f22" fmla="+- f7 0 f5"/>
              <a:gd name="f23" fmla="+- f6 0 f5"/>
              <a:gd name="f24" fmla="*/ f19 f0 1"/>
              <a:gd name="f25" fmla="*/ f23 1 6417733"/>
              <a:gd name="f26" fmla="*/ f22 1 975364"/>
              <a:gd name="f27" fmla="*/ 0 f23 1"/>
              <a:gd name="f28" fmla="*/ 973667 f22 1"/>
              <a:gd name="f29" fmla="*/ 2573866 f23 1"/>
              <a:gd name="f30" fmla="*/ 821267 f22 1"/>
              <a:gd name="f31" fmla="*/ 6417733 f23 1"/>
              <a:gd name="f32" fmla="*/ 0 f22 1"/>
              <a:gd name="f33" fmla="*/ f24 1 f2"/>
              <a:gd name="f34" fmla="*/ f27 1 6417733"/>
              <a:gd name="f35" fmla="*/ f28 1 975364"/>
              <a:gd name="f36" fmla="*/ f29 1 6417733"/>
              <a:gd name="f37" fmla="*/ f30 1 975364"/>
              <a:gd name="f38" fmla="*/ f31 1 6417733"/>
              <a:gd name="f39" fmla="*/ f32 1 975364"/>
              <a:gd name="f40" fmla="*/ f5 1 f25"/>
              <a:gd name="f41" fmla="*/ f6 1 f25"/>
              <a:gd name="f42" fmla="*/ f5 1 f26"/>
              <a:gd name="f43" fmla="*/ f7 1 f26"/>
              <a:gd name="f44" fmla="+- f33 0 f1"/>
              <a:gd name="f45" fmla="*/ f34 1 f25"/>
              <a:gd name="f46" fmla="*/ f35 1 f26"/>
              <a:gd name="f47" fmla="*/ f36 1 f25"/>
              <a:gd name="f48" fmla="*/ f37 1 f26"/>
              <a:gd name="f49" fmla="*/ f38 1 f25"/>
              <a:gd name="f50" fmla="*/ f39 1 f26"/>
              <a:gd name="f51" fmla="*/ f40 f20 1"/>
              <a:gd name="f52" fmla="*/ f41 f20 1"/>
              <a:gd name="f53" fmla="*/ f43 f21 1"/>
              <a:gd name="f54" fmla="*/ f42 f21 1"/>
              <a:gd name="f55" fmla="*/ f45 f20 1"/>
              <a:gd name="f56" fmla="*/ f46 f21 1"/>
              <a:gd name="f57" fmla="*/ f47 f20 1"/>
              <a:gd name="f58" fmla="*/ f48 f21 1"/>
              <a:gd name="f59" fmla="*/ f49 f20 1"/>
              <a:gd name="f60" fmla="*/ f50 f21 1"/>
            </a:gdLst>
            <a:ahLst/>
            <a:cxnLst>
              <a:cxn ang="3cd4">
                <a:pos x="hc" y="t"/>
              </a:cxn>
              <a:cxn ang="0">
                <a:pos x="r" y="vc"/>
              </a:cxn>
              <a:cxn ang="cd4">
                <a:pos x="hc" y="b"/>
              </a:cxn>
              <a:cxn ang="cd2">
                <a:pos x="l" y="vc"/>
              </a:cxn>
              <a:cxn ang="f44">
                <a:pos x="f55" y="f56"/>
              </a:cxn>
              <a:cxn ang="f44">
                <a:pos x="f57" y="f58"/>
              </a:cxn>
              <a:cxn ang="f44">
                <a:pos x="f59" y="f60"/>
              </a:cxn>
            </a:cxnLst>
            <a:rect l="f51" t="f54" r="f52" b="f53"/>
            <a:pathLst>
              <a:path w="6417733" h="975364">
                <a:moveTo>
                  <a:pt x="f5" y="f8"/>
                </a:moveTo>
                <a:cubicBezTo>
                  <a:pt x="f9" y="f10"/>
                  <a:pt x="f11" y="f12"/>
                  <a:pt x="f13" y="f14"/>
                </a:cubicBezTo>
                <a:cubicBezTo>
                  <a:pt x="f15" y="f16"/>
                  <a:pt x="f17" y="f18"/>
                  <a:pt x="f6" y="f5"/>
                </a:cubicBezTo>
              </a:path>
            </a:pathLst>
          </a:custGeom>
          <a:noFill/>
          <a:ln w="3175" cap="flat">
            <a:solidFill>
              <a:srgbClr val="4472C4"/>
            </a:solidFill>
            <a:prstDash val="solid"/>
            <a:miter/>
          </a:ln>
          <a:effectLst>
            <a:glow rad="228600">
              <a:schemeClr val="accent4">
                <a:satMod val="175000"/>
                <a:alpha val="40000"/>
              </a:schemeClr>
            </a:glo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cxnSp>
        <p:nvCxnSpPr>
          <p:cNvPr id="42" name="Straight Connector 41">
            <a:extLst>
              <a:ext uri="{FF2B5EF4-FFF2-40B4-BE49-F238E27FC236}">
                <a16:creationId xmlns:a16="http://schemas.microsoft.com/office/drawing/2014/main" id="{C8FEAF6F-14FA-6FD8-87AF-3E23225F4DDF}"/>
              </a:ext>
            </a:extLst>
          </p:cNvPr>
          <p:cNvCxnSpPr>
            <a:cxnSpLocks/>
          </p:cNvCxnSpPr>
          <p:nvPr/>
        </p:nvCxnSpPr>
        <p:spPr>
          <a:xfrm>
            <a:off x="3756747" y="3042797"/>
            <a:ext cx="0" cy="223142"/>
          </a:xfrm>
          <a:prstGeom prst="line">
            <a:avLst/>
          </a:prstGeom>
          <a:ln w="28575">
            <a:solidFill>
              <a:srgbClr val="C00000"/>
            </a:solidFill>
          </a:ln>
        </p:spPr>
        <p:style>
          <a:lnRef idx="2">
            <a:schemeClr val="accent4"/>
          </a:lnRef>
          <a:fillRef idx="0">
            <a:schemeClr val="accent4"/>
          </a:fillRef>
          <a:effectRef idx="1">
            <a:schemeClr val="accent4"/>
          </a:effectRef>
          <a:fontRef idx="minor">
            <a:schemeClr val="tx1"/>
          </a:fontRef>
        </p:style>
      </p:cxnSp>
      <p:sp>
        <p:nvSpPr>
          <p:cNvPr id="2" name="Rectangle 1">
            <a:extLst>
              <a:ext uri="{FF2B5EF4-FFF2-40B4-BE49-F238E27FC236}">
                <a16:creationId xmlns:a16="http://schemas.microsoft.com/office/drawing/2014/main" id="{7ADC8906-77AD-4A42-EC3F-D892C8A5E9BC}"/>
              </a:ext>
            </a:extLst>
          </p:cNvPr>
          <p:cNvSpPr/>
          <p:nvPr/>
        </p:nvSpPr>
        <p:spPr>
          <a:xfrm>
            <a:off x="3756747" y="3042797"/>
            <a:ext cx="5537300" cy="219161"/>
          </a:xfrm>
          <a:prstGeom prst="rect">
            <a:avLst/>
          </a:prstGeom>
          <a:gradFill flip="none" rotWithShape="1">
            <a:gsLst>
              <a:gs pos="15000">
                <a:srgbClr val="FF0000">
                  <a:alpha val="50196"/>
                </a:srgbClr>
              </a:gs>
              <a:gs pos="0">
                <a:srgbClr val="FF0000"/>
              </a:gs>
              <a:gs pos="49000">
                <a:srgbClr val="00B0F0"/>
              </a:gs>
              <a:gs pos="100000">
                <a:srgbClr val="00B0F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2529897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9">
            <a:extLst>
              <a:ext uri="{FF2B5EF4-FFF2-40B4-BE49-F238E27FC236}">
                <a16:creationId xmlns:a16="http://schemas.microsoft.com/office/drawing/2014/main" id="{4E94BA9B-8FC5-17DF-A64A-9EBA59589B96}"/>
              </a:ext>
            </a:extLst>
          </p:cNvPr>
          <p:cNvCxnSpPr/>
          <p:nvPr/>
        </p:nvCxnSpPr>
        <p:spPr>
          <a:xfrm>
            <a:off x="2351992" y="3132800"/>
            <a:ext cx="6973361" cy="72923"/>
          </a:xfrm>
          <a:prstGeom prst="straightConnector1">
            <a:avLst/>
          </a:prstGeom>
          <a:noFill/>
          <a:ln w="9528" cap="flat">
            <a:solidFill>
              <a:srgbClr val="5B9BD5"/>
            </a:solidFill>
            <a:prstDash val="solid"/>
            <a:round/>
            <a:tailEnd type="arrow"/>
          </a:ln>
        </p:spPr>
      </p:cxnSp>
      <p:sp>
        <p:nvSpPr>
          <p:cNvPr id="6" name="Oval 5">
            <a:extLst>
              <a:ext uri="{FF2B5EF4-FFF2-40B4-BE49-F238E27FC236}">
                <a16:creationId xmlns:a16="http://schemas.microsoft.com/office/drawing/2014/main" id="{B403DBE4-20A5-0A7B-1AEB-22CF71E19714}"/>
              </a:ext>
            </a:extLst>
          </p:cNvPr>
          <p:cNvSpPr/>
          <p:nvPr/>
        </p:nvSpPr>
        <p:spPr>
          <a:xfrm>
            <a:off x="1903526" y="2843640"/>
            <a:ext cx="596902" cy="59690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7" name="Freeform: Shape 29">
            <a:extLst>
              <a:ext uri="{FF2B5EF4-FFF2-40B4-BE49-F238E27FC236}">
                <a16:creationId xmlns:a16="http://schemas.microsoft.com/office/drawing/2014/main" id="{AA70C033-C2F3-B212-5686-6BBAD8E3CEAD}"/>
              </a:ext>
            </a:extLst>
          </p:cNvPr>
          <p:cNvSpPr/>
          <p:nvPr/>
        </p:nvSpPr>
        <p:spPr>
          <a:xfrm>
            <a:off x="3764009" y="1246100"/>
            <a:ext cx="5895804" cy="1728737"/>
          </a:xfrm>
          <a:custGeom>
            <a:avLst/>
            <a:gdLst>
              <a:gd name="f0" fmla="val 10800000"/>
              <a:gd name="f1" fmla="val 5400000"/>
              <a:gd name="f2" fmla="val 180"/>
              <a:gd name="f3" fmla="val w"/>
              <a:gd name="f4" fmla="val h"/>
              <a:gd name="f5" fmla="val 0"/>
              <a:gd name="f6" fmla="val 6417733"/>
              <a:gd name="f7" fmla="val 975364"/>
              <a:gd name="f8" fmla="val 973667"/>
              <a:gd name="f9" fmla="val 752122"/>
              <a:gd name="f10" fmla="val 978606"/>
              <a:gd name="f11" fmla="val 1504244"/>
              <a:gd name="f12" fmla="val 983545"/>
              <a:gd name="f13" fmla="val 2573866"/>
              <a:gd name="f14" fmla="val 821267"/>
              <a:gd name="f15" fmla="val 3643488"/>
              <a:gd name="f16" fmla="val 658989"/>
              <a:gd name="f17" fmla="val 5682544"/>
              <a:gd name="f18" fmla="val 163689"/>
              <a:gd name="f19" fmla="+- 0 0 -90"/>
              <a:gd name="f20" fmla="*/ f3 1 6417733"/>
              <a:gd name="f21" fmla="*/ f4 1 975364"/>
              <a:gd name="f22" fmla="+- f7 0 f5"/>
              <a:gd name="f23" fmla="+- f6 0 f5"/>
              <a:gd name="f24" fmla="*/ f19 f0 1"/>
              <a:gd name="f25" fmla="*/ f23 1 6417733"/>
              <a:gd name="f26" fmla="*/ f22 1 975364"/>
              <a:gd name="f27" fmla="*/ 0 f23 1"/>
              <a:gd name="f28" fmla="*/ 973667 f22 1"/>
              <a:gd name="f29" fmla="*/ 2573866 f23 1"/>
              <a:gd name="f30" fmla="*/ 821267 f22 1"/>
              <a:gd name="f31" fmla="*/ 6417733 f23 1"/>
              <a:gd name="f32" fmla="*/ 0 f22 1"/>
              <a:gd name="f33" fmla="*/ f24 1 f2"/>
              <a:gd name="f34" fmla="*/ f27 1 6417733"/>
              <a:gd name="f35" fmla="*/ f28 1 975364"/>
              <a:gd name="f36" fmla="*/ f29 1 6417733"/>
              <a:gd name="f37" fmla="*/ f30 1 975364"/>
              <a:gd name="f38" fmla="*/ f31 1 6417733"/>
              <a:gd name="f39" fmla="*/ f32 1 975364"/>
              <a:gd name="f40" fmla="*/ f5 1 f25"/>
              <a:gd name="f41" fmla="*/ f6 1 f25"/>
              <a:gd name="f42" fmla="*/ f5 1 f26"/>
              <a:gd name="f43" fmla="*/ f7 1 f26"/>
              <a:gd name="f44" fmla="+- f33 0 f1"/>
              <a:gd name="f45" fmla="*/ f34 1 f25"/>
              <a:gd name="f46" fmla="*/ f35 1 f26"/>
              <a:gd name="f47" fmla="*/ f36 1 f25"/>
              <a:gd name="f48" fmla="*/ f37 1 f26"/>
              <a:gd name="f49" fmla="*/ f38 1 f25"/>
              <a:gd name="f50" fmla="*/ f39 1 f26"/>
              <a:gd name="f51" fmla="*/ f40 f20 1"/>
              <a:gd name="f52" fmla="*/ f41 f20 1"/>
              <a:gd name="f53" fmla="*/ f43 f21 1"/>
              <a:gd name="f54" fmla="*/ f42 f21 1"/>
              <a:gd name="f55" fmla="*/ f45 f20 1"/>
              <a:gd name="f56" fmla="*/ f46 f21 1"/>
              <a:gd name="f57" fmla="*/ f47 f20 1"/>
              <a:gd name="f58" fmla="*/ f48 f21 1"/>
              <a:gd name="f59" fmla="*/ f49 f20 1"/>
              <a:gd name="f60" fmla="*/ f50 f21 1"/>
            </a:gdLst>
            <a:ahLst/>
            <a:cxnLst>
              <a:cxn ang="3cd4">
                <a:pos x="hc" y="t"/>
              </a:cxn>
              <a:cxn ang="0">
                <a:pos x="r" y="vc"/>
              </a:cxn>
              <a:cxn ang="cd4">
                <a:pos x="hc" y="b"/>
              </a:cxn>
              <a:cxn ang="cd2">
                <a:pos x="l" y="vc"/>
              </a:cxn>
              <a:cxn ang="f44">
                <a:pos x="f55" y="f56"/>
              </a:cxn>
              <a:cxn ang="f44">
                <a:pos x="f57" y="f58"/>
              </a:cxn>
              <a:cxn ang="f44">
                <a:pos x="f59" y="f60"/>
              </a:cxn>
            </a:cxnLst>
            <a:rect l="f51" t="f54" r="f52" b="f53"/>
            <a:pathLst>
              <a:path w="6417733" h="975364">
                <a:moveTo>
                  <a:pt x="f5" y="f8"/>
                </a:moveTo>
                <a:cubicBezTo>
                  <a:pt x="f9" y="f10"/>
                  <a:pt x="f11" y="f12"/>
                  <a:pt x="f13" y="f14"/>
                </a:cubicBezTo>
                <a:cubicBezTo>
                  <a:pt x="f15" y="f16"/>
                  <a:pt x="f17" y="f18"/>
                  <a:pt x="f6" y="f5"/>
                </a:cubicBezTo>
              </a:path>
            </a:pathLst>
          </a:custGeom>
          <a:noFill/>
          <a:ln w="3172" cap="flat">
            <a:solidFill>
              <a:srgbClr val="4472C4"/>
            </a:solidFill>
            <a:prstDash val="solid"/>
            <a:miter/>
          </a:ln>
          <a:effectLst>
            <a:glow rad="228600">
              <a:schemeClr val="accent4">
                <a:satMod val="175000"/>
                <a:alpha val="40000"/>
              </a:schemeClr>
            </a:glo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sp>
        <p:nvSpPr>
          <p:cNvPr id="8" name="Freeform: Shape 31">
            <a:extLst>
              <a:ext uri="{FF2B5EF4-FFF2-40B4-BE49-F238E27FC236}">
                <a16:creationId xmlns:a16="http://schemas.microsoft.com/office/drawing/2014/main" id="{90B0EBE5-250D-E8C7-3F91-DFA4326349BC}"/>
              </a:ext>
            </a:extLst>
          </p:cNvPr>
          <p:cNvSpPr/>
          <p:nvPr/>
        </p:nvSpPr>
        <p:spPr>
          <a:xfrm flipV="1">
            <a:off x="3231453" y="3521456"/>
            <a:ext cx="6434669" cy="1998677"/>
          </a:xfrm>
          <a:custGeom>
            <a:avLst/>
            <a:gdLst>
              <a:gd name="f0" fmla="val 10800000"/>
              <a:gd name="f1" fmla="val 5400000"/>
              <a:gd name="f2" fmla="val 180"/>
              <a:gd name="f3" fmla="val w"/>
              <a:gd name="f4" fmla="val h"/>
              <a:gd name="f5" fmla="val 0"/>
              <a:gd name="f6" fmla="val 6417733"/>
              <a:gd name="f7" fmla="val 975364"/>
              <a:gd name="f8" fmla="val 973667"/>
              <a:gd name="f9" fmla="val 752122"/>
              <a:gd name="f10" fmla="val 978606"/>
              <a:gd name="f11" fmla="val 1504244"/>
              <a:gd name="f12" fmla="val 983545"/>
              <a:gd name="f13" fmla="val 2573866"/>
              <a:gd name="f14" fmla="val 821267"/>
              <a:gd name="f15" fmla="val 3643488"/>
              <a:gd name="f16" fmla="val 658989"/>
              <a:gd name="f17" fmla="val 5682544"/>
              <a:gd name="f18" fmla="val 163689"/>
              <a:gd name="f19" fmla="+- 0 0 -90"/>
              <a:gd name="f20" fmla="*/ f3 1 6417733"/>
              <a:gd name="f21" fmla="*/ f4 1 975364"/>
              <a:gd name="f22" fmla="+- f7 0 f5"/>
              <a:gd name="f23" fmla="+- f6 0 f5"/>
              <a:gd name="f24" fmla="*/ f19 f0 1"/>
              <a:gd name="f25" fmla="*/ f23 1 6417733"/>
              <a:gd name="f26" fmla="*/ f22 1 975364"/>
              <a:gd name="f27" fmla="*/ 0 f23 1"/>
              <a:gd name="f28" fmla="*/ 973667 f22 1"/>
              <a:gd name="f29" fmla="*/ 2573866 f23 1"/>
              <a:gd name="f30" fmla="*/ 821267 f22 1"/>
              <a:gd name="f31" fmla="*/ 6417733 f23 1"/>
              <a:gd name="f32" fmla="*/ 0 f22 1"/>
              <a:gd name="f33" fmla="*/ f24 1 f2"/>
              <a:gd name="f34" fmla="*/ f27 1 6417733"/>
              <a:gd name="f35" fmla="*/ f28 1 975364"/>
              <a:gd name="f36" fmla="*/ f29 1 6417733"/>
              <a:gd name="f37" fmla="*/ f30 1 975364"/>
              <a:gd name="f38" fmla="*/ f31 1 6417733"/>
              <a:gd name="f39" fmla="*/ f32 1 975364"/>
              <a:gd name="f40" fmla="*/ f5 1 f25"/>
              <a:gd name="f41" fmla="*/ f6 1 f25"/>
              <a:gd name="f42" fmla="*/ f5 1 f26"/>
              <a:gd name="f43" fmla="*/ f7 1 f26"/>
              <a:gd name="f44" fmla="+- f33 0 f1"/>
              <a:gd name="f45" fmla="*/ f34 1 f25"/>
              <a:gd name="f46" fmla="*/ f35 1 f26"/>
              <a:gd name="f47" fmla="*/ f36 1 f25"/>
              <a:gd name="f48" fmla="*/ f37 1 f26"/>
              <a:gd name="f49" fmla="*/ f38 1 f25"/>
              <a:gd name="f50" fmla="*/ f39 1 f26"/>
              <a:gd name="f51" fmla="*/ f40 f20 1"/>
              <a:gd name="f52" fmla="*/ f41 f20 1"/>
              <a:gd name="f53" fmla="*/ f43 f21 1"/>
              <a:gd name="f54" fmla="*/ f42 f21 1"/>
              <a:gd name="f55" fmla="*/ f45 f20 1"/>
              <a:gd name="f56" fmla="*/ f46 f21 1"/>
              <a:gd name="f57" fmla="*/ f47 f20 1"/>
              <a:gd name="f58" fmla="*/ f48 f21 1"/>
              <a:gd name="f59" fmla="*/ f49 f20 1"/>
              <a:gd name="f60" fmla="*/ f50 f21 1"/>
            </a:gdLst>
            <a:ahLst/>
            <a:cxnLst>
              <a:cxn ang="3cd4">
                <a:pos x="hc" y="t"/>
              </a:cxn>
              <a:cxn ang="0">
                <a:pos x="r" y="vc"/>
              </a:cxn>
              <a:cxn ang="cd4">
                <a:pos x="hc" y="b"/>
              </a:cxn>
              <a:cxn ang="cd2">
                <a:pos x="l" y="vc"/>
              </a:cxn>
              <a:cxn ang="f44">
                <a:pos x="f55" y="f56"/>
              </a:cxn>
              <a:cxn ang="f44">
                <a:pos x="f57" y="f58"/>
              </a:cxn>
              <a:cxn ang="f44">
                <a:pos x="f59" y="f60"/>
              </a:cxn>
            </a:cxnLst>
            <a:rect l="f51" t="f54" r="f52" b="f53"/>
            <a:pathLst>
              <a:path w="6417733" h="975364">
                <a:moveTo>
                  <a:pt x="f5" y="f8"/>
                </a:moveTo>
                <a:cubicBezTo>
                  <a:pt x="f9" y="f10"/>
                  <a:pt x="f11" y="f12"/>
                  <a:pt x="f13" y="f14"/>
                </a:cubicBezTo>
                <a:cubicBezTo>
                  <a:pt x="f15" y="f16"/>
                  <a:pt x="f17" y="f18"/>
                  <a:pt x="f6" y="f5"/>
                </a:cubicBezTo>
              </a:path>
            </a:pathLst>
          </a:custGeom>
          <a:noFill/>
          <a:ln w="12701" cap="flat">
            <a:solidFill>
              <a:srgbClr val="F6F8F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cxnSp>
        <p:nvCxnSpPr>
          <p:cNvPr id="11" name="Straight Connector 36">
            <a:extLst>
              <a:ext uri="{FF2B5EF4-FFF2-40B4-BE49-F238E27FC236}">
                <a16:creationId xmlns:a16="http://schemas.microsoft.com/office/drawing/2014/main" id="{F91EBE2A-B3BF-5623-F316-403A5689BDB2}"/>
              </a:ext>
            </a:extLst>
          </p:cNvPr>
          <p:cNvCxnSpPr/>
          <p:nvPr/>
        </p:nvCxnSpPr>
        <p:spPr>
          <a:xfrm>
            <a:off x="3731401" y="1774842"/>
            <a:ext cx="19047" cy="2715915"/>
          </a:xfrm>
          <a:prstGeom prst="straightConnector1">
            <a:avLst/>
          </a:prstGeom>
          <a:noFill/>
          <a:ln w="6345" cap="flat">
            <a:solidFill>
              <a:srgbClr val="4472C4"/>
            </a:solidFill>
            <a:custDash>
              <a:ds d="300173" sp="300173"/>
            </a:custDash>
            <a:miter/>
          </a:ln>
        </p:spPr>
      </p:cxnSp>
      <p:sp>
        <p:nvSpPr>
          <p:cNvPr id="13" name="Freeform: Shape 25">
            <a:extLst>
              <a:ext uri="{FF2B5EF4-FFF2-40B4-BE49-F238E27FC236}">
                <a16:creationId xmlns:a16="http://schemas.microsoft.com/office/drawing/2014/main" id="{A3D60676-BAFF-7AE7-9B46-60366DFE26C4}"/>
              </a:ext>
            </a:extLst>
          </p:cNvPr>
          <p:cNvSpPr/>
          <p:nvPr/>
        </p:nvSpPr>
        <p:spPr>
          <a:xfrm>
            <a:off x="3764009" y="1424856"/>
            <a:ext cx="5902104" cy="1628967"/>
          </a:xfrm>
          <a:custGeom>
            <a:avLst/>
            <a:gdLst>
              <a:gd name="f0" fmla="val 10800000"/>
              <a:gd name="f1" fmla="val 5400000"/>
              <a:gd name="f2" fmla="val 180"/>
              <a:gd name="f3" fmla="val w"/>
              <a:gd name="f4" fmla="val h"/>
              <a:gd name="f5" fmla="val 0"/>
              <a:gd name="f6" fmla="val 6417733"/>
              <a:gd name="f7" fmla="val 975364"/>
              <a:gd name="f8" fmla="val 973667"/>
              <a:gd name="f9" fmla="val 752122"/>
              <a:gd name="f10" fmla="val 978606"/>
              <a:gd name="f11" fmla="val 1504244"/>
              <a:gd name="f12" fmla="val 983545"/>
              <a:gd name="f13" fmla="val 2573866"/>
              <a:gd name="f14" fmla="val 821267"/>
              <a:gd name="f15" fmla="val 3643488"/>
              <a:gd name="f16" fmla="val 658989"/>
              <a:gd name="f17" fmla="val 5682544"/>
              <a:gd name="f18" fmla="val 163689"/>
              <a:gd name="f19" fmla="+- 0 0 -90"/>
              <a:gd name="f20" fmla="*/ f3 1 6417733"/>
              <a:gd name="f21" fmla="*/ f4 1 975364"/>
              <a:gd name="f22" fmla="+- f7 0 f5"/>
              <a:gd name="f23" fmla="+- f6 0 f5"/>
              <a:gd name="f24" fmla="*/ f19 f0 1"/>
              <a:gd name="f25" fmla="*/ f23 1 6417733"/>
              <a:gd name="f26" fmla="*/ f22 1 975364"/>
              <a:gd name="f27" fmla="*/ 0 f23 1"/>
              <a:gd name="f28" fmla="*/ 973667 f22 1"/>
              <a:gd name="f29" fmla="*/ 2573866 f23 1"/>
              <a:gd name="f30" fmla="*/ 821267 f22 1"/>
              <a:gd name="f31" fmla="*/ 6417733 f23 1"/>
              <a:gd name="f32" fmla="*/ 0 f22 1"/>
              <a:gd name="f33" fmla="*/ f24 1 f2"/>
              <a:gd name="f34" fmla="*/ f27 1 6417733"/>
              <a:gd name="f35" fmla="*/ f28 1 975364"/>
              <a:gd name="f36" fmla="*/ f29 1 6417733"/>
              <a:gd name="f37" fmla="*/ f30 1 975364"/>
              <a:gd name="f38" fmla="*/ f31 1 6417733"/>
              <a:gd name="f39" fmla="*/ f32 1 975364"/>
              <a:gd name="f40" fmla="*/ f5 1 f25"/>
              <a:gd name="f41" fmla="*/ f6 1 f25"/>
              <a:gd name="f42" fmla="*/ f5 1 f26"/>
              <a:gd name="f43" fmla="*/ f7 1 f26"/>
              <a:gd name="f44" fmla="+- f33 0 f1"/>
              <a:gd name="f45" fmla="*/ f34 1 f25"/>
              <a:gd name="f46" fmla="*/ f35 1 f26"/>
              <a:gd name="f47" fmla="*/ f36 1 f25"/>
              <a:gd name="f48" fmla="*/ f37 1 f26"/>
              <a:gd name="f49" fmla="*/ f38 1 f25"/>
              <a:gd name="f50" fmla="*/ f39 1 f26"/>
              <a:gd name="f51" fmla="*/ f40 f20 1"/>
              <a:gd name="f52" fmla="*/ f41 f20 1"/>
              <a:gd name="f53" fmla="*/ f43 f21 1"/>
              <a:gd name="f54" fmla="*/ f42 f21 1"/>
              <a:gd name="f55" fmla="*/ f45 f20 1"/>
              <a:gd name="f56" fmla="*/ f46 f21 1"/>
              <a:gd name="f57" fmla="*/ f47 f20 1"/>
              <a:gd name="f58" fmla="*/ f48 f21 1"/>
              <a:gd name="f59" fmla="*/ f49 f20 1"/>
              <a:gd name="f60" fmla="*/ f50 f21 1"/>
            </a:gdLst>
            <a:ahLst/>
            <a:cxnLst>
              <a:cxn ang="3cd4">
                <a:pos x="hc" y="t"/>
              </a:cxn>
              <a:cxn ang="0">
                <a:pos x="r" y="vc"/>
              </a:cxn>
              <a:cxn ang="cd4">
                <a:pos x="hc" y="b"/>
              </a:cxn>
              <a:cxn ang="cd2">
                <a:pos x="l" y="vc"/>
              </a:cxn>
              <a:cxn ang="f44">
                <a:pos x="f55" y="f56"/>
              </a:cxn>
              <a:cxn ang="f44">
                <a:pos x="f57" y="f58"/>
              </a:cxn>
              <a:cxn ang="f44">
                <a:pos x="f59" y="f60"/>
              </a:cxn>
            </a:cxnLst>
            <a:rect l="f51" t="f54" r="f52" b="f53"/>
            <a:pathLst>
              <a:path w="6417733" h="975364">
                <a:moveTo>
                  <a:pt x="f5" y="f8"/>
                </a:moveTo>
                <a:cubicBezTo>
                  <a:pt x="f9" y="f10"/>
                  <a:pt x="f11" y="f12"/>
                  <a:pt x="f13" y="f14"/>
                </a:cubicBezTo>
                <a:cubicBezTo>
                  <a:pt x="f15" y="f16"/>
                  <a:pt x="f17" y="f18"/>
                  <a:pt x="f6" y="f5"/>
                </a:cubicBezTo>
              </a:path>
            </a:pathLst>
          </a:custGeom>
          <a:noFill/>
          <a:ln w="38103" cap="flat">
            <a:solidFill>
              <a:srgbClr val="4472C4"/>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sp>
        <p:nvSpPr>
          <p:cNvPr id="14" name="Freeform: Shape 25">
            <a:extLst>
              <a:ext uri="{FF2B5EF4-FFF2-40B4-BE49-F238E27FC236}">
                <a16:creationId xmlns:a16="http://schemas.microsoft.com/office/drawing/2014/main" id="{338942B7-42F4-E107-98D0-9B5C6E558F19}"/>
              </a:ext>
            </a:extLst>
          </p:cNvPr>
          <p:cNvSpPr/>
          <p:nvPr/>
        </p:nvSpPr>
        <p:spPr>
          <a:xfrm flipV="1">
            <a:off x="3747705" y="3242720"/>
            <a:ext cx="5883066" cy="1616275"/>
          </a:xfrm>
          <a:custGeom>
            <a:avLst/>
            <a:gdLst>
              <a:gd name="f0" fmla="val 10800000"/>
              <a:gd name="f1" fmla="val 5400000"/>
              <a:gd name="f2" fmla="val 180"/>
              <a:gd name="f3" fmla="val w"/>
              <a:gd name="f4" fmla="val h"/>
              <a:gd name="f5" fmla="val 0"/>
              <a:gd name="f6" fmla="val 6417733"/>
              <a:gd name="f7" fmla="val 975364"/>
              <a:gd name="f8" fmla="val 973667"/>
              <a:gd name="f9" fmla="val 752122"/>
              <a:gd name="f10" fmla="val 978606"/>
              <a:gd name="f11" fmla="val 1504244"/>
              <a:gd name="f12" fmla="val 983545"/>
              <a:gd name="f13" fmla="val 2573866"/>
              <a:gd name="f14" fmla="val 821267"/>
              <a:gd name="f15" fmla="val 3643488"/>
              <a:gd name="f16" fmla="val 658989"/>
              <a:gd name="f17" fmla="val 5682544"/>
              <a:gd name="f18" fmla="val 163689"/>
              <a:gd name="f19" fmla="+- 0 0 -90"/>
              <a:gd name="f20" fmla="*/ f3 1 6417733"/>
              <a:gd name="f21" fmla="*/ f4 1 975364"/>
              <a:gd name="f22" fmla="+- f7 0 f5"/>
              <a:gd name="f23" fmla="+- f6 0 f5"/>
              <a:gd name="f24" fmla="*/ f19 f0 1"/>
              <a:gd name="f25" fmla="*/ f23 1 6417733"/>
              <a:gd name="f26" fmla="*/ f22 1 975364"/>
              <a:gd name="f27" fmla="*/ 0 f23 1"/>
              <a:gd name="f28" fmla="*/ 973667 f22 1"/>
              <a:gd name="f29" fmla="*/ 2573866 f23 1"/>
              <a:gd name="f30" fmla="*/ 821267 f22 1"/>
              <a:gd name="f31" fmla="*/ 6417733 f23 1"/>
              <a:gd name="f32" fmla="*/ 0 f22 1"/>
              <a:gd name="f33" fmla="*/ f24 1 f2"/>
              <a:gd name="f34" fmla="*/ f27 1 6417733"/>
              <a:gd name="f35" fmla="*/ f28 1 975364"/>
              <a:gd name="f36" fmla="*/ f29 1 6417733"/>
              <a:gd name="f37" fmla="*/ f30 1 975364"/>
              <a:gd name="f38" fmla="*/ f31 1 6417733"/>
              <a:gd name="f39" fmla="*/ f32 1 975364"/>
              <a:gd name="f40" fmla="*/ f5 1 f25"/>
              <a:gd name="f41" fmla="*/ f6 1 f25"/>
              <a:gd name="f42" fmla="*/ f5 1 f26"/>
              <a:gd name="f43" fmla="*/ f7 1 f26"/>
              <a:gd name="f44" fmla="+- f33 0 f1"/>
              <a:gd name="f45" fmla="*/ f34 1 f25"/>
              <a:gd name="f46" fmla="*/ f35 1 f26"/>
              <a:gd name="f47" fmla="*/ f36 1 f25"/>
              <a:gd name="f48" fmla="*/ f37 1 f26"/>
              <a:gd name="f49" fmla="*/ f38 1 f25"/>
              <a:gd name="f50" fmla="*/ f39 1 f26"/>
              <a:gd name="f51" fmla="*/ f40 f20 1"/>
              <a:gd name="f52" fmla="*/ f41 f20 1"/>
              <a:gd name="f53" fmla="*/ f43 f21 1"/>
              <a:gd name="f54" fmla="*/ f42 f21 1"/>
              <a:gd name="f55" fmla="*/ f45 f20 1"/>
              <a:gd name="f56" fmla="*/ f46 f21 1"/>
              <a:gd name="f57" fmla="*/ f47 f20 1"/>
              <a:gd name="f58" fmla="*/ f48 f21 1"/>
              <a:gd name="f59" fmla="*/ f49 f20 1"/>
              <a:gd name="f60" fmla="*/ f50 f21 1"/>
            </a:gdLst>
            <a:ahLst/>
            <a:cxnLst>
              <a:cxn ang="3cd4">
                <a:pos x="hc" y="t"/>
              </a:cxn>
              <a:cxn ang="0">
                <a:pos x="r" y="vc"/>
              </a:cxn>
              <a:cxn ang="cd4">
                <a:pos x="hc" y="b"/>
              </a:cxn>
              <a:cxn ang="cd2">
                <a:pos x="l" y="vc"/>
              </a:cxn>
              <a:cxn ang="f44">
                <a:pos x="f55" y="f56"/>
              </a:cxn>
              <a:cxn ang="f44">
                <a:pos x="f57" y="f58"/>
              </a:cxn>
              <a:cxn ang="f44">
                <a:pos x="f59" y="f60"/>
              </a:cxn>
            </a:cxnLst>
            <a:rect l="f51" t="f54" r="f52" b="f53"/>
            <a:pathLst>
              <a:path w="6417733" h="975364">
                <a:moveTo>
                  <a:pt x="f5" y="f8"/>
                </a:moveTo>
                <a:cubicBezTo>
                  <a:pt x="f9" y="f10"/>
                  <a:pt x="f11" y="f12"/>
                  <a:pt x="f13" y="f14"/>
                </a:cubicBezTo>
                <a:cubicBezTo>
                  <a:pt x="f15" y="f16"/>
                  <a:pt x="f17" y="f18"/>
                  <a:pt x="f6" y="f5"/>
                </a:cubicBezTo>
              </a:path>
            </a:pathLst>
          </a:custGeom>
          <a:noFill/>
          <a:ln w="38103" cap="flat">
            <a:solidFill>
              <a:srgbClr val="4472C4"/>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sp>
        <p:nvSpPr>
          <p:cNvPr id="15" name="TextBox 72">
            <a:extLst>
              <a:ext uri="{FF2B5EF4-FFF2-40B4-BE49-F238E27FC236}">
                <a16:creationId xmlns:a16="http://schemas.microsoft.com/office/drawing/2014/main" id="{9DD3C52A-C982-4735-A627-3D7490F8D0A7}"/>
              </a:ext>
            </a:extLst>
          </p:cNvPr>
          <p:cNvSpPr txBox="1"/>
          <p:nvPr/>
        </p:nvSpPr>
        <p:spPr>
          <a:xfrm>
            <a:off x="9268701" y="3264981"/>
            <a:ext cx="756748"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a:solidFill>
                  <a:srgbClr val="374151"/>
                </a:solidFill>
                <a:uFillTx/>
                <a:latin typeface="Segoe UI" pitchFamily="34"/>
                <a:ea typeface="Calibri" pitchFamily="34"/>
                <a:cs typeface="Times New Roman" pitchFamily="18"/>
              </a:rPr>
              <a:t>R</a:t>
            </a:r>
            <a:endParaRPr lang="en-GB" sz="1800" b="1" i="0" u="none" strike="noStrike" kern="1200" cap="none" spc="0" baseline="0">
              <a:solidFill>
                <a:srgbClr val="000000"/>
              </a:solidFill>
              <a:uFillTx/>
              <a:latin typeface="Calibri" pitchFamily="34"/>
              <a:ea typeface="Calibri" pitchFamily="34"/>
              <a:cs typeface="Times New Roman" pitchFamily="18"/>
            </a:endParaRPr>
          </a:p>
        </p:txBody>
      </p:sp>
      <p:sp>
        <p:nvSpPr>
          <p:cNvPr id="18" name="Freeform: Shape 25">
            <a:extLst>
              <a:ext uri="{FF2B5EF4-FFF2-40B4-BE49-F238E27FC236}">
                <a16:creationId xmlns:a16="http://schemas.microsoft.com/office/drawing/2014/main" id="{9E5FFC1A-95DB-4591-0086-EB356DB6F37E}"/>
              </a:ext>
            </a:extLst>
          </p:cNvPr>
          <p:cNvSpPr/>
          <p:nvPr/>
        </p:nvSpPr>
        <p:spPr>
          <a:xfrm flipV="1">
            <a:off x="3770421" y="3340935"/>
            <a:ext cx="5883066" cy="1616275"/>
          </a:xfrm>
          <a:custGeom>
            <a:avLst/>
            <a:gdLst>
              <a:gd name="f0" fmla="val 10800000"/>
              <a:gd name="f1" fmla="val 5400000"/>
              <a:gd name="f2" fmla="val 180"/>
              <a:gd name="f3" fmla="val w"/>
              <a:gd name="f4" fmla="val h"/>
              <a:gd name="f5" fmla="val 0"/>
              <a:gd name="f6" fmla="val 6417733"/>
              <a:gd name="f7" fmla="val 975364"/>
              <a:gd name="f8" fmla="val 973667"/>
              <a:gd name="f9" fmla="val 752122"/>
              <a:gd name="f10" fmla="val 978606"/>
              <a:gd name="f11" fmla="val 1504244"/>
              <a:gd name="f12" fmla="val 983545"/>
              <a:gd name="f13" fmla="val 2573866"/>
              <a:gd name="f14" fmla="val 821267"/>
              <a:gd name="f15" fmla="val 3643488"/>
              <a:gd name="f16" fmla="val 658989"/>
              <a:gd name="f17" fmla="val 5682544"/>
              <a:gd name="f18" fmla="val 163689"/>
              <a:gd name="f19" fmla="+- 0 0 -90"/>
              <a:gd name="f20" fmla="*/ f3 1 6417733"/>
              <a:gd name="f21" fmla="*/ f4 1 975364"/>
              <a:gd name="f22" fmla="+- f7 0 f5"/>
              <a:gd name="f23" fmla="+- f6 0 f5"/>
              <a:gd name="f24" fmla="*/ f19 f0 1"/>
              <a:gd name="f25" fmla="*/ f23 1 6417733"/>
              <a:gd name="f26" fmla="*/ f22 1 975364"/>
              <a:gd name="f27" fmla="*/ 0 f23 1"/>
              <a:gd name="f28" fmla="*/ 973667 f22 1"/>
              <a:gd name="f29" fmla="*/ 2573866 f23 1"/>
              <a:gd name="f30" fmla="*/ 821267 f22 1"/>
              <a:gd name="f31" fmla="*/ 6417733 f23 1"/>
              <a:gd name="f32" fmla="*/ 0 f22 1"/>
              <a:gd name="f33" fmla="*/ f24 1 f2"/>
              <a:gd name="f34" fmla="*/ f27 1 6417733"/>
              <a:gd name="f35" fmla="*/ f28 1 975364"/>
              <a:gd name="f36" fmla="*/ f29 1 6417733"/>
              <a:gd name="f37" fmla="*/ f30 1 975364"/>
              <a:gd name="f38" fmla="*/ f31 1 6417733"/>
              <a:gd name="f39" fmla="*/ f32 1 975364"/>
              <a:gd name="f40" fmla="*/ f5 1 f25"/>
              <a:gd name="f41" fmla="*/ f6 1 f25"/>
              <a:gd name="f42" fmla="*/ f5 1 f26"/>
              <a:gd name="f43" fmla="*/ f7 1 f26"/>
              <a:gd name="f44" fmla="+- f33 0 f1"/>
              <a:gd name="f45" fmla="*/ f34 1 f25"/>
              <a:gd name="f46" fmla="*/ f35 1 f26"/>
              <a:gd name="f47" fmla="*/ f36 1 f25"/>
              <a:gd name="f48" fmla="*/ f37 1 f26"/>
              <a:gd name="f49" fmla="*/ f38 1 f25"/>
              <a:gd name="f50" fmla="*/ f39 1 f26"/>
              <a:gd name="f51" fmla="*/ f40 f20 1"/>
              <a:gd name="f52" fmla="*/ f41 f20 1"/>
              <a:gd name="f53" fmla="*/ f43 f21 1"/>
              <a:gd name="f54" fmla="*/ f42 f21 1"/>
              <a:gd name="f55" fmla="*/ f45 f20 1"/>
              <a:gd name="f56" fmla="*/ f46 f21 1"/>
              <a:gd name="f57" fmla="*/ f47 f20 1"/>
              <a:gd name="f58" fmla="*/ f48 f21 1"/>
              <a:gd name="f59" fmla="*/ f49 f20 1"/>
              <a:gd name="f60" fmla="*/ f50 f21 1"/>
            </a:gdLst>
            <a:ahLst/>
            <a:cxnLst>
              <a:cxn ang="3cd4">
                <a:pos x="hc" y="t"/>
              </a:cxn>
              <a:cxn ang="0">
                <a:pos x="r" y="vc"/>
              </a:cxn>
              <a:cxn ang="cd4">
                <a:pos x="hc" y="b"/>
              </a:cxn>
              <a:cxn ang="cd2">
                <a:pos x="l" y="vc"/>
              </a:cxn>
              <a:cxn ang="f44">
                <a:pos x="f55" y="f56"/>
              </a:cxn>
              <a:cxn ang="f44">
                <a:pos x="f57" y="f58"/>
              </a:cxn>
              <a:cxn ang="f44">
                <a:pos x="f59" y="f60"/>
              </a:cxn>
            </a:cxnLst>
            <a:rect l="f51" t="f54" r="f52" b="f53"/>
            <a:pathLst>
              <a:path w="6417733" h="975364">
                <a:moveTo>
                  <a:pt x="f5" y="f8"/>
                </a:moveTo>
                <a:cubicBezTo>
                  <a:pt x="f9" y="f10"/>
                  <a:pt x="f11" y="f12"/>
                  <a:pt x="f13" y="f14"/>
                </a:cubicBezTo>
                <a:cubicBezTo>
                  <a:pt x="f15" y="f16"/>
                  <a:pt x="f17" y="f18"/>
                  <a:pt x="f6" y="f5"/>
                </a:cubicBezTo>
              </a:path>
            </a:pathLst>
          </a:custGeom>
          <a:noFill/>
          <a:ln w="3175" cap="flat">
            <a:solidFill>
              <a:srgbClr val="4472C4"/>
            </a:solidFill>
            <a:prstDash val="solid"/>
            <a:miter/>
          </a:ln>
          <a:effectLst>
            <a:glow rad="228600">
              <a:schemeClr val="accent4">
                <a:satMod val="175000"/>
                <a:alpha val="40000"/>
              </a:schemeClr>
            </a:glo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cxnSp>
        <p:nvCxnSpPr>
          <p:cNvPr id="42" name="Straight Connector 41">
            <a:extLst>
              <a:ext uri="{FF2B5EF4-FFF2-40B4-BE49-F238E27FC236}">
                <a16:creationId xmlns:a16="http://schemas.microsoft.com/office/drawing/2014/main" id="{C8FEAF6F-14FA-6FD8-87AF-3E23225F4DDF}"/>
              </a:ext>
            </a:extLst>
          </p:cNvPr>
          <p:cNvCxnSpPr>
            <a:cxnSpLocks/>
          </p:cNvCxnSpPr>
          <p:nvPr/>
        </p:nvCxnSpPr>
        <p:spPr>
          <a:xfrm>
            <a:off x="3756747" y="3023558"/>
            <a:ext cx="0" cy="242381"/>
          </a:xfrm>
          <a:prstGeom prst="line">
            <a:avLst/>
          </a:prstGeom>
          <a:ln w="76200"/>
        </p:spPr>
        <p:style>
          <a:lnRef idx="2">
            <a:schemeClr val="accent4"/>
          </a:lnRef>
          <a:fillRef idx="0">
            <a:schemeClr val="accent4"/>
          </a:fillRef>
          <a:effectRef idx="1">
            <a:schemeClr val="accent4"/>
          </a:effectRef>
          <a:fontRef idx="minor">
            <a:schemeClr val="tx1"/>
          </a:fontRef>
        </p:style>
      </p:cxnSp>
      <p:cxnSp>
        <p:nvCxnSpPr>
          <p:cNvPr id="3" name="Straight Arrow Connector 2">
            <a:extLst>
              <a:ext uri="{FF2B5EF4-FFF2-40B4-BE49-F238E27FC236}">
                <a16:creationId xmlns:a16="http://schemas.microsoft.com/office/drawing/2014/main" id="{4C875DC7-31D3-EA27-4BA3-0166FB7383A1}"/>
              </a:ext>
            </a:extLst>
          </p:cNvPr>
          <p:cNvCxnSpPr>
            <a:cxnSpLocks/>
          </p:cNvCxnSpPr>
          <p:nvPr/>
        </p:nvCxnSpPr>
        <p:spPr>
          <a:xfrm>
            <a:off x="2525887" y="3069168"/>
            <a:ext cx="1185541" cy="8634"/>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 name="Straight Arrow Connector 3">
            <a:extLst>
              <a:ext uri="{FF2B5EF4-FFF2-40B4-BE49-F238E27FC236}">
                <a16:creationId xmlns:a16="http://schemas.microsoft.com/office/drawing/2014/main" id="{93676146-FC56-6CAB-D83E-AECDB8D6D86F}"/>
              </a:ext>
            </a:extLst>
          </p:cNvPr>
          <p:cNvCxnSpPr>
            <a:cxnSpLocks/>
          </p:cNvCxnSpPr>
          <p:nvPr/>
        </p:nvCxnSpPr>
        <p:spPr>
          <a:xfrm>
            <a:off x="2552700" y="3142091"/>
            <a:ext cx="1158728"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3A0FA685-B3A4-7DB8-9079-80694084F5DD}"/>
              </a:ext>
            </a:extLst>
          </p:cNvPr>
          <p:cNvCxnSpPr>
            <a:cxnSpLocks/>
          </p:cNvCxnSpPr>
          <p:nvPr/>
        </p:nvCxnSpPr>
        <p:spPr>
          <a:xfrm>
            <a:off x="2552700" y="3203639"/>
            <a:ext cx="1162018"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2" name="Straight Arrow Connector 1">
            <a:extLst>
              <a:ext uri="{FF2B5EF4-FFF2-40B4-BE49-F238E27FC236}">
                <a16:creationId xmlns:a16="http://schemas.microsoft.com/office/drawing/2014/main" id="{EB6883BD-9640-7592-693A-3F515B121F4F}"/>
              </a:ext>
            </a:extLst>
          </p:cNvPr>
          <p:cNvCxnSpPr>
            <a:cxnSpLocks/>
            <a:endCxn id="18" idx="5"/>
          </p:cNvCxnSpPr>
          <p:nvPr/>
        </p:nvCxnSpPr>
        <p:spPr>
          <a:xfrm>
            <a:off x="2500428" y="3247867"/>
            <a:ext cx="3629428" cy="34842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82F4B82E-654F-989C-8E5F-EEBAED790112}"/>
              </a:ext>
            </a:extLst>
          </p:cNvPr>
          <p:cNvCxnSpPr>
            <a:cxnSpLocks/>
            <a:endCxn id="7" idx="5"/>
          </p:cNvCxnSpPr>
          <p:nvPr/>
        </p:nvCxnSpPr>
        <p:spPr>
          <a:xfrm flipV="1">
            <a:off x="2504712" y="2701715"/>
            <a:ext cx="3623841" cy="3051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46">
            <a:extLst>
              <a:ext uri="{FF2B5EF4-FFF2-40B4-BE49-F238E27FC236}">
                <a16:creationId xmlns:a16="http://schemas.microsoft.com/office/drawing/2014/main" id="{027B3C81-5418-F77F-1632-13D3BFB64DFE}"/>
              </a:ext>
            </a:extLst>
          </p:cNvPr>
          <p:cNvCxnSpPr>
            <a:cxnSpLocks/>
          </p:cNvCxnSpPr>
          <p:nvPr/>
        </p:nvCxnSpPr>
        <p:spPr>
          <a:xfrm>
            <a:off x="5052050" y="2978795"/>
            <a:ext cx="0" cy="184939"/>
          </a:xfrm>
          <a:prstGeom prst="straightConnector1">
            <a:avLst/>
          </a:prstGeom>
          <a:noFill/>
          <a:ln w="6345" cap="flat">
            <a:solidFill>
              <a:srgbClr val="000000"/>
            </a:solidFill>
            <a:prstDash val="solid"/>
            <a:miter/>
            <a:headEnd type="diamond" w="med" len="med"/>
            <a:tailEnd type="triangle" w="med" len="med"/>
          </a:ln>
        </p:spPr>
      </p:cxnSp>
    </p:spTree>
    <p:extLst>
      <p:ext uri="{BB962C8B-B14F-4D97-AF65-F5344CB8AC3E}">
        <p14:creationId xmlns:p14="http://schemas.microsoft.com/office/powerpoint/2010/main" val="37878034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rapezoid 25">
            <a:extLst>
              <a:ext uri="{FF2B5EF4-FFF2-40B4-BE49-F238E27FC236}">
                <a16:creationId xmlns:a16="http://schemas.microsoft.com/office/drawing/2014/main" id="{56B2B8EF-18D1-FB29-CFF1-56B8121B4660}"/>
              </a:ext>
            </a:extLst>
          </p:cNvPr>
          <p:cNvSpPr/>
          <p:nvPr/>
        </p:nvSpPr>
        <p:spPr>
          <a:xfrm rot="16200000">
            <a:off x="3504039" y="2763216"/>
            <a:ext cx="2270604" cy="1448009"/>
          </a:xfrm>
          <a:prstGeom prst="trapezoid">
            <a:avLst>
              <a:gd name="adj" fmla="val 44799"/>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p>
        </p:txBody>
      </p:sp>
      <p:sp>
        <p:nvSpPr>
          <p:cNvPr id="27" name="Trapezoid 26">
            <a:extLst>
              <a:ext uri="{FF2B5EF4-FFF2-40B4-BE49-F238E27FC236}">
                <a16:creationId xmlns:a16="http://schemas.microsoft.com/office/drawing/2014/main" id="{CAFEE6A6-23E7-2D5F-678A-1053785F76FD}"/>
              </a:ext>
            </a:extLst>
          </p:cNvPr>
          <p:cNvSpPr/>
          <p:nvPr/>
        </p:nvSpPr>
        <p:spPr>
          <a:xfrm rot="5400000">
            <a:off x="2867653" y="3212901"/>
            <a:ext cx="1488042" cy="548640"/>
          </a:xfrm>
          <a:prstGeom prst="trapezoid">
            <a:avLst>
              <a:gd name="adj" fmla="val 47211"/>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p>
        </p:txBody>
      </p:sp>
      <p:cxnSp>
        <p:nvCxnSpPr>
          <p:cNvPr id="28" name="Straight Connector 27">
            <a:extLst>
              <a:ext uri="{FF2B5EF4-FFF2-40B4-BE49-F238E27FC236}">
                <a16:creationId xmlns:a16="http://schemas.microsoft.com/office/drawing/2014/main" id="{704F7F75-BAC6-37D1-6D60-056A9D10C6B5}"/>
              </a:ext>
            </a:extLst>
          </p:cNvPr>
          <p:cNvCxnSpPr>
            <a:cxnSpLocks/>
          </p:cNvCxnSpPr>
          <p:nvPr/>
        </p:nvCxnSpPr>
        <p:spPr>
          <a:xfrm>
            <a:off x="3337354" y="2743200"/>
            <a:ext cx="0" cy="1488042"/>
          </a:xfrm>
          <a:prstGeom prst="line">
            <a:avLst/>
          </a:prstGeom>
          <a:ln w="127000">
            <a:solidFill>
              <a:srgbClr val="0070C0"/>
            </a:solidFill>
          </a:ln>
        </p:spPr>
        <p:style>
          <a:lnRef idx="2">
            <a:schemeClr val="accent4"/>
          </a:lnRef>
          <a:fillRef idx="0">
            <a:schemeClr val="accent4"/>
          </a:fillRef>
          <a:effectRef idx="1">
            <a:schemeClr val="accent4"/>
          </a:effectRef>
          <a:fontRef idx="minor">
            <a:schemeClr val="tx1"/>
          </a:fontRef>
        </p:style>
      </p:cxnSp>
      <p:cxnSp>
        <p:nvCxnSpPr>
          <p:cNvPr id="3" name="Straight Connector 2">
            <a:extLst>
              <a:ext uri="{FF2B5EF4-FFF2-40B4-BE49-F238E27FC236}">
                <a16:creationId xmlns:a16="http://schemas.microsoft.com/office/drawing/2014/main" id="{ED4EFBEC-EE1F-1877-02C2-EB988914983F}"/>
              </a:ext>
            </a:extLst>
          </p:cNvPr>
          <p:cNvCxnSpPr>
            <a:cxnSpLocks/>
          </p:cNvCxnSpPr>
          <p:nvPr/>
        </p:nvCxnSpPr>
        <p:spPr>
          <a:xfrm flipH="1">
            <a:off x="3337354" y="2446867"/>
            <a:ext cx="1751113" cy="296333"/>
          </a:xfrm>
          <a:prstGeom prst="line">
            <a:avLst/>
          </a:prstGeom>
        </p:spPr>
        <p:style>
          <a:lnRef idx="2">
            <a:schemeClr val="accent4"/>
          </a:lnRef>
          <a:fillRef idx="0">
            <a:schemeClr val="accent4"/>
          </a:fillRef>
          <a:effectRef idx="1">
            <a:schemeClr val="accent4"/>
          </a:effectRef>
          <a:fontRef idx="minor">
            <a:schemeClr val="tx1"/>
          </a:fontRef>
        </p:style>
      </p:cxnSp>
      <p:cxnSp>
        <p:nvCxnSpPr>
          <p:cNvPr id="8" name="Straight Connector 7">
            <a:extLst>
              <a:ext uri="{FF2B5EF4-FFF2-40B4-BE49-F238E27FC236}">
                <a16:creationId xmlns:a16="http://schemas.microsoft.com/office/drawing/2014/main" id="{9B5A333F-DBE1-50F6-DEE8-0CB460A6B16D}"/>
              </a:ext>
            </a:extLst>
          </p:cNvPr>
          <p:cNvCxnSpPr>
            <a:cxnSpLocks/>
          </p:cNvCxnSpPr>
          <p:nvPr/>
        </p:nvCxnSpPr>
        <p:spPr>
          <a:xfrm flipH="1" flipV="1">
            <a:off x="3337354" y="4231242"/>
            <a:ext cx="1751113" cy="296333"/>
          </a:xfrm>
          <a:prstGeom prst="line">
            <a:avLst/>
          </a:prstGeom>
        </p:spPr>
        <p:style>
          <a:lnRef idx="2">
            <a:schemeClr val="accent4"/>
          </a:lnRef>
          <a:fillRef idx="0">
            <a:schemeClr val="accent4"/>
          </a:fillRef>
          <a:effectRef idx="1">
            <a:schemeClr val="accent4"/>
          </a:effectRef>
          <a:fontRef idx="minor">
            <a:schemeClr val="tx1"/>
          </a:fontRef>
        </p:style>
      </p:cxnSp>
      <p:sp>
        <p:nvSpPr>
          <p:cNvPr id="2" name="TextBox 36">
            <a:extLst>
              <a:ext uri="{FF2B5EF4-FFF2-40B4-BE49-F238E27FC236}">
                <a16:creationId xmlns:a16="http://schemas.microsoft.com/office/drawing/2014/main" id="{03DFB4AE-C888-92E5-8870-76330B556BF4}"/>
              </a:ext>
            </a:extLst>
          </p:cNvPr>
          <p:cNvSpPr txBox="1"/>
          <p:nvPr/>
        </p:nvSpPr>
        <p:spPr>
          <a:xfrm>
            <a:off x="3337353" y="3039533"/>
            <a:ext cx="501631" cy="27699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200" b="1" i="0" u="none" strike="noStrike" kern="1200" cap="none" spc="0" baseline="0" dirty="0" err="1">
                <a:solidFill>
                  <a:srgbClr val="374151"/>
                </a:solidFill>
                <a:uFillTx/>
                <a:latin typeface="Segoe UI" pitchFamily="34"/>
                <a:ea typeface="Calibri" pitchFamily="34"/>
                <a:cs typeface="Times New Roman" pitchFamily="18"/>
              </a:rPr>
              <a:t>H</a:t>
            </a:r>
            <a:r>
              <a:rPr lang="en-GB" sz="1200" b="1" i="0" u="none" strike="noStrike" kern="1200" cap="none" spc="0" baseline="-25000" dirty="0" err="1">
                <a:solidFill>
                  <a:srgbClr val="374151"/>
                </a:solidFill>
                <a:uFillTx/>
                <a:latin typeface="Segoe UI" pitchFamily="34"/>
                <a:ea typeface="Calibri" pitchFamily="34"/>
                <a:cs typeface="Times New Roman" pitchFamily="18"/>
              </a:rPr>
              <a:t>rim</a:t>
            </a:r>
            <a:endParaRPr lang="en-GB" sz="1200" b="1" i="0" u="none" strike="noStrike" kern="1200" cap="none" spc="0" baseline="0" dirty="0">
              <a:solidFill>
                <a:srgbClr val="000000"/>
              </a:solidFill>
              <a:uFillTx/>
              <a:latin typeface="Calibri" pitchFamily="34"/>
              <a:ea typeface="Calibri" pitchFamily="34"/>
              <a:cs typeface="Times New Roman" pitchFamily="18"/>
            </a:endParaRPr>
          </a:p>
        </p:txBody>
      </p:sp>
      <p:cxnSp>
        <p:nvCxnSpPr>
          <p:cNvPr id="4" name="Straight Arrow Connector 46">
            <a:extLst>
              <a:ext uri="{FF2B5EF4-FFF2-40B4-BE49-F238E27FC236}">
                <a16:creationId xmlns:a16="http://schemas.microsoft.com/office/drawing/2014/main" id="{DE6BF55F-CBC5-57DC-4148-824161CDB44C}"/>
              </a:ext>
            </a:extLst>
          </p:cNvPr>
          <p:cNvCxnSpPr>
            <a:cxnSpLocks/>
            <a:endCxn id="27" idx="2"/>
          </p:cNvCxnSpPr>
          <p:nvPr/>
        </p:nvCxnSpPr>
        <p:spPr>
          <a:xfrm>
            <a:off x="3337354" y="2773762"/>
            <a:ext cx="0" cy="713459"/>
          </a:xfrm>
          <a:prstGeom prst="straightConnector1">
            <a:avLst/>
          </a:prstGeom>
          <a:noFill/>
          <a:ln w="6345" cap="flat">
            <a:solidFill>
              <a:srgbClr val="000000"/>
            </a:solidFill>
            <a:prstDash val="solid"/>
            <a:miter/>
            <a:headEnd type="arrow"/>
            <a:tailEnd type="arrow"/>
          </a:ln>
        </p:spPr>
      </p:cxnSp>
      <p:cxnSp>
        <p:nvCxnSpPr>
          <p:cNvPr id="5" name="Straight Connector 9">
            <a:extLst>
              <a:ext uri="{FF2B5EF4-FFF2-40B4-BE49-F238E27FC236}">
                <a16:creationId xmlns:a16="http://schemas.microsoft.com/office/drawing/2014/main" id="{0B2167B9-B184-3961-E014-832BAF96C627}"/>
              </a:ext>
            </a:extLst>
          </p:cNvPr>
          <p:cNvCxnSpPr/>
          <p:nvPr/>
        </p:nvCxnSpPr>
        <p:spPr>
          <a:xfrm>
            <a:off x="1876665" y="3479142"/>
            <a:ext cx="6973361" cy="72923"/>
          </a:xfrm>
          <a:prstGeom prst="straightConnector1">
            <a:avLst/>
          </a:prstGeom>
          <a:noFill/>
          <a:ln w="9528" cap="flat">
            <a:solidFill>
              <a:srgbClr val="5B9BD5"/>
            </a:solidFill>
            <a:prstDash val="solid"/>
            <a:round/>
            <a:tailEnd type="arrow"/>
          </a:ln>
        </p:spPr>
      </p:cxnSp>
    </p:spTree>
    <p:extLst>
      <p:ext uri="{BB962C8B-B14F-4D97-AF65-F5344CB8AC3E}">
        <p14:creationId xmlns:p14="http://schemas.microsoft.com/office/powerpoint/2010/main" val="34403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206C4858-960C-C230-AAA3-94F0205E9A03}"/>
              </a:ext>
            </a:extLst>
          </p:cNvPr>
          <p:cNvGraphicFramePr>
            <a:graphicFrameLocks noChangeAspect="1"/>
          </p:cNvGraphicFramePr>
          <p:nvPr>
            <p:extLst>
              <p:ext uri="{D42A27DB-BD31-4B8C-83A1-F6EECF244321}">
                <p14:modId xmlns:p14="http://schemas.microsoft.com/office/powerpoint/2010/main" val="436578464"/>
              </p:ext>
            </p:extLst>
          </p:nvPr>
        </p:nvGraphicFramePr>
        <p:xfrm>
          <a:off x="2460624" y="2224088"/>
          <a:ext cx="3724275" cy="2827888"/>
        </p:xfrm>
        <a:graphic>
          <a:graphicData uri="http://schemas.openxmlformats.org/presentationml/2006/ole">
            <mc:AlternateContent xmlns:mc="http://schemas.openxmlformats.org/markup-compatibility/2006">
              <mc:Choice xmlns:v="urn:schemas-microsoft-com:vml" Requires="v">
                <p:oleObj name="Bitmap Image" r:id="rId2" imgW="2216160" imgH="1682640" progId="PBrush">
                  <p:embed/>
                </p:oleObj>
              </mc:Choice>
              <mc:Fallback>
                <p:oleObj name="Bitmap Image" r:id="rId2" imgW="2216160" imgH="1682640" progId="PBrush">
                  <p:embed/>
                  <p:pic>
                    <p:nvPicPr>
                      <p:cNvPr id="0" name=""/>
                      <p:cNvPicPr/>
                      <p:nvPr/>
                    </p:nvPicPr>
                    <p:blipFill>
                      <a:blip r:embed="rId3"/>
                      <a:stretch>
                        <a:fillRect/>
                      </a:stretch>
                    </p:blipFill>
                    <p:spPr>
                      <a:xfrm>
                        <a:off x="2460624" y="2224088"/>
                        <a:ext cx="3724275" cy="2827888"/>
                      </a:xfrm>
                      <a:prstGeom prst="rect">
                        <a:avLst/>
                      </a:prstGeom>
                    </p:spPr>
                  </p:pic>
                </p:oleObj>
              </mc:Fallback>
            </mc:AlternateContent>
          </a:graphicData>
        </a:graphic>
      </p:graphicFrame>
    </p:spTree>
    <p:extLst>
      <p:ext uri="{BB962C8B-B14F-4D97-AF65-F5344CB8AC3E}">
        <p14:creationId xmlns:p14="http://schemas.microsoft.com/office/powerpoint/2010/main" val="13510396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9">
            <a:extLst>
              <a:ext uri="{FF2B5EF4-FFF2-40B4-BE49-F238E27FC236}">
                <a16:creationId xmlns:a16="http://schemas.microsoft.com/office/drawing/2014/main" id="{4E94BA9B-8FC5-17DF-A64A-9EBA59589B96}"/>
              </a:ext>
            </a:extLst>
          </p:cNvPr>
          <p:cNvCxnSpPr>
            <a:cxnSpLocks/>
          </p:cNvCxnSpPr>
          <p:nvPr/>
        </p:nvCxnSpPr>
        <p:spPr>
          <a:xfrm>
            <a:off x="2351992" y="3132800"/>
            <a:ext cx="8506508" cy="43436"/>
          </a:xfrm>
          <a:prstGeom prst="straightConnector1">
            <a:avLst/>
          </a:prstGeom>
          <a:noFill/>
          <a:ln w="9528" cap="flat">
            <a:solidFill>
              <a:srgbClr val="5B9BD5"/>
            </a:solidFill>
            <a:prstDash val="solid"/>
            <a:round/>
            <a:tailEnd type="arrow"/>
          </a:ln>
        </p:spPr>
      </p:cxnSp>
      <p:sp>
        <p:nvSpPr>
          <p:cNvPr id="6" name="Oval 5">
            <a:extLst>
              <a:ext uri="{FF2B5EF4-FFF2-40B4-BE49-F238E27FC236}">
                <a16:creationId xmlns:a16="http://schemas.microsoft.com/office/drawing/2014/main" id="{B403DBE4-20A5-0A7B-1AEB-22CF71E19714}"/>
              </a:ext>
            </a:extLst>
          </p:cNvPr>
          <p:cNvSpPr/>
          <p:nvPr/>
        </p:nvSpPr>
        <p:spPr>
          <a:xfrm>
            <a:off x="1903526" y="2843640"/>
            <a:ext cx="596902" cy="59690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7" name="Freeform: Shape 29">
            <a:extLst>
              <a:ext uri="{FF2B5EF4-FFF2-40B4-BE49-F238E27FC236}">
                <a16:creationId xmlns:a16="http://schemas.microsoft.com/office/drawing/2014/main" id="{AA70C033-C2F3-B212-5686-6BBAD8E3CEAD}"/>
              </a:ext>
            </a:extLst>
          </p:cNvPr>
          <p:cNvSpPr/>
          <p:nvPr/>
        </p:nvSpPr>
        <p:spPr>
          <a:xfrm>
            <a:off x="3764009" y="1246100"/>
            <a:ext cx="5895804" cy="1728737"/>
          </a:xfrm>
          <a:custGeom>
            <a:avLst/>
            <a:gdLst>
              <a:gd name="f0" fmla="val 10800000"/>
              <a:gd name="f1" fmla="val 5400000"/>
              <a:gd name="f2" fmla="val 180"/>
              <a:gd name="f3" fmla="val w"/>
              <a:gd name="f4" fmla="val h"/>
              <a:gd name="f5" fmla="val 0"/>
              <a:gd name="f6" fmla="val 6417733"/>
              <a:gd name="f7" fmla="val 975364"/>
              <a:gd name="f8" fmla="val 973667"/>
              <a:gd name="f9" fmla="val 752122"/>
              <a:gd name="f10" fmla="val 978606"/>
              <a:gd name="f11" fmla="val 1504244"/>
              <a:gd name="f12" fmla="val 983545"/>
              <a:gd name="f13" fmla="val 2573866"/>
              <a:gd name="f14" fmla="val 821267"/>
              <a:gd name="f15" fmla="val 3643488"/>
              <a:gd name="f16" fmla="val 658989"/>
              <a:gd name="f17" fmla="val 5682544"/>
              <a:gd name="f18" fmla="val 163689"/>
              <a:gd name="f19" fmla="+- 0 0 -90"/>
              <a:gd name="f20" fmla="*/ f3 1 6417733"/>
              <a:gd name="f21" fmla="*/ f4 1 975364"/>
              <a:gd name="f22" fmla="+- f7 0 f5"/>
              <a:gd name="f23" fmla="+- f6 0 f5"/>
              <a:gd name="f24" fmla="*/ f19 f0 1"/>
              <a:gd name="f25" fmla="*/ f23 1 6417733"/>
              <a:gd name="f26" fmla="*/ f22 1 975364"/>
              <a:gd name="f27" fmla="*/ 0 f23 1"/>
              <a:gd name="f28" fmla="*/ 973667 f22 1"/>
              <a:gd name="f29" fmla="*/ 2573866 f23 1"/>
              <a:gd name="f30" fmla="*/ 821267 f22 1"/>
              <a:gd name="f31" fmla="*/ 6417733 f23 1"/>
              <a:gd name="f32" fmla="*/ 0 f22 1"/>
              <a:gd name="f33" fmla="*/ f24 1 f2"/>
              <a:gd name="f34" fmla="*/ f27 1 6417733"/>
              <a:gd name="f35" fmla="*/ f28 1 975364"/>
              <a:gd name="f36" fmla="*/ f29 1 6417733"/>
              <a:gd name="f37" fmla="*/ f30 1 975364"/>
              <a:gd name="f38" fmla="*/ f31 1 6417733"/>
              <a:gd name="f39" fmla="*/ f32 1 975364"/>
              <a:gd name="f40" fmla="*/ f5 1 f25"/>
              <a:gd name="f41" fmla="*/ f6 1 f25"/>
              <a:gd name="f42" fmla="*/ f5 1 f26"/>
              <a:gd name="f43" fmla="*/ f7 1 f26"/>
              <a:gd name="f44" fmla="+- f33 0 f1"/>
              <a:gd name="f45" fmla="*/ f34 1 f25"/>
              <a:gd name="f46" fmla="*/ f35 1 f26"/>
              <a:gd name="f47" fmla="*/ f36 1 f25"/>
              <a:gd name="f48" fmla="*/ f37 1 f26"/>
              <a:gd name="f49" fmla="*/ f38 1 f25"/>
              <a:gd name="f50" fmla="*/ f39 1 f26"/>
              <a:gd name="f51" fmla="*/ f40 f20 1"/>
              <a:gd name="f52" fmla="*/ f41 f20 1"/>
              <a:gd name="f53" fmla="*/ f43 f21 1"/>
              <a:gd name="f54" fmla="*/ f42 f21 1"/>
              <a:gd name="f55" fmla="*/ f45 f20 1"/>
              <a:gd name="f56" fmla="*/ f46 f21 1"/>
              <a:gd name="f57" fmla="*/ f47 f20 1"/>
              <a:gd name="f58" fmla="*/ f48 f21 1"/>
              <a:gd name="f59" fmla="*/ f49 f20 1"/>
              <a:gd name="f60" fmla="*/ f50 f21 1"/>
            </a:gdLst>
            <a:ahLst/>
            <a:cxnLst>
              <a:cxn ang="3cd4">
                <a:pos x="hc" y="t"/>
              </a:cxn>
              <a:cxn ang="0">
                <a:pos x="r" y="vc"/>
              </a:cxn>
              <a:cxn ang="cd4">
                <a:pos x="hc" y="b"/>
              </a:cxn>
              <a:cxn ang="cd2">
                <a:pos x="l" y="vc"/>
              </a:cxn>
              <a:cxn ang="f44">
                <a:pos x="f55" y="f56"/>
              </a:cxn>
              <a:cxn ang="f44">
                <a:pos x="f57" y="f58"/>
              </a:cxn>
              <a:cxn ang="f44">
                <a:pos x="f59" y="f60"/>
              </a:cxn>
            </a:cxnLst>
            <a:rect l="f51" t="f54" r="f52" b="f53"/>
            <a:pathLst>
              <a:path w="6417733" h="975364">
                <a:moveTo>
                  <a:pt x="f5" y="f8"/>
                </a:moveTo>
                <a:cubicBezTo>
                  <a:pt x="f9" y="f10"/>
                  <a:pt x="f11" y="f12"/>
                  <a:pt x="f13" y="f14"/>
                </a:cubicBezTo>
                <a:cubicBezTo>
                  <a:pt x="f15" y="f16"/>
                  <a:pt x="f17" y="f18"/>
                  <a:pt x="f6" y="f5"/>
                </a:cubicBezTo>
              </a:path>
            </a:pathLst>
          </a:custGeom>
          <a:noFill/>
          <a:ln w="3172" cap="flat">
            <a:solidFill>
              <a:srgbClr val="4472C4"/>
            </a:solidFill>
            <a:prstDash val="solid"/>
            <a:miter/>
          </a:ln>
          <a:effectLst>
            <a:glow rad="228600">
              <a:schemeClr val="accent4">
                <a:satMod val="175000"/>
                <a:alpha val="40000"/>
              </a:schemeClr>
            </a:glo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sp>
        <p:nvSpPr>
          <p:cNvPr id="8" name="Freeform: Shape 31">
            <a:extLst>
              <a:ext uri="{FF2B5EF4-FFF2-40B4-BE49-F238E27FC236}">
                <a16:creationId xmlns:a16="http://schemas.microsoft.com/office/drawing/2014/main" id="{90B0EBE5-250D-E8C7-3F91-DFA4326349BC}"/>
              </a:ext>
            </a:extLst>
          </p:cNvPr>
          <p:cNvSpPr/>
          <p:nvPr/>
        </p:nvSpPr>
        <p:spPr>
          <a:xfrm flipV="1">
            <a:off x="3231453" y="3521456"/>
            <a:ext cx="6434669" cy="1998677"/>
          </a:xfrm>
          <a:custGeom>
            <a:avLst/>
            <a:gdLst>
              <a:gd name="f0" fmla="val 10800000"/>
              <a:gd name="f1" fmla="val 5400000"/>
              <a:gd name="f2" fmla="val 180"/>
              <a:gd name="f3" fmla="val w"/>
              <a:gd name="f4" fmla="val h"/>
              <a:gd name="f5" fmla="val 0"/>
              <a:gd name="f6" fmla="val 6417733"/>
              <a:gd name="f7" fmla="val 975364"/>
              <a:gd name="f8" fmla="val 973667"/>
              <a:gd name="f9" fmla="val 752122"/>
              <a:gd name="f10" fmla="val 978606"/>
              <a:gd name="f11" fmla="val 1504244"/>
              <a:gd name="f12" fmla="val 983545"/>
              <a:gd name="f13" fmla="val 2573866"/>
              <a:gd name="f14" fmla="val 821267"/>
              <a:gd name="f15" fmla="val 3643488"/>
              <a:gd name="f16" fmla="val 658989"/>
              <a:gd name="f17" fmla="val 5682544"/>
              <a:gd name="f18" fmla="val 163689"/>
              <a:gd name="f19" fmla="+- 0 0 -90"/>
              <a:gd name="f20" fmla="*/ f3 1 6417733"/>
              <a:gd name="f21" fmla="*/ f4 1 975364"/>
              <a:gd name="f22" fmla="+- f7 0 f5"/>
              <a:gd name="f23" fmla="+- f6 0 f5"/>
              <a:gd name="f24" fmla="*/ f19 f0 1"/>
              <a:gd name="f25" fmla="*/ f23 1 6417733"/>
              <a:gd name="f26" fmla="*/ f22 1 975364"/>
              <a:gd name="f27" fmla="*/ 0 f23 1"/>
              <a:gd name="f28" fmla="*/ 973667 f22 1"/>
              <a:gd name="f29" fmla="*/ 2573866 f23 1"/>
              <a:gd name="f30" fmla="*/ 821267 f22 1"/>
              <a:gd name="f31" fmla="*/ 6417733 f23 1"/>
              <a:gd name="f32" fmla="*/ 0 f22 1"/>
              <a:gd name="f33" fmla="*/ f24 1 f2"/>
              <a:gd name="f34" fmla="*/ f27 1 6417733"/>
              <a:gd name="f35" fmla="*/ f28 1 975364"/>
              <a:gd name="f36" fmla="*/ f29 1 6417733"/>
              <a:gd name="f37" fmla="*/ f30 1 975364"/>
              <a:gd name="f38" fmla="*/ f31 1 6417733"/>
              <a:gd name="f39" fmla="*/ f32 1 975364"/>
              <a:gd name="f40" fmla="*/ f5 1 f25"/>
              <a:gd name="f41" fmla="*/ f6 1 f25"/>
              <a:gd name="f42" fmla="*/ f5 1 f26"/>
              <a:gd name="f43" fmla="*/ f7 1 f26"/>
              <a:gd name="f44" fmla="+- f33 0 f1"/>
              <a:gd name="f45" fmla="*/ f34 1 f25"/>
              <a:gd name="f46" fmla="*/ f35 1 f26"/>
              <a:gd name="f47" fmla="*/ f36 1 f25"/>
              <a:gd name="f48" fmla="*/ f37 1 f26"/>
              <a:gd name="f49" fmla="*/ f38 1 f25"/>
              <a:gd name="f50" fmla="*/ f39 1 f26"/>
              <a:gd name="f51" fmla="*/ f40 f20 1"/>
              <a:gd name="f52" fmla="*/ f41 f20 1"/>
              <a:gd name="f53" fmla="*/ f43 f21 1"/>
              <a:gd name="f54" fmla="*/ f42 f21 1"/>
              <a:gd name="f55" fmla="*/ f45 f20 1"/>
              <a:gd name="f56" fmla="*/ f46 f21 1"/>
              <a:gd name="f57" fmla="*/ f47 f20 1"/>
              <a:gd name="f58" fmla="*/ f48 f21 1"/>
              <a:gd name="f59" fmla="*/ f49 f20 1"/>
              <a:gd name="f60" fmla="*/ f50 f21 1"/>
            </a:gdLst>
            <a:ahLst/>
            <a:cxnLst>
              <a:cxn ang="3cd4">
                <a:pos x="hc" y="t"/>
              </a:cxn>
              <a:cxn ang="0">
                <a:pos x="r" y="vc"/>
              </a:cxn>
              <a:cxn ang="cd4">
                <a:pos x="hc" y="b"/>
              </a:cxn>
              <a:cxn ang="cd2">
                <a:pos x="l" y="vc"/>
              </a:cxn>
              <a:cxn ang="f44">
                <a:pos x="f55" y="f56"/>
              </a:cxn>
              <a:cxn ang="f44">
                <a:pos x="f57" y="f58"/>
              </a:cxn>
              <a:cxn ang="f44">
                <a:pos x="f59" y="f60"/>
              </a:cxn>
            </a:cxnLst>
            <a:rect l="f51" t="f54" r="f52" b="f53"/>
            <a:pathLst>
              <a:path w="6417733" h="975364">
                <a:moveTo>
                  <a:pt x="f5" y="f8"/>
                </a:moveTo>
                <a:cubicBezTo>
                  <a:pt x="f9" y="f10"/>
                  <a:pt x="f11" y="f12"/>
                  <a:pt x="f13" y="f14"/>
                </a:cubicBezTo>
                <a:cubicBezTo>
                  <a:pt x="f15" y="f16"/>
                  <a:pt x="f17" y="f18"/>
                  <a:pt x="f6" y="f5"/>
                </a:cubicBezTo>
              </a:path>
            </a:pathLst>
          </a:custGeom>
          <a:noFill/>
          <a:ln w="12701" cap="flat">
            <a:solidFill>
              <a:srgbClr val="F6F8F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cxnSp>
        <p:nvCxnSpPr>
          <p:cNvPr id="11" name="Straight Connector 36">
            <a:extLst>
              <a:ext uri="{FF2B5EF4-FFF2-40B4-BE49-F238E27FC236}">
                <a16:creationId xmlns:a16="http://schemas.microsoft.com/office/drawing/2014/main" id="{F91EBE2A-B3BF-5623-F316-403A5689BDB2}"/>
              </a:ext>
            </a:extLst>
          </p:cNvPr>
          <p:cNvCxnSpPr/>
          <p:nvPr/>
        </p:nvCxnSpPr>
        <p:spPr>
          <a:xfrm>
            <a:off x="3731401" y="1774842"/>
            <a:ext cx="19047" cy="2715915"/>
          </a:xfrm>
          <a:prstGeom prst="straightConnector1">
            <a:avLst/>
          </a:prstGeom>
          <a:noFill/>
          <a:ln w="6345" cap="flat">
            <a:solidFill>
              <a:srgbClr val="4472C4"/>
            </a:solidFill>
            <a:custDash>
              <a:ds d="300173" sp="300173"/>
            </a:custDash>
            <a:miter/>
          </a:ln>
        </p:spPr>
      </p:cxnSp>
      <p:sp>
        <p:nvSpPr>
          <p:cNvPr id="13" name="Freeform: Shape 25">
            <a:extLst>
              <a:ext uri="{FF2B5EF4-FFF2-40B4-BE49-F238E27FC236}">
                <a16:creationId xmlns:a16="http://schemas.microsoft.com/office/drawing/2014/main" id="{A3D60676-BAFF-7AE7-9B46-60366DFE26C4}"/>
              </a:ext>
            </a:extLst>
          </p:cNvPr>
          <p:cNvSpPr/>
          <p:nvPr/>
        </p:nvSpPr>
        <p:spPr>
          <a:xfrm>
            <a:off x="3764009" y="1424856"/>
            <a:ext cx="5902104" cy="1628967"/>
          </a:xfrm>
          <a:custGeom>
            <a:avLst/>
            <a:gdLst>
              <a:gd name="f0" fmla="val 10800000"/>
              <a:gd name="f1" fmla="val 5400000"/>
              <a:gd name="f2" fmla="val 180"/>
              <a:gd name="f3" fmla="val w"/>
              <a:gd name="f4" fmla="val h"/>
              <a:gd name="f5" fmla="val 0"/>
              <a:gd name="f6" fmla="val 6417733"/>
              <a:gd name="f7" fmla="val 975364"/>
              <a:gd name="f8" fmla="val 973667"/>
              <a:gd name="f9" fmla="val 752122"/>
              <a:gd name="f10" fmla="val 978606"/>
              <a:gd name="f11" fmla="val 1504244"/>
              <a:gd name="f12" fmla="val 983545"/>
              <a:gd name="f13" fmla="val 2573866"/>
              <a:gd name="f14" fmla="val 821267"/>
              <a:gd name="f15" fmla="val 3643488"/>
              <a:gd name="f16" fmla="val 658989"/>
              <a:gd name="f17" fmla="val 5682544"/>
              <a:gd name="f18" fmla="val 163689"/>
              <a:gd name="f19" fmla="+- 0 0 -90"/>
              <a:gd name="f20" fmla="*/ f3 1 6417733"/>
              <a:gd name="f21" fmla="*/ f4 1 975364"/>
              <a:gd name="f22" fmla="+- f7 0 f5"/>
              <a:gd name="f23" fmla="+- f6 0 f5"/>
              <a:gd name="f24" fmla="*/ f19 f0 1"/>
              <a:gd name="f25" fmla="*/ f23 1 6417733"/>
              <a:gd name="f26" fmla="*/ f22 1 975364"/>
              <a:gd name="f27" fmla="*/ 0 f23 1"/>
              <a:gd name="f28" fmla="*/ 973667 f22 1"/>
              <a:gd name="f29" fmla="*/ 2573866 f23 1"/>
              <a:gd name="f30" fmla="*/ 821267 f22 1"/>
              <a:gd name="f31" fmla="*/ 6417733 f23 1"/>
              <a:gd name="f32" fmla="*/ 0 f22 1"/>
              <a:gd name="f33" fmla="*/ f24 1 f2"/>
              <a:gd name="f34" fmla="*/ f27 1 6417733"/>
              <a:gd name="f35" fmla="*/ f28 1 975364"/>
              <a:gd name="f36" fmla="*/ f29 1 6417733"/>
              <a:gd name="f37" fmla="*/ f30 1 975364"/>
              <a:gd name="f38" fmla="*/ f31 1 6417733"/>
              <a:gd name="f39" fmla="*/ f32 1 975364"/>
              <a:gd name="f40" fmla="*/ f5 1 f25"/>
              <a:gd name="f41" fmla="*/ f6 1 f25"/>
              <a:gd name="f42" fmla="*/ f5 1 f26"/>
              <a:gd name="f43" fmla="*/ f7 1 f26"/>
              <a:gd name="f44" fmla="+- f33 0 f1"/>
              <a:gd name="f45" fmla="*/ f34 1 f25"/>
              <a:gd name="f46" fmla="*/ f35 1 f26"/>
              <a:gd name="f47" fmla="*/ f36 1 f25"/>
              <a:gd name="f48" fmla="*/ f37 1 f26"/>
              <a:gd name="f49" fmla="*/ f38 1 f25"/>
              <a:gd name="f50" fmla="*/ f39 1 f26"/>
              <a:gd name="f51" fmla="*/ f40 f20 1"/>
              <a:gd name="f52" fmla="*/ f41 f20 1"/>
              <a:gd name="f53" fmla="*/ f43 f21 1"/>
              <a:gd name="f54" fmla="*/ f42 f21 1"/>
              <a:gd name="f55" fmla="*/ f45 f20 1"/>
              <a:gd name="f56" fmla="*/ f46 f21 1"/>
              <a:gd name="f57" fmla="*/ f47 f20 1"/>
              <a:gd name="f58" fmla="*/ f48 f21 1"/>
              <a:gd name="f59" fmla="*/ f49 f20 1"/>
              <a:gd name="f60" fmla="*/ f50 f21 1"/>
            </a:gdLst>
            <a:ahLst/>
            <a:cxnLst>
              <a:cxn ang="3cd4">
                <a:pos x="hc" y="t"/>
              </a:cxn>
              <a:cxn ang="0">
                <a:pos x="r" y="vc"/>
              </a:cxn>
              <a:cxn ang="cd4">
                <a:pos x="hc" y="b"/>
              </a:cxn>
              <a:cxn ang="cd2">
                <a:pos x="l" y="vc"/>
              </a:cxn>
              <a:cxn ang="f44">
                <a:pos x="f55" y="f56"/>
              </a:cxn>
              <a:cxn ang="f44">
                <a:pos x="f57" y="f58"/>
              </a:cxn>
              <a:cxn ang="f44">
                <a:pos x="f59" y="f60"/>
              </a:cxn>
            </a:cxnLst>
            <a:rect l="f51" t="f54" r="f52" b="f53"/>
            <a:pathLst>
              <a:path w="6417733" h="975364">
                <a:moveTo>
                  <a:pt x="f5" y="f8"/>
                </a:moveTo>
                <a:cubicBezTo>
                  <a:pt x="f9" y="f10"/>
                  <a:pt x="f11" y="f12"/>
                  <a:pt x="f13" y="f14"/>
                </a:cubicBezTo>
                <a:cubicBezTo>
                  <a:pt x="f15" y="f16"/>
                  <a:pt x="f17" y="f18"/>
                  <a:pt x="f6" y="f5"/>
                </a:cubicBezTo>
              </a:path>
            </a:pathLst>
          </a:custGeom>
          <a:noFill/>
          <a:ln w="38103" cap="flat">
            <a:solidFill>
              <a:srgbClr val="4472C4"/>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sp>
        <p:nvSpPr>
          <p:cNvPr id="14" name="Freeform: Shape 25">
            <a:extLst>
              <a:ext uri="{FF2B5EF4-FFF2-40B4-BE49-F238E27FC236}">
                <a16:creationId xmlns:a16="http://schemas.microsoft.com/office/drawing/2014/main" id="{338942B7-42F4-E107-98D0-9B5C6E558F19}"/>
              </a:ext>
            </a:extLst>
          </p:cNvPr>
          <p:cNvSpPr/>
          <p:nvPr/>
        </p:nvSpPr>
        <p:spPr>
          <a:xfrm flipV="1">
            <a:off x="3747705" y="3242720"/>
            <a:ext cx="5883066" cy="1616275"/>
          </a:xfrm>
          <a:custGeom>
            <a:avLst/>
            <a:gdLst>
              <a:gd name="f0" fmla="val 10800000"/>
              <a:gd name="f1" fmla="val 5400000"/>
              <a:gd name="f2" fmla="val 180"/>
              <a:gd name="f3" fmla="val w"/>
              <a:gd name="f4" fmla="val h"/>
              <a:gd name="f5" fmla="val 0"/>
              <a:gd name="f6" fmla="val 6417733"/>
              <a:gd name="f7" fmla="val 975364"/>
              <a:gd name="f8" fmla="val 973667"/>
              <a:gd name="f9" fmla="val 752122"/>
              <a:gd name="f10" fmla="val 978606"/>
              <a:gd name="f11" fmla="val 1504244"/>
              <a:gd name="f12" fmla="val 983545"/>
              <a:gd name="f13" fmla="val 2573866"/>
              <a:gd name="f14" fmla="val 821267"/>
              <a:gd name="f15" fmla="val 3643488"/>
              <a:gd name="f16" fmla="val 658989"/>
              <a:gd name="f17" fmla="val 5682544"/>
              <a:gd name="f18" fmla="val 163689"/>
              <a:gd name="f19" fmla="+- 0 0 -90"/>
              <a:gd name="f20" fmla="*/ f3 1 6417733"/>
              <a:gd name="f21" fmla="*/ f4 1 975364"/>
              <a:gd name="f22" fmla="+- f7 0 f5"/>
              <a:gd name="f23" fmla="+- f6 0 f5"/>
              <a:gd name="f24" fmla="*/ f19 f0 1"/>
              <a:gd name="f25" fmla="*/ f23 1 6417733"/>
              <a:gd name="f26" fmla="*/ f22 1 975364"/>
              <a:gd name="f27" fmla="*/ 0 f23 1"/>
              <a:gd name="f28" fmla="*/ 973667 f22 1"/>
              <a:gd name="f29" fmla="*/ 2573866 f23 1"/>
              <a:gd name="f30" fmla="*/ 821267 f22 1"/>
              <a:gd name="f31" fmla="*/ 6417733 f23 1"/>
              <a:gd name="f32" fmla="*/ 0 f22 1"/>
              <a:gd name="f33" fmla="*/ f24 1 f2"/>
              <a:gd name="f34" fmla="*/ f27 1 6417733"/>
              <a:gd name="f35" fmla="*/ f28 1 975364"/>
              <a:gd name="f36" fmla="*/ f29 1 6417733"/>
              <a:gd name="f37" fmla="*/ f30 1 975364"/>
              <a:gd name="f38" fmla="*/ f31 1 6417733"/>
              <a:gd name="f39" fmla="*/ f32 1 975364"/>
              <a:gd name="f40" fmla="*/ f5 1 f25"/>
              <a:gd name="f41" fmla="*/ f6 1 f25"/>
              <a:gd name="f42" fmla="*/ f5 1 f26"/>
              <a:gd name="f43" fmla="*/ f7 1 f26"/>
              <a:gd name="f44" fmla="+- f33 0 f1"/>
              <a:gd name="f45" fmla="*/ f34 1 f25"/>
              <a:gd name="f46" fmla="*/ f35 1 f26"/>
              <a:gd name="f47" fmla="*/ f36 1 f25"/>
              <a:gd name="f48" fmla="*/ f37 1 f26"/>
              <a:gd name="f49" fmla="*/ f38 1 f25"/>
              <a:gd name="f50" fmla="*/ f39 1 f26"/>
              <a:gd name="f51" fmla="*/ f40 f20 1"/>
              <a:gd name="f52" fmla="*/ f41 f20 1"/>
              <a:gd name="f53" fmla="*/ f43 f21 1"/>
              <a:gd name="f54" fmla="*/ f42 f21 1"/>
              <a:gd name="f55" fmla="*/ f45 f20 1"/>
              <a:gd name="f56" fmla="*/ f46 f21 1"/>
              <a:gd name="f57" fmla="*/ f47 f20 1"/>
              <a:gd name="f58" fmla="*/ f48 f21 1"/>
              <a:gd name="f59" fmla="*/ f49 f20 1"/>
              <a:gd name="f60" fmla="*/ f50 f21 1"/>
            </a:gdLst>
            <a:ahLst/>
            <a:cxnLst>
              <a:cxn ang="3cd4">
                <a:pos x="hc" y="t"/>
              </a:cxn>
              <a:cxn ang="0">
                <a:pos x="r" y="vc"/>
              </a:cxn>
              <a:cxn ang="cd4">
                <a:pos x="hc" y="b"/>
              </a:cxn>
              <a:cxn ang="cd2">
                <a:pos x="l" y="vc"/>
              </a:cxn>
              <a:cxn ang="f44">
                <a:pos x="f55" y="f56"/>
              </a:cxn>
              <a:cxn ang="f44">
                <a:pos x="f57" y="f58"/>
              </a:cxn>
              <a:cxn ang="f44">
                <a:pos x="f59" y="f60"/>
              </a:cxn>
            </a:cxnLst>
            <a:rect l="f51" t="f54" r="f52" b="f53"/>
            <a:pathLst>
              <a:path w="6417733" h="975364">
                <a:moveTo>
                  <a:pt x="f5" y="f8"/>
                </a:moveTo>
                <a:cubicBezTo>
                  <a:pt x="f9" y="f10"/>
                  <a:pt x="f11" y="f12"/>
                  <a:pt x="f13" y="f14"/>
                </a:cubicBezTo>
                <a:cubicBezTo>
                  <a:pt x="f15" y="f16"/>
                  <a:pt x="f17" y="f18"/>
                  <a:pt x="f6" y="f5"/>
                </a:cubicBezTo>
              </a:path>
            </a:pathLst>
          </a:custGeom>
          <a:noFill/>
          <a:ln w="38103" cap="flat">
            <a:solidFill>
              <a:srgbClr val="4472C4"/>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sp>
        <p:nvSpPr>
          <p:cNvPr id="15" name="TextBox 72">
            <a:extLst>
              <a:ext uri="{FF2B5EF4-FFF2-40B4-BE49-F238E27FC236}">
                <a16:creationId xmlns:a16="http://schemas.microsoft.com/office/drawing/2014/main" id="{9DD3C52A-C982-4735-A627-3D7490F8D0A7}"/>
              </a:ext>
            </a:extLst>
          </p:cNvPr>
          <p:cNvSpPr txBox="1"/>
          <p:nvPr/>
        </p:nvSpPr>
        <p:spPr>
          <a:xfrm>
            <a:off x="10591387" y="3280728"/>
            <a:ext cx="756748"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a:solidFill>
                  <a:srgbClr val="374151"/>
                </a:solidFill>
                <a:uFillTx/>
                <a:latin typeface="Segoe UI" pitchFamily="34"/>
                <a:ea typeface="Calibri" pitchFamily="34"/>
                <a:cs typeface="Times New Roman" pitchFamily="18"/>
              </a:rPr>
              <a:t>R</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18" name="Freeform: Shape 25">
            <a:extLst>
              <a:ext uri="{FF2B5EF4-FFF2-40B4-BE49-F238E27FC236}">
                <a16:creationId xmlns:a16="http://schemas.microsoft.com/office/drawing/2014/main" id="{9E5FFC1A-95DB-4591-0086-EB356DB6F37E}"/>
              </a:ext>
            </a:extLst>
          </p:cNvPr>
          <p:cNvSpPr/>
          <p:nvPr/>
        </p:nvSpPr>
        <p:spPr>
          <a:xfrm flipV="1">
            <a:off x="3770421" y="3340935"/>
            <a:ext cx="5883066" cy="1616275"/>
          </a:xfrm>
          <a:custGeom>
            <a:avLst/>
            <a:gdLst>
              <a:gd name="f0" fmla="val 10800000"/>
              <a:gd name="f1" fmla="val 5400000"/>
              <a:gd name="f2" fmla="val 180"/>
              <a:gd name="f3" fmla="val w"/>
              <a:gd name="f4" fmla="val h"/>
              <a:gd name="f5" fmla="val 0"/>
              <a:gd name="f6" fmla="val 6417733"/>
              <a:gd name="f7" fmla="val 975364"/>
              <a:gd name="f8" fmla="val 973667"/>
              <a:gd name="f9" fmla="val 752122"/>
              <a:gd name="f10" fmla="val 978606"/>
              <a:gd name="f11" fmla="val 1504244"/>
              <a:gd name="f12" fmla="val 983545"/>
              <a:gd name="f13" fmla="val 2573866"/>
              <a:gd name="f14" fmla="val 821267"/>
              <a:gd name="f15" fmla="val 3643488"/>
              <a:gd name="f16" fmla="val 658989"/>
              <a:gd name="f17" fmla="val 5682544"/>
              <a:gd name="f18" fmla="val 163689"/>
              <a:gd name="f19" fmla="+- 0 0 -90"/>
              <a:gd name="f20" fmla="*/ f3 1 6417733"/>
              <a:gd name="f21" fmla="*/ f4 1 975364"/>
              <a:gd name="f22" fmla="+- f7 0 f5"/>
              <a:gd name="f23" fmla="+- f6 0 f5"/>
              <a:gd name="f24" fmla="*/ f19 f0 1"/>
              <a:gd name="f25" fmla="*/ f23 1 6417733"/>
              <a:gd name="f26" fmla="*/ f22 1 975364"/>
              <a:gd name="f27" fmla="*/ 0 f23 1"/>
              <a:gd name="f28" fmla="*/ 973667 f22 1"/>
              <a:gd name="f29" fmla="*/ 2573866 f23 1"/>
              <a:gd name="f30" fmla="*/ 821267 f22 1"/>
              <a:gd name="f31" fmla="*/ 6417733 f23 1"/>
              <a:gd name="f32" fmla="*/ 0 f22 1"/>
              <a:gd name="f33" fmla="*/ f24 1 f2"/>
              <a:gd name="f34" fmla="*/ f27 1 6417733"/>
              <a:gd name="f35" fmla="*/ f28 1 975364"/>
              <a:gd name="f36" fmla="*/ f29 1 6417733"/>
              <a:gd name="f37" fmla="*/ f30 1 975364"/>
              <a:gd name="f38" fmla="*/ f31 1 6417733"/>
              <a:gd name="f39" fmla="*/ f32 1 975364"/>
              <a:gd name="f40" fmla="*/ f5 1 f25"/>
              <a:gd name="f41" fmla="*/ f6 1 f25"/>
              <a:gd name="f42" fmla="*/ f5 1 f26"/>
              <a:gd name="f43" fmla="*/ f7 1 f26"/>
              <a:gd name="f44" fmla="+- f33 0 f1"/>
              <a:gd name="f45" fmla="*/ f34 1 f25"/>
              <a:gd name="f46" fmla="*/ f35 1 f26"/>
              <a:gd name="f47" fmla="*/ f36 1 f25"/>
              <a:gd name="f48" fmla="*/ f37 1 f26"/>
              <a:gd name="f49" fmla="*/ f38 1 f25"/>
              <a:gd name="f50" fmla="*/ f39 1 f26"/>
              <a:gd name="f51" fmla="*/ f40 f20 1"/>
              <a:gd name="f52" fmla="*/ f41 f20 1"/>
              <a:gd name="f53" fmla="*/ f43 f21 1"/>
              <a:gd name="f54" fmla="*/ f42 f21 1"/>
              <a:gd name="f55" fmla="*/ f45 f20 1"/>
              <a:gd name="f56" fmla="*/ f46 f21 1"/>
              <a:gd name="f57" fmla="*/ f47 f20 1"/>
              <a:gd name="f58" fmla="*/ f48 f21 1"/>
              <a:gd name="f59" fmla="*/ f49 f20 1"/>
              <a:gd name="f60" fmla="*/ f50 f21 1"/>
            </a:gdLst>
            <a:ahLst/>
            <a:cxnLst>
              <a:cxn ang="3cd4">
                <a:pos x="hc" y="t"/>
              </a:cxn>
              <a:cxn ang="0">
                <a:pos x="r" y="vc"/>
              </a:cxn>
              <a:cxn ang="cd4">
                <a:pos x="hc" y="b"/>
              </a:cxn>
              <a:cxn ang="cd2">
                <a:pos x="l" y="vc"/>
              </a:cxn>
              <a:cxn ang="f44">
                <a:pos x="f55" y="f56"/>
              </a:cxn>
              <a:cxn ang="f44">
                <a:pos x="f57" y="f58"/>
              </a:cxn>
              <a:cxn ang="f44">
                <a:pos x="f59" y="f60"/>
              </a:cxn>
            </a:cxnLst>
            <a:rect l="f51" t="f54" r="f52" b="f53"/>
            <a:pathLst>
              <a:path w="6417733" h="975364">
                <a:moveTo>
                  <a:pt x="f5" y="f8"/>
                </a:moveTo>
                <a:cubicBezTo>
                  <a:pt x="f9" y="f10"/>
                  <a:pt x="f11" y="f12"/>
                  <a:pt x="f13" y="f14"/>
                </a:cubicBezTo>
                <a:cubicBezTo>
                  <a:pt x="f15" y="f16"/>
                  <a:pt x="f17" y="f18"/>
                  <a:pt x="f6" y="f5"/>
                </a:cubicBezTo>
              </a:path>
            </a:pathLst>
          </a:custGeom>
          <a:noFill/>
          <a:ln w="3175" cap="flat">
            <a:solidFill>
              <a:srgbClr val="4472C4"/>
            </a:solidFill>
            <a:prstDash val="solid"/>
            <a:miter/>
          </a:ln>
          <a:effectLst>
            <a:glow rad="228600">
              <a:schemeClr val="accent4">
                <a:satMod val="175000"/>
                <a:alpha val="40000"/>
              </a:schemeClr>
            </a:glo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cxnSp>
        <p:nvCxnSpPr>
          <p:cNvPr id="42" name="Straight Connector 41">
            <a:extLst>
              <a:ext uri="{FF2B5EF4-FFF2-40B4-BE49-F238E27FC236}">
                <a16:creationId xmlns:a16="http://schemas.microsoft.com/office/drawing/2014/main" id="{C8FEAF6F-14FA-6FD8-87AF-3E23225F4DDF}"/>
              </a:ext>
            </a:extLst>
          </p:cNvPr>
          <p:cNvCxnSpPr>
            <a:cxnSpLocks/>
          </p:cNvCxnSpPr>
          <p:nvPr/>
        </p:nvCxnSpPr>
        <p:spPr>
          <a:xfrm>
            <a:off x="3756747" y="3023558"/>
            <a:ext cx="0" cy="242381"/>
          </a:xfrm>
          <a:prstGeom prst="line">
            <a:avLst/>
          </a:prstGeom>
          <a:ln w="28575">
            <a:solidFill>
              <a:srgbClr val="0070C0"/>
            </a:solidFill>
          </a:ln>
        </p:spPr>
        <p:style>
          <a:lnRef idx="2">
            <a:schemeClr val="accent4"/>
          </a:lnRef>
          <a:fillRef idx="0">
            <a:schemeClr val="accent4"/>
          </a:fillRef>
          <a:effectRef idx="1">
            <a:schemeClr val="accent4"/>
          </a:effectRef>
          <a:fontRef idx="minor">
            <a:schemeClr val="tx1"/>
          </a:fontRef>
        </p:style>
      </p:cxnSp>
      <p:cxnSp>
        <p:nvCxnSpPr>
          <p:cNvPr id="4" name="Straight Arrow Connector 3">
            <a:extLst>
              <a:ext uri="{FF2B5EF4-FFF2-40B4-BE49-F238E27FC236}">
                <a16:creationId xmlns:a16="http://schemas.microsoft.com/office/drawing/2014/main" id="{A56ABDDD-BB67-DEDA-8886-D9B41CD1BC69}"/>
              </a:ext>
            </a:extLst>
          </p:cNvPr>
          <p:cNvCxnSpPr>
            <a:cxnSpLocks/>
          </p:cNvCxnSpPr>
          <p:nvPr/>
        </p:nvCxnSpPr>
        <p:spPr>
          <a:xfrm flipH="1" flipV="1">
            <a:off x="9515086" y="3174256"/>
            <a:ext cx="185351" cy="1164"/>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7B37DC9B-1FB8-64C6-28DD-057C81A16DB6}"/>
              </a:ext>
            </a:extLst>
          </p:cNvPr>
          <p:cNvCxnSpPr>
            <a:cxnSpLocks/>
          </p:cNvCxnSpPr>
          <p:nvPr/>
        </p:nvCxnSpPr>
        <p:spPr>
          <a:xfrm flipH="1" flipV="1">
            <a:off x="8457035" y="3152036"/>
            <a:ext cx="595323" cy="16289"/>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C020A6F5-A312-8BA8-1276-61B5BA77B386}"/>
              </a:ext>
            </a:extLst>
          </p:cNvPr>
          <p:cNvCxnSpPr>
            <a:cxnSpLocks/>
          </p:cNvCxnSpPr>
          <p:nvPr/>
        </p:nvCxnSpPr>
        <p:spPr>
          <a:xfrm flipH="1" flipV="1">
            <a:off x="7058153" y="3168325"/>
            <a:ext cx="1021115" cy="1457"/>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ED4411BA-0308-7E73-6526-758E1A6F9005}"/>
              </a:ext>
            </a:extLst>
          </p:cNvPr>
          <p:cNvCxnSpPr>
            <a:cxnSpLocks/>
          </p:cNvCxnSpPr>
          <p:nvPr/>
        </p:nvCxnSpPr>
        <p:spPr>
          <a:xfrm flipH="1">
            <a:off x="4852694" y="3143755"/>
            <a:ext cx="1564168" cy="16565"/>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7" name="Arrow: Curved Right 26">
            <a:extLst>
              <a:ext uri="{FF2B5EF4-FFF2-40B4-BE49-F238E27FC236}">
                <a16:creationId xmlns:a16="http://schemas.microsoft.com/office/drawing/2014/main" id="{181C403A-470A-7C35-4D1E-86C52C2FABB2}"/>
              </a:ext>
            </a:extLst>
          </p:cNvPr>
          <p:cNvSpPr/>
          <p:nvPr/>
        </p:nvSpPr>
        <p:spPr>
          <a:xfrm>
            <a:off x="5314633" y="2974606"/>
            <a:ext cx="192896" cy="354863"/>
          </a:xfrm>
          <a:prstGeom prst="curvedRightArrow">
            <a:avLst>
              <a:gd name="adj1" fmla="val 0"/>
              <a:gd name="adj2" fmla="val 20406"/>
              <a:gd name="adj3" fmla="val 22059"/>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sp>
        <p:nvSpPr>
          <p:cNvPr id="28" name="Arrow: Curved Right 27">
            <a:extLst>
              <a:ext uri="{FF2B5EF4-FFF2-40B4-BE49-F238E27FC236}">
                <a16:creationId xmlns:a16="http://schemas.microsoft.com/office/drawing/2014/main" id="{389C502B-7E67-8BBB-9781-0290358F80B7}"/>
              </a:ext>
            </a:extLst>
          </p:cNvPr>
          <p:cNvSpPr/>
          <p:nvPr/>
        </p:nvSpPr>
        <p:spPr>
          <a:xfrm rot="10800000">
            <a:off x="5589388" y="2974604"/>
            <a:ext cx="191532" cy="354864"/>
          </a:xfrm>
          <a:prstGeom prst="curvedRightArrow">
            <a:avLst>
              <a:gd name="adj1" fmla="val 0"/>
              <a:gd name="adj2" fmla="val 20406"/>
              <a:gd name="adj3" fmla="val 22059"/>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sp>
        <p:nvSpPr>
          <p:cNvPr id="29" name="Arrow: Curved Right 28">
            <a:extLst>
              <a:ext uri="{FF2B5EF4-FFF2-40B4-BE49-F238E27FC236}">
                <a16:creationId xmlns:a16="http://schemas.microsoft.com/office/drawing/2014/main" id="{542D2D87-7351-ACF0-4C2F-BEDE049CC19F}"/>
              </a:ext>
            </a:extLst>
          </p:cNvPr>
          <p:cNvSpPr/>
          <p:nvPr/>
        </p:nvSpPr>
        <p:spPr>
          <a:xfrm>
            <a:off x="7402389" y="2415019"/>
            <a:ext cx="200080" cy="1441466"/>
          </a:xfrm>
          <a:prstGeom prst="curvedRightArrow">
            <a:avLst>
              <a:gd name="adj1" fmla="val 0"/>
              <a:gd name="adj2" fmla="val 36373"/>
              <a:gd name="adj3" fmla="val 22059"/>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sp>
        <p:nvSpPr>
          <p:cNvPr id="30" name="Arrow: Curved Right 29">
            <a:extLst>
              <a:ext uri="{FF2B5EF4-FFF2-40B4-BE49-F238E27FC236}">
                <a16:creationId xmlns:a16="http://schemas.microsoft.com/office/drawing/2014/main" id="{7DD73A7A-FC7A-A960-D1E8-3BF32CFFB793}"/>
              </a:ext>
            </a:extLst>
          </p:cNvPr>
          <p:cNvSpPr/>
          <p:nvPr/>
        </p:nvSpPr>
        <p:spPr>
          <a:xfrm rot="10800000">
            <a:off x="7708266" y="2397391"/>
            <a:ext cx="185352" cy="1443591"/>
          </a:xfrm>
          <a:prstGeom prst="curvedRightArrow">
            <a:avLst>
              <a:gd name="adj1" fmla="val 0"/>
              <a:gd name="adj2" fmla="val 68666"/>
              <a:gd name="adj3" fmla="val 22059"/>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spTree>
    <p:extLst>
      <p:ext uri="{BB962C8B-B14F-4D97-AF65-F5344CB8AC3E}">
        <p14:creationId xmlns:p14="http://schemas.microsoft.com/office/powerpoint/2010/main" val="27115630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6">
            <a:extLst>
              <a:ext uri="{FF2B5EF4-FFF2-40B4-BE49-F238E27FC236}">
                <a16:creationId xmlns:a16="http://schemas.microsoft.com/office/drawing/2014/main" id="{D04347BA-D374-F88F-18EA-183CA9C1E87A}"/>
              </a:ext>
            </a:extLst>
          </p:cNvPr>
          <p:cNvSpPr/>
          <p:nvPr/>
        </p:nvSpPr>
        <p:spPr>
          <a:xfrm>
            <a:off x="5001283" y="3585865"/>
            <a:ext cx="6487960" cy="2497738"/>
          </a:xfrm>
          <a:custGeom>
            <a:avLst/>
            <a:gdLst>
              <a:gd name="f0" fmla="val 10800000"/>
              <a:gd name="f1" fmla="val 5400000"/>
              <a:gd name="f2" fmla="val 180"/>
              <a:gd name="f3" fmla="val w"/>
              <a:gd name="f4" fmla="val h"/>
              <a:gd name="f5" fmla="val 0"/>
              <a:gd name="f6" fmla="val 6604000"/>
              <a:gd name="f7" fmla="val 2497737"/>
              <a:gd name="f8" fmla="val 4241800"/>
              <a:gd name="f9" fmla="val 1024537"/>
              <a:gd name="f10" fmla="val 3587750"/>
              <a:gd name="f11" fmla="val 613904"/>
              <a:gd name="f12" fmla="val 3386667"/>
              <a:gd name="f13" fmla="val 150354"/>
              <a:gd name="f14" fmla="val 2679700"/>
              <a:gd name="f15" fmla="val 33937"/>
              <a:gd name="f16" fmla="val 1972733"/>
              <a:gd name="f17" fmla="+- 0 0 82480"/>
              <a:gd name="f18" fmla="val 986366"/>
              <a:gd name="f19" fmla="val 121778"/>
              <a:gd name="f20" fmla="val 326037"/>
              <a:gd name="f21" fmla="+- 0 0 -90"/>
              <a:gd name="f22" fmla="*/ f3 1 6604000"/>
              <a:gd name="f23" fmla="*/ f4 1 2497737"/>
              <a:gd name="f24" fmla="+- f7 0 f5"/>
              <a:gd name="f25" fmla="+- f6 0 f5"/>
              <a:gd name="f26" fmla="*/ f21 f0 1"/>
              <a:gd name="f27" fmla="*/ f25 1 6604000"/>
              <a:gd name="f28" fmla="*/ f24 1 2497737"/>
              <a:gd name="f29" fmla="*/ 6604000 f25 1"/>
              <a:gd name="f30" fmla="*/ 2497737 f24 1"/>
              <a:gd name="f31" fmla="*/ 4241800 f25 1"/>
              <a:gd name="f32" fmla="*/ 1024537 f24 1"/>
              <a:gd name="f33" fmla="*/ 2679700 f25 1"/>
              <a:gd name="f34" fmla="*/ 33937 f24 1"/>
              <a:gd name="f35" fmla="*/ 0 f25 1"/>
              <a:gd name="f36" fmla="*/ 326037 f24 1"/>
              <a:gd name="f37" fmla="*/ f26 1 f2"/>
              <a:gd name="f38" fmla="*/ f29 1 6604000"/>
              <a:gd name="f39" fmla="*/ f30 1 2497737"/>
              <a:gd name="f40" fmla="*/ f31 1 6604000"/>
              <a:gd name="f41" fmla="*/ f32 1 2497737"/>
              <a:gd name="f42" fmla="*/ f33 1 6604000"/>
              <a:gd name="f43" fmla="*/ f34 1 2497737"/>
              <a:gd name="f44" fmla="*/ f35 1 6604000"/>
              <a:gd name="f45" fmla="*/ f36 1 2497737"/>
              <a:gd name="f46" fmla="*/ f5 1 f27"/>
              <a:gd name="f47" fmla="*/ f6 1 f27"/>
              <a:gd name="f48" fmla="*/ f5 1 f28"/>
              <a:gd name="f49" fmla="*/ f7 1 f28"/>
              <a:gd name="f50" fmla="+- f37 0 f1"/>
              <a:gd name="f51" fmla="*/ f38 1 f27"/>
              <a:gd name="f52" fmla="*/ f39 1 f28"/>
              <a:gd name="f53" fmla="*/ f40 1 f27"/>
              <a:gd name="f54" fmla="*/ f41 1 f28"/>
              <a:gd name="f55" fmla="*/ f42 1 f27"/>
              <a:gd name="f56" fmla="*/ f43 1 f28"/>
              <a:gd name="f57" fmla="*/ f44 1 f27"/>
              <a:gd name="f58" fmla="*/ f45 1 f28"/>
              <a:gd name="f59" fmla="*/ f46 f22 1"/>
              <a:gd name="f60" fmla="*/ f47 f22 1"/>
              <a:gd name="f61" fmla="*/ f49 f23 1"/>
              <a:gd name="f62" fmla="*/ f48 f23 1"/>
              <a:gd name="f63" fmla="*/ f51 f22 1"/>
              <a:gd name="f64" fmla="*/ f52 f23 1"/>
              <a:gd name="f65" fmla="*/ f53 f22 1"/>
              <a:gd name="f66" fmla="*/ f54 f23 1"/>
              <a:gd name="f67" fmla="*/ f55 f22 1"/>
              <a:gd name="f68" fmla="*/ f56 f23 1"/>
              <a:gd name="f69" fmla="*/ f57 f22 1"/>
              <a:gd name="f70" fmla="*/ f58 f23 1"/>
            </a:gdLst>
            <a:ahLst/>
            <a:cxnLst>
              <a:cxn ang="3cd4">
                <a:pos x="hc" y="t"/>
              </a:cxn>
              <a:cxn ang="0">
                <a:pos x="r" y="vc"/>
              </a:cxn>
              <a:cxn ang="cd4">
                <a:pos x="hc" y="b"/>
              </a:cxn>
              <a:cxn ang="cd2">
                <a:pos x="l" y="vc"/>
              </a:cxn>
              <a:cxn ang="f50">
                <a:pos x="f63" y="f64"/>
              </a:cxn>
              <a:cxn ang="f50">
                <a:pos x="f65" y="f66"/>
              </a:cxn>
              <a:cxn ang="f50">
                <a:pos x="f67" y="f68"/>
              </a:cxn>
              <a:cxn ang="f50">
                <a:pos x="f69" y="f70"/>
              </a:cxn>
            </a:cxnLst>
            <a:rect l="f59" t="f62" r="f60" b="f61"/>
            <a:pathLst>
              <a:path w="6604000" h="2497737">
                <a:moveTo>
                  <a:pt x="f6" y="f7"/>
                </a:moveTo>
                <a:lnTo>
                  <a:pt x="f8" y="f9"/>
                </a:lnTo>
                <a:cubicBezTo>
                  <a:pt x="f10" y="f11"/>
                  <a:pt x="f12" y="f13"/>
                  <a:pt x="f14" y="f15"/>
                </a:cubicBezTo>
                <a:cubicBezTo>
                  <a:pt x="f16" y="f17"/>
                  <a:pt x="f18" y="f19"/>
                  <a:pt x="f5" y="f20"/>
                </a:cubicBezTo>
              </a:path>
            </a:pathLst>
          </a:custGeom>
          <a:noFill/>
          <a:ln w="38103"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6" name="Freeform: Shape 7">
            <a:extLst>
              <a:ext uri="{FF2B5EF4-FFF2-40B4-BE49-F238E27FC236}">
                <a16:creationId xmlns:a16="http://schemas.microsoft.com/office/drawing/2014/main" id="{149A05E7-490C-A9BE-240D-2A5A8E1F0603}"/>
              </a:ext>
            </a:extLst>
          </p:cNvPr>
          <p:cNvSpPr/>
          <p:nvPr/>
        </p:nvSpPr>
        <p:spPr>
          <a:xfrm flipV="1">
            <a:off x="5014893" y="686889"/>
            <a:ext cx="6487969" cy="2497738"/>
          </a:xfrm>
          <a:custGeom>
            <a:avLst/>
            <a:gdLst>
              <a:gd name="f0" fmla="val 10800000"/>
              <a:gd name="f1" fmla="val 5400000"/>
              <a:gd name="f2" fmla="val 180"/>
              <a:gd name="f3" fmla="val w"/>
              <a:gd name="f4" fmla="val h"/>
              <a:gd name="f5" fmla="val 0"/>
              <a:gd name="f6" fmla="val 6604000"/>
              <a:gd name="f7" fmla="val 2497737"/>
              <a:gd name="f8" fmla="val 4241800"/>
              <a:gd name="f9" fmla="val 1024537"/>
              <a:gd name="f10" fmla="val 3587750"/>
              <a:gd name="f11" fmla="val 613904"/>
              <a:gd name="f12" fmla="val 3386667"/>
              <a:gd name="f13" fmla="val 150354"/>
              <a:gd name="f14" fmla="val 2679700"/>
              <a:gd name="f15" fmla="val 33937"/>
              <a:gd name="f16" fmla="val 1972733"/>
              <a:gd name="f17" fmla="+- 0 0 82480"/>
              <a:gd name="f18" fmla="val 986366"/>
              <a:gd name="f19" fmla="val 121778"/>
              <a:gd name="f20" fmla="val 326037"/>
              <a:gd name="f21" fmla="+- 0 0 -90"/>
              <a:gd name="f22" fmla="*/ f3 1 6604000"/>
              <a:gd name="f23" fmla="*/ f4 1 2497737"/>
              <a:gd name="f24" fmla="+- f7 0 f5"/>
              <a:gd name="f25" fmla="+- f6 0 f5"/>
              <a:gd name="f26" fmla="*/ f21 f0 1"/>
              <a:gd name="f27" fmla="*/ f25 1 6604000"/>
              <a:gd name="f28" fmla="*/ f24 1 2497737"/>
              <a:gd name="f29" fmla="*/ 6604000 f25 1"/>
              <a:gd name="f30" fmla="*/ 2497737 f24 1"/>
              <a:gd name="f31" fmla="*/ 4241800 f25 1"/>
              <a:gd name="f32" fmla="*/ 1024537 f24 1"/>
              <a:gd name="f33" fmla="*/ 2679700 f25 1"/>
              <a:gd name="f34" fmla="*/ 33937 f24 1"/>
              <a:gd name="f35" fmla="*/ 0 f25 1"/>
              <a:gd name="f36" fmla="*/ 326037 f24 1"/>
              <a:gd name="f37" fmla="*/ f26 1 f2"/>
              <a:gd name="f38" fmla="*/ f29 1 6604000"/>
              <a:gd name="f39" fmla="*/ f30 1 2497737"/>
              <a:gd name="f40" fmla="*/ f31 1 6604000"/>
              <a:gd name="f41" fmla="*/ f32 1 2497737"/>
              <a:gd name="f42" fmla="*/ f33 1 6604000"/>
              <a:gd name="f43" fmla="*/ f34 1 2497737"/>
              <a:gd name="f44" fmla="*/ f35 1 6604000"/>
              <a:gd name="f45" fmla="*/ f36 1 2497737"/>
              <a:gd name="f46" fmla="*/ f5 1 f27"/>
              <a:gd name="f47" fmla="*/ f6 1 f27"/>
              <a:gd name="f48" fmla="*/ f5 1 f28"/>
              <a:gd name="f49" fmla="*/ f7 1 f28"/>
              <a:gd name="f50" fmla="+- f37 0 f1"/>
              <a:gd name="f51" fmla="*/ f38 1 f27"/>
              <a:gd name="f52" fmla="*/ f39 1 f28"/>
              <a:gd name="f53" fmla="*/ f40 1 f27"/>
              <a:gd name="f54" fmla="*/ f41 1 f28"/>
              <a:gd name="f55" fmla="*/ f42 1 f27"/>
              <a:gd name="f56" fmla="*/ f43 1 f28"/>
              <a:gd name="f57" fmla="*/ f44 1 f27"/>
              <a:gd name="f58" fmla="*/ f45 1 f28"/>
              <a:gd name="f59" fmla="*/ f46 f22 1"/>
              <a:gd name="f60" fmla="*/ f47 f22 1"/>
              <a:gd name="f61" fmla="*/ f49 f23 1"/>
              <a:gd name="f62" fmla="*/ f48 f23 1"/>
              <a:gd name="f63" fmla="*/ f51 f22 1"/>
              <a:gd name="f64" fmla="*/ f52 f23 1"/>
              <a:gd name="f65" fmla="*/ f53 f22 1"/>
              <a:gd name="f66" fmla="*/ f54 f23 1"/>
              <a:gd name="f67" fmla="*/ f55 f22 1"/>
              <a:gd name="f68" fmla="*/ f56 f23 1"/>
              <a:gd name="f69" fmla="*/ f57 f22 1"/>
              <a:gd name="f70" fmla="*/ f58 f23 1"/>
            </a:gdLst>
            <a:ahLst/>
            <a:cxnLst>
              <a:cxn ang="3cd4">
                <a:pos x="hc" y="t"/>
              </a:cxn>
              <a:cxn ang="0">
                <a:pos x="r" y="vc"/>
              </a:cxn>
              <a:cxn ang="cd4">
                <a:pos x="hc" y="b"/>
              </a:cxn>
              <a:cxn ang="cd2">
                <a:pos x="l" y="vc"/>
              </a:cxn>
              <a:cxn ang="f50">
                <a:pos x="f63" y="f64"/>
              </a:cxn>
              <a:cxn ang="f50">
                <a:pos x="f65" y="f66"/>
              </a:cxn>
              <a:cxn ang="f50">
                <a:pos x="f67" y="f68"/>
              </a:cxn>
              <a:cxn ang="f50">
                <a:pos x="f69" y="f70"/>
              </a:cxn>
            </a:cxnLst>
            <a:rect l="f59" t="f62" r="f60" b="f61"/>
            <a:pathLst>
              <a:path w="6604000" h="2497737">
                <a:moveTo>
                  <a:pt x="f6" y="f7"/>
                </a:moveTo>
                <a:lnTo>
                  <a:pt x="f8" y="f9"/>
                </a:lnTo>
                <a:cubicBezTo>
                  <a:pt x="f10" y="f11"/>
                  <a:pt x="f12" y="f13"/>
                  <a:pt x="f14" y="f15"/>
                </a:cubicBezTo>
                <a:cubicBezTo>
                  <a:pt x="f16" y="f17"/>
                  <a:pt x="f18" y="f19"/>
                  <a:pt x="f5" y="f20"/>
                </a:cubicBezTo>
              </a:path>
            </a:pathLst>
          </a:custGeom>
          <a:noFill/>
          <a:ln w="38103"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cxnSp>
        <p:nvCxnSpPr>
          <p:cNvPr id="7" name="Straight Connector 9">
            <a:extLst>
              <a:ext uri="{FF2B5EF4-FFF2-40B4-BE49-F238E27FC236}">
                <a16:creationId xmlns:a16="http://schemas.microsoft.com/office/drawing/2014/main" id="{DF2441A4-AAAC-3B76-4FE4-7CC4BFB9C88E}"/>
              </a:ext>
            </a:extLst>
          </p:cNvPr>
          <p:cNvCxnSpPr/>
          <p:nvPr/>
        </p:nvCxnSpPr>
        <p:spPr>
          <a:xfrm flipV="1">
            <a:off x="2051054" y="3402171"/>
            <a:ext cx="9133502" cy="26829"/>
          </a:xfrm>
          <a:prstGeom prst="straightConnector1">
            <a:avLst/>
          </a:prstGeom>
          <a:noFill/>
          <a:ln w="9528" cap="flat">
            <a:solidFill>
              <a:srgbClr val="5B9BD5"/>
            </a:solidFill>
            <a:prstDash val="solid"/>
            <a:round/>
            <a:tailEnd type="arrow"/>
          </a:ln>
        </p:spPr>
      </p:cxnSp>
      <p:cxnSp>
        <p:nvCxnSpPr>
          <p:cNvPr id="8" name="Straight Connector 13">
            <a:extLst>
              <a:ext uri="{FF2B5EF4-FFF2-40B4-BE49-F238E27FC236}">
                <a16:creationId xmlns:a16="http://schemas.microsoft.com/office/drawing/2014/main" id="{37EB2E01-2415-E890-77B0-B34D9BD683A5}"/>
              </a:ext>
            </a:extLst>
          </p:cNvPr>
          <p:cNvCxnSpPr/>
          <p:nvPr/>
        </p:nvCxnSpPr>
        <p:spPr>
          <a:xfrm flipV="1">
            <a:off x="2051054" y="2256821"/>
            <a:ext cx="7085713" cy="1172179"/>
          </a:xfrm>
          <a:prstGeom prst="straightConnector1">
            <a:avLst/>
          </a:prstGeom>
          <a:noFill/>
          <a:ln w="19046" cap="flat">
            <a:solidFill>
              <a:srgbClr val="4472C4"/>
            </a:solidFill>
            <a:custDash>
              <a:ds d="300063" sp="300063"/>
            </a:custDash>
            <a:miter/>
          </a:ln>
        </p:spPr>
      </p:cxnSp>
      <p:cxnSp>
        <p:nvCxnSpPr>
          <p:cNvPr id="9" name="Straight Connector 16">
            <a:extLst>
              <a:ext uri="{FF2B5EF4-FFF2-40B4-BE49-F238E27FC236}">
                <a16:creationId xmlns:a16="http://schemas.microsoft.com/office/drawing/2014/main" id="{8CDA6C51-0930-EE86-3EC5-82996D1137A9}"/>
              </a:ext>
            </a:extLst>
          </p:cNvPr>
          <p:cNvCxnSpPr>
            <a:endCxn id="5" idx="5"/>
          </p:cNvCxnSpPr>
          <p:nvPr/>
        </p:nvCxnSpPr>
        <p:spPr>
          <a:xfrm>
            <a:off x="1974162" y="3416298"/>
            <a:ext cx="7194380" cy="1194097"/>
          </a:xfrm>
          <a:prstGeom prst="straightConnector1">
            <a:avLst/>
          </a:prstGeom>
          <a:noFill/>
          <a:ln w="19046" cap="flat">
            <a:solidFill>
              <a:srgbClr val="4472C4"/>
            </a:solidFill>
            <a:custDash>
              <a:ds d="300063" sp="300063"/>
            </a:custDash>
            <a:miter/>
          </a:ln>
        </p:spPr>
      </p:cxnSp>
      <p:cxnSp>
        <p:nvCxnSpPr>
          <p:cNvPr id="10" name="Straight Connector 21">
            <a:extLst>
              <a:ext uri="{FF2B5EF4-FFF2-40B4-BE49-F238E27FC236}">
                <a16:creationId xmlns:a16="http://schemas.microsoft.com/office/drawing/2014/main" id="{3A4BE799-D68E-E34E-0F95-D06A92471F63}"/>
              </a:ext>
            </a:extLst>
          </p:cNvPr>
          <p:cNvCxnSpPr/>
          <p:nvPr/>
        </p:nvCxnSpPr>
        <p:spPr>
          <a:xfrm>
            <a:off x="5001274" y="2946251"/>
            <a:ext cx="0" cy="965497"/>
          </a:xfrm>
          <a:prstGeom prst="straightConnector1">
            <a:avLst/>
          </a:prstGeom>
          <a:noFill/>
          <a:ln w="28575" cap="flat">
            <a:solidFill>
              <a:srgbClr val="4472C4"/>
            </a:solidFill>
            <a:prstDash val="solid"/>
            <a:miter/>
          </a:ln>
        </p:spPr>
      </p:cxnSp>
      <p:cxnSp>
        <p:nvCxnSpPr>
          <p:cNvPr id="11" name="Straight Connector 26">
            <a:extLst>
              <a:ext uri="{FF2B5EF4-FFF2-40B4-BE49-F238E27FC236}">
                <a16:creationId xmlns:a16="http://schemas.microsoft.com/office/drawing/2014/main" id="{A535D4A0-B822-4CB6-3819-9CB44C99F1E7}"/>
              </a:ext>
            </a:extLst>
          </p:cNvPr>
          <p:cNvCxnSpPr/>
          <p:nvPr/>
        </p:nvCxnSpPr>
        <p:spPr>
          <a:xfrm>
            <a:off x="5001274" y="1405167"/>
            <a:ext cx="0" cy="4022263"/>
          </a:xfrm>
          <a:prstGeom prst="straightConnector1">
            <a:avLst/>
          </a:prstGeom>
          <a:noFill/>
          <a:ln w="6345" cap="flat">
            <a:solidFill>
              <a:srgbClr val="4472C4"/>
            </a:solidFill>
            <a:custDash>
              <a:ds d="300173" sp="300173"/>
            </a:custDash>
            <a:miter/>
          </a:ln>
        </p:spPr>
      </p:cxnSp>
      <p:cxnSp>
        <p:nvCxnSpPr>
          <p:cNvPr id="12" name="Straight Connector 28">
            <a:extLst>
              <a:ext uri="{FF2B5EF4-FFF2-40B4-BE49-F238E27FC236}">
                <a16:creationId xmlns:a16="http://schemas.microsoft.com/office/drawing/2014/main" id="{03EABB61-1388-77E2-F10F-FE2E465D1910}"/>
              </a:ext>
            </a:extLst>
          </p:cNvPr>
          <p:cNvCxnSpPr/>
          <p:nvPr/>
        </p:nvCxnSpPr>
        <p:spPr>
          <a:xfrm>
            <a:off x="9136767" y="1210583"/>
            <a:ext cx="0" cy="4022263"/>
          </a:xfrm>
          <a:prstGeom prst="straightConnector1">
            <a:avLst/>
          </a:prstGeom>
          <a:noFill/>
          <a:ln w="6345" cap="flat">
            <a:solidFill>
              <a:srgbClr val="4472C4"/>
            </a:solidFill>
            <a:custDash>
              <a:ds d="300173" sp="300173"/>
            </a:custDash>
            <a:miter/>
          </a:ln>
        </p:spPr>
      </p:cxnSp>
      <p:sp>
        <p:nvSpPr>
          <p:cNvPr id="13" name="Oval 5">
            <a:extLst>
              <a:ext uri="{FF2B5EF4-FFF2-40B4-BE49-F238E27FC236}">
                <a16:creationId xmlns:a16="http://schemas.microsoft.com/office/drawing/2014/main" id="{CAEC15CC-37B1-BCA7-4A7E-9162A075FA31}"/>
              </a:ext>
            </a:extLst>
          </p:cNvPr>
          <p:cNvSpPr/>
          <p:nvPr/>
        </p:nvSpPr>
        <p:spPr>
          <a:xfrm>
            <a:off x="1752603" y="3130548"/>
            <a:ext cx="596902" cy="59690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14" name="Freeform: Shape 29">
            <a:extLst>
              <a:ext uri="{FF2B5EF4-FFF2-40B4-BE49-F238E27FC236}">
                <a16:creationId xmlns:a16="http://schemas.microsoft.com/office/drawing/2014/main" id="{D870582B-974A-C978-D9B8-394EBBBB4771}"/>
              </a:ext>
            </a:extLst>
          </p:cNvPr>
          <p:cNvSpPr/>
          <p:nvPr/>
        </p:nvSpPr>
        <p:spPr>
          <a:xfrm>
            <a:off x="5026657" y="3621005"/>
            <a:ext cx="6350389" cy="2443834"/>
          </a:xfrm>
          <a:custGeom>
            <a:avLst/>
            <a:gdLst>
              <a:gd name="f0" fmla="val 10800000"/>
              <a:gd name="f1" fmla="val 5400000"/>
              <a:gd name="f2" fmla="val 180"/>
              <a:gd name="f3" fmla="val w"/>
              <a:gd name="f4" fmla="val h"/>
              <a:gd name="f5" fmla="val 0"/>
              <a:gd name="f6" fmla="val 6604000"/>
              <a:gd name="f7" fmla="val 2497737"/>
              <a:gd name="f8" fmla="val 4241800"/>
              <a:gd name="f9" fmla="val 1024537"/>
              <a:gd name="f10" fmla="val 3587750"/>
              <a:gd name="f11" fmla="val 613904"/>
              <a:gd name="f12" fmla="val 3386667"/>
              <a:gd name="f13" fmla="val 150354"/>
              <a:gd name="f14" fmla="val 2679700"/>
              <a:gd name="f15" fmla="val 33937"/>
              <a:gd name="f16" fmla="val 1972733"/>
              <a:gd name="f17" fmla="+- 0 0 82480"/>
              <a:gd name="f18" fmla="val 986366"/>
              <a:gd name="f19" fmla="val 121778"/>
              <a:gd name="f20" fmla="val 326037"/>
              <a:gd name="f21" fmla="+- 0 0 -90"/>
              <a:gd name="f22" fmla="*/ f3 1 6604000"/>
              <a:gd name="f23" fmla="*/ f4 1 2497737"/>
              <a:gd name="f24" fmla="+- f7 0 f5"/>
              <a:gd name="f25" fmla="+- f6 0 f5"/>
              <a:gd name="f26" fmla="*/ f21 f0 1"/>
              <a:gd name="f27" fmla="*/ f25 1 6604000"/>
              <a:gd name="f28" fmla="*/ f24 1 2497737"/>
              <a:gd name="f29" fmla="*/ 6604000 f25 1"/>
              <a:gd name="f30" fmla="*/ 2497737 f24 1"/>
              <a:gd name="f31" fmla="*/ 4241800 f25 1"/>
              <a:gd name="f32" fmla="*/ 1024537 f24 1"/>
              <a:gd name="f33" fmla="*/ 2679700 f25 1"/>
              <a:gd name="f34" fmla="*/ 33937 f24 1"/>
              <a:gd name="f35" fmla="*/ 0 f25 1"/>
              <a:gd name="f36" fmla="*/ 326037 f24 1"/>
              <a:gd name="f37" fmla="*/ f26 1 f2"/>
              <a:gd name="f38" fmla="*/ f29 1 6604000"/>
              <a:gd name="f39" fmla="*/ f30 1 2497737"/>
              <a:gd name="f40" fmla="*/ f31 1 6604000"/>
              <a:gd name="f41" fmla="*/ f32 1 2497737"/>
              <a:gd name="f42" fmla="*/ f33 1 6604000"/>
              <a:gd name="f43" fmla="*/ f34 1 2497737"/>
              <a:gd name="f44" fmla="*/ f35 1 6604000"/>
              <a:gd name="f45" fmla="*/ f36 1 2497737"/>
              <a:gd name="f46" fmla="*/ f5 1 f27"/>
              <a:gd name="f47" fmla="*/ f6 1 f27"/>
              <a:gd name="f48" fmla="*/ f5 1 f28"/>
              <a:gd name="f49" fmla="*/ f7 1 f28"/>
              <a:gd name="f50" fmla="+- f37 0 f1"/>
              <a:gd name="f51" fmla="*/ f38 1 f27"/>
              <a:gd name="f52" fmla="*/ f39 1 f28"/>
              <a:gd name="f53" fmla="*/ f40 1 f27"/>
              <a:gd name="f54" fmla="*/ f41 1 f28"/>
              <a:gd name="f55" fmla="*/ f42 1 f27"/>
              <a:gd name="f56" fmla="*/ f43 1 f28"/>
              <a:gd name="f57" fmla="*/ f44 1 f27"/>
              <a:gd name="f58" fmla="*/ f45 1 f28"/>
              <a:gd name="f59" fmla="*/ f46 f22 1"/>
              <a:gd name="f60" fmla="*/ f47 f22 1"/>
              <a:gd name="f61" fmla="*/ f49 f23 1"/>
              <a:gd name="f62" fmla="*/ f48 f23 1"/>
              <a:gd name="f63" fmla="*/ f51 f22 1"/>
              <a:gd name="f64" fmla="*/ f52 f23 1"/>
              <a:gd name="f65" fmla="*/ f53 f22 1"/>
              <a:gd name="f66" fmla="*/ f54 f23 1"/>
              <a:gd name="f67" fmla="*/ f55 f22 1"/>
              <a:gd name="f68" fmla="*/ f56 f23 1"/>
              <a:gd name="f69" fmla="*/ f57 f22 1"/>
              <a:gd name="f70" fmla="*/ f58 f23 1"/>
            </a:gdLst>
            <a:ahLst/>
            <a:cxnLst>
              <a:cxn ang="3cd4">
                <a:pos x="hc" y="t"/>
              </a:cxn>
              <a:cxn ang="0">
                <a:pos x="r" y="vc"/>
              </a:cxn>
              <a:cxn ang="cd4">
                <a:pos x="hc" y="b"/>
              </a:cxn>
              <a:cxn ang="cd2">
                <a:pos x="l" y="vc"/>
              </a:cxn>
              <a:cxn ang="f50">
                <a:pos x="f63" y="f64"/>
              </a:cxn>
              <a:cxn ang="f50">
                <a:pos x="f65" y="f66"/>
              </a:cxn>
              <a:cxn ang="f50">
                <a:pos x="f67" y="f68"/>
              </a:cxn>
              <a:cxn ang="f50">
                <a:pos x="f69" y="f70"/>
              </a:cxn>
            </a:cxnLst>
            <a:rect l="f59" t="f62" r="f60" b="f61"/>
            <a:pathLst>
              <a:path w="6604000" h="2497737">
                <a:moveTo>
                  <a:pt x="f6" y="f7"/>
                </a:moveTo>
                <a:lnTo>
                  <a:pt x="f8" y="f9"/>
                </a:lnTo>
                <a:cubicBezTo>
                  <a:pt x="f10" y="f11"/>
                  <a:pt x="f12" y="f13"/>
                  <a:pt x="f14" y="f15"/>
                </a:cubicBezTo>
                <a:cubicBezTo>
                  <a:pt x="f16" y="f17"/>
                  <a:pt x="f18" y="f19"/>
                  <a:pt x="f5" y="f20"/>
                </a:cubicBezTo>
              </a:path>
            </a:pathLst>
          </a:custGeom>
          <a:noFill/>
          <a:ln w="38103" cap="flat">
            <a:solidFill>
              <a:srgbClr val="B4C7E7"/>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15" name="Freeform: Shape 30">
            <a:extLst>
              <a:ext uri="{FF2B5EF4-FFF2-40B4-BE49-F238E27FC236}">
                <a16:creationId xmlns:a16="http://schemas.microsoft.com/office/drawing/2014/main" id="{96FF8481-AF25-0BC6-B6A8-7503A7F1006A}"/>
              </a:ext>
            </a:extLst>
          </p:cNvPr>
          <p:cNvSpPr/>
          <p:nvPr/>
        </p:nvSpPr>
        <p:spPr>
          <a:xfrm flipV="1">
            <a:off x="5026657" y="695136"/>
            <a:ext cx="6487960" cy="2539700"/>
          </a:xfrm>
          <a:custGeom>
            <a:avLst/>
            <a:gdLst>
              <a:gd name="f0" fmla="val 10800000"/>
              <a:gd name="f1" fmla="val 5400000"/>
              <a:gd name="f2" fmla="val 180"/>
              <a:gd name="f3" fmla="val w"/>
              <a:gd name="f4" fmla="val h"/>
              <a:gd name="f5" fmla="val 0"/>
              <a:gd name="f6" fmla="val 6604000"/>
              <a:gd name="f7" fmla="val 2497737"/>
              <a:gd name="f8" fmla="val 4241800"/>
              <a:gd name="f9" fmla="val 1024537"/>
              <a:gd name="f10" fmla="val 3587750"/>
              <a:gd name="f11" fmla="val 613904"/>
              <a:gd name="f12" fmla="val 3386667"/>
              <a:gd name="f13" fmla="val 150354"/>
              <a:gd name="f14" fmla="val 2679700"/>
              <a:gd name="f15" fmla="val 33937"/>
              <a:gd name="f16" fmla="val 1972733"/>
              <a:gd name="f17" fmla="+- 0 0 82480"/>
              <a:gd name="f18" fmla="val 986366"/>
              <a:gd name="f19" fmla="val 121778"/>
              <a:gd name="f20" fmla="val 326037"/>
              <a:gd name="f21" fmla="+- 0 0 -90"/>
              <a:gd name="f22" fmla="*/ f3 1 6604000"/>
              <a:gd name="f23" fmla="*/ f4 1 2497737"/>
              <a:gd name="f24" fmla="+- f7 0 f5"/>
              <a:gd name="f25" fmla="+- f6 0 f5"/>
              <a:gd name="f26" fmla="*/ f21 f0 1"/>
              <a:gd name="f27" fmla="*/ f25 1 6604000"/>
              <a:gd name="f28" fmla="*/ f24 1 2497737"/>
              <a:gd name="f29" fmla="*/ 6604000 f25 1"/>
              <a:gd name="f30" fmla="*/ 2497737 f24 1"/>
              <a:gd name="f31" fmla="*/ 4241800 f25 1"/>
              <a:gd name="f32" fmla="*/ 1024537 f24 1"/>
              <a:gd name="f33" fmla="*/ 2679700 f25 1"/>
              <a:gd name="f34" fmla="*/ 33937 f24 1"/>
              <a:gd name="f35" fmla="*/ 0 f25 1"/>
              <a:gd name="f36" fmla="*/ 326037 f24 1"/>
              <a:gd name="f37" fmla="*/ f26 1 f2"/>
              <a:gd name="f38" fmla="*/ f29 1 6604000"/>
              <a:gd name="f39" fmla="*/ f30 1 2497737"/>
              <a:gd name="f40" fmla="*/ f31 1 6604000"/>
              <a:gd name="f41" fmla="*/ f32 1 2497737"/>
              <a:gd name="f42" fmla="*/ f33 1 6604000"/>
              <a:gd name="f43" fmla="*/ f34 1 2497737"/>
              <a:gd name="f44" fmla="*/ f35 1 6604000"/>
              <a:gd name="f45" fmla="*/ f36 1 2497737"/>
              <a:gd name="f46" fmla="*/ f5 1 f27"/>
              <a:gd name="f47" fmla="*/ f6 1 f27"/>
              <a:gd name="f48" fmla="*/ f5 1 f28"/>
              <a:gd name="f49" fmla="*/ f7 1 f28"/>
              <a:gd name="f50" fmla="+- f37 0 f1"/>
              <a:gd name="f51" fmla="*/ f38 1 f27"/>
              <a:gd name="f52" fmla="*/ f39 1 f28"/>
              <a:gd name="f53" fmla="*/ f40 1 f27"/>
              <a:gd name="f54" fmla="*/ f41 1 f28"/>
              <a:gd name="f55" fmla="*/ f42 1 f27"/>
              <a:gd name="f56" fmla="*/ f43 1 f28"/>
              <a:gd name="f57" fmla="*/ f44 1 f27"/>
              <a:gd name="f58" fmla="*/ f45 1 f28"/>
              <a:gd name="f59" fmla="*/ f46 f22 1"/>
              <a:gd name="f60" fmla="*/ f47 f22 1"/>
              <a:gd name="f61" fmla="*/ f49 f23 1"/>
              <a:gd name="f62" fmla="*/ f48 f23 1"/>
              <a:gd name="f63" fmla="*/ f51 f22 1"/>
              <a:gd name="f64" fmla="*/ f52 f23 1"/>
              <a:gd name="f65" fmla="*/ f53 f22 1"/>
              <a:gd name="f66" fmla="*/ f54 f23 1"/>
              <a:gd name="f67" fmla="*/ f55 f22 1"/>
              <a:gd name="f68" fmla="*/ f56 f23 1"/>
              <a:gd name="f69" fmla="*/ f57 f22 1"/>
              <a:gd name="f70" fmla="*/ f58 f23 1"/>
            </a:gdLst>
            <a:ahLst/>
            <a:cxnLst>
              <a:cxn ang="3cd4">
                <a:pos x="hc" y="t"/>
              </a:cxn>
              <a:cxn ang="0">
                <a:pos x="r" y="vc"/>
              </a:cxn>
              <a:cxn ang="cd4">
                <a:pos x="hc" y="b"/>
              </a:cxn>
              <a:cxn ang="cd2">
                <a:pos x="l" y="vc"/>
              </a:cxn>
              <a:cxn ang="f50">
                <a:pos x="f63" y="f64"/>
              </a:cxn>
              <a:cxn ang="f50">
                <a:pos x="f65" y="f66"/>
              </a:cxn>
              <a:cxn ang="f50">
                <a:pos x="f67" y="f68"/>
              </a:cxn>
              <a:cxn ang="f50">
                <a:pos x="f69" y="f70"/>
              </a:cxn>
            </a:cxnLst>
            <a:rect l="f59" t="f62" r="f60" b="f61"/>
            <a:pathLst>
              <a:path w="6604000" h="2497737">
                <a:moveTo>
                  <a:pt x="f6" y="f7"/>
                </a:moveTo>
                <a:lnTo>
                  <a:pt x="f8" y="f9"/>
                </a:lnTo>
                <a:cubicBezTo>
                  <a:pt x="f10" y="f11"/>
                  <a:pt x="f12" y="f13"/>
                  <a:pt x="f14" y="f15"/>
                </a:cubicBezTo>
                <a:cubicBezTo>
                  <a:pt x="f16" y="f17"/>
                  <a:pt x="f18" y="f19"/>
                  <a:pt x="f5" y="f20"/>
                </a:cubicBezTo>
              </a:path>
            </a:pathLst>
          </a:custGeom>
          <a:noFill/>
          <a:ln w="38103" cap="flat">
            <a:solidFill>
              <a:srgbClr val="B4C7E7"/>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16" name="Rectangle 32">
            <a:extLst>
              <a:ext uri="{FF2B5EF4-FFF2-40B4-BE49-F238E27FC236}">
                <a16:creationId xmlns:a16="http://schemas.microsoft.com/office/drawing/2014/main" id="{DFFDEBA9-E3BD-7997-702F-0ABCBFC7B57B}"/>
              </a:ext>
            </a:extLst>
          </p:cNvPr>
          <p:cNvSpPr/>
          <p:nvPr/>
        </p:nvSpPr>
        <p:spPr>
          <a:xfrm>
            <a:off x="4718980" y="5179966"/>
            <a:ext cx="591827" cy="369335"/>
          </a:xfrm>
          <a:prstGeom prst="rect">
            <a:avLst/>
          </a:prstGeom>
          <a:noFill/>
          <a:ln cap="flat">
            <a:noFill/>
            <a:prstDash val="solid"/>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a:solidFill>
                  <a:srgbClr val="374151"/>
                </a:solidFill>
                <a:uFillTx/>
                <a:latin typeface="Segoe UI" pitchFamily="34"/>
                <a:ea typeface="Calibri" pitchFamily="34"/>
                <a:cs typeface="Times New Roman" pitchFamily="18"/>
              </a:rPr>
              <a:t>R</a:t>
            </a:r>
            <a:r>
              <a:rPr lang="en-GB" sz="1800" b="1" i="0" u="none" strike="noStrike" kern="1200" cap="none" spc="0" baseline="-25000">
                <a:solidFill>
                  <a:srgbClr val="374151"/>
                </a:solidFill>
                <a:uFillTx/>
                <a:latin typeface="Segoe UI" pitchFamily="34"/>
                <a:ea typeface="Calibri" pitchFamily="34"/>
                <a:cs typeface="Times New Roman" pitchFamily="18"/>
              </a:rPr>
              <a:t>sub</a:t>
            </a:r>
            <a:endParaRPr lang="en-GB" sz="1800" b="1" i="0" u="none" strike="noStrike" kern="1200" cap="none" spc="0" baseline="0">
              <a:solidFill>
                <a:srgbClr val="000000"/>
              </a:solidFill>
              <a:uFillTx/>
              <a:latin typeface="Calibri" pitchFamily="34"/>
              <a:ea typeface="Calibri" pitchFamily="34"/>
              <a:cs typeface="Times New Roman" pitchFamily="18"/>
            </a:endParaRPr>
          </a:p>
        </p:txBody>
      </p:sp>
      <p:sp>
        <p:nvSpPr>
          <p:cNvPr id="17" name="TextBox 34">
            <a:extLst>
              <a:ext uri="{FF2B5EF4-FFF2-40B4-BE49-F238E27FC236}">
                <a16:creationId xmlns:a16="http://schemas.microsoft.com/office/drawing/2014/main" id="{683E9957-200C-FF40-8F75-E632E0D62AD3}"/>
              </a:ext>
            </a:extLst>
          </p:cNvPr>
          <p:cNvSpPr txBox="1"/>
          <p:nvPr/>
        </p:nvSpPr>
        <p:spPr>
          <a:xfrm>
            <a:off x="8781220" y="5137117"/>
            <a:ext cx="774652"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a:solidFill>
                  <a:srgbClr val="374151"/>
                </a:solidFill>
                <a:uFillTx/>
                <a:latin typeface="Segoe UI" pitchFamily="34"/>
                <a:ea typeface="Calibri" pitchFamily="34"/>
                <a:cs typeface="Times New Roman" pitchFamily="18"/>
              </a:rPr>
              <a:t>R</a:t>
            </a:r>
            <a:r>
              <a:rPr lang="en-GB" sz="1800" b="1" i="0" u="none" strike="noStrike" kern="1200" cap="none" spc="0" baseline="-25000">
                <a:solidFill>
                  <a:srgbClr val="374151"/>
                </a:solidFill>
                <a:uFillTx/>
                <a:latin typeface="Segoe UI" pitchFamily="34"/>
                <a:ea typeface="Calibri" pitchFamily="34"/>
                <a:cs typeface="Times New Roman" pitchFamily="18"/>
              </a:rPr>
              <a:t>flare</a:t>
            </a:r>
            <a:endParaRPr lang="en-GB" sz="1800" b="1" i="0" u="none" strike="noStrike" kern="1200" cap="none" spc="0" baseline="0">
              <a:solidFill>
                <a:srgbClr val="000000"/>
              </a:solidFill>
              <a:uFillTx/>
              <a:latin typeface="Calibri" pitchFamily="34"/>
              <a:ea typeface="Calibri" pitchFamily="34"/>
              <a:cs typeface="Times New Roman" pitchFamily="18"/>
            </a:endParaRPr>
          </a:p>
        </p:txBody>
      </p:sp>
      <p:sp>
        <p:nvSpPr>
          <p:cNvPr id="18" name="TextBox 36">
            <a:extLst>
              <a:ext uri="{FF2B5EF4-FFF2-40B4-BE49-F238E27FC236}">
                <a16:creationId xmlns:a16="http://schemas.microsoft.com/office/drawing/2014/main" id="{91277CA7-30E5-BADE-7E1C-284EE66F8EBC}"/>
              </a:ext>
            </a:extLst>
          </p:cNvPr>
          <p:cNvSpPr txBox="1"/>
          <p:nvPr/>
        </p:nvSpPr>
        <p:spPr>
          <a:xfrm>
            <a:off x="4959896" y="2991646"/>
            <a:ext cx="756748" cy="26161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100" b="1" i="0" u="none" strike="noStrike" kern="1200" cap="none" spc="0" baseline="0" dirty="0" err="1">
                <a:solidFill>
                  <a:srgbClr val="374151"/>
                </a:solidFill>
                <a:uFillTx/>
                <a:latin typeface="Segoe UI" pitchFamily="34"/>
                <a:ea typeface="Calibri" pitchFamily="34"/>
                <a:cs typeface="Times New Roman" pitchFamily="18"/>
              </a:rPr>
              <a:t>H</a:t>
            </a:r>
            <a:r>
              <a:rPr lang="en-GB" sz="1100" b="1" i="0" u="none" strike="noStrike" kern="1200" cap="none" spc="0" baseline="-25000" dirty="0" err="1">
                <a:solidFill>
                  <a:srgbClr val="374151"/>
                </a:solidFill>
                <a:uFillTx/>
                <a:latin typeface="Segoe UI" pitchFamily="34"/>
                <a:ea typeface="Calibri" pitchFamily="34"/>
                <a:cs typeface="Times New Roman" pitchFamily="18"/>
              </a:rPr>
              <a:t>rim</a:t>
            </a:r>
            <a:endParaRPr lang="en-GB" sz="11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20" name="TextBox 58">
            <a:extLst>
              <a:ext uri="{FF2B5EF4-FFF2-40B4-BE49-F238E27FC236}">
                <a16:creationId xmlns:a16="http://schemas.microsoft.com/office/drawing/2014/main" id="{012B7142-2582-9E21-B0E7-7362F31D8A7D}"/>
              </a:ext>
            </a:extLst>
          </p:cNvPr>
          <p:cNvSpPr txBox="1"/>
          <p:nvPr/>
        </p:nvSpPr>
        <p:spPr>
          <a:xfrm>
            <a:off x="6792853" y="3183615"/>
            <a:ext cx="950370" cy="26161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100" b="0" i="0" u="none" strike="noStrike" kern="1200" cap="none" spc="0" baseline="0" dirty="0">
                <a:solidFill>
                  <a:srgbClr val="374151"/>
                </a:solidFill>
                <a:uFillTx/>
                <a:latin typeface="Segoe UI" pitchFamily="34"/>
                <a:ea typeface="Calibri" pitchFamily="34"/>
                <a:cs typeface="Times New Roman" pitchFamily="18"/>
              </a:rPr>
              <a:t>Diffusion</a:t>
            </a:r>
            <a:endParaRPr lang="en-GB" sz="1100" b="0" i="0" u="none" strike="noStrike" kern="1200" cap="none" spc="0" baseline="0" dirty="0">
              <a:solidFill>
                <a:srgbClr val="000000"/>
              </a:solidFill>
              <a:uFillTx/>
              <a:latin typeface="Calibri" pitchFamily="34"/>
              <a:ea typeface="Calibri" pitchFamily="34"/>
              <a:cs typeface="Times New Roman" pitchFamily="18"/>
            </a:endParaRPr>
          </a:p>
        </p:txBody>
      </p:sp>
      <p:sp>
        <p:nvSpPr>
          <p:cNvPr id="24" name="TextBox 69">
            <a:extLst>
              <a:ext uri="{FF2B5EF4-FFF2-40B4-BE49-F238E27FC236}">
                <a16:creationId xmlns:a16="http://schemas.microsoft.com/office/drawing/2014/main" id="{786AD40B-1560-10FB-45A1-AE38A80853B7}"/>
              </a:ext>
            </a:extLst>
          </p:cNvPr>
          <p:cNvSpPr txBox="1"/>
          <p:nvPr/>
        </p:nvSpPr>
        <p:spPr>
          <a:xfrm>
            <a:off x="6487402" y="1795268"/>
            <a:ext cx="2040629" cy="64633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a:solidFill>
                  <a:srgbClr val="374151"/>
                </a:solidFill>
                <a:uFillTx/>
                <a:latin typeface="Segoe UI" pitchFamily="34"/>
                <a:ea typeface="Calibri" pitchFamily="34"/>
                <a:cs typeface="Times New Roman" pitchFamily="18"/>
              </a:rPr>
              <a:t>No stellar illumination</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25" name="TextBox 70">
            <a:extLst>
              <a:ext uri="{FF2B5EF4-FFF2-40B4-BE49-F238E27FC236}">
                <a16:creationId xmlns:a16="http://schemas.microsoft.com/office/drawing/2014/main" id="{993EC937-34A6-0A3C-9CB9-9BAE4E53C2AE}"/>
              </a:ext>
            </a:extLst>
          </p:cNvPr>
          <p:cNvSpPr txBox="1"/>
          <p:nvPr/>
        </p:nvSpPr>
        <p:spPr>
          <a:xfrm>
            <a:off x="1688046" y="3769705"/>
            <a:ext cx="661459" cy="369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a:solidFill>
                  <a:srgbClr val="374151"/>
                </a:solidFill>
                <a:uFillTx/>
                <a:latin typeface="Segoe UI" pitchFamily="34"/>
                <a:ea typeface="Calibri" pitchFamily="34"/>
                <a:cs typeface="Times New Roman" pitchFamily="18"/>
              </a:rPr>
              <a:t>Star</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26" name="TextBox 71">
            <a:extLst>
              <a:ext uri="{FF2B5EF4-FFF2-40B4-BE49-F238E27FC236}">
                <a16:creationId xmlns:a16="http://schemas.microsoft.com/office/drawing/2014/main" id="{A79EDF57-92A5-E611-03F9-DEED9FB98C12}"/>
              </a:ext>
            </a:extLst>
          </p:cNvPr>
          <p:cNvSpPr txBox="1"/>
          <p:nvPr/>
        </p:nvSpPr>
        <p:spPr>
          <a:xfrm>
            <a:off x="9392515" y="5478649"/>
            <a:ext cx="204062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a:solidFill>
                  <a:srgbClr val="374151"/>
                </a:solidFill>
                <a:uFillTx/>
                <a:latin typeface="Segoe UI" pitchFamily="34"/>
                <a:ea typeface="Calibri" pitchFamily="34"/>
                <a:cs typeface="Times New Roman" pitchFamily="18"/>
              </a:rPr>
              <a:t>Flared region</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27" name="TextBox 72">
            <a:extLst>
              <a:ext uri="{FF2B5EF4-FFF2-40B4-BE49-F238E27FC236}">
                <a16:creationId xmlns:a16="http://schemas.microsoft.com/office/drawing/2014/main" id="{841C4156-5ECE-9AE5-EEC5-253E3F62AF18}"/>
              </a:ext>
            </a:extLst>
          </p:cNvPr>
          <p:cNvSpPr txBox="1"/>
          <p:nvPr/>
        </p:nvSpPr>
        <p:spPr>
          <a:xfrm>
            <a:off x="10942048" y="3360593"/>
            <a:ext cx="756748"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a:solidFill>
                  <a:srgbClr val="374151"/>
                </a:solidFill>
                <a:uFillTx/>
                <a:latin typeface="Segoe UI" pitchFamily="34"/>
                <a:ea typeface="Calibri" pitchFamily="34"/>
                <a:cs typeface="Times New Roman" pitchFamily="18"/>
              </a:rPr>
              <a:t>R</a:t>
            </a:r>
            <a:endParaRPr lang="en-GB" sz="1800" b="1" i="0" u="none" strike="noStrike" kern="1200" cap="none" spc="0" baseline="0">
              <a:solidFill>
                <a:srgbClr val="000000"/>
              </a:solidFill>
              <a:uFillTx/>
              <a:latin typeface="Calibri" pitchFamily="34"/>
              <a:ea typeface="Calibri" pitchFamily="34"/>
              <a:cs typeface="Times New Roman" pitchFamily="18"/>
            </a:endParaRPr>
          </a:p>
        </p:txBody>
      </p:sp>
      <p:sp>
        <p:nvSpPr>
          <p:cNvPr id="29" name="TextBox 75">
            <a:extLst>
              <a:ext uri="{FF2B5EF4-FFF2-40B4-BE49-F238E27FC236}">
                <a16:creationId xmlns:a16="http://schemas.microsoft.com/office/drawing/2014/main" id="{C4FEE807-6F90-CD1A-3CC8-D73B0B8045B2}"/>
              </a:ext>
            </a:extLst>
          </p:cNvPr>
          <p:cNvSpPr txBox="1"/>
          <p:nvPr/>
        </p:nvSpPr>
        <p:spPr>
          <a:xfrm>
            <a:off x="5948253" y="5506452"/>
            <a:ext cx="2117777" cy="369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b="1" i="0" u="none" strike="noStrike" kern="1200" cap="none" spc="0" baseline="0" dirty="0">
                <a:solidFill>
                  <a:srgbClr val="374151"/>
                </a:solidFill>
                <a:uFillTx/>
                <a:latin typeface="Segoe UI" pitchFamily="34"/>
                <a:ea typeface="Calibri" pitchFamily="34"/>
                <a:cs typeface="Times New Roman" pitchFamily="18"/>
              </a:rPr>
              <a:t>Shadowed region</a:t>
            </a:r>
            <a:endParaRPr lang="en-GB" b="1" i="0" u="none" strike="noStrike" kern="1200" cap="none" spc="0" baseline="0" dirty="0">
              <a:solidFill>
                <a:srgbClr val="000000"/>
              </a:solidFill>
              <a:uFillTx/>
              <a:latin typeface="Calibri" pitchFamily="34"/>
              <a:ea typeface="Calibri" pitchFamily="34"/>
              <a:cs typeface="Times New Roman" pitchFamily="18"/>
            </a:endParaRPr>
          </a:p>
        </p:txBody>
      </p:sp>
      <p:sp>
        <p:nvSpPr>
          <p:cNvPr id="30" name="TextBox 76">
            <a:extLst>
              <a:ext uri="{FF2B5EF4-FFF2-40B4-BE49-F238E27FC236}">
                <a16:creationId xmlns:a16="http://schemas.microsoft.com/office/drawing/2014/main" id="{25C58029-52ED-954C-AED3-7D5B0D6D28CD}"/>
              </a:ext>
            </a:extLst>
          </p:cNvPr>
          <p:cNvSpPr txBox="1"/>
          <p:nvPr/>
        </p:nvSpPr>
        <p:spPr>
          <a:xfrm>
            <a:off x="2763160" y="5506449"/>
            <a:ext cx="204062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a:solidFill>
                  <a:srgbClr val="374151"/>
                </a:solidFill>
                <a:uFillTx/>
                <a:latin typeface="Segoe UI" pitchFamily="34"/>
                <a:ea typeface="Calibri" pitchFamily="34"/>
                <a:cs typeface="Times New Roman" pitchFamily="18"/>
              </a:rPr>
              <a:t>Gaseous disc</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32" name="Rectangle 31">
            <a:extLst>
              <a:ext uri="{FF2B5EF4-FFF2-40B4-BE49-F238E27FC236}">
                <a16:creationId xmlns:a16="http://schemas.microsoft.com/office/drawing/2014/main" id="{ADC99364-D6C9-DB24-2545-AB34A246F1C5}"/>
              </a:ext>
            </a:extLst>
          </p:cNvPr>
          <p:cNvSpPr/>
          <p:nvPr/>
        </p:nvSpPr>
        <p:spPr>
          <a:xfrm>
            <a:off x="5026657" y="3341513"/>
            <a:ext cx="5605743" cy="165543"/>
          </a:xfrm>
          <a:prstGeom prst="rect">
            <a:avLst/>
          </a:prstGeom>
          <a:gradFill flip="none" rotWithShape="1">
            <a:gsLst>
              <a:gs pos="15000">
                <a:srgbClr val="FF0000">
                  <a:alpha val="50196"/>
                </a:srgbClr>
              </a:gs>
              <a:gs pos="0">
                <a:srgbClr val="FF0000"/>
              </a:gs>
              <a:gs pos="49000">
                <a:srgbClr val="00B0F0"/>
              </a:gs>
              <a:gs pos="100000">
                <a:srgbClr val="00B0F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4" name="Straight Arrow Connector 33">
            <a:extLst>
              <a:ext uri="{FF2B5EF4-FFF2-40B4-BE49-F238E27FC236}">
                <a16:creationId xmlns:a16="http://schemas.microsoft.com/office/drawing/2014/main" id="{33CC0906-D569-01ED-5849-C1D536F56372}"/>
              </a:ext>
            </a:extLst>
          </p:cNvPr>
          <p:cNvCxnSpPr>
            <a:cxnSpLocks/>
          </p:cNvCxnSpPr>
          <p:nvPr/>
        </p:nvCxnSpPr>
        <p:spPr>
          <a:xfrm flipH="1" flipV="1">
            <a:off x="10082881" y="3430373"/>
            <a:ext cx="185351" cy="1164"/>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a:extLst>
              <a:ext uri="{FF2B5EF4-FFF2-40B4-BE49-F238E27FC236}">
                <a16:creationId xmlns:a16="http://schemas.microsoft.com/office/drawing/2014/main" id="{029C7CFE-FFA8-D463-EBD5-894B99B4D5EB}"/>
              </a:ext>
            </a:extLst>
          </p:cNvPr>
          <p:cNvCxnSpPr>
            <a:cxnSpLocks/>
          </p:cNvCxnSpPr>
          <p:nvPr/>
        </p:nvCxnSpPr>
        <p:spPr>
          <a:xfrm flipH="1">
            <a:off x="9019834" y="3424442"/>
            <a:ext cx="600319" cy="6513"/>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a:extLst>
              <a:ext uri="{FF2B5EF4-FFF2-40B4-BE49-F238E27FC236}">
                <a16:creationId xmlns:a16="http://schemas.microsoft.com/office/drawing/2014/main" id="{A84E3983-7DFA-6FFD-763D-A12467930B57}"/>
              </a:ext>
            </a:extLst>
          </p:cNvPr>
          <p:cNvCxnSpPr>
            <a:cxnSpLocks/>
          </p:cNvCxnSpPr>
          <p:nvPr/>
        </p:nvCxnSpPr>
        <p:spPr>
          <a:xfrm flipH="1" flipV="1">
            <a:off x="7625948" y="3424442"/>
            <a:ext cx="1021115" cy="1457"/>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6">
            <a:extLst>
              <a:ext uri="{FF2B5EF4-FFF2-40B4-BE49-F238E27FC236}">
                <a16:creationId xmlns:a16="http://schemas.microsoft.com/office/drawing/2014/main" id="{BC44C149-A4C5-6925-27BA-A6DC28F558FF}"/>
              </a:ext>
            </a:extLst>
          </p:cNvPr>
          <p:cNvCxnSpPr>
            <a:cxnSpLocks/>
          </p:cNvCxnSpPr>
          <p:nvPr/>
        </p:nvCxnSpPr>
        <p:spPr>
          <a:xfrm flipH="1">
            <a:off x="5420489" y="3399872"/>
            <a:ext cx="1564168" cy="16565"/>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38" name="Arrow: Curved Right 37">
            <a:extLst>
              <a:ext uri="{FF2B5EF4-FFF2-40B4-BE49-F238E27FC236}">
                <a16:creationId xmlns:a16="http://schemas.microsoft.com/office/drawing/2014/main" id="{A9562984-A126-FE91-6234-E83D73AD5A03}"/>
              </a:ext>
            </a:extLst>
          </p:cNvPr>
          <p:cNvSpPr/>
          <p:nvPr/>
        </p:nvSpPr>
        <p:spPr>
          <a:xfrm>
            <a:off x="5882428" y="3230723"/>
            <a:ext cx="192896" cy="354863"/>
          </a:xfrm>
          <a:prstGeom prst="curvedRightArrow">
            <a:avLst>
              <a:gd name="adj1" fmla="val 0"/>
              <a:gd name="adj2" fmla="val 20406"/>
              <a:gd name="adj3" fmla="val 22059"/>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sp>
        <p:nvSpPr>
          <p:cNvPr id="39" name="Arrow: Curved Right 38">
            <a:extLst>
              <a:ext uri="{FF2B5EF4-FFF2-40B4-BE49-F238E27FC236}">
                <a16:creationId xmlns:a16="http://schemas.microsoft.com/office/drawing/2014/main" id="{55D57F34-CDCD-95A8-930E-48B3E7C5A230}"/>
              </a:ext>
            </a:extLst>
          </p:cNvPr>
          <p:cNvSpPr/>
          <p:nvPr/>
        </p:nvSpPr>
        <p:spPr>
          <a:xfrm rot="10800000">
            <a:off x="6157183" y="3230721"/>
            <a:ext cx="191532" cy="354864"/>
          </a:xfrm>
          <a:prstGeom prst="curvedRightArrow">
            <a:avLst>
              <a:gd name="adj1" fmla="val 0"/>
              <a:gd name="adj2" fmla="val 20406"/>
              <a:gd name="adj3" fmla="val 22059"/>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sp>
        <p:nvSpPr>
          <p:cNvPr id="40" name="Arrow: Curved Right 39">
            <a:extLst>
              <a:ext uri="{FF2B5EF4-FFF2-40B4-BE49-F238E27FC236}">
                <a16:creationId xmlns:a16="http://schemas.microsoft.com/office/drawing/2014/main" id="{A3BA9069-6AB7-2231-A848-FD020CD673A7}"/>
              </a:ext>
            </a:extLst>
          </p:cNvPr>
          <p:cNvSpPr/>
          <p:nvPr/>
        </p:nvSpPr>
        <p:spPr>
          <a:xfrm>
            <a:off x="7971167" y="3193154"/>
            <a:ext cx="189727" cy="490457"/>
          </a:xfrm>
          <a:prstGeom prst="curvedRightArrow">
            <a:avLst>
              <a:gd name="adj1" fmla="val 0"/>
              <a:gd name="adj2" fmla="val 36373"/>
              <a:gd name="adj3" fmla="val 22059"/>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sp>
        <p:nvSpPr>
          <p:cNvPr id="41" name="Arrow: Curved Right 40">
            <a:extLst>
              <a:ext uri="{FF2B5EF4-FFF2-40B4-BE49-F238E27FC236}">
                <a16:creationId xmlns:a16="http://schemas.microsoft.com/office/drawing/2014/main" id="{7BC58611-384F-B2F7-D195-ADEE635A71DF}"/>
              </a:ext>
            </a:extLst>
          </p:cNvPr>
          <p:cNvSpPr/>
          <p:nvPr/>
        </p:nvSpPr>
        <p:spPr>
          <a:xfrm rot="10800000">
            <a:off x="8275921" y="3142670"/>
            <a:ext cx="252107" cy="490458"/>
          </a:xfrm>
          <a:prstGeom prst="curvedRightArrow">
            <a:avLst>
              <a:gd name="adj1" fmla="val 0"/>
              <a:gd name="adj2" fmla="val 68666"/>
              <a:gd name="adj3" fmla="val 22059"/>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cxnSp>
        <p:nvCxnSpPr>
          <p:cNvPr id="19" name="Straight Arrow Connector 46">
            <a:extLst>
              <a:ext uri="{FF2B5EF4-FFF2-40B4-BE49-F238E27FC236}">
                <a16:creationId xmlns:a16="http://schemas.microsoft.com/office/drawing/2014/main" id="{929C92B5-712D-A065-B3B1-4716A3B2F410}"/>
              </a:ext>
            </a:extLst>
          </p:cNvPr>
          <p:cNvCxnSpPr>
            <a:cxnSpLocks/>
            <a:endCxn id="32" idx="1"/>
          </p:cNvCxnSpPr>
          <p:nvPr/>
        </p:nvCxnSpPr>
        <p:spPr>
          <a:xfrm>
            <a:off x="5015789" y="2864414"/>
            <a:ext cx="10868" cy="559871"/>
          </a:xfrm>
          <a:prstGeom prst="straightConnector1">
            <a:avLst/>
          </a:prstGeom>
          <a:ln w="3175">
            <a:headEnd type="arrow"/>
            <a:tailEnd type="arrow"/>
          </a:ln>
        </p:spPr>
        <p:style>
          <a:lnRef idx="2">
            <a:schemeClr val="dk1"/>
          </a:lnRef>
          <a:fillRef idx="0">
            <a:schemeClr val="dk1"/>
          </a:fillRef>
          <a:effectRef idx="1">
            <a:schemeClr val="dk1"/>
          </a:effectRef>
          <a:fontRef idx="minor">
            <a:schemeClr val="tx1"/>
          </a:fontRef>
        </p:style>
      </p:cxnSp>
      <p:cxnSp>
        <p:nvCxnSpPr>
          <p:cNvPr id="2" name="Straight Arrow Connector 67">
            <a:extLst>
              <a:ext uri="{FF2B5EF4-FFF2-40B4-BE49-F238E27FC236}">
                <a16:creationId xmlns:a16="http://schemas.microsoft.com/office/drawing/2014/main" id="{7A31ABFF-6D37-3B93-5BBF-E7DA6690D7FE}"/>
              </a:ext>
            </a:extLst>
          </p:cNvPr>
          <p:cNvCxnSpPr>
            <a:cxnSpLocks/>
          </p:cNvCxnSpPr>
          <p:nvPr/>
        </p:nvCxnSpPr>
        <p:spPr>
          <a:xfrm>
            <a:off x="9168542" y="2186104"/>
            <a:ext cx="0" cy="1238181"/>
          </a:xfrm>
          <a:prstGeom prst="straightConnector1">
            <a:avLst/>
          </a:prstGeom>
          <a:noFill/>
          <a:ln w="6345" cap="flat">
            <a:solidFill>
              <a:srgbClr val="000000"/>
            </a:solidFill>
            <a:prstDash val="solid"/>
            <a:miter/>
            <a:headEnd type="arrow"/>
            <a:tailEnd type="arrow"/>
          </a:ln>
        </p:spPr>
      </p:cxnSp>
      <p:sp>
        <p:nvSpPr>
          <p:cNvPr id="3" name="TextBox 2">
            <a:extLst>
              <a:ext uri="{FF2B5EF4-FFF2-40B4-BE49-F238E27FC236}">
                <a16:creationId xmlns:a16="http://schemas.microsoft.com/office/drawing/2014/main" id="{24C580CA-8DE0-322F-BBE5-B4B607996E2B}"/>
              </a:ext>
            </a:extLst>
          </p:cNvPr>
          <p:cNvSpPr txBox="1"/>
          <p:nvPr/>
        </p:nvSpPr>
        <p:spPr>
          <a:xfrm>
            <a:off x="9177409" y="2651704"/>
            <a:ext cx="467531" cy="369332"/>
          </a:xfrm>
          <a:prstGeom prst="rect">
            <a:avLst/>
          </a:prstGeom>
          <a:noFill/>
        </p:spPr>
        <p:txBody>
          <a:bodyPr wrap="square">
            <a:spAutoFit/>
          </a:bodyPr>
          <a:lstStyle/>
          <a:p>
            <a:r>
              <a:rPr lang="en-GB" sz="1800" b="1" i="0" u="none" strike="noStrike" kern="1200" cap="none" spc="0" baseline="0" dirty="0">
                <a:solidFill>
                  <a:srgbClr val="374151"/>
                </a:solidFill>
                <a:uFillTx/>
                <a:latin typeface="Segoe UI" pitchFamily="34"/>
                <a:ea typeface="Calibri" pitchFamily="34"/>
                <a:cs typeface="Times New Roman" pitchFamily="18"/>
              </a:rPr>
              <a:t>H</a:t>
            </a:r>
            <a:r>
              <a:rPr lang="en-GB" sz="1800" b="1" i="0" u="none" strike="noStrike" kern="1200" cap="none" spc="0" baseline="-25000" dirty="0">
                <a:solidFill>
                  <a:srgbClr val="374151"/>
                </a:solidFill>
                <a:uFillTx/>
                <a:latin typeface="Segoe UI" pitchFamily="34"/>
                <a:ea typeface="Calibri" pitchFamily="34"/>
                <a:cs typeface="Times New Roman" pitchFamily="18"/>
              </a:rPr>
              <a:t>s</a:t>
            </a:r>
            <a:endParaRPr lang="en-GB" dirty="0"/>
          </a:p>
        </p:txBody>
      </p:sp>
    </p:spTree>
    <p:extLst>
      <p:ext uri="{BB962C8B-B14F-4D97-AF65-F5344CB8AC3E}">
        <p14:creationId xmlns:p14="http://schemas.microsoft.com/office/powerpoint/2010/main" val="3469960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EED88-5B0E-0437-ECDB-F5013EE2A00D}"/>
              </a:ext>
            </a:extLst>
          </p:cNvPr>
          <p:cNvSpPr>
            <a:spLocks noGrp="1"/>
          </p:cNvSpPr>
          <p:nvPr>
            <p:ph type="title"/>
          </p:nvPr>
        </p:nvSpPr>
        <p:spPr>
          <a:xfrm>
            <a:off x="2481333" y="580925"/>
            <a:ext cx="9875520" cy="1356360"/>
          </a:xfrm>
        </p:spPr>
        <p:txBody>
          <a:bodyPr/>
          <a:lstStyle/>
          <a:p>
            <a:r>
              <a:rPr lang="en-GB" dirty="0"/>
              <a:t>Flared Disc: Dullemond Model</a:t>
            </a:r>
            <a:br>
              <a:rPr lang="en-GB" dirty="0"/>
            </a:br>
            <a:endParaRPr lang="en-GB" dirty="0"/>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F37A285C-73DD-4D3A-AA2B-4258F8CD9744}"/>
                  </a:ext>
                </a:extLst>
              </p:cNvPr>
              <p:cNvSpPr txBox="1">
                <a:spLocks noGrp="1"/>
              </p:cNvSpPr>
              <p:nvPr>
                <p:ph idx="1"/>
              </p:nvPr>
            </p:nvSpPr>
            <p:spPr>
              <a:xfrm>
                <a:off x="945313" y="1779187"/>
                <a:ext cx="2619453" cy="565988"/>
              </a:xfrm>
            </p:spPr>
            <p:txBody>
              <a:bodyPr/>
              <a:lstStyle/>
              <a:p>
                <a:pPr marL="45720" indent="0">
                  <a:buNone/>
                </a:pPr>
                <a14:m>
                  <m:oMathPara xmlns:m="http://schemas.openxmlformats.org/officeDocument/2006/math">
                    <m:oMathParaPr>
                      <m:jc m:val="centerGroup"/>
                    </m:oMathParaPr>
                    <m:oMath xmlns:m="http://schemas.openxmlformats.org/officeDocument/2006/math">
                      <m:r>
                        <m:rPr>
                          <m:sty m:val="p"/>
                        </m:rPr>
                        <a:rPr lang="en-GB" sz="1800" smtClean="0">
                          <a:effectLst/>
                          <a:latin typeface="Cambria Math" panose="02040503050406030204" pitchFamily="18" charset="0"/>
                          <a:ea typeface="Calibri" panose="020F0502020204030204" pitchFamily="34" charset="0"/>
                          <a:cs typeface="Times New Roman" panose="02020603050405020304" pitchFamily="18" charset="0"/>
                        </a:rPr>
                        <m:t>α</m:t>
                      </m:r>
                      <m:r>
                        <a:rPr lang="en-GB" sz="1800"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en-GB" i="1">
                              <a:effectLst/>
                              <a:latin typeface="Cambria Math" panose="02040503050406030204" pitchFamily="18" charset="0"/>
                            </a:rPr>
                          </m:ctrlPr>
                        </m:fPr>
                        <m:num>
                          <m:r>
                            <a:rPr lang="en-GB" sz="1800" i="1">
                              <a:effectLst/>
                              <a:latin typeface="Cambria Math" panose="02040503050406030204" pitchFamily="18" charset="0"/>
                              <a:ea typeface="Calibri" panose="020F0502020204030204" pitchFamily="34" charset="0"/>
                              <a:cs typeface="Times New Roman" panose="02020603050405020304" pitchFamily="18" charset="0"/>
                            </a:rPr>
                            <m:t>0.4</m:t>
                          </m:r>
                          <m:sSub>
                            <m:sSubPr>
                              <m:ctrlPr>
                                <a:rPr lang="en-GB"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ub>
                          </m:sSub>
                        </m:num>
                        <m:den>
                          <m:r>
                            <a:rPr lang="en-GB" sz="1800" i="1">
                              <a:effectLst/>
                              <a:latin typeface="Cambria Math" panose="02040503050406030204" pitchFamily="18" charset="0"/>
                              <a:ea typeface="Calibri" panose="020F0502020204030204" pitchFamily="34" charset="0"/>
                              <a:cs typeface="Times New Roman" panose="02020603050405020304" pitchFamily="18" charset="0"/>
                            </a:rPr>
                            <m:t>𝑅</m:t>
                          </m:r>
                        </m:den>
                      </m:f>
                      <m:r>
                        <a:rPr lang="en-GB"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GB" i="1">
                              <a:effectLst/>
                              <a:latin typeface="Cambria Math" panose="02040503050406030204" pitchFamily="18" charset="0"/>
                            </a:rPr>
                          </m:ctrlPr>
                        </m:dPr>
                        <m:e>
                          <m:r>
                            <m:rPr>
                              <m:sty m:val="p"/>
                            </m:rPr>
                            <a:rPr lang="en-GB" sz="1800">
                              <a:effectLst/>
                              <a:latin typeface="Cambria Math" panose="02040503050406030204" pitchFamily="18" charset="0"/>
                              <a:ea typeface="Calibri" panose="020F0502020204030204" pitchFamily="34" charset="0"/>
                              <a:cs typeface="Times New Roman" panose="02020603050405020304" pitchFamily="18" charset="0"/>
                            </a:rPr>
                            <m:t>γ</m:t>
                          </m:r>
                          <m:r>
                            <a:rPr lang="en-GB" sz="1800" i="1">
                              <a:effectLst/>
                              <a:latin typeface="Cambria Math" panose="02040503050406030204" pitchFamily="18" charset="0"/>
                              <a:ea typeface="Calibri" panose="020F0502020204030204" pitchFamily="34" charset="0"/>
                              <a:cs typeface="Times New Roman" panose="02020603050405020304" pitchFamily="18" charset="0"/>
                            </a:rPr>
                            <m:t>−1</m:t>
                          </m:r>
                        </m:e>
                      </m:d>
                      <m:f>
                        <m:fPr>
                          <m:ctrlPr>
                            <a:rPr lang="en-GB" i="1">
                              <a:effectLst/>
                              <a:latin typeface="Cambria Math" panose="02040503050406030204" pitchFamily="18" charset="0"/>
                            </a:rPr>
                          </m:ctrlPr>
                        </m:fPr>
                        <m:num>
                          <m:sSub>
                            <m:sSubPr>
                              <m:ctrlPr>
                                <a:rPr lang="en-GB"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𝑠</m:t>
                              </m:r>
                            </m:sub>
                          </m:sSub>
                        </m:num>
                        <m:den>
                          <m:r>
                            <a:rPr lang="en-GB" sz="1800" i="1">
                              <a:effectLst/>
                              <a:latin typeface="Cambria Math" panose="02040503050406030204" pitchFamily="18" charset="0"/>
                              <a:ea typeface="Calibri" panose="020F0502020204030204" pitchFamily="34" charset="0"/>
                              <a:cs typeface="Times New Roman" panose="02020603050405020304" pitchFamily="18" charset="0"/>
                            </a:rPr>
                            <m:t>𝑅</m:t>
                          </m:r>
                        </m:den>
                      </m:f>
                    </m:oMath>
                  </m:oMathPara>
                </a14:m>
                <a:endParaRPr lang="en-GB" dirty="0"/>
              </a:p>
            </p:txBody>
          </p:sp>
        </mc:Choice>
        <mc:Fallback xmlns="">
          <p:sp>
            <p:nvSpPr>
              <p:cNvPr id="8" name="Content Placeholder 2">
                <a:extLst>
                  <a:ext uri="{FF2B5EF4-FFF2-40B4-BE49-F238E27FC236}">
                    <a16:creationId xmlns:a16="http://schemas.microsoft.com/office/drawing/2014/main" id="{F37A285C-73DD-4D3A-AA2B-4258F8CD9744}"/>
                  </a:ext>
                </a:extLst>
              </p:cNvPr>
              <p:cNvSpPr txBox="1">
                <a:spLocks noGrp="1" noRot="1" noChangeAspect="1" noMove="1" noResize="1" noEditPoints="1" noAdjustHandles="1" noChangeArrowheads="1" noChangeShapeType="1" noTextEdit="1"/>
              </p:cNvSpPr>
              <p:nvPr>
                <p:ph idx="1"/>
              </p:nvPr>
            </p:nvSpPr>
            <p:spPr>
              <a:xfrm>
                <a:off x="945313" y="1779187"/>
                <a:ext cx="2619453" cy="565988"/>
              </a:xfr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6CA23BC-08AC-1FDF-EE21-D904EB400FDB}"/>
                  </a:ext>
                </a:extLst>
              </p:cNvPr>
              <p:cNvSpPr txBox="1"/>
              <p:nvPr/>
            </p:nvSpPr>
            <p:spPr>
              <a:xfrm>
                <a:off x="6305007" y="4541811"/>
                <a:ext cx="2684837" cy="610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sSub>
                        <m:sSubPr>
                          <m:ctrlPr>
                            <a:rPr lang="en-GB" i="1">
                              <a:latin typeface="Cambria Math" panose="02040503050406030204" pitchFamily="18" charset="0"/>
                            </a:rPr>
                          </m:ctrlPr>
                        </m:sSubPr>
                        <m:e>
                          <m:r>
                            <a:rPr lang="en-GB" i="1">
                              <a:latin typeface="Cambria Math" panose="02040503050406030204" pitchFamily="18" charset="0"/>
                            </a:rPr>
                            <m:t>𝑄</m:t>
                          </m:r>
                        </m:e>
                        <m:sub>
                          <m:r>
                            <a:rPr lang="en-GB" i="1">
                              <a:latin typeface="Cambria Math" panose="02040503050406030204" pitchFamily="18" charset="0"/>
                            </a:rPr>
                            <m:t>𝑖𝑟𝑟</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𝑄</m:t>
                          </m:r>
                        </m:e>
                        <m:sub>
                          <m:r>
                            <a:rPr lang="en-GB" i="1">
                              <a:latin typeface="Cambria Math" panose="02040503050406030204" pitchFamily="18" charset="0"/>
                            </a:rPr>
                            <m:t>𝑐𝑜𝑜𝑙</m:t>
                          </m:r>
                        </m:sub>
                      </m:sSub>
                    </m:oMath>
                  </m:oMathPara>
                </a14:m>
                <a:endParaRPr lang="en-GB" dirty="0"/>
              </a:p>
            </p:txBody>
          </p:sp>
        </mc:Choice>
        <mc:Fallback xmlns="">
          <p:sp>
            <p:nvSpPr>
              <p:cNvPr id="10" name="TextBox 9">
                <a:extLst>
                  <a:ext uri="{FF2B5EF4-FFF2-40B4-BE49-F238E27FC236}">
                    <a16:creationId xmlns:a16="http://schemas.microsoft.com/office/drawing/2014/main" id="{E6CA23BC-08AC-1FDF-EE21-D904EB400FDB}"/>
                  </a:ext>
                </a:extLst>
              </p:cNvPr>
              <p:cNvSpPr txBox="1">
                <a:spLocks noRot="1" noChangeAspect="1" noMove="1" noResize="1" noEditPoints="1" noAdjustHandles="1" noChangeArrowheads="1" noChangeShapeType="1" noTextEdit="1"/>
              </p:cNvSpPr>
              <p:nvPr/>
            </p:nvSpPr>
            <p:spPr>
              <a:xfrm>
                <a:off x="6305007" y="4541811"/>
                <a:ext cx="2684837" cy="610936"/>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1ACAFFA-09C8-E142-C512-3033FE0CA833}"/>
                  </a:ext>
                </a:extLst>
              </p:cNvPr>
              <p:cNvSpPr txBox="1"/>
              <p:nvPr/>
            </p:nvSpPr>
            <p:spPr>
              <a:xfrm>
                <a:off x="1120954" y="2906606"/>
                <a:ext cx="1612900" cy="610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𝑄</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𝑖𝑟𝑟</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GB" sz="1800">
                          <a:effectLst/>
                          <a:latin typeface="Cambria Math" panose="02040503050406030204" pitchFamily="18" charset="0"/>
                          <a:ea typeface="Calibri" panose="020F0502020204030204" pitchFamily="34" charset="0"/>
                          <a:cs typeface="Times New Roman" panose="02020603050405020304" pitchFamily="18" charset="0"/>
                        </a:rPr>
                        <m:t>α</m:t>
                      </m:r>
                      <m:f>
                        <m:f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ub>
                          </m:sSub>
                        </m:num>
                        <m:den>
                          <m:r>
                            <a:rPr lang="en-GB" sz="1800" i="1">
                              <a:effectLst/>
                              <a:latin typeface="Cambria Math" panose="02040503050406030204" pitchFamily="18" charset="0"/>
                              <a:ea typeface="Calibri" panose="020F0502020204030204" pitchFamily="34" charset="0"/>
                              <a:cs typeface="Times New Roman" panose="02020603050405020304" pitchFamily="18" charset="0"/>
                            </a:rPr>
                            <m:t>4</m:t>
                          </m:r>
                          <m:r>
                            <m:rPr>
                              <m:sty m:val="p"/>
                            </m:rPr>
                            <a:rPr lang="en-GB" sz="1800">
                              <a:effectLst/>
                              <a:latin typeface="Cambria Math" panose="02040503050406030204" pitchFamily="18" charset="0"/>
                              <a:ea typeface="Calibri" panose="020F0502020204030204" pitchFamily="34" charset="0"/>
                              <a:cs typeface="Times New Roman" panose="02020603050405020304" pitchFamily="18" charset="0"/>
                            </a:rPr>
                            <m:t>π</m:t>
                          </m:r>
                          <m:sSup>
                            <m:sSup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𝑅</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2</m:t>
                              </m:r>
                            </m:sup>
                          </m:sSup>
                        </m:den>
                      </m:f>
                    </m:oMath>
                  </m:oMathPara>
                </a14:m>
                <a:endParaRPr lang="en-GB" dirty="0"/>
              </a:p>
            </p:txBody>
          </p:sp>
        </mc:Choice>
        <mc:Fallback xmlns="">
          <p:sp>
            <p:nvSpPr>
              <p:cNvPr id="12" name="TextBox 11">
                <a:extLst>
                  <a:ext uri="{FF2B5EF4-FFF2-40B4-BE49-F238E27FC236}">
                    <a16:creationId xmlns:a16="http://schemas.microsoft.com/office/drawing/2014/main" id="{E1ACAFFA-09C8-E142-C512-3033FE0CA833}"/>
                  </a:ext>
                </a:extLst>
              </p:cNvPr>
              <p:cNvSpPr txBox="1">
                <a:spLocks noRot="1" noChangeAspect="1" noMove="1" noResize="1" noEditPoints="1" noAdjustHandles="1" noChangeArrowheads="1" noChangeShapeType="1" noTextEdit="1"/>
              </p:cNvSpPr>
              <p:nvPr/>
            </p:nvSpPr>
            <p:spPr>
              <a:xfrm>
                <a:off x="1120954" y="2906606"/>
                <a:ext cx="1612900" cy="610936"/>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7041E3F-7C7B-CD34-20BC-DF6CEB96BDB3}"/>
                  </a:ext>
                </a:extLst>
              </p:cNvPr>
              <p:cNvSpPr txBox="1"/>
              <p:nvPr/>
            </p:nvSpPr>
            <p:spPr>
              <a:xfrm flipH="1">
                <a:off x="1120954" y="3977693"/>
                <a:ext cx="161290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smtClean="0">
                              <a:solidFill>
                                <a:srgbClr val="836967"/>
                              </a:solidFill>
                              <a:latin typeface="Cambria Math" panose="02040503050406030204" pitchFamily="18" charset="0"/>
                            </a:rPr>
                          </m:ctrlPr>
                        </m:sSubPr>
                        <m:e>
                          <m:r>
                            <a:rPr lang="en-GB" i="1">
                              <a:latin typeface="Cambria Math" panose="02040503050406030204" pitchFamily="18" charset="0"/>
                            </a:rPr>
                            <m:t>𝑄</m:t>
                          </m:r>
                        </m:e>
                        <m:sub>
                          <m:r>
                            <a:rPr lang="en-GB" i="1">
                              <a:latin typeface="Cambria Math" panose="02040503050406030204" pitchFamily="18" charset="0"/>
                            </a:rPr>
                            <m:t>𝑐𝑜𝑜𝑙</m:t>
                          </m:r>
                        </m:sub>
                      </m:sSub>
                      <m:r>
                        <a:rPr lang="en-GB" i="0">
                          <a:latin typeface="Cambria Math" panose="02040503050406030204" pitchFamily="18" charset="0"/>
                        </a:rPr>
                        <m:t>=</m:t>
                      </m:r>
                      <m:r>
                        <m:rPr>
                          <m:sty m:val="p"/>
                        </m:rPr>
                        <a:rPr lang="en-GB" i="0">
                          <a:latin typeface="Cambria Math" panose="02040503050406030204" pitchFamily="18" charset="0"/>
                        </a:rPr>
                        <m:t>σ</m:t>
                      </m:r>
                      <m:sSup>
                        <m:sSupPr>
                          <m:ctrlPr>
                            <a:rPr lang="en-GB" i="1">
                              <a:solidFill>
                                <a:srgbClr val="836967"/>
                              </a:solidFill>
                              <a:latin typeface="Cambria Math" panose="02040503050406030204" pitchFamily="18" charset="0"/>
                            </a:rPr>
                          </m:ctrlPr>
                        </m:sSupPr>
                        <m:e>
                          <m:r>
                            <a:rPr lang="en-GB" i="1">
                              <a:latin typeface="Cambria Math" panose="02040503050406030204" pitchFamily="18" charset="0"/>
                            </a:rPr>
                            <m:t>𝑇</m:t>
                          </m:r>
                        </m:e>
                        <m:sup>
                          <m:r>
                            <a:rPr lang="en-GB" i="0">
                              <a:latin typeface="Cambria Math" panose="02040503050406030204" pitchFamily="18" charset="0"/>
                            </a:rPr>
                            <m:t>4</m:t>
                          </m:r>
                        </m:sup>
                      </m:sSup>
                    </m:oMath>
                  </m:oMathPara>
                </a14:m>
                <a:endParaRPr lang="en-GB" dirty="0"/>
              </a:p>
            </p:txBody>
          </p:sp>
        </mc:Choice>
        <mc:Fallback xmlns="">
          <p:sp>
            <p:nvSpPr>
              <p:cNvPr id="14" name="TextBox 13">
                <a:extLst>
                  <a:ext uri="{FF2B5EF4-FFF2-40B4-BE49-F238E27FC236}">
                    <a16:creationId xmlns:a16="http://schemas.microsoft.com/office/drawing/2014/main" id="{87041E3F-7C7B-CD34-20BC-DF6CEB96BDB3}"/>
                  </a:ext>
                </a:extLst>
              </p:cNvPr>
              <p:cNvSpPr txBox="1">
                <a:spLocks noRot="1" noChangeAspect="1" noMove="1" noResize="1" noEditPoints="1" noAdjustHandles="1" noChangeArrowheads="1" noChangeShapeType="1" noTextEdit="1"/>
              </p:cNvSpPr>
              <p:nvPr/>
            </p:nvSpPr>
            <p:spPr>
              <a:xfrm flipH="1">
                <a:off x="1120954" y="3977693"/>
                <a:ext cx="1612902" cy="369332"/>
              </a:xfrm>
              <a:prstGeom prst="rect">
                <a:avLst/>
              </a:prstGeom>
              <a:blipFill>
                <a:blip r:embed="rId8"/>
                <a:stretch>
                  <a:fillRect b="-1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DDC0C4F-75C6-5F09-1491-40757971FF38}"/>
                  </a:ext>
                </a:extLst>
              </p:cNvPr>
              <p:cNvSpPr txBox="1"/>
              <p:nvPr/>
            </p:nvSpPr>
            <p:spPr>
              <a:xfrm>
                <a:off x="1120954" y="4838743"/>
                <a:ext cx="2237988" cy="3907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𝑠</m:t>
                          </m:r>
                        </m:sub>
                      </m:sSub>
                      <m:d>
                        <m:d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𝑅</m:t>
                          </m:r>
                        </m:e>
                      </m:d>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GB" sz="1800">
                          <a:effectLst/>
                          <a:latin typeface="Cambria Math" panose="02040503050406030204" pitchFamily="18" charset="0"/>
                          <a:ea typeface="Calibri" panose="020F0502020204030204" pitchFamily="34" charset="0"/>
                          <a:cs typeface="Times New Roman" panose="02020603050405020304" pitchFamily="18" charset="0"/>
                        </a:rPr>
                        <m:t>χ</m:t>
                      </m:r>
                      <m:d>
                        <m:d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𝑅</m:t>
                          </m:r>
                        </m:e>
                      </m:d>
                      <m:sSub>
                        <m:sSub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𝑝</m:t>
                          </m:r>
                        </m:sub>
                      </m:sSub>
                      <m:d>
                        <m:d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𝑅</m:t>
                          </m:r>
                        </m:e>
                      </m:d>
                    </m:oMath>
                  </m:oMathPara>
                </a14:m>
                <a:endParaRPr lang="en-GB" dirty="0"/>
              </a:p>
            </p:txBody>
          </p:sp>
        </mc:Choice>
        <mc:Fallback xmlns="">
          <p:sp>
            <p:nvSpPr>
              <p:cNvPr id="16" name="TextBox 15">
                <a:extLst>
                  <a:ext uri="{FF2B5EF4-FFF2-40B4-BE49-F238E27FC236}">
                    <a16:creationId xmlns:a16="http://schemas.microsoft.com/office/drawing/2014/main" id="{0DDC0C4F-75C6-5F09-1491-40757971FF38}"/>
                  </a:ext>
                </a:extLst>
              </p:cNvPr>
              <p:cNvSpPr txBox="1">
                <a:spLocks noRot="1" noChangeAspect="1" noMove="1" noResize="1" noEditPoints="1" noAdjustHandles="1" noChangeArrowheads="1" noChangeShapeType="1" noTextEdit="1"/>
              </p:cNvSpPr>
              <p:nvPr/>
            </p:nvSpPr>
            <p:spPr>
              <a:xfrm>
                <a:off x="1120954" y="4838743"/>
                <a:ext cx="2237988" cy="390748"/>
              </a:xfrm>
              <a:prstGeom prst="rect">
                <a:avLst/>
              </a:prstGeom>
              <a:blipFill>
                <a:blip r:embed="rId9"/>
                <a:stretch>
                  <a:fillRect b="-3125"/>
                </a:stretch>
              </a:blipFill>
            </p:spPr>
            <p:txBody>
              <a:bodyPr/>
              <a:lstStyle/>
              <a:p>
                <a:r>
                  <a:rPr lang="en-GB">
                    <a:noFill/>
                  </a:rPr>
                  <a:t> </a:t>
                </a:r>
              </a:p>
            </p:txBody>
          </p:sp>
        </mc:Fallback>
      </mc:AlternateContent>
      <p:sp>
        <p:nvSpPr>
          <p:cNvPr id="17" name="Content Placeholder 2">
            <a:extLst>
              <a:ext uri="{FF2B5EF4-FFF2-40B4-BE49-F238E27FC236}">
                <a16:creationId xmlns:a16="http://schemas.microsoft.com/office/drawing/2014/main" id="{D863AF38-831F-A384-B290-53EF513547C3}"/>
              </a:ext>
            </a:extLst>
          </p:cNvPr>
          <p:cNvSpPr txBox="1">
            <a:spLocks/>
          </p:cNvSpPr>
          <p:nvPr/>
        </p:nvSpPr>
        <p:spPr>
          <a:xfrm>
            <a:off x="457354" y="1365780"/>
            <a:ext cx="1955800" cy="499567"/>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a:buFont typeface="Wingdings" panose="05000000000000000000" pitchFamily="2" charset="2"/>
              <a:buChar char="v"/>
            </a:pPr>
            <a:r>
              <a:rPr lang="en-GB" dirty="0"/>
              <a:t>Flaring angle</a:t>
            </a:r>
          </a:p>
        </p:txBody>
      </p:sp>
      <p:sp>
        <p:nvSpPr>
          <p:cNvPr id="18" name="Content Placeholder 2">
            <a:extLst>
              <a:ext uri="{FF2B5EF4-FFF2-40B4-BE49-F238E27FC236}">
                <a16:creationId xmlns:a16="http://schemas.microsoft.com/office/drawing/2014/main" id="{812D11FB-367F-2F3A-96C9-FF9B8027C1F4}"/>
              </a:ext>
            </a:extLst>
          </p:cNvPr>
          <p:cNvSpPr txBox="1">
            <a:spLocks/>
          </p:cNvSpPr>
          <p:nvPr/>
        </p:nvSpPr>
        <p:spPr>
          <a:xfrm>
            <a:off x="457354" y="2556179"/>
            <a:ext cx="2619453" cy="390749"/>
          </a:xfrm>
          <a:prstGeom prst="rect">
            <a:avLst/>
          </a:prstGeom>
        </p:spPr>
        <p:txBody>
          <a:bodyPr vert="horz" lIns="91440" tIns="45720" rIns="91440" bIns="45720" rtlCol="0">
            <a:normAutofit lnSpcReduction="1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a:buFont typeface="Wingdings" panose="05000000000000000000" pitchFamily="2" charset="2"/>
              <a:buChar char="v"/>
            </a:pPr>
            <a:r>
              <a:rPr lang="en-GB" dirty="0"/>
              <a:t>Irradiation Flux</a:t>
            </a:r>
          </a:p>
        </p:txBody>
      </p:sp>
      <p:sp>
        <p:nvSpPr>
          <p:cNvPr id="19" name="Content Placeholder 2">
            <a:extLst>
              <a:ext uri="{FF2B5EF4-FFF2-40B4-BE49-F238E27FC236}">
                <a16:creationId xmlns:a16="http://schemas.microsoft.com/office/drawing/2014/main" id="{40F9FA67-7C11-B42D-94E5-E0550697010A}"/>
              </a:ext>
            </a:extLst>
          </p:cNvPr>
          <p:cNvSpPr txBox="1">
            <a:spLocks/>
          </p:cNvSpPr>
          <p:nvPr/>
        </p:nvSpPr>
        <p:spPr>
          <a:xfrm>
            <a:off x="457354" y="3517542"/>
            <a:ext cx="1925482" cy="476758"/>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a:buFont typeface="Wingdings" panose="05000000000000000000" pitchFamily="2" charset="2"/>
              <a:buChar char="v"/>
            </a:pPr>
            <a:r>
              <a:rPr lang="en-GB" dirty="0"/>
              <a:t>Cooling Flux</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2B3D3F1-F50E-52BC-9BFB-685A732A70AC}"/>
                  </a:ext>
                </a:extLst>
              </p:cNvPr>
              <p:cNvSpPr txBox="1"/>
              <p:nvPr/>
            </p:nvSpPr>
            <p:spPr>
              <a:xfrm>
                <a:off x="5570867" y="5538489"/>
                <a:ext cx="4153115" cy="875881"/>
              </a:xfrm>
              <a:prstGeom prst="rect">
                <a:avLst/>
              </a:prstGeom>
              <a:noFill/>
            </p:spPr>
            <p:txBody>
              <a:bodyPr wrap="square">
                <a:spAutoFit/>
              </a:bodyPr>
              <a:lstStyle/>
              <a:p>
                <a:pPr>
                  <a:spcAft>
                    <a:spcPts val="800"/>
                  </a:spcAft>
                </a:pPr>
                <a14:m>
                  <m:oMathPara xmlns:m="http://schemas.openxmlformats.org/officeDocument/2006/math">
                    <m:oMathParaPr>
                      <m:jc m:val="centerGroup"/>
                    </m:oMathParaPr>
                    <m:oMath xmlns:m="http://schemas.openxmlformats.org/officeDocument/2006/math">
                      <m:f>
                        <m:fPr>
                          <m:ctrlPr>
                            <a:rPr lang="en-GB" sz="1800" b="0" i="1" smtClean="0">
                              <a:effectLst/>
                              <a:latin typeface="Cambria Math" panose="02040503050406030204" pitchFamily="18" charset="0"/>
                              <a:cs typeface="Times New Roman" panose="02020603050405020304" pitchFamily="18" charset="0"/>
                            </a:rPr>
                          </m:ctrlPr>
                        </m:fPr>
                        <m:num>
                          <m:sSub>
                            <m:sSubPr>
                              <m:ctrlPr>
                                <a:rPr lang="en-GB" i="1">
                                  <a:latin typeface="Cambria Math" panose="02040503050406030204" pitchFamily="18" charset="0"/>
                                  <a:ea typeface="Calibri" panose="020F0502020204030204" pitchFamily="34" charset="0"/>
                                  <a:cs typeface="Times New Roman" panose="02020603050405020304" pitchFamily="18" charset="0"/>
                                </a:rPr>
                              </m:ctrlPr>
                            </m:sSubPr>
                            <m:e>
                              <m:r>
                                <a:rPr lang="en-GB" i="1">
                                  <a:latin typeface="Cambria Math" panose="02040503050406030204" pitchFamily="18" charset="0"/>
                                  <a:ea typeface="Calibri" panose="020F0502020204030204" pitchFamily="34" charset="0"/>
                                  <a:cs typeface="Times New Roman" panose="02020603050405020304" pitchFamily="18" charset="0"/>
                                </a:rPr>
                                <m:t>𝐻</m:t>
                              </m:r>
                            </m:e>
                            <m:sub>
                              <m:r>
                                <a:rPr lang="en-GB" i="1">
                                  <a:latin typeface="Cambria Math" panose="02040503050406030204" pitchFamily="18" charset="0"/>
                                  <a:ea typeface="Calibri" panose="020F0502020204030204" pitchFamily="34" charset="0"/>
                                  <a:cs typeface="Times New Roman" panose="02020603050405020304" pitchFamily="18" charset="0"/>
                                </a:rPr>
                                <m:t>𝑝</m:t>
                              </m:r>
                            </m:sub>
                          </m:sSub>
                          <m:d>
                            <m:dPr>
                              <m:ctrlPr>
                                <a:rPr lang="en-GB" i="1">
                                  <a:latin typeface="Cambria Math" panose="02040503050406030204" pitchFamily="18" charset="0"/>
                                  <a:ea typeface="Calibri" panose="020F0502020204030204" pitchFamily="34" charset="0"/>
                                  <a:cs typeface="Times New Roman" panose="02020603050405020304" pitchFamily="18" charset="0"/>
                                </a:rPr>
                              </m:ctrlPr>
                            </m:dPr>
                            <m:e>
                              <m:r>
                                <a:rPr lang="en-GB" i="1">
                                  <a:latin typeface="Cambria Math" panose="02040503050406030204" pitchFamily="18" charset="0"/>
                                  <a:ea typeface="Calibri" panose="020F0502020204030204" pitchFamily="34" charset="0"/>
                                  <a:cs typeface="Times New Roman" panose="02020603050405020304" pitchFamily="18" charset="0"/>
                                </a:rPr>
                                <m:t>𝑅</m:t>
                              </m:r>
                            </m:e>
                          </m:d>
                          <m:r>
                            <a:rPr lang="en-GB" i="1">
                              <a:latin typeface="Cambria Math" panose="02040503050406030204" pitchFamily="18" charset="0"/>
                              <a:ea typeface="Calibri" panose="020F0502020204030204" pitchFamily="34" charset="0"/>
                              <a:cs typeface="Times New Roman" panose="02020603050405020304" pitchFamily="18" charset="0"/>
                            </a:rPr>
                            <m:t> </m:t>
                          </m:r>
                        </m:num>
                        <m:den>
                          <m:r>
                            <a:rPr lang="en-GB" i="1">
                              <a:latin typeface="Cambria Math" panose="02040503050406030204" pitchFamily="18" charset="0"/>
                              <a:ea typeface="Calibri" panose="020F0502020204030204" pitchFamily="34" charset="0"/>
                              <a:cs typeface="Times New Roman" panose="02020603050405020304" pitchFamily="18" charset="0"/>
                            </a:rPr>
                            <m:t>𝑅</m:t>
                          </m:r>
                        </m:den>
                      </m:f>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GB" sz="1800" i="1">
                                      <a:effectLst/>
                                      <a:latin typeface="Cambria Math" panose="02040503050406030204" pitchFamily="18" charset="0"/>
                                      <a:ea typeface="Calibri" panose="020F0502020204030204" pitchFamily="34" charset="0"/>
                                      <a:cs typeface="Times New Roman" panose="02020603050405020304" pitchFamily="18" charset="0"/>
                                    </a:rPr>
                                    <m:t>𝑇</m:t>
                                  </m:r>
                                  <m:d>
                                    <m:d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𝑅</m:t>
                                      </m:r>
                                    </m:e>
                                  </m:d>
                                </m:num>
                                <m:den>
                                  <m:sSub>
                                    <m:sSub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𝑐</m:t>
                                      </m:r>
                                    </m:sub>
                                  </m:sSub>
                                </m:den>
                              </m:f>
                            </m:e>
                          </m:d>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0.5</m:t>
                          </m:r>
                        </m:sup>
                      </m:sSup>
                      <m:sSup>
                        <m:sSup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GB" sz="1800" i="1">
                                      <a:effectLst/>
                                      <a:latin typeface="Cambria Math" panose="02040503050406030204" pitchFamily="18" charset="0"/>
                                      <a:ea typeface="Calibri" panose="020F0502020204030204" pitchFamily="34" charset="0"/>
                                      <a:cs typeface="Times New Roman" panose="02020603050405020304" pitchFamily="18" charset="0"/>
                                    </a:rPr>
                                    <m:t>𝑅</m:t>
                                  </m:r>
                                </m:num>
                                <m:den>
                                  <m:sSub>
                                    <m:sSub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ub>
                                  </m:sSub>
                                </m:den>
                              </m:f>
                            </m:e>
                          </m:d>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0.5</m:t>
                          </m:r>
                        </m:sup>
                      </m:sSup>
                    </m:oMath>
                  </m:oMathPara>
                </a14:m>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0" name="TextBox 19">
                <a:extLst>
                  <a:ext uri="{FF2B5EF4-FFF2-40B4-BE49-F238E27FC236}">
                    <a16:creationId xmlns:a16="http://schemas.microsoft.com/office/drawing/2014/main" id="{72B3D3F1-F50E-52BC-9BFB-685A732A70AC}"/>
                  </a:ext>
                </a:extLst>
              </p:cNvPr>
              <p:cNvSpPr txBox="1">
                <a:spLocks noRot="1" noChangeAspect="1" noMove="1" noResize="1" noEditPoints="1" noAdjustHandles="1" noChangeArrowheads="1" noChangeShapeType="1" noTextEdit="1"/>
              </p:cNvSpPr>
              <p:nvPr/>
            </p:nvSpPr>
            <p:spPr>
              <a:xfrm>
                <a:off x="5570867" y="5538489"/>
                <a:ext cx="4153115" cy="875881"/>
              </a:xfrm>
              <a:prstGeom prst="rect">
                <a:avLst/>
              </a:prstGeom>
              <a:blipFill>
                <a:blip r:embed="rId10"/>
                <a:stretch>
                  <a:fillRect/>
                </a:stretch>
              </a:blipFill>
            </p:spPr>
            <p:txBody>
              <a:bodyPr/>
              <a:lstStyle/>
              <a:p>
                <a:r>
                  <a:rPr lang="en-GB">
                    <a:noFill/>
                  </a:rPr>
                  <a:t> </a:t>
                </a:r>
              </a:p>
            </p:txBody>
          </p:sp>
        </mc:Fallback>
      </mc:AlternateContent>
      <p:cxnSp>
        <p:nvCxnSpPr>
          <p:cNvPr id="22" name="Straight Arrow Connector 21">
            <a:extLst>
              <a:ext uri="{FF2B5EF4-FFF2-40B4-BE49-F238E27FC236}">
                <a16:creationId xmlns:a16="http://schemas.microsoft.com/office/drawing/2014/main" id="{2B06158B-C6DB-349B-2743-A22741BFF41F}"/>
              </a:ext>
            </a:extLst>
          </p:cNvPr>
          <p:cNvCxnSpPr>
            <a:cxnSpLocks/>
            <a:stCxn id="8" idx="3"/>
          </p:cNvCxnSpPr>
          <p:nvPr/>
        </p:nvCxnSpPr>
        <p:spPr>
          <a:xfrm>
            <a:off x="3564766" y="2062181"/>
            <a:ext cx="3112385" cy="2478236"/>
          </a:xfrm>
          <a:prstGeom prst="straightConnector1">
            <a:avLst/>
          </a:prstGeom>
          <a:ln w="76200">
            <a:tailEnd type="triangle"/>
          </a:ln>
        </p:spPr>
        <p:style>
          <a:lnRef idx="2">
            <a:schemeClr val="accent2"/>
          </a:lnRef>
          <a:fillRef idx="0">
            <a:schemeClr val="accent2"/>
          </a:fillRef>
          <a:effectRef idx="1">
            <a:schemeClr val="accent2"/>
          </a:effectRef>
          <a:fontRef idx="minor">
            <a:schemeClr val="tx1"/>
          </a:fontRef>
        </p:style>
      </p:cxnSp>
      <p:cxnSp>
        <p:nvCxnSpPr>
          <p:cNvPr id="23" name="Straight Arrow Connector 22">
            <a:extLst>
              <a:ext uri="{FF2B5EF4-FFF2-40B4-BE49-F238E27FC236}">
                <a16:creationId xmlns:a16="http://schemas.microsoft.com/office/drawing/2014/main" id="{7876705F-12CD-7683-850A-702F76875288}"/>
              </a:ext>
            </a:extLst>
          </p:cNvPr>
          <p:cNvCxnSpPr>
            <a:cxnSpLocks/>
          </p:cNvCxnSpPr>
          <p:nvPr/>
        </p:nvCxnSpPr>
        <p:spPr>
          <a:xfrm>
            <a:off x="2857536" y="3373768"/>
            <a:ext cx="3344915" cy="1218058"/>
          </a:xfrm>
          <a:prstGeom prst="straightConnector1">
            <a:avLst/>
          </a:prstGeom>
          <a:ln w="76200">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a:extLst>
              <a:ext uri="{FF2B5EF4-FFF2-40B4-BE49-F238E27FC236}">
                <a16:creationId xmlns:a16="http://schemas.microsoft.com/office/drawing/2014/main" id="{B308649A-9ED7-D1A1-05B7-D3F55E019BA1}"/>
              </a:ext>
            </a:extLst>
          </p:cNvPr>
          <p:cNvCxnSpPr>
            <a:cxnSpLocks/>
            <a:stCxn id="14" idx="1"/>
          </p:cNvCxnSpPr>
          <p:nvPr/>
        </p:nvCxnSpPr>
        <p:spPr>
          <a:xfrm>
            <a:off x="2733856" y="4162359"/>
            <a:ext cx="3571151" cy="813961"/>
          </a:xfrm>
          <a:prstGeom prst="straightConnector1">
            <a:avLst/>
          </a:prstGeom>
          <a:ln w="76200">
            <a:tailEnd type="triangle"/>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D8C219C-1425-F2DF-26C1-BB4F5DC4EF2E}"/>
                  </a:ext>
                </a:extLst>
              </p:cNvPr>
              <p:cNvSpPr txBox="1"/>
              <p:nvPr/>
            </p:nvSpPr>
            <p:spPr>
              <a:xfrm>
                <a:off x="946995" y="5800080"/>
                <a:ext cx="2627791" cy="7732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smtClean="0">
                              <a:solidFill>
                                <a:schemeClr val="tx1"/>
                              </a:solidFill>
                              <a:latin typeface="Cambria Math" panose="02040503050406030204" pitchFamily="18" charset="0"/>
                            </a:rPr>
                          </m:ctrlPr>
                        </m:sSubPr>
                        <m:e>
                          <m:r>
                            <m:rPr>
                              <m:sty m:val="p"/>
                            </m:rPr>
                            <a:rPr lang="en-GB">
                              <a:solidFill>
                                <a:schemeClr val="tx1"/>
                              </a:solidFill>
                              <a:latin typeface="Cambria Math" panose="02040503050406030204" pitchFamily="18" charset="0"/>
                            </a:rPr>
                            <m:t>Σ</m:t>
                          </m:r>
                        </m:e>
                        <m:sub>
                          <m:r>
                            <a:rPr lang="en-GB" i="1">
                              <a:solidFill>
                                <a:schemeClr val="tx1"/>
                              </a:solidFill>
                              <a:latin typeface="Cambria Math" panose="02040503050406030204" pitchFamily="18" charset="0"/>
                            </a:rPr>
                            <m:t>𝑑</m:t>
                          </m:r>
                        </m:sub>
                      </m:sSub>
                      <m:d>
                        <m:dPr>
                          <m:ctrlPr>
                            <a:rPr lang="en-GB" i="1">
                              <a:solidFill>
                                <a:schemeClr val="tx1"/>
                              </a:solidFill>
                              <a:latin typeface="Cambria Math" panose="02040503050406030204" pitchFamily="18" charset="0"/>
                            </a:rPr>
                          </m:ctrlPr>
                        </m:dPr>
                        <m:e>
                          <m:r>
                            <a:rPr lang="en-GB" i="1">
                              <a:solidFill>
                                <a:schemeClr val="tx1"/>
                              </a:solidFill>
                              <a:latin typeface="Cambria Math" panose="02040503050406030204" pitchFamily="18" charset="0"/>
                            </a:rPr>
                            <m:t>𝑅</m:t>
                          </m:r>
                        </m:e>
                      </m:d>
                      <m:r>
                        <a:rPr lang="en-GB" i="0">
                          <a:solidFill>
                            <a:schemeClr val="tx1"/>
                          </a:solidFill>
                          <a:latin typeface="Cambria Math" panose="02040503050406030204" pitchFamily="18" charset="0"/>
                        </a:rPr>
                        <m:t>=2000</m:t>
                      </m:r>
                      <m:sSup>
                        <m:sSupPr>
                          <m:ctrlPr>
                            <a:rPr lang="en-GB" i="1">
                              <a:solidFill>
                                <a:schemeClr val="tx1"/>
                              </a:solidFill>
                              <a:latin typeface="Cambria Math" panose="02040503050406030204" pitchFamily="18" charset="0"/>
                            </a:rPr>
                          </m:ctrlPr>
                        </m:sSupPr>
                        <m:e>
                          <m:d>
                            <m:dPr>
                              <m:ctrlPr>
                                <a:rPr lang="en-GB" i="1">
                                  <a:solidFill>
                                    <a:schemeClr val="tx1"/>
                                  </a:solidFill>
                                  <a:latin typeface="Cambria Math" panose="02040503050406030204" pitchFamily="18" charset="0"/>
                                </a:rPr>
                              </m:ctrlPr>
                            </m:dPr>
                            <m:e>
                              <m:f>
                                <m:fPr>
                                  <m:ctrlPr>
                                    <a:rPr lang="en-GB" i="1">
                                      <a:solidFill>
                                        <a:schemeClr val="tx1"/>
                                      </a:solidFill>
                                      <a:latin typeface="Cambria Math" panose="02040503050406030204" pitchFamily="18" charset="0"/>
                                    </a:rPr>
                                  </m:ctrlPr>
                                </m:fPr>
                                <m:num>
                                  <m:r>
                                    <a:rPr lang="en-GB" i="1">
                                      <a:solidFill>
                                        <a:schemeClr val="tx1"/>
                                      </a:solidFill>
                                      <a:latin typeface="Cambria Math" panose="02040503050406030204" pitchFamily="18" charset="0"/>
                                    </a:rPr>
                                    <m:t>𝑅</m:t>
                                  </m:r>
                                </m:num>
                                <m:den>
                                  <m:r>
                                    <a:rPr lang="en-GB" i="1">
                                      <a:solidFill>
                                        <a:schemeClr val="tx1"/>
                                      </a:solidFill>
                                      <a:latin typeface="Cambria Math" panose="02040503050406030204" pitchFamily="18" charset="0"/>
                                    </a:rPr>
                                    <m:t>𝐴𝑈</m:t>
                                  </m:r>
                                </m:den>
                              </m:f>
                            </m:e>
                          </m:d>
                        </m:e>
                        <m:sup>
                          <m:r>
                            <a:rPr lang="en-GB" i="0">
                              <a:solidFill>
                                <a:schemeClr val="tx1"/>
                              </a:solidFill>
                              <a:latin typeface="Cambria Math" panose="02040503050406030204" pitchFamily="18" charset="0"/>
                            </a:rPr>
                            <m:t>−1.5</m:t>
                          </m:r>
                        </m:sup>
                      </m:sSup>
                    </m:oMath>
                  </m:oMathPara>
                </a14:m>
                <a:endParaRPr lang="en-GB" dirty="0"/>
              </a:p>
            </p:txBody>
          </p:sp>
        </mc:Choice>
        <mc:Fallback xmlns="">
          <p:sp>
            <p:nvSpPr>
              <p:cNvPr id="9" name="TextBox 8">
                <a:extLst>
                  <a:ext uri="{FF2B5EF4-FFF2-40B4-BE49-F238E27FC236}">
                    <a16:creationId xmlns:a16="http://schemas.microsoft.com/office/drawing/2014/main" id="{5D8C219C-1425-F2DF-26C1-BB4F5DC4EF2E}"/>
                  </a:ext>
                </a:extLst>
              </p:cNvPr>
              <p:cNvSpPr txBox="1">
                <a:spLocks noRot="1" noChangeAspect="1" noMove="1" noResize="1" noEditPoints="1" noAdjustHandles="1" noChangeArrowheads="1" noChangeShapeType="1" noTextEdit="1"/>
              </p:cNvSpPr>
              <p:nvPr/>
            </p:nvSpPr>
            <p:spPr>
              <a:xfrm>
                <a:off x="946995" y="5800080"/>
                <a:ext cx="2627791" cy="773289"/>
              </a:xfrm>
              <a:prstGeom prst="rect">
                <a:avLst/>
              </a:prstGeom>
              <a:blipFill>
                <a:blip r:embed="rId11"/>
                <a:stretch>
                  <a:fillRect/>
                </a:stretch>
              </a:blipFill>
            </p:spPr>
            <p:txBody>
              <a:bodyPr/>
              <a:lstStyle/>
              <a:p>
                <a:r>
                  <a:rPr lang="en-GB">
                    <a:noFill/>
                  </a:rPr>
                  <a:t> </a:t>
                </a:r>
              </a:p>
            </p:txBody>
          </p:sp>
        </mc:Fallback>
      </mc:AlternateContent>
      <p:sp>
        <p:nvSpPr>
          <p:cNvPr id="6" name="Content Placeholder 2">
            <a:extLst>
              <a:ext uri="{FF2B5EF4-FFF2-40B4-BE49-F238E27FC236}">
                <a16:creationId xmlns:a16="http://schemas.microsoft.com/office/drawing/2014/main" id="{0A6C5CED-C121-8B9B-0930-73B2D8FE5461}"/>
              </a:ext>
            </a:extLst>
          </p:cNvPr>
          <p:cNvSpPr txBox="1">
            <a:spLocks/>
          </p:cNvSpPr>
          <p:nvPr/>
        </p:nvSpPr>
        <p:spPr>
          <a:xfrm>
            <a:off x="457354" y="4345043"/>
            <a:ext cx="2794822" cy="390748"/>
          </a:xfrm>
          <a:prstGeom prst="rect">
            <a:avLst/>
          </a:prstGeom>
        </p:spPr>
        <p:txBody>
          <a:bodyPr vert="horz" lIns="91440" tIns="45720" rIns="91440" bIns="45720" rtlCol="0">
            <a:no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a:buFont typeface="Wingdings" panose="05000000000000000000" pitchFamily="2" charset="2"/>
              <a:buChar char="v"/>
            </a:pPr>
            <a:r>
              <a:rPr lang="en-GB" dirty="0"/>
              <a:t>Flaring geometry</a:t>
            </a:r>
          </a:p>
        </p:txBody>
      </p:sp>
      <p:sp>
        <p:nvSpPr>
          <p:cNvPr id="24" name="TextBox 23">
            <a:extLst>
              <a:ext uri="{FF2B5EF4-FFF2-40B4-BE49-F238E27FC236}">
                <a16:creationId xmlns:a16="http://schemas.microsoft.com/office/drawing/2014/main" id="{DA82767C-671F-A94A-459D-D0FC636EAAE6}"/>
              </a:ext>
            </a:extLst>
          </p:cNvPr>
          <p:cNvSpPr txBox="1"/>
          <p:nvPr/>
        </p:nvSpPr>
        <p:spPr>
          <a:xfrm>
            <a:off x="459068" y="5414260"/>
            <a:ext cx="3200246" cy="430887"/>
          </a:xfrm>
          <a:prstGeom prst="rect">
            <a:avLst/>
          </a:prstGeom>
          <a:noFill/>
        </p:spPr>
        <p:txBody>
          <a:bodyPr wrap="square">
            <a:spAutoFit/>
          </a:bodyPr>
          <a:lstStyle/>
          <a:p>
            <a:pPr marL="342900" indent="-342900">
              <a:buFont typeface="Wingdings" panose="05000000000000000000" pitchFamily="2" charset="2"/>
              <a:buChar char="v"/>
            </a:pPr>
            <a:r>
              <a:rPr lang="en-GB" sz="2200" dirty="0"/>
              <a:t>Surface density profile</a:t>
            </a:r>
          </a:p>
        </p:txBody>
      </p:sp>
      <p:cxnSp>
        <p:nvCxnSpPr>
          <p:cNvPr id="3" name="Straight Arrow Connector 2">
            <a:extLst>
              <a:ext uri="{FF2B5EF4-FFF2-40B4-BE49-F238E27FC236}">
                <a16:creationId xmlns:a16="http://schemas.microsoft.com/office/drawing/2014/main" id="{EEB6F730-1325-88FF-9D3F-D96D67D69DB6}"/>
              </a:ext>
            </a:extLst>
          </p:cNvPr>
          <p:cNvCxnSpPr>
            <a:cxnSpLocks/>
          </p:cNvCxnSpPr>
          <p:nvPr/>
        </p:nvCxnSpPr>
        <p:spPr>
          <a:xfrm>
            <a:off x="3301121" y="4941228"/>
            <a:ext cx="2585873" cy="903919"/>
          </a:xfrm>
          <a:prstGeom prst="straightConnector1">
            <a:avLst/>
          </a:prstGeom>
          <a:ln w="76200">
            <a:tailEnd type="triangle"/>
          </a:ln>
        </p:spPr>
        <p:style>
          <a:lnRef idx="2">
            <a:schemeClr val="accent2"/>
          </a:lnRef>
          <a:fillRef idx="0">
            <a:schemeClr val="accent2"/>
          </a:fillRef>
          <a:effectRef idx="1">
            <a:schemeClr val="accent2"/>
          </a:effectRef>
          <a:fontRef idx="minor">
            <a:schemeClr val="tx1"/>
          </a:fontRef>
        </p:style>
      </p:cxnSp>
      <p:pic>
        <p:nvPicPr>
          <p:cNvPr id="35" name="Picture 34">
            <a:extLst>
              <a:ext uri="{FF2B5EF4-FFF2-40B4-BE49-F238E27FC236}">
                <a16:creationId xmlns:a16="http://schemas.microsoft.com/office/drawing/2014/main" id="{7CB7941D-3D2C-A75E-5F51-F7DBCE20C962}"/>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9905" b="89905" l="0" r="96424">
                        <a14:foregroundMark x1="6459" y1="39429" x2="1845" y2="47810"/>
                        <a14:foregroundMark x1="1845" y1="47810" x2="5075" y2="56381"/>
                        <a14:foregroundMark x1="5075" y1="56381" x2="91580" y2="80571"/>
                        <a14:foregroundMark x1="91580" y1="80571" x2="97924" y2="65714"/>
                        <a14:foregroundMark x1="97924" y1="65714" x2="96078" y2="50476"/>
                        <a14:foregroundMark x1="96078" y1="50476" x2="95732" y2="7619"/>
                        <a14:foregroundMark x1="95732" y1="7619" x2="85236" y2="2667"/>
                        <a14:foregroundMark x1="85236" y1="2667" x2="68397" y2="7619"/>
                        <a14:foregroundMark x1="68397" y1="7619" x2="38293" y2="35429"/>
                        <a14:foregroundMark x1="38293" y1="35429" x2="807" y2="38857"/>
                        <a14:foregroundMark x1="807" y1="38857" x2="0" y2="39429"/>
                        <a14:foregroundMark x1="21799" y1="59429" x2="18570" y2="70286"/>
                        <a14:foregroundMark x1="18570" y1="70286" x2="22491" y2="80762"/>
                        <a14:foregroundMark x1="22491" y1="80762" x2="29412" y2="80952"/>
                        <a14:foregroundMark x1="29412" y1="80952" x2="29412" y2="64000"/>
                        <a14:foregroundMark x1="81430" y1="75048" x2="95963" y2="86667"/>
                        <a14:foregroundMark x1="95963" y1="86667" x2="96424" y2="86857"/>
                        <a14:foregroundMark x1="87197" y1="67429" x2="68166" y2="33714"/>
                        <a14:foregroundMark x1="68166" y1="33714" x2="66897" y2="30476"/>
                        <a14:foregroundMark x1="24683" y1="22476" x2="24683" y2="43810"/>
                        <a14:foregroundMark x1="77739" y1="76190" x2="91465" y2="87238"/>
                        <a14:foregroundMark x1="91465" y1="87238" x2="92734" y2="87429"/>
                        <a14:foregroundMark x1="77739" y1="75238" x2="88812" y2="84571"/>
                      </a14:backgroundRemoval>
                    </a14:imgEffect>
                  </a14:imgLayer>
                </a14:imgProps>
              </a:ext>
            </a:extLst>
          </a:blip>
          <a:stretch>
            <a:fillRect/>
          </a:stretch>
        </p:blipFill>
        <p:spPr>
          <a:xfrm>
            <a:off x="6203575" y="999441"/>
            <a:ext cx="5469467" cy="3655589"/>
          </a:xfrm>
          <a:prstGeom prst="rect">
            <a:avLst/>
          </a:prstGeom>
        </p:spPr>
      </p:pic>
    </p:spTree>
    <p:extLst>
      <p:ext uri="{BB962C8B-B14F-4D97-AF65-F5344CB8AC3E}">
        <p14:creationId xmlns:p14="http://schemas.microsoft.com/office/powerpoint/2010/main" val="1950043575"/>
      </p:ext>
    </p:extLst>
  </p:cSld>
  <p:clrMapOvr>
    <a:masterClrMapping/>
  </p:clrMapOvr>
  <mc:AlternateContent xmlns:mc="http://schemas.openxmlformats.org/markup-compatibility/2006" xmlns:p14="http://schemas.microsoft.com/office/powerpoint/2010/main">
    <mc:Choice Requires="p14">
      <p:transition spd="slow" p14:dur="2000" advTm="97769"/>
    </mc:Choice>
    <mc:Fallback xmlns="">
      <p:transition spd="slow" advTm="97769"/>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21">
            <a:extLst>
              <a:ext uri="{FF2B5EF4-FFF2-40B4-BE49-F238E27FC236}">
                <a16:creationId xmlns:a16="http://schemas.microsoft.com/office/drawing/2014/main" id="{29799C27-78F5-C560-DDC0-6C8E20E124ED}"/>
              </a:ext>
            </a:extLst>
          </p:cNvPr>
          <p:cNvCxnSpPr>
            <a:cxnSpLocks/>
          </p:cNvCxnSpPr>
          <p:nvPr/>
        </p:nvCxnSpPr>
        <p:spPr>
          <a:xfrm>
            <a:off x="4445072" y="3122279"/>
            <a:ext cx="0" cy="1014147"/>
          </a:xfrm>
          <a:prstGeom prst="straightConnector1">
            <a:avLst/>
          </a:prstGeom>
          <a:noFill/>
          <a:ln w="57150" cap="flat">
            <a:solidFill>
              <a:srgbClr val="4472C4"/>
            </a:solidFill>
            <a:prstDash val="solid"/>
            <a:miter/>
          </a:ln>
        </p:spPr>
      </p:cxnSp>
      <p:cxnSp>
        <p:nvCxnSpPr>
          <p:cNvPr id="5" name="Straight Connector 26">
            <a:extLst>
              <a:ext uri="{FF2B5EF4-FFF2-40B4-BE49-F238E27FC236}">
                <a16:creationId xmlns:a16="http://schemas.microsoft.com/office/drawing/2014/main" id="{1949407C-D526-716F-7AD7-235520B88E96}"/>
              </a:ext>
            </a:extLst>
          </p:cNvPr>
          <p:cNvCxnSpPr>
            <a:cxnSpLocks/>
          </p:cNvCxnSpPr>
          <p:nvPr/>
        </p:nvCxnSpPr>
        <p:spPr>
          <a:xfrm>
            <a:off x="4445072" y="2810577"/>
            <a:ext cx="0" cy="2081464"/>
          </a:xfrm>
          <a:prstGeom prst="straightConnector1">
            <a:avLst/>
          </a:prstGeom>
          <a:noFill/>
          <a:ln w="6345" cap="flat">
            <a:solidFill>
              <a:srgbClr val="4472C4"/>
            </a:solidFill>
            <a:custDash>
              <a:ds d="300173" sp="300173"/>
            </a:custDash>
            <a:miter/>
          </a:ln>
        </p:spPr>
      </p:cxnSp>
      <p:sp>
        <p:nvSpPr>
          <p:cNvPr id="6" name="Oval 5">
            <a:extLst>
              <a:ext uri="{FF2B5EF4-FFF2-40B4-BE49-F238E27FC236}">
                <a16:creationId xmlns:a16="http://schemas.microsoft.com/office/drawing/2014/main" id="{A0E158D7-6AA4-6ED8-6CF2-DEF13DA4A778}"/>
              </a:ext>
            </a:extLst>
          </p:cNvPr>
          <p:cNvSpPr/>
          <p:nvPr/>
        </p:nvSpPr>
        <p:spPr>
          <a:xfrm>
            <a:off x="1062291" y="3312603"/>
            <a:ext cx="596902" cy="59690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sp>
        <p:nvSpPr>
          <p:cNvPr id="7" name="Rectangle 32">
            <a:extLst>
              <a:ext uri="{FF2B5EF4-FFF2-40B4-BE49-F238E27FC236}">
                <a16:creationId xmlns:a16="http://schemas.microsoft.com/office/drawing/2014/main" id="{DA0C468D-C270-A102-81EC-8C034D06CE5B}"/>
              </a:ext>
            </a:extLst>
          </p:cNvPr>
          <p:cNvSpPr/>
          <p:nvPr/>
        </p:nvSpPr>
        <p:spPr>
          <a:xfrm>
            <a:off x="4160744" y="4916944"/>
            <a:ext cx="591827" cy="369335"/>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err="1">
                <a:solidFill>
                  <a:srgbClr val="374151"/>
                </a:solidFill>
                <a:uFillTx/>
                <a:latin typeface="Segoe UI" pitchFamily="34"/>
                <a:ea typeface="Calibri" pitchFamily="34"/>
                <a:cs typeface="Times New Roman" pitchFamily="18"/>
              </a:rPr>
              <a:t>R</a:t>
            </a:r>
            <a:r>
              <a:rPr lang="en-GB" sz="1800" b="1" i="0" u="none" strike="noStrike" kern="1200" cap="none" spc="0" baseline="-25000" dirty="0" err="1">
                <a:solidFill>
                  <a:srgbClr val="374151"/>
                </a:solidFill>
                <a:uFillTx/>
                <a:latin typeface="Segoe UI" pitchFamily="34"/>
                <a:ea typeface="Calibri" pitchFamily="34"/>
                <a:cs typeface="Times New Roman" pitchFamily="18"/>
              </a:rPr>
              <a:t>sub</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8" name="TextBox 70">
            <a:extLst>
              <a:ext uri="{FF2B5EF4-FFF2-40B4-BE49-F238E27FC236}">
                <a16:creationId xmlns:a16="http://schemas.microsoft.com/office/drawing/2014/main" id="{205743DA-B84D-6FA5-5F20-DE5A941ADBBB}"/>
              </a:ext>
            </a:extLst>
          </p:cNvPr>
          <p:cNvSpPr txBox="1"/>
          <p:nvPr/>
        </p:nvSpPr>
        <p:spPr>
          <a:xfrm>
            <a:off x="997734" y="3951760"/>
            <a:ext cx="661459" cy="369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a:solidFill>
                  <a:srgbClr val="374151"/>
                </a:solidFill>
                <a:uFillTx/>
                <a:latin typeface="Segoe UI" pitchFamily="34"/>
                <a:ea typeface="Calibri" pitchFamily="34"/>
                <a:cs typeface="Times New Roman" pitchFamily="18"/>
              </a:rPr>
              <a:t>Star</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9" name="TextBox 76">
            <a:extLst>
              <a:ext uri="{FF2B5EF4-FFF2-40B4-BE49-F238E27FC236}">
                <a16:creationId xmlns:a16="http://schemas.microsoft.com/office/drawing/2014/main" id="{EE0DEA93-1151-FCCC-0B4E-AA8F6465837B}"/>
              </a:ext>
            </a:extLst>
          </p:cNvPr>
          <p:cNvSpPr txBox="1"/>
          <p:nvPr/>
        </p:nvSpPr>
        <p:spPr>
          <a:xfrm>
            <a:off x="1903490" y="4707373"/>
            <a:ext cx="204062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a:solidFill>
                  <a:srgbClr val="374151"/>
                </a:solidFill>
                <a:uFillTx/>
                <a:latin typeface="Segoe UI" pitchFamily="34"/>
                <a:ea typeface="Calibri" pitchFamily="34"/>
                <a:cs typeface="Times New Roman" pitchFamily="18"/>
              </a:rPr>
              <a:t>Gaseous disc</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10" name="Rectangle 9">
            <a:extLst>
              <a:ext uri="{FF2B5EF4-FFF2-40B4-BE49-F238E27FC236}">
                <a16:creationId xmlns:a16="http://schemas.microsoft.com/office/drawing/2014/main" id="{CD55B234-FF2D-B62A-BB14-AFA067D175F4}"/>
              </a:ext>
            </a:extLst>
          </p:cNvPr>
          <p:cNvSpPr/>
          <p:nvPr/>
        </p:nvSpPr>
        <p:spPr>
          <a:xfrm>
            <a:off x="1827810" y="3321993"/>
            <a:ext cx="2574320" cy="596902"/>
          </a:xfrm>
          <a:prstGeom prst="rect">
            <a:avLst/>
          </a:prstGeom>
          <a:gradFill flip="none" rotWithShape="1">
            <a:gsLst>
              <a:gs pos="0">
                <a:schemeClr val="accent4">
                  <a:lumMod val="5000"/>
                  <a:lumOff val="95000"/>
                </a:schemeClr>
              </a:gs>
              <a:gs pos="93000">
                <a:schemeClr val="accent4">
                  <a:lumMod val="45000"/>
                  <a:lumOff val="55000"/>
                </a:schemeClr>
              </a:gs>
              <a:gs pos="62000">
                <a:schemeClr val="accent4">
                  <a:lumMod val="45000"/>
                  <a:lumOff val="55000"/>
                </a:schemeClr>
              </a:gs>
              <a:gs pos="100000">
                <a:schemeClr val="accent4">
                  <a:lumMod val="30000"/>
                  <a:lumOff val="70000"/>
                </a:schemeClr>
              </a:gs>
            </a:gsLst>
            <a:lin ang="10800000" scaled="1"/>
            <a:tileRect/>
          </a:gra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1" name="Straight Arrow Connector 10">
            <a:extLst>
              <a:ext uri="{FF2B5EF4-FFF2-40B4-BE49-F238E27FC236}">
                <a16:creationId xmlns:a16="http://schemas.microsoft.com/office/drawing/2014/main" id="{2B21F634-5AAE-11A1-47A1-0B00E56B7B82}"/>
              </a:ext>
            </a:extLst>
          </p:cNvPr>
          <p:cNvCxnSpPr>
            <a:cxnSpLocks/>
          </p:cNvCxnSpPr>
          <p:nvPr/>
        </p:nvCxnSpPr>
        <p:spPr>
          <a:xfrm flipV="1">
            <a:off x="1570269" y="3321993"/>
            <a:ext cx="719964" cy="78904"/>
          </a:xfrm>
          <a:prstGeom prst="straightConnector1">
            <a:avLst/>
          </a:prstGeom>
          <a:ln>
            <a:solidFill>
              <a:srgbClr val="0070C0"/>
            </a:solidFill>
            <a:tailEnd type="triangle"/>
          </a:ln>
        </p:spPr>
        <p:style>
          <a:lnRef idx="2">
            <a:schemeClr val="accent4"/>
          </a:lnRef>
          <a:fillRef idx="0">
            <a:schemeClr val="accent4"/>
          </a:fillRef>
          <a:effectRef idx="1">
            <a:schemeClr val="accent4"/>
          </a:effectRef>
          <a:fontRef idx="minor">
            <a:schemeClr val="tx1"/>
          </a:fontRef>
        </p:style>
      </p:cxnSp>
      <p:cxnSp>
        <p:nvCxnSpPr>
          <p:cNvPr id="12" name="Straight Arrow Connector 11">
            <a:extLst>
              <a:ext uri="{FF2B5EF4-FFF2-40B4-BE49-F238E27FC236}">
                <a16:creationId xmlns:a16="http://schemas.microsoft.com/office/drawing/2014/main" id="{DDBCC9F6-5797-1CB5-FF3C-B7F72BBDF634}"/>
              </a:ext>
            </a:extLst>
          </p:cNvPr>
          <p:cNvCxnSpPr>
            <a:cxnSpLocks/>
          </p:cNvCxnSpPr>
          <p:nvPr/>
        </p:nvCxnSpPr>
        <p:spPr>
          <a:xfrm flipV="1">
            <a:off x="1681704" y="3589915"/>
            <a:ext cx="1577963" cy="21139"/>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7D62E19-9581-F5AC-29C3-868B87A8F428}"/>
              </a:ext>
            </a:extLst>
          </p:cNvPr>
          <p:cNvCxnSpPr>
            <a:cxnSpLocks/>
          </p:cNvCxnSpPr>
          <p:nvPr/>
        </p:nvCxnSpPr>
        <p:spPr>
          <a:xfrm flipV="1">
            <a:off x="1636507" y="3458387"/>
            <a:ext cx="1261691" cy="37808"/>
          </a:xfrm>
          <a:prstGeom prst="straightConnector1">
            <a:avLst/>
          </a:prstGeom>
          <a:ln>
            <a:solidFill>
              <a:srgbClr val="00B0F0"/>
            </a:solidFill>
            <a:tailEnd type="triangle"/>
          </a:ln>
        </p:spPr>
        <p:style>
          <a:lnRef idx="2">
            <a:schemeClr val="accent4"/>
          </a:lnRef>
          <a:fillRef idx="0">
            <a:schemeClr val="accent4"/>
          </a:fillRef>
          <a:effectRef idx="1">
            <a:schemeClr val="accent4"/>
          </a:effectRef>
          <a:fontRef idx="minor">
            <a:schemeClr val="tx1"/>
          </a:fontRef>
        </p:style>
      </p:cxnSp>
      <p:cxnSp>
        <p:nvCxnSpPr>
          <p:cNvPr id="14" name="Straight Arrow Connector 13">
            <a:extLst>
              <a:ext uri="{FF2B5EF4-FFF2-40B4-BE49-F238E27FC236}">
                <a16:creationId xmlns:a16="http://schemas.microsoft.com/office/drawing/2014/main" id="{61CE7691-26F9-D576-367F-38461E9F2273}"/>
              </a:ext>
            </a:extLst>
          </p:cNvPr>
          <p:cNvCxnSpPr>
            <a:cxnSpLocks/>
          </p:cNvCxnSpPr>
          <p:nvPr/>
        </p:nvCxnSpPr>
        <p:spPr>
          <a:xfrm>
            <a:off x="1636507" y="3691000"/>
            <a:ext cx="1881464" cy="41738"/>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54E0425-45A2-E91A-E273-6FBC90DA269C}"/>
              </a:ext>
            </a:extLst>
          </p:cNvPr>
          <p:cNvCxnSpPr>
            <a:cxnSpLocks/>
            <a:stCxn id="6" idx="6"/>
          </p:cNvCxnSpPr>
          <p:nvPr/>
        </p:nvCxnSpPr>
        <p:spPr>
          <a:xfrm>
            <a:off x="1571779" y="3822091"/>
            <a:ext cx="2451982" cy="913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Freeform: Shape 15">
            <a:extLst>
              <a:ext uri="{FF2B5EF4-FFF2-40B4-BE49-F238E27FC236}">
                <a16:creationId xmlns:a16="http://schemas.microsoft.com/office/drawing/2014/main" id="{04E0052B-A993-3D0B-BE26-BCABB94674EF}"/>
              </a:ext>
            </a:extLst>
          </p:cNvPr>
          <p:cNvSpPr/>
          <p:nvPr/>
        </p:nvSpPr>
        <p:spPr>
          <a:xfrm>
            <a:off x="2132067" y="3892062"/>
            <a:ext cx="45719" cy="202172"/>
          </a:xfrm>
          <a:custGeom>
            <a:avLst/>
            <a:gdLst>
              <a:gd name="connsiteX0" fmla="*/ 156706 w 175546"/>
              <a:gd name="connsiteY0" fmla="*/ 0 h 427566"/>
              <a:gd name="connsiteX1" fmla="*/ 72 w 175546"/>
              <a:gd name="connsiteY1" fmla="*/ 76200 h 427566"/>
              <a:gd name="connsiteX2" fmla="*/ 173639 w 175546"/>
              <a:gd name="connsiteY2" fmla="*/ 177800 h 427566"/>
              <a:gd name="connsiteX3" fmla="*/ 93206 w 175546"/>
              <a:gd name="connsiteY3" fmla="*/ 300566 h 427566"/>
              <a:gd name="connsiteX4" fmla="*/ 101672 w 175546"/>
              <a:gd name="connsiteY4" fmla="*/ 427566 h 427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46" h="427566">
                <a:moveTo>
                  <a:pt x="156706" y="0"/>
                </a:moveTo>
                <a:cubicBezTo>
                  <a:pt x="76978" y="23283"/>
                  <a:pt x="-2750" y="46567"/>
                  <a:pt x="72" y="76200"/>
                </a:cubicBezTo>
                <a:cubicBezTo>
                  <a:pt x="2894" y="105833"/>
                  <a:pt x="158117" y="140406"/>
                  <a:pt x="173639" y="177800"/>
                </a:cubicBezTo>
                <a:cubicBezTo>
                  <a:pt x="189161" y="215194"/>
                  <a:pt x="105200" y="258938"/>
                  <a:pt x="93206" y="300566"/>
                </a:cubicBezTo>
                <a:cubicBezTo>
                  <a:pt x="81212" y="342194"/>
                  <a:pt x="100967" y="401460"/>
                  <a:pt x="101672" y="427566"/>
                </a:cubicBezTo>
              </a:path>
            </a:pathLst>
          </a:cu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17" name="Freeform: Shape 16">
            <a:extLst>
              <a:ext uri="{FF2B5EF4-FFF2-40B4-BE49-F238E27FC236}">
                <a16:creationId xmlns:a16="http://schemas.microsoft.com/office/drawing/2014/main" id="{2D5FAB67-F4E3-E203-C734-A76DFFD24D21}"/>
              </a:ext>
            </a:extLst>
          </p:cNvPr>
          <p:cNvSpPr/>
          <p:nvPr/>
        </p:nvSpPr>
        <p:spPr>
          <a:xfrm>
            <a:off x="2457190" y="3907162"/>
            <a:ext cx="45719" cy="202172"/>
          </a:xfrm>
          <a:custGeom>
            <a:avLst/>
            <a:gdLst>
              <a:gd name="connsiteX0" fmla="*/ 156706 w 175546"/>
              <a:gd name="connsiteY0" fmla="*/ 0 h 427566"/>
              <a:gd name="connsiteX1" fmla="*/ 72 w 175546"/>
              <a:gd name="connsiteY1" fmla="*/ 76200 h 427566"/>
              <a:gd name="connsiteX2" fmla="*/ 173639 w 175546"/>
              <a:gd name="connsiteY2" fmla="*/ 177800 h 427566"/>
              <a:gd name="connsiteX3" fmla="*/ 93206 w 175546"/>
              <a:gd name="connsiteY3" fmla="*/ 300566 h 427566"/>
              <a:gd name="connsiteX4" fmla="*/ 101672 w 175546"/>
              <a:gd name="connsiteY4" fmla="*/ 427566 h 427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46" h="427566">
                <a:moveTo>
                  <a:pt x="156706" y="0"/>
                </a:moveTo>
                <a:cubicBezTo>
                  <a:pt x="76978" y="23283"/>
                  <a:pt x="-2750" y="46567"/>
                  <a:pt x="72" y="76200"/>
                </a:cubicBezTo>
                <a:cubicBezTo>
                  <a:pt x="2894" y="105833"/>
                  <a:pt x="158117" y="140406"/>
                  <a:pt x="173639" y="177800"/>
                </a:cubicBezTo>
                <a:cubicBezTo>
                  <a:pt x="189161" y="215194"/>
                  <a:pt x="105200" y="258938"/>
                  <a:pt x="93206" y="300566"/>
                </a:cubicBezTo>
                <a:cubicBezTo>
                  <a:pt x="81212" y="342194"/>
                  <a:pt x="100967" y="401460"/>
                  <a:pt x="101672" y="427566"/>
                </a:cubicBezTo>
              </a:path>
            </a:pathLst>
          </a:cu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18" name="Freeform: Shape 17">
            <a:extLst>
              <a:ext uri="{FF2B5EF4-FFF2-40B4-BE49-F238E27FC236}">
                <a16:creationId xmlns:a16="http://schemas.microsoft.com/office/drawing/2014/main" id="{F01D9C3E-2120-41E7-4F83-A9470DE9C6DC}"/>
              </a:ext>
            </a:extLst>
          </p:cNvPr>
          <p:cNvSpPr/>
          <p:nvPr/>
        </p:nvSpPr>
        <p:spPr>
          <a:xfrm>
            <a:off x="2868553" y="3900755"/>
            <a:ext cx="45719" cy="202172"/>
          </a:xfrm>
          <a:custGeom>
            <a:avLst/>
            <a:gdLst>
              <a:gd name="connsiteX0" fmla="*/ 156706 w 175546"/>
              <a:gd name="connsiteY0" fmla="*/ 0 h 427566"/>
              <a:gd name="connsiteX1" fmla="*/ 72 w 175546"/>
              <a:gd name="connsiteY1" fmla="*/ 76200 h 427566"/>
              <a:gd name="connsiteX2" fmla="*/ 173639 w 175546"/>
              <a:gd name="connsiteY2" fmla="*/ 177800 h 427566"/>
              <a:gd name="connsiteX3" fmla="*/ 93206 w 175546"/>
              <a:gd name="connsiteY3" fmla="*/ 300566 h 427566"/>
              <a:gd name="connsiteX4" fmla="*/ 101672 w 175546"/>
              <a:gd name="connsiteY4" fmla="*/ 427566 h 427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46" h="427566">
                <a:moveTo>
                  <a:pt x="156706" y="0"/>
                </a:moveTo>
                <a:cubicBezTo>
                  <a:pt x="76978" y="23283"/>
                  <a:pt x="-2750" y="46567"/>
                  <a:pt x="72" y="76200"/>
                </a:cubicBezTo>
                <a:cubicBezTo>
                  <a:pt x="2894" y="105833"/>
                  <a:pt x="158117" y="140406"/>
                  <a:pt x="173639" y="177800"/>
                </a:cubicBezTo>
                <a:cubicBezTo>
                  <a:pt x="189161" y="215194"/>
                  <a:pt x="105200" y="258938"/>
                  <a:pt x="93206" y="300566"/>
                </a:cubicBezTo>
                <a:cubicBezTo>
                  <a:pt x="81212" y="342194"/>
                  <a:pt x="100967" y="401460"/>
                  <a:pt x="101672" y="427566"/>
                </a:cubicBezTo>
              </a:path>
            </a:pathLst>
          </a:cu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19" name="Freeform: Shape 18">
            <a:extLst>
              <a:ext uri="{FF2B5EF4-FFF2-40B4-BE49-F238E27FC236}">
                <a16:creationId xmlns:a16="http://schemas.microsoft.com/office/drawing/2014/main" id="{DB6E3E70-92AE-A793-4249-AA5FC094F450}"/>
              </a:ext>
            </a:extLst>
          </p:cNvPr>
          <p:cNvSpPr/>
          <p:nvPr/>
        </p:nvSpPr>
        <p:spPr>
          <a:xfrm>
            <a:off x="3395735" y="3907162"/>
            <a:ext cx="45719" cy="202172"/>
          </a:xfrm>
          <a:custGeom>
            <a:avLst/>
            <a:gdLst>
              <a:gd name="connsiteX0" fmla="*/ 156706 w 175546"/>
              <a:gd name="connsiteY0" fmla="*/ 0 h 427566"/>
              <a:gd name="connsiteX1" fmla="*/ 72 w 175546"/>
              <a:gd name="connsiteY1" fmla="*/ 76200 h 427566"/>
              <a:gd name="connsiteX2" fmla="*/ 173639 w 175546"/>
              <a:gd name="connsiteY2" fmla="*/ 177800 h 427566"/>
              <a:gd name="connsiteX3" fmla="*/ 93206 w 175546"/>
              <a:gd name="connsiteY3" fmla="*/ 300566 h 427566"/>
              <a:gd name="connsiteX4" fmla="*/ 101672 w 175546"/>
              <a:gd name="connsiteY4" fmla="*/ 427566 h 427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46" h="427566">
                <a:moveTo>
                  <a:pt x="156706" y="0"/>
                </a:moveTo>
                <a:cubicBezTo>
                  <a:pt x="76978" y="23283"/>
                  <a:pt x="-2750" y="46567"/>
                  <a:pt x="72" y="76200"/>
                </a:cubicBezTo>
                <a:cubicBezTo>
                  <a:pt x="2894" y="105833"/>
                  <a:pt x="158117" y="140406"/>
                  <a:pt x="173639" y="177800"/>
                </a:cubicBezTo>
                <a:cubicBezTo>
                  <a:pt x="189161" y="215194"/>
                  <a:pt x="105200" y="258938"/>
                  <a:pt x="93206" y="300566"/>
                </a:cubicBezTo>
                <a:cubicBezTo>
                  <a:pt x="81212" y="342194"/>
                  <a:pt x="100967" y="401460"/>
                  <a:pt x="101672" y="427566"/>
                </a:cubicBezTo>
              </a:path>
            </a:pathLst>
          </a:cu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20" name="Freeform: Shape 19">
            <a:extLst>
              <a:ext uri="{FF2B5EF4-FFF2-40B4-BE49-F238E27FC236}">
                <a16:creationId xmlns:a16="http://schemas.microsoft.com/office/drawing/2014/main" id="{F3BFBBFA-91E9-6AC3-A1A0-9F979175899A}"/>
              </a:ext>
            </a:extLst>
          </p:cNvPr>
          <p:cNvSpPr/>
          <p:nvPr/>
        </p:nvSpPr>
        <p:spPr>
          <a:xfrm>
            <a:off x="4091702" y="3896472"/>
            <a:ext cx="45719" cy="202172"/>
          </a:xfrm>
          <a:custGeom>
            <a:avLst/>
            <a:gdLst>
              <a:gd name="connsiteX0" fmla="*/ 156706 w 175546"/>
              <a:gd name="connsiteY0" fmla="*/ 0 h 427566"/>
              <a:gd name="connsiteX1" fmla="*/ 72 w 175546"/>
              <a:gd name="connsiteY1" fmla="*/ 76200 h 427566"/>
              <a:gd name="connsiteX2" fmla="*/ 173639 w 175546"/>
              <a:gd name="connsiteY2" fmla="*/ 177800 h 427566"/>
              <a:gd name="connsiteX3" fmla="*/ 93206 w 175546"/>
              <a:gd name="connsiteY3" fmla="*/ 300566 h 427566"/>
              <a:gd name="connsiteX4" fmla="*/ 101672 w 175546"/>
              <a:gd name="connsiteY4" fmla="*/ 427566 h 427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46" h="427566">
                <a:moveTo>
                  <a:pt x="156706" y="0"/>
                </a:moveTo>
                <a:cubicBezTo>
                  <a:pt x="76978" y="23283"/>
                  <a:pt x="-2750" y="46567"/>
                  <a:pt x="72" y="76200"/>
                </a:cubicBezTo>
                <a:cubicBezTo>
                  <a:pt x="2894" y="105833"/>
                  <a:pt x="158117" y="140406"/>
                  <a:pt x="173639" y="177800"/>
                </a:cubicBezTo>
                <a:cubicBezTo>
                  <a:pt x="189161" y="215194"/>
                  <a:pt x="105200" y="258938"/>
                  <a:pt x="93206" y="300566"/>
                </a:cubicBezTo>
                <a:cubicBezTo>
                  <a:pt x="81212" y="342194"/>
                  <a:pt x="100967" y="401460"/>
                  <a:pt x="101672" y="427566"/>
                </a:cubicBezTo>
              </a:path>
            </a:pathLst>
          </a:cu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21" name="Freeform: Shape 20">
            <a:extLst>
              <a:ext uri="{FF2B5EF4-FFF2-40B4-BE49-F238E27FC236}">
                <a16:creationId xmlns:a16="http://schemas.microsoft.com/office/drawing/2014/main" id="{5FD7E163-DF08-7EA0-7721-7D01C8984F37}"/>
              </a:ext>
            </a:extLst>
          </p:cNvPr>
          <p:cNvSpPr/>
          <p:nvPr/>
        </p:nvSpPr>
        <p:spPr>
          <a:xfrm rot="10647296">
            <a:off x="2143076" y="3154790"/>
            <a:ext cx="45719" cy="202172"/>
          </a:xfrm>
          <a:custGeom>
            <a:avLst/>
            <a:gdLst>
              <a:gd name="connsiteX0" fmla="*/ 156706 w 175546"/>
              <a:gd name="connsiteY0" fmla="*/ 0 h 427566"/>
              <a:gd name="connsiteX1" fmla="*/ 72 w 175546"/>
              <a:gd name="connsiteY1" fmla="*/ 76200 h 427566"/>
              <a:gd name="connsiteX2" fmla="*/ 173639 w 175546"/>
              <a:gd name="connsiteY2" fmla="*/ 177800 h 427566"/>
              <a:gd name="connsiteX3" fmla="*/ 93206 w 175546"/>
              <a:gd name="connsiteY3" fmla="*/ 300566 h 427566"/>
              <a:gd name="connsiteX4" fmla="*/ 101672 w 175546"/>
              <a:gd name="connsiteY4" fmla="*/ 427566 h 427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46" h="427566">
                <a:moveTo>
                  <a:pt x="156706" y="0"/>
                </a:moveTo>
                <a:cubicBezTo>
                  <a:pt x="76978" y="23283"/>
                  <a:pt x="-2750" y="46567"/>
                  <a:pt x="72" y="76200"/>
                </a:cubicBezTo>
                <a:cubicBezTo>
                  <a:pt x="2894" y="105833"/>
                  <a:pt x="158117" y="140406"/>
                  <a:pt x="173639" y="177800"/>
                </a:cubicBezTo>
                <a:cubicBezTo>
                  <a:pt x="189161" y="215194"/>
                  <a:pt x="105200" y="258938"/>
                  <a:pt x="93206" y="300566"/>
                </a:cubicBezTo>
                <a:cubicBezTo>
                  <a:pt x="81212" y="342194"/>
                  <a:pt x="100967" y="401460"/>
                  <a:pt x="101672" y="427566"/>
                </a:cubicBezTo>
              </a:path>
            </a:pathLst>
          </a:cu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22" name="Freeform: Shape 21">
            <a:extLst>
              <a:ext uri="{FF2B5EF4-FFF2-40B4-BE49-F238E27FC236}">
                <a16:creationId xmlns:a16="http://schemas.microsoft.com/office/drawing/2014/main" id="{FF974EFD-AD3A-05B6-5285-3D34AB4D785D}"/>
              </a:ext>
            </a:extLst>
          </p:cNvPr>
          <p:cNvSpPr/>
          <p:nvPr/>
        </p:nvSpPr>
        <p:spPr>
          <a:xfrm rot="10647296">
            <a:off x="2468199" y="3169890"/>
            <a:ext cx="45719" cy="202172"/>
          </a:xfrm>
          <a:custGeom>
            <a:avLst/>
            <a:gdLst>
              <a:gd name="connsiteX0" fmla="*/ 156706 w 175546"/>
              <a:gd name="connsiteY0" fmla="*/ 0 h 427566"/>
              <a:gd name="connsiteX1" fmla="*/ 72 w 175546"/>
              <a:gd name="connsiteY1" fmla="*/ 76200 h 427566"/>
              <a:gd name="connsiteX2" fmla="*/ 173639 w 175546"/>
              <a:gd name="connsiteY2" fmla="*/ 177800 h 427566"/>
              <a:gd name="connsiteX3" fmla="*/ 93206 w 175546"/>
              <a:gd name="connsiteY3" fmla="*/ 300566 h 427566"/>
              <a:gd name="connsiteX4" fmla="*/ 101672 w 175546"/>
              <a:gd name="connsiteY4" fmla="*/ 427566 h 427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46" h="427566">
                <a:moveTo>
                  <a:pt x="156706" y="0"/>
                </a:moveTo>
                <a:cubicBezTo>
                  <a:pt x="76978" y="23283"/>
                  <a:pt x="-2750" y="46567"/>
                  <a:pt x="72" y="76200"/>
                </a:cubicBezTo>
                <a:cubicBezTo>
                  <a:pt x="2894" y="105833"/>
                  <a:pt x="158117" y="140406"/>
                  <a:pt x="173639" y="177800"/>
                </a:cubicBezTo>
                <a:cubicBezTo>
                  <a:pt x="189161" y="215194"/>
                  <a:pt x="105200" y="258938"/>
                  <a:pt x="93206" y="300566"/>
                </a:cubicBezTo>
                <a:cubicBezTo>
                  <a:pt x="81212" y="342194"/>
                  <a:pt x="100967" y="401460"/>
                  <a:pt x="101672" y="427566"/>
                </a:cubicBezTo>
              </a:path>
            </a:pathLst>
          </a:cu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23" name="Freeform: Shape 22">
            <a:extLst>
              <a:ext uri="{FF2B5EF4-FFF2-40B4-BE49-F238E27FC236}">
                <a16:creationId xmlns:a16="http://schemas.microsoft.com/office/drawing/2014/main" id="{3D3732FE-53F5-011C-366E-33643613B171}"/>
              </a:ext>
            </a:extLst>
          </p:cNvPr>
          <p:cNvSpPr/>
          <p:nvPr/>
        </p:nvSpPr>
        <p:spPr>
          <a:xfrm rot="10647296">
            <a:off x="2879562" y="3163483"/>
            <a:ext cx="45719" cy="202172"/>
          </a:xfrm>
          <a:custGeom>
            <a:avLst/>
            <a:gdLst>
              <a:gd name="connsiteX0" fmla="*/ 156706 w 175546"/>
              <a:gd name="connsiteY0" fmla="*/ 0 h 427566"/>
              <a:gd name="connsiteX1" fmla="*/ 72 w 175546"/>
              <a:gd name="connsiteY1" fmla="*/ 76200 h 427566"/>
              <a:gd name="connsiteX2" fmla="*/ 173639 w 175546"/>
              <a:gd name="connsiteY2" fmla="*/ 177800 h 427566"/>
              <a:gd name="connsiteX3" fmla="*/ 93206 w 175546"/>
              <a:gd name="connsiteY3" fmla="*/ 300566 h 427566"/>
              <a:gd name="connsiteX4" fmla="*/ 101672 w 175546"/>
              <a:gd name="connsiteY4" fmla="*/ 427566 h 427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46" h="427566">
                <a:moveTo>
                  <a:pt x="156706" y="0"/>
                </a:moveTo>
                <a:cubicBezTo>
                  <a:pt x="76978" y="23283"/>
                  <a:pt x="-2750" y="46567"/>
                  <a:pt x="72" y="76200"/>
                </a:cubicBezTo>
                <a:cubicBezTo>
                  <a:pt x="2894" y="105833"/>
                  <a:pt x="158117" y="140406"/>
                  <a:pt x="173639" y="177800"/>
                </a:cubicBezTo>
                <a:cubicBezTo>
                  <a:pt x="189161" y="215194"/>
                  <a:pt x="105200" y="258938"/>
                  <a:pt x="93206" y="300566"/>
                </a:cubicBezTo>
                <a:cubicBezTo>
                  <a:pt x="81212" y="342194"/>
                  <a:pt x="100967" y="401460"/>
                  <a:pt x="101672" y="427566"/>
                </a:cubicBezTo>
              </a:path>
            </a:pathLst>
          </a:cu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24" name="Freeform: Shape 23">
            <a:extLst>
              <a:ext uri="{FF2B5EF4-FFF2-40B4-BE49-F238E27FC236}">
                <a16:creationId xmlns:a16="http://schemas.microsoft.com/office/drawing/2014/main" id="{0CFA67E3-6704-C8C3-FE60-91FA2E3DCEB5}"/>
              </a:ext>
            </a:extLst>
          </p:cNvPr>
          <p:cNvSpPr/>
          <p:nvPr/>
        </p:nvSpPr>
        <p:spPr>
          <a:xfrm rot="10647296">
            <a:off x="3406744" y="3169890"/>
            <a:ext cx="45719" cy="202172"/>
          </a:xfrm>
          <a:custGeom>
            <a:avLst/>
            <a:gdLst>
              <a:gd name="connsiteX0" fmla="*/ 156706 w 175546"/>
              <a:gd name="connsiteY0" fmla="*/ 0 h 427566"/>
              <a:gd name="connsiteX1" fmla="*/ 72 w 175546"/>
              <a:gd name="connsiteY1" fmla="*/ 76200 h 427566"/>
              <a:gd name="connsiteX2" fmla="*/ 173639 w 175546"/>
              <a:gd name="connsiteY2" fmla="*/ 177800 h 427566"/>
              <a:gd name="connsiteX3" fmla="*/ 93206 w 175546"/>
              <a:gd name="connsiteY3" fmla="*/ 300566 h 427566"/>
              <a:gd name="connsiteX4" fmla="*/ 101672 w 175546"/>
              <a:gd name="connsiteY4" fmla="*/ 427566 h 427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46" h="427566">
                <a:moveTo>
                  <a:pt x="156706" y="0"/>
                </a:moveTo>
                <a:cubicBezTo>
                  <a:pt x="76978" y="23283"/>
                  <a:pt x="-2750" y="46567"/>
                  <a:pt x="72" y="76200"/>
                </a:cubicBezTo>
                <a:cubicBezTo>
                  <a:pt x="2894" y="105833"/>
                  <a:pt x="158117" y="140406"/>
                  <a:pt x="173639" y="177800"/>
                </a:cubicBezTo>
                <a:cubicBezTo>
                  <a:pt x="189161" y="215194"/>
                  <a:pt x="105200" y="258938"/>
                  <a:pt x="93206" y="300566"/>
                </a:cubicBezTo>
                <a:cubicBezTo>
                  <a:pt x="81212" y="342194"/>
                  <a:pt x="100967" y="401460"/>
                  <a:pt x="101672" y="427566"/>
                </a:cubicBezTo>
              </a:path>
            </a:pathLst>
          </a:cu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25" name="Freeform: Shape 24">
            <a:extLst>
              <a:ext uri="{FF2B5EF4-FFF2-40B4-BE49-F238E27FC236}">
                <a16:creationId xmlns:a16="http://schemas.microsoft.com/office/drawing/2014/main" id="{9218C106-B32F-EEF9-51AD-969B49C7A246}"/>
              </a:ext>
            </a:extLst>
          </p:cNvPr>
          <p:cNvSpPr/>
          <p:nvPr/>
        </p:nvSpPr>
        <p:spPr>
          <a:xfrm rot="10647296">
            <a:off x="4102711" y="3159200"/>
            <a:ext cx="45719" cy="202172"/>
          </a:xfrm>
          <a:custGeom>
            <a:avLst/>
            <a:gdLst>
              <a:gd name="connsiteX0" fmla="*/ 156706 w 175546"/>
              <a:gd name="connsiteY0" fmla="*/ 0 h 427566"/>
              <a:gd name="connsiteX1" fmla="*/ 72 w 175546"/>
              <a:gd name="connsiteY1" fmla="*/ 76200 h 427566"/>
              <a:gd name="connsiteX2" fmla="*/ 173639 w 175546"/>
              <a:gd name="connsiteY2" fmla="*/ 177800 h 427566"/>
              <a:gd name="connsiteX3" fmla="*/ 93206 w 175546"/>
              <a:gd name="connsiteY3" fmla="*/ 300566 h 427566"/>
              <a:gd name="connsiteX4" fmla="*/ 101672 w 175546"/>
              <a:gd name="connsiteY4" fmla="*/ 427566 h 427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46" h="427566">
                <a:moveTo>
                  <a:pt x="156706" y="0"/>
                </a:moveTo>
                <a:cubicBezTo>
                  <a:pt x="76978" y="23283"/>
                  <a:pt x="-2750" y="46567"/>
                  <a:pt x="72" y="76200"/>
                </a:cubicBezTo>
                <a:cubicBezTo>
                  <a:pt x="2894" y="105833"/>
                  <a:pt x="158117" y="140406"/>
                  <a:pt x="173639" y="177800"/>
                </a:cubicBezTo>
                <a:cubicBezTo>
                  <a:pt x="189161" y="215194"/>
                  <a:pt x="105200" y="258938"/>
                  <a:pt x="93206" y="300566"/>
                </a:cubicBezTo>
                <a:cubicBezTo>
                  <a:pt x="81212" y="342194"/>
                  <a:pt x="100967" y="401460"/>
                  <a:pt x="101672" y="427566"/>
                </a:cubicBezTo>
              </a:path>
            </a:pathLst>
          </a:cu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26" name="Freeform: Shape 25">
            <a:extLst>
              <a:ext uri="{FF2B5EF4-FFF2-40B4-BE49-F238E27FC236}">
                <a16:creationId xmlns:a16="http://schemas.microsoft.com/office/drawing/2014/main" id="{DC196460-2AF4-DCDA-D31B-C7218FA10D27}"/>
              </a:ext>
            </a:extLst>
          </p:cNvPr>
          <p:cNvSpPr/>
          <p:nvPr/>
        </p:nvSpPr>
        <p:spPr>
          <a:xfrm>
            <a:off x="3877268" y="3427096"/>
            <a:ext cx="504849" cy="49089"/>
          </a:xfrm>
          <a:custGeom>
            <a:avLst/>
            <a:gdLst>
              <a:gd name="connsiteX0" fmla="*/ 0 w 660400"/>
              <a:gd name="connsiteY0" fmla="*/ 53978 h 135786"/>
              <a:gd name="connsiteX1" fmla="*/ 152400 w 660400"/>
              <a:gd name="connsiteY1" fmla="*/ 3178 h 135786"/>
              <a:gd name="connsiteX2" fmla="*/ 330200 w 660400"/>
              <a:gd name="connsiteY2" fmla="*/ 135258 h 135786"/>
              <a:gd name="connsiteX3" fmla="*/ 487680 w 660400"/>
              <a:gd name="connsiteY3" fmla="*/ 48898 h 135786"/>
              <a:gd name="connsiteX4" fmla="*/ 660400 w 660400"/>
              <a:gd name="connsiteY4" fmla="*/ 33658 h 13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135786">
                <a:moveTo>
                  <a:pt x="0" y="53978"/>
                </a:moveTo>
                <a:cubicBezTo>
                  <a:pt x="48683" y="21804"/>
                  <a:pt x="97367" y="-10369"/>
                  <a:pt x="152400" y="3178"/>
                </a:cubicBezTo>
                <a:cubicBezTo>
                  <a:pt x="207433" y="16725"/>
                  <a:pt x="274320" y="127638"/>
                  <a:pt x="330200" y="135258"/>
                </a:cubicBezTo>
                <a:cubicBezTo>
                  <a:pt x="386080" y="142878"/>
                  <a:pt x="432647" y="65831"/>
                  <a:pt x="487680" y="48898"/>
                </a:cubicBezTo>
                <a:cubicBezTo>
                  <a:pt x="542713" y="31965"/>
                  <a:pt x="601556" y="32811"/>
                  <a:pt x="660400" y="33658"/>
                </a:cubicBezTo>
              </a:path>
            </a:pathLst>
          </a:cu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solidFill>
                <a:srgbClr val="FF0000"/>
              </a:solidFill>
            </a:endParaRPr>
          </a:p>
        </p:txBody>
      </p:sp>
      <p:sp>
        <p:nvSpPr>
          <p:cNvPr id="27" name="Freeform: Shape 26">
            <a:extLst>
              <a:ext uri="{FF2B5EF4-FFF2-40B4-BE49-F238E27FC236}">
                <a16:creationId xmlns:a16="http://schemas.microsoft.com/office/drawing/2014/main" id="{82CF56D9-A21E-40C9-1D77-F1DD03AFB16E}"/>
              </a:ext>
            </a:extLst>
          </p:cNvPr>
          <p:cNvSpPr/>
          <p:nvPr/>
        </p:nvSpPr>
        <p:spPr>
          <a:xfrm>
            <a:off x="3891888" y="3574203"/>
            <a:ext cx="504849" cy="49089"/>
          </a:xfrm>
          <a:custGeom>
            <a:avLst/>
            <a:gdLst>
              <a:gd name="connsiteX0" fmla="*/ 0 w 660400"/>
              <a:gd name="connsiteY0" fmla="*/ 53978 h 135786"/>
              <a:gd name="connsiteX1" fmla="*/ 152400 w 660400"/>
              <a:gd name="connsiteY1" fmla="*/ 3178 h 135786"/>
              <a:gd name="connsiteX2" fmla="*/ 330200 w 660400"/>
              <a:gd name="connsiteY2" fmla="*/ 135258 h 135786"/>
              <a:gd name="connsiteX3" fmla="*/ 487680 w 660400"/>
              <a:gd name="connsiteY3" fmla="*/ 48898 h 135786"/>
              <a:gd name="connsiteX4" fmla="*/ 660400 w 660400"/>
              <a:gd name="connsiteY4" fmla="*/ 33658 h 13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135786">
                <a:moveTo>
                  <a:pt x="0" y="53978"/>
                </a:moveTo>
                <a:cubicBezTo>
                  <a:pt x="48683" y="21804"/>
                  <a:pt x="97367" y="-10369"/>
                  <a:pt x="152400" y="3178"/>
                </a:cubicBezTo>
                <a:cubicBezTo>
                  <a:pt x="207433" y="16725"/>
                  <a:pt x="274320" y="127638"/>
                  <a:pt x="330200" y="135258"/>
                </a:cubicBezTo>
                <a:cubicBezTo>
                  <a:pt x="386080" y="142878"/>
                  <a:pt x="432647" y="65831"/>
                  <a:pt x="487680" y="48898"/>
                </a:cubicBezTo>
                <a:cubicBezTo>
                  <a:pt x="542713" y="31965"/>
                  <a:pt x="601556" y="32811"/>
                  <a:pt x="660400" y="33658"/>
                </a:cubicBezTo>
              </a:path>
            </a:pathLst>
          </a:cu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solidFill>
                <a:srgbClr val="FF0000"/>
              </a:solidFill>
            </a:endParaRPr>
          </a:p>
        </p:txBody>
      </p:sp>
      <p:sp>
        <p:nvSpPr>
          <p:cNvPr id="28" name="Freeform: Shape 27">
            <a:extLst>
              <a:ext uri="{FF2B5EF4-FFF2-40B4-BE49-F238E27FC236}">
                <a16:creationId xmlns:a16="http://schemas.microsoft.com/office/drawing/2014/main" id="{02CF14CD-949E-FF07-F72E-1E42E78351EF}"/>
              </a:ext>
            </a:extLst>
          </p:cNvPr>
          <p:cNvSpPr/>
          <p:nvPr/>
        </p:nvSpPr>
        <p:spPr>
          <a:xfrm>
            <a:off x="3891888" y="3732555"/>
            <a:ext cx="504849" cy="49089"/>
          </a:xfrm>
          <a:custGeom>
            <a:avLst/>
            <a:gdLst>
              <a:gd name="connsiteX0" fmla="*/ 0 w 660400"/>
              <a:gd name="connsiteY0" fmla="*/ 53978 h 135786"/>
              <a:gd name="connsiteX1" fmla="*/ 152400 w 660400"/>
              <a:gd name="connsiteY1" fmla="*/ 3178 h 135786"/>
              <a:gd name="connsiteX2" fmla="*/ 330200 w 660400"/>
              <a:gd name="connsiteY2" fmla="*/ 135258 h 135786"/>
              <a:gd name="connsiteX3" fmla="*/ 487680 w 660400"/>
              <a:gd name="connsiteY3" fmla="*/ 48898 h 135786"/>
              <a:gd name="connsiteX4" fmla="*/ 660400 w 660400"/>
              <a:gd name="connsiteY4" fmla="*/ 33658 h 13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135786">
                <a:moveTo>
                  <a:pt x="0" y="53978"/>
                </a:moveTo>
                <a:cubicBezTo>
                  <a:pt x="48683" y="21804"/>
                  <a:pt x="97367" y="-10369"/>
                  <a:pt x="152400" y="3178"/>
                </a:cubicBezTo>
                <a:cubicBezTo>
                  <a:pt x="207433" y="16725"/>
                  <a:pt x="274320" y="127638"/>
                  <a:pt x="330200" y="135258"/>
                </a:cubicBezTo>
                <a:cubicBezTo>
                  <a:pt x="386080" y="142878"/>
                  <a:pt x="432647" y="65831"/>
                  <a:pt x="487680" y="48898"/>
                </a:cubicBezTo>
                <a:cubicBezTo>
                  <a:pt x="542713" y="31965"/>
                  <a:pt x="601556" y="32811"/>
                  <a:pt x="660400" y="33658"/>
                </a:cubicBezTo>
              </a:path>
            </a:pathLst>
          </a:cu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dirty="0">
              <a:solidFill>
                <a:srgbClr val="FF0000"/>
              </a:solidFill>
            </a:endParaRPr>
          </a:p>
        </p:txBody>
      </p:sp>
    </p:spTree>
    <p:extLst>
      <p:ext uri="{BB962C8B-B14F-4D97-AF65-F5344CB8AC3E}">
        <p14:creationId xmlns:p14="http://schemas.microsoft.com/office/powerpoint/2010/main" val="15904773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FE1EBA-8C79-9076-6C29-BDBBCD4FCE95}"/>
              </a:ext>
            </a:extLst>
          </p:cNvPr>
          <p:cNvSpPr txBox="1">
            <a:spLocks noGrp="1"/>
          </p:cNvSpPr>
          <p:nvPr>
            <p:ph idx="1"/>
          </p:nvPr>
        </p:nvSpPr>
        <p:spPr/>
        <p:txBody>
          <a:bodyPr/>
          <a:lstStyle/>
          <a:p>
            <a:r>
              <a:rPr lang="en-GB" dirty="0"/>
              <a:t>All these process occur in PMS disc and change them (Opacity, decoupling gas and dust, dynamical interactions, etc. Important effects (due to scattering and emission) on the heating of the outer disc.</a:t>
            </a:r>
          </a:p>
          <a:p>
            <a:endParaRPr lang="en-GB" i="1" dirty="0"/>
          </a:p>
          <a:p>
            <a:r>
              <a:rPr lang="en-GB" i="1" dirty="0"/>
              <a:t>Dust and gas well-mixed, vertical hydrostatic equilibrium</a:t>
            </a:r>
          </a:p>
          <a:p>
            <a:pPr lvl="1"/>
            <a:r>
              <a:rPr lang="en-GB" i="1" dirty="0"/>
              <a:t>T = r^-3/4   -</a:t>
            </a:r>
            <a:r>
              <a:rPr lang="en-GB" i="1" dirty="0">
                <a:sym typeface="Wingdings" panose="05000000000000000000" pitchFamily="2" charset="2"/>
              </a:rPr>
              <a:t> Flared surface.</a:t>
            </a:r>
            <a:endParaRPr lang="en-GB" i="1" dirty="0"/>
          </a:p>
          <a:p>
            <a:endParaRPr lang="en-GB"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16603-F11F-5C54-A034-34CFDF171211}"/>
              </a:ext>
            </a:extLst>
          </p:cNvPr>
          <p:cNvSpPr>
            <a:spLocks noGrp="1"/>
          </p:cNvSpPr>
          <p:nvPr>
            <p:ph type="title"/>
          </p:nvPr>
        </p:nvSpPr>
        <p:spPr/>
        <p:txBody>
          <a:bodyPr/>
          <a:lstStyle/>
          <a:p>
            <a:endParaRPr lang="en-GB"/>
          </a:p>
        </p:txBody>
      </p:sp>
      <p:sp>
        <p:nvSpPr>
          <p:cNvPr id="4" name="Content Placeholder 2">
            <a:extLst>
              <a:ext uri="{FF2B5EF4-FFF2-40B4-BE49-F238E27FC236}">
                <a16:creationId xmlns:a16="http://schemas.microsoft.com/office/drawing/2014/main" id="{B6ACC0CA-F4F6-476A-A098-D7147E31A6AA}"/>
              </a:ext>
            </a:extLst>
          </p:cNvPr>
          <p:cNvSpPr txBox="1">
            <a:spLocks noGrp="1"/>
          </p:cNvSpPr>
          <p:nvPr>
            <p:ph idx="1"/>
          </p:nvPr>
        </p:nvSpPr>
        <p:spPr>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Font typeface="Corbel" pitchFamily="34" charset="0"/>
              <a:buNone/>
            </a:pPr>
            <a:r>
              <a:rPr lang="en-GB" dirty="0"/>
              <a:t>This is just surface temperature. The midplane temperature depends </a:t>
            </a:r>
            <a:r>
              <a:rPr lang="en-GB" dirty="0" err="1"/>
              <a:t>alson</a:t>
            </a:r>
            <a:r>
              <a:rPr lang="en-GB" dirty="0"/>
              <a:t> on the optical depth.</a:t>
            </a:r>
          </a:p>
          <a:p>
            <a:pPr marL="45720" indent="0">
              <a:buFont typeface="Corbel" pitchFamily="34" charset="0"/>
              <a:buNone/>
            </a:pPr>
            <a:endParaRPr lang="en-GB" dirty="0"/>
          </a:p>
          <a:p>
            <a:pPr marL="45720" indent="0">
              <a:buFont typeface="Corbel" pitchFamily="34" charset="0"/>
              <a:buNone/>
            </a:pPr>
            <a:r>
              <a:rPr lang="en-GB" dirty="0"/>
              <a:t>To obtain full solutions, we must the midplane temperature as a function of the surface density.  We can then express the midplane temperature as a function of the surface density. In the radial structure equations we can then eliminate the temperature in exchange for the surface density. We then have an equation entirely in term of the surface density.</a:t>
            </a:r>
          </a:p>
        </p:txBody>
      </p:sp>
    </p:spTree>
    <p:extLst>
      <p:ext uri="{BB962C8B-B14F-4D97-AF65-F5344CB8AC3E}">
        <p14:creationId xmlns:p14="http://schemas.microsoft.com/office/powerpoint/2010/main" val="20267907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96E2-1ACB-0B37-F81B-0B8EC2BA13A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B326417-9CB4-2FF3-0C7E-E8983649C040}"/>
              </a:ext>
            </a:extLst>
          </p:cNvPr>
          <p:cNvSpPr>
            <a:spLocks noGrp="1"/>
          </p:cNvSpPr>
          <p:nvPr>
            <p:ph idx="1"/>
          </p:nvPr>
        </p:nvSpPr>
        <p:spPr/>
        <p:txBody>
          <a:bodyPr/>
          <a:lstStyle/>
          <a:p>
            <a:r>
              <a:rPr lang="en-GB" dirty="0"/>
              <a:t>Is there gas in the inner hole?</a:t>
            </a:r>
          </a:p>
          <a:p>
            <a:r>
              <a:rPr lang="en-GB" dirty="0"/>
              <a:t>Direct imaging: accretion streams (CO, HCO^+) – Planet present</a:t>
            </a:r>
          </a:p>
          <a:p>
            <a:r>
              <a:rPr lang="en-GB" dirty="0"/>
              <a:t>Velocity </a:t>
            </a:r>
            <a:r>
              <a:rPr lang="en-GB" dirty="0" err="1"/>
              <a:t>information:warps</a:t>
            </a:r>
            <a:r>
              <a:rPr lang="en-GB" dirty="0"/>
              <a:t> in the disc and other dynamical signatures</a:t>
            </a:r>
          </a:p>
          <a:p>
            <a:endParaRPr lang="en-GB" dirty="0"/>
          </a:p>
          <a:p>
            <a:r>
              <a:rPr lang="en-GB" dirty="0"/>
              <a:t>How much gas is there?</a:t>
            </a:r>
          </a:p>
          <a:p>
            <a:r>
              <a:rPr lang="en-GB" dirty="0"/>
              <a:t>Measure of gas </a:t>
            </a:r>
            <a:r>
              <a:rPr lang="en-GB" dirty="0" err="1"/>
              <a:t>depeletion</a:t>
            </a:r>
            <a:r>
              <a:rPr lang="en-GB" dirty="0"/>
              <a:t>: planet formation or photoevaporation</a:t>
            </a:r>
          </a:p>
          <a:p>
            <a:r>
              <a:rPr lang="en-GB" dirty="0"/>
              <a:t>Potentially, mass of hole in fairly large hole (inside CO freezeout) could be reasonably well determined with multiple tracers, CO , HCO , c18O, 12C17 )</a:t>
            </a:r>
          </a:p>
          <a:p>
            <a:endParaRPr lang="en-GB" dirty="0"/>
          </a:p>
        </p:txBody>
      </p:sp>
    </p:spTree>
    <p:extLst>
      <p:ext uri="{BB962C8B-B14F-4D97-AF65-F5344CB8AC3E}">
        <p14:creationId xmlns:p14="http://schemas.microsoft.com/office/powerpoint/2010/main" val="18097467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2EEA3-E235-97ED-B82F-64443281D3BB}"/>
              </a:ext>
            </a:extLst>
          </p:cNvPr>
          <p:cNvSpPr>
            <a:spLocks noGrp="1"/>
          </p:cNvSpPr>
          <p:nvPr>
            <p:ph type="title"/>
          </p:nvPr>
        </p:nvSpPr>
        <p:spPr>
          <a:xfrm>
            <a:off x="457200" y="3383281"/>
            <a:ext cx="9875520" cy="1356360"/>
          </a:xfrm>
        </p:spPr>
        <p:txBody>
          <a:bodyPr/>
          <a:lstStyle/>
          <a:p>
            <a:r>
              <a:rPr lang="en-GB" dirty="0"/>
              <a:t>Frequency dependent opacities</a:t>
            </a:r>
          </a:p>
        </p:txBody>
      </p:sp>
      <p:sp>
        <p:nvSpPr>
          <p:cNvPr id="3" name="Content Placeholder 2">
            <a:extLst>
              <a:ext uri="{FF2B5EF4-FFF2-40B4-BE49-F238E27FC236}">
                <a16:creationId xmlns:a16="http://schemas.microsoft.com/office/drawing/2014/main" id="{81B2F4BD-16AE-C8C2-B72E-8A025152930C}"/>
              </a:ext>
            </a:extLst>
          </p:cNvPr>
          <p:cNvSpPr>
            <a:spLocks noGrp="1"/>
          </p:cNvSpPr>
          <p:nvPr>
            <p:ph idx="1"/>
          </p:nvPr>
        </p:nvSpPr>
        <p:spPr>
          <a:xfrm>
            <a:off x="1295400" y="1440180"/>
            <a:ext cx="9872871" cy="2336800"/>
          </a:xfrm>
        </p:spPr>
        <p:txBody>
          <a:bodyPr/>
          <a:lstStyle/>
          <a:p>
            <a:r>
              <a:rPr lang="en-GB" dirty="0" err="1"/>
              <a:t>T_rim</a:t>
            </a:r>
            <a:r>
              <a:rPr lang="en-GB" dirty="0"/>
              <a:t> &lt;T&lt;</a:t>
            </a:r>
            <a:r>
              <a:rPr lang="en-GB" dirty="0" err="1"/>
              <a:t>T_star</a:t>
            </a:r>
            <a:endParaRPr lang="en-GB" dirty="0"/>
          </a:p>
          <a:p>
            <a:r>
              <a:rPr lang="en-GB" dirty="0"/>
              <a:t>Appropriate densities</a:t>
            </a:r>
          </a:p>
          <a:p>
            <a:r>
              <a:rPr lang="en-GB" dirty="0" err="1"/>
              <a:t>Rosseland</a:t>
            </a:r>
            <a:r>
              <a:rPr lang="en-GB" dirty="0"/>
              <a:t> or Planck-Mean gas opacities are valid only for optically thick </a:t>
            </a:r>
            <a:r>
              <a:rPr lang="en-GB" dirty="0" err="1"/>
              <a:t>meadius</a:t>
            </a:r>
            <a:r>
              <a:rPr lang="en-GB" dirty="0"/>
              <a:t> (Weight Factor: u(</a:t>
            </a:r>
            <a:r>
              <a:rPr lang="en-GB" dirty="0" err="1"/>
              <a:t>v,T</a:t>
            </a:r>
            <a:r>
              <a:rPr lang="en-GB" dirty="0"/>
              <a:t>) </a:t>
            </a:r>
            <a:r>
              <a:rPr lang="en-GB" dirty="0" err="1"/>
              <a:t>dBv</a:t>
            </a:r>
            <a:r>
              <a:rPr lang="en-GB" dirty="0"/>
              <a:t>(T)/dT</a:t>
            </a:r>
          </a:p>
          <a:p>
            <a:r>
              <a:rPr lang="en-GB" dirty="0"/>
              <a:t>Within the rim gas is optically thin, externally illuminated.</a:t>
            </a:r>
          </a:p>
        </p:txBody>
      </p:sp>
      <p:sp>
        <p:nvSpPr>
          <p:cNvPr id="4" name="Title 1">
            <a:extLst>
              <a:ext uri="{FF2B5EF4-FFF2-40B4-BE49-F238E27FC236}">
                <a16:creationId xmlns:a16="http://schemas.microsoft.com/office/drawing/2014/main" id="{C7C7ACB2-83A8-2DC4-5285-F17450EC2ABF}"/>
              </a:ext>
            </a:extLst>
          </p:cNvPr>
          <p:cNvSpPr txBox="1">
            <a:spLocks/>
          </p:cNvSpPr>
          <p:nvPr/>
        </p:nvSpPr>
        <p:spPr>
          <a:xfrm>
            <a:off x="1295400" y="762000"/>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t>Gas opacities</a:t>
            </a:r>
            <a:br>
              <a:rPr lang="en-GB"/>
            </a:br>
            <a:r>
              <a:rPr lang="en-GB"/>
              <a:t>	</a:t>
            </a:r>
            <a:endParaRPr lang="en-GB" dirty="0"/>
          </a:p>
        </p:txBody>
      </p:sp>
      <p:sp>
        <p:nvSpPr>
          <p:cNvPr id="5" name="Content Placeholder 2">
            <a:extLst>
              <a:ext uri="{FF2B5EF4-FFF2-40B4-BE49-F238E27FC236}">
                <a16:creationId xmlns:a16="http://schemas.microsoft.com/office/drawing/2014/main" id="{48EA171F-0565-59E8-890A-9912B6EC8B40}"/>
              </a:ext>
            </a:extLst>
          </p:cNvPr>
          <p:cNvSpPr txBox="1">
            <a:spLocks/>
          </p:cNvSpPr>
          <p:nvPr/>
        </p:nvSpPr>
        <p:spPr>
          <a:xfrm>
            <a:off x="579895" y="4249420"/>
            <a:ext cx="9872871" cy="2336800"/>
          </a:xfrm>
          <a:prstGeom prst="rect">
            <a:avLst/>
          </a:prstGeom>
        </p:spPr>
        <p:txBody>
          <a:bodyPr vert="horz" lIns="91440" tIns="45720" rIns="91440" bIns="45720" rtlCol="0">
            <a:normAutofit fontScale="92500" lnSpcReduction="1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r>
              <a:rPr lang="en-GB" dirty="0"/>
              <a:t>Gas temperature is too low for </a:t>
            </a:r>
            <a:r>
              <a:rPr lang="en-GB" dirty="0" err="1"/>
              <a:t>contimuum</a:t>
            </a:r>
            <a:r>
              <a:rPr lang="en-GB" dirty="0"/>
              <a:t> opacity source (like H- ) except for </a:t>
            </a:r>
            <a:r>
              <a:rPr lang="en-GB" dirty="0" err="1"/>
              <a:t>tenous</a:t>
            </a:r>
            <a:r>
              <a:rPr lang="en-GB" dirty="0"/>
              <a:t> surface layer.</a:t>
            </a:r>
          </a:p>
          <a:p>
            <a:endParaRPr lang="en-GB" dirty="0"/>
          </a:p>
          <a:p>
            <a:pPr marL="45720" indent="0">
              <a:buNone/>
            </a:pPr>
            <a:r>
              <a:rPr lang="en-GB" dirty="0"/>
              <a:t>Billion of molecular and atomic lines </a:t>
            </a:r>
          </a:p>
          <a:p>
            <a:pPr marL="45720" indent="0">
              <a:buNone/>
            </a:pPr>
            <a:r>
              <a:rPr lang="en-GB" dirty="0"/>
              <a:t>Calculated for  T = 2000 K, Rho = 4*10^-9 </a:t>
            </a:r>
            <a:r>
              <a:rPr lang="en-GB" dirty="0" err="1"/>
              <a:t>gcm</a:t>
            </a:r>
            <a:r>
              <a:rPr lang="en-GB" dirty="0"/>
              <a:t>^-3</a:t>
            </a:r>
          </a:p>
          <a:p>
            <a:pPr marL="45720" indent="0">
              <a:buNone/>
            </a:pPr>
            <a:r>
              <a:rPr lang="en-GB" dirty="0"/>
              <a:t>But molecules can be easily destroyed (collisions, UV). It would reduce opacity.</a:t>
            </a:r>
          </a:p>
        </p:txBody>
      </p:sp>
    </p:spTree>
    <p:extLst>
      <p:ext uri="{BB962C8B-B14F-4D97-AF65-F5344CB8AC3E}">
        <p14:creationId xmlns:p14="http://schemas.microsoft.com/office/powerpoint/2010/main" val="39543319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E1F1B-CEE9-73E8-14A1-E686209EE56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9F27CDD-C4E9-E71B-C864-D8B6B12279D3}"/>
              </a:ext>
            </a:extLst>
          </p:cNvPr>
          <p:cNvSpPr>
            <a:spLocks noGrp="1"/>
          </p:cNvSpPr>
          <p:nvPr>
            <p:ph idx="1"/>
          </p:nvPr>
        </p:nvSpPr>
        <p:spPr/>
        <p:txBody>
          <a:bodyPr/>
          <a:lstStyle/>
          <a:p>
            <a:r>
              <a:rPr lang="en-GB" dirty="0"/>
              <a:t>Epsilon: ratio of effectiveness of emission at the wavelength at which the dust radiate away its heat and absorption at stellar wavelength (</a:t>
            </a:r>
            <a:r>
              <a:rPr lang="en-GB" dirty="0" err="1"/>
              <a:t>T_dust</a:t>
            </a:r>
            <a:r>
              <a:rPr lang="en-GB" dirty="0"/>
              <a:t> – dependent)</a:t>
            </a:r>
          </a:p>
        </p:txBody>
      </p:sp>
    </p:spTree>
    <p:extLst>
      <p:ext uri="{BB962C8B-B14F-4D97-AF65-F5344CB8AC3E}">
        <p14:creationId xmlns:p14="http://schemas.microsoft.com/office/powerpoint/2010/main" val="17495375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569F-ECA5-6C37-1F68-694BB4F36DE8}"/>
              </a:ext>
            </a:extLst>
          </p:cNvPr>
          <p:cNvSpPr>
            <a:spLocks noGrp="1"/>
          </p:cNvSpPr>
          <p:nvPr>
            <p:ph type="title"/>
          </p:nvPr>
        </p:nvSpPr>
        <p:spPr/>
        <p:txBody>
          <a:bodyPr/>
          <a:lstStyle/>
          <a:p>
            <a:r>
              <a:rPr lang="en-GB" dirty="0"/>
              <a:t>Shadowing</a:t>
            </a:r>
            <a:br>
              <a:rPr lang="en-GB" dirty="0"/>
            </a:br>
            <a:endParaRPr lang="en-GB" dirty="0"/>
          </a:p>
        </p:txBody>
      </p:sp>
      <p:sp>
        <p:nvSpPr>
          <p:cNvPr id="3" name="Content Placeholder 2">
            <a:extLst>
              <a:ext uri="{FF2B5EF4-FFF2-40B4-BE49-F238E27FC236}">
                <a16:creationId xmlns:a16="http://schemas.microsoft.com/office/drawing/2014/main" id="{7EBAA723-B950-354C-B95F-9EAD713130D8}"/>
              </a:ext>
            </a:extLst>
          </p:cNvPr>
          <p:cNvSpPr>
            <a:spLocks noGrp="1"/>
          </p:cNvSpPr>
          <p:nvPr>
            <p:ph idx="1"/>
          </p:nvPr>
        </p:nvSpPr>
        <p:spPr/>
        <p:txBody>
          <a:bodyPr/>
          <a:lstStyle/>
          <a:p>
            <a:r>
              <a:rPr lang="en-GB" dirty="0"/>
              <a:t>Radiative diffusion is important</a:t>
            </a:r>
          </a:p>
          <a:p>
            <a:r>
              <a:rPr lang="en-GB" dirty="0"/>
              <a:t>Disc will never collapse completely</a:t>
            </a:r>
          </a:p>
          <a:p>
            <a:endParaRPr lang="en-GB" dirty="0"/>
          </a:p>
        </p:txBody>
      </p:sp>
    </p:spTree>
    <p:extLst>
      <p:ext uri="{BB962C8B-B14F-4D97-AF65-F5344CB8AC3E}">
        <p14:creationId xmlns:p14="http://schemas.microsoft.com/office/powerpoint/2010/main" val="2566797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9E35-F66C-E02A-AFF5-B1CCC5BAF88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42D100E-38AE-4631-7ED8-F10B1BA73B4D}"/>
              </a:ext>
            </a:extLst>
          </p:cNvPr>
          <p:cNvSpPr>
            <a:spLocks noGrp="1"/>
          </p:cNvSpPr>
          <p:nvPr>
            <p:ph idx="1"/>
          </p:nvPr>
        </p:nvSpPr>
        <p:spPr/>
        <p:txBody>
          <a:bodyPr>
            <a:normAutofit fontScale="32500" lnSpcReduction="20000"/>
          </a:bodyPr>
          <a:lstStyle/>
          <a:p>
            <a:pPr algn="l"/>
            <a:r>
              <a:rPr lang="en-GB" b="0" i="0" dirty="0">
                <a:solidFill>
                  <a:srgbClr val="374151"/>
                </a:solidFill>
                <a:effectLst/>
                <a:latin typeface="Söhne"/>
              </a:rPr>
              <a:t>. As you may know, the transport of a frequency-dependent radiation intensity, </a:t>
            </a:r>
            <a:r>
              <a:rPr lang="en-GB" b="0" i="0" dirty="0" err="1">
                <a:solidFill>
                  <a:srgbClr val="374151"/>
                </a:solidFill>
                <a:effectLst/>
                <a:latin typeface="Söhne"/>
              </a:rPr>
              <a:t>Iν</a:t>
            </a:r>
            <a:r>
              <a:rPr lang="en-GB" b="0" i="0" dirty="0">
                <a:solidFill>
                  <a:srgbClr val="374151"/>
                </a:solidFill>
                <a:effectLst/>
                <a:latin typeface="Söhne"/>
              </a:rPr>
              <a:t>, is a complex process that requires the consideration of many factors. However, under certain conditions, it may be possible to relax this requirement in </a:t>
            </a:r>
            <a:r>
              <a:rPr lang="en-GB" b="0" i="0" dirty="0" err="1">
                <a:solidFill>
                  <a:srgbClr val="374151"/>
                </a:solidFill>
                <a:effectLst/>
                <a:latin typeface="Söhne"/>
              </a:rPr>
              <a:t>favor</a:t>
            </a:r>
            <a:r>
              <a:rPr lang="en-GB" b="0" i="0" dirty="0">
                <a:solidFill>
                  <a:srgbClr val="374151"/>
                </a:solidFill>
                <a:effectLst/>
                <a:latin typeface="Söhne"/>
              </a:rPr>
              <a:t> of an integrated intensity, I.</a:t>
            </a:r>
          </a:p>
          <a:p>
            <a:pPr algn="l"/>
            <a:r>
              <a:rPr lang="en-GB" b="0" i="0" dirty="0">
                <a:solidFill>
                  <a:srgbClr val="374151"/>
                </a:solidFill>
                <a:effectLst/>
                <a:latin typeface="Söhne"/>
              </a:rPr>
              <a:t>To understand this concept, let's first consider the original, frequency-dependent formulations of the radiation transport equation. This equation takes into account the absorption and scattering of radiation at each frequency, as well as the emission of radiation by the source.</a:t>
            </a:r>
          </a:p>
          <a:p>
            <a:r>
              <a:rPr lang="en-GB" b="0" i="0" dirty="0">
                <a:solidFill>
                  <a:srgbClr val="374151"/>
                </a:solidFill>
                <a:effectLst/>
                <a:latin typeface="Söhne"/>
              </a:rPr>
              <a:t>This mean opacity represents the average absorption of radiation over all frequencies, and it allows us to simplify the transport equation by eliminating the need to consider the frequency dependence of the absorption coefficient.</a:t>
            </a:r>
          </a:p>
          <a:p>
            <a:endParaRPr lang="en-GB" dirty="0">
              <a:solidFill>
                <a:srgbClr val="374151"/>
              </a:solidFill>
              <a:latin typeface="Söhne"/>
            </a:endParaRPr>
          </a:p>
          <a:p>
            <a:r>
              <a:rPr lang="en-GB" b="0" i="0" dirty="0">
                <a:solidFill>
                  <a:srgbClr val="374151"/>
                </a:solidFill>
                <a:effectLst/>
                <a:latin typeface="Söhne"/>
              </a:rPr>
              <a:t>The two most common types of </a:t>
            </a:r>
            <a:r>
              <a:rPr lang="en-GB" b="0" i="0" dirty="0" err="1">
                <a:solidFill>
                  <a:srgbClr val="374151"/>
                </a:solidFill>
                <a:effectLst/>
                <a:latin typeface="Söhne"/>
              </a:rPr>
              <a:t>gray</a:t>
            </a:r>
            <a:r>
              <a:rPr lang="en-GB" b="0" i="0" dirty="0">
                <a:solidFill>
                  <a:srgbClr val="374151"/>
                </a:solidFill>
                <a:effectLst/>
                <a:latin typeface="Söhne"/>
              </a:rPr>
              <a:t> opacities are the "Planck mean," or "emission mean," and the "</a:t>
            </a:r>
            <a:r>
              <a:rPr lang="en-GB" b="0" i="0" dirty="0" err="1">
                <a:solidFill>
                  <a:srgbClr val="374151"/>
                </a:solidFill>
                <a:effectLst/>
                <a:latin typeface="Söhne"/>
              </a:rPr>
              <a:t>Rosseland</a:t>
            </a:r>
            <a:r>
              <a:rPr lang="en-GB" b="0" i="0" dirty="0">
                <a:solidFill>
                  <a:srgbClr val="374151"/>
                </a:solidFill>
                <a:effectLst/>
                <a:latin typeface="Söhne"/>
              </a:rPr>
              <a:t> mean" opacities. The Planck mean is useful for calculating the integrated emission of a source, while the </a:t>
            </a:r>
            <a:r>
              <a:rPr lang="en-GB" b="0" i="0" dirty="0" err="1">
                <a:solidFill>
                  <a:srgbClr val="374151"/>
                </a:solidFill>
                <a:effectLst/>
                <a:latin typeface="Söhne"/>
              </a:rPr>
              <a:t>Rosseland</a:t>
            </a:r>
            <a:r>
              <a:rPr lang="en-GB" b="0" i="0" dirty="0">
                <a:solidFill>
                  <a:srgbClr val="374151"/>
                </a:solidFill>
                <a:effectLst/>
                <a:latin typeface="Söhne"/>
              </a:rPr>
              <a:t> mean is useful for calculating the integrated energy flux in an optically thick plasma.</a:t>
            </a:r>
          </a:p>
          <a:p>
            <a:endParaRPr lang="en-GB" dirty="0">
              <a:solidFill>
                <a:srgbClr val="374151"/>
              </a:solidFill>
              <a:latin typeface="Söhne"/>
            </a:endParaRPr>
          </a:p>
          <a:p>
            <a:r>
              <a:rPr lang="en-GB" b="0" i="0" dirty="0">
                <a:solidFill>
                  <a:srgbClr val="374151"/>
                </a:solidFill>
                <a:effectLst/>
                <a:latin typeface="Söhne"/>
              </a:rPr>
              <a:t>the </a:t>
            </a:r>
            <a:r>
              <a:rPr lang="en-GB" b="0" i="0" dirty="0" err="1">
                <a:solidFill>
                  <a:srgbClr val="374151"/>
                </a:solidFill>
                <a:effectLst/>
                <a:latin typeface="Söhne"/>
              </a:rPr>
              <a:t>Rosseland</a:t>
            </a:r>
            <a:r>
              <a:rPr lang="en-GB" b="0" i="0" dirty="0">
                <a:solidFill>
                  <a:srgbClr val="374151"/>
                </a:solidFill>
                <a:effectLst/>
                <a:latin typeface="Söhne"/>
              </a:rPr>
              <a:t> mean opacity is obtained using an inverse, or harmonic, average, which means that it will more heavily </a:t>
            </a:r>
            <a:r>
              <a:rPr lang="en-GB" b="0" i="0" dirty="0" err="1">
                <a:solidFill>
                  <a:srgbClr val="374151"/>
                </a:solidFill>
                <a:effectLst/>
                <a:latin typeface="Söhne"/>
              </a:rPr>
              <a:t>favor</a:t>
            </a:r>
            <a:r>
              <a:rPr lang="en-GB" b="0" i="0" dirty="0">
                <a:solidFill>
                  <a:srgbClr val="374151"/>
                </a:solidFill>
                <a:effectLst/>
                <a:latin typeface="Söhne"/>
              </a:rPr>
              <a:t> regions of low absorption. Additionally, the use of a harmonic average implies that the individual contributions to the mean, such as bound-bound, bound-free, free-free, and scattering, cannot be averaged first and then added together to obtain the proper mean value.</a:t>
            </a:r>
          </a:p>
          <a:p>
            <a:endParaRPr lang="en-GB" dirty="0">
              <a:solidFill>
                <a:srgbClr val="374151"/>
              </a:solidFill>
              <a:latin typeface="Söhne"/>
            </a:endParaRPr>
          </a:p>
          <a:p>
            <a:endParaRPr lang="en-GB" dirty="0">
              <a:solidFill>
                <a:srgbClr val="374151"/>
              </a:solidFill>
              <a:latin typeface="Söhne"/>
            </a:endParaRPr>
          </a:p>
          <a:p>
            <a:pPr algn="l"/>
            <a:r>
              <a:rPr lang="en-GB" b="0" i="0" dirty="0">
                <a:solidFill>
                  <a:srgbClr val="374151"/>
                </a:solidFill>
                <a:effectLst/>
                <a:latin typeface="Söhne"/>
              </a:rPr>
              <a:t>Unlike the </a:t>
            </a:r>
            <a:r>
              <a:rPr lang="en-GB" b="0" i="0" dirty="0" err="1">
                <a:solidFill>
                  <a:srgbClr val="374151"/>
                </a:solidFill>
                <a:effectLst/>
                <a:latin typeface="Söhne"/>
              </a:rPr>
              <a:t>Rosseland</a:t>
            </a:r>
            <a:r>
              <a:rPr lang="en-GB" b="0" i="0" dirty="0">
                <a:solidFill>
                  <a:srgbClr val="374151"/>
                </a:solidFill>
                <a:effectLst/>
                <a:latin typeface="Söhne"/>
              </a:rPr>
              <a:t> mean opacity, which is obtained using an inverse, or harmonic, average, the Planck mean is obtained using the familiar arithmetic mean. This means that the Planck mean will more heavily </a:t>
            </a:r>
            <a:r>
              <a:rPr lang="en-GB" b="0" i="0" dirty="0" err="1">
                <a:solidFill>
                  <a:srgbClr val="374151"/>
                </a:solidFill>
                <a:effectLst/>
                <a:latin typeface="Söhne"/>
              </a:rPr>
              <a:t>favor</a:t>
            </a:r>
            <a:r>
              <a:rPr lang="en-GB" b="0" i="0" dirty="0">
                <a:solidFill>
                  <a:srgbClr val="374151"/>
                </a:solidFill>
                <a:effectLst/>
                <a:latin typeface="Söhne"/>
              </a:rPr>
              <a:t> regions of high absorption. Additionally, the various contributions to the Planck mean opacity, such as bound-bound and bound-free processes, can be averaged separately and then added together to obtain the correct mean value.</a:t>
            </a:r>
          </a:p>
          <a:p>
            <a:pPr algn="l"/>
            <a:r>
              <a:rPr lang="en-GB" b="0" i="0" dirty="0">
                <a:solidFill>
                  <a:srgbClr val="374151"/>
                </a:solidFill>
                <a:effectLst/>
                <a:latin typeface="Söhne"/>
              </a:rPr>
              <a:t>It is important to note that the Planck mean opacity is obtained by averaging over only the absorption opacity, </a:t>
            </a:r>
            <a:r>
              <a:rPr lang="en-GB" b="0" i="0" dirty="0" err="1">
                <a:solidFill>
                  <a:srgbClr val="374151"/>
                </a:solidFill>
                <a:effectLst/>
                <a:latin typeface="Söhne"/>
              </a:rPr>
              <a:t>κABS</a:t>
            </a:r>
            <a:r>
              <a:rPr lang="en-GB" b="0" i="0" dirty="0">
                <a:solidFill>
                  <a:srgbClr val="374151"/>
                </a:solidFill>
                <a:effectLst/>
                <a:latin typeface="Söhne"/>
              </a:rPr>
              <a:t>. This means that it is not suitable for calculating the integrated energy flux in optically thick plasmas, for which the </a:t>
            </a:r>
            <a:r>
              <a:rPr lang="en-GB" b="0" i="0" dirty="0" err="1">
                <a:solidFill>
                  <a:srgbClr val="374151"/>
                </a:solidFill>
                <a:effectLst/>
                <a:latin typeface="Söhne"/>
              </a:rPr>
              <a:t>Rosseland</a:t>
            </a:r>
            <a:r>
              <a:rPr lang="en-GB" b="0" i="0" dirty="0">
                <a:solidFill>
                  <a:srgbClr val="374151"/>
                </a:solidFill>
                <a:effectLst/>
                <a:latin typeface="Söhne"/>
              </a:rPr>
              <a:t> mean is more appropriate.</a:t>
            </a:r>
          </a:p>
          <a:p>
            <a:pPr algn="l"/>
            <a:endParaRPr lang="en-GB" dirty="0">
              <a:solidFill>
                <a:srgbClr val="374151"/>
              </a:solidFill>
              <a:latin typeface="Söhne"/>
            </a:endParaRPr>
          </a:p>
          <a:p>
            <a:pPr algn="l"/>
            <a:r>
              <a:rPr lang="en-GB" b="0" i="0" dirty="0">
                <a:solidFill>
                  <a:srgbClr val="374151"/>
                </a:solidFill>
                <a:effectLst/>
                <a:latin typeface="Söhne"/>
              </a:rPr>
              <a:t>in an LTE plasma at a high enough temperature such that all of the ions are completely ionized, there are only two possible sources of opacity: free-free absorption and Compton scattering. For low densities, Compton scattering dominates the </a:t>
            </a:r>
            <a:r>
              <a:rPr lang="en-GB" b="0" i="0" dirty="0" err="1">
                <a:solidFill>
                  <a:srgbClr val="374151"/>
                </a:solidFill>
                <a:effectLst/>
                <a:latin typeface="Söhne"/>
              </a:rPr>
              <a:t>Rosseland</a:t>
            </a:r>
            <a:r>
              <a:rPr lang="en-GB" b="0" i="0" dirty="0">
                <a:solidFill>
                  <a:srgbClr val="374151"/>
                </a:solidFill>
                <a:effectLst/>
                <a:latin typeface="Söhne"/>
              </a:rPr>
              <a:t> </a:t>
            </a:r>
            <a:r>
              <a:rPr lang="en-GB" b="0" i="0" dirty="0" err="1">
                <a:solidFill>
                  <a:srgbClr val="374151"/>
                </a:solidFill>
                <a:effectLst/>
                <a:latin typeface="Söhne"/>
              </a:rPr>
              <a:t>gray</a:t>
            </a:r>
            <a:r>
              <a:rPr lang="en-GB" b="0" i="0" dirty="0">
                <a:solidFill>
                  <a:srgbClr val="374151"/>
                </a:solidFill>
                <a:effectLst/>
                <a:latin typeface="Söhne"/>
              </a:rPr>
              <a:t> opacity, while for high densities, free-free absorption dominates. If the temperature is insufficient to completely ionize all bound electrons, then there can be strong contributions to the </a:t>
            </a:r>
            <a:r>
              <a:rPr lang="en-GB" b="0" i="0" dirty="0" err="1">
                <a:solidFill>
                  <a:srgbClr val="374151"/>
                </a:solidFill>
                <a:effectLst/>
                <a:latin typeface="Söhne"/>
              </a:rPr>
              <a:t>gray</a:t>
            </a:r>
            <a:r>
              <a:rPr lang="en-GB" b="0" i="0" dirty="0">
                <a:solidFill>
                  <a:srgbClr val="374151"/>
                </a:solidFill>
                <a:effectLst/>
                <a:latin typeface="Söhne"/>
              </a:rPr>
              <a:t> opacity from bound-bound and bound-free processes.</a:t>
            </a:r>
          </a:p>
          <a:p>
            <a:endParaRPr lang="en-GB" dirty="0"/>
          </a:p>
        </p:txBody>
      </p:sp>
    </p:spTree>
    <p:extLst>
      <p:ext uri="{BB962C8B-B14F-4D97-AF65-F5344CB8AC3E}">
        <p14:creationId xmlns:p14="http://schemas.microsoft.com/office/powerpoint/2010/main" val="6611225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2F38A-CA92-0CB0-758E-3065BE7551C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1B5DDC8-2295-1A21-2344-86080F162B52}"/>
              </a:ext>
            </a:extLst>
          </p:cNvPr>
          <p:cNvSpPr>
            <a:spLocks noGrp="1"/>
          </p:cNvSpPr>
          <p:nvPr>
            <p:ph idx="1"/>
          </p:nvPr>
        </p:nvSpPr>
        <p:spPr/>
        <p:txBody>
          <a:bodyPr>
            <a:normAutofit fontScale="70000" lnSpcReduction="20000"/>
          </a:bodyPr>
          <a:lstStyle/>
          <a:p>
            <a:pPr algn="l"/>
            <a:r>
              <a:rPr lang="en-GB" b="0" i="0" dirty="0">
                <a:solidFill>
                  <a:srgbClr val="374151"/>
                </a:solidFill>
                <a:effectLst/>
                <a:latin typeface="Söhne"/>
              </a:rPr>
              <a:t>As you may know, opacity is a measure of the ability of a material to absorb or scatter radiation, and it plays a crucial role in the calculation of radiation transport.</a:t>
            </a:r>
          </a:p>
          <a:p>
            <a:pPr algn="l"/>
            <a:r>
              <a:rPr lang="en-GB" b="0" i="0" dirty="0">
                <a:solidFill>
                  <a:srgbClr val="374151"/>
                </a:solidFill>
                <a:effectLst/>
                <a:latin typeface="Söhne"/>
              </a:rPr>
              <a:t>There are several sources of uncertainty in opacity calculations, including uncertainties in the calculation of the fundamental atomic cross sections, plasma effects caused by perturbing ions, and computational limitations.</a:t>
            </a:r>
          </a:p>
          <a:p>
            <a:pPr algn="l"/>
            <a:r>
              <a:rPr lang="en-GB" b="0" i="0" dirty="0">
                <a:solidFill>
                  <a:srgbClr val="374151"/>
                </a:solidFill>
                <a:effectLst/>
                <a:latin typeface="Söhne"/>
              </a:rPr>
              <a:t>One major source of uncertainty is the measurement of fundamental cross sections, which are usually carried out on neutral atoms rather than on charged ions. This is because it is difficult to prepare a sample of ions in a specific ionization stage, and because of the many possible excited levels. However, the cross sections of neutral atoms are more difficult to calculate accurately due to the many-body, electron-electron interaction. Therefore, comparisons of calculations with measured cross sections for neutral species can provide an upper bound on uncertainties, at least as far as cross sections are concerned.</a:t>
            </a:r>
          </a:p>
          <a:p>
            <a:pPr algn="l"/>
            <a:endParaRPr lang="en-GB" dirty="0">
              <a:solidFill>
                <a:srgbClr val="374151"/>
              </a:solidFill>
              <a:latin typeface="Söhne"/>
            </a:endParaRPr>
          </a:p>
          <a:p>
            <a:pPr algn="l"/>
            <a:r>
              <a:rPr lang="en-GB" b="0" i="0" dirty="0">
                <a:solidFill>
                  <a:srgbClr val="374151"/>
                </a:solidFill>
                <a:effectLst/>
                <a:latin typeface="Söhne"/>
              </a:rPr>
              <a:t>Most of the information about uncertainties in opacity comes from the astrophysics community, which has studied elements with atomic numbers up to 30. </a:t>
            </a:r>
          </a:p>
          <a:p>
            <a:pPr algn="l"/>
            <a:endParaRPr lang="en-GB" dirty="0">
              <a:solidFill>
                <a:srgbClr val="374151"/>
              </a:solidFill>
              <a:latin typeface="Söhne"/>
            </a:endParaRPr>
          </a:p>
          <a:p>
            <a:pPr algn="l"/>
            <a:r>
              <a:rPr lang="en-GB" b="0" i="0" dirty="0">
                <a:solidFill>
                  <a:srgbClr val="374151"/>
                </a:solidFill>
                <a:effectLst/>
                <a:latin typeface="Söhne"/>
              </a:rPr>
              <a:t>As the temperature decreases and bound-free processes become important, the uncertainty in the </a:t>
            </a:r>
            <a:r>
              <a:rPr lang="en-GB" b="0" i="0" dirty="0" err="1">
                <a:solidFill>
                  <a:srgbClr val="374151"/>
                </a:solidFill>
                <a:effectLst/>
                <a:latin typeface="Söhne"/>
              </a:rPr>
              <a:t>Rosseland</a:t>
            </a:r>
            <a:r>
              <a:rPr lang="en-GB" b="0" i="0" dirty="0">
                <a:solidFill>
                  <a:srgbClr val="374151"/>
                </a:solidFill>
                <a:effectLst/>
                <a:latin typeface="Söhne"/>
              </a:rPr>
              <a:t> mean opacity increases to 15-20%. </a:t>
            </a:r>
            <a:r>
              <a:rPr lang="en-GB" b="0" i="0">
                <a:solidFill>
                  <a:srgbClr val="374151"/>
                </a:solidFill>
                <a:effectLst/>
                <a:latin typeface="Söhne"/>
              </a:rPr>
              <a:t>If the temperature decreases further and bound-bound processes can contribute, the uncertainty increases to around 30%.</a:t>
            </a:r>
          </a:p>
          <a:p>
            <a:endParaRPr lang="en-GB" dirty="0"/>
          </a:p>
        </p:txBody>
      </p:sp>
    </p:spTree>
    <p:extLst>
      <p:ext uri="{BB962C8B-B14F-4D97-AF65-F5344CB8AC3E}">
        <p14:creationId xmlns:p14="http://schemas.microsoft.com/office/powerpoint/2010/main" val="42304862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BC3E89-7221-5D45-92B3-EC06B906DFE2}"/>
              </a:ext>
            </a:extLst>
          </p:cNvPr>
          <p:cNvSpPr txBox="1"/>
          <p:nvPr/>
        </p:nvSpPr>
        <p:spPr>
          <a:xfrm>
            <a:off x="983673" y="1028343"/>
            <a:ext cx="7800109" cy="4801314"/>
          </a:xfrm>
          <a:prstGeom prst="rect">
            <a:avLst/>
          </a:prstGeom>
          <a:noFill/>
        </p:spPr>
        <p:txBody>
          <a:bodyPr wrap="square">
            <a:spAutoFit/>
          </a:bodyPr>
          <a:lstStyle/>
          <a:p>
            <a:r>
              <a:rPr lang="en-GB" dirty="0"/>
              <a:t>The overall structure of the Planck mean gas opacities in a given system is determined by the interaction between continuum and molecular line opacities. Unless the temperature is so low that molecules are present, these mean opacities typically decrease as the temperature falls. The primary sources of both forms of mean gas opacities at high temperatures $(T &gt; 6000 K)$ are continuum species, with scattering being the primary source at low densities. Depending on the density, the growth in molecular opacity species at intermediate temperatures $(3000 K  &lt;T &lt;1500 K)$ causes an increase in both mean gas opacities. Mean gas opacities rise when molecular absorption takes over as the primary source of opacity at lower temperatures $(T &lt; 1500 K)$\</a:t>
            </a:r>
            <a:r>
              <a:rPr lang="en-GB" dirty="0" err="1"/>
              <a:t>citep</a:t>
            </a:r>
            <a:r>
              <a:rPr lang="en-GB" dirty="0"/>
              <a:t>{</a:t>
            </a:r>
            <a:r>
              <a:rPr lang="en-GB" dirty="0" err="1"/>
              <a:t>Molecular.opacities</a:t>
            </a:r>
            <a:r>
              <a:rPr lang="en-GB" dirty="0"/>
              <a:t>}. At temperatures around 1500 K, the number densities of many molecules start to decrease, and more complex molecules like $CH_4$, $NH_3$, and $CO_2$ begin to appear. Still, there is insufficient data on their absorption and scattering properties to include them in calculations of line opacity. At lower temperatures, $H_2$, </a:t>
            </a:r>
            <a:r>
              <a:rPr lang="en-GB" dirty="0" err="1"/>
              <a:t>SiO</a:t>
            </a:r>
            <a:r>
              <a:rPr lang="en-GB" dirty="0"/>
              <a:t>, and $H_2O$ are the primary opacity sources in both metal-rich and metal-poor environments \</a:t>
            </a:r>
            <a:r>
              <a:rPr lang="en-GB" dirty="0" err="1"/>
              <a:t>citep</a:t>
            </a:r>
            <a:r>
              <a:rPr lang="en-GB" dirty="0"/>
              <a:t>{</a:t>
            </a:r>
            <a:r>
              <a:rPr lang="en-GB" dirty="0" err="1"/>
              <a:t>Molecular.opacities</a:t>
            </a:r>
            <a:r>
              <a:rPr lang="en-GB" dirty="0"/>
              <a:t>}.</a:t>
            </a:r>
          </a:p>
        </p:txBody>
      </p:sp>
    </p:spTree>
    <p:extLst>
      <p:ext uri="{BB962C8B-B14F-4D97-AF65-F5344CB8AC3E}">
        <p14:creationId xmlns:p14="http://schemas.microsoft.com/office/powerpoint/2010/main" val="1373446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43B20BDE-E3FF-2278-1D34-C1149370D576}"/>
              </a:ext>
            </a:extLst>
          </p:cNvPr>
          <p:cNvSpPr>
            <a:spLocks noGrp="1"/>
          </p:cNvSpPr>
          <p:nvPr>
            <p:ph type="title"/>
          </p:nvPr>
        </p:nvSpPr>
        <p:spPr>
          <a:xfrm>
            <a:off x="1315137" y="509689"/>
            <a:ext cx="9091307" cy="1005845"/>
          </a:xfrm>
        </p:spPr>
        <p:txBody>
          <a:bodyPr>
            <a:normAutofit fontScale="90000"/>
          </a:bodyPr>
          <a:lstStyle/>
          <a:p>
            <a:r>
              <a:rPr lang="en-GB" dirty="0"/>
              <a:t>Dust evaporation and disc inner rim</a:t>
            </a:r>
            <a:br>
              <a:rPr lang="en-GB" dirty="0"/>
            </a:br>
            <a:endParaRPr lang="en-GB" dirty="0"/>
          </a:p>
        </p:txBody>
      </p:sp>
      <p:sp>
        <p:nvSpPr>
          <p:cNvPr id="2" name="Content Placeholder 2">
            <a:extLst>
              <a:ext uri="{FF2B5EF4-FFF2-40B4-BE49-F238E27FC236}">
                <a16:creationId xmlns:a16="http://schemas.microsoft.com/office/drawing/2014/main" id="{95E27C47-A2AD-F10B-4384-0B98E01602D4}"/>
              </a:ext>
            </a:extLst>
          </p:cNvPr>
          <p:cNvSpPr txBox="1">
            <a:spLocks noGrp="1"/>
          </p:cNvSpPr>
          <p:nvPr>
            <p:ph idx="1"/>
          </p:nvPr>
        </p:nvSpPr>
        <p:spPr>
          <a:xfrm>
            <a:off x="593345" y="1654265"/>
            <a:ext cx="4075761" cy="3402524"/>
          </a:xfrm>
        </p:spPr>
        <p:txBody>
          <a:bodyPr>
            <a:normAutofit/>
          </a:bodyPr>
          <a:lstStyle/>
          <a:p>
            <a:pPr algn="l">
              <a:buFont typeface="Wingdings" panose="05000000000000000000" pitchFamily="2" charset="2"/>
              <a:buChar char="q"/>
            </a:pPr>
            <a:r>
              <a:rPr lang="en-GB" sz="2000" b="0" i="0" dirty="0">
                <a:effectLst/>
              </a:rPr>
              <a:t>Pure gas disc: Cleared by dust evaporation</a:t>
            </a:r>
          </a:p>
          <a:p>
            <a:pPr algn="l">
              <a:buFont typeface="Wingdings" panose="05000000000000000000" pitchFamily="2" charset="2"/>
              <a:buChar char="q"/>
            </a:pPr>
            <a:r>
              <a:rPr lang="en-GB" sz="2000" b="0" i="0" dirty="0">
                <a:effectLst/>
              </a:rPr>
              <a:t>Puffed-up rim: Face-on irradiation</a:t>
            </a:r>
          </a:p>
          <a:p>
            <a:pPr algn="l">
              <a:buFont typeface="Wingdings" panose="05000000000000000000" pitchFamily="2" charset="2"/>
              <a:buChar char="q"/>
            </a:pPr>
            <a:r>
              <a:rPr lang="en-GB" sz="2000" b="0" i="0" dirty="0">
                <a:effectLst/>
              </a:rPr>
              <a:t>Shadow region: Puffed-up rim casts shadow</a:t>
            </a:r>
          </a:p>
          <a:p>
            <a:pPr algn="l">
              <a:buFont typeface="Wingdings" panose="05000000000000000000" pitchFamily="2" charset="2"/>
              <a:buChar char="q"/>
            </a:pPr>
            <a:r>
              <a:rPr lang="en-GB" sz="2000" b="0" i="0" dirty="0">
                <a:effectLst/>
              </a:rPr>
              <a:t>Irradiation under small angle: Warm, not hot</a:t>
            </a:r>
          </a:p>
          <a:p>
            <a:pPr algn="l">
              <a:buFont typeface="Wingdings" panose="05000000000000000000" pitchFamily="2" charset="2"/>
              <a:buChar char="q"/>
            </a:pPr>
            <a:r>
              <a:rPr lang="en-GB" sz="2000" b="0" i="0" dirty="0">
                <a:effectLst/>
              </a:rPr>
              <a:t>Further out: Normal flaring disc</a:t>
            </a:r>
            <a:endParaRPr lang="en-GB" sz="2000" dirty="0"/>
          </a:p>
        </p:txBody>
      </p:sp>
      <p:pic>
        <p:nvPicPr>
          <p:cNvPr id="10" name="Picture 9">
            <a:extLst>
              <a:ext uri="{FF2B5EF4-FFF2-40B4-BE49-F238E27FC236}">
                <a16:creationId xmlns:a16="http://schemas.microsoft.com/office/drawing/2014/main" id="{0E87875E-ED30-39CF-F4CA-169E0BD23496}"/>
              </a:ext>
            </a:extLst>
          </p:cNvPr>
          <p:cNvPicPr>
            <a:picLocks noChangeAspect="1"/>
          </p:cNvPicPr>
          <p:nvPr/>
        </p:nvPicPr>
        <p:blipFill>
          <a:blip r:embed="rId3"/>
          <a:stretch>
            <a:fillRect/>
          </a:stretch>
        </p:blipFill>
        <p:spPr>
          <a:xfrm>
            <a:off x="6853409" y="899998"/>
            <a:ext cx="4443563" cy="3143008"/>
          </a:xfrm>
          <a:prstGeom prst="rect">
            <a:avLst/>
          </a:prstGeom>
        </p:spPr>
      </p:pic>
      <p:cxnSp>
        <p:nvCxnSpPr>
          <p:cNvPr id="9" name="Straight Arrow Connector 8">
            <a:extLst>
              <a:ext uri="{FF2B5EF4-FFF2-40B4-BE49-F238E27FC236}">
                <a16:creationId xmlns:a16="http://schemas.microsoft.com/office/drawing/2014/main" id="{35618FB6-85DF-B15A-C94B-88E70D2941FD}"/>
              </a:ext>
            </a:extLst>
          </p:cNvPr>
          <p:cNvCxnSpPr>
            <a:cxnSpLocks/>
          </p:cNvCxnSpPr>
          <p:nvPr/>
        </p:nvCxnSpPr>
        <p:spPr>
          <a:xfrm>
            <a:off x="8521700" y="3042355"/>
            <a:ext cx="389826" cy="886076"/>
          </a:xfrm>
          <a:prstGeom prst="straightConnector1">
            <a:avLst/>
          </a:prstGeom>
          <a:ln w="76200">
            <a:solidFill>
              <a:schemeClr val="tx1">
                <a:lumMod val="95000"/>
                <a:lumOff val="5000"/>
              </a:schemeClr>
            </a:solidFill>
            <a:tailEnd type="triangle"/>
          </a:ln>
        </p:spPr>
        <p:style>
          <a:lnRef idx="2">
            <a:schemeClr val="accent2"/>
          </a:lnRef>
          <a:fillRef idx="0">
            <a:schemeClr val="accent2"/>
          </a:fillRef>
          <a:effectRef idx="1">
            <a:schemeClr val="accent2"/>
          </a:effectRef>
          <a:fontRef idx="minor">
            <a:schemeClr val="tx1"/>
          </a:fontRef>
        </p:style>
      </p:cxnSp>
      <p:sp>
        <p:nvSpPr>
          <p:cNvPr id="8" name="Oval 7">
            <a:extLst>
              <a:ext uri="{FF2B5EF4-FFF2-40B4-BE49-F238E27FC236}">
                <a16:creationId xmlns:a16="http://schemas.microsoft.com/office/drawing/2014/main" id="{4E215E90-3B19-6F99-28B1-F759BC40C9ED}"/>
              </a:ext>
            </a:extLst>
          </p:cNvPr>
          <p:cNvSpPr/>
          <p:nvPr/>
        </p:nvSpPr>
        <p:spPr>
          <a:xfrm>
            <a:off x="7950631" y="1967918"/>
            <a:ext cx="960895" cy="914400"/>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GB" dirty="0"/>
          </a:p>
        </p:txBody>
      </p:sp>
      <p:sp>
        <p:nvSpPr>
          <p:cNvPr id="20" name="TextBox 19">
            <a:extLst>
              <a:ext uri="{FF2B5EF4-FFF2-40B4-BE49-F238E27FC236}">
                <a16:creationId xmlns:a16="http://schemas.microsoft.com/office/drawing/2014/main" id="{B4DFAB6F-42C6-ED0A-4F44-4E68A8422734}"/>
              </a:ext>
            </a:extLst>
          </p:cNvPr>
          <p:cNvSpPr txBox="1"/>
          <p:nvPr/>
        </p:nvSpPr>
        <p:spPr>
          <a:xfrm>
            <a:off x="8396853" y="5942065"/>
            <a:ext cx="2362200" cy="646331"/>
          </a:xfrm>
          <a:prstGeom prst="rect">
            <a:avLst/>
          </a:prstGeom>
          <a:noFill/>
        </p:spPr>
        <p:txBody>
          <a:bodyPr wrap="square">
            <a:spAutoFit/>
          </a:bodyPr>
          <a:lstStyle/>
          <a:p>
            <a:r>
              <a:rPr lang="en-GB" dirty="0"/>
              <a:t>No stellar</a:t>
            </a:r>
          </a:p>
          <a:p>
            <a:r>
              <a:rPr lang="en-GB" dirty="0"/>
              <a:t> Illumination</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FFBE0A3-5FAA-0696-2862-3DBB804F948C}"/>
                  </a:ext>
                </a:extLst>
              </p:cNvPr>
              <p:cNvSpPr txBox="1"/>
              <p:nvPr/>
            </p:nvSpPr>
            <p:spPr>
              <a:xfrm>
                <a:off x="647561" y="5555420"/>
                <a:ext cx="2514169" cy="7732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smtClean="0">
                              <a:solidFill>
                                <a:srgbClr val="836967"/>
                              </a:solidFill>
                              <a:latin typeface="Cambria Math" panose="02040503050406030204" pitchFamily="18" charset="0"/>
                            </a:rPr>
                          </m:ctrlPr>
                        </m:sSubPr>
                        <m:e>
                          <m:r>
                            <a:rPr lang="en-GB" i="1">
                              <a:latin typeface="Cambria Math" panose="02040503050406030204" pitchFamily="18" charset="0"/>
                            </a:rPr>
                            <m:t>𝑅</m:t>
                          </m:r>
                        </m:e>
                        <m:sub>
                          <m:r>
                            <a:rPr lang="en-GB" i="1">
                              <a:latin typeface="Cambria Math" panose="02040503050406030204" pitchFamily="18" charset="0"/>
                            </a:rPr>
                            <m:t>𝑟𝑖𝑚</m:t>
                          </m:r>
                        </m:sub>
                      </m:sSub>
                      <m:r>
                        <a:rPr lang="en-GB" i="0">
                          <a:latin typeface="Cambria Math" panose="02040503050406030204" pitchFamily="18" charset="0"/>
                        </a:rPr>
                        <m:t> ≈</m:t>
                      </m:r>
                      <m:sSup>
                        <m:sSupPr>
                          <m:ctrlPr>
                            <a:rPr lang="en-GB" i="1" smtClean="0">
                              <a:solidFill>
                                <a:schemeClr val="tx1"/>
                              </a:solidFill>
                              <a:latin typeface="Cambria Math" panose="02040503050406030204" pitchFamily="18" charset="0"/>
                            </a:rPr>
                          </m:ctrlPr>
                        </m:sSupPr>
                        <m:e>
                          <m:d>
                            <m:dPr>
                              <m:ctrlPr>
                                <a:rPr lang="en-GB" i="1">
                                  <a:solidFill>
                                    <a:schemeClr val="tx1"/>
                                  </a:solidFill>
                                  <a:latin typeface="Cambria Math" panose="02040503050406030204" pitchFamily="18" charset="0"/>
                                </a:rPr>
                              </m:ctrlPr>
                            </m:dPr>
                            <m:e>
                              <m:f>
                                <m:fPr>
                                  <m:ctrlPr>
                                    <a:rPr lang="en-GB" i="1">
                                      <a:solidFill>
                                        <a:schemeClr val="tx1"/>
                                      </a:solidFill>
                                      <a:latin typeface="Cambria Math" panose="02040503050406030204" pitchFamily="18" charset="0"/>
                                    </a:rPr>
                                  </m:ctrlPr>
                                </m:fPr>
                                <m:num>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𝐿</m:t>
                                      </m:r>
                                    </m:e>
                                    <m:sub>
                                      <m:r>
                                        <a:rPr lang="en-GB" i="0">
                                          <a:solidFill>
                                            <a:schemeClr val="tx1"/>
                                          </a:solidFill>
                                          <a:latin typeface="Cambria Math" panose="02040503050406030204" pitchFamily="18" charset="0"/>
                                        </a:rPr>
                                        <m:t>∗</m:t>
                                      </m:r>
                                    </m:sub>
                                  </m:sSub>
                                </m:num>
                                <m:den>
                                  <m:r>
                                    <a:rPr lang="en-GB" i="0">
                                      <a:solidFill>
                                        <a:schemeClr val="tx1"/>
                                      </a:solidFill>
                                      <a:latin typeface="Cambria Math" panose="02040503050406030204" pitchFamily="18" charset="0"/>
                                    </a:rPr>
                                    <m:t>4</m:t>
                                  </m:r>
                                  <m:r>
                                    <m:rPr>
                                      <m:sty m:val="p"/>
                                    </m:rPr>
                                    <a:rPr lang="en-GB" i="0">
                                      <a:solidFill>
                                        <a:schemeClr val="tx1"/>
                                      </a:solidFill>
                                      <a:latin typeface="Cambria Math" panose="02040503050406030204" pitchFamily="18" charset="0"/>
                                    </a:rPr>
                                    <m:t>πσ</m:t>
                                  </m:r>
                                  <m:r>
                                    <a:rPr lang="en-GB" i="0">
                                      <a:solidFill>
                                        <a:schemeClr val="tx1"/>
                                      </a:solidFill>
                                      <a:latin typeface="Cambria Math" panose="02040503050406030204" pitchFamily="18" charset="0"/>
                                    </a:rPr>
                                    <m:t> </m:t>
                                  </m:r>
                                  <m:sSubSup>
                                    <m:sSubSupPr>
                                      <m:ctrlPr>
                                        <a:rPr lang="en-GB" i="1">
                                          <a:solidFill>
                                            <a:schemeClr val="tx1"/>
                                          </a:solidFill>
                                          <a:latin typeface="Cambria Math" panose="02040503050406030204" pitchFamily="18" charset="0"/>
                                        </a:rPr>
                                      </m:ctrlPr>
                                    </m:sSubSupPr>
                                    <m:e>
                                      <m:r>
                                        <a:rPr lang="en-GB" i="1">
                                          <a:solidFill>
                                            <a:schemeClr val="tx1"/>
                                          </a:solidFill>
                                          <a:latin typeface="Cambria Math" panose="02040503050406030204" pitchFamily="18" charset="0"/>
                                        </a:rPr>
                                        <m:t>𝑇</m:t>
                                      </m:r>
                                    </m:e>
                                    <m:sub>
                                      <m:r>
                                        <a:rPr lang="en-GB" i="1">
                                          <a:solidFill>
                                            <a:schemeClr val="tx1"/>
                                          </a:solidFill>
                                          <a:latin typeface="Cambria Math" panose="02040503050406030204" pitchFamily="18" charset="0"/>
                                        </a:rPr>
                                        <m:t>𝑟𝑖𝑚</m:t>
                                      </m:r>
                                    </m:sub>
                                    <m:sup>
                                      <m:r>
                                        <a:rPr lang="en-GB" i="0">
                                          <a:solidFill>
                                            <a:schemeClr val="tx1"/>
                                          </a:solidFill>
                                          <a:latin typeface="Cambria Math" panose="02040503050406030204" pitchFamily="18" charset="0"/>
                                        </a:rPr>
                                        <m:t>4</m:t>
                                      </m:r>
                                    </m:sup>
                                  </m:sSubSup>
                                </m:den>
                              </m:f>
                            </m:e>
                          </m:d>
                        </m:e>
                        <m:sup>
                          <m:r>
                            <a:rPr lang="en-GB" i="0">
                              <a:solidFill>
                                <a:schemeClr val="tx1"/>
                              </a:solidFill>
                              <a:latin typeface="Cambria Math" panose="02040503050406030204" pitchFamily="18" charset="0"/>
                            </a:rPr>
                            <m:t>0.5</m:t>
                          </m:r>
                        </m:sup>
                      </m:sSup>
                    </m:oMath>
                  </m:oMathPara>
                </a14:m>
                <a:endParaRPr lang="en-GB" dirty="0"/>
              </a:p>
            </p:txBody>
          </p:sp>
        </mc:Choice>
        <mc:Fallback xmlns="">
          <p:sp>
            <p:nvSpPr>
              <p:cNvPr id="25" name="TextBox 24">
                <a:extLst>
                  <a:ext uri="{FF2B5EF4-FFF2-40B4-BE49-F238E27FC236}">
                    <a16:creationId xmlns:a16="http://schemas.microsoft.com/office/drawing/2014/main" id="{1FFBE0A3-5FAA-0696-2862-3DBB804F948C}"/>
                  </a:ext>
                </a:extLst>
              </p:cNvPr>
              <p:cNvSpPr txBox="1">
                <a:spLocks noRot="1" noChangeAspect="1" noMove="1" noResize="1" noEditPoints="1" noAdjustHandles="1" noChangeArrowheads="1" noChangeShapeType="1" noTextEdit="1"/>
              </p:cNvSpPr>
              <p:nvPr/>
            </p:nvSpPr>
            <p:spPr>
              <a:xfrm>
                <a:off x="647561" y="5555420"/>
                <a:ext cx="2514169" cy="773289"/>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F31B305-470C-784E-DA16-3321F5843E1A}"/>
                  </a:ext>
                </a:extLst>
              </p:cNvPr>
              <p:cNvSpPr txBox="1"/>
              <p:nvPr/>
            </p:nvSpPr>
            <p:spPr>
              <a:xfrm>
                <a:off x="3000815" y="5548074"/>
                <a:ext cx="1819025" cy="7879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i="1" smtClean="0">
                              <a:solidFill>
                                <a:schemeClr val="tx1"/>
                              </a:solidFill>
                              <a:latin typeface="Cambria Math" panose="02040503050406030204" pitchFamily="18" charset="0"/>
                            </a:rPr>
                          </m:ctrlPr>
                        </m:sSupPr>
                        <m:e>
                          <m:d>
                            <m:dPr>
                              <m:ctrlPr>
                                <a:rPr lang="en-GB" i="1">
                                  <a:solidFill>
                                    <a:schemeClr val="tx1"/>
                                  </a:solidFill>
                                  <a:latin typeface="Cambria Math" panose="02040503050406030204" pitchFamily="18" charset="0"/>
                                </a:rPr>
                              </m:ctrlPr>
                            </m:dPr>
                            <m:e>
                              <m:r>
                                <a:rPr lang="en-GB">
                                  <a:solidFill>
                                    <a:schemeClr val="tx1"/>
                                  </a:solidFill>
                                  <a:latin typeface="Cambria Math" panose="02040503050406030204" pitchFamily="18" charset="0"/>
                                </a:rPr>
                                <m:t>1</m:t>
                              </m:r>
                              <m:r>
                                <a:rPr lang="en-GB" i="0">
                                  <a:solidFill>
                                    <a:schemeClr val="tx1"/>
                                  </a:solidFill>
                                  <a:latin typeface="Cambria Math" panose="02040503050406030204" pitchFamily="18" charset="0"/>
                                </a:rPr>
                                <m:t>+ </m:t>
                              </m:r>
                              <m:f>
                                <m:fPr>
                                  <m:ctrlPr>
                                    <a:rPr lang="en-GB" i="1">
                                      <a:solidFill>
                                        <a:schemeClr val="tx1"/>
                                      </a:solidFill>
                                      <a:latin typeface="Cambria Math" panose="02040503050406030204" pitchFamily="18" charset="0"/>
                                    </a:rPr>
                                  </m:ctrlPr>
                                </m:fPr>
                                <m:num>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𝐻</m:t>
                                      </m:r>
                                    </m:e>
                                    <m:sub>
                                      <m:r>
                                        <a:rPr lang="en-GB" b="0" i="1" smtClean="0">
                                          <a:solidFill>
                                            <a:schemeClr val="tx1"/>
                                          </a:solidFill>
                                          <a:latin typeface="Cambria Math" panose="02040503050406030204" pitchFamily="18" charset="0"/>
                                        </a:rPr>
                                        <m:t>𝑟𝑖𝑚</m:t>
                                      </m:r>
                                    </m:sub>
                                  </m:sSub>
                                </m:num>
                                <m:den>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𝑅</m:t>
                                      </m:r>
                                    </m:e>
                                    <m:sub>
                                      <m:r>
                                        <a:rPr lang="en-GB" i="1">
                                          <a:solidFill>
                                            <a:schemeClr val="tx1"/>
                                          </a:solidFill>
                                          <a:latin typeface="Cambria Math" panose="02040503050406030204" pitchFamily="18" charset="0"/>
                                        </a:rPr>
                                        <m:t>𝑟𝑖𝑚</m:t>
                                      </m:r>
                                    </m:sub>
                                  </m:sSub>
                                </m:den>
                              </m:f>
                            </m:e>
                          </m:d>
                        </m:e>
                        <m:sup>
                          <m:r>
                            <a:rPr lang="en-GB" i="0">
                              <a:solidFill>
                                <a:schemeClr val="tx1"/>
                              </a:solidFill>
                              <a:latin typeface="Cambria Math" panose="02040503050406030204" pitchFamily="18" charset="0"/>
                            </a:rPr>
                            <m:t>0.5</m:t>
                          </m:r>
                        </m:sup>
                      </m:sSup>
                    </m:oMath>
                  </m:oMathPara>
                </a14:m>
                <a:endParaRPr lang="en-GB" dirty="0"/>
              </a:p>
            </p:txBody>
          </p:sp>
        </mc:Choice>
        <mc:Fallback xmlns="">
          <p:sp>
            <p:nvSpPr>
              <p:cNvPr id="27" name="TextBox 26">
                <a:extLst>
                  <a:ext uri="{FF2B5EF4-FFF2-40B4-BE49-F238E27FC236}">
                    <a16:creationId xmlns:a16="http://schemas.microsoft.com/office/drawing/2014/main" id="{2F31B305-470C-784E-DA16-3321F5843E1A}"/>
                  </a:ext>
                </a:extLst>
              </p:cNvPr>
              <p:cNvSpPr txBox="1">
                <a:spLocks noRot="1" noChangeAspect="1" noMove="1" noResize="1" noEditPoints="1" noAdjustHandles="1" noChangeArrowheads="1" noChangeShapeType="1" noTextEdit="1"/>
              </p:cNvSpPr>
              <p:nvPr/>
            </p:nvSpPr>
            <p:spPr>
              <a:xfrm>
                <a:off x="3000815" y="5548074"/>
                <a:ext cx="1819025" cy="78798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82587C7-1E03-2DB8-F09B-DEE85DC36144}"/>
                  </a:ext>
                </a:extLst>
              </p:cNvPr>
              <p:cNvSpPr txBox="1"/>
              <p:nvPr/>
            </p:nvSpPr>
            <p:spPr>
              <a:xfrm>
                <a:off x="647561" y="5056789"/>
                <a:ext cx="2006847" cy="3933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smtClean="0">
                              <a:solidFill>
                                <a:srgbClr val="836967"/>
                              </a:solidFill>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𝑒𝑣𝑝</m:t>
                          </m:r>
                        </m:sub>
                      </m:sSub>
                      <m:r>
                        <a:rPr lang="en-GB" b="0" i="1" smtClean="0">
                          <a:latin typeface="Cambria Math" panose="02040503050406030204" pitchFamily="18" charset="0"/>
                        </a:rPr>
                        <m:t>=1500 </m:t>
                      </m:r>
                      <m:r>
                        <a:rPr lang="en-GB" b="0" i="1" smtClean="0">
                          <a:latin typeface="Cambria Math" panose="02040503050406030204" pitchFamily="18" charset="0"/>
                        </a:rPr>
                        <m:t>𝐾</m:t>
                      </m:r>
                    </m:oMath>
                  </m:oMathPara>
                </a14:m>
                <a:endParaRPr lang="en-GB" dirty="0"/>
              </a:p>
            </p:txBody>
          </p:sp>
        </mc:Choice>
        <mc:Fallback xmlns="">
          <p:sp>
            <p:nvSpPr>
              <p:cNvPr id="4" name="TextBox 3">
                <a:extLst>
                  <a:ext uri="{FF2B5EF4-FFF2-40B4-BE49-F238E27FC236}">
                    <a16:creationId xmlns:a16="http://schemas.microsoft.com/office/drawing/2014/main" id="{F82587C7-1E03-2DB8-F09B-DEE85DC36144}"/>
                  </a:ext>
                </a:extLst>
              </p:cNvPr>
              <p:cNvSpPr txBox="1">
                <a:spLocks noRot="1" noChangeAspect="1" noMove="1" noResize="1" noEditPoints="1" noAdjustHandles="1" noChangeArrowheads="1" noChangeShapeType="1" noTextEdit="1"/>
              </p:cNvSpPr>
              <p:nvPr/>
            </p:nvSpPr>
            <p:spPr>
              <a:xfrm>
                <a:off x="647561" y="5056789"/>
                <a:ext cx="2006847" cy="393372"/>
              </a:xfrm>
              <a:prstGeom prst="rect">
                <a:avLst/>
              </a:prstGeom>
              <a:blipFill>
                <a:blip r:embed="rId6"/>
                <a:stretch>
                  <a:fillRect b="-3125"/>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id="{129C8ACC-DB1B-7636-A6C9-48A1F85F316B}"/>
              </a:ext>
            </a:extLst>
          </p:cNvPr>
          <p:cNvPicPr>
            <a:picLocks noChangeAspect="1"/>
          </p:cNvPicPr>
          <p:nvPr/>
        </p:nvPicPr>
        <p:blipFill>
          <a:blip r:embed="rId7"/>
          <a:stretch>
            <a:fillRect/>
          </a:stretch>
        </p:blipFill>
        <p:spPr>
          <a:xfrm>
            <a:off x="7482008" y="3965445"/>
            <a:ext cx="2924436" cy="2041625"/>
          </a:xfrm>
          <a:prstGeom prst="rect">
            <a:avLst/>
          </a:prstGeom>
        </p:spPr>
      </p:pic>
      <p:cxnSp>
        <p:nvCxnSpPr>
          <p:cNvPr id="5" name="Straight Arrow Connector 4">
            <a:extLst>
              <a:ext uri="{FF2B5EF4-FFF2-40B4-BE49-F238E27FC236}">
                <a16:creationId xmlns:a16="http://schemas.microsoft.com/office/drawing/2014/main" id="{EC37E0CE-4953-2809-B2F4-77156DE6A2FA}"/>
              </a:ext>
            </a:extLst>
          </p:cNvPr>
          <p:cNvCxnSpPr>
            <a:cxnSpLocks/>
          </p:cNvCxnSpPr>
          <p:nvPr/>
        </p:nvCxnSpPr>
        <p:spPr>
          <a:xfrm>
            <a:off x="7177548" y="4434349"/>
            <a:ext cx="422107"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CC14953-135E-E5AB-9874-565DD44F4BF2}"/>
              </a:ext>
            </a:extLst>
          </p:cNvPr>
          <p:cNvCxnSpPr>
            <a:cxnSpLocks/>
          </p:cNvCxnSpPr>
          <p:nvPr/>
        </p:nvCxnSpPr>
        <p:spPr>
          <a:xfrm>
            <a:off x="7177548" y="5147187"/>
            <a:ext cx="422107"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8F1D8E5-CB11-440F-0F11-A53B32A5EA7D}"/>
              </a:ext>
            </a:extLst>
          </p:cNvPr>
          <p:cNvCxnSpPr>
            <a:cxnSpLocks/>
          </p:cNvCxnSpPr>
          <p:nvPr/>
        </p:nvCxnSpPr>
        <p:spPr>
          <a:xfrm>
            <a:off x="7177548" y="5521258"/>
            <a:ext cx="422107"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2013580-454D-23C0-1EB1-EAF1D4F19BCC}"/>
              </a:ext>
            </a:extLst>
          </p:cNvPr>
          <p:cNvCxnSpPr>
            <a:cxnSpLocks/>
          </p:cNvCxnSpPr>
          <p:nvPr/>
        </p:nvCxnSpPr>
        <p:spPr>
          <a:xfrm>
            <a:off x="7177548" y="4793226"/>
            <a:ext cx="422107"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9359396"/>
      </p:ext>
    </p:extLst>
  </p:cSld>
  <p:clrMapOvr>
    <a:masterClrMapping/>
  </p:clrMapOvr>
  <mc:AlternateContent xmlns:mc="http://schemas.openxmlformats.org/markup-compatibility/2006" xmlns:p14="http://schemas.microsoft.com/office/powerpoint/2010/main">
    <mc:Choice Requires="p14">
      <p:transition spd="slow" p14:dur="2000" advTm="122137"/>
    </mc:Choice>
    <mc:Fallback xmlns="">
      <p:transition spd="slow" advTm="122137"/>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0EAF230D-3400-399D-9196-88D03ABCF698}"/>
              </a:ext>
            </a:extLst>
          </p:cNvPr>
          <p:cNvPicPr/>
          <p:nvPr/>
        </p:nvPicPr>
        <p:blipFill rotWithShape="1">
          <a:blip r:embed="rId2"/>
          <a:srcRect l="13030" t="39141" r="5282" b="20319"/>
          <a:stretch/>
        </p:blipFill>
        <p:spPr>
          <a:xfrm>
            <a:off x="942580" y="1106904"/>
            <a:ext cx="9709377" cy="5751095"/>
          </a:xfrm>
          <a:prstGeom prst="rect">
            <a:avLst/>
          </a:prstGeom>
          <a:noFill/>
          <a:ln>
            <a:noFill/>
            <a:prstDash/>
          </a:ln>
        </p:spPr>
      </p:pic>
      <p:pic>
        <p:nvPicPr>
          <p:cNvPr id="5" name="Picture 4" descr="Chart&#10;&#10;Description automatically generated">
            <a:extLst>
              <a:ext uri="{FF2B5EF4-FFF2-40B4-BE49-F238E27FC236}">
                <a16:creationId xmlns:a16="http://schemas.microsoft.com/office/drawing/2014/main" id="{CE4BAAAD-F0DA-2F93-BC30-CD66FE41EB05}"/>
              </a:ext>
            </a:extLst>
          </p:cNvPr>
          <p:cNvPicPr/>
          <p:nvPr/>
        </p:nvPicPr>
        <p:blipFill rotWithShape="1">
          <a:blip r:embed="rId2"/>
          <a:srcRect l="75776" t="22446" r="8135" b="60773"/>
          <a:stretch/>
        </p:blipFill>
        <p:spPr>
          <a:xfrm>
            <a:off x="8791341" y="1482290"/>
            <a:ext cx="750887" cy="628707"/>
          </a:xfrm>
          <a:prstGeom prst="rect">
            <a:avLst/>
          </a:prstGeom>
          <a:noFill/>
          <a:ln>
            <a:noFill/>
            <a:prstDash/>
          </a:ln>
        </p:spPr>
      </p:pic>
    </p:spTree>
    <p:extLst>
      <p:ext uri="{BB962C8B-B14F-4D97-AF65-F5344CB8AC3E}">
        <p14:creationId xmlns:p14="http://schemas.microsoft.com/office/powerpoint/2010/main" val="37531901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AD67D-C11C-1756-F673-272D70EEECA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5A5FF54-53CB-9489-A469-7C3ED95C2A21}"/>
              </a:ext>
            </a:extLst>
          </p:cNvPr>
          <p:cNvSpPr>
            <a:spLocks noGrp="1"/>
          </p:cNvSpPr>
          <p:nvPr>
            <p:ph idx="1"/>
          </p:nvPr>
        </p:nvSpPr>
        <p:spPr/>
        <p:txBody>
          <a:bodyPr/>
          <a:lstStyle/>
          <a:p>
            <a:r>
              <a:rPr lang="en-GB" dirty="0"/>
              <a:t>It is still unclear as to why there is lack of molecular emission from the gaseous disc, given that the molecular emission is </a:t>
            </a:r>
            <a:r>
              <a:rPr lang="en-GB" dirty="0" err="1"/>
              <a:t>regulary</a:t>
            </a:r>
            <a:r>
              <a:rPr lang="en-GB" dirty="0"/>
              <a:t> seen in the surface layer of the disc in the dusty region of these disc.. There does seems to be evidence for </a:t>
            </a:r>
            <a:r>
              <a:rPr lang="en-GB" dirty="0" err="1"/>
              <a:t>molecuses</a:t>
            </a:r>
            <a:r>
              <a:rPr lang="en-GB" dirty="0"/>
              <a:t> right within the dust rim, where dust may be protected.</a:t>
            </a:r>
          </a:p>
        </p:txBody>
      </p:sp>
      <p:pic>
        <p:nvPicPr>
          <p:cNvPr id="4" name="Picture 3" descr="A screenshot of a computer&#10;&#10;Description automatically generated with medium confidence">
            <a:extLst>
              <a:ext uri="{FF2B5EF4-FFF2-40B4-BE49-F238E27FC236}">
                <a16:creationId xmlns:a16="http://schemas.microsoft.com/office/drawing/2014/main" id="{59295EA2-6B52-8C24-5EE0-37CEA4D90F42}"/>
              </a:ext>
            </a:extLst>
          </p:cNvPr>
          <p:cNvPicPr/>
          <p:nvPr/>
        </p:nvPicPr>
        <p:blipFill>
          <a:blip r:embed="rId2"/>
          <a:stretch>
            <a:fillRect/>
          </a:stretch>
        </p:blipFill>
        <p:spPr>
          <a:xfrm>
            <a:off x="2711941" y="4050665"/>
            <a:ext cx="5358765" cy="2136775"/>
          </a:xfrm>
          <a:prstGeom prst="rect">
            <a:avLst/>
          </a:prstGeom>
          <a:noFill/>
          <a:ln>
            <a:noFill/>
            <a:prstDash/>
          </a:ln>
        </p:spPr>
      </p:pic>
    </p:spTree>
    <p:extLst>
      <p:ext uri="{BB962C8B-B14F-4D97-AF65-F5344CB8AC3E}">
        <p14:creationId xmlns:p14="http://schemas.microsoft.com/office/powerpoint/2010/main" val="35549207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F7EDE-FFF5-C6B2-052D-B55F5E6753C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C8EE630-C913-5B4B-7267-CF144B5121E8}"/>
              </a:ext>
            </a:extLst>
          </p:cNvPr>
          <p:cNvSpPr>
            <a:spLocks noGrp="1"/>
          </p:cNvSpPr>
          <p:nvPr>
            <p:ph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Various studies confirm the influence of metallicity on the chemical evolution of disks. For example, by observing the chemical abundances of HII regions in 12 nearby dwarf galaxies, Berg et al. (2016) suggests that there are different chemistry cycles in non-solar metallicity environments. This evidence hints at the fact that disk evolution and planet formation in protoplanetary disks may proceed differently in diverse metallicity environments. Certain aspects of the physical conditions considered by our model could change the way metallicity influences chemistry.</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One of the important features is the usage of passive or active disks. For passive disks, the only heating source is stellar radiation and cosmic rays. Therefore, passive disks exhibit an increase in temperature with decreasing metallicity. In the case of active disks, the hydrodynamical processes provide additional heating via viscous and compressional heating, which operate predominantly in the disk midplane and depend on the assumed metallicity. A decrease in metallicity leads to a lower temperature in the midplane (see Fig. 5).</a:t>
            </a:r>
          </a:p>
          <a:p>
            <a:endParaRPr lang="en-GB" dirty="0"/>
          </a:p>
        </p:txBody>
      </p:sp>
    </p:spTree>
    <p:extLst>
      <p:ext uri="{BB962C8B-B14F-4D97-AF65-F5344CB8AC3E}">
        <p14:creationId xmlns:p14="http://schemas.microsoft.com/office/powerpoint/2010/main" val="27404796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21">
            <a:extLst>
              <a:ext uri="{FF2B5EF4-FFF2-40B4-BE49-F238E27FC236}">
                <a16:creationId xmlns:a16="http://schemas.microsoft.com/office/drawing/2014/main" id="{D6A8F193-55D3-E0AF-2C07-CD0A2609FFDE}"/>
              </a:ext>
            </a:extLst>
          </p:cNvPr>
          <p:cNvCxnSpPr>
            <a:cxnSpLocks/>
          </p:cNvCxnSpPr>
          <p:nvPr/>
        </p:nvCxnSpPr>
        <p:spPr>
          <a:xfrm>
            <a:off x="4445072" y="3122279"/>
            <a:ext cx="0" cy="1014147"/>
          </a:xfrm>
          <a:prstGeom prst="straightConnector1">
            <a:avLst/>
          </a:prstGeom>
          <a:noFill/>
          <a:ln w="57150" cap="flat">
            <a:solidFill>
              <a:srgbClr val="4472C4"/>
            </a:solidFill>
            <a:prstDash val="solid"/>
            <a:miter/>
          </a:ln>
        </p:spPr>
      </p:cxnSp>
      <p:cxnSp>
        <p:nvCxnSpPr>
          <p:cNvPr id="5" name="Straight Connector 26">
            <a:extLst>
              <a:ext uri="{FF2B5EF4-FFF2-40B4-BE49-F238E27FC236}">
                <a16:creationId xmlns:a16="http://schemas.microsoft.com/office/drawing/2014/main" id="{0E8E995F-C5B8-DB3A-DBBC-DAA06B58B724}"/>
              </a:ext>
            </a:extLst>
          </p:cNvPr>
          <p:cNvCxnSpPr>
            <a:cxnSpLocks/>
          </p:cNvCxnSpPr>
          <p:nvPr/>
        </p:nvCxnSpPr>
        <p:spPr>
          <a:xfrm>
            <a:off x="4445072" y="2810577"/>
            <a:ext cx="0" cy="2081464"/>
          </a:xfrm>
          <a:prstGeom prst="straightConnector1">
            <a:avLst/>
          </a:prstGeom>
          <a:noFill/>
          <a:ln w="6345" cap="flat">
            <a:solidFill>
              <a:srgbClr val="4472C4"/>
            </a:solidFill>
            <a:custDash>
              <a:ds d="300173" sp="300173"/>
            </a:custDash>
            <a:miter/>
          </a:ln>
        </p:spPr>
      </p:cxnSp>
      <p:sp>
        <p:nvSpPr>
          <p:cNvPr id="6" name="Oval 5">
            <a:extLst>
              <a:ext uri="{FF2B5EF4-FFF2-40B4-BE49-F238E27FC236}">
                <a16:creationId xmlns:a16="http://schemas.microsoft.com/office/drawing/2014/main" id="{950B55F1-5A49-E55E-A36E-212FF642F9AF}"/>
              </a:ext>
            </a:extLst>
          </p:cNvPr>
          <p:cNvSpPr/>
          <p:nvPr/>
        </p:nvSpPr>
        <p:spPr>
          <a:xfrm>
            <a:off x="1062291" y="3312603"/>
            <a:ext cx="596902" cy="59690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sp>
        <p:nvSpPr>
          <p:cNvPr id="7" name="Rectangle 32">
            <a:extLst>
              <a:ext uri="{FF2B5EF4-FFF2-40B4-BE49-F238E27FC236}">
                <a16:creationId xmlns:a16="http://schemas.microsoft.com/office/drawing/2014/main" id="{22D9D657-C659-501B-A84E-B33E9616E59F}"/>
              </a:ext>
            </a:extLst>
          </p:cNvPr>
          <p:cNvSpPr/>
          <p:nvPr/>
        </p:nvSpPr>
        <p:spPr>
          <a:xfrm>
            <a:off x="4160744" y="4916944"/>
            <a:ext cx="591827" cy="369335"/>
          </a:xfrm>
          <a:prstGeom prst="rect">
            <a:avLst/>
          </a:prstGeom>
          <a:noFill/>
          <a:ln cap="flat">
            <a:noFill/>
            <a:prstDash val="solid"/>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err="1">
                <a:solidFill>
                  <a:srgbClr val="374151"/>
                </a:solidFill>
                <a:uFillTx/>
                <a:latin typeface="Segoe UI" pitchFamily="34"/>
                <a:ea typeface="Calibri" pitchFamily="34"/>
                <a:cs typeface="Times New Roman" pitchFamily="18"/>
              </a:rPr>
              <a:t>R</a:t>
            </a:r>
            <a:r>
              <a:rPr lang="en-GB" sz="1800" b="1" i="0" u="none" strike="noStrike" kern="1200" cap="none" spc="0" baseline="-25000" dirty="0" err="1">
                <a:solidFill>
                  <a:srgbClr val="374151"/>
                </a:solidFill>
                <a:uFillTx/>
                <a:latin typeface="Segoe UI" pitchFamily="34"/>
                <a:ea typeface="Calibri" pitchFamily="34"/>
                <a:cs typeface="Times New Roman" pitchFamily="18"/>
              </a:rPr>
              <a:t>sub</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8" name="TextBox 70">
            <a:extLst>
              <a:ext uri="{FF2B5EF4-FFF2-40B4-BE49-F238E27FC236}">
                <a16:creationId xmlns:a16="http://schemas.microsoft.com/office/drawing/2014/main" id="{78900B63-6A63-3963-D188-B163101CF74B}"/>
              </a:ext>
            </a:extLst>
          </p:cNvPr>
          <p:cNvSpPr txBox="1"/>
          <p:nvPr/>
        </p:nvSpPr>
        <p:spPr>
          <a:xfrm>
            <a:off x="997734" y="3951760"/>
            <a:ext cx="661459" cy="369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a:solidFill>
                  <a:srgbClr val="374151"/>
                </a:solidFill>
                <a:uFillTx/>
                <a:latin typeface="Segoe UI" pitchFamily="34"/>
                <a:ea typeface="Calibri" pitchFamily="34"/>
                <a:cs typeface="Times New Roman" pitchFamily="18"/>
              </a:rPr>
              <a:t>Star</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9" name="TextBox 76">
            <a:extLst>
              <a:ext uri="{FF2B5EF4-FFF2-40B4-BE49-F238E27FC236}">
                <a16:creationId xmlns:a16="http://schemas.microsoft.com/office/drawing/2014/main" id="{941AD963-0B44-FEFE-032A-D06DEABBF0A1}"/>
              </a:ext>
            </a:extLst>
          </p:cNvPr>
          <p:cNvSpPr txBox="1"/>
          <p:nvPr/>
        </p:nvSpPr>
        <p:spPr>
          <a:xfrm>
            <a:off x="1903490" y="4707373"/>
            <a:ext cx="204062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800" b="1" i="0" u="none" strike="noStrike" kern="1200" cap="none" spc="0" baseline="0" dirty="0">
                <a:solidFill>
                  <a:srgbClr val="374151"/>
                </a:solidFill>
                <a:uFillTx/>
                <a:latin typeface="Segoe UI" pitchFamily="34"/>
                <a:ea typeface="Calibri" pitchFamily="34"/>
                <a:cs typeface="Times New Roman" pitchFamily="18"/>
              </a:rPr>
              <a:t>Gaseous disc</a:t>
            </a:r>
            <a:endParaRPr lang="en-GB" sz="1800" b="1" i="0" u="none" strike="noStrike" kern="1200" cap="none" spc="0" baseline="0" dirty="0">
              <a:solidFill>
                <a:srgbClr val="000000"/>
              </a:solidFill>
              <a:uFillTx/>
              <a:latin typeface="Calibri" pitchFamily="34"/>
              <a:ea typeface="Calibri" pitchFamily="34"/>
              <a:cs typeface="Times New Roman" pitchFamily="18"/>
            </a:endParaRPr>
          </a:p>
        </p:txBody>
      </p:sp>
      <p:sp>
        <p:nvSpPr>
          <p:cNvPr id="10" name="Rectangle 9">
            <a:extLst>
              <a:ext uri="{FF2B5EF4-FFF2-40B4-BE49-F238E27FC236}">
                <a16:creationId xmlns:a16="http://schemas.microsoft.com/office/drawing/2014/main" id="{A20A2C1C-E68F-FEED-8675-79BF8FD2E4D7}"/>
              </a:ext>
            </a:extLst>
          </p:cNvPr>
          <p:cNvSpPr/>
          <p:nvPr/>
        </p:nvSpPr>
        <p:spPr>
          <a:xfrm>
            <a:off x="1827810" y="3321993"/>
            <a:ext cx="2574320" cy="596902"/>
          </a:xfrm>
          <a:prstGeom prst="rect">
            <a:avLst/>
          </a:prstGeom>
          <a:gradFill flip="none" rotWithShape="1">
            <a:gsLst>
              <a:gs pos="0">
                <a:schemeClr val="accent4">
                  <a:lumMod val="5000"/>
                  <a:lumOff val="95000"/>
                </a:schemeClr>
              </a:gs>
              <a:gs pos="93000">
                <a:schemeClr val="accent4">
                  <a:lumMod val="45000"/>
                  <a:lumOff val="55000"/>
                </a:schemeClr>
              </a:gs>
              <a:gs pos="62000">
                <a:schemeClr val="accent4">
                  <a:lumMod val="45000"/>
                  <a:lumOff val="55000"/>
                </a:schemeClr>
              </a:gs>
              <a:gs pos="100000">
                <a:schemeClr val="accent4">
                  <a:lumMod val="30000"/>
                  <a:lumOff val="70000"/>
                </a:schemeClr>
              </a:gs>
            </a:gsLst>
            <a:lin ang="10800000" scaled="1"/>
            <a:tileRect/>
          </a:gra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1" name="Straight Arrow Connector 10">
            <a:extLst>
              <a:ext uri="{FF2B5EF4-FFF2-40B4-BE49-F238E27FC236}">
                <a16:creationId xmlns:a16="http://schemas.microsoft.com/office/drawing/2014/main" id="{2B115543-F722-34F0-CAA3-93D649799A80}"/>
              </a:ext>
            </a:extLst>
          </p:cNvPr>
          <p:cNvCxnSpPr>
            <a:cxnSpLocks/>
          </p:cNvCxnSpPr>
          <p:nvPr/>
        </p:nvCxnSpPr>
        <p:spPr>
          <a:xfrm flipV="1">
            <a:off x="1570269" y="3321993"/>
            <a:ext cx="719964" cy="78904"/>
          </a:xfrm>
          <a:prstGeom prst="straightConnector1">
            <a:avLst/>
          </a:prstGeom>
          <a:ln>
            <a:solidFill>
              <a:srgbClr val="0070C0"/>
            </a:solidFill>
            <a:tailEnd type="triangle"/>
          </a:ln>
        </p:spPr>
        <p:style>
          <a:lnRef idx="2">
            <a:schemeClr val="accent4"/>
          </a:lnRef>
          <a:fillRef idx="0">
            <a:schemeClr val="accent4"/>
          </a:fillRef>
          <a:effectRef idx="1">
            <a:schemeClr val="accent4"/>
          </a:effectRef>
          <a:fontRef idx="minor">
            <a:schemeClr val="tx1"/>
          </a:fontRef>
        </p:style>
      </p:cxnSp>
      <p:cxnSp>
        <p:nvCxnSpPr>
          <p:cNvPr id="12" name="Straight Arrow Connector 11">
            <a:extLst>
              <a:ext uri="{FF2B5EF4-FFF2-40B4-BE49-F238E27FC236}">
                <a16:creationId xmlns:a16="http://schemas.microsoft.com/office/drawing/2014/main" id="{327993A2-2422-9213-1579-1675F7ECBF07}"/>
              </a:ext>
            </a:extLst>
          </p:cNvPr>
          <p:cNvCxnSpPr>
            <a:cxnSpLocks/>
          </p:cNvCxnSpPr>
          <p:nvPr/>
        </p:nvCxnSpPr>
        <p:spPr>
          <a:xfrm flipV="1">
            <a:off x="1681704" y="3589915"/>
            <a:ext cx="1577963" cy="21139"/>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396B691-1016-750F-4115-CD51B985956B}"/>
              </a:ext>
            </a:extLst>
          </p:cNvPr>
          <p:cNvCxnSpPr>
            <a:cxnSpLocks/>
          </p:cNvCxnSpPr>
          <p:nvPr/>
        </p:nvCxnSpPr>
        <p:spPr>
          <a:xfrm flipV="1">
            <a:off x="1636507" y="3458387"/>
            <a:ext cx="1261691" cy="37808"/>
          </a:xfrm>
          <a:prstGeom prst="straightConnector1">
            <a:avLst/>
          </a:prstGeom>
          <a:ln>
            <a:solidFill>
              <a:srgbClr val="00B0F0"/>
            </a:solidFill>
            <a:tailEnd type="triangle"/>
          </a:ln>
        </p:spPr>
        <p:style>
          <a:lnRef idx="2">
            <a:schemeClr val="accent4"/>
          </a:lnRef>
          <a:fillRef idx="0">
            <a:schemeClr val="accent4"/>
          </a:fillRef>
          <a:effectRef idx="1">
            <a:schemeClr val="accent4"/>
          </a:effectRef>
          <a:fontRef idx="minor">
            <a:schemeClr val="tx1"/>
          </a:fontRef>
        </p:style>
      </p:cxnSp>
      <p:cxnSp>
        <p:nvCxnSpPr>
          <p:cNvPr id="14" name="Straight Arrow Connector 13">
            <a:extLst>
              <a:ext uri="{FF2B5EF4-FFF2-40B4-BE49-F238E27FC236}">
                <a16:creationId xmlns:a16="http://schemas.microsoft.com/office/drawing/2014/main" id="{79A00BF6-143B-2409-F20B-741F8D5B4667}"/>
              </a:ext>
            </a:extLst>
          </p:cNvPr>
          <p:cNvCxnSpPr>
            <a:cxnSpLocks/>
          </p:cNvCxnSpPr>
          <p:nvPr/>
        </p:nvCxnSpPr>
        <p:spPr>
          <a:xfrm>
            <a:off x="1636507" y="3691000"/>
            <a:ext cx="1881464" cy="41738"/>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0097F35-1F15-82CF-13A8-1AD56B782AC2}"/>
              </a:ext>
            </a:extLst>
          </p:cNvPr>
          <p:cNvCxnSpPr>
            <a:cxnSpLocks/>
            <a:stCxn id="6" idx="6"/>
          </p:cNvCxnSpPr>
          <p:nvPr/>
        </p:nvCxnSpPr>
        <p:spPr>
          <a:xfrm>
            <a:off x="1571779" y="3822091"/>
            <a:ext cx="2451982" cy="913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Freeform: Shape 15">
            <a:extLst>
              <a:ext uri="{FF2B5EF4-FFF2-40B4-BE49-F238E27FC236}">
                <a16:creationId xmlns:a16="http://schemas.microsoft.com/office/drawing/2014/main" id="{AB98422C-1506-A1B1-1657-9433DB1D06F6}"/>
              </a:ext>
            </a:extLst>
          </p:cNvPr>
          <p:cNvSpPr/>
          <p:nvPr/>
        </p:nvSpPr>
        <p:spPr>
          <a:xfrm>
            <a:off x="2132067" y="3892062"/>
            <a:ext cx="45719" cy="202172"/>
          </a:xfrm>
          <a:custGeom>
            <a:avLst/>
            <a:gdLst>
              <a:gd name="connsiteX0" fmla="*/ 156706 w 175546"/>
              <a:gd name="connsiteY0" fmla="*/ 0 h 427566"/>
              <a:gd name="connsiteX1" fmla="*/ 72 w 175546"/>
              <a:gd name="connsiteY1" fmla="*/ 76200 h 427566"/>
              <a:gd name="connsiteX2" fmla="*/ 173639 w 175546"/>
              <a:gd name="connsiteY2" fmla="*/ 177800 h 427566"/>
              <a:gd name="connsiteX3" fmla="*/ 93206 w 175546"/>
              <a:gd name="connsiteY3" fmla="*/ 300566 h 427566"/>
              <a:gd name="connsiteX4" fmla="*/ 101672 w 175546"/>
              <a:gd name="connsiteY4" fmla="*/ 427566 h 427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46" h="427566">
                <a:moveTo>
                  <a:pt x="156706" y="0"/>
                </a:moveTo>
                <a:cubicBezTo>
                  <a:pt x="76978" y="23283"/>
                  <a:pt x="-2750" y="46567"/>
                  <a:pt x="72" y="76200"/>
                </a:cubicBezTo>
                <a:cubicBezTo>
                  <a:pt x="2894" y="105833"/>
                  <a:pt x="158117" y="140406"/>
                  <a:pt x="173639" y="177800"/>
                </a:cubicBezTo>
                <a:cubicBezTo>
                  <a:pt x="189161" y="215194"/>
                  <a:pt x="105200" y="258938"/>
                  <a:pt x="93206" y="300566"/>
                </a:cubicBezTo>
                <a:cubicBezTo>
                  <a:pt x="81212" y="342194"/>
                  <a:pt x="100967" y="401460"/>
                  <a:pt x="101672" y="427566"/>
                </a:cubicBezTo>
              </a:path>
            </a:pathLst>
          </a:cu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17" name="Freeform: Shape 16">
            <a:extLst>
              <a:ext uri="{FF2B5EF4-FFF2-40B4-BE49-F238E27FC236}">
                <a16:creationId xmlns:a16="http://schemas.microsoft.com/office/drawing/2014/main" id="{173D4F71-C621-4521-DE43-02B5016F4E9F}"/>
              </a:ext>
            </a:extLst>
          </p:cNvPr>
          <p:cNvSpPr/>
          <p:nvPr/>
        </p:nvSpPr>
        <p:spPr>
          <a:xfrm>
            <a:off x="2457190" y="3907162"/>
            <a:ext cx="45719" cy="202172"/>
          </a:xfrm>
          <a:custGeom>
            <a:avLst/>
            <a:gdLst>
              <a:gd name="connsiteX0" fmla="*/ 156706 w 175546"/>
              <a:gd name="connsiteY0" fmla="*/ 0 h 427566"/>
              <a:gd name="connsiteX1" fmla="*/ 72 w 175546"/>
              <a:gd name="connsiteY1" fmla="*/ 76200 h 427566"/>
              <a:gd name="connsiteX2" fmla="*/ 173639 w 175546"/>
              <a:gd name="connsiteY2" fmla="*/ 177800 h 427566"/>
              <a:gd name="connsiteX3" fmla="*/ 93206 w 175546"/>
              <a:gd name="connsiteY3" fmla="*/ 300566 h 427566"/>
              <a:gd name="connsiteX4" fmla="*/ 101672 w 175546"/>
              <a:gd name="connsiteY4" fmla="*/ 427566 h 427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46" h="427566">
                <a:moveTo>
                  <a:pt x="156706" y="0"/>
                </a:moveTo>
                <a:cubicBezTo>
                  <a:pt x="76978" y="23283"/>
                  <a:pt x="-2750" y="46567"/>
                  <a:pt x="72" y="76200"/>
                </a:cubicBezTo>
                <a:cubicBezTo>
                  <a:pt x="2894" y="105833"/>
                  <a:pt x="158117" y="140406"/>
                  <a:pt x="173639" y="177800"/>
                </a:cubicBezTo>
                <a:cubicBezTo>
                  <a:pt x="189161" y="215194"/>
                  <a:pt x="105200" y="258938"/>
                  <a:pt x="93206" y="300566"/>
                </a:cubicBezTo>
                <a:cubicBezTo>
                  <a:pt x="81212" y="342194"/>
                  <a:pt x="100967" y="401460"/>
                  <a:pt x="101672" y="427566"/>
                </a:cubicBezTo>
              </a:path>
            </a:pathLst>
          </a:cu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18" name="Freeform: Shape 17">
            <a:extLst>
              <a:ext uri="{FF2B5EF4-FFF2-40B4-BE49-F238E27FC236}">
                <a16:creationId xmlns:a16="http://schemas.microsoft.com/office/drawing/2014/main" id="{21D7DC87-FB5A-308C-3943-EB86294511D0}"/>
              </a:ext>
            </a:extLst>
          </p:cNvPr>
          <p:cNvSpPr/>
          <p:nvPr/>
        </p:nvSpPr>
        <p:spPr>
          <a:xfrm>
            <a:off x="2868553" y="3900755"/>
            <a:ext cx="45719" cy="202172"/>
          </a:xfrm>
          <a:custGeom>
            <a:avLst/>
            <a:gdLst>
              <a:gd name="connsiteX0" fmla="*/ 156706 w 175546"/>
              <a:gd name="connsiteY0" fmla="*/ 0 h 427566"/>
              <a:gd name="connsiteX1" fmla="*/ 72 w 175546"/>
              <a:gd name="connsiteY1" fmla="*/ 76200 h 427566"/>
              <a:gd name="connsiteX2" fmla="*/ 173639 w 175546"/>
              <a:gd name="connsiteY2" fmla="*/ 177800 h 427566"/>
              <a:gd name="connsiteX3" fmla="*/ 93206 w 175546"/>
              <a:gd name="connsiteY3" fmla="*/ 300566 h 427566"/>
              <a:gd name="connsiteX4" fmla="*/ 101672 w 175546"/>
              <a:gd name="connsiteY4" fmla="*/ 427566 h 427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46" h="427566">
                <a:moveTo>
                  <a:pt x="156706" y="0"/>
                </a:moveTo>
                <a:cubicBezTo>
                  <a:pt x="76978" y="23283"/>
                  <a:pt x="-2750" y="46567"/>
                  <a:pt x="72" y="76200"/>
                </a:cubicBezTo>
                <a:cubicBezTo>
                  <a:pt x="2894" y="105833"/>
                  <a:pt x="158117" y="140406"/>
                  <a:pt x="173639" y="177800"/>
                </a:cubicBezTo>
                <a:cubicBezTo>
                  <a:pt x="189161" y="215194"/>
                  <a:pt x="105200" y="258938"/>
                  <a:pt x="93206" y="300566"/>
                </a:cubicBezTo>
                <a:cubicBezTo>
                  <a:pt x="81212" y="342194"/>
                  <a:pt x="100967" y="401460"/>
                  <a:pt x="101672" y="427566"/>
                </a:cubicBezTo>
              </a:path>
            </a:pathLst>
          </a:cu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19" name="Freeform: Shape 18">
            <a:extLst>
              <a:ext uri="{FF2B5EF4-FFF2-40B4-BE49-F238E27FC236}">
                <a16:creationId xmlns:a16="http://schemas.microsoft.com/office/drawing/2014/main" id="{47BF56BC-E027-F2D9-3F20-855F87E45B18}"/>
              </a:ext>
            </a:extLst>
          </p:cNvPr>
          <p:cNvSpPr/>
          <p:nvPr/>
        </p:nvSpPr>
        <p:spPr>
          <a:xfrm>
            <a:off x="3395735" y="3907162"/>
            <a:ext cx="45719" cy="202172"/>
          </a:xfrm>
          <a:custGeom>
            <a:avLst/>
            <a:gdLst>
              <a:gd name="connsiteX0" fmla="*/ 156706 w 175546"/>
              <a:gd name="connsiteY0" fmla="*/ 0 h 427566"/>
              <a:gd name="connsiteX1" fmla="*/ 72 w 175546"/>
              <a:gd name="connsiteY1" fmla="*/ 76200 h 427566"/>
              <a:gd name="connsiteX2" fmla="*/ 173639 w 175546"/>
              <a:gd name="connsiteY2" fmla="*/ 177800 h 427566"/>
              <a:gd name="connsiteX3" fmla="*/ 93206 w 175546"/>
              <a:gd name="connsiteY3" fmla="*/ 300566 h 427566"/>
              <a:gd name="connsiteX4" fmla="*/ 101672 w 175546"/>
              <a:gd name="connsiteY4" fmla="*/ 427566 h 427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46" h="427566">
                <a:moveTo>
                  <a:pt x="156706" y="0"/>
                </a:moveTo>
                <a:cubicBezTo>
                  <a:pt x="76978" y="23283"/>
                  <a:pt x="-2750" y="46567"/>
                  <a:pt x="72" y="76200"/>
                </a:cubicBezTo>
                <a:cubicBezTo>
                  <a:pt x="2894" y="105833"/>
                  <a:pt x="158117" y="140406"/>
                  <a:pt x="173639" y="177800"/>
                </a:cubicBezTo>
                <a:cubicBezTo>
                  <a:pt x="189161" y="215194"/>
                  <a:pt x="105200" y="258938"/>
                  <a:pt x="93206" y="300566"/>
                </a:cubicBezTo>
                <a:cubicBezTo>
                  <a:pt x="81212" y="342194"/>
                  <a:pt x="100967" y="401460"/>
                  <a:pt x="101672" y="427566"/>
                </a:cubicBezTo>
              </a:path>
            </a:pathLst>
          </a:cu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20" name="Freeform: Shape 19">
            <a:extLst>
              <a:ext uri="{FF2B5EF4-FFF2-40B4-BE49-F238E27FC236}">
                <a16:creationId xmlns:a16="http://schemas.microsoft.com/office/drawing/2014/main" id="{91C3494C-4043-6433-4D5A-6D6967CCF962}"/>
              </a:ext>
            </a:extLst>
          </p:cNvPr>
          <p:cNvSpPr/>
          <p:nvPr/>
        </p:nvSpPr>
        <p:spPr>
          <a:xfrm>
            <a:off x="4091702" y="3896472"/>
            <a:ext cx="45719" cy="202172"/>
          </a:xfrm>
          <a:custGeom>
            <a:avLst/>
            <a:gdLst>
              <a:gd name="connsiteX0" fmla="*/ 156706 w 175546"/>
              <a:gd name="connsiteY0" fmla="*/ 0 h 427566"/>
              <a:gd name="connsiteX1" fmla="*/ 72 w 175546"/>
              <a:gd name="connsiteY1" fmla="*/ 76200 h 427566"/>
              <a:gd name="connsiteX2" fmla="*/ 173639 w 175546"/>
              <a:gd name="connsiteY2" fmla="*/ 177800 h 427566"/>
              <a:gd name="connsiteX3" fmla="*/ 93206 w 175546"/>
              <a:gd name="connsiteY3" fmla="*/ 300566 h 427566"/>
              <a:gd name="connsiteX4" fmla="*/ 101672 w 175546"/>
              <a:gd name="connsiteY4" fmla="*/ 427566 h 427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46" h="427566">
                <a:moveTo>
                  <a:pt x="156706" y="0"/>
                </a:moveTo>
                <a:cubicBezTo>
                  <a:pt x="76978" y="23283"/>
                  <a:pt x="-2750" y="46567"/>
                  <a:pt x="72" y="76200"/>
                </a:cubicBezTo>
                <a:cubicBezTo>
                  <a:pt x="2894" y="105833"/>
                  <a:pt x="158117" y="140406"/>
                  <a:pt x="173639" y="177800"/>
                </a:cubicBezTo>
                <a:cubicBezTo>
                  <a:pt x="189161" y="215194"/>
                  <a:pt x="105200" y="258938"/>
                  <a:pt x="93206" y="300566"/>
                </a:cubicBezTo>
                <a:cubicBezTo>
                  <a:pt x="81212" y="342194"/>
                  <a:pt x="100967" y="401460"/>
                  <a:pt x="101672" y="427566"/>
                </a:cubicBezTo>
              </a:path>
            </a:pathLst>
          </a:cu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21" name="Freeform: Shape 20">
            <a:extLst>
              <a:ext uri="{FF2B5EF4-FFF2-40B4-BE49-F238E27FC236}">
                <a16:creationId xmlns:a16="http://schemas.microsoft.com/office/drawing/2014/main" id="{22EF27E8-4B3E-2887-CDFB-B7F3208419C4}"/>
              </a:ext>
            </a:extLst>
          </p:cNvPr>
          <p:cNvSpPr/>
          <p:nvPr/>
        </p:nvSpPr>
        <p:spPr>
          <a:xfrm rot="10647296">
            <a:off x="2143076" y="3154790"/>
            <a:ext cx="45719" cy="202172"/>
          </a:xfrm>
          <a:custGeom>
            <a:avLst/>
            <a:gdLst>
              <a:gd name="connsiteX0" fmla="*/ 156706 w 175546"/>
              <a:gd name="connsiteY0" fmla="*/ 0 h 427566"/>
              <a:gd name="connsiteX1" fmla="*/ 72 w 175546"/>
              <a:gd name="connsiteY1" fmla="*/ 76200 h 427566"/>
              <a:gd name="connsiteX2" fmla="*/ 173639 w 175546"/>
              <a:gd name="connsiteY2" fmla="*/ 177800 h 427566"/>
              <a:gd name="connsiteX3" fmla="*/ 93206 w 175546"/>
              <a:gd name="connsiteY3" fmla="*/ 300566 h 427566"/>
              <a:gd name="connsiteX4" fmla="*/ 101672 w 175546"/>
              <a:gd name="connsiteY4" fmla="*/ 427566 h 427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46" h="427566">
                <a:moveTo>
                  <a:pt x="156706" y="0"/>
                </a:moveTo>
                <a:cubicBezTo>
                  <a:pt x="76978" y="23283"/>
                  <a:pt x="-2750" y="46567"/>
                  <a:pt x="72" y="76200"/>
                </a:cubicBezTo>
                <a:cubicBezTo>
                  <a:pt x="2894" y="105833"/>
                  <a:pt x="158117" y="140406"/>
                  <a:pt x="173639" y="177800"/>
                </a:cubicBezTo>
                <a:cubicBezTo>
                  <a:pt x="189161" y="215194"/>
                  <a:pt x="105200" y="258938"/>
                  <a:pt x="93206" y="300566"/>
                </a:cubicBezTo>
                <a:cubicBezTo>
                  <a:pt x="81212" y="342194"/>
                  <a:pt x="100967" y="401460"/>
                  <a:pt x="101672" y="427566"/>
                </a:cubicBezTo>
              </a:path>
            </a:pathLst>
          </a:cu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22" name="Freeform: Shape 21">
            <a:extLst>
              <a:ext uri="{FF2B5EF4-FFF2-40B4-BE49-F238E27FC236}">
                <a16:creationId xmlns:a16="http://schemas.microsoft.com/office/drawing/2014/main" id="{933B737C-A311-26A7-7715-05F38345142B}"/>
              </a:ext>
            </a:extLst>
          </p:cNvPr>
          <p:cNvSpPr/>
          <p:nvPr/>
        </p:nvSpPr>
        <p:spPr>
          <a:xfrm rot="10647296">
            <a:off x="2468199" y="3169890"/>
            <a:ext cx="45719" cy="202172"/>
          </a:xfrm>
          <a:custGeom>
            <a:avLst/>
            <a:gdLst>
              <a:gd name="connsiteX0" fmla="*/ 156706 w 175546"/>
              <a:gd name="connsiteY0" fmla="*/ 0 h 427566"/>
              <a:gd name="connsiteX1" fmla="*/ 72 w 175546"/>
              <a:gd name="connsiteY1" fmla="*/ 76200 h 427566"/>
              <a:gd name="connsiteX2" fmla="*/ 173639 w 175546"/>
              <a:gd name="connsiteY2" fmla="*/ 177800 h 427566"/>
              <a:gd name="connsiteX3" fmla="*/ 93206 w 175546"/>
              <a:gd name="connsiteY3" fmla="*/ 300566 h 427566"/>
              <a:gd name="connsiteX4" fmla="*/ 101672 w 175546"/>
              <a:gd name="connsiteY4" fmla="*/ 427566 h 427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46" h="427566">
                <a:moveTo>
                  <a:pt x="156706" y="0"/>
                </a:moveTo>
                <a:cubicBezTo>
                  <a:pt x="76978" y="23283"/>
                  <a:pt x="-2750" y="46567"/>
                  <a:pt x="72" y="76200"/>
                </a:cubicBezTo>
                <a:cubicBezTo>
                  <a:pt x="2894" y="105833"/>
                  <a:pt x="158117" y="140406"/>
                  <a:pt x="173639" y="177800"/>
                </a:cubicBezTo>
                <a:cubicBezTo>
                  <a:pt x="189161" y="215194"/>
                  <a:pt x="105200" y="258938"/>
                  <a:pt x="93206" y="300566"/>
                </a:cubicBezTo>
                <a:cubicBezTo>
                  <a:pt x="81212" y="342194"/>
                  <a:pt x="100967" y="401460"/>
                  <a:pt x="101672" y="427566"/>
                </a:cubicBezTo>
              </a:path>
            </a:pathLst>
          </a:cu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23" name="Freeform: Shape 22">
            <a:extLst>
              <a:ext uri="{FF2B5EF4-FFF2-40B4-BE49-F238E27FC236}">
                <a16:creationId xmlns:a16="http://schemas.microsoft.com/office/drawing/2014/main" id="{2C95214B-A32C-3C33-F726-1B8795A1DF47}"/>
              </a:ext>
            </a:extLst>
          </p:cNvPr>
          <p:cNvSpPr/>
          <p:nvPr/>
        </p:nvSpPr>
        <p:spPr>
          <a:xfrm rot="10647296">
            <a:off x="2879562" y="3163483"/>
            <a:ext cx="45719" cy="202172"/>
          </a:xfrm>
          <a:custGeom>
            <a:avLst/>
            <a:gdLst>
              <a:gd name="connsiteX0" fmla="*/ 156706 w 175546"/>
              <a:gd name="connsiteY0" fmla="*/ 0 h 427566"/>
              <a:gd name="connsiteX1" fmla="*/ 72 w 175546"/>
              <a:gd name="connsiteY1" fmla="*/ 76200 h 427566"/>
              <a:gd name="connsiteX2" fmla="*/ 173639 w 175546"/>
              <a:gd name="connsiteY2" fmla="*/ 177800 h 427566"/>
              <a:gd name="connsiteX3" fmla="*/ 93206 w 175546"/>
              <a:gd name="connsiteY3" fmla="*/ 300566 h 427566"/>
              <a:gd name="connsiteX4" fmla="*/ 101672 w 175546"/>
              <a:gd name="connsiteY4" fmla="*/ 427566 h 427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46" h="427566">
                <a:moveTo>
                  <a:pt x="156706" y="0"/>
                </a:moveTo>
                <a:cubicBezTo>
                  <a:pt x="76978" y="23283"/>
                  <a:pt x="-2750" y="46567"/>
                  <a:pt x="72" y="76200"/>
                </a:cubicBezTo>
                <a:cubicBezTo>
                  <a:pt x="2894" y="105833"/>
                  <a:pt x="158117" y="140406"/>
                  <a:pt x="173639" y="177800"/>
                </a:cubicBezTo>
                <a:cubicBezTo>
                  <a:pt x="189161" y="215194"/>
                  <a:pt x="105200" y="258938"/>
                  <a:pt x="93206" y="300566"/>
                </a:cubicBezTo>
                <a:cubicBezTo>
                  <a:pt x="81212" y="342194"/>
                  <a:pt x="100967" y="401460"/>
                  <a:pt x="101672" y="427566"/>
                </a:cubicBezTo>
              </a:path>
            </a:pathLst>
          </a:cu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24" name="Freeform: Shape 23">
            <a:extLst>
              <a:ext uri="{FF2B5EF4-FFF2-40B4-BE49-F238E27FC236}">
                <a16:creationId xmlns:a16="http://schemas.microsoft.com/office/drawing/2014/main" id="{A8746C71-44DB-AFED-CCD5-8CF7B0001084}"/>
              </a:ext>
            </a:extLst>
          </p:cNvPr>
          <p:cNvSpPr/>
          <p:nvPr/>
        </p:nvSpPr>
        <p:spPr>
          <a:xfrm rot="10647296">
            <a:off x="3406744" y="3169890"/>
            <a:ext cx="45719" cy="202172"/>
          </a:xfrm>
          <a:custGeom>
            <a:avLst/>
            <a:gdLst>
              <a:gd name="connsiteX0" fmla="*/ 156706 w 175546"/>
              <a:gd name="connsiteY0" fmla="*/ 0 h 427566"/>
              <a:gd name="connsiteX1" fmla="*/ 72 w 175546"/>
              <a:gd name="connsiteY1" fmla="*/ 76200 h 427566"/>
              <a:gd name="connsiteX2" fmla="*/ 173639 w 175546"/>
              <a:gd name="connsiteY2" fmla="*/ 177800 h 427566"/>
              <a:gd name="connsiteX3" fmla="*/ 93206 w 175546"/>
              <a:gd name="connsiteY3" fmla="*/ 300566 h 427566"/>
              <a:gd name="connsiteX4" fmla="*/ 101672 w 175546"/>
              <a:gd name="connsiteY4" fmla="*/ 427566 h 427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46" h="427566">
                <a:moveTo>
                  <a:pt x="156706" y="0"/>
                </a:moveTo>
                <a:cubicBezTo>
                  <a:pt x="76978" y="23283"/>
                  <a:pt x="-2750" y="46567"/>
                  <a:pt x="72" y="76200"/>
                </a:cubicBezTo>
                <a:cubicBezTo>
                  <a:pt x="2894" y="105833"/>
                  <a:pt x="158117" y="140406"/>
                  <a:pt x="173639" y="177800"/>
                </a:cubicBezTo>
                <a:cubicBezTo>
                  <a:pt x="189161" y="215194"/>
                  <a:pt x="105200" y="258938"/>
                  <a:pt x="93206" y="300566"/>
                </a:cubicBezTo>
                <a:cubicBezTo>
                  <a:pt x="81212" y="342194"/>
                  <a:pt x="100967" y="401460"/>
                  <a:pt x="101672" y="427566"/>
                </a:cubicBezTo>
              </a:path>
            </a:pathLst>
          </a:cu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25" name="Freeform: Shape 24">
            <a:extLst>
              <a:ext uri="{FF2B5EF4-FFF2-40B4-BE49-F238E27FC236}">
                <a16:creationId xmlns:a16="http://schemas.microsoft.com/office/drawing/2014/main" id="{9579C71D-8894-77A5-E5E3-A1D8B49E1ACA}"/>
              </a:ext>
            </a:extLst>
          </p:cNvPr>
          <p:cNvSpPr/>
          <p:nvPr/>
        </p:nvSpPr>
        <p:spPr>
          <a:xfrm rot="10647296">
            <a:off x="4102711" y="3159200"/>
            <a:ext cx="45719" cy="202172"/>
          </a:xfrm>
          <a:custGeom>
            <a:avLst/>
            <a:gdLst>
              <a:gd name="connsiteX0" fmla="*/ 156706 w 175546"/>
              <a:gd name="connsiteY0" fmla="*/ 0 h 427566"/>
              <a:gd name="connsiteX1" fmla="*/ 72 w 175546"/>
              <a:gd name="connsiteY1" fmla="*/ 76200 h 427566"/>
              <a:gd name="connsiteX2" fmla="*/ 173639 w 175546"/>
              <a:gd name="connsiteY2" fmla="*/ 177800 h 427566"/>
              <a:gd name="connsiteX3" fmla="*/ 93206 w 175546"/>
              <a:gd name="connsiteY3" fmla="*/ 300566 h 427566"/>
              <a:gd name="connsiteX4" fmla="*/ 101672 w 175546"/>
              <a:gd name="connsiteY4" fmla="*/ 427566 h 427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46" h="427566">
                <a:moveTo>
                  <a:pt x="156706" y="0"/>
                </a:moveTo>
                <a:cubicBezTo>
                  <a:pt x="76978" y="23283"/>
                  <a:pt x="-2750" y="46567"/>
                  <a:pt x="72" y="76200"/>
                </a:cubicBezTo>
                <a:cubicBezTo>
                  <a:pt x="2894" y="105833"/>
                  <a:pt x="158117" y="140406"/>
                  <a:pt x="173639" y="177800"/>
                </a:cubicBezTo>
                <a:cubicBezTo>
                  <a:pt x="189161" y="215194"/>
                  <a:pt x="105200" y="258938"/>
                  <a:pt x="93206" y="300566"/>
                </a:cubicBezTo>
                <a:cubicBezTo>
                  <a:pt x="81212" y="342194"/>
                  <a:pt x="100967" y="401460"/>
                  <a:pt x="101672" y="427566"/>
                </a:cubicBezTo>
              </a:path>
            </a:pathLst>
          </a:cu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26" name="Freeform: Shape 25">
            <a:extLst>
              <a:ext uri="{FF2B5EF4-FFF2-40B4-BE49-F238E27FC236}">
                <a16:creationId xmlns:a16="http://schemas.microsoft.com/office/drawing/2014/main" id="{AC6E51E0-0C15-8D81-56D8-DED44C25C484}"/>
              </a:ext>
            </a:extLst>
          </p:cNvPr>
          <p:cNvSpPr/>
          <p:nvPr/>
        </p:nvSpPr>
        <p:spPr>
          <a:xfrm>
            <a:off x="3877268" y="3427096"/>
            <a:ext cx="504849" cy="49089"/>
          </a:xfrm>
          <a:custGeom>
            <a:avLst/>
            <a:gdLst>
              <a:gd name="connsiteX0" fmla="*/ 0 w 660400"/>
              <a:gd name="connsiteY0" fmla="*/ 53978 h 135786"/>
              <a:gd name="connsiteX1" fmla="*/ 152400 w 660400"/>
              <a:gd name="connsiteY1" fmla="*/ 3178 h 135786"/>
              <a:gd name="connsiteX2" fmla="*/ 330200 w 660400"/>
              <a:gd name="connsiteY2" fmla="*/ 135258 h 135786"/>
              <a:gd name="connsiteX3" fmla="*/ 487680 w 660400"/>
              <a:gd name="connsiteY3" fmla="*/ 48898 h 135786"/>
              <a:gd name="connsiteX4" fmla="*/ 660400 w 660400"/>
              <a:gd name="connsiteY4" fmla="*/ 33658 h 13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135786">
                <a:moveTo>
                  <a:pt x="0" y="53978"/>
                </a:moveTo>
                <a:cubicBezTo>
                  <a:pt x="48683" y="21804"/>
                  <a:pt x="97367" y="-10369"/>
                  <a:pt x="152400" y="3178"/>
                </a:cubicBezTo>
                <a:cubicBezTo>
                  <a:pt x="207433" y="16725"/>
                  <a:pt x="274320" y="127638"/>
                  <a:pt x="330200" y="135258"/>
                </a:cubicBezTo>
                <a:cubicBezTo>
                  <a:pt x="386080" y="142878"/>
                  <a:pt x="432647" y="65831"/>
                  <a:pt x="487680" y="48898"/>
                </a:cubicBezTo>
                <a:cubicBezTo>
                  <a:pt x="542713" y="31965"/>
                  <a:pt x="601556" y="32811"/>
                  <a:pt x="660400" y="33658"/>
                </a:cubicBezTo>
              </a:path>
            </a:pathLst>
          </a:cu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27" name="Freeform: Shape 26">
            <a:extLst>
              <a:ext uri="{FF2B5EF4-FFF2-40B4-BE49-F238E27FC236}">
                <a16:creationId xmlns:a16="http://schemas.microsoft.com/office/drawing/2014/main" id="{738A6CBA-F744-9BDE-29E4-CD8C28BB21AF}"/>
              </a:ext>
            </a:extLst>
          </p:cNvPr>
          <p:cNvSpPr/>
          <p:nvPr/>
        </p:nvSpPr>
        <p:spPr>
          <a:xfrm>
            <a:off x="3891888" y="3574203"/>
            <a:ext cx="504849" cy="49089"/>
          </a:xfrm>
          <a:custGeom>
            <a:avLst/>
            <a:gdLst>
              <a:gd name="connsiteX0" fmla="*/ 0 w 660400"/>
              <a:gd name="connsiteY0" fmla="*/ 53978 h 135786"/>
              <a:gd name="connsiteX1" fmla="*/ 152400 w 660400"/>
              <a:gd name="connsiteY1" fmla="*/ 3178 h 135786"/>
              <a:gd name="connsiteX2" fmla="*/ 330200 w 660400"/>
              <a:gd name="connsiteY2" fmla="*/ 135258 h 135786"/>
              <a:gd name="connsiteX3" fmla="*/ 487680 w 660400"/>
              <a:gd name="connsiteY3" fmla="*/ 48898 h 135786"/>
              <a:gd name="connsiteX4" fmla="*/ 660400 w 660400"/>
              <a:gd name="connsiteY4" fmla="*/ 33658 h 13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135786">
                <a:moveTo>
                  <a:pt x="0" y="53978"/>
                </a:moveTo>
                <a:cubicBezTo>
                  <a:pt x="48683" y="21804"/>
                  <a:pt x="97367" y="-10369"/>
                  <a:pt x="152400" y="3178"/>
                </a:cubicBezTo>
                <a:cubicBezTo>
                  <a:pt x="207433" y="16725"/>
                  <a:pt x="274320" y="127638"/>
                  <a:pt x="330200" y="135258"/>
                </a:cubicBezTo>
                <a:cubicBezTo>
                  <a:pt x="386080" y="142878"/>
                  <a:pt x="432647" y="65831"/>
                  <a:pt x="487680" y="48898"/>
                </a:cubicBezTo>
                <a:cubicBezTo>
                  <a:pt x="542713" y="31965"/>
                  <a:pt x="601556" y="32811"/>
                  <a:pt x="660400" y="33658"/>
                </a:cubicBezTo>
              </a:path>
            </a:pathLst>
          </a:cu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28" name="Freeform: Shape 27">
            <a:extLst>
              <a:ext uri="{FF2B5EF4-FFF2-40B4-BE49-F238E27FC236}">
                <a16:creationId xmlns:a16="http://schemas.microsoft.com/office/drawing/2014/main" id="{CDC0263B-A14D-5709-B899-23A6691EC5B9}"/>
              </a:ext>
            </a:extLst>
          </p:cNvPr>
          <p:cNvSpPr/>
          <p:nvPr/>
        </p:nvSpPr>
        <p:spPr>
          <a:xfrm>
            <a:off x="3891888" y="3732555"/>
            <a:ext cx="504849" cy="49089"/>
          </a:xfrm>
          <a:custGeom>
            <a:avLst/>
            <a:gdLst>
              <a:gd name="connsiteX0" fmla="*/ 0 w 660400"/>
              <a:gd name="connsiteY0" fmla="*/ 53978 h 135786"/>
              <a:gd name="connsiteX1" fmla="*/ 152400 w 660400"/>
              <a:gd name="connsiteY1" fmla="*/ 3178 h 135786"/>
              <a:gd name="connsiteX2" fmla="*/ 330200 w 660400"/>
              <a:gd name="connsiteY2" fmla="*/ 135258 h 135786"/>
              <a:gd name="connsiteX3" fmla="*/ 487680 w 660400"/>
              <a:gd name="connsiteY3" fmla="*/ 48898 h 135786"/>
              <a:gd name="connsiteX4" fmla="*/ 660400 w 660400"/>
              <a:gd name="connsiteY4" fmla="*/ 33658 h 13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135786">
                <a:moveTo>
                  <a:pt x="0" y="53978"/>
                </a:moveTo>
                <a:cubicBezTo>
                  <a:pt x="48683" y="21804"/>
                  <a:pt x="97367" y="-10369"/>
                  <a:pt x="152400" y="3178"/>
                </a:cubicBezTo>
                <a:cubicBezTo>
                  <a:pt x="207433" y="16725"/>
                  <a:pt x="274320" y="127638"/>
                  <a:pt x="330200" y="135258"/>
                </a:cubicBezTo>
                <a:cubicBezTo>
                  <a:pt x="386080" y="142878"/>
                  <a:pt x="432647" y="65831"/>
                  <a:pt x="487680" y="48898"/>
                </a:cubicBezTo>
                <a:cubicBezTo>
                  <a:pt x="542713" y="31965"/>
                  <a:pt x="601556" y="32811"/>
                  <a:pt x="660400" y="33658"/>
                </a:cubicBezTo>
              </a:path>
            </a:pathLst>
          </a:cu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1695654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6873D-9287-1DE3-9E03-CB1AC4BB57E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B91149E-8C5E-9ED9-6884-7D1B536DAE00}"/>
              </a:ext>
            </a:extLst>
          </p:cNvPr>
          <p:cNvSpPr>
            <a:spLocks noGrp="1"/>
          </p:cNvSpPr>
          <p:nvPr>
            <p:ph idx="1"/>
          </p:nvPr>
        </p:nvSpPr>
        <p:spPr/>
        <p:txBody>
          <a:bodyPr/>
          <a:lstStyle/>
          <a:p>
            <a:pPr algn="l"/>
            <a:r>
              <a:rPr lang="en-GB" b="0" i="0" dirty="0">
                <a:solidFill>
                  <a:srgbClr val="374151"/>
                </a:solidFill>
                <a:effectLst/>
                <a:latin typeface="Söhne"/>
              </a:rPr>
              <a:t>Our study aims to understand whether an increase in the metallicity of the gaseous disc can have an impact on the shadowed region of the disc and potentially lead to its irradiation. This could result in the formation of a flared disc, where the disc is thicker and warmer at the outer edges.</a:t>
            </a:r>
          </a:p>
          <a:p>
            <a:pPr algn="l"/>
            <a:r>
              <a:rPr lang="en-GB" b="0" i="0" dirty="0">
                <a:solidFill>
                  <a:srgbClr val="374151"/>
                </a:solidFill>
                <a:effectLst/>
                <a:latin typeface="Söhne"/>
              </a:rPr>
              <a:t>To investigate this, we will be </a:t>
            </a:r>
            <a:r>
              <a:rPr lang="en-GB" b="0" i="0" dirty="0" err="1">
                <a:solidFill>
                  <a:srgbClr val="374151"/>
                </a:solidFill>
                <a:effectLst/>
                <a:latin typeface="Söhne"/>
              </a:rPr>
              <a:t>analyzing</a:t>
            </a:r>
            <a:r>
              <a:rPr lang="en-GB" b="0" i="0" dirty="0">
                <a:solidFill>
                  <a:srgbClr val="374151"/>
                </a:solidFill>
                <a:effectLst/>
                <a:latin typeface="Söhne"/>
              </a:rPr>
              <a:t> the absorption of stellar radiation as it passes through the gaseous disc. </a:t>
            </a:r>
            <a:r>
              <a:rPr lang="en-GB" b="0" i="0">
                <a:solidFill>
                  <a:srgbClr val="374151"/>
                </a:solidFill>
                <a:effectLst/>
                <a:latin typeface="Söhne"/>
              </a:rPr>
              <a:t>We will then examine how much of this radiation reaches the midplane of the disc, as the temperature profile of the midplane will determine the structure of the disc</a:t>
            </a:r>
          </a:p>
          <a:p>
            <a:endParaRPr lang="en-GB" dirty="0"/>
          </a:p>
        </p:txBody>
      </p:sp>
    </p:spTree>
    <p:extLst>
      <p:ext uri="{BB962C8B-B14F-4D97-AF65-F5344CB8AC3E}">
        <p14:creationId xmlns:p14="http://schemas.microsoft.com/office/powerpoint/2010/main" val="38078037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1C4A-796D-328E-F38D-93804F9B08BC}"/>
              </a:ext>
            </a:extLst>
          </p:cNvPr>
          <p:cNvSpPr>
            <a:spLocks noGrp="1"/>
          </p:cNvSpPr>
          <p:nvPr>
            <p:ph type="title"/>
          </p:nvPr>
        </p:nvSpPr>
        <p:spPr/>
        <p:txBody>
          <a:bodyPr/>
          <a:lstStyle/>
          <a:p>
            <a:r>
              <a:rPr lang="en-GB" dirty="0"/>
              <a:t>Limitation</a:t>
            </a:r>
          </a:p>
        </p:txBody>
      </p:sp>
      <p:sp>
        <p:nvSpPr>
          <p:cNvPr id="3" name="Content Placeholder 2">
            <a:extLst>
              <a:ext uri="{FF2B5EF4-FFF2-40B4-BE49-F238E27FC236}">
                <a16:creationId xmlns:a16="http://schemas.microsoft.com/office/drawing/2014/main" id="{A4CD72E5-7D0D-7562-B945-F28CAF15F36E}"/>
              </a:ext>
            </a:extLst>
          </p:cNvPr>
          <p:cNvSpPr>
            <a:spLocks noGrp="1"/>
          </p:cNvSpPr>
          <p:nvPr>
            <p:ph idx="1"/>
          </p:nvPr>
        </p:nvSpPr>
        <p:spPr>
          <a:xfrm>
            <a:off x="638784" y="1965960"/>
            <a:ext cx="4615774" cy="4038600"/>
          </a:xfrm>
        </p:spPr>
        <p:txBody>
          <a:bodyPr>
            <a:normAutofit fontScale="92500" lnSpcReduction="10000"/>
          </a:bodyPr>
          <a:lstStyle/>
          <a:p>
            <a:pPr>
              <a:buFont typeface="Wingdings" panose="05000000000000000000" pitchFamily="2" charset="2"/>
              <a:buChar char="q"/>
            </a:pPr>
            <a:r>
              <a:rPr lang="en-GB" dirty="0"/>
              <a:t>Lack of knowledge</a:t>
            </a:r>
          </a:p>
          <a:p>
            <a:pPr lvl="1">
              <a:buFont typeface="Wingdings" panose="05000000000000000000" pitchFamily="2" charset="2"/>
              <a:buChar char="q"/>
            </a:pPr>
            <a:r>
              <a:rPr lang="en-GB" dirty="0"/>
              <a:t>Uncertainty about gas disc profile</a:t>
            </a:r>
          </a:p>
          <a:p>
            <a:pPr lvl="1">
              <a:buFont typeface="Wingdings" panose="05000000000000000000" pitchFamily="2" charset="2"/>
              <a:buChar char="q"/>
            </a:pPr>
            <a:r>
              <a:rPr lang="en-GB" dirty="0"/>
              <a:t>Distribution of dust size</a:t>
            </a:r>
          </a:p>
          <a:p>
            <a:pPr lvl="1">
              <a:buFont typeface="Wingdings" panose="05000000000000000000" pitchFamily="2" charset="2"/>
              <a:buChar char="q"/>
            </a:pPr>
            <a:r>
              <a:rPr lang="en-GB" dirty="0"/>
              <a:t>Synthesis of artificial dust</a:t>
            </a:r>
          </a:p>
          <a:p>
            <a:pPr>
              <a:buFont typeface="Wingdings" panose="05000000000000000000" pitchFamily="2" charset="2"/>
              <a:buChar char="q"/>
            </a:pPr>
            <a:r>
              <a:rPr lang="en-GB" dirty="0"/>
              <a:t>Rounded Rim</a:t>
            </a:r>
          </a:p>
          <a:p>
            <a:pPr lvl="1">
              <a:buFont typeface="Wingdings" panose="05000000000000000000" pitchFamily="2" charset="2"/>
              <a:buChar char="q"/>
            </a:pPr>
            <a:r>
              <a:rPr lang="en-GB" dirty="0"/>
              <a:t>1 +D radiative transport</a:t>
            </a:r>
          </a:p>
          <a:p>
            <a:pPr lvl="1">
              <a:buFont typeface="Wingdings" panose="05000000000000000000" pitchFamily="2" charset="2"/>
              <a:buChar char="q"/>
            </a:pPr>
            <a:r>
              <a:rPr lang="en-GB" dirty="0"/>
              <a:t>Different material</a:t>
            </a:r>
          </a:p>
          <a:p>
            <a:pPr lvl="1">
              <a:buFont typeface="Wingdings" panose="05000000000000000000" pitchFamily="2" charset="2"/>
              <a:buChar char="q"/>
            </a:pPr>
            <a:r>
              <a:rPr lang="en-GB" dirty="0"/>
              <a:t>Initial vertical inner wall set by temperature and radius </a:t>
            </a:r>
          </a:p>
          <a:p>
            <a:pPr lvl="2">
              <a:buFont typeface="Wingdings" panose="05000000000000000000" pitchFamily="2" charset="2"/>
              <a:buChar char="q"/>
            </a:pPr>
            <a:r>
              <a:rPr lang="en-GB" dirty="0"/>
              <a:t>Dust evaporation temperature depends on density, a rounded rim is predicted.</a:t>
            </a:r>
          </a:p>
          <a:p>
            <a:pPr>
              <a:buFont typeface="Wingdings" panose="05000000000000000000" pitchFamily="2" charset="2"/>
              <a:buChar char="q"/>
            </a:pPr>
            <a:r>
              <a:rPr lang="en-GB" dirty="0"/>
              <a:t>Dust-to-gas coupling</a:t>
            </a:r>
          </a:p>
          <a:p>
            <a:pPr>
              <a:buFont typeface="Wingdings" panose="05000000000000000000" pitchFamily="2" charset="2"/>
              <a:buChar char="q"/>
            </a:pPr>
            <a:endParaRPr lang="en-GB" dirty="0"/>
          </a:p>
        </p:txBody>
      </p:sp>
      <p:sp>
        <p:nvSpPr>
          <p:cNvPr id="4" name="Content Placeholder 2">
            <a:extLst>
              <a:ext uri="{FF2B5EF4-FFF2-40B4-BE49-F238E27FC236}">
                <a16:creationId xmlns:a16="http://schemas.microsoft.com/office/drawing/2014/main" id="{A4F4FFDB-4B6B-4C6F-85D2-586549E46A1C}"/>
              </a:ext>
            </a:extLst>
          </p:cNvPr>
          <p:cNvSpPr txBox="1">
            <a:spLocks/>
          </p:cNvSpPr>
          <p:nvPr/>
        </p:nvSpPr>
        <p:spPr>
          <a:xfrm>
            <a:off x="5954486" y="1965960"/>
            <a:ext cx="5682343" cy="4282440"/>
          </a:xfrm>
          <a:prstGeom prst="rect">
            <a:avLst/>
          </a:prstGeom>
        </p:spPr>
        <p:txBody>
          <a:bodyPr vert="horz" lIns="91440" tIns="45720" rIns="91440" bIns="45720" rtlCol="0">
            <a:normAutofit fontScale="85000" lnSpcReduction="2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a:buFont typeface="Wingdings" panose="05000000000000000000" pitchFamily="2" charset="2"/>
              <a:buChar char="q"/>
            </a:pPr>
            <a:r>
              <a:rPr lang="en-GB" dirty="0"/>
              <a:t>Opacity at Rim</a:t>
            </a:r>
          </a:p>
          <a:p>
            <a:pPr lvl="1">
              <a:buFont typeface="Wingdings" panose="05000000000000000000" pitchFamily="2" charset="2"/>
              <a:buChar char="q"/>
            </a:pPr>
            <a:r>
              <a:rPr lang="en-GB" dirty="0"/>
              <a:t>Calculate opacity simultaneously</a:t>
            </a:r>
          </a:p>
          <a:p>
            <a:pPr>
              <a:buFont typeface="Wingdings" panose="05000000000000000000" pitchFamily="2" charset="2"/>
              <a:buChar char="q"/>
            </a:pPr>
            <a:r>
              <a:rPr lang="en-GB" dirty="0"/>
              <a:t>Uncertain why disc always flare</a:t>
            </a:r>
          </a:p>
          <a:p>
            <a:pPr>
              <a:buFont typeface="Wingdings" panose="05000000000000000000" pitchFamily="2" charset="2"/>
              <a:buChar char="q"/>
            </a:pPr>
            <a:r>
              <a:rPr lang="en-GB" dirty="0"/>
              <a:t>Misinterpretation as a depletion of density.</a:t>
            </a:r>
          </a:p>
          <a:p>
            <a:pPr>
              <a:buFont typeface="Wingdings" panose="05000000000000000000" pitchFamily="2" charset="2"/>
              <a:buChar char="q"/>
            </a:pPr>
            <a:r>
              <a:rPr lang="en-GB" dirty="0"/>
              <a:t>Lack of data</a:t>
            </a:r>
          </a:p>
          <a:p>
            <a:pPr>
              <a:buFont typeface="Wingdings" panose="05000000000000000000" pitchFamily="2" charset="2"/>
              <a:buChar char="q"/>
            </a:pPr>
            <a:r>
              <a:rPr lang="en-GB" dirty="0"/>
              <a:t>Variation in the chemical equilibrium</a:t>
            </a:r>
          </a:p>
          <a:p>
            <a:pPr>
              <a:buFont typeface="Wingdings" panose="05000000000000000000" pitchFamily="2" charset="2"/>
              <a:buChar char="q"/>
            </a:pPr>
            <a:r>
              <a:rPr lang="en-GB" dirty="0"/>
              <a:t>Gaps in opacity</a:t>
            </a:r>
          </a:p>
          <a:p>
            <a:pPr>
              <a:buFont typeface="Wingdings" panose="05000000000000000000" pitchFamily="2" charset="2"/>
              <a:buChar char="q"/>
            </a:pPr>
            <a:r>
              <a:rPr lang="en-GB" dirty="0"/>
              <a:t>Static gaseous disc</a:t>
            </a:r>
          </a:p>
          <a:p>
            <a:pPr>
              <a:buFont typeface="Wingdings" panose="05000000000000000000" pitchFamily="2" charset="2"/>
              <a:buChar char="q"/>
            </a:pPr>
            <a:r>
              <a:rPr lang="en-GB" dirty="0"/>
              <a:t>Cross-section of gas</a:t>
            </a:r>
          </a:p>
          <a:p>
            <a:pPr>
              <a:buFont typeface="Wingdings" panose="05000000000000000000" pitchFamily="2" charset="2"/>
              <a:buChar char="q"/>
            </a:pPr>
            <a:r>
              <a:rPr lang="en-GB" dirty="0"/>
              <a:t>Non-monotonic emissivity of gas</a:t>
            </a:r>
          </a:p>
          <a:p>
            <a:pPr>
              <a:buFont typeface="Wingdings" panose="05000000000000000000" pitchFamily="2" charset="2"/>
              <a:buChar char="q"/>
            </a:pPr>
            <a:r>
              <a:rPr lang="en-GB" dirty="0"/>
              <a:t>Manipulation of dust-to-gas ratio at the transition region</a:t>
            </a:r>
          </a:p>
          <a:p>
            <a:pPr>
              <a:buFont typeface="Wingdings" panose="05000000000000000000" pitchFamily="2" charset="2"/>
              <a:buChar char="q"/>
            </a:pPr>
            <a:endParaRPr lang="en-GB" dirty="0"/>
          </a:p>
        </p:txBody>
      </p:sp>
      <p:sp>
        <p:nvSpPr>
          <p:cNvPr id="5" name="Content Placeholder 2">
            <a:extLst>
              <a:ext uri="{FF2B5EF4-FFF2-40B4-BE49-F238E27FC236}">
                <a16:creationId xmlns:a16="http://schemas.microsoft.com/office/drawing/2014/main" id="{AF789141-5BF7-D48C-9400-877335D30CD4}"/>
              </a:ext>
            </a:extLst>
          </p:cNvPr>
          <p:cNvSpPr txBox="1">
            <a:spLocks/>
          </p:cNvSpPr>
          <p:nvPr/>
        </p:nvSpPr>
        <p:spPr>
          <a:xfrm>
            <a:off x="12105043" y="1958128"/>
            <a:ext cx="4615774" cy="403860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a:buFont typeface="Wingdings" panose="05000000000000000000" pitchFamily="2" charset="2"/>
              <a:buChar char="q"/>
            </a:pPr>
            <a:endParaRPr lang="en-GB" dirty="0"/>
          </a:p>
          <a:p>
            <a:pPr lvl="1">
              <a:buFont typeface="Wingdings" panose="05000000000000000000" pitchFamily="2" charset="2"/>
              <a:buChar char="q"/>
            </a:pPr>
            <a:endParaRPr lang="en-GB" dirty="0"/>
          </a:p>
        </p:txBody>
      </p:sp>
      <p:sp>
        <p:nvSpPr>
          <p:cNvPr id="6" name="Content Placeholder 2">
            <a:extLst>
              <a:ext uri="{FF2B5EF4-FFF2-40B4-BE49-F238E27FC236}">
                <a16:creationId xmlns:a16="http://schemas.microsoft.com/office/drawing/2014/main" id="{2FD82D7A-57B4-C246-B77A-3A265E7E032C}"/>
              </a:ext>
            </a:extLst>
          </p:cNvPr>
          <p:cNvSpPr txBox="1">
            <a:spLocks/>
          </p:cNvSpPr>
          <p:nvPr/>
        </p:nvSpPr>
        <p:spPr>
          <a:xfrm>
            <a:off x="5054855" y="1874520"/>
            <a:ext cx="4615774" cy="403860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a:buFont typeface="Wingdings" panose="05000000000000000000" pitchFamily="2" charset="2"/>
              <a:buChar char="q"/>
            </a:pPr>
            <a:endParaRPr lang="en-GB" dirty="0"/>
          </a:p>
        </p:txBody>
      </p:sp>
    </p:spTree>
    <p:extLst>
      <p:ext uri="{BB962C8B-B14F-4D97-AF65-F5344CB8AC3E}">
        <p14:creationId xmlns:p14="http://schemas.microsoft.com/office/powerpoint/2010/main" val="23221715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35CA4-85EF-9622-90F4-94568953337B}"/>
              </a:ext>
            </a:extLst>
          </p:cNvPr>
          <p:cNvSpPr>
            <a:spLocks noGrp="1"/>
          </p:cNvSpPr>
          <p:nvPr>
            <p:ph type="title"/>
          </p:nvPr>
        </p:nvSpPr>
        <p:spPr/>
        <p:txBody>
          <a:bodyPr/>
          <a:lstStyle/>
          <a:p>
            <a:endParaRPr lang="en-GB"/>
          </a:p>
        </p:txBody>
      </p:sp>
      <p:sp>
        <p:nvSpPr>
          <p:cNvPr id="5" name="TextBox 4">
            <a:extLst>
              <a:ext uri="{FF2B5EF4-FFF2-40B4-BE49-F238E27FC236}">
                <a16:creationId xmlns:a16="http://schemas.microsoft.com/office/drawing/2014/main" id="{ABEFCB6E-20D5-3FE3-D1FF-D8C638099CAA}"/>
              </a:ext>
            </a:extLst>
          </p:cNvPr>
          <p:cNvSpPr txBox="1"/>
          <p:nvPr/>
        </p:nvSpPr>
        <p:spPr>
          <a:xfrm>
            <a:off x="3048000" y="2694346"/>
            <a:ext cx="6096000" cy="1477328"/>
          </a:xfrm>
          <a:prstGeom prst="rect">
            <a:avLst/>
          </a:prstGeom>
          <a:noFill/>
        </p:spPr>
        <p:txBody>
          <a:bodyPr wrap="square">
            <a:spAutoFit/>
          </a:bodyPr>
          <a:lstStyle/>
          <a:p>
            <a:pPr algn="l"/>
            <a:endParaRPr lang="en-GB"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374151"/>
                </a:solidFill>
                <a:effectLst/>
                <a:latin typeface="Söhne"/>
                <a:ea typeface="Times New Roman" panose="02020603050405020304" pitchFamily="18" charset="0"/>
                <a:cs typeface="Times New Roman" panose="02020603050405020304" pitchFamily="18" charset="0"/>
              </a:rPr>
              <a:t>As you may know, Herbig Ae stars are a type of intermediate-mass young star that are still in the process of forming. They are surrounded by a circumstellar disc of gas and dust, which is thought to be the birthplace of planets.</a:t>
            </a:r>
          </a:p>
        </p:txBody>
      </p:sp>
    </p:spTree>
    <p:extLst>
      <p:ext uri="{BB962C8B-B14F-4D97-AF65-F5344CB8AC3E}">
        <p14:creationId xmlns:p14="http://schemas.microsoft.com/office/powerpoint/2010/main" val="13260694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5148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81EE49E-B27F-8B58-1CE1-EDF76831C3C1}"/>
              </a:ext>
            </a:extLst>
          </p:cNvPr>
          <p:cNvSpPr>
            <a:spLocks noGrp="1"/>
          </p:cNvSpPr>
          <p:nvPr>
            <p:ph type="title"/>
          </p:nvPr>
        </p:nvSpPr>
        <p:spPr>
          <a:xfrm>
            <a:off x="3968082" y="587183"/>
            <a:ext cx="4255835" cy="732417"/>
          </a:xfrm>
        </p:spPr>
        <p:txBody>
          <a:bodyPr>
            <a:normAutofit/>
          </a:bodyPr>
          <a:lstStyle/>
          <a:p>
            <a:r>
              <a:rPr lang="en-GB" dirty="0"/>
              <a:t>Viscous accretion</a:t>
            </a:r>
          </a:p>
        </p:txBody>
      </p:sp>
      <p:sp>
        <p:nvSpPr>
          <p:cNvPr id="8" name="Content Placeholder 2">
            <a:extLst>
              <a:ext uri="{FF2B5EF4-FFF2-40B4-BE49-F238E27FC236}">
                <a16:creationId xmlns:a16="http://schemas.microsoft.com/office/drawing/2014/main" id="{D51F6A67-EFAA-4875-10BE-EBC011FC28C8}"/>
              </a:ext>
            </a:extLst>
          </p:cNvPr>
          <p:cNvSpPr txBox="1">
            <a:spLocks/>
          </p:cNvSpPr>
          <p:nvPr/>
        </p:nvSpPr>
        <p:spPr>
          <a:xfrm>
            <a:off x="648931" y="1400171"/>
            <a:ext cx="4275055" cy="1041466"/>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a:buFont typeface="Wingdings" panose="05000000000000000000" pitchFamily="2" charset="2"/>
              <a:buChar char="q"/>
            </a:pPr>
            <a:r>
              <a:rPr lang="en-GB" b="0" i="0" dirty="0">
                <a:effectLst/>
              </a:rPr>
              <a:t>Viscous dissipation occurs due to vertical gradient of rotational frequency</a:t>
            </a:r>
            <a:endParaRPr lang="en-GB" dirty="0"/>
          </a:p>
        </p:txBody>
      </p:sp>
      <p:pic>
        <p:nvPicPr>
          <p:cNvPr id="12" name="Picture 11">
            <a:extLst>
              <a:ext uri="{FF2B5EF4-FFF2-40B4-BE49-F238E27FC236}">
                <a16:creationId xmlns:a16="http://schemas.microsoft.com/office/drawing/2014/main" id="{1302920B-943A-BB1F-44D8-B270654ABBD6}"/>
              </a:ext>
            </a:extLst>
          </p:cNvPr>
          <p:cNvPicPr>
            <a:picLocks noChangeAspect="1"/>
          </p:cNvPicPr>
          <p:nvPr/>
        </p:nvPicPr>
        <p:blipFill>
          <a:blip r:embed="rId3"/>
          <a:stretch>
            <a:fillRect/>
          </a:stretch>
        </p:blipFill>
        <p:spPr>
          <a:xfrm>
            <a:off x="5315130" y="1827116"/>
            <a:ext cx="6216312" cy="3491549"/>
          </a:xfrm>
          <a:prstGeom prst="rect">
            <a:avLst/>
          </a:prstGeom>
        </p:spPr>
      </p:pic>
      <p:sp>
        <p:nvSpPr>
          <p:cNvPr id="3" name="TextBox 2">
            <a:extLst>
              <a:ext uri="{FF2B5EF4-FFF2-40B4-BE49-F238E27FC236}">
                <a16:creationId xmlns:a16="http://schemas.microsoft.com/office/drawing/2014/main" id="{EB857C62-765A-E2CD-F22C-65456E1E91A5}"/>
              </a:ext>
            </a:extLst>
          </p:cNvPr>
          <p:cNvSpPr txBox="1"/>
          <p:nvPr/>
        </p:nvSpPr>
        <p:spPr>
          <a:xfrm>
            <a:off x="597776" y="2532035"/>
            <a:ext cx="4217394" cy="707886"/>
          </a:xfrm>
          <a:prstGeom prst="rect">
            <a:avLst/>
          </a:prstGeom>
          <a:noFill/>
        </p:spPr>
        <p:txBody>
          <a:bodyPr wrap="square">
            <a:spAutoFit/>
          </a:bodyPr>
          <a:lstStyle/>
          <a:p>
            <a:pPr marL="342900" indent="-342900">
              <a:buFont typeface="Wingdings" panose="05000000000000000000" pitchFamily="2" charset="2"/>
              <a:buChar char="q"/>
            </a:pPr>
            <a:r>
              <a:rPr lang="en-GB" sz="2000" b="0" i="0" dirty="0">
                <a:effectLst/>
              </a:rPr>
              <a:t>Vertical convection may generate turbulence and dissipation</a:t>
            </a:r>
            <a:endParaRPr lang="en-GB" sz="2000" dirty="0"/>
          </a:p>
        </p:txBody>
      </p:sp>
      <p:sp>
        <p:nvSpPr>
          <p:cNvPr id="5" name="TextBox 4">
            <a:extLst>
              <a:ext uri="{FF2B5EF4-FFF2-40B4-BE49-F238E27FC236}">
                <a16:creationId xmlns:a16="http://schemas.microsoft.com/office/drawing/2014/main" id="{B12FC8F9-1770-26D4-3773-63828175F6BF}"/>
              </a:ext>
            </a:extLst>
          </p:cNvPr>
          <p:cNvSpPr txBox="1"/>
          <p:nvPr/>
        </p:nvSpPr>
        <p:spPr>
          <a:xfrm>
            <a:off x="613076" y="3298344"/>
            <a:ext cx="4217394" cy="400110"/>
          </a:xfrm>
          <a:prstGeom prst="rect">
            <a:avLst/>
          </a:prstGeom>
          <a:noFill/>
        </p:spPr>
        <p:txBody>
          <a:bodyPr wrap="square">
            <a:spAutoFit/>
          </a:bodyPr>
          <a:lstStyle/>
          <a:p>
            <a:pPr marL="285750" indent="-285750">
              <a:buFont typeface="Wingdings" panose="05000000000000000000" pitchFamily="2" charset="2"/>
              <a:buChar char="q"/>
            </a:pPr>
            <a:r>
              <a:rPr lang="en-GB" sz="2000" b="0" i="0" dirty="0">
                <a:effectLst/>
              </a:rPr>
              <a:t>Viscous-prescription parameterised </a:t>
            </a:r>
            <a:endParaRPr lang="en-GB" sz="20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2F998D6-AFB4-E611-2217-652A45EA7F99}"/>
                  </a:ext>
                </a:extLst>
              </p:cNvPr>
              <p:cNvSpPr txBox="1"/>
              <p:nvPr/>
            </p:nvSpPr>
            <p:spPr>
              <a:xfrm>
                <a:off x="1080050" y="3658150"/>
                <a:ext cx="2437108" cy="4070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2000" i="1" smtClean="0">
                              <a:solidFill>
                                <a:schemeClr val="tx1"/>
                              </a:solidFill>
                              <a:latin typeface="Cambria Math" panose="02040503050406030204" pitchFamily="18" charset="0"/>
                            </a:rPr>
                          </m:ctrlPr>
                        </m:sSubPr>
                        <m:e>
                          <m:r>
                            <m:rPr>
                              <m:sty m:val="p"/>
                            </m:rPr>
                            <a:rPr lang="en-GB" sz="2000">
                              <a:solidFill>
                                <a:schemeClr val="tx1"/>
                              </a:solidFill>
                              <a:latin typeface="Cambria Math" panose="02040503050406030204" pitchFamily="18" charset="0"/>
                            </a:rPr>
                            <m:t>α</m:t>
                          </m:r>
                        </m:e>
                        <m:sub>
                          <m:r>
                            <a:rPr lang="en-GB" sz="2000" i="1">
                              <a:solidFill>
                                <a:schemeClr val="tx1"/>
                              </a:solidFill>
                              <a:latin typeface="Cambria Math" panose="02040503050406030204" pitchFamily="18" charset="0"/>
                            </a:rPr>
                            <m:t>𝑣𝑖𝑠𝑐</m:t>
                          </m:r>
                        </m:sub>
                      </m:sSub>
                      <m:r>
                        <a:rPr lang="en-GB" sz="2000" i="0">
                          <a:solidFill>
                            <a:schemeClr val="tx1"/>
                          </a:solidFill>
                          <a:latin typeface="Cambria Math" panose="02040503050406030204" pitchFamily="18" charset="0"/>
                        </a:rPr>
                        <m:t>=</m:t>
                      </m:r>
                      <m:sSup>
                        <m:sSupPr>
                          <m:ctrlPr>
                            <a:rPr lang="en-GB" sz="2000" i="1">
                              <a:solidFill>
                                <a:schemeClr val="tx1"/>
                              </a:solidFill>
                              <a:latin typeface="Cambria Math" panose="02040503050406030204" pitchFamily="18" charset="0"/>
                            </a:rPr>
                          </m:ctrlPr>
                        </m:sSupPr>
                        <m:e>
                          <m:r>
                            <a:rPr lang="en-GB" sz="2000" i="0">
                              <a:solidFill>
                                <a:schemeClr val="tx1"/>
                              </a:solidFill>
                              <a:latin typeface="Cambria Math" panose="02040503050406030204" pitchFamily="18" charset="0"/>
                            </a:rPr>
                            <m:t>10</m:t>
                          </m:r>
                        </m:e>
                        <m:sup>
                          <m:r>
                            <a:rPr lang="en-GB" sz="2000" i="0">
                              <a:solidFill>
                                <a:schemeClr val="tx1"/>
                              </a:solidFill>
                              <a:latin typeface="Cambria Math" panose="02040503050406030204" pitchFamily="18" charset="0"/>
                            </a:rPr>
                            <m:t>−2</m:t>
                          </m:r>
                        </m:sup>
                      </m:sSup>
                    </m:oMath>
                  </m:oMathPara>
                </a14:m>
                <a:endParaRPr lang="en-GB" sz="2000" dirty="0">
                  <a:solidFill>
                    <a:schemeClr val="tx1"/>
                  </a:solidFill>
                </a:endParaRPr>
              </a:p>
            </p:txBody>
          </p:sp>
        </mc:Choice>
        <mc:Fallback xmlns="">
          <p:sp>
            <p:nvSpPr>
              <p:cNvPr id="13" name="TextBox 12">
                <a:extLst>
                  <a:ext uri="{FF2B5EF4-FFF2-40B4-BE49-F238E27FC236}">
                    <a16:creationId xmlns:a16="http://schemas.microsoft.com/office/drawing/2014/main" id="{A2F998D6-AFB4-E611-2217-652A45EA7F99}"/>
                  </a:ext>
                </a:extLst>
              </p:cNvPr>
              <p:cNvSpPr txBox="1">
                <a:spLocks noRot="1" noChangeAspect="1" noMove="1" noResize="1" noEditPoints="1" noAdjustHandles="1" noChangeArrowheads="1" noChangeShapeType="1" noTextEdit="1"/>
              </p:cNvSpPr>
              <p:nvPr/>
            </p:nvSpPr>
            <p:spPr>
              <a:xfrm>
                <a:off x="1080050" y="3658150"/>
                <a:ext cx="2437108" cy="407099"/>
              </a:xfrm>
              <a:prstGeom prst="rect">
                <a:avLst/>
              </a:prstGeom>
              <a:blipFill>
                <a:blip r:embed="rId4"/>
                <a:stretch>
                  <a:fillRect/>
                </a:stretch>
              </a:blipFill>
            </p:spPr>
            <p:txBody>
              <a:bodyPr/>
              <a:lstStyle/>
              <a:p>
                <a:r>
                  <a:rPr lang="en-GB">
                    <a:noFill/>
                  </a:rPr>
                  <a:t> </a:t>
                </a:r>
              </a:p>
            </p:txBody>
          </p:sp>
        </mc:Fallback>
      </mc:AlternateContent>
      <p:sp>
        <p:nvSpPr>
          <p:cNvPr id="15" name="TextBox 14">
            <a:extLst>
              <a:ext uri="{FF2B5EF4-FFF2-40B4-BE49-F238E27FC236}">
                <a16:creationId xmlns:a16="http://schemas.microsoft.com/office/drawing/2014/main" id="{AF9ED56D-ECFB-6033-9033-2757FCAA49E1}"/>
              </a:ext>
            </a:extLst>
          </p:cNvPr>
          <p:cNvSpPr txBox="1"/>
          <p:nvPr/>
        </p:nvSpPr>
        <p:spPr>
          <a:xfrm>
            <a:off x="660558" y="4116683"/>
            <a:ext cx="4523781" cy="707886"/>
          </a:xfrm>
          <a:prstGeom prst="rect">
            <a:avLst/>
          </a:prstGeom>
          <a:noFill/>
        </p:spPr>
        <p:txBody>
          <a:bodyPr wrap="square">
            <a:spAutoFit/>
          </a:bodyPr>
          <a:lstStyle/>
          <a:p>
            <a:pPr marL="285750" indent="-285750">
              <a:buFont typeface="Wingdings" panose="05000000000000000000" pitchFamily="2" charset="2"/>
              <a:buChar char="q"/>
            </a:pPr>
            <a:r>
              <a:rPr lang="en-GB" sz="2000" b="0" i="0" dirty="0">
                <a:effectLst/>
              </a:rPr>
              <a:t>Viscous heating (derived from Navier-Stokes equation) </a:t>
            </a:r>
            <a:endParaRPr lang="en-GB" sz="2000"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13CCF3E-DBD3-6D6A-67C7-C458C2151791}"/>
                  </a:ext>
                </a:extLst>
              </p:cNvPr>
              <p:cNvSpPr txBox="1"/>
              <p:nvPr/>
            </p:nvSpPr>
            <p:spPr>
              <a:xfrm>
                <a:off x="707172" y="4942131"/>
                <a:ext cx="3611400" cy="7693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smtClean="0">
                              <a:solidFill>
                                <a:srgbClr val="836967"/>
                              </a:solidFill>
                              <a:latin typeface="Cambria Math" panose="02040503050406030204" pitchFamily="18" charset="0"/>
                            </a:rPr>
                          </m:ctrlPr>
                        </m:sSubPr>
                        <m:e>
                          <m:r>
                            <a:rPr lang="en-GB" i="1">
                              <a:latin typeface="Cambria Math" panose="02040503050406030204" pitchFamily="18" charset="0"/>
                            </a:rPr>
                            <m:t>𝑄</m:t>
                          </m:r>
                        </m:e>
                        <m:sub>
                          <m:r>
                            <a:rPr lang="en-GB" i="1">
                              <a:latin typeface="Cambria Math" panose="02040503050406030204" pitchFamily="18" charset="0"/>
                            </a:rPr>
                            <m:t>𝑣𝑖𝑠𝑐</m:t>
                          </m:r>
                        </m:sub>
                      </m:sSub>
                      <m:r>
                        <a:rPr lang="en-GB" i="0">
                          <a:latin typeface="Cambria Math" panose="02040503050406030204" pitchFamily="18" charset="0"/>
                        </a:rPr>
                        <m:t>=</m:t>
                      </m:r>
                      <m:r>
                        <m:rPr>
                          <m:sty m:val="p"/>
                        </m:rPr>
                        <a:rPr lang="en-GB" i="0">
                          <a:latin typeface="Cambria Math" panose="02040503050406030204" pitchFamily="18" charset="0"/>
                        </a:rPr>
                        <m:t>ρ</m:t>
                      </m:r>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𝑡</m:t>
                          </m:r>
                        </m:sub>
                      </m:sSub>
                      <m:sSup>
                        <m:sSupPr>
                          <m:ctrlPr>
                            <a:rPr lang="en-GB" i="1">
                              <a:solidFill>
                                <a:srgbClr val="836967"/>
                              </a:solidFill>
                              <a:latin typeface="Cambria Math" panose="02040503050406030204" pitchFamily="18" charset="0"/>
                            </a:rPr>
                          </m:ctrlPr>
                        </m:sSupPr>
                        <m:e>
                          <m:d>
                            <m:dPr>
                              <m:ctrlPr>
                                <a:rPr lang="en-GB" i="1">
                                  <a:solidFill>
                                    <a:srgbClr val="836967"/>
                                  </a:solidFill>
                                  <a:latin typeface="Cambria Math" panose="02040503050406030204" pitchFamily="18" charset="0"/>
                                </a:rPr>
                              </m:ctrlPr>
                            </m:dPr>
                            <m:e>
                              <m:r>
                                <a:rPr lang="en-GB" i="1">
                                  <a:latin typeface="Cambria Math" panose="02040503050406030204" pitchFamily="18" charset="0"/>
                                </a:rPr>
                                <m:t>𝑅</m:t>
                              </m:r>
                              <m:f>
                                <m:fPr>
                                  <m:ctrlPr>
                                    <a:rPr lang="en-GB" i="1">
                                      <a:solidFill>
                                        <a:srgbClr val="836967"/>
                                      </a:solidFill>
                                      <a:latin typeface="Cambria Math" panose="02040503050406030204" pitchFamily="18" charset="0"/>
                                    </a:rPr>
                                  </m:ctrlPr>
                                </m:fPr>
                                <m:num>
                                  <m:r>
                                    <a:rPr lang="en-GB" i="0">
                                      <a:latin typeface="Cambria Math" panose="02040503050406030204" pitchFamily="18" charset="0"/>
                                    </a:rPr>
                                    <m:t>𝜕</m:t>
                                  </m:r>
                                  <m:sSub>
                                    <m:sSubPr>
                                      <m:ctrlPr>
                                        <a:rPr lang="en-GB" i="1">
                                          <a:solidFill>
                                            <a:srgbClr val="836967"/>
                                          </a:solidFill>
                                          <a:latin typeface="Cambria Math" panose="02040503050406030204" pitchFamily="18" charset="0"/>
                                        </a:rPr>
                                      </m:ctrlPr>
                                    </m:sSubPr>
                                    <m:e>
                                      <m:r>
                                        <m:rPr>
                                          <m:sty m:val="p"/>
                                        </m:rPr>
                                        <a:rPr lang="en-GB" i="0">
                                          <a:latin typeface="Cambria Math" panose="02040503050406030204" pitchFamily="18" charset="0"/>
                                        </a:rPr>
                                        <m:t>Ω</m:t>
                                      </m:r>
                                    </m:e>
                                    <m:sub>
                                      <m:r>
                                        <a:rPr lang="en-GB" i="1">
                                          <a:latin typeface="Cambria Math" panose="02040503050406030204" pitchFamily="18" charset="0"/>
                                        </a:rPr>
                                        <m:t>𝑘</m:t>
                                      </m:r>
                                    </m:sub>
                                  </m:sSub>
                                </m:num>
                                <m:den>
                                  <m:r>
                                    <a:rPr lang="en-GB" i="0">
                                      <a:latin typeface="Cambria Math" panose="02040503050406030204" pitchFamily="18" charset="0"/>
                                    </a:rPr>
                                    <m:t>𝜕</m:t>
                                  </m:r>
                                  <m:r>
                                    <a:rPr lang="en-GB" i="1">
                                      <a:latin typeface="Cambria Math" panose="02040503050406030204" pitchFamily="18" charset="0"/>
                                    </a:rPr>
                                    <m:t>𝑅</m:t>
                                  </m:r>
                                </m:den>
                              </m:f>
                            </m:e>
                          </m:d>
                        </m:e>
                        <m:sup>
                          <m:r>
                            <a:rPr lang="en-GB" i="0">
                              <a:latin typeface="Cambria Math" panose="02040503050406030204" pitchFamily="18" charset="0"/>
                            </a:rPr>
                            <m:t>2</m:t>
                          </m:r>
                        </m:sup>
                      </m:sSup>
                      <m:r>
                        <a:rPr lang="en-GB" i="0">
                          <a:latin typeface="Cambria Math" panose="02040503050406030204" pitchFamily="18" charset="0"/>
                        </a:rPr>
                        <m:t>=</m:t>
                      </m:r>
                      <m:f>
                        <m:fPr>
                          <m:ctrlPr>
                            <a:rPr lang="en-GB" i="1">
                              <a:solidFill>
                                <a:srgbClr val="836967"/>
                              </a:solidFill>
                              <a:latin typeface="Cambria Math" panose="02040503050406030204" pitchFamily="18" charset="0"/>
                            </a:rPr>
                          </m:ctrlPr>
                        </m:fPr>
                        <m:num>
                          <m:r>
                            <a:rPr lang="en-GB" i="0">
                              <a:latin typeface="Cambria Math" panose="02040503050406030204" pitchFamily="18" charset="0"/>
                            </a:rPr>
                            <m:t>9</m:t>
                          </m:r>
                        </m:num>
                        <m:den>
                          <m:r>
                            <a:rPr lang="en-GB" i="0">
                              <a:latin typeface="Cambria Math" panose="02040503050406030204" pitchFamily="18" charset="0"/>
                            </a:rPr>
                            <m:t>4</m:t>
                          </m:r>
                        </m:den>
                      </m:f>
                      <m:r>
                        <m:rPr>
                          <m:sty m:val="p"/>
                        </m:rPr>
                        <a:rPr lang="en-GB" i="0">
                          <a:latin typeface="Cambria Math" panose="02040503050406030204" pitchFamily="18" charset="0"/>
                        </a:rPr>
                        <m:t>ρ</m:t>
                      </m:r>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𝑡</m:t>
                          </m:r>
                        </m:sub>
                      </m:sSub>
                      <m:sSubSup>
                        <m:sSubSupPr>
                          <m:ctrlPr>
                            <a:rPr lang="en-GB" i="1">
                              <a:solidFill>
                                <a:srgbClr val="836967"/>
                              </a:solidFill>
                              <a:latin typeface="Cambria Math" panose="02040503050406030204" pitchFamily="18" charset="0"/>
                            </a:rPr>
                          </m:ctrlPr>
                        </m:sSubSupPr>
                        <m:e>
                          <m:r>
                            <m:rPr>
                              <m:sty m:val="p"/>
                            </m:rPr>
                            <a:rPr lang="en-GB" i="0">
                              <a:latin typeface="Cambria Math" panose="02040503050406030204" pitchFamily="18" charset="0"/>
                            </a:rPr>
                            <m:t>Ω</m:t>
                          </m:r>
                        </m:e>
                        <m:sub>
                          <m:r>
                            <a:rPr lang="en-GB" i="1">
                              <a:latin typeface="Cambria Math" panose="02040503050406030204" pitchFamily="18" charset="0"/>
                            </a:rPr>
                            <m:t>𝑘</m:t>
                          </m:r>
                        </m:sub>
                        <m:sup>
                          <m:r>
                            <a:rPr lang="en-GB" i="0">
                              <a:latin typeface="Cambria Math" panose="02040503050406030204" pitchFamily="18" charset="0"/>
                            </a:rPr>
                            <m:t>2</m:t>
                          </m:r>
                        </m:sup>
                      </m:sSubSup>
                    </m:oMath>
                  </m:oMathPara>
                </a14:m>
                <a:endParaRPr lang="en-GB" dirty="0"/>
              </a:p>
            </p:txBody>
          </p:sp>
        </mc:Choice>
        <mc:Fallback xmlns="">
          <p:sp>
            <p:nvSpPr>
              <p:cNvPr id="19" name="TextBox 18">
                <a:extLst>
                  <a:ext uri="{FF2B5EF4-FFF2-40B4-BE49-F238E27FC236}">
                    <a16:creationId xmlns:a16="http://schemas.microsoft.com/office/drawing/2014/main" id="{513CCF3E-DBD3-6D6A-67C7-C458C2151791}"/>
                  </a:ext>
                </a:extLst>
              </p:cNvPr>
              <p:cNvSpPr txBox="1">
                <a:spLocks noRot="1" noChangeAspect="1" noMove="1" noResize="1" noEditPoints="1" noAdjustHandles="1" noChangeArrowheads="1" noChangeShapeType="1" noTextEdit="1"/>
              </p:cNvSpPr>
              <p:nvPr/>
            </p:nvSpPr>
            <p:spPr>
              <a:xfrm>
                <a:off x="707172" y="4942131"/>
                <a:ext cx="3611400" cy="769378"/>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171FDEF-F05A-C81A-78CC-CCA34DF5E910}"/>
                  </a:ext>
                </a:extLst>
              </p:cNvPr>
              <p:cNvSpPr txBox="1"/>
              <p:nvPr/>
            </p:nvSpPr>
            <p:spPr>
              <a:xfrm>
                <a:off x="2263344" y="5661027"/>
                <a:ext cx="3832655" cy="936667"/>
              </a:xfrm>
              <a:prstGeom prst="rect">
                <a:avLst/>
              </a:prstGeom>
              <a:noFill/>
            </p:spPr>
            <p:txBody>
              <a:bodyPr wrap="square">
                <a:spAutoFit/>
              </a:bodyPr>
              <a:lstStyle/>
              <a:p>
                <a:pPr>
                  <a:spcAft>
                    <a:spcPts val="800"/>
                  </a:spcAft>
                </a:pPr>
                <a14:m>
                  <m:oMathPara xmlns:m="http://schemas.openxmlformats.org/officeDocument/2006/math">
                    <m:oMathParaPr>
                      <m:jc m:val="centerGroup"/>
                    </m:oMathParaPr>
                    <m:oMath xmlns:m="http://schemas.openxmlformats.org/officeDocument/2006/math">
                      <m:sSub>
                        <m:sSubPr>
                          <m:ctrlPr>
                            <a:rPr lang="en-GB" sz="14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GB" sz="14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𝐻</m:t>
                          </m:r>
                        </m:e>
                        <m:sub>
                          <m:r>
                            <a:rPr lang="en-GB" sz="14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𝑝</m:t>
                          </m:r>
                        </m:sub>
                      </m:sSub>
                      <m:r>
                        <a:rPr lang="en-GB" sz="14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m:t>
                      </m:r>
                      <m:f>
                        <m:fPr>
                          <m:ctrlPr>
                            <a:rPr lang="en-GB" sz="14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ctrlPr>
                        </m:fPr>
                        <m:num>
                          <m:sSub>
                            <m:sSubPr>
                              <m:ctrlPr>
                                <a:rPr lang="en-GB" sz="14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GB" sz="14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𝑐</m:t>
                              </m:r>
                            </m:e>
                            <m:sub>
                              <m:r>
                                <a:rPr lang="en-GB" sz="14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𝑠</m:t>
                              </m:r>
                            </m:sub>
                          </m:sSub>
                        </m:num>
                        <m:den>
                          <m:sSub>
                            <m:sSubPr>
                              <m:ctrlPr>
                                <a:rPr lang="en-GB" sz="14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ctrlPr>
                            </m:sSubPr>
                            <m:e>
                              <m:r>
                                <m:rPr>
                                  <m:sty m:val="p"/>
                                </m:rPr>
                                <a:rPr lang="en-GB" sz="1400">
                                  <a:solidFill>
                                    <a:srgbClr val="000000"/>
                                  </a:solidFill>
                                  <a:effectLst/>
                                  <a:latin typeface="Cambria Math" panose="02040503050406030204" pitchFamily="18" charset="0"/>
                                  <a:ea typeface="Calibri" panose="020F0502020204030204" pitchFamily="34" charset="0"/>
                                  <a:cs typeface="Calibri" panose="020F0502020204030204" pitchFamily="34" charset="0"/>
                                </a:rPr>
                                <m:t>Ω</m:t>
                              </m:r>
                            </m:e>
                            <m:sub>
                              <m:r>
                                <a:rPr lang="en-GB" sz="14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𝑘</m:t>
                              </m:r>
                            </m:sub>
                          </m:sSub>
                        </m:den>
                      </m:f>
                      <m:r>
                        <a:rPr lang="en-GB" sz="14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m:t>
                      </m:r>
                      <m:d>
                        <m:dPr>
                          <m:ctrlPr>
                            <a:rPr lang="en-GB" sz="14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ctrlPr>
                        </m:dPr>
                        <m:e>
                          <m:rad>
                            <m:radPr>
                              <m:degHide m:val="on"/>
                              <m:ctrlPr>
                                <a:rPr lang="en-GB" sz="14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ctrlPr>
                            </m:radPr>
                            <m:deg/>
                            <m:e>
                              <m:f>
                                <m:fPr>
                                  <m:ctrlPr>
                                    <a:rPr lang="en-GB" sz="14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ctrlPr>
                                </m:fPr>
                                <m:num>
                                  <m:sSub>
                                    <m:sSubPr>
                                      <m:ctrlPr>
                                        <a:rPr lang="en-GB" sz="14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GB" sz="14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𝑘</m:t>
                                      </m:r>
                                    </m:e>
                                    <m:sub>
                                      <m:r>
                                        <a:rPr lang="en-GB" sz="14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𝑏</m:t>
                                      </m:r>
                                    </m:sub>
                                  </m:sSub>
                                  <m:r>
                                    <a:rPr lang="en-GB" sz="14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𝑇</m:t>
                                  </m:r>
                                </m:num>
                                <m:den>
                                  <m:r>
                                    <m:rPr>
                                      <m:sty m:val="p"/>
                                    </m:rPr>
                                    <a:rPr lang="en-GB" sz="1400">
                                      <a:solidFill>
                                        <a:srgbClr val="000000"/>
                                      </a:solidFill>
                                      <a:effectLst/>
                                      <a:latin typeface="Cambria Math" panose="02040503050406030204" pitchFamily="18" charset="0"/>
                                      <a:ea typeface="Calibri" panose="020F0502020204030204" pitchFamily="34" charset="0"/>
                                      <a:cs typeface="Calibri" panose="020F0502020204030204" pitchFamily="34" charset="0"/>
                                    </a:rPr>
                                    <m:t>μ</m:t>
                                  </m:r>
                                  <m:sSub>
                                    <m:sSubPr>
                                      <m:ctrlPr>
                                        <a:rPr lang="en-GB" sz="14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GB" sz="14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𝑚</m:t>
                                      </m:r>
                                    </m:e>
                                    <m:sub>
                                      <m:r>
                                        <a:rPr lang="en-GB" sz="14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𝐻</m:t>
                                      </m:r>
                                    </m:sub>
                                  </m:sSub>
                                </m:den>
                              </m:f>
                            </m:e>
                          </m:rad>
                        </m:e>
                      </m:d>
                      <m:sSup>
                        <m:sSupPr>
                          <m:ctrlPr>
                            <a:rPr lang="en-GB" sz="14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ctrlPr>
                        </m:sSupPr>
                        <m:e>
                          <m:d>
                            <m:dPr>
                              <m:ctrlPr>
                                <a:rPr lang="en-GB" sz="14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ctrlPr>
                            </m:dPr>
                            <m:e>
                              <m:rad>
                                <m:radPr>
                                  <m:degHide m:val="on"/>
                                  <m:ctrlPr>
                                    <a:rPr lang="en-GB" sz="14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ctrlPr>
                                </m:radPr>
                                <m:deg/>
                                <m:e>
                                  <m:f>
                                    <m:fPr>
                                      <m:ctrlPr>
                                        <a:rPr lang="en-GB" sz="14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ctrlPr>
                                    </m:fPr>
                                    <m:num>
                                      <m:r>
                                        <a:rPr lang="en-GB" sz="14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𝐺</m:t>
                                      </m:r>
                                      <m:sSub>
                                        <m:sSubPr>
                                          <m:ctrlPr>
                                            <a:rPr lang="en-GB" sz="14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GB" sz="14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𝑀</m:t>
                                          </m:r>
                                        </m:e>
                                        <m:sub>
                                          <m:r>
                                            <a:rPr lang="en-GB" sz="14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m:t>
                                          </m:r>
                                        </m:sub>
                                      </m:sSub>
                                    </m:num>
                                    <m:den>
                                      <m:sSup>
                                        <m:sSupPr>
                                          <m:ctrlPr>
                                            <a:rPr lang="en-GB" sz="14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ctrlPr>
                                        </m:sSupPr>
                                        <m:e>
                                          <m:r>
                                            <a:rPr lang="en-GB" sz="14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𝑅</m:t>
                                          </m:r>
                                        </m:e>
                                        <m:sup>
                                          <m:r>
                                            <a:rPr lang="en-GB" sz="14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3</m:t>
                                          </m:r>
                                        </m:sup>
                                      </m:sSup>
                                    </m:den>
                                  </m:f>
                                </m:e>
                              </m:rad>
                            </m:e>
                          </m:d>
                        </m:e>
                        <m:sup>
                          <m:r>
                            <a:rPr lang="en-GB" sz="14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−1</m:t>
                          </m:r>
                        </m:sup>
                      </m:sSup>
                    </m:oMath>
                  </m:oMathPara>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1" name="TextBox 20">
                <a:extLst>
                  <a:ext uri="{FF2B5EF4-FFF2-40B4-BE49-F238E27FC236}">
                    <a16:creationId xmlns:a16="http://schemas.microsoft.com/office/drawing/2014/main" id="{4171FDEF-F05A-C81A-78CC-CCA34DF5E910}"/>
                  </a:ext>
                </a:extLst>
              </p:cNvPr>
              <p:cNvSpPr txBox="1">
                <a:spLocks noRot="1" noChangeAspect="1" noMove="1" noResize="1" noEditPoints="1" noAdjustHandles="1" noChangeArrowheads="1" noChangeShapeType="1" noTextEdit="1"/>
              </p:cNvSpPr>
              <p:nvPr/>
            </p:nvSpPr>
            <p:spPr>
              <a:xfrm>
                <a:off x="2263344" y="5661027"/>
                <a:ext cx="3832655" cy="936667"/>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A7EC6B8-9529-8B7E-CDDD-E267D3DDAA06}"/>
                  </a:ext>
                </a:extLst>
              </p:cNvPr>
              <p:cNvSpPr txBox="1"/>
              <p:nvPr/>
            </p:nvSpPr>
            <p:spPr>
              <a:xfrm>
                <a:off x="660558" y="5882690"/>
                <a:ext cx="1852314" cy="493340"/>
              </a:xfrm>
              <a:prstGeom prst="rect">
                <a:avLst/>
              </a:prstGeom>
              <a:noFill/>
            </p:spPr>
            <p:txBody>
              <a:bodyPr wrap="square">
                <a:spAutoFit/>
              </a:bodyPr>
              <a:lstStyle/>
              <a:p>
                <a:pPr>
                  <a:spcAft>
                    <a:spcPts val="800"/>
                  </a:spcAft>
                </a:pPr>
                <a14:m>
                  <m:oMathPara xmlns:m="http://schemas.openxmlformats.org/officeDocument/2006/math">
                    <m:oMathParaPr>
                      <m:jc m:val="centerGroup"/>
                    </m:oMathParaPr>
                    <m:oMath xmlns:m="http://schemas.openxmlformats.org/officeDocument/2006/math">
                      <m:sSub>
                        <m:sSubPr>
                          <m:ctrlPr>
                            <a:rPr lang="en-GB" sz="1800" i="1" smtClean="0">
                              <a:solidFill>
                                <a:srgbClr val="00000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GB" sz="18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𝑣</m:t>
                          </m:r>
                        </m:e>
                        <m:sub>
                          <m:r>
                            <a:rPr lang="en-GB" sz="18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𝑡</m:t>
                          </m:r>
                        </m:sub>
                      </m:sSub>
                      <m:r>
                        <a:rPr lang="en-GB" sz="18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m:t>
                      </m:r>
                      <m:sSub>
                        <m:sSubPr>
                          <m:ctrlPr>
                            <a:rPr lang="en-GB" sz="18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ctrlPr>
                        </m:sSubPr>
                        <m:e>
                          <m:r>
                            <m:rPr>
                              <m:sty m:val="p"/>
                            </m:rPr>
                            <a:rPr lang="en-GB" sz="1800">
                              <a:solidFill>
                                <a:srgbClr val="000000"/>
                              </a:solidFill>
                              <a:effectLst/>
                              <a:latin typeface="Cambria Math" panose="02040503050406030204" pitchFamily="18" charset="0"/>
                              <a:ea typeface="Calibri" panose="020F0502020204030204" pitchFamily="34" charset="0"/>
                              <a:cs typeface="Calibri" panose="020F0502020204030204" pitchFamily="34" charset="0"/>
                            </a:rPr>
                            <m:t>α</m:t>
                          </m:r>
                        </m:e>
                        <m:sub>
                          <m:r>
                            <a:rPr lang="en-GB" sz="18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𝑣𝑖𝑠𝑐</m:t>
                          </m:r>
                        </m:sub>
                      </m:sSub>
                      <m:sSub>
                        <m:sSubPr>
                          <m:ctrlPr>
                            <a:rPr lang="en-GB" sz="18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GB" sz="18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𝐻</m:t>
                          </m:r>
                        </m:e>
                        <m:sub>
                          <m:r>
                            <a:rPr lang="en-GB" sz="18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𝑝</m:t>
                          </m:r>
                        </m:sub>
                      </m:sSub>
                      <m:sSub>
                        <m:sSubPr>
                          <m:ctrlPr>
                            <a:rPr lang="en-GB" sz="18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GB" sz="18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𝑐</m:t>
                          </m:r>
                        </m:e>
                        <m:sub>
                          <m:r>
                            <a:rPr lang="en-GB" sz="18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𝑠</m:t>
                          </m:r>
                        </m:sub>
                      </m:sSub>
                    </m:oMath>
                  </m:oMathPara>
                </a14:m>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3" name="TextBox 22">
                <a:extLst>
                  <a:ext uri="{FF2B5EF4-FFF2-40B4-BE49-F238E27FC236}">
                    <a16:creationId xmlns:a16="http://schemas.microsoft.com/office/drawing/2014/main" id="{EA7EC6B8-9529-8B7E-CDDD-E267D3DDAA06}"/>
                  </a:ext>
                </a:extLst>
              </p:cNvPr>
              <p:cNvSpPr txBox="1">
                <a:spLocks noRot="1" noChangeAspect="1" noMove="1" noResize="1" noEditPoints="1" noAdjustHandles="1" noChangeArrowheads="1" noChangeShapeType="1" noTextEdit="1"/>
              </p:cNvSpPr>
              <p:nvPr/>
            </p:nvSpPr>
            <p:spPr>
              <a:xfrm>
                <a:off x="660558" y="5882690"/>
                <a:ext cx="1852314" cy="493340"/>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158364305"/>
      </p:ext>
    </p:extLst>
  </p:cSld>
  <p:clrMapOvr>
    <a:masterClrMapping/>
  </p:clrMapOvr>
  <mc:AlternateContent xmlns:mc="http://schemas.openxmlformats.org/markup-compatibility/2006" xmlns:p14="http://schemas.microsoft.com/office/powerpoint/2010/main">
    <mc:Choice Requires="p14">
      <p:transition spd="slow" p14:dur="2000" advTm="48496"/>
    </mc:Choice>
    <mc:Fallback xmlns="">
      <p:transition spd="slow" advTm="4849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BA9B0-ADD0-25E6-BC98-CF779F68CEE9}"/>
              </a:ext>
            </a:extLst>
          </p:cNvPr>
          <p:cNvSpPr>
            <a:spLocks noGrp="1"/>
          </p:cNvSpPr>
          <p:nvPr>
            <p:ph type="title"/>
          </p:nvPr>
        </p:nvSpPr>
        <p:spPr>
          <a:xfrm>
            <a:off x="3315476" y="577920"/>
            <a:ext cx="5161547" cy="1356360"/>
          </a:xfrm>
        </p:spPr>
        <p:txBody>
          <a:bodyPr/>
          <a:lstStyle/>
          <a:p>
            <a:r>
              <a:rPr lang="en-GB" dirty="0"/>
              <a:t>Thermal conduction</a:t>
            </a:r>
          </a:p>
        </p:txBody>
      </p:sp>
      <p:sp>
        <p:nvSpPr>
          <p:cNvPr id="16" name="Content Placeholder 2">
            <a:extLst>
              <a:ext uri="{FF2B5EF4-FFF2-40B4-BE49-F238E27FC236}">
                <a16:creationId xmlns:a16="http://schemas.microsoft.com/office/drawing/2014/main" id="{009097B3-E606-8822-D0E3-1C7E66341C98}"/>
              </a:ext>
            </a:extLst>
          </p:cNvPr>
          <p:cNvSpPr>
            <a:spLocks noGrp="1"/>
          </p:cNvSpPr>
          <p:nvPr>
            <p:ph idx="1"/>
          </p:nvPr>
        </p:nvSpPr>
        <p:spPr>
          <a:xfrm>
            <a:off x="792961" y="4644497"/>
            <a:ext cx="3042192" cy="462439"/>
          </a:xfrm>
        </p:spPr>
        <p:txBody>
          <a:bodyPr/>
          <a:lstStyle/>
          <a:p>
            <a:pPr>
              <a:buFont typeface="Wingdings" panose="05000000000000000000" pitchFamily="2" charset="2"/>
              <a:buChar char="q"/>
            </a:pPr>
            <a:r>
              <a:rPr lang="en-GB" dirty="0"/>
              <a:t>Boundary conduction</a:t>
            </a:r>
          </a:p>
        </p:txBody>
      </p:sp>
      <p:pic>
        <p:nvPicPr>
          <p:cNvPr id="5" name="Picture 4">
            <a:extLst>
              <a:ext uri="{FF2B5EF4-FFF2-40B4-BE49-F238E27FC236}">
                <a16:creationId xmlns:a16="http://schemas.microsoft.com/office/drawing/2014/main" id="{D31602C6-646D-B400-15A5-4C5498167662}"/>
              </a:ext>
            </a:extLst>
          </p:cNvPr>
          <p:cNvPicPr>
            <a:picLocks noChangeAspect="1"/>
          </p:cNvPicPr>
          <p:nvPr/>
        </p:nvPicPr>
        <p:blipFill>
          <a:blip r:embed="rId3"/>
          <a:stretch>
            <a:fillRect/>
          </a:stretch>
        </p:blipFill>
        <p:spPr>
          <a:xfrm>
            <a:off x="5896250" y="2028460"/>
            <a:ext cx="5823698" cy="4342663"/>
          </a:xfrm>
          <a:prstGeom prst="rect">
            <a:avLst/>
          </a:prstGeom>
        </p:spPr>
      </p:pic>
      <p:sp>
        <p:nvSpPr>
          <p:cNvPr id="12" name="Content Placeholder 2">
            <a:extLst>
              <a:ext uri="{FF2B5EF4-FFF2-40B4-BE49-F238E27FC236}">
                <a16:creationId xmlns:a16="http://schemas.microsoft.com/office/drawing/2014/main" id="{AD99804D-DADC-87DE-5CDB-7A5FC7CC055D}"/>
              </a:ext>
            </a:extLst>
          </p:cNvPr>
          <p:cNvSpPr txBox="1">
            <a:spLocks/>
          </p:cNvSpPr>
          <p:nvPr/>
        </p:nvSpPr>
        <p:spPr>
          <a:xfrm>
            <a:off x="793707" y="2017070"/>
            <a:ext cx="3823267" cy="1089713"/>
          </a:xfrm>
          <a:prstGeom prst="rect">
            <a:avLst/>
          </a:prstGeom>
        </p:spPr>
        <p:txBody>
          <a:bodyPr vert="horz" lIns="91440" tIns="45720" rIns="91440" bIns="45720" rtlCol="0">
            <a:normAutofit fontScale="925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a:buFont typeface="Wingdings" panose="05000000000000000000" pitchFamily="2" charset="2"/>
              <a:buChar char="q"/>
            </a:pPr>
            <a:r>
              <a:rPr lang="en-GB" dirty="0"/>
              <a:t>1D heat conduction equation for steady-state conduction and no internal heat generation</a:t>
            </a:r>
          </a:p>
          <a:p>
            <a:endParaRPr lang="en-GB" dirty="0"/>
          </a:p>
          <a:p>
            <a:endParaRPr lang="en-GB"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D1A7A74-3C0B-4439-EE11-B0AE31D28BB4}"/>
                  </a:ext>
                </a:extLst>
              </p:cNvPr>
              <p:cNvSpPr txBox="1"/>
              <p:nvPr/>
            </p:nvSpPr>
            <p:spPr>
              <a:xfrm>
                <a:off x="1711271" y="3781744"/>
                <a:ext cx="1429717" cy="6743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smtClean="0">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𝑘</m:t>
                          </m:r>
                        </m:e>
                        <m:sub>
                          <m:r>
                            <a:rPr lang="en-GB" i="1">
                              <a:solidFill>
                                <a:schemeClr val="tx1"/>
                              </a:solidFill>
                              <a:latin typeface="Cambria Math" panose="02040503050406030204" pitchFamily="18" charset="0"/>
                            </a:rPr>
                            <m:t>𝑡</m:t>
                          </m:r>
                        </m:sub>
                      </m:sSub>
                      <m:r>
                        <a:rPr lang="en-GB" i="0">
                          <a:solidFill>
                            <a:schemeClr val="tx1"/>
                          </a:solidFill>
                          <a:latin typeface="Cambria Math" panose="02040503050406030204" pitchFamily="18" charset="0"/>
                        </a:rPr>
                        <m:t>=</m:t>
                      </m:r>
                      <m:f>
                        <m:fPr>
                          <m:ctrlPr>
                            <a:rPr lang="en-GB" i="1">
                              <a:solidFill>
                                <a:schemeClr val="tx1"/>
                              </a:solidFill>
                              <a:latin typeface="Cambria Math" panose="02040503050406030204" pitchFamily="18" charset="0"/>
                            </a:rPr>
                          </m:ctrlPr>
                        </m:fPr>
                        <m:num>
                          <m:r>
                            <m:rPr>
                              <m:sty m:val="p"/>
                            </m:rPr>
                            <a:rPr lang="en-GB" i="0">
                              <a:solidFill>
                                <a:schemeClr val="tx1"/>
                              </a:solidFill>
                              <a:latin typeface="Cambria Math" panose="02040503050406030204" pitchFamily="18" charset="0"/>
                            </a:rPr>
                            <m:t>ρ</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𝑣</m:t>
                              </m:r>
                            </m:e>
                            <m:sub>
                              <m:r>
                                <a:rPr lang="en-GB" i="1">
                                  <a:solidFill>
                                    <a:schemeClr val="tx1"/>
                                  </a:solidFill>
                                  <a:latin typeface="Cambria Math" panose="02040503050406030204" pitchFamily="18" charset="0"/>
                                </a:rPr>
                                <m:t>𝑡</m:t>
                              </m:r>
                            </m:sub>
                          </m:sSub>
                          <m:r>
                            <a:rPr lang="en-GB" i="0">
                              <a:solidFill>
                                <a:schemeClr val="tx1"/>
                              </a:solidFill>
                              <a:latin typeface="Cambria Math" panose="02040503050406030204" pitchFamily="18" charset="0"/>
                            </a:rPr>
                            <m:t> </m:t>
                          </m:r>
                          <m:r>
                            <m:rPr>
                              <m:sty m:val="p"/>
                            </m:rPr>
                            <a:rPr lang="en-GB" i="0">
                              <a:solidFill>
                                <a:schemeClr val="tx1"/>
                              </a:solidFill>
                              <a:latin typeface="Cambria Math" panose="02040503050406030204" pitchFamily="18" charset="0"/>
                            </a:rPr>
                            <m:t>Γ</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𝑐</m:t>
                              </m:r>
                            </m:e>
                            <m:sub>
                              <m:r>
                                <a:rPr lang="en-GB" i="1">
                                  <a:solidFill>
                                    <a:schemeClr val="tx1"/>
                                  </a:solidFill>
                                  <a:latin typeface="Cambria Math" panose="02040503050406030204" pitchFamily="18" charset="0"/>
                                </a:rPr>
                                <m:t>𝑣</m:t>
                              </m:r>
                            </m:sub>
                          </m:sSub>
                        </m:num>
                        <m:den>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𝑃</m:t>
                              </m:r>
                            </m:e>
                            <m:sub>
                              <m:r>
                                <a:rPr lang="en-GB" i="1">
                                  <a:solidFill>
                                    <a:schemeClr val="tx1"/>
                                  </a:solidFill>
                                  <a:latin typeface="Cambria Math" panose="02040503050406030204" pitchFamily="18" charset="0"/>
                                </a:rPr>
                                <m:t>𝑟</m:t>
                              </m:r>
                            </m:sub>
                          </m:sSub>
                        </m:den>
                      </m:f>
                    </m:oMath>
                  </m:oMathPara>
                </a14:m>
                <a:endParaRPr lang="en-GB" dirty="0">
                  <a:solidFill>
                    <a:schemeClr val="tx1"/>
                  </a:solidFill>
                </a:endParaRPr>
              </a:p>
            </p:txBody>
          </p:sp>
        </mc:Choice>
        <mc:Fallback xmlns="">
          <p:sp>
            <p:nvSpPr>
              <p:cNvPr id="17" name="TextBox 16">
                <a:extLst>
                  <a:ext uri="{FF2B5EF4-FFF2-40B4-BE49-F238E27FC236}">
                    <a16:creationId xmlns:a16="http://schemas.microsoft.com/office/drawing/2014/main" id="{CD1A7A74-3C0B-4439-EE11-B0AE31D28BB4}"/>
                  </a:ext>
                </a:extLst>
              </p:cNvPr>
              <p:cNvSpPr txBox="1">
                <a:spLocks noRot="1" noChangeAspect="1" noMove="1" noResize="1" noEditPoints="1" noAdjustHandles="1" noChangeArrowheads="1" noChangeShapeType="1" noTextEdit="1"/>
              </p:cNvSpPr>
              <p:nvPr/>
            </p:nvSpPr>
            <p:spPr>
              <a:xfrm>
                <a:off x="1711271" y="3781744"/>
                <a:ext cx="1429717" cy="674393"/>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B18433A-761D-84B2-0878-948E523510CA}"/>
                  </a:ext>
                </a:extLst>
              </p:cNvPr>
              <p:cNvSpPr txBox="1"/>
              <p:nvPr/>
            </p:nvSpPr>
            <p:spPr>
              <a:xfrm>
                <a:off x="1170552" y="2933507"/>
                <a:ext cx="2511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smtClean="0">
                              <a:solidFill>
                                <a:srgbClr val="836967"/>
                              </a:solidFill>
                              <a:latin typeface="Cambria Math" panose="02040503050406030204" pitchFamily="18" charset="0"/>
                            </a:rPr>
                          </m:ctrlPr>
                        </m:sSubPr>
                        <m:e>
                          <m:r>
                            <a:rPr lang="en-GB" i="1">
                              <a:latin typeface="Cambria Math" panose="02040503050406030204" pitchFamily="18" charset="0"/>
                            </a:rPr>
                            <m:t>𝑄</m:t>
                          </m:r>
                        </m:e>
                        <m:sub>
                          <m:r>
                            <a:rPr lang="en-GB" i="1">
                              <a:latin typeface="Cambria Math" panose="02040503050406030204" pitchFamily="18" charset="0"/>
                            </a:rPr>
                            <m:t>𝑐𝑜𝑛𝑑</m:t>
                          </m:r>
                        </m:sub>
                      </m:sSub>
                      <m:r>
                        <a:rPr lang="en-GB" i="0">
                          <a:latin typeface="Cambria Math" panose="02040503050406030204" pitchFamily="18" charset="0"/>
                        </a:rPr>
                        <m:t>=</m:t>
                      </m:r>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𝑘</m:t>
                          </m:r>
                        </m:e>
                        <m:sub>
                          <m:r>
                            <a:rPr lang="en-GB" i="1">
                              <a:latin typeface="Cambria Math" panose="02040503050406030204" pitchFamily="18" charset="0"/>
                            </a:rPr>
                            <m:t>𝑡</m:t>
                          </m:r>
                        </m:sub>
                      </m:sSub>
                      <m:r>
                        <m:rPr>
                          <m:sty m:val="p"/>
                        </m:rPr>
                        <a:rPr lang="en-GB" i="0">
                          <a:latin typeface="Cambria Math" panose="02040503050406030204" pitchFamily="18" charset="0"/>
                        </a:rPr>
                        <m:t>∇</m:t>
                      </m:r>
                      <m:r>
                        <a:rPr lang="en-GB" i="1">
                          <a:latin typeface="Cambria Math" panose="02040503050406030204" pitchFamily="18" charset="0"/>
                        </a:rPr>
                        <m:t>𝑇</m:t>
                      </m:r>
                    </m:oMath>
                  </m:oMathPara>
                </a14:m>
                <a:endParaRPr lang="en-GB" dirty="0"/>
              </a:p>
            </p:txBody>
          </p:sp>
        </mc:Choice>
        <mc:Fallback xmlns="">
          <p:sp>
            <p:nvSpPr>
              <p:cNvPr id="18" name="TextBox 17">
                <a:extLst>
                  <a:ext uri="{FF2B5EF4-FFF2-40B4-BE49-F238E27FC236}">
                    <a16:creationId xmlns:a16="http://schemas.microsoft.com/office/drawing/2014/main" id="{4B18433A-761D-84B2-0878-948E523510CA}"/>
                  </a:ext>
                </a:extLst>
              </p:cNvPr>
              <p:cNvSpPr txBox="1">
                <a:spLocks noRot="1" noChangeAspect="1" noMove="1" noResize="1" noEditPoints="1" noAdjustHandles="1" noChangeArrowheads="1" noChangeShapeType="1" noTextEdit="1"/>
              </p:cNvSpPr>
              <p:nvPr/>
            </p:nvSpPr>
            <p:spPr>
              <a:xfrm>
                <a:off x="1170552" y="2933507"/>
                <a:ext cx="2511156" cy="369332"/>
              </a:xfrm>
              <a:prstGeom prst="rect">
                <a:avLst/>
              </a:prstGeom>
              <a:blipFill>
                <a:blip r:embed="rId5"/>
                <a:stretch>
                  <a:fillRect b="-983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0B5E2FC-0836-3215-C9E2-39FFE5EE107F}"/>
                  </a:ext>
                </a:extLst>
              </p:cNvPr>
              <p:cNvSpPr txBox="1"/>
              <p:nvPr/>
            </p:nvSpPr>
            <p:spPr>
              <a:xfrm>
                <a:off x="1705793" y="5117636"/>
                <a:ext cx="2193423" cy="369332"/>
              </a:xfrm>
              <a:prstGeom prst="rect">
                <a:avLst/>
              </a:prstGeom>
              <a:noFill/>
            </p:spPr>
            <p:txBody>
              <a:bodyPr wrap="square">
                <a:spAutoFit/>
              </a:bodyPr>
              <a:lstStyle/>
              <a:p>
                <a14:m>
                  <m:oMath xmlns:m="http://schemas.openxmlformats.org/officeDocument/2006/math">
                    <m:r>
                      <a:rPr lang="en-GB" b="0" i="1" smtClean="0">
                        <a:solidFill>
                          <a:schemeClr val="tx1"/>
                        </a:solidFill>
                        <a:latin typeface="Cambria Math" panose="02040503050406030204" pitchFamily="18" charset="0"/>
                        <a:ea typeface="Cambria Math" panose="02040503050406030204" pitchFamily="18" charset="0"/>
                      </a:rPr>
                      <m:t>𝑇</m:t>
                    </m:r>
                    <m:r>
                      <a:rPr lang="en-GB" b="0" i="1" smtClean="0">
                        <a:solidFill>
                          <a:schemeClr val="tx1"/>
                        </a:solidFill>
                        <a:latin typeface="Cambria Math" panose="02040503050406030204" pitchFamily="18" charset="0"/>
                        <a:ea typeface="Cambria Math" panose="02040503050406030204" pitchFamily="18" charset="0"/>
                      </a:rPr>
                      <m:t>(</m:t>
                    </m:r>
                    <m:sSub>
                      <m:sSubPr>
                        <m:ctrlPr>
                          <a:rPr lang="en-GB" b="0" i="1" smtClean="0">
                            <a:solidFill>
                              <a:schemeClr val="tx1"/>
                            </a:solidFill>
                            <a:latin typeface="Cambria Math" panose="02040503050406030204" pitchFamily="18" charset="0"/>
                            <a:ea typeface="Cambria Math" panose="02040503050406030204" pitchFamily="18" charset="0"/>
                          </a:rPr>
                        </m:ctrlPr>
                      </m:sSubPr>
                      <m:e>
                        <m:r>
                          <a:rPr lang="en-GB" b="0" i="1" smtClean="0">
                            <a:solidFill>
                              <a:schemeClr val="tx1"/>
                            </a:solidFill>
                            <a:latin typeface="Cambria Math" panose="02040503050406030204" pitchFamily="18" charset="0"/>
                            <a:ea typeface="Cambria Math" panose="02040503050406030204" pitchFamily="18" charset="0"/>
                          </a:rPr>
                          <m:t>𝑅</m:t>
                        </m:r>
                      </m:e>
                      <m:sub>
                        <m:r>
                          <a:rPr lang="en-GB" b="0" i="1" smtClean="0">
                            <a:solidFill>
                              <a:schemeClr val="tx1"/>
                            </a:solidFill>
                            <a:latin typeface="Cambria Math" panose="02040503050406030204" pitchFamily="18" charset="0"/>
                            <a:ea typeface="Cambria Math" panose="02040503050406030204" pitchFamily="18" charset="0"/>
                          </a:rPr>
                          <m:t>𝑟𝑖𝑚</m:t>
                        </m:r>
                      </m:sub>
                    </m:sSub>
                    <m:r>
                      <a:rPr lang="en-GB" b="0" i="1" smtClean="0">
                        <a:solidFill>
                          <a:schemeClr val="tx1"/>
                        </a:solidFill>
                        <a:latin typeface="Cambria Math" panose="02040503050406030204" pitchFamily="18" charset="0"/>
                        <a:ea typeface="Cambria Math" panose="02040503050406030204" pitchFamily="18" charset="0"/>
                      </a:rPr>
                      <m:t>)</m:t>
                    </m:r>
                  </m:oMath>
                </a14:m>
                <a:r>
                  <a:rPr lang="en-GB" dirty="0">
                    <a:solidFill>
                      <a:schemeClr val="tx1"/>
                    </a:solidFill>
                    <a:latin typeface="Cambria Math" panose="02040503050406030204" pitchFamily="18" charset="0"/>
                    <a:ea typeface="Cambria Math" panose="02040503050406030204" pitchFamily="18" charset="0"/>
                  </a:rPr>
                  <a:t> = 1500K</a:t>
                </a:r>
              </a:p>
            </p:txBody>
          </p:sp>
        </mc:Choice>
        <mc:Fallback xmlns="">
          <p:sp>
            <p:nvSpPr>
              <p:cNvPr id="19" name="TextBox 18">
                <a:extLst>
                  <a:ext uri="{FF2B5EF4-FFF2-40B4-BE49-F238E27FC236}">
                    <a16:creationId xmlns:a16="http://schemas.microsoft.com/office/drawing/2014/main" id="{50B5E2FC-0836-3215-C9E2-39FFE5EE107F}"/>
                  </a:ext>
                </a:extLst>
              </p:cNvPr>
              <p:cNvSpPr txBox="1">
                <a:spLocks noRot="1" noChangeAspect="1" noMove="1" noResize="1" noEditPoints="1" noAdjustHandles="1" noChangeArrowheads="1" noChangeShapeType="1" noTextEdit="1"/>
              </p:cNvSpPr>
              <p:nvPr/>
            </p:nvSpPr>
            <p:spPr>
              <a:xfrm>
                <a:off x="1705793" y="5117636"/>
                <a:ext cx="2193423" cy="369332"/>
              </a:xfrm>
              <a:prstGeom prst="rect">
                <a:avLst/>
              </a:prstGeom>
              <a:blipFill>
                <a:blip r:embed="rId6"/>
                <a:stretch>
                  <a:fillRect t="-11667" b="-25000"/>
                </a:stretch>
              </a:blipFill>
            </p:spPr>
            <p:txBody>
              <a:bodyPr/>
              <a:lstStyle/>
              <a:p>
                <a:r>
                  <a:rPr lang="en-GB">
                    <a:noFill/>
                  </a:rPr>
                  <a:t> </a:t>
                </a:r>
              </a:p>
            </p:txBody>
          </p:sp>
        </mc:Fallback>
      </mc:AlternateContent>
      <p:sp>
        <p:nvSpPr>
          <p:cNvPr id="20" name="Content Placeholder 2">
            <a:extLst>
              <a:ext uri="{FF2B5EF4-FFF2-40B4-BE49-F238E27FC236}">
                <a16:creationId xmlns:a16="http://schemas.microsoft.com/office/drawing/2014/main" id="{4F8595F9-650E-EF9F-5BBA-77B90E935C07}"/>
              </a:ext>
            </a:extLst>
          </p:cNvPr>
          <p:cNvSpPr txBox="1">
            <a:spLocks/>
          </p:cNvSpPr>
          <p:nvPr/>
        </p:nvSpPr>
        <p:spPr>
          <a:xfrm>
            <a:off x="792961" y="3429000"/>
            <a:ext cx="3302644" cy="369332"/>
          </a:xfrm>
          <a:prstGeom prst="rect">
            <a:avLst/>
          </a:prstGeom>
        </p:spPr>
        <p:txBody>
          <a:bodyPr vert="horz" lIns="91440" tIns="45720" rIns="91440" bIns="45720" rtlCol="0">
            <a:normAutofit lnSpcReduction="1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a:buFont typeface="Wingdings" panose="05000000000000000000" pitchFamily="2" charset="2"/>
              <a:buChar char="q"/>
            </a:pPr>
            <a:r>
              <a:rPr lang="en-GB" dirty="0"/>
              <a:t>Thermal conductivity</a:t>
            </a:r>
          </a:p>
        </p:txBody>
      </p:sp>
      <p:sp>
        <p:nvSpPr>
          <p:cNvPr id="21" name="Content Placeholder 2">
            <a:extLst>
              <a:ext uri="{FF2B5EF4-FFF2-40B4-BE49-F238E27FC236}">
                <a16:creationId xmlns:a16="http://schemas.microsoft.com/office/drawing/2014/main" id="{E4BCD31D-98F6-B47E-7A26-CF4DA65F73CE}"/>
              </a:ext>
            </a:extLst>
          </p:cNvPr>
          <p:cNvSpPr txBox="1">
            <a:spLocks/>
          </p:cNvSpPr>
          <p:nvPr/>
        </p:nvSpPr>
        <p:spPr>
          <a:xfrm>
            <a:off x="792961" y="5608726"/>
            <a:ext cx="3042192" cy="688749"/>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a:buFont typeface="Wingdings" panose="05000000000000000000" pitchFamily="2" charset="2"/>
              <a:buChar char="q"/>
            </a:pPr>
            <a:r>
              <a:rPr lang="en-GB" dirty="0"/>
              <a:t>Prandtl number  = 1</a:t>
            </a:r>
          </a:p>
        </p:txBody>
      </p:sp>
    </p:spTree>
    <p:extLst>
      <p:ext uri="{BB962C8B-B14F-4D97-AF65-F5344CB8AC3E}">
        <p14:creationId xmlns:p14="http://schemas.microsoft.com/office/powerpoint/2010/main" val="4037647707"/>
      </p:ext>
    </p:extLst>
  </p:cSld>
  <p:clrMapOvr>
    <a:masterClrMapping/>
  </p:clrMapOvr>
  <mc:AlternateContent xmlns:mc="http://schemas.openxmlformats.org/markup-compatibility/2006" xmlns:p14="http://schemas.microsoft.com/office/powerpoint/2010/main">
    <mc:Choice Requires="p14">
      <p:transition spd="slow" p14:dur="2000" advTm="69322"/>
    </mc:Choice>
    <mc:Fallback xmlns="">
      <p:transition spd="slow" advTm="69322"/>
    </mc:Fallback>
  </mc:AlternateContent>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11363</TotalTime>
  <Words>11477</Words>
  <Application>Microsoft Office PowerPoint</Application>
  <PresentationFormat>Widescreen</PresentationFormat>
  <Paragraphs>750</Paragraphs>
  <Slides>77</Slides>
  <Notes>39</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77</vt:i4>
      </vt:variant>
    </vt:vector>
  </HeadingPairs>
  <TitlesOfParts>
    <vt:vector size="88" baseType="lpstr">
      <vt:lpstr>Arial</vt:lpstr>
      <vt:lpstr>Calibri</vt:lpstr>
      <vt:lpstr>Cambria Math</vt:lpstr>
      <vt:lpstr>Corbel</vt:lpstr>
      <vt:lpstr>inherit</vt:lpstr>
      <vt:lpstr>Segoe UI</vt:lpstr>
      <vt:lpstr>Söhne</vt:lpstr>
      <vt:lpstr>Times New Roman</vt:lpstr>
      <vt:lpstr>Wingdings</vt:lpstr>
      <vt:lpstr>Basis</vt:lpstr>
      <vt:lpstr>Bitmap Image</vt:lpstr>
      <vt:lpstr>Structural Effects of Metallicity on Circumstellar Discs</vt:lpstr>
      <vt:lpstr>Aim</vt:lpstr>
      <vt:lpstr>Presentation Outline</vt:lpstr>
      <vt:lpstr>Dusty disc Background </vt:lpstr>
      <vt:lpstr>Gaseous disc Background </vt:lpstr>
      <vt:lpstr>Flared Disc: Dullemond Model </vt:lpstr>
      <vt:lpstr>Dust evaporation and disc inner rim </vt:lpstr>
      <vt:lpstr>Viscous accretion</vt:lpstr>
      <vt:lpstr>Thermal conduction</vt:lpstr>
      <vt:lpstr>Heating term</vt:lpstr>
      <vt:lpstr>Results</vt:lpstr>
      <vt:lpstr>Radiative Transport</vt:lpstr>
      <vt:lpstr>Equilibrium temperature</vt:lpstr>
      <vt:lpstr>Revised Puffed Rim</vt:lpstr>
      <vt:lpstr>Results</vt:lpstr>
      <vt:lpstr>Flaring Disc</vt:lpstr>
      <vt:lpstr>Caveats</vt:lpstr>
      <vt:lpstr>Conclusion</vt:lpstr>
      <vt:lpstr>Thank you for listening</vt:lpstr>
      <vt:lpstr>PowerPoint Presentation</vt:lpstr>
      <vt:lpstr>Interstellar dust</vt:lpstr>
      <vt:lpstr>Temperature Profile</vt:lpstr>
      <vt:lpstr>Temperature Profile</vt:lpstr>
      <vt:lpstr>Data sets</vt:lpstr>
      <vt:lpstr>SED</vt:lpstr>
      <vt:lpstr>Uncertainty in gaseous disc</vt:lpstr>
      <vt:lpstr>Planck Mean opacity</vt:lpstr>
      <vt:lpstr>Equilibrium temperature</vt:lpstr>
      <vt:lpstr>Chemical equilibrium (K)</vt:lpstr>
      <vt:lpstr>Increase in Metallicity increases dust-to-gas ratio</vt:lpstr>
      <vt:lpstr>Sublimation Radius</vt:lpstr>
      <vt:lpstr>PowerPoint Presentation</vt:lpstr>
      <vt:lpstr>PowerPoint Presentation</vt:lpstr>
      <vt:lpstr>Limitation      </vt:lpstr>
      <vt:lpstr>Limitation</vt:lpstr>
      <vt:lpstr>Finite difference</vt:lpstr>
      <vt:lpstr>PowerPoint Presentation</vt:lpstr>
      <vt:lpstr>Structure of the disc</vt:lpstr>
      <vt:lpstr>Presentation Outline</vt:lpstr>
      <vt:lpstr>Optical depth </vt:lpstr>
      <vt:lpstr>Limitation</vt:lpstr>
      <vt:lpstr>PowerPoint Presentation</vt:lpstr>
      <vt:lpstr>Structure of the disc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Frequency dependent opacities</vt:lpstr>
      <vt:lpstr>PowerPoint Presentation</vt:lpstr>
      <vt:lpstr>Shadowing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Abinash Dhakal</dc:creator>
  <cp:lastModifiedBy>Abinash Dhakal</cp:lastModifiedBy>
  <cp:revision>66</cp:revision>
  <dcterms:created xsi:type="dcterms:W3CDTF">2022-12-30T14:49:20Z</dcterms:created>
  <dcterms:modified xsi:type="dcterms:W3CDTF">2023-01-26T18:44:51Z</dcterms:modified>
</cp:coreProperties>
</file>