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73" r:id="rId3"/>
    <p:sldId id="269" r:id="rId4"/>
    <p:sldId id="267" r:id="rId5"/>
    <p:sldId id="266" r:id="rId6"/>
    <p:sldId id="268" r:id="rId7"/>
    <p:sldId id="275" r:id="rId8"/>
    <p:sldId id="272" r:id="rId9"/>
    <p:sldId id="263" r:id="rId10"/>
    <p:sldId id="274" r:id="rId11"/>
    <p:sldId id="262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096"/>
    <a:srgbClr val="83CCD4"/>
    <a:srgbClr val="84CD8C"/>
    <a:srgbClr val="50B7D7"/>
    <a:srgbClr val="FFFFFF"/>
    <a:srgbClr val="72C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AEA5A-AF62-4A7E-BEBB-A657440671E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D0952D-FDEF-4171-95F1-A13FF240C8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Weekend dip isn’t a concern but should be monitored.</a:t>
          </a:r>
          <a:endParaRPr lang="en-US"/>
        </a:p>
      </dgm:t>
    </dgm:pt>
    <dgm:pt modelId="{0266DA46-7E16-4084-9E5C-068533E4A928}" type="parTrans" cxnId="{58B16713-5579-4F98-B53B-6AF3C2BD8AEE}">
      <dgm:prSet/>
      <dgm:spPr/>
      <dgm:t>
        <a:bodyPr/>
        <a:lstStyle/>
        <a:p>
          <a:endParaRPr lang="en-US"/>
        </a:p>
      </dgm:t>
    </dgm:pt>
    <dgm:pt modelId="{AD17C9E1-29A9-4055-9B72-AAB09503FF3F}" type="sibTrans" cxnId="{58B16713-5579-4F98-B53B-6AF3C2BD8AEE}">
      <dgm:prSet/>
      <dgm:spPr/>
      <dgm:t>
        <a:bodyPr/>
        <a:lstStyle/>
        <a:p>
          <a:endParaRPr lang="en-US"/>
        </a:p>
      </dgm:t>
    </dgm:pt>
    <dgm:pt modelId="{94860845-10F2-4679-89B1-27CCC233BD8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Test improvements to basket functionality on mobile.</a:t>
          </a:r>
          <a:endParaRPr lang="en-US" dirty="0"/>
        </a:p>
      </dgm:t>
    </dgm:pt>
    <dgm:pt modelId="{D05AD1A1-C147-4590-BEE9-63D59E649AB3}" type="parTrans" cxnId="{84186F73-B718-4CC7-A6E2-B5C72EBEE19D}">
      <dgm:prSet/>
      <dgm:spPr/>
      <dgm:t>
        <a:bodyPr/>
        <a:lstStyle/>
        <a:p>
          <a:endParaRPr lang="en-US"/>
        </a:p>
      </dgm:t>
    </dgm:pt>
    <dgm:pt modelId="{D4518A2E-990B-40A7-9A69-D2E6816AB7D3}" type="sibTrans" cxnId="{84186F73-B718-4CC7-A6E2-B5C72EBEE19D}">
      <dgm:prSet/>
      <dgm:spPr/>
      <dgm:t>
        <a:bodyPr/>
        <a:lstStyle/>
        <a:p>
          <a:endParaRPr lang="en-US"/>
        </a:p>
      </dgm:t>
    </dgm:pt>
    <dgm:pt modelId="{5238B528-3DFB-47AE-91A4-BF5B50C0B4A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Test improvements to checkout process.</a:t>
          </a:r>
          <a:endParaRPr lang="en-US"/>
        </a:p>
      </dgm:t>
    </dgm:pt>
    <dgm:pt modelId="{3E4C28E4-F4E7-40E6-8D0E-291475BF9B5D}" type="parTrans" cxnId="{BA35A4F7-EFC7-4B34-8379-278E0B7FBB14}">
      <dgm:prSet/>
      <dgm:spPr/>
      <dgm:t>
        <a:bodyPr/>
        <a:lstStyle/>
        <a:p>
          <a:endParaRPr lang="en-US"/>
        </a:p>
      </dgm:t>
    </dgm:pt>
    <dgm:pt modelId="{60FE081E-A926-45F2-9964-57D2AB3993CC}" type="sibTrans" cxnId="{BA35A4F7-EFC7-4B34-8379-278E0B7FBB14}">
      <dgm:prSet/>
      <dgm:spPr/>
      <dgm:t>
        <a:bodyPr/>
        <a:lstStyle/>
        <a:p>
          <a:endParaRPr lang="en-US"/>
        </a:p>
      </dgm:t>
    </dgm:pt>
    <dgm:pt modelId="{40111C2D-7C35-4C79-AE5F-EEBAC397E9B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Test marketing and promotions timing.</a:t>
          </a:r>
          <a:endParaRPr lang="en-US"/>
        </a:p>
      </dgm:t>
    </dgm:pt>
    <dgm:pt modelId="{20A643E6-2B1C-4F2C-BB43-07240DD8E7C5}" type="parTrans" cxnId="{87435139-BD96-400F-85B0-F36D6519B008}">
      <dgm:prSet/>
      <dgm:spPr/>
      <dgm:t>
        <a:bodyPr/>
        <a:lstStyle/>
        <a:p>
          <a:endParaRPr lang="en-US"/>
        </a:p>
      </dgm:t>
    </dgm:pt>
    <dgm:pt modelId="{E5CA5E4A-F130-44D1-BA7E-A7932FCE91E4}" type="sibTrans" cxnId="{87435139-BD96-400F-85B0-F36D6519B008}">
      <dgm:prSet/>
      <dgm:spPr/>
      <dgm:t>
        <a:bodyPr/>
        <a:lstStyle/>
        <a:p>
          <a:endParaRPr lang="en-US"/>
        </a:p>
      </dgm:t>
    </dgm:pt>
    <dgm:pt modelId="{D1DA09B6-6CBA-4AE6-A992-52FA80370166}" type="pres">
      <dgm:prSet presAssocID="{4C0AEA5A-AF62-4A7E-BEBB-A657440671E8}" presName="root" presStyleCnt="0">
        <dgm:presLayoutVars>
          <dgm:dir/>
          <dgm:resizeHandles val="exact"/>
        </dgm:presLayoutVars>
      </dgm:prSet>
      <dgm:spPr/>
    </dgm:pt>
    <dgm:pt modelId="{29F671F9-0768-4800-956C-7DAB7B5D76F4}" type="pres">
      <dgm:prSet presAssocID="{2DD0952D-FDEF-4171-95F1-A13FF240C8B9}" presName="compNode" presStyleCnt="0"/>
      <dgm:spPr/>
    </dgm:pt>
    <dgm:pt modelId="{ECF9839E-9D80-445E-B29E-8975A362C09B}" type="pres">
      <dgm:prSet presAssocID="{2DD0952D-FDEF-4171-95F1-A13FF240C8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90C96746-0592-46EE-8540-1D1162A45248}" type="pres">
      <dgm:prSet presAssocID="{2DD0952D-FDEF-4171-95F1-A13FF240C8B9}" presName="spaceRect" presStyleCnt="0"/>
      <dgm:spPr/>
    </dgm:pt>
    <dgm:pt modelId="{713DF2A2-D2AC-48D7-92D6-2872D4D19E44}" type="pres">
      <dgm:prSet presAssocID="{2DD0952D-FDEF-4171-95F1-A13FF240C8B9}" presName="textRect" presStyleLbl="revTx" presStyleIdx="0" presStyleCnt="4">
        <dgm:presLayoutVars>
          <dgm:chMax val="1"/>
          <dgm:chPref val="1"/>
        </dgm:presLayoutVars>
      </dgm:prSet>
      <dgm:spPr/>
    </dgm:pt>
    <dgm:pt modelId="{F760038E-E226-4FA6-B4F0-8BB515A95037}" type="pres">
      <dgm:prSet presAssocID="{AD17C9E1-29A9-4055-9B72-AAB09503FF3F}" presName="sibTrans" presStyleCnt="0"/>
      <dgm:spPr/>
    </dgm:pt>
    <dgm:pt modelId="{A3F1CD92-E00B-45CC-B8D0-2D3FDB8DF41A}" type="pres">
      <dgm:prSet presAssocID="{94860845-10F2-4679-89B1-27CCC233BD89}" presName="compNode" presStyleCnt="0"/>
      <dgm:spPr/>
    </dgm:pt>
    <dgm:pt modelId="{8F336EEF-0977-4180-8F37-05CF6C2708EC}" type="pres">
      <dgm:prSet presAssocID="{94860845-10F2-4679-89B1-27CCC233BD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44A1C422-E0FA-4EE3-A8D1-20E48ACCE757}" type="pres">
      <dgm:prSet presAssocID="{94860845-10F2-4679-89B1-27CCC233BD89}" presName="spaceRect" presStyleCnt="0"/>
      <dgm:spPr/>
    </dgm:pt>
    <dgm:pt modelId="{CDE5E5EE-C1A9-4472-9CEC-D5A4198A572E}" type="pres">
      <dgm:prSet presAssocID="{94860845-10F2-4679-89B1-27CCC233BD89}" presName="textRect" presStyleLbl="revTx" presStyleIdx="1" presStyleCnt="4">
        <dgm:presLayoutVars>
          <dgm:chMax val="1"/>
          <dgm:chPref val="1"/>
        </dgm:presLayoutVars>
      </dgm:prSet>
      <dgm:spPr/>
    </dgm:pt>
    <dgm:pt modelId="{6F4584A5-A04F-463B-B9EE-21363BA5A752}" type="pres">
      <dgm:prSet presAssocID="{D4518A2E-990B-40A7-9A69-D2E6816AB7D3}" presName="sibTrans" presStyleCnt="0"/>
      <dgm:spPr/>
    </dgm:pt>
    <dgm:pt modelId="{12A3944D-C06E-48A3-92DA-30EE0468E498}" type="pres">
      <dgm:prSet presAssocID="{5238B528-3DFB-47AE-91A4-BF5B50C0B4A7}" presName="compNode" presStyleCnt="0"/>
      <dgm:spPr/>
    </dgm:pt>
    <dgm:pt modelId="{17EB785D-F893-4E2F-B020-D0EA3E964084}" type="pres">
      <dgm:prSet presAssocID="{5238B528-3DFB-47AE-91A4-BF5B50C0B4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6BBCC11-656A-4BF0-BEB2-1D0C7BDC0659}" type="pres">
      <dgm:prSet presAssocID="{5238B528-3DFB-47AE-91A4-BF5B50C0B4A7}" presName="spaceRect" presStyleCnt="0"/>
      <dgm:spPr/>
    </dgm:pt>
    <dgm:pt modelId="{BA51AE36-3F56-45A1-A464-B595B41A6B93}" type="pres">
      <dgm:prSet presAssocID="{5238B528-3DFB-47AE-91A4-BF5B50C0B4A7}" presName="textRect" presStyleLbl="revTx" presStyleIdx="2" presStyleCnt="4">
        <dgm:presLayoutVars>
          <dgm:chMax val="1"/>
          <dgm:chPref val="1"/>
        </dgm:presLayoutVars>
      </dgm:prSet>
      <dgm:spPr/>
    </dgm:pt>
    <dgm:pt modelId="{52D7EA23-16D4-497B-A7C6-19A72A193BA7}" type="pres">
      <dgm:prSet presAssocID="{60FE081E-A926-45F2-9964-57D2AB3993CC}" presName="sibTrans" presStyleCnt="0"/>
      <dgm:spPr/>
    </dgm:pt>
    <dgm:pt modelId="{61826396-2F88-401E-BC57-84B564C57DE8}" type="pres">
      <dgm:prSet presAssocID="{40111C2D-7C35-4C79-AE5F-EEBAC397E9B1}" presName="compNode" presStyleCnt="0"/>
      <dgm:spPr/>
    </dgm:pt>
    <dgm:pt modelId="{2B52FC65-5403-4BE9-964A-FD58F43D4CEA}" type="pres">
      <dgm:prSet presAssocID="{40111C2D-7C35-4C79-AE5F-EEBAC397E9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801AFF-5563-49E6-BD46-09A7C7E27A06}" type="pres">
      <dgm:prSet presAssocID="{40111C2D-7C35-4C79-AE5F-EEBAC397E9B1}" presName="spaceRect" presStyleCnt="0"/>
      <dgm:spPr/>
    </dgm:pt>
    <dgm:pt modelId="{28082D2E-2ED9-4E56-92B7-C9C6FB90AED8}" type="pres">
      <dgm:prSet presAssocID="{40111C2D-7C35-4C79-AE5F-EEBAC397E9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8B16713-5579-4F98-B53B-6AF3C2BD8AEE}" srcId="{4C0AEA5A-AF62-4A7E-BEBB-A657440671E8}" destId="{2DD0952D-FDEF-4171-95F1-A13FF240C8B9}" srcOrd="0" destOrd="0" parTransId="{0266DA46-7E16-4084-9E5C-068533E4A928}" sibTransId="{AD17C9E1-29A9-4055-9B72-AAB09503FF3F}"/>
    <dgm:cxn modelId="{87435139-BD96-400F-85B0-F36D6519B008}" srcId="{4C0AEA5A-AF62-4A7E-BEBB-A657440671E8}" destId="{40111C2D-7C35-4C79-AE5F-EEBAC397E9B1}" srcOrd="3" destOrd="0" parTransId="{20A643E6-2B1C-4F2C-BB43-07240DD8E7C5}" sibTransId="{E5CA5E4A-F130-44D1-BA7E-A7932FCE91E4}"/>
    <dgm:cxn modelId="{7B14F46D-BC08-4E9F-B56C-52337BB1EE37}" type="presOf" srcId="{2DD0952D-FDEF-4171-95F1-A13FF240C8B9}" destId="{713DF2A2-D2AC-48D7-92D6-2872D4D19E44}" srcOrd="0" destOrd="0" presId="urn:microsoft.com/office/officeart/2018/2/layout/IconLabelList"/>
    <dgm:cxn modelId="{F0E97E52-A145-4363-9EF2-DEBD36DE821D}" type="presOf" srcId="{40111C2D-7C35-4C79-AE5F-EEBAC397E9B1}" destId="{28082D2E-2ED9-4E56-92B7-C9C6FB90AED8}" srcOrd="0" destOrd="0" presId="urn:microsoft.com/office/officeart/2018/2/layout/IconLabelList"/>
    <dgm:cxn modelId="{84186F73-B718-4CC7-A6E2-B5C72EBEE19D}" srcId="{4C0AEA5A-AF62-4A7E-BEBB-A657440671E8}" destId="{94860845-10F2-4679-89B1-27CCC233BD89}" srcOrd="1" destOrd="0" parTransId="{D05AD1A1-C147-4590-BEE9-63D59E649AB3}" sibTransId="{D4518A2E-990B-40A7-9A69-D2E6816AB7D3}"/>
    <dgm:cxn modelId="{D101097E-FAC5-4A4D-98DF-2A42EC1D249B}" type="presOf" srcId="{94860845-10F2-4679-89B1-27CCC233BD89}" destId="{CDE5E5EE-C1A9-4472-9CEC-D5A4198A572E}" srcOrd="0" destOrd="0" presId="urn:microsoft.com/office/officeart/2018/2/layout/IconLabelList"/>
    <dgm:cxn modelId="{84DE9FC5-953C-4FA7-81F9-110F8891A40D}" type="presOf" srcId="{4C0AEA5A-AF62-4A7E-BEBB-A657440671E8}" destId="{D1DA09B6-6CBA-4AE6-A992-52FA80370166}" srcOrd="0" destOrd="0" presId="urn:microsoft.com/office/officeart/2018/2/layout/IconLabelList"/>
    <dgm:cxn modelId="{83D564DC-49A7-4F05-9C69-BDF808ADFFEB}" type="presOf" srcId="{5238B528-3DFB-47AE-91A4-BF5B50C0B4A7}" destId="{BA51AE36-3F56-45A1-A464-B595B41A6B93}" srcOrd="0" destOrd="0" presId="urn:microsoft.com/office/officeart/2018/2/layout/IconLabelList"/>
    <dgm:cxn modelId="{BA35A4F7-EFC7-4B34-8379-278E0B7FBB14}" srcId="{4C0AEA5A-AF62-4A7E-BEBB-A657440671E8}" destId="{5238B528-3DFB-47AE-91A4-BF5B50C0B4A7}" srcOrd="2" destOrd="0" parTransId="{3E4C28E4-F4E7-40E6-8D0E-291475BF9B5D}" sibTransId="{60FE081E-A926-45F2-9964-57D2AB3993CC}"/>
    <dgm:cxn modelId="{0D00E1A2-2CA0-4B1E-AD57-FA09AE87C2C2}" type="presParOf" srcId="{D1DA09B6-6CBA-4AE6-A992-52FA80370166}" destId="{29F671F9-0768-4800-956C-7DAB7B5D76F4}" srcOrd="0" destOrd="0" presId="urn:microsoft.com/office/officeart/2018/2/layout/IconLabelList"/>
    <dgm:cxn modelId="{11DBA0FD-192C-4B07-A65C-BC9FC174A103}" type="presParOf" srcId="{29F671F9-0768-4800-956C-7DAB7B5D76F4}" destId="{ECF9839E-9D80-445E-B29E-8975A362C09B}" srcOrd="0" destOrd="0" presId="urn:microsoft.com/office/officeart/2018/2/layout/IconLabelList"/>
    <dgm:cxn modelId="{4D6826F6-EE39-42A6-8C4C-FB39003358DC}" type="presParOf" srcId="{29F671F9-0768-4800-956C-7DAB7B5D76F4}" destId="{90C96746-0592-46EE-8540-1D1162A45248}" srcOrd="1" destOrd="0" presId="urn:microsoft.com/office/officeart/2018/2/layout/IconLabelList"/>
    <dgm:cxn modelId="{DF856958-2F29-4231-86CA-5D13639A6A89}" type="presParOf" srcId="{29F671F9-0768-4800-956C-7DAB7B5D76F4}" destId="{713DF2A2-D2AC-48D7-92D6-2872D4D19E44}" srcOrd="2" destOrd="0" presId="urn:microsoft.com/office/officeart/2018/2/layout/IconLabelList"/>
    <dgm:cxn modelId="{8E3F1F44-FFCA-4FA5-B258-09862068ED77}" type="presParOf" srcId="{D1DA09B6-6CBA-4AE6-A992-52FA80370166}" destId="{F760038E-E226-4FA6-B4F0-8BB515A95037}" srcOrd="1" destOrd="0" presId="urn:microsoft.com/office/officeart/2018/2/layout/IconLabelList"/>
    <dgm:cxn modelId="{453546DC-527B-4C46-B07E-69DA50EAC4B9}" type="presParOf" srcId="{D1DA09B6-6CBA-4AE6-A992-52FA80370166}" destId="{A3F1CD92-E00B-45CC-B8D0-2D3FDB8DF41A}" srcOrd="2" destOrd="0" presId="urn:microsoft.com/office/officeart/2018/2/layout/IconLabelList"/>
    <dgm:cxn modelId="{C3A8C378-06E3-496B-A747-85A588CE2347}" type="presParOf" srcId="{A3F1CD92-E00B-45CC-B8D0-2D3FDB8DF41A}" destId="{8F336EEF-0977-4180-8F37-05CF6C2708EC}" srcOrd="0" destOrd="0" presId="urn:microsoft.com/office/officeart/2018/2/layout/IconLabelList"/>
    <dgm:cxn modelId="{28DC8A91-00EE-4DFD-986E-2E796773E148}" type="presParOf" srcId="{A3F1CD92-E00B-45CC-B8D0-2D3FDB8DF41A}" destId="{44A1C422-E0FA-4EE3-A8D1-20E48ACCE757}" srcOrd="1" destOrd="0" presId="urn:microsoft.com/office/officeart/2018/2/layout/IconLabelList"/>
    <dgm:cxn modelId="{20D1C4B3-C74E-4F45-9DDF-F0BB0F5BEF81}" type="presParOf" srcId="{A3F1CD92-E00B-45CC-B8D0-2D3FDB8DF41A}" destId="{CDE5E5EE-C1A9-4472-9CEC-D5A4198A572E}" srcOrd="2" destOrd="0" presId="urn:microsoft.com/office/officeart/2018/2/layout/IconLabelList"/>
    <dgm:cxn modelId="{EF09B7D8-44A5-401F-BC36-D7D8E3689011}" type="presParOf" srcId="{D1DA09B6-6CBA-4AE6-A992-52FA80370166}" destId="{6F4584A5-A04F-463B-B9EE-21363BA5A752}" srcOrd="3" destOrd="0" presId="urn:microsoft.com/office/officeart/2018/2/layout/IconLabelList"/>
    <dgm:cxn modelId="{84D4A7F5-F082-4161-B4F0-3F885F6ADDC5}" type="presParOf" srcId="{D1DA09B6-6CBA-4AE6-A992-52FA80370166}" destId="{12A3944D-C06E-48A3-92DA-30EE0468E498}" srcOrd="4" destOrd="0" presId="urn:microsoft.com/office/officeart/2018/2/layout/IconLabelList"/>
    <dgm:cxn modelId="{9829288D-F07D-4630-810B-A2B419A6DBCC}" type="presParOf" srcId="{12A3944D-C06E-48A3-92DA-30EE0468E498}" destId="{17EB785D-F893-4E2F-B020-D0EA3E964084}" srcOrd="0" destOrd="0" presId="urn:microsoft.com/office/officeart/2018/2/layout/IconLabelList"/>
    <dgm:cxn modelId="{3B2EC447-3E1A-4B6A-B16C-E93F8521240B}" type="presParOf" srcId="{12A3944D-C06E-48A3-92DA-30EE0468E498}" destId="{36BBCC11-656A-4BF0-BEB2-1D0C7BDC0659}" srcOrd="1" destOrd="0" presId="urn:microsoft.com/office/officeart/2018/2/layout/IconLabelList"/>
    <dgm:cxn modelId="{A21F8688-7BC7-4CBB-BA81-B5AB0C9B2A0D}" type="presParOf" srcId="{12A3944D-C06E-48A3-92DA-30EE0468E498}" destId="{BA51AE36-3F56-45A1-A464-B595B41A6B93}" srcOrd="2" destOrd="0" presId="urn:microsoft.com/office/officeart/2018/2/layout/IconLabelList"/>
    <dgm:cxn modelId="{0007B95F-F1E1-4483-8264-64CEDE9AB32E}" type="presParOf" srcId="{D1DA09B6-6CBA-4AE6-A992-52FA80370166}" destId="{52D7EA23-16D4-497B-A7C6-19A72A193BA7}" srcOrd="5" destOrd="0" presId="urn:microsoft.com/office/officeart/2018/2/layout/IconLabelList"/>
    <dgm:cxn modelId="{8E2FBF82-B1E6-4922-81AD-CFE7EA6DBB77}" type="presParOf" srcId="{D1DA09B6-6CBA-4AE6-A992-52FA80370166}" destId="{61826396-2F88-401E-BC57-84B564C57DE8}" srcOrd="6" destOrd="0" presId="urn:microsoft.com/office/officeart/2018/2/layout/IconLabelList"/>
    <dgm:cxn modelId="{F56DF80B-20D2-4506-AE0F-9D1BF5322ADC}" type="presParOf" srcId="{61826396-2F88-401E-BC57-84B564C57DE8}" destId="{2B52FC65-5403-4BE9-964A-FD58F43D4CEA}" srcOrd="0" destOrd="0" presId="urn:microsoft.com/office/officeart/2018/2/layout/IconLabelList"/>
    <dgm:cxn modelId="{282D56BA-8A5D-4E13-9D5A-04146A1FEB4F}" type="presParOf" srcId="{61826396-2F88-401E-BC57-84B564C57DE8}" destId="{8B801AFF-5563-49E6-BD46-09A7C7E27A06}" srcOrd="1" destOrd="0" presId="urn:microsoft.com/office/officeart/2018/2/layout/IconLabelList"/>
    <dgm:cxn modelId="{D25D5231-95E8-44AB-B5D2-50CEC8E68F25}" type="presParOf" srcId="{61826396-2F88-401E-BC57-84B564C57DE8}" destId="{28082D2E-2ED9-4E56-92B7-C9C6FB90AE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9839E-9D80-445E-B29E-8975A362C09B}">
      <dsp:nvSpPr>
        <dsp:cNvPr id="0" name=""/>
        <dsp:cNvSpPr/>
      </dsp:nvSpPr>
      <dsp:spPr>
        <a:xfrm>
          <a:off x="1018857" y="1009747"/>
          <a:ext cx="928705" cy="928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DF2A2-D2AC-48D7-92D6-2872D4D19E44}">
      <dsp:nvSpPr>
        <dsp:cNvPr id="0" name=""/>
        <dsp:cNvSpPr/>
      </dsp:nvSpPr>
      <dsp:spPr>
        <a:xfrm>
          <a:off x="451315" y="2229604"/>
          <a:ext cx="206379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Weekend dip isn’t a concern but should be monitored.</a:t>
          </a:r>
          <a:endParaRPr lang="en-US" sz="1700" kern="1200"/>
        </a:p>
      </dsp:txBody>
      <dsp:txXfrm>
        <a:off x="451315" y="2229604"/>
        <a:ext cx="2063790" cy="720000"/>
      </dsp:txXfrm>
    </dsp:sp>
    <dsp:sp modelId="{8F336EEF-0977-4180-8F37-05CF6C2708EC}">
      <dsp:nvSpPr>
        <dsp:cNvPr id="0" name=""/>
        <dsp:cNvSpPr/>
      </dsp:nvSpPr>
      <dsp:spPr>
        <a:xfrm>
          <a:off x="3443810" y="1009747"/>
          <a:ext cx="928705" cy="928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5E5EE-C1A9-4472-9CEC-D5A4198A572E}">
      <dsp:nvSpPr>
        <dsp:cNvPr id="0" name=""/>
        <dsp:cNvSpPr/>
      </dsp:nvSpPr>
      <dsp:spPr>
        <a:xfrm>
          <a:off x="2876268" y="2229604"/>
          <a:ext cx="206379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Test improvements to basket functionality on mobile.</a:t>
          </a:r>
          <a:endParaRPr lang="en-US" sz="1700" kern="1200" dirty="0"/>
        </a:p>
      </dsp:txBody>
      <dsp:txXfrm>
        <a:off x="2876268" y="2229604"/>
        <a:ext cx="2063790" cy="720000"/>
      </dsp:txXfrm>
    </dsp:sp>
    <dsp:sp modelId="{17EB785D-F893-4E2F-B020-D0EA3E964084}">
      <dsp:nvSpPr>
        <dsp:cNvPr id="0" name=""/>
        <dsp:cNvSpPr/>
      </dsp:nvSpPr>
      <dsp:spPr>
        <a:xfrm>
          <a:off x="5868763" y="1009747"/>
          <a:ext cx="928705" cy="928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1AE36-3F56-45A1-A464-B595B41A6B93}">
      <dsp:nvSpPr>
        <dsp:cNvPr id="0" name=""/>
        <dsp:cNvSpPr/>
      </dsp:nvSpPr>
      <dsp:spPr>
        <a:xfrm>
          <a:off x="5301221" y="2229604"/>
          <a:ext cx="206379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Test improvements to checkout process.</a:t>
          </a:r>
          <a:endParaRPr lang="en-US" sz="1700" kern="1200"/>
        </a:p>
      </dsp:txBody>
      <dsp:txXfrm>
        <a:off x="5301221" y="2229604"/>
        <a:ext cx="2063790" cy="720000"/>
      </dsp:txXfrm>
    </dsp:sp>
    <dsp:sp modelId="{2B52FC65-5403-4BE9-964A-FD58F43D4CEA}">
      <dsp:nvSpPr>
        <dsp:cNvPr id="0" name=""/>
        <dsp:cNvSpPr/>
      </dsp:nvSpPr>
      <dsp:spPr>
        <a:xfrm>
          <a:off x="8293717" y="1009747"/>
          <a:ext cx="928705" cy="9287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82D2E-2ED9-4E56-92B7-C9C6FB90AED8}">
      <dsp:nvSpPr>
        <dsp:cNvPr id="0" name=""/>
        <dsp:cNvSpPr/>
      </dsp:nvSpPr>
      <dsp:spPr>
        <a:xfrm>
          <a:off x="7726174" y="2229604"/>
          <a:ext cx="206379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Test marketing and promotions timing.</a:t>
          </a:r>
          <a:endParaRPr lang="en-US" sz="1700" kern="1200"/>
        </a:p>
      </dsp:txBody>
      <dsp:txXfrm>
        <a:off x="7726174" y="2229604"/>
        <a:ext cx="206379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6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0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2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July 28,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2071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228452/reasons-for-abandonments-during-checkout-united-state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aymard.com/lists/cart-abandonment-ra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4EA29-9AA6-9A54-223F-95B812413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Conversion Rate Optimisation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04714-2461-B91D-78D1-415BB12E2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GB" sz="1400">
                <a:solidFill>
                  <a:schemeClr val="bg1"/>
                </a:solidFill>
              </a:rPr>
              <a:t>Team Turquoise</a:t>
            </a:r>
          </a:p>
        </p:txBody>
      </p:sp>
      <p:pic>
        <p:nvPicPr>
          <p:cNvPr id="4" name="Picture 3" descr="A blue lines on a white background&#10;&#10;Description automatically generated">
            <a:extLst>
              <a:ext uri="{FF2B5EF4-FFF2-40B4-BE49-F238E27FC236}">
                <a16:creationId xmlns:a16="http://schemas.microsoft.com/office/drawing/2014/main" id="{00AB42D0-3E73-36A2-17A3-80072FF9E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6" r="32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3061-026D-FFA4-CD42-02B2EE64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376079"/>
            <a:ext cx="10241280" cy="1234440"/>
          </a:xfrm>
        </p:spPr>
        <p:txBody>
          <a:bodyPr/>
          <a:lstStyle/>
          <a:p>
            <a:r>
              <a:rPr lang="en-GB" dirty="0"/>
              <a:t>Conclusion: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E2EA50E-11F7-C6D5-CA9B-825039DC5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360999"/>
              </p:ext>
            </p:extLst>
          </p:nvPr>
        </p:nvGraphicFramePr>
        <p:xfrm>
          <a:off x="975360" y="1610519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502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CA1B7-FC5D-D83C-8170-B0EBB962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692400"/>
            <a:ext cx="9144000" cy="33600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6636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EA30-F887-7C23-4B2F-1A816593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Conversion rate by Time of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9CF79-0741-A589-0583-1465953D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73" y="2530260"/>
            <a:ext cx="4769427" cy="262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4769D-ECE7-D150-684F-B600955A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259" y="2530260"/>
            <a:ext cx="4739802" cy="26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7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60BE-BD7A-6E88-BE7A-F8385CB6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98" y="-170950"/>
            <a:ext cx="10241280" cy="1234440"/>
          </a:xfrm>
        </p:spPr>
        <p:txBody>
          <a:bodyPr/>
          <a:lstStyle/>
          <a:p>
            <a:r>
              <a:rPr lang="en-GB" dirty="0"/>
              <a:t>Funnel by Time of 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8379F-4AC6-7E6B-7D10-BC1EAB4E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8" y="1205921"/>
            <a:ext cx="8817104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2FE9-3532-98C5-9293-518ED144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448896"/>
            <a:ext cx="10241280" cy="1234440"/>
          </a:xfrm>
        </p:spPr>
        <p:txBody>
          <a:bodyPr/>
          <a:lstStyle/>
          <a:p>
            <a:r>
              <a:rPr lang="en-GB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81D8-FC0F-FE79-84AB-BF418F85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657" y="1824143"/>
            <a:ext cx="10754686" cy="3959352"/>
          </a:xfrm>
        </p:spPr>
        <p:txBody>
          <a:bodyPr>
            <a:normAutofit/>
          </a:bodyPr>
          <a:lstStyle/>
          <a:p>
            <a:r>
              <a:rPr lang="en-GB" sz="2200" b="1" dirty="0"/>
              <a:t>Weekend dip no cause for concern:</a:t>
            </a:r>
            <a:r>
              <a:rPr lang="en-GB" sz="2200" dirty="0"/>
              <a:t> </a:t>
            </a:r>
            <a:r>
              <a:rPr lang="en-GB" sz="2200" b="1" dirty="0"/>
              <a:t>0.05% difference </a:t>
            </a:r>
            <a:r>
              <a:rPr lang="en-GB" sz="2200" dirty="0"/>
              <a:t>in weekly vs weekday conversion rate follows industry standard.</a:t>
            </a:r>
          </a:p>
          <a:p>
            <a:r>
              <a:rPr lang="en-GB" sz="2200" b="1" dirty="0"/>
              <a:t>Customers reluctant to manage baskets on mobile: </a:t>
            </a:r>
            <a:r>
              <a:rPr lang="en-US" sz="2200" dirty="0"/>
              <a:t>Add to cart rate of just </a:t>
            </a:r>
            <a:r>
              <a:rPr lang="en-US" sz="2200" b="1" dirty="0"/>
              <a:t>4%</a:t>
            </a:r>
            <a:r>
              <a:rPr lang="en-US" sz="2200" dirty="0"/>
              <a:t> across 2022 vs Desktop’s </a:t>
            </a:r>
            <a:r>
              <a:rPr lang="en-US" sz="2200" b="1" dirty="0"/>
              <a:t>11.7%</a:t>
            </a:r>
            <a:r>
              <a:rPr lang="en-US" sz="2200" dirty="0"/>
              <a:t>. A/B test </a:t>
            </a:r>
            <a:r>
              <a:rPr lang="en-GB" sz="2200" dirty="0"/>
              <a:t>needed on tweaks to basket functionality on mobile.</a:t>
            </a:r>
          </a:p>
          <a:p>
            <a:r>
              <a:rPr lang="en-GB" sz="2200" b="1" dirty="0"/>
              <a:t>High levels of cart abandonment overall: 89%% </a:t>
            </a:r>
            <a:r>
              <a:rPr lang="en-GB" sz="2200" dirty="0"/>
              <a:t>cart abandonment vs industry’s </a:t>
            </a:r>
            <a:r>
              <a:rPr lang="en-GB" sz="2200" b="1" dirty="0"/>
              <a:t>70%</a:t>
            </a:r>
            <a:r>
              <a:rPr lang="en-GB" sz="2200" dirty="0"/>
              <a:t>. A/B testing on checkout process (e.g., reducing shipping cost and sign in restrictions)</a:t>
            </a:r>
          </a:p>
          <a:p>
            <a:r>
              <a:rPr lang="en-GB" sz="2200" b="1" dirty="0"/>
              <a:t>Marketing timing is key for conversion: </a:t>
            </a:r>
            <a:r>
              <a:rPr lang="en-GB" sz="2200" dirty="0"/>
              <a:t>Conversion rate</a:t>
            </a:r>
            <a:r>
              <a:rPr lang="en-GB" sz="2200" b="1" dirty="0"/>
              <a:t> 49% higher </a:t>
            </a:r>
            <a:r>
              <a:rPr lang="en-GB" sz="2200" dirty="0"/>
              <a:t>on </a:t>
            </a:r>
            <a:r>
              <a:rPr lang="en-GB" sz="2200" b="1" dirty="0"/>
              <a:t>last day of month </a:t>
            </a:r>
            <a:r>
              <a:rPr lang="en-GB" sz="2200" dirty="0"/>
              <a:t>and</a:t>
            </a:r>
            <a:r>
              <a:rPr lang="en-GB" sz="2200" b="1" dirty="0"/>
              <a:t> </a:t>
            </a:r>
            <a:r>
              <a:rPr lang="en-GB" sz="2200" dirty="0"/>
              <a:t>peaks at </a:t>
            </a:r>
            <a:r>
              <a:rPr lang="en-GB" sz="2200" b="1" dirty="0"/>
              <a:t>0.8%</a:t>
            </a:r>
            <a:r>
              <a:rPr lang="en-GB" sz="2200" dirty="0"/>
              <a:t> at 10am.</a:t>
            </a:r>
            <a:endParaRPr lang="en-GB" sz="2200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3575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DC01-DCE1-47BD-F531-1FD50568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48" y="-70342"/>
            <a:ext cx="10911839" cy="1234440"/>
          </a:xfrm>
        </p:spPr>
        <p:txBody>
          <a:bodyPr>
            <a:normAutofit/>
          </a:bodyPr>
          <a:lstStyle/>
          <a:p>
            <a:r>
              <a:rPr lang="en-GB" b="1" dirty="0"/>
              <a:t>Weekend dip no cause for concern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0CE9-0188-0AB6-3053-EFAB36B6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12" y="1449324"/>
            <a:ext cx="6389158" cy="3959352"/>
          </a:xfrm>
        </p:spPr>
        <p:txBody>
          <a:bodyPr>
            <a:normAutofit/>
          </a:bodyPr>
          <a:lstStyle/>
          <a:p>
            <a:r>
              <a:rPr lang="en-GB" sz="2000" dirty="0"/>
              <a:t>Conversion rate 0.62% for weekdays, 0.57% for weekends – </a:t>
            </a:r>
            <a:r>
              <a:rPr lang="en-GB" sz="2000" b="1" dirty="0"/>
              <a:t>8.06% decrease</a:t>
            </a:r>
          </a:p>
          <a:p>
            <a:r>
              <a:rPr lang="en-GB" sz="2000" dirty="0"/>
              <a:t>Follows industry trends – Oribi study found 2.2% overall conversion rate dropping down to 2.1% on weekends</a:t>
            </a:r>
          </a:p>
          <a:p>
            <a:r>
              <a:rPr lang="en-GB" sz="2000" dirty="0"/>
              <a:t>No cause for concern - weekend customer habits</a:t>
            </a:r>
          </a:p>
          <a:p>
            <a:endParaRPr lang="en-GB" sz="2000" dirty="0"/>
          </a:p>
          <a:p>
            <a:endParaRPr lang="en-GB" dirty="0"/>
          </a:p>
        </p:txBody>
      </p:sp>
      <p:pic>
        <p:nvPicPr>
          <p:cNvPr id="9" name="Picture 8" descr="A graph with a line graph&#10;&#10;Description automatically generated">
            <a:extLst>
              <a:ext uri="{FF2B5EF4-FFF2-40B4-BE49-F238E27FC236}">
                <a16:creationId xmlns:a16="http://schemas.microsoft.com/office/drawing/2014/main" id="{048349AE-ECA7-EA2D-52E7-8F6A6E032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16" y="3810835"/>
            <a:ext cx="6610167" cy="2361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2DB6E4-0E58-10F2-BBA4-D5383235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248" y="1449324"/>
            <a:ext cx="4244339" cy="23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7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B364-EC5B-4DED-6CFE-84BA0931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33" y="-75123"/>
            <a:ext cx="10241280" cy="1234440"/>
          </a:xfrm>
        </p:spPr>
        <p:txBody>
          <a:bodyPr/>
          <a:lstStyle/>
          <a:p>
            <a:r>
              <a:rPr lang="en-GB" dirty="0"/>
              <a:t>Managing baskets on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4B01-07B3-70F3-EA21-51F79D04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39" y="1323698"/>
            <a:ext cx="10801117" cy="3959352"/>
          </a:xfrm>
        </p:spPr>
        <p:txBody>
          <a:bodyPr/>
          <a:lstStyle/>
          <a:p>
            <a:r>
              <a:rPr lang="en-US" sz="1800" dirty="0"/>
              <a:t>Significant drop off in the funnel of our largest market, mobile, comes at the add to cart portion.</a:t>
            </a:r>
          </a:p>
          <a:p>
            <a:r>
              <a:rPr lang="en-US" sz="1800" dirty="0"/>
              <a:t>Add to cart rate of </a:t>
            </a:r>
            <a:r>
              <a:rPr lang="en-US" sz="1800" b="1" dirty="0"/>
              <a:t>just 4%</a:t>
            </a:r>
            <a:r>
              <a:rPr lang="en-US" sz="1800" dirty="0"/>
              <a:t> across 2022 vs Desktop’s </a:t>
            </a:r>
            <a:r>
              <a:rPr lang="en-US" sz="1800" b="1" dirty="0"/>
              <a:t>11.7%</a:t>
            </a:r>
            <a:r>
              <a:rPr lang="en-US" sz="1800" dirty="0"/>
              <a:t>.</a:t>
            </a:r>
            <a:endParaRPr lang="en-GB" sz="1700" b="1" dirty="0"/>
          </a:p>
          <a:p>
            <a:r>
              <a:rPr lang="en-GB" sz="1800" dirty="0"/>
              <a:t>Improvement in managing basket will lead to greater conversion.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3D0F43-111F-39F4-FFE2-D25B4A4B3F4D}"/>
              </a:ext>
            </a:extLst>
          </p:cNvPr>
          <p:cNvSpPr txBox="1">
            <a:spLocks/>
          </p:cNvSpPr>
          <p:nvPr/>
        </p:nvSpPr>
        <p:spPr>
          <a:xfrm>
            <a:off x="579118" y="2734311"/>
            <a:ext cx="5959479" cy="1875626"/>
          </a:xfrm>
          <a:prstGeom prst="roundRect">
            <a:avLst/>
          </a:prstGeom>
          <a:solidFill>
            <a:srgbClr val="83CC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A/B testing on </a:t>
            </a:r>
            <a:r>
              <a:rPr lang="en-GB" sz="1800" b="1" dirty="0"/>
              <a:t>improvements to basket functionality </a:t>
            </a:r>
            <a:r>
              <a:rPr lang="en-GB" sz="1800" dirty="0"/>
              <a:t>on mobile:</a:t>
            </a:r>
          </a:p>
          <a:p>
            <a:r>
              <a:rPr lang="en-GB" sz="1800" dirty="0"/>
              <a:t>Create a </a:t>
            </a:r>
            <a:r>
              <a:rPr lang="en-GB" sz="1800" b="1" dirty="0"/>
              <a:t>size profile </a:t>
            </a:r>
            <a:r>
              <a:rPr lang="en-GB" sz="1800" dirty="0"/>
              <a:t>for each customer.</a:t>
            </a:r>
          </a:p>
          <a:p>
            <a:r>
              <a:rPr lang="en-GB" sz="1800" dirty="0"/>
              <a:t>Save shipping/payment information.</a:t>
            </a:r>
          </a:p>
          <a:p>
            <a:r>
              <a:rPr lang="en-GB" sz="1800" b="1" dirty="0"/>
              <a:t>One-click ordering.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5163B3-0CBA-D3D9-06DC-E4AA4ADC3330}"/>
              </a:ext>
            </a:extLst>
          </p:cNvPr>
          <p:cNvSpPr txBox="1">
            <a:spLocks/>
          </p:cNvSpPr>
          <p:nvPr/>
        </p:nvSpPr>
        <p:spPr>
          <a:xfrm>
            <a:off x="579119" y="4774318"/>
            <a:ext cx="5959478" cy="1017464"/>
          </a:xfrm>
          <a:prstGeom prst="roundRect">
            <a:avLst/>
          </a:prstGeom>
          <a:solidFill>
            <a:srgbClr val="8CD09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If we can improve ATC rate by X%, we will see a X improvement in…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461E96-A406-57A0-27A4-0ABBFC80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76" y="1918670"/>
            <a:ext cx="4753450" cy="1631283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D4F55DD-929F-630A-0FE3-8255B78A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276" y="3664378"/>
            <a:ext cx="4632365" cy="26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2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F30B1-2B2E-2B35-DD03-E5E4C376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200" spc="750" dirty="0">
                <a:solidFill>
                  <a:schemeClr val="bg1"/>
                </a:solidFill>
              </a:rPr>
              <a:t>Why are customers abandoning carts?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C4BB0-08A2-F16F-58CF-48D98936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19" y="1629990"/>
            <a:ext cx="7214138" cy="438258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6F7EE2D4-B72D-8236-905F-19104FD945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25623-1D1D-9CEA-62DC-C409B5FB9E0F}"/>
              </a:ext>
            </a:extLst>
          </p:cNvPr>
          <p:cNvSpPr txBox="1"/>
          <p:nvPr/>
        </p:nvSpPr>
        <p:spPr>
          <a:xfrm>
            <a:off x="11308775" y="6421282"/>
            <a:ext cx="129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3"/>
              </a:rPr>
              <a:t>(Source)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19B05-8CA5-DC2D-AD77-35C4C81D2B00}"/>
              </a:ext>
            </a:extLst>
          </p:cNvPr>
          <p:cNvSpPr txBox="1"/>
          <p:nvPr/>
        </p:nvSpPr>
        <p:spPr>
          <a:xfrm>
            <a:off x="4560851" y="1050771"/>
            <a:ext cx="721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Main reasons why consumers abandon their orders during the checkout process in 2022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558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B364-EC5B-4DED-6CFE-84BA0931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98" y="138446"/>
            <a:ext cx="10521198" cy="1234440"/>
          </a:xfrm>
        </p:spPr>
        <p:txBody>
          <a:bodyPr/>
          <a:lstStyle/>
          <a:p>
            <a:r>
              <a:rPr lang="en-GB" dirty="0"/>
              <a:t>High levels of Cart Abandonment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4B01-07B3-70F3-EA21-51F79D04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38" y="1655159"/>
            <a:ext cx="10801117" cy="3959352"/>
          </a:xfrm>
        </p:spPr>
        <p:txBody>
          <a:bodyPr/>
          <a:lstStyle/>
          <a:p>
            <a:r>
              <a:rPr lang="en-GB" sz="1800" dirty="0"/>
              <a:t>High cart abandonment rates at </a:t>
            </a:r>
            <a:r>
              <a:rPr lang="en-GB" sz="1800" b="1" dirty="0"/>
              <a:t>0.89% overall</a:t>
            </a:r>
            <a:r>
              <a:rPr lang="en-GB" sz="1800" dirty="0"/>
              <a:t>.</a:t>
            </a:r>
          </a:p>
          <a:p>
            <a:r>
              <a:rPr lang="en-GB" sz="1800" dirty="0"/>
              <a:t>Industry standard for ecommerce cart abandonment is </a:t>
            </a:r>
            <a:r>
              <a:rPr lang="en-GB" sz="1800" b="1" dirty="0"/>
              <a:t>70%</a:t>
            </a:r>
            <a:r>
              <a:rPr lang="en-GB" sz="1800" dirty="0"/>
              <a:t> (</a:t>
            </a:r>
            <a:r>
              <a:rPr lang="en-GB" sz="1800" dirty="0">
                <a:hlinkClick r:id="rId2"/>
              </a:rPr>
              <a:t>Source</a:t>
            </a:r>
            <a:r>
              <a:rPr lang="en-GB" sz="1800" dirty="0"/>
              <a:t>)</a:t>
            </a:r>
          </a:p>
          <a:p>
            <a:endParaRPr lang="en-GB" sz="1700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3D0F43-111F-39F4-FFE2-D25B4A4B3F4D}"/>
              </a:ext>
            </a:extLst>
          </p:cNvPr>
          <p:cNvSpPr txBox="1">
            <a:spLocks/>
          </p:cNvSpPr>
          <p:nvPr/>
        </p:nvSpPr>
        <p:spPr>
          <a:xfrm>
            <a:off x="520395" y="2724260"/>
            <a:ext cx="5959479" cy="1743390"/>
          </a:xfrm>
          <a:prstGeom prst="roundRect">
            <a:avLst/>
          </a:prstGeom>
          <a:solidFill>
            <a:srgbClr val="83CC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A/B testing on </a:t>
            </a:r>
            <a:r>
              <a:rPr lang="en-GB" sz="1800" b="1" dirty="0"/>
              <a:t>improvements to checkout process</a:t>
            </a:r>
            <a:r>
              <a:rPr lang="en-GB" sz="1800" dirty="0"/>
              <a:t>:</a:t>
            </a:r>
          </a:p>
          <a:p>
            <a:r>
              <a:rPr lang="en-GB" sz="1800" b="1" dirty="0"/>
              <a:t>Reduce shipping costs: </a:t>
            </a:r>
            <a:r>
              <a:rPr lang="en-GB" sz="1800" dirty="0"/>
              <a:t>e.g., free shipping on orders over £50.</a:t>
            </a:r>
          </a:p>
          <a:p>
            <a:r>
              <a:rPr lang="en-GB" sz="1800" dirty="0"/>
              <a:t>Offer </a:t>
            </a:r>
            <a:r>
              <a:rPr lang="en-GB" sz="1800" b="1" dirty="0"/>
              <a:t>guest checkout and sign in options </a:t>
            </a:r>
            <a:r>
              <a:rPr lang="en-GB" sz="1800" dirty="0"/>
              <a:t>with Google, Facebook, Apple.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5163B3-0CBA-D3D9-06DC-E4AA4ADC3330}"/>
              </a:ext>
            </a:extLst>
          </p:cNvPr>
          <p:cNvSpPr txBox="1">
            <a:spLocks/>
          </p:cNvSpPr>
          <p:nvPr/>
        </p:nvSpPr>
        <p:spPr>
          <a:xfrm>
            <a:off x="520396" y="4652452"/>
            <a:ext cx="5959478" cy="1017464"/>
          </a:xfrm>
          <a:prstGeom prst="roundRect">
            <a:avLst/>
          </a:prstGeom>
          <a:solidFill>
            <a:srgbClr val="8CD09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 conservative 5% reduction in cart abandonment, would result in 11950 orders, at an AOV of £36.27, we would see a £433,426 improvement in revenue.</a:t>
            </a:r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4B193-03C7-9E1B-76FA-6A204D182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7051641" y="2724260"/>
            <a:ext cx="4619956" cy="26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4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B364-EC5B-4DED-6CFE-84BA0931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324150"/>
            <a:ext cx="10241280" cy="1234440"/>
          </a:xfrm>
        </p:spPr>
        <p:txBody>
          <a:bodyPr/>
          <a:lstStyle/>
          <a:p>
            <a:r>
              <a:rPr lang="en-GB" dirty="0"/>
              <a:t>High End of month conversion rate: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4B01-07B3-70F3-EA21-51F79D04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01" y="1805828"/>
            <a:ext cx="10837798" cy="1195687"/>
          </a:xfrm>
        </p:spPr>
        <p:txBody>
          <a:bodyPr>
            <a:normAutofit/>
          </a:bodyPr>
          <a:lstStyle/>
          <a:p>
            <a:r>
              <a:rPr lang="en-GB" sz="1800" dirty="0"/>
              <a:t>Conversion rate </a:t>
            </a:r>
            <a:r>
              <a:rPr lang="en-GB" sz="1800" b="1" dirty="0"/>
              <a:t>49% higher </a:t>
            </a:r>
            <a:r>
              <a:rPr lang="en-GB" sz="1800" dirty="0"/>
              <a:t>on </a:t>
            </a:r>
            <a:r>
              <a:rPr lang="en-GB" sz="1800" b="1" dirty="0"/>
              <a:t>last day of month </a:t>
            </a:r>
            <a:r>
              <a:rPr lang="en-GB" sz="1800" dirty="0"/>
              <a:t>compared to the </a:t>
            </a:r>
            <a:r>
              <a:rPr lang="en-GB" sz="1800" b="1" dirty="0"/>
              <a:t>first </a:t>
            </a:r>
            <a:r>
              <a:rPr lang="en-GB" sz="1800" dirty="0"/>
              <a:t>in 2022</a:t>
            </a:r>
            <a:endParaRPr lang="en-GB" sz="1800" b="1" dirty="0"/>
          </a:p>
          <a:p>
            <a:r>
              <a:rPr lang="en-GB" sz="1800" dirty="0"/>
              <a:t>Due to pay day cycles, monthly budgets or expiring promotions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3D0F43-111F-39F4-FFE2-D25B4A4B3F4D}"/>
              </a:ext>
            </a:extLst>
          </p:cNvPr>
          <p:cNvSpPr txBox="1">
            <a:spLocks/>
          </p:cNvSpPr>
          <p:nvPr/>
        </p:nvSpPr>
        <p:spPr>
          <a:xfrm>
            <a:off x="579119" y="2789853"/>
            <a:ext cx="5959479" cy="1710625"/>
          </a:xfrm>
          <a:prstGeom prst="roundRect">
            <a:avLst/>
          </a:prstGeom>
          <a:solidFill>
            <a:srgbClr val="83CC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Recommendations:</a:t>
            </a:r>
          </a:p>
          <a:p>
            <a:r>
              <a:rPr lang="en-GB" sz="1800" dirty="0"/>
              <a:t>A/B testing for </a:t>
            </a:r>
            <a:r>
              <a:rPr lang="en-GB" sz="1800" b="1" dirty="0"/>
              <a:t>marketing </a:t>
            </a:r>
            <a:r>
              <a:rPr lang="en-GB" sz="1800" dirty="0"/>
              <a:t>and </a:t>
            </a:r>
            <a:r>
              <a:rPr lang="en-GB" sz="1800" b="1" dirty="0"/>
              <a:t>promotions timing</a:t>
            </a:r>
          </a:p>
          <a:p>
            <a:r>
              <a:rPr lang="en-GB" sz="1800" b="1" dirty="0"/>
              <a:t>Email reminders</a:t>
            </a:r>
            <a:r>
              <a:rPr lang="en-GB" sz="1800" dirty="0"/>
              <a:t> and </a:t>
            </a:r>
            <a:r>
              <a:rPr lang="en-GB" sz="1800" b="1" dirty="0"/>
              <a:t>targeted advertising </a:t>
            </a:r>
            <a:r>
              <a:rPr lang="en-GB" sz="1800" dirty="0"/>
              <a:t>for </a:t>
            </a:r>
            <a:r>
              <a:rPr lang="en-GB" sz="1800" b="1" dirty="0"/>
              <a:t>abandoned carts </a:t>
            </a:r>
            <a:r>
              <a:rPr lang="en-GB" sz="1800" dirty="0"/>
              <a:t>from earlier in month</a:t>
            </a:r>
          </a:p>
          <a:p>
            <a:r>
              <a:rPr lang="en-GB" sz="1800" b="1" dirty="0"/>
              <a:t>New product releases </a:t>
            </a:r>
            <a:r>
              <a:rPr lang="en-GB" sz="1800" dirty="0"/>
              <a:t>at </a:t>
            </a:r>
            <a:r>
              <a:rPr lang="en-GB" sz="1800" b="1" dirty="0"/>
              <a:t>end of the month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5163B3-0CBA-D3D9-06DC-E4AA4ADC3330}"/>
              </a:ext>
            </a:extLst>
          </p:cNvPr>
          <p:cNvSpPr txBox="1">
            <a:spLocks/>
          </p:cNvSpPr>
          <p:nvPr/>
        </p:nvSpPr>
        <p:spPr>
          <a:xfrm>
            <a:off x="579119" y="4684322"/>
            <a:ext cx="5959478" cy="1230175"/>
          </a:xfrm>
          <a:prstGeom prst="roundRect">
            <a:avLst/>
          </a:prstGeom>
          <a:solidFill>
            <a:srgbClr val="8CD09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Impacts:</a:t>
            </a:r>
          </a:p>
          <a:p>
            <a:r>
              <a:rPr lang="en-GB" sz="1800" b="1" dirty="0"/>
              <a:t>Increase sales </a:t>
            </a:r>
            <a:r>
              <a:rPr lang="en-GB" sz="1800" dirty="0"/>
              <a:t>and </a:t>
            </a:r>
            <a:r>
              <a:rPr lang="en-GB" sz="1800" b="1" dirty="0"/>
              <a:t>conversion rate</a:t>
            </a:r>
          </a:p>
          <a:p>
            <a:r>
              <a:rPr lang="en-GB" sz="1800" b="1" dirty="0"/>
              <a:t>Higher return on investment </a:t>
            </a:r>
            <a:r>
              <a:rPr lang="en-GB" sz="1800" dirty="0"/>
              <a:t>for </a:t>
            </a:r>
            <a:r>
              <a:rPr lang="en-GB" sz="1800" b="1" dirty="0"/>
              <a:t>marketing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C54960-E230-A89E-32E9-7CA744D3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92" y="3001515"/>
            <a:ext cx="4473328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9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B364-EC5B-4DED-6CFE-84BA0931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89280"/>
            <a:ext cx="10241280" cy="1234440"/>
          </a:xfrm>
        </p:spPr>
        <p:txBody>
          <a:bodyPr/>
          <a:lstStyle/>
          <a:p>
            <a:r>
              <a:rPr lang="en-GB" dirty="0"/>
              <a:t>Morning conversion rate peak: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4B01-07B3-70F3-EA21-51F79D04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01" y="1610712"/>
            <a:ext cx="10837798" cy="823344"/>
          </a:xfrm>
        </p:spPr>
        <p:txBody>
          <a:bodyPr>
            <a:normAutofit fontScale="92500"/>
          </a:bodyPr>
          <a:lstStyle/>
          <a:p>
            <a:r>
              <a:rPr lang="en-GB" sz="1800" dirty="0"/>
              <a:t>Conversion rate </a:t>
            </a:r>
            <a:r>
              <a:rPr lang="en-GB" sz="1800" b="1" dirty="0"/>
              <a:t>31.1%</a:t>
            </a:r>
            <a:r>
              <a:rPr lang="en-GB" sz="1800" dirty="0"/>
              <a:t> above average at </a:t>
            </a:r>
            <a:r>
              <a:rPr lang="en-GB" sz="1800" b="1" dirty="0"/>
              <a:t>10am</a:t>
            </a:r>
            <a:r>
              <a:rPr lang="en-GB" sz="1800" dirty="0"/>
              <a:t> and </a:t>
            </a:r>
            <a:r>
              <a:rPr lang="en-GB" sz="1800" b="1" dirty="0"/>
              <a:t>18%</a:t>
            </a:r>
            <a:r>
              <a:rPr lang="en-GB" sz="1800" dirty="0"/>
              <a:t> above average at </a:t>
            </a:r>
            <a:r>
              <a:rPr lang="en-GB" sz="1800" b="1" dirty="0"/>
              <a:t>7pm</a:t>
            </a:r>
            <a:r>
              <a:rPr lang="en-GB" sz="1800" dirty="0"/>
              <a:t> for 2022 (daily average </a:t>
            </a:r>
            <a:r>
              <a:rPr lang="en-GB" sz="1800" b="1" dirty="0"/>
              <a:t>0.61%</a:t>
            </a:r>
            <a:r>
              <a:rPr lang="en-GB" sz="1800" dirty="0"/>
              <a:t>)</a:t>
            </a:r>
          </a:p>
          <a:p>
            <a:r>
              <a:rPr lang="en-GB" sz="1800" dirty="0"/>
              <a:t>High morning/early afternoon CR due to commutes, limited physical shopping opportunities, delivery deadlines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3D0F43-111F-39F4-FFE2-D25B4A4B3F4D}"/>
              </a:ext>
            </a:extLst>
          </p:cNvPr>
          <p:cNvSpPr txBox="1">
            <a:spLocks/>
          </p:cNvSpPr>
          <p:nvPr/>
        </p:nvSpPr>
        <p:spPr>
          <a:xfrm>
            <a:off x="579119" y="2583700"/>
            <a:ext cx="5959479" cy="2006961"/>
          </a:xfrm>
          <a:prstGeom prst="roundRect">
            <a:avLst/>
          </a:prstGeom>
          <a:solidFill>
            <a:srgbClr val="83CC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Recommendations:</a:t>
            </a:r>
          </a:p>
          <a:p>
            <a:r>
              <a:rPr lang="en-GB" sz="1800" dirty="0"/>
              <a:t>A/B testing for </a:t>
            </a:r>
            <a:r>
              <a:rPr lang="en-GB" sz="1800" b="1" dirty="0"/>
              <a:t>marketing</a:t>
            </a:r>
            <a:r>
              <a:rPr lang="en-GB" sz="1800" dirty="0"/>
              <a:t> and </a:t>
            </a:r>
            <a:r>
              <a:rPr lang="en-GB" sz="1800" b="1" dirty="0"/>
              <a:t>promotions timing</a:t>
            </a:r>
          </a:p>
          <a:p>
            <a:r>
              <a:rPr lang="en-GB" sz="1800" b="1" dirty="0"/>
              <a:t>Email</a:t>
            </a:r>
            <a:r>
              <a:rPr lang="en-GB" sz="1800" dirty="0"/>
              <a:t>/</a:t>
            </a:r>
            <a:r>
              <a:rPr lang="en-GB" sz="1800" b="1" dirty="0"/>
              <a:t>notification reminders</a:t>
            </a:r>
            <a:r>
              <a:rPr lang="en-GB" sz="1800" dirty="0"/>
              <a:t>/</a:t>
            </a:r>
            <a:r>
              <a:rPr lang="en-GB" sz="1800" b="1" dirty="0"/>
              <a:t>targeted advertising </a:t>
            </a:r>
            <a:r>
              <a:rPr lang="en-GB" sz="1800" dirty="0"/>
              <a:t>at </a:t>
            </a:r>
            <a:r>
              <a:rPr lang="en-GB" sz="1800" b="1" dirty="0"/>
              <a:t>peak times</a:t>
            </a:r>
          </a:p>
          <a:p>
            <a:r>
              <a:rPr lang="en-GB" sz="1800" b="1" dirty="0"/>
              <a:t>Flash sales </a:t>
            </a:r>
            <a:r>
              <a:rPr lang="en-GB" sz="1800" dirty="0"/>
              <a:t>weekday mornings/lunch times and in the evening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5163B3-0CBA-D3D9-06DC-E4AA4ADC3330}"/>
              </a:ext>
            </a:extLst>
          </p:cNvPr>
          <p:cNvSpPr txBox="1">
            <a:spLocks/>
          </p:cNvSpPr>
          <p:nvPr/>
        </p:nvSpPr>
        <p:spPr>
          <a:xfrm>
            <a:off x="579119" y="4740306"/>
            <a:ext cx="5959478" cy="1230175"/>
          </a:xfrm>
          <a:prstGeom prst="roundRect">
            <a:avLst/>
          </a:prstGeom>
          <a:solidFill>
            <a:srgbClr val="8CD09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Impacts:</a:t>
            </a:r>
          </a:p>
          <a:p>
            <a:r>
              <a:rPr lang="en-GB" sz="1800" b="1" dirty="0"/>
              <a:t>Increase sales </a:t>
            </a:r>
            <a:r>
              <a:rPr lang="en-GB" sz="1800" dirty="0"/>
              <a:t>and </a:t>
            </a:r>
            <a:r>
              <a:rPr lang="en-GB" sz="1800" b="1" dirty="0"/>
              <a:t>conversion rate</a:t>
            </a:r>
          </a:p>
          <a:p>
            <a:r>
              <a:rPr lang="en-GB" sz="1800" b="1" dirty="0"/>
              <a:t>Higher return on investment </a:t>
            </a:r>
            <a:r>
              <a:rPr lang="en-GB" sz="1800" dirty="0"/>
              <a:t>for </a:t>
            </a:r>
            <a:r>
              <a:rPr lang="en-GB" sz="1800" b="1" dirty="0"/>
              <a:t>marketing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053683-2FCD-8679-CDA9-AE0F2DBF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669" y="2871058"/>
            <a:ext cx="4359018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9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8A59-FC57-174D-3546-5DF7094E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342523"/>
            <a:ext cx="10241280" cy="1234440"/>
          </a:xfrm>
        </p:spPr>
        <p:txBody>
          <a:bodyPr/>
          <a:lstStyle/>
          <a:p>
            <a:r>
              <a:rPr lang="en-GB" dirty="0"/>
              <a:t>Potential future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59BE-F862-AAC4-E811-437567A0D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818649"/>
            <a:ext cx="10241280" cy="3959352"/>
          </a:xfrm>
        </p:spPr>
        <p:txBody>
          <a:bodyPr/>
          <a:lstStyle/>
          <a:p>
            <a:r>
              <a:rPr lang="en-GB" dirty="0"/>
              <a:t>Survey customers as to why they abandoned.</a:t>
            </a:r>
          </a:p>
        </p:txBody>
      </p:sp>
    </p:spTree>
    <p:extLst>
      <p:ext uri="{BB962C8B-B14F-4D97-AF65-F5344CB8AC3E}">
        <p14:creationId xmlns:p14="http://schemas.microsoft.com/office/powerpoint/2010/main" val="36340051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7B9DE1"/>
      </a:accent1>
      <a:accent2>
        <a:srgbClr val="41B0D5"/>
      </a:accent2>
      <a:accent3>
        <a:srgbClr val="58B2A3"/>
      </a:accent3>
      <a:accent4>
        <a:srgbClr val="4EB679"/>
      </a:accent4>
      <a:accent5>
        <a:srgbClr val="4CB74C"/>
      </a:accent5>
      <a:accent6>
        <a:srgbClr val="76B24C"/>
      </a:accent6>
      <a:hlink>
        <a:srgbClr val="948059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610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GradientRiseVTI</vt:lpstr>
      <vt:lpstr>Conversion Rate Optimisation</vt:lpstr>
      <vt:lpstr>Executive summary</vt:lpstr>
      <vt:lpstr>Weekend dip no cause for concern</vt:lpstr>
      <vt:lpstr>Managing baskets on mobile</vt:lpstr>
      <vt:lpstr>Why are customers abandoning carts?</vt:lpstr>
      <vt:lpstr>High levels of Cart Abandonment</vt:lpstr>
      <vt:lpstr>High End of month conversion rate:</vt:lpstr>
      <vt:lpstr>Morning conversion rate peak:</vt:lpstr>
      <vt:lpstr>Potential future analysis:</vt:lpstr>
      <vt:lpstr>Conclusion:</vt:lpstr>
      <vt:lpstr>Any questions?</vt:lpstr>
      <vt:lpstr>Conversion rate by Time of Day</vt:lpstr>
      <vt:lpstr>Funnel by Time of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Rate Optimisation</dc:title>
  <dc:creator>Jet Doughty-White</dc:creator>
  <cp:lastModifiedBy>Abinash Dhakal</cp:lastModifiedBy>
  <cp:revision>19</cp:revision>
  <dcterms:created xsi:type="dcterms:W3CDTF">2023-07-26T10:11:16Z</dcterms:created>
  <dcterms:modified xsi:type="dcterms:W3CDTF">2023-07-28T07:00:18Z</dcterms:modified>
</cp:coreProperties>
</file>