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7" r:id="rId5"/>
    <p:sldId id="275" r:id="rId6"/>
    <p:sldId id="27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CA6C4-707B-4745-9995-64FC58F653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2053B-ECDD-4662-9B16-C7BD6E3916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/>
            <a:t>Optimise</a:t>
          </a:r>
          <a:r>
            <a:rPr lang="en-US" sz="1800" dirty="0"/>
            <a:t> traffic to bring high intention customers based on source preferences.</a:t>
          </a:r>
        </a:p>
      </dgm:t>
    </dgm:pt>
    <dgm:pt modelId="{6C53E555-A021-4B0D-82B3-F3C410ABE31D}" type="parTrans" cxnId="{8672FBD5-BB25-4858-936A-3515D14F2988}">
      <dgm:prSet/>
      <dgm:spPr/>
      <dgm:t>
        <a:bodyPr/>
        <a:lstStyle/>
        <a:p>
          <a:endParaRPr lang="en-US"/>
        </a:p>
      </dgm:t>
    </dgm:pt>
    <dgm:pt modelId="{5979ED8C-3B02-46F1-816F-E906110CB565}" type="sibTrans" cxnId="{8672FBD5-BB25-4858-936A-3515D14F2988}">
      <dgm:prSet/>
      <dgm:spPr/>
      <dgm:t>
        <a:bodyPr/>
        <a:lstStyle/>
        <a:p>
          <a:endParaRPr lang="en-US"/>
        </a:p>
      </dgm:t>
    </dgm:pt>
    <dgm:pt modelId="{0966C6CE-61DC-431B-BE61-8A063A7418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Offer basket pair bundles and complimentary seasonal recommendations.</a:t>
          </a:r>
        </a:p>
      </dgm:t>
    </dgm:pt>
    <dgm:pt modelId="{FD40D1A9-0724-4F20-A9E6-3DD66E3B44EA}" type="parTrans" cxnId="{8C324618-6528-4A4C-A4A2-B7AC520FBB86}">
      <dgm:prSet/>
      <dgm:spPr/>
      <dgm:t>
        <a:bodyPr/>
        <a:lstStyle/>
        <a:p>
          <a:endParaRPr lang="en-US"/>
        </a:p>
      </dgm:t>
    </dgm:pt>
    <dgm:pt modelId="{AAF2FA9C-BCE0-4E2A-8678-1DE955249D9A}" type="sibTrans" cxnId="{8C324618-6528-4A4C-A4A2-B7AC520FBB86}">
      <dgm:prSet/>
      <dgm:spPr/>
      <dgm:t>
        <a:bodyPr/>
        <a:lstStyle/>
        <a:p>
          <a:endParaRPr lang="en-US"/>
        </a:p>
      </dgm:t>
    </dgm:pt>
    <dgm:pt modelId="{4546CFD0-09EF-48F2-85B2-48716F7C7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Upsell more profitable </a:t>
          </a:r>
          <a:r>
            <a:rPr lang="en-US"/>
            <a:t>items as </a:t>
          </a:r>
          <a:r>
            <a:rPr lang="en-US" dirty="0"/>
            <a:t>upgrades or add-ons.</a:t>
          </a:r>
        </a:p>
      </dgm:t>
    </dgm:pt>
    <dgm:pt modelId="{32C009D9-7AF4-43A3-A8C3-B1CDA01E9C45}" type="parTrans" cxnId="{C26D68DB-B4C2-43F9-A8B0-6E7FC9D27AA3}">
      <dgm:prSet/>
      <dgm:spPr/>
      <dgm:t>
        <a:bodyPr/>
        <a:lstStyle/>
        <a:p>
          <a:endParaRPr lang="en-US"/>
        </a:p>
      </dgm:t>
    </dgm:pt>
    <dgm:pt modelId="{E4654DEB-D637-4FDF-8D48-CE59BF9B318E}" type="sibTrans" cxnId="{C26D68DB-B4C2-43F9-A8B0-6E7FC9D27AA3}">
      <dgm:prSet/>
      <dgm:spPr/>
      <dgm:t>
        <a:bodyPr/>
        <a:lstStyle/>
        <a:p>
          <a:endParaRPr lang="en-US"/>
        </a:p>
      </dgm:t>
    </dgm:pt>
    <dgm:pt modelId="{30B3A740-E8FB-468E-8ACB-4D78180956A7}" type="pres">
      <dgm:prSet presAssocID="{4CACA6C4-707B-4745-9995-64FC58F65311}" presName="root" presStyleCnt="0">
        <dgm:presLayoutVars>
          <dgm:dir/>
          <dgm:resizeHandles val="exact"/>
        </dgm:presLayoutVars>
      </dgm:prSet>
      <dgm:spPr/>
    </dgm:pt>
    <dgm:pt modelId="{83B50BB1-96AC-4FED-B7E6-5CF9F1E08AE8}" type="pres">
      <dgm:prSet presAssocID="{52C2053B-ECDD-4662-9B16-C7BD6E3916F2}" presName="compNode" presStyleCnt="0"/>
      <dgm:spPr/>
    </dgm:pt>
    <dgm:pt modelId="{DCCFD4FA-78EF-458F-8EA5-AA24709E31BE}" type="pres">
      <dgm:prSet presAssocID="{52C2053B-ECDD-4662-9B16-C7BD6E3916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096244F-B7D3-480C-B6C9-23A22860E247}" type="pres">
      <dgm:prSet presAssocID="{52C2053B-ECDD-4662-9B16-C7BD6E3916F2}" presName="spaceRect" presStyleCnt="0"/>
      <dgm:spPr/>
    </dgm:pt>
    <dgm:pt modelId="{5C2F76E0-8AA7-427B-A876-74AE07E6319B}" type="pres">
      <dgm:prSet presAssocID="{52C2053B-ECDD-4662-9B16-C7BD6E3916F2}" presName="textRect" presStyleLbl="revTx" presStyleIdx="0" presStyleCnt="3">
        <dgm:presLayoutVars>
          <dgm:chMax val="1"/>
          <dgm:chPref val="1"/>
        </dgm:presLayoutVars>
      </dgm:prSet>
      <dgm:spPr/>
    </dgm:pt>
    <dgm:pt modelId="{6DBDD990-6B6F-4137-9A70-F00F8210B859}" type="pres">
      <dgm:prSet presAssocID="{5979ED8C-3B02-46F1-816F-E906110CB565}" presName="sibTrans" presStyleCnt="0"/>
      <dgm:spPr/>
    </dgm:pt>
    <dgm:pt modelId="{2F089FB6-D890-4FF9-B8E7-4D860C65D518}" type="pres">
      <dgm:prSet presAssocID="{0966C6CE-61DC-431B-BE61-8A063A74180F}" presName="compNode" presStyleCnt="0"/>
      <dgm:spPr/>
    </dgm:pt>
    <dgm:pt modelId="{DF4A8C4F-8332-48A6-9CF0-CF35628D05F2}" type="pres">
      <dgm:prSet presAssocID="{0966C6CE-61DC-431B-BE61-8A063A7418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C826EF25-FC8F-4F6C-AD1A-F035C7240600}" type="pres">
      <dgm:prSet presAssocID="{0966C6CE-61DC-431B-BE61-8A063A74180F}" presName="spaceRect" presStyleCnt="0"/>
      <dgm:spPr/>
    </dgm:pt>
    <dgm:pt modelId="{BEC41FFD-94C6-4BAC-BA7A-3A5909CD7AA8}" type="pres">
      <dgm:prSet presAssocID="{0966C6CE-61DC-431B-BE61-8A063A74180F}" presName="textRect" presStyleLbl="revTx" presStyleIdx="1" presStyleCnt="3">
        <dgm:presLayoutVars>
          <dgm:chMax val="1"/>
          <dgm:chPref val="1"/>
        </dgm:presLayoutVars>
      </dgm:prSet>
      <dgm:spPr/>
    </dgm:pt>
    <dgm:pt modelId="{C059BFD9-7DAD-42D5-AA11-DE363BBB121C}" type="pres">
      <dgm:prSet presAssocID="{AAF2FA9C-BCE0-4E2A-8678-1DE955249D9A}" presName="sibTrans" presStyleCnt="0"/>
      <dgm:spPr/>
    </dgm:pt>
    <dgm:pt modelId="{44F8A870-87FC-4B37-AC15-94F68D2C3F76}" type="pres">
      <dgm:prSet presAssocID="{4546CFD0-09EF-48F2-85B2-48716F7C7253}" presName="compNode" presStyleCnt="0"/>
      <dgm:spPr/>
    </dgm:pt>
    <dgm:pt modelId="{49496C21-6425-4B5E-B986-12DA4B7E0E10}" type="pres">
      <dgm:prSet presAssocID="{4546CFD0-09EF-48F2-85B2-48716F7C72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F1023354-4EBF-4B52-B52B-997D4A1F49C5}" type="pres">
      <dgm:prSet presAssocID="{4546CFD0-09EF-48F2-85B2-48716F7C7253}" presName="spaceRect" presStyleCnt="0"/>
      <dgm:spPr/>
    </dgm:pt>
    <dgm:pt modelId="{8E83810D-96A0-4F24-86B0-A022EC71167C}" type="pres">
      <dgm:prSet presAssocID="{4546CFD0-09EF-48F2-85B2-48716F7C72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324618-6528-4A4C-A4A2-B7AC520FBB86}" srcId="{4CACA6C4-707B-4745-9995-64FC58F65311}" destId="{0966C6CE-61DC-431B-BE61-8A063A74180F}" srcOrd="1" destOrd="0" parTransId="{FD40D1A9-0724-4F20-A9E6-3DD66E3B44EA}" sibTransId="{AAF2FA9C-BCE0-4E2A-8678-1DE955249D9A}"/>
    <dgm:cxn modelId="{92E82E46-0FA7-403F-94C5-67CFEC64AF32}" type="presOf" srcId="{4546CFD0-09EF-48F2-85B2-48716F7C7253}" destId="{8E83810D-96A0-4F24-86B0-A022EC71167C}" srcOrd="0" destOrd="0" presId="urn:microsoft.com/office/officeart/2018/2/layout/IconLabelList"/>
    <dgm:cxn modelId="{93062B69-DA95-4D89-BBBC-7CC3187C91AD}" type="presOf" srcId="{0966C6CE-61DC-431B-BE61-8A063A74180F}" destId="{BEC41FFD-94C6-4BAC-BA7A-3A5909CD7AA8}" srcOrd="0" destOrd="0" presId="urn:microsoft.com/office/officeart/2018/2/layout/IconLabelList"/>
    <dgm:cxn modelId="{7782F6A4-A75B-48FE-969A-4BA01EB4F01D}" type="presOf" srcId="{52C2053B-ECDD-4662-9B16-C7BD6E3916F2}" destId="{5C2F76E0-8AA7-427B-A876-74AE07E6319B}" srcOrd="0" destOrd="0" presId="urn:microsoft.com/office/officeart/2018/2/layout/IconLabelList"/>
    <dgm:cxn modelId="{412E41C1-A438-4BAE-A8FA-6B5BCD5F9B10}" type="presOf" srcId="{4CACA6C4-707B-4745-9995-64FC58F65311}" destId="{30B3A740-E8FB-468E-8ACB-4D78180956A7}" srcOrd="0" destOrd="0" presId="urn:microsoft.com/office/officeart/2018/2/layout/IconLabelList"/>
    <dgm:cxn modelId="{8672FBD5-BB25-4858-936A-3515D14F2988}" srcId="{4CACA6C4-707B-4745-9995-64FC58F65311}" destId="{52C2053B-ECDD-4662-9B16-C7BD6E3916F2}" srcOrd="0" destOrd="0" parTransId="{6C53E555-A021-4B0D-82B3-F3C410ABE31D}" sibTransId="{5979ED8C-3B02-46F1-816F-E906110CB565}"/>
    <dgm:cxn modelId="{C26D68DB-B4C2-43F9-A8B0-6E7FC9D27AA3}" srcId="{4CACA6C4-707B-4745-9995-64FC58F65311}" destId="{4546CFD0-09EF-48F2-85B2-48716F7C7253}" srcOrd="2" destOrd="0" parTransId="{32C009D9-7AF4-43A3-A8C3-B1CDA01E9C45}" sibTransId="{E4654DEB-D637-4FDF-8D48-CE59BF9B318E}"/>
    <dgm:cxn modelId="{934CA1FF-1C3F-43DA-BF5D-B643CF3D942C}" type="presParOf" srcId="{30B3A740-E8FB-468E-8ACB-4D78180956A7}" destId="{83B50BB1-96AC-4FED-B7E6-5CF9F1E08AE8}" srcOrd="0" destOrd="0" presId="urn:microsoft.com/office/officeart/2018/2/layout/IconLabelList"/>
    <dgm:cxn modelId="{A20CEADA-C5A5-43C8-A513-45279455DFA5}" type="presParOf" srcId="{83B50BB1-96AC-4FED-B7E6-5CF9F1E08AE8}" destId="{DCCFD4FA-78EF-458F-8EA5-AA24709E31BE}" srcOrd="0" destOrd="0" presId="urn:microsoft.com/office/officeart/2018/2/layout/IconLabelList"/>
    <dgm:cxn modelId="{95B99B2F-B899-48ED-A03E-094AC8515659}" type="presParOf" srcId="{83B50BB1-96AC-4FED-B7E6-5CF9F1E08AE8}" destId="{C096244F-B7D3-480C-B6C9-23A22860E247}" srcOrd="1" destOrd="0" presId="urn:microsoft.com/office/officeart/2018/2/layout/IconLabelList"/>
    <dgm:cxn modelId="{CF6EF2E1-971E-45D2-926B-E42A710CA6FB}" type="presParOf" srcId="{83B50BB1-96AC-4FED-B7E6-5CF9F1E08AE8}" destId="{5C2F76E0-8AA7-427B-A876-74AE07E6319B}" srcOrd="2" destOrd="0" presId="urn:microsoft.com/office/officeart/2018/2/layout/IconLabelList"/>
    <dgm:cxn modelId="{21CD2C40-A131-4C34-8876-E92D45D97B8C}" type="presParOf" srcId="{30B3A740-E8FB-468E-8ACB-4D78180956A7}" destId="{6DBDD990-6B6F-4137-9A70-F00F8210B859}" srcOrd="1" destOrd="0" presId="urn:microsoft.com/office/officeart/2018/2/layout/IconLabelList"/>
    <dgm:cxn modelId="{60C58FDC-30BC-4D2B-84C9-87B4C46A6489}" type="presParOf" srcId="{30B3A740-E8FB-468E-8ACB-4D78180956A7}" destId="{2F089FB6-D890-4FF9-B8E7-4D860C65D518}" srcOrd="2" destOrd="0" presId="urn:microsoft.com/office/officeart/2018/2/layout/IconLabelList"/>
    <dgm:cxn modelId="{C2976D9D-F2EA-4891-B032-7AE59EFD41D2}" type="presParOf" srcId="{2F089FB6-D890-4FF9-B8E7-4D860C65D518}" destId="{DF4A8C4F-8332-48A6-9CF0-CF35628D05F2}" srcOrd="0" destOrd="0" presId="urn:microsoft.com/office/officeart/2018/2/layout/IconLabelList"/>
    <dgm:cxn modelId="{CE43F4EC-4A3A-4AD1-A0C0-B52BA93CFE9B}" type="presParOf" srcId="{2F089FB6-D890-4FF9-B8E7-4D860C65D518}" destId="{C826EF25-FC8F-4F6C-AD1A-F035C7240600}" srcOrd="1" destOrd="0" presId="urn:microsoft.com/office/officeart/2018/2/layout/IconLabelList"/>
    <dgm:cxn modelId="{4A7950F5-0FBC-4DAB-BC29-927D3F97F2B1}" type="presParOf" srcId="{2F089FB6-D890-4FF9-B8E7-4D860C65D518}" destId="{BEC41FFD-94C6-4BAC-BA7A-3A5909CD7AA8}" srcOrd="2" destOrd="0" presId="urn:microsoft.com/office/officeart/2018/2/layout/IconLabelList"/>
    <dgm:cxn modelId="{53355515-674A-45C5-A270-1B44EA7BDF13}" type="presParOf" srcId="{30B3A740-E8FB-468E-8ACB-4D78180956A7}" destId="{C059BFD9-7DAD-42D5-AA11-DE363BBB121C}" srcOrd="3" destOrd="0" presId="urn:microsoft.com/office/officeart/2018/2/layout/IconLabelList"/>
    <dgm:cxn modelId="{E6B1BC71-C68C-4CB3-8D57-8A2304D3B823}" type="presParOf" srcId="{30B3A740-E8FB-468E-8ACB-4D78180956A7}" destId="{44F8A870-87FC-4B37-AC15-94F68D2C3F76}" srcOrd="4" destOrd="0" presId="urn:microsoft.com/office/officeart/2018/2/layout/IconLabelList"/>
    <dgm:cxn modelId="{7B9F7927-2318-42CC-B149-54ADF18A03BE}" type="presParOf" srcId="{44F8A870-87FC-4B37-AC15-94F68D2C3F76}" destId="{49496C21-6425-4B5E-B986-12DA4B7E0E10}" srcOrd="0" destOrd="0" presId="urn:microsoft.com/office/officeart/2018/2/layout/IconLabelList"/>
    <dgm:cxn modelId="{FDCC89BB-E4B6-4335-89DB-CE806786DB4F}" type="presParOf" srcId="{44F8A870-87FC-4B37-AC15-94F68D2C3F76}" destId="{F1023354-4EBF-4B52-B52B-997D4A1F49C5}" srcOrd="1" destOrd="0" presId="urn:microsoft.com/office/officeart/2018/2/layout/IconLabelList"/>
    <dgm:cxn modelId="{F20E692F-F063-4642-9F62-9BDF5F61ABB0}" type="presParOf" srcId="{44F8A870-87FC-4B37-AC15-94F68D2C3F76}" destId="{8E83810D-96A0-4F24-86B0-A022EC7116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FD4FA-78EF-458F-8EA5-AA24709E31BE}">
      <dsp:nvSpPr>
        <dsp:cNvPr id="0" name=""/>
        <dsp:cNvSpPr/>
      </dsp:nvSpPr>
      <dsp:spPr>
        <a:xfrm>
          <a:off x="1212569" y="88138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F76E0-8AA7-427B-A876-74AE07E6319B}">
      <dsp:nvSpPr>
        <dsp:cNvPr id="0" name=""/>
        <dsp:cNvSpPr/>
      </dsp:nvSpPr>
      <dsp:spPr>
        <a:xfrm>
          <a:off x="417971" y="2569948"/>
          <a:ext cx="28894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Optimise</a:t>
          </a:r>
          <a:r>
            <a:rPr lang="en-US" sz="1800" kern="1200" dirty="0"/>
            <a:t> traffic to bring high intention customers based on source preferences.</a:t>
          </a:r>
        </a:p>
      </dsp:txBody>
      <dsp:txXfrm>
        <a:off x="417971" y="2569948"/>
        <a:ext cx="2889450" cy="900000"/>
      </dsp:txXfrm>
    </dsp:sp>
    <dsp:sp modelId="{DF4A8C4F-8332-48A6-9CF0-CF35628D05F2}">
      <dsp:nvSpPr>
        <dsp:cNvPr id="0" name=""/>
        <dsp:cNvSpPr/>
      </dsp:nvSpPr>
      <dsp:spPr>
        <a:xfrm>
          <a:off x="4607673" y="88138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41FFD-94C6-4BAC-BA7A-3A5909CD7AA8}">
      <dsp:nvSpPr>
        <dsp:cNvPr id="0" name=""/>
        <dsp:cNvSpPr/>
      </dsp:nvSpPr>
      <dsp:spPr>
        <a:xfrm>
          <a:off x="3813075" y="2569948"/>
          <a:ext cx="28894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Offer basket pair bundles and complimentary seasonal recommendations.</a:t>
          </a:r>
        </a:p>
      </dsp:txBody>
      <dsp:txXfrm>
        <a:off x="3813075" y="2569948"/>
        <a:ext cx="2889450" cy="900000"/>
      </dsp:txXfrm>
    </dsp:sp>
    <dsp:sp modelId="{49496C21-6425-4B5E-B986-12DA4B7E0E10}">
      <dsp:nvSpPr>
        <dsp:cNvPr id="0" name=""/>
        <dsp:cNvSpPr/>
      </dsp:nvSpPr>
      <dsp:spPr>
        <a:xfrm>
          <a:off x="8002777" y="88138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3810D-96A0-4F24-86B0-A022EC71167C}">
      <dsp:nvSpPr>
        <dsp:cNvPr id="0" name=""/>
        <dsp:cNvSpPr/>
      </dsp:nvSpPr>
      <dsp:spPr>
        <a:xfrm>
          <a:off x="7208178" y="2569948"/>
          <a:ext cx="28894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Upsell more profitable </a:t>
          </a:r>
          <a:r>
            <a:rPr lang="en-US" sz="1800" kern="1200"/>
            <a:t>items as </a:t>
          </a:r>
          <a:r>
            <a:rPr lang="en-US" sz="1800" kern="1200" dirty="0"/>
            <a:t>upgrades or add-ons.</a:t>
          </a:r>
        </a:p>
      </dsp:txBody>
      <dsp:txXfrm>
        <a:off x="7208178" y="2569948"/>
        <a:ext cx="2889450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91E0A-75A9-4B37-8F4D-2780CF6CF52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32714-0533-4B99-9069-65B7AF1ED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4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4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7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4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1.sfdcstatic.com/content/dam/web/en_us/www/documents/commerce-cloud/Personalization_in_Shopping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3A639-C3F3-91EB-CEA9-746B200A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Autofit/>
          </a:bodyPr>
          <a:lstStyle/>
          <a:p>
            <a:pPr algn="r"/>
            <a:r>
              <a:rPr lang="en-GB" sz="3200">
                <a:solidFill>
                  <a:schemeClr val="bg1"/>
                </a:solidFill>
              </a:rPr>
              <a:t>Cross-Selling, Upselling, and Purchase Propensity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8475-45AE-BC2E-1A0A-645AA7079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bg1"/>
                </a:solidFill>
              </a:rPr>
              <a:t>Team Turquoise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Shopping cart with boxes">
            <a:extLst>
              <a:ext uri="{FF2B5EF4-FFF2-40B4-BE49-F238E27FC236}">
                <a16:creationId xmlns:a16="http://schemas.microsoft.com/office/drawing/2014/main" id="{2F347AEC-3A9E-F2A8-B214-71233E166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8406" r="6041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F952-7E85-8152-CB76-BF76FBE0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GB" dirty="0"/>
              <a:t>Executive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E4AF-ADCF-E6A6-9904-BD1452FE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493"/>
            <a:ext cx="10515600" cy="5327008"/>
          </a:xfrm>
        </p:spPr>
        <p:txBody>
          <a:bodyPr/>
          <a:lstStyle/>
          <a:p>
            <a:r>
              <a:rPr lang="en-GB" sz="2400" b="1" dirty="0"/>
              <a:t>Traffic optimisation: </a:t>
            </a:r>
            <a:r>
              <a:rPr lang="en-GB" sz="2400" dirty="0"/>
              <a:t>Implement personalized recommendations based on traffic source to enhance user experience.</a:t>
            </a:r>
            <a:r>
              <a:rPr lang="en-GB" sz="2400" b="1" kern="100" dirty="0">
                <a:solidFill>
                  <a:srgbClr val="000000"/>
                </a:solidFill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kern="1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40% of shoppers</a:t>
            </a:r>
            <a:r>
              <a:rPr lang="en-GB" sz="2400" kern="1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who clicked a personalized recommendation during their first visit came back.</a:t>
            </a:r>
            <a:endParaRPr lang="en-GB" sz="2400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  <a:p>
            <a:r>
              <a:rPr lang="en-GB" sz="2400" b="1" dirty="0"/>
              <a:t>Cross selling in pairs and by season: </a:t>
            </a:r>
            <a:r>
              <a:rPr lang="en-GB" sz="2400" dirty="0"/>
              <a:t>Product bundles based on common basket pairings and seasonal trends. </a:t>
            </a:r>
            <a:r>
              <a:rPr lang="en-GB" sz="2400" b="1" dirty="0"/>
              <a:t>60.8% </a:t>
            </a:r>
            <a:r>
              <a:rPr lang="en-GB" sz="2400" dirty="0"/>
              <a:t>of basket pairs are from the same sub-category.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b="1" dirty="0"/>
              <a:t>Potential for upselling</a:t>
            </a:r>
            <a:r>
              <a:rPr lang="en-GB" sz="2400" dirty="0"/>
              <a:t>: </a:t>
            </a:r>
            <a:r>
              <a:rPr lang="en-US" sz="2400" dirty="0"/>
              <a:t>Offer alternatives to popular items and add-ons at checkout. </a:t>
            </a:r>
            <a:r>
              <a:rPr lang="en-GB" sz="2400" b="1" dirty="0"/>
              <a:t>40% </a:t>
            </a:r>
            <a:r>
              <a:rPr lang="en-GB" sz="2400" dirty="0"/>
              <a:t>of T-Shirt sales, generates a profit of just </a:t>
            </a:r>
            <a:r>
              <a:rPr lang="en-GB" sz="2400" b="1" dirty="0"/>
              <a:t>£4.63 per unit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23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Defining Expected Customers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632225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Using gained insights to define likely returning customers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000" dirty="0"/>
              <a:t>RFM segmentation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000" dirty="0"/>
              <a:t>Customer retention</a:t>
            </a:r>
            <a:endParaRPr sz="20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Sources &amp; behaviour for said customers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000" dirty="0"/>
              <a:t>Purchases to actions similar on desktop and mobile (0.189 to 0.159)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000" dirty="0" err="1"/>
              <a:t>Tradedoubler’s</a:t>
            </a:r>
            <a:r>
              <a:rPr lang="en-GB" sz="2000" dirty="0"/>
              <a:t> 0.313 highest value to </a:t>
            </a:r>
            <a:r>
              <a:rPr lang="en-GB" sz="2000" dirty="0" err="1"/>
              <a:t>rtbhouse’s</a:t>
            </a:r>
            <a:r>
              <a:rPr lang="en-GB" sz="2000" dirty="0"/>
              <a:t> 0.079.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86" name="Google Shape;86;p2" descr="Number of Transactions per 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2374" y="2038276"/>
            <a:ext cx="4156482" cy="363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B364-EC5B-4DED-6CFE-84BA0931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11" y="89258"/>
            <a:ext cx="10241280" cy="1234440"/>
          </a:xfrm>
        </p:spPr>
        <p:txBody>
          <a:bodyPr/>
          <a:lstStyle/>
          <a:p>
            <a:r>
              <a:rPr lang="en-GB" dirty="0"/>
              <a:t>Traffic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4B01-07B3-70F3-EA21-51F79D04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92" y="1142855"/>
            <a:ext cx="10801117" cy="395935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effectLst/>
                <a:latin typeface="Tw Cen MT (Body)"/>
              </a:rPr>
              <a:t>33.74% </a:t>
            </a:r>
            <a:r>
              <a:rPr lang="en-GB" sz="1700" b="0" i="0" dirty="0">
                <a:effectLst/>
                <a:latin typeface="Tw Cen MT (Body)"/>
              </a:rPr>
              <a:t>of our total views come from meta, while only </a:t>
            </a:r>
            <a:r>
              <a:rPr lang="en-GB" sz="1700" b="1" i="0" dirty="0">
                <a:effectLst/>
                <a:latin typeface="Tw Cen MT (Body)"/>
              </a:rPr>
              <a:t>4.08% </a:t>
            </a:r>
            <a:r>
              <a:rPr lang="en-GB" sz="1700" b="0" i="0" dirty="0">
                <a:effectLst/>
                <a:latin typeface="Tw Cen MT (Body)"/>
              </a:rPr>
              <a:t>lead to purchases.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0" i="0" dirty="0">
                <a:effectLst/>
                <a:latin typeface="Tw Cen MT (Body)"/>
              </a:rPr>
              <a:t>Significantly, purchases are driven by Google and direct traffic, accounting for </a:t>
            </a:r>
            <a:r>
              <a:rPr lang="en-GB" sz="1700" b="1" i="0" dirty="0">
                <a:effectLst/>
                <a:latin typeface="Tw Cen MT (Body)"/>
              </a:rPr>
              <a:t>66.67% </a:t>
            </a:r>
            <a:r>
              <a:rPr lang="en-GB" sz="1700" b="0" i="0" dirty="0">
                <a:effectLst/>
                <a:latin typeface="Tw Cen MT (Body)"/>
              </a:rPr>
              <a:t>and</a:t>
            </a:r>
            <a:r>
              <a:rPr lang="en-GB" sz="1700" b="1" i="0" dirty="0">
                <a:effectLst/>
                <a:latin typeface="Tw Cen MT (Body)"/>
              </a:rPr>
              <a:t> 14.97% </a:t>
            </a:r>
            <a:r>
              <a:rPr lang="en-GB" sz="1700" b="0" i="0" dirty="0">
                <a:effectLst/>
                <a:latin typeface="Tw Cen MT (Body)"/>
              </a:rPr>
              <a:t>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0" i="0" dirty="0">
                <a:effectLst/>
                <a:latin typeface="Tw Cen MT (Body)"/>
              </a:rPr>
              <a:t>Social media is the primary source of growth, with a remarkable 215% increase year-on-year, compared to 61.6% for other traffic sources.</a:t>
            </a:r>
          </a:p>
          <a:p>
            <a:pPr marL="0" indent="0">
              <a:buNone/>
            </a:pPr>
            <a:endParaRPr lang="en-GB" dirty="0">
              <a:latin typeface="Tw Cen MT (Body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3D0F43-111F-39F4-FFE2-D25B4A4B3F4D}"/>
              </a:ext>
            </a:extLst>
          </p:cNvPr>
          <p:cNvSpPr txBox="1">
            <a:spLocks/>
          </p:cNvSpPr>
          <p:nvPr/>
        </p:nvSpPr>
        <p:spPr>
          <a:xfrm>
            <a:off x="912284" y="2461652"/>
            <a:ext cx="5959479" cy="2190832"/>
          </a:xfrm>
          <a:prstGeom prst="roundRect">
            <a:avLst/>
          </a:prstGeom>
          <a:solidFill>
            <a:srgbClr val="83CC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sz="1700" b="0" i="0" dirty="0">
                <a:solidFill>
                  <a:srgbClr val="374151"/>
                </a:solidFill>
                <a:effectLst/>
                <a:latin typeface="Tw Cen MT (Body)"/>
              </a:rPr>
              <a:t>Improve SEO by creating high-quality content with </a:t>
            </a:r>
            <a:r>
              <a:rPr lang="en-GB" sz="1700" b="1" i="0" dirty="0">
                <a:solidFill>
                  <a:srgbClr val="374151"/>
                </a:solidFill>
                <a:effectLst/>
                <a:latin typeface="Tw Cen MT (Body)"/>
              </a:rPr>
              <a:t>relevant keywords </a:t>
            </a:r>
            <a:r>
              <a:rPr lang="en-GB" sz="1700" b="0" i="0" dirty="0">
                <a:solidFill>
                  <a:srgbClr val="374151"/>
                </a:solidFill>
                <a:effectLst/>
                <a:latin typeface="Tw Cen MT (Body)"/>
              </a:rPr>
              <a:t>to boost search engine rankings and increase organic traffic.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0" i="0" dirty="0">
                <a:solidFill>
                  <a:srgbClr val="374151"/>
                </a:solidFill>
                <a:effectLst/>
                <a:latin typeface="Tw Cen MT (Body)"/>
              </a:rPr>
              <a:t>Implement personalized recommendations based on traffic source to enhance user experience and drive repeat visits.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0" i="0" dirty="0">
                <a:solidFill>
                  <a:srgbClr val="374151"/>
                </a:solidFill>
                <a:effectLst/>
                <a:latin typeface="Tw Cen MT (Body)"/>
              </a:rPr>
              <a:t>Amplify content on social media to expand reach and attract more traffic to the website.</a:t>
            </a:r>
          </a:p>
          <a:p>
            <a:pPr marL="0" indent="0">
              <a:buNone/>
            </a:pPr>
            <a:endParaRPr lang="en-GB" sz="1200" b="1" dirty="0">
              <a:latin typeface="Tw Cen MT (Body)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163B3-0CBA-D3D9-06DC-E4AA4ADC3330}"/>
              </a:ext>
            </a:extLst>
          </p:cNvPr>
          <p:cNvSpPr txBox="1">
            <a:spLocks/>
          </p:cNvSpPr>
          <p:nvPr/>
        </p:nvSpPr>
        <p:spPr>
          <a:xfrm>
            <a:off x="912284" y="4937405"/>
            <a:ext cx="5959478" cy="1367649"/>
          </a:xfrm>
          <a:prstGeom prst="roundRect">
            <a:avLst/>
          </a:prstGeom>
          <a:solidFill>
            <a:srgbClr val="8CD09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700" b="1" kern="100" dirty="0">
                <a:solidFill>
                  <a:srgbClr val="000000"/>
                </a:solidFill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40% of shoppers</a:t>
            </a:r>
            <a:r>
              <a:rPr lang="en-GB" sz="1700" kern="100" dirty="0">
                <a:solidFill>
                  <a:srgbClr val="000000"/>
                </a:solidFill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 who clicked a personalized recommendation during their first visit came back, compared to only 19% of shoppers who didn’t</a:t>
            </a:r>
            <a:r>
              <a:rPr lang="en-GB" sz="1700" b="0" i="0" dirty="0">
                <a:solidFill>
                  <a:srgbClr val="374151"/>
                </a:solidFill>
                <a:effectLst/>
                <a:latin typeface="Tw Cen MT (Body)"/>
              </a:rPr>
              <a:t>, potentially generating greater revenue. </a:t>
            </a:r>
            <a:r>
              <a:rPr lang="en-GB" sz="1700" kern="100" dirty="0">
                <a:solidFill>
                  <a:srgbClr val="000000"/>
                </a:solidFill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700" u="sng" kern="100" dirty="0">
                <a:solidFill>
                  <a:srgbClr val="E45900"/>
                </a:solidFill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Salesforce)</a:t>
            </a:r>
            <a:r>
              <a:rPr lang="en-GB" sz="1700" kern="100" dirty="0">
                <a:solidFill>
                  <a:srgbClr val="000000"/>
                </a:solidFill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A14E4-8239-648F-3AAE-70C3A2C1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16" y="2620602"/>
            <a:ext cx="4445353" cy="36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B364-EC5B-4DED-6CFE-84BA0931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21365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GB" dirty="0"/>
              <a:t>Matching pairs – basket pairs often variations of same item: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4B01-07B3-70F3-EA21-51F79D04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69" y="1914022"/>
            <a:ext cx="10837798" cy="1195687"/>
          </a:xfrm>
        </p:spPr>
        <p:txBody>
          <a:bodyPr>
            <a:normAutofit/>
          </a:bodyPr>
          <a:lstStyle/>
          <a:p>
            <a:r>
              <a:rPr lang="en-GB" sz="1700" b="1" dirty="0"/>
              <a:t>38%</a:t>
            </a:r>
            <a:r>
              <a:rPr lang="en-GB" sz="1700" dirty="0"/>
              <a:t> Basket Pairs have the same item brand, name and gender but different item ID</a:t>
            </a:r>
            <a:endParaRPr lang="en-GB" sz="1700" b="1" dirty="0"/>
          </a:p>
          <a:p>
            <a:r>
              <a:rPr lang="en-GB" sz="1700" dirty="0"/>
              <a:t>Men’s Prism T-shirt and Women’s Prism T-shirts were in </a:t>
            </a:r>
            <a:r>
              <a:rPr lang="en-GB" sz="1700" b="1" dirty="0"/>
              <a:t>10.1%</a:t>
            </a:r>
            <a:r>
              <a:rPr lang="en-GB" sz="1700" dirty="0"/>
              <a:t> and </a:t>
            </a:r>
            <a:r>
              <a:rPr lang="en-GB" sz="1700" b="1" dirty="0"/>
              <a:t>4.0%</a:t>
            </a:r>
            <a:r>
              <a:rPr lang="en-GB" sz="1700" dirty="0"/>
              <a:t> of all basket pairs respectively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3D0F43-111F-39F4-FFE2-D25B4A4B3F4D}"/>
              </a:ext>
            </a:extLst>
          </p:cNvPr>
          <p:cNvSpPr txBox="1">
            <a:spLocks/>
          </p:cNvSpPr>
          <p:nvPr/>
        </p:nvSpPr>
        <p:spPr>
          <a:xfrm>
            <a:off x="923469" y="2963068"/>
            <a:ext cx="5959479" cy="785224"/>
          </a:xfrm>
          <a:prstGeom prst="roundRect">
            <a:avLst/>
          </a:prstGeom>
          <a:solidFill>
            <a:srgbClr val="83CC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b="1" dirty="0"/>
              <a:t>Product bundles </a:t>
            </a:r>
            <a:r>
              <a:rPr lang="en-GB" sz="1700" dirty="0"/>
              <a:t>containing</a:t>
            </a:r>
            <a:r>
              <a:rPr lang="en-GB" sz="1700" b="1" dirty="0"/>
              <a:t> </a:t>
            </a:r>
            <a:r>
              <a:rPr lang="en-GB" sz="1700" dirty="0"/>
              <a:t>variations of the same item at a discounted price/ free shipping or with exclusive designs.</a:t>
            </a:r>
            <a:endParaRPr lang="en-GB" sz="17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163B3-0CBA-D3D9-06DC-E4AA4ADC3330}"/>
              </a:ext>
            </a:extLst>
          </p:cNvPr>
          <p:cNvSpPr txBox="1">
            <a:spLocks/>
          </p:cNvSpPr>
          <p:nvPr/>
        </p:nvSpPr>
        <p:spPr>
          <a:xfrm>
            <a:off x="923469" y="4124275"/>
            <a:ext cx="5959478" cy="1681611"/>
          </a:xfrm>
          <a:prstGeom prst="roundRect">
            <a:avLst/>
          </a:prstGeom>
          <a:solidFill>
            <a:srgbClr val="8CD09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Increase average order value and revenue</a:t>
            </a:r>
          </a:p>
          <a:p>
            <a:r>
              <a:rPr lang="en-GB" sz="1700" dirty="0"/>
              <a:t>For example, </a:t>
            </a:r>
            <a:r>
              <a:rPr lang="en-GB" sz="1700" b="1" dirty="0"/>
              <a:t>133574</a:t>
            </a:r>
            <a:r>
              <a:rPr lang="en-GB" sz="1700" dirty="0"/>
              <a:t> T-Shirts sold in 2022 for an average price of </a:t>
            </a:r>
            <a:r>
              <a:rPr lang="en-GB" sz="1700" b="1" dirty="0"/>
              <a:t>£7.90</a:t>
            </a:r>
            <a:r>
              <a:rPr lang="en-GB" sz="1700" dirty="0"/>
              <a:t>. If </a:t>
            </a:r>
            <a:r>
              <a:rPr lang="en-GB" sz="1700" b="1" dirty="0"/>
              <a:t>5%</a:t>
            </a:r>
            <a:r>
              <a:rPr lang="en-GB" sz="1700" dirty="0"/>
              <a:t> of these purchases bought an additional T-shirt with a 10% discount that would be worth </a:t>
            </a:r>
            <a:r>
              <a:rPr lang="en-GB" sz="1700" b="1" dirty="0"/>
              <a:t>£47485 </a:t>
            </a:r>
            <a:r>
              <a:rPr lang="en-GB" sz="1700" dirty="0"/>
              <a:t>in additional revenue.</a:t>
            </a:r>
            <a:endParaRPr lang="en-GB" sz="17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33D9A-6154-D519-F4E3-B2BDA0DB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32" y="2876439"/>
            <a:ext cx="4615149" cy="32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9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B364-EC5B-4DED-6CFE-84BA0931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54028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GB" dirty="0"/>
              <a:t>Wrap up – sweatshirts and jumpers popular for q1: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4B01-07B3-70F3-EA21-51F79D04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22" y="1488468"/>
            <a:ext cx="10837798" cy="823344"/>
          </a:xfrm>
        </p:spPr>
        <p:txBody>
          <a:bodyPr>
            <a:normAutofit fontScale="92500" lnSpcReduction="20000"/>
          </a:bodyPr>
          <a:lstStyle/>
          <a:p>
            <a:r>
              <a:rPr lang="en-GB" sz="1800" b="1" dirty="0"/>
              <a:t>60.8% </a:t>
            </a:r>
            <a:r>
              <a:rPr lang="en-GB" sz="1800" dirty="0"/>
              <a:t>of basket pairs are from the same sub-category</a:t>
            </a:r>
          </a:p>
          <a:p>
            <a:r>
              <a:rPr lang="en-GB" sz="1800" dirty="0"/>
              <a:t>For Q1 basket pairs T-shirts make up </a:t>
            </a:r>
            <a:r>
              <a:rPr lang="en-GB" sz="1800" b="1" dirty="0"/>
              <a:t>25.7%</a:t>
            </a:r>
            <a:r>
              <a:rPr lang="en-GB" sz="1800" dirty="0"/>
              <a:t>, sweatshirts </a:t>
            </a:r>
            <a:r>
              <a:rPr lang="en-GB" sz="1800" b="1" dirty="0"/>
              <a:t>16.3%</a:t>
            </a:r>
            <a:r>
              <a:rPr lang="en-GB" sz="1800" dirty="0"/>
              <a:t> and Jumpers </a:t>
            </a:r>
            <a:r>
              <a:rPr lang="en-GB" sz="1800" b="1" dirty="0"/>
              <a:t>13.9%</a:t>
            </a:r>
            <a:r>
              <a:rPr lang="en-GB" sz="1800" dirty="0"/>
              <a:t> and Joggers </a:t>
            </a:r>
            <a:r>
              <a:rPr lang="en-GB" sz="1800" b="1" dirty="0"/>
              <a:t>7.85% </a:t>
            </a:r>
            <a:r>
              <a:rPr lang="en-GB" sz="1800" dirty="0"/>
              <a:t>of paired items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3D0F43-111F-39F4-FFE2-D25B4A4B3F4D}"/>
              </a:ext>
            </a:extLst>
          </p:cNvPr>
          <p:cNvSpPr txBox="1">
            <a:spLocks/>
          </p:cNvSpPr>
          <p:nvPr/>
        </p:nvSpPr>
        <p:spPr>
          <a:xfrm>
            <a:off x="847221" y="2409877"/>
            <a:ext cx="4386171" cy="1840245"/>
          </a:xfrm>
          <a:prstGeom prst="roundRect">
            <a:avLst/>
          </a:prstGeom>
          <a:solidFill>
            <a:srgbClr val="83CC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/>
              <a:t>Cross-selling</a:t>
            </a:r>
            <a:r>
              <a:rPr lang="en-GB" sz="1800" dirty="0"/>
              <a:t> in basket/checkout </a:t>
            </a:r>
          </a:p>
          <a:p>
            <a:r>
              <a:rPr lang="en-GB" sz="1800" b="1" dirty="0"/>
              <a:t>Coordinated outfit collections </a:t>
            </a:r>
            <a:r>
              <a:rPr lang="en-GB" sz="1800" dirty="0"/>
              <a:t>– combinations of sweatshirts, jumpers, t-shirts and joggers</a:t>
            </a:r>
          </a:p>
          <a:p>
            <a:r>
              <a:rPr lang="en-GB" sz="1800" b="1" dirty="0"/>
              <a:t>User generated content </a:t>
            </a:r>
            <a:r>
              <a:rPr lang="en-GB" sz="1800" dirty="0"/>
              <a:t>– social media outfit competitions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163B3-0CBA-D3D9-06DC-E4AA4ADC3330}"/>
              </a:ext>
            </a:extLst>
          </p:cNvPr>
          <p:cNvSpPr txBox="1">
            <a:spLocks/>
          </p:cNvSpPr>
          <p:nvPr/>
        </p:nvSpPr>
        <p:spPr>
          <a:xfrm>
            <a:off x="847221" y="4446266"/>
            <a:ext cx="4386171" cy="1699353"/>
          </a:xfrm>
          <a:prstGeom prst="roundRect">
            <a:avLst/>
          </a:prstGeom>
          <a:solidFill>
            <a:srgbClr val="8CD09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/>
              <a:t>Increase average order value </a:t>
            </a:r>
            <a:r>
              <a:rPr lang="en-GB" sz="1800" dirty="0"/>
              <a:t>and</a:t>
            </a:r>
            <a:r>
              <a:rPr lang="en-GB" sz="1800" b="1" dirty="0"/>
              <a:t> revenue</a:t>
            </a:r>
          </a:p>
          <a:p>
            <a:r>
              <a:rPr lang="en-GB" sz="1800" dirty="0"/>
              <a:t>For example, if </a:t>
            </a:r>
            <a:r>
              <a:rPr lang="en-GB" sz="1800" b="1" dirty="0"/>
              <a:t>5%</a:t>
            </a:r>
            <a:r>
              <a:rPr lang="en-GB" sz="1800" dirty="0"/>
              <a:t> of all 2022 Q1 sweatshirt sales also bought a t-shirt and joggers, this would be worth an additional </a:t>
            </a:r>
            <a:r>
              <a:rPr lang="en-GB" sz="1800" b="1" dirty="0"/>
              <a:t>£15,100 </a:t>
            </a:r>
            <a:r>
              <a:rPr lang="en-GB" sz="1800" dirty="0"/>
              <a:t>in revenue for the quarter.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BCA2D-F6F3-B33C-5D58-2B7DAEF17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" r="1"/>
          <a:stretch/>
        </p:blipFill>
        <p:spPr>
          <a:xfrm>
            <a:off x="5480177" y="2797114"/>
            <a:ext cx="6273554" cy="27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9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FE8E-863C-3FA3-47DD-93198D79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133" y="44399"/>
            <a:ext cx="10515600" cy="1325563"/>
          </a:xfrm>
        </p:spPr>
        <p:txBody>
          <a:bodyPr/>
          <a:lstStyle/>
          <a:p>
            <a:r>
              <a:rPr lang="en-GB" dirty="0"/>
              <a:t>Potential for upselling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5318-21C9-B764-DF57-C893D5974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133" y="1148764"/>
            <a:ext cx="6049841" cy="2093215"/>
          </a:xfrm>
        </p:spPr>
        <p:txBody>
          <a:bodyPr>
            <a:normAutofit/>
          </a:bodyPr>
          <a:lstStyle/>
          <a:p>
            <a:r>
              <a:rPr lang="en-GB" sz="1700" dirty="0"/>
              <a:t>In our most popular clothing category, T-Shirts, great potential for upselling highly profitable alternatives.</a:t>
            </a:r>
          </a:p>
          <a:p>
            <a:r>
              <a:rPr lang="en-GB" sz="1700" dirty="0"/>
              <a:t>Most common T-Shirt, Prism own brand, which makes up around 40% of T-Shirt sales, generates a profit of just £4.63 per unit.</a:t>
            </a:r>
          </a:p>
          <a:p>
            <a:r>
              <a:rPr lang="en-GB" sz="1700" dirty="0"/>
              <a:t>Perfume makes up 9/10 of most profitable items, gives potential for add-ons and bundle deals.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45543-E726-1FB8-986A-02549B17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742" y="945955"/>
            <a:ext cx="4771681" cy="2872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C292F3-0E17-730C-9E1B-D4693475C4E0}"/>
              </a:ext>
            </a:extLst>
          </p:cNvPr>
          <p:cNvSpPr txBox="1">
            <a:spLocks/>
          </p:cNvSpPr>
          <p:nvPr/>
        </p:nvSpPr>
        <p:spPr>
          <a:xfrm>
            <a:off x="980134" y="4900275"/>
            <a:ext cx="5189103" cy="14198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If we can get 5% of T-shirt buyers to upgrade, there would be a </a:t>
            </a:r>
            <a:r>
              <a:rPr lang="en-GB" sz="2200" b="1" dirty="0"/>
              <a:t>£33,250 increase in profit.</a:t>
            </a:r>
          </a:p>
          <a:p>
            <a:r>
              <a:rPr lang="en-GB" sz="2200" dirty="0"/>
              <a:t>If 0.5% of buyers add on a perfume to their order, on average, we would see a </a:t>
            </a:r>
            <a:r>
              <a:rPr lang="en-GB" sz="2200" b="1" dirty="0"/>
              <a:t>£72,136 increase in profit.</a:t>
            </a:r>
          </a:p>
          <a:p>
            <a:endParaRPr lang="en-GB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4A30EC-2785-C035-FA04-6388BAD415E6}"/>
              </a:ext>
            </a:extLst>
          </p:cNvPr>
          <p:cNvSpPr txBox="1">
            <a:spLocks/>
          </p:cNvSpPr>
          <p:nvPr/>
        </p:nvSpPr>
        <p:spPr>
          <a:xfrm>
            <a:off x="980134" y="3248397"/>
            <a:ext cx="5189103" cy="1419836"/>
          </a:xfrm>
          <a:prstGeom prst="roundRect">
            <a:avLst/>
          </a:prstGeom>
          <a:solidFill>
            <a:srgbClr val="3DB0B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/>
              <a:t>Offer alternatives to popular items </a:t>
            </a:r>
            <a:r>
              <a:rPr lang="en-GB" sz="1800" dirty="0"/>
              <a:t>whilst viewing and at the basket - “Customers also liked…”.</a:t>
            </a:r>
          </a:p>
          <a:p>
            <a:r>
              <a:rPr lang="en-GB" sz="1800" b="1" dirty="0"/>
              <a:t>Offer add-ons </a:t>
            </a:r>
            <a:r>
              <a:rPr lang="en-GB" sz="1800" dirty="0"/>
              <a:t>like a tailored perfume to pair up with their items (with free shipping).</a:t>
            </a:r>
          </a:p>
          <a:p>
            <a:endParaRPr lang="en-GB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F3A247-4A92-39BF-ABD3-98D17E95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51" y="3892492"/>
            <a:ext cx="5281609" cy="24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3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3CAE-89BF-94E6-3B9A-114CCE22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247C2F-250F-8710-0E29-EAE27D426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66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58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48DEF-8137-E094-1C30-14091EE2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724C-15AF-0734-BF17-8327D1C0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2177790"/>
            <a:ext cx="9147940" cy="453432"/>
          </a:xfrm>
        </p:spPr>
        <p:txBody>
          <a:bodyPr anchor="t">
            <a:normAutofit/>
          </a:bodyPr>
          <a:lstStyle/>
          <a:p>
            <a:pPr algn="ctr"/>
            <a:r>
              <a:rPr lang="en-GB" sz="2000" i="1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877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Nova</vt:lpstr>
      <vt:lpstr>Tw Cen MT (Body)</vt:lpstr>
      <vt:lpstr>GradientVTI</vt:lpstr>
      <vt:lpstr>Cross-Selling, Upselling, and Purchase Propensity</vt:lpstr>
      <vt:lpstr>Executive Summary:</vt:lpstr>
      <vt:lpstr>Defining Expected Customers</vt:lpstr>
      <vt:lpstr>Traffic optimisation</vt:lpstr>
      <vt:lpstr>Matching pairs – basket pairs often variations of same item:</vt:lpstr>
      <vt:lpstr>Wrap up – sweatshirts and jumpers popular for q1:</vt:lpstr>
      <vt:lpstr>Potential for upselling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Cross-Selling, Upselling, and Purchase Propensity</dc:title>
  <dc:creator>Jet Doughty-White</dc:creator>
  <cp:lastModifiedBy>Jet Doughty-White</cp:lastModifiedBy>
  <cp:revision>9</cp:revision>
  <dcterms:created xsi:type="dcterms:W3CDTF">2023-08-03T10:21:46Z</dcterms:created>
  <dcterms:modified xsi:type="dcterms:W3CDTF">2023-08-04T11:56:41Z</dcterms:modified>
</cp:coreProperties>
</file>