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1" r:id="rId3"/>
    <p:sldId id="267" r:id="rId4"/>
    <p:sldId id="259" r:id="rId5"/>
    <p:sldId id="260" r:id="rId6"/>
    <p:sldId id="270" r:id="rId7"/>
    <p:sldId id="262" r:id="rId8"/>
    <p:sldId id="264" r:id="rId9"/>
    <p:sldId id="272" r:id="rId10"/>
    <p:sldId id="263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AD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C5DFBA-2CCF-462E-92E2-0FB679740D7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09ABD04-8FDF-40C5-9627-481050D066F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400" b="1" dirty="0"/>
            <a:t>Reward our Champions:</a:t>
          </a:r>
        </a:p>
        <a:p>
          <a:pPr>
            <a:lnSpc>
              <a:spcPct val="100000"/>
            </a:lnSpc>
            <a:defRPr cap="all"/>
          </a:pPr>
          <a:r>
            <a:rPr lang="en-US" sz="1400" b="0" dirty="0"/>
            <a:t>Discounts and exclusive referral scheme.</a:t>
          </a:r>
        </a:p>
      </dgm:t>
    </dgm:pt>
    <dgm:pt modelId="{C496D7F9-EE7D-47CF-8548-9CE83CF9B698}" type="parTrans" cxnId="{F8EE7714-33D1-4BD2-8E8C-1625D4AB869C}">
      <dgm:prSet/>
      <dgm:spPr/>
      <dgm:t>
        <a:bodyPr/>
        <a:lstStyle/>
        <a:p>
          <a:endParaRPr lang="en-US"/>
        </a:p>
      </dgm:t>
    </dgm:pt>
    <dgm:pt modelId="{0D116332-090C-4378-8768-93107CAF1690}" type="sibTrans" cxnId="{F8EE7714-33D1-4BD2-8E8C-1625D4AB869C}">
      <dgm:prSet/>
      <dgm:spPr/>
      <dgm:t>
        <a:bodyPr/>
        <a:lstStyle/>
        <a:p>
          <a:endParaRPr lang="en-US"/>
        </a:p>
      </dgm:t>
    </dgm:pt>
    <dgm:pt modelId="{E43703AA-34B7-4F40-B910-AC74B0CF3BC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400" b="1" dirty="0"/>
            <a:t>Encourage the Promising:</a:t>
          </a:r>
        </a:p>
        <a:p>
          <a:pPr>
            <a:lnSpc>
              <a:spcPct val="100000"/>
            </a:lnSpc>
            <a:defRPr cap="all"/>
          </a:pPr>
          <a:r>
            <a:rPr lang="en-US" sz="1400" b="0" dirty="0"/>
            <a:t>Customer journey </a:t>
          </a:r>
          <a:r>
            <a:rPr lang="en-US" sz="1400" b="0" dirty="0" err="1"/>
            <a:t>optimisation</a:t>
          </a:r>
          <a:endParaRPr lang="en-US" sz="1400" b="0" dirty="0"/>
        </a:p>
      </dgm:t>
    </dgm:pt>
    <dgm:pt modelId="{F63D4436-EF40-4E20-99F7-57B867A12E79}" type="parTrans" cxnId="{B519A77F-E2B1-49EA-B574-A1067F7F8703}">
      <dgm:prSet/>
      <dgm:spPr/>
      <dgm:t>
        <a:bodyPr/>
        <a:lstStyle/>
        <a:p>
          <a:endParaRPr lang="en-US"/>
        </a:p>
      </dgm:t>
    </dgm:pt>
    <dgm:pt modelId="{82F1FDE2-16DB-4C7D-93C5-85F44D161BDC}" type="sibTrans" cxnId="{B519A77F-E2B1-49EA-B574-A1067F7F8703}">
      <dgm:prSet/>
      <dgm:spPr/>
      <dgm:t>
        <a:bodyPr/>
        <a:lstStyle/>
        <a:p>
          <a:endParaRPr lang="en-US"/>
        </a:p>
      </dgm:t>
    </dgm:pt>
    <dgm:pt modelId="{A029B187-DD39-46CD-BE57-86E517E8A19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400" b="1" dirty="0"/>
            <a:t>Re-engage those Needing Attention:</a:t>
          </a:r>
        </a:p>
        <a:p>
          <a:pPr>
            <a:lnSpc>
              <a:spcPct val="100000"/>
            </a:lnSpc>
            <a:defRPr cap="all"/>
          </a:pPr>
          <a:r>
            <a:rPr lang="en-US" sz="1400" b="0" dirty="0"/>
            <a:t>Win back promotions with limited time offers.</a:t>
          </a:r>
        </a:p>
      </dgm:t>
    </dgm:pt>
    <dgm:pt modelId="{E47BC6CE-B31B-42F6-87D7-98B2C37780FD}" type="parTrans" cxnId="{1CB30E11-CB2E-4350-A465-6C845E47BEDD}">
      <dgm:prSet/>
      <dgm:spPr/>
      <dgm:t>
        <a:bodyPr/>
        <a:lstStyle/>
        <a:p>
          <a:endParaRPr lang="en-US"/>
        </a:p>
      </dgm:t>
    </dgm:pt>
    <dgm:pt modelId="{B471A686-8FAE-49A7-9A9B-748E3119DD72}" type="sibTrans" cxnId="{1CB30E11-CB2E-4350-A465-6C845E47BEDD}">
      <dgm:prSet/>
      <dgm:spPr/>
      <dgm:t>
        <a:bodyPr/>
        <a:lstStyle/>
        <a:p>
          <a:endParaRPr lang="en-US"/>
        </a:p>
      </dgm:t>
    </dgm:pt>
    <dgm:pt modelId="{1EAFB6CD-9199-4431-8718-075BA128DD9F}" type="pres">
      <dgm:prSet presAssocID="{8CC5DFBA-2CCF-462E-92E2-0FB679740D75}" presName="root" presStyleCnt="0">
        <dgm:presLayoutVars>
          <dgm:dir/>
          <dgm:resizeHandles val="exact"/>
        </dgm:presLayoutVars>
      </dgm:prSet>
      <dgm:spPr/>
    </dgm:pt>
    <dgm:pt modelId="{68716B7E-10A3-46E5-B634-29D8A032E6B9}" type="pres">
      <dgm:prSet presAssocID="{509ABD04-8FDF-40C5-9627-481050D066F7}" presName="compNode" presStyleCnt="0"/>
      <dgm:spPr/>
    </dgm:pt>
    <dgm:pt modelId="{17F0F28B-DAD0-45EE-9C08-CE2ACA201C0A}" type="pres">
      <dgm:prSet presAssocID="{509ABD04-8FDF-40C5-9627-481050D066F7}" presName="iconBgRect" presStyleLbl="bgShp" presStyleIdx="0" presStyleCnt="3"/>
      <dgm:spPr/>
    </dgm:pt>
    <dgm:pt modelId="{D9C27B32-2729-4B9F-BA3E-1C3290A30E36}" type="pres">
      <dgm:prSet presAssocID="{509ABD04-8FDF-40C5-9627-481050D066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0A6D429A-9603-4816-8269-3B5135272DCD}" type="pres">
      <dgm:prSet presAssocID="{509ABD04-8FDF-40C5-9627-481050D066F7}" presName="spaceRect" presStyleCnt="0"/>
      <dgm:spPr/>
    </dgm:pt>
    <dgm:pt modelId="{5CD447FB-574E-40C0-B8ED-161AEC3100CE}" type="pres">
      <dgm:prSet presAssocID="{509ABD04-8FDF-40C5-9627-481050D066F7}" presName="textRect" presStyleLbl="revTx" presStyleIdx="0" presStyleCnt="3">
        <dgm:presLayoutVars>
          <dgm:chMax val="1"/>
          <dgm:chPref val="1"/>
        </dgm:presLayoutVars>
      </dgm:prSet>
      <dgm:spPr/>
    </dgm:pt>
    <dgm:pt modelId="{6D9126C1-FC0A-47DC-9C69-9F83266062D5}" type="pres">
      <dgm:prSet presAssocID="{0D116332-090C-4378-8768-93107CAF1690}" presName="sibTrans" presStyleCnt="0"/>
      <dgm:spPr/>
    </dgm:pt>
    <dgm:pt modelId="{B31A0898-0B79-48F0-B41D-B3C8E7589BAC}" type="pres">
      <dgm:prSet presAssocID="{E43703AA-34B7-4F40-B910-AC74B0CF3BCD}" presName="compNode" presStyleCnt="0"/>
      <dgm:spPr/>
    </dgm:pt>
    <dgm:pt modelId="{5E7B963E-641A-451F-B348-15D9DEC2E524}" type="pres">
      <dgm:prSet presAssocID="{E43703AA-34B7-4F40-B910-AC74B0CF3BCD}" presName="iconBgRect" presStyleLbl="bgShp" presStyleIdx="1" presStyleCnt="3"/>
      <dgm:spPr/>
    </dgm:pt>
    <dgm:pt modelId="{4002C865-C504-4628-8491-F6B6B55D7779}" type="pres">
      <dgm:prSet presAssocID="{E43703AA-34B7-4F40-B910-AC74B0CF3B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AA54877-D77D-434C-B1B7-53F56165BAEA}" type="pres">
      <dgm:prSet presAssocID="{E43703AA-34B7-4F40-B910-AC74B0CF3BCD}" presName="spaceRect" presStyleCnt="0"/>
      <dgm:spPr/>
    </dgm:pt>
    <dgm:pt modelId="{17C4E654-3FD7-4F72-B7C4-B9DEACED621D}" type="pres">
      <dgm:prSet presAssocID="{E43703AA-34B7-4F40-B910-AC74B0CF3BCD}" presName="textRect" presStyleLbl="revTx" presStyleIdx="1" presStyleCnt="3">
        <dgm:presLayoutVars>
          <dgm:chMax val="1"/>
          <dgm:chPref val="1"/>
        </dgm:presLayoutVars>
      </dgm:prSet>
      <dgm:spPr/>
    </dgm:pt>
    <dgm:pt modelId="{62907F10-9538-49C1-B623-41CEDD73BB4C}" type="pres">
      <dgm:prSet presAssocID="{82F1FDE2-16DB-4C7D-93C5-85F44D161BDC}" presName="sibTrans" presStyleCnt="0"/>
      <dgm:spPr/>
    </dgm:pt>
    <dgm:pt modelId="{DEBBADAD-DCD8-4D69-8857-15E92A696336}" type="pres">
      <dgm:prSet presAssocID="{A029B187-DD39-46CD-BE57-86E517E8A199}" presName="compNode" presStyleCnt="0"/>
      <dgm:spPr/>
    </dgm:pt>
    <dgm:pt modelId="{B7423543-7370-4270-AAD8-3E6D86A00ADF}" type="pres">
      <dgm:prSet presAssocID="{A029B187-DD39-46CD-BE57-86E517E8A199}" presName="iconBgRect" presStyleLbl="bgShp" presStyleIdx="2" presStyleCnt="3"/>
      <dgm:spPr/>
    </dgm:pt>
    <dgm:pt modelId="{38582CD8-A638-420B-BB4F-2164D429E990}" type="pres">
      <dgm:prSet presAssocID="{A029B187-DD39-46CD-BE57-86E517E8A1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C1E7726-88EB-4906-B268-2553E67D5476}" type="pres">
      <dgm:prSet presAssocID="{A029B187-DD39-46CD-BE57-86E517E8A199}" presName="spaceRect" presStyleCnt="0"/>
      <dgm:spPr/>
    </dgm:pt>
    <dgm:pt modelId="{5C88771A-90BA-4E0B-B3F0-4F62BD081760}" type="pres">
      <dgm:prSet presAssocID="{A029B187-DD39-46CD-BE57-86E517E8A1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B30E11-CB2E-4350-A465-6C845E47BEDD}" srcId="{8CC5DFBA-2CCF-462E-92E2-0FB679740D75}" destId="{A029B187-DD39-46CD-BE57-86E517E8A199}" srcOrd="2" destOrd="0" parTransId="{E47BC6CE-B31B-42F6-87D7-98B2C37780FD}" sibTransId="{B471A686-8FAE-49A7-9A9B-748E3119DD72}"/>
    <dgm:cxn modelId="{F8EE7714-33D1-4BD2-8E8C-1625D4AB869C}" srcId="{8CC5DFBA-2CCF-462E-92E2-0FB679740D75}" destId="{509ABD04-8FDF-40C5-9627-481050D066F7}" srcOrd="0" destOrd="0" parTransId="{C496D7F9-EE7D-47CF-8548-9CE83CF9B698}" sibTransId="{0D116332-090C-4378-8768-93107CAF1690}"/>
    <dgm:cxn modelId="{0E55E324-46EF-49FC-BC57-9579CEE45EDB}" type="presOf" srcId="{8CC5DFBA-2CCF-462E-92E2-0FB679740D75}" destId="{1EAFB6CD-9199-4431-8718-075BA128DD9F}" srcOrd="0" destOrd="0" presId="urn:microsoft.com/office/officeart/2018/5/layout/IconCircleLabelList"/>
    <dgm:cxn modelId="{269B3828-5DB9-4011-BD1D-7B4F1D036CDA}" type="presOf" srcId="{A029B187-DD39-46CD-BE57-86E517E8A199}" destId="{5C88771A-90BA-4E0B-B3F0-4F62BD081760}" srcOrd="0" destOrd="0" presId="urn:microsoft.com/office/officeart/2018/5/layout/IconCircleLabelList"/>
    <dgm:cxn modelId="{8D29EA76-7538-4E8A-A8AC-A682F9EA9156}" type="presOf" srcId="{509ABD04-8FDF-40C5-9627-481050D066F7}" destId="{5CD447FB-574E-40C0-B8ED-161AEC3100CE}" srcOrd="0" destOrd="0" presId="urn:microsoft.com/office/officeart/2018/5/layout/IconCircleLabelList"/>
    <dgm:cxn modelId="{B519A77F-E2B1-49EA-B574-A1067F7F8703}" srcId="{8CC5DFBA-2CCF-462E-92E2-0FB679740D75}" destId="{E43703AA-34B7-4F40-B910-AC74B0CF3BCD}" srcOrd="1" destOrd="0" parTransId="{F63D4436-EF40-4E20-99F7-57B867A12E79}" sibTransId="{82F1FDE2-16DB-4C7D-93C5-85F44D161BDC}"/>
    <dgm:cxn modelId="{EE2C08EF-6336-4B54-B2FE-AE3188ABC4FE}" type="presOf" srcId="{E43703AA-34B7-4F40-B910-AC74B0CF3BCD}" destId="{17C4E654-3FD7-4F72-B7C4-B9DEACED621D}" srcOrd="0" destOrd="0" presId="urn:microsoft.com/office/officeart/2018/5/layout/IconCircleLabelList"/>
    <dgm:cxn modelId="{06A794E9-81FD-4415-93F5-EEA8B61329B9}" type="presParOf" srcId="{1EAFB6CD-9199-4431-8718-075BA128DD9F}" destId="{68716B7E-10A3-46E5-B634-29D8A032E6B9}" srcOrd="0" destOrd="0" presId="urn:microsoft.com/office/officeart/2018/5/layout/IconCircleLabelList"/>
    <dgm:cxn modelId="{23D7DEF3-A4DD-4719-9845-157D78EC65D3}" type="presParOf" srcId="{68716B7E-10A3-46E5-B634-29D8A032E6B9}" destId="{17F0F28B-DAD0-45EE-9C08-CE2ACA201C0A}" srcOrd="0" destOrd="0" presId="urn:microsoft.com/office/officeart/2018/5/layout/IconCircleLabelList"/>
    <dgm:cxn modelId="{911C304C-B5DF-49DE-A5FA-280BF6209130}" type="presParOf" srcId="{68716B7E-10A3-46E5-B634-29D8A032E6B9}" destId="{D9C27B32-2729-4B9F-BA3E-1C3290A30E36}" srcOrd="1" destOrd="0" presId="urn:microsoft.com/office/officeart/2018/5/layout/IconCircleLabelList"/>
    <dgm:cxn modelId="{6B3264E7-925A-4E0A-A771-B811733FA06B}" type="presParOf" srcId="{68716B7E-10A3-46E5-B634-29D8A032E6B9}" destId="{0A6D429A-9603-4816-8269-3B5135272DCD}" srcOrd="2" destOrd="0" presId="urn:microsoft.com/office/officeart/2018/5/layout/IconCircleLabelList"/>
    <dgm:cxn modelId="{71CF02F3-AF60-48B8-A775-D83A620860F3}" type="presParOf" srcId="{68716B7E-10A3-46E5-B634-29D8A032E6B9}" destId="{5CD447FB-574E-40C0-B8ED-161AEC3100CE}" srcOrd="3" destOrd="0" presId="urn:microsoft.com/office/officeart/2018/5/layout/IconCircleLabelList"/>
    <dgm:cxn modelId="{8D1ABD41-7C97-4F01-99D6-63B13263BF45}" type="presParOf" srcId="{1EAFB6CD-9199-4431-8718-075BA128DD9F}" destId="{6D9126C1-FC0A-47DC-9C69-9F83266062D5}" srcOrd="1" destOrd="0" presId="urn:microsoft.com/office/officeart/2018/5/layout/IconCircleLabelList"/>
    <dgm:cxn modelId="{DFB9B4D5-EEF2-4592-A9D6-AFCAC83B0125}" type="presParOf" srcId="{1EAFB6CD-9199-4431-8718-075BA128DD9F}" destId="{B31A0898-0B79-48F0-B41D-B3C8E7589BAC}" srcOrd="2" destOrd="0" presId="urn:microsoft.com/office/officeart/2018/5/layout/IconCircleLabelList"/>
    <dgm:cxn modelId="{0AFE1D5B-D7AC-473E-84F6-BF83153A6167}" type="presParOf" srcId="{B31A0898-0B79-48F0-B41D-B3C8E7589BAC}" destId="{5E7B963E-641A-451F-B348-15D9DEC2E524}" srcOrd="0" destOrd="0" presId="urn:microsoft.com/office/officeart/2018/5/layout/IconCircleLabelList"/>
    <dgm:cxn modelId="{7614E12A-FF66-46BD-8CDF-3819B83AB1D3}" type="presParOf" srcId="{B31A0898-0B79-48F0-B41D-B3C8E7589BAC}" destId="{4002C865-C504-4628-8491-F6B6B55D7779}" srcOrd="1" destOrd="0" presId="urn:microsoft.com/office/officeart/2018/5/layout/IconCircleLabelList"/>
    <dgm:cxn modelId="{CA82D3F5-F4B5-4643-8782-9DDEFF2AD71E}" type="presParOf" srcId="{B31A0898-0B79-48F0-B41D-B3C8E7589BAC}" destId="{EAA54877-D77D-434C-B1B7-53F56165BAEA}" srcOrd="2" destOrd="0" presId="urn:microsoft.com/office/officeart/2018/5/layout/IconCircleLabelList"/>
    <dgm:cxn modelId="{22E50902-5988-44FB-BAF5-E787EE078C37}" type="presParOf" srcId="{B31A0898-0B79-48F0-B41D-B3C8E7589BAC}" destId="{17C4E654-3FD7-4F72-B7C4-B9DEACED621D}" srcOrd="3" destOrd="0" presId="urn:microsoft.com/office/officeart/2018/5/layout/IconCircleLabelList"/>
    <dgm:cxn modelId="{E3EAF991-97F5-47BA-8979-364AFAD8430D}" type="presParOf" srcId="{1EAFB6CD-9199-4431-8718-075BA128DD9F}" destId="{62907F10-9538-49C1-B623-41CEDD73BB4C}" srcOrd="3" destOrd="0" presId="urn:microsoft.com/office/officeart/2018/5/layout/IconCircleLabelList"/>
    <dgm:cxn modelId="{358771BC-A18F-45A2-9621-D829F61B780E}" type="presParOf" srcId="{1EAFB6CD-9199-4431-8718-075BA128DD9F}" destId="{DEBBADAD-DCD8-4D69-8857-15E92A696336}" srcOrd="4" destOrd="0" presId="urn:microsoft.com/office/officeart/2018/5/layout/IconCircleLabelList"/>
    <dgm:cxn modelId="{A6BE6B2B-5EA7-43FB-A414-B3317CC6ABB1}" type="presParOf" srcId="{DEBBADAD-DCD8-4D69-8857-15E92A696336}" destId="{B7423543-7370-4270-AAD8-3E6D86A00ADF}" srcOrd="0" destOrd="0" presId="urn:microsoft.com/office/officeart/2018/5/layout/IconCircleLabelList"/>
    <dgm:cxn modelId="{5AF52701-6316-4090-9661-1AABC6F43B63}" type="presParOf" srcId="{DEBBADAD-DCD8-4D69-8857-15E92A696336}" destId="{38582CD8-A638-420B-BB4F-2164D429E990}" srcOrd="1" destOrd="0" presId="urn:microsoft.com/office/officeart/2018/5/layout/IconCircleLabelList"/>
    <dgm:cxn modelId="{7FABF52D-5FD5-4A25-BEB7-C632D0441299}" type="presParOf" srcId="{DEBBADAD-DCD8-4D69-8857-15E92A696336}" destId="{FC1E7726-88EB-4906-B268-2553E67D5476}" srcOrd="2" destOrd="0" presId="urn:microsoft.com/office/officeart/2018/5/layout/IconCircleLabelList"/>
    <dgm:cxn modelId="{D482F600-1141-4CAB-BB36-24109147527B}" type="presParOf" srcId="{DEBBADAD-DCD8-4D69-8857-15E92A696336}" destId="{5C88771A-90BA-4E0B-B3F0-4F62BD08176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0F28B-DAD0-45EE-9C08-CE2ACA201C0A}">
      <dsp:nvSpPr>
        <dsp:cNvPr id="0" name=""/>
        <dsp:cNvSpPr/>
      </dsp:nvSpPr>
      <dsp:spPr>
        <a:xfrm>
          <a:off x="962393" y="23341"/>
          <a:ext cx="1715625" cy="1715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27B32-2729-4B9F-BA3E-1C3290A30E36}">
      <dsp:nvSpPr>
        <dsp:cNvPr id="0" name=""/>
        <dsp:cNvSpPr/>
      </dsp:nvSpPr>
      <dsp:spPr>
        <a:xfrm>
          <a:off x="1328018" y="388966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447FB-574E-40C0-B8ED-161AEC3100CE}">
      <dsp:nvSpPr>
        <dsp:cNvPr id="0" name=""/>
        <dsp:cNvSpPr/>
      </dsp:nvSpPr>
      <dsp:spPr>
        <a:xfrm>
          <a:off x="413955" y="2273341"/>
          <a:ext cx="2812500" cy="96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b="1" kern="1200" dirty="0"/>
            <a:t>Reward our Champions: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kern="1200" dirty="0"/>
            <a:t>Discounts and exclusive referral scheme.</a:t>
          </a:r>
        </a:p>
      </dsp:txBody>
      <dsp:txXfrm>
        <a:off x="413955" y="2273341"/>
        <a:ext cx="2812500" cy="967280"/>
      </dsp:txXfrm>
    </dsp:sp>
    <dsp:sp modelId="{5E7B963E-641A-451F-B348-15D9DEC2E524}">
      <dsp:nvSpPr>
        <dsp:cNvPr id="0" name=""/>
        <dsp:cNvSpPr/>
      </dsp:nvSpPr>
      <dsp:spPr>
        <a:xfrm>
          <a:off x="4267081" y="23341"/>
          <a:ext cx="1715625" cy="1715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2C865-C504-4628-8491-F6B6B55D7779}">
      <dsp:nvSpPr>
        <dsp:cNvPr id="0" name=""/>
        <dsp:cNvSpPr/>
      </dsp:nvSpPr>
      <dsp:spPr>
        <a:xfrm>
          <a:off x="4632706" y="388966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4E654-3FD7-4F72-B7C4-B9DEACED621D}">
      <dsp:nvSpPr>
        <dsp:cNvPr id="0" name=""/>
        <dsp:cNvSpPr/>
      </dsp:nvSpPr>
      <dsp:spPr>
        <a:xfrm>
          <a:off x="3718643" y="2273341"/>
          <a:ext cx="2812500" cy="96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b="1" kern="1200" dirty="0"/>
            <a:t>Encourage the Promising: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kern="1200" dirty="0"/>
            <a:t>Customer journey </a:t>
          </a:r>
          <a:r>
            <a:rPr lang="en-US" sz="1400" b="0" kern="1200" dirty="0" err="1"/>
            <a:t>optimisation</a:t>
          </a:r>
          <a:endParaRPr lang="en-US" sz="1400" b="0" kern="1200" dirty="0"/>
        </a:p>
      </dsp:txBody>
      <dsp:txXfrm>
        <a:off x="3718643" y="2273341"/>
        <a:ext cx="2812500" cy="967280"/>
      </dsp:txXfrm>
    </dsp:sp>
    <dsp:sp modelId="{B7423543-7370-4270-AAD8-3E6D86A00ADF}">
      <dsp:nvSpPr>
        <dsp:cNvPr id="0" name=""/>
        <dsp:cNvSpPr/>
      </dsp:nvSpPr>
      <dsp:spPr>
        <a:xfrm>
          <a:off x="7571768" y="23341"/>
          <a:ext cx="1715625" cy="1715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82CD8-A638-420B-BB4F-2164D429E990}">
      <dsp:nvSpPr>
        <dsp:cNvPr id="0" name=""/>
        <dsp:cNvSpPr/>
      </dsp:nvSpPr>
      <dsp:spPr>
        <a:xfrm>
          <a:off x="7937393" y="388966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8771A-90BA-4E0B-B3F0-4F62BD081760}">
      <dsp:nvSpPr>
        <dsp:cNvPr id="0" name=""/>
        <dsp:cNvSpPr/>
      </dsp:nvSpPr>
      <dsp:spPr>
        <a:xfrm>
          <a:off x="7023331" y="2273341"/>
          <a:ext cx="2812500" cy="96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b="1" kern="1200" dirty="0"/>
            <a:t>Re-engage those Needing Attention: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kern="1200" dirty="0"/>
            <a:t>Win back promotions with limited time offers.</a:t>
          </a:r>
        </a:p>
      </dsp:txBody>
      <dsp:txXfrm>
        <a:off x="7023331" y="2273341"/>
        <a:ext cx="2812500" cy="967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7/21/2023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44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11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90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47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4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7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37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0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10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65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3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xahub.com/stories/word-of-mouth-marketing-stats-and-trends-for-2023#:~:text=Word%2Dof%2Dmouth%20is%20even,because%20it%20increases%20brand%20awareness.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hyperlink" Target="https://app.powerbi.com/links/_00KnMmlsQ?ctid=15830474-cef0-4326-88db-96e5ab019d8a&amp;pbi_source=linkSh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831883-A91D-99AD-386C-D1FF5F8ED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2" y="768334"/>
            <a:ext cx="6341204" cy="2866405"/>
          </a:xfrm>
        </p:spPr>
        <p:txBody>
          <a:bodyPr>
            <a:noAutofit/>
          </a:bodyPr>
          <a:lstStyle/>
          <a:p>
            <a:r>
              <a:rPr lang="en-GB" sz="4400" dirty="0"/>
              <a:t>Tailored Marketing Strategies for Identified Customer Segments Using RFM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45244-B774-5F93-6913-A4E569660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GB" i="1" dirty="0"/>
              <a:t>Team Turquoise</a:t>
            </a:r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56C5CB58-2720-26D2-7710-BA6CAE1B5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1" r="36549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15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8749-3637-8DE2-3AB7-623BEBE7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 overview of our segments: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2A4036C-CEE4-2877-3785-01DF07365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23770" y="1600782"/>
            <a:ext cx="7563972" cy="426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96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8B1F-CF25-273A-7B90-A501B2F1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Recency Score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0B768-301F-258E-20E0-336572E1F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713330"/>
            <a:ext cx="7556295" cy="424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65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3184-7808-9820-0064-F99D3631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Frequency Score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AA3B8B-E7D3-3A01-53E7-4460D5E34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715409"/>
            <a:ext cx="5969946" cy="415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1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C642-39A9-9442-57FB-7A6E486C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07096"/>
            <a:ext cx="7335835" cy="1268984"/>
          </a:xfrm>
        </p:spPr>
        <p:txBody>
          <a:bodyPr/>
          <a:lstStyle/>
          <a:p>
            <a:r>
              <a:rPr lang="en-GB" dirty="0"/>
              <a:t>Monetary Score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3C213E-A947-EF36-29BD-2B34AE15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14" y="1386347"/>
            <a:ext cx="8075998" cy="45311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B5C243-F64D-0298-C24A-FD49D9808387}"/>
              </a:ext>
            </a:extLst>
          </p:cNvPr>
          <p:cNvSpPr txBox="1"/>
          <p:nvPr/>
        </p:nvSpPr>
        <p:spPr>
          <a:xfrm>
            <a:off x="565150" y="6272981"/>
            <a:ext cx="839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X-axis limited to £300 for visual clarity. Full dataset available in dashboard.</a:t>
            </a:r>
          </a:p>
        </p:txBody>
      </p:sp>
    </p:spTree>
    <p:extLst>
      <p:ext uri="{BB962C8B-B14F-4D97-AF65-F5344CB8AC3E}">
        <p14:creationId xmlns:p14="http://schemas.microsoft.com/office/powerpoint/2010/main" val="92170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D90D9-D77C-8DC5-0E7A-6F09A1D6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GB" dirty="0"/>
              <a:t>Executive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5A5C-B1AE-0C50-8500-EFCAE4396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65100"/>
            <a:ext cx="8363378" cy="3601212"/>
          </a:xfrm>
        </p:spPr>
        <p:txBody>
          <a:bodyPr>
            <a:normAutofit/>
          </a:bodyPr>
          <a:lstStyle/>
          <a:p>
            <a:r>
              <a:rPr lang="en-GB" sz="1800" b="1" dirty="0"/>
              <a:t>Reward our Champions</a:t>
            </a:r>
            <a:r>
              <a:rPr lang="en-GB" sz="1800" dirty="0"/>
              <a:t>: Top priority for retention, at </a:t>
            </a:r>
            <a:r>
              <a:rPr lang="en-GB" sz="1800" b="1" dirty="0"/>
              <a:t>8.6% </a:t>
            </a:r>
            <a:r>
              <a:rPr lang="en-GB" sz="1800" dirty="0"/>
              <a:t>of total revenue. Offer discounts and exclusive referral programs to promote brand.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b="1" dirty="0"/>
              <a:t>Encourage the Promising</a:t>
            </a:r>
            <a:r>
              <a:rPr lang="en-GB" sz="1800" dirty="0"/>
              <a:t>: Second highest average order value of </a:t>
            </a:r>
            <a:r>
              <a:rPr lang="en-GB" sz="1800" b="1" dirty="0"/>
              <a:t>£50.8. </a:t>
            </a:r>
            <a:r>
              <a:rPr lang="en-GB" sz="1800" dirty="0"/>
              <a:t>Optimize customer journey to create brand awareness and improve number of purchases (e.g., free trials).</a:t>
            </a:r>
          </a:p>
          <a:p>
            <a:endParaRPr lang="en-GB" sz="1800" dirty="0"/>
          </a:p>
          <a:p>
            <a:r>
              <a:rPr lang="en-GB" sz="1800" b="1" dirty="0"/>
              <a:t>Re-engage those Needing Attention</a:t>
            </a:r>
            <a:r>
              <a:rPr lang="en-GB" sz="1800" dirty="0"/>
              <a:t>: Known to be high performing, targeted email campaign will generate estimated </a:t>
            </a:r>
            <a:r>
              <a:rPr lang="en-GB" sz="1800" b="1" dirty="0"/>
              <a:t>£10,980</a:t>
            </a:r>
            <a:r>
              <a:rPr lang="en-GB" sz="1800" dirty="0"/>
              <a:t>. With limited time win-back promotions.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938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B1311D7-955B-BF59-485F-35AF59A2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6" y="740214"/>
            <a:ext cx="7335835" cy="1268984"/>
          </a:xfrm>
        </p:spPr>
        <p:txBody>
          <a:bodyPr/>
          <a:lstStyle/>
          <a:p>
            <a:r>
              <a:rPr lang="en-GB" dirty="0"/>
              <a:t>Reward our Champions.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3D6DB2-7483-D9CA-69A8-7B5E6292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5" y="1462918"/>
            <a:ext cx="6342268" cy="3385885"/>
          </a:xfrm>
        </p:spPr>
        <p:txBody>
          <a:bodyPr>
            <a:normAutofit/>
          </a:bodyPr>
          <a:lstStyle/>
          <a:p>
            <a:r>
              <a:rPr lang="en-GB" sz="1700" dirty="0"/>
              <a:t>Champions: those who bought most recently, often and spent the most. (RFM of 1-1-1)</a:t>
            </a:r>
          </a:p>
          <a:p>
            <a:r>
              <a:rPr lang="en-GB" sz="1700" dirty="0"/>
              <a:t>Champions consist of </a:t>
            </a:r>
            <a:r>
              <a:rPr lang="en-GB" sz="1700" b="1" dirty="0"/>
              <a:t>1.1% of the total customer base </a:t>
            </a:r>
            <a:r>
              <a:rPr lang="en-GB" sz="1700" dirty="0"/>
              <a:t>with </a:t>
            </a:r>
            <a:r>
              <a:rPr lang="en-GB" sz="1700" b="1" dirty="0"/>
              <a:t>email opt-ins.</a:t>
            </a:r>
          </a:p>
          <a:p>
            <a:r>
              <a:rPr lang="en-GB" sz="1700" dirty="0"/>
              <a:t>However, champions generate a </a:t>
            </a:r>
            <a:r>
              <a:rPr lang="en-GB" sz="1700" b="1" dirty="0"/>
              <a:t>disproportionate percentage of overall email opt-in revenue. (8.6%)</a:t>
            </a:r>
            <a:endParaRPr lang="en-GB" sz="1700" b="1" u="sng" dirty="0"/>
          </a:p>
          <a:p>
            <a:endParaRPr lang="en-GB" sz="1800" dirty="0"/>
          </a:p>
          <a:p>
            <a:pPr lvl="2"/>
            <a:endParaRPr lang="en-GB" sz="1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126D123-9047-3C65-1FA0-F2628D2626F9}"/>
              </a:ext>
            </a:extLst>
          </p:cNvPr>
          <p:cNvSpPr txBox="1">
            <a:spLocks/>
          </p:cNvSpPr>
          <p:nvPr/>
        </p:nvSpPr>
        <p:spPr>
          <a:xfrm>
            <a:off x="565145" y="3531968"/>
            <a:ext cx="5959479" cy="11091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Reward with discounts and VIP perks to </a:t>
            </a:r>
            <a:r>
              <a:rPr lang="en-GB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build brand loyalty and advocacy</a:t>
            </a:r>
            <a:r>
              <a:rPr lang="en-GB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en-GB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Offer </a:t>
            </a:r>
            <a:r>
              <a:rPr lang="en-GB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exclusive referral programs</a:t>
            </a:r>
            <a:r>
              <a:rPr lang="en-GB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GB" sz="1800" u="sng" dirty="0"/>
          </a:p>
          <a:p>
            <a:endParaRPr lang="en-GB" sz="1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05E5869-2E34-83AE-A39F-90D1C58DF2E0}"/>
              </a:ext>
            </a:extLst>
          </p:cNvPr>
          <p:cNvSpPr txBox="1">
            <a:spLocks/>
          </p:cNvSpPr>
          <p:nvPr/>
        </p:nvSpPr>
        <p:spPr>
          <a:xfrm>
            <a:off x="565146" y="4823842"/>
            <a:ext cx="5959478" cy="101746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dirty="0">
                <a:solidFill>
                  <a:schemeClr val="bg1">
                    <a:lumMod val="95000"/>
                  </a:schemeClr>
                </a:solidFill>
              </a:rPr>
              <a:t>Creates powerful brand advocates, </a:t>
            </a:r>
            <a:r>
              <a:rPr lang="en-GB" sz="1700" b="1" dirty="0">
                <a:solidFill>
                  <a:schemeClr val="bg1">
                    <a:lumMod val="95000"/>
                  </a:schemeClr>
                </a:solidFill>
              </a:rPr>
              <a:t>driving positive word-of-mouth</a:t>
            </a:r>
            <a:r>
              <a:rPr lang="en-GB" sz="1700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en-GB" sz="1700" b="1" dirty="0">
                <a:solidFill>
                  <a:schemeClr val="bg1">
                    <a:lumMod val="95000"/>
                  </a:schemeClr>
                </a:solidFill>
              </a:rPr>
              <a:t>attracting customers</a:t>
            </a:r>
            <a:r>
              <a:rPr lang="en-GB" sz="1700" dirty="0">
                <a:solidFill>
                  <a:schemeClr val="bg1">
                    <a:lumMod val="95000"/>
                  </a:schemeClr>
                </a:solidFill>
              </a:rPr>
              <a:t>. WOM marketing </a:t>
            </a:r>
            <a:r>
              <a:rPr lang="en-GB" sz="1700" b="1" dirty="0">
                <a:solidFill>
                  <a:schemeClr val="bg1">
                    <a:lumMod val="95000"/>
                  </a:schemeClr>
                </a:solidFill>
              </a:rPr>
              <a:t>5x more effective </a:t>
            </a:r>
            <a:r>
              <a:rPr lang="en-GB" sz="1700" dirty="0">
                <a:solidFill>
                  <a:schemeClr val="bg1">
                    <a:lumMod val="95000"/>
                  </a:schemeClr>
                </a:solidFill>
              </a:rPr>
              <a:t>than paid ads. (</a:t>
            </a:r>
            <a:r>
              <a:rPr lang="en-GB" sz="17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GB" sz="17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endParaRPr lang="en-GB" sz="1800" dirty="0"/>
          </a:p>
          <a:p>
            <a:endParaRPr lang="en-GB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A5630C-83C7-201C-5AA9-A6B7E16EE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414" y="3531969"/>
            <a:ext cx="4625535" cy="23524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1167BB-E115-B36C-40EF-AFEF40F19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414" y="1028708"/>
            <a:ext cx="4585675" cy="2296392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FFB86EB2-0EAA-7978-9671-35C1029B0919}"/>
              </a:ext>
            </a:extLst>
          </p:cNvPr>
          <p:cNvSpPr/>
          <p:nvPr/>
        </p:nvSpPr>
        <p:spPr>
          <a:xfrm>
            <a:off x="6927077" y="1651819"/>
            <a:ext cx="160093" cy="312089"/>
          </a:xfrm>
          <a:prstGeom prst="downArrow">
            <a:avLst/>
          </a:prstGeom>
          <a:solidFill>
            <a:srgbClr val="7DAD8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99DF777-C311-486E-AE1A-DA8226D852A2}"/>
              </a:ext>
            </a:extLst>
          </p:cNvPr>
          <p:cNvSpPr/>
          <p:nvPr/>
        </p:nvSpPr>
        <p:spPr>
          <a:xfrm>
            <a:off x="7089309" y="4213122"/>
            <a:ext cx="160093" cy="312089"/>
          </a:xfrm>
          <a:prstGeom prst="downArrow">
            <a:avLst/>
          </a:prstGeom>
          <a:solidFill>
            <a:srgbClr val="7DAD8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24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209A4-8C4A-2BBA-DCB5-72703175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92150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Encourage the Promising.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5BEC-12DC-B232-A818-E8AE245EA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11347"/>
            <a:ext cx="11058344" cy="16176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 dirty="0"/>
              <a:t>Promising Customers: those who have recently purchased but haven’t ordered often.</a:t>
            </a:r>
          </a:p>
          <a:p>
            <a:pPr>
              <a:lnSpc>
                <a:spcPct val="90000"/>
              </a:lnSpc>
            </a:pPr>
            <a:r>
              <a:rPr lang="en-GB" sz="1700" dirty="0"/>
              <a:t>Promising consists of </a:t>
            </a:r>
            <a:r>
              <a:rPr lang="en-GB" sz="1700" b="1" dirty="0"/>
              <a:t>13% of total opted in registered users</a:t>
            </a:r>
            <a:r>
              <a:rPr lang="en-GB" sz="1700" dirty="0"/>
              <a:t>.</a:t>
            </a:r>
          </a:p>
          <a:p>
            <a:pPr>
              <a:lnSpc>
                <a:spcPct val="90000"/>
              </a:lnSpc>
            </a:pPr>
            <a:r>
              <a:rPr lang="en-GB" sz="1700" b="1" dirty="0"/>
              <a:t>Second highest average order value of £50.8</a:t>
            </a:r>
            <a:r>
              <a:rPr lang="en-GB" sz="1700" dirty="0"/>
              <a:t>, behind only champions, gives high potential for revenue.</a:t>
            </a:r>
          </a:p>
          <a:p>
            <a:pPr>
              <a:lnSpc>
                <a:spcPct val="90000"/>
              </a:lnSpc>
            </a:pPr>
            <a:endParaRPr lang="en-GB" sz="1400" dirty="0"/>
          </a:p>
          <a:p>
            <a:pPr lvl="2">
              <a:lnSpc>
                <a:spcPct val="90000"/>
              </a:lnSpc>
            </a:pPr>
            <a:endParaRPr lang="en-GB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01277-1854-6D60-6D15-E681DB666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806" y="3197652"/>
            <a:ext cx="4334439" cy="254361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4B2299-BA44-986D-35DF-9C4E130F3DD6}"/>
              </a:ext>
            </a:extLst>
          </p:cNvPr>
          <p:cNvSpPr txBox="1">
            <a:spLocks/>
          </p:cNvSpPr>
          <p:nvPr/>
        </p:nvSpPr>
        <p:spPr>
          <a:xfrm>
            <a:off x="565146" y="3080331"/>
            <a:ext cx="5673725" cy="12963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 Journey Optimisation 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Personalized product recommendations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Streamlining purchase process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Offer </a:t>
            </a:r>
            <a:r>
              <a:rPr lang="en-GB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free trials </a:t>
            </a:r>
            <a:r>
              <a:rPr lang="en-GB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(Prism Plus/Free Shipping).</a:t>
            </a:r>
          </a:p>
          <a:p>
            <a:pPr>
              <a:lnSpc>
                <a:spcPct val="90000"/>
              </a:lnSpc>
            </a:pPr>
            <a:endParaRPr lang="en-GB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A9E0D2-D599-C575-BC5C-8AC8315C2F85}"/>
              </a:ext>
            </a:extLst>
          </p:cNvPr>
          <p:cNvSpPr txBox="1">
            <a:spLocks/>
          </p:cNvSpPr>
          <p:nvPr/>
        </p:nvSpPr>
        <p:spPr>
          <a:xfrm>
            <a:off x="565146" y="4640466"/>
            <a:ext cx="5673725" cy="976883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dirty="0">
                <a:solidFill>
                  <a:schemeClr val="bg1">
                    <a:lumMod val="95000"/>
                  </a:schemeClr>
                </a:solidFill>
              </a:rPr>
              <a:t>Increasing </a:t>
            </a:r>
            <a:r>
              <a:rPr lang="en-GB" sz="1700" b="1" dirty="0">
                <a:solidFill>
                  <a:schemeClr val="bg1">
                    <a:lumMod val="95000"/>
                  </a:schemeClr>
                </a:solidFill>
              </a:rPr>
              <a:t>repeat purchases </a:t>
            </a:r>
            <a:r>
              <a:rPr lang="en-GB" sz="1700" dirty="0">
                <a:solidFill>
                  <a:schemeClr val="bg1">
                    <a:lumMod val="95000"/>
                  </a:schemeClr>
                </a:solidFill>
              </a:rPr>
              <a:t>from ‘Promising’ customers will generate </a:t>
            </a:r>
            <a:r>
              <a:rPr lang="en-GB" sz="1700" b="1" dirty="0">
                <a:solidFill>
                  <a:schemeClr val="bg1">
                    <a:lumMod val="95000"/>
                  </a:schemeClr>
                </a:solidFill>
              </a:rPr>
              <a:t>greater revenue </a:t>
            </a:r>
            <a:r>
              <a:rPr lang="en-GB" sz="1700" dirty="0">
                <a:solidFill>
                  <a:schemeClr val="bg1">
                    <a:lumMod val="95000"/>
                  </a:schemeClr>
                </a:solidFill>
              </a:rPr>
              <a:t>and </a:t>
            </a:r>
            <a:r>
              <a:rPr lang="en-GB" sz="1700" b="1" dirty="0">
                <a:solidFill>
                  <a:schemeClr val="bg1">
                    <a:lumMod val="95000"/>
                  </a:schemeClr>
                </a:solidFill>
              </a:rPr>
              <a:t>grows our loyal customer base</a:t>
            </a:r>
            <a:r>
              <a:rPr lang="en-GB" sz="17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GB" sz="18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20B150E-AE71-A206-FD89-852D1F6890BB}"/>
              </a:ext>
            </a:extLst>
          </p:cNvPr>
          <p:cNvSpPr/>
          <p:nvPr/>
        </p:nvSpPr>
        <p:spPr>
          <a:xfrm>
            <a:off x="8175776" y="3401962"/>
            <a:ext cx="160093" cy="312089"/>
          </a:xfrm>
          <a:prstGeom prst="downArrow">
            <a:avLst/>
          </a:prstGeom>
          <a:solidFill>
            <a:srgbClr val="7DAD8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15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F99FD-6F70-4E19-E9F3-9F197525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34960"/>
            <a:ext cx="10130224" cy="1268984"/>
          </a:xfrm>
        </p:spPr>
        <p:txBody>
          <a:bodyPr>
            <a:normAutofit/>
          </a:bodyPr>
          <a:lstStyle/>
          <a:p>
            <a:r>
              <a:rPr lang="en-GB" dirty="0"/>
              <a:t>Re-engage those Needing Attention.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1427-B711-8C2C-092A-A0861C0D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584531"/>
            <a:ext cx="11058343" cy="13920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 dirty="0"/>
              <a:t>Needing Attention: those who haven’t purchased in a long time but spent well.</a:t>
            </a:r>
          </a:p>
          <a:p>
            <a:r>
              <a:rPr lang="en-GB" sz="1700" dirty="0"/>
              <a:t>Bringing back known high performing customers will </a:t>
            </a:r>
            <a:r>
              <a:rPr lang="en-GB" sz="1700" b="1" dirty="0"/>
              <a:t>improve conversion rate </a:t>
            </a:r>
            <a:r>
              <a:rPr lang="en-GB" sz="1700" dirty="0"/>
              <a:t>and average order values.</a:t>
            </a:r>
          </a:p>
          <a:p>
            <a:pPr marL="0" indent="0">
              <a:lnSpc>
                <a:spcPct val="90000"/>
              </a:lnSpc>
              <a:buNone/>
            </a:pPr>
            <a:endParaRPr lang="en-GB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56ECDF-BBA3-0ED0-5FB8-3A0D0C7D498D}"/>
              </a:ext>
            </a:extLst>
          </p:cNvPr>
          <p:cNvSpPr txBox="1">
            <a:spLocks/>
          </p:cNvSpPr>
          <p:nvPr/>
        </p:nvSpPr>
        <p:spPr>
          <a:xfrm>
            <a:off x="565145" y="2385017"/>
            <a:ext cx="5402894" cy="18418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GB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Targeted offers to re-activate customer engagement:</a:t>
            </a:r>
          </a:p>
          <a:p>
            <a:pPr>
              <a:lnSpc>
                <a:spcPct val="90000"/>
              </a:lnSpc>
            </a:pPr>
            <a:r>
              <a:rPr lang="en-GB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Win-back promotions </a:t>
            </a:r>
            <a:r>
              <a:rPr lang="en-GB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“We miss you” emails.</a:t>
            </a:r>
          </a:p>
          <a:p>
            <a:pPr>
              <a:lnSpc>
                <a:spcPct val="90000"/>
              </a:lnSpc>
            </a:pPr>
            <a:r>
              <a:rPr lang="en-GB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Limited time offers</a:t>
            </a:r>
            <a:r>
              <a:rPr lang="en-GB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GB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Relevant content </a:t>
            </a:r>
            <a:r>
              <a:rPr lang="en-GB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based on past purchases.</a:t>
            </a:r>
          </a:p>
          <a:p>
            <a:endParaRPr lang="en-GB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44B2D7-81F2-299D-283D-A6FAEA7F98C5}"/>
              </a:ext>
            </a:extLst>
          </p:cNvPr>
          <p:cNvSpPr txBox="1">
            <a:spLocks/>
          </p:cNvSpPr>
          <p:nvPr/>
        </p:nvSpPr>
        <p:spPr>
          <a:xfrm>
            <a:off x="565145" y="4392827"/>
            <a:ext cx="5402895" cy="1569823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With companywide 2022 email conversion rates of </a:t>
            </a:r>
            <a:r>
              <a:rPr lang="en-GB" sz="1800" b="1" dirty="0">
                <a:solidFill>
                  <a:schemeClr val="bg1">
                    <a:lumMod val="95000"/>
                  </a:schemeClr>
                </a:solidFill>
              </a:rPr>
              <a:t>5%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, and from this segment </a:t>
            </a:r>
            <a:r>
              <a:rPr lang="en-GB" sz="1800" b="1" dirty="0">
                <a:solidFill>
                  <a:schemeClr val="bg1">
                    <a:lumMod val="95000"/>
                  </a:schemeClr>
                </a:solidFill>
              </a:rPr>
              <a:t>5267 opted in 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en-GB" sz="18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emails with an average order value of </a:t>
            </a:r>
            <a:r>
              <a:rPr lang="en-GB" sz="1800" b="1" dirty="0">
                <a:solidFill>
                  <a:schemeClr val="bg1">
                    <a:lumMod val="95000"/>
                  </a:schemeClr>
                </a:solidFill>
              </a:rPr>
              <a:t>£41.7.</a:t>
            </a:r>
          </a:p>
          <a:p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We expect a targeted email campaign to generate </a:t>
            </a:r>
            <a:r>
              <a:rPr lang="en-GB" sz="1800" b="1" dirty="0">
                <a:solidFill>
                  <a:schemeClr val="bg1">
                    <a:lumMod val="95000"/>
                  </a:schemeClr>
                </a:solidFill>
              </a:rPr>
              <a:t>£10,980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058C64-2BB9-B341-4D7C-0C6DD8C2C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060" y="2734298"/>
            <a:ext cx="5327137" cy="2760908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B29F3643-0003-0823-179B-8142921580F9}"/>
              </a:ext>
            </a:extLst>
          </p:cNvPr>
          <p:cNvSpPr/>
          <p:nvPr/>
        </p:nvSpPr>
        <p:spPr>
          <a:xfrm rot="19538445">
            <a:off x="10053742" y="3765756"/>
            <a:ext cx="160093" cy="312089"/>
          </a:xfrm>
          <a:prstGeom prst="downArrow">
            <a:avLst/>
          </a:prstGeom>
          <a:solidFill>
            <a:srgbClr val="7DAD8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11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C2ADF-1EE1-6B4C-8D64-7D87B11B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A5BE54-8F79-16A5-38DE-9F52C9032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129512"/>
              </p:ext>
            </p:extLst>
          </p:nvPr>
        </p:nvGraphicFramePr>
        <p:xfrm>
          <a:off x="969428" y="20398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751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8B977-F825-87AF-2A5A-13E8F08C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016503"/>
            <a:ext cx="7335835" cy="28664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Any Questions?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8C3B7E-DCBB-BF87-4A7E-00DDDFF03348}"/>
              </a:ext>
            </a:extLst>
          </p:cNvPr>
          <p:cNvSpPr txBox="1"/>
          <p:nvPr/>
        </p:nvSpPr>
        <p:spPr>
          <a:xfrm>
            <a:off x="566472" y="4265039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571824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DCBA-DA47-1890-3B79-4F347869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the segments are divided: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BBF128-742A-2392-5F0E-E38FA7801E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753455"/>
              </p:ext>
            </p:extLst>
          </p:nvPr>
        </p:nvGraphicFramePr>
        <p:xfrm>
          <a:off x="565149" y="1548259"/>
          <a:ext cx="7940676" cy="3681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8338">
                  <a:extLst>
                    <a:ext uri="{9D8B030D-6E8A-4147-A177-3AD203B41FA5}">
                      <a16:colId xmlns:a16="http://schemas.microsoft.com/office/drawing/2014/main" val="368628730"/>
                    </a:ext>
                  </a:extLst>
                </a:gridCol>
                <a:gridCol w="1856506">
                  <a:extLst>
                    <a:ext uri="{9D8B030D-6E8A-4147-A177-3AD203B41FA5}">
                      <a16:colId xmlns:a16="http://schemas.microsoft.com/office/drawing/2014/main" val="3582118640"/>
                    </a:ext>
                  </a:extLst>
                </a:gridCol>
                <a:gridCol w="2486727">
                  <a:extLst>
                    <a:ext uri="{9D8B030D-6E8A-4147-A177-3AD203B41FA5}">
                      <a16:colId xmlns:a16="http://schemas.microsoft.com/office/drawing/2014/main" val="2692819067"/>
                    </a:ext>
                  </a:extLst>
                </a:gridCol>
                <a:gridCol w="2309105">
                  <a:extLst>
                    <a:ext uri="{9D8B030D-6E8A-4147-A177-3AD203B41FA5}">
                      <a16:colId xmlns:a16="http://schemas.microsoft.com/office/drawing/2014/main" val="1221516657"/>
                    </a:ext>
                  </a:extLst>
                </a:gridCol>
              </a:tblGrid>
              <a:tr h="202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Segment</a:t>
                      </a:r>
                      <a:endParaRPr lang="en-GB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9" marR="55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Characteristics</a:t>
                      </a:r>
                      <a:endParaRPr lang="en-GB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9" marR="55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Strategy</a:t>
                      </a:r>
                      <a:endParaRPr lang="en-GB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9" marR="55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 dirty="0">
                          <a:effectLst/>
                        </a:rPr>
                        <a:t>Scores</a:t>
                      </a:r>
                      <a:endParaRPr lang="en-GB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9" marR="55829" marT="0" marB="0" anchor="ctr"/>
                </a:tc>
                <a:extLst>
                  <a:ext uri="{0D108BD9-81ED-4DB2-BD59-A6C34878D82A}">
                    <a16:rowId xmlns:a16="http://schemas.microsoft.com/office/drawing/2014/main" val="607643438"/>
                  </a:ext>
                </a:extLst>
              </a:tr>
              <a:tr h="4545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 dirty="0">
                          <a:effectLst/>
                        </a:rPr>
                        <a:t>Champions</a:t>
                      </a:r>
                      <a:endParaRPr lang="en-GB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9" marR="558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Bought recently, often, and spent the most.</a:t>
                      </a:r>
                    </a:p>
                  </a:txBody>
                  <a:tcPr marL="55829" marR="55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Reward them, build brand loyalty, and advocacy. Set up exclusive referral program.</a:t>
                      </a:r>
                    </a:p>
                  </a:txBody>
                  <a:tcPr marL="55829" marR="55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 dirty="0">
                          <a:effectLst/>
                        </a:rPr>
                        <a:t>111</a:t>
                      </a:r>
                    </a:p>
                  </a:txBody>
                  <a:tcPr marL="55829" marR="55829" marT="0" marB="0"/>
                </a:tc>
                <a:extLst>
                  <a:ext uri="{0D108BD9-81ED-4DB2-BD59-A6C34878D82A}">
                    <a16:rowId xmlns:a16="http://schemas.microsoft.com/office/drawing/2014/main" val="3644902079"/>
                  </a:ext>
                </a:extLst>
              </a:tr>
              <a:tr h="407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 dirty="0">
                          <a:effectLst/>
                        </a:rPr>
                        <a:t>Loyal Customers</a:t>
                      </a:r>
                    </a:p>
                  </a:txBody>
                  <a:tcPr marL="55829" marR="558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Spend good money with us often.</a:t>
                      </a:r>
                    </a:p>
                  </a:txBody>
                  <a:tcPr marL="55829" marR="55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Engage them. Upsell higher value products. Ask for reviews and feedback.</a:t>
                      </a:r>
                    </a:p>
                  </a:txBody>
                  <a:tcPr marL="55829" marR="55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 dirty="0">
                          <a:effectLst/>
                        </a:rPr>
                        <a:t>112,113,114,121,122,123,124,131,132,133.</a:t>
                      </a:r>
                      <a:endParaRPr lang="en-GB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9" marR="55829" marT="0" marB="0"/>
                </a:tc>
                <a:extLst>
                  <a:ext uri="{0D108BD9-81ED-4DB2-BD59-A6C34878D82A}">
                    <a16:rowId xmlns:a16="http://schemas.microsoft.com/office/drawing/2014/main" val="396711820"/>
                  </a:ext>
                </a:extLst>
              </a:tr>
              <a:tr h="5532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 dirty="0">
                          <a:effectLst/>
                        </a:rPr>
                        <a:t>Promising Customers</a:t>
                      </a:r>
                    </a:p>
                  </a:txBody>
                  <a:tcPr marL="55829" marR="558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Recent shoppers but haven’t ordered often.</a:t>
                      </a:r>
                    </a:p>
                  </a:txBody>
                  <a:tcPr marL="55829" marR="55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Create brand awareness. Offer free trials for prism plus/free shipping.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 </a:t>
                      </a:r>
                      <a:endParaRPr lang="en-GB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9" marR="55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 dirty="0">
                          <a:effectLst/>
                        </a:rPr>
                        <a:t>134,141,142,143,144.</a:t>
                      </a:r>
                      <a:endParaRPr lang="en-GB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9" marR="55829" marT="0" marB="0"/>
                </a:tc>
                <a:extLst>
                  <a:ext uri="{0D108BD9-81ED-4DB2-BD59-A6C34878D82A}">
                    <a16:rowId xmlns:a16="http://schemas.microsoft.com/office/drawing/2014/main" val="3341582062"/>
                  </a:ext>
                </a:extLst>
              </a:tr>
              <a:tr h="7108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 dirty="0">
                          <a:effectLst/>
                        </a:rPr>
                        <a:t>Needing Attention</a:t>
                      </a:r>
                    </a:p>
                  </a:txBody>
                  <a:tcPr marL="55829" marR="558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Haven’t purchased in a long time but spend well.</a:t>
                      </a:r>
                    </a:p>
                  </a:txBody>
                  <a:tcPr marL="55829" marR="55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Reactivate them. Make limited time offers. Offer relevant content based on past purchases. "We miss you" emails.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 </a:t>
                      </a:r>
                      <a:endParaRPr lang="en-GB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9" marR="55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 dirty="0">
                          <a:effectLst/>
                        </a:rPr>
                        <a:t>211,212,221,222,311,312,411,412,413,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 dirty="0">
                          <a:effectLst/>
                        </a:rPr>
                        <a:t>414,421,422,423,424,431,432,441,442.</a:t>
                      </a:r>
                      <a:endParaRPr lang="en-GB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9" marR="55829" marT="0" marB="0"/>
                </a:tc>
                <a:extLst>
                  <a:ext uri="{0D108BD9-81ED-4DB2-BD59-A6C34878D82A}">
                    <a16:rowId xmlns:a16="http://schemas.microsoft.com/office/drawing/2014/main" val="300095687"/>
                  </a:ext>
                </a:extLst>
              </a:tr>
              <a:tr h="839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 dirty="0">
                          <a:effectLst/>
                        </a:rPr>
                        <a:t>General</a:t>
                      </a:r>
                    </a:p>
                  </a:txBody>
                  <a:tcPr marL="55829" marR="558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Average in all.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 </a:t>
                      </a:r>
                      <a:endParaRPr lang="en-GB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9" marR="55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Generalised marketing emails.</a:t>
                      </a:r>
                      <a:endParaRPr lang="en-GB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9" marR="55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 dirty="0">
                          <a:effectLst/>
                        </a:rPr>
                        <a:t>All others: 213,214,223,224,231,232,233,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 dirty="0">
                          <a:effectLst/>
                        </a:rPr>
                        <a:t>234,241,242,243,244,313,314,321,322,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 dirty="0">
                          <a:effectLst/>
                        </a:rPr>
                        <a:t>323,324,331,332,333,334,341,342,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 dirty="0">
                          <a:effectLst/>
                        </a:rPr>
                        <a:t>343,344.</a:t>
                      </a:r>
                      <a:endParaRPr lang="en-GB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9" marR="55829" marT="0" marB="0"/>
                </a:tc>
                <a:extLst>
                  <a:ext uri="{0D108BD9-81ED-4DB2-BD59-A6C34878D82A}">
                    <a16:rowId xmlns:a16="http://schemas.microsoft.com/office/drawing/2014/main" val="4023848931"/>
                  </a:ext>
                </a:extLst>
              </a:tr>
              <a:tr h="3786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 dirty="0">
                          <a:effectLst/>
                        </a:rPr>
                        <a:t>Lost </a:t>
                      </a:r>
                      <a:endParaRPr lang="en-GB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9" marR="558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Lowest recency, frequency, and monetary scores.</a:t>
                      </a:r>
                    </a:p>
                  </a:txBody>
                  <a:tcPr marL="55829" marR="55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</a:rPr>
                        <a:t>Attempt to revive with reach out campaign. Ignore otherwise.</a:t>
                      </a:r>
                      <a:endParaRPr lang="en-GB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9" marR="55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 dirty="0">
                          <a:effectLst/>
                        </a:rPr>
                        <a:t>433,434,443,444.</a:t>
                      </a:r>
                    </a:p>
                  </a:txBody>
                  <a:tcPr marL="55829" marR="55829" marT="0" marB="0"/>
                </a:tc>
                <a:extLst>
                  <a:ext uri="{0D108BD9-81ED-4DB2-BD59-A6C34878D82A}">
                    <a16:rowId xmlns:a16="http://schemas.microsoft.com/office/drawing/2014/main" val="41848280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2AA429-CBD1-52D9-AE04-8AEC4E593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840837"/>
              </p:ext>
            </p:extLst>
          </p:nvPr>
        </p:nvGraphicFramePr>
        <p:xfrm>
          <a:off x="565149" y="5325591"/>
          <a:ext cx="5657848" cy="656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479">
                  <a:extLst>
                    <a:ext uri="{9D8B030D-6E8A-4147-A177-3AD203B41FA5}">
                      <a16:colId xmlns:a16="http://schemas.microsoft.com/office/drawing/2014/main" val="2456457804"/>
                    </a:ext>
                  </a:extLst>
                </a:gridCol>
                <a:gridCol w="1181721">
                  <a:extLst>
                    <a:ext uri="{9D8B030D-6E8A-4147-A177-3AD203B41FA5}">
                      <a16:colId xmlns:a16="http://schemas.microsoft.com/office/drawing/2014/main" val="3780394553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019613144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690338350"/>
                    </a:ext>
                  </a:extLst>
                </a:gridCol>
                <a:gridCol w="1323973">
                  <a:extLst>
                    <a:ext uri="{9D8B030D-6E8A-4147-A177-3AD203B41FA5}">
                      <a16:colId xmlns:a16="http://schemas.microsoft.com/office/drawing/2014/main" val="1071024564"/>
                    </a:ext>
                  </a:extLst>
                </a:gridCol>
              </a:tblGrid>
              <a:tr h="16414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u="none" strike="noStrike" dirty="0">
                          <a:effectLst/>
                        </a:rPr>
                        <a:t>Score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4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3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2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1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5439437"/>
                  </a:ext>
                </a:extLst>
              </a:tr>
              <a:tr h="16414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Recency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100th percentile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75th percentile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50th percentile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25th percentile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4096832"/>
                  </a:ext>
                </a:extLst>
              </a:tr>
              <a:tr h="16414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Frequency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 purchase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2 purchases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3-4 purchases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5+ purchases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1897825"/>
                  </a:ext>
                </a:extLst>
              </a:tr>
              <a:tr h="16414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Monetary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100th percentile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75th percentile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50th percentile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25th percentile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325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5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B8CA-9E7B-53F1-AB65-FF6263DD5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5757419"/>
            <a:ext cx="9247443" cy="943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hlinkClick r:id="rId2"/>
              </a:rPr>
              <a:t>https://app.powerbi.com/links/_00KnMmlsQ?ctid=15830474-cef0-4326-88db-96e5ab019d8a&amp;pbi_source=linkShare</a:t>
            </a:r>
            <a:r>
              <a:rPr lang="en-GB" sz="1200" dirty="0"/>
              <a:t> 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E70A6CD5-9D12-2552-88B8-F4C6DFDD54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4719990"/>
                  </p:ext>
                </p:extLst>
              </p:nvPr>
            </p:nvGraphicFramePr>
            <p:xfrm>
              <a:off x="565151" y="628633"/>
              <a:ext cx="10968088" cy="496592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E70A6CD5-9D12-2552-88B8-F4C6DFDD54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151" y="628633"/>
                <a:ext cx="10968088" cy="49659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640789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webextension1.xml><?xml version="1.0" encoding="utf-8"?>
<we:webextension xmlns:we="http://schemas.microsoft.com/office/webextensions/webextension/2010/11" id="{F1D8F6AE-A72E-4CE0-A171-0FC6B493D153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9D2CC52E-0D26-49F4-B443-9218D9ABB470&quot;"/>
    <we:property name="reportUrl" value="&quot;/groups/me/reports/52987327-048c-41f7-9150-d176cf752fd7/ReportSectionbc2851bdd7d10a846e9e?ctid=15830474-cef0-4326-88db-96e5ab019d8a&amp;experience=power-bi&quot;"/>
    <we:property name="reportName" value="&quot;Customer Segmentation Dashboard&quot;"/>
    <we:property name="reportState" value="&quot;CONNECTED&quot;"/>
    <we:property name="embedUrl" value="&quot;/reportEmbed?reportId=52987327-048c-41f7-9150-d176cf752fd7&amp;config=eyJjbHVzdGVyVXJsIjoiaHR0cHM6Ly9XQUJJLVVLLVNPVVRILUMtUFJJTUFSWS1yZWRpcmVjdC5hbmFseXNpcy53aW5kb3dzLm5ldCIsImVtYmVkRmVhdHVyZXMiOnsibW9kZXJuRW1iZWQiOnRydWUsInVzYWdlTWV0cmljc1ZOZXh0Ijp0cnVlfX0%3D&amp;disableSensitivityBanner=true&quot;"/>
    <we:property name="pageName" value="&quot;ReportSectionbc2851bdd7d10a846e9e&quot;"/>
    <we:property name="pageDisplayName" value="&quot;Summary Page&quot;"/>
    <we:property name="datasetId" value="&quot;57a7b3c1-f849-4e46-82fa-14d03885cdfd&quot;"/>
    <we:property name="backgroundColor" value="&quot;#FFFFFF&quot;"/>
    <we:property name="bookmark" value="&quot;H4sIAAAAAAAAA+1abU/jRhD+K5Y/cRKq/P7CNy4HbVW4IrjSStUJze6Ogw/H667XHCnKf++s7UASCKQcOQU4Pnl3x7vPvOwzMw7XtsjrqoDxRxihvWO/l/JiBOrCcu1tu5yfi4GJwGchy4B5rh8nzItISlY6l2Vt71zbGtQQ9WleN1CYDWny78/bNhTFEQzNKIOixm27QlXLEor8X+yEaUmrBifbNl5VhVRgtjzRoNFse0niNCYo7k8+nQhc55d4glx3s8dYSaX7MeNeErpMiFi4DiRBhCnSO3W32sJ8XN4c2gIbyFJDXhIAMxckYeKBK9wwjRIHMtdJXDOf5YXuRdh476pSpDdZY1wZ8w1Ii6FUOYfCbvVTWHfqXNs/K9lUx5iZ5725lRPZKI7TpVLnekx7/VGjsj6ABntCtjpSkizZLgyaWssRLZ7gcISlrumodnMUA1k0I6M4Qeqev/m04/1D64RLhbTw2aydy68DhaSosHecyfaN7rviEkpOs4uK7w6HCoeg++E8mmdC+QHGtXWS0/nWAdTaOqK3z6HGVm6/KfvwcTdWgV0KfLo31icFZQ0tXOsUiublaKBvkZ9x2ZT6xSBvaOGMq9FZLhYwe3cxf6aZOi+HRU9nt/zxqVOl5qCJIQbnoLShTPaFyMfwxWTKZnT0lxmK6klj3N7a18ESlAj+arffrLtPyGgqzICnwvcgZiJLEiSS5+akB72q8UozeTXvULNbgGmchhhGnGUsBiFYzJfniT7N7reLPmDIM+EGkICfRnHsxIwOuDeXdNuZ3U6nGdIj7ZQctfv2Kb0hyXsMtm13WjjGMX+eI7mp830p8qlrPkp91xO/Lnjnf8RMN2gxLfirIMVqfVb1bjoTJvW3MdMSnjmDDjnISd/OER0P7thlUxRG0Lhx0l5EXEc8LcE3TwTuDHk9lPWfCdNsWth6n5f1uzuIXgCdhg9h/g5W3Ff4T4MlH1vHUF7cY8FHyZ23QO7ldqkEqvcdi3/I1bRipVu6t1kuMDafAeguAlyXsc0NfzwBrvPCdPzvAYcscJPY9dABiCBx0hUZO2MJdyGMshSoM4rphrHoDTD2XHbfFJqeBbWcm18bE/6Sk7kpMY0P8BKLuwhv1p8Gfub1WwNbW0NTONbvLM+6FTDiPYg7xeaDyenlqbc81N5KyliJujfTeffEZp8HEuGEQej7Pgu4n7o8Ch6o3DebT57SqHJQ4mVGpDfpv0UJ4bgiZS61cuh7KWCU+U934SFC3Sj8ZuB7I8gL6/dKW5SNv7Nj1qRDZ27HcT2e+oJjEqXIvDBKYMXKicVBDAkKESQZtchpFiO+gcrp1fW6G8p/D9ZTSzE/VyWK/KbPsbY+NiPWC1omFJ/Yqa/545i1xUxTZHk/Sprv0I2u4oWuKOFhFiTUlLrA/IC4EjOMVqTYiAUOc/2Ex0TQDHjoOTMUOxNoa+fXgRxVoPJ6cfRbXlKA+aY2y/TKjl7OrlpqKM4UFXplM7VlK3OcD8/bA+5hVs9xnAN7vbS6FNgdWp3zYOKHgRdEmZdFnpthnDgsfgNJ8lCWqEHdfCjamOy4COwJaXHdPw8uC66X+TX4R+Z57syzQuB0iSeAWHiOl2acUY3PXfCCZLO74TmSXTCz8wr74Uf0nXRkOKuAPUI1bHtB2ei6Ao5HUHZUX3X75tjKkfOgFMZO7bNakjrbf+mZpk76+w/AG4huUiQAAA==&quot;"/>
    <we:property name="initialStateBookmark" value="&quot;H4sIAAAAAAAAA+1abU/jRhD+K5Y/cRKq/P7CNy4HbXXAIbheK1WnaHZ3HNxzvO56TUlP+e+dtR1IAoGUI6cAxyfvi3eeedlnZky+2iKvqwImJzBGe89+K+WXMagvlmvv2mU/9+HD++P9s/fDk/3jA5qWlc5lWdt7X20NaoT6U143UJgTaPLPz7s2FMUpjMwog6LGXbtCVcsSivxf7DbTklYNTndtvKoKqcAcea5Bozn2krbTmGS7P/kkEbjOL/Ecue5mz7CSSvdjxr0kdJkQsXAdSIIIU6R36m61hfnwfiO0BTaQpYa8JABmLkjCxANXuGEaJQ5krpO4Zj7LC91vYZODq0qR3mSNSWXsNSAtRlLlHAq71U9h3anz1f5ZyaY6w8w8HyysnMtGcZwtlTrXEzrrtxqV9Q402FOy1amSZMl2YdDUWo5p8RxHYyx1TaLaw1EMZNGMjeIEqXv+Zmlnh8fWOZcKaeGzWbuQ/wwUkqLC3nOmu9e674tLKDnNLiu+PxopHIHuh4tongjlO5jU1nlO8q0jqLV1Sm9fQI3tvsOm7MPH3VoF9inw6d5YHxWUNbRwrU9QNM9HA32DfMhlU+png7yhhSFX42EuljB7tzF/ppk6L0dFT2c3/PGxU6XmoIkhBhegtKFM9heRj+GL6YzNSPRfcxTVk8akvbUvgyUoEfzRHr9dd5+Q0VSYAU+F70HMRJYkSCTPjaR7varxSjN5tehQc1qAaZyGGEacZSwGIVjMV+eJPq8etos+YMgz4QaQgJ9GcezEjATcmUu648xpn2YZ0iPtlBy35/Y5vKGddxhs1+60cIxjfr9AclPn+1LkM9ecSH3bE78ueed/xEw3aDEt+asgxWo9rHo3DYVJ/W3MtIRnZJCQo5z07RzR8eCeXTZFYTYaN07bi4ibiKcV+BaJwJ0jr/uy/hNhmk8LO2/zsn5zC9EzoNPwPszfwYqHCv9usOQT6wzKL3dY8EFy5y2QO7ldKoHqbcfi73I1q1jplh5slwuMzecAussAN2Vsc8MfToCbvDAd/3vAIQvcJHY9dAAiSJx0TcbOWMJdCKMsBZZBTDeMRa+AsRey+7bQ9Dyo1dz80pjwl5zMTYlpcoSXWNxGeL3+OPBzr98Y2NoZmcKxfmN51s0Gs70HcavYvDc5PT/1Vofaa0kZa1H3djrvjtjs80AinDAIfd9nAfdTl0fBPZX7dvPJYxpVDko8z4j0pv23KCEcV6TMpVYOfS8FjDL/8S48Rqgbhd8M/GAMeWF9qLRF2fg7O2ZDOnTmdhzX46kvOCZRiswLowTWrJxYHMSQoBBBklGLnGYx4iuonF5cr7ul/HdvPbUS81NVosiv+xxr56QZs36jZULxkZ36hj+OWTvMNEWW96Ok+Q7d6Dpe6IoSHmZBQk2pC8wPiCsxw2hNio1Y4DDXT3hMBM2Ah54zR7FzgbZxfh3IcQUqr5dH7/OSAsw3tVmm13b0anbVUkMxVFTolc3Mlu2es3x00Qq4g1k9x3GO7M3S6kpgt2h1wYOJHwZeEGVeFnluhnHisPgVJMljWaIGdf2haGuy4zKwR6TFTf97cFVwPc+vwT8yz1NnnjUCp0s8AcTCc7w044xqfO6CFyTb3Q0vkOySmZ0X2A8/oO+0I8N5BewxqlHbC8pG1xVwPIWyo/qqOzfHdh85D0ph7NQ+qxWps/1Jj90KIcvlrMAHXjA/9JmlWvr7D97EXyBzJAAA&quot;"/>
    <we:property name="isFiltersActionButtonVisible" value="true"/>
    <we:property name="reportEmbeddedTime" value="&quot;2023-07-21T08:07:54.400Z&quot;"/>
    <we:property name="creatorTenantId" value="&quot;15830474-cef0-4326-88db-96e5ab019d8a&quot;"/>
    <we:property name="creatorUserId" value="&quot;10032002ABA54621&quot;"/>
    <we:property name="creatorSessionId" value="&quot;d66e560e-f0f6-472a-96c1-cd33fc8b3747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Neue Haas Grotesk Text Pro</vt:lpstr>
      <vt:lpstr>PunchcardVTI</vt:lpstr>
      <vt:lpstr>Tailored Marketing Strategies for Identified Customer Segments Using RFM</vt:lpstr>
      <vt:lpstr>Executive Summary:</vt:lpstr>
      <vt:lpstr>Reward our Champions.</vt:lpstr>
      <vt:lpstr>Encourage the Promising.</vt:lpstr>
      <vt:lpstr>Re-engage those Needing Attention.</vt:lpstr>
      <vt:lpstr>Conclusion</vt:lpstr>
      <vt:lpstr>Any Questions?</vt:lpstr>
      <vt:lpstr>How the segments are divided:</vt:lpstr>
      <vt:lpstr>PowerPoint Presentation</vt:lpstr>
      <vt:lpstr>An overview of our segments:</vt:lpstr>
      <vt:lpstr>Recency Score</vt:lpstr>
      <vt:lpstr>Frequency Score</vt:lpstr>
      <vt:lpstr>Monetary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Jet Doughty-White</dc:creator>
  <cp:lastModifiedBy>Richard Cheatle</cp:lastModifiedBy>
  <cp:revision>17</cp:revision>
  <dcterms:created xsi:type="dcterms:W3CDTF">2023-07-20T11:19:31Z</dcterms:created>
  <dcterms:modified xsi:type="dcterms:W3CDTF">2023-07-21T08:49:27Z</dcterms:modified>
</cp:coreProperties>
</file>