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0"/>
  </p:notesMasterIdLst>
  <p:sldIdLst>
    <p:sldId id="256" r:id="rId2"/>
    <p:sldId id="257" r:id="rId3"/>
    <p:sldId id="265" r:id="rId4"/>
    <p:sldId id="288" r:id="rId5"/>
    <p:sldId id="276" r:id="rId6"/>
    <p:sldId id="280" r:id="rId7"/>
    <p:sldId id="284" r:id="rId8"/>
    <p:sldId id="28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B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3C6441-DB1A-4965-A232-FEDF83BB9759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3D5527-DEA8-4E3D-97E5-3A0ED806C07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0" i="0" dirty="0"/>
            <a:t>Quantitative Metrics:</a:t>
          </a:r>
          <a:endParaRPr lang="en-US" dirty="0"/>
        </a:p>
      </dgm:t>
    </dgm:pt>
    <dgm:pt modelId="{640AE1CA-E949-4485-A067-B3792ABB3E25}" type="parTrans" cxnId="{928BB7E5-5644-4CC8-A140-582F5353524C}">
      <dgm:prSet/>
      <dgm:spPr/>
      <dgm:t>
        <a:bodyPr/>
        <a:lstStyle/>
        <a:p>
          <a:endParaRPr lang="en-US"/>
        </a:p>
      </dgm:t>
    </dgm:pt>
    <dgm:pt modelId="{9BCB2132-6ED5-4B7D-800D-DB6A7FB72835}" type="sibTrans" cxnId="{928BB7E5-5644-4CC8-A140-582F5353524C}">
      <dgm:prSet/>
      <dgm:spPr/>
      <dgm:t>
        <a:bodyPr/>
        <a:lstStyle/>
        <a:p>
          <a:endParaRPr lang="en-US"/>
        </a:p>
      </dgm:t>
    </dgm:pt>
    <dgm:pt modelId="{7BF7BD34-439F-477A-AA81-325049609BFF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GB" b="0" i="0" dirty="0"/>
            <a:t>Sales growth over time</a:t>
          </a:r>
          <a:endParaRPr lang="en-US" dirty="0"/>
        </a:p>
      </dgm:t>
    </dgm:pt>
    <dgm:pt modelId="{50FC95A0-8C33-4497-AD2C-31407A631AAC}" type="parTrans" cxnId="{BE70E5A5-A486-4AE0-B632-99B71F3ADD85}">
      <dgm:prSet/>
      <dgm:spPr/>
      <dgm:t>
        <a:bodyPr/>
        <a:lstStyle/>
        <a:p>
          <a:endParaRPr lang="en-US"/>
        </a:p>
      </dgm:t>
    </dgm:pt>
    <dgm:pt modelId="{6A6ECA6C-E428-4299-936E-DFAD78BFA7E4}" type="sibTrans" cxnId="{BE70E5A5-A486-4AE0-B632-99B71F3ADD85}">
      <dgm:prSet/>
      <dgm:spPr/>
      <dgm:t>
        <a:bodyPr/>
        <a:lstStyle/>
        <a:p>
          <a:endParaRPr lang="en-US"/>
        </a:p>
      </dgm:t>
    </dgm:pt>
    <dgm:pt modelId="{BF267366-4C0A-4BCD-91DF-791E3FA59D2A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GB" b="0" i="0" dirty="0"/>
            <a:t>Churn rates monitoring</a:t>
          </a:r>
          <a:endParaRPr lang="en-US" dirty="0"/>
        </a:p>
      </dgm:t>
    </dgm:pt>
    <dgm:pt modelId="{626936B9-FC20-4840-8152-A72E1F3A7CED}" type="parTrans" cxnId="{112861AE-5A1D-4B23-8D57-5BE44959E4E3}">
      <dgm:prSet/>
      <dgm:spPr/>
      <dgm:t>
        <a:bodyPr/>
        <a:lstStyle/>
        <a:p>
          <a:endParaRPr lang="en-US"/>
        </a:p>
      </dgm:t>
    </dgm:pt>
    <dgm:pt modelId="{ED6BDD67-349B-4614-8D3B-D79957A726D5}" type="sibTrans" cxnId="{112861AE-5A1D-4B23-8D57-5BE44959E4E3}">
      <dgm:prSet/>
      <dgm:spPr/>
      <dgm:t>
        <a:bodyPr/>
        <a:lstStyle/>
        <a:p>
          <a:endParaRPr lang="en-US"/>
        </a:p>
      </dgm:t>
    </dgm:pt>
    <dgm:pt modelId="{6253478A-895C-4DDF-AFE2-1F979883457D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GB" b="0" i="0" dirty="0"/>
            <a:t>Frequency of purchase</a:t>
          </a:r>
          <a:endParaRPr lang="en-US" dirty="0"/>
        </a:p>
      </dgm:t>
    </dgm:pt>
    <dgm:pt modelId="{C5CE44CE-1EBB-4816-9CD0-043C718EDE51}" type="parTrans" cxnId="{FC3CB641-CAC8-4D8B-9D07-52930612A67E}">
      <dgm:prSet/>
      <dgm:spPr/>
      <dgm:t>
        <a:bodyPr/>
        <a:lstStyle/>
        <a:p>
          <a:endParaRPr lang="en-US"/>
        </a:p>
      </dgm:t>
    </dgm:pt>
    <dgm:pt modelId="{E2B88249-D9CA-45E8-A0C7-4E916CFC7F26}" type="sibTrans" cxnId="{FC3CB641-CAC8-4D8B-9D07-52930612A67E}">
      <dgm:prSet/>
      <dgm:spPr/>
      <dgm:t>
        <a:bodyPr/>
        <a:lstStyle/>
        <a:p>
          <a:endParaRPr lang="en-US"/>
        </a:p>
      </dgm:t>
    </dgm:pt>
    <dgm:pt modelId="{B14A44B0-F4E1-4EC2-9CCB-1E96FC94145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0" i="0" dirty="0"/>
            <a:t>Qualitative Measurements:</a:t>
          </a:r>
          <a:endParaRPr lang="en-US" dirty="0"/>
        </a:p>
      </dgm:t>
    </dgm:pt>
    <dgm:pt modelId="{8F39DB58-44B1-4F64-AFE1-72F68A2CD2C9}" type="parTrans" cxnId="{83B6C980-DD34-441C-AA7E-63437554F3BC}">
      <dgm:prSet/>
      <dgm:spPr/>
      <dgm:t>
        <a:bodyPr/>
        <a:lstStyle/>
        <a:p>
          <a:endParaRPr lang="en-US"/>
        </a:p>
      </dgm:t>
    </dgm:pt>
    <dgm:pt modelId="{5766E188-2F22-46B6-8B4F-48331D33E373}" type="sibTrans" cxnId="{83B6C980-DD34-441C-AA7E-63437554F3BC}">
      <dgm:prSet/>
      <dgm:spPr/>
      <dgm:t>
        <a:bodyPr/>
        <a:lstStyle/>
        <a:p>
          <a:endParaRPr lang="en-US"/>
        </a:p>
      </dgm:t>
    </dgm:pt>
    <dgm:pt modelId="{8E0701DD-9482-4804-ABF7-6EFAE7A2C99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/>
            <a:t>Customer satisfaction evaluation</a:t>
          </a:r>
          <a:endParaRPr lang="en-US" dirty="0"/>
        </a:p>
      </dgm:t>
    </dgm:pt>
    <dgm:pt modelId="{1090F239-0A71-4814-94CC-7EC622CCF6A4}" type="parTrans" cxnId="{F9C2AE10-2972-4E34-8136-B1E4FA6990E5}">
      <dgm:prSet/>
      <dgm:spPr/>
      <dgm:t>
        <a:bodyPr/>
        <a:lstStyle/>
        <a:p>
          <a:endParaRPr lang="en-US"/>
        </a:p>
      </dgm:t>
    </dgm:pt>
    <dgm:pt modelId="{B747B059-4118-45CE-AC13-5A86042FE02F}" type="sibTrans" cxnId="{F9C2AE10-2972-4E34-8136-B1E4FA6990E5}">
      <dgm:prSet/>
      <dgm:spPr/>
      <dgm:t>
        <a:bodyPr/>
        <a:lstStyle/>
        <a:p>
          <a:endParaRPr lang="en-US"/>
        </a:p>
      </dgm:t>
    </dgm:pt>
    <dgm:pt modelId="{B09B8098-8698-4714-BB56-D524B326208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/>
            <a:t>Assessing brand awareness</a:t>
          </a:r>
          <a:endParaRPr lang="en-US" dirty="0"/>
        </a:p>
      </dgm:t>
    </dgm:pt>
    <dgm:pt modelId="{C76613E1-83F5-4116-BC1E-69883C0B58FF}" type="parTrans" cxnId="{72881128-53F0-460B-B923-B958C7AD2EBD}">
      <dgm:prSet/>
      <dgm:spPr/>
      <dgm:t>
        <a:bodyPr/>
        <a:lstStyle/>
        <a:p>
          <a:endParaRPr lang="en-US"/>
        </a:p>
      </dgm:t>
    </dgm:pt>
    <dgm:pt modelId="{F122EB9C-BDC2-480B-950B-0B14032C8CE2}" type="sibTrans" cxnId="{72881128-53F0-460B-B923-B958C7AD2EBD}">
      <dgm:prSet/>
      <dgm:spPr/>
      <dgm:t>
        <a:bodyPr/>
        <a:lstStyle/>
        <a:p>
          <a:endParaRPr lang="en-US"/>
        </a:p>
      </dgm:t>
    </dgm:pt>
    <dgm:pt modelId="{B7A4EB65-65B9-4B6C-91BD-4FE78D0125CB}" type="pres">
      <dgm:prSet presAssocID="{903C6441-DB1A-4965-A232-FEDF83BB9759}" presName="root" presStyleCnt="0">
        <dgm:presLayoutVars>
          <dgm:dir/>
          <dgm:resizeHandles val="exact"/>
        </dgm:presLayoutVars>
      </dgm:prSet>
      <dgm:spPr/>
    </dgm:pt>
    <dgm:pt modelId="{0387EE4F-7DFF-4F32-B521-664C2B78CDA5}" type="pres">
      <dgm:prSet presAssocID="{AB3D5527-DEA8-4E3D-97E5-3A0ED806C072}" presName="compNode" presStyleCnt="0"/>
      <dgm:spPr/>
    </dgm:pt>
    <dgm:pt modelId="{24D2101D-30B4-4840-9A01-C0BE739E60D0}" type="pres">
      <dgm:prSet presAssocID="{AB3D5527-DEA8-4E3D-97E5-3A0ED806C07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653716F-E845-46CC-B4A1-45BEB9C848CE}" type="pres">
      <dgm:prSet presAssocID="{AB3D5527-DEA8-4E3D-97E5-3A0ED806C072}" presName="iconSpace" presStyleCnt="0"/>
      <dgm:spPr/>
    </dgm:pt>
    <dgm:pt modelId="{00F0464B-22FE-428B-BC3B-FF4EFE5B3B20}" type="pres">
      <dgm:prSet presAssocID="{AB3D5527-DEA8-4E3D-97E5-3A0ED806C072}" presName="parTx" presStyleLbl="revTx" presStyleIdx="0" presStyleCnt="4">
        <dgm:presLayoutVars>
          <dgm:chMax val="0"/>
          <dgm:chPref val="0"/>
        </dgm:presLayoutVars>
      </dgm:prSet>
      <dgm:spPr/>
    </dgm:pt>
    <dgm:pt modelId="{178A341B-DB64-435D-A028-CAB0847F4B76}" type="pres">
      <dgm:prSet presAssocID="{AB3D5527-DEA8-4E3D-97E5-3A0ED806C072}" presName="txSpace" presStyleCnt="0"/>
      <dgm:spPr/>
    </dgm:pt>
    <dgm:pt modelId="{AEF2F61C-FC5B-4531-88EC-7CFA2CBC6416}" type="pres">
      <dgm:prSet presAssocID="{AB3D5527-DEA8-4E3D-97E5-3A0ED806C072}" presName="desTx" presStyleLbl="revTx" presStyleIdx="1" presStyleCnt="4">
        <dgm:presLayoutVars/>
      </dgm:prSet>
      <dgm:spPr/>
    </dgm:pt>
    <dgm:pt modelId="{DACEF64B-9152-4946-8D8A-1CE6B4433C30}" type="pres">
      <dgm:prSet presAssocID="{9BCB2132-6ED5-4B7D-800D-DB6A7FB72835}" presName="sibTrans" presStyleCnt="0"/>
      <dgm:spPr/>
    </dgm:pt>
    <dgm:pt modelId="{CACC95D5-3F54-4F7F-A4B9-E1AA4EE3EBE5}" type="pres">
      <dgm:prSet presAssocID="{B14A44B0-F4E1-4EC2-9CCB-1E96FC941453}" presName="compNode" presStyleCnt="0"/>
      <dgm:spPr/>
    </dgm:pt>
    <dgm:pt modelId="{ECC833C0-071D-4B15-ADAC-F1FF45869C82}" type="pres">
      <dgm:prSet presAssocID="{B14A44B0-F4E1-4EC2-9CCB-1E96FC94145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F21B092-3F9E-4A67-867D-6EF232A72487}" type="pres">
      <dgm:prSet presAssocID="{B14A44B0-F4E1-4EC2-9CCB-1E96FC941453}" presName="iconSpace" presStyleCnt="0"/>
      <dgm:spPr/>
    </dgm:pt>
    <dgm:pt modelId="{6E5C04C9-801C-42D8-8806-9C7AF3690A9B}" type="pres">
      <dgm:prSet presAssocID="{B14A44B0-F4E1-4EC2-9CCB-1E96FC941453}" presName="parTx" presStyleLbl="revTx" presStyleIdx="2" presStyleCnt="4">
        <dgm:presLayoutVars>
          <dgm:chMax val="0"/>
          <dgm:chPref val="0"/>
        </dgm:presLayoutVars>
      </dgm:prSet>
      <dgm:spPr/>
    </dgm:pt>
    <dgm:pt modelId="{DABE2D5A-8544-471B-9BC5-34292FD4DBD0}" type="pres">
      <dgm:prSet presAssocID="{B14A44B0-F4E1-4EC2-9CCB-1E96FC941453}" presName="txSpace" presStyleCnt="0"/>
      <dgm:spPr/>
    </dgm:pt>
    <dgm:pt modelId="{71C9D630-7155-4EC9-A429-0BD4D6F02CD9}" type="pres">
      <dgm:prSet presAssocID="{B14A44B0-F4E1-4EC2-9CCB-1E96FC941453}" presName="desTx" presStyleLbl="revTx" presStyleIdx="3" presStyleCnt="4">
        <dgm:presLayoutVars/>
      </dgm:prSet>
      <dgm:spPr/>
    </dgm:pt>
  </dgm:ptLst>
  <dgm:cxnLst>
    <dgm:cxn modelId="{F9C2AE10-2972-4E34-8136-B1E4FA6990E5}" srcId="{B14A44B0-F4E1-4EC2-9CCB-1E96FC941453}" destId="{8E0701DD-9482-4804-ABF7-6EFAE7A2C996}" srcOrd="0" destOrd="0" parTransId="{1090F239-0A71-4814-94CC-7EC622CCF6A4}" sibTransId="{B747B059-4118-45CE-AC13-5A86042FE02F}"/>
    <dgm:cxn modelId="{72881128-53F0-460B-B923-B958C7AD2EBD}" srcId="{B14A44B0-F4E1-4EC2-9CCB-1E96FC941453}" destId="{B09B8098-8698-4714-BB56-D524B326208F}" srcOrd="1" destOrd="0" parTransId="{C76613E1-83F5-4116-BC1E-69883C0B58FF}" sibTransId="{F122EB9C-BDC2-480B-950B-0B14032C8CE2}"/>
    <dgm:cxn modelId="{627E9B35-6F7F-440A-B803-1C3CDC920164}" type="presOf" srcId="{AB3D5527-DEA8-4E3D-97E5-3A0ED806C072}" destId="{00F0464B-22FE-428B-BC3B-FF4EFE5B3B20}" srcOrd="0" destOrd="0" presId="urn:microsoft.com/office/officeart/2018/5/layout/CenteredIconLabelDescriptionList"/>
    <dgm:cxn modelId="{6DB4F735-CEE7-4055-AA0B-EB6A9130C01A}" type="presOf" srcId="{B14A44B0-F4E1-4EC2-9CCB-1E96FC941453}" destId="{6E5C04C9-801C-42D8-8806-9C7AF3690A9B}" srcOrd="0" destOrd="0" presId="urn:microsoft.com/office/officeart/2018/5/layout/CenteredIconLabelDescriptionList"/>
    <dgm:cxn modelId="{FC3CB641-CAC8-4D8B-9D07-52930612A67E}" srcId="{AB3D5527-DEA8-4E3D-97E5-3A0ED806C072}" destId="{6253478A-895C-4DDF-AFE2-1F979883457D}" srcOrd="2" destOrd="0" parTransId="{C5CE44CE-1EBB-4816-9CD0-043C718EDE51}" sibTransId="{E2B88249-D9CA-45E8-A0C7-4E916CFC7F26}"/>
    <dgm:cxn modelId="{AE1A5549-E680-40BA-A38A-2242B66CC495}" type="presOf" srcId="{8E0701DD-9482-4804-ABF7-6EFAE7A2C996}" destId="{71C9D630-7155-4EC9-A429-0BD4D6F02CD9}" srcOrd="0" destOrd="0" presId="urn:microsoft.com/office/officeart/2018/5/layout/CenteredIconLabelDescriptionList"/>
    <dgm:cxn modelId="{83B6C980-DD34-441C-AA7E-63437554F3BC}" srcId="{903C6441-DB1A-4965-A232-FEDF83BB9759}" destId="{B14A44B0-F4E1-4EC2-9CCB-1E96FC941453}" srcOrd="1" destOrd="0" parTransId="{8F39DB58-44B1-4F64-AFE1-72F68A2CD2C9}" sibTransId="{5766E188-2F22-46B6-8B4F-48331D33E373}"/>
    <dgm:cxn modelId="{636F3E93-2E9B-4212-A545-03F132F80747}" type="presOf" srcId="{BF267366-4C0A-4BCD-91DF-791E3FA59D2A}" destId="{AEF2F61C-FC5B-4531-88EC-7CFA2CBC6416}" srcOrd="0" destOrd="1" presId="urn:microsoft.com/office/officeart/2018/5/layout/CenteredIconLabelDescriptionList"/>
    <dgm:cxn modelId="{9848C49E-B18F-4B59-B111-42AB6EDC9EA1}" type="presOf" srcId="{7BF7BD34-439F-477A-AA81-325049609BFF}" destId="{AEF2F61C-FC5B-4531-88EC-7CFA2CBC6416}" srcOrd="0" destOrd="0" presId="urn:microsoft.com/office/officeart/2018/5/layout/CenteredIconLabelDescriptionList"/>
    <dgm:cxn modelId="{7049FF9F-7810-4044-A6E3-F31E96A4CEC7}" type="presOf" srcId="{B09B8098-8698-4714-BB56-D524B326208F}" destId="{71C9D630-7155-4EC9-A429-0BD4D6F02CD9}" srcOrd="0" destOrd="1" presId="urn:microsoft.com/office/officeart/2018/5/layout/CenteredIconLabelDescriptionList"/>
    <dgm:cxn modelId="{BE70E5A5-A486-4AE0-B632-99B71F3ADD85}" srcId="{AB3D5527-DEA8-4E3D-97E5-3A0ED806C072}" destId="{7BF7BD34-439F-477A-AA81-325049609BFF}" srcOrd="0" destOrd="0" parTransId="{50FC95A0-8C33-4497-AD2C-31407A631AAC}" sibTransId="{6A6ECA6C-E428-4299-936E-DFAD78BFA7E4}"/>
    <dgm:cxn modelId="{112861AE-5A1D-4B23-8D57-5BE44959E4E3}" srcId="{AB3D5527-DEA8-4E3D-97E5-3A0ED806C072}" destId="{BF267366-4C0A-4BCD-91DF-791E3FA59D2A}" srcOrd="1" destOrd="0" parTransId="{626936B9-FC20-4840-8152-A72E1F3A7CED}" sibTransId="{ED6BDD67-349B-4614-8D3B-D79957A726D5}"/>
    <dgm:cxn modelId="{48CEDDB2-742B-4943-821E-E1ECF69F9D6C}" type="presOf" srcId="{903C6441-DB1A-4965-A232-FEDF83BB9759}" destId="{B7A4EB65-65B9-4B6C-91BD-4FE78D0125CB}" srcOrd="0" destOrd="0" presId="urn:microsoft.com/office/officeart/2018/5/layout/CenteredIconLabelDescriptionList"/>
    <dgm:cxn modelId="{928BB7E5-5644-4CC8-A140-582F5353524C}" srcId="{903C6441-DB1A-4965-A232-FEDF83BB9759}" destId="{AB3D5527-DEA8-4E3D-97E5-3A0ED806C072}" srcOrd="0" destOrd="0" parTransId="{640AE1CA-E949-4485-A067-B3792ABB3E25}" sibTransId="{9BCB2132-6ED5-4B7D-800D-DB6A7FB72835}"/>
    <dgm:cxn modelId="{91A346FE-EEF9-4300-9F8B-682EF9F96075}" type="presOf" srcId="{6253478A-895C-4DDF-AFE2-1F979883457D}" destId="{AEF2F61C-FC5B-4531-88EC-7CFA2CBC6416}" srcOrd="0" destOrd="2" presId="urn:microsoft.com/office/officeart/2018/5/layout/CenteredIconLabelDescriptionList"/>
    <dgm:cxn modelId="{1A7531D1-F265-4362-AE5F-E6ECC80C18F4}" type="presParOf" srcId="{B7A4EB65-65B9-4B6C-91BD-4FE78D0125CB}" destId="{0387EE4F-7DFF-4F32-B521-664C2B78CDA5}" srcOrd="0" destOrd="0" presId="urn:microsoft.com/office/officeart/2018/5/layout/CenteredIconLabelDescriptionList"/>
    <dgm:cxn modelId="{6BF37DD9-3DA2-47D5-BA95-D383201138EE}" type="presParOf" srcId="{0387EE4F-7DFF-4F32-B521-664C2B78CDA5}" destId="{24D2101D-30B4-4840-9A01-C0BE739E60D0}" srcOrd="0" destOrd="0" presId="urn:microsoft.com/office/officeart/2018/5/layout/CenteredIconLabelDescriptionList"/>
    <dgm:cxn modelId="{D9F0C889-9DA1-4812-9FBB-20013F55D12D}" type="presParOf" srcId="{0387EE4F-7DFF-4F32-B521-664C2B78CDA5}" destId="{A653716F-E845-46CC-B4A1-45BEB9C848CE}" srcOrd="1" destOrd="0" presId="urn:microsoft.com/office/officeart/2018/5/layout/CenteredIconLabelDescriptionList"/>
    <dgm:cxn modelId="{6A19196F-26F7-4BEB-8959-5FE3E018AFDE}" type="presParOf" srcId="{0387EE4F-7DFF-4F32-B521-664C2B78CDA5}" destId="{00F0464B-22FE-428B-BC3B-FF4EFE5B3B20}" srcOrd="2" destOrd="0" presId="urn:microsoft.com/office/officeart/2018/5/layout/CenteredIconLabelDescriptionList"/>
    <dgm:cxn modelId="{14B71B0C-1255-4988-98AD-4A7FFA7C2D64}" type="presParOf" srcId="{0387EE4F-7DFF-4F32-B521-664C2B78CDA5}" destId="{178A341B-DB64-435D-A028-CAB0847F4B76}" srcOrd="3" destOrd="0" presId="urn:microsoft.com/office/officeart/2018/5/layout/CenteredIconLabelDescriptionList"/>
    <dgm:cxn modelId="{D750EED0-389C-48CE-B76F-3C61078D9487}" type="presParOf" srcId="{0387EE4F-7DFF-4F32-B521-664C2B78CDA5}" destId="{AEF2F61C-FC5B-4531-88EC-7CFA2CBC6416}" srcOrd="4" destOrd="0" presId="urn:microsoft.com/office/officeart/2018/5/layout/CenteredIconLabelDescriptionList"/>
    <dgm:cxn modelId="{8A90312A-88D7-4213-8CA0-A826C0BBEEF9}" type="presParOf" srcId="{B7A4EB65-65B9-4B6C-91BD-4FE78D0125CB}" destId="{DACEF64B-9152-4946-8D8A-1CE6B4433C30}" srcOrd="1" destOrd="0" presId="urn:microsoft.com/office/officeart/2018/5/layout/CenteredIconLabelDescriptionList"/>
    <dgm:cxn modelId="{9E1EF464-8AB2-4F34-8305-AC6F7C613D97}" type="presParOf" srcId="{B7A4EB65-65B9-4B6C-91BD-4FE78D0125CB}" destId="{CACC95D5-3F54-4F7F-A4B9-E1AA4EE3EBE5}" srcOrd="2" destOrd="0" presId="urn:microsoft.com/office/officeart/2018/5/layout/CenteredIconLabelDescriptionList"/>
    <dgm:cxn modelId="{F17FF75E-3C88-4EAE-9509-8CBB85071556}" type="presParOf" srcId="{CACC95D5-3F54-4F7F-A4B9-E1AA4EE3EBE5}" destId="{ECC833C0-071D-4B15-ADAC-F1FF45869C82}" srcOrd="0" destOrd="0" presId="urn:microsoft.com/office/officeart/2018/5/layout/CenteredIconLabelDescriptionList"/>
    <dgm:cxn modelId="{013DAA6C-038E-4AC1-B2A3-AF0F396103BB}" type="presParOf" srcId="{CACC95D5-3F54-4F7F-A4B9-E1AA4EE3EBE5}" destId="{7F21B092-3F9E-4A67-867D-6EF232A72487}" srcOrd="1" destOrd="0" presId="urn:microsoft.com/office/officeart/2018/5/layout/CenteredIconLabelDescriptionList"/>
    <dgm:cxn modelId="{988FB01D-6C8A-4C8F-B672-CA8B02616992}" type="presParOf" srcId="{CACC95D5-3F54-4F7F-A4B9-E1AA4EE3EBE5}" destId="{6E5C04C9-801C-42D8-8806-9C7AF3690A9B}" srcOrd="2" destOrd="0" presId="urn:microsoft.com/office/officeart/2018/5/layout/CenteredIconLabelDescriptionList"/>
    <dgm:cxn modelId="{2BC80E1E-29A3-4423-969C-079132BFE53F}" type="presParOf" srcId="{CACC95D5-3F54-4F7F-A4B9-E1AA4EE3EBE5}" destId="{DABE2D5A-8544-471B-9BC5-34292FD4DBD0}" srcOrd="3" destOrd="0" presId="urn:microsoft.com/office/officeart/2018/5/layout/CenteredIconLabelDescriptionList"/>
    <dgm:cxn modelId="{3A73A26F-F6DF-421D-99BC-1383DF6436A7}" type="presParOf" srcId="{CACC95D5-3F54-4F7F-A4B9-E1AA4EE3EBE5}" destId="{71C9D630-7155-4EC9-A429-0BD4D6F02CD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C5DFBA-2CCF-462E-92E2-0FB679740D7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09ABD04-8FDF-40C5-9627-481050D066F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400" b="1" dirty="0"/>
            <a:t>Reward:</a:t>
          </a:r>
        </a:p>
        <a:p>
          <a:pPr>
            <a:lnSpc>
              <a:spcPct val="100000"/>
            </a:lnSpc>
            <a:defRPr cap="all"/>
          </a:pPr>
          <a:r>
            <a:rPr lang="en-US" sz="1400" dirty="0"/>
            <a:t>Free deliver and exclusive discount</a:t>
          </a:r>
          <a:endParaRPr lang="en-US" sz="1400" b="0" dirty="0"/>
        </a:p>
      </dgm:t>
    </dgm:pt>
    <dgm:pt modelId="{C496D7F9-EE7D-47CF-8548-9CE83CF9B698}" type="parTrans" cxnId="{F8EE7714-33D1-4BD2-8E8C-1625D4AB869C}">
      <dgm:prSet/>
      <dgm:spPr/>
      <dgm:t>
        <a:bodyPr/>
        <a:lstStyle/>
        <a:p>
          <a:endParaRPr lang="en-US"/>
        </a:p>
      </dgm:t>
    </dgm:pt>
    <dgm:pt modelId="{0D116332-090C-4378-8768-93107CAF1690}" type="sibTrans" cxnId="{F8EE7714-33D1-4BD2-8E8C-1625D4AB869C}">
      <dgm:prSet/>
      <dgm:spPr/>
      <dgm:t>
        <a:bodyPr/>
        <a:lstStyle/>
        <a:p>
          <a:endParaRPr lang="en-US"/>
        </a:p>
      </dgm:t>
    </dgm:pt>
    <dgm:pt modelId="{E43703AA-34B7-4F40-B910-AC74B0CF3BC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400" b="1" dirty="0"/>
            <a:t>Encourage:</a:t>
          </a:r>
        </a:p>
        <a:p>
          <a:pPr>
            <a:lnSpc>
              <a:spcPct val="100000"/>
            </a:lnSpc>
            <a:defRPr cap="all"/>
          </a:pPr>
          <a:r>
            <a:rPr lang="en-US" sz="1400" dirty="0"/>
            <a:t>opt in for email campaigns</a:t>
          </a:r>
          <a:endParaRPr lang="en-US" sz="1400" b="0" dirty="0"/>
        </a:p>
      </dgm:t>
    </dgm:pt>
    <dgm:pt modelId="{F63D4436-EF40-4E20-99F7-57B867A12E79}" type="parTrans" cxnId="{B519A77F-E2B1-49EA-B574-A1067F7F8703}">
      <dgm:prSet/>
      <dgm:spPr/>
      <dgm:t>
        <a:bodyPr/>
        <a:lstStyle/>
        <a:p>
          <a:endParaRPr lang="en-US"/>
        </a:p>
      </dgm:t>
    </dgm:pt>
    <dgm:pt modelId="{82F1FDE2-16DB-4C7D-93C5-85F44D161BDC}" type="sibTrans" cxnId="{B519A77F-E2B1-49EA-B574-A1067F7F8703}">
      <dgm:prSet/>
      <dgm:spPr/>
      <dgm:t>
        <a:bodyPr/>
        <a:lstStyle/>
        <a:p>
          <a:endParaRPr lang="en-US"/>
        </a:p>
      </dgm:t>
    </dgm:pt>
    <dgm:pt modelId="{A029B187-DD39-46CD-BE57-86E517E8A19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400" b="1" dirty="0"/>
            <a:t>Re-engage:</a:t>
          </a:r>
        </a:p>
        <a:p>
          <a:pPr>
            <a:lnSpc>
              <a:spcPct val="100000"/>
            </a:lnSpc>
            <a:defRPr cap="all"/>
          </a:pPr>
          <a:r>
            <a:rPr lang="en-GB" sz="1400" b="0" dirty="0"/>
            <a:t>Customer Satisfaction and Brand Awareness</a:t>
          </a:r>
          <a:endParaRPr lang="en-US" sz="1400" b="0" dirty="0"/>
        </a:p>
      </dgm:t>
    </dgm:pt>
    <dgm:pt modelId="{E47BC6CE-B31B-42F6-87D7-98B2C37780FD}" type="parTrans" cxnId="{1CB30E11-CB2E-4350-A465-6C845E47BEDD}">
      <dgm:prSet/>
      <dgm:spPr/>
      <dgm:t>
        <a:bodyPr/>
        <a:lstStyle/>
        <a:p>
          <a:endParaRPr lang="en-US"/>
        </a:p>
      </dgm:t>
    </dgm:pt>
    <dgm:pt modelId="{B471A686-8FAE-49A7-9A9B-748E3119DD72}" type="sibTrans" cxnId="{1CB30E11-CB2E-4350-A465-6C845E47BEDD}">
      <dgm:prSet/>
      <dgm:spPr/>
      <dgm:t>
        <a:bodyPr/>
        <a:lstStyle/>
        <a:p>
          <a:endParaRPr lang="en-US"/>
        </a:p>
      </dgm:t>
    </dgm:pt>
    <dgm:pt modelId="{1EAFB6CD-9199-4431-8718-075BA128DD9F}" type="pres">
      <dgm:prSet presAssocID="{8CC5DFBA-2CCF-462E-92E2-0FB679740D75}" presName="root" presStyleCnt="0">
        <dgm:presLayoutVars>
          <dgm:dir/>
          <dgm:resizeHandles val="exact"/>
        </dgm:presLayoutVars>
      </dgm:prSet>
      <dgm:spPr/>
    </dgm:pt>
    <dgm:pt modelId="{68716B7E-10A3-46E5-B634-29D8A032E6B9}" type="pres">
      <dgm:prSet presAssocID="{509ABD04-8FDF-40C5-9627-481050D066F7}" presName="compNode" presStyleCnt="0"/>
      <dgm:spPr/>
    </dgm:pt>
    <dgm:pt modelId="{17F0F28B-DAD0-45EE-9C08-CE2ACA201C0A}" type="pres">
      <dgm:prSet presAssocID="{509ABD04-8FDF-40C5-9627-481050D066F7}" presName="iconBgRect" presStyleLbl="bgShp" presStyleIdx="0" presStyleCnt="3" custLinFactNeighborY="-393"/>
      <dgm:spPr/>
    </dgm:pt>
    <dgm:pt modelId="{D9C27B32-2729-4B9F-BA3E-1C3290A30E36}" type="pres">
      <dgm:prSet presAssocID="{509ABD04-8FDF-40C5-9627-481050D066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0A6D429A-9603-4816-8269-3B5135272DCD}" type="pres">
      <dgm:prSet presAssocID="{509ABD04-8FDF-40C5-9627-481050D066F7}" presName="spaceRect" presStyleCnt="0"/>
      <dgm:spPr/>
    </dgm:pt>
    <dgm:pt modelId="{5CD447FB-574E-40C0-B8ED-161AEC3100CE}" type="pres">
      <dgm:prSet presAssocID="{509ABD04-8FDF-40C5-9627-481050D066F7}" presName="textRect" presStyleLbl="revTx" presStyleIdx="0" presStyleCnt="3">
        <dgm:presLayoutVars>
          <dgm:chMax val="1"/>
          <dgm:chPref val="1"/>
        </dgm:presLayoutVars>
      </dgm:prSet>
      <dgm:spPr/>
    </dgm:pt>
    <dgm:pt modelId="{6D9126C1-FC0A-47DC-9C69-9F83266062D5}" type="pres">
      <dgm:prSet presAssocID="{0D116332-090C-4378-8768-93107CAF1690}" presName="sibTrans" presStyleCnt="0"/>
      <dgm:spPr/>
    </dgm:pt>
    <dgm:pt modelId="{B31A0898-0B79-48F0-B41D-B3C8E7589BAC}" type="pres">
      <dgm:prSet presAssocID="{E43703AA-34B7-4F40-B910-AC74B0CF3BCD}" presName="compNode" presStyleCnt="0"/>
      <dgm:spPr/>
    </dgm:pt>
    <dgm:pt modelId="{5E7B963E-641A-451F-B348-15D9DEC2E524}" type="pres">
      <dgm:prSet presAssocID="{E43703AA-34B7-4F40-B910-AC74B0CF3BCD}" presName="iconBgRect" presStyleLbl="bgShp" presStyleIdx="1" presStyleCnt="3"/>
      <dgm:spPr/>
    </dgm:pt>
    <dgm:pt modelId="{4002C865-C504-4628-8491-F6B6B55D7779}" type="pres">
      <dgm:prSet presAssocID="{E43703AA-34B7-4F40-B910-AC74B0CF3B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AA54877-D77D-434C-B1B7-53F56165BAEA}" type="pres">
      <dgm:prSet presAssocID="{E43703AA-34B7-4F40-B910-AC74B0CF3BCD}" presName="spaceRect" presStyleCnt="0"/>
      <dgm:spPr/>
    </dgm:pt>
    <dgm:pt modelId="{17C4E654-3FD7-4F72-B7C4-B9DEACED621D}" type="pres">
      <dgm:prSet presAssocID="{E43703AA-34B7-4F40-B910-AC74B0CF3BCD}" presName="textRect" presStyleLbl="revTx" presStyleIdx="1" presStyleCnt="3">
        <dgm:presLayoutVars>
          <dgm:chMax val="1"/>
          <dgm:chPref val="1"/>
        </dgm:presLayoutVars>
      </dgm:prSet>
      <dgm:spPr/>
    </dgm:pt>
    <dgm:pt modelId="{62907F10-9538-49C1-B623-41CEDD73BB4C}" type="pres">
      <dgm:prSet presAssocID="{82F1FDE2-16DB-4C7D-93C5-85F44D161BDC}" presName="sibTrans" presStyleCnt="0"/>
      <dgm:spPr/>
    </dgm:pt>
    <dgm:pt modelId="{DEBBADAD-DCD8-4D69-8857-15E92A696336}" type="pres">
      <dgm:prSet presAssocID="{A029B187-DD39-46CD-BE57-86E517E8A199}" presName="compNode" presStyleCnt="0"/>
      <dgm:spPr/>
    </dgm:pt>
    <dgm:pt modelId="{B7423543-7370-4270-AAD8-3E6D86A00ADF}" type="pres">
      <dgm:prSet presAssocID="{A029B187-DD39-46CD-BE57-86E517E8A199}" presName="iconBgRect" presStyleLbl="bgShp" presStyleIdx="2" presStyleCnt="3"/>
      <dgm:spPr/>
    </dgm:pt>
    <dgm:pt modelId="{38582CD8-A638-420B-BB4F-2164D429E990}" type="pres">
      <dgm:prSet presAssocID="{A029B187-DD39-46CD-BE57-86E517E8A199}" presName="iconRect" presStyleLbl="node1" presStyleIdx="2" presStyleCnt="3" custLinFactNeighborX="-5059" custLinFactNeighborY="-4227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C1E7726-88EB-4906-B268-2553E67D5476}" type="pres">
      <dgm:prSet presAssocID="{A029B187-DD39-46CD-BE57-86E517E8A199}" presName="spaceRect" presStyleCnt="0"/>
      <dgm:spPr/>
    </dgm:pt>
    <dgm:pt modelId="{5C88771A-90BA-4E0B-B3F0-4F62BD081760}" type="pres">
      <dgm:prSet presAssocID="{A029B187-DD39-46CD-BE57-86E517E8A19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CB30E11-CB2E-4350-A465-6C845E47BEDD}" srcId="{8CC5DFBA-2CCF-462E-92E2-0FB679740D75}" destId="{A029B187-DD39-46CD-BE57-86E517E8A199}" srcOrd="2" destOrd="0" parTransId="{E47BC6CE-B31B-42F6-87D7-98B2C37780FD}" sibTransId="{B471A686-8FAE-49A7-9A9B-748E3119DD72}"/>
    <dgm:cxn modelId="{F8EE7714-33D1-4BD2-8E8C-1625D4AB869C}" srcId="{8CC5DFBA-2CCF-462E-92E2-0FB679740D75}" destId="{509ABD04-8FDF-40C5-9627-481050D066F7}" srcOrd="0" destOrd="0" parTransId="{C496D7F9-EE7D-47CF-8548-9CE83CF9B698}" sibTransId="{0D116332-090C-4378-8768-93107CAF1690}"/>
    <dgm:cxn modelId="{0E55E324-46EF-49FC-BC57-9579CEE45EDB}" type="presOf" srcId="{8CC5DFBA-2CCF-462E-92E2-0FB679740D75}" destId="{1EAFB6CD-9199-4431-8718-075BA128DD9F}" srcOrd="0" destOrd="0" presId="urn:microsoft.com/office/officeart/2018/5/layout/IconCircleLabelList"/>
    <dgm:cxn modelId="{269B3828-5DB9-4011-BD1D-7B4F1D036CDA}" type="presOf" srcId="{A029B187-DD39-46CD-BE57-86E517E8A199}" destId="{5C88771A-90BA-4E0B-B3F0-4F62BD081760}" srcOrd="0" destOrd="0" presId="urn:microsoft.com/office/officeart/2018/5/layout/IconCircleLabelList"/>
    <dgm:cxn modelId="{8D29EA76-7538-4E8A-A8AC-A682F9EA9156}" type="presOf" srcId="{509ABD04-8FDF-40C5-9627-481050D066F7}" destId="{5CD447FB-574E-40C0-B8ED-161AEC3100CE}" srcOrd="0" destOrd="0" presId="urn:microsoft.com/office/officeart/2018/5/layout/IconCircleLabelList"/>
    <dgm:cxn modelId="{B519A77F-E2B1-49EA-B574-A1067F7F8703}" srcId="{8CC5DFBA-2CCF-462E-92E2-0FB679740D75}" destId="{E43703AA-34B7-4F40-B910-AC74B0CF3BCD}" srcOrd="1" destOrd="0" parTransId="{F63D4436-EF40-4E20-99F7-57B867A12E79}" sibTransId="{82F1FDE2-16DB-4C7D-93C5-85F44D161BDC}"/>
    <dgm:cxn modelId="{EE2C08EF-6336-4B54-B2FE-AE3188ABC4FE}" type="presOf" srcId="{E43703AA-34B7-4F40-B910-AC74B0CF3BCD}" destId="{17C4E654-3FD7-4F72-B7C4-B9DEACED621D}" srcOrd="0" destOrd="0" presId="urn:microsoft.com/office/officeart/2018/5/layout/IconCircleLabelList"/>
    <dgm:cxn modelId="{06A794E9-81FD-4415-93F5-EEA8B61329B9}" type="presParOf" srcId="{1EAFB6CD-9199-4431-8718-075BA128DD9F}" destId="{68716B7E-10A3-46E5-B634-29D8A032E6B9}" srcOrd="0" destOrd="0" presId="urn:microsoft.com/office/officeart/2018/5/layout/IconCircleLabelList"/>
    <dgm:cxn modelId="{23D7DEF3-A4DD-4719-9845-157D78EC65D3}" type="presParOf" srcId="{68716B7E-10A3-46E5-B634-29D8A032E6B9}" destId="{17F0F28B-DAD0-45EE-9C08-CE2ACA201C0A}" srcOrd="0" destOrd="0" presId="urn:microsoft.com/office/officeart/2018/5/layout/IconCircleLabelList"/>
    <dgm:cxn modelId="{911C304C-B5DF-49DE-A5FA-280BF6209130}" type="presParOf" srcId="{68716B7E-10A3-46E5-B634-29D8A032E6B9}" destId="{D9C27B32-2729-4B9F-BA3E-1C3290A30E36}" srcOrd="1" destOrd="0" presId="urn:microsoft.com/office/officeart/2018/5/layout/IconCircleLabelList"/>
    <dgm:cxn modelId="{6B3264E7-925A-4E0A-A771-B811733FA06B}" type="presParOf" srcId="{68716B7E-10A3-46E5-B634-29D8A032E6B9}" destId="{0A6D429A-9603-4816-8269-3B5135272DCD}" srcOrd="2" destOrd="0" presId="urn:microsoft.com/office/officeart/2018/5/layout/IconCircleLabelList"/>
    <dgm:cxn modelId="{71CF02F3-AF60-48B8-A775-D83A620860F3}" type="presParOf" srcId="{68716B7E-10A3-46E5-B634-29D8A032E6B9}" destId="{5CD447FB-574E-40C0-B8ED-161AEC3100CE}" srcOrd="3" destOrd="0" presId="urn:microsoft.com/office/officeart/2018/5/layout/IconCircleLabelList"/>
    <dgm:cxn modelId="{8D1ABD41-7C97-4F01-99D6-63B13263BF45}" type="presParOf" srcId="{1EAFB6CD-9199-4431-8718-075BA128DD9F}" destId="{6D9126C1-FC0A-47DC-9C69-9F83266062D5}" srcOrd="1" destOrd="0" presId="urn:microsoft.com/office/officeart/2018/5/layout/IconCircleLabelList"/>
    <dgm:cxn modelId="{DFB9B4D5-EEF2-4592-A9D6-AFCAC83B0125}" type="presParOf" srcId="{1EAFB6CD-9199-4431-8718-075BA128DD9F}" destId="{B31A0898-0B79-48F0-B41D-B3C8E7589BAC}" srcOrd="2" destOrd="0" presId="urn:microsoft.com/office/officeart/2018/5/layout/IconCircleLabelList"/>
    <dgm:cxn modelId="{0AFE1D5B-D7AC-473E-84F6-BF83153A6167}" type="presParOf" srcId="{B31A0898-0B79-48F0-B41D-B3C8E7589BAC}" destId="{5E7B963E-641A-451F-B348-15D9DEC2E524}" srcOrd="0" destOrd="0" presId="urn:microsoft.com/office/officeart/2018/5/layout/IconCircleLabelList"/>
    <dgm:cxn modelId="{7614E12A-FF66-46BD-8CDF-3819B83AB1D3}" type="presParOf" srcId="{B31A0898-0B79-48F0-B41D-B3C8E7589BAC}" destId="{4002C865-C504-4628-8491-F6B6B55D7779}" srcOrd="1" destOrd="0" presId="urn:microsoft.com/office/officeart/2018/5/layout/IconCircleLabelList"/>
    <dgm:cxn modelId="{CA82D3F5-F4B5-4643-8782-9DDEFF2AD71E}" type="presParOf" srcId="{B31A0898-0B79-48F0-B41D-B3C8E7589BAC}" destId="{EAA54877-D77D-434C-B1B7-53F56165BAEA}" srcOrd="2" destOrd="0" presId="urn:microsoft.com/office/officeart/2018/5/layout/IconCircleLabelList"/>
    <dgm:cxn modelId="{22E50902-5988-44FB-BAF5-E787EE078C37}" type="presParOf" srcId="{B31A0898-0B79-48F0-B41D-B3C8E7589BAC}" destId="{17C4E654-3FD7-4F72-B7C4-B9DEACED621D}" srcOrd="3" destOrd="0" presId="urn:microsoft.com/office/officeart/2018/5/layout/IconCircleLabelList"/>
    <dgm:cxn modelId="{E3EAF991-97F5-47BA-8979-364AFAD8430D}" type="presParOf" srcId="{1EAFB6CD-9199-4431-8718-075BA128DD9F}" destId="{62907F10-9538-49C1-B623-41CEDD73BB4C}" srcOrd="3" destOrd="0" presId="urn:microsoft.com/office/officeart/2018/5/layout/IconCircleLabelList"/>
    <dgm:cxn modelId="{358771BC-A18F-45A2-9621-D829F61B780E}" type="presParOf" srcId="{1EAFB6CD-9199-4431-8718-075BA128DD9F}" destId="{DEBBADAD-DCD8-4D69-8857-15E92A696336}" srcOrd="4" destOrd="0" presId="urn:microsoft.com/office/officeart/2018/5/layout/IconCircleLabelList"/>
    <dgm:cxn modelId="{A6BE6B2B-5EA7-43FB-A414-B3317CC6ABB1}" type="presParOf" srcId="{DEBBADAD-DCD8-4D69-8857-15E92A696336}" destId="{B7423543-7370-4270-AAD8-3E6D86A00ADF}" srcOrd="0" destOrd="0" presId="urn:microsoft.com/office/officeart/2018/5/layout/IconCircleLabelList"/>
    <dgm:cxn modelId="{5AF52701-6316-4090-9661-1AABC6F43B63}" type="presParOf" srcId="{DEBBADAD-DCD8-4D69-8857-15E92A696336}" destId="{38582CD8-A638-420B-BB4F-2164D429E990}" srcOrd="1" destOrd="0" presId="urn:microsoft.com/office/officeart/2018/5/layout/IconCircleLabelList"/>
    <dgm:cxn modelId="{7FABF52D-5FD5-4A25-BEB7-C632D0441299}" type="presParOf" srcId="{DEBBADAD-DCD8-4D69-8857-15E92A696336}" destId="{FC1E7726-88EB-4906-B268-2553E67D5476}" srcOrd="2" destOrd="0" presId="urn:microsoft.com/office/officeart/2018/5/layout/IconCircleLabelList"/>
    <dgm:cxn modelId="{D482F600-1141-4CAB-BB36-24109147527B}" type="presParOf" srcId="{DEBBADAD-DCD8-4D69-8857-15E92A696336}" destId="{5C88771A-90BA-4E0B-B3F0-4F62BD08176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2101D-30B4-4840-9A01-C0BE739E60D0}">
      <dsp:nvSpPr>
        <dsp:cNvPr id="0" name=""/>
        <dsp:cNvSpPr/>
      </dsp:nvSpPr>
      <dsp:spPr>
        <a:xfrm>
          <a:off x="1735199" y="33195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0464B-22FE-428B-BC3B-FF4EFE5B3B20}">
      <dsp:nvSpPr>
        <dsp:cNvPr id="0" name=""/>
        <dsp:cNvSpPr/>
      </dsp:nvSpPr>
      <dsp:spPr>
        <a:xfrm>
          <a:off x="331199" y="198838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000" b="0" i="0" kern="1200" dirty="0"/>
            <a:t>Quantitative Metrics:</a:t>
          </a:r>
          <a:endParaRPr lang="en-US" sz="3000" kern="1200" dirty="0"/>
        </a:p>
      </dsp:txBody>
      <dsp:txXfrm>
        <a:off x="331199" y="1988382"/>
        <a:ext cx="4320000" cy="648000"/>
      </dsp:txXfrm>
    </dsp:sp>
    <dsp:sp modelId="{AEF2F61C-FC5B-4531-88EC-7CFA2CBC6416}">
      <dsp:nvSpPr>
        <dsp:cNvPr id="0" name=""/>
        <dsp:cNvSpPr/>
      </dsp:nvSpPr>
      <dsp:spPr>
        <a:xfrm>
          <a:off x="331199" y="2703558"/>
          <a:ext cx="4320000" cy="987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700" b="0" i="0" kern="1200" dirty="0"/>
            <a:t>Sales growth over time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700" b="0" i="0" kern="1200" dirty="0"/>
            <a:t>Churn rates monitoring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700" b="0" i="0" kern="1200" dirty="0"/>
            <a:t>Frequency of purchase</a:t>
          </a:r>
          <a:endParaRPr lang="en-US" sz="1700" kern="1200" dirty="0"/>
        </a:p>
      </dsp:txBody>
      <dsp:txXfrm>
        <a:off x="331199" y="2703558"/>
        <a:ext cx="4320000" cy="987212"/>
      </dsp:txXfrm>
    </dsp:sp>
    <dsp:sp modelId="{ECC833C0-071D-4B15-ADAC-F1FF45869C82}">
      <dsp:nvSpPr>
        <dsp:cNvPr id="0" name=""/>
        <dsp:cNvSpPr/>
      </dsp:nvSpPr>
      <dsp:spPr>
        <a:xfrm>
          <a:off x="6811200" y="33195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C04C9-801C-42D8-8806-9C7AF3690A9B}">
      <dsp:nvSpPr>
        <dsp:cNvPr id="0" name=""/>
        <dsp:cNvSpPr/>
      </dsp:nvSpPr>
      <dsp:spPr>
        <a:xfrm>
          <a:off x="5407199" y="198838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000" b="0" i="0" kern="1200" dirty="0"/>
            <a:t>Qualitative Measurements:</a:t>
          </a:r>
          <a:endParaRPr lang="en-US" sz="3000" kern="1200" dirty="0"/>
        </a:p>
      </dsp:txBody>
      <dsp:txXfrm>
        <a:off x="5407199" y="1988382"/>
        <a:ext cx="4320000" cy="648000"/>
      </dsp:txXfrm>
    </dsp:sp>
    <dsp:sp modelId="{71C9D630-7155-4EC9-A429-0BD4D6F02CD9}">
      <dsp:nvSpPr>
        <dsp:cNvPr id="0" name=""/>
        <dsp:cNvSpPr/>
      </dsp:nvSpPr>
      <dsp:spPr>
        <a:xfrm>
          <a:off x="5407199" y="2703558"/>
          <a:ext cx="4320000" cy="987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 dirty="0"/>
            <a:t>Customer satisfaction evaluation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 dirty="0"/>
            <a:t>Assessing brand awareness</a:t>
          </a:r>
          <a:endParaRPr lang="en-US" sz="1700" kern="1200" dirty="0"/>
        </a:p>
      </dsp:txBody>
      <dsp:txXfrm>
        <a:off x="5407199" y="2703558"/>
        <a:ext cx="4320000" cy="987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0F28B-DAD0-45EE-9C08-CE2ACA201C0A}">
      <dsp:nvSpPr>
        <dsp:cNvPr id="0" name=""/>
        <dsp:cNvSpPr/>
      </dsp:nvSpPr>
      <dsp:spPr>
        <a:xfrm>
          <a:off x="629393" y="38450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27B32-2729-4B9F-BA3E-1C3290A30E36}">
      <dsp:nvSpPr>
        <dsp:cNvPr id="0" name=""/>
        <dsp:cNvSpPr/>
      </dsp:nvSpPr>
      <dsp:spPr>
        <a:xfrm>
          <a:off x="1024268" y="440606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447FB-574E-40C0-B8ED-161AEC3100CE}">
      <dsp:nvSpPr>
        <dsp:cNvPr id="0" name=""/>
        <dsp:cNvSpPr/>
      </dsp:nvSpPr>
      <dsp:spPr>
        <a:xfrm>
          <a:off x="37080" y="2475732"/>
          <a:ext cx="30375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b="1" kern="1200" dirty="0"/>
            <a:t>Reward: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Free deliver and exclusive discount</a:t>
          </a:r>
          <a:endParaRPr lang="en-US" sz="1400" b="0" kern="1200" dirty="0"/>
        </a:p>
      </dsp:txBody>
      <dsp:txXfrm>
        <a:off x="37080" y="2475732"/>
        <a:ext cx="3037500" cy="742500"/>
      </dsp:txXfrm>
    </dsp:sp>
    <dsp:sp modelId="{5E7B963E-641A-451F-B348-15D9DEC2E524}">
      <dsp:nvSpPr>
        <dsp:cNvPr id="0" name=""/>
        <dsp:cNvSpPr/>
      </dsp:nvSpPr>
      <dsp:spPr>
        <a:xfrm>
          <a:off x="4198456" y="45731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2C865-C504-4628-8491-F6B6B55D7779}">
      <dsp:nvSpPr>
        <dsp:cNvPr id="0" name=""/>
        <dsp:cNvSpPr/>
      </dsp:nvSpPr>
      <dsp:spPr>
        <a:xfrm>
          <a:off x="4593331" y="440606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4E654-3FD7-4F72-B7C4-B9DEACED621D}">
      <dsp:nvSpPr>
        <dsp:cNvPr id="0" name=""/>
        <dsp:cNvSpPr/>
      </dsp:nvSpPr>
      <dsp:spPr>
        <a:xfrm>
          <a:off x="3606143" y="2475732"/>
          <a:ext cx="30375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b="1" kern="1200" dirty="0"/>
            <a:t>Encourage: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opt in for email campaigns</a:t>
          </a:r>
          <a:endParaRPr lang="en-US" sz="1400" b="0" kern="1200" dirty="0"/>
        </a:p>
      </dsp:txBody>
      <dsp:txXfrm>
        <a:off x="3606143" y="2475732"/>
        <a:ext cx="3037500" cy="742500"/>
      </dsp:txXfrm>
    </dsp:sp>
    <dsp:sp modelId="{B7423543-7370-4270-AAD8-3E6D86A00ADF}">
      <dsp:nvSpPr>
        <dsp:cNvPr id="0" name=""/>
        <dsp:cNvSpPr/>
      </dsp:nvSpPr>
      <dsp:spPr>
        <a:xfrm>
          <a:off x="7767518" y="45731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82CD8-A638-420B-BB4F-2164D429E990}">
      <dsp:nvSpPr>
        <dsp:cNvPr id="0" name=""/>
        <dsp:cNvSpPr/>
      </dsp:nvSpPr>
      <dsp:spPr>
        <a:xfrm>
          <a:off x="8108610" y="395668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8771A-90BA-4E0B-B3F0-4F62BD081760}">
      <dsp:nvSpPr>
        <dsp:cNvPr id="0" name=""/>
        <dsp:cNvSpPr/>
      </dsp:nvSpPr>
      <dsp:spPr>
        <a:xfrm>
          <a:off x="7175206" y="2475732"/>
          <a:ext cx="30375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b="1" kern="1200" dirty="0"/>
            <a:t>Re-engage: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b="0" kern="1200" dirty="0"/>
            <a:t>Customer Satisfaction and Brand Awareness</a:t>
          </a:r>
          <a:endParaRPr lang="en-US" sz="1400" b="0" kern="1200" dirty="0"/>
        </a:p>
      </dsp:txBody>
      <dsp:txXfrm>
        <a:off x="7175206" y="2475732"/>
        <a:ext cx="3037500" cy="74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91E0A-75A9-4B37-8F4D-2780CF6CF525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32714-0533-4B99-9069-65B7AF1ED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14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8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7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0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19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1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3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9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A4B53A7-3209-46A6-9454-F38EAC8F11E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4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3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7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A639-C3F3-91EB-CEA9-746B200A2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r>
              <a:rPr lang="en-GB" sz="5000" dirty="0">
                <a:solidFill>
                  <a:schemeClr val="tx1"/>
                </a:solidFill>
              </a:rPr>
              <a:t>Re-aligning Prism+ Loyalty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8475-45AE-BC2E-1A0A-645AA7079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Abinash Dhakal</a:t>
            </a:r>
          </a:p>
        </p:txBody>
      </p:sp>
      <p:pic>
        <p:nvPicPr>
          <p:cNvPr id="1026" name="Picture 2" descr="6 Ways to Apply Loyalty Programs to Payments - PayCore">
            <a:extLst>
              <a:ext uri="{FF2B5EF4-FFF2-40B4-BE49-F238E27FC236}">
                <a16:creationId xmlns:a16="http://schemas.microsoft.com/office/drawing/2014/main" id="{151A8B6D-65A5-1D1D-0635-D4EC275584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1" r="16255" b="-2"/>
          <a:stretch/>
        </p:blipFill>
        <p:spPr bwMode="auto"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92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2F952-7E85-8152-CB76-BF76FBE0D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GB" sz="3600" dirty="0">
                <a:solidFill>
                  <a:srgbClr val="FFFFFF"/>
                </a:solidFill>
              </a:rPr>
              <a:t>Executive Summary: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495E4AF-ADCF-E6A6-9904-BD1452FE4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b="1" dirty="0"/>
              <a:t>30%</a:t>
            </a:r>
            <a:r>
              <a:rPr lang="en-GB" dirty="0"/>
              <a:t> </a:t>
            </a:r>
            <a:r>
              <a:rPr lang="en-GB" b="1" dirty="0"/>
              <a:t>increase</a:t>
            </a:r>
            <a:r>
              <a:rPr lang="en-GB" dirty="0"/>
              <a:t> in average transaction count for Prism+ users compared to Non-Prism+, aligning with </a:t>
            </a:r>
            <a:r>
              <a:rPr lang="en-GB" b="1" dirty="0"/>
              <a:t>North Star metric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+mj-lt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Existing loyalty program 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challenges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 Proposed tweaks to the loyalty program to enhance customer engagement and retention.</a:t>
            </a: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23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27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b="1" dirty="0"/>
              <a:t>Challenges in current program</a:t>
            </a:r>
          </a:p>
        </p:txBody>
      </p:sp>
      <p:pic>
        <p:nvPicPr>
          <p:cNvPr id="123" name="Picture 85" descr="Light bulb on yellow background with sketched light beams and cord">
            <a:extLst>
              <a:ext uri="{FF2B5EF4-FFF2-40B4-BE49-F238E27FC236}">
                <a16:creationId xmlns:a16="http://schemas.microsoft.com/office/drawing/2014/main" id="{13CE227D-41B5-F1BF-D233-CAC129DF81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85" r="6927"/>
          <a:stretch/>
        </p:blipFill>
        <p:spPr>
          <a:xfrm>
            <a:off x="1581871" y="645106"/>
            <a:ext cx="3574270" cy="5247747"/>
          </a:xfrm>
          <a:prstGeom prst="rect">
            <a:avLst/>
          </a:prstGeom>
        </p:spPr>
      </p:pic>
      <p:cxnSp>
        <p:nvCxnSpPr>
          <p:cNvPr id="136" name="Straight Connector 129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D10395-2A9B-F82B-ADD0-B24DB190107A}"/>
              </a:ext>
            </a:extLst>
          </p:cNvPr>
          <p:cNvSpPr txBox="1"/>
          <p:nvPr/>
        </p:nvSpPr>
        <p:spPr>
          <a:xfrm>
            <a:off x="6411684" y="2198914"/>
            <a:ext cx="5127172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Bad tier system: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Pseudo random assignment with unclear benefits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Churned Prism+ User: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Nearly 50% of prism+ user didn’t make any purchase in 2022. 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incentives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Prism`s  best customers are not after discount- change the rewards.</a:t>
            </a:r>
          </a:p>
        </p:txBody>
      </p:sp>
      <p:sp>
        <p:nvSpPr>
          <p:cNvPr id="137" name="Rectangle 131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E110-2B69-3F49-FA68-2B73B995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b="0" i="0">
                <a:effectLst/>
                <a:latin typeface="Söhne"/>
              </a:rPr>
              <a:t>Encouraging Opt-ins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234A7-AAFD-9013-6DA9-F836BE44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727" y="2142672"/>
            <a:ext cx="5350715" cy="812675"/>
          </a:xfrm>
        </p:spPr>
        <p:txBody>
          <a:bodyPr>
            <a:normAutofit/>
          </a:bodyPr>
          <a:lstStyle/>
          <a:p>
            <a:pPr marL="88697" indent="-88697" defTabSz="886968">
              <a:spcBef>
                <a:spcPts val="1164"/>
              </a:spcBef>
              <a:spcAft>
                <a:spcPts val="194"/>
              </a:spcAft>
            </a:pPr>
            <a:r>
              <a:rPr lang="en-GB" sz="194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Consists of </a:t>
            </a:r>
            <a:r>
              <a:rPr lang="en-GB" sz="194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10% of total opted in registered users</a:t>
            </a:r>
            <a:r>
              <a:rPr lang="en-GB" sz="194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F00BD2-3F8D-A62C-0BAA-C2DEEE8232D2}"/>
              </a:ext>
            </a:extLst>
          </p:cNvPr>
          <p:cNvSpPr txBox="1">
            <a:spLocks/>
          </p:cNvSpPr>
          <p:nvPr/>
        </p:nvSpPr>
        <p:spPr>
          <a:xfrm>
            <a:off x="1283727" y="2955347"/>
            <a:ext cx="5525732" cy="12625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86968">
              <a:lnSpc>
                <a:spcPct val="90000"/>
              </a:lnSpc>
              <a:spcBef>
                <a:spcPts val="873"/>
              </a:spcBef>
              <a:buNone/>
            </a:pPr>
            <a:r>
              <a:rPr lang="en-GB" sz="1649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Customer Journey Optimisation </a:t>
            </a:r>
          </a:p>
          <a:p>
            <a:pPr marL="221742" indent="-221742" defTabSz="886968">
              <a:lnSpc>
                <a:spcPct val="90000"/>
              </a:lnSpc>
              <a:spcBef>
                <a:spcPts val="873"/>
              </a:spcBef>
            </a:pPr>
            <a:r>
              <a:rPr lang="en-GB" sz="1649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Offer </a:t>
            </a:r>
            <a:r>
              <a:rPr lang="en-GB" sz="1649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free trials </a:t>
            </a:r>
            <a:r>
              <a:rPr lang="en-GB" sz="1649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(Free Shipping).</a:t>
            </a:r>
          </a:p>
          <a:p>
            <a:pPr marL="221742" indent="-221742" defTabSz="886968">
              <a:lnSpc>
                <a:spcPct val="90000"/>
              </a:lnSpc>
              <a:spcBef>
                <a:spcPts val="873"/>
              </a:spcBef>
            </a:pPr>
            <a:r>
              <a:rPr lang="en-GB" sz="1649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Offer </a:t>
            </a:r>
            <a:r>
              <a:rPr lang="en-GB" sz="1649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email</a:t>
            </a:r>
            <a:r>
              <a:rPr lang="en-GB" sz="1649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exclusive offer</a:t>
            </a:r>
          </a:p>
          <a:p>
            <a:pPr>
              <a:lnSpc>
                <a:spcPct val="90000"/>
              </a:lnSpc>
            </a:pPr>
            <a:endParaRPr lang="en-GB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324364-B39F-E608-5253-81C918D1224D}"/>
              </a:ext>
            </a:extLst>
          </p:cNvPr>
          <p:cNvSpPr txBox="1">
            <a:spLocks/>
          </p:cNvSpPr>
          <p:nvPr/>
        </p:nvSpPr>
        <p:spPr>
          <a:xfrm>
            <a:off x="1283727" y="4623212"/>
            <a:ext cx="5525732" cy="951402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1742" indent="-221742" defTabSz="886968">
              <a:lnSpc>
                <a:spcPct val="90000"/>
              </a:lnSpc>
              <a:spcBef>
                <a:spcPts val="873"/>
              </a:spcBef>
            </a:pPr>
            <a:r>
              <a:rPr lang="en-GB" sz="1500" b="0" i="0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With companywide 2022 email conversion rates of </a:t>
            </a:r>
            <a:r>
              <a:rPr lang="en-GB" sz="1500" b="1" i="0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5%</a:t>
            </a:r>
            <a:r>
              <a:rPr lang="en-GB" sz="1500" b="0" i="0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, and from this segment </a:t>
            </a:r>
            <a:r>
              <a:rPr lang="en-GB" sz="1500" b="1" i="0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5267 opted in </a:t>
            </a:r>
            <a:r>
              <a:rPr lang="en-GB" sz="1500" b="0" i="0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to</a:t>
            </a:r>
            <a:r>
              <a:rPr lang="en-GB" sz="1500" b="1" i="0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500" b="0" i="0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emails with an average order value of </a:t>
            </a:r>
            <a:r>
              <a:rPr lang="en-GB" sz="1500" b="1" i="0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£41.7.</a:t>
            </a:r>
          </a:p>
          <a:p>
            <a:pPr marL="221742" indent="-221742" defTabSz="886968">
              <a:lnSpc>
                <a:spcPct val="90000"/>
              </a:lnSpc>
              <a:spcBef>
                <a:spcPts val="873"/>
              </a:spcBef>
            </a:pPr>
            <a:r>
              <a:rPr lang="en-GB" sz="1500" b="0" i="0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We expect a targeted email campaign to generate </a:t>
            </a:r>
            <a:r>
              <a:rPr lang="en-GB" sz="1500" b="1" i="0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£10,980</a:t>
            </a:r>
            <a:r>
              <a:rPr lang="en-GB" sz="1500" b="0" i="0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  <a:endParaRPr lang="en-GB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FF33E8-27DF-E3C2-45D9-4356C5960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770" y="3174869"/>
            <a:ext cx="3354691" cy="164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6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EDBC-265E-0DF9-1C6A-1306A185B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Analysing Transaction Growth and Coupon Usage: A Prism+ vs Control Study</a:t>
            </a:r>
            <a:endParaRPr lang="en-GB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4A4B53-794C-8E1E-4030-BEFB509DD89F}"/>
              </a:ext>
            </a:extLst>
          </p:cNvPr>
          <p:cNvSpPr txBox="1"/>
          <p:nvPr/>
        </p:nvSpPr>
        <p:spPr>
          <a:xfrm>
            <a:off x="3048778" y="325366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effectLst/>
              </a:rPr>
              <a:t> 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F1C167-792F-973C-100E-892174D27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485" y="2696691"/>
            <a:ext cx="4406709" cy="32307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EE7544-2F55-D856-1D3A-E2B34CE7FAA2}"/>
              </a:ext>
            </a:extLst>
          </p:cNvPr>
          <p:cNvSpPr txBox="1"/>
          <p:nvPr/>
        </p:nvSpPr>
        <p:spPr>
          <a:xfrm>
            <a:off x="809431" y="2545425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Transaction Comparison - Prism+ vs Control: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Transactions per Prism+ member increased by 129%.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Control group's transaction growth was only 7.75%.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Coupon Usage and Purchase Patterns: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Higher transaction activity aligned with increased coupon usage.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Prism+ coupon usage rose from 44% (2021) to 179% (2022).</a:t>
            </a:r>
          </a:p>
        </p:txBody>
      </p:sp>
    </p:spTree>
    <p:extLst>
      <p:ext uri="{BB962C8B-B14F-4D97-AF65-F5344CB8AC3E}">
        <p14:creationId xmlns:p14="http://schemas.microsoft.com/office/powerpoint/2010/main" val="220446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B39C-2916-F5F6-ABF1-3E8123D8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Re-aligning Prism+ Loyalty </a:t>
            </a:r>
          </a:p>
        </p:txBody>
      </p:sp>
      <p:graphicFrame>
        <p:nvGraphicFramePr>
          <p:cNvPr id="4" name="Google Shape;1426;p10">
            <a:extLst>
              <a:ext uri="{FF2B5EF4-FFF2-40B4-BE49-F238E27FC236}">
                <a16:creationId xmlns:a16="http://schemas.microsoft.com/office/drawing/2014/main" id="{D61027E2-4110-3012-1645-4B3DC2B6BB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1291326"/>
              </p:ext>
            </p:extLst>
          </p:nvPr>
        </p:nvGraphicFramePr>
        <p:xfrm>
          <a:off x="2436834" y="2991239"/>
          <a:ext cx="7704000" cy="2120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4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6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 dirty="0">
                          <a:solidFill>
                            <a:schemeClr val="tx1"/>
                          </a:solidFill>
                          <a:latin typeface="Fira Sans Condensed ExtraBold"/>
                          <a:ea typeface="Fira Sans Condensed ExtraBold"/>
                          <a:cs typeface="Fira Sans Condensed ExtraBold"/>
                          <a:sym typeface="Fira Sans Condensed ExtraBold"/>
                        </a:rPr>
                        <a:t>Criteria</a:t>
                      </a:r>
                      <a:endParaRPr sz="1800" u="none" strike="noStrike" cap="none" dirty="0">
                        <a:solidFill>
                          <a:schemeClr val="tx1"/>
                        </a:solidFill>
                        <a:latin typeface="Fira Sans Condensed ExtraBold"/>
                        <a:ea typeface="Fira Sans Condensed ExtraBold"/>
                        <a:cs typeface="Fira Sans Condensed ExtraBold"/>
                        <a:sym typeface="Fira Sans Condensed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 dirty="0">
                          <a:solidFill>
                            <a:schemeClr val="tx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Registered &amp;  Opt in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chemeClr val="tx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Spend £40 - £75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 dirty="0">
                          <a:solidFill>
                            <a:schemeClr val="tx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Above £ 75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 dirty="0">
                          <a:solidFill>
                            <a:schemeClr val="tx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£ 10 yearly subscription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tx1"/>
                          </a:solidFill>
                          <a:latin typeface="Fira Sans Condensed ExtraBold"/>
                          <a:ea typeface="Fira Sans Condensed ExtraBold"/>
                          <a:cs typeface="Fira Sans Condensed ExtraBold"/>
                          <a:sym typeface="Fira Sans Condensed ExtraBold"/>
                        </a:rPr>
                        <a:t>Benefit</a:t>
                      </a:r>
                      <a:endParaRPr sz="1800" u="none" strike="noStrike" cap="none">
                        <a:solidFill>
                          <a:schemeClr val="tx1"/>
                        </a:solidFill>
                        <a:latin typeface="Fira Sans Condensed ExtraBold"/>
                        <a:ea typeface="Fira Sans Condensed ExtraBold"/>
                        <a:cs typeface="Fira Sans Condensed ExtraBold"/>
                        <a:sym typeface="Fira Sans Condensed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 dirty="0">
                          <a:solidFill>
                            <a:schemeClr val="tx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Spend £25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 dirty="0">
                          <a:solidFill>
                            <a:schemeClr val="tx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Free 3-5 working Day Delivery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 dirty="0">
                        <a:solidFill>
                          <a:schemeClr val="tx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chemeClr val="tx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Discount on cross selling item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 dirty="0">
                        <a:solidFill>
                          <a:schemeClr val="tx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 dirty="0">
                        <a:solidFill>
                          <a:schemeClr val="tx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chemeClr val="tx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5% off above £50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chemeClr val="tx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Next day Delivery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 dirty="0">
                          <a:solidFill>
                            <a:schemeClr val="tx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Free return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 dirty="0">
                          <a:solidFill>
                            <a:schemeClr val="tx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Sneak peak on new release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Google Shape;1427;p10">
            <a:extLst>
              <a:ext uri="{FF2B5EF4-FFF2-40B4-BE49-F238E27FC236}">
                <a16:creationId xmlns:a16="http://schemas.microsoft.com/office/drawing/2014/main" id="{26C6B905-724D-702F-9B1B-95477F9750E7}"/>
              </a:ext>
            </a:extLst>
          </p:cNvPr>
          <p:cNvSpPr/>
          <p:nvPr/>
        </p:nvSpPr>
        <p:spPr>
          <a:xfrm>
            <a:off x="3977634" y="2612413"/>
            <a:ext cx="1540800" cy="3783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Bronze</a:t>
            </a:r>
            <a:endParaRPr sz="1800" b="0" i="0" u="none" strike="noStrike" cap="none">
              <a:solidFill>
                <a:schemeClr val="dk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6" name="Google Shape;1428;p10">
            <a:extLst>
              <a:ext uri="{FF2B5EF4-FFF2-40B4-BE49-F238E27FC236}">
                <a16:creationId xmlns:a16="http://schemas.microsoft.com/office/drawing/2014/main" id="{CB9C8A17-48F2-46C1-1479-F3740BC7058D}"/>
              </a:ext>
            </a:extLst>
          </p:cNvPr>
          <p:cNvSpPr/>
          <p:nvPr/>
        </p:nvSpPr>
        <p:spPr>
          <a:xfrm>
            <a:off x="5518434" y="2492738"/>
            <a:ext cx="1540800" cy="498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Silver </a:t>
            </a:r>
            <a:endParaRPr sz="1800" b="0" i="0" u="none" strike="noStrike" cap="none">
              <a:solidFill>
                <a:schemeClr val="dk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7" name="Google Shape;1429;p10">
            <a:extLst>
              <a:ext uri="{FF2B5EF4-FFF2-40B4-BE49-F238E27FC236}">
                <a16:creationId xmlns:a16="http://schemas.microsoft.com/office/drawing/2014/main" id="{A74D6DDD-E426-C17D-F66A-BEE35DD8BC7F}"/>
              </a:ext>
            </a:extLst>
          </p:cNvPr>
          <p:cNvSpPr/>
          <p:nvPr/>
        </p:nvSpPr>
        <p:spPr>
          <a:xfrm>
            <a:off x="7059234" y="2378763"/>
            <a:ext cx="1540800" cy="612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Gold</a:t>
            </a:r>
            <a:endParaRPr sz="1800" b="0" i="0" u="none" strike="noStrike" cap="none">
              <a:solidFill>
                <a:schemeClr val="dk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8" name="Google Shape;1430;p10">
            <a:extLst>
              <a:ext uri="{FF2B5EF4-FFF2-40B4-BE49-F238E27FC236}">
                <a16:creationId xmlns:a16="http://schemas.microsoft.com/office/drawing/2014/main" id="{57756474-41C3-F6E2-7CD4-5B941543F6CE}"/>
              </a:ext>
            </a:extLst>
          </p:cNvPr>
          <p:cNvSpPr/>
          <p:nvPr/>
        </p:nvSpPr>
        <p:spPr>
          <a:xfrm>
            <a:off x="8600034" y="2264763"/>
            <a:ext cx="1540800" cy="726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Platinum</a:t>
            </a:r>
            <a:endParaRPr sz="1800" b="0" i="0" u="none" strike="noStrike" cap="none">
              <a:solidFill>
                <a:schemeClr val="dk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7933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0832-F7AE-DEA5-C87A-D7D62948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Strategic Exit Strategy and Performance Benchmarks for Program Effectiveness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8C80F3-0419-26FA-94BB-B22D7F013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98766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116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2BFA0BE-5ED2-E4B7-6244-A4C2B4C53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205097"/>
              </p:ext>
            </p:extLst>
          </p:nvPr>
        </p:nvGraphicFramePr>
        <p:xfrm>
          <a:off x="971106" y="2341997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058DFB4-0AF2-3DEA-381E-B9285D529AEB}"/>
              </a:ext>
            </a:extLst>
          </p:cNvPr>
          <p:cNvSpPr txBox="1"/>
          <p:nvPr/>
        </p:nvSpPr>
        <p:spPr>
          <a:xfrm>
            <a:off x="971106" y="7754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437410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1656</TotalTime>
  <Words>344</Words>
  <Application>Microsoft Office PowerPoint</Application>
  <PresentationFormat>Widescreen</PresentationFormat>
  <Paragraphs>62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Albert Sans</vt:lpstr>
      <vt:lpstr>Arial</vt:lpstr>
      <vt:lpstr>Calibri</vt:lpstr>
      <vt:lpstr>Calibri Light</vt:lpstr>
      <vt:lpstr>Fira Sans Condensed ExtraBold</vt:lpstr>
      <vt:lpstr>Söhne</vt:lpstr>
      <vt:lpstr>Wingdings</vt:lpstr>
      <vt:lpstr>Retrospect</vt:lpstr>
      <vt:lpstr>Re-aligning Prism+ Loyalty Experience</vt:lpstr>
      <vt:lpstr>Executive Summary:</vt:lpstr>
      <vt:lpstr>Challenges in current program</vt:lpstr>
      <vt:lpstr>Encouraging Opt-ins</vt:lpstr>
      <vt:lpstr>Analysing Transaction Growth and Coupon Usage: A Prism+ vs Control Study</vt:lpstr>
      <vt:lpstr>Re-aligning Prism+ Loyalty </vt:lpstr>
      <vt:lpstr>Strategic Exit Strategy and Performance Benchmarks for Program Effectiveness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Cross-Selling, Upselling, and Purchase Propensity</dc:title>
  <dc:creator>Jet Doughty-White</dc:creator>
  <cp:lastModifiedBy>Abinash Dhakal</cp:lastModifiedBy>
  <cp:revision>16</cp:revision>
  <dcterms:created xsi:type="dcterms:W3CDTF">2023-08-03T10:21:46Z</dcterms:created>
  <dcterms:modified xsi:type="dcterms:W3CDTF">2023-08-18T06:15:40Z</dcterms:modified>
</cp:coreProperties>
</file>