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A0A53-166E-472E-85D7-3455A3ABA9D9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A70BD66-889E-47D6-ABC6-B988018A9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size profile for each customer</a:t>
          </a:r>
        </a:p>
      </dgm:t>
    </dgm:pt>
    <dgm:pt modelId="{0921E82F-F878-4ADA-8800-9148AF9AC81C}" type="parTrans" cxnId="{56360C8C-B5B4-4B34-AFA2-039D61BFD5BD}">
      <dgm:prSet/>
      <dgm:spPr/>
      <dgm:t>
        <a:bodyPr/>
        <a:lstStyle/>
        <a:p>
          <a:endParaRPr lang="en-US"/>
        </a:p>
      </dgm:t>
    </dgm:pt>
    <dgm:pt modelId="{83091563-1586-4284-8E8C-1ED268D89E4E}" type="sibTrans" cxnId="{56360C8C-B5B4-4B34-AFA2-039D61BFD5BD}">
      <dgm:prSet/>
      <dgm:spPr/>
      <dgm:t>
        <a:bodyPr/>
        <a:lstStyle/>
        <a:p>
          <a:endParaRPr lang="en-US"/>
        </a:p>
      </dgm:t>
    </dgm:pt>
    <dgm:pt modelId="{727FD32C-25D6-4E51-B5C1-087D483220C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Save shipping/payment information</a:t>
          </a:r>
          <a:endParaRPr lang="en-US"/>
        </a:p>
      </dgm:t>
    </dgm:pt>
    <dgm:pt modelId="{4D977483-9B26-4281-AEED-A6CAFF437514}" type="parTrans" cxnId="{804A5611-213C-4005-A40B-0ECEA6B3E3B1}">
      <dgm:prSet/>
      <dgm:spPr/>
      <dgm:t>
        <a:bodyPr/>
        <a:lstStyle/>
        <a:p>
          <a:endParaRPr lang="en-US"/>
        </a:p>
      </dgm:t>
    </dgm:pt>
    <dgm:pt modelId="{B165B67D-052A-4AAF-AADA-879D97583DDC}" type="sibTrans" cxnId="{804A5611-213C-4005-A40B-0ECEA6B3E3B1}">
      <dgm:prSet/>
      <dgm:spPr/>
      <dgm:t>
        <a:bodyPr/>
        <a:lstStyle/>
        <a:p>
          <a:endParaRPr lang="en-US"/>
        </a:p>
      </dgm:t>
    </dgm:pt>
    <dgm:pt modelId="{1C41EEBE-31C5-47B8-BBCF-E3CC2CBB4A1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One-click ordering</a:t>
          </a:r>
          <a:endParaRPr lang="en-US" dirty="0"/>
        </a:p>
      </dgm:t>
    </dgm:pt>
    <dgm:pt modelId="{89BF6DAE-8CBB-46BB-8CD8-A995CB979A0C}" type="parTrans" cxnId="{5E0DAD22-335E-4604-961A-2C55E75BC624}">
      <dgm:prSet/>
      <dgm:spPr/>
      <dgm:t>
        <a:bodyPr/>
        <a:lstStyle/>
        <a:p>
          <a:endParaRPr lang="en-US"/>
        </a:p>
      </dgm:t>
    </dgm:pt>
    <dgm:pt modelId="{28DECE37-0A02-444D-9C12-B61B50E606A3}" type="sibTrans" cxnId="{5E0DAD22-335E-4604-961A-2C55E75BC624}">
      <dgm:prSet/>
      <dgm:spPr/>
      <dgm:t>
        <a:bodyPr/>
        <a:lstStyle/>
        <a:p>
          <a:endParaRPr lang="en-US"/>
        </a:p>
      </dgm:t>
    </dgm:pt>
    <dgm:pt modelId="{73278AFE-44BE-4859-8581-E2B216C97BB2}" type="pres">
      <dgm:prSet presAssocID="{EC4A0A53-166E-472E-85D7-3455A3ABA9D9}" presName="root" presStyleCnt="0">
        <dgm:presLayoutVars>
          <dgm:dir/>
          <dgm:resizeHandles val="exact"/>
        </dgm:presLayoutVars>
      </dgm:prSet>
      <dgm:spPr/>
    </dgm:pt>
    <dgm:pt modelId="{4D31564D-EDBB-4AEE-9C5C-3B7EC119E914}" type="pres">
      <dgm:prSet presAssocID="{4A70BD66-889E-47D6-ABC6-B988018A9F91}" presName="compNode" presStyleCnt="0"/>
      <dgm:spPr/>
    </dgm:pt>
    <dgm:pt modelId="{4D770D1B-E611-4166-B5DE-6537B6B4AF61}" type="pres">
      <dgm:prSet presAssocID="{4A70BD66-889E-47D6-ABC6-B988018A9F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4DE1625-8DC6-4D87-BF47-C6C39F524F68}" type="pres">
      <dgm:prSet presAssocID="{4A70BD66-889E-47D6-ABC6-B988018A9F91}" presName="spaceRect" presStyleCnt="0"/>
      <dgm:spPr/>
    </dgm:pt>
    <dgm:pt modelId="{EFC83CBB-BA30-41CF-B26B-71FCA506F00C}" type="pres">
      <dgm:prSet presAssocID="{4A70BD66-889E-47D6-ABC6-B988018A9F91}" presName="textRect" presStyleLbl="revTx" presStyleIdx="0" presStyleCnt="3">
        <dgm:presLayoutVars>
          <dgm:chMax val="1"/>
          <dgm:chPref val="1"/>
        </dgm:presLayoutVars>
      </dgm:prSet>
      <dgm:spPr/>
    </dgm:pt>
    <dgm:pt modelId="{6808CA65-A57F-4EDC-ADA9-300F144B7A89}" type="pres">
      <dgm:prSet presAssocID="{83091563-1586-4284-8E8C-1ED268D89E4E}" presName="sibTrans" presStyleCnt="0"/>
      <dgm:spPr/>
    </dgm:pt>
    <dgm:pt modelId="{CADE0CB7-A1AC-4CF0-9DE6-9EC854CA7FB0}" type="pres">
      <dgm:prSet presAssocID="{727FD32C-25D6-4E51-B5C1-087D483220CE}" presName="compNode" presStyleCnt="0"/>
      <dgm:spPr/>
    </dgm:pt>
    <dgm:pt modelId="{DC3001A2-F259-41D9-85E1-2513F5FD492E}" type="pres">
      <dgm:prSet presAssocID="{727FD32C-25D6-4E51-B5C1-087D483220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930A924-DC63-427A-AECF-A4E6381781C8}" type="pres">
      <dgm:prSet presAssocID="{727FD32C-25D6-4E51-B5C1-087D483220CE}" presName="spaceRect" presStyleCnt="0"/>
      <dgm:spPr/>
    </dgm:pt>
    <dgm:pt modelId="{D188326E-2DCE-45B5-975D-1E8F5FF2B752}" type="pres">
      <dgm:prSet presAssocID="{727FD32C-25D6-4E51-B5C1-087D483220CE}" presName="textRect" presStyleLbl="revTx" presStyleIdx="1" presStyleCnt="3">
        <dgm:presLayoutVars>
          <dgm:chMax val="1"/>
          <dgm:chPref val="1"/>
        </dgm:presLayoutVars>
      </dgm:prSet>
      <dgm:spPr/>
    </dgm:pt>
    <dgm:pt modelId="{6AA50C17-5F11-41CF-ADDE-718F0098D208}" type="pres">
      <dgm:prSet presAssocID="{B165B67D-052A-4AAF-AADA-879D97583DDC}" presName="sibTrans" presStyleCnt="0"/>
      <dgm:spPr/>
    </dgm:pt>
    <dgm:pt modelId="{25879D56-82B0-4758-8235-3D4BFBBA8A51}" type="pres">
      <dgm:prSet presAssocID="{1C41EEBE-31C5-47B8-BBCF-E3CC2CBB4A1A}" presName="compNode" presStyleCnt="0"/>
      <dgm:spPr/>
    </dgm:pt>
    <dgm:pt modelId="{B8964652-C4F6-4B42-8661-06A17007D533}" type="pres">
      <dgm:prSet presAssocID="{1C41EEBE-31C5-47B8-BBCF-E3CC2CBB4A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A12F61C-2C69-4413-848E-6184BCC3D48B}" type="pres">
      <dgm:prSet presAssocID="{1C41EEBE-31C5-47B8-BBCF-E3CC2CBB4A1A}" presName="spaceRect" presStyleCnt="0"/>
      <dgm:spPr/>
    </dgm:pt>
    <dgm:pt modelId="{C5DAEB8F-2A31-4A7B-8AFD-C9488E565639}" type="pres">
      <dgm:prSet presAssocID="{1C41EEBE-31C5-47B8-BBCF-E3CC2CBB4A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4A5611-213C-4005-A40B-0ECEA6B3E3B1}" srcId="{EC4A0A53-166E-472E-85D7-3455A3ABA9D9}" destId="{727FD32C-25D6-4E51-B5C1-087D483220CE}" srcOrd="1" destOrd="0" parTransId="{4D977483-9B26-4281-AEED-A6CAFF437514}" sibTransId="{B165B67D-052A-4AAF-AADA-879D97583DDC}"/>
    <dgm:cxn modelId="{5E0DAD22-335E-4604-961A-2C55E75BC624}" srcId="{EC4A0A53-166E-472E-85D7-3455A3ABA9D9}" destId="{1C41EEBE-31C5-47B8-BBCF-E3CC2CBB4A1A}" srcOrd="2" destOrd="0" parTransId="{89BF6DAE-8CBB-46BB-8CD8-A995CB979A0C}" sibTransId="{28DECE37-0A02-444D-9C12-B61B50E606A3}"/>
    <dgm:cxn modelId="{A8EAF05F-E9FF-4668-9778-FD7B232571B5}" type="presOf" srcId="{727FD32C-25D6-4E51-B5C1-087D483220CE}" destId="{D188326E-2DCE-45B5-975D-1E8F5FF2B752}" srcOrd="0" destOrd="0" presId="urn:microsoft.com/office/officeart/2018/2/layout/IconLabelList"/>
    <dgm:cxn modelId="{98806677-ABCC-4977-BA23-445F30F7EE59}" type="presOf" srcId="{4A70BD66-889E-47D6-ABC6-B988018A9F91}" destId="{EFC83CBB-BA30-41CF-B26B-71FCA506F00C}" srcOrd="0" destOrd="0" presId="urn:microsoft.com/office/officeart/2018/2/layout/IconLabelList"/>
    <dgm:cxn modelId="{56360C8C-B5B4-4B34-AFA2-039D61BFD5BD}" srcId="{EC4A0A53-166E-472E-85D7-3455A3ABA9D9}" destId="{4A70BD66-889E-47D6-ABC6-B988018A9F91}" srcOrd="0" destOrd="0" parTransId="{0921E82F-F878-4ADA-8800-9148AF9AC81C}" sibTransId="{83091563-1586-4284-8E8C-1ED268D89E4E}"/>
    <dgm:cxn modelId="{85742CA5-A588-4564-8E87-477E29C6AD50}" type="presOf" srcId="{1C41EEBE-31C5-47B8-BBCF-E3CC2CBB4A1A}" destId="{C5DAEB8F-2A31-4A7B-8AFD-C9488E565639}" srcOrd="0" destOrd="0" presId="urn:microsoft.com/office/officeart/2018/2/layout/IconLabelList"/>
    <dgm:cxn modelId="{B8FD51E9-36EA-4949-855F-EAFF15FDD931}" type="presOf" srcId="{EC4A0A53-166E-472E-85D7-3455A3ABA9D9}" destId="{73278AFE-44BE-4859-8581-E2B216C97BB2}" srcOrd="0" destOrd="0" presId="urn:microsoft.com/office/officeart/2018/2/layout/IconLabelList"/>
    <dgm:cxn modelId="{783F87FD-8315-464B-8983-85295A6F6EBA}" type="presParOf" srcId="{73278AFE-44BE-4859-8581-E2B216C97BB2}" destId="{4D31564D-EDBB-4AEE-9C5C-3B7EC119E914}" srcOrd="0" destOrd="0" presId="urn:microsoft.com/office/officeart/2018/2/layout/IconLabelList"/>
    <dgm:cxn modelId="{C4462CEC-97DA-4832-98EB-39CF5018766A}" type="presParOf" srcId="{4D31564D-EDBB-4AEE-9C5C-3B7EC119E914}" destId="{4D770D1B-E611-4166-B5DE-6537B6B4AF61}" srcOrd="0" destOrd="0" presId="urn:microsoft.com/office/officeart/2018/2/layout/IconLabelList"/>
    <dgm:cxn modelId="{C3F29806-8E95-4164-9208-79C512BDC760}" type="presParOf" srcId="{4D31564D-EDBB-4AEE-9C5C-3B7EC119E914}" destId="{74DE1625-8DC6-4D87-BF47-C6C39F524F68}" srcOrd="1" destOrd="0" presId="urn:microsoft.com/office/officeart/2018/2/layout/IconLabelList"/>
    <dgm:cxn modelId="{45E73667-4116-4AE5-9836-C5DE55271300}" type="presParOf" srcId="{4D31564D-EDBB-4AEE-9C5C-3B7EC119E914}" destId="{EFC83CBB-BA30-41CF-B26B-71FCA506F00C}" srcOrd="2" destOrd="0" presId="urn:microsoft.com/office/officeart/2018/2/layout/IconLabelList"/>
    <dgm:cxn modelId="{7C3EF412-2857-4AAE-B94A-4247FEA94EDE}" type="presParOf" srcId="{73278AFE-44BE-4859-8581-E2B216C97BB2}" destId="{6808CA65-A57F-4EDC-ADA9-300F144B7A89}" srcOrd="1" destOrd="0" presId="urn:microsoft.com/office/officeart/2018/2/layout/IconLabelList"/>
    <dgm:cxn modelId="{394C9A42-D5CD-4D9F-9E6F-E7134F588E31}" type="presParOf" srcId="{73278AFE-44BE-4859-8581-E2B216C97BB2}" destId="{CADE0CB7-A1AC-4CF0-9DE6-9EC854CA7FB0}" srcOrd="2" destOrd="0" presId="urn:microsoft.com/office/officeart/2018/2/layout/IconLabelList"/>
    <dgm:cxn modelId="{AC17F390-A7C7-4CE9-A143-028A6D93946C}" type="presParOf" srcId="{CADE0CB7-A1AC-4CF0-9DE6-9EC854CA7FB0}" destId="{DC3001A2-F259-41D9-85E1-2513F5FD492E}" srcOrd="0" destOrd="0" presId="urn:microsoft.com/office/officeart/2018/2/layout/IconLabelList"/>
    <dgm:cxn modelId="{3EBB8E11-E7FA-4524-92FE-F5D861E2BBD5}" type="presParOf" srcId="{CADE0CB7-A1AC-4CF0-9DE6-9EC854CA7FB0}" destId="{8930A924-DC63-427A-AECF-A4E6381781C8}" srcOrd="1" destOrd="0" presId="urn:microsoft.com/office/officeart/2018/2/layout/IconLabelList"/>
    <dgm:cxn modelId="{83984803-F003-44DB-BDFD-F6F902FBA05B}" type="presParOf" srcId="{CADE0CB7-A1AC-4CF0-9DE6-9EC854CA7FB0}" destId="{D188326E-2DCE-45B5-975D-1E8F5FF2B752}" srcOrd="2" destOrd="0" presId="urn:microsoft.com/office/officeart/2018/2/layout/IconLabelList"/>
    <dgm:cxn modelId="{A058BDFB-8A89-4145-8541-716934CDE353}" type="presParOf" srcId="{73278AFE-44BE-4859-8581-E2B216C97BB2}" destId="{6AA50C17-5F11-41CF-ADDE-718F0098D208}" srcOrd="3" destOrd="0" presId="urn:microsoft.com/office/officeart/2018/2/layout/IconLabelList"/>
    <dgm:cxn modelId="{622A17CA-023E-4917-9B66-6EA37E49A69E}" type="presParOf" srcId="{73278AFE-44BE-4859-8581-E2B216C97BB2}" destId="{25879D56-82B0-4758-8235-3D4BFBBA8A51}" srcOrd="4" destOrd="0" presId="urn:microsoft.com/office/officeart/2018/2/layout/IconLabelList"/>
    <dgm:cxn modelId="{9E2726A4-E85B-4619-B469-E9A6787D292D}" type="presParOf" srcId="{25879D56-82B0-4758-8235-3D4BFBBA8A51}" destId="{B8964652-C4F6-4B42-8661-06A17007D533}" srcOrd="0" destOrd="0" presId="urn:microsoft.com/office/officeart/2018/2/layout/IconLabelList"/>
    <dgm:cxn modelId="{B6604694-5C05-4FCD-9AE4-8EEBAF724D68}" type="presParOf" srcId="{25879D56-82B0-4758-8235-3D4BFBBA8A51}" destId="{AA12F61C-2C69-4413-848E-6184BCC3D48B}" srcOrd="1" destOrd="0" presId="urn:microsoft.com/office/officeart/2018/2/layout/IconLabelList"/>
    <dgm:cxn modelId="{CDD6EF74-6BD9-4759-BB87-9B5722AB532B}" type="presParOf" srcId="{25879D56-82B0-4758-8235-3D4BFBBA8A51}" destId="{C5DAEB8F-2A31-4A7B-8AFD-C9488E5656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70D1B-E611-4166-B5DE-6537B6B4AF61}">
      <dsp:nvSpPr>
        <dsp:cNvPr id="0" name=""/>
        <dsp:cNvSpPr/>
      </dsp:nvSpPr>
      <dsp:spPr>
        <a:xfrm>
          <a:off x="1244741" y="788014"/>
          <a:ext cx="1305820" cy="1305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83CBB-BA30-41CF-B26B-71FCA506F00C}">
      <dsp:nvSpPr>
        <dsp:cNvPr id="0" name=""/>
        <dsp:cNvSpPr/>
      </dsp:nvSpPr>
      <dsp:spPr>
        <a:xfrm>
          <a:off x="446740" y="2451337"/>
          <a:ext cx="29018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a size profile for each customer</a:t>
          </a:r>
        </a:p>
      </dsp:txBody>
      <dsp:txXfrm>
        <a:off x="446740" y="2451337"/>
        <a:ext cx="2901823" cy="720000"/>
      </dsp:txXfrm>
    </dsp:sp>
    <dsp:sp modelId="{DC3001A2-F259-41D9-85E1-2513F5FD492E}">
      <dsp:nvSpPr>
        <dsp:cNvPr id="0" name=""/>
        <dsp:cNvSpPr/>
      </dsp:nvSpPr>
      <dsp:spPr>
        <a:xfrm>
          <a:off x="4654384" y="788014"/>
          <a:ext cx="1305820" cy="1305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8326E-2DCE-45B5-975D-1E8F5FF2B752}">
      <dsp:nvSpPr>
        <dsp:cNvPr id="0" name=""/>
        <dsp:cNvSpPr/>
      </dsp:nvSpPr>
      <dsp:spPr>
        <a:xfrm>
          <a:off x="3856383" y="2451337"/>
          <a:ext cx="29018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Save shipping/payment information</a:t>
          </a:r>
          <a:endParaRPr lang="en-US" sz="2100" kern="1200"/>
        </a:p>
      </dsp:txBody>
      <dsp:txXfrm>
        <a:off x="3856383" y="2451337"/>
        <a:ext cx="2901823" cy="720000"/>
      </dsp:txXfrm>
    </dsp:sp>
    <dsp:sp modelId="{B8964652-C4F6-4B42-8661-06A17007D533}">
      <dsp:nvSpPr>
        <dsp:cNvPr id="0" name=""/>
        <dsp:cNvSpPr/>
      </dsp:nvSpPr>
      <dsp:spPr>
        <a:xfrm>
          <a:off x="8064027" y="788014"/>
          <a:ext cx="1305820" cy="1305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AEB8F-2A31-4A7B-8AFD-C9488E565639}">
      <dsp:nvSpPr>
        <dsp:cNvPr id="0" name=""/>
        <dsp:cNvSpPr/>
      </dsp:nvSpPr>
      <dsp:spPr>
        <a:xfrm>
          <a:off x="7266026" y="2451337"/>
          <a:ext cx="29018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One-click ordering</a:t>
          </a:r>
          <a:endParaRPr lang="en-US" sz="2100" kern="1200" dirty="0"/>
        </a:p>
      </dsp:txBody>
      <dsp:txXfrm>
        <a:off x="7266026" y="2451337"/>
        <a:ext cx="29018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2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July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July 13,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361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en and yellow triangle pattern&#10;&#10;Description automatically generated">
            <a:extLst>
              <a:ext uri="{FF2B5EF4-FFF2-40B4-BE49-F238E27FC236}">
                <a16:creationId xmlns:a16="http://schemas.microsoft.com/office/drawing/2014/main" id="{08DB6B12-010C-A7BF-65E0-3B170232B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0" r="44064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BF73F-1346-5B10-765D-DE1F1DFBD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How is the website performing?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874EA-1F3C-9748-13EE-0C45145B0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GB" sz="1400" dirty="0">
                <a:solidFill>
                  <a:schemeClr val="bg1"/>
                </a:solidFill>
              </a:rPr>
              <a:t>Team Turquoise</a:t>
            </a:r>
          </a:p>
        </p:txBody>
      </p:sp>
    </p:spTree>
    <p:extLst>
      <p:ext uri="{BB962C8B-B14F-4D97-AF65-F5344CB8AC3E}">
        <p14:creationId xmlns:p14="http://schemas.microsoft.com/office/powerpoint/2010/main" val="27736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ECE1-9180-115C-FCE2-3E27D3E2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42" y="311777"/>
            <a:ext cx="10241280" cy="1234440"/>
          </a:xfrm>
        </p:spPr>
        <p:txBody>
          <a:bodyPr>
            <a:normAutofit/>
          </a:bodyPr>
          <a:lstStyle/>
          <a:p>
            <a:r>
              <a:rPr lang="en-GB" sz="3200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0E4D-CC27-543E-5C25-6E8E0652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17" y="1753299"/>
            <a:ext cx="9710256" cy="4175704"/>
          </a:xfrm>
        </p:spPr>
        <p:txBody>
          <a:bodyPr/>
          <a:lstStyle/>
          <a:p>
            <a:r>
              <a:rPr lang="en-GB" sz="1800" b="1" i="0" dirty="0">
                <a:effectLst/>
              </a:rPr>
              <a:t>Conversion rate for mobile – room for growth. </a:t>
            </a:r>
            <a:r>
              <a:rPr lang="en-GB" sz="1800" b="0" i="0" dirty="0">
                <a:effectLst/>
              </a:rPr>
              <a:t>Conversion rate of 0.39%, </a:t>
            </a:r>
            <a:br>
              <a:rPr lang="en-GB" sz="1800" dirty="0"/>
            </a:br>
            <a:r>
              <a:rPr lang="en-GB" sz="1800" b="0" i="0" dirty="0">
                <a:effectLst/>
              </a:rPr>
              <a:t>despite making up 85% of visits. Massive potential toward our North Star Metric.</a:t>
            </a:r>
          </a:p>
          <a:p>
            <a:r>
              <a:rPr lang="en-GB" sz="1800" b="1" dirty="0"/>
              <a:t>Mobile most desirable to navigate</a:t>
            </a:r>
            <a:r>
              <a:rPr lang="en-GB" sz="1800" dirty="0"/>
              <a:t>. Bounce Rates for Mobile lowest, and View Rate highest suggesting site is easy to use on navigate, and our products have the most exposure there (45.88M views).</a:t>
            </a:r>
          </a:p>
          <a:p>
            <a:r>
              <a:rPr lang="en-GB" sz="1800" b="1" dirty="0"/>
              <a:t>The drop off comes when adding to basket</a:t>
            </a:r>
            <a:r>
              <a:rPr lang="en-GB" sz="1800" dirty="0"/>
              <a:t>. ATC Rate much lower on Mobile vs Desktop, people don’t want to manage their basket on Mobile. Hypothesis testing needed to test tweaks to basket and purchase process.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39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EE4BC-2D0E-4408-A5DF-5AB5EA74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67" y="834215"/>
            <a:ext cx="8204433" cy="1075353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Conversion Rates for Mobile – room for growth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011A2-82F7-90DB-42E2-18482959FB32}"/>
              </a:ext>
            </a:extLst>
          </p:cNvPr>
          <p:cNvSpPr txBox="1"/>
          <p:nvPr/>
        </p:nvSpPr>
        <p:spPr>
          <a:xfrm>
            <a:off x="696286" y="2336266"/>
            <a:ext cx="5399714" cy="286490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Mobile by far the </a:t>
            </a:r>
            <a:r>
              <a:rPr lang="en-GB" i="0" dirty="0">
                <a:effectLst/>
              </a:rPr>
              <a:t>biggest share of visits </a:t>
            </a:r>
            <a:r>
              <a:rPr lang="en-GB" b="0" i="0" dirty="0">
                <a:effectLst/>
              </a:rPr>
              <a:t>– </a:t>
            </a:r>
            <a:r>
              <a:rPr lang="en-GB" b="1" i="0" dirty="0">
                <a:effectLst/>
              </a:rPr>
              <a:t>85%</a:t>
            </a:r>
            <a:r>
              <a:rPr lang="en-GB" i="0" dirty="0">
                <a:effectLst/>
              </a:rPr>
              <a:t>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Conversion rate of 0.39% trailing behind </a:t>
            </a:r>
            <a:r>
              <a:rPr lang="en-GB" b="0" i="0" dirty="0">
                <a:effectLst/>
              </a:rPr>
              <a:t>the overall 0.61% rate (2% for Desktop).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Mobile saw </a:t>
            </a:r>
            <a:r>
              <a:rPr lang="en-GB" b="1" i="0" dirty="0">
                <a:effectLst/>
              </a:rPr>
              <a:t>biggest growth in visits </a:t>
            </a:r>
            <a:r>
              <a:rPr lang="en-GB" b="0" i="0" dirty="0">
                <a:effectLst/>
              </a:rPr>
              <a:t>for 2022 at </a:t>
            </a:r>
            <a:r>
              <a:rPr lang="en-GB" b="1" i="0" dirty="0">
                <a:effectLst/>
              </a:rPr>
              <a:t>127%</a:t>
            </a:r>
            <a:r>
              <a:rPr lang="en-GB" i="0" dirty="0">
                <a:effectLst/>
              </a:rPr>
              <a:t>,</a:t>
            </a:r>
            <a:r>
              <a:rPr lang="en-GB" b="1" i="0" dirty="0">
                <a:effectLst/>
              </a:rPr>
              <a:t> </a:t>
            </a:r>
            <a:r>
              <a:rPr lang="en-GB" b="0" i="0" dirty="0">
                <a:effectLst/>
              </a:rPr>
              <a:t>with Desktop’s year-on-year at 47%.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D1C1D"/>
                </a:solidFill>
                <a:effectLst/>
              </a:rPr>
              <a:t>Most growth coming from </a:t>
            </a:r>
            <a:r>
              <a:rPr lang="en-GB" b="1" i="0" dirty="0">
                <a:solidFill>
                  <a:srgbClr val="1D1C1D"/>
                </a:solidFill>
                <a:effectLst/>
              </a:rPr>
              <a:t>social media – 215% increase</a:t>
            </a:r>
            <a:r>
              <a:rPr lang="en-GB" b="0" i="0" dirty="0">
                <a:solidFill>
                  <a:srgbClr val="1D1C1D"/>
                </a:solidFill>
                <a:effectLst/>
              </a:rPr>
              <a:t> year-on-year, in comparison to 61.6% for other traffic sources.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888AA-AD24-E0B9-D3F4-B2DBEE131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2" r="1"/>
          <a:stretch/>
        </p:blipFill>
        <p:spPr>
          <a:xfrm>
            <a:off x="6687995" y="2273701"/>
            <a:ext cx="5185609" cy="271560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FFDF0-BB98-89AE-A1BB-81E54C3F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288" y="718543"/>
            <a:ext cx="6358855" cy="11522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Mobile most desirable to navigate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418BC74-7E47-2F18-6BDD-7D78666F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37" y="2264927"/>
            <a:ext cx="5865021" cy="3477045"/>
          </a:xfrm>
        </p:spPr>
        <p:txBody>
          <a:bodyPr>
            <a:normAutofit/>
          </a:bodyPr>
          <a:lstStyle/>
          <a:p>
            <a:r>
              <a:rPr lang="en-US" sz="1800" dirty="0"/>
              <a:t>Data suggests the site is most appealing on Mobile with the </a:t>
            </a:r>
            <a:r>
              <a:rPr lang="en-US" sz="1800" b="1" dirty="0"/>
              <a:t>lowest bounce rate </a:t>
            </a:r>
            <a:r>
              <a:rPr lang="en-US" sz="1800" dirty="0"/>
              <a:t>at 17.11%.</a:t>
            </a:r>
            <a:endParaRPr lang="en-GB" sz="1800" dirty="0"/>
          </a:p>
          <a:p>
            <a:r>
              <a:rPr lang="en-GB" sz="1800" dirty="0"/>
              <a:t>Our products have significantly more exposure on Mobile with the </a:t>
            </a:r>
            <a:r>
              <a:rPr lang="en-GB" sz="1800" b="1" dirty="0"/>
              <a:t>highest view rate – 83% </a:t>
            </a:r>
            <a:r>
              <a:rPr lang="en-GB" sz="1800" dirty="0"/>
              <a:t>(45.88M views).</a:t>
            </a:r>
            <a:endParaRPr lang="en-US" sz="1600" dirty="0"/>
          </a:p>
          <a:p>
            <a:endParaRPr lang="en-GB" sz="1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006FE9-AB17-98E3-A5BF-47C7D343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757" y="864411"/>
            <a:ext cx="4322862" cy="26356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30CA71-56A2-F354-2564-87402094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541" y="3634901"/>
            <a:ext cx="4367078" cy="22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BD6D7-21AE-3A98-37F9-3C0AE171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957388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1" dirty="0"/>
              <a:t>The drop off comes when adding to basket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64B3E6-6CC0-94B3-5D22-9D981053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2323751"/>
            <a:ext cx="5595096" cy="2878196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point in the </a:t>
            </a:r>
            <a:r>
              <a:rPr lang="en-US" sz="1800" b="1" dirty="0"/>
              <a:t>funnel</a:t>
            </a:r>
            <a:r>
              <a:rPr lang="en-US" sz="1800" dirty="0"/>
              <a:t> where Mobile </a:t>
            </a:r>
            <a:r>
              <a:rPr lang="en-US" sz="1800" b="1" dirty="0"/>
              <a:t>drops off </a:t>
            </a:r>
            <a:r>
              <a:rPr lang="en-US" sz="1800" dirty="0"/>
              <a:t>significantly is in the </a:t>
            </a:r>
            <a:r>
              <a:rPr lang="en-US" sz="1800" b="1" dirty="0"/>
              <a:t>add to cart </a:t>
            </a:r>
            <a:r>
              <a:rPr lang="en-US" sz="1800" dirty="0"/>
              <a:t>portion.</a:t>
            </a:r>
            <a:endParaRPr lang="en-US" sz="1800" b="1" dirty="0"/>
          </a:p>
          <a:p>
            <a:r>
              <a:rPr lang="en-US" sz="1800" dirty="0"/>
              <a:t>With an ATC rate of just 4% across 2022 vs Desktop’s 11.7%.</a:t>
            </a:r>
          </a:p>
          <a:p>
            <a:r>
              <a:rPr lang="en-US" sz="1800" b="1" dirty="0"/>
              <a:t>Improvement in the ATC and subsequent conversion rate </a:t>
            </a:r>
            <a:r>
              <a:rPr lang="en-US" sz="1800" dirty="0"/>
              <a:t>in our largest market (mobile) would </a:t>
            </a:r>
            <a:r>
              <a:rPr lang="en-US" sz="1800" b="1" dirty="0"/>
              <a:t>generate substantial revenue</a:t>
            </a:r>
            <a:r>
              <a:rPr lang="en-US" sz="1800" dirty="0"/>
              <a:t> per user.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A58AB-4528-D25D-1B53-4D68C011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20" y="2323750"/>
            <a:ext cx="5044153" cy="28781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5276-CF6E-323F-A07A-746E82EF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91" y="795528"/>
            <a:ext cx="10614590" cy="1234440"/>
          </a:xfrm>
        </p:spPr>
        <p:txBody>
          <a:bodyPr>
            <a:normAutofit/>
          </a:bodyPr>
          <a:lstStyle/>
          <a:p>
            <a:r>
              <a:rPr lang="en-GB" sz="3200" dirty="0"/>
              <a:t>Conclusion: a/b test for tweaks to basket/purchase process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C0CCE97-D479-0273-880B-95C40D742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205419"/>
              </p:ext>
            </p:extLst>
          </p:nvPr>
        </p:nvGraphicFramePr>
        <p:xfrm>
          <a:off x="931178" y="2221321"/>
          <a:ext cx="1061459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45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3C537-44A8-E596-D11E-415F925FD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3" y="1897808"/>
            <a:ext cx="9144000" cy="3062384"/>
          </a:xfrm>
        </p:spPr>
        <p:txBody>
          <a:bodyPr anchor="ctr"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5DED2-8AE9-0DF6-4824-0A187FAF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0273" y="1105447"/>
            <a:ext cx="7711440" cy="711200"/>
          </a:xfrm>
        </p:spPr>
        <p:txBody>
          <a:bodyPr anchor="ctr">
            <a:norm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9006813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21331D"/>
      </a:dk2>
      <a:lt2>
        <a:srgbClr val="E2E5E8"/>
      </a:lt2>
      <a:accent1>
        <a:srgbClr val="E68D25"/>
      </a:accent1>
      <a:accent2>
        <a:srgbClr val="ABA413"/>
      </a:accent2>
      <a:accent3>
        <a:srgbClr val="7BB120"/>
      </a:accent3>
      <a:accent4>
        <a:srgbClr val="37B814"/>
      </a:accent4>
      <a:accent5>
        <a:srgbClr val="21BA41"/>
      </a:accent5>
      <a:accent6>
        <a:srgbClr val="14B87A"/>
      </a:accent6>
      <a:hlink>
        <a:srgbClr val="3F7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333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How is the website performing?</vt:lpstr>
      <vt:lpstr>Executive Summary</vt:lpstr>
      <vt:lpstr>Conversion Rates for Mobile – room for growth</vt:lpstr>
      <vt:lpstr>Mobile most desirable to navigate</vt:lpstr>
      <vt:lpstr>The drop off comes when adding to basket</vt:lpstr>
      <vt:lpstr>Conclusion: a/b test for tweaks to basket/purchase process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the website performing?</dc:title>
  <dc:creator>Jet Doughty-White</dc:creator>
  <cp:lastModifiedBy>Jet Doughty-White</cp:lastModifiedBy>
  <cp:revision>11</cp:revision>
  <dcterms:created xsi:type="dcterms:W3CDTF">2023-07-13T11:20:35Z</dcterms:created>
  <dcterms:modified xsi:type="dcterms:W3CDTF">2023-07-13T14:58:27Z</dcterms:modified>
</cp:coreProperties>
</file>