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67" r:id="rId4"/>
    <p:sldId id="268" r:id="rId5"/>
    <p:sldId id="261" r:id="rId6"/>
    <p:sldId id="258" r:id="rId7"/>
    <p:sldId id="260" r:id="rId8"/>
    <p:sldId id="257" r:id="rId9"/>
    <p:sldId id="262" r:id="rId10"/>
    <p:sldId id="263" r:id="rId11"/>
    <p:sldId id="269" r:id="rId12"/>
    <p:sldId id="270" r:id="rId13"/>
    <p:sldId id="271" r:id="rId14"/>
    <p:sldId id="272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5F65F-D9AA-49AB-9FC4-FA9D9342BEAA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FFC3A-3784-4DA7-8606-5C47D0F9B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864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Reasons to be of </a:t>
            </a:r>
            <a:r>
              <a:rPr lang="en-GB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Healthcare domain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Involves doctors and patients</a:t>
            </a: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Involves hospital facilities</a:t>
            </a: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Involves surgery reports and medical practices</a:t>
            </a: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Sometimes involves euthanasia without consent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Reasons to be of </a:t>
            </a:r>
            <a:r>
              <a:rPr lang="en-GB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 domain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Involves the public</a:t>
            </a: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Involves the issue of deaths of innocent people</a:t>
            </a: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Causes uproar among the general public </a:t>
            </a:r>
          </a:p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Affects individual or a certain community as whole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FFC3A-3784-4DA7-8606-5C47D0F9B1E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6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D3EB-55C1-4F78-A058-7C2B9FFA2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3B405-EC33-469E-A109-61ADC72B7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CD381-CCD1-4D5B-A9D4-140D252FB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6D7D-BF0C-4EE3-A5F9-0B7AF57BB08E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A19A2-DD2E-403E-A410-8A4804DD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EA286-CD5B-4837-BF9E-FDD667EB3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DBF5-68D9-405A-ABCF-CF41D30ACB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16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4650-76D0-4B46-ADB4-E29060F9B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4685D-0888-431E-9C10-78328290A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FC2B1-F38D-4D63-9B0B-CFC7EDB0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6D7D-BF0C-4EE3-A5F9-0B7AF57BB08E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681A5-07A2-450D-B304-69F14541F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8D067-AFBF-4E5C-A9D4-1E5F086E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DBF5-68D9-405A-ABCF-CF41D30ACB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89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968267-ED53-4CF5-BFB2-3A6EA8CB5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FD80F-AED9-4235-B6E3-E2CDF61DE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2309E-8574-4DA7-88B3-92AA45AE5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6D7D-BF0C-4EE3-A5F9-0B7AF57BB08E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19CF1-37DE-4755-90BB-D319BA6D8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0E12E-9D8E-4835-9965-188676AC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DBF5-68D9-405A-ABCF-CF41D30ACB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17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87053-EA3B-4298-9A74-A49E75579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F2574-8EDA-453F-86C1-11F421FA8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BA192-A0E7-4BFD-AB7E-A2D0945A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6D7D-BF0C-4EE3-A5F9-0B7AF57BB08E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D8B02-BB94-4F93-9BA3-4B5A5ABE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EF36F-034E-4948-BB1F-6D5B0A0F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DBF5-68D9-405A-ABCF-CF41D30ACB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79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D2CA-7A1C-40FC-8207-D59EF9DBF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0F841-1A80-4B5F-8F23-D8F205AF5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0F7E6-EF17-4E32-BDDB-B851AB373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6D7D-BF0C-4EE3-A5F9-0B7AF57BB08E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33A2F-5DB4-48DA-A6EF-02A560651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1F7C8-EA78-42B7-9222-31FB952B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DBF5-68D9-405A-ABCF-CF41D30ACB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4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44A0-C240-4838-8AC9-62BAEC78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77758-FE5F-46D1-829B-5B3922D18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ECA52-0430-4F7C-9D39-A5324A33C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AFA94-F6DF-4CE5-A684-60F51752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6D7D-BF0C-4EE3-A5F9-0B7AF57BB08E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2CD64-2032-41F5-9F99-B60C3C83D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85943-409C-49B6-856F-6F005064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DBF5-68D9-405A-ABCF-CF41D30ACB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26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B2B4-ED79-47BC-A028-CD935D622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D15CE-F836-411D-A8C2-5F7C7925C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C43E5-DB13-4FE8-8494-020D7717E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5704B-D606-4DC5-BCD3-34E727802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BDEC6A-B718-466A-B8C6-D4B64DDF9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FB649A-18C0-4A55-A3D0-A08D2DA3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6D7D-BF0C-4EE3-A5F9-0B7AF57BB08E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39E63A-DB8B-4751-912F-BC07702CF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B28C4D-14CC-4613-B786-9C5714F2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DBF5-68D9-405A-ABCF-CF41D30ACB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31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B17F7-2F51-4088-87AB-03D8265D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4F296-F62F-4D85-81D4-FE30E0C2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6D7D-BF0C-4EE3-A5F9-0B7AF57BB08E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2787C2-D422-4AC2-A542-70CA1775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29D20-397D-49DB-8ABA-664B3335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DBF5-68D9-405A-ABCF-CF41D30ACB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63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3B79AE-0190-4129-BE7C-6A92E4566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6D7D-BF0C-4EE3-A5F9-0B7AF57BB08E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E5EFE-338A-4BA4-B60E-BB3C6A02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10936-D018-4424-AB14-2821CFC6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DBF5-68D9-405A-ABCF-CF41D30ACB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55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68814-2554-4906-90CA-95BD925F7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6F1A8-A5C2-426F-AB52-CEE398DC3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460FD-2B2D-41BB-BDB0-E22773AE3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2B603-03DF-4F6D-A4B4-7DA78035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6D7D-BF0C-4EE3-A5F9-0B7AF57BB08E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8EF7A-0933-4486-8388-E471B33C6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25ABB-6869-44C8-80CE-E3D1CA174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DBF5-68D9-405A-ABCF-CF41D30ACB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23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D79C-0EFE-43F8-884D-739806DB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B9350-FFDF-4ACA-89C9-2773401FFD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A78F6-474B-4BE6-9753-6EBA2A2E8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5D38F-1710-44E3-AD5A-3BCCCBA3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6D7D-BF0C-4EE3-A5F9-0B7AF57BB08E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2BB0B-DC83-4577-8AE3-C04724C2B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6B62B-90BD-46DD-B257-FE85AE9E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DBF5-68D9-405A-ABCF-CF41D30ACB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80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2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0C10A0-CB08-4C86-B1C2-A41E9249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422E9-B012-459C-8CED-F9B33B39D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FCA25-1557-4F98-87EB-F02BAF83B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F6D7D-BF0C-4EE3-A5F9-0B7AF57BB08E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0CAA5-98A7-4A3E-9FC0-DA12A573E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DFA78-03D4-4A1F-8132-8044DC870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5DBF5-68D9-405A-ABCF-CF41D30ACB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99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B95A-0D4B-45D0-8F38-4C67AE1A9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5890"/>
            <a:ext cx="9144000" cy="2387600"/>
          </a:xfrm>
        </p:spPr>
        <p:txBody>
          <a:bodyPr/>
          <a:lstStyle/>
          <a:p>
            <a:r>
              <a:rPr lang="en-GB" dirty="0"/>
              <a:t>Medical Treatment Negligence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06322-62B0-4A38-8300-6FF1A1968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3611274"/>
            <a:ext cx="9144000" cy="1655762"/>
          </a:xfrm>
        </p:spPr>
        <p:txBody>
          <a:bodyPr/>
          <a:lstStyle/>
          <a:p>
            <a:pPr algn="l"/>
            <a:r>
              <a:rPr lang="en-GB" b="1" dirty="0"/>
              <a:t>			Abinash Satapathy 	16BCE0081</a:t>
            </a:r>
            <a:endParaRPr lang="en-GB" dirty="0"/>
          </a:p>
          <a:p>
            <a:pPr algn="l"/>
            <a:r>
              <a:rPr lang="en-GB" b="1" dirty="0"/>
              <a:t>			</a:t>
            </a:r>
            <a:r>
              <a:rPr lang="en-GB" b="1" dirty="0" err="1"/>
              <a:t>Achintya</a:t>
            </a:r>
            <a:r>
              <a:rPr lang="en-GB" b="1" dirty="0"/>
              <a:t> S Rao 	16BCI0158</a:t>
            </a:r>
            <a:endParaRPr lang="en-GB" dirty="0"/>
          </a:p>
          <a:p>
            <a:pPr algn="l"/>
            <a:r>
              <a:rPr lang="en-GB" b="1" dirty="0"/>
              <a:t>			</a:t>
            </a:r>
            <a:r>
              <a:rPr lang="en-GB" b="1" dirty="0" err="1"/>
              <a:t>Arunim</a:t>
            </a:r>
            <a:r>
              <a:rPr lang="en-GB" b="1" dirty="0"/>
              <a:t> Roy 		16BCE0447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4392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9CF3063-4C74-4226-BB16-AB73BC65BE69}"/>
              </a:ext>
            </a:extLst>
          </p:cNvPr>
          <p:cNvSpPr/>
          <p:nvPr/>
        </p:nvSpPr>
        <p:spPr>
          <a:xfrm>
            <a:off x="6014144" y="2674620"/>
            <a:ext cx="838200" cy="807720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FA9E465-0753-45E4-9E8C-169050F95863}"/>
              </a:ext>
            </a:extLst>
          </p:cNvPr>
          <p:cNvSpPr/>
          <p:nvPr/>
        </p:nvSpPr>
        <p:spPr>
          <a:xfrm>
            <a:off x="6418004" y="1043940"/>
            <a:ext cx="838200" cy="807720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713283-1415-48FF-99D1-332253FAD135}"/>
              </a:ext>
            </a:extLst>
          </p:cNvPr>
          <p:cNvSpPr/>
          <p:nvPr/>
        </p:nvSpPr>
        <p:spPr>
          <a:xfrm>
            <a:off x="5945564" y="4640580"/>
            <a:ext cx="838200" cy="807720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1FFAFD-3246-4A12-A506-FE97A6A38E04}"/>
              </a:ext>
            </a:extLst>
          </p:cNvPr>
          <p:cNvSpPr/>
          <p:nvPr/>
        </p:nvSpPr>
        <p:spPr>
          <a:xfrm>
            <a:off x="8122979" y="5585460"/>
            <a:ext cx="838200" cy="807720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D39A45-1A81-44FC-80CA-0835D05E03DC}"/>
              </a:ext>
            </a:extLst>
          </p:cNvPr>
          <p:cNvSpPr/>
          <p:nvPr/>
        </p:nvSpPr>
        <p:spPr>
          <a:xfrm>
            <a:off x="8513504" y="358140"/>
            <a:ext cx="838200" cy="807720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553202-DF92-4DED-AAD8-E53655FEC396}"/>
              </a:ext>
            </a:extLst>
          </p:cNvPr>
          <p:cNvSpPr/>
          <p:nvPr/>
        </p:nvSpPr>
        <p:spPr>
          <a:xfrm>
            <a:off x="10517564" y="990600"/>
            <a:ext cx="838200" cy="807720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1CDBED7-8256-4A7C-BE43-7789B7FC3B0B}"/>
              </a:ext>
            </a:extLst>
          </p:cNvPr>
          <p:cNvSpPr/>
          <p:nvPr/>
        </p:nvSpPr>
        <p:spPr>
          <a:xfrm>
            <a:off x="10189904" y="2987040"/>
            <a:ext cx="838200" cy="807720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7716D0A-23B7-458A-8C15-16FAA12DEE24}"/>
              </a:ext>
            </a:extLst>
          </p:cNvPr>
          <p:cNvSpPr/>
          <p:nvPr/>
        </p:nvSpPr>
        <p:spPr>
          <a:xfrm>
            <a:off x="10296584" y="4930140"/>
            <a:ext cx="838200" cy="807720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590C56F8-2159-4DCC-8DED-D684F108AB56}"/>
              </a:ext>
            </a:extLst>
          </p:cNvPr>
          <p:cNvCxnSpPr/>
          <p:nvPr/>
        </p:nvCxnSpPr>
        <p:spPr>
          <a:xfrm>
            <a:off x="7027604" y="1508760"/>
            <a:ext cx="3360420" cy="184404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B14EE3CB-A0D0-4FB5-BAA7-65EB21024DA9}"/>
              </a:ext>
            </a:extLst>
          </p:cNvPr>
          <p:cNvCxnSpPr/>
          <p:nvPr/>
        </p:nvCxnSpPr>
        <p:spPr>
          <a:xfrm flipH="1">
            <a:off x="6524684" y="3048000"/>
            <a:ext cx="137160" cy="19507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69E54CAD-4F0E-420F-83D1-C064E7A51904}"/>
              </a:ext>
            </a:extLst>
          </p:cNvPr>
          <p:cNvCxnSpPr/>
          <p:nvPr/>
        </p:nvCxnSpPr>
        <p:spPr>
          <a:xfrm>
            <a:off x="6532304" y="5181600"/>
            <a:ext cx="1965960" cy="7239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FBE4DFBE-D6F9-40C5-BC28-5BD61DBC34D6}"/>
              </a:ext>
            </a:extLst>
          </p:cNvPr>
          <p:cNvCxnSpPr/>
          <p:nvPr/>
        </p:nvCxnSpPr>
        <p:spPr>
          <a:xfrm>
            <a:off x="6658034" y="3055620"/>
            <a:ext cx="3943350" cy="21869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DDDEBA1D-26CD-4C92-B7C5-AD3821A3ED27}"/>
              </a:ext>
            </a:extLst>
          </p:cNvPr>
          <p:cNvCxnSpPr/>
          <p:nvPr/>
        </p:nvCxnSpPr>
        <p:spPr>
          <a:xfrm flipH="1">
            <a:off x="7019984" y="853440"/>
            <a:ext cx="2011680" cy="4953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748708EE-3B31-4231-8C2C-2E38626C1C80}"/>
              </a:ext>
            </a:extLst>
          </p:cNvPr>
          <p:cNvCxnSpPr/>
          <p:nvPr/>
        </p:nvCxnSpPr>
        <p:spPr>
          <a:xfrm flipH="1">
            <a:off x="6570404" y="1417320"/>
            <a:ext cx="4335780" cy="15392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F816ED4F-4931-4A85-A21C-DC574F62A6CE}"/>
              </a:ext>
            </a:extLst>
          </p:cNvPr>
          <p:cNvCxnSpPr/>
          <p:nvPr/>
        </p:nvCxnSpPr>
        <p:spPr>
          <a:xfrm flipV="1">
            <a:off x="10639484" y="1554480"/>
            <a:ext cx="304800" cy="17678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B0010D43-84EA-45EB-86AD-371DBAF98704}"/>
              </a:ext>
            </a:extLst>
          </p:cNvPr>
          <p:cNvCxnSpPr/>
          <p:nvPr/>
        </p:nvCxnSpPr>
        <p:spPr>
          <a:xfrm flipH="1">
            <a:off x="8658284" y="5379720"/>
            <a:ext cx="2019300" cy="5715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CEAFCD9-45F1-4873-B871-0683FA547C12}"/>
              </a:ext>
            </a:extLst>
          </p:cNvPr>
          <p:cNvCxnSpPr/>
          <p:nvPr/>
        </p:nvCxnSpPr>
        <p:spPr>
          <a:xfrm flipV="1">
            <a:off x="8604944" y="3505200"/>
            <a:ext cx="2004060" cy="22555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2531D2D-46A0-42BB-B463-239532737485}"/>
              </a:ext>
            </a:extLst>
          </p:cNvPr>
          <p:cNvSpPr/>
          <p:nvPr/>
        </p:nvSpPr>
        <p:spPr>
          <a:xfrm>
            <a:off x="130521" y="1432246"/>
            <a:ext cx="5784563" cy="2333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Overall layout of the Fuzzy Cognitive Map with the circles representing various </a:t>
            </a:r>
            <a:r>
              <a:rPr lang="en-GB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terms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obtained from the unstructured sample data, i.e. from the newspaper cuttings and online news.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Here, the </a:t>
            </a:r>
            <a:r>
              <a:rPr lang="en-GB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weights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will be decided later based on the interdependency of the terms with each other.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7536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8CA5BA-ACF4-4A8E-926C-43EB73F48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25" y="576262"/>
            <a:ext cx="569595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42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42EA6B-05C3-4A03-A449-A853A5F12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136" y="33996"/>
            <a:ext cx="8161727" cy="679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2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0F9A9-C3CB-4B77-ADB5-DCBA1DB4C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296" y="2016702"/>
            <a:ext cx="8709407" cy="204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09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339F-D269-4A98-875C-B55C5F43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8E692-FEEB-4126-9E15-C67443378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We inferred that medical negligence is not only caused due to the negligence of the doctors; rather it involves several other parameters like education status, bribery, hate, etc. </a:t>
            </a:r>
          </a:p>
          <a:p>
            <a:pPr lvl="0"/>
            <a:r>
              <a:rPr lang="en-GB" dirty="0"/>
              <a:t>Hospital authorities should improve the environment conditions of the patients. It is one of the major causes of mishaps pertaining to patients. </a:t>
            </a:r>
          </a:p>
          <a:p>
            <a:pPr marL="0" indent="0">
              <a:buNone/>
            </a:pPr>
            <a:endParaRPr lang="en-GB" dirty="0"/>
          </a:p>
          <a:p>
            <a:pPr lvl="0"/>
            <a:r>
              <a:rPr lang="en-GB" dirty="0"/>
              <a:t>Strong correlation exists between economy status and the mishaps happening due to negligence.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613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A706EB-0194-4471-97F7-C8658E6E09CE}"/>
              </a:ext>
            </a:extLst>
          </p:cNvPr>
          <p:cNvSpPr txBox="1"/>
          <p:nvPr/>
        </p:nvSpPr>
        <p:spPr>
          <a:xfrm>
            <a:off x="3362036" y="2835563"/>
            <a:ext cx="51261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latin typeface="Cambria Math" panose="02040503050406030204" pitchFamily="18" charset="0"/>
                <a:ea typeface="Cambria Math" panose="02040503050406030204" pitchFamily="18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6210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FA05DF-9EF9-4258-B682-83D3652E0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37" y="365714"/>
            <a:ext cx="8010525" cy="2695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5C812A-365E-4D7D-9985-21FF8D600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6" y="3244919"/>
            <a:ext cx="9915525" cy="1323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864EA7-D57D-4AE1-A795-BA5674345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021" y="4752524"/>
            <a:ext cx="79438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902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06C891-58A3-48D6-A807-4D97C4158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25" y="2581275"/>
            <a:ext cx="8286750" cy="1695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52A3B5-4638-4531-A430-47DD385D5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234" y="604875"/>
            <a:ext cx="8372475" cy="167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69425C-8D84-46A3-ADEC-80AB9EA558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084" y="4576725"/>
            <a:ext cx="66484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0993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614C6F-DABF-4A86-A57C-0E2DA098F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52" y="3090574"/>
            <a:ext cx="6915150" cy="1304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493DCD-785B-4C92-8327-45898C31A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951" y="528637"/>
            <a:ext cx="8277225" cy="2247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9BA734-2955-4914-A20E-93FD1D06DE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424" y="4709536"/>
            <a:ext cx="81534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3026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594D1-8FD1-46E2-8D52-E1916C03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BC08-E788-4273-B420-340D836E2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analyse cases related to medical treatment negligence</a:t>
            </a:r>
          </a:p>
          <a:p>
            <a:r>
              <a:rPr lang="en-GB" dirty="0"/>
              <a:t>To develop a cognitive model to formulate the reasons and motives of such activities</a:t>
            </a:r>
          </a:p>
          <a:p>
            <a:r>
              <a:rPr lang="en-GB" dirty="0"/>
              <a:t>To observe a pattern/trend in the issue</a:t>
            </a:r>
          </a:p>
          <a:p>
            <a:r>
              <a:rPr lang="en-GB" dirty="0"/>
              <a:t>To prevent future occurrences of such mishaps by proposing the successful model on a larger scale</a:t>
            </a:r>
          </a:p>
        </p:txBody>
      </p:sp>
    </p:spTree>
    <p:extLst>
      <p:ext uri="{BB962C8B-B14F-4D97-AF65-F5344CB8AC3E}">
        <p14:creationId xmlns:p14="http://schemas.microsoft.com/office/powerpoint/2010/main" val="236653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39DF5-F601-47B7-8927-4DA7A0D3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919B8-0B75-4658-9830-BF417FE6B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Our project aims to develop a cognitive model for analysis of the issues where negligence of doctors and hospitals has caused great distress to the affected families and people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Our idea is to extract insights from the collected news reports of various cases related to negligence of doctors/hospital authorities and classify the causes into different categories.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88503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ross 1">
            <a:extLst>
              <a:ext uri="{FF2B5EF4-FFF2-40B4-BE49-F238E27FC236}">
                <a16:creationId xmlns:a16="http://schemas.microsoft.com/office/drawing/2014/main" id="{A26EC0E9-7B69-4FA5-842B-00406C0337E8}"/>
              </a:ext>
            </a:extLst>
          </p:cNvPr>
          <p:cNvSpPr/>
          <p:nvPr/>
        </p:nvSpPr>
        <p:spPr>
          <a:xfrm>
            <a:off x="3327454" y="2512291"/>
            <a:ext cx="1765992" cy="1678479"/>
          </a:xfrm>
          <a:prstGeom prst="plu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Healthcare</a:t>
            </a:r>
          </a:p>
        </p:txBody>
      </p:sp>
      <p:sp>
        <p:nvSpPr>
          <p:cNvPr id="3" name="Heart 2">
            <a:extLst>
              <a:ext uri="{FF2B5EF4-FFF2-40B4-BE49-F238E27FC236}">
                <a16:creationId xmlns:a16="http://schemas.microsoft.com/office/drawing/2014/main" id="{C0855FB8-6D1A-4BFD-A934-21406FF79B49}"/>
              </a:ext>
            </a:extLst>
          </p:cNvPr>
          <p:cNvSpPr/>
          <p:nvPr/>
        </p:nvSpPr>
        <p:spPr>
          <a:xfrm>
            <a:off x="7098555" y="2359702"/>
            <a:ext cx="1999726" cy="1831068"/>
          </a:xfrm>
          <a:prstGeom prst="hear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Social</a:t>
            </a:r>
          </a:p>
        </p:txBody>
      </p:sp>
    </p:spTree>
    <p:extLst>
      <p:ext uri="{BB962C8B-B14F-4D97-AF65-F5344CB8AC3E}">
        <p14:creationId xmlns:p14="http://schemas.microsoft.com/office/powerpoint/2010/main" val="23301552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9770E-8988-4891-BBC8-FC5AC46BA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179"/>
            <a:ext cx="10515600" cy="1325563"/>
          </a:xfrm>
        </p:spPr>
        <p:txBody>
          <a:bodyPr/>
          <a:lstStyle/>
          <a:p>
            <a:r>
              <a:rPr lang="en-GB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F559-6A15-42A8-A062-9C8C88005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DC14F3-4181-423D-B91B-322AA25766BA}"/>
              </a:ext>
            </a:extLst>
          </p:cNvPr>
          <p:cNvSpPr/>
          <p:nvPr/>
        </p:nvSpPr>
        <p:spPr>
          <a:xfrm>
            <a:off x="3581400" y="1219835"/>
            <a:ext cx="1478280" cy="52578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Collection of news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B42D6A-2FB4-4555-8AE3-AEE8C4149347}"/>
              </a:ext>
            </a:extLst>
          </p:cNvPr>
          <p:cNvSpPr/>
          <p:nvPr/>
        </p:nvSpPr>
        <p:spPr>
          <a:xfrm>
            <a:off x="4655820" y="2012315"/>
            <a:ext cx="1440180" cy="54102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Thorough study of the news</a:t>
            </a:r>
            <a:endParaRPr lang="en-GB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04F904-1E90-4E0F-9EA1-EED5806F46A5}"/>
              </a:ext>
            </a:extLst>
          </p:cNvPr>
          <p:cNvSpPr/>
          <p:nvPr/>
        </p:nvSpPr>
        <p:spPr>
          <a:xfrm>
            <a:off x="5709285" y="2850515"/>
            <a:ext cx="1569720" cy="73152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Getting relevant keywords to build the model</a:t>
            </a:r>
            <a:endParaRPr lang="en-GB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7DE1DA-CB0F-4DC4-A70F-26F5AE90A41E}"/>
              </a:ext>
            </a:extLst>
          </p:cNvPr>
          <p:cNvSpPr/>
          <p:nvPr/>
        </p:nvSpPr>
        <p:spPr>
          <a:xfrm>
            <a:off x="6842760" y="4001135"/>
            <a:ext cx="1417320" cy="7239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Building the cognitive model</a:t>
            </a:r>
            <a:endParaRPr lang="en-GB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2D6A646-D857-44FD-8718-37C3053C8FFB}"/>
              </a:ext>
            </a:extLst>
          </p:cNvPr>
          <p:cNvSpPr/>
          <p:nvPr/>
        </p:nvSpPr>
        <p:spPr>
          <a:xfrm>
            <a:off x="5593080" y="5014595"/>
            <a:ext cx="1234440" cy="60198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Gathering inferences</a:t>
            </a:r>
            <a:endParaRPr lang="en-GB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62AF9C-BA0C-4052-AB54-28F39EF8C4B5}"/>
              </a:ext>
            </a:extLst>
          </p:cNvPr>
          <p:cNvSpPr/>
          <p:nvPr/>
        </p:nvSpPr>
        <p:spPr>
          <a:xfrm>
            <a:off x="4373880" y="5967095"/>
            <a:ext cx="1173480" cy="52578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endParaRPr lang="en-GB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8932E934-E7BC-4BB2-9CD3-2A2071081EDA}"/>
              </a:ext>
            </a:extLst>
          </p:cNvPr>
          <p:cNvSpPr/>
          <p:nvPr/>
        </p:nvSpPr>
        <p:spPr>
          <a:xfrm rot="5400000">
            <a:off x="5158740" y="1450340"/>
            <a:ext cx="518160" cy="304800"/>
          </a:xfrm>
          <a:prstGeom prst="bent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2B259FE8-0D38-4C74-AF1D-5492F7AEE1D4}"/>
              </a:ext>
            </a:extLst>
          </p:cNvPr>
          <p:cNvSpPr/>
          <p:nvPr/>
        </p:nvSpPr>
        <p:spPr>
          <a:xfrm rot="5400000">
            <a:off x="6225540" y="2309495"/>
            <a:ext cx="518160" cy="304800"/>
          </a:xfrm>
          <a:prstGeom prst="bent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D0513469-CE31-42D5-82CB-FE177D77E36A}"/>
              </a:ext>
            </a:extLst>
          </p:cNvPr>
          <p:cNvSpPr/>
          <p:nvPr/>
        </p:nvSpPr>
        <p:spPr>
          <a:xfrm rot="5400000">
            <a:off x="7299960" y="3370580"/>
            <a:ext cx="518160" cy="304800"/>
          </a:xfrm>
          <a:prstGeom prst="bent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DFF83232-D722-46F1-B0E3-2A32F9505185}"/>
              </a:ext>
            </a:extLst>
          </p:cNvPr>
          <p:cNvSpPr/>
          <p:nvPr/>
        </p:nvSpPr>
        <p:spPr>
          <a:xfrm rot="10800000">
            <a:off x="6365875" y="4315460"/>
            <a:ext cx="289560" cy="571500"/>
          </a:xfrm>
          <a:prstGeom prst="bentUp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953A4C75-0492-41C4-BF91-7BFEFEFBBC61}"/>
              </a:ext>
            </a:extLst>
          </p:cNvPr>
          <p:cNvSpPr/>
          <p:nvPr/>
        </p:nvSpPr>
        <p:spPr>
          <a:xfrm rot="10800000">
            <a:off x="5147310" y="5283200"/>
            <a:ext cx="289560" cy="571500"/>
          </a:xfrm>
          <a:prstGeom prst="bentUp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25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D41BC05-CF29-48D9-B173-8D96DB9A790F}"/>
              </a:ext>
            </a:extLst>
          </p:cNvPr>
          <p:cNvSpPr/>
          <p:nvPr/>
        </p:nvSpPr>
        <p:spPr>
          <a:xfrm>
            <a:off x="7411373" y="2198741"/>
            <a:ext cx="563880" cy="5486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98A3935-94A6-48F5-915C-71AD99E2C149}"/>
              </a:ext>
            </a:extLst>
          </p:cNvPr>
          <p:cNvSpPr/>
          <p:nvPr/>
        </p:nvSpPr>
        <p:spPr>
          <a:xfrm>
            <a:off x="7426613" y="3219821"/>
            <a:ext cx="556260" cy="5257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316BA3B-60CB-4ECD-88B7-557C6985ABF3}"/>
              </a:ext>
            </a:extLst>
          </p:cNvPr>
          <p:cNvSpPr/>
          <p:nvPr/>
        </p:nvSpPr>
        <p:spPr>
          <a:xfrm>
            <a:off x="7464713" y="4286621"/>
            <a:ext cx="541020" cy="5410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8FAABA-6FCD-4707-A24E-8A2B5EBCD70E}"/>
              </a:ext>
            </a:extLst>
          </p:cNvPr>
          <p:cNvSpPr/>
          <p:nvPr/>
        </p:nvSpPr>
        <p:spPr>
          <a:xfrm>
            <a:off x="3761393" y="1848221"/>
            <a:ext cx="1584960" cy="36957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GB" sz="1100" dirty="0"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GB" sz="1100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GB" sz="1100" dirty="0"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GB" sz="1100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GB" sz="1100" dirty="0"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GB" sz="1100" dirty="0"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GB" sz="1100" dirty="0"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Poor</a:t>
            </a: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Rich</a:t>
            </a: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Bribery</a:t>
            </a: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Vengeance</a:t>
            </a: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Others</a:t>
            </a:r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F5C2C42F-277C-44F6-849A-1475C19868FC}"/>
              </a:ext>
            </a:extLst>
          </p:cNvPr>
          <p:cNvCxnSpPr>
            <a:cxnSpLocks/>
          </p:cNvCxnSpPr>
          <p:nvPr/>
        </p:nvCxnSpPr>
        <p:spPr>
          <a:xfrm>
            <a:off x="4805333" y="2549261"/>
            <a:ext cx="2606040" cy="8991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2DDD232-2A7E-4BCF-823B-28C825CF8943}"/>
              </a:ext>
            </a:extLst>
          </p:cNvPr>
          <p:cNvCxnSpPr>
            <a:cxnSpLocks/>
          </p:cNvCxnSpPr>
          <p:nvPr/>
        </p:nvCxnSpPr>
        <p:spPr>
          <a:xfrm flipV="1">
            <a:off x="4812953" y="2434961"/>
            <a:ext cx="2590800" cy="647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42EADA4C-3593-49C3-A638-703158D0F256}"/>
              </a:ext>
            </a:extLst>
          </p:cNvPr>
          <p:cNvCxnSpPr>
            <a:cxnSpLocks/>
          </p:cNvCxnSpPr>
          <p:nvPr/>
        </p:nvCxnSpPr>
        <p:spPr>
          <a:xfrm flipV="1">
            <a:off x="4927253" y="3440801"/>
            <a:ext cx="2468880" cy="7924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A236C370-DFA4-4288-8A74-72485B430EE6}"/>
              </a:ext>
            </a:extLst>
          </p:cNvPr>
          <p:cNvCxnSpPr>
            <a:cxnSpLocks/>
          </p:cNvCxnSpPr>
          <p:nvPr/>
        </p:nvCxnSpPr>
        <p:spPr>
          <a:xfrm>
            <a:off x="4828193" y="3669401"/>
            <a:ext cx="2628900" cy="8610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774D4677-5D2E-4B27-89E7-D9775970338B}"/>
              </a:ext>
            </a:extLst>
          </p:cNvPr>
          <p:cNvCxnSpPr>
            <a:cxnSpLocks/>
          </p:cNvCxnSpPr>
          <p:nvPr/>
        </p:nvCxnSpPr>
        <p:spPr>
          <a:xfrm flipV="1">
            <a:off x="4835813" y="2434961"/>
            <a:ext cx="2552700" cy="23545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8001530-DC03-47B5-A040-C41870163514}"/>
              </a:ext>
            </a:extLst>
          </p:cNvPr>
          <p:cNvSpPr txBox="1"/>
          <p:nvPr/>
        </p:nvSpPr>
        <p:spPr>
          <a:xfrm>
            <a:off x="3241962" y="1001230"/>
            <a:ext cx="6142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/>
              <a:t>Fuzzy Cognitive Maps</a:t>
            </a:r>
            <a:r>
              <a:rPr lang="en-GB" dirty="0"/>
              <a:t> will be used for modelling of the samples.</a:t>
            </a:r>
          </a:p>
        </p:txBody>
      </p:sp>
    </p:spTree>
    <p:extLst>
      <p:ext uri="{BB962C8B-B14F-4D97-AF65-F5344CB8AC3E}">
        <p14:creationId xmlns:p14="http://schemas.microsoft.com/office/powerpoint/2010/main" val="367430836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287</Words>
  <Application>Microsoft Office PowerPoint</Application>
  <PresentationFormat>Widescreen</PresentationFormat>
  <Paragraphs>71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Bell MT</vt:lpstr>
      <vt:lpstr>Calibri</vt:lpstr>
      <vt:lpstr>Calibri Light</vt:lpstr>
      <vt:lpstr>Cambria Math</vt:lpstr>
      <vt:lpstr>Times New Roman</vt:lpstr>
      <vt:lpstr>Office Theme</vt:lpstr>
      <vt:lpstr>Medical Treatment Negligence Analysis</vt:lpstr>
      <vt:lpstr>PowerPoint Presentation</vt:lpstr>
      <vt:lpstr>PowerPoint Presentation</vt:lpstr>
      <vt:lpstr>PowerPoint Presentation</vt:lpstr>
      <vt:lpstr>Objectives</vt:lpstr>
      <vt:lpstr>Idea</vt:lpstr>
      <vt:lpstr>PowerPoint Presentation</vt:lpstr>
      <vt:lpstr>Methodology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Treatment Negligence Analysis</dc:title>
  <dc:creator>Abinash Satapathy</dc:creator>
  <cp:lastModifiedBy>Abinash Satapathy</cp:lastModifiedBy>
  <cp:revision>33</cp:revision>
  <dcterms:created xsi:type="dcterms:W3CDTF">2019-02-05T17:02:46Z</dcterms:created>
  <dcterms:modified xsi:type="dcterms:W3CDTF">2019-04-05T06:16:10Z</dcterms:modified>
</cp:coreProperties>
</file>