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b="0" baseline="0" cap="none" i="0" spc="0" strike="noStrike" sz="1200" u="none" kumimoji="0" normalizeH="0">
        <a:ln>
          <a:noFill/>
        </a:ln>
        <a:solidFill>
          <a:srgbClr val="4C4C4C"/>
        </a:solidFill>
        <a:effectLst/>
        <a:uFillTx/>
        <a:latin typeface="Source Sans Pro Bold"/>
        <a:ea typeface="Source Sans Pro Bold"/>
        <a:cs typeface="Source Sans Pro Bold"/>
        <a:sym typeface="Source Sans Pro Bold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70551"/>
              <a:satOff val="43858"/>
              <a:lumOff val="-2715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3022873"/>
              <a:satOff val="49793"/>
              <a:lumOff val="-38364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Source Sans Pro Bold"/>
          <a:ea typeface="Source Sans Pro Bold"/>
          <a:cs typeface="Source Sans Pro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Source Sans Pro Bold"/>
          <a:ea typeface="Source Sans Pro Bold"/>
          <a:cs typeface="Source Sans Pro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Source Sans Pro Bold"/>
          <a:ea typeface="Source Sans Pro Bold"/>
          <a:cs typeface="Source Sans Pro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1pPr>
    <a:lvl2pPr indent="2286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2pPr>
    <a:lvl3pPr indent="4572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3pPr>
    <a:lvl4pPr indent="6858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4pPr>
    <a:lvl5pPr indent="9144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5pPr>
    <a:lvl6pPr indent="11430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6pPr>
    <a:lvl7pPr indent="13716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7pPr>
    <a:lvl8pPr indent="16002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8pPr>
    <a:lvl9pPr indent="1828800" defTabSz="457200" latinLnBrk="0">
      <a:lnSpc>
        <a:spcPct val="125000"/>
      </a:lnSpc>
      <a:defRPr sz="2600">
        <a:latin typeface="+mn-lt"/>
        <a:ea typeface="+mn-ea"/>
        <a:cs typeface="+mn-cs"/>
        <a:sym typeface="Source Sans Pro Regular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/>
          <p:nvPr>
            <p:ph type="body" sz="quarter" idx="21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/>
          <p:nvPr>
            <p:ph type="body" sz="quarter" idx="22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6809359" y="10090546"/>
            <a:ext cx="337640" cy="401242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1pPr>
            <a:lvl2pPr marL="4898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2pPr>
            <a:lvl3pPr marL="8327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3pPr>
            <a:lvl4pPr marL="11756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4pPr>
            <a:lvl5pPr marL="1518557" indent="-146957">
              <a:defRPr>
                <a:latin typeface="Source Sans Pro Bold"/>
                <a:ea typeface="Source Sans Pro Bold"/>
                <a:cs typeface="Source Sans Pro Bold"/>
                <a:sym typeface="Source Sans Pro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idx="21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23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809359" y="10097368"/>
            <a:ext cx="337640" cy="4012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rgbClr val="585858"/>
          </a:solidFill>
          <a:uFillTx/>
          <a:latin typeface="+mn-lt"/>
          <a:ea typeface="+mn-ea"/>
          <a:cs typeface="+mn-cs"/>
          <a:sym typeface="Source Sans Pro Regular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1200" u="none">
          <a:solidFill>
            <a:srgbClr val="000000"/>
          </a:solidFill>
          <a:uFillTx/>
          <a:latin typeface="+mn-lt"/>
          <a:ea typeface="+mn-ea"/>
          <a:cs typeface="+mn-cs"/>
          <a:sym typeface="Source Sans Pro Regular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Source Sans Pro Extra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hyperlink" Target="http://stringr.tidyverse.org/" TargetMode="External"/><Relationship Id="rId6" Type="http://schemas.openxmlformats.org/officeDocument/2006/relationships/hyperlink" Target="https://twitter.com/LVaudor" TargetMode="External"/><Relationship Id="rId7" Type="http://schemas.openxmlformats.org/officeDocument/2006/relationships/hyperlink" Target="http://bit.ly/ISO639-1" TargetMode="External"/><Relationship Id="rId8" Type="http://schemas.openxmlformats.org/officeDocument/2006/relationships/image" Target="../media/image3.png"/><Relationship Id="rId9" Type="http://schemas.openxmlformats.org/officeDocument/2006/relationships/image" Target="../media/image1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hyperlink" Target="mailto:info@rstudio.com" TargetMode="External"/><Relationship Id="rId4" Type="http://schemas.openxmlformats.org/officeDocument/2006/relationships/hyperlink" Target="http://rstudio.com" TargetMode="External"/><Relationship Id="rId5" Type="http://schemas.openxmlformats.org/officeDocument/2006/relationships/hyperlink" Target="http://stringr.tidyverse.org/" TargetMode="External"/><Relationship Id="rId6" Type="http://schemas.openxmlformats.org/officeDocument/2006/relationships/hyperlink" Target="https://twitter.com/LVaudor" TargetMode="External"/><Relationship Id="rId7" Type="http://schemas.openxmlformats.org/officeDocument/2006/relationships/image" Target="../media/image3.png"/><Relationship Id="rId8" Type="http://schemas.openxmlformats.org/officeDocument/2006/relationships/image" Target="../media/image2.tif"/><Relationship Id="rId9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appl&lt;e&gt;…"/>
          <p:cNvSpPr txBox="1"/>
          <p:nvPr/>
        </p:nvSpPr>
        <p:spPr>
          <a:xfrm>
            <a:off x="9567705" y="8096327"/>
            <a:ext cx="990109" cy="4764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appl</a:t>
            </a:r>
            <a:r>
              <a:rPr>
                <a:solidFill>
                  <a:srgbClr val="EF86A9"/>
                </a:solidFill>
              </a:rPr>
              <a:t>&lt;e&gt;</a:t>
            </a:r>
            <a:endParaRPr>
              <a:solidFill>
                <a:srgbClr val="00999A"/>
              </a:solidFill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banana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pPr>
            <a:r>
              <a:t>p</a:t>
            </a:r>
            <a:r>
              <a:rPr>
                <a:solidFill>
                  <a:srgbClr val="EF86A9"/>
                </a:solidFill>
              </a:rPr>
              <a:t>&lt;e&gt;</a:t>
            </a:r>
            <a:r>
              <a:t>ar</a:t>
            </a:r>
          </a:p>
        </p:txBody>
      </p:sp>
      <p:grpSp>
        <p:nvGrpSpPr>
          <p:cNvPr id="146" name="Group"/>
          <p:cNvGrpSpPr/>
          <p:nvPr/>
        </p:nvGrpSpPr>
        <p:grpSpPr>
          <a:xfrm>
            <a:off x="8383487" y="-1013161"/>
            <a:ext cx="6157893" cy="3566662"/>
            <a:chOff x="0" y="51032"/>
            <a:chExt cx="6157891" cy="3566661"/>
          </a:xfrm>
        </p:grpSpPr>
        <p:grpSp>
          <p:nvGrpSpPr>
            <p:cNvPr id="144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29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F7CFCD"/>
              </a:solidFill>
              <a:ln w="3175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0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1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F7CFCD">
                  <a:alpha val="5030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2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3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4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5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6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7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8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39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40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41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42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43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sp>
          <p:nvSpPr>
            <p:cNvPr id="145" name="Rectangle"/>
            <p:cNvSpPr/>
            <p:nvPr/>
          </p:nvSpPr>
          <p:spPr>
            <a:xfrm>
              <a:off x="0" y="10507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549" t="11911" r="50450" b="8808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sp>
        <p:nvSpPr>
          <p:cNvPr id="147" name="Join and Split"/>
          <p:cNvSpPr txBox="1"/>
          <p:nvPr/>
        </p:nvSpPr>
        <p:spPr>
          <a:xfrm>
            <a:off x="4807514" y="5270499"/>
            <a:ext cx="186340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C85679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Join and Split</a:t>
            </a:r>
          </a:p>
        </p:txBody>
      </p:sp>
      <p:sp>
        <p:nvSpPr>
          <p:cNvPr id="148" name="str_c(..., sep = &quot;&quot;, collapse = NULL) Join multiple strings into a single string. str_c(letters, LETTERS)…"/>
          <p:cNvSpPr txBox="1"/>
          <p:nvPr/>
        </p:nvSpPr>
        <p:spPr>
          <a:xfrm>
            <a:off x="6045041" y="5789414"/>
            <a:ext cx="2971801" cy="4641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str_c(</a:t>
            </a:r>
            <a:r>
              <a:t>..., sep = "", collapse = NULL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Join multiple strings into a single string.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str_c(letters, LETTERS)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str_flatten(</a:t>
            </a:r>
            <a:r>
              <a:t>string, collapse = ""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Combines into a single string, separated by collapse.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str_flatten(fruit, ", ")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str_dup(</a:t>
            </a:r>
            <a:r>
              <a:t>string, times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Repeat strings times times. 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str_unique()</a:t>
            </a:r>
            <a:r>
              <a:t> to remove duplicates.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str_dup(fruit, times = 2)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str_split_fixed(</a:t>
            </a:r>
            <a:r>
              <a:t>string, </a:t>
            </a:r>
            <a:r>
              <a:rPr>
                <a:solidFill>
                  <a:schemeClr val="accent5">
                    <a:satOff val="-35908"/>
                    <a:lumOff val="-17895"/>
                  </a:schemeClr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pattern</a:t>
            </a:r>
            <a:r>
              <a:t>, n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Split a vector of strings into a matrix of substrings (splitting at occurrences of a pattern match). 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str_split()</a:t>
            </a:r>
            <a:r>
              <a:t> to return a list of substrings and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str_split_n()</a:t>
            </a:r>
            <a:r>
              <a:t> to return the nth substring.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str_split_fixed(sentences, " ", n=3)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str_glue(</a:t>
            </a:r>
            <a:r>
              <a:t>…, .sep = "", .envir = parent.frame()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Create a string from strings and {expressions} to evaluate.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str_glue("Pi is {pi}")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str_glue_data(</a:t>
            </a:r>
            <a:r>
              <a:t>.x, ..., .sep = "", .envir = parent.frame(), .na = "NA"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Use a data frame, list, or environment to create a string from strings and {expressions} to evaluate.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str_glue_data(mtcars, "{rownames(mtcars)} has {hp} hp")</a:t>
            </a:r>
          </a:p>
        </p:txBody>
      </p:sp>
      <p:grpSp>
        <p:nvGrpSpPr>
          <p:cNvPr id="162" name="Group"/>
          <p:cNvGrpSpPr/>
          <p:nvPr/>
        </p:nvGrpSpPr>
        <p:grpSpPr>
          <a:xfrm>
            <a:off x="4869200" y="8665940"/>
            <a:ext cx="860184" cy="496993"/>
            <a:chOff x="0" y="0"/>
            <a:chExt cx="860182" cy="496991"/>
          </a:xfrm>
        </p:grpSpPr>
        <p:sp>
          <p:nvSpPr>
            <p:cNvPr id="149" name="Rectangle"/>
            <p:cNvSpPr/>
            <p:nvPr/>
          </p:nvSpPr>
          <p:spPr>
            <a:xfrm>
              <a:off x="301683" y="376418"/>
              <a:ext cx="145753" cy="12057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150" name="{xx}"/>
            <p:cNvSpPr txBox="1"/>
            <p:nvPr/>
          </p:nvSpPr>
          <p:spPr>
            <a:xfrm>
              <a:off x="241300" y="0"/>
              <a:ext cx="274038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{xx}</a:t>
              </a:r>
            </a:p>
          </p:txBody>
        </p:sp>
        <p:sp>
          <p:nvSpPr>
            <p:cNvPr id="151" name="Rectangle"/>
            <p:cNvSpPr/>
            <p:nvPr/>
          </p:nvSpPr>
          <p:spPr>
            <a:xfrm>
              <a:off x="0" y="57784"/>
              <a:ext cx="158453" cy="1205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152" name="Rectangle"/>
            <p:cNvSpPr/>
            <p:nvPr/>
          </p:nvSpPr>
          <p:spPr>
            <a:xfrm>
              <a:off x="181123" y="57784"/>
              <a:ext cx="94954" cy="1205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153" name="Square"/>
            <p:cNvSpPr/>
            <p:nvPr/>
          </p:nvSpPr>
          <p:spPr>
            <a:xfrm>
              <a:off x="476547" y="57784"/>
              <a:ext cx="120353" cy="1205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154" name="Rectangle"/>
            <p:cNvSpPr/>
            <p:nvPr/>
          </p:nvSpPr>
          <p:spPr>
            <a:xfrm>
              <a:off x="790630" y="57784"/>
              <a:ext cx="69553" cy="1205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155" name="{yy}"/>
            <p:cNvSpPr txBox="1"/>
            <p:nvPr/>
          </p:nvSpPr>
          <p:spPr>
            <a:xfrm>
              <a:off x="558800" y="0"/>
              <a:ext cx="278305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570" tIns="54570" rIns="54570" bIns="54570" numCol="1" anchor="ctr">
              <a:spAutoFit/>
            </a:bodyPr>
            <a:lstStyle>
              <a:lvl1pPr>
                <a:defRPr sz="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{yy}</a:t>
              </a:r>
            </a:p>
          </p:txBody>
        </p:sp>
        <p:sp>
          <p:nvSpPr>
            <p:cNvPr id="156" name="Line"/>
            <p:cNvSpPr/>
            <p:nvPr/>
          </p:nvSpPr>
          <p:spPr>
            <a:xfrm>
              <a:off x="436247" y="212010"/>
              <a:ext cx="1" cy="13960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157" name="Rectangle"/>
            <p:cNvSpPr/>
            <p:nvPr/>
          </p:nvSpPr>
          <p:spPr>
            <a:xfrm>
              <a:off x="0" y="376418"/>
              <a:ext cx="158453" cy="1205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158" name="Rectangle"/>
            <p:cNvSpPr/>
            <p:nvPr/>
          </p:nvSpPr>
          <p:spPr>
            <a:xfrm>
              <a:off x="181123" y="376418"/>
              <a:ext cx="94954" cy="1205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159" name="Square"/>
            <p:cNvSpPr/>
            <p:nvPr/>
          </p:nvSpPr>
          <p:spPr>
            <a:xfrm>
              <a:off x="476547" y="376418"/>
              <a:ext cx="120353" cy="1205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160" name="Rectangle"/>
            <p:cNvSpPr/>
            <p:nvPr/>
          </p:nvSpPr>
          <p:spPr>
            <a:xfrm>
              <a:off x="790630" y="376418"/>
              <a:ext cx="69553" cy="1205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161" name="Rectangle"/>
            <p:cNvSpPr/>
            <p:nvPr/>
          </p:nvSpPr>
          <p:spPr>
            <a:xfrm>
              <a:off x="619033" y="376418"/>
              <a:ext cx="158453" cy="120574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grpSp>
        <p:nvGrpSpPr>
          <p:cNvPr id="174" name="Group"/>
          <p:cNvGrpSpPr/>
          <p:nvPr/>
        </p:nvGrpSpPr>
        <p:grpSpPr>
          <a:xfrm>
            <a:off x="4894600" y="5814814"/>
            <a:ext cx="838642" cy="501942"/>
            <a:chOff x="25400" y="25400"/>
            <a:chExt cx="838641" cy="501941"/>
          </a:xfrm>
        </p:grpSpPr>
        <p:grpSp>
          <p:nvGrpSpPr>
            <p:cNvPr id="167" name="Group"/>
            <p:cNvGrpSpPr/>
            <p:nvPr/>
          </p:nvGrpSpPr>
          <p:grpSpPr>
            <a:xfrm>
              <a:off x="597341" y="32041"/>
              <a:ext cx="266701" cy="495301"/>
              <a:chOff x="25400" y="25400"/>
              <a:chExt cx="266700" cy="495300"/>
            </a:xfrm>
          </p:grpSpPr>
          <p:sp>
            <p:nvSpPr>
              <p:cNvPr id="163" name="Rectangle"/>
              <p:cNvSpPr/>
              <p:nvPr/>
            </p:nvSpPr>
            <p:spPr>
              <a:xfrm>
                <a:off x="40792" y="29546"/>
                <a:ext cx="73036" cy="461025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chemeClr val="accent5">
                        <a:hueOff val="1261427"/>
                        <a:lumOff val="16825"/>
                      </a:schemeClr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64" name="Rectangle"/>
              <p:cNvSpPr/>
              <p:nvPr/>
            </p:nvSpPr>
            <p:spPr>
              <a:xfrm>
                <a:off x="110256" y="29546"/>
                <a:ext cx="73036" cy="461025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65" name="Rectangle"/>
              <p:cNvSpPr/>
              <p:nvPr/>
            </p:nvSpPr>
            <p:spPr>
              <a:xfrm>
                <a:off x="183458" y="29546"/>
                <a:ext cx="73037" cy="461025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166" name="Table"/>
              <p:cNvGraphicFramePr/>
              <p:nvPr/>
            </p:nvGraphicFramePr>
            <p:xfrm>
              <a:off x="25400" y="25400"/>
              <a:ext cx="266700" cy="495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54000"/>
                  </a:tblGrid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172" name="Group"/>
            <p:cNvGrpSpPr/>
            <p:nvPr/>
          </p:nvGrpSpPr>
          <p:grpSpPr>
            <a:xfrm>
              <a:off x="25400" y="25400"/>
              <a:ext cx="371464" cy="495300"/>
              <a:chOff x="25400" y="25400"/>
              <a:chExt cx="371463" cy="495300"/>
            </a:xfrm>
          </p:grpSpPr>
          <p:sp>
            <p:nvSpPr>
              <p:cNvPr id="168" name="Rectangle"/>
              <p:cNvSpPr/>
              <p:nvPr/>
            </p:nvSpPr>
            <p:spPr>
              <a:xfrm>
                <a:off x="35300" y="36187"/>
                <a:ext cx="73036" cy="461026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chemeClr val="accent5">
                        <a:hueOff val="1261427"/>
                        <a:lumOff val="16825"/>
                      </a:schemeClr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69" name="Rectangle"/>
              <p:cNvSpPr/>
              <p:nvPr/>
            </p:nvSpPr>
            <p:spPr>
              <a:xfrm>
                <a:off x="168264" y="36187"/>
                <a:ext cx="73036" cy="461026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70" name="Rectangle"/>
              <p:cNvSpPr/>
              <p:nvPr/>
            </p:nvSpPr>
            <p:spPr>
              <a:xfrm>
                <a:off x="304966" y="36187"/>
                <a:ext cx="73037" cy="461026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171" name="Table"/>
              <p:cNvGraphicFramePr/>
              <p:nvPr/>
            </p:nvGraphicFramePr>
            <p:xfrm>
              <a:off x="25400" y="25400"/>
              <a:ext cx="371464" cy="495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358763"/>
                  </a:tblGrid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173" name="Line"/>
            <p:cNvSpPr/>
            <p:nvPr/>
          </p:nvSpPr>
          <p:spPr>
            <a:xfrm>
              <a:off x="427485" y="26670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grpSp>
        <p:nvGrpSpPr>
          <p:cNvPr id="182" name="Group"/>
          <p:cNvGrpSpPr/>
          <p:nvPr/>
        </p:nvGrpSpPr>
        <p:grpSpPr>
          <a:xfrm>
            <a:off x="4894600" y="7042290"/>
            <a:ext cx="527878" cy="501942"/>
            <a:chOff x="25400" y="25400"/>
            <a:chExt cx="527876" cy="501941"/>
          </a:xfrm>
        </p:grpSpPr>
        <p:sp>
          <p:nvSpPr>
            <p:cNvPr id="175" name="Rectangle"/>
            <p:cNvSpPr/>
            <p:nvPr/>
          </p:nvSpPr>
          <p:spPr>
            <a:xfrm>
              <a:off x="371433" y="36187"/>
              <a:ext cx="73036" cy="461026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chemeClr val="accent5">
                      <a:hueOff val="1261427"/>
                      <a:lumOff val="16825"/>
                    </a:schemeClr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176" name="Rectangle"/>
            <p:cNvSpPr/>
            <p:nvPr/>
          </p:nvSpPr>
          <p:spPr>
            <a:xfrm>
              <a:off x="453597" y="36187"/>
              <a:ext cx="73036" cy="461026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aphicFrame>
          <p:nvGraphicFramePr>
            <p:cNvPr id="177" name="Table"/>
            <p:cNvGraphicFramePr/>
            <p:nvPr/>
          </p:nvGraphicFramePr>
          <p:xfrm>
            <a:off x="356041" y="32041"/>
            <a:ext cx="197236" cy="495301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84535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pSp>
          <p:nvGrpSpPr>
            <p:cNvPr id="180" name="Group"/>
            <p:cNvGrpSpPr/>
            <p:nvPr/>
          </p:nvGrpSpPr>
          <p:grpSpPr>
            <a:xfrm>
              <a:off x="25400" y="25400"/>
              <a:ext cx="152400" cy="495300"/>
              <a:chOff x="25400" y="25400"/>
              <a:chExt cx="152400" cy="495300"/>
            </a:xfrm>
          </p:grpSpPr>
          <p:sp>
            <p:nvSpPr>
              <p:cNvPr id="178" name="Rectangle"/>
              <p:cNvSpPr/>
              <p:nvPr/>
            </p:nvSpPr>
            <p:spPr>
              <a:xfrm>
                <a:off x="35300" y="36187"/>
                <a:ext cx="73036" cy="461026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chemeClr val="accent5">
                        <a:hueOff val="1261427"/>
                        <a:lumOff val="16825"/>
                      </a:schemeClr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179" name="Table"/>
              <p:cNvGraphicFramePr/>
              <p:nvPr/>
            </p:nvGraphicFramePr>
            <p:xfrm>
              <a:off x="25400" y="25400"/>
              <a:ext cx="152400" cy="495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39700"/>
                  </a:tblGrid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181" name="Line"/>
            <p:cNvSpPr/>
            <p:nvPr/>
          </p:nvSpPr>
          <p:spPr>
            <a:xfrm>
              <a:off x="173485" y="26670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grpSp>
        <p:nvGrpSpPr>
          <p:cNvPr id="205" name="Group"/>
          <p:cNvGrpSpPr/>
          <p:nvPr/>
        </p:nvGrpSpPr>
        <p:grpSpPr>
          <a:xfrm>
            <a:off x="4888250" y="7880250"/>
            <a:ext cx="1307360" cy="610729"/>
            <a:chOff x="19050" y="24271"/>
            <a:chExt cx="1307358" cy="610728"/>
          </a:xfrm>
        </p:grpSpPr>
        <p:grpSp>
          <p:nvGrpSpPr>
            <p:cNvPr id="192" name="Group"/>
            <p:cNvGrpSpPr/>
            <p:nvPr/>
          </p:nvGrpSpPr>
          <p:grpSpPr>
            <a:xfrm>
              <a:off x="19050" y="24711"/>
              <a:ext cx="232997" cy="496430"/>
              <a:chOff x="19050" y="24271"/>
              <a:chExt cx="232996" cy="496428"/>
            </a:xfrm>
          </p:grpSpPr>
          <p:sp>
            <p:nvSpPr>
              <p:cNvPr id="183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84" name="Rectangle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85" name="Rectangle"/>
              <p:cNvSpPr/>
              <p:nvPr/>
            </p:nvSpPr>
            <p:spPr>
              <a:xfrm>
                <a:off x="24216" y="258762"/>
                <a:ext cx="119068" cy="1270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86" name="Square"/>
              <p:cNvSpPr/>
              <p:nvPr/>
            </p:nvSpPr>
            <p:spPr>
              <a:xfrm>
                <a:off x="19050" y="382912"/>
                <a:ext cx="111534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87" name="Rectangle"/>
              <p:cNvSpPr/>
              <p:nvPr/>
            </p:nvSpPr>
            <p:spPr>
              <a:xfrm>
                <a:off x="188125" y="258762"/>
                <a:ext cx="44458" cy="1270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88" name="Rectangle"/>
              <p:cNvSpPr/>
              <p:nvPr/>
            </p:nvSpPr>
            <p:spPr>
              <a:xfrm>
                <a:off x="178205" y="382912"/>
                <a:ext cx="508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89" name="Rectangle"/>
              <p:cNvSpPr/>
              <p:nvPr/>
            </p:nvSpPr>
            <p:spPr>
              <a:xfrm>
                <a:off x="153203" y="27001"/>
                <a:ext cx="762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90" name="Rectangle"/>
              <p:cNvSpPr/>
              <p:nvPr/>
            </p:nvSpPr>
            <p:spPr>
              <a:xfrm>
                <a:off x="21044" y="147866"/>
                <a:ext cx="2159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191" name="Table"/>
              <p:cNvGraphicFramePr/>
              <p:nvPr/>
            </p:nvGraphicFramePr>
            <p:xfrm>
              <a:off x="25400" y="25400"/>
              <a:ext cx="226647" cy="495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13946"/>
                  </a:tblGrid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193" name="Line"/>
            <p:cNvSpPr/>
            <p:nvPr/>
          </p:nvSpPr>
          <p:spPr>
            <a:xfrm>
              <a:off x="286201" y="261296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204" name="Group"/>
            <p:cNvGrpSpPr/>
            <p:nvPr/>
          </p:nvGrpSpPr>
          <p:grpSpPr>
            <a:xfrm>
              <a:off x="451657" y="24271"/>
              <a:ext cx="874752" cy="610729"/>
              <a:chOff x="19050" y="24271"/>
              <a:chExt cx="874750" cy="610728"/>
            </a:xfrm>
          </p:grpSpPr>
          <p:sp>
            <p:nvSpPr>
              <p:cNvPr id="194" name="Rectangle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95" name="Rectangle"/>
              <p:cNvSpPr/>
              <p:nvPr/>
            </p:nvSpPr>
            <p:spPr>
              <a:xfrm>
                <a:off x="24216" y="258762"/>
                <a:ext cx="119068" cy="1270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96" name="Square"/>
              <p:cNvSpPr/>
              <p:nvPr/>
            </p:nvSpPr>
            <p:spPr>
              <a:xfrm>
                <a:off x="19050" y="382912"/>
                <a:ext cx="111534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197" name="Rectangle"/>
              <p:cNvSpPr/>
              <p:nvPr/>
            </p:nvSpPr>
            <p:spPr>
              <a:xfrm>
                <a:off x="21044" y="147866"/>
                <a:ext cx="203201" cy="1143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198" name="Table"/>
              <p:cNvGraphicFramePr/>
              <p:nvPr/>
            </p:nvGraphicFramePr>
            <p:xfrm>
              <a:off x="25400" y="25400"/>
              <a:ext cx="228794" cy="495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16093"/>
                  </a:tblGrid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  <p:grpSp>
            <p:nvGrpSpPr>
              <p:cNvPr id="203" name="Group"/>
              <p:cNvGrpSpPr/>
              <p:nvPr/>
            </p:nvGrpSpPr>
            <p:grpSpPr>
              <a:xfrm>
                <a:off x="242861" y="25400"/>
                <a:ext cx="650940" cy="609600"/>
                <a:chOff x="25400" y="25400"/>
                <a:chExt cx="650938" cy="609600"/>
              </a:xfrm>
            </p:grpSpPr>
            <p:sp>
              <p:nvSpPr>
                <p:cNvPr id="199" name="Rectangle"/>
                <p:cNvSpPr/>
                <p:nvPr/>
              </p:nvSpPr>
              <p:spPr>
                <a:xfrm>
                  <a:off x="35725" y="258762"/>
                  <a:ext cx="44458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sp>
              <p:nvSpPr>
                <p:cNvPr id="200" name="Rectangle"/>
                <p:cNvSpPr/>
                <p:nvPr/>
              </p:nvSpPr>
              <p:spPr>
                <a:xfrm>
                  <a:off x="35725" y="382912"/>
                  <a:ext cx="50801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sp>
              <p:nvSpPr>
                <p:cNvPr id="201" name="Rectangle"/>
                <p:cNvSpPr/>
                <p:nvPr/>
              </p:nvSpPr>
              <p:spPr>
                <a:xfrm>
                  <a:off x="35725" y="27001"/>
                  <a:ext cx="76201" cy="1143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sz="110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graphicFrame>
              <p:nvGraphicFramePr>
                <p:cNvPr id="202" name="Table"/>
                <p:cNvGraphicFramePr/>
                <p:nvPr/>
              </p:nvGraphicFramePr>
              <p:xfrm>
                <a:off x="25400" y="25400"/>
                <a:ext cx="650939" cy="609600"/>
              </p:xfrm>
              <a:graphic xmlns:a="http://schemas.openxmlformats.org/drawingml/2006/main">
                <a:graphicData uri="http://schemas.openxmlformats.org/drawingml/2006/table">
                  <a:tbl>
                    <a:tblPr firstCol="0" firstRow="0" lastCol="0" lastRow="0" bandCol="0" bandRow="0" rtl="0">
                      <a:tableStyleId>{33BA23B1-9221-436E-865A-0063620EA4FD}</a:tableStyleId>
                    </a:tblPr>
                    <a:tblGrid>
                      <a:gridCol w="150032"/>
                    </a:tblGrid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  <a:tr h="117475">
                      <a:tc>
                        <a:txBody>
                          <a:bodyPr/>
                          <a:lstStyle/>
                          <a:p>
                            <a:pPr algn="ctr" defTabSz="914400">
                              <a:spcBef>
                                <a:spcPts val="0"/>
                              </a:spcBef>
                              <a:defRPr sz="3600">
                                <a:sym typeface="Source Sans Pro Regular"/>
                              </a:defRPr>
                            </a:pPr>
                          </a:p>
                        </a:txBody>
                        <a:tcPr marL="50800" marR="50800" marT="50800" marB="50800" anchor="ctr" anchorCtr="0" horzOverflow="overflow">
                          <a:noFill/>
                        </a:tcPr>
                      </a:tc>
                    </a:tr>
                  </a:tbl>
                </a:graphicData>
              </a:graphic>
            </p:graphicFrame>
          </p:grpSp>
        </p:grpSp>
      </p:grpSp>
      <p:grpSp>
        <p:nvGrpSpPr>
          <p:cNvPr id="209" name="Group"/>
          <p:cNvGrpSpPr/>
          <p:nvPr/>
        </p:nvGrpSpPr>
        <p:grpSpPr>
          <a:xfrm>
            <a:off x="469499" y="8039923"/>
            <a:ext cx="552792" cy="428977"/>
            <a:chOff x="0" y="0"/>
            <a:chExt cx="552790" cy="428976"/>
          </a:xfrm>
        </p:grpSpPr>
        <p:sp>
          <p:nvSpPr>
            <p:cNvPr id="206" name="A STRING"/>
            <p:cNvSpPr txBox="1"/>
            <p:nvPr/>
          </p:nvSpPr>
          <p:spPr>
            <a:xfrm>
              <a:off x="10845" y="0"/>
              <a:ext cx="531100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207" name="a string"/>
            <p:cNvSpPr txBox="1"/>
            <p:nvPr/>
          </p:nvSpPr>
          <p:spPr>
            <a:xfrm>
              <a:off x="0" y="192835"/>
              <a:ext cx="552791" cy="236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208" name="Line"/>
            <p:cNvSpPr/>
            <p:nvPr/>
          </p:nvSpPr>
          <p:spPr>
            <a:xfrm>
              <a:off x="276395" y="173833"/>
              <a:ext cx="1" cy="10150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grpSp>
        <p:nvGrpSpPr>
          <p:cNvPr id="227" name="Group"/>
          <p:cNvGrpSpPr/>
          <p:nvPr/>
        </p:nvGrpSpPr>
        <p:grpSpPr>
          <a:xfrm>
            <a:off x="396395" y="7335089"/>
            <a:ext cx="675092" cy="533401"/>
            <a:chOff x="0" y="7073"/>
            <a:chExt cx="675091" cy="533400"/>
          </a:xfrm>
        </p:grpSpPr>
        <p:grpSp>
          <p:nvGrpSpPr>
            <p:cNvPr id="217" name="Group"/>
            <p:cNvGrpSpPr/>
            <p:nvPr/>
          </p:nvGrpSpPr>
          <p:grpSpPr>
            <a:xfrm>
              <a:off x="458007" y="24271"/>
              <a:ext cx="217085" cy="496429"/>
              <a:chOff x="24216" y="24271"/>
              <a:chExt cx="217083" cy="496428"/>
            </a:xfrm>
          </p:grpSpPr>
          <p:sp>
            <p:nvSpPr>
              <p:cNvPr id="210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11" name="Rectangle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12" name="Rectangle"/>
              <p:cNvSpPr/>
              <p:nvPr/>
            </p:nvSpPr>
            <p:spPr>
              <a:xfrm>
                <a:off x="24216" y="271462"/>
                <a:ext cx="825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13" name="Rectangle"/>
              <p:cNvSpPr/>
              <p:nvPr/>
            </p:nvSpPr>
            <p:spPr>
              <a:xfrm>
                <a:off x="51205" y="382912"/>
                <a:ext cx="92079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14" name="Rectangle"/>
              <p:cNvSpPr/>
              <p:nvPr/>
            </p:nvSpPr>
            <p:spPr>
              <a:xfrm>
                <a:off x="150025" y="271462"/>
                <a:ext cx="825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15" name="Rectangle"/>
              <p:cNvSpPr/>
              <p:nvPr/>
            </p:nvSpPr>
            <p:spPr>
              <a:xfrm>
                <a:off x="165505" y="382912"/>
                <a:ext cx="66679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216" name="Table"/>
              <p:cNvGraphicFramePr/>
              <p:nvPr/>
            </p:nvGraphicFramePr>
            <p:xfrm>
              <a:off x="25400" y="25400"/>
              <a:ext cx="215900" cy="495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3199"/>
                  </a:tblGrid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225" name="Group"/>
            <p:cNvGrpSpPr/>
            <p:nvPr/>
          </p:nvGrpSpPr>
          <p:grpSpPr>
            <a:xfrm>
              <a:off x="0" y="7073"/>
              <a:ext cx="279400" cy="533401"/>
              <a:chOff x="0" y="0"/>
              <a:chExt cx="279400" cy="533400"/>
            </a:xfrm>
          </p:grpSpPr>
          <p:sp>
            <p:nvSpPr>
              <p:cNvPr id="218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19" name="Rectangle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20" name="Rectangle"/>
              <p:cNvSpPr/>
              <p:nvPr/>
            </p:nvSpPr>
            <p:spPr>
              <a:xfrm>
                <a:off x="24216" y="258762"/>
                <a:ext cx="82558" cy="1270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21" name="Rectangle"/>
              <p:cNvSpPr/>
              <p:nvPr/>
            </p:nvSpPr>
            <p:spPr>
              <a:xfrm>
                <a:off x="51205" y="382912"/>
                <a:ext cx="920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22" name="Rectangle"/>
              <p:cNvSpPr/>
              <p:nvPr/>
            </p:nvSpPr>
            <p:spPr>
              <a:xfrm>
                <a:off x="150025" y="258762"/>
                <a:ext cx="82558" cy="1270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23" name="Rectangle"/>
              <p:cNvSpPr/>
              <p:nvPr/>
            </p:nvSpPr>
            <p:spPr>
              <a:xfrm>
                <a:off x="165505" y="382912"/>
                <a:ext cx="666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224" name="Table"/>
              <p:cNvGraphicFramePr/>
              <p:nvPr/>
            </p:nvGraphicFramePr>
            <p:xfrm>
              <a:off x="0" y="0"/>
              <a:ext cx="279400" cy="5334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15899"/>
                  </a:tblGrid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R w="38100">
                          <a:solidFill>
                            <a:srgbClr val="FFFFFF"/>
                          </a:solidFill>
                          <a:miter lim="400000"/>
                        </a:lnR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R w="38100">
                          <a:solidFill>
                            <a:srgbClr val="FFFFFF"/>
                          </a:solidFill>
                          <a:miter lim="400000"/>
                        </a:lnR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R w="38100">
                          <a:solidFill>
                            <a:srgbClr val="FFFFFF"/>
                          </a:solidFill>
                          <a:miter lim="400000"/>
                        </a:lnR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lnR w="38100">
                          <a:solidFill>
                            <a:srgbClr val="FFFFFF"/>
                          </a:solidFill>
                          <a:miter lim="400000"/>
                        </a:lnR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226" name="Line"/>
            <p:cNvSpPr/>
            <p:nvPr/>
          </p:nvSpPr>
          <p:spPr>
            <a:xfrm>
              <a:off x="286201" y="26793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sp>
        <p:nvSpPr>
          <p:cNvPr id="228" name="Mutate Strings"/>
          <p:cNvSpPr txBox="1"/>
          <p:nvPr/>
        </p:nvSpPr>
        <p:spPr>
          <a:xfrm>
            <a:off x="315766" y="5270499"/>
            <a:ext cx="194595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C85679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Mutate Strings</a:t>
            </a:r>
          </a:p>
        </p:txBody>
      </p:sp>
      <p:sp>
        <p:nvSpPr>
          <p:cNvPr id="229" name="str_sub() &lt;- value. Replace substrings by identifying the substrings with str_sub() and assigning into the results.  str_sub(fruit, 1, 3) &lt;- &quot;str&quot;…"/>
          <p:cNvSpPr txBox="1"/>
          <p:nvPr/>
        </p:nvSpPr>
        <p:spPr>
          <a:xfrm>
            <a:off x="1557078" y="5789414"/>
            <a:ext cx="2971801" cy="4354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str_sub()</a:t>
            </a:r>
            <a:r>
              <a:t>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&lt;-</a:t>
            </a:r>
            <a:r>
              <a:t> value. Replace substrings by identifying the substrings with str_sub() and assigning into the results.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str_sub(fruit, 1, 3) &lt;- "str"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str_replace(</a:t>
            </a:r>
            <a:r>
              <a:t>string, </a:t>
            </a:r>
            <a:r>
              <a:rPr>
                <a:solidFill>
                  <a:schemeClr val="accent5">
                    <a:satOff val="-35908"/>
                    <a:lumOff val="-17895"/>
                  </a:schemeClr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pattern</a:t>
            </a:r>
            <a:r>
              <a:t>, replacement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Replace the first matched pattern in each string. 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str_remove()</a:t>
            </a:r>
            <a:r>
              <a:t>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str_replace(fruit, "p", "-")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str_replace_all(</a:t>
            </a:r>
            <a:r>
              <a:t>string, </a:t>
            </a:r>
            <a:r>
              <a:rPr>
                <a:solidFill>
                  <a:schemeClr val="accent5">
                    <a:satOff val="-35908"/>
                    <a:lumOff val="-17895"/>
                  </a:schemeClr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pattern</a:t>
            </a:r>
            <a:r>
              <a:t>, replacement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Replace all matched patterns in each string. 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str_remove_all()</a:t>
            </a:r>
            <a:r>
              <a:t>. </a:t>
            </a:r>
            <a:br/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str_replace_all(fruit, "p", "-")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str_to_lower(</a:t>
            </a:r>
            <a:r>
              <a:t>string, locale = "en"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baseline="31999"/>
              <a:t>1</a:t>
            </a:r>
            <a:r>
              <a:t> </a:t>
            </a:r>
            <a:br/>
            <a:r>
              <a:t>Convert strings to lower case.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str_to_lower(sentences)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str_to_upper(</a:t>
            </a:r>
            <a:r>
              <a:t>string, locale = "en"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baseline="31999"/>
              <a:t>1</a:t>
            </a:r>
            <a:r>
              <a:t> </a:t>
            </a:r>
            <a:br/>
            <a:r>
              <a:t>Convert strings to upper case.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str_to_upper(sentences)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str_to_title(</a:t>
            </a:r>
            <a:r>
              <a:t>string, locale = "en"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baseline="31999"/>
              <a:t>1</a:t>
            </a:r>
            <a:r>
              <a:t> Convert strings to title case. 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str_to_sentence()</a:t>
            </a:r>
            <a:r>
              <a:t>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str_to_title(sentences)</a:t>
            </a:r>
          </a:p>
        </p:txBody>
      </p:sp>
      <p:grpSp>
        <p:nvGrpSpPr>
          <p:cNvPr id="239" name="Group"/>
          <p:cNvGrpSpPr/>
          <p:nvPr/>
        </p:nvGrpSpPr>
        <p:grpSpPr>
          <a:xfrm>
            <a:off x="420612" y="5812902"/>
            <a:ext cx="1103414" cy="612926"/>
            <a:chOff x="24216" y="23487"/>
            <a:chExt cx="1103413" cy="612925"/>
          </a:xfrm>
        </p:grpSpPr>
        <p:grpSp>
          <p:nvGrpSpPr>
            <p:cNvPr id="233" name="Group"/>
            <p:cNvGrpSpPr/>
            <p:nvPr/>
          </p:nvGrpSpPr>
          <p:grpSpPr>
            <a:xfrm>
              <a:off x="475507" y="23487"/>
              <a:ext cx="652123" cy="611513"/>
              <a:chOff x="24216" y="23487"/>
              <a:chExt cx="652122" cy="611512"/>
            </a:xfrm>
          </p:grpSpPr>
          <p:sp>
            <p:nvSpPr>
              <p:cNvPr id="230" name="Rectangle"/>
              <p:cNvSpPr/>
              <p:nvPr/>
            </p:nvSpPr>
            <p:spPr>
              <a:xfrm>
                <a:off x="24216" y="27001"/>
                <a:ext cx="1905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31" name="Rectangle"/>
              <p:cNvSpPr/>
              <p:nvPr/>
            </p:nvSpPr>
            <p:spPr>
              <a:xfrm>
                <a:off x="70248" y="23487"/>
                <a:ext cx="73037" cy="473726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232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237" name="Group"/>
            <p:cNvGrpSpPr/>
            <p:nvPr/>
          </p:nvGrpSpPr>
          <p:grpSpPr>
            <a:xfrm>
              <a:off x="24216" y="24900"/>
              <a:ext cx="652123" cy="611514"/>
              <a:chOff x="24216" y="23487"/>
              <a:chExt cx="652122" cy="611512"/>
            </a:xfrm>
          </p:grpSpPr>
          <p:sp>
            <p:nvSpPr>
              <p:cNvPr id="234" name="Rectangle"/>
              <p:cNvSpPr/>
              <p:nvPr/>
            </p:nvSpPr>
            <p:spPr>
              <a:xfrm>
                <a:off x="24216" y="27001"/>
                <a:ext cx="1905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35" name="Rectangle"/>
              <p:cNvSpPr/>
              <p:nvPr/>
            </p:nvSpPr>
            <p:spPr>
              <a:xfrm>
                <a:off x="70248" y="23487"/>
                <a:ext cx="73037" cy="473726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236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238" name="Line"/>
            <p:cNvSpPr/>
            <p:nvPr/>
          </p:nvSpPr>
          <p:spPr>
            <a:xfrm>
              <a:off x="286151" y="255384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grpSp>
        <p:nvGrpSpPr>
          <p:cNvPr id="257" name="Group"/>
          <p:cNvGrpSpPr/>
          <p:nvPr/>
        </p:nvGrpSpPr>
        <p:grpSpPr>
          <a:xfrm>
            <a:off x="420612" y="6584746"/>
            <a:ext cx="650875" cy="503503"/>
            <a:chOff x="24216" y="24271"/>
            <a:chExt cx="650874" cy="503502"/>
          </a:xfrm>
        </p:grpSpPr>
        <p:grpSp>
          <p:nvGrpSpPr>
            <p:cNvPr id="247" name="Group"/>
            <p:cNvGrpSpPr/>
            <p:nvPr/>
          </p:nvGrpSpPr>
          <p:grpSpPr>
            <a:xfrm>
              <a:off x="458007" y="24271"/>
              <a:ext cx="217085" cy="496429"/>
              <a:chOff x="24216" y="24271"/>
              <a:chExt cx="217083" cy="496428"/>
            </a:xfrm>
          </p:grpSpPr>
          <p:sp>
            <p:nvSpPr>
              <p:cNvPr id="240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41" name="Rectangle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42" name="Rectangle"/>
              <p:cNvSpPr/>
              <p:nvPr/>
            </p:nvSpPr>
            <p:spPr>
              <a:xfrm>
                <a:off x="24216" y="271462"/>
                <a:ext cx="825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43" name="Rectangle"/>
              <p:cNvSpPr/>
              <p:nvPr/>
            </p:nvSpPr>
            <p:spPr>
              <a:xfrm>
                <a:off x="51205" y="382912"/>
                <a:ext cx="92079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44" name="Rectangle"/>
              <p:cNvSpPr/>
              <p:nvPr/>
            </p:nvSpPr>
            <p:spPr>
              <a:xfrm>
                <a:off x="150025" y="271462"/>
                <a:ext cx="82558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45" name="Rectangle"/>
              <p:cNvSpPr/>
              <p:nvPr/>
            </p:nvSpPr>
            <p:spPr>
              <a:xfrm>
                <a:off x="165505" y="382912"/>
                <a:ext cx="666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246" name="Table"/>
              <p:cNvGraphicFramePr/>
              <p:nvPr/>
            </p:nvGraphicFramePr>
            <p:xfrm>
              <a:off x="25400" y="25400"/>
              <a:ext cx="215900" cy="495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3199"/>
                  </a:tblGrid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255" name="Group"/>
            <p:cNvGrpSpPr/>
            <p:nvPr/>
          </p:nvGrpSpPr>
          <p:grpSpPr>
            <a:xfrm>
              <a:off x="24216" y="31345"/>
              <a:ext cx="217084" cy="496429"/>
              <a:chOff x="24216" y="24271"/>
              <a:chExt cx="217083" cy="496428"/>
            </a:xfrm>
          </p:grpSpPr>
          <p:sp>
            <p:nvSpPr>
              <p:cNvPr id="248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49" name="Rectangle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50" name="Rectangle"/>
              <p:cNvSpPr/>
              <p:nvPr/>
            </p:nvSpPr>
            <p:spPr>
              <a:xfrm>
                <a:off x="24216" y="258762"/>
                <a:ext cx="82558" cy="1270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51" name="Rectangle"/>
              <p:cNvSpPr/>
              <p:nvPr/>
            </p:nvSpPr>
            <p:spPr>
              <a:xfrm>
                <a:off x="51205" y="382912"/>
                <a:ext cx="920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52" name="Rectangle"/>
              <p:cNvSpPr/>
              <p:nvPr/>
            </p:nvSpPr>
            <p:spPr>
              <a:xfrm>
                <a:off x="150025" y="258762"/>
                <a:ext cx="82558" cy="1270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53" name="Rectangle"/>
              <p:cNvSpPr/>
              <p:nvPr/>
            </p:nvSpPr>
            <p:spPr>
              <a:xfrm>
                <a:off x="165505" y="382912"/>
                <a:ext cx="666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254" name="Table"/>
              <p:cNvGraphicFramePr/>
              <p:nvPr/>
            </p:nvGraphicFramePr>
            <p:xfrm>
              <a:off x="25400" y="25400"/>
              <a:ext cx="215900" cy="4953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3199"/>
                  </a:tblGrid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20650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256" name="Line"/>
            <p:cNvSpPr/>
            <p:nvPr/>
          </p:nvSpPr>
          <p:spPr>
            <a:xfrm>
              <a:off x="286201" y="267930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grpSp>
        <p:nvGrpSpPr>
          <p:cNvPr id="261" name="Group"/>
          <p:cNvGrpSpPr/>
          <p:nvPr/>
        </p:nvGrpSpPr>
        <p:grpSpPr>
          <a:xfrm>
            <a:off x="469499" y="9368712"/>
            <a:ext cx="552792" cy="192837"/>
            <a:chOff x="0" y="118070"/>
            <a:chExt cx="552790" cy="192835"/>
          </a:xfrm>
        </p:grpSpPr>
        <p:sp>
          <p:nvSpPr>
            <p:cNvPr id="258" name="a string"/>
            <p:cNvSpPr/>
            <p:nvPr/>
          </p:nvSpPr>
          <p:spPr>
            <a:xfrm>
              <a:off x="63151" y="118070"/>
              <a:ext cx="42648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259" name="A String"/>
            <p:cNvSpPr/>
            <p:nvPr/>
          </p:nvSpPr>
          <p:spPr>
            <a:xfrm>
              <a:off x="0" y="310905"/>
              <a:ext cx="552791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260" name="Line"/>
            <p:cNvSpPr/>
            <p:nvPr/>
          </p:nvSpPr>
          <p:spPr>
            <a:xfrm>
              <a:off x="276395" y="173833"/>
              <a:ext cx="1" cy="10150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sp>
        <p:nvSpPr>
          <p:cNvPr id="262" name="str_conv(string, encoding) Override the encoding of a string. str_conv(fruit,&quot;ISO-8859-1&quot;)…"/>
          <p:cNvSpPr txBox="1"/>
          <p:nvPr/>
        </p:nvSpPr>
        <p:spPr>
          <a:xfrm>
            <a:off x="10689298" y="7640880"/>
            <a:ext cx="2971801" cy="24088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str_conv(</a:t>
            </a:r>
            <a:r>
              <a:t>string, encoding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Override the encoding of a string.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str_conv(</a:t>
            </a:r>
            <a:r>
              <a:rPr sz="1150"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fruit,"ISO-8859-1"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str_view_all(</a:t>
            </a:r>
            <a:r>
              <a:t>string, </a:t>
            </a:r>
            <a:r>
              <a:rPr>
                <a:solidFill>
                  <a:schemeClr val="accent5">
                    <a:satOff val="-35908"/>
                    <a:lumOff val="-17895"/>
                  </a:schemeClr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pattern</a:t>
            </a:r>
            <a:r>
              <a:t>, match = NA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</a:t>
            </a:r>
            <a:br/>
            <a:r>
              <a:t>View HTML rendering of all regex matches. 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str_view()</a:t>
            </a:r>
            <a:r>
              <a:t> to see only the first match.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str_view_all(sentences, "[aeiou]")</a:t>
            </a:r>
            <a:endParaRPr>
              <a:latin typeface="Source Sans Pro ExtraLight"/>
              <a:ea typeface="Source Sans Pro ExtraLight"/>
              <a:cs typeface="Source Sans Pro ExtraLight"/>
              <a:sym typeface="Source Sans Pro ExtraLight"/>
            </a:endParaRP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</a:defRPr>
            </a:pPr>
            <a:r>
              <a:t>str_equal(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x, y, locale = "en", ignore_case = FALSE, ...</a:t>
            </a:r>
            <a:r>
              <a:t>)</a:t>
            </a:r>
            <a:r>
              <a:rPr baseline="31999">
                <a:latin typeface="+mn-lt"/>
                <a:ea typeface="+mn-ea"/>
                <a:cs typeface="+mn-cs"/>
                <a:sym typeface="Source Sans Pro Regular"/>
              </a:rPr>
              <a:t>1</a:t>
            </a:r>
            <a:r>
              <a:t> 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Determine if two strings are equivalent.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str_equal(c("a", "b"), c("a", "c"))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str_wrap(</a:t>
            </a:r>
            <a:r>
              <a:t>string, width = 80, indent = 0, </a:t>
            </a:r>
            <a:br/>
            <a:r>
              <a:t>exdent = 0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Wrap strings into nicely formatted paragraphs.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str_wrap(sentences, 20)</a:t>
            </a:r>
          </a:p>
        </p:txBody>
      </p:sp>
      <p:sp>
        <p:nvSpPr>
          <p:cNvPr id="263" name="RStudio® is a trademark of RStudio, PBC  •  CC BY SA  RStudio  •  info@rstudio.com  •  844-448-1212  •  rstudio.com  •  Learn more at stringr.tidyverse.org  •  Diagrams from @LVaudor on Twitter  •  stringr  1.4.0+  •  Updated:  2021-07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RStudio® is a trademark of RStudio, PBC  •  </a:t>
            </a:r>
            <a:r>
              <a:rPr>
                <a:hlinkClick r:id="rId2" invalidUrl="" action="" tgtFrame="" tooltip="" history="1" highlightClick="0" endSnd="0"/>
              </a:rPr>
              <a:t>CC BY SA</a:t>
            </a:r>
            <a:r>
              <a:t>  RStudio  •  </a:t>
            </a:r>
            <a:r>
              <a:rPr>
                <a:hlinkClick r:id="rId3" invalidUrl="" action="" tgtFrame="" tooltip="" history="1" highlightClick="0" endSnd="0"/>
              </a:rPr>
              <a:t>info@rstudio.com</a:t>
            </a:r>
            <a:r>
              <a:t>  •  844-448-1212  •  </a:t>
            </a:r>
            <a:r>
              <a:rPr>
                <a:hlinkClick r:id="rId4" invalidUrl="" action="" tgtFrame="" tooltip="" history="1" highlightClick="0" endSnd="0"/>
              </a:rPr>
              <a:t>rstudio.com</a:t>
            </a:r>
            <a:r>
              <a:t>  •  Learn more at </a:t>
            </a:r>
            <a:r>
              <a:rPr u="sng">
                <a:latin typeface="Source Sans Pro Bold"/>
                <a:ea typeface="Source Sans Pro Bold"/>
                <a:cs typeface="Source Sans Pro Bold"/>
                <a:sym typeface="Source Sans Pro Bold"/>
                <a:hlinkClick r:id="rId5" invalidUrl="" action="" tgtFrame="" tooltip="" history="1" highlightClick="0" endSnd="0"/>
              </a:rPr>
              <a:t>stringr.tidyverse.org</a:t>
            </a:r>
            <a:r>
              <a:t>  •  Diagrams from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  <a:hlinkClick r:id="rId6" invalidUrl="" action="" tgtFrame="" tooltip="" history="1" highlightClick="0" endSnd="0"/>
              </a:rPr>
              <a:t>@LVaudor</a:t>
            </a:r>
            <a:r>
              <a:t> on Twitter  •  stringr  1.4.0+  •  Updated:  2021-07</a:t>
            </a:r>
          </a:p>
        </p:txBody>
      </p:sp>
      <p:sp>
        <p:nvSpPr>
          <p:cNvPr id="264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65" name="Line"/>
          <p:cNvSpPr/>
          <p:nvPr/>
        </p:nvSpPr>
        <p:spPr>
          <a:xfrm flipV="1">
            <a:off x="9437238" y="1530349"/>
            <a:ext cx="2833122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66" name="String manipulation with stringr : : CHEAT SHEET"/>
          <p:cNvSpPr txBox="1"/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pPr defTabSz="578358">
              <a:defRPr sz="4752">
                <a:solidFill>
                  <a:srgbClr val="424242"/>
                </a:solidFill>
              </a:defRPr>
            </a:pPr>
            <a:r>
              <a:rPr>
                <a:latin typeface="Source Sans Pro Light"/>
                <a:ea typeface="Source Sans Pro Light"/>
                <a:cs typeface="Source Sans Pro Light"/>
                <a:sym typeface="Source Sans Pro Light"/>
              </a:rPr>
              <a:t>String manipulation with stringr : : </a:t>
            </a:r>
            <a:r>
              <a:rPr sz="3267">
                <a:latin typeface="Source Sans Pro Bold"/>
                <a:ea typeface="Source Sans Pro Bold"/>
                <a:cs typeface="Source Sans Pro Bold"/>
                <a:sym typeface="Source Sans Pro Bold"/>
              </a:rPr>
              <a:t>CHEAT SHEET</a:t>
            </a:r>
            <a:r>
              <a:t> </a:t>
            </a:r>
          </a:p>
        </p:txBody>
      </p:sp>
      <p:sp>
        <p:nvSpPr>
          <p:cNvPr id="267" name="Detect Matches"/>
          <p:cNvSpPr txBox="1"/>
          <p:nvPr/>
        </p:nvSpPr>
        <p:spPr>
          <a:xfrm>
            <a:off x="315766" y="1485899"/>
            <a:ext cx="2057719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C85679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Detect Matches</a:t>
            </a:r>
          </a:p>
        </p:txBody>
      </p:sp>
      <p:sp>
        <p:nvSpPr>
          <p:cNvPr id="268" name="Line"/>
          <p:cNvSpPr/>
          <p:nvPr/>
        </p:nvSpPr>
        <p:spPr>
          <a:xfrm>
            <a:off x="315766" y="1530350"/>
            <a:ext cx="4203892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69" name="str_detect(string, pattern, negate = FALSE) Detect the presence of a pattern match in a string. Also str_like(). str_detect(fruit, &quot;a&quot;)…"/>
          <p:cNvSpPr txBox="1"/>
          <p:nvPr/>
        </p:nvSpPr>
        <p:spPr>
          <a:xfrm>
            <a:off x="1557078" y="1998116"/>
            <a:ext cx="2971801" cy="31955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str_detect(</a:t>
            </a:r>
            <a:r>
              <a:t>string, </a:t>
            </a:r>
            <a:r>
              <a:rPr>
                <a:solidFill>
                  <a:schemeClr val="accent5">
                    <a:satOff val="-35908"/>
                    <a:lumOff val="-17895"/>
                  </a:schemeClr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pattern</a:t>
            </a:r>
            <a:r>
              <a:t>, negate = FALSE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Detect the presence of a pattern match in a string. 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str_like()</a:t>
            </a:r>
            <a:r>
              <a:t>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str_detect(fruit, "a")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</a:defRPr>
            </a:pPr>
            <a:r>
              <a:t>str_starts(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string, </a:t>
            </a:r>
            <a:r>
              <a:rPr>
                <a:solidFill>
                  <a:schemeClr val="accent5">
                    <a:satOff val="-35908"/>
                    <a:lumOff val="-17895"/>
                  </a:schemeClr>
                </a:solidFill>
              </a:rPr>
              <a:t>pattern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, negate = FALSE</a:t>
            </a:r>
            <a:r>
              <a:t>) 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Detect the presence of a pattern match at </a:t>
            </a:r>
            <a:br>
              <a:rPr>
                <a:latin typeface="+mn-lt"/>
                <a:ea typeface="+mn-ea"/>
                <a:cs typeface="+mn-cs"/>
                <a:sym typeface="Source Sans Pro Regular"/>
              </a:rPr>
            </a:br>
            <a:r>
              <a:rPr>
                <a:latin typeface="+mn-lt"/>
                <a:ea typeface="+mn-ea"/>
                <a:cs typeface="+mn-cs"/>
                <a:sym typeface="Source Sans Pro Regular"/>
              </a:rPr>
              <a:t>the beginning of a string. Also </a:t>
            </a:r>
            <a:r>
              <a:t>str_ends()</a:t>
            </a:r>
            <a:r>
              <a:rPr>
                <a:latin typeface="+mn-lt"/>
                <a:ea typeface="+mn-ea"/>
                <a:cs typeface="+mn-cs"/>
                <a:sym typeface="Source Sans Pro Regular"/>
              </a:rPr>
              <a:t>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str_starts(fruit, "a")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str_which(</a:t>
            </a:r>
            <a:r>
              <a:t>string, </a:t>
            </a:r>
            <a:r>
              <a:rPr>
                <a:solidFill>
                  <a:schemeClr val="accent5">
                    <a:satOff val="-35908"/>
                    <a:lumOff val="-17895"/>
                  </a:schemeClr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pattern</a:t>
            </a:r>
            <a:r>
              <a:t>, negate = FALSE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Find the indexes of strings that contain </a:t>
            </a:r>
            <a:br/>
            <a:r>
              <a:t>a pattern match.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str_which(fruit, "a")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str_locate(</a:t>
            </a:r>
            <a:r>
              <a:t>string, </a:t>
            </a:r>
            <a:r>
              <a:rPr>
                <a:solidFill>
                  <a:schemeClr val="accent5">
                    <a:satOff val="-35908"/>
                    <a:lumOff val="-17895"/>
                  </a:schemeClr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pattern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Locate the positions of pattern matches in a string. </a:t>
            </a:r>
            <a:br/>
            <a:r>
              <a:t>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str_locate_all()</a:t>
            </a:r>
            <a:r>
              <a:t>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str_locate(fruit, "a")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str_count(</a:t>
            </a:r>
            <a:r>
              <a:t>string, </a:t>
            </a:r>
            <a:r>
              <a:rPr>
                <a:solidFill>
                  <a:schemeClr val="accent5">
                    <a:satOff val="-35908"/>
                    <a:lumOff val="-17895"/>
                  </a:schemeClr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pattern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Count the number of matches in a string.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str_count(fruit, "a")</a:t>
            </a:r>
          </a:p>
        </p:txBody>
      </p:sp>
      <p:sp>
        <p:nvSpPr>
          <p:cNvPr id="270" name="Manage Lengths"/>
          <p:cNvSpPr txBox="1"/>
          <p:nvPr/>
        </p:nvSpPr>
        <p:spPr>
          <a:xfrm>
            <a:off x="9437238" y="1485899"/>
            <a:ext cx="21939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C85679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Manage Lengths</a:t>
            </a:r>
          </a:p>
        </p:txBody>
      </p:sp>
      <p:sp>
        <p:nvSpPr>
          <p:cNvPr id="271" name="Line"/>
          <p:cNvSpPr/>
          <p:nvPr/>
        </p:nvSpPr>
        <p:spPr>
          <a:xfrm>
            <a:off x="315766" y="5321300"/>
            <a:ext cx="4203892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272" name="Line"/>
          <p:cNvSpPr/>
          <p:nvPr/>
        </p:nvSpPr>
        <p:spPr>
          <a:xfrm flipV="1">
            <a:off x="9437238" y="7261263"/>
            <a:ext cx="4242822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grpSp>
        <p:nvGrpSpPr>
          <p:cNvPr id="280" name="Group"/>
          <p:cNvGrpSpPr/>
          <p:nvPr/>
        </p:nvGrpSpPr>
        <p:grpSpPr>
          <a:xfrm>
            <a:off x="396395" y="2009799"/>
            <a:ext cx="1131549" cy="635001"/>
            <a:chOff x="0" y="0"/>
            <a:chExt cx="1131547" cy="635000"/>
          </a:xfrm>
        </p:grpSpPr>
        <p:graphicFrame>
          <p:nvGraphicFramePr>
            <p:cNvPr id="273" name="Table"/>
            <p:cNvGraphicFramePr/>
            <p:nvPr/>
          </p:nvGraphicFramePr>
          <p:xfrm>
            <a:off x="480608" y="25400"/>
            <a:ext cx="650940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135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</a:rPr>
                          <a:t>FALSE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pSp>
          <p:nvGrpSpPr>
            <p:cNvPr id="278" name="Group"/>
            <p:cNvGrpSpPr/>
            <p:nvPr/>
          </p:nvGrpSpPr>
          <p:grpSpPr>
            <a:xfrm>
              <a:off x="0" y="0"/>
              <a:ext cx="254000" cy="520700"/>
              <a:chOff x="0" y="0"/>
              <a:chExt cx="254000" cy="520700"/>
            </a:xfrm>
          </p:grpSpPr>
          <p:graphicFrame>
            <p:nvGraphicFramePr>
              <p:cNvPr id="274" name="Table"/>
              <p:cNvGraphicFramePr/>
              <p:nvPr/>
            </p:nvGraphicFramePr>
            <p:xfrm>
              <a:off x="0" y="0"/>
              <a:ext cx="254000" cy="5207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75" name="Rectangle"/>
              <p:cNvSpPr/>
              <p:nvPr/>
            </p:nvSpPr>
            <p:spPr>
              <a:xfrm>
                <a:off x="30566" y="3175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76" name="Rectangle"/>
              <p:cNvSpPr/>
              <p:nvPr/>
            </p:nvSpPr>
            <p:spPr>
              <a:xfrm>
                <a:off x="87716" y="15240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77" name="Rectangle"/>
              <p:cNvSpPr/>
              <p:nvPr/>
            </p:nvSpPr>
            <p:spPr>
              <a:xfrm>
                <a:off x="62316" y="384175"/>
                <a:ext cx="508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sp>
          <p:nvSpPr>
            <p:cNvPr id="279" name="Line"/>
            <p:cNvSpPr/>
            <p:nvPr/>
          </p:nvSpPr>
          <p:spPr>
            <a:xfrm>
              <a:off x="2873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grpSp>
        <p:nvGrpSpPr>
          <p:cNvPr id="288" name="Group"/>
          <p:cNvGrpSpPr/>
          <p:nvPr/>
        </p:nvGrpSpPr>
        <p:grpSpPr>
          <a:xfrm>
            <a:off x="396395" y="3375285"/>
            <a:ext cx="1149415" cy="635001"/>
            <a:chOff x="0" y="0"/>
            <a:chExt cx="1149413" cy="635000"/>
          </a:xfrm>
        </p:grpSpPr>
        <p:grpSp>
          <p:nvGrpSpPr>
            <p:cNvPr id="285" name="Group"/>
            <p:cNvGrpSpPr/>
            <p:nvPr/>
          </p:nvGrpSpPr>
          <p:grpSpPr>
            <a:xfrm>
              <a:off x="0" y="0"/>
              <a:ext cx="254000" cy="520700"/>
              <a:chOff x="0" y="0"/>
              <a:chExt cx="254000" cy="520700"/>
            </a:xfrm>
          </p:grpSpPr>
          <p:graphicFrame>
            <p:nvGraphicFramePr>
              <p:cNvPr id="281" name="Table"/>
              <p:cNvGraphicFramePr/>
              <p:nvPr/>
            </p:nvGraphicFramePr>
            <p:xfrm>
              <a:off x="0" y="0"/>
              <a:ext cx="254000" cy="5207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82" name="Rectangle"/>
              <p:cNvSpPr/>
              <p:nvPr/>
            </p:nvSpPr>
            <p:spPr>
              <a:xfrm>
                <a:off x="30566" y="3175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83" name="Rectangle"/>
              <p:cNvSpPr/>
              <p:nvPr/>
            </p:nvSpPr>
            <p:spPr>
              <a:xfrm>
                <a:off x="87716" y="15240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84" name="Rectangle"/>
              <p:cNvSpPr/>
              <p:nvPr/>
            </p:nvSpPr>
            <p:spPr>
              <a:xfrm>
                <a:off x="62316" y="384175"/>
                <a:ext cx="508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graphicFrame>
          <p:nvGraphicFramePr>
            <p:cNvPr id="286" name="Table"/>
            <p:cNvGraphicFramePr/>
            <p:nvPr/>
          </p:nvGraphicFramePr>
          <p:xfrm>
            <a:off x="498474" y="25400"/>
            <a:ext cx="650940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627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</a:rPr>
                          <a:t>4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700"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sp>
          <p:nvSpPr>
            <p:cNvPr id="287" name="Line"/>
            <p:cNvSpPr/>
            <p:nvPr/>
          </p:nvSpPr>
          <p:spPr>
            <a:xfrm>
              <a:off x="2873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grpSp>
        <p:nvGrpSpPr>
          <p:cNvPr id="299" name="Group"/>
          <p:cNvGrpSpPr/>
          <p:nvPr/>
        </p:nvGrpSpPr>
        <p:grpSpPr>
          <a:xfrm>
            <a:off x="421795" y="4629527"/>
            <a:ext cx="1125199" cy="609601"/>
            <a:chOff x="25400" y="25400"/>
            <a:chExt cx="1125197" cy="609600"/>
          </a:xfrm>
        </p:grpSpPr>
        <p:graphicFrame>
          <p:nvGraphicFramePr>
            <p:cNvPr id="289" name="Table"/>
            <p:cNvGraphicFramePr/>
            <p:nvPr/>
          </p:nvGraphicFramePr>
          <p:xfrm>
            <a:off x="499658" y="25400"/>
            <a:ext cx="650940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627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</a:rPr>
                          <a:t>0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sp>
          <p:nvSpPr>
            <p:cNvPr id="290" name="Line"/>
            <p:cNvSpPr/>
            <p:nvPr/>
          </p:nvSpPr>
          <p:spPr>
            <a:xfrm>
              <a:off x="288569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298" name="Group"/>
            <p:cNvGrpSpPr/>
            <p:nvPr/>
          </p:nvGrpSpPr>
          <p:grpSpPr>
            <a:xfrm>
              <a:off x="25400" y="25400"/>
              <a:ext cx="650939" cy="609600"/>
              <a:chOff x="25400" y="25400"/>
              <a:chExt cx="650938" cy="609600"/>
            </a:xfrm>
          </p:grpSpPr>
          <p:graphicFrame>
            <p:nvGraphicFramePr>
              <p:cNvPr id="291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292" name="Rectangle"/>
              <p:cNvSpPr/>
              <p:nvPr/>
            </p:nvSpPr>
            <p:spPr>
              <a:xfrm>
                <a:off x="106766" y="265252"/>
                <a:ext cx="76201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93" name="Rectangle"/>
              <p:cNvSpPr/>
              <p:nvPr/>
            </p:nvSpPr>
            <p:spPr>
              <a:xfrm>
                <a:off x="49616" y="152400"/>
                <a:ext cx="254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94" name="Rectangle"/>
              <p:cNvSpPr/>
              <p:nvPr/>
            </p:nvSpPr>
            <p:spPr>
              <a:xfrm>
                <a:off x="36916" y="384175"/>
                <a:ext cx="508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95" name="Rectangle"/>
              <p:cNvSpPr/>
              <p:nvPr/>
            </p:nvSpPr>
            <p:spPr>
              <a:xfrm>
                <a:off x="138516" y="384175"/>
                <a:ext cx="508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96" name="Rectangle"/>
              <p:cNvSpPr/>
              <p:nvPr/>
            </p:nvSpPr>
            <p:spPr>
              <a:xfrm>
                <a:off x="94066" y="152400"/>
                <a:ext cx="381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297" name="Rectangle"/>
              <p:cNvSpPr/>
              <p:nvPr/>
            </p:nvSpPr>
            <p:spPr>
              <a:xfrm>
                <a:off x="151216" y="152400"/>
                <a:ext cx="508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307" name="Group"/>
          <p:cNvGrpSpPr/>
          <p:nvPr/>
        </p:nvGrpSpPr>
        <p:grpSpPr>
          <a:xfrm>
            <a:off x="396395" y="3915270"/>
            <a:ext cx="1125199" cy="609601"/>
            <a:chOff x="0" y="25400"/>
            <a:chExt cx="1125197" cy="609600"/>
          </a:xfrm>
        </p:grpSpPr>
        <p:grpSp>
          <p:nvGrpSpPr>
            <p:cNvPr id="304" name="Group"/>
            <p:cNvGrpSpPr/>
            <p:nvPr/>
          </p:nvGrpSpPr>
          <p:grpSpPr>
            <a:xfrm>
              <a:off x="0" y="101600"/>
              <a:ext cx="254000" cy="520700"/>
              <a:chOff x="0" y="0"/>
              <a:chExt cx="254000" cy="520700"/>
            </a:xfrm>
          </p:grpSpPr>
          <p:graphicFrame>
            <p:nvGraphicFramePr>
              <p:cNvPr id="300" name="Table"/>
              <p:cNvGraphicFramePr/>
              <p:nvPr/>
            </p:nvGraphicFramePr>
            <p:xfrm>
              <a:off x="0" y="0"/>
              <a:ext cx="254000" cy="5207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01" name="Rectangle"/>
              <p:cNvSpPr/>
              <p:nvPr/>
            </p:nvSpPr>
            <p:spPr>
              <a:xfrm>
                <a:off x="30566" y="3175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302" name="Rectangle"/>
              <p:cNvSpPr/>
              <p:nvPr/>
            </p:nvSpPr>
            <p:spPr>
              <a:xfrm>
                <a:off x="87716" y="15240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303" name="Rectangle"/>
              <p:cNvSpPr/>
              <p:nvPr/>
            </p:nvSpPr>
            <p:spPr>
              <a:xfrm>
                <a:off x="62316" y="384175"/>
                <a:ext cx="508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graphicFrame>
          <p:nvGraphicFramePr>
            <p:cNvPr id="305" name="Table"/>
            <p:cNvGraphicFramePr/>
            <p:nvPr/>
          </p:nvGraphicFramePr>
          <p:xfrm>
            <a:off x="474258" y="25400"/>
            <a:ext cx="650940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  <a:gridCol w="114300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400">
                            <a:sym typeface="Source Sans Pro Regular"/>
                          </a:rPr>
                          <a:t>start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400">
                            <a:sym typeface="Source Sans Pro Regular"/>
                          </a:rPr>
                          <a:t>end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</a:rPr>
                          <a:t>4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</a:rPr>
                          <a:t>4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</a:rPr>
                          <a:t>7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</a:rPr>
                          <a:t>NA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</a:rPr>
                          <a:t>4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sp>
          <p:nvSpPr>
            <p:cNvPr id="306" name="Line"/>
            <p:cNvSpPr/>
            <p:nvPr/>
          </p:nvSpPr>
          <p:spPr>
            <a:xfrm>
              <a:off x="288569" y="3619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sp>
        <p:nvSpPr>
          <p:cNvPr id="308" name="str_length(string) The width of strings (i.e. number of code points, which generally equals the number of characters). str_length(fruit)…"/>
          <p:cNvSpPr txBox="1"/>
          <p:nvPr/>
        </p:nvSpPr>
        <p:spPr>
          <a:xfrm>
            <a:off x="10689298" y="1998116"/>
            <a:ext cx="2971801" cy="3192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str_length(</a:t>
            </a:r>
            <a:r>
              <a:t>string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The width of strings (i.e. number of code points, which generally equals the number of characters).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str_length(fruit)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str_pad(</a:t>
            </a:r>
            <a:r>
              <a:t>string, width, side = c("left", "right", "both"), pad = " 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Pad strings to constant width.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str_pad(fruit, 17)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str_trunc(</a:t>
            </a:r>
            <a:r>
              <a:t>string, width, side = c("right", "left", "center"), ellipsis = "..."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Truncate the width </a:t>
            </a:r>
            <a:br/>
            <a:r>
              <a:t>of strings, replacing content with ellipsis.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str_trunc(sentences, 6)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str_trim(</a:t>
            </a:r>
            <a:r>
              <a:t>string, side = c("both", "left", "right")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 </a:t>
            </a:r>
            <a:r>
              <a:t>Trim whitespace from the start and/or end of </a:t>
            </a:r>
            <a:br/>
            <a:r>
              <a:t>a string.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str_trim(str_pad(fruit, 17))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str_squish(</a:t>
            </a:r>
            <a:r>
              <a:t>string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Trim whitespace from each end and collapse multiple spaces into single spaces.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str_squish(str_pad(fruit, 17, "both"))</a:t>
            </a:r>
          </a:p>
        </p:txBody>
      </p:sp>
      <p:grpSp>
        <p:nvGrpSpPr>
          <p:cNvPr id="316" name="Group"/>
          <p:cNvGrpSpPr/>
          <p:nvPr/>
        </p:nvGrpSpPr>
        <p:grpSpPr>
          <a:xfrm>
            <a:off x="9559382" y="2034071"/>
            <a:ext cx="1085914" cy="610729"/>
            <a:chOff x="25400" y="24271"/>
            <a:chExt cx="1085913" cy="610728"/>
          </a:xfrm>
        </p:grpSpPr>
        <p:graphicFrame>
          <p:nvGraphicFramePr>
            <p:cNvPr id="309" name="Table"/>
            <p:cNvGraphicFramePr/>
            <p:nvPr/>
          </p:nvGraphicFramePr>
          <p:xfrm>
            <a:off x="460375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627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</a:rPr>
                          <a:t>4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</a:rPr>
                          <a:t>6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sp>
          <p:nvSpPr>
            <p:cNvPr id="310" name="Line"/>
            <p:cNvSpPr/>
            <p:nvPr/>
          </p:nvSpPr>
          <p:spPr>
            <a:xfrm>
              <a:off x="2746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315" name="Group"/>
            <p:cNvGrpSpPr/>
            <p:nvPr/>
          </p:nvGrpSpPr>
          <p:grpSpPr>
            <a:xfrm>
              <a:off x="25400" y="24271"/>
              <a:ext cx="650939" cy="610729"/>
              <a:chOff x="25400" y="24271"/>
              <a:chExt cx="650938" cy="610728"/>
            </a:xfrm>
          </p:grpSpPr>
          <p:graphicFrame>
            <p:nvGraphicFramePr>
              <p:cNvPr id="311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12" name="Rectangle"/>
              <p:cNvSpPr/>
              <p:nvPr/>
            </p:nvSpPr>
            <p:spPr>
              <a:xfrm>
                <a:off x="167094" y="24271"/>
                <a:ext cx="635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313" name="Square"/>
              <p:cNvSpPr/>
              <p:nvPr/>
            </p:nvSpPr>
            <p:spPr>
              <a:xfrm>
                <a:off x="113116" y="258762"/>
                <a:ext cx="117479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314" name="Rectangle"/>
              <p:cNvSpPr/>
              <p:nvPr/>
            </p:nvSpPr>
            <p:spPr>
              <a:xfrm>
                <a:off x="140105" y="382912"/>
                <a:ext cx="104779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330" name="Group"/>
          <p:cNvGrpSpPr/>
          <p:nvPr/>
        </p:nvGrpSpPr>
        <p:grpSpPr>
          <a:xfrm>
            <a:off x="9559382" y="2639219"/>
            <a:ext cx="1077821" cy="613282"/>
            <a:chOff x="25400" y="22110"/>
            <a:chExt cx="1077820" cy="613281"/>
          </a:xfrm>
        </p:grpSpPr>
        <p:grpSp>
          <p:nvGrpSpPr>
            <p:cNvPr id="322" name="Group"/>
            <p:cNvGrpSpPr/>
            <p:nvPr/>
          </p:nvGrpSpPr>
          <p:grpSpPr>
            <a:xfrm>
              <a:off x="451098" y="24271"/>
              <a:ext cx="652123" cy="610729"/>
              <a:chOff x="24216" y="24271"/>
              <a:chExt cx="652122" cy="610728"/>
            </a:xfrm>
          </p:grpSpPr>
          <p:sp>
            <p:nvSpPr>
              <p:cNvPr id="317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318" name="Rectangle"/>
              <p:cNvSpPr/>
              <p:nvPr/>
            </p:nvSpPr>
            <p:spPr>
              <a:xfrm>
                <a:off x="27394" y="24271"/>
                <a:ext cx="381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319" name="Rectangle"/>
              <p:cNvSpPr/>
              <p:nvPr/>
            </p:nvSpPr>
            <p:spPr>
              <a:xfrm>
                <a:off x="24216" y="258762"/>
                <a:ext cx="920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320" name="Rectangle"/>
              <p:cNvSpPr/>
              <p:nvPr/>
            </p:nvSpPr>
            <p:spPr>
              <a:xfrm>
                <a:off x="25805" y="382912"/>
                <a:ext cx="1047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321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327" name="Group"/>
            <p:cNvGrpSpPr/>
            <p:nvPr/>
          </p:nvGrpSpPr>
          <p:grpSpPr>
            <a:xfrm>
              <a:off x="25400" y="24663"/>
              <a:ext cx="650939" cy="610729"/>
              <a:chOff x="25400" y="24271"/>
              <a:chExt cx="650938" cy="610728"/>
            </a:xfrm>
          </p:grpSpPr>
          <p:graphicFrame>
            <p:nvGraphicFramePr>
              <p:cNvPr id="323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24" name="Rectangle"/>
              <p:cNvSpPr/>
              <p:nvPr/>
            </p:nvSpPr>
            <p:spPr>
              <a:xfrm>
                <a:off x="167094" y="24271"/>
                <a:ext cx="635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325" name="Square"/>
              <p:cNvSpPr/>
              <p:nvPr/>
            </p:nvSpPr>
            <p:spPr>
              <a:xfrm>
                <a:off x="113116" y="258762"/>
                <a:ext cx="117479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326" name="Rectangle"/>
              <p:cNvSpPr/>
              <p:nvPr/>
            </p:nvSpPr>
            <p:spPr>
              <a:xfrm>
                <a:off x="140105" y="382912"/>
                <a:ext cx="104779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sp>
          <p:nvSpPr>
            <p:cNvPr id="328" name="Line"/>
            <p:cNvSpPr/>
            <p:nvPr/>
          </p:nvSpPr>
          <p:spPr>
            <a:xfrm>
              <a:off x="265461" y="260741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329" name="Line"/>
            <p:cNvSpPr/>
            <p:nvPr/>
          </p:nvSpPr>
          <p:spPr>
            <a:xfrm flipV="1">
              <a:off x="401481" y="22110"/>
              <a:ext cx="1" cy="47648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grpSp>
        <p:nvGrpSpPr>
          <p:cNvPr id="340" name="Group"/>
          <p:cNvGrpSpPr/>
          <p:nvPr/>
        </p:nvGrpSpPr>
        <p:grpSpPr>
          <a:xfrm>
            <a:off x="9559382" y="3249276"/>
            <a:ext cx="1087045" cy="610730"/>
            <a:chOff x="25400" y="24663"/>
            <a:chExt cx="1087044" cy="610728"/>
          </a:xfrm>
        </p:grpSpPr>
        <p:grpSp>
          <p:nvGrpSpPr>
            <p:cNvPr id="333" name="Group"/>
            <p:cNvGrpSpPr/>
            <p:nvPr/>
          </p:nvGrpSpPr>
          <p:grpSpPr>
            <a:xfrm>
              <a:off x="460321" y="25400"/>
              <a:ext cx="652124" cy="609600"/>
              <a:chOff x="24215" y="25400"/>
              <a:chExt cx="652122" cy="609600"/>
            </a:xfrm>
          </p:grpSpPr>
          <p:sp>
            <p:nvSpPr>
              <p:cNvPr id="331" name="Rectangle"/>
              <p:cNvSpPr/>
              <p:nvPr/>
            </p:nvSpPr>
            <p:spPr>
              <a:xfrm>
                <a:off x="24215" y="27001"/>
                <a:ext cx="104780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332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334" name="Line"/>
            <p:cNvSpPr/>
            <p:nvPr/>
          </p:nvSpPr>
          <p:spPr>
            <a:xfrm>
              <a:off x="274685" y="260741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339" name="Group"/>
            <p:cNvGrpSpPr/>
            <p:nvPr/>
          </p:nvGrpSpPr>
          <p:grpSpPr>
            <a:xfrm>
              <a:off x="25400" y="24663"/>
              <a:ext cx="650939" cy="610729"/>
              <a:chOff x="25400" y="24271"/>
              <a:chExt cx="650938" cy="610728"/>
            </a:xfrm>
          </p:grpSpPr>
          <p:graphicFrame>
            <p:nvGraphicFramePr>
              <p:cNvPr id="335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36" name="Rectangle"/>
              <p:cNvSpPr/>
              <p:nvPr/>
            </p:nvSpPr>
            <p:spPr>
              <a:xfrm>
                <a:off x="167094" y="24271"/>
                <a:ext cx="635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337" name="Rectangle"/>
              <p:cNvSpPr/>
              <p:nvPr/>
            </p:nvSpPr>
            <p:spPr>
              <a:xfrm>
                <a:off x="163916" y="258762"/>
                <a:ext cx="698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338" name="Rectangle"/>
              <p:cNvSpPr/>
              <p:nvPr/>
            </p:nvSpPr>
            <p:spPr>
              <a:xfrm>
                <a:off x="140105" y="382912"/>
                <a:ext cx="104779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357" name="Group"/>
          <p:cNvGrpSpPr/>
          <p:nvPr/>
        </p:nvGrpSpPr>
        <p:grpSpPr>
          <a:xfrm>
            <a:off x="9548676" y="4019328"/>
            <a:ext cx="1098117" cy="613087"/>
            <a:chOff x="14694" y="21913"/>
            <a:chExt cx="1098115" cy="613086"/>
          </a:xfrm>
        </p:grpSpPr>
        <p:grpSp>
          <p:nvGrpSpPr>
            <p:cNvPr id="347" name="Group"/>
            <p:cNvGrpSpPr/>
            <p:nvPr/>
          </p:nvGrpSpPr>
          <p:grpSpPr>
            <a:xfrm>
              <a:off x="460688" y="24271"/>
              <a:ext cx="652123" cy="610729"/>
              <a:chOff x="24216" y="24271"/>
              <a:chExt cx="652122" cy="610728"/>
            </a:xfrm>
          </p:grpSpPr>
          <p:sp>
            <p:nvSpPr>
              <p:cNvPr id="341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342" name="Rectangle"/>
              <p:cNvSpPr/>
              <p:nvPr/>
            </p:nvSpPr>
            <p:spPr>
              <a:xfrm>
                <a:off x="192494" y="24271"/>
                <a:ext cx="381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343" name="Rectangle"/>
              <p:cNvSpPr/>
              <p:nvPr/>
            </p:nvSpPr>
            <p:spPr>
              <a:xfrm>
                <a:off x="127405" y="370212"/>
                <a:ext cx="104779" cy="127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344" name="Rectangle"/>
              <p:cNvSpPr/>
              <p:nvPr/>
            </p:nvSpPr>
            <p:spPr>
              <a:xfrm>
                <a:off x="200825" y="258762"/>
                <a:ext cx="317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345" name="Rectangle"/>
              <p:cNvSpPr/>
              <p:nvPr/>
            </p:nvSpPr>
            <p:spPr>
              <a:xfrm>
                <a:off x="138516" y="258762"/>
                <a:ext cx="698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346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135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354" name="Group"/>
            <p:cNvGrpSpPr/>
            <p:nvPr/>
          </p:nvGrpSpPr>
          <p:grpSpPr>
            <a:xfrm>
              <a:off x="14694" y="24271"/>
              <a:ext cx="661645" cy="610729"/>
              <a:chOff x="14694" y="24271"/>
              <a:chExt cx="661644" cy="610728"/>
            </a:xfrm>
          </p:grpSpPr>
          <p:sp>
            <p:nvSpPr>
              <p:cNvPr id="348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349" name="Rectangle"/>
              <p:cNvSpPr/>
              <p:nvPr/>
            </p:nvSpPr>
            <p:spPr>
              <a:xfrm>
                <a:off x="14694" y="24271"/>
                <a:ext cx="508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350" name="Rectangle"/>
              <p:cNvSpPr/>
              <p:nvPr/>
            </p:nvSpPr>
            <p:spPr>
              <a:xfrm>
                <a:off x="24216" y="258762"/>
                <a:ext cx="698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351" name="Rectangle"/>
              <p:cNvSpPr/>
              <p:nvPr/>
            </p:nvSpPr>
            <p:spPr>
              <a:xfrm>
                <a:off x="127405" y="370212"/>
                <a:ext cx="104779" cy="127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352" name="Rectangle"/>
              <p:cNvSpPr/>
              <p:nvPr/>
            </p:nvSpPr>
            <p:spPr>
              <a:xfrm>
                <a:off x="200825" y="258762"/>
                <a:ext cx="317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353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135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355" name="Line"/>
            <p:cNvSpPr/>
            <p:nvPr/>
          </p:nvSpPr>
          <p:spPr>
            <a:xfrm>
              <a:off x="275051" y="260545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356" name="Line"/>
            <p:cNvSpPr/>
            <p:nvPr/>
          </p:nvSpPr>
          <p:spPr>
            <a:xfrm flipV="1">
              <a:off x="411071" y="21913"/>
              <a:ext cx="1" cy="47648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sp>
        <p:nvSpPr>
          <p:cNvPr id="358" name="Line"/>
          <p:cNvSpPr/>
          <p:nvPr/>
        </p:nvSpPr>
        <p:spPr>
          <a:xfrm>
            <a:off x="4807514" y="5321300"/>
            <a:ext cx="4369822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359" name="Helpers"/>
          <p:cNvSpPr txBox="1"/>
          <p:nvPr/>
        </p:nvSpPr>
        <p:spPr>
          <a:xfrm>
            <a:off x="9437238" y="7222935"/>
            <a:ext cx="105918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C85679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Helpers</a:t>
            </a:r>
          </a:p>
        </p:txBody>
      </p:sp>
      <p:sp>
        <p:nvSpPr>
          <p:cNvPr id="360" name="Line"/>
          <p:cNvSpPr/>
          <p:nvPr/>
        </p:nvSpPr>
        <p:spPr>
          <a:xfrm>
            <a:off x="4807514" y="1530350"/>
            <a:ext cx="4369822" cy="0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361" name="str_order(x, decreasing = FALSE, na_last = TRUE, locale = &quot;en&quot;, numeric = FALSE, ...)1  Return the vector of indexes that sorts a character vector. fruit[str_order(fruit)]…"/>
          <p:cNvSpPr txBox="1"/>
          <p:nvPr/>
        </p:nvSpPr>
        <p:spPr>
          <a:xfrm>
            <a:off x="10689298" y="5789414"/>
            <a:ext cx="2971801" cy="1403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str_order(</a:t>
            </a:r>
            <a:r>
              <a:t>x, decreasing = FALSE, na_last = TRUE, locale = "en", numeric = FALSE, ...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baseline="31999"/>
              <a:t>1</a:t>
            </a:r>
            <a:r>
              <a:t> </a:t>
            </a:r>
            <a:br/>
            <a:r>
              <a:t>Return the vector of indexes that sorts a character vector.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fruit[str_order(fruit)]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str_sort(</a:t>
            </a:r>
            <a:r>
              <a:t>x, decreasing = FALSE, na_last = TRUE, locale = "en", numeric = FALSE, ...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rPr baseline="31999"/>
              <a:t>1</a:t>
            </a:r>
            <a:r>
              <a:t> </a:t>
            </a:r>
            <a:br/>
            <a:r>
              <a:t>Sort a character vector.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 str_sort(fruit)</a:t>
            </a:r>
          </a:p>
        </p:txBody>
      </p:sp>
      <p:grpSp>
        <p:nvGrpSpPr>
          <p:cNvPr id="365" name="Group"/>
          <p:cNvGrpSpPr/>
          <p:nvPr/>
        </p:nvGrpSpPr>
        <p:grpSpPr>
          <a:xfrm>
            <a:off x="9559382" y="5814814"/>
            <a:ext cx="1085914" cy="609601"/>
            <a:chOff x="25400" y="25400"/>
            <a:chExt cx="1085913" cy="609600"/>
          </a:xfrm>
        </p:grpSpPr>
        <p:graphicFrame>
          <p:nvGraphicFramePr>
            <p:cNvPr id="362" name="Table"/>
            <p:cNvGraphicFramePr/>
            <p:nvPr/>
          </p:nvGraphicFramePr>
          <p:xfrm>
            <a:off x="460375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627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</a:rPr>
                          <a:t>4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</a:rPr>
                          <a:t>1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</a:rPr>
                          <a:t>3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700">
                            <a:latin typeface="Source Sans Pro Bold"/>
                            <a:ea typeface="Source Sans Pro Bold"/>
                            <a:cs typeface="Source Sans Pro Bold"/>
                          </a:rPr>
                          <a:t>2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graphicFrame>
          <p:nvGraphicFramePr>
            <p:cNvPr id="363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-507719"/>
                          <a:satOff val="-24110"/>
                          <a:lumOff val="-47668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64" name="Line"/>
            <p:cNvSpPr/>
            <p:nvPr/>
          </p:nvSpPr>
          <p:spPr>
            <a:xfrm>
              <a:off x="2746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grpSp>
        <p:nvGrpSpPr>
          <p:cNvPr id="369" name="Group"/>
          <p:cNvGrpSpPr/>
          <p:nvPr/>
        </p:nvGrpSpPr>
        <p:grpSpPr>
          <a:xfrm>
            <a:off x="9559382" y="6584329"/>
            <a:ext cx="1079564" cy="609601"/>
            <a:chOff x="25400" y="25400"/>
            <a:chExt cx="1079563" cy="609600"/>
          </a:xfrm>
        </p:grpSpPr>
        <p:graphicFrame>
          <p:nvGraphicFramePr>
            <p:cNvPr id="366" name="Table"/>
            <p:cNvGraphicFramePr/>
            <p:nvPr/>
          </p:nvGraphicFramePr>
          <p:xfrm>
            <a:off x="454025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-507719"/>
                          <a:satOff val="-24110"/>
                          <a:lumOff val="-47668"/>
                        </a:schemeClr>
                      </a:solidFill>
                    </a:tcPr>
                  </a:tc>
                </a:tr>
              </a:tbl>
            </a:graphicData>
          </a:graphic>
        </p:graphicFrame>
        <p:graphicFrame>
          <p:nvGraphicFramePr>
            <p:cNvPr id="367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008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-507719"/>
                          <a:satOff val="-24110"/>
                          <a:lumOff val="-47668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368" name="Line"/>
            <p:cNvSpPr/>
            <p:nvPr/>
          </p:nvSpPr>
          <p:spPr>
            <a:xfrm>
              <a:off x="2746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sp>
        <p:nvSpPr>
          <p:cNvPr id="370" name="Line"/>
          <p:cNvSpPr/>
          <p:nvPr/>
        </p:nvSpPr>
        <p:spPr>
          <a:xfrm flipV="1">
            <a:off x="9437238" y="5321299"/>
            <a:ext cx="4242822" cy="2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371" name="Order Strings"/>
          <p:cNvSpPr txBox="1"/>
          <p:nvPr/>
        </p:nvSpPr>
        <p:spPr>
          <a:xfrm>
            <a:off x="9437238" y="5270499"/>
            <a:ext cx="178752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C85679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Order Strings</a:t>
            </a:r>
          </a:p>
        </p:txBody>
      </p:sp>
      <p:sp>
        <p:nvSpPr>
          <p:cNvPr id="372" name="The stringr package provides a set of internally consistent tools for working with character strings, i.e. sequences of characters surrounded by quotation marks."/>
          <p:cNvSpPr txBox="1"/>
          <p:nvPr/>
        </p:nvSpPr>
        <p:spPr>
          <a:xfrm>
            <a:off x="315766" y="1266211"/>
            <a:ext cx="11934653" cy="2126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25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The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stringr</a:t>
            </a:r>
            <a:r>
              <a:t> package provides a set of internally consistent tools for working with character strings, i.e. sequences of characters surrounded by quotation marks.</a:t>
            </a:r>
          </a:p>
        </p:txBody>
      </p:sp>
      <p:sp>
        <p:nvSpPr>
          <p:cNvPr id="373" name="Subset Strings"/>
          <p:cNvSpPr txBox="1"/>
          <p:nvPr/>
        </p:nvSpPr>
        <p:spPr>
          <a:xfrm>
            <a:off x="4807514" y="1485899"/>
            <a:ext cx="193833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C85679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Subset Strings</a:t>
            </a:r>
          </a:p>
        </p:txBody>
      </p:sp>
      <p:sp>
        <p:nvSpPr>
          <p:cNvPr id="374" name="str_sub(string, start = 1L, end = -1L) Extract substrings from a character vector. str_sub(fruit, 1, 3); str_sub(fruit, -2)…"/>
          <p:cNvSpPr txBox="1"/>
          <p:nvPr/>
        </p:nvSpPr>
        <p:spPr>
          <a:xfrm>
            <a:off x="6045041" y="1998116"/>
            <a:ext cx="2971801" cy="30823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str_sub(</a:t>
            </a:r>
            <a:r>
              <a:t>string, start = 1L, end = -1L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Extract substrings from a character vector.</a:t>
            </a:r>
            <a:r>
              <a:rPr i="1"/>
              <a:t>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str_sub(fruit, 1, 3); str_sub(fruit, -2)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str_subset(</a:t>
            </a:r>
            <a:r>
              <a:t>string, </a:t>
            </a:r>
            <a:r>
              <a:rPr>
                <a:solidFill>
                  <a:schemeClr val="accent5">
                    <a:satOff val="-35908"/>
                    <a:lumOff val="-17895"/>
                  </a:schemeClr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pattern</a:t>
            </a:r>
            <a:r>
              <a:t>, negate = FALSE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Return only the strings that contain a pattern match.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str_subset(fruit, "p")</a:t>
            </a:r>
            <a:endParaRPr i="1"/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str_extract(</a:t>
            </a:r>
            <a:r>
              <a:t>string, </a:t>
            </a:r>
            <a:r>
              <a:rPr>
                <a:solidFill>
                  <a:schemeClr val="accent5">
                    <a:satOff val="-35908"/>
                    <a:lumOff val="-17895"/>
                  </a:schemeClr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pattern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Return the first pattern match found in each string, as a vector. 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str_extract_all() </a:t>
            </a:r>
            <a:r>
              <a:t>to return every pattern match.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str_extract(fruit, "[aeiou]")</a:t>
            </a:r>
          </a:p>
          <a:p>
            <a:pPr>
              <a:lnSpc>
                <a:spcPct val="80000"/>
              </a:lnSpc>
              <a:spcBef>
                <a:spcPts val="12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str_match(</a:t>
            </a:r>
            <a:r>
              <a:t>string, </a:t>
            </a:r>
            <a:r>
              <a:rPr>
                <a:solidFill>
                  <a:schemeClr val="accent5">
                    <a:satOff val="-35908"/>
                    <a:lumOff val="-17895"/>
                  </a:schemeClr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pattern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Return the </a:t>
            </a:r>
            <a:br/>
            <a:r>
              <a:t>first pattern match found in each string, as </a:t>
            </a:r>
            <a:br/>
            <a:r>
              <a:t>a matrix with a column for each ( ) group in pattern. Also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str_match_all()</a:t>
            </a:r>
            <a:r>
              <a:t>.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str_match(sentences, "(a|the) ([^ +])")</a:t>
            </a:r>
          </a:p>
        </p:txBody>
      </p:sp>
      <p:grpSp>
        <p:nvGrpSpPr>
          <p:cNvPr id="383" name="Group"/>
          <p:cNvGrpSpPr/>
          <p:nvPr/>
        </p:nvGrpSpPr>
        <p:grpSpPr>
          <a:xfrm>
            <a:off x="4893417" y="2033287"/>
            <a:ext cx="1083105" cy="611513"/>
            <a:chOff x="24216" y="23487"/>
            <a:chExt cx="1083104" cy="611512"/>
          </a:xfrm>
        </p:grpSpPr>
        <p:grpSp>
          <p:nvGrpSpPr>
            <p:cNvPr id="377" name="Group"/>
            <p:cNvGrpSpPr/>
            <p:nvPr/>
          </p:nvGrpSpPr>
          <p:grpSpPr>
            <a:xfrm>
              <a:off x="456382" y="25400"/>
              <a:ext cx="650939" cy="609600"/>
              <a:chOff x="25400" y="25400"/>
              <a:chExt cx="650938" cy="609600"/>
            </a:xfrm>
          </p:grpSpPr>
          <p:sp>
            <p:nvSpPr>
              <p:cNvPr id="375" name="Rectangle"/>
              <p:cNvSpPr/>
              <p:nvPr/>
            </p:nvSpPr>
            <p:spPr>
              <a:xfrm>
                <a:off x="35300" y="27925"/>
                <a:ext cx="73036" cy="461025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376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381" name="Group"/>
            <p:cNvGrpSpPr/>
            <p:nvPr/>
          </p:nvGrpSpPr>
          <p:grpSpPr>
            <a:xfrm>
              <a:off x="24216" y="23487"/>
              <a:ext cx="652123" cy="611513"/>
              <a:chOff x="24216" y="23487"/>
              <a:chExt cx="652122" cy="611512"/>
            </a:xfrm>
          </p:grpSpPr>
          <p:sp>
            <p:nvSpPr>
              <p:cNvPr id="378" name="Rectangle"/>
              <p:cNvSpPr/>
              <p:nvPr/>
            </p:nvSpPr>
            <p:spPr>
              <a:xfrm>
                <a:off x="24216" y="27001"/>
                <a:ext cx="1905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379" name="Rectangle"/>
              <p:cNvSpPr/>
              <p:nvPr/>
            </p:nvSpPr>
            <p:spPr>
              <a:xfrm>
                <a:off x="70248" y="23487"/>
                <a:ext cx="73037" cy="473726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380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382" name="Line"/>
            <p:cNvSpPr/>
            <p:nvPr/>
          </p:nvSpPr>
          <p:spPr>
            <a:xfrm>
              <a:off x="287253" y="25159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grpSp>
        <p:nvGrpSpPr>
          <p:cNvPr id="396" name="Group"/>
          <p:cNvGrpSpPr/>
          <p:nvPr/>
        </p:nvGrpSpPr>
        <p:grpSpPr>
          <a:xfrm>
            <a:off x="4869200" y="2616773"/>
            <a:ext cx="1116349" cy="635001"/>
            <a:chOff x="0" y="0"/>
            <a:chExt cx="1116347" cy="635000"/>
          </a:xfrm>
        </p:grpSpPr>
        <p:grpSp>
          <p:nvGrpSpPr>
            <p:cNvPr id="389" name="Group"/>
            <p:cNvGrpSpPr/>
            <p:nvPr/>
          </p:nvGrpSpPr>
          <p:grpSpPr>
            <a:xfrm>
              <a:off x="464225" y="24623"/>
              <a:ext cx="652123" cy="610377"/>
              <a:chOff x="24216" y="24623"/>
              <a:chExt cx="652122" cy="610376"/>
            </a:xfrm>
          </p:grpSpPr>
          <p:sp>
            <p:nvSpPr>
              <p:cNvPr id="384" name="Rectangle"/>
              <p:cNvSpPr/>
              <p:nvPr/>
            </p:nvSpPr>
            <p:spPr>
              <a:xfrm>
                <a:off x="24216" y="27002"/>
                <a:ext cx="190501" cy="351036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385" name="Rectangle"/>
              <p:cNvSpPr/>
              <p:nvPr/>
            </p:nvSpPr>
            <p:spPr>
              <a:xfrm>
                <a:off x="25399" y="24623"/>
                <a:ext cx="762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386" name="Rectangle"/>
              <p:cNvSpPr/>
              <p:nvPr/>
            </p:nvSpPr>
            <p:spPr>
              <a:xfrm>
                <a:off x="82550" y="145273"/>
                <a:ext cx="76200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387" name="Rectangle"/>
              <p:cNvSpPr/>
              <p:nvPr/>
            </p:nvSpPr>
            <p:spPr>
              <a:xfrm>
                <a:off x="57150" y="262748"/>
                <a:ext cx="50800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388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394" name="Group"/>
            <p:cNvGrpSpPr/>
            <p:nvPr/>
          </p:nvGrpSpPr>
          <p:grpSpPr>
            <a:xfrm>
              <a:off x="0" y="0"/>
              <a:ext cx="254000" cy="520700"/>
              <a:chOff x="0" y="0"/>
              <a:chExt cx="254000" cy="520700"/>
            </a:xfrm>
          </p:grpSpPr>
          <p:graphicFrame>
            <p:nvGraphicFramePr>
              <p:cNvPr id="390" name="Table"/>
              <p:cNvGraphicFramePr/>
              <p:nvPr/>
            </p:nvGraphicFramePr>
            <p:xfrm>
              <a:off x="0" y="0"/>
              <a:ext cx="254000" cy="5207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391" name="Rectangle"/>
              <p:cNvSpPr/>
              <p:nvPr/>
            </p:nvSpPr>
            <p:spPr>
              <a:xfrm>
                <a:off x="30566" y="3175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392" name="Rectangle"/>
              <p:cNvSpPr/>
              <p:nvPr/>
            </p:nvSpPr>
            <p:spPr>
              <a:xfrm>
                <a:off x="87716" y="15240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393" name="Rectangle"/>
              <p:cNvSpPr/>
              <p:nvPr/>
            </p:nvSpPr>
            <p:spPr>
              <a:xfrm>
                <a:off x="62316" y="384175"/>
                <a:ext cx="508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sp>
          <p:nvSpPr>
            <p:cNvPr id="395" name="Line"/>
            <p:cNvSpPr/>
            <p:nvPr/>
          </p:nvSpPr>
          <p:spPr>
            <a:xfrm>
              <a:off x="287253" y="253223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grpSp>
        <p:nvGrpSpPr>
          <p:cNvPr id="415" name="Group"/>
          <p:cNvGrpSpPr/>
          <p:nvPr/>
        </p:nvGrpSpPr>
        <p:grpSpPr>
          <a:xfrm>
            <a:off x="4893417" y="4018500"/>
            <a:ext cx="1052329" cy="613915"/>
            <a:chOff x="24216" y="24271"/>
            <a:chExt cx="1052328" cy="613913"/>
          </a:xfrm>
        </p:grpSpPr>
        <p:grpSp>
          <p:nvGrpSpPr>
            <p:cNvPr id="405" name="Group"/>
            <p:cNvGrpSpPr/>
            <p:nvPr/>
          </p:nvGrpSpPr>
          <p:grpSpPr>
            <a:xfrm>
              <a:off x="24216" y="27456"/>
              <a:ext cx="652123" cy="610730"/>
              <a:chOff x="24216" y="24271"/>
              <a:chExt cx="652122" cy="610728"/>
            </a:xfrm>
          </p:grpSpPr>
          <p:sp>
            <p:nvSpPr>
              <p:cNvPr id="397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398" name="Rectangle"/>
              <p:cNvSpPr/>
              <p:nvPr/>
            </p:nvSpPr>
            <p:spPr>
              <a:xfrm>
                <a:off x="103594" y="24271"/>
                <a:ext cx="635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399" name="Rectangle"/>
              <p:cNvSpPr/>
              <p:nvPr/>
            </p:nvSpPr>
            <p:spPr>
              <a:xfrm>
                <a:off x="162725" y="24271"/>
                <a:ext cx="698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00" name="Rectangle"/>
              <p:cNvSpPr/>
              <p:nvPr/>
            </p:nvSpPr>
            <p:spPr>
              <a:xfrm>
                <a:off x="65494" y="138571"/>
                <a:ext cx="635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01" name="Rectangle"/>
              <p:cNvSpPr/>
              <p:nvPr/>
            </p:nvSpPr>
            <p:spPr>
              <a:xfrm>
                <a:off x="124625" y="138571"/>
                <a:ext cx="698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02" name="Rectangle"/>
              <p:cNvSpPr/>
              <p:nvPr/>
            </p:nvSpPr>
            <p:spPr>
              <a:xfrm>
                <a:off x="27394" y="379871"/>
                <a:ext cx="635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03" name="Rectangle"/>
              <p:cNvSpPr/>
              <p:nvPr/>
            </p:nvSpPr>
            <p:spPr>
              <a:xfrm>
                <a:off x="86525" y="379871"/>
                <a:ext cx="698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404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135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grpSp>
          <p:nvGrpSpPr>
            <p:cNvPr id="413" name="Group"/>
            <p:cNvGrpSpPr/>
            <p:nvPr/>
          </p:nvGrpSpPr>
          <p:grpSpPr>
            <a:xfrm>
              <a:off x="425606" y="24271"/>
              <a:ext cx="650940" cy="610729"/>
              <a:chOff x="25400" y="24271"/>
              <a:chExt cx="650938" cy="610728"/>
            </a:xfrm>
          </p:grpSpPr>
          <p:sp>
            <p:nvSpPr>
              <p:cNvPr id="406" name="Rectangle"/>
              <p:cNvSpPr/>
              <p:nvPr/>
            </p:nvSpPr>
            <p:spPr>
              <a:xfrm>
                <a:off x="27394" y="24271"/>
                <a:ext cx="762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07" name="Rectangle"/>
              <p:cNvSpPr/>
              <p:nvPr/>
            </p:nvSpPr>
            <p:spPr>
              <a:xfrm>
                <a:off x="162725" y="24271"/>
                <a:ext cx="698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08" name="Rectangle"/>
              <p:cNvSpPr/>
              <p:nvPr/>
            </p:nvSpPr>
            <p:spPr>
              <a:xfrm>
                <a:off x="27394" y="138571"/>
                <a:ext cx="762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09" name="Rectangle"/>
              <p:cNvSpPr/>
              <p:nvPr/>
            </p:nvSpPr>
            <p:spPr>
              <a:xfrm>
                <a:off x="162725" y="138571"/>
                <a:ext cx="698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10" name="Rectangle"/>
              <p:cNvSpPr/>
              <p:nvPr/>
            </p:nvSpPr>
            <p:spPr>
              <a:xfrm>
                <a:off x="27394" y="379871"/>
                <a:ext cx="762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11" name="Rectangle"/>
              <p:cNvSpPr/>
              <p:nvPr/>
            </p:nvSpPr>
            <p:spPr>
              <a:xfrm>
                <a:off x="162725" y="379871"/>
                <a:ext cx="698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412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27000"/>
                    <a:gridCol w="127000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Source Sans Pro Bold"/>
                              <a:ea typeface="Source Sans Pro Bold"/>
                              <a:cs typeface="Source Sans Pro Bold"/>
                            </a:rPr>
                            <a:t>NA</a:t>
                          </a:r>
                        </a:p>
                      </a:txBody>
                      <a:tcPr marL="0" marR="0" marT="0" marB="0" anchor="ctr" anchorCtr="0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Source Sans Pro Bold"/>
                              <a:ea typeface="Source Sans Pro Bold"/>
                              <a:cs typeface="Source Sans Pro Bold"/>
                            </a:rPr>
                            <a:t>NA</a:t>
                          </a:r>
                        </a:p>
                      </a:txBody>
                      <a:tcPr marL="0" marR="0" marT="0" marB="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414" name="Line"/>
            <p:cNvSpPr/>
            <p:nvPr/>
          </p:nvSpPr>
          <p:spPr>
            <a:xfrm>
              <a:off x="282701" y="263730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grpSp>
        <p:nvGrpSpPr>
          <p:cNvPr id="435" name="Group"/>
          <p:cNvGrpSpPr/>
          <p:nvPr/>
        </p:nvGrpSpPr>
        <p:grpSpPr>
          <a:xfrm>
            <a:off x="4893417" y="3245661"/>
            <a:ext cx="1090429" cy="613087"/>
            <a:chOff x="24216" y="21913"/>
            <a:chExt cx="1090428" cy="613086"/>
          </a:xfrm>
        </p:grpSpPr>
        <p:grpSp>
          <p:nvGrpSpPr>
            <p:cNvPr id="423" name="Group"/>
            <p:cNvGrpSpPr/>
            <p:nvPr/>
          </p:nvGrpSpPr>
          <p:grpSpPr>
            <a:xfrm>
              <a:off x="24216" y="24271"/>
              <a:ext cx="652123" cy="610729"/>
              <a:chOff x="24216" y="24271"/>
              <a:chExt cx="652122" cy="610728"/>
            </a:xfrm>
          </p:grpSpPr>
          <p:sp>
            <p:nvSpPr>
              <p:cNvPr id="416" name="Rectangle"/>
              <p:cNvSpPr/>
              <p:nvPr/>
            </p:nvSpPr>
            <p:spPr>
              <a:xfrm>
                <a:off x="24216" y="27001"/>
                <a:ext cx="203201" cy="47021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17" name="Rectangle"/>
              <p:cNvSpPr/>
              <p:nvPr/>
            </p:nvSpPr>
            <p:spPr>
              <a:xfrm>
                <a:off x="27394" y="24271"/>
                <a:ext cx="635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18" name="Rectangle"/>
              <p:cNvSpPr/>
              <p:nvPr/>
            </p:nvSpPr>
            <p:spPr>
              <a:xfrm>
                <a:off x="24216" y="258762"/>
                <a:ext cx="95258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19" name="Rectangle"/>
              <p:cNvSpPr/>
              <p:nvPr/>
            </p:nvSpPr>
            <p:spPr>
              <a:xfrm>
                <a:off x="63905" y="382912"/>
                <a:ext cx="539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20" name="Rectangle"/>
              <p:cNvSpPr/>
              <p:nvPr/>
            </p:nvSpPr>
            <p:spPr>
              <a:xfrm>
                <a:off x="175425" y="258762"/>
                <a:ext cx="57158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21" name="Rectangle"/>
              <p:cNvSpPr/>
              <p:nvPr/>
            </p:nvSpPr>
            <p:spPr>
              <a:xfrm>
                <a:off x="140105" y="382912"/>
                <a:ext cx="53979" cy="114301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422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135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  <p:sp>
          <p:nvSpPr>
            <p:cNvPr id="424" name="Line"/>
            <p:cNvSpPr/>
            <p:nvPr/>
          </p:nvSpPr>
          <p:spPr>
            <a:xfrm>
              <a:off x="282243" y="260545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425" name="Line"/>
            <p:cNvSpPr/>
            <p:nvPr/>
          </p:nvSpPr>
          <p:spPr>
            <a:xfrm flipV="1">
              <a:off x="423771" y="21913"/>
              <a:ext cx="1" cy="476480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434" name="Group"/>
            <p:cNvGrpSpPr/>
            <p:nvPr/>
          </p:nvGrpSpPr>
          <p:grpSpPr>
            <a:xfrm>
              <a:off x="462522" y="24271"/>
              <a:ext cx="652124" cy="610729"/>
              <a:chOff x="24216" y="24271"/>
              <a:chExt cx="652122" cy="610728"/>
            </a:xfrm>
          </p:grpSpPr>
          <p:sp>
            <p:nvSpPr>
              <p:cNvPr id="426" name="Rectangle"/>
              <p:cNvSpPr/>
              <p:nvPr/>
            </p:nvSpPr>
            <p:spPr>
              <a:xfrm>
                <a:off x="139859" y="24271"/>
                <a:ext cx="38101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27" name="Rectangle"/>
              <p:cNvSpPr/>
              <p:nvPr/>
            </p:nvSpPr>
            <p:spPr>
              <a:xfrm>
                <a:off x="85881" y="258762"/>
                <a:ext cx="698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28" name="Rectangle"/>
              <p:cNvSpPr/>
              <p:nvPr/>
            </p:nvSpPr>
            <p:spPr>
              <a:xfrm>
                <a:off x="74770" y="382912"/>
                <a:ext cx="104780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29" name="Rectangle"/>
              <p:cNvSpPr/>
              <p:nvPr/>
            </p:nvSpPr>
            <p:spPr>
              <a:xfrm>
                <a:off x="148190" y="258762"/>
                <a:ext cx="31758" cy="1143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30" name="Rectangle"/>
              <p:cNvSpPr/>
              <p:nvPr/>
            </p:nvSpPr>
            <p:spPr>
              <a:xfrm>
                <a:off x="27394" y="24271"/>
                <a:ext cx="63501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sz="11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31" name="Square"/>
              <p:cNvSpPr/>
              <p:nvPr/>
            </p:nvSpPr>
            <p:spPr>
              <a:xfrm>
                <a:off x="24216" y="258762"/>
                <a:ext cx="107958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32" name="Rectangle"/>
              <p:cNvSpPr/>
              <p:nvPr/>
            </p:nvSpPr>
            <p:spPr>
              <a:xfrm>
                <a:off x="25805" y="382912"/>
                <a:ext cx="66679" cy="1143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graphicFrame>
            <p:nvGraphicFramePr>
              <p:cNvPr id="433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1500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1800"/>
                          </a:pPr>
                          <a:r>
                            <a:rPr sz="700">
                              <a:latin typeface="Source Sans Pro Bold"/>
                              <a:ea typeface="Source Sans Pro Bold"/>
                              <a:cs typeface="Source Sans Pro Bold"/>
                            </a:rPr>
                            <a:t>NA</a:t>
                          </a:r>
                        </a:p>
                      </a:txBody>
                      <a:tcPr marL="0" marR="0" marT="0" marB="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noFill/>
                      </a:tcPr>
                    </a:tc>
                  </a:tr>
                </a:tbl>
              </a:graphicData>
            </a:graphic>
          </p:graphicFrame>
        </p:grpSp>
      </p:grpSp>
      <p:sp>
        <p:nvSpPr>
          <p:cNvPr id="436" name="1 See bit.ly/ISO639-1 for a complete list of locales."/>
          <p:cNvSpPr txBox="1"/>
          <p:nvPr/>
        </p:nvSpPr>
        <p:spPr>
          <a:xfrm>
            <a:off x="9684103" y="10127869"/>
            <a:ext cx="3989227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1" algn="r">
              <a:lnSpc>
                <a:spcPct val="80000"/>
              </a:lnSpc>
              <a:spcBef>
                <a:spcPts val="0"/>
              </a:spcBef>
              <a:defRPr sz="1150">
                <a:solidFill>
                  <a:schemeClr val="accent5">
                    <a:satOff val="-35908"/>
                    <a:lumOff val="-17895"/>
                  </a:schemeClr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 baseline="31999"/>
              <a:t>1</a:t>
            </a:r>
            <a:r>
              <a:t> See </a:t>
            </a:r>
            <a:r>
              <a:rPr u="sng">
                <a:latin typeface="Source Sans Pro Bold"/>
                <a:ea typeface="Source Sans Pro Bold"/>
                <a:cs typeface="Source Sans Pro Bold"/>
                <a:sym typeface="Source Sans Pro Bold"/>
                <a:hlinkClick r:id="rId7" invalidUrl="" action="" tgtFrame="" tooltip="" history="1" highlightClick="0" endSnd="0"/>
              </a:rPr>
              <a:t>bit.ly/ISO639-1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t>for a complete list of locales.</a:t>
            </a:r>
          </a:p>
        </p:txBody>
      </p:sp>
      <p:grpSp>
        <p:nvGrpSpPr>
          <p:cNvPr id="444" name="Group"/>
          <p:cNvGrpSpPr/>
          <p:nvPr/>
        </p:nvGrpSpPr>
        <p:grpSpPr>
          <a:xfrm>
            <a:off x="4894600" y="6431873"/>
            <a:ext cx="894783" cy="609601"/>
            <a:chOff x="25400" y="25400"/>
            <a:chExt cx="894781" cy="609600"/>
          </a:xfrm>
        </p:grpSpPr>
        <p:graphicFrame>
          <p:nvGraphicFramePr>
            <p:cNvPr id="437" name="Table"/>
            <p:cNvGraphicFramePr/>
            <p:nvPr/>
          </p:nvGraphicFramePr>
          <p:xfrm>
            <a:off x="25400" y="25400"/>
            <a:ext cx="650939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500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1261427"/>
                          <a:lumOff val="1682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hueOff val="-507719"/>
                          <a:satOff val="-24110"/>
                          <a:lumOff val="-47668"/>
                        </a:schemeClr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438" name="Line"/>
            <p:cNvSpPr/>
            <p:nvPr/>
          </p:nvSpPr>
          <p:spPr>
            <a:xfrm>
              <a:off x="236915" y="253708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443" name="Group"/>
            <p:cNvGrpSpPr/>
            <p:nvPr/>
          </p:nvGrpSpPr>
          <p:grpSpPr>
            <a:xfrm>
              <a:off x="433482" y="196558"/>
              <a:ext cx="486700" cy="114301"/>
              <a:chOff x="0" y="0"/>
              <a:chExt cx="486699" cy="114300"/>
            </a:xfrm>
          </p:grpSpPr>
          <p:sp>
            <p:nvSpPr>
              <p:cNvPr id="439" name="Rectangle"/>
              <p:cNvSpPr/>
              <p:nvPr/>
            </p:nvSpPr>
            <p:spPr>
              <a:xfrm>
                <a:off x="0" y="0"/>
                <a:ext cx="127000" cy="114300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chemeClr val="accent5">
                        <a:hueOff val="1261427"/>
                        <a:lumOff val="16825"/>
                      </a:schemeClr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40" name="Rectangle"/>
              <p:cNvSpPr/>
              <p:nvPr/>
            </p:nvSpPr>
            <p:spPr>
              <a:xfrm>
                <a:off x="120263" y="0"/>
                <a:ext cx="127001" cy="1143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41" name="Rectangle"/>
              <p:cNvSpPr/>
              <p:nvPr/>
            </p:nvSpPr>
            <p:spPr>
              <a:xfrm>
                <a:off x="239811" y="0"/>
                <a:ext cx="127001" cy="114300"/>
              </a:xfrm>
              <a:prstGeom prst="rect">
                <a:avLst/>
              </a:prstGeom>
              <a:solidFill>
                <a:schemeClr val="accent5">
                  <a:satOff val="-35908"/>
                  <a:lumOff val="-1789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42" name="Rectangle"/>
              <p:cNvSpPr/>
              <p:nvPr/>
            </p:nvSpPr>
            <p:spPr>
              <a:xfrm>
                <a:off x="359699" y="0"/>
                <a:ext cx="127001" cy="114300"/>
              </a:xfrm>
              <a:prstGeom prst="rect">
                <a:avLst/>
              </a:prstGeom>
              <a:solidFill>
                <a:schemeClr val="accent5">
                  <a:hueOff val="-507719"/>
                  <a:satOff val="-24110"/>
                  <a:lumOff val="-4766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452" name="Group"/>
          <p:cNvGrpSpPr/>
          <p:nvPr/>
        </p:nvGrpSpPr>
        <p:grpSpPr>
          <a:xfrm>
            <a:off x="4894600" y="9553575"/>
            <a:ext cx="870788" cy="495300"/>
            <a:chOff x="25400" y="25400"/>
            <a:chExt cx="870786" cy="495300"/>
          </a:xfrm>
        </p:grpSpPr>
        <p:sp>
          <p:nvSpPr>
            <p:cNvPr id="445" name="Rectangle"/>
            <p:cNvSpPr/>
            <p:nvPr/>
          </p:nvSpPr>
          <p:spPr>
            <a:xfrm>
              <a:off x="490870" y="29546"/>
              <a:ext cx="73037" cy="461025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chemeClr val="accent5">
                      <a:hueOff val="1261427"/>
                      <a:lumOff val="16825"/>
                    </a:schemeClr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446" name="Rectangle"/>
            <p:cNvSpPr/>
            <p:nvPr/>
          </p:nvSpPr>
          <p:spPr>
            <a:xfrm>
              <a:off x="560334" y="29546"/>
              <a:ext cx="111137" cy="461025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447" name="Rectangle"/>
            <p:cNvSpPr/>
            <p:nvPr/>
          </p:nvSpPr>
          <p:spPr>
            <a:xfrm>
              <a:off x="671636" y="29546"/>
              <a:ext cx="73037" cy="461025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448" name="Rectangle"/>
            <p:cNvSpPr/>
            <p:nvPr/>
          </p:nvSpPr>
          <p:spPr>
            <a:xfrm>
              <a:off x="735136" y="29546"/>
              <a:ext cx="111137" cy="461025"/>
            </a:xfrm>
            <a:prstGeom prst="rect">
              <a:avLst/>
            </a:prstGeom>
            <a:solidFill>
              <a:schemeClr val="accent5">
                <a:satOff val="-35908"/>
                <a:lumOff val="-1789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aphicFrame>
          <p:nvGraphicFramePr>
            <p:cNvPr id="449" name="Table"/>
            <p:cNvGraphicFramePr/>
            <p:nvPr/>
          </p:nvGraphicFramePr>
          <p:xfrm>
            <a:off x="475478" y="25400"/>
            <a:ext cx="420709" cy="4953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408008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sp>
          <p:nvSpPr>
            <p:cNvPr id="450" name="Line"/>
            <p:cNvSpPr/>
            <p:nvPr/>
          </p:nvSpPr>
          <p:spPr>
            <a:xfrm>
              <a:off x="305622" y="260058"/>
              <a:ext cx="139606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aphicFrame>
          <p:nvGraphicFramePr>
            <p:cNvPr id="451" name="Table"/>
            <p:cNvGraphicFramePr/>
            <p:nvPr/>
          </p:nvGraphicFramePr>
          <p:xfrm>
            <a:off x="25400" y="25400"/>
            <a:ext cx="359835" cy="4953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114300"/>
                  <a:gridCol w="114300"/>
                </a:tblGrid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  <a:tr h="12065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3600">
                            <a:sym typeface="Source Sans Pro Regular"/>
                          </a:defRPr>
                        </a:pPr>
                      </a:p>
                    </a:txBody>
                    <a:tcPr marL="50800" marR="50800" marT="50800" marB="50800" anchor="ctr" anchorCtr="0" horzOverflow="overflow">
                      <a:solidFill>
                        <a:schemeClr val="accent5">
                          <a:satOff val="-35908"/>
                          <a:lumOff val="-17895"/>
                        </a:schemeClr>
                      </a:solidFill>
                    </a:tcPr>
                  </a:tc>
                </a:tr>
              </a:tbl>
            </a:graphicData>
          </a:graphic>
        </p:graphicFrame>
      </p:grpSp>
      <p:pic>
        <p:nvPicPr>
          <p:cNvPr id="453" name="Image" descr="Image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61" name="Group"/>
          <p:cNvGrpSpPr/>
          <p:nvPr/>
        </p:nvGrpSpPr>
        <p:grpSpPr>
          <a:xfrm>
            <a:off x="421795" y="2641742"/>
            <a:ext cx="1106149" cy="609601"/>
            <a:chOff x="25400" y="25400"/>
            <a:chExt cx="1106147" cy="609600"/>
          </a:xfrm>
        </p:grpSpPr>
        <p:graphicFrame>
          <p:nvGraphicFramePr>
            <p:cNvPr id="454" name="Table"/>
            <p:cNvGraphicFramePr/>
            <p:nvPr/>
          </p:nvGraphicFramePr>
          <p:xfrm>
            <a:off x="480608" y="25400"/>
            <a:ext cx="650940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13532"/>
                </a:tblGrid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</a:rPr>
                          <a:t>FALSE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7475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sp>
          <p:nvSpPr>
            <p:cNvPr id="455" name="Line"/>
            <p:cNvSpPr/>
            <p:nvPr/>
          </p:nvSpPr>
          <p:spPr>
            <a:xfrm>
              <a:off x="287385" y="260350"/>
              <a:ext cx="139605" cy="0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460" name="Group"/>
            <p:cNvGrpSpPr/>
            <p:nvPr/>
          </p:nvGrpSpPr>
          <p:grpSpPr>
            <a:xfrm>
              <a:off x="25400" y="25400"/>
              <a:ext cx="650939" cy="609600"/>
              <a:chOff x="25400" y="25400"/>
              <a:chExt cx="650938" cy="609600"/>
            </a:xfrm>
          </p:grpSpPr>
          <p:graphicFrame>
            <p:nvGraphicFramePr>
              <p:cNvPr id="456" name="Table"/>
              <p:cNvGraphicFramePr/>
              <p:nvPr/>
            </p:nvGraphicFramePr>
            <p:xfrm>
              <a:off x="25400" y="25400"/>
              <a:ext cx="650939" cy="609600"/>
            </p:xfrm>
            <a:graphic xmlns:a="http://schemas.openxmlformats.org/drawingml/2006/main">
              <a:graphicData uri="http://schemas.openxmlformats.org/drawingml/2006/table">
                <a:tbl>
                  <a:tblPr firstCol="0" firstRow="0" lastCol="0" lastRow="0" bandCol="0" bandRow="0" rtl="0">
                    <a:tableStyleId>{33BA23B1-9221-436E-865A-0063620EA4FD}</a:tableStyleId>
                  </a:tblPr>
                  <a:tblGrid>
                    <a:gridCol w="200832"/>
                  </a:tblGrid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  <a:tr h="117475">
                    <a:tc>
                      <a:txBody>
                        <a:bodyPr/>
                        <a:lstStyle/>
                        <a:p>
                          <a:pPr algn="ctr" defTabSz="914400">
                            <a:spcBef>
                              <a:spcPts val="0"/>
                            </a:spcBef>
                            <a:defRPr sz="3600">
                              <a:sym typeface="Source Sans Pro Regular"/>
                            </a:defRPr>
                          </a:pPr>
                        </a:p>
                      </a:txBody>
                      <a:tcPr marL="50800" marR="50800" marT="50800" marB="50800" anchor="ctr" anchorCtr="0" horzOverflow="overflow">
                        <a:solidFill>
                          <a:schemeClr val="accent5">
                            <a:hueOff val="1261427"/>
                            <a:lumOff val="16825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  <p:sp>
            <p:nvSpPr>
              <p:cNvPr id="457" name="Rectangle"/>
              <p:cNvSpPr/>
              <p:nvPr/>
            </p:nvSpPr>
            <p:spPr>
              <a:xfrm>
                <a:off x="30566" y="3175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58" name="Rectangle"/>
              <p:cNvSpPr/>
              <p:nvPr/>
            </p:nvSpPr>
            <p:spPr>
              <a:xfrm>
                <a:off x="30566" y="146050"/>
                <a:ext cx="76201" cy="101600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59" name="Rectangle"/>
              <p:cNvSpPr/>
              <p:nvPr/>
            </p:nvSpPr>
            <p:spPr>
              <a:xfrm>
                <a:off x="30566" y="384531"/>
                <a:ext cx="76201" cy="1016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</p:grpSp>
      <p:grpSp>
        <p:nvGrpSpPr>
          <p:cNvPr id="465" name="Group"/>
          <p:cNvGrpSpPr/>
          <p:nvPr/>
        </p:nvGrpSpPr>
        <p:grpSpPr>
          <a:xfrm>
            <a:off x="482199" y="8645283"/>
            <a:ext cx="552792" cy="441677"/>
            <a:chOff x="0" y="0"/>
            <a:chExt cx="552790" cy="441676"/>
          </a:xfrm>
        </p:grpSpPr>
        <p:sp>
          <p:nvSpPr>
            <p:cNvPr id="462" name="a string"/>
            <p:cNvSpPr txBox="1"/>
            <p:nvPr/>
          </p:nvSpPr>
          <p:spPr>
            <a:xfrm>
              <a:off x="10845" y="0"/>
              <a:ext cx="531100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463" name="A STRING"/>
            <p:cNvSpPr txBox="1"/>
            <p:nvPr/>
          </p:nvSpPr>
          <p:spPr>
            <a:xfrm>
              <a:off x="0" y="205535"/>
              <a:ext cx="552791" cy="236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A STRING</a:t>
              </a:r>
            </a:p>
          </p:txBody>
        </p:sp>
        <p:sp>
          <p:nvSpPr>
            <p:cNvPr id="464" name="Line"/>
            <p:cNvSpPr/>
            <p:nvPr/>
          </p:nvSpPr>
          <p:spPr>
            <a:xfrm>
              <a:off x="276395" y="173833"/>
              <a:ext cx="1" cy="10150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pic>
        <p:nvPicPr>
          <p:cNvPr id="466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319000" y="215900"/>
            <a:ext cx="1358900" cy="157553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77" name="Group"/>
          <p:cNvGrpSpPr/>
          <p:nvPr/>
        </p:nvGrpSpPr>
        <p:grpSpPr>
          <a:xfrm>
            <a:off x="9570914" y="8864214"/>
            <a:ext cx="1106485" cy="609601"/>
            <a:chOff x="0" y="25400"/>
            <a:chExt cx="1106484" cy="609600"/>
          </a:xfrm>
        </p:grpSpPr>
        <p:sp>
          <p:nvSpPr>
            <p:cNvPr id="467" name="Rectangle"/>
            <p:cNvSpPr/>
            <p:nvPr/>
          </p:nvSpPr>
          <p:spPr>
            <a:xfrm>
              <a:off x="0" y="160497"/>
              <a:ext cx="66832" cy="1016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468" name="Rectangle"/>
            <p:cNvSpPr/>
            <p:nvPr/>
          </p:nvSpPr>
          <p:spPr>
            <a:xfrm>
              <a:off x="0" y="272045"/>
              <a:ext cx="66832" cy="1016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469" name="Rectangle"/>
            <p:cNvSpPr/>
            <p:nvPr/>
          </p:nvSpPr>
          <p:spPr>
            <a:xfrm>
              <a:off x="0" y="381000"/>
              <a:ext cx="66832" cy="10160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470" name="Rectangle"/>
            <p:cNvSpPr/>
            <p:nvPr/>
          </p:nvSpPr>
          <p:spPr>
            <a:xfrm>
              <a:off x="123667" y="160497"/>
              <a:ext cx="66833" cy="1016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471" name="Rectangle"/>
            <p:cNvSpPr/>
            <p:nvPr/>
          </p:nvSpPr>
          <p:spPr>
            <a:xfrm>
              <a:off x="123667" y="272045"/>
              <a:ext cx="66833" cy="101601"/>
            </a:xfrm>
            <a:prstGeom prst="rect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472" name="Rectangle"/>
            <p:cNvSpPr/>
            <p:nvPr/>
          </p:nvSpPr>
          <p:spPr>
            <a:xfrm>
              <a:off x="123667" y="381000"/>
              <a:ext cx="66833" cy="10160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aphicFrame>
          <p:nvGraphicFramePr>
            <p:cNvPr id="473" name="Table"/>
            <p:cNvGraphicFramePr/>
            <p:nvPr/>
          </p:nvGraphicFramePr>
          <p:xfrm>
            <a:off x="455545" y="25400"/>
            <a:ext cx="650940" cy="609600"/>
          </p:xfrm>
          <a:graphic xmlns:a="http://schemas.openxmlformats.org/drawingml/2006/main">
            <a:graphicData uri="http://schemas.openxmlformats.org/drawingml/2006/table">
              <a:tbl>
                <a:tblPr firstCol="0" firstRow="0" lastCol="0" lastRow="0" bandCol="0" bandRow="0" rtl="0">
                  <a:tableStyleId>{33BA23B1-9221-436E-865A-0063620EA4FD}</a:tableStyleId>
                </a:tblPr>
                <a:tblGrid>
                  <a:gridCol w="213532"/>
                </a:tblGrid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</a:rPr>
                          <a:t>FALSE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  <a:tr h="114300">
                  <a:tc>
                    <a:txBody>
                      <a:bodyPr/>
                      <a:lstStyle/>
                      <a:p>
                        <a:pPr algn="ctr" defTabSz="914400">
                          <a:spcBef>
                            <a:spcPts val="0"/>
                          </a:spcBef>
                          <a:defRPr sz="1800"/>
                        </a:pPr>
                        <a:r>
                          <a:rPr sz="600">
                            <a:latin typeface="Source Sans Pro Bold"/>
                            <a:ea typeface="Source Sans Pro Bold"/>
                            <a:cs typeface="Source Sans Pro Bold"/>
                          </a:rPr>
                          <a:t>TRUE</a:t>
                        </a:r>
                      </a:p>
                    </a:txBody>
                    <a:tcPr marL="0" marR="0" marT="0" marB="0" anchor="ctr" anchorCtr="0" horzOverflow="overflow">
                      <a:noFill/>
                    </a:tcPr>
                  </a:tc>
                </a:tr>
              </a:tbl>
            </a:graphicData>
          </a:graphic>
        </p:graphicFrame>
        <p:sp>
          <p:nvSpPr>
            <p:cNvPr id="474" name="Line"/>
            <p:cNvSpPr/>
            <p:nvPr/>
          </p:nvSpPr>
          <p:spPr>
            <a:xfrm>
              <a:off x="263367" y="252548"/>
              <a:ext cx="139605" cy="1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475" name="Rectangle"/>
            <p:cNvSpPr/>
            <p:nvPr/>
          </p:nvSpPr>
          <p:spPr>
            <a:xfrm>
              <a:off x="0" y="50800"/>
              <a:ext cx="66832" cy="10160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476" name="Rectangle"/>
            <p:cNvSpPr/>
            <p:nvPr/>
          </p:nvSpPr>
          <p:spPr>
            <a:xfrm>
              <a:off x="123667" y="50800"/>
              <a:ext cx="66833" cy="10160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grpSp>
        <p:nvGrpSpPr>
          <p:cNvPr id="481" name="Group"/>
          <p:cNvGrpSpPr/>
          <p:nvPr/>
        </p:nvGrpSpPr>
        <p:grpSpPr>
          <a:xfrm>
            <a:off x="9468515" y="9433954"/>
            <a:ext cx="1088432" cy="603029"/>
            <a:chOff x="0" y="0"/>
            <a:chExt cx="1088431" cy="603028"/>
          </a:xfrm>
        </p:grpSpPr>
        <p:sp>
          <p:nvSpPr>
            <p:cNvPr id="478" name="This is a long sentence."/>
            <p:cNvSpPr txBox="1"/>
            <p:nvPr/>
          </p:nvSpPr>
          <p:spPr>
            <a:xfrm>
              <a:off x="0" y="0"/>
              <a:ext cx="1088432" cy="236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 algn="ctr">
                <a:defRPr sz="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This is a long sentence.</a:t>
              </a:r>
            </a:p>
          </p:txBody>
        </p:sp>
        <p:sp>
          <p:nvSpPr>
            <p:cNvPr id="479" name="This is a long sentence."/>
            <p:cNvSpPr txBox="1"/>
            <p:nvPr/>
          </p:nvSpPr>
          <p:spPr>
            <a:xfrm>
              <a:off x="217051" y="239887"/>
              <a:ext cx="654330" cy="3631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>
              <a:lvl1pPr>
                <a:defRPr sz="80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This is a long sentence.</a:t>
              </a:r>
            </a:p>
          </p:txBody>
        </p:sp>
        <p:sp>
          <p:nvSpPr>
            <p:cNvPr id="480" name="Line"/>
            <p:cNvSpPr/>
            <p:nvPr/>
          </p:nvSpPr>
          <p:spPr>
            <a:xfrm>
              <a:off x="544215" y="211932"/>
              <a:ext cx="1" cy="101505"/>
            </a:xfrm>
            <a:prstGeom prst="line">
              <a:avLst/>
            </a:prstGeom>
            <a:noFill/>
            <a:ln w="12700" cap="flat">
              <a:solidFill>
                <a:srgbClr val="53585F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sz="5600">
                  <a:solidFill>
                    <a:srgbClr val="000000"/>
                  </a:solidFill>
                  <a:effectLst>
                    <a:outerShdw sx="100000" sy="100000" kx="0" ky="0" algn="b" rotWithShape="0" blurRad="38100" dist="12700" dir="5400000">
                      <a:srgbClr val="000000">
                        <a:alpha val="50000"/>
                      </a:srgbClr>
                    </a:outerShdw>
                  </a:effectLst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roup"/>
          <p:cNvGrpSpPr/>
          <p:nvPr/>
        </p:nvGrpSpPr>
        <p:grpSpPr>
          <a:xfrm>
            <a:off x="8383487" y="-1013161"/>
            <a:ext cx="6157893" cy="3566662"/>
            <a:chOff x="0" y="51032"/>
            <a:chExt cx="6157891" cy="3566661"/>
          </a:xfrm>
        </p:grpSpPr>
        <p:grpSp>
          <p:nvGrpSpPr>
            <p:cNvPr id="498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483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F7CFCD"/>
              </a:solidFill>
              <a:ln w="3175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84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85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F7CFCD">
                  <a:alpha val="50304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86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87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88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89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90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91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92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93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94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F7CFCD"/>
              </a:solidFill>
              <a:ln w="6350" cap="flat">
                <a:solidFill>
                  <a:srgbClr val="F7CFC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95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FCEEE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96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FCEEED"/>
              </a:solidFill>
              <a:ln w="6350" cap="flat">
                <a:solidFill>
                  <a:srgbClr val="FCEEED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497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F7CFC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sp>
          <p:nvSpPr>
            <p:cNvPr id="499" name="Rectangle"/>
            <p:cNvSpPr/>
            <p:nvPr/>
          </p:nvSpPr>
          <p:spPr>
            <a:xfrm>
              <a:off x="0" y="10507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549" t="11911" r="50450" b="8808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sp>
        <p:nvSpPr>
          <p:cNvPr id="501" name="Rectangle"/>
          <p:cNvSpPr/>
          <p:nvPr/>
        </p:nvSpPr>
        <p:spPr>
          <a:xfrm>
            <a:off x="310590" y="6044802"/>
            <a:ext cx="3094484" cy="3860026"/>
          </a:xfrm>
          <a:prstGeom prst="rect">
            <a:avLst/>
          </a:prstGeom>
          <a:solidFill>
            <a:srgbClr val="FFFC41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02" name="Rectangle"/>
          <p:cNvSpPr/>
          <p:nvPr/>
        </p:nvSpPr>
        <p:spPr>
          <a:xfrm>
            <a:off x="310590" y="616564"/>
            <a:ext cx="3094484" cy="5339674"/>
          </a:xfrm>
          <a:prstGeom prst="rect">
            <a:avLst/>
          </a:prstGeom>
          <a:solidFill>
            <a:srgbClr val="FFFC41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03" name="Rectangle"/>
          <p:cNvSpPr/>
          <p:nvPr/>
        </p:nvSpPr>
        <p:spPr>
          <a:xfrm>
            <a:off x="10071445" y="7031355"/>
            <a:ext cx="1917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04" name="Rectangle"/>
          <p:cNvSpPr/>
          <p:nvPr/>
        </p:nvSpPr>
        <p:spPr>
          <a:xfrm>
            <a:off x="10071445" y="7212507"/>
            <a:ext cx="191791" cy="1586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05" name="Rectangle"/>
          <p:cNvSpPr/>
          <p:nvPr/>
        </p:nvSpPr>
        <p:spPr>
          <a:xfrm>
            <a:off x="10071445" y="7395226"/>
            <a:ext cx="191791" cy="1586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06" name="Rectangle"/>
          <p:cNvSpPr/>
          <p:nvPr/>
        </p:nvSpPr>
        <p:spPr>
          <a:xfrm>
            <a:off x="10071445" y="7576377"/>
            <a:ext cx="280691" cy="158673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07" name="Rectangle"/>
          <p:cNvSpPr/>
          <p:nvPr/>
        </p:nvSpPr>
        <p:spPr>
          <a:xfrm>
            <a:off x="10071445" y="7757528"/>
            <a:ext cx="3568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08" name="Rectangle"/>
          <p:cNvSpPr/>
          <p:nvPr/>
        </p:nvSpPr>
        <p:spPr>
          <a:xfrm>
            <a:off x="10071445" y="7935676"/>
            <a:ext cx="4711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09" name="Rectangle"/>
          <p:cNvSpPr/>
          <p:nvPr/>
        </p:nvSpPr>
        <p:spPr>
          <a:xfrm>
            <a:off x="135690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10" name="Rectangle"/>
          <p:cNvSpPr/>
          <p:nvPr/>
        </p:nvSpPr>
        <p:spPr>
          <a:xfrm>
            <a:off x="1349924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11" name="Rectangle"/>
          <p:cNvSpPr/>
          <p:nvPr/>
        </p:nvSpPr>
        <p:spPr>
          <a:xfrm>
            <a:off x="13430036" y="7950928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12" name="Rectangle"/>
          <p:cNvSpPr/>
          <p:nvPr/>
        </p:nvSpPr>
        <p:spPr>
          <a:xfrm>
            <a:off x="13430036" y="7766346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13" name="Rectangle"/>
          <p:cNvSpPr/>
          <p:nvPr/>
        </p:nvSpPr>
        <p:spPr>
          <a:xfrm>
            <a:off x="13430036" y="7584768"/>
            <a:ext cx="1282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14" name="Rectangle"/>
          <p:cNvSpPr/>
          <p:nvPr/>
        </p:nvSpPr>
        <p:spPr>
          <a:xfrm>
            <a:off x="13430036" y="7403190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15" name="Rectangle"/>
          <p:cNvSpPr/>
          <p:nvPr/>
        </p:nvSpPr>
        <p:spPr>
          <a:xfrm>
            <a:off x="13429391" y="7216908"/>
            <a:ext cx="2044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16" name="Rectangle"/>
          <p:cNvSpPr/>
          <p:nvPr/>
        </p:nvSpPr>
        <p:spPr>
          <a:xfrm>
            <a:off x="134293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17" name="Rectangle"/>
          <p:cNvSpPr/>
          <p:nvPr/>
        </p:nvSpPr>
        <p:spPr>
          <a:xfrm>
            <a:off x="13252236" y="7950928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18" name="Rectangle"/>
          <p:cNvSpPr/>
          <p:nvPr/>
        </p:nvSpPr>
        <p:spPr>
          <a:xfrm>
            <a:off x="13252236" y="7766346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19" name="Rectangle"/>
          <p:cNvSpPr/>
          <p:nvPr/>
        </p:nvSpPr>
        <p:spPr>
          <a:xfrm>
            <a:off x="13252236" y="7584768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20" name="Rectangle"/>
          <p:cNvSpPr/>
          <p:nvPr/>
        </p:nvSpPr>
        <p:spPr>
          <a:xfrm>
            <a:off x="13252236" y="7403190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21" name="Rectangle"/>
          <p:cNvSpPr/>
          <p:nvPr/>
        </p:nvSpPr>
        <p:spPr>
          <a:xfrm>
            <a:off x="13251591" y="7216908"/>
            <a:ext cx="128290" cy="144381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22" name="Rectangle"/>
          <p:cNvSpPr/>
          <p:nvPr/>
        </p:nvSpPr>
        <p:spPr>
          <a:xfrm>
            <a:off x="132515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23" name="Rectangle"/>
          <p:cNvSpPr/>
          <p:nvPr/>
        </p:nvSpPr>
        <p:spPr>
          <a:xfrm>
            <a:off x="13327791" y="7035330"/>
            <a:ext cx="52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24" name="Rectangle"/>
          <p:cNvSpPr/>
          <p:nvPr/>
        </p:nvSpPr>
        <p:spPr>
          <a:xfrm>
            <a:off x="13137936" y="7403190"/>
            <a:ext cx="64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25" name="Rectangle"/>
          <p:cNvSpPr/>
          <p:nvPr/>
        </p:nvSpPr>
        <p:spPr>
          <a:xfrm>
            <a:off x="13137291" y="7216908"/>
            <a:ext cx="64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26" name="Rectangle"/>
          <p:cNvSpPr/>
          <p:nvPr/>
        </p:nvSpPr>
        <p:spPr>
          <a:xfrm>
            <a:off x="13137291" y="7035330"/>
            <a:ext cx="64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graphicFrame>
        <p:nvGraphicFramePr>
          <p:cNvPr id="527" name="Table"/>
          <p:cNvGraphicFramePr/>
          <p:nvPr/>
        </p:nvGraphicFramePr>
        <p:xfrm>
          <a:off x="10070812" y="6826346"/>
          <a:ext cx="9937759" cy="697408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78724"/>
                <a:gridCol w="1306714"/>
                <a:gridCol w="1024685"/>
                <a:gridCol w="635000"/>
              </a:tblGrid>
              <a:tr h="183242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regexp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matches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example
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 sz="900"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rPr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</a:t>
                      </a:r>
                      <a:r>
                        <a:t>?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zero or one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 Regular"/>
                        </a:rPr>
                        <a:t>quant("a?")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rPr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</a:t>
                      </a:r>
                      <a:r>
                        <a:t>*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zero or more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 Regular"/>
                        </a:rPr>
                        <a:t>quant("a*")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rPr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</a:t>
                      </a:r>
                      <a:r>
                        <a:t>+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one or more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 Regular"/>
                        </a:rPr>
                        <a:t>quant("a+")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rPr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</a:t>
                      </a:r>
                      <a:r>
                        <a:t>{n}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r>
                        <a:t>exactly </a:t>
                      </a:r>
                      <a:r>
                        <a:rPr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n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 Regular"/>
                        </a:rPr>
                        <a:t>quant("a{2}")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rPr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</a:t>
                      </a:r>
                      <a:r>
                        <a:t>{n, }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r>
                        <a:rPr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n</a:t>
                      </a:r>
                      <a:r>
                        <a:t> or more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 Regular"/>
                        </a:rPr>
                        <a:t>quant("a{2,}")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32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rPr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</a:t>
                      </a:r>
                      <a:r>
                        <a:t>{n, m}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sym typeface="Source Sans Pro Regular"/>
                        </a:defRPr>
                      </a:pPr>
                      <a:r>
                        <a:t>between </a:t>
                      </a:r>
                      <a:r>
                        <a:rPr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n</a:t>
                      </a:r>
                      <a:r>
                        <a:t> and </a:t>
                      </a:r>
                      <a:r>
                        <a:rPr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rPr>
                        <a:t>m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 Regular"/>
                        </a:rPr>
                        <a:t>quant("a{2,4}")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.a.aa.aaa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grpSp>
        <p:nvGrpSpPr>
          <p:cNvPr id="531" name="Group"/>
          <p:cNvGrpSpPr/>
          <p:nvPr/>
        </p:nvGrpSpPr>
        <p:grpSpPr>
          <a:xfrm>
            <a:off x="8867152" y="9599628"/>
            <a:ext cx="4806968" cy="787401"/>
            <a:chOff x="12700" y="12700"/>
            <a:chExt cx="4806967" cy="787400"/>
          </a:xfrm>
        </p:grpSpPr>
        <p:sp>
          <p:nvSpPr>
            <p:cNvPr id="528" name="Rectangle"/>
            <p:cNvSpPr/>
            <p:nvPr/>
          </p:nvSpPr>
          <p:spPr>
            <a:xfrm>
              <a:off x="4239033" y="449481"/>
              <a:ext cx="280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529" name="Square"/>
            <p:cNvSpPr/>
            <p:nvPr/>
          </p:nvSpPr>
          <p:spPr>
            <a:xfrm>
              <a:off x="657633" y="449481"/>
              <a:ext cx="153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aphicFrame>
          <p:nvGraphicFramePr>
            <p:cNvPr id="530" name="Table"/>
            <p:cNvGraphicFramePr/>
            <p:nvPr/>
          </p:nvGraphicFramePr>
          <p:xfrm>
            <a:off x="12700" y="12700"/>
            <a:ext cx="4806968" cy="7874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37199"/>
                  <a:gridCol w="847677"/>
                  <a:gridCol w="1272158"/>
                  <a:gridCol w="1437975"/>
                  <a:gridCol w="611956"/>
                </a:tblGrid>
                <a:tr h="419100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900">
                            <a:latin typeface="+mn-lt"/>
                            <a:ea typeface="+mn-ea"/>
                            <a:cs typeface="+mn-cs"/>
                            <a:sym typeface="Source Sans Pro Regular"/>
                          </a:defRPr>
                        </a:pPr>
                        <a:r>
                          <a:t>string 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b="0" sz="900">
                            <a:latin typeface="+mn-lt"/>
                            <a:ea typeface="+mn-ea"/>
                            <a:cs typeface="+mn-cs"/>
                            <a:sym typeface="Source Sans Pro Regular"/>
                          </a:defRPr>
                        </a:pPr>
                        <a:r>
                          <a:t>(type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900">
                            <a:latin typeface="+mn-lt"/>
                            <a:ea typeface="+mn-ea"/>
                            <a:cs typeface="+mn-cs"/>
                            <a:sym typeface="Source Sans Pro Regular"/>
                          </a:defRPr>
                        </a:pPr>
                        <a:r>
                          <a:t>regexp</a:t>
                        </a:r>
                        <a:r>
                          <a:t> 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b="0" sz="900">
                            <a:latin typeface="+mn-lt"/>
                            <a:ea typeface="+mn-ea"/>
                            <a:cs typeface="+mn-cs"/>
                            <a:sym typeface="Source Sans Pro Regular"/>
                          </a:defRPr>
                        </a:pPr>
                        <a:r>
                          <a:t>(to mean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900">
                            <a:latin typeface="+mn-lt"/>
                            <a:ea typeface="+mn-ea"/>
                            <a:cs typeface="+mn-cs"/>
                            <a:sym typeface="Source Sans Pro Regular"/>
                          </a:defRPr>
                        </a:pPr>
                        <a:r>
                          <a:t>matches</a:t>
                        </a:r>
                        <a:r>
                          <a:t> 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b="0" sz="900">
                            <a:latin typeface="+mn-lt"/>
                            <a:ea typeface="+mn-ea"/>
                            <a:cs typeface="+mn-cs"/>
                            <a:sym typeface="Source Sans Pro Regular"/>
                          </a:defRPr>
                        </a:pPr>
                        <a:r>
                          <a:t>(which matches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 gridSpan="2"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900">
                            <a:latin typeface="+mn-lt"/>
                            <a:ea typeface="+mn-ea"/>
                            <a:cs typeface="+mn-cs"/>
                            <a:sym typeface="Source Sans Pro Regular"/>
                          </a:defRPr>
                        </a:pPr>
                        <a:r>
                          <a:t>example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b="0" sz="900">
                            <a:latin typeface="+mn-lt"/>
                            <a:ea typeface="+mn-ea"/>
                            <a:cs typeface="+mn-cs"/>
                            <a:sym typeface="Source Sans Pro Regular"/>
                          </a:defRPr>
                        </a:pPr>
                        <a:r>
                          <a:t>(the result is the same as ref("abba"))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 hMerge="1">
                    <a:tcPr/>
                  </a:tc>
                </a:tr>
                <a:tr h="17780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\\1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  <a:r>
                          <a:t>\1</a:t>
                        </a:r>
                        <a:r>
                          <a:rPr>
                            <a:latin typeface="+mn-lt"/>
                            <a:ea typeface="+mn-ea"/>
                            <a:cs typeface="+mn-cs"/>
                            <a:sym typeface="Source Sans Pro Regular"/>
                          </a:rPr>
                          <a:t> (etc.)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first () group, etc.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ref("(a)(b)\\2\\1")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abbaab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</a:tbl>
            </a:graphicData>
          </a:graphic>
        </p:graphicFrame>
      </p:grpSp>
      <p:sp>
        <p:nvSpPr>
          <p:cNvPr id="532" name="Rectangle"/>
          <p:cNvSpPr/>
          <p:nvPr/>
        </p:nvSpPr>
        <p:spPr>
          <a:xfrm>
            <a:off x="5224855" y="8587746"/>
            <a:ext cx="1778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33" name="Rectangle"/>
          <p:cNvSpPr/>
          <p:nvPr/>
        </p:nvSpPr>
        <p:spPr>
          <a:xfrm>
            <a:off x="5224855" y="8403314"/>
            <a:ext cx="1778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34" name="Rectangle"/>
          <p:cNvSpPr/>
          <p:nvPr/>
        </p:nvSpPr>
        <p:spPr>
          <a:xfrm>
            <a:off x="8476522" y="8587746"/>
            <a:ext cx="635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35" name="Rectangle"/>
          <p:cNvSpPr/>
          <p:nvPr/>
        </p:nvSpPr>
        <p:spPr>
          <a:xfrm>
            <a:off x="8326442" y="8403314"/>
            <a:ext cx="635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graphicFrame>
        <p:nvGraphicFramePr>
          <p:cNvPr id="536" name="Table"/>
          <p:cNvGraphicFramePr/>
          <p:nvPr/>
        </p:nvGraphicFramePr>
        <p:xfrm>
          <a:off x="5199645" y="8203251"/>
          <a:ext cx="9937759" cy="697408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78724"/>
                <a:gridCol w="1139593"/>
                <a:gridCol w="1088123"/>
                <a:gridCol w="444500"/>
              </a:tblGrid>
              <a:tr h="190500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regexp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matches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example
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b="0" sz="900"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t>^</a:t>
                      </a:r>
                      <a:r>
                        <a:rPr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start of string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 Regular"/>
                        </a:rPr>
                        <a:t>anchor("^a")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780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rPr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</a:t>
                      </a:r>
                      <a:r>
                        <a:t>$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end of string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 Regular"/>
                        </a:rPr>
                        <a:t>anchor("a$")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aaa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37" name="Rectangle"/>
          <p:cNvSpPr/>
          <p:nvPr/>
        </p:nvSpPr>
        <p:spPr>
          <a:xfrm>
            <a:off x="5224855" y="7585799"/>
            <a:ext cx="3187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38" name="Rectangle"/>
          <p:cNvSpPr/>
          <p:nvPr/>
        </p:nvSpPr>
        <p:spPr>
          <a:xfrm>
            <a:off x="5224855" y="7403496"/>
            <a:ext cx="433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39" name="Rectangle"/>
          <p:cNvSpPr/>
          <p:nvPr/>
        </p:nvSpPr>
        <p:spPr>
          <a:xfrm>
            <a:off x="5224855" y="7219051"/>
            <a:ext cx="3568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40" name="Rectangle"/>
          <p:cNvSpPr/>
          <p:nvPr/>
        </p:nvSpPr>
        <p:spPr>
          <a:xfrm>
            <a:off x="5224855" y="7038890"/>
            <a:ext cx="3060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41" name="Rectangle"/>
          <p:cNvSpPr/>
          <p:nvPr/>
        </p:nvSpPr>
        <p:spPr>
          <a:xfrm>
            <a:off x="8203649" y="7585799"/>
            <a:ext cx="2159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42" name="Rectangle"/>
          <p:cNvSpPr/>
          <p:nvPr/>
        </p:nvSpPr>
        <p:spPr>
          <a:xfrm>
            <a:off x="8355872" y="7403496"/>
            <a:ext cx="12700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43" name="Rectangle"/>
          <p:cNvSpPr/>
          <p:nvPr/>
        </p:nvSpPr>
        <p:spPr>
          <a:xfrm>
            <a:off x="8498571" y="7219051"/>
            <a:ext cx="520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44" name="Rectangle"/>
          <p:cNvSpPr/>
          <p:nvPr/>
        </p:nvSpPr>
        <p:spPr>
          <a:xfrm>
            <a:off x="8422371" y="7038890"/>
            <a:ext cx="647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45" name="Square"/>
          <p:cNvSpPr/>
          <p:nvPr/>
        </p:nvSpPr>
        <p:spPr>
          <a:xfrm>
            <a:off x="8203004" y="7038890"/>
            <a:ext cx="1536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46" name="Square"/>
          <p:cNvSpPr/>
          <p:nvPr/>
        </p:nvSpPr>
        <p:spPr>
          <a:xfrm>
            <a:off x="8203004" y="7223335"/>
            <a:ext cx="153691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graphicFrame>
        <p:nvGraphicFramePr>
          <p:cNvPr id="547" name="Table"/>
          <p:cNvGraphicFramePr/>
          <p:nvPr/>
        </p:nvGraphicFramePr>
        <p:xfrm>
          <a:off x="5199645" y="6826346"/>
          <a:ext cx="9937759" cy="6974086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678724"/>
                <a:gridCol w="1143000"/>
                <a:gridCol w="1092200"/>
                <a:gridCol w="446791"/>
              </a:tblGrid>
              <a:tr h="195580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regexp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matches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example
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 defTabSz="914400">
                        <a:defRPr b="0" sz="900">
                          <a:latin typeface="+mn-lt"/>
                          <a:ea typeface="+mn-ea"/>
                          <a:cs typeface="+mn-cs"/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rPr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ab</a:t>
                      </a:r>
                      <a:r>
                        <a:rPr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|</a:t>
                      </a:r>
                      <a:r>
                        <a:rPr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d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or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 Regular"/>
                        </a:rPr>
                        <a:t>alt("ab|d")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t>[</a:t>
                      </a:r>
                      <a:r>
                        <a:rPr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abe</a:t>
                      </a:r>
                      <a:r>
                        <a:t>]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one of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 Regular"/>
                        </a:rPr>
                        <a:t>alt("[abe]")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t>[^</a:t>
                      </a:r>
                      <a:r>
                        <a:rPr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abe</a:t>
                      </a:r>
                      <a:r>
                        <a:t>]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anything but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 Regular"/>
                        </a:rPr>
                        <a:t>alt("[^abe]")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  <a:defRPr sz="1100">
                          <a:latin typeface="Source Sans Pro Bold"/>
                          <a:ea typeface="Source Sans Pro Bold"/>
                          <a:cs typeface="Source Sans Pro Bold"/>
                          <a:sym typeface="Source Sans Pro Bold"/>
                        </a:defRPr>
                      </a:pPr>
                      <a:r>
                        <a:t>[</a:t>
                      </a:r>
                      <a:r>
                        <a:rPr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a</a:t>
                      </a:r>
                      <a:r>
                        <a:t>-</a:t>
                      </a:r>
                      <a:r>
                        <a:rPr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c</a:t>
                      </a:r>
                      <a:r>
                        <a:t>]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range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100">
                          <a:solidFill>
                            <a:schemeClr val="accent5">
                              <a:satOff val="-35908"/>
                              <a:lumOff val="-17895"/>
                            </a:schemeClr>
                          </a:solidFill>
                          <a:sym typeface="Source Sans Pro Regular"/>
                        </a:rPr>
                        <a:t>alt("[a-c]")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sz="1100">
                          <a:sym typeface="Source Sans Pro Regular"/>
                        </a:rPr>
                        <a:t>abcde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48" name="regex(pattern, ignore_case = FALSE, multiline = FALSE, comments = FALSE, dotall = FALSE, ...) Modifies a regex to ignore cases, match end of lines as well of end of strings, allow R comments within regex's , and/or to have . match everything including \n"/>
          <p:cNvSpPr txBox="1"/>
          <p:nvPr/>
        </p:nvSpPr>
        <p:spPr>
          <a:xfrm>
            <a:off x="429772" y="6745290"/>
            <a:ext cx="2933701" cy="3284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regex(</a:t>
            </a:r>
            <a:r>
              <a:t>pattern, ignore_case = FALSE, multiline = FALSE, comments = FALSE, dotall = FALSE, ...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)</a:t>
            </a:r>
            <a:r>
              <a:t> Modifies a regex to ignore cases, match end of lines as well of end of strings, allow R comments within regex's , and/or to have . match everything including \n.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Source Sans Pro ExtraLight"/>
                <a:ea typeface="Source Sans Pro ExtraLight"/>
                <a:cs typeface="Source Sans Pro ExtraLight"/>
                <a:sym typeface="Source Sans Pro ExtraLight"/>
              </a:defRPr>
            </a:pPr>
            <a:r>
              <a:t>str_detect("I", regex("i", TRUE)) </a:t>
            </a:r>
            <a:endParaRPr i="1">
              <a:latin typeface="+mn-lt"/>
              <a:ea typeface="+mn-ea"/>
              <a:cs typeface="+mn-cs"/>
              <a:sym typeface="Source Sans Pro Regular"/>
            </a:endParaRP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fixed()</a:t>
            </a:r>
            <a:r>
              <a:rPr i="1">
                <a:latin typeface="Source Sans Pro Bold"/>
                <a:ea typeface="Source Sans Pro Bold"/>
                <a:cs typeface="Source Sans Pro Bold"/>
                <a:sym typeface="Source Sans Pro Bold"/>
              </a:rPr>
              <a:t> </a:t>
            </a:r>
            <a:r>
              <a:t>Matches raw bytes but will miss some characters that can be represented in multiple ways (fast).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str_detect("\u0130", fixed("i"))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coll()</a:t>
            </a:r>
            <a:r>
              <a:t> Matches raw bytes and will use locale specific collation rules to recognize characters that can be represented in multiple ways (slow).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str_detect("\u0130", coll("i", TRUE, locale = "tr"))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boundary()</a:t>
            </a:r>
            <a:r>
              <a:t> Matches boundaries between characters, line_breaks, sentences, or words. </a:t>
            </a:r>
            <a:r>
              <a:rPr>
                <a:latin typeface="Source Sans Pro ExtraLight"/>
                <a:ea typeface="Source Sans Pro ExtraLight"/>
                <a:cs typeface="Source Sans Pro ExtraLight"/>
                <a:sym typeface="Source Sans Pro ExtraLight"/>
              </a:rPr>
              <a:t>str_split(sentences, boundary("word"))</a:t>
            </a:r>
          </a:p>
        </p:txBody>
      </p:sp>
      <p:graphicFrame>
        <p:nvGraphicFramePr>
          <p:cNvPr id="549" name="Table"/>
          <p:cNvGraphicFramePr/>
          <p:nvPr/>
        </p:nvGraphicFramePr>
        <p:xfrm>
          <a:off x="1008309" y="2925773"/>
          <a:ext cx="3062504" cy="866970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0" rtl="0">
                <a:tableStyleId>{2708684C-4D16-4618-839F-0558EEFCDFE6}</a:tableStyleId>
              </a:tblPr>
              <a:tblGrid>
                <a:gridCol w="993648"/>
                <a:gridCol w="796672"/>
              </a:tblGrid>
              <a:tr h="178642"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Special Character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defRPr b="0"/>
                      </a:pPr>
                      <a:r>
                        <a:rPr sz="900">
                          <a:solidFill>
                            <a:schemeClr val="accent1">
                              <a:hueOff val="-52604"/>
                              <a:satOff val="-8294"/>
                              <a:lumOff val="-1952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Source Sans Pro Regular"/>
                        </a:rPr>
                        <a:t>Represents</a:t>
                      </a:r>
                    </a:p>
                  </a:txBody>
                  <a:tcPr marL="0" marR="0" marT="0" marB="0" anchor="ctr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 Regular"/>
                        </a:rPr>
                        <a:t>\\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 Regular"/>
                        </a:rPr>
                        <a:t>\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 Regular"/>
                        </a:rPr>
                        <a:t>\"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 Regular"/>
                        </a:rPr>
                        <a:t>"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  <a:tr h="178642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 Regular"/>
                        </a:rPr>
                        <a:t>\n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sz="1050">
                          <a:sym typeface="Source Sans Pro Regular"/>
                        </a:rPr>
                        <a:t>new line</a:t>
                      </a:r>
                    </a:p>
                  </a:txBody>
                  <a:tcPr marL="0" marR="0" marT="0" marB="0" anchor="t" anchorCtr="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550" name="Need to Know"/>
          <p:cNvSpPr txBox="1"/>
          <p:nvPr/>
        </p:nvSpPr>
        <p:spPr>
          <a:xfrm>
            <a:off x="348728" y="599061"/>
            <a:ext cx="1892936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628DB5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Need to Know</a:t>
            </a:r>
          </a:p>
        </p:txBody>
      </p:sp>
      <p:sp>
        <p:nvSpPr>
          <p:cNvPr id="551" name="Line"/>
          <p:cNvSpPr/>
          <p:nvPr/>
        </p:nvSpPr>
        <p:spPr>
          <a:xfrm>
            <a:off x="310590" y="619739"/>
            <a:ext cx="3086291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52" name="Regular Expressions -"/>
          <p:cNvSpPr txBox="1"/>
          <p:nvPr/>
        </p:nvSpPr>
        <p:spPr>
          <a:xfrm>
            <a:off x="3722422" y="599061"/>
            <a:ext cx="28422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>
                <a:solidFill>
                  <a:srgbClr val="C85679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Regular Expressions -</a:t>
            </a:r>
          </a:p>
        </p:txBody>
      </p:sp>
      <p:sp>
        <p:nvSpPr>
          <p:cNvPr id="553" name="Line"/>
          <p:cNvSpPr/>
          <p:nvPr/>
        </p:nvSpPr>
        <p:spPr>
          <a:xfrm>
            <a:off x="3722422" y="621838"/>
            <a:ext cx="8495349" cy="1"/>
          </a:xfrm>
          <a:prstGeom prst="line">
            <a:avLst/>
          </a:prstGeom>
          <a:ln w="6350">
            <a:solidFill>
              <a:srgbClr val="53585F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54" name="Pattern arguments in stringr are interpreted as regular expressions after any special characters have been parsed.…"/>
          <p:cNvSpPr txBox="1"/>
          <p:nvPr/>
        </p:nvSpPr>
        <p:spPr>
          <a:xfrm>
            <a:off x="429772" y="1077358"/>
            <a:ext cx="2911503" cy="1914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Pattern arguments in stringr are interpreted as regular expressions </a:t>
            </a:r>
            <a:r>
              <a:rPr i="1"/>
              <a:t>after any special characters have been parsed.</a:t>
            </a: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endParaRPr i="1"/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In R, you write regular expressions as </a:t>
            </a:r>
            <a:r>
              <a:rPr i="1"/>
              <a:t>strings</a:t>
            </a:r>
            <a:r>
              <a:t>, sequences of characters surrounded by quotes (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""</a:t>
            </a:r>
            <a:r>
              <a:t>) or single quotes(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''</a:t>
            </a:r>
            <a:r>
              <a:t>).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Some characters cannot be represented directly in an R string . These must be represented as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special characters</a:t>
            </a:r>
            <a:r>
              <a:t>, sequences of characters that have a specific meaning., e.g.</a:t>
            </a:r>
          </a:p>
        </p:txBody>
      </p:sp>
      <p:sp>
        <p:nvSpPr>
          <p:cNvPr id="555" name="RStudio® is a trademark of RStudio, PBC  •  CC BY SA  RStudio  •  info@rstudio.com  •  844-448-1212  •  rstudio.com  •  Learn more at stringr.tidyverse.org  •  Diagrams from @LVaudor on Twitter  •  stringr  1.4.0+  •  Updated:  2021-07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RStudio® is a trademark of RStudio, PBC  •  </a:t>
            </a:r>
            <a:r>
              <a:rPr>
                <a:hlinkClick r:id="rId2" invalidUrl="" action="" tgtFrame="" tooltip="" history="1" highlightClick="0" endSnd="0"/>
              </a:rPr>
              <a:t>CC BY SA</a:t>
            </a:r>
            <a:r>
              <a:t>  RStudio  •  </a:t>
            </a:r>
            <a:r>
              <a:rPr>
                <a:hlinkClick r:id="rId3" invalidUrl="" action="" tgtFrame="" tooltip="" history="1" highlightClick="0" endSnd="0"/>
              </a:rPr>
              <a:t>info@rstudio.com</a:t>
            </a:r>
            <a:r>
              <a:t>  •  844-448-1212  •  </a:t>
            </a:r>
            <a:r>
              <a:rPr>
                <a:hlinkClick r:id="rId4" invalidUrl="" action="" tgtFrame="" tooltip="" history="1" highlightClick="0" endSnd="0"/>
              </a:rPr>
              <a:t>rstudio.com</a:t>
            </a:r>
            <a:r>
              <a:t>  •  Learn more at </a:t>
            </a:r>
            <a:r>
              <a:rPr u="sng">
                <a:latin typeface="Source Sans Pro Bold"/>
                <a:ea typeface="Source Sans Pro Bold"/>
                <a:cs typeface="Source Sans Pro Bold"/>
                <a:sym typeface="Source Sans Pro Bold"/>
                <a:hlinkClick r:id="rId5" invalidUrl="" action="" tgtFrame="" tooltip="" history="1" highlightClick="0" endSnd="0"/>
              </a:rPr>
              <a:t>stringr.tidyverse.org</a:t>
            </a:r>
            <a:r>
              <a:t>  •  Diagrams from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  <a:hlinkClick r:id="rId6" invalidUrl="" action="" tgtFrame="" tooltip="" history="1" highlightClick="0" endSnd="0"/>
              </a:rPr>
              <a:t>@LVaudor</a:t>
            </a:r>
            <a:r>
              <a:t> on Twitter  •  stringr  1.4.0+  •  Updated:  2021-07</a:t>
            </a:r>
          </a:p>
        </p:txBody>
      </p:sp>
      <p:sp>
        <p:nvSpPr>
          <p:cNvPr id="556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57" name="Run ?&quot;'&quot; to see a complete list"/>
          <p:cNvSpPr txBox="1"/>
          <p:nvPr/>
        </p:nvSpPr>
        <p:spPr>
          <a:xfrm>
            <a:off x="852660" y="3667287"/>
            <a:ext cx="2027627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Run </a:t>
            </a:r>
            <a:r>
              <a:rPr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?"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'</a:t>
            </a:r>
            <a:r>
              <a:rPr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"</a:t>
            </a:r>
            <a:r>
              <a:t> to see a complete list</a:t>
            </a:r>
          </a:p>
        </p:txBody>
      </p:sp>
      <p:sp>
        <p:nvSpPr>
          <p:cNvPr id="558" name="Because of this, whenever a \ appears in a regular expression, you must write it as \\ in the string that represents the regular expression.…"/>
          <p:cNvSpPr txBox="1"/>
          <p:nvPr/>
        </p:nvSpPr>
        <p:spPr>
          <a:xfrm>
            <a:off x="429772" y="3993631"/>
            <a:ext cx="2933892" cy="19140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Because of this, whenever a \ appears in a regular expression, you must write it as \\ in the string that represents the regular expression.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Use </a:t>
            </a:r>
            <a:r>
              <a:rPr>
                <a:latin typeface="Source Sans Pro Bold"/>
                <a:ea typeface="Source Sans Pro Bold"/>
                <a:cs typeface="Source Sans Pro Bold"/>
                <a:sym typeface="Source Sans Pro Bold"/>
              </a:rPr>
              <a:t>writeLines() </a:t>
            </a:r>
            <a:r>
              <a:t>to see how R views your string after all special characters have been parsed.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writeLines("\\.")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\.</a:t>
            </a:r>
          </a:p>
          <a:p>
            <a:pPr>
              <a:lnSpc>
                <a:spcPct val="80000"/>
              </a:lnSpc>
              <a:spcBef>
                <a:spcPts val="0"/>
              </a:spcBef>
              <a:defRPr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</a:p>
          <a:p>
            <a:pPr>
              <a:lnSpc>
                <a:spcPct val="80000"/>
              </a:lnSpc>
              <a:spcBef>
                <a:spcPts val="0"/>
              </a:spcBef>
              <a:defRPr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writeLines("\\ is a backslash") </a:t>
            </a:r>
          </a:p>
          <a:p>
            <a:pPr>
              <a:lnSpc>
                <a:spcPct val="80000"/>
              </a:lnSpc>
              <a:spcBef>
                <a:spcPts val="0"/>
              </a:spcBef>
              <a:defRPr i="1" sz="1100">
                <a:solidFill>
                  <a:schemeClr val="accent1">
                    <a:hueOff val="-52604"/>
                    <a:satOff val="-8294"/>
                    <a:lumOff val="-1952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t># \ is a backslash</a:t>
            </a:r>
          </a:p>
        </p:txBody>
      </p:sp>
      <p:sp>
        <p:nvSpPr>
          <p:cNvPr id="559" name="Line"/>
          <p:cNvSpPr/>
          <p:nvPr/>
        </p:nvSpPr>
        <p:spPr>
          <a:xfrm>
            <a:off x="3731402" y="1095845"/>
            <a:ext cx="6520598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60" name="MATCH CHARACTERS"/>
          <p:cNvSpPr txBox="1"/>
          <p:nvPr/>
        </p:nvSpPr>
        <p:spPr>
          <a:xfrm>
            <a:off x="3722422" y="1096751"/>
            <a:ext cx="142067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MATCH CHARACTERS</a:t>
            </a:r>
          </a:p>
        </p:txBody>
      </p:sp>
      <p:sp>
        <p:nvSpPr>
          <p:cNvPr id="561" name="quant &lt;- function(rx) str_view_all(&quot;.a.aa.aaa&quot;, rx)"/>
          <p:cNvSpPr txBox="1"/>
          <p:nvPr/>
        </p:nvSpPr>
        <p:spPr>
          <a:xfrm>
            <a:off x="10579844" y="6602153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>
                <a:solidFill>
                  <a:schemeClr val="accent5">
                    <a:satOff val="-35908"/>
                    <a:lumOff val="-17895"/>
                  </a:schemeClr>
                </a:solidFill>
                <a:latin typeface="+mn-lt"/>
                <a:ea typeface="+mn-ea"/>
                <a:cs typeface="+mn-cs"/>
                <a:sym typeface="Source Sans Pro Regular"/>
              </a:defRPr>
            </a:lvl1pPr>
          </a:lstStyle>
          <a:p>
            <a:pPr/>
            <a:r>
              <a:t>quant &lt;- function(rx) str_view_all(".a.aa.aaa", rx)</a:t>
            </a:r>
          </a:p>
        </p:txBody>
      </p:sp>
      <p:sp>
        <p:nvSpPr>
          <p:cNvPr id="562" name="Line"/>
          <p:cNvSpPr/>
          <p:nvPr/>
        </p:nvSpPr>
        <p:spPr>
          <a:xfrm>
            <a:off x="8869144" y="6599147"/>
            <a:ext cx="48418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63" name="QUANTIFIERS"/>
          <p:cNvSpPr txBox="1"/>
          <p:nvPr/>
        </p:nvSpPr>
        <p:spPr>
          <a:xfrm>
            <a:off x="8872864" y="6602153"/>
            <a:ext cx="94640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QUANTIFIERS</a:t>
            </a:r>
          </a:p>
        </p:txBody>
      </p:sp>
      <p:sp>
        <p:nvSpPr>
          <p:cNvPr id="564" name="anchor &lt;- function(rx) str_view_all(&quot;aaa&quot;, rx)"/>
          <p:cNvSpPr txBox="1"/>
          <p:nvPr/>
        </p:nvSpPr>
        <p:spPr>
          <a:xfrm>
            <a:off x="5467501" y="7985531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>
                <a:solidFill>
                  <a:schemeClr val="accent5">
                    <a:satOff val="-35908"/>
                    <a:lumOff val="-17895"/>
                  </a:schemeClr>
                </a:solidFill>
                <a:latin typeface="+mn-lt"/>
                <a:ea typeface="+mn-ea"/>
                <a:cs typeface="+mn-cs"/>
                <a:sym typeface="Source Sans Pro Regular"/>
              </a:defRPr>
            </a:lvl1pPr>
          </a:lstStyle>
          <a:p>
            <a:pPr/>
            <a:r>
              <a:t>anchor &lt;- function(rx) str_view_all("aaa", rx)</a:t>
            </a:r>
          </a:p>
        </p:txBody>
      </p:sp>
      <p:sp>
        <p:nvSpPr>
          <p:cNvPr id="565" name="Line"/>
          <p:cNvSpPr/>
          <p:nvPr/>
        </p:nvSpPr>
        <p:spPr>
          <a:xfrm>
            <a:off x="3718702" y="7981811"/>
            <a:ext cx="4869048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66" name="ANCHORS"/>
          <p:cNvSpPr txBox="1"/>
          <p:nvPr/>
        </p:nvSpPr>
        <p:spPr>
          <a:xfrm>
            <a:off x="3709722" y="7984817"/>
            <a:ext cx="69845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ANCHORS</a:t>
            </a:r>
          </a:p>
        </p:txBody>
      </p:sp>
      <p:sp>
        <p:nvSpPr>
          <p:cNvPr id="567" name="Line"/>
          <p:cNvSpPr/>
          <p:nvPr/>
        </p:nvSpPr>
        <p:spPr>
          <a:xfrm>
            <a:off x="8869144" y="8386128"/>
            <a:ext cx="48418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68" name="GROUPS"/>
          <p:cNvSpPr txBox="1"/>
          <p:nvPr/>
        </p:nvSpPr>
        <p:spPr>
          <a:xfrm>
            <a:off x="8872864" y="8389134"/>
            <a:ext cx="60838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GROUPS</a:t>
            </a:r>
          </a:p>
        </p:txBody>
      </p:sp>
      <p:sp>
        <p:nvSpPr>
          <p:cNvPr id="569" name="Use parentheses to set precedent (order of evaluation) and create groups"/>
          <p:cNvSpPr txBox="1"/>
          <p:nvPr/>
        </p:nvSpPr>
        <p:spPr>
          <a:xfrm>
            <a:off x="8882581" y="8614529"/>
            <a:ext cx="477835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lvl1pPr>
          </a:lstStyle>
          <a:p>
            <a:pPr/>
            <a:r>
              <a:t>Use parentheses to set precedent (order of evaluation) and create groups</a:t>
            </a:r>
          </a:p>
        </p:txBody>
      </p:sp>
      <p:sp>
        <p:nvSpPr>
          <p:cNvPr id="570" name="Use an escaped number to refer to and duplicate parentheses groups that occur earlier in a pattern. Refer to each group by its order of appearance"/>
          <p:cNvSpPr txBox="1"/>
          <p:nvPr/>
        </p:nvSpPr>
        <p:spPr>
          <a:xfrm>
            <a:off x="8882581" y="9261807"/>
            <a:ext cx="4788811" cy="523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lvl1pPr>
          </a:lstStyle>
          <a:p>
            <a:pPr/>
            <a:r>
              <a:t>Use an escaped number to refer to and duplicate parentheses groups that occur earlier in a pattern. Refer to each group by its order of appearance</a:t>
            </a:r>
          </a:p>
        </p:txBody>
      </p:sp>
      <p:sp>
        <p:nvSpPr>
          <p:cNvPr id="571" name="ref &lt;- function(rx) str_view_all(&quot;abbaab&quot;, rx)"/>
          <p:cNvSpPr txBox="1"/>
          <p:nvPr/>
        </p:nvSpPr>
        <p:spPr>
          <a:xfrm>
            <a:off x="10579844" y="8381957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>
                <a:solidFill>
                  <a:schemeClr val="accent5">
                    <a:satOff val="-35908"/>
                    <a:lumOff val="-17895"/>
                  </a:schemeClr>
                </a:solidFill>
                <a:latin typeface="+mn-lt"/>
                <a:ea typeface="+mn-ea"/>
                <a:cs typeface="+mn-cs"/>
                <a:sym typeface="Source Sans Pro Regular"/>
              </a:defRPr>
            </a:lvl1pPr>
          </a:lstStyle>
          <a:p>
            <a:pPr/>
            <a:r>
              <a:t>ref &lt;- function(rx) str_view_all("abbaab", rx)</a:t>
            </a:r>
          </a:p>
        </p:txBody>
      </p:sp>
      <p:sp>
        <p:nvSpPr>
          <p:cNvPr id="572" name="alt &lt;- function(rx) str_view_all(&quot;abcde&quot;, rx)"/>
          <p:cNvSpPr txBox="1"/>
          <p:nvPr/>
        </p:nvSpPr>
        <p:spPr>
          <a:xfrm>
            <a:off x="5467501" y="6602153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>
                <a:solidFill>
                  <a:schemeClr val="accent5">
                    <a:satOff val="-35908"/>
                    <a:lumOff val="-17895"/>
                  </a:schemeClr>
                </a:solidFill>
                <a:latin typeface="+mn-lt"/>
                <a:ea typeface="+mn-ea"/>
                <a:cs typeface="+mn-cs"/>
                <a:sym typeface="Source Sans Pro Regular"/>
              </a:defRPr>
            </a:lvl1pPr>
          </a:lstStyle>
          <a:p>
            <a:pPr/>
            <a:r>
              <a:t>alt &lt;- function(rx) str_view_all("abcde", rx)</a:t>
            </a:r>
          </a:p>
        </p:txBody>
      </p:sp>
      <p:sp>
        <p:nvSpPr>
          <p:cNvPr id="573" name="Line"/>
          <p:cNvSpPr/>
          <p:nvPr/>
        </p:nvSpPr>
        <p:spPr>
          <a:xfrm>
            <a:off x="3718702" y="6601247"/>
            <a:ext cx="4867221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74" name="ALTERNATES"/>
          <p:cNvSpPr txBox="1"/>
          <p:nvPr/>
        </p:nvSpPr>
        <p:spPr>
          <a:xfrm>
            <a:off x="3709722" y="6602153"/>
            <a:ext cx="87828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ALTERNATES</a:t>
            </a:r>
          </a:p>
        </p:txBody>
      </p:sp>
      <p:sp>
        <p:nvSpPr>
          <p:cNvPr id="575" name="look &lt;- function(rx) str_view_all(&quot;bacad&quot;, rx)"/>
          <p:cNvSpPr txBox="1"/>
          <p:nvPr/>
        </p:nvSpPr>
        <p:spPr>
          <a:xfrm>
            <a:off x="5467501" y="9061311"/>
            <a:ext cx="31020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>
                <a:solidFill>
                  <a:schemeClr val="accent5">
                    <a:satOff val="-35908"/>
                    <a:lumOff val="-17895"/>
                  </a:schemeClr>
                </a:solidFill>
                <a:latin typeface="+mn-lt"/>
                <a:ea typeface="+mn-ea"/>
                <a:cs typeface="+mn-cs"/>
                <a:sym typeface="Source Sans Pro Regular"/>
              </a:defRPr>
            </a:lvl1pPr>
          </a:lstStyle>
          <a:p>
            <a:pPr/>
            <a:r>
              <a:t>look &lt;- function(rx) str_view_all("bacad", rx)</a:t>
            </a:r>
          </a:p>
        </p:txBody>
      </p:sp>
      <p:sp>
        <p:nvSpPr>
          <p:cNvPr id="576" name="Line"/>
          <p:cNvSpPr/>
          <p:nvPr/>
        </p:nvSpPr>
        <p:spPr>
          <a:xfrm>
            <a:off x="3718702" y="9057591"/>
            <a:ext cx="4865974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77" name="LOOK AROUNDS"/>
          <p:cNvSpPr txBox="1"/>
          <p:nvPr/>
        </p:nvSpPr>
        <p:spPr>
          <a:xfrm>
            <a:off x="3709722" y="9060597"/>
            <a:ext cx="111328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LOOK AROUNDS</a:t>
            </a:r>
          </a:p>
        </p:txBody>
      </p:sp>
      <p:sp>
        <p:nvSpPr>
          <p:cNvPr id="578" name="Line"/>
          <p:cNvSpPr/>
          <p:nvPr/>
        </p:nvSpPr>
        <p:spPr>
          <a:xfrm>
            <a:off x="319570" y="6046745"/>
            <a:ext cx="3078899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79" name="INTERPRETATION"/>
          <p:cNvSpPr txBox="1"/>
          <p:nvPr/>
        </p:nvSpPr>
        <p:spPr>
          <a:xfrm>
            <a:off x="348728" y="6049751"/>
            <a:ext cx="120579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t>INTERPRETATION</a:t>
            </a:r>
          </a:p>
        </p:txBody>
      </p:sp>
      <p:sp>
        <p:nvSpPr>
          <p:cNvPr id="580" name="Patterns in stringr are interpreted as regexs. To change this default, wrap the pattern in one of:"/>
          <p:cNvSpPr txBox="1"/>
          <p:nvPr/>
        </p:nvSpPr>
        <p:spPr>
          <a:xfrm>
            <a:off x="429772" y="6324202"/>
            <a:ext cx="2997201" cy="4082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>
              <a:lnSpc>
                <a:spcPct val="80000"/>
              </a:lnSpc>
              <a:spcBef>
                <a:spcPts val="0"/>
              </a:spcBef>
              <a:defRPr sz="110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lvl1pPr>
          </a:lstStyle>
          <a:p>
            <a:pPr/>
            <a:r>
              <a:t>Patterns in stringr are interpreted as regexs. To change this default, wrap the pattern in one of:</a:t>
            </a:r>
          </a:p>
        </p:txBody>
      </p:sp>
      <p:sp>
        <p:nvSpPr>
          <p:cNvPr id="581" name="Rectangle"/>
          <p:cNvSpPr/>
          <p:nvPr/>
        </p:nvSpPr>
        <p:spPr>
          <a:xfrm>
            <a:off x="13087136" y="7223180"/>
            <a:ext cx="139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582" name="Rectangle"/>
          <p:cNvSpPr/>
          <p:nvPr/>
        </p:nvSpPr>
        <p:spPr>
          <a:xfrm>
            <a:off x="13087136" y="7041602"/>
            <a:ext cx="13990" cy="158674"/>
          </a:xfrm>
          <a:prstGeom prst="rect">
            <a:avLst/>
          </a:prstGeom>
          <a:solidFill>
            <a:schemeClr val="accent5">
              <a:hueOff val="1261427"/>
              <a:lumOff val="16825"/>
            </a:scheme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grpSp>
        <p:nvGrpSpPr>
          <p:cNvPr id="586" name="Group"/>
          <p:cNvGrpSpPr/>
          <p:nvPr/>
        </p:nvGrpSpPr>
        <p:grpSpPr>
          <a:xfrm>
            <a:off x="8873502" y="8826424"/>
            <a:ext cx="4806968" cy="787401"/>
            <a:chOff x="12700" y="12700"/>
            <a:chExt cx="4806967" cy="787400"/>
          </a:xfrm>
        </p:grpSpPr>
        <p:sp>
          <p:nvSpPr>
            <p:cNvPr id="583" name="Rectangle"/>
            <p:cNvSpPr/>
            <p:nvPr/>
          </p:nvSpPr>
          <p:spPr>
            <a:xfrm>
              <a:off x="651283" y="185247"/>
              <a:ext cx="471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584" name="Rectangle"/>
            <p:cNvSpPr/>
            <p:nvPr/>
          </p:nvSpPr>
          <p:spPr>
            <a:xfrm>
              <a:off x="4444585" y="185247"/>
              <a:ext cx="140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aphicFrame>
          <p:nvGraphicFramePr>
            <p:cNvPr id="585" name="Table"/>
            <p:cNvGraphicFramePr/>
            <p:nvPr/>
          </p:nvGraphicFramePr>
          <p:xfrm>
            <a:off x="12700" y="12700"/>
            <a:ext cx="4806968" cy="787400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37199"/>
                  <a:gridCol w="847677"/>
                  <a:gridCol w="1272158"/>
                  <a:gridCol w="1437975"/>
                  <a:gridCol w="611956"/>
                </a:tblGrid>
                <a:tr h="152400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900">
                            <a:latin typeface="+mn-lt"/>
                            <a:ea typeface="+mn-ea"/>
                            <a:cs typeface="+mn-cs"/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900">
                            <a:latin typeface="+mn-lt"/>
                            <a:ea typeface="+mn-ea"/>
                            <a:cs typeface="+mn-cs"/>
                            <a:sym typeface="Source Sans Pro Regular"/>
                          </a:defRPr>
                        </a:pPr>
                        <a:r>
                          <a:t>regexp</a:t>
                        </a:r>
                        <a:r>
                          <a:t> </a:t>
                        </a:r>
                      </a:p>
                    </a:txBody>
                    <a:tcPr marL="0" marR="0" marT="0" marB="0" anchor="b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900">
                            <a:latin typeface="+mn-lt"/>
                            <a:ea typeface="+mn-ea"/>
                            <a:cs typeface="+mn-cs"/>
                            <a:sym typeface="Source Sans Pro Regular"/>
                          </a:defRPr>
                        </a:pPr>
                        <a:r>
                          <a:t>matches</a:t>
                        </a:r>
                        <a:r>
                          <a:t> 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 gridSpan="2"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sz="900">
                            <a:latin typeface="+mn-lt"/>
                            <a:ea typeface="+mn-ea"/>
                            <a:cs typeface="+mn-cs"/>
                            <a:sym typeface="Source Sans Pro Regular"/>
                          </a:rPr>
                          <a:t>example
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 hMerge="1">
                    <a:tcPr/>
                  </a:tc>
                </a:tr>
                <a:tr h="17780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  <a:r>
                          <a:rPr>
                            <a:latin typeface="+mn-lt"/>
                            <a:ea typeface="+mn-ea"/>
                            <a:cs typeface="+mn-cs"/>
                            <a:sym typeface="Source Sans Pro Regular"/>
                          </a:rPr>
                          <a:t>(</a:t>
                        </a:r>
                        <a:r>
                          <a:rPr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  <a:sym typeface="Source Sans Pro Regular"/>
                          </a:rPr>
                          <a:t>ab</a:t>
                        </a:r>
                        <a:r>
                          <a:rPr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</a:rPr>
                          <a:t>|</a:t>
                        </a:r>
                        <a:r>
                          <a:rPr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  <a:sym typeface="Source Sans Pro Regular"/>
                          </a:rPr>
                          <a:t>d</a:t>
                        </a:r>
                        <a:r>
                          <a:rPr>
                            <a:latin typeface="+mn-lt"/>
                            <a:ea typeface="+mn-ea"/>
                            <a:cs typeface="+mn-cs"/>
                            <a:sym typeface="Source Sans Pro Regular"/>
                          </a:rPr>
                          <a:t>)</a:t>
                        </a:r>
                        <a:r>
                          <a:rPr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  <a:sym typeface="Source Sans Pro Regular"/>
                          </a:rPr>
                          <a:t>e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sets precedence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alt("(ab|d)e")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abcde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</a:tbl>
            </a:graphicData>
          </a:graphic>
        </p:graphicFrame>
      </p:grpSp>
      <p:sp>
        <p:nvSpPr>
          <p:cNvPr id="587" name="see &lt;- function(rx) str_view_all(&quot;abc ABC 123\t.!?\\(){}\n&quot;, rx)"/>
          <p:cNvSpPr txBox="1"/>
          <p:nvPr/>
        </p:nvSpPr>
        <p:spPr>
          <a:xfrm>
            <a:off x="6313327" y="1115425"/>
            <a:ext cx="39349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100">
                <a:solidFill>
                  <a:schemeClr val="accent5">
                    <a:satOff val="-35908"/>
                    <a:lumOff val="-17895"/>
                  </a:schemeClr>
                </a:solidFill>
                <a:latin typeface="+mn-lt"/>
                <a:ea typeface="+mn-ea"/>
                <a:cs typeface="+mn-cs"/>
                <a:sym typeface="Source Sans Pro Regular"/>
              </a:defRPr>
            </a:lvl1pPr>
          </a:lstStyle>
          <a:p>
            <a:pPr/>
            <a:r>
              <a:t>see &lt;- function(rx) str_view_all("abc ABC 123\t.!?\\(){}\n", rx)</a:t>
            </a:r>
          </a:p>
        </p:txBody>
      </p:sp>
      <p:sp>
        <p:nvSpPr>
          <p:cNvPr id="588" name="Regular expressions, or regexps, are a concise language for describing patterns in strings."/>
          <p:cNvSpPr txBox="1"/>
          <p:nvPr/>
        </p:nvSpPr>
        <p:spPr>
          <a:xfrm>
            <a:off x="6590702" y="635895"/>
            <a:ext cx="3644642" cy="429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1100">
                <a:solidFill>
                  <a:srgbClr val="C85679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  <a:r>
              <a:t>Regular expressions, or </a:t>
            </a:r>
            <a:r>
              <a:rPr i="1"/>
              <a:t>regexps</a:t>
            </a:r>
            <a:r>
              <a:t>, are a concise language for describing patterns in strings. </a:t>
            </a:r>
          </a:p>
        </p:txBody>
      </p:sp>
      <p:grpSp>
        <p:nvGrpSpPr>
          <p:cNvPr id="595" name="Group"/>
          <p:cNvGrpSpPr/>
          <p:nvPr/>
        </p:nvGrpSpPr>
        <p:grpSpPr>
          <a:xfrm>
            <a:off x="3770519" y="8393751"/>
            <a:ext cx="1001368" cy="152401"/>
            <a:chOff x="0" y="0"/>
            <a:chExt cx="1001366" cy="152400"/>
          </a:xfrm>
        </p:grpSpPr>
        <p:sp>
          <p:nvSpPr>
            <p:cNvPr id="589" name="Line"/>
            <p:cNvSpPr/>
            <p:nvPr/>
          </p:nvSpPr>
          <p:spPr>
            <a:xfrm>
              <a:off x="152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590" name="Square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591" name="Square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592" name="Square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593" name="Square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594" name="Square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grpSp>
        <p:nvGrpSpPr>
          <p:cNvPr id="602" name="Group"/>
          <p:cNvGrpSpPr/>
          <p:nvPr/>
        </p:nvGrpSpPr>
        <p:grpSpPr>
          <a:xfrm>
            <a:off x="3770519" y="8600101"/>
            <a:ext cx="1001368" cy="152401"/>
            <a:chOff x="0" y="0"/>
            <a:chExt cx="1001366" cy="152400"/>
          </a:xfrm>
        </p:grpSpPr>
        <p:sp>
          <p:nvSpPr>
            <p:cNvPr id="596" name="Line"/>
            <p:cNvSpPr/>
            <p:nvPr/>
          </p:nvSpPr>
          <p:spPr>
            <a:xfrm>
              <a:off x="15267" y="86460"/>
              <a:ext cx="960067" cy="1"/>
            </a:xfrm>
            <a:prstGeom prst="line">
              <a:avLst/>
            </a:prstGeom>
            <a:noFill/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597" name="Square"/>
            <p:cNvSpPr/>
            <p:nvPr/>
          </p:nvSpPr>
          <p:spPr>
            <a:xfrm>
              <a:off x="0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598" name="Square"/>
            <p:cNvSpPr/>
            <p:nvPr/>
          </p:nvSpPr>
          <p:spPr>
            <a:xfrm>
              <a:off x="212241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599" name="Square"/>
            <p:cNvSpPr/>
            <p:nvPr/>
          </p:nvSpPr>
          <p:spPr>
            <a:xfrm>
              <a:off x="424483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00" name="Square"/>
            <p:cNvSpPr/>
            <p:nvPr/>
          </p:nvSpPr>
          <p:spPr>
            <a:xfrm>
              <a:off x="636724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01" name="Square"/>
            <p:cNvSpPr/>
            <p:nvPr/>
          </p:nvSpPr>
          <p:spPr>
            <a:xfrm>
              <a:off x="848966" y="0"/>
              <a:ext cx="152401" cy="152401"/>
            </a:xfrm>
            <a:prstGeom prst="rect">
              <a:avLst/>
            </a:prstGeom>
            <a:solidFill>
              <a:schemeClr val="accent5"/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olid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</p:grpSp>
      <p:grpSp>
        <p:nvGrpSpPr>
          <p:cNvPr id="633" name="Group"/>
          <p:cNvGrpSpPr/>
          <p:nvPr/>
        </p:nvGrpSpPr>
        <p:grpSpPr>
          <a:xfrm>
            <a:off x="3757819" y="9468360"/>
            <a:ext cx="790471" cy="715468"/>
            <a:chOff x="0" y="0"/>
            <a:chExt cx="790469" cy="715467"/>
          </a:xfrm>
        </p:grpSpPr>
        <p:grpSp>
          <p:nvGrpSpPr>
            <p:cNvPr id="609" name="Group"/>
            <p:cNvGrpSpPr/>
            <p:nvPr/>
          </p:nvGrpSpPr>
          <p:grpSpPr>
            <a:xfrm>
              <a:off x="25400" y="0"/>
              <a:ext cx="759472" cy="143698"/>
              <a:chOff x="0" y="0"/>
              <a:chExt cx="759471" cy="143697"/>
            </a:xfrm>
          </p:grpSpPr>
          <p:sp>
            <p:nvSpPr>
              <p:cNvPr id="603" name="Line"/>
              <p:cNvSpPr/>
              <p:nvPr/>
            </p:nvSpPr>
            <p:spPr>
              <a:xfrm>
                <a:off x="15267" y="86460"/>
                <a:ext cx="695106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04" name="Square"/>
              <p:cNvSpPr/>
              <p:nvPr/>
            </p:nvSpPr>
            <p:spPr>
              <a:xfrm>
                <a:off x="0" y="0"/>
                <a:ext cx="139701" cy="1397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05" name="Square"/>
              <p:cNvSpPr/>
              <p:nvPr/>
            </p:nvSpPr>
            <p:spPr>
              <a:xfrm>
                <a:off x="199541" y="0"/>
                <a:ext cx="139701" cy="1397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06" name="Square"/>
              <p:cNvSpPr/>
              <p:nvPr/>
            </p:nvSpPr>
            <p:spPr>
              <a:xfrm>
                <a:off x="399083" y="0"/>
                <a:ext cx="139701" cy="1397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07" name="Square"/>
              <p:cNvSpPr/>
              <p:nvPr/>
            </p:nvSpPr>
            <p:spPr>
              <a:xfrm>
                <a:off x="598624" y="0"/>
                <a:ext cx="139701" cy="1397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08" name="Line"/>
              <p:cNvSpPr/>
              <p:nvPr/>
            </p:nvSpPr>
            <p:spPr>
              <a:xfrm>
                <a:off x="378471" y="143697"/>
                <a:ext cx="381001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grpSp>
          <p:nvGrpSpPr>
            <p:cNvPr id="617" name="Group"/>
            <p:cNvGrpSpPr/>
            <p:nvPr/>
          </p:nvGrpSpPr>
          <p:grpSpPr>
            <a:xfrm>
              <a:off x="25400" y="193254"/>
              <a:ext cx="765070" cy="152015"/>
              <a:chOff x="0" y="0"/>
              <a:chExt cx="765069" cy="152013"/>
            </a:xfrm>
          </p:grpSpPr>
          <p:sp>
            <p:nvSpPr>
              <p:cNvPr id="610" name="Line"/>
              <p:cNvSpPr/>
              <p:nvPr/>
            </p:nvSpPr>
            <p:spPr>
              <a:xfrm>
                <a:off x="15267" y="86460"/>
                <a:ext cx="695106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11" name="Square"/>
              <p:cNvSpPr/>
              <p:nvPr/>
            </p:nvSpPr>
            <p:spPr>
              <a:xfrm>
                <a:off x="0" y="0"/>
                <a:ext cx="139701" cy="1397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12" name="Square"/>
              <p:cNvSpPr/>
              <p:nvPr/>
            </p:nvSpPr>
            <p:spPr>
              <a:xfrm>
                <a:off x="199541" y="0"/>
                <a:ext cx="139701" cy="1397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13" name="Square"/>
              <p:cNvSpPr/>
              <p:nvPr/>
            </p:nvSpPr>
            <p:spPr>
              <a:xfrm>
                <a:off x="399083" y="0"/>
                <a:ext cx="139701" cy="1397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14" name="Square"/>
              <p:cNvSpPr/>
              <p:nvPr/>
            </p:nvSpPr>
            <p:spPr>
              <a:xfrm>
                <a:off x="598624" y="0"/>
                <a:ext cx="139701" cy="1397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15" name="Line"/>
              <p:cNvSpPr/>
              <p:nvPr/>
            </p:nvSpPr>
            <p:spPr>
              <a:xfrm>
                <a:off x="391171" y="11238"/>
                <a:ext cx="373899" cy="14077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16" name="Line"/>
              <p:cNvSpPr/>
              <p:nvPr/>
            </p:nvSpPr>
            <p:spPr>
              <a:xfrm flipH="1">
                <a:off x="391171" y="5730"/>
                <a:ext cx="373899" cy="14077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grpSp>
          <p:nvGrpSpPr>
            <p:cNvPr id="625" name="Group"/>
            <p:cNvGrpSpPr/>
            <p:nvPr/>
          </p:nvGrpSpPr>
          <p:grpSpPr>
            <a:xfrm>
              <a:off x="1182" y="563453"/>
              <a:ext cx="765071" cy="152015"/>
              <a:chOff x="0" y="0"/>
              <a:chExt cx="765069" cy="152013"/>
            </a:xfrm>
          </p:grpSpPr>
          <p:sp>
            <p:nvSpPr>
              <p:cNvPr id="618" name="Line"/>
              <p:cNvSpPr/>
              <p:nvPr/>
            </p:nvSpPr>
            <p:spPr>
              <a:xfrm flipH="1" flipV="1">
                <a:off x="54696" y="65553"/>
                <a:ext cx="695107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19" name="Square"/>
              <p:cNvSpPr/>
              <p:nvPr/>
            </p:nvSpPr>
            <p:spPr>
              <a:xfrm rot="10800000">
                <a:off x="625369" y="12313"/>
                <a:ext cx="139701" cy="1397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20" name="Square"/>
              <p:cNvSpPr/>
              <p:nvPr/>
            </p:nvSpPr>
            <p:spPr>
              <a:xfrm rot="10800000">
                <a:off x="425828" y="12313"/>
                <a:ext cx="139701" cy="139701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21" name="Square"/>
              <p:cNvSpPr/>
              <p:nvPr/>
            </p:nvSpPr>
            <p:spPr>
              <a:xfrm rot="10800000">
                <a:off x="226286" y="12313"/>
                <a:ext cx="139701" cy="1397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22" name="Square"/>
              <p:cNvSpPr/>
              <p:nvPr/>
            </p:nvSpPr>
            <p:spPr>
              <a:xfrm rot="10800000">
                <a:off x="26745" y="12313"/>
                <a:ext cx="139701" cy="1397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23" name="Line"/>
              <p:cNvSpPr/>
              <p:nvPr/>
            </p:nvSpPr>
            <p:spPr>
              <a:xfrm flipH="1" flipV="1">
                <a:off x="0" y="0"/>
                <a:ext cx="373898" cy="14077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24" name="Line"/>
              <p:cNvSpPr/>
              <p:nvPr/>
            </p:nvSpPr>
            <p:spPr>
              <a:xfrm flipV="1">
                <a:off x="0" y="5508"/>
                <a:ext cx="373898" cy="14077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grpSp>
          <p:nvGrpSpPr>
            <p:cNvPr id="632" name="Group"/>
            <p:cNvGrpSpPr/>
            <p:nvPr/>
          </p:nvGrpSpPr>
          <p:grpSpPr>
            <a:xfrm>
              <a:off x="0" y="382516"/>
              <a:ext cx="766253" cy="143698"/>
              <a:chOff x="0" y="0"/>
              <a:chExt cx="766252" cy="143697"/>
            </a:xfrm>
          </p:grpSpPr>
          <p:sp>
            <p:nvSpPr>
              <p:cNvPr id="626" name="Line"/>
              <p:cNvSpPr/>
              <p:nvPr/>
            </p:nvSpPr>
            <p:spPr>
              <a:xfrm flipH="1" flipV="1">
                <a:off x="55880" y="53239"/>
                <a:ext cx="695106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27" name="Square"/>
              <p:cNvSpPr/>
              <p:nvPr/>
            </p:nvSpPr>
            <p:spPr>
              <a:xfrm rot="10800000">
                <a:off x="626552" y="-1"/>
                <a:ext cx="139701" cy="1397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28" name="Square"/>
              <p:cNvSpPr/>
              <p:nvPr/>
            </p:nvSpPr>
            <p:spPr>
              <a:xfrm rot="10800000">
                <a:off x="427011" y="-1"/>
                <a:ext cx="139701" cy="139702"/>
              </a:xfrm>
              <a:prstGeom prst="rect">
                <a:avLst/>
              </a:prstGeom>
              <a:solidFill>
                <a:schemeClr val="accent5"/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29" name="Square"/>
              <p:cNvSpPr/>
              <p:nvPr/>
            </p:nvSpPr>
            <p:spPr>
              <a:xfrm rot="10800000">
                <a:off x="227469" y="-1"/>
                <a:ext cx="139701" cy="13970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30" name="Square"/>
              <p:cNvSpPr/>
              <p:nvPr/>
            </p:nvSpPr>
            <p:spPr>
              <a:xfrm rot="10800000">
                <a:off x="27928" y="-1"/>
                <a:ext cx="139701" cy="139702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631" name="Line"/>
              <p:cNvSpPr/>
              <p:nvPr/>
            </p:nvSpPr>
            <p:spPr>
              <a:xfrm flipV="1">
                <a:off x="0" y="143697"/>
                <a:ext cx="381001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</p:grpSp>
      <p:sp>
        <p:nvSpPr>
          <p:cNvPr id="634" name="Rectangle"/>
          <p:cNvSpPr/>
          <p:nvPr/>
        </p:nvSpPr>
        <p:spPr>
          <a:xfrm>
            <a:off x="10686650" y="1174657"/>
            <a:ext cx="2734740" cy="5170687"/>
          </a:xfrm>
          <a:prstGeom prst="roundRect">
            <a:avLst>
              <a:gd name="adj" fmla="val 0"/>
            </a:avLst>
          </a:prstGeom>
          <a:solidFill>
            <a:srgbClr val="FFEDED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635" name="Rectangle"/>
          <p:cNvSpPr/>
          <p:nvPr/>
        </p:nvSpPr>
        <p:spPr>
          <a:xfrm>
            <a:off x="10753553" y="2040115"/>
            <a:ext cx="2600378" cy="4244853"/>
          </a:xfrm>
          <a:prstGeom prst="roundRect">
            <a:avLst>
              <a:gd name="adj" fmla="val 0"/>
            </a:avLst>
          </a:prstGeom>
          <a:solidFill>
            <a:srgbClr val="FFCDCC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636" name="Rectangle"/>
          <p:cNvSpPr/>
          <p:nvPr/>
        </p:nvSpPr>
        <p:spPr>
          <a:xfrm>
            <a:off x="10828439" y="3283691"/>
            <a:ext cx="2453650" cy="2940907"/>
          </a:xfrm>
          <a:prstGeom prst="roundRect">
            <a:avLst>
              <a:gd name="adj" fmla="val 0"/>
            </a:avLst>
          </a:prstGeom>
          <a:solidFill>
            <a:srgbClr val="FFEDED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637" name="Rectangle"/>
          <p:cNvSpPr/>
          <p:nvPr/>
        </p:nvSpPr>
        <p:spPr>
          <a:xfrm>
            <a:off x="10897885" y="4257907"/>
            <a:ext cx="2321292" cy="1913384"/>
          </a:xfrm>
          <a:prstGeom prst="roundRect">
            <a:avLst>
              <a:gd name="adj" fmla="val 0"/>
            </a:avLst>
          </a:prstGeom>
          <a:solidFill>
            <a:srgbClr val="FFCDCC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638" name="Rectangle"/>
          <p:cNvSpPr/>
          <p:nvPr/>
        </p:nvSpPr>
        <p:spPr>
          <a:xfrm>
            <a:off x="10962156" y="4516411"/>
            <a:ext cx="1100583" cy="158949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graphicFrame>
        <p:nvGraphicFramePr>
          <p:cNvPr id="639" name="Table"/>
          <p:cNvGraphicFramePr/>
          <p:nvPr/>
        </p:nvGraphicFramePr>
        <p:xfrm>
          <a:off x="11067245" y="4826809"/>
          <a:ext cx="2835983" cy="14404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152400"/>
                <a:gridCol w="152400"/>
                <a:gridCol w="152400"/>
                <a:gridCol w="152400"/>
                <a:gridCol w="152400"/>
                <a:gridCol w="152400"/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d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e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f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g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h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i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j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k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l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m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n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o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p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q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r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s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t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w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z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aseline="391666" sz="1200">
                          <a:sym typeface="Source Sans Pro Regular"/>
                        </a:defRPr>
                      </a:pP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aseline="391666" sz="1200">
                          <a:sym typeface="Source Sans Pro Regular"/>
                        </a:defRPr>
                      </a:pP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aseline="391666" sz="1200">
                          <a:sym typeface="Source Sans Pro Regular"/>
                        </a:defRPr>
                      </a:pP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aseline="391666" sz="1200">
                          <a:sym typeface="Source Sans Pro Regular"/>
                        </a:defRPr>
                      </a:pP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aseline="391666" sz="1200">
                          <a:sym typeface="Source Sans Pro Regular"/>
                        </a:defRPr>
                      </a:pP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40" name="[:lower:]"/>
          <p:cNvSpPr txBox="1"/>
          <p:nvPr/>
        </p:nvSpPr>
        <p:spPr>
          <a:xfrm>
            <a:off x="11226020" y="4564419"/>
            <a:ext cx="59685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[:lower:]</a:t>
            </a:r>
          </a:p>
        </p:txBody>
      </p:sp>
      <p:sp>
        <p:nvSpPr>
          <p:cNvPr id="641" name="Rectangle"/>
          <p:cNvSpPr/>
          <p:nvPr/>
        </p:nvSpPr>
        <p:spPr>
          <a:xfrm>
            <a:off x="12054323" y="4516411"/>
            <a:ext cx="1100583" cy="158949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graphicFrame>
        <p:nvGraphicFramePr>
          <p:cNvPr id="642" name="Table"/>
          <p:cNvGraphicFramePr/>
          <p:nvPr/>
        </p:nvGraphicFramePr>
        <p:xfrm>
          <a:off x="12143223" y="4823805"/>
          <a:ext cx="2835983" cy="14404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152400"/>
                <a:gridCol w="152400"/>
                <a:gridCol w="152400"/>
                <a:gridCol w="152400"/>
                <a:gridCol w="152400"/>
                <a:gridCol w="152400"/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A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B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C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D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E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F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G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H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I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J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K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L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M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N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O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P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Q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R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S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T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U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V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W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X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sz="1200">
                          <a:sym typeface="Source Sans Pro Regular"/>
                        </a:rPr>
                        <a:t>Z</a:t>
                      </a: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200">
                          <a:sym typeface="Source Sans Pro Regular"/>
                        </a:defRPr>
                      </a:pPr>
                    </a:p>
                  </a:txBody>
                  <a:tcPr marL="0" marR="0" marT="0" marB="0" anchor="ctr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43" name="[:upper:]"/>
          <p:cNvSpPr txBox="1"/>
          <p:nvPr/>
        </p:nvSpPr>
        <p:spPr>
          <a:xfrm>
            <a:off x="12306189" y="4564419"/>
            <a:ext cx="59685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 defTabSz="578358">
              <a:lnSpc>
                <a:spcPct val="80000"/>
              </a:lnSpc>
              <a:spcBef>
                <a:spcPts val="0"/>
              </a:spcBef>
              <a:defRPr sz="1188">
                <a:solidFill>
                  <a:srgbClr val="000000"/>
                </a:solidFill>
              </a:defRPr>
            </a:lvl1pPr>
          </a:lstStyle>
          <a:p>
            <a:pPr/>
            <a:r>
              <a:t>[:upper:]</a:t>
            </a:r>
          </a:p>
        </p:txBody>
      </p:sp>
      <p:sp>
        <p:nvSpPr>
          <p:cNvPr id="644" name="[:alpha:]"/>
          <p:cNvSpPr txBox="1"/>
          <p:nvPr/>
        </p:nvSpPr>
        <p:spPr>
          <a:xfrm>
            <a:off x="11760106" y="4283312"/>
            <a:ext cx="59685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[:alpha:]</a:t>
            </a:r>
          </a:p>
        </p:txBody>
      </p:sp>
      <p:sp>
        <p:nvSpPr>
          <p:cNvPr id="645" name="Rectangle"/>
          <p:cNvSpPr/>
          <p:nvPr/>
        </p:nvSpPr>
        <p:spPr>
          <a:xfrm>
            <a:off x="11218419" y="3564630"/>
            <a:ext cx="1673691" cy="57837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graphicFrame>
        <p:nvGraphicFramePr>
          <p:cNvPr id="646" name="Table"/>
          <p:cNvGraphicFramePr/>
          <p:nvPr/>
        </p:nvGraphicFramePr>
        <p:xfrm>
          <a:off x="11356764" y="3843666"/>
          <a:ext cx="2835983" cy="144040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139700"/>
                <a:gridCol w="139700"/>
                <a:gridCol w="139700"/>
                <a:gridCol w="139700"/>
                <a:gridCol w="139700"/>
                <a:gridCol w="139700"/>
                <a:gridCol w="139700"/>
                <a:gridCol w="139700"/>
                <a:gridCol w="139700"/>
                <a:gridCol w="139700"/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0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1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2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3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4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5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6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7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8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9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47" name="[:digit:]"/>
          <p:cNvSpPr txBox="1"/>
          <p:nvPr/>
        </p:nvSpPr>
        <p:spPr>
          <a:xfrm>
            <a:off x="11756838" y="3588208"/>
            <a:ext cx="59685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[:digit:]</a:t>
            </a:r>
          </a:p>
        </p:txBody>
      </p:sp>
      <p:sp>
        <p:nvSpPr>
          <p:cNvPr id="648" name="[:alnum:]"/>
          <p:cNvSpPr txBox="1"/>
          <p:nvPr/>
        </p:nvSpPr>
        <p:spPr>
          <a:xfrm>
            <a:off x="11756838" y="3304475"/>
            <a:ext cx="59685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 defTabSz="554990">
              <a:lnSpc>
                <a:spcPct val="80000"/>
              </a:lnSpc>
              <a:spcBef>
                <a:spcPts val="0"/>
              </a:spcBef>
              <a:defRPr sz="1140">
                <a:solidFill>
                  <a:srgbClr val="000000"/>
                </a:solidFill>
              </a:defRPr>
            </a:lvl1pPr>
          </a:lstStyle>
          <a:p>
            <a:pPr/>
            <a:r>
              <a:t>[:alnum:]</a:t>
            </a:r>
          </a:p>
        </p:txBody>
      </p:sp>
      <p:sp>
        <p:nvSpPr>
          <p:cNvPr id="649" name="Rectangle"/>
          <p:cNvSpPr/>
          <p:nvPr/>
        </p:nvSpPr>
        <p:spPr>
          <a:xfrm>
            <a:off x="10828439" y="2329046"/>
            <a:ext cx="1575290" cy="87663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650" name="[:punct:]"/>
          <p:cNvSpPr txBox="1"/>
          <p:nvPr/>
        </p:nvSpPr>
        <p:spPr>
          <a:xfrm>
            <a:off x="11317659" y="2353762"/>
            <a:ext cx="59685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[:punct:]</a:t>
            </a:r>
          </a:p>
        </p:txBody>
      </p:sp>
      <p:graphicFrame>
        <p:nvGraphicFramePr>
          <p:cNvPr id="651" name="Table"/>
          <p:cNvGraphicFramePr/>
          <p:nvPr/>
        </p:nvGraphicFramePr>
        <p:xfrm>
          <a:off x="10860678" y="2641231"/>
          <a:ext cx="2835984" cy="14404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.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,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: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;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?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!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/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*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@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#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-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_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"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'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[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]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{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}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(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)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52" name="[:graph:]"/>
          <p:cNvSpPr txBox="1"/>
          <p:nvPr/>
        </p:nvSpPr>
        <p:spPr>
          <a:xfrm>
            <a:off x="11756054" y="2052371"/>
            <a:ext cx="59685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[:graph:]</a:t>
            </a:r>
          </a:p>
        </p:txBody>
      </p:sp>
      <p:sp>
        <p:nvSpPr>
          <p:cNvPr id="653" name="Rectangle"/>
          <p:cNvSpPr/>
          <p:nvPr/>
        </p:nvSpPr>
        <p:spPr>
          <a:xfrm>
            <a:off x="10756915" y="698993"/>
            <a:ext cx="1086105" cy="1290762"/>
          </a:xfrm>
          <a:prstGeom prst="roundRect">
            <a:avLst>
              <a:gd name="adj" fmla="val 0"/>
            </a:avLst>
          </a:prstGeom>
          <a:solidFill>
            <a:srgbClr val="FFCDCC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654" name="Rectangle"/>
          <p:cNvSpPr/>
          <p:nvPr/>
        </p:nvSpPr>
        <p:spPr>
          <a:xfrm>
            <a:off x="10833115" y="1231071"/>
            <a:ext cx="933705" cy="70166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sp>
        <p:nvSpPr>
          <p:cNvPr id="655" name="[:blank:]"/>
          <p:cNvSpPr txBox="1"/>
          <p:nvPr/>
        </p:nvSpPr>
        <p:spPr>
          <a:xfrm>
            <a:off x="11001542" y="1236423"/>
            <a:ext cx="59685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[:blank:]</a:t>
            </a:r>
          </a:p>
        </p:txBody>
      </p:sp>
      <p:sp>
        <p:nvSpPr>
          <p:cNvPr id="656" name="[:space:]"/>
          <p:cNvSpPr txBox="1"/>
          <p:nvPr/>
        </p:nvSpPr>
        <p:spPr>
          <a:xfrm>
            <a:off x="11001542" y="716708"/>
            <a:ext cx="59685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[:space:]</a:t>
            </a:r>
          </a:p>
        </p:txBody>
      </p:sp>
      <p:grpSp>
        <p:nvGrpSpPr>
          <p:cNvPr id="661" name="Group"/>
          <p:cNvGrpSpPr/>
          <p:nvPr/>
        </p:nvGrpSpPr>
        <p:grpSpPr>
          <a:xfrm>
            <a:off x="10927091" y="1443982"/>
            <a:ext cx="745753" cy="450964"/>
            <a:chOff x="0" y="0"/>
            <a:chExt cx="745752" cy="450963"/>
          </a:xfrm>
        </p:grpSpPr>
        <p:sp>
          <p:nvSpPr>
            <p:cNvPr id="657" name="Rectangle"/>
            <p:cNvSpPr/>
            <p:nvPr/>
          </p:nvSpPr>
          <p:spPr>
            <a:xfrm>
              <a:off x="0" y="12700"/>
              <a:ext cx="152400" cy="190500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58" name="Rectangle"/>
            <p:cNvSpPr/>
            <p:nvPr/>
          </p:nvSpPr>
          <p:spPr>
            <a:xfrm>
              <a:off x="0" y="235063"/>
              <a:ext cx="355600" cy="1905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59" name="space"/>
            <p:cNvSpPr txBox="1"/>
            <p:nvPr/>
          </p:nvSpPr>
          <p:spPr>
            <a:xfrm>
              <a:off x="287262" y="0"/>
              <a:ext cx="458491" cy="2159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space</a:t>
              </a:r>
            </a:p>
          </p:txBody>
        </p:sp>
        <p:sp>
          <p:nvSpPr>
            <p:cNvPr id="660" name="tab"/>
            <p:cNvSpPr txBox="1"/>
            <p:nvPr/>
          </p:nvSpPr>
          <p:spPr>
            <a:xfrm>
              <a:off x="420420" y="235063"/>
              <a:ext cx="306091" cy="215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rmAutofit fontScale="100000" lnSpcReduction="0"/>
            </a:bodyPr>
            <a:lstStyle>
              <a:lvl1pPr algn="r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lvl1pPr>
            </a:lstStyle>
            <a:p>
              <a:pPr/>
              <a:r>
                <a:t>tab</a:t>
              </a:r>
            </a:p>
          </p:txBody>
        </p:sp>
      </p:grpSp>
      <p:grpSp>
        <p:nvGrpSpPr>
          <p:cNvPr id="744" name="Group"/>
          <p:cNvGrpSpPr/>
          <p:nvPr/>
        </p:nvGrpSpPr>
        <p:grpSpPr>
          <a:xfrm>
            <a:off x="3722422" y="1367696"/>
            <a:ext cx="6780915" cy="5036371"/>
            <a:chOff x="12700" y="12700"/>
            <a:chExt cx="6780914" cy="5036370"/>
          </a:xfrm>
        </p:grpSpPr>
        <p:sp>
          <p:nvSpPr>
            <p:cNvPr id="662" name="Rectangle"/>
            <p:cNvSpPr/>
            <p:nvPr/>
          </p:nvSpPr>
          <p:spPr>
            <a:xfrm>
              <a:off x="60973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63" name="Rectangle"/>
            <p:cNvSpPr/>
            <p:nvPr/>
          </p:nvSpPr>
          <p:spPr>
            <a:xfrm>
              <a:off x="5890992" y="2814539"/>
              <a:ext cx="139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64" name="Rectangle"/>
            <p:cNvSpPr/>
            <p:nvPr/>
          </p:nvSpPr>
          <p:spPr>
            <a:xfrm>
              <a:off x="58560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65" name="Rectangle"/>
            <p:cNvSpPr/>
            <p:nvPr/>
          </p:nvSpPr>
          <p:spPr>
            <a:xfrm>
              <a:off x="55893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66" name="Rectangle"/>
            <p:cNvSpPr/>
            <p:nvPr/>
          </p:nvSpPr>
          <p:spPr>
            <a:xfrm>
              <a:off x="5614767" y="281628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67" name="Rectangle"/>
            <p:cNvSpPr/>
            <p:nvPr/>
          </p:nvSpPr>
          <p:spPr>
            <a:xfrm>
              <a:off x="5392517" y="4607793"/>
              <a:ext cx="11442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68" name="Rectangle"/>
            <p:cNvSpPr/>
            <p:nvPr/>
          </p:nvSpPr>
          <p:spPr>
            <a:xfrm>
              <a:off x="6183092" y="3890841"/>
              <a:ext cx="356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69" name="Rectangle"/>
            <p:cNvSpPr/>
            <p:nvPr/>
          </p:nvSpPr>
          <p:spPr>
            <a:xfrm>
              <a:off x="6183092" y="4070079"/>
              <a:ext cx="356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70" name="Rectangle"/>
            <p:cNvSpPr/>
            <p:nvPr/>
          </p:nvSpPr>
          <p:spPr>
            <a:xfrm>
              <a:off x="5906867" y="3711603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71" name="Rectangle"/>
            <p:cNvSpPr/>
            <p:nvPr/>
          </p:nvSpPr>
          <p:spPr>
            <a:xfrm>
              <a:off x="5906867" y="2994651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72" name="Rectangle"/>
            <p:cNvSpPr/>
            <p:nvPr/>
          </p:nvSpPr>
          <p:spPr>
            <a:xfrm>
              <a:off x="5906867" y="2636175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73" name="Rectangle"/>
            <p:cNvSpPr/>
            <p:nvPr/>
          </p:nvSpPr>
          <p:spPr>
            <a:xfrm>
              <a:off x="5906867" y="2456937"/>
              <a:ext cx="191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74" name="Rectangle"/>
            <p:cNvSpPr/>
            <p:nvPr/>
          </p:nvSpPr>
          <p:spPr>
            <a:xfrm>
              <a:off x="5906867" y="4070079"/>
              <a:ext cx="1917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75" name="Rectangle"/>
            <p:cNvSpPr/>
            <p:nvPr/>
          </p:nvSpPr>
          <p:spPr>
            <a:xfrm>
              <a:off x="5633817" y="3711603"/>
              <a:ext cx="229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76" name="Rectangle"/>
            <p:cNvSpPr/>
            <p:nvPr/>
          </p:nvSpPr>
          <p:spPr>
            <a:xfrm>
              <a:off x="5633817" y="3532365"/>
              <a:ext cx="229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77" name="Rectangle"/>
            <p:cNvSpPr/>
            <p:nvPr/>
          </p:nvSpPr>
          <p:spPr>
            <a:xfrm>
              <a:off x="5633817" y="3173889"/>
              <a:ext cx="229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78" name="Rectangle"/>
            <p:cNvSpPr/>
            <p:nvPr/>
          </p:nvSpPr>
          <p:spPr>
            <a:xfrm>
              <a:off x="5633817" y="2636175"/>
              <a:ext cx="229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79" name="Rectangle"/>
            <p:cNvSpPr/>
            <p:nvPr/>
          </p:nvSpPr>
          <p:spPr>
            <a:xfrm>
              <a:off x="5633817" y="4070079"/>
              <a:ext cx="2298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80" name="Rectangle"/>
            <p:cNvSpPr/>
            <p:nvPr/>
          </p:nvSpPr>
          <p:spPr>
            <a:xfrm>
              <a:off x="5392517" y="3711603"/>
              <a:ext cx="217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81" name="Rectangle"/>
            <p:cNvSpPr/>
            <p:nvPr/>
          </p:nvSpPr>
          <p:spPr>
            <a:xfrm>
              <a:off x="5392517" y="3353127"/>
              <a:ext cx="217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82" name="Rectangle"/>
            <p:cNvSpPr/>
            <p:nvPr/>
          </p:nvSpPr>
          <p:spPr>
            <a:xfrm>
              <a:off x="5392517" y="3173889"/>
              <a:ext cx="2171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83" name="Rectangle"/>
            <p:cNvSpPr/>
            <p:nvPr/>
          </p:nvSpPr>
          <p:spPr>
            <a:xfrm>
              <a:off x="5392517" y="2636175"/>
              <a:ext cx="217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84" name="Rectangle"/>
            <p:cNvSpPr/>
            <p:nvPr/>
          </p:nvSpPr>
          <p:spPr>
            <a:xfrm>
              <a:off x="5392517" y="4070079"/>
              <a:ext cx="2171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85" name="Rectangle"/>
            <p:cNvSpPr/>
            <p:nvPr/>
          </p:nvSpPr>
          <p:spPr>
            <a:xfrm>
              <a:off x="5862417" y="2277699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86" name="Rectangle"/>
            <p:cNvSpPr/>
            <p:nvPr/>
          </p:nvSpPr>
          <p:spPr>
            <a:xfrm>
              <a:off x="5857655" y="4249317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87" name="Rectangle"/>
            <p:cNvSpPr/>
            <p:nvPr/>
          </p:nvSpPr>
          <p:spPr>
            <a:xfrm>
              <a:off x="5857655" y="4428555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88" name="Rectangle"/>
            <p:cNvSpPr/>
            <p:nvPr/>
          </p:nvSpPr>
          <p:spPr>
            <a:xfrm>
              <a:off x="5602067" y="2277699"/>
              <a:ext cx="26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89" name="Rectangle"/>
            <p:cNvSpPr/>
            <p:nvPr/>
          </p:nvSpPr>
          <p:spPr>
            <a:xfrm>
              <a:off x="5602067" y="4249317"/>
              <a:ext cx="26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90" name="Rectangle"/>
            <p:cNvSpPr/>
            <p:nvPr/>
          </p:nvSpPr>
          <p:spPr>
            <a:xfrm>
              <a:off x="5602067" y="4428555"/>
              <a:ext cx="266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91" name="Rectangle"/>
            <p:cNvSpPr/>
            <p:nvPr/>
          </p:nvSpPr>
          <p:spPr>
            <a:xfrm>
              <a:off x="6100542" y="2277699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92" name="Rectangle"/>
            <p:cNvSpPr/>
            <p:nvPr/>
          </p:nvSpPr>
          <p:spPr>
            <a:xfrm>
              <a:off x="6100542" y="2098461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93" name="Rectangle"/>
            <p:cNvSpPr/>
            <p:nvPr/>
          </p:nvSpPr>
          <p:spPr>
            <a:xfrm>
              <a:off x="6095780" y="4249317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94" name="Rectangle"/>
            <p:cNvSpPr/>
            <p:nvPr/>
          </p:nvSpPr>
          <p:spPr>
            <a:xfrm>
              <a:off x="6095780" y="4428555"/>
              <a:ext cx="901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95" name="Rectangle"/>
            <p:cNvSpPr/>
            <p:nvPr/>
          </p:nvSpPr>
          <p:spPr>
            <a:xfrm>
              <a:off x="6494242" y="1739985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96" name="Rectangle"/>
            <p:cNvSpPr/>
            <p:nvPr/>
          </p:nvSpPr>
          <p:spPr>
            <a:xfrm>
              <a:off x="6463550" y="1560747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97" name="Rectangle"/>
            <p:cNvSpPr/>
            <p:nvPr/>
          </p:nvSpPr>
          <p:spPr>
            <a:xfrm>
              <a:off x="6408517" y="1381509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98" name="Rectangle"/>
            <p:cNvSpPr/>
            <p:nvPr/>
          </p:nvSpPr>
          <p:spPr>
            <a:xfrm>
              <a:off x="6376767" y="1202271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699" name="Rectangle"/>
            <p:cNvSpPr/>
            <p:nvPr/>
          </p:nvSpPr>
          <p:spPr>
            <a:xfrm>
              <a:off x="6313267" y="1023033"/>
              <a:ext cx="520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00" name="1 Many base R functions require classes to be wrapped in a second set of [ ], e.g.  [[:digit:]]"/>
            <p:cNvSpPr txBox="1"/>
            <p:nvPr/>
          </p:nvSpPr>
          <p:spPr>
            <a:xfrm>
              <a:off x="956106" y="4800230"/>
              <a:ext cx="5491245" cy="248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normAutofit fontScale="100000" lnSpcReduction="0"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000">
                  <a:solidFill>
                    <a:schemeClr val="accent5">
                      <a:satOff val="-35908"/>
                      <a:lumOff val="-17895"/>
                    </a:schemeClr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  <a:r>
                <a:rPr baseline="31999"/>
                <a:t>1</a:t>
              </a:r>
              <a:r>
                <a:t> Many base R functions require classes to be wrapped in a second set of </a:t>
              </a:r>
              <a:r>
                <a:rPr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[ ]</a:t>
              </a:r>
              <a:r>
                <a:t>, e.g. </a:t>
              </a:r>
              <a:r>
                <a:rPr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 [[:digit:]]</a:t>
              </a:r>
            </a:p>
          </p:txBody>
        </p:sp>
        <p:sp>
          <p:nvSpPr>
            <p:cNvPr id="701" name="Rectangle"/>
            <p:cNvSpPr/>
            <p:nvPr/>
          </p:nvSpPr>
          <p:spPr>
            <a:xfrm>
              <a:off x="6262467" y="843795"/>
              <a:ext cx="64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02" name="Rectangle"/>
            <p:cNvSpPr/>
            <p:nvPr/>
          </p:nvSpPr>
          <p:spPr>
            <a:xfrm>
              <a:off x="6211667" y="664557"/>
              <a:ext cx="520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03" name="Rectangle"/>
            <p:cNvSpPr/>
            <p:nvPr/>
          </p:nvSpPr>
          <p:spPr>
            <a:xfrm>
              <a:off x="6177800" y="485319"/>
              <a:ext cx="393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04" name="Rectangle"/>
            <p:cNvSpPr/>
            <p:nvPr/>
          </p:nvSpPr>
          <p:spPr>
            <a:xfrm>
              <a:off x="5386167" y="306081"/>
              <a:ext cx="647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05" name="Rectangle"/>
            <p:cNvSpPr/>
            <p:nvPr/>
          </p:nvSpPr>
          <p:spPr>
            <a:xfrm>
              <a:off x="635838" y="4617054"/>
              <a:ext cx="1397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06" name="Rectangle"/>
            <p:cNvSpPr/>
            <p:nvPr/>
          </p:nvSpPr>
          <p:spPr>
            <a:xfrm>
              <a:off x="635838" y="3898559"/>
              <a:ext cx="591245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07" name="Rectangle"/>
            <p:cNvSpPr/>
            <p:nvPr/>
          </p:nvSpPr>
          <p:spPr>
            <a:xfrm>
              <a:off x="635838" y="4078183"/>
              <a:ext cx="591245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08" name="Rectangle"/>
            <p:cNvSpPr/>
            <p:nvPr/>
          </p:nvSpPr>
          <p:spPr>
            <a:xfrm>
              <a:off x="635838" y="4257807"/>
              <a:ext cx="578545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09" name="Rectangle"/>
            <p:cNvSpPr/>
            <p:nvPr/>
          </p:nvSpPr>
          <p:spPr>
            <a:xfrm>
              <a:off x="635838" y="4437431"/>
              <a:ext cx="578545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10" name="Rectangle"/>
            <p:cNvSpPr/>
            <p:nvPr/>
          </p:nvSpPr>
          <p:spPr>
            <a:xfrm>
              <a:off x="635838" y="306081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11" name="Rectangle"/>
            <p:cNvSpPr/>
            <p:nvPr/>
          </p:nvSpPr>
          <p:spPr>
            <a:xfrm>
              <a:off x="635838" y="485705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12" name="Rectangle"/>
            <p:cNvSpPr/>
            <p:nvPr/>
          </p:nvSpPr>
          <p:spPr>
            <a:xfrm>
              <a:off x="635838" y="665329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13" name="Rectangle"/>
            <p:cNvSpPr/>
            <p:nvPr/>
          </p:nvSpPr>
          <p:spPr>
            <a:xfrm>
              <a:off x="635838" y="844953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14" name="Rectangle"/>
            <p:cNvSpPr/>
            <p:nvPr/>
          </p:nvSpPr>
          <p:spPr>
            <a:xfrm>
              <a:off x="635838" y="1024576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15" name="Rectangle"/>
            <p:cNvSpPr/>
            <p:nvPr/>
          </p:nvSpPr>
          <p:spPr>
            <a:xfrm>
              <a:off x="635838" y="1204200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16" name="Rectangle"/>
            <p:cNvSpPr/>
            <p:nvPr/>
          </p:nvSpPr>
          <p:spPr>
            <a:xfrm>
              <a:off x="635838" y="1383824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17" name="Rectangle"/>
            <p:cNvSpPr/>
            <p:nvPr/>
          </p:nvSpPr>
          <p:spPr>
            <a:xfrm>
              <a:off x="635838" y="1563448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18" name="Rectangle"/>
            <p:cNvSpPr/>
            <p:nvPr/>
          </p:nvSpPr>
          <p:spPr>
            <a:xfrm>
              <a:off x="635838" y="1743072"/>
              <a:ext cx="1457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19" name="Rectangle"/>
            <p:cNvSpPr/>
            <p:nvPr/>
          </p:nvSpPr>
          <p:spPr>
            <a:xfrm>
              <a:off x="635838" y="1922696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20" name="Rectangle"/>
            <p:cNvSpPr/>
            <p:nvPr/>
          </p:nvSpPr>
          <p:spPr>
            <a:xfrm>
              <a:off x="635838" y="2102320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21" name="Rectangle"/>
            <p:cNvSpPr/>
            <p:nvPr/>
          </p:nvSpPr>
          <p:spPr>
            <a:xfrm>
              <a:off x="635838" y="2281944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22" name="Rectangle"/>
            <p:cNvSpPr/>
            <p:nvPr/>
          </p:nvSpPr>
          <p:spPr>
            <a:xfrm>
              <a:off x="635838" y="2461568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23" name="Rectangle"/>
            <p:cNvSpPr/>
            <p:nvPr/>
          </p:nvSpPr>
          <p:spPr>
            <a:xfrm>
              <a:off x="635838" y="2641192"/>
              <a:ext cx="183853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24" name="Rectangle"/>
            <p:cNvSpPr/>
            <p:nvPr/>
          </p:nvSpPr>
          <p:spPr>
            <a:xfrm>
              <a:off x="635838" y="2820816"/>
              <a:ext cx="183853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25" name="Rectangle"/>
            <p:cNvSpPr/>
            <p:nvPr/>
          </p:nvSpPr>
          <p:spPr>
            <a:xfrm>
              <a:off x="635838" y="3000440"/>
              <a:ext cx="50800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26" name="Rectangle"/>
            <p:cNvSpPr/>
            <p:nvPr/>
          </p:nvSpPr>
          <p:spPr>
            <a:xfrm>
              <a:off x="635838" y="3180064"/>
              <a:ext cx="58420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27" name="Rectangle"/>
            <p:cNvSpPr/>
            <p:nvPr/>
          </p:nvSpPr>
          <p:spPr>
            <a:xfrm>
              <a:off x="635838" y="3359687"/>
              <a:ext cx="5842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28" name="Rectangle"/>
            <p:cNvSpPr/>
            <p:nvPr/>
          </p:nvSpPr>
          <p:spPr>
            <a:xfrm>
              <a:off x="635838" y="3539311"/>
              <a:ext cx="5969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29" name="Rectangle"/>
            <p:cNvSpPr/>
            <p:nvPr/>
          </p:nvSpPr>
          <p:spPr>
            <a:xfrm>
              <a:off x="635838" y="3718935"/>
              <a:ext cx="616645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aphicFrame>
          <p:nvGraphicFramePr>
            <p:cNvPr id="730" name="Table"/>
            <p:cNvGraphicFramePr/>
            <p:nvPr/>
          </p:nvGraphicFramePr>
          <p:xfrm>
            <a:off x="12700" y="12700"/>
            <a:ext cx="6780915" cy="4942086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33062"/>
                  <a:gridCol w="893198"/>
                  <a:gridCol w="2655972"/>
                  <a:gridCol w="1171175"/>
                  <a:gridCol w="1427506"/>
                </a:tblGrid>
                <a:tr h="280877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900">
                            <a:latin typeface="+mn-lt"/>
                            <a:ea typeface="+mn-ea"/>
                            <a:cs typeface="+mn-cs"/>
                            <a:sym typeface="Source Sans Pro Regular"/>
                          </a:defRPr>
                        </a:pPr>
                        <a:r>
                          <a:t>string </a:t>
                        </a:r>
                        <a:br/>
                        <a:r>
                          <a:t>(type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900">
                            <a:latin typeface="+mn-lt"/>
                            <a:ea typeface="+mn-ea"/>
                            <a:cs typeface="+mn-cs"/>
                            <a:sym typeface="Source Sans Pro Regular"/>
                          </a:defRPr>
                        </a:pPr>
                        <a:r>
                          <a:t>regexp</a:t>
                        </a:r>
                        <a:r>
                          <a:t> 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b="0" sz="900">
                            <a:latin typeface="+mn-lt"/>
                            <a:ea typeface="+mn-ea"/>
                            <a:cs typeface="+mn-cs"/>
                            <a:sym typeface="Source Sans Pro Regular"/>
                          </a:defRPr>
                        </a:pPr>
                        <a:r>
                          <a:t>(to mean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900">
                            <a:latin typeface="+mn-lt"/>
                            <a:ea typeface="+mn-ea"/>
                            <a:cs typeface="+mn-cs"/>
                            <a:sym typeface="Source Sans Pro Regular"/>
                          </a:defRPr>
                        </a:pPr>
                        <a:r>
                          <a:t>matches</a:t>
                        </a:r>
                        <a:r>
                          <a:t> </a:t>
                        </a:r>
                      </a:p>
                      <a:p>
                        <a:pPr defTabSz="914400">
                          <a:spcBef>
                            <a:spcPts val="0"/>
                          </a:spcBef>
                          <a:defRPr b="0" sz="900">
                            <a:latin typeface="+mn-lt"/>
                            <a:ea typeface="+mn-ea"/>
                            <a:cs typeface="+mn-cs"/>
                            <a:sym typeface="Source Sans Pro Regular"/>
                          </a:defRPr>
                        </a:pPr>
                        <a:r>
                          <a:t>(which matches this)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sz="900">
                            <a:latin typeface="+mn-lt"/>
                            <a:ea typeface="+mn-ea"/>
                            <a:cs typeface="+mn-cs"/>
                            <a:sym typeface="Source Sans Pro Regular"/>
                          </a:rPr>
                          <a:t>example
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900">
                            <a:latin typeface="+mn-lt"/>
                            <a:ea typeface="+mn-ea"/>
                            <a:cs typeface="+mn-cs"/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Bold"/>
                            <a:ea typeface="Source Sans Pro Bold"/>
                            <a:cs typeface="Source Sans Pro Bold"/>
                          </a:rPr>
                          <a:t>a  (etc.)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a (etc.)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see("a")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\\.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Bold"/>
                            <a:ea typeface="Source Sans Pro Bold"/>
                            <a:cs typeface="Source Sans Pro Bold"/>
                          </a:rPr>
                          <a:t>\.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see("\\.")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\\!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Bold"/>
                            <a:ea typeface="Source Sans Pro Bold"/>
                            <a:cs typeface="Source Sans Pro Bold"/>
                          </a:rPr>
                          <a:t>\!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!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see("\\!")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\\?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Bold"/>
                            <a:ea typeface="Source Sans Pro Bold"/>
                            <a:cs typeface="Source Sans Pro Bold"/>
                          </a:rPr>
                          <a:t>\?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?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see("\\?")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\\\\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Bold"/>
                            <a:ea typeface="Source Sans Pro Bold"/>
                            <a:cs typeface="Source Sans Pro Bold"/>
                          </a:rPr>
                          <a:t>\\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\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see("\\\\")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\\(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Bold"/>
                            <a:ea typeface="Source Sans Pro Bold"/>
                            <a:cs typeface="Source Sans Pro Bold"/>
                          </a:rPr>
                          <a:t>\(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(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see("\\(")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\\)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Bold"/>
                            <a:ea typeface="Source Sans Pro Bold"/>
                            <a:cs typeface="Source Sans Pro Bold"/>
                          </a:rPr>
                          <a:t>\)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see("\\)")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\\{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Bold"/>
                            <a:ea typeface="Source Sans Pro Bold"/>
                            <a:cs typeface="Source Sans Pro Bold"/>
                          </a:rPr>
                          <a:t>\{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{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see("\\{")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\\}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Bold"/>
                            <a:ea typeface="Source Sans Pro Bold"/>
                            <a:cs typeface="Source Sans Pro Bold"/>
                          </a:rPr>
                          <a:t>\}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see( "\\}")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\\n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Bold"/>
                            <a:ea typeface="Source Sans Pro Bold"/>
                            <a:cs typeface="Source Sans Pro Bold"/>
                          </a:rPr>
                          <a:t>\n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new line (return)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see("\\n")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\\t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Bold"/>
                            <a:ea typeface="Source Sans Pro Bold"/>
                            <a:cs typeface="Source Sans Pro Bold"/>
                          </a:rPr>
                          <a:t>\t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tab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see("\\t")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\\s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Bold"/>
                            <a:ea typeface="Source Sans Pro Bold"/>
                            <a:cs typeface="Source Sans Pro Bold"/>
                          </a:rPr>
                          <a:t>\s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sym typeface="Source Sans Pro Regular"/>
                          </a:defRPr>
                        </a:pPr>
                        <a:r>
                          <a:t>any whitespace  </a:t>
                        </a:r>
                        <a:r>
                          <a:rPr i="1"/>
                          <a:t>(</a:t>
                        </a:r>
                        <a:r>
                          <a:rPr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\S</a:t>
                        </a:r>
                        <a:r>
                          <a:rPr i="1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 </a:t>
                        </a:r>
                        <a:r>
                          <a:rPr i="1"/>
                          <a:t>for non-whitespaces)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see("\\s")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\\d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Bold"/>
                            <a:ea typeface="Source Sans Pro Bold"/>
                            <a:cs typeface="Source Sans Pro Bold"/>
                          </a:rPr>
                          <a:t>\d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sym typeface="Source Sans Pro Regular"/>
                          </a:defRPr>
                        </a:pPr>
                        <a:r>
                          <a:t>any digit  </a:t>
                        </a:r>
                        <a:r>
                          <a:rPr i="1"/>
                          <a:t>(</a:t>
                        </a:r>
                        <a:r>
                          <a:rPr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\D</a:t>
                        </a:r>
                        <a:r>
                          <a:rPr i="1"/>
                          <a:t> for non-digits)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see("\\d")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\\w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Bold"/>
                            <a:ea typeface="Source Sans Pro Bold"/>
                            <a:cs typeface="Source Sans Pro Bold"/>
                          </a:rPr>
                          <a:t>\w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sym typeface="Source Sans Pro Regular"/>
                          </a:defRPr>
                        </a:pPr>
                        <a:r>
                          <a:t>any word character  </a:t>
                        </a:r>
                        <a:r>
                          <a:rPr i="1"/>
                          <a:t>(</a:t>
                        </a:r>
                        <a:r>
                          <a:rPr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\W</a:t>
                        </a:r>
                        <a:r>
                          <a:rPr i="1">
                            <a:latin typeface="Source Sans Pro Bold"/>
                            <a:ea typeface="Source Sans Pro Bold"/>
                            <a:cs typeface="Source Sans Pro Bold"/>
                            <a:sym typeface="Source Sans Pro Bold"/>
                          </a:rPr>
                          <a:t> </a:t>
                        </a:r>
                        <a:r>
                          <a:rPr i="1"/>
                          <a:t>for non-word chars)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see("\\w")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rPr>
                          <a:t>\\b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Bold"/>
                            <a:ea typeface="Source Sans Pro Bold"/>
                            <a:cs typeface="Source Sans Pro Bold"/>
                          </a:rPr>
                          <a:t>\b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word boundaries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see("\\b")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Bold"/>
                            <a:ea typeface="Source Sans Pro Bold"/>
                            <a:cs typeface="Source Sans Pro Bold"/>
                          </a:rPr>
                          <a:t>[:digit:]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digits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see("[:digit:]")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Bold"/>
                            <a:ea typeface="Source Sans Pro Bold"/>
                            <a:cs typeface="Source Sans Pro Bold"/>
                          </a:rPr>
                          <a:t>[:alpha:]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letters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see("[:alpha:]")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Bold"/>
                            <a:ea typeface="Source Sans Pro Bold"/>
                            <a:cs typeface="Source Sans Pro Bold"/>
                          </a:rPr>
                          <a:t>[:lower:]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lowercase letters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see("[:lower:]")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Bold"/>
                            <a:ea typeface="Source Sans Pro Bold"/>
                            <a:cs typeface="Source Sans Pro Bold"/>
                          </a:rPr>
                          <a:t>[:upper:]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uppercase letters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see("[:upper:]")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Bold"/>
                            <a:ea typeface="Source Sans Pro Bold"/>
                            <a:cs typeface="Source Sans Pro Bold"/>
                          </a:rPr>
                          <a:t>[:alnum:]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letters and numbers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see("[:alnum:]")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Bold"/>
                            <a:ea typeface="Source Sans Pro Bold"/>
                            <a:cs typeface="Source Sans Pro Bold"/>
                          </a:rPr>
                          <a:t>[:punct:]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punctuation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see("[:punct:]")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Bold"/>
                            <a:ea typeface="Source Sans Pro Bold"/>
                            <a:cs typeface="Source Sans Pro Bold"/>
                          </a:rPr>
                          <a:t>[:graph:]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letters, numbers, and punctuation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see("[:graph:]")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Bold"/>
                            <a:ea typeface="Source Sans Pro Bold"/>
                            <a:cs typeface="Source Sans Pro Bold"/>
                          </a:rPr>
                          <a:t>[:space:]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space characters (i.e. \s)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see("[:space:]")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sym typeface="Source Sans Pro Regular"/>
                          </a:defRPr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Bold"/>
                            <a:ea typeface="Source Sans Pro Bold"/>
                            <a:cs typeface="Source Sans Pro Bold"/>
                          </a:rPr>
                          <a:t>[:blank:]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space and tab (but not new line)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see("[:blank:]")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latin typeface="Source Sans Pro Bold"/>
                            <a:ea typeface="Source Sans Pro Bold"/>
                            <a:cs typeface="Source Sans Pro Bold"/>
                          </a:rPr>
                          <a:t>.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every character except a new line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see(".")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abc ABC 123   .!?\(){}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79277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</a:tbl>
            </a:graphicData>
          </a:graphic>
        </p:graphicFrame>
        <p:sp>
          <p:nvSpPr>
            <p:cNvPr id="731" name="Rectangle"/>
            <p:cNvSpPr/>
            <p:nvPr/>
          </p:nvSpPr>
          <p:spPr>
            <a:xfrm>
              <a:off x="5376642" y="2814539"/>
              <a:ext cx="139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32" name="Rectangle"/>
            <p:cNvSpPr/>
            <p:nvPr/>
          </p:nvSpPr>
          <p:spPr>
            <a:xfrm>
              <a:off x="6551392" y="2277699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33" name="Rectangle"/>
            <p:cNvSpPr/>
            <p:nvPr/>
          </p:nvSpPr>
          <p:spPr>
            <a:xfrm>
              <a:off x="6551392" y="1919223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34" name="Rectangle"/>
            <p:cNvSpPr/>
            <p:nvPr/>
          </p:nvSpPr>
          <p:spPr>
            <a:xfrm>
              <a:off x="6546629" y="4249317"/>
              <a:ext cx="139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35" name="1"/>
            <p:cNvSpPr txBox="1"/>
            <p:nvPr/>
          </p:nvSpPr>
          <p:spPr>
            <a:xfrm>
              <a:off x="1098925" y="2890007"/>
              <a:ext cx="14727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ctr">
                <a:lnSpc>
                  <a:spcPct val="80000"/>
                </a:lnSpc>
                <a:spcBef>
                  <a:spcPts val="0"/>
                </a:spcBef>
                <a:defRPr sz="1150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36" name="1"/>
            <p:cNvSpPr txBox="1"/>
            <p:nvPr/>
          </p:nvSpPr>
          <p:spPr>
            <a:xfrm>
              <a:off x="1187825" y="3069740"/>
              <a:ext cx="128735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37" name="1"/>
            <p:cNvSpPr txBox="1"/>
            <p:nvPr/>
          </p:nvSpPr>
          <p:spPr>
            <a:xfrm>
              <a:off x="1187825" y="3249472"/>
              <a:ext cx="123379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38" name="1"/>
            <p:cNvSpPr txBox="1"/>
            <p:nvPr/>
          </p:nvSpPr>
          <p:spPr>
            <a:xfrm>
              <a:off x="1193768" y="3429205"/>
              <a:ext cx="122621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39" name="1"/>
            <p:cNvSpPr txBox="1"/>
            <p:nvPr/>
          </p:nvSpPr>
          <p:spPr>
            <a:xfrm>
              <a:off x="1216574" y="3608938"/>
              <a:ext cx="120151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40" name="1"/>
            <p:cNvSpPr txBox="1"/>
            <p:nvPr/>
          </p:nvSpPr>
          <p:spPr>
            <a:xfrm>
              <a:off x="1193768" y="3788670"/>
              <a:ext cx="128387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41" name="1"/>
            <p:cNvSpPr txBox="1"/>
            <p:nvPr/>
          </p:nvSpPr>
          <p:spPr>
            <a:xfrm>
              <a:off x="1193768" y="3968403"/>
              <a:ext cx="121845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42" name="1"/>
            <p:cNvSpPr txBox="1"/>
            <p:nvPr/>
          </p:nvSpPr>
          <p:spPr>
            <a:xfrm>
              <a:off x="1181068" y="4148136"/>
              <a:ext cx="120542" cy="286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  <p:sp>
          <p:nvSpPr>
            <p:cNvPr id="743" name="1"/>
            <p:cNvSpPr txBox="1"/>
            <p:nvPr/>
          </p:nvSpPr>
          <p:spPr>
            <a:xfrm>
              <a:off x="1181068" y="4327868"/>
              <a:ext cx="116230" cy="2869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4570" tIns="54570" rIns="54570" bIns="54570" numCol="1" anchor="ctr">
              <a:spAutoFit/>
            </a:bodyPr>
            <a:lstStyle/>
            <a:p>
              <a:pPr lvl="1" algn="r">
                <a:lnSpc>
                  <a:spcPct val="80000"/>
                </a:lnSpc>
                <a:spcBef>
                  <a:spcPts val="0"/>
                </a:spcBef>
                <a:defRPr sz="1150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  <a:r>
                <a:rPr baseline="31999"/>
                <a:t>1</a:t>
              </a:r>
              <a:r>
                <a:t> </a:t>
              </a:r>
            </a:p>
          </p:txBody>
        </p:sp>
      </p:grpSp>
      <p:grpSp>
        <p:nvGrpSpPr>
          <p:cNvPr id="797" name="Group"/>
          <p:cNvGrpSpPr/>
          <p:nvPr/>
        </p:nvGrpSpPr>
        <p:grpSpPr>
          <a:xfrm>
            <a:off x="8814533" y="6991515"/>
            <a:ext cx="1084926" cy="1248763"/>
            <a:chOff x="0" y="0"/>
            <a:chExt cx="1084925" cy="1248761"/>
          </a:xfrm>
        </p:grpSpPr>
        <p:grpSp>
          <p:nvGrpSpPr>
            <p:cNvPr id="751" name="Group"/>
            <p:cNvGrpSpPr/>
            <p:nvPr/>
          </p:nvGrpSpPr>
          <p:grpSpPr>
            <a:xfrm>
              <a:off x="62117" y="192390"/>
              <a:ext cx="1001367" cy="152401"/>
              <a:chOff x="0" y="0"/>
              <a:chExt cx="1001366" cy="152400"/>
            </a:xfrm>
          </p:grpSpPr>
          <p:sp>
            <p:nvSpPr>
              <p:cNvPr id="745" name="Line"/>
              <p:cNvSpPr/>
              <p:nvPr/>
            </p:nvSpPr>
            <p:spPr>
              <a:xfrm>
                <a:off x="27967" y="86460"/>
                <a:ext cx="960067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746" name="Square"/>
              <p:cNvSpPr/>
              <p:nvPr/>
            </p:nvSpPr>
            <p:spPr>
              <a:xfrm>
                <a:off x="0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747" name="Square"/>
              <p:cNvSpPr/>
              <p:nvPr/>
            </p:nvSpPr>
            <p:spPr>
              <a:xfrm>
                <a:off x="212241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748" name="Square"/>
              <p:cNvSpPr/>
              <p:nvPr/>
            </p:nvSpPr>
            <p:spPr>
              <a:xfrm>
                <a:off x="424483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749" name="Square"/>
              <p:cNvSpPr/>
              <p:nvPr/>
            </p:nvSpPr>
            <p:spPr>
              <a:xfrm>
                <a:off x="636724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750" name="Square"/>
              <p:cNvSpPr/>
              <p:nvPr/>
            </p:nvSpPr>
            <p:spPr>
              <a:xfrm>
                <a:off x="848966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grpSp>
          <p:nvGrpSpPr>
            <p:cNvPr id="758" name="Group"/>
            <p:cNvGrpSpPr/>
            <p:nvPr/>
          </p:nvGrpSpPr>
          <p:grpSpPr>
            <a:xfrm>
              <a:off x="62117" y="384781"/>
              <a:ext cx="1001367" cy="152401"/>
              <a:chOff x="0" y="0"/>
              <a:chExt cx="1001366" cy="152400"/>
            </a:xfrm>
          </p:grpSpPr>
          <p:sp>
            <p:nvSpPr>
              <p:cNvPr id="752" name="Line"/>
              <p:cNvSpPr/>
              <p:nvPr/>
            </p:nvSpPr>
            <p:spPr>
              <a:xfrm>
                <a:off x="27967" y="86460"/>
                <a:ext cx="960067" cy="1"/>
              </a:xfrm>
              <a:prstGeom prst="line">
                <a:avLst/>
              </a:prstGeom>
              <a:noFill/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753" name="Square"/>
              <p:cNvSpPr/>
              <p:nvPr/>
            </p:nvSpPr>
            <p:spPr>
              <a:xfrm>
                <a:off x="0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754" name="Square"/>
              <p:cNvSpPr/>
              <p:nvPr/>
            </p:nvSpPr>
            <p:spPr>
              <a:xfrm>
                <a:off x="212241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755" name="Square"/>
              <p:cNvSpPr/>
              <p:nvPr/>
            </p:nvSpPr>
            <p:spPr>
              <a:xfrm>
                <a:off x="424483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756" name="Square"/>
              <p:cNvSpPr/>
              <p:nvPr/>
            </p:nvSpPr>
            <p:spPr>
              <a:xfrm>
                <a:off x="636724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  <p:sp>
            <p:nvSpPr>
              <p:cNvPr id="757" name="Square"/>
              <p:cNvSpPr/>
              <p:nvPr/>
            </p:nvSpPr>
            <p:spPr>
              <a:xfrm>
                <a:off x="848966" y="0"/>
                <a:ext cx="152401" cy="152401"/>
              </a:xfrm>
              <a:prstGeom prst="rect">
                <a:avLst/>
              </a:prstGeom>
              <a:solidFill>
                <a:schemeClr val="accent5">
                  <a:hueOff val="1261427"/>
                  <a:lumOff val="16825"/>
                </a:schemeClr>
              </a:solidFill>
              <a:ln w="12700" cap="flat">
                <a:solidFill>
                  <a:schemeClr val="accent5">
                    <a:satOff val="-35908"/>
                    <a:lumOff val="-17895"/>
                  </a:schemeClr>
                </a:solidFill>
                <a:prstDash val="sysDot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pPr>
              </a:p>
            </p:txBody>
          </p:sp>
        </p:grpSp>
        <p:sp>
          <p:nvSpPr>
            <p:cNvPr id="759" name="Rectangle"/>
            <p:cNvSpPr/>
            <p:nvPr/>
          </p:nvSpPr>
          <p:spPr>
            <a:xfrm>
              <a:off x="477857" y="157632"/>
              <a:ext cx="607069" cy="452041"/>
            </a:xfrm>
            <a:prstGeom prst="rect">
              <a:avLst/>
            </a:prstGeom>
            <a:gradFill flip="none" rotWithShape="1">
              <a:gsLst>
                <a:gs pos="25005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10296035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771" name="Group"/>
            <p:cNvGrpSpPr/>
            <p:nvPr/>
          </p:nvGrpSpPr>
          <p:grpSpPr>
            <a:xfrm>
              <a:off x="55305" y="691423"/>
              <a:ext cx="1016308" cy="293975"/>
              <a:chOff x="0" y="0"/>
              <a:chExt cx="1016306" cy="293974"/>
            </a:xfrm>
          </p:grpSpPr>
          <p:grpSp>
            <p:nvGrpSpPr>
              <p:cNvPr id="766" name="Group"/>
              <p:cNvGrpSpPr/>
              <p:nvPr/>
            </p:nvGrpSpPr>
            <p:grpSpPr>
              <a:xfrm>
                <a:off x="14940" y="78139"/>
                <a:ext cx="1001367" cy="152401"/>
                <a:chOff x="0" y="0"/>
                <a:chExt cx="1001366" cy="152400"/>
              </a:xfrm>
            </p:grpSpPr>
            <p:sp>
              <p:nvSpPr>
                <p:cNvPr id="760" name="Line"/>
                <p:cNvSpPr/>
                <p:nvPr/>
              </p:nvSpPr>
              <p:spPr>
                <a:xfrm>
                  <a:off x="27967" y="86460"/>
                  <a:ext cx="960067" cy="1"/>
                </a:xfrm>
                <a:prstGeom prst="line">
                  <a:avLst/>
                </a:prstGeom>
                <a:noFill/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sp>
              <p:nvSpPr>
                <p:cNvPr id="761" name="Square"/>
                <p:cNvSpPr/>
                <p:nvPr/>
              </p:nvSpPr>
              <p:spPr>
                <a:xfrm>
                  <a:off x="0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sp>
              <p:nvSpPr>
                <p:cNvPr id="762" name="Square"/>
                <p:cNvSpPr/>
                <p:nvPr/>
              </p:nvSpPr>
              <p:spPr>
                <a:xfrm>
                  <a:off x="212241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sp>
              <p:nvSpPr>
                <p:cNvPr id="763" name="Square"/>
                <p:cNvSpPr/>
                <p:nvPr/>
              </p:nvSpPr>
              <p:spPr>
                <a:xfrm>
                  <a:off x="424483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sp>
              <p:nvSpPr>
                <p:cNvPr id="764" name="Square"/>
                <p:cNvSpPr/>
                <p:nvPr/>
              </p:nvSpPr>
              <p:spPr>
                <a:xfrm>
                  <a:off x="636724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sp>
              <p:nvSpPr>
                <p:cNvPr id="765" name="Square"/>
                <p:cNvSpPr/>
                <p:nvPr/>
              </p:nvSpPr>
              <p:spPr>
                <a:xfrm>
                  <a:off x="848966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</p:grpSp>
          <p:sp>
            <p:nvSpPr>
              <p:cNvPr id="767" name="2"/>
              <p:cNvSpPr txBox="1"/>
              <p:nvPr/>
            </p:nvSpPr>
            <p:spPr>
              <a:xfrm>
                <a:off x="217947" y="6002"/>
                <a:ext cx="191273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>
                    <a:solidFill>
                      <a:schemeClr val="accent5">
                        <a:satOff val="-35908"/>
                        <a:lumOff val="-17895"/>
                      </a:schemeClr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768" name="..."/>
              <p:cNvSpPr txBox="1"/>
              <p:nvPr/>
            </p:nvSpPr>
            <p:spPr>
              <a:xfrm>
                <a:off x="410481" y="6002"/>
                <a:ext cx="226197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>
                    <a:solidFill>
                      <a:schemeClr val="accent5">
                        <a:satOff val="-35908"/>
                        <a:lumOff val="-17895"/>
                      </a:schemeClr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...</a:t>
                </a:r>
              </a:p>
            </p:txBody>
          </p:sp>
          <p:sp>
            <p:nvSpPr>
              <p:cNvPr id="769" name="1"/>
              <p:cNvSpPr txBox="1"/>
              <p:nvPr/>
            </p:nvSpPr>
            <p:spPr>
              <a:xfrm>
                <a:off x="0" y="7033"/>
                <a:ext cx="191272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>
                    <a:solidFill>
                      <a:schemeClr val="accent5">
                        <a:satOff val="-35908"/>
                        <a:lumOff val="-17895"/>
                      </a:schemeClr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770" name="n"/>
              <p:cNvSpPr txBox="1"/>
              <p:nvPr/>
            </p:nvSpPr>
            <p:spPr>
              <a:xfrm>
                <a:off x="624440" y="-1"/>
                <a:ext cx="198257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>
                    <a:solidFill>
                      <a:schemeClr val="accent5">
                        <a:satOff val="-35908"/>
                        <a:lumOff val="-17895"/>
                      </a:schemeClr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</p:grpSp>
        <p:grpSp>
          <p:nvGrpSpPr>
            <p:cNvPr id="782" name="Group"/>
            <p:cNvGrpSpPr/>
            <p:nvPr/>
          </p:nvGrpSpPr>
          <p:grpSpPr>
            <a:xfrm>
              <a:off x="70246" y="881923"/>
              <a:ext cx="1001367" cy="292945"/>
              <a:chOff x="0" y="0"/>
              <a:chExt cx="1001366" cy="292943"/>
            </a:xfrm>
          </p:grpSpPr>
          <p:grpSp>
            <p:nvGrpSpPr>
              <p:cNvPr id="778" name="Group"/>
              <p:cNvGrpSpPr/>
              <p:nvPr/>
            </p:nvGrpSpPr>
            <p:grpSpPr>
              <a:xfrm>
                <a:off x="0" y="80029"/>
                <a:ext cx="1001367" cy="152402"/>
                <a:chOff x="0" y="0"/>
                <a:chExt cx="1001366" cy="152400"/>
              </a:xfrm>
            </p:grpSpPr>
            <p:sp>
              <p:nvSpPr>
                <p:cNvPr id="772" name="Line"/>
                <p:cNvSpPr/>
                <p:nvPr/>
              </p:nvSpPr>
              <p:spPr>
                <a:xfrm>
                  <a:off x="27967" y="86460"/>
                  <a:ext cx="960067" cy="1"/>
                </a:xfrm>
                <a:prstGeom prst="line">
                  <a:avLst/>
                </a:prstGeom>
                <a:noFill/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sp>
              <p:nvSpPr>
                <p:cNvPr id="773" name="Square"/>
                <p:cNvSpPr/>
                <p:nvPr/>
              </p:nvSpPr>
              <p:spPr>
                <a:xfrm>
                  <a:off x="0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sp>
              <p:nvSpPr>
                <p:cNvPr id="774" name="Square"/>
                <p:cNvSpPr/>
                <p:nvPr/>
              </p:nvSpPr>
              <p:spPr>
                <a:xfrm>
                  <a:off x="212241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sp>
              <p:nvSpPr>
                <p:cNvPr id="775" name="Square"/>
                <p:cNvSpPr/>
                <p:nvPr/>
              </p:nvSpPr>
              <p:spPr>
                <a:xfrm>
                  <a:off x="424483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sp>
              <p:nvSpPr>
                <p:cNvPr id="776" name="Square"/>
                <p:cNvSpPr/>
                <p:nvPr/>
              </p:nvSpPr>
              <p:spPr>
                <a:xfrm>
                  <a:off x="636724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sp>
              <p:nvSpPr>
                <p:cNvPr id="777" name="Square"/>
                <p:cNvSpPr/>
                <p:nvPr/>
              </p:nvSpPr>
              <p:spPr>
                <a:xfrm>
                  <a:off x="848966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</p:grpSp>
          <p:sp>
            <p:nvSpPr>
              <p:cNvPr id="779" name="n"/>
              <p:cNvSpPr txBox="1"/>
              <p:nvPr/>
            </p:nvSpPr>
            <p:spPr>
              <a:xfrm>
                <a:off x="203007" y="6002"/>
                <a:ext cx="198258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>
                    <a:solidFill>
                      <a:schemeClr val="accent5">
                        <a:satOff val="-35908"/>
                        <a:lumOff val="-17895"/>
                      </a:schemeClr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  <p:sp>
            <p:nvSpPr>
              <p:cNvPr id="780" name="..."/>
              <p:cNvSpPr txBox="1"/>
              <p:nvPr/>
            </p:nvSpPr>
            <p:spPr>
              <a:xfrm>
                <a:off x="395540" y="6002"/>
                <a:ext cx="226198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>
                    <a:solidFill>
                      <a:schemeClr val="accent5">
                        <a:satOff val="-35908"/>
                        <a:lumOff val="-17895"/>
                      </a:schemeClr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...</a:t>
                </a:r>
              </a:p>
            </p:txBody>
          </p:sp>
          <p:sp>
            <p:nvSpPr>
              <p:cNvPr id="781" name="m"/>
              <p:cNvSpPr txBox="1"/>
              <p:nvPr/>
            </p:nvSpPr>
            <p:spPr>
              <a:xfrm>
                <a:off x="596800" y="-1"/>
                <a:ext cx="237652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>
                    <a:solidFill>
                      <a:schemeClr val="accent5">
                        <a:satOff val="-35908"/>
                        <a:lumOff val="-17895"/>
                      </a:schemeClr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m</a:t>
                </a:r>
              </a:p>
            </p:txBody>
          </p:sp>
        </p:grpSp>
        <p:sp>
          <p:nvSpPr>
            <p:cNvPr id="783" name="Rectangle"/>
            <p:cNvSpPr/>
            <p:nvPr/>
          </p:nvSpPr>
          <p:spPr>
            <a:xfrm flipH="1">
              <a:off x="0" y="774344"/>
              <a:ext cx="420390" cy="474418"/>
            </a:xfrm>
            <a:prstGeom prst="rect">
              <a:avLst/>
            </a:prstGeom>
            <a:gradFill flip="none" rotWithShape="1">
              <a:gsLst>
                <a:gs pos="25005">
                  <a:srgbClr val="FFFFFF"/>
                </a:gs>
                <a:gs pos="100000">
                  <a:srgbClr val="FFFFFF">
                    <a:alpha val="0"/>
                  </a:srgbClr>
                </a:gs>
              </a:gsLst>
              <a:lin ang="10296035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84" name="Square"/>
            <p:cNvSpPr/>
            <p:nvPr/>
          </p:nvSpPr>
          <p:spPr>
            <a:xfrm>
              <a:off x="68467" y="0"/>
              <a:ext cx="152401" cy="152401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solidFill>
                <a:schemeClr val="accent5">
                  <a:satOff val="-35908"/>
                  <a:lumOff val="-17895"/>
                </a:schemeClr>
              </a:solidFill>
              <a:prstDash val="sysDot"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pSp>
          <p:nvGrpSpPr>
            <p:cNvPr id="796" name="Group"/>
            <p:cNvGrpSpPr/>
            <p:nvPr/>
          </p:nvGrpSpPr>
          <p:grpSpPr>
            <a:xfrm>
              <a:off x="52225" y="498399"/>
              <a:ext cx="1011259" cy="292945"/>
              <a:chOff x="0" y="0"/>
              <a:chExt cx="1011257" cy="292943"/>
            </a:xfrm>
          </p:grpSpPr>
          <p:grpSp>
            <p:nvGrpSpPr>
              <p:cNvPr id="791" name="Group"/>
              <p:cNvGrpSpPr/>
              <p:nvPr/>
            </p:nvGrpSpPr>
            <p:grpSpPr>
              <a:xfrm>
                <a:off x="9891" y="78772"/>
                <a:ext cx="1001367" cy="152401"/>
                <a:chOff x="0" y="0"/>
                <a:chExt cx="1001366" cy="152400"/>
              </a:xfrm>
            </p:grpSpPr>
            <p:sp>
              <p:nvSpPr>
                <p:cNvPr id="785" name="Line"/>
                <p:cNvSpPr/>
                <p:nvPr/>
              </p:nvSpPr>
              <p:spPr>
                <a:xfrm>
                  <a:off x="27967" y="86460"/>
                  <a:ext cx="960067" cy="1"/>
                </a:xfrm>
                <a:prstGeom prst="line">
                  <a:avLst/>
                </a:prstGeom>
                <a:noFill/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60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sp>
              <p:nvSpPr>
                <p:cNvPr id="786" name="Square"/>
                <p:cNvSpPr/>
                <p:nvPr/>
              </p:nvSpPr>
              <p:spPr>
                <a:xfrm>
                  <a:off x="0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sp>
              <p:nvSpPr>
                <p:cNvPr id="787" name="Square"/>
                <p:cNvSpPr/>
                <p:nvPr/>
              </p:nvSpPr>
              <p:spPr>
                <a:xfrm>
                  <a:off x="212241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sp>
              <p:nvSpPr>
                <p:cNvPr id="788" name="Square"/>
                <p:cNvSpPr/>
                <p:nvPr/>
              </p:nvSpPr>
              <p:spPr>
                <a:xfrm>
                  <a:off x="424483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sp>
              <p:nvSpPr>
                <p:cNvPr id="789" name="Square"/>
                <p:cNvSpPr/>
                <p:nvPr/>
              </p:nvSpPr>
              <p:spPr>
                <a:xfrm>
                  <a:off x="636724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olid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  <p:sp>
              <p:nvSpPr>
                <p:cNvPr id="790" name="Square"/>
                <p:cNvSpPr/>
                <p:nvPr/>
              </p:nvSpPr>
              <p:spPr>
                <a:xfrm>
                  <a:off x="848966" y="0"/>
                  <a:ext cx="152401" cy="152401"/>
                </a:xfrm>
                <a:prstGeom prst="rect">
                  <a:avLst/>
                </a:prstGeom>
                <a:solidFill>
                  <a:schemeClr val="accent5">
                    <a:hueOff val="1261427"/>
                    <a:lumOff val="16825"/>
                  </a:schemeClr>
                </a:solidFill>
                <a:ln w="12700" cap="flat">
                  <a:solidFill>
                    <a:schemeClr val="accent5">
                      <a:satOff val="-35908"/>
                      <a:lumOff val="-17895"/>
                    </a:schemeClr>
                  </a:solidFill>
                  <a:prstDash val="sysDot"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  <a:sym typeface="Source Sans Pro Regular"/>
                    </a:defRPr>
                  </a:pPr>
                </a:p>
              </p:txBody>
            </p:sp>
          </p:grpSp>
          <p:sp>
            <p:nvSpPr>
              <p:cNvPr id="792" name="1"/>
              <p:cNvSpPr txBox="1"/>
              <p:nvPr/>
            </p:nvSpPr>
            <p:spPr>
              <a:xfrm>
                <a:off x="0" y="-1"/>
                <a:ext cx="191272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>
                    <a:solidFill>
                      <a:schemeClr val="accent5">
                        <a:satOff val="-35908"/>
                        <a:lumOff val="-17895"/>
                      </a:schemeClr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  <p:sp>
            <p:nvSpPr>
              <p:cNvPr id="793" name="2"/>
              <p:cNvSpPr txBox="1"/>
              <p:nvPr/>
            </p:nvSpPr>
            <p:spPr>
              <a:xfrm>
                <a:off x="212899" y="6002"/>
                <a:ext cx="191272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>
                    <a:solidFill>
                      <a:schemeClr val="accent5">
                        <a:satOff val="-35908"/>
                        <a:lumOff val="-17895"/>
                      </a:schemeClr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  <p:sp>
            <p:nvSpPr>
              <p:cNvPr id="794" name="..."/>
              <p:cNvSpPr txBox="1"/>
              <p:nvPr/>
            </p:nvSpPr>
            <p:spPr>
              <a:xfrm>
                <a:off x="405432" y="6002"/>
                <a:ext cx="226198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>
                    <a:solidFill>
                      <a:schemeClr val="accent5">
                        <a:satOff val="-35908"/>
                        <a:lumOff val="-17895"/>
                      </a:schemeClr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...</a:t>
                </a:r>
              </a:p>
            </p:txBody>
          </p:sp>
          <p:sp>
            <p:nvSpPr>
              <p:cNvPr id="795" name="n"/>
              <p:cNvSpPr txBox="1"/>
              <p:nvPr/>
            </p:nvSpPr>
            <p:spPr>
              <a:xfrm>
                <a:off x="632091" y="-1"/>
                <a:ext cx="198258" cy="2869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4570" tIns="54570" rIns="54570" bIns="54570" numCol="1" anchor="ctr">
                <a:spAutoFit/>
              </a:bodyPr>
              <a:lstStyle>
                <a:lvl1pPr>
                  <a:defRPr sz="1100">
                    <a:solidFill>
                      <a:schemeClr val="accent5">
                        <a:satOff val="-35908"/>
                        <a:lumOff val="-17895"/>
                      </a:schemeClr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n</a:t>
                </a:r>
              </a:p>
            </p:txBody>
          </p:sp>
        </p:grpSp>
      </p:grpSp>
      <p:grpSp>
        <p:nvGrpSpPr>
          <p:cNvPr id="807" name="Group"/>
          <p:cNvGrpSpPr/>
          <p:nvPr/>
        </p:nvGrpSpPr>
        <p:grpSpPr>
          <a:xfrm>
            <a:off x="5212345" y="9269428"/>
            <a:ext cx="9937759" cy="6974086"/>
            <a:chOff x="12700" y="12700"/>
            <a:chExt cx="9937757" cy="6974085"/>
          </a:xfrm>
        </p:grpSpPr>
        <p:sp>
          <p:nvSpPr>
            <p:cNvPr id="798" name="Rectangle"/>
            <p:cNvSpPr/>
            <p:nvPr/>
          </p:nvSpPr>
          <p:spPr>
            <a:xfrm>
              <a:off x="25209" y="400030"/>
              <a:ext cx="356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799" name="Rectangle"/>
            <p:cNvSpPr/>
            <p:nvPr/>
          </p:nvSpPr>
          <p:spPr>
            <a:xfrm>
              <a:off x="3063764" y="586596"/>
              <a:ext cx="635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00" name="Rectangle"/>
            <p:cNvSpPr/>
            <p:nvPr/>
          </p:nvSpPr>
          <p:spPr>
            <a:xfrm>
              <a:off x="3057414" y="220371"/>
              <a:ext cx="6350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01" name="Rectangle"/>
            <p:cNvSpPr/>
            <p:nvPr/>
          </p:nvSpPr>
          <p:spPr>
            <a:xfrm>
              <a:off x="3200677" y="406936"/>
              <a:ext cx="635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02" name="Rectangle"/>
            <p:cNvSpPr/>
            <p:nvPr/>
          </p:nvSpPr>
          <p:spPr>
            <a:xfrm>
              <a:off x="25209" y="220371"/>
              <a:ext cx="382291" cy="158673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03" name="Rectangle"/>
            <p:cNvSpPr/>
            <p:nvPr/>
          </p:nvSpPr>
          <p:spPr>
            <a:xfrm>
              <a:off x="25209" y="586596"/>
              <a:ext cx="4838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04" name="Rectangle"/>
            <p:cNvSpPr/>
            <p:nvPr/>
          </p:nvSpPr>
          <p:spPr>
            <a:xfrm>
              <a:off x="3200677" y="769709"/>
              <a:ext cx="6350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sp>
          <p:nvSpPr>
            <p:cNvPr id="805" name="Rectangle"/>
            <p:cNvSpPr/>
            <p:nvPr/>
          </p:nvSpPr>
          <p:spPr>
            <a:xfrm>
              <a:off x="25209" y="769709"/>
              <a:ext cx="458491" cy="158674"/>
            </a:xfrm>
            <a:prstGeom prst="rect">
              <a:avLst/>
            </a:prstGeom>
            <a:solidFill>
              <a:schemeClr val="accent5">
                <a:hueOff val="1261427"/>
                <a:lumOff val="1682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Regular"/>
                </a:defRPr>
              </a:pPr>
            </a:p>
          </p:txBody>
        </p:sp>
        <p:graphicFrame>
          <p:nvGraphicFramePr>
            <p:cNvPr id="806" name="Table"/>
            <p:cNvGraphicFramePr/>
            <p:nvPr/>
          </p:nvGraphicFramePr>
          <p:xfrm>
            <a:off x="12700" y="12700"/>
            <a:ext cx="9937758" cy="6974086"/>
          </p:xfrm>
          <a:graphic xmlns:a="http://schemas.openxmlformats.org/drawingml/2006/main">
            <a:graphicData uri="http://schemas.openxmlformats.org/drawingml/2006/table">
              <a:tbl>
                <a:tblPr firstCol="0" firstRow="1" lastCol="0" lastRow="0" bandCol="0" bandRow="0" rtl="0">
                  <a:tableStyleId>{2708684C-4D16-4618-839F-0558EEFCDFE6}</a:tableStyleId>
                </a:tblPr>
                <a:tblGrid>
                  <a:gridCol w="678724"/>
                  <a:gridCol w="1144381"/>
                  <a:gridCol w="1087892"/>
                  <a:gridCol w="444500"/>
                </a:tblGrid>
                <a:tr h="195580"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sz="900">
                            <a:latin typeface="+mn-lt"/>
                            <a:ea typeface="+mn-ea"/>
                            <a:cs typeface="+mn-cs"/>
                            <a:sym typeface="Source Sans Pro Regular"/>
                          </a:rPr>
                          <a:t>regexp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sz="900">
                            <a:latin typeface="+mn-lt"/>
                            <a:ea typeface="+mn-ea"/>
                            <a:cs typeface="+mn-cs"/>
                            <a:sym typeface="Source Sans Pro Regular"/>
                          </a:rPr>
                          <a:t>matches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defTabSz="914400">
                          <a:spcBef>
                            <a:spcPts val="0"/>
                          </a:spcBef>
                          <a:defRPr b="0" sz="1800"/>
                        </a:pPr>
                        <a:r>
                          <a:rPr sz="900">
                            <a:latin typeface="+mn-lt"/>
                            <a:ea typeface="+mn-ea"/>
                            <a:cs typeface="+mn-cs"/>
                            <a:sym typeface="Source Sans Pro Regular"/>
                          </a:rPr>
                          <a:t>example
</a:t>
                        </a: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 defTabSz="914400">
                          <a:spcBef>
                            <a:spcPts val="0"/>
                          </a:spcBef>
                          <a:defRPr b="0" sz="900">
                            <a:latin typeface="+mn-lt"/>
                            <a:ea typeface="+mn-ea"/>
                            <a:cs typeface="+mn-cs"/>
                            <a:sym typeface="Source Sans Pro Regular"/>
                          </a:defRPr>
                        </a:pPr>
                      </a:p>
                    </a:txBody>
                    <a:tcPr marL="0" marR="0" marT="0" marB="0" anchor="ctr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  <a:r>
                          <a:rPr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  <a:sym typeface="Source Sans Pro Regular"/>
                          </a:rPr>
                          <a:t>a</a:t>
                        </a:r>
                        <a:r>
                          <a:t>(?=</a:t>
                        </a:r>
                        <a:r>
                          <a:rPr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  <a:sym typeface="Source Sans Pro Regular"/>
                          </a:rPr>
                          <a:t>c</a:t>
                        </a:r>
                        <a:r>
                          <a:t>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followed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look("a(?=c)")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  <a:r>
                          <a:rPr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  <a:sym typeface="Source Sans Pro Regular"/>
                          </a:rPr>
                          <a:t>a</a:t>
                        </a:r>
                        <a:r>
                          <a:t>(?!</a:t>
                        </a:r>
                        <a:r>
                          <a:rPr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  <a:sym typeface="Source Sans Pro Regular"/>
                          </a:rPr>
                          <a:t>c</a:t>
                        </a:r>
                        <a:r>
                          <a:t>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not followed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look("a(?!c)")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  <a:r>
                          <a:t>(?&lt;=</a:t>
                        </a:r>
                        <a:r>
                          <a:rPr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  <a:sym typeface="Source Sans Pro Regular"/>
                          </a:rPr>
                          <a:t>b</a:t>
                        </a:r>
                        <a:r>
                          <a:t>)</a:t>
                        </a:r>
                        <a:r>
                          <a:rPr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  <a:sym typeface="Source Sans Pro Regular"/>
                          </a:rPr>
                          <a:t>a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preceded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look("(?&lt;=b)a")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  <a:tr h="182880"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100">
                            <a:latin typeface="Source Sans Pro Bold"/>
                            <a:ea typeface="Source Sans Pro Bold"/>
                            <a:cs typeface="Source Sans Pro Bold"/>
                          </a:defRPr>
                        </a:pPr>
                        <a:r>
                          <a:t>(?&lt;!</a:t>
                        </a:r>
                        <a:r>
                          <a:rPr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  <a:sym typeface="Source Sans Pro Regular"/>
                          </a:rPr>
                          <a:t>b</a:t>
                        </a:r>
                        <a:r>
                          <a:t>)</a:t>
                        </a:r>
                        <a:r>
                          <a:rPr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latin typeface="+mn-lt"/>
                            <a:ea typeface="+mn-ea"/>
                            <a:cs typeface="+mn-cs"/>
                            <a:sym typeface="Source Sans Pro Regular"/>
                          </a:rPr>
                          <a:t>a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not preceded by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olidFill>
                              <a:schemeClr val="accent5">
                                <a:satOff val="-35908"/>
                                <a:lumOff val="-17895"/>
                              </a:schemeClr>
                            </a:solidFill>
                            <a:sym typeface="Source Sans Pro Regular"/>
                          </a:rPr>
                          <a:t>look("(?&lt;!b)a")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  <a:tc>
                    <a:txBody>
                      <a:bodyPr/>
                      <a:lstStyle/>
                      <a:p>
                        <a:pPr algn="r">
                          <a:lnSpc>
                            <a:spcPct val="80000"/>
                          </a:lnSpc>
                          <a:spcBef>
                            <a:spcPts val="0"/>
                          </a:spcBef>
                          <a:defRPr sz="1800"/>
                        </a:pPr>
                        <a:r>
                          <a:rPr sz="1100">
                            <a:sym typeface="Source Sans Pro Regular"/>
                          </a:rPr>
                          <a:t>bacad</a:t>
                        </a:r>
                      </a:p>
                    </a:txBody>
                    <a:tcPr marL="0" marR="0" marT="0" marB="0" anchor="t" anchorCtr="0" horzOverflow="overflow">
                      <a:lnL w="0">
                        <a:miter lim="400000"/>
                      </a:lnL>
                      <a:lnR w="0">
                        <a:miter lim="400000"/>
                      </a:lnR>
                      <a:lnT w="0">
                        <a:miter lim="400000"/>
                      </a:lnT>
                      <a:lnB w="0">
                        <a:miter lim="400000"/>
                      </a:lnB>
                    </a:tcPr>
                  </a:tc>
                </a:tr>
              </a:tbl>
            </a:graphicData>
          </a:graphic>
        </p:graphicFrame>
      </p:grpSp>
      <p:pic>
        <p:nvPicPr>
          <p:cNvPr id="808" name="Image" descr="Image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8823" y="9978474"/>
            <a:ext cx="1754521" cy="61647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13" name="Group"/>
          <p:cNvGrpSpPr/>
          <p:nvPr/>
        </p:nvGrpSpPr>
        <p:grpSpPr>
          <a:xfrm>
            <a:off x="10703446" y="870949"/>
            <a:ext cx="984643" cy="276346"/>
            <a:chOff x="0" y="0"/>
            <a:chExt cx="984641" cy="276345"/>
          </a:xfrm>
        </p:grpSpPr>
        <p:grpSp>
          <p:nvGrpSpPr>
            <p:cNvPr id="811" name="Group"/>
            <p:cNvGrpSpPr/>
            <p:nvPr/>
          </p:nvGrpSpPr>
          <p:grpSpPr>
            <a:xfrm>
              <a:off x="-1" y="-1"/>
              <a:ext cx="984643" cy="276347"/>
              <a:chOff x="0" y="0"/>
              <a:chExt cx="984641" cy="276345"/>
            </a:xfrm>
          </p:grpSpPr>
          <p:sp>
            <p:nvSpPr>
              <p:cNvPr id="809" name="new line"/>
              <p:cNvSpPr txBox="1"/>
              <p:nvPr/>
            </p:nvSpPr>
            <p:spPr>
              <a:xfrm>
                <a:off x="286192" y="60445"/>
                <a:ext cx="698450" cy="215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normAutofit fontScale="100000" lnSpcReduction="0"/>
              </a:bodyPr>
              <a:lstStyle>
                <a:lvl1pPr algn="r">
                  <a:lnSpc>
                    <a:spcPct val="80000"/>
                  </a:lnSpc>
                  <a:spcBef>
                    <a:spcPts val="0"/>
                  </a:spcBef>
                  <a:defRPr>
                    <a:solidFill>
                      <a:srgbClr val="000000"/>
                    </a:solidFill>
                    <a:latin typeface="+mn-lt"/>
                    <a:ea typeface="+mn-ea"/>
                    <a:cs typeface="+mn-cs"/>
                    <a:sym typeface="Source Sans Pro Regular"/>
                  </a:defRPr>
                </a:lvl1pPr>
              </a:lstStyle>
              <a:p>
                <a:pPr/>
                <a:r>
                  <a:t>new line</a:t>
                </a:r>
              </a:p>
            </p:txBody>
          </p:sp>
          <p:sp>
            <p:nvSpPr>
              <p:cNvPr id="810" name="Text"/>
              <p:cNvSpPr txBox="1"/>
              <p:nvPr/>
            </p:nvSpPr>
            <p:spPr>
              <a:xfrm rot="5400000">
                <a:off x="112986" y="-112987"/>
                <a:ext cx="226069" cy="45204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4570" tIns="54570" rIns="54570" bIns="54570" numCol="1" anchor="ctr">
                <a:spAutoFit/>
              </a:bodyPr>
              <a:lstStyle/>
              <a:p>
                <a:pPr defTabSz="457200">
                  <a:lnSpc>
                    <a:spcPts val="2800"/>
                  </a:lnSpc>
                  <a:spcBef>
                    <a:spcPts val="0"/>
                  </a:spcBef>
                  <a:defRPr>
                    <a:solidFill>
                      <a:srgbClr val="333333"/>
                    </a:solidFill>
                    <a:latin typeface="Font Awesome 5 Free Regular"/>
                    <a:ea typeface="Font Awesome 5 Free Regular"/>
                    <a:cs typeface="Font Awesome 5 Free Regular"/>
                    <a:sym typeface="Font Awesome 5 Free Regular"/>
                  </a:defRPr>
                </a:pPr>
              </a:p>
            </p:txBody>
          </p:sp>
        </p:grpSp>
        <p:pic>
          <p:nvPicPr>
            <p:cNvPr id="812" name="Image" descr="Image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72795" y="98426"/>
              <a:ext cx="233084" cy="165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14" name="Rectangle"/>
          <p:cNvSpPr/>
          <p:nvPr/>
        </p:nvSpPr>
        <p:spPr>
          <a:xfrm>
            <a:off x="12462684" y="2329046"/>
            <a:ext cx="819405" cy="87663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Regular"/>
              </a:defRPr>
            </a:pPr>
          </a:p>
        </p:txBody>
      </p:sp>
      <p:graphicFrame>
        <p:nvGraphicFramePr>
          <p:cNvPr id="815" name="Table"/>
          <p:cNvGraphicFramePr/>
          <p:nvPr/>
        </p:nvGraphicFramePr>
        <p:xfrm>
          <a:off x="12491386" y="2641231"/>
          <a:ext cx="2835983" cy="144040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{2708684C-4D16-4618-839F-0558EEFCDFE6}</a:tableStyleId>
              </a:tblPr>
              <a:tblGrid>
                <a:gridCol w="152400"/>
                <a:gridCol w="152400"/>
                <a:gridCol w="152400"/>
                <a:gridCol w="152400"/>
                <a:gridCol w="152400"/>
              </a:tblGrid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|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`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=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+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^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~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&lt;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&gt;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baseline="391666" sz="1200">
                          <a:sym typeface="Source Sans Pro Regular"/>
                        </a:rPr>
                        <a:t>$</a:t>
                      </a: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chemeClr val="accent5">
                        <a:hueOff val="1261427"/>
                        <a:lumOff val="16825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baseline="391666" sz="1200">
                          <a:sym typeface="Source Sans Pro Regular"/>
                        </a:defRPr>
                      </a:pPr>
                    </a:p>
                  </a:txBody>
                  <a:tcPr marL="0" marR="0" marT="0" marB="0" anchor="t" anchorCtr="0" horzOverflow="overflow">
                    <a:lnL w="38100">
                      <a:solidFill>
                        <a:srgbClr val="FFFFFF"/>
                      </a:solidFill>
                      <a:miter lim="400000"/>
                    </a:lnL>
                    <a:lnR w="38100">
                      <a:solidFill>
                        <a:srgbClr val="FFFFFF"/>
                      </a:solidFill>
                      <a:miter lim="400000"/>
                    </a:lnR>
                    <a:lnT w="38100">
                      <a:solidFill>
                        <a:srgbClr val="FFFFFF"/>
                      </a:solidFill>
                      <a:miter lim="400000"/>
                    </a:lnT>
                    <a:lnB w="38100">
                      <a:solidFill>
                        <a:srgbClr val="FFFFFF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16" name="[:symbol:]"/>
          <p:cNvSpPr txBox="1"/>
          <p:nvPr/>
        </p:nvSpPr>
        <p:spPr>
          <a:xfrm>
            <a:off x="12518322" y="2353762"/>
            <a:ext cx="70812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[:symbol:]</a:t>
            </a:r>
          </a:p>
        </p:txBody>
      </p:sp>
      <p:pic>
        <p:nvPicPr>
          <p:cNvPr id="817" name="Image" descr="Image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12319000" y="215900"/>
            <a:ext cx="1358900" cy="15755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2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FF80A9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Regular"/>
        <a:ea typeface="Source Sans Pro Regular"/>
        <a:cs typeface="Source Sans Pro Regular"/>
      </a:majorFont>
      <a:minorFont>
        <a:latin typeface="Source Sans Pro Regular"/>
        <a:ea typeface="Source Sans Pro Regular"/>
        <a:cs typeface="Source Sans Pro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78AAD6"/>
      </a:accent1>
      <a:accent2>
        <a:srgbClr val="A8D379"/>
      </a:accent2>
      <a:accent3>
        <a:srgbClr val="F7DCA7"/>
      </a:accent3>
      <a:accent4>
        <a:srgbClr val="DE6A10"/>
      </a:accent4>
      <a:accent5>
        <a:srgbClr val="FF80A9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Regular"/>
        <a:ea typeface="Source Sans Pro Regular"/>
        <a:cs typeface="Source Sans Pro Regular"/>
      </a:majorFont>
      <a:minorFont>
        <a:latin typeface="Source Sans Pro Regular"/>
        <a:ea typeface="Source Sans Pro Regular"/>
        <a:cs typeface="Source Sans Pro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4C4C4C"/>
            </a:solidFill>
            <a:effectLst/>
            <a:uFillTx/>
            <a:latin typeface="Source Sans Pro Bold"/>
            <a:ea typeface="Source Sans Pro Bold"/>
            <a:cs typeface="Source Sans Pro Bold"/>
            <a:sym typeface="Source Sans Pr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