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1pPr>
    <a:lvl2pPr marL="0" marR="0" indent="2286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2pPr>
    <a:lvl3pPr marL="0" marR="0" indent="4572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3pPr>
    <a:lvl4pPr marL="0" marR="0" indent="6858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4pPr>
    <a:lvl5pPr marL="0" marR="0" indent="9144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5pPr>
    <a:lvl6pPr marL="0" marR="0" indent="11430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6pPr>
    <a:lvl7pPr marL="0" marR="0" indent="13716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7pPr>
    <a:lvl8pPr marL="0" marR="0" indent="16002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8pPr>
    <a:lvl9pPr marL="0" marR="0" indent="18288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Source Sans Pro Bold"/>
          <a:ea typeface="Source Sans Pro Bold"/>
          <a:cs typeface="Source Sans Pro Bold"/>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Source Sans Pro Bold"/>
          <a:ea typeface="Source Sans Pro Bold"/>
          <a:cs typeface="Source Sans Pro Bold"/>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Source Sans Pro Bold"/>
          <a:ea typeface="Source Sans Pro Bold"/>
          <a:cs typeface="Source Sans Pro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Source Sans Pro Bold"/>
          <a:ea typeface="Source Sans Pro Bold"/>
          <a:cs typeface="Source Sans Pro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Source Sans Pro Bold"/>
          <a:ea typeface="Source Sans Pro Bold"/>
          <a:cs typeface="Source Sans Pro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Source Sans Pro Bold"/>
          <a:ea typeface="Source Sans Pro Bold"/>
          <a:cs typeface="Source Sans Pro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Bold"/>
          <a:ea typeface="Source Sans Pro Bold"/>
          <a:cs typeface="Source Sans Pro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Bold"/>
          <a:ea typeface="Source Sans Pro Bold"/>
          <a:cs typeface="Source Sans Pro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Source Sans Pro Bold"/>
          <a:ea typeface="Source Sans Pro Bold"/>
          <a:cs typeface="Source Sans Pro Bold"/>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Source Sans Pro Bold"/>
          <a:ea typeface="Source Sans Pro Bold"/>
          <a:cs typeface="Source Sans Pro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Source Sans Pro Bold"/>
          <a:ea typeface="Source Sans Pro Bold"/>
          <a:cs typeface="Source Sans Pro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n-lt"/>
        <a:ea typeface="+mn-ea"/>
        <a:cs typeface="+mn-cs"/>
        <a:sym typeface="Source Sans Pro Regular"/>
      </a:defRPr>
    </a:lvl1pPr>
    <a:lvl2pPr indent="228600" defTabSz="457200" latinLnBrk="0">
      <a:lnSpc>
        <a:spcPct val="125000"/>
      </a:lnSpc>
      <a:defRPr sz="2600">
        <a:latin typeface="+mn-lt"/>
        <a:ea typeface="+mn-ea"/>
        <a:cs typeface="+mn-cs"/>
        <a:sym typeface="Source Sans Pro Regular"/>
      </a:defRPr>
    </a:lvl2pPr>
    <a:lvl3pPr indent="457200" defTabSz="457200" latinLnBrk="0">
      <a:lnSpc>
        <a:spcPct val="125000"/>
      </a:lnSpc>
      <a:defRPr sz="2600">
        <a:latin typeface="+mn-lt"/>
        <a:ea typeface="+mn-ea"/>
        <a:cs typeface="+mn-cs"/>
        <a:sym typeface="Source Sans Pro Regular"/>
      </a:defRPr>
    </a:lvl3pPr>
    <a:lvl4pPr indent="685800" defTabSz="457200" latinLnBrk="0">
      <a:lnSpc>
        <a:spcPct val="125000"/>
      </a:lnSpc>
      <a:defRPr sz="2600">
        <a:latin typeface="+mn-lt"/>
        <a:ea typeface="+mn-ea"/>
        <a:cs typeface="+mn-cs"/>
        <a:sym typeface="Source Sans Pro Regular"/>
      </a:defRPr>
    </a:lvl4pPr>
    <a:lvl5pPr indent="914400" defTabSz="457200" latinLnBrk="0">
      <a:lnSpc>
        <a:spcPct val="125000"/>
      </a:lnSpc>
      <a:defRPr sz="2600">
        <a:latin typeface="+mn-lt"/>
        <a:ea typeface="+mn-ea"/>
        <a:cs typeface="+mn-cs"/>
        <a:sym typeface="Source Sans Pro Regular"/>
      </a:defRPr>
    </a:lvl5pPr>
    <a:lvl6pPr indent="1143000" defTabSz="457200" latinLnBrk="0">
      <a:lnSpc>
        <a:spcPct val="125000"/>
      </a:lnSpc>
      <a:defRPr sz="2600">
        <a:latin typeface="+mn-lt"/>
        <a:ea typeface="+mn-ea"/>
        <a:cs typeface="+mn-cs"/>
        <a:sym typeface="Source Sans Pro Regular"/>
      </a:defRPr>
    </a:lvl6pPr>
    <a:lvl7pPr indent="1371600" defTabSz="457200" latinLnBrk="0">
      <a:lnSpc>
        <a:spcPct val="125000"/>
      </a:lnSpc>
      <a:defRPr sz="2600">
        <a:latin typeface="+mn-lt"/>
        <a:ea typeface="+mn-ea"/>
        <a:cs typeface="+mn-cs"/>
        <a:sym typeface="Source Sans Pro Regular"/>
      </a:defRPr>
    </a:lvl7pPr>
    <a:lvl8pPr indent="1600200" defTabSz="457200" latinLnBrk="0">
      <a:lnSpc>
        <a:spcPct val="125000"/>
      </a:lnSpc>
      <a:defRPr sz="2600">
        <a:latin typeface="+mn-lt"/>
        <a:ea typeface="+mn-ea"/>
        <a:cs typeface="+mn-cs"/>
        <a:sym typeface="Source Sans Pro Regular"/>
      </a:defRPr>
    </a:lvl8pPr>
    <a:lvl9pPr indent="1828800" defTabSz="457200" latinLnBrk="0">
      <a:lnSpc>
        <a:spcPct val="125000"/>
      </a:lnSpc>
      <a:defRPr sz="2600">
        <a:latin typeface="+mn-lt"/>
        <a:ea typeface="+mn-ea"/>
        <a:cs typeface="+mn-cs"/>
        <a:sym typeface="Source Sans Pro Regular"/>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364257" y="1918642"/>
            <a:ext cx="11241486" cy="3547071"/>
          </a:xfrm>
          <a:prstGeom prst="rect">
            <a:avLst/>
          </a:prstGeom>
        </p:spPr>
        <p:txBody>
          <a:bodyPr anchor="b"/>
          <a:lstStyle/>
          <a:p>
            <a:pPr/>
            <a:r>
              <a:t>Title Text</a:t>
            </a:r>
          </a:p>
        </p:txBody>
      </p:sp>
      <p:sp>
        <p:nvSpPr>
          <p:cNvPr id="12" name="Body Level One…"/>
          <p:cNvSpPr txBox="1"/>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21"/>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pPr/>
            <a:r>
              <a:t>–Johnny Appleseed</a:t>
            </a:r>
          </a:p>
        </p:txBody>
      </p:sp>
      <p:sp>
        <p:nvSpPr>
          <p:cNvPr id="94" name="“Type a quote here.”"/>
          <p:cNvSpPr/>
          <p:nvPr>
            <p:ph type="body" sz="quarter" idx="22"/>
          </p:nvPr>
        </p:nvSpPr>
        <p:spPr>
          <a:xfrm>
            <a:off x="1364257" y="4742656"/>
            <a:ext cx="11241486" cy="736700"/>
          </a:xfrm>
          <a:prstGeom prst="rect">
            <a:avLst/>
          </a:prstGeom>
        </p:spPr>
        <p:txBody>
          <a:bodyPr>
            <a:spAutoFit/>
          </a:bodyPr>
          <a:lstStyle>
            <a:lvl1pPr marL="0" indent="0">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873125" y="158750"/>
            <a:ext cx="15708068" cy="10477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725786" y="840878"/>
            <a:ext cx="10504786" cy="7006839"/>
          </a:xfrm>
          <a:prstGeom prst="rect">
            <a:avLst/>
          </a:prstGeom>
        </p:spPr>
        <p:txBody>
          <a:bodyPr lIns="91439" tIns="45719" rIns="91439" bIns="45719" anchor="t">
            <a:noAutofit/>
          </a:bodyPr>
          <a:lstStyle/>
          <a:p>
            <a:pPr/>
          </a:p>
        </p:txBody>
      </p:sp>
      <p:sp>
        <p:nvSpPr>
          <p:cNvPr id="21" name="Title Text"/>
          <p:cNvSpPr txBox="1"/>
          <p:nvPr>
            <p:ph type="title"/>
          </p:nvPr>
        </p:nvSpPr>
        <p:spPr>
          <a:xfrm>
            <a:off x="1364257" y="7375673"/>
            <a:ext cx="11241486" cy="1527970"/>
          </a:xfrm>
          <a:prstGeom prst="rect">
            <a:avLst/>
          </a:prstGeom>
        </p:spPr>
        <p:txBody>
          <a:bodyPr anchor="b"/>
          <a:lstStyle/>
          <a:p>
            <a:pPr/>
            <a:r>
              <a:t>Title Text</a:t>
            </a:r>
          </a:p>
        </p:txBody>
      </p:sp>
      <p:sp>
        <p:nvSpPr>
          <p:cNvPr id="22" name="Body Level One…"/>
          <p:cNvSpPr txBox="1"/>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809359" y="10090546"/>
            <a:ext cx="337640" cy="40124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364257" y="3623964"/>
            <a:ext cx="11241486" cy="3547072"/>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919511" y="840878"/>
            <a:ext cx="13274230" cy="8849488"/>
          </a:xfrm>
          <a:prstGeom prst="rect">
            <a:avLst/>
          </a:prstGeom>
        </p:spPr>
        <p:txBody>
          <a:bodyPr lIns="91439" tIns="45719" rIns="91439" bIns="45719" anchor="t">
            <a:noAutofit/>
          </a:bodyPr>
          <a:lstStyle/>
          <a:p>
            <a:pPr/>
          </a:p>
        </p:txBody>
      </p:sp>
      <p:sp>
        <p:nvSpPr>
          <p:cNvPr id="39" name="Title Text"/>
          <p:cNvSpPr txBox="1"/>
          <p:nvPr>
            <p:ph type="title"/>
          </p:nvPr>
        </p:nvSpPr>
        <p:spPr>
          <a:xfrm>
            <a:off x="1023193" y="840878"/>
            <a:ext cx="5729884" cy="4283771"/>
          </a:xfrm>
          <a:prstGeom prst="rect">
            <a:avLst/>
          </a:prstGeom>
        </p:spPr>
        <p:txBody>
          <a:bodyPr anchor="b"/>
          <a:lstStyle>
            <a:lvl1pPr>
              <a:defRPr sz="3300">
                <a:latin typeface="Source Sans Pro Bold"/>
                <a:ea typeface="Source Sans Pro Bold"/>
                <a:cs typeface="Source Sans Pro Bold"/>
                <a:sym typeface="Source Sans Pro Bold"/>
              </a:defRPr>
            </a:lvl1pPr>
          </a:lstStyle>
          <a:p>
            <a:pPr/>
            <a:r>
              <a:t>Title Text</a:t>
            </a:r>
          </a:p>
        </p:txBody>
      </p:sp>
      <p:sp>
        <p:nvSpPr>
          <p:cNvPr id="40" name="Body Level One…"/>
          <p:cNvSpPr txBox="1"/>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4870400" y="2955478"/>
            <a:ext cx="10129615" cy="6753077"/>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023193" y="2955478"/>
            <a:ext cx="5729884" cy="6753077"/>
          </a:xfrm>
          <a:prstGeom prst="rect">
            <a:avLst/>
          </a:prstGeom>
        </p:spPr>
        <p:txBody>
          <a:bodyPr/>
          <a:lstStyle>
            <a:lvl1pPr marL="146957" indent="-146957">
              <a:defRPr>
                <a:latin typeface="Source Sans Pro Bold"/>
                <a:ea typeface="Source Sans Pro Bold"/>
                <a:cs typeface="Source Sans Pro Bold"/>
                <a:sym typeface="Source Sans Pro Bold"/>
              </a:defRPr>
            </a:lvl1pPr>
            <a:lvl2pPr marL="489857" indent="-146957">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023193" y="1523007"/>
            <a:ext cx="11923614" cy="774898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idx="21"/>
          </p:nvPr>
        </p:nvSpPr>
        <p:spPr>
          <a:xfrm>
            <a:off x="-2551163" y="1113730"/>
            <a:ext cx="12864953" cy="8576636"/>
          </a:xfrm>
          <a:prstGeom prst="rect">
            <a:avLst/>
          </a:prstGeom>
        </p:spPr>
        <p:txBody>
          <a:bodyPr lIns="91439" tIns="45719" rIns="91439" bIns="45719" anchor="t">
            <a:noAutofit/>
          </a:bodyPr>
          <a:lstStyle/>
          <a:p>
            <a:pPr/>
          </a:p>
        </p:txBody>
      </p:sp>
      <p:sp>
        <p:nvSpPr>
          <p:cNvPr id="84" name="Image"/>
          <p:cNvSpPr/>
          <p:nvPr>
            <p:ph type="pic" sz="quarter" idx="22"/>
          </p:nvPr>
        </p:nvSpPr>
        <p:spPr>
          <a:xfrm>
            <a:off x="7175996" y="5558791"/>
            <a:ext cx="6507511" cy="4340601"/>
          </a:xfrm>
          <a:prstGeom prst="rect">
            <a:avLst/>
          </a:prstGeom>
        </p:spPr>
        <p:txBody>
          <a:bodyPr lIns="91439" tIns="45719" rIns="91439" bIns="45719" anchor="t">
            <a:noAutofit/>
          </a:bodyPr>
          <a:lstStyle/>
          <a:p>
            <a:pPr/>
          </a:p>
        </p:txBody>
      </p:sp>
      <p:sp>
        <p:nvSpPr>
          <p:cNvPr id="85" name="Image"/>
          <p:cNvSpPr/>
          <p:nvPr>
            <p:ph type="pic" sz="quarter" idx="23"/>
          </p:nvPr>
        </p:nvSpPr>
        <p:spPr>
          <a:xfrm>
            <a:off x="6985000" y="1111310"/>
            <a:ext cx="6302872" cy="4201915"/>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Title Text</a:t>
            </a:r>
          </a:p>
        </p:txBody>
      </p:sp>
      <p:sp>
        <p:nvSpPr>
          <p:cNvPr id="3" name="Body Level One…"/>
          <p:cNvSpPr txBox="1"/>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809359" y="10097368"/>
            <a:ext cx="337640" cy="401241"/>
          </a:xfrm>
          <a:prstGeom prst="rect">
            <a:avLst/>
          </a:prstGeom>
          <a:ln w="12700">
            <a:miter lim="400000"/>
          </a:ln>
        </p:spPr>
        <p:txBody>
          <a:bodyPr wrap="none" lIns="54570" tIns="54570" rIns="54570" bIns="54570">
            <a:spAutoFit/>
          </a:bodyPr>
          <a:lstStyle>
            <a:lvl1pPr algn="ctr">
              <a:spcBef>
                <a:spcPts val="0"/>
              </a:spcBef>
              <a:defRPr sz="1800">
                <a:solidFill>
                  <a:srgbClr val="000000"/>
                </a:solidFill>
                <a:latin typeface="Source Sans Pro ExtraLight"/>
                <a:ea typeface="Source Sans Pro ExtraLight"/>
                <a:cs typeface="Source Sans Pro ExtraLight"/>
                <a:sym typeface="Source Sans Pro Extra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1pPr>
      <a:lvl2pPr marL="0" marR="0" indent="2286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2pPr>
      <a:lvl3pPr marL="0" marR="0" indent="4572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3pPr>
      <a:lvl4pPr marL="0" marR="0" indent="6858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4pPr>
      <a:lvl5pPr marL="0" marR="0" indent="9144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5pPr>
      <a:lvl6pPr marL="0" marR="0" indent="11430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6pPr>
      <a:lvl7pPr marL="0" marR="0" indent="13716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7pPr>
      <a:lvl8pPr marL="0" marR="0" indent="16002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8pPr>
      <a:lvl9pPr marL="0" marR="0" indent="18288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9pPr>
    </p:titleStyle>
    <p:bodyStyle>
      <a:lvl1pPr marL="148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2pPr>
      <a:lvl3pPr marL="1037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3pPr>
      <a:lvl4pPr marL="14816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4pPr>
      <a:lvl5pPr marL="1926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5pPr>
      <a:lvl6pPr marL="23706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6pPr>
      <a:lvl7pPr marL="2815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7pPr>
      <a:lvl8pPr marL="32596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creativecommons.org/licenses/by-sa/4.0/" TargetMode="External"/><Relationship Id="rId3" Type="http://schemas.openxmlformats.org/officeDocument/2006/relationships/hyperlink" Target="mailto:info@rstudio.com" TargetMode="External"/><Relationship Id="rId4" Type="http://schemas.openxmlformats.org/officeDocument/2006/relationships/hyperlink" Target="http://rstudio.com" TargetMode="External"/><Relationship Id="rId5" Type="http://schemas.openxmlformats.org/officeDocument/2006/relationships/hyperlink" Target="https://dplyr.tidyverse.org/" TargetMode="Externa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hyperlink" Target="https://creativecommons.org/licenses/by-sa/4.0/" TargetMode="External"/><Relationship Id="rId4" Type="http://schemas.openxmlformats.org/officeDocument/2006/relationships/hyperlink" Target="mailto:info@rstudio.com" TargetMode="External"/><Relationship Id="rId5" Type="http://schemas.openxmlformats.org/officeDocument/2006/relationships/hyperlink" Target="http://rstudio.com" TargetMode="External"/><Relationship Id="rId6" Type="http://schemas.openxmlformats.org/officeDocument/2006/relationships/hyperlink" Target="https://dplyr.tidyverse.org/" TargetMode="External"/><Relationship Id="rId7" Type="http://schemas.openxmlformats.org/officeDocument/2006/relationships/image" Target="../media/image4.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6.png"/><Relationship Id="rId1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6" name="Group"/>
          <p:cNvGrpSpPr/>
          <p:nvPr/>
        </p:nvGrpSpPr>
        <p:grpSpPr>
          <a:xfrm>
            <a:off x="8370787" y="-1013161"/>
            <a:ext cx="6157893" cy="3553962"/>
            <a:chOff x="0" y="51032"/>
            <a:chExt cx="6157891" cy="3553961"/>
          </a:xfrm>
        </p:grpSpPr>
        <p:grpSp>
          <p:nvGrpSpPr>
            <p:cNvPr id="134" name="Group"/>
            <p:cNvGrpSpPr/>
            <p:nvPr/>
          </p:nvGrpSpPr>
          <p:grpSpPr>
            <a:xfrm>
              <a:off x="23293" y="51032"/>
              <a:ext cx="6134599" cy="2980091"/>
              <a:chOff x="0" y="51032"/>
              <a:chExt cx="6134598" cy="2980090"/>
            </a:xfrm>
          </p:grpSpPr>
          <p:sp>
            <p:nvSpPr>
              <p:cNvPr id="119" name="Triangle"/>
              <p:cNvSpPr/>
              <p:nvPr/>
            </p:nvSpPr>
            <p:spPr>
              <a:xfrm rot="1800000">
                <a:off x="1177377" y="304285"/>
                <a:ext cx="1319509" cy="1143860"/>
              </a:xfrm>
              <a:prstGeom prst="triangle">
                <a:avLst/>
              </a:prstGeom>
              <a:solidFill>
                <a:srgbClr val="F7DCA7"/>
              </a:solidFill>
              <a:ln w="3175"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0" name="Circle"/>
              <p:cNvSpPr/>
              <p:nvPr/>
            </p:nvSpPr>
            <p:spPr>
              <a:xfrm flipH="1">
                <a:off x="1550782" y="838357"/>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1" name="Circle"/>
              <p:cNvSpPr/>
              <p:nvPr/>
            </p:nvSpPr>
            <p:spPr>
              <a:xfrm flipH="1">
                <a:off x="0" y="819778"/>
                <a:ext cx="422089" cy="422090"/>
              </a:xfrm>
              <a:prstGeom prst="ellipse">
                <a:avLst/>
              </a:prstGeom>
              <a:solidFill>
                <a:srgbClr val="F7DCA7">
                  <a:alpha val="50458"/>
                </a:srgbClr>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2" name="Triangle"/>
              <p:cNvSpPr/>
              <p:nvPr/>
            </p:nvSpPr>
            <p:spPr>
              <a:xfrm rot="19800000">
                <a:off x="2896973" y="973389"/>
                <a:ext cx="1319509" cy="1143860"/>
              </a:xfrm>
              <a:prstGeom prst="triangle">
                <a:avLst/>
              </a:prstGeom>
              <a:solidFill>
                <a:srgbClr val="FDF2CA"/>
              </a:solidFill>
              <a:ln w="6350" cap="flat">
                <a:solidFill>
                  <a:srgbClr val="FDF2CA"/>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3" name="Triangle"/>
              <p:cNvSpPr/>
              <p:nvPr/>
            </p:nvSpPr>
            <p:spPr>
              <a:xfrm rot="1800000">
                <a:off x="3470359" y="1634009"/>
                <a:ext cx="1319509" cy="1143861"/>
              </a:xfrm>
              <a:prstGeom prst="triangle">
                <a:avLst/>
              </a:prstGeom>
              <a:solidFill>
                <a:srgbClr val="F7DCA7"/>
              </a:solidFill>
              <a:ln w="6350"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4" name="Circle"/>
              <p:cNvSpPr/>
              <p:nvPr/>
            </p:nvSpPr>
            <p:spPr>
              <a:xfrm flipH="1">
                <a:off x="3461021" y="1507461"/>
                <a:ext cx="422090" cy="422090"/>
              </a:xfrm>
              <a:prstGeom prst="ellipse">
                <a:avLst/>
              </a:prstGeom>
              <a:solidFill>
                <a:srgbClr val="F7DCA7"/>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5" name="Circle"/>
              <p:cNvSpPr/>
              <p:nvPr/>
            </p:nvSpPr>
            <p:spPr>
              <a:xfrm flipH="1">
                <a:off x="3843763" y="2168082"/>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6" name="Triangle"/>
              <p:cNvSpPr/>
              <p:nvPr/>
            </p:nvSpPr>
            <p:spPr>
              <a:xfrm rot="1800000">
                <a:off x="3470359" y="312963"/>
                <a:ext cx="1319509" cy="1143861"/>
              </a:xfrm>
              <a:prstGeom prst="triangle">
                <a:avLst/>
              </a:prstGeom>
              <a:solidFill>
                <a:srgbClr val="F7DCA7"/>
              </a:solidFill>
              <a:ln w="6350"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7" name="Circle"/>
              <p:cNvSpPr/>
              <p:nvPr/>
            </p:nvSpPr>
            <p:spPr>
              <a:xfrm flipH="1">
                <a:off x="3843763" y="847036"/>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8" name="Triangle"/>
              <p:cNvSpPr/>
              <p:nvPr/>
            </p:nvSpPr>
            <p:spPr>
              <a:xfrm rot="19800000">
                <a:off x="4044130" y="318647"/>
                <a:ext cx="1319509" cy="1143861"/>
              </a:xfrm>
              <a:prstGeom prst="triangle">
                <a:avLst/>
              </a:prstGeom>
              <a:solidFill>
                <a:srgbClr val="FDF2CA"/>
              </a:solidFill>
              <a:ln w="6350" cap="flat">
                <a:solidFill>
                  <a:srgbClr val="FDF2CA"/>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9" name="Circle"/>
              <p:cNvSpPr/>
              <p:nvPr/>
            </p:nvSpPr>
            <p:spPr>
              <a:xfrm flipH="1">
                <a:off x="4608178" y="852720"/>
                <a:ext cx="422090" cy="422090"/>
              </a:xfrm>
              <a:prstGeom prst="ellipse">
                <a:avLst/>
              </a:prstGeom>
              <a:solidFill>
                <a:srgbClr val="F7DCA7"/>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30" name="Triangle"/>
              <p:cNvSpPr/>
              <p:nvPr/>
            </p:nvSpPr>
            <p:spPr>
              <a:xfrm rot="1800000">
                <a:off x="4617515" y="979268"/>
                <a:ext cx="1319509" cy="1143861"/>
              </a:xfrm>
              <a:prstGeom prst="triangle">
                <a:avLst/>
              </a:prstGeom>
              <a:solidFill>
                <a:srgbClr val="F7DCA7"/>
              </a:solidFill>
              <a:ln w="6350"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31" name="Circle"/>
              <p:cNvSpPr/>
              <p:nvPr/>
            </p:nvSpPr>
            <p:spPr>
              <a:xfrm flipH="1">
                <a:off x="4990920" y="1513341"/>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32" name="Triangle"/>
              <p:cNvSpPr/>
              <p:nvPr/>
            </p:nvSpPr>
            <p:spPr>
              <a:xfrm rot="19800000">
                <a:off x="1751148" y="309969"/>
                <a:ext cx="1319510" cy="1143860"/>
              </a:xfrm>
              <a:prstGeom prst="triangle">
                <a:avLst/>
              </a:prstGeom>
              <a:solidFill>
                <a:srgbClr val="FDF2CA"/>
              </a:solidFill>
              <a:ln w="6350" cap="flat">
                <a:solidFill>
                  <a:srgbClr val="FDF2CA"/>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33" name="Circle"/>
              <p:cNvSpPr/>
              <p:nvPr/>
            </p:nvSpPr>
            <p:spPr>
              <a:xfrm flipH="1">
                <a:off x="2315196" y="844041"/>
                <a:ext cx="422090" cy="422090"/>
              </a:xfrm>
              <a:prstGeom prst="ellipse">
                <a:avLst/>
              </a:prstGeom>
              <a:solidFill>
                <a:srgbClr val="F7DCA7"/>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grpSp>
        <p:sp>
          <p:nvSpPr>
            <p:cNvPr id="135" name="Rectangle"/>
            <p:cNvSpPr/>
            <p:nvPr/>
          </p:nvSpPr>
          <p:spPr>
            <a:xfrm>
              <a:off x="0"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50187" t="1507" r="49812" b="98492"/>
              </a:path>
            </a:gra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grpSp>
      <p:sp>
        <p:nvSpPr>
          <p:cNvPr id="137" name="Rectangle"/>
          <p:cNvSpPr/>
          <p:nvPr/>
        </p:nvSpPr>
        <p:spPr>
          <a:xfrm>
            <a:off x="9437187" y="4470400"/>
            <a:ext cx="4229101" cy="990600"/>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a:solidFill>
                  <a:srgbClr val="000000"/>
                </a:solidFill>
                <a:latin typeface="+mn-lt"/>
                <a:ea typeface="+mn-ea"/>
                <a:cs typeface="+mn-cs"/>
                <a:sym typeface="Source Sans Pro Regular"/>
              </a:defRPr>
            </a:pPr>
          </a:p>
        </p:txBody>
      </p:sp>
      <p:sp>
        <p:nvSpPr>
          <p:cNvPr id="138" name="Rectangle"/>
          <p:cNvSpPr/>
          <p:nvPr/>
        </p:nvSpPr>
        <p:spPr>
          <a:xfrm>
            <a:off x="3251746" y="1825841"/>
            <a:ext cx="1287151" cy="931672"/>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a:solidFill>
                  <a:srgbClr val="000000"/>
                </a:solidFill>
                <a:latin typeface="+mn-lt"/>
                <a:ea typeface="+mn-ea"/>
                <a:cs typeface="+mn-cs"/>
                <a:sym typeface="Source Sans Pro Regular"/>
              </a:defRPr>
            </a:pPr>
          </a:p>
        </p:txBody>
      </p:sp>
      <p:sp>
        <p:nvSpPr>
          <p:cNvPr id="139" name="Line"/>
          <p:cNvSpPr/>
          <p:nvPr/>
        </p:nvSpPr>
        <p:spPr>
          <a:xfrm>
            <a:off x="9426688" y="1530350"/>
            <a:ext cx="2801938" cy="0"/>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140" name="Rectangle"/>
          <p:cNvSpPr/>
          <p:nvPr/>
        </p:nvSpPr>
        <p:spPr>
          <a:xfrm>
            <a:off x="4809890" y="6692503"/>
            <a:ext cx="4362920" cy="595627"/>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a:solidFill>
                  <a:srgbClr val="000000"/>
                </a:solidFill>
                <a:latin typeface="+mn-lt"/>
                <a:ea typeface="+mn-ea"/>
                <a:cs typeface="+mn-cs"/>
                <a:sym typeface="Source Sans Pro Regular"/>
              </a:defRPr>
            </a:pPr>
          </a:p>
        </p:txBody>
      </p:sp>
      <p:sp>
        <p:nvSpPr>
          <p:cNvPr id="141" name="Summarise Cases"/>
          <p:cNvSpPr txBox="1"/>
          <p:nvPr/>
        </p:nvSpPr>
        <p:spPr>
          <a:xfrm>
            <a:off x="317500" y="2872361"/>
            <a:ext cx="2348548"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5A24C"/>
                </a:solidFill>
                <a:latin typeface="+mn-lt"/>
                <a:ea typeface="+mn-ea"/>
                <a:cs typeface="+mn-cs"/>
                <a:sym typeface="Source Sans Pro Regular"/>
              </a:defRPr>
            </a:pPr>
            <a:r>
              <a:t>Summarise Cases</a:t>
            </a:r>
          </a:p>
        </p:txBody>
      </p:sp>
      <p:sp>
        <p:nvSpPr>
          <p:cNvPr id="142" name="Use rowwise(.data, …) to group data into individual rows. dplyr functions will compute results for each row. Also apply functions  to list-columns. See tidyr cheat sheet for list-column workflow."/>
          <p:cNvSpPr txBox="1"/>
          <p:nvPr/>
        </p:nvSpPr>
        <p:spPr>
          <a:xfrm>
            <a:off x="317500" y="7990813"/>
            <a:ext cx="4235928" cy="736816"/>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nSpc>
                <a:spcPct val="80000"/>
              </a:lnSpc>
              <a:spcBef>
                <a:spcPts val="0"/>
              </a:spcBef>
              <a:defRPr>
                <a:solidFill>
                  <a:srgbClr val="000000"/>
                </a:solidFill>
                <a:latin typeface="+mn-lt"/>
                <a:ea typeface="+mn-ea"/>
                <a:cs typeface="+mn-cs"/>
                <a:sym typeface="Source Sans Pro Regular"/>
              </a:defRPr>
            </a:pPr>
            <a:r>
              <a:t>Use </a:t>
            </a:r>
            <a:r>
              <a:rPr>
                <a:latin typeface="Source Sans Pro Bold"/>
                <a:ea typeface="Source Sans Pro Bold"/>
                <a:cs typeface="Source Sans Pro Bold"/>
                <a:sym typeface="Source Sans Pro Bold"/>
              </a:rPr>
              <a:t>rowwise(</a:t>
            </a:r>
            <a:r>
              <a:t>.data, …</a:t>
            </a:r>
            <a:r>
              <a:rPr>
                <a:latin typeface="Source Sans Pro Bold"/>
                <a:ea typeface="Source Sans Pro Bold"/>
                <a:cs typeface="Source Sans Pro Bold"/>
                <a:sym typeface="Source Sans Pro Bold"/>
              </a:rPr>
              <a:t>)</a:t>
            </a:r>
            <a:r>
              <a:t> to group data into individual rows. dplyr functions will compute results for each row. Also apply functions </a:t>
            </a:r>
            <a:br/>
            <a:r>
              <a:t>to list-columns. See tidyr cheat sheet for list-column workflow.</a:t>
            </a:r>
          </a:p>
        </p:txBody>
      </p:sp>
      <p:graphicFrame>
        <p:nvGraphicFramePr>
          <p:cNvPr id="143" name="Table"/>
          <p:cNvGraphicFramePr/>
          <p:nvPr/>
        </p:nvGraphicFramePr>
        <p:xfrm>
          <a:off x="336028" y="6977238"/>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144" name="Table"/>
          <p:cNvGraphicFramePr/>
          <p:nvPr/>
        </p:nvGraphicFramePr>
        <p:xfrm>
          <a:off x="919233" y="6929542"/>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sp>
        <p:nvSpPr>
          <p:cNvPr id="145" name="Line"/>
          <p:cNvSpPr/>
          <p:nvPr/>
        </p:nvSpPr>
        <p:spPr>
          <a:xfrm>
            <a:off x="722242" y="7435855"/>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146" name="Table"/>
          <p:cNvGraphicFramePr/>
          <p:nvPr/>
        </p:nvGraphicFramePr>
        <p:xfrm>
          <a:off x="919233" y="7321555"/>
          <a:ext cx="650940" cy="60960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14300"/>
                <a:gridCol w="114300"/>
                <a:gridCol w="114300"/>
              </a:tblGrid>
              <a:tr h="114300">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147" name="Table"/>
          <p:cNvGraphicFramePr/>
          <p:nvPr/>
        </p:nvGraphicFramePr>
        <p:xfrm>
          <a:off x="919233" y="7594265"/>
          <a:ext cx="650940" cy="60960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14300"/>
                <a:gridCol w="114300"/>
                <a:gridCol w="114300"/>
              </a:tblGrid>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148" name="Table"/>
          <p:cNvGraphicFramePr/>
          <p:nvPr/>
        </p:nvGraphicFramePr>
        <p:xfrm>
          <a:off x="1515138" y="7207255"/>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sz="1000">
                          <a:sym typeface="Source Sans Pro Bold"/>
                        </a:defRPr>
                      </a:pPr>
                    </a:p>
                  </a:txBody>
                  <a:tcPr marL="0" marR="0" marT="0" marB="0" anchor="ctr" anchorCtr="0" horzOverflow="overflow">
                    <a:solidFill>
                      <a:srgbClr val="004479"/>
                    </a:solidFill>
                  </a:tcPr>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A8D6FF"/>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78AAD6"/>
                    </a:solidFill>
                  </a:tcPr>
                </a:tc>
              </a:tr>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1000">
                          <a:sym typeface="Source Sans Pro Regular"/>
                        </a:defRPr>
                      </a:pPr>
                    </a:p>
                  </a:txBody>
                  <a:tcPr marL="0" marR="0" marT="0" marB="0" anchor="ctr" anchorCtr="0" horzOverflow="overflow">
                    <a:solidFill>
                      <a:srgbClr val="407AAA"/>
                    </a:solidFill>
                  </a:tcPr>
                </a:tc>
              </a:tr>
            </a:tbl>
          </a:graphicData>
        </a:graphic>
      </p:graphicFrame>
      <p:sp>
        <p:nvSpPr>
          <p:cNvPr id="149" name="Line"/>
          <p:cNvSpPr/>
          <p:nvPr/>
        </p:nvSpPr>
        <p:spPr>
          <a:xfrm>
            <a:off x="1318825" y="7435855"/>
            <a:ext cx="139606"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sp>
        <p:nvSpPr>
          <p:cNvPr id="150" name="Use group_by(.data, …, .add = FALSE, .drop = TRUE) to create a &quot;grouped&quot; copy of a table grouped by columns in ... dplyr functions will manipulate each &quot;group&quot; separately and combine the results."/>
          <p:cNvSpPr txBox="1"/>
          <p:nvPr/>
        </p:nvSpPr>
        <p:spPr>
          <a:xfrm>
            <a:off x="317500" y="6213972"/>
            <a:ext cx="4202436" cy="66073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t>Use </a:t>
            </a:r>
            <a:r>
              <a:rPr>
                <a:latin typeface="Source Sans Pro Bold"/>
                <a:ea typeface="Source Sans Pro Bold"/>
                <a:cs typeface="Source Sans Pro Bold"/>
                <a:sym typeface="Source Sans Pro Bold"/>
              </a:rPr>
              <a:t>group_by(</a:t>
            </a:r>
            <a:r>
              <a:t>.data, …, .add = FALSE, .drop = TRUE</a:t>
            </a:r>
            <a:r>
              <a:rPr>
                <a:latin typeface="Source Sans Pro Bold"/>
                <a:ea typeface="Source Sans Pro Bold"/>
                <a:cs typeface="Source Sans Pro Bold"/>
                <a:sym typeface="Source Sans Pro Bold"/>
              </a:rPr>
              <a:t>)</a:t>
            </a:r>
            <a:r>
              <a:t> to create a "grouped" copy of a table grouped by columns in ... dplyr functions will manipulate each "group" separately and combine the results.</a:t>
            </a:r>
          </a:p>
        </p:txBody>
      </p:sp>
      <p:sp>
        <p:nvSpPr>
          <p:cNvPr id="151" name="Apply summary functions to columns to create a new table of summary statistics. Summary functions take vectors as input and return one value (see back)."/>
          <p:cNvSpPr txBox="1"/>
          <p:nvPr/>
        </p:nvSpPr>
        <p:spPr>
          <a:xfrm>
            <a:off x="317500" y="3325909"/>
            <a:ext cx="4140391" cy="63437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t>Apply </a:t>
            </a:r>
            <a:r>
              <a:rPr>
                <a:latin typeface="Source Sans Pro Bold"/>
                <a:ea typeface="Source Sans Pro Bold"/>
                <a:cs typeface="Source Sans Pro Bold"/>
                <a:sym typeface="Source Sans Pro Bold"/>
              </a:rPr>
              <a:t>summary functions </a:t>
            </a:r>
            <a:r>
              <a:t>to columns to create a new table of summary statistics. Summary functions take vectors as input and return one value (see back).</a:t>
            </a:r>
          </a:p>
        </p:txBody>
      </p:sp>
      <p:graphicFrame>
        <p:nvGraphicFramePr>
          <p:cNvPr id="152" name="Table"/>
          <p:cNvGraphicFramePr/>
          <p:nvPr/>
        </p:nvGraphicFramePr>
        <p:xfrm>
          <a:off x="336028" y="4327393"/>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153" name="Table"/>
          <p:cNvGraphicFramePr/>
          <p:nvPr/>
        </p:nvGraphicFramePr>
        <p:xfrm>
          <a:off x="919233" y="4326589"/>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tblGrid>
              <a:tr h="114300">
                <a:tc>
                  <a:txBody>
                    <a:bodyPr/>
                    <a:lstStyle/>
                    <a:p>
                      <a:pPr defTabSz="914400">
                        <a:defRPr b="0" sz="1000">
                          <a:sym typeface="Source Sans Pro Bold"/>
                        </a:defRPr>
                      </a:pPr>
                    </a:p>
                  </a:txBody>
                  <a:tcPr marL="0" marR="0" marT="0" marB="0" anchor="ctr" anchorCtr="0" horzOverflow="overflow">
                    <a:solidFill>
                      <a:srgbClr val="004479"/>
                    </a:solidFill>
                  </a:tcPr>
                </a:tc>
              </a:tr>
              <a:tr h="114300">
                <a:tc>
                  <a:txBody>
                    <a:bodyPr/>
                    <a:lstStyle/>
                    <a:p>
                      <a:pPr defTabSz="914400">
                        <a:defRPr sz="1000">
                          <a:sym typeface="Source Sans Pro Regular"/>
                        </a:defRPr>
                      </a:pPr>
                    </a:p>
                  </a:txBody>
                  <a:tcPr marL="0" marR="0" marT="0" marB="0" anchor="ctr" anchorCtr="0" horzOverflow="overflow">
                    <a:solidFill>
                      <a:srgbClr val="78AAD6"/>
                    </a:solidFill>
                  </a:tcPr>
                </a:tc>
              </a:tr>
            </a:tbl>
          </a:graphicData>
        </a:graphic>
      </p:graphicFrame>
      <p:sp>
        <p:nvSpPr>
          <p:cNvPr id="154" name="Line"/>
          <p:cNvSpPr/>
          <p:nvPr/>
        </p:nvSpPr>
        <p:spPr>
          <a:xfrm>
            <a:off x="722242" y="4444042"/>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155" name="Table"/>
          <p:cNvGraphicFramePr/>
          <p:nvPr/>
        </p:nvGraphicFramePr>
        <p:xfrm>
          <a:off x="336028" y="5091469"/>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D6D6D6"/>
                    </a:solidFill>
                  </a:tcPr>
                </a:tc>
                <a:tc>
                  <a:txBody>
                    <a:bodyPr/>
                    <a:lstStyle/>
                    <a:p>
                      <a:pPr defTabSz="914400">
                        <a:defRPr sz="1000">
                          <a:sym typeface="Source Sans Pro Regular"/>
                        </a:defRPr>
                      </a:pPr>
                    </a:p>
                  </a:txBody>
                  <a:tcPr marL="0" marR="0" marT="0" marB="0" anchor="ctr" anchorCtr="0" horzOverflow="overflow">
                    <a:solidFill>
                      <a:srgbClr val="D6D6D6"/>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156" name="Table"/>
          <p:cNvGraphicFramePr/>
          <p:nvPr/>
        </p:nvGraphicFramePr>
        <p:xfrm>
          <a:off x="919233" y="5093818"/>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tblGrid>
              <a:tr h="114300">
                <a:tc>
                  <a:txBody>
                    <a:bodyPr/>
                    <a:lstStyle/>
                    <a:p>
                      <a:pPr defTabSz="914400">
                        <a:defRPr b="0" sz="1000">
                          <a:sym typeface="Source Sans Pro Bold"/>
                        </a:defRPr>
                      </a:pPr>
                    </a:p>
                  </a:txBody>
                  <a:tcPr marL="0" marR="0" marT="0" marB="0" anchor="ctr" anchorCtr="0" horzOverflow="overflow">
                    <a:solidFill>
                      <a:srgbClr val="004479"/>
                    </a:solidFill>
                  </a:tcPr>
                </a:tc>
              </a:tr>
              <a:tr h="114300">
                <a:tc>
                  <a:txBody>
                    <a:bodyPr/>
                    <a:lstStyle/>
                    <a:p>
                      <a:pPr defTabSz="914400">
                        <a:defRPr sz="1000">
                          <a:sym typeface="Source Sans Pro Regular"/>
                        </a:defRPr>
                      </a:pPr>
                    </a:p>
                  </a:txBody>
                  <a:tcPr marL="0" marR="0" marT="0" marB="0" anchor="ctr" anchorCtr="0" horzOverflow="overflow">
                    <a:solidFill>
                      <a:srgbClr val="A8D6FF"/>
                    </a:solidFill>
                  </a:tcPr>
                </a:tc>
              </a:tr>
              <a:tr h="114300">
                <a:tc>
                  <a:txBody>
                    <a:bodyPr/>
                    <a:lstStyle/>
                    <a:p>
                      <a:pPr defTabSz="914400">
                        <a:defRPr sz="1000">
                          <a:sym typeface="Source Sans Pro Regular"/>
                        </a:defRPr>
                      </a:pPr>
                    </a:p>
                  </a:txBody>
                  <a:tcPr marL="0" marR="0" marT="0" marB="0" anchor="ctr" anchorCtr="0" horzOverflow="overflow">
                    <a:solidFill>
                      <a:srgbClr val="78AAD6"/>
                    </a:solidFill>
                  </a:tcPr>
                </a:tc>
              </a:tr>
            </a:tbl>
          </a:graphicData>
        </a:graphic>
      </p:graphicFrame>
      <p:sp>
        <p:nvSpPr>
          <p:cNvPr id="157" name="Line"/>
          <p:cNvSpPr/>
          <p:nvPr/>
        </p:nvSpPr>
        <p:spPr>
          <a:xfrm>
            <a:off x="722242" y="5208118"/>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sp>
        <p:nvSpPr>
          <p:cNvPr id="158" name="summarise(.data, …) Compute table of summaries.  summarise(mtcars, avg = mean(mpg))…"/>
          <p:cNvSpPr txBox="1"/>
          <p:nvPr/>
        </p:nvSpPr>
        <p:spPr>
          <a:xfrm>
            <a:off x="1159725" y="4263792"/>
            <a:ext cx="3202030" cy="141547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summarise(</a:t>
            </a:r>
            <a:r>
              <a:t>.data, …</a:t>
            </a:r>
            <a:r>
              <a:rPr>
                <a:latin typeface="Source Sans Pro Bold"/>
                <a:ea typeface="Source Sans Pro Bold"/>
                <a:cs typeface="Source Sans Pro Bold"/>
                <a:sym typeface="Source Sans Pro Bold"/>
              </a:rPr>
              <a:t>)</a:t>
            </a:r>
            <a:br/>
            <a:r>
              <a:t>Compute table of summaries. </a:t>
            </a:r>
            <a:br/>
            <a:r>
              <a:rPr>
                <a:latin typeface="Source Sans Pro ExtraLight"/>
                <a:ea typeface="Source Sans Pro ExtraLight"/>
                <a:cs typeface="Source Sans Pro ExtraLight"/>
                <a:sym typeface="Source Sans Pro ExtraLight"/>
              </a:rPr>
              <a:t>summarise(mtcars, avg = mean(mpg))</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count(</a:t>
            </a:r>
            <a:r>
              <a:t>.data, …, wt = NULL, sort = FALSE, name = NULL</a:t>
            </a:r>
            <a:r>
              <a:rPr>
                <a:latin typeface="Source Sans Pro Bold"/>
                <a:ea typeface="Source Sans Pro Bold"/>
                <a:cs typeface="Source Sans Pro Bold"/>
                <a:sym typeface="Source Sans Pro Bold"/>
              </a:rPr>
              <a:t>) </a:t>
            </a:r>
            <a:r>
              <a:t>Count number of rows in each group defined by the variables in … Also </a:t>
            </a:r>
            <a:r>
              <a:rPr>
                <a:latin typeface="Source Sans Pro Bold"/>
                <a:ea typeface="Source Sans Pro Bold"/>
                <a:cs typeface="Source Sans Pro Bold"/>
                <a:sym typeface="Source Sans Pro Bold"/>
              </a:rPr>
              <a:t>tally()</a:t>
            </a:r>
            <a:r>
              <a:t>.</a:t>
            </a:r>
            <a:br/>
            <a:r>
              <a:rPr>
                <a:latin typeface="Source Sans Pro ExtraLight"/>
                <a:ea typeface="Source Sans Pro ExtraLight"/>
                <a:cs typeface="Source Sans Pro ExtraLight"/>
                <a:sym typeface="Source Sans Pro ExtraLight"/>
              </a:rPr>
              <a:t>count(mtcars, cyl)</a:t>
            </a:r>
          </a:p>
        </p:txBody>
      </p:sp>
      <p:sp>
        <p:nvSpPr>
          <p:cNvPr id="159" name="RStudio® is a trademark of RStudio, PBC  •  CC BY SA  RStudio  •  info@rstudio.com  •  844-448-1212  •  rstudio.com  •  Learn more at dplyr.tidyverse.org  •  dplyr  1.0.7  •  Updated:  2021-07"/>
          <p:cNvSpPr txBox="1"/>
          <p:nvPr/>
        </p:nvSpPr>
        <p:spPr>
          <a:xfrm>
            <a:off x="1870972" y="10340910"/>
            <a:ext cx="118052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sz="900">
                <a:solidFill>
                  <a:srgbClr val="000000"/>
                </a:solidFill>
                <a:latin typeface="+mn-lt"/>
                <a:ea typeface="+mn-ea"/>
                <a:cs typeface="+mn-cs"/>
                <a:sym typeface="Source Sans Pro Regular"/>
              </a:defRPr>
            </a:pPr>
            <a:r>
              <a:t>RStudio® is a trademark of RStudio, PBC  •  </a:t>
            </a:r>
            <a:r>
              <a:rPr>
                <a:hlinkClick r:id="rId2" invalidUrl="" action="" tgtFrame="" tooltip="" history="1" highlightClick="0" endSnd="0"/>
              </a:rPr>
              <a:t>CC BY SA</a:t>
            </a:r>
            <a:r>
              <a:t>  RStudio  •  </a:t>
            </a:r>
            <a:r>
              <a:rPr>
                <a:hlinkClick r:id="rId3" invalidUrl="" action="" tgtFrame="" tooltip="" history="1" highlightClick="0" endSnd="0"/>
              </a:rPr>
              <a:t>info@rstudio.com</a:t>
            </a:r>
            <a:r>
              <a:t>  •  844-448-1212  •  </a:t>
            </a:r>
            <a:r>
              <a:rPr>
                <a:hlinkClick r:id="rId4" invalidUrl="" action="" tgtFrame="" tooltip="" history="1" highlightClick="0" endSnd="0"/>
              </a:rPr>
              <a:t>rstudio.com</a:t>
            </a:r>
            <a:r>
              <a:t>  •  Learn more at </a:t>
            </a:r>
            <a:r>
              <a:rPr>
                <a:latin typeface="Source Sans Pro Bold"/>
                <a:ea typeface="Source Sans Pro Bold"/>
                <a:cs typeface="Source Sans Pro Bold"/>
                <a:sym typeface="Source Sans Pro Bold"/>
                <a:hlinkClick r:id="rId5" invalidUrl="" action="" tgtFrame="" tooltip="" history="1" highlightClick="0" endSnd="0"/>
              </a:rPr>
              <a:t>dplyr.tidyverse.org</a:t>
            </a:r>
            <a:r>
              <a:t>  •  dplyr  1.0.7  •  Updated:  2021-07</a:t>
            </a:r>
          </a:p>
        </p:txBody>
      </p:sp>
      <p:sp>
        <p:nvSpPr>
          <p:cNvPr id="160" name="Each observation, or case, is in its own row"/>
          <p:cNvSpPr txBox="1"/>
          <p:nvPr/>
        </p:nvSpPr>
        <p:spPr>
          <a:xfrm>
            <a:off x="1676166" y="2399412"/>
            <a:ext cx="1620561" cy="59027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buClr>
                <a:schemeClr val="accent4">
                  <a:hueOff val="384618"/>
                  <a:satOff val="3869"/>
                  <a:lumOff val="5802"/>
                </a:schemeClr>
              </a:buClr>
              <a:defRPr>
                <a:solidFill>
                  <a:srgbClr val="000000"/>
                </a:solidFill>
                <a:latin typeface="+mn-lt"/>
                <a:ea typeface="+mn-ea"/>
                <a:cs typeface="+mn-cs"/>
                <a:sym typeface="Source Sans Pro Regular"/>
              </a:defRPr>
            </a:pPr>
            <a:r>
              <a:t>Each </a:t>
            </a:r>
            <a:r>
              <a:rPr>
                <a:latin typeface="Source Sans Pro Bold"/>
                <a:ea typeface="Source Sans Pro Bold"/>
                <a:cs typeface="Source Sans Pro Bold"/>
                <a:sym typeface="Source Sans Pro Bold"/>
              </a:rPr>
              <a:t>observation</a:t>
            </a:r>
            <a:r>
              <a:t>, or </a:t>
            </a:r>
            <a:r>
              <a:rPr>
                <a:latin typeface="Source Sans Pro Bold"/>
                <a:ea typeface="Source Sans Pro Bold"/>
                <a:cs typeface="Source Sans Pro Bold"/>
                <a:sym typeface="Source Sans Pro Bold"/>
              </a:rPr>
              <a:t>case</a:t>
            </a:r>
            <a:r>
              <a:t>, is in its own </a:t>
            </a:r>
            <a:r>
              <a:rPr>
                <a:latin typeface="Source Sans Pro Bold"/>
                <a:ea typeface="Source Sans Pro Bold"/>
                <a:cs typeface="Source Sans Pro Bold"/>
                <a:sym typeface="Source Sans Pro Bold"/>
              </a:rPr>
              <a:t>row</a:t>
            </a:r>
          </a:p>
        </p:txBody>
      </p:sp>
      <p:sp>
        <p:nvSpPr>
          <p:cNvPr id="161" name="Each variable is in its own column"/>
          <p:cNvSpPr txBox="1"/>
          <p:nvPr/>
        </p:nvSpPr>
        <p:spPr>
          <a:xfrm>
            <a:off x="317500" y="2399412"/>
            <a:ext cx="1225852" cy="41448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buClr>
                <a:schemeClr val="accent4">
                  <a:hueOff val="384618"/>
                  <a:satOff val="3869"/>
                  <a:lumOff val="5802"/>
                </a:schemeClr>
              </a:buClr>
              <a:defRPr>
                <a:solidFill>
                  <a:srgbClr val="000000"/>
                </a:solidFill>
                <a:latin typeface="+mn-lt"/>
                <a:ea typeface="+mn-ea"/>
                <a:cs typeface="+mn-cs"/>
                <a:sym typeface="Source Sans Pro Regular"/>
              </a:defRPr>
            </a:pPr>
            <a:r>
              <a:t>Each </a:t>
            </a:r>
            <a:r>
              <a:rPr>
                <a:latin typeface="Source Sans Pro Bold"/>
                <a:ea typeface="Source Sans Pro Bold"/>
                <a:cs typeface="Source Sans Pro Bold"/>
                <a:sym typeface="Source Sans Pro Bold"/>
              </a:rPr>
              <a:t>variable</a:t>
            </a:r>
            <a:r>
              <a:t> is in its own </a:t>
            </a:r>
            <a:r>
              <a:rPr>
                <a:latin typeface="Source Sans Pro Bold"/>
                <a:ea typeface="Source Sans Pro Bold"/>
                <a:cs typeface="Source Sans Pro Bold"/>
                <a:sym typeface="Source Sans Pro Bold"/>
              </a:rPr>
              <a:t>column</a:t>
            </a:r>
          </a:p>
        </p:txBody>
      </p:sp>
      <p:sp>
        <p:nvSpPr>
          <p:cNvPr id="162" name="&amp;"/>
          <p:cNvSpPr txBox="1"/>
          <p:nvPr/>
        </p:nvSpPr>
        <p:spPr>
          <a:xfrm>
            <a:off x="1381438" y="1869606"/>
            <a:ext cx="223492"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A7AAA9"/>
                </a:solidFill>
              </a:defRPr>
            </a:lvl1pPr>
          </a:lstStyle>
          <a:p>
            <a:pPr/>
            <a:r>
              <a:t>&amp;</a:t>
            </a:r>
          </a:p>
        </p:txBody>
      </p:sp>
      <p:sp>
        <p:nvSpPr>
          <p:cNvPr id="163" name="dplyr functions work with pipes and expect tidy data. In tidy data:"/>
          <p:cNvSpPr txBox="1"/>
          <p:nvPr/>
        </p:nvSpPr>
        <p:spPr>
          <a:xfrm>
            <a:off x="317500" y="1524000"/>
            <a:ext cx="4264736" cy="2254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buClr>
                <a:schemeClr val="accent4">
                  <a:hueOff val="384618"/>
                  <a:satOff val="3869"/>
                  <a:lumOff val="5802"/>
                </a:schemeClr>
              </a:buClr>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dplyr</a:t>
            </a:r>
            <a:r>
              <a:t> functions work with pipes and expect </a:t>
            </a:r>
            <a:r>
              <a:rPr>
                <a:latin typeface="Source Sans Pro Bold"/>
                <a:ea typeface="Source Sans Pro Bold"/>
                <a:cs typeface="Source Sans Pro Bold"/>
                <a:sym typeface="Source Sans Pro Bold"/>
              </a:rPr>
              <a:t>tidy data</a:t>
            </a:r>
            <a:r>
              <a:t>. In tidy data:</a:t>
            </a:r>
          </a:p>
        </p:txBody>
      </p:sp>
      <p:sp>
        <p:nvSpPr>
          <p:cNvPr id="164" name="pipes"/>
          <p:cNvSpPr txBox="1"/>
          <p:nvPr/>
        </p:nvSpPr>
        <p:spPr>
          <a:xfrm>
            <a:off x="3927295" y="2030548"/>
            <a:ext cx="486890" cy="222033"/>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lstStyle>
            <a:lvl1pPr>
              <a:lnSpc>
                <a:spcPct val="80000"/>
              </a:lnSpc>
              <a:spcBef>
                <a:spcPts val="0"/>
              </a:spcBef>
              <a:defRPr>
                <a:solidFill>
                  <a:srgbClr val="000000"/>
                </a:solidFill>
              </a:defRPr>
            </a:lvl1pPr>
          </a:lstStyle>
          <a:p>
            <a:pPr/>
            <a:r>
              <a:t>pipes</a:t>
            </a:r>
          </a:p>
        </p:txBody>
      </p:sp>
      <p:sp>
        <p:nvSpPr>
          <p:cNvPr id="165" name="x %&gt;% f(y)…"/>
          <p:cNvSpPr txBox="1"/>
          <p:nvPr/>
        </p:nvSpPr>
        <p:spPr>
          <a:xfrm>
            <a:off x="3325201" y="2402350"/>
            <a:ext cx="1195267" cy="495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t>x %&gt;% f(y) </a:t>
            </a:r>
          </a:p>
          <a:p>
            <a:pPr>
              <a:lnSpc>
                <a:spcPct val="80000"/>
              </a:lnSpc>
              <a:spcBef>
                <a:spcPts val="0"/>
              </a:spcBef>
              <a:defRPr>
                <a:solidFill>
                  <a:srgbClr val="000000"/>
                </a:solidFill>
                <a:latin typeface="+mn-lt"/>
                <a:ea typeface="+mn-ea"/>
                <a:cs typeface="+mn-cs"/>
                <a:sym typeface="Source Sans Pro Regular"/>
              </a:defRPr>
            </a:pPr>
            <a:r>
              <a:t>becomes  </a:t>
            </a:r>
            <a:r>
              <a:rPr>
                <a:latin typeface="Source Sans Pro Bold"/>
                <a:ea typeface="Source Sans Pro Bold"/>
                <a:cs typeface="Source Sans Pro Bold"/>
                <a:sym typeface="Source Sans Pro Bold"/>
              </a:rPr>
              <a:t>f(x, y)</a:t>
            </a:r>
          </a:p>
        </p:txBody>
      </p:sp>
      <p:pic>
        <p:nvPicPr>
          <p:cNvPr id="166" name="Image" descr="Image"/>
          <p:cNvPicPr>
            <a:picLocks noChangeAspect="1"/>
          </p:cNvPicPr>
          <p:nvPr/>
        </p:nvPicPr>
        <p:blipFill>
          <a:blip r:embed="rId6">
            <a:extLst/>
          </a:blip>
          <a:stretch>
            <a:fillRect/>
          </a:stretch>
        </p:blipFill>
        <p:spPr>
          <a:xfrm>
            <a:off x="3461555" y="1937748"/>
            <a:ext cx="584201" cy="311660"/>
          </a:xfrm>
          <a:prstGeom prst="rect">
            <a:avLst/>
          </a:prstGeom>
          <a:ln w="12700">
            <a:miter lim="400000"/>
          </a:ln>
        </p:spPr>
      </p:pic>
      <p:sp>
        <p:nvSpPr>
          <p:cNvPr id="167"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168" name="filter(.data, …, .preserve = FALSE) Extract rows that meet logical criteria.…"/>
          <p:cNvSpPr txBox="1"/>
          <p:nvPr/>
        </p:nvSpPr>
        <p:spPr>
          <a:xfrm>
            <a:off x="5889308" y="2589594"/>
            <a:ext cx="3030894" cy="41274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filter(</a:t>
            </a:r>
            <a:r>
              <a:t>.data, …, .preserve = FALSE</a:t>
            </a:r>
            <a:r>
              <a:rPr>
                <a:latin typeface="Source Sans Pro Bold"/>
                <a:ea typeface="Source Sans Pro Bold"/>
                <a:cs typeface="Source Sans Pro Bold"/>
                <a:sym typeface="Source Sans Pro Bold"/>
              </a:rPr>
              <a:t>)</a:t>
            </a:r>
            <a:r>
              <a:t> Extract rows that meet logical criteria.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filter(mtcars, mpg &gt; 20)</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distinct(</a:t>
            </a:r>
            <a:r>
              <a:t>.data, …, .keep_all = FALSE</a:t>
            </a:r>
            <a:r>
              <a:rPr>
                <a:latin typeface="Source Sans Pro Bold"/>
                <a:ea typeface="Source Sans Pro Bold"/>
                <a:cs typeface="Source Sans Pro Bold"/>
                <a:sym typeface="Source Sans Pro Bold"/>
              </a:rPr>
              <a:t>)</a:t>
            </a:r>
            <a:r>
              <a:t> Remove rows with duplicate values. </a:t>
            </a:r>
            <a:br/>
            <a:r>
              <a:rPr>
                <a:latin typeface="Source Sans Pro ExtraLight"/>
                <a:ea typeface="Source Sans Pro ExtraLight"/>
                <a:cs typeface="Source Sans Pro ExtraLight"/>
                <a:sym typeface="Source Sans Pro ExtraLight"/>
              </a:rPr>
              <a:t>distinct(mtcars, gear)</a:t>
            </a:r>
            <a:endParaRPr i="1"/>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slice(</a:t>
            </a:r>
            <a:r>
              <a:t>.data, …, .preserve = FALSE</a:t>
            </a:r>
            <a:r>
              <a:rPr>
                <a:latin typeface="Source Sans Pro Bold"/>
                <a:ea typeface="Source Sans Pro Bold"/>
                <a:cs typeface="Source Sans Pro Bold"/>
                <a:sym typeface="Source Sans Pro Bold"/>
              </a:rPr>
              <a:t>)</a:t>
            </a:r>
            <a:r>
              <a:t> Select rows by position.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slice(mtcars, 10:15)</a:t>
            </a:r>
            <a:endParaRPr i="1">
              <a:latin typeface="+mn-lt"/>
              <a:ea typeface="+mn-ea"/>
              <a:cs typeface="+mn-cs"/>
              <a:sym typeface="Source Sans Pro Regular"/>
            </a:endParaRPr>
          </a:p>
          <a:p>
            <a:pPr>
              <a:lnSpc>
                <a:spcPct val="80000"/>
              </a:lnSpc>
              <a:spcBef>
                <a:spcPts val="0"/>
              </a:spcBef>
              <a:defRPr>
                <a:solidFill>
                  <a:srgbClr val="000000"/>
                </a:solidFill>
                <a:latin typeface="+mn-lt"/>
                <a:ea typeface="+mn-ea"/>
                <a:cs typeface="+mn-cs"/>
                <a:sym typeface="Source Sans Pro Regular"/>
              </a:defRPr>
            </a:pPr>
            <a:endParaRPr i="1"/>
          </a:p>
          <a:p>
            <a:pPr>
              <a:lnSpc>
                <a:spcPct val="80000"/>
              </a:lnSpc>
              <a:spcBef>
                <a:spcPts val="0"/>
              </a:spcBef>
              <a:defRPr>
                <a:solidFill>
                  <a:srgbClr val="000000"/>
                </a:solidFill>
              </a:defRPr>
            </a:pPr>
            <a:r>
              <a:t>slice_sample(</a:t>
            </a:r>
            <a:r>
              <a:rPr>
                <a:latin typeface="+mn-lt"/>
                <a:ea typeface="+mn-ea"/>
                <a:cs typeface="+mn-cs"/>
                <a:sym typeface="Source Sans Pro Regular"/>
              </a:rPr>
              <a:t>.data, …, n, prop, weight_by = NULL, replace = FALSE</a:t>
            </a:r>
            <a:r>
              <a:t>) </a:t>
            </a:r>
            <a:r>
              <a:rPr>
                <a:latin typeface="+mn-lt"/>
                <a:ea typeface="+mn-ea"/>
                <a:cs typeface="+mn-cs"/>
                <a:sym typeface="Source Sans Pro Regular"/>
              </a:rPr>
              <a:t>Randomly select rows. Use n to select a number of rows and prop to select a fraction of rows.</a:t>
            </a:r>
            <a:endParaRPr>
              <a:latin typeface="+mn-lt"/>
              <a:ea typeface="+mn-ea"/>
              <a:cs typeface="+mn-cs"/>
              <a:sym typeface="Source Sans Pro Regular"/>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slice_sample(mtcars, n = 5, replace = TRUE)</a:t>
            </a:r>
            <a:endParaRPr i="1">
              <a:latin typeface="+mn-lt"/>
              <a:ea typeface="+mn-ea"/>
              <a:cs typeface="+mn-cs"/>
              <a:sym typeface="Source Sans Pro Regular"/>
            </a:endParaRP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defRPr>
            </a:pPr>
            <a:r>
              <a:t>slice_min(</a:t>
            </a:r>
            <a:r>
              <a:rPr>
                <a:latin typeface="+mn-lt"/>
                <a:ea typeface="+mn-ea"/>
                <a:cs typeface="+mn-cs"/>
                <a:sym typeface="Source Sans Pro Regular"/>
              </a:rPr>
              <a:t>.data, order_by, …, n, prop, with_ties = TRUE</a:t>
            </a:r>
            <a:r>
              <a:t>) </a:t>
            </a:r>
            <a:r>
              <a:rPr>
                <a:latin typeface="+mn-lt"/>
                <a:ea typeface="+mn-ea"/>
                <a:cs typeface="+mn-cs"/>
                <a:sym typeface="Source Sans Pro Regular"/>
              </a:rPr>
              <a:t>and </a:t>
            </a:r>
            <a:r>
              <a:t>slice_max() </a:t>
            </a:r>
            <a:r>
              <a:rPr>
                <a:latin typeface="+mn-lt"/>
                <a:ea typeface="+mn-ea"/>
                <a:cs typeface="+mn-cs"/>
                <a:sym typeface="Source Sans Pro Regular"/>
              </a:rPr>
              <a:t>Select rows with the lowest and highest values.</a:t>
            </a:r>
            <a:endParaRPr>
              <a:latin typeface="+mn-lt"/>
              <a:ea typeface="+mn-ea"/>
              <a:cs typeface="+mn-cs"/>
              <a:sym typeface="Source Sans Pro Regular"/>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slice_min(mtcars, mpg, prop = 0.25)</a:t>
            </a:r>
          </a:p>
          <a:p>
            <a:pPr>
              <a:lnSpc>
                <a:spcPct val="80000"/>
              </a:lnSpc>
              <a:spcBef>
                <a:spcPts val="0"/>
              </a:spcBef>
              <a:defRPr i="1">
                <a:solidFill>
                  <a:srgbClr val="000000"/>
                </a:solidFill>
              </a:defRPr>
            </a:pPr>
            <a:endParaRPr>
              <a:latin typeface="+mn-lt"/>
              <a:ea typeface="+mn-ea"/>
              <a:cs typeface="+mn-cs"/>
              <a:sym typeface="Source Sans Pro Regular"/>
            </a:endParaRPr>
          </a:p>
          <a:p>
            <a:pPr>
              <a:lnSpc>
                <a:spcPct val="80000"/>
              </a:lnSpc>
              <a:spcBef>
                <a:spcPts val="0"/>
              </a:spcBef>
              <a:defRPr>
                <a:solidFill>
                  <a:srgbClr val="000000"/>
                </a:solidFill>
              </a:defRPr>
            </a:pPr>
            <a:r>
              <a:t>slice_head(</a:t>
            </a:r>
            <a:r>
              <a:rPr>
                <a:latin typeface="+mn-lt"/>
                <a:ea typeface="+mn-ea"/>
                <a:cs typeface="+mn-cs"/>
                <a:sym typeface="Source Sans Pro Regular"/>
              </a:rPr>
              <a:t>.data, …, n, prop</a:t>
            </a:r>
            <a:r>
              <a:t>)</a:t>
            </a:r>
            <a:r>
              <a:rPr>
                <a:latin typeface="+mn-lt"/>
                <a:ea typeface="+mn-ea"/>
                <a:cs typeface="+mn-cs"/>
                <a:sym typeface="Source Sans Pro Regular"/>
              </a:rPr>
              <a:t> and </a:t>
            </a:r>
            <a:r>
              <a:t>slice_tail()</a:t>
            </a:r>
            <a:r>
              <a:rPr>
                <a:latin typeface="+mn-lt"/>
                <a:ea typeface="+mn-ea"/>
                <a:cs typeface="+mn-cs"/>
                <a:sym typeface="Source Sans Pro Regular"/>
              </a:rPr>
              <a:t> Select the first or last rows.</a:t>
            </a:r>
            <a:endParaRPr>
              <a:latin typeface="+mn-lt"/>
              <a:ea typeface="+mn-ea"/>
              <a:cs typeface="+mn-cs"/>
              <a:sym typeface="Source Sans Pro Regular"/>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slice_head(mtcars, n = 5)</a:t>
            </a:r>
          </a:p>
        </p:txBody>
      </p:sp>
      <p:sp>
        <p:nvSpPr>
          <p:cNvPr id="169" name="Row functions return a subset of rows as a new table."/>
          <p:cNvSpPr txBox="1"/>
          <p:nvPr/>
        </p:nvSpPr>
        <p:spPr>
          <a:xfrm>
            <a:off x="4791188" y="2320095"/>
            <a:ext cx="4140391" cy="22203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0"/>
              </a:spcBef>
              <a:defRPr>
                <a:solidFill>
                  <a:srgbClr val="000000"/>
                </a:solidFill>
                <a:latin typeface="+mn-lt"/>
                <a:ea typeface="+mn-ea"/>
                <a:cs typeface="+mn-cs"/>
                <a:sym typeface="Source Sans Pro Regular"/>
              </a:defRPr>
            </a:lvl1pPr>
          </a:lstStyle>
          <a:p>
            <a:pPr/>
            <a:r>
              <a:t>Row functions return a subset of rows as a new table.</a:t>
            </a:r>
          </a:p>
        </p:txBody>
      </p:sp>
      <p:sp>
        <p:nvSpPr>
          <p:cNvPr id="170" name="See ?base::Logic and ?Comparison for help."/>
          <p:cNvSpPr txBox="1"/>
          <p:nvPr/>
        </p:nvSpPr>
        <p:spPr>
          <a:xfrm>
            <a:off x="4940359" y="7449031"/>
            <a:ext cx="2738926" cy="24884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560831">
              <a:lnSpc>
                <a:spcPct val="80000"/>
              </a:lnSpc>
              <a:spcBef>
                <a:spcPts val="0"/>
              </a:spcBef>
              <a:defRPr sz="1152">
                <a:solidFill>
                  <a:srgbClr val="000000"/>
                </a:solidFill>
                <a:latin typeface="+mn-lt"/>
                <a:ea typeface="+mn-ea"/>
                <a:cs typeface="+mn-cs"/>
                <a:sym typeface="Source Sans Pro Regular"/>
              </a:defRPr>
            </a:pPr>
            <a:r>
              <a:t>See</a:t>
            </a:r>
            <a:r>
              <a:rPr>
                <a:latin typeface="Source Sans Pro Bold"/>
                <a:ea typeface="Source Sans Pro Bold"/>
                <a:cs typeface="Source Sans Pro Bold"/>
                <a:sym typeface="Source Sans Pro Bold"/>
              </a:rPr>
              <a:t> ?base::Logic</a:t>
            </a:r>
            <a:r>
              <a:t> and </a:t>
            </a:r>
            <a:r>
              <a:rPr>
                <a:latin typeface="Source Sans Pro Bold"/>
                <a:ea typeface="Source Sans Pro Bold"/>
                <a:cs typeface="Source Sans Pro Bold"/>
                <a:sym typeface="Source Sans Pro Bold"/>
              </a:rPr>
              <a:t>?Comparison</a:t>
            </a:r>
            <a:r>
              <a:t> for help.</a:t>
            </a:r>
          </a:p>
        </p:txBody>
      </p:sp>
      <p:sp>
        <p:nvSpPr>
          <p:cNvPr id="171" name="arrange(.data, …, .by_group = FALSE) Order rows by values of a column or columns (low to high), use with desc() to order from high to low.…"/>
          <p:cNvSpPr txBox="1"/>
          <p:nvPr/>
        </p:nvSpPr>
        <p:spPr>
          <a:xfrm>
            <a:off x="5889308" y="8049940"/>
            <a:ext cx="3080167" cy="105783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arrange(</a:t>
            </a:r>
            <a:r>
              <a:t>.data, …, .by_group = FALSE</a:t>
            </a:r>
            <a:r>
              <a:rPr>
                <a:latin typeface="Source Sans Pro Bold"/>
                <a:ea typeface="Source Sans Pro Bold"/>
                <a:cs typeface="Source Sans Pro Bold"/>
                <a:sym typeface="Source Sans Pro Bold"/>
              </a:rPr>
              <a:t>) </a:t>
            </a:r>
            <a:r>
              <a:t>Order rows by values of a column or columns (low to high), use with </a:t>
            </a:r>
            <a:r>
              <a:rPr>
                <a:latin typeface="Source Sans Pro Bold"/>
                <a:ea typeface="Source Sans Pro Bold"/>
                <a:cs typeface="Source Sans Pro Bold"/>
                <a:sym typeface="Source Sans Pro Bold"/>
              </a:rPr>
              <a:t>desc() </a:t>
            </a:r>
            <a:r>
              <a:t>to order from high to low.</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arrange(mtcars, mpg)</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arrange(mtcars, desc(mpg))</a:t>
            </a:r>
          </a:p>
        </p:txBody>
      </p:sp>
      <p:sp>
        <p:nvSpPr>
          <p:cNvPr id="172" name="add_row(.data, …, .before = NULL, .after = NULL) Add one or more rows to a table.…"/>
          <p:cNvSpPr txBox="1"/>
          <p:nvPr/>
        </p:nvSpPr>
        <p:spPr>
          <a:xfrm>
            <a:off x="5889308" y="9332639"/>
            <a:ext cx="3127429" cy="73681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add_row(.</a:t>
            </a:r>
            <a:r>
              <a:t>data, …, .before = NULL, .after = NULL</a:t>
            </a:r>
            <a:r>
              <a:rPr>
                <a:latin typeface="Source Sans Pro Bold"/>
                <a:ea typeface="Source Sans Pro Bold"/>
                <a:cs typeface="Source Sans Pro Bold"/>
                <a:sym typeface="Source Sans Pro Bold"/>
              </a:rPr>
              <a:t>) </a:t>
            </a:r>
            <a:r>
              <a:t>Add one or more rows to a table.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add_row(cars, speed = 1, dist = 1)</a:t>
            </a:r>
          </a:p>
        </p:txBody>
      </p:sp>
      <p:sp>
        <p:nvSpPr>
          <p:cNvPr id="173" name="Group Cases"/>
          <p:cNvSpPr txBox="1"/>
          <p:nvPr/>
        </p:nvSpPr>
        <p:spPr>
          <a:xfrm>
            <a:off x="317500" y="5740251"/>
            <a:ext cx="1664970"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5A24C"/>
                </a:solidFill>
                <a:latin typeface="+mn-lt"/>
                <a:ea typeface="+mn-ea"/>
                <a:cs typeface="+mn-cs"/>
                <a:sym typeface="Source Sans Pro Regular"/>
              </a:defRPr>
            </a:pPr>
            <a:r>
              <a:t>Group Cases</a:t>
            </a:r>
          </a:p>
        </p:txBody>
      </p:sp>
      <p:sp>
        <p:nvSpPr>
          <p:cNvPr id="174" name="Manipulate Cases"/>
          <p:cNvSpPr txBox="1"/>
          <p:nvPr/>
        </p:nvSpPr>
        <p:spPr>
          <a:xfrm>
            <a:off x="4803888" y="1530121"/>
            <a:ext cx="2329499"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EA13A"/>
                </a:solidFill>
                <a:latin typeface="+mn-lt"/>
                <a:ea typeface="+mn-ea"/>
                <a:cs typeface="+mn-cs"/>
                <a:sym typeface="Source Sans Pro Regular"/>
              </a:defRPr>
            </a:pPr>
            <a:r>
              <a:t>Manipulate Cases</a:t>
            </a:r>
          </a:p>
        </p:txBody>
      </p:sp>
      <p:sp>
        <p:nvSpPr>
          <p:cNvPr id="175" name="EXTRACT VARIABLES"/>
          <p:cNvSpPr txBox="1"/>
          <p:nvPr/>
        </p:nvSpPr>
        <p:spPr>
          <a:xfrm>
            <a:off x="9426688" y="2059201"/>
            <a:ext cx="1379729"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EXTRACT VARIABLES</a:t>
            </a:r>
          </a:p>
        </p:txBody>
      </p:sp>
      <p:sp>
        <p:nvSpPr>
          <p:cNvPr id="176" name="ADD CASES"/>
          <p:cNvSpPr txBox="1"/>
          <p:nvPr/>
        </p:nvSpPr>
        <p:spPr>
          <a:xfrm>
            <a:off x="4803888" y="9074377"/>
            <a:ext cx="753060"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pPr>
            <a:r>
              <a:t>ADD CASES</a:t>
            </a:r>
          </a:p>
        </p:txBody>
      </p:sp>
      <p:sp>
        <p:nvSpPr>
          <p:cNvPr id="177" name="ARRANGE CASES"/>
          <p:cNvSpPr txBox="1"/>
          <p:nvPr/>
        </p:nvSpPr>
        <p:spPr>
          <a:xfrm>
            <a:off x="4803888" y="7820914"/>
            <a:ext cx="1114553"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ARRANGE CASES</a:t>
            </a:r>
          </a:p>
        </p:txBody>
      </p:sp>
      <p:sp>
        <p:nvSpPr>
          <p:cNvPr id="178" name="Logical and boolean operators to use with filter()"/>
          <p:cNvSpPr txBox="1"/>
          <p:nvPr/>
        </p:nvSpPr>
        <p:spPr>
          <a:xfrm>
            <a:off x="4920208" y="6771613"/>
            <a:ext cx="3298090"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a:solidFill>
                  <a:srgbClr val="000000"/>
                </a:solidFill>
              </a:defRPr>
            </a:pPr>
            <a:r>
              <a:t>Logical and boolean operators to use with filter()</a:t>
            </a:r>
          </a:p>
        </p:txBody>
      </p:sp>
      <p:sp>
        <p:nvSpPr>
          <p:cNvPr id="179" name="Line"/>
          <p:cNvSpPr/>
          <p:nvPr/>
        </p:nvSpPr>
        <p:spPr>
          <a:xfrm>
            <a:off x="9435669" y="2046199"/>
            <a:ext cx="4228093"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180" name="Line"/>
          <p:cNvSpPr/>
          <p:nvPr/>
        </p:nvSpPr>
        <p:spPr>
          <a:xfrm>
            <a:off x="4812868" y="9019247"/>
            <a:ext cx="4365355"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181" name="Column functions return a set of columns as a new vector or table."/>
          <p:cNvSpPr txBox="1"/>
          <p:nvPr/>
        </p:nvSpPr>
        <p:spPr>
          <a:xfrm>
            <a:off x="9426688" y="2320095"/>
            <a:ext cx="4248619" cy="22203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0"/>
              </a:spcBef>
              <a:defRPr>
                <a:solidFill>
                  <a:srgbClr val="000000"/>
                </a:solidFill>
                <a:latin typeface="+mn-lt"/>
                <a:ea typeface="+mn-ea"/>
                <a:cs typeface="+mn-cs"/>
                <a:sym typeface="Source Sans Pro Regular"/>
              </a:defRPr>
            </a:lvl1pPr>
          </a:lstStyle>
          <a:p>
            <a:pPr/>
            <a:r>
              <a:t>Column functions return a set of columns as a new vector or table.</a:t>
            </a:r>
          </a:p>
        </p:txBody>
      </p:sp>
      <p:sp>
        <p:nvSpPr>
          <p:cNvPr id="182" name="contains(match)…"/>
          <p:cNvSpPr txBox="1"/>
          <p:nvPr/>
        </p:nvSpPr>
        <p:spPr>
          <a:xfrm>
            <a:off x="9501032" y="4933461"/>
            <a:ext cx="1331248"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contains(</a:t>
            </a:r>
            <a:r>
              <a:t>match</a:t>
            </a:r>
            <a:r>
              <a:rPr>
                <a:latin typeface="Source Sans Pro Bold"/>
                <a:ea typeface="Source Sans Pro Bold"/>
                <a:cs typeface="Source Sans Pro Bold"/>
                <a:sym typeface="Source Sans Pro Bold"/>
              </a:rPr>
              <a:t>) </a:t>
            </a:r>
            <a:endParaRPr>
              <a:latin typeface="Source Sans Pro Bold"/>
              <a:ea typeface="Source Sans Pro Bold"/>
              <a:cs typeface="Source Sans Pro Bold"/>
              <a:sym typeface="Source Sans Pro Bold"/>
            </a:endParaR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ends_with(</a:t>
            </a:r>
            <a:r>
              <a:t>match</a:t>
            </a:r>
            <a:r>
              <a:rPr>
                <a:latin typeface="Source Sans Pro Bold"/>
                <a:ea typeface="Source Sans Pro Bold"/>
                <a:cs typeface="Source Sans Pro Bold"/>
                <a:sym typeface="Source Sans Pro Bold"/>
              </a:rPr>
              <a:t>)</a:t>
            </a:r>
            <a:br>
              <a:rPr>
                <a:latin typeface="Source Sans Pro Bold"/>
                <a:ea typeface="Source Sans Pro Bold"/>
                <a:cs typeface="Source Sans Pro Bold"/>
                <a:sym typeface="Source Sans Pro Bold"/>
              </a:rPr>
            </a:br>
            <a:r>
              <a:rPr>
                <a:latin typeface="Source Sans Pro Bold"/>
                <a:ea typeface="Source Sans Pro Bold"/>
                <a:cs typeface="Source Sans Pro Bold"/>
                <a:sym typeface="Source Sans Pro Bold"/>
              </a:rPr>
              <a:t>starts_with(</a:t>
            </a:r>
            <a:r>
              <a:t>match</a:t>
            </a:r>
            <a:r>
              <a:rPr>
                <a:latin typeface="Source Sans Pro Bold"/>
                <a:ea typeface="Source Sans Pro Bold"/>
                <a:cs typeface="Source Sans Pro Bold"/>
                <a:sym typeface="Source Sans Pro Bold"/>
              </a:rPr>
              <a:t>) </a:t>
            </a:r>
          </a:p>
        </p:txBody>
      </p:sp>
      <p:sp>
        <p:nvSpPr>
          <p:cNvPr id="183" name=":, e.g. mpg:cyl…"/>
          <p:cNvSpPr txBox="1"/>
          <p:nvPr/>
        </p:nvSpPr>
        <p:spPr>
          <a:xfrm>
            <a:off x="12729255" y="4933461"/>
            <a:ext cx="1000878" cy="48271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566674">
              <a:lnSpc>
                <a:spcPct val="80000"/>
              </a:lnSpc>
              <a:spcBef>
                <a:spcPts val="0"/>
              </a:spcBef>
              <a:defRPr sz="1164">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a:t>
            </a:r>
            <a:r>
              <a:t>, e.g. mpg:cyl</a:t>
            </a:r>
          </a:p>
          <a:p>
            <a:pPr defTabSz="566674">
              <a:lnSpc>
                <a:spcPct val="80000"/>
              </a:lnSpc>
              <a:spcBef>
                <a:spcPts val="0"/>
              </a:spcBef>
              <a:defRPr sz="1164">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a:t>
            </a:r>
            <a:r>
              <a:t>, e.g, -gear</a:t>
            </a:r>
          </a:p>
          <a:p>
            <a:pPr defTabSz="566674">
              <a:lnSpc>
                <a:spcPct val="80000"/>
              </a:lnSpc>
              <a:spcBef>
                <a:spcPts val="0"/>
              </a:spcBef>
              <a:defRPr sz="1164">
                <a:solidFill>
                  <a:srgbClr val="000000"/>
                </a:solidFill>
              </a:defRPr>
            </a:pPr>
            <a:r>
              <a:t>everything()</a:t>
            </a:r>
          </a:p>
        </p:txBody>
      </p:sp>
      <p:sp>
        <p:nvSpPr>
          <p:cNvPr id="184" name="num_range(prefix, range)…"/>
          <p:cNvSpPr txBox="1"/>
          <p:nvPr/>
        </p:nvSpPr>
        <p:spPr>
          <a:xfrm>
            <a:off x="10886082" y="4933461"/>
            <a:ext cx="1802072" cy="69131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num_range(</a:t>
            </a:r>
            <a:r>
              <a:t>prefix, range</a:t>
            </a:r>
            <a:r>
              <a:rPr>
                <a:latin typeface="Source Sans Pro Bold"/>
                <a:ea typeface="Source Sans Pro Bold"/>
                <a:cs typeface="Source Sans Pro Bold"/>
                <a:sym typeface="Source Sans Pro Bold"/>
              </a:rPr>
              <a:t>)</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all_of(</a:t>
            </a:r>
            <a:r>
              <a:t>x</a:t>
            </a:r>
            <a:r>
              <a:rPr>
                <a:latin typeface="Source Sans Pro Bold"/>
                <a:ea typeface="Source Sans Pro Bold"/>
                <a:cs typeface="Source Sans Pro Bold"/>
                <a:sym typeface="Source Sans Pro Bold"/>
              </a:rPr>
              <a:t>)/any_of(</a:t>
            </a:r>
            <a:r>
              <a:t>x, …, vars</a:t>
            </a:r>
            <a:r>
              <a:rPr>
                <a:latin typeface="Source Sans Pro Bold"/>
                <a:ea typeface="Source Sans Pro Bold"/>
                <a:cs typeface="Source Sans Pro Bold"/>
                <a:sym typeface="Source Sans Pro Bold"/>
              </a:rPr>
              <a:t>)</a:t>
            </a:r>
            <a:br>
              <a:rPr>
                <a:latin typeface="Source Sans Pro Bold"/>
                <a:ea typeface="Source Sans Pro Bold"/>
                <a:cs typeface="Source Sans Pro Bold"/>
                <a:sym typeface="Source Sans Pro Bold"/>
              </a:rPr>
            </a:br>
            <a:r>
              <a:rPr>
                <a:latin typeface="Source Sans Pro Bold"/>
                <a:ea typeface="Source Sans Pro Bold"/>
                <a:cs typeface="Source Sans Pro Bold"/>
                <a:sym typeface="Source Sans Pro Bold"/>
              </a:rPr>
              <a:t>matches(</a:t>
            </a:r>
            <a:r>
              <a:t>match</a:t>
            </a:r>
            <a:r>
              <a:rPr>
                <a:latin typeface="Source Sans Pro Bold"/>
                <a:ea typeface="Source Sans Pro Bold"/>
                <a:cs typeface="Source Sans Pro Bold"/>
                <a:sym typeface="Source Sans Pro Bold"/>
              </a:rPr>
              <a:t>)</a:t>
            </a:r>
          </a:p>
        </p:txBody>
      </p:sp>
      <p:sp>
        <p:nvSpPr>
          <p:cNvPr id="185" name="pull(.data,  var = -1, name = NULL, …) Extract column values as a vector, by name or index. pull(mtcars, wt)…"/>
          <p:cNvSpPr txBox="1"/>
          <p:nvPr/>
        </p:nvSpPr>
        <p:spPr>
          <a:xfrm>
            <a:off x="10447755" y="2589594"/>
            <a:ext cx="3127428" cy="18312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50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pull(</a:t>
            </a:r>
            <a:r>
              <a:t>.data,  var = -1, name = NULL, …</a:t>
            </a:r>
            <a:r>
              <a:rPr>
                <a:latin typeface="Source Sans Pro Bold"/>
                <a:ea typeface="Source Sans Pro Bold"/>
                <a:cs typeface="Source Sans Pro Bold"/>
                <a:sym typeface="Source Sans Pro Bold"/>
              </a:rPr>
              <a:t>) </a:t>
            </a:r>
            <a:r>
              <a:t>Extract column values as a vector, by name or index.</a:t>
            </a:r>
            <a:br/>
            <a:r>
              <a:rPr>
                <a:latin typeface="Source Sans Pro ExtraLight"/>
                <a:ea typeface="Source Sans Pro ExtraLight"/>
                <a:cs typeface="Source Sans Pro ExtraLight"/>
                <a:sym typeface="Source Sans Pro ExtraLight"/>
              </a:rPr>
              <a:t>pull(mtcars, wt)</a:t>
            </a:r>
            <a:endParaRPr i="1"/>
          </a:p>
          <a:p>
            <a:pPr>
              <a:lnSpc>
                <a:spcPct val="80000"/>
              </a:lnSpc>
              <a:spcBef>
                <a:spcPts val="150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select(</a:t>
            </a:r>
            <a:r>
              <a:t>.data, …</a:t>
            </a:r>
            <a:r>
              <a:rPr>
                <a:latin typeface="Source Sans Pro Bold"/>
                <a:ea typeface="Source Sans Pro Bold"/>
                <a:cs typeface="Source Sans Pro Bold"/>
                <a:sym typeface="Source Sans Pro Bold"/>
              </a:rPr>
              <a:t>) </a:t>
            </a:r>
            <a:r>
              <a:t>Extract columns as a table.</a:t>
            </a:r>
            <a:r>
              <a:rPr>
                <a:latin typeface="Source Sans Pro Bold"/>
                <a:ea typeface="Source Sans Pro Bold"/>
                <a:cs typeface="Source Sans Pro Bold"/>
                <a:sym typeface="Source Sans Pro Bold"/>
              </a:rPr>
              <a:t> </a:t>
            </a:r>
            <a:br>
              <a:rPr>
                <a:latin typeface="Source Sans Pro Bold"/>
                <a:ea typeface="Source Sans Pro Bold"/>
                <a:cs typeface="Source Sans Pro Bold"/>
                <a:sym typeface="Source Sans Pro Bold"/>
              </a:rPr>
            </a:br>
            <a:r>
              <a:rPr>
                <a:latin typeface="Source Sans Pro ExtraLight"/>
                <a:ea typeface="Source Sans Pro ExtraLight"/>
                <a:cs typeface="Source Sans Pro ExtraLight"/>
                <a:sym typeface="Source Sans Pro ExtraLight"/>
              </a:rPr>
              <a:t>select(mtcars, mpg, wt)</a:t>
            </a:r>
            <a:endParaRPr i="1"/>
          </a:p>
          <a:p>
            <a:pPr>
              <a:lnSpc>
                <a:spcPct val="80000"/>
              </a:lnSpc>
              <a:spcBef>
                <a:spcPts val="150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relocate(</a:t>
            </a:r>
            <a:r>
              <a:t>.data, …, .before = NULL, .after = NULL</a:t>
            </a:r>
            <a:r>
              <a:rPr>
                <a:latin typeface="Source Sans Pro Bold"/>
                <a:ea typeface="Source Sans Pro Bold"/>
                <a:cs typeface="Source Sans Pro Bold"/>
                <a:sym typeface="Source Sans Pro Bold"/>
              </a:rPr>
              <a:t>) </a:t>
            </a:r>
            <a:r>
              <a:t>Move columns to new position.</a:t>
            </a:r>
            <a:br/>
            <a:r>
              <a:rPr>
                <a:latin typeface="Source Sans Pro ExtraLight"/>
                <a:ea typeface="Source Sans Pro ExtraLight"/>
                <a:cs typeface="Source Sans Pro ExtraLight"/>
                <a:sym typeface="Source Sans Pro ExtraLight"/>
              </a:rPr>
              <a:t>relocate(mtcars, mpg, cyl, .after = last_col())</a:t>
            </a:r>
          </a:p>
        </p:txBody>
      </p:sp>
      <p:sp>
        <p:nvSpPr>
          <p:cNvPr id="186" name="Manipulate Variables"/>
          <p:cNvSpPr txBox="1"/>
          <p:nvPr/>
        </p:nvSpPr>
        <p:spPr>
          <a:xfrm>
            <a:off x="9426688" y="1530121"/>
            <a:ext cx="2776538"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5A24C"/>
                </a:solidFill>
                <a:latin typeface="+mn-lt"/>
                <a:ea typeface="+mn-ea"/>
                <a:cs typeface="+mn-cs"/>
                <a:sym typeface="Source Sans Pro Regular"/>
              </a:defRPr>
            </a:pPr>
            <a:r>
              <a:t>Manipulate Variables</a:t>
            </a:r>
          </a:p>
        </p:txBody>
      </p:sp>
      <p:sp>
        <p:nvSpPr>
          <p:cNvPr id="187" name="Use these helpers with select() and across()…"/>
          <p:cNvSpPr txBox="1"/>
          <p:nvPr/>
        </p:nvSpPr>
        <p:spPr>
          <a:xfrm>
            <a:off x="9501032" y="4544565"/>
            <a:ext cx="2937816" cy="3683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a:solidFill>
                  <a:srgbClr val="000000"/>
                </a:solidFill>
              </a:defRPr>
            </a:pPr>
            <a:r>
              <a:t>Use these helpers with select() and across()</a:t>
            </a:r>
          </a:p>
          <a:p>
            <a:pPr lvl="1" indent="0">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e.g. select(mtcars, mpg:cyl)</a:t>
            </a:r>
          </a:p>
        </p:txBody>
      </p:sp>
      <p:sp>
        <p:nvSpPr>
          <p:cNvPr id="188" name="Apply vectorized functions to columns. Vectorized functions take vectors as input and return vectors of the same length as output (see back)."/>
          <p:cNvSpPr txBox="1"/>
          <p:nvPr/>
        </p:nvSpPr>
        <p:spPr>
          <a:xfrm>
            <a:off x="9426688" y="7530655"/>
            <a:ext cx="4268447" cy="63437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t>Apply </a:t>
            </a:r>
            <a:r>
              <a:rPr>
                <a:latin typeface="Source Sans Pro Bold"/>
                <a:ea typeface="Source Sans Pro Bold"/>
                <a:cs typeface="Source Sans Pro Bold"/>
                <a:sym typeface="Source Sans Pro Bold"/>
              </a:rPr>
              <a:t>vectorized functions</a:t>
            </a:r>
            <a:r>
              <a:t> to columns. Vectorized functions take vectors as input and return vectors of the same length as output (see back).</a:t>
            </a:r>
          </a:p>
        </p:txBody>
      </p:sp>
      <p:sp>
        <p:nvSpPr>
          <p:cNvPr id="189" name="mutate(.data, …, .keep = &quot;all&quot;, .before = NULL,  .after = NULL) Compute new column(s). Also add_column(), add_count(), and add_tally().…"/>
          <p:cNvSpPr txBox="1"/>
          <p:nvPr/>
        </p:nvSpPr>
        <p:spPr>
          <a:xfrm>
            <a:off x="10569045" y="8286092"/>
            <a:ext cx="3254428" cy="200362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mutate(</a:t>
            </a:r>
            <a:r>
              <a:t>.data, …, .keep = "all", .before = NULL, </a:t>
            </a:r>
            <a:br/>
            <a:r>
              <a:t>.after = NULL</a:t>
            </a:r>
            <a:r>
              <a:rPr>
                <a:latin typeface="Source Sans Pro Bold"/>
                <a:ea typeface="Source Sans Pro Bold"/>
                <a:cs typeface="Source Sans Pro Bold"/>
                <a:sym typeface="Source Sans Pro Bold"/>
              </a:rPr>
              <a:t>)</a:t>
            </a:r>
            <a:r>
              <a:t> Compute new column(s). Also </a:t>
            </a:r>
            <a:r>
              <a:rPr>
                <a:latin typeface="Source Sans Pro Bold"/>
                <a:ea typeface="Source Sans Pro Bold"/>
                <a:cs typeface="Source Sans Pro Bold"/>
                <a:sym typeface="Source Sans Pro Bold"/>
              </a:rPr>
              <a:t>add_column(), add_count(), </a:t>
            </a:r>
            <a:r>
              <a:t>and </a:t>
            </a:r>
            <a:r>
              <a:rPr>
                <a:latin typeface="Source Sans Pro Bold"/>
                <a:ea typeface="Source Sans Pro Bold"/>
                <a:cs typeface="Source Sans Pro Bold"/>
                <a:sym typeface="Source Sans Pro Bold"/>
              </a:rPr>
              <a:t>add_tally().</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mutate(mtcars, gpm = 1 / mpg)</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transmute(</a:t>
            </a:r>
            <a:r>
              <a:t>.data, …</a:t>
            </a:r>
            <a:r>
              <a:rPr>
                <a:latin typeface="Source Sans Pro Bold"/>
                <a:ea typeface="Source Sans Pro Bold"/>
                <a:cs typeface="Source Sans Pro Bold"/>
                <a:sym typeface="Source Sans Pro Bold"/>
              </a:rPr>
              <a:t>) </a:t>
            </a:r>
            <a:r>
              <a:t>Compute new column(s), drop others.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transmute(mtcars, gpm = 1 / mpg)</a:t>
            </a:r>
            <a:endParaRPr i="1">
              <a:latin typeface="+mn-lt"/>
              <a:ea typeface="+mn-ea"/>
              <a:cs typeface="+mn-cs"/>
              <a:sym typeface="Source Sans Pro Regular"/>
            </a:endParaRPr>
          </a:p>
          <a:p>
            <a:pPr>
              <a:lnSpc>
                <a:spcPct val="80000"/>
              </a:lnSpc>
              <a:spcBef>
                <a:spcPts val="0"/>
              </a:spcBef>
              <a:defRPr>
                <a:solidFill>
                  <a:srgbClr val="000000"/>
                </a:solidFill>
                <a:latin typeface="+mn-lt"/>
                <a:ea typeface="+mn-ea"/>
                <a:cs typeface="+mn-cs"/>
                <a:sym typeface="Source Sans Pro Regular"/>
              </a:defRPr>
            </a:pPr>
            <a:endParaRPr i="1"/>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rename(</a:t>
            </a:r>
            <a:r>
              <a:t>.data, …</a:t>
            </a:r>
            <a:r>
              <a:rPr>
                <a:latin typeface="Source Sans Pro Bold"/>
                <a:ea typeface="Source Sans Pro Bold"/>
                <a:cs typeface="Source Sans Pro Bold"/>
                <a:sym typeface="Source Sans Pro Bold"/>
              </a:rPr>
              <a:t>)</a:t>
            </a:r>
            <a:r>
              <a:t> Rename columns. Use </a:t>
            </a:r>
            <a:r>
              <a:rPr>
                <a:latin typeface="Source Sans Pro Bold"/>
                <a:ea typeface="Source Sans Pro Bold"/>
                <a:cs typeface="Source Sans Pro Bold"/>
                <a:sym typeface="Source Sans Pro Bold"/>
              </a:rPr>
              <a:t>rename_with() </a:t>
            </a:r>
            <a:r>
              <a:t>to rename with a function.</a:t>
            </a:r>
            <a:br/>
            <a:r>
              <a:rPr>
                <a:latin typeface="Source Sans Pro ExtraLight"/>
                <a:ea typeface="Source Sans Pro ExtraLight"/>
                <a:cs typeface="Source Sans Pro ExtraLight"/>
                <a:sym typeface="Source Sans Pro ExtraLight"/>
              </a:rPr>
              <a:t>rename(cars, distance = dist)</a:t>
            </a:r>
          </a:p>
        </p:txBody>
      </p:sp>
      <p:sp>
        <p:nvSpPr>
          <p:cNvPr id="190" name="MAKE NEW VARIABLES"/>
          <p:cNvSpPr txBox="1"/>
          <p:nvPr/>
        </p:nvSpPr>
        <p:spPr>
          <a:xfrm>
            <a:off x="9426688" y="7271632"/>
            <a:ext cx="1498296"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MAKE NEW VARIABLES</a:t>
            </a:r>
          </a:p>
        </p:txBody>
      </p:sp>
      <p:sp>
        <p:nvSpPr>
          <p:cNvPr id="191" name="EXTRACT CASES"/>
          <p:cNvSpPr txBox="1"/>
          <p:nvPr/>
        </p:nvSpPr>
        <p:spPr>
          <a:xfrm>
            <a:off x="4803888" y="2059201"/>
            <a:ext cx="1073405"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EXTRACT CASES</a:t>
            </a:r>
          </a:p>
        </p:txBody>
      </p:sp>
      <p:sp>
        <p:nvSpPr>
          <p:cNvPr id="192" name="Line"/>
          <p:cNvSpPr/>
          <p:nvPr/>
        </p:nvSpPr>
        <p:spPr>
          <a:xfrm>
            <a:off x="4812868" y="2046199"/>
            <a:ext cx="4366523"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graphicFrame>
        <p:nvGraphicFramePr>
          <p:cNvPr id="193" name="Table"/>
          <p:cNvGraphicFramePr/>
          <p:nvPr/>
        </p:nvGraphicFramePr>
        <p:xfrm>
          <a:off x="4829373" y="2586611"/>
          <a:ext cx="381001"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9379">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9379">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9379">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9379">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9379">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194" name="Table"/>
          <p:cNvGraphicFramePr/>
          <p:nvPr/>
        </p:nvGraphicFramePr>
        <p:xfrm>
          <a:off x="5388173" y="2586611"/>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olidFill>
                            <a:srgbClr val="FABF53"/>
                          </a:solidFill>
                          <a:sym typeface="Source Sans Pro Regular"/>
                        </a:defRPr>
                      </a:pPr>
                    </a:p>
                  </a:txBody>
                  <a:tcPr marL="0" marR="0" marT="0" marB="0" anchor="ctr" anchorCtr="0" horzOverflow="overflow">
                    <a:solidFill>
                      <a:srgbClr val="FABF53"/>
                    </a:solidFill>
                  </a:tcPr>
                </a:tc>
                <a:tc>
                  <a:txBody>
                    <a:bodyPr/>
                    <a:lstStyle/>
                    <a:p>
                      <a:pPr defTabSz="914400">
                        <a:defRPr sz="1000">
                          <a:solidFill>
                            <a:srgbClr val="FABF53"/>
                          </a:solidFill>
                          <a:sym typeface="Source Sans Pro Regular"/>
                        </a:defRPr>
                      </a:pPr>
                    </a:p>
                  </a:txBody>
                  <a:tcPr marL="0" marR="0" marT="0" marB="0" anchor="ctr" anchorCtr="0" horzOverflow="overflow">
                    <a:solidFill>
                      <a:srgbClr val="FABF53"/>
                    </a:solidFill>
                  </a:tcPr>
                </a:tc>
                <a:tc>
                  <a:txBody>
                    <a:bodyPr/>
                    <a:lstStyle/>
                    <a:p>
                      <a:pPr algn="l" defTabSz="914400">
                        <a:defRPr sz="1000">
                          <a:solidFill>
                            <a:srgbClr val="FABF53"/>
                          </a:solidFill>
                          <a:sym typeface="Source Sans Pro Regular"/>
                        </a:defRPr>
                      </a:pPr>
                    </a:p>
                  </a:txBody>
                  <a:tcPr marL="0" marR="0" marT="0" marB="0" anchor="t" anchorCtr="0" horzOverflow="overflow">
                    <a:solidFill>
                      <a:srgbClr val="FABF53"/>
                    </a:solidFill>
                  </a:tcPr>
                </a:tc>
              </a:tr>
            </a:tbl>
          </a:graphicData>
        </a:graphic>
      </p:graphicFrame>
      <p:graphicFrame>
        <p:nvGraphicFramePr>
          <p:cNvPr id="195" name="Table"/>
          <p:cNvGraphicFramePr/>
          <p:nvPr/>
        </p:nvGraphicFramePr>
        <p:xfrm>
          <a:off x="4829373" y="3289280"/>
          <a:ext cx="381001" cy="6858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D99E"/>
                    </a:solidFill>
                  </a:tcPr>
                </a:tc>
                <a:tc>
                  <a:txBody>
                    <a:bodyPr/>
                    <a:lstStyle/>
                    <a:p>
                      <a:pPr defTabSz="914400">
                        <a:defRPr sz="1000">
                          <a:sym typeface="Source Sans Pro Regular"/>
                        </a:defRPr>
                      </a:pPr>
                    </a:p>
                  </a:txBody>
                  <a:tcPr marL="0" marR="0" marT="0" marB="0" anchor="ctr" anchorCtr="0" horzOverflow="overflow">
                    <a:solidFill>
                      <a:srgbClr val="FAD99E"/>
                    </a:solidFill>
                  </a:tcPr>
                </a:tc>
                <a:tc>
                  <a:txBody>
                    <a:bodyPr/>
                    <a:lstStyle/>
                    <a:p>
                      <a:pPr defTabSz="914400">
                        <a:defRPr sz="1000">
                          <a:sym typeface="Source Sans Pro Regular"/>
                        </a:defRPr>
                      </a:pPr>
                    </a:p>
                  </a:txBody>
                  <a:tcPr marL="0" marR="0" marT="0" marB="0" anchor="ctr" anchorCtr="0" horzOverflow="overflow">
                    <a:solidFill>
                      <a:srgbClr val="FAD99E"/>
                    </a:solidFill>
                  </a:tcPr>
                </a:tc>
              </a:tr>
              <a:tr h="114300">
                <a:tc>
                  <a:txBody>
                    <a:bodyPr/>
                    <a:lstStyle/>
                    <a:p>
                      <a:pPr defTabSz="914400">
                        <a:defRPr sz="1000">
                          <a:sym typeface="Source Sans Pro Regular"/>
                        </a:defRPr>
                      </a:pPr>
                    </a:p>
                  </a:txBody>
                  <a:tcPr marL="0" marR="0" marT="0" marB="0" anchor="ctr" anchorCtr="0" horzOverflow="overflow">
                    <a:solidFill>
                      <a:srgbClr val="FAD99E"/>
                    </a:solidFill>
                  </a:tcPr>
                </a:tc>
                <a:tc>
                  <a:txBody>
                    <a:bodyPr/>
                    <a:lstStyle/>
                    <a:p>
                      <a:pPr defTabSz="914400">
                        <a:defRPr sz="1000">
                          <a:sym typeface="Source Sans Pro Regular"/>
                        </a:defRPr>
                      </a:pPr>
                    </a:p>
                  </a:txBody>
                  <a:tcPr marL="0" marR="0" marT="0" marB="0" anchor="ctr" anchorCtr="0" horzOverflow="overflow">
                    <a:solidFill>
                      <a:srgbClr val="FAD99E"/>
                    </a:solidFill>
                  </a:tcPr>
                </a:tc>
                <a:tc>
                  <a:txBody>
                    <a:bodyPr/>
                    <a:lstStyle/>
                    <a:p>
                      <a:pPr defTabSz="914400">
                        <a:defRPr sz="1000">
                          <a:sym typeface="Source Sans Pro Regular"/>
                        </a:defRPr>
                      </a:pPr>
                    </a:p>
                  </a:txBody>
                  <a:tcPr marL="0" marR="0" marT="0" marB="0" anchor="ctr" anchorCtr="0" horzOverflow="overflow">
                    <a:solidFill>
                      <a:srgbClr val="FAD99E"/>
                    </a:solidFill>
                  </a:tcPr>
                </a:tc>
              </a:tr>
              <a:tr h="114300">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r>
              <a:tr h="114300">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r>
            </a:tbl>
          </a:graphicData>
        </a:graphic>
      </p:graphicFrame>
      <p:graphicFrame>
        <p:nvGraphicFramePr>
          <p:cNvPr id="196" name="Table"/>
          <p:cNvGraphicFramePr/>
          <p:nvPr/>
        </p:nvGraphicFramePr>
        <p:xfrm>
          <a:off x="5388173" y="3291630"/>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D99E"/>
                    </a:solidFill>
                  </a:tcPr>
                </a:tc>
                <a:tc>
                  <a:txBody>
                    <a:bodyPr/>
                    <a:lstStyle/>
                    <a:p>
                      <a:pPr defTabSz="914400">
                        <a:defRPr sz="1000">
                          <a:sym typeface="Source Sans Pro Regular"/>
                        </a:defRPr>
                      </a:pPr>
                    </a:p>
                  </a:txBody>
                  <a:tcPr marL="0" marR="0" marT="0" marB="0" anchor="ctr" anchorCtr="0" horzOverflow="overflow">
                    <a:solidFill>
                      <a:srgbClr val="FAD99E"/>
                    </a:solidFill>
                  </a:tcPr>
                </a:tc>
                <a:tc>
                  <a:txBody>
                    <a:bodyPr/>
                    <a:lstStyle/>
                    <a:p>
                      <a:pPr defTabSz="914400">
                        <a:defRPr sz="1000">
                          <a:sym typeface="Source Sans Pro Regular"/>
                        </a:defRPr>
                      </a:pPr>
                    </a:p>
                  </a:txBody>
                  <a:tcPr marL="0" marR="0" marT="0" marB="0" anchor="ctr" anchorCtr="0" horzOverflow="overflow">
                    <a:solidFill>
                      <a:srgbClr val="FAD99E"/>
                    </a:solidFill>
                  </a:tcPr>
                </a:tc>
              </a:tr>
              <a:tr h="114300">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r>
            </a:tbl>
          </a:graphicData>
        </a:graphic>
      </p:graphicFrame>
      <p:sp>
        <p:nvSpPr>
          <p:cNvPr id="197" name="Line"/>
          <p:cNvSpPr/>
          <p:nvPr/>
        </p:nvSpPr>
        <p:spPr>
          <a:xfrm>
            <a:off x="5215587" y="3405930"/>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198" name="Table"/>
          <p:cNvGraphicFramePr/>
          <p:nvPr/>
        </p:nvGraphicFramePr>
        <p:xfrm>
          <a:off x="4829373" y="4314663"/>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graphicFrame>
        <p:nvGraphicFramePr>
          <p:cNvPr id="199" name="Table"/>
          <p:cNvGraphicFramePr/>
          <p:nvPr/>
        </p:nvGraphicFramePr>
        <p:xfrm>
          <a:off x="5388173" y="4317012"/>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sp>
        <p:nvSpPr>
          <p:cNvPr id="200" name="Line"/>
          <p:cNvSpPr/>
          <p:nvPr/>
        </p:nvSpPr>
        <p:spPr>
          <a:xfrm>
            <a:off x="5215587" y="4431312"/>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01" name="Table"/>
          <p:cNvGraphicFramePr/>
          <p:nvPr/>
        </p:nvGraphicFramePr>
        <p:xfrm>
          <a:off x="4829373" y="5704092"/>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02" name="Table"/>
          <p:cNvGraphicFramePr/>
          <p:nvPr/>
        </p:nvGraphicFramePr>
        <p:xfrm>
          <a:off x="5388173" y="5706441"/>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sp>
        <p:nvSpPr>
          <p:cNvPr id="203" name="Line"/>
          <p:cNvSpPr/>
          <p:nvPr/>
        </p:nvSpPr>
        <p:spPr>
          <a:xfrm>
            <a:off x="5215587" y="5820741"/>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04" name="Table"/>
          <p:cNvGraphicFramePr/>
          <p:nvPr/>
        </p:nvGraphicFramePr>
        <p:xfrm>
          <a:off x="4829373" y="8133870"/>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r>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r>
              <a:tr h="114300">
                <a:tc>
                  <a:txBody>
                    <a:bodyPr/>
                    <a:lstStyle/>
                    <a:p>
                      <a:pPr defTabSz="914400">
                        <a:defRPr sz="3600">
                          <a:sym typeface="Source Sans Pro Regular"/>
                        </a:defRPr>
                      </a:pPr>
                    </a:p>
                  </a:txBody>
                  <a:tcPr marL="50800" marR="50800" marT="50800" marB="50800" anchor="ctr" anchorCtr="0" horzOverflow="overflow">
                    <a:solidFill>
                      <a:srgbClr val="FFF2C6"/>
                    </a:solidFill>
                  </a:tcPr>
                </a:tc>
                <a:tc>
                  <a:txBody>
                    <a:bodyPr/>
                    <a:lstStyle/>
                    <a:p>
                      <a:pPr defTabSz="914400">
                        <a:defRPr sz="3600">
                          <a:sym typeface="Source Sans Pro Regular"/>
                        </a:defRPr>
                      </a:pPr>
                    </a:p>
                  </a:txBody>
                  <a:tcPr marL="50800" marR="50800" marT="50800" marB="50800" anchor="ctr" anchorCtr="0" horzOverflow="overflow">
                    <a:solidFill>
                      <a:srgbClr val="FFF2C6"/>
                    </a:solidFill>
                  </a:tcPr>
                </a:tc>
                <a:tc>
                  <a:txBody>
                    <a:bodyPr/>
                    <a:lstStyle/>
                    <a:p>
                      <a:pPr defTabSz="914400">
                        <a:defRPr sz="3600">
                          <a:sym typeface="Source Sans Pro Regular"/>
                        </a:defRPr>
                      </a:pPr>
                    </a:p>
                  </a:txBody>
                  <a:tcPr marL="50800" marR="50800" marT="50800" marB="50800" anchor="ctr" anchorCtr="0" horzOverflow="overflow">
                    <a:solidFill>
                      <a:srgbClr val="FFF2C6"/>
                    </a:solidFill>
                  </a:tcPr>
                </a:tc>
              </a:tr>
              <a:tr h="114300">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3600">
                          <a:sym typeface="Source Sans Pro Regular"/>
                        </a:defRPr>
                      </a:pPr>
                    </a:p>
                  </a:txBody>
                  <a:tcPr marL="50800" marR="50800" marT="50800" marB="50800" anchor="ctr" anchorCtr="0" horzOverflow="overflow">
                    <a:solidFill>
                      <a:srgbClr val="FABF53"/>
                    </a:solidFill>
                  </a:tcPr>
                </a:tc>
              </a:tr>
            </a:tbl>
          </a:graphicData>
        </a:graphic>
      </p:graphicFrame>
      <p:graphicFrame>
        <p:nvGraphicFramePr>
          <p:cNvPr id="205" name="Table"/>
          <p:cNvGraphicFramePr/>
          <p:nvPr/>
        </p:nvGraphicFramePr>
        <p:xfrm>
          <a:off x="5388173" y="8136219"/>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3600">
                          <a:sym typeface="Source Sans Pro Regular"/>
                        </a:defRPr>
                      </a:pPr>
                    </a:p>
                  </a:txBody>
                  <a:tcPr marL="50800" marR="50800" marT="50800" marB="50800" anchor="ctr" anchorCtr="0" horzOverflow="overflow">
                    <a:solidFill>
                      <a:srgbClr val="FFF2C6"/>
                    </a:solidFill>
                  </a:tcPr>
                </a:tc>
                <a:tc>
                  <a:txBody>
                    <a:bodyPr/>
                    <a:lstStyle/>
                    <a:p>
                      <a:pPr defTabSz="914400">
                        <a:defRPr sz="3600">
                          <a:sym typeface="Source Sans Pro Regular"/>
                        </a:defRPr>
                      </a:pPr>
                    </a:p>
                  </a:txBody>
                  <a:tcPr marL="50800" marR="50800" marT="50800" marB="50800" anchor="ctr" anchorCtr="0" horzOverflow="overflow">
                    <a:solidFill>
                      <a:srgbClr val="FFF2C6"/>
                    </a:solidFill>
                  </a:tcPr>
                </a:tc>
                <a:tc>
                  <a:txBody>
                    <a:bodyPr/>
                    <a:lstStyle/>
                    <a:p>
                      <a:pPr defTabSz="914400">
                        <a:defRPr sz="3600">
                          <a:sym typeface="Source Sans Pro Regular"/>
                        </a:defRPr>
                      </a:pPr>
                    </a:p>
                  </a:txBody>
                  <a:tcPr marL="50800" marR="50800" marT="50800" marB="50800" anchor="ctr" anchorCtr="0" horzOverflow="overflow">
                    <a:solidFill>
                      <a:srgbClr val="FFF2C6"/>
                    </a:solidFill>
                  </a:tcPr>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r>
              <a:tr h="114300">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3600">
                          <a:sym typeface="Source Sans Pro Regular"/>
                        </a:defRPr>
                      </a:pPr>
                    </a:p>
                  </a:txBody>
                  <a:tcPr marL="50800" marR="50800" marT="50800" marB="50800" anchor="ctr" anchorCtr="0" horzOverflow="overflow">
                    <a:solidFill>
                      <a:srgbClr val="FABF53"/>
                    </a:solidFill>
                  </a:tcPr>
                </a:tc>
              </a:tr>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r>
            </a:tbl>
          </a:graphicData>
        </a:graphic>
      </p:graphicFrame>
      <p:sp>
        <p:nvSpPr>
          <p:cNvPr id="206" name="Line"/>
          <p:cNvSpPr/>
          <p:nvPr/>
        </p:nvSpPr>
        <p:spPr>
          <a:xfrm>
            <a:off x="5215587" y="8250519"/>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07" name="Table"/>
          <p:cNvGraphicFramePr/>
          <p:nvPr/>
        </p:nvGraphicFramePr>
        <p:xfrm>
          <a:off x="4829373" y="9381412"/>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08" name="Table"/>
          <p:cNvGraphicFramePr/>
          <p:nvPr/>
        </p:nvGraphicFramePr>
        <p:xfrm>
          <a:off x="5388173" y="9383762"/>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sp>
        <p:nvSpPr>
          <p:cNvPr id="209" name="Line"/>
          <p:cNvSpPr/>
          <p:nvPr/>
        </p:nvSpPr>
        <p:spPr>
          <a:xfrm>
            <a:off x="5215587" y="9498062"/>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10" name="Table"/>
          <p:cNvGraphicFramePr/>
          <p:nvPr/>
        </p:nvGraphicFramePr>
        <p:xfrm>
          <a:off x="9458350" y="2586611"/>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11" name="Table"/>
          <p:cNvGraphicFramePr/>
          <p:nvPr/>
        </p:nvGraphicFramePr>
        <p:xfrm>
          <a:off x="9985923" y="2586611"/>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no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sp>
        <p:nvSpPr>
          <p:cNvPr id="212" name="Line"/>
          <p:cNvSpPr/>
          <p:nvPr/>
        </p:nvSpPr>
        <p:spPr>
          <a:xfrm>
            <a:off x="9837425" y="2843661"/>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13" name="Table"/>
          <p:cNvGraphicFramePr/>
          <p:nvPr/>
        </p:nvGraphicFramePr>
        <p:xfrm>
          <a:off x="9458350" y="9679783"/>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DEA037"/>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14" name="Table"/>
          <p:cNvGraphicFramePr/>
          <p:nvPr/>
        </p:nvGraphicFramePr>
        <p:xfrm>
          <a:off x="9985923" y="9679783"/>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sz="3600">
                          <a:sym typeface="Source Sans Pro Bold"/>
                        </a:defRPr>
                      </a:pPr>
                    </a:p>
                  </a:txBody>
                  <a:tcPr marL="50800" marR="50800" marT="50800" marB="50800" anchor="ctr" anchorCtr="0" horzOverflow="overflow">
                    <a:solidFill>
                      <a:srgbClr val="00457A"/>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sp>
        <p:nvSpPr>
          <p:cNvPr id="215" name="Line"/>
          <p:cNvSpPr/>
          <p:nvPr/>
        </p:nvSpPr>
        <p:spPr>
          <a:xfrm>
            <a:off x="9837425" y="9859933"/>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16" name="Table"/>
          <p:cNvGraphicFramePr/>
          <p:nvPr/>
        </p:nvGraphicFramePr>
        <p:xfrm>
          <a:off x="9458350" y="8360422"/>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17" name="Table"/>
          <p:cNvGraphicFramePr/>
          <p:nvPr/>
        </p:nvGraphicFramePr>
        <p:xfrm>
          <a:off x="9985923" y="8360422"/>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sz="3600">
                          <a:solidFill>
                            <a:srgbClr val="00457A"/>
                          </a:solidFill>
                          <a:sym typeface="Source Sans Pro Bold"/>
                        </a:defRPr>
                      </a:pPr>
                    </a:p>
                  </a:txBody>
                  <a:tcPr marL="50800" marR="50800" marT="50800" marB="50800" anchor="ctr" anchorCtr="0" horzOverflow="overflow">
                    <a:solidFill>
                      <a:srgbClr val="00457A"/>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78AAD6"/>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78AAD6"/>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78AAD6"/>
                    </a:solidFill>
                  </a:tcPr>
                </a:tc>
              </a:tr>
            </a:tbl>
          </a:graphicData>
        </a:graphic>
      </p:graphicFrame>
      <p:sp>
        <p:nvSpPr>
          <p:cNvPr id="218" name="Line"/>
          <p:cNvSpPr/>
          <p:nvPr/>
        </p:nvSpPr>
        <p:spPr>
          <a:xfrm>
            <a:off x="9837425" y="8540571"/>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19" name="Table"/>
          <p:cNvGraphicFramePr/>
          <p:nvPr/>
        </p:nvGraphicFramePr>
        <p:xfrm>
          <a:off x="9458350" y="9059305"/>
          <a:ext cx="357982" cy="462758"/>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5093"/>
                <a:gridCol w="115093"/>
                <a:gridCol w="115093"/>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20" name="Table"/>
          <p:cNvGraphicFramePr/>
          <p:nvPr/>
        </p:nvGraphicFramePr>
        <p:xfrm>
          <a:off x="9985923" y="9059305"/>
          <a:ext cx="122238" cy="471489"/>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tblGrid>
              <a:tr h="114696">
                <a:tc>
                  <a:txBody>
                    <a:bodyPr/>
                    <a:lstStyle/>
                    <a:p>
                      <a:pPr defTabSz="914400">
                        <a:defRPr b="0" sz="3600">
                          <a:sym typeface="Source Sans Pro Bold"/>
                        </a:defRPr>
                      </a:pPr>
                    </a:p>
                  </a:txBody>
                  <a:tcPr marL="50800" marR="50800" marT="50800" marB="50800" anchor="ctr" anchorCtr="0" horzOverflow="overflow">
                    <a:solidFill>
                      <a:srgbClr val="00457A"/>
                    </a:solidFill>
                  </a:tcPr>
                </a:tc>
              </a:tr>
              <a:tr h="114696">
                <a:tc>
                  <a:txBody>
                    <a:bodyPr/>
                    <a:lstStyle/>
                    <a:p>
                      <a:pPr defTabSz="914400">
                        <a:defRPr sz="1000">
                          <a:sym typeface="Source Sans Pro Regular"/>
                        </a:defRPr>
                      </a:pPr>
                    </a:p>
                  </a:txBody>
                  <a:tcPr marL="0" marR="0" marT="0" marB="0" anchor="ctr" anchorCtr="0" horzOverflow="overflow">
                    <a:solidFill>
                      <a:srgbClr val="78AAD6"/>
                    </a:solidFill>
                  </a:tcPr>
                </a:tc>
              </a:tr>
              <a:tr h="114696">
                <a:tc>
                  <a:txBody>
                    <a:bodyPr/>
                    <a:lstStyle/>
                    <a:p>
                      <a:pPr defTabSz="914400">
                        <a:defRPr sz="1000">
                          <a:sym typeface="Source Sans Pro Regular"/>
                        </a:defRPr>
                      </a:pPr>
                    </a:p>
                  </a:txBody>
                  <a:tcPr marL="0" marR="0" marT="0" marB="0" anchor="ctr" anchorCtr="0" horzOverflow="overflow">
                    <a:solidFill>
                      <a:srgbClr val="78AAD6"/>
                    </a:solidFill>
                  </a:tcPr>
                </a:tc>
              </a:tr>
              <a:tr h="114696">
                <a:tc>
                  <a:txBody>
                    <a:bodyPr/>
                    <a:lstStyle/>
                    <a:p>
                      <a:pPr defTabSz="914400">
                        <a:defRPr sz="1000">
                          <a:sym typeface="Source Sans Pro Regular"/>
                        </a:defRPr>
                      </a:pPr>
                    </a:p>
                  </a:txBody>
                  <a:tcPr marL="0" marR="0" marT="0" marB="0" anchor="ctr" anchorCtr="0" horzOverflow="overflow">
                    <a:solidFill>
                      <a:srgbClr val="78AAD6"/>
                    </a:solidFill>
                  </a:tcPr>
                </a:tc>
              </a:tr>
            </a:tbl>
          </a:graphicData>
        </a:graphic>
      </p:graphicFrame>
      <p:sp>
        <p:nvSpPr>
          <p:cNvPr id="221" name="Line"/>
          <p:cNvSpPr/>
          <p:nvPr/>
        </p:nvSpPr>
        <p:spPr>
          <a:xfrm>
            <a:off x="9837425" y="9239456"/>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sp>
        <p:nvSpPr>
          <p:cNvPr id="222" name="Line"/>
          <p:cNvSpPr/>
          <p:nvPr/>
        </p:nvSpPr>
        <p:spPr>
          <a:xfrm>
            <a:off x="317500" y="2867639"/>
            <a:ext cx="42038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223" name="Line"/>
          <p:cNvSpPr/>
          <p:nvPr/>
        </p:nvSpPr>
        <p:spPr>
          <a:xfrm>
            <a:off x="4803888" y="1530350"/>
            <a:ext cx="4373175" cy="0"/>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224" name="Line"/>
          <p:cNvSpPr/>
          <p:nvPr/>
        </p:nvSpPr>
        <p:spPr>
          <a:xfrm>
            <a:off x="317500" y="5742832"/>
            <a:ext cx="42038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pic>
        <p:nvPicPr>
          <p:cNvPr id="225" name="Image" descr="Image"/>
          <p:cNvPicPr>
            <a:picLocks noChangeAspect="1"/>
          </p:cNvPicPr>
          <p:nvPr/>
        </p:nvPicPr>
        <p:blipFill>
          <a:blip r:embed="rId7">
            <a:extLst/>
          </a:blip>
          <a:stretch>
            <a:fillRect/>
          </a:stretch>
        </p:blipFill>
        <p:spPr>
          <a:xfrm>
            <a:off x="1600589" y="3901969"/>
            <a:ext cx="2483944" cy="276125"/>
          </a:xfrm>
          <a:prstGeom prst="rect">
            <a:avLst/>
          </a:prstGeom>
          <a:ln w="12700">
            <a:miter lim="400000"/>
          </a:ln>
        </p:spPr>
      </p:pic>
      <p:sp>
        <p:nvSpPr>
          <p:cNvPr id="226" name="summary function"/>
          <p:cNvSpPr txBox="1"/>
          <p:nvPr/>
        </p:nvSpPr>
        <p:spPr>
          <a:xfrm>
            <a:off x="1769801" y="3938953"/>
            <a:ext cx="1247446"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0"/>
              </a:spcBef>
              <a:defRPr>
                <a:solidFill>
                  <a:srgbClr val="000000"/>
                </a:solidFill>
              </a:defRPr>
            </a:lvl1pPr>
          </a:lstStyle>
          <a:p>
            <a:pPr/>
            <a:r>
              <a:t>summary function</a:t>
            </a:r>
          </a:p>
        </p:txBody>
      </p:sp>
      <p:pic>
        <p:nvPicPr>
          <p:cNvPr id="227" name="Image" descr="Image"/>
          <p:cNvPicPr>
            <a:picLocks noChangeAspect="1"/>
          </p:cNvPicPr>
          <p:nvPr/>
        </p:nvPicPr>
        <p:blipFill>
          <a:blip r:embed="rId8">
            <a:extLst/>
          </a:blip>
          <a:stretch>
            <a:fillRect/>
          </a:stretch>
        </p:blipFill>
        <p:spPr>
          <a:xfrm>
            <a:off x="11087961" y="7921774"/>
            <a:ext cx="2483944" cy="276231"/>
          </a:xfrm>
          <a:prstGeom prst="rect">
            <a:avLst/>
          </a:prstGeom>
          <a:ln w="12700">
            <a:miter lim="400000"/>
          </a:ln>
        </p:spPr>
      </p:pic>
      <p:sp>
        <p:nvSpPr>
          <p:cNvPr id="228" name="vectorized function"/>
          <p:cNvSpPr txBox="1"/>
          <p:nvPr/>
        </p:nvSpPr>
        <p:spPr>
          <a:xfrm>
            <a:off x="11214924" y="7951939"/>
            <a:ext cx="1315569"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0"/>
              </a:spcBef>
              <a:defRPr>
                <a:solidFill>
                  <a:srgbClr val="000000"/>
                </a:solidFill>
              </a:defRPr>
            </a:lvl1pPr>
          </a:lstStyle>
          <a:p>
            <a:pPr/>
            <a:r>
              <a:t>vectorized function</a:t>
            </a:r>
          </a:p>
        </p:txBody>
      </p:sp>
      <p:sp>
        <p:nvSpPr>
          <p:cNvPr id="229" name="Data transformation with dplyr : : CHEAT SHEET"/>
          <p:cNvSpPr txBox="1"/>
          <p:nvPr>
            <p:ph type="title"/>
          </p:nvPr>
        </p:nvSpPr>
        <p:spPr>
          <a:xfrm>
            <a:off x="275721" y="361177"/>
            <a:ext cx="10898129" cy="803346"/>
          </a:xfrm>
          <a:prstGeom prst="rect">
            <a:avLst/>
          </a:prstGeom>
        </p:spPr>
        <p:txBody>
          <a:bodyPr lIns="0" tIns="0" rIns="0" bIns="0" anchor="t"/>
          <a:lstStyle/>
          <a:p>
            <a:pPr>
              <a:defRPr>
                <a:solidFill>
                  <a:srgbClr val="424242"/>
                </a:solidFill>
              </a:defRPr>
            </a:pPr>
            <a:r>
              <a:rPr>
                <a:latin typeface="Source Sans Pro Light"/>
                <a:ea typeface="Source Sans Pro Light"/>
                <a:cs typeface="Source Sans Pro Light"/>
                <a:sym typeface="Source Sans Pro Light"/>
              </a:rPr>
              <a:t>Data transformation with dplyr : :</a:t>
            </a:r>
            <a:r>
              <a:t> </a:t>
            </a:r>
            <a:r>
              <a:rPr sz="3300">
                <a:latin typeface="Source Sans Pro Bold"/>
                <a:ea typeface="Source Sans Pro Bold"/>
                <a:cs typeface="Source Sans Pro Bold"/>
                <a:sym typeface="Source Sans Pro Bold"/>
              </a:rPr>
              <a:t>CHEAT SHEET</a:t>
            </a:r>
            <a:r>
              <a:t> </a:t>
            </a:r>
          </a:p>
        </p:txBody>
      </p:sp>
      <p:grpSp>
        <p:nvGrpSpPr>
          <p:cNvPr id="234" name="Group"/>
          <p:cNvGrpSpPr/>
          <p:nvPr/>
        </p:nvGrpSpPr>
        <p:grpSpPr>
          <a:xfrm>
            <a:off x="1691695" y="1841470"/>
            <a:ext cx="537580" cy="537579"/>
            <a:chOff x="12700" y="12700"/>
            <a:chExt cx="537578" cy="537578"/>
          </a:xfrm>
        </p:grpSpPr>
        <p:graphicFrame>
          <p:nvGraphicFramePr>
            <p:cNvPr id="230" name="Table"/>
            <p:cNvGraphicFramePr/>
            <p:nvPr/>
          </p:nvGraphicFramePr>
          <p:xfrm>
            <a:off x="12700" y="12700"/>
            <a:ext cx="537579" cy="537579"/>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algn="ctr">
                          <a:spcBef>
                            <a:spcPts val="2400"/>
                          </a:spcBef>
                          <a:defRPr b="0" sz="1800">
                            <a:solidFill>
                              <a:srgbClr val="000000"/>
                            </a:solidFill>
                          </a:defRPr>
                        </a:pPr>
                        <a:r>
                          <a:rPr sz="700">
                            <a:solidFill>
                              <a:srgbClr val="FFFFFF"/>
                            </a:solidFill>
                          </a:rPr>
                          <a:t>A</a:t>
                        </a:r>
                      </a:p>
                    </a:txBody>
                    <a:tcPr marL="12700" marR="12700" marT="12700" marB="12700" anchor="ctr" anchorCtr="0" horzOverflow="overflow">
                      <a:lnL w="0">
                        <a:miter lim="400000"/>
                      </a:lnL>
                      <a:lnT w="0">
                        <a:miter lim="400000"/>
                      </a:lnT>
                      <a:solidFill>
                        <a:srgbClr val="C1C1C0"/>
                      </a:solidFill>
                    </a:tcPr>
                  </a:tc>
                  <a:tc>
                    <a:txBody>
                      <a:bodyPr/>
                      <a:lstStyle/>
                      <a:p>
                        <a:pPr algn="ctr">
                          <a:spcBef>
                            <a:spcPts val="2400"/>
                          </a:spcBef>
                          <a:defRPr b="0" sz="1800">
                            <a:solidFill>
                              <a:srgbClr val="000000"/>
                            </a:solidFill>
                          </a:defRPr>
                        </a:pPr>
                        <a:r>
                          <a:rPr sz="700">
                            <a:solidFill>
                              <a:srgbClr val="FFFFFF"/>
                            </a:solidFill>
                          </a:rPr>
                          <a:t>B</a:t>
                        </a:r>
                      </a:p>
                    </a:txBody>
                    <a:tcPr marL="12700" marR="12700" marT="12700" marB="12700" anchor="ctr" anchorCtr="0" horzOverflow="overflow">
                      <a:lnT w="0">
                        <a:miter lim="400000"/>
                      </a:lnT>
                      <a:solidFill>
                        <a:srgbClr val="C1C1C0"/>
                      </a:solidFill>
                    </a:tcPr>
                  </a:tc>
                  <a:tc>
                    <a:txBody>
                      <a:bodyPr/>
                      <a:lstStyle/>
                      <a:p>
                        <a:pPr algn="ctr">
                          <a:spcBef>
                            <a:spcPts val="2400"/>
                          </a:spcBef>
                          <a:defRPr b="0" sz="1800">
                            <a:solidFill>
                              <a:srgbClr val="000000"/>
                            </a:solidFill>
                          </a:defRPr>
                        </a:pPr>
                        <a:r>
                          <a:rPr sz="700">
                            <a:solidFill>
                              <a:srgbClr val="FFFFFF"/>
                            </a:solidFill>
                          </a:rPr>
                          <a:t>C</a:t>
                        </a:r>
                      </a:p>
                    </a:txBody>
                    <a:tcPr marL="12700" marR="12700" marT="12700" marB="12700" anchor="ctr" anchorCtr="0" horzOverflow="overflow">
                      <a:lnR w="0">
                        <a:miter lim="400000"/>
                      </a:lnR>
                      <a:lnT w="0">
                        <a:miter lim="400000"/>
                      </a:lnT>
                      <a:solidFill>
                        <a:srgbClr val="C1C1C0"/>
                      </a:solidFill>
                    </a:tcPr>
                  </a:tc>
                </a:tr>
                <a:tr h="114300">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L w="0">
                        <a:miter lim="400000"/>
                      </a:lnL>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R w="0">
                        <a:miter lim="400000"/>
                      </a:lnR>
                      <a:solidFill>
                        <a:srgbClr val="E0E0E0"/>
                      </a:solidFill>
                    </a:tcPr>
                  </a:tc>
                </a:tr>
                <a:tr h="114300">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L w="0">
                        <a:miter lim="400000"/>
                      </a:lnL>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R w="0">
                        <a:miter lim="400000"/>
                      </a:lnR>
                      <a:solidFill>
                        <a:srgbClr val="E0E0E0"/>
                      </a:solidFill>
                    </a:tcPr>
                  </a:tc>
                </a:tr>
                <a:tr h="114300">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L w="0">
                        <a:miter lim="400000"/>
                      </a:lnL>
                      <a:lnB w="0">
                        <a:miter lim="400000"/>
                      </a:lnB>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B w="0">
                        <a:miter lim="400000"/>
                      </a:lnB>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R w="0">
                        <a:miter lim="400000"/>
                      </a:lnR>
                      <a:lnB w="0">
                        <a:miter lim="400000"/>
                      </a:lnB>
                      <a:solidFill>
                        <a:srgbClr val="E0E0E0"/>
                      </a:solidFill>
                    </a:tcPr>
                  </a:tc>
                </a:tr>
              </a:tbl>
            </a:graphicData>
          </a:graphic>
        </p:graphicFrame>
        <p:sp>
          <p:nvSpPr>
            <p:cNvPr id="231" name="Line"/>
            <p:cNvSpPr/>
            <p:nvPr/>
          </p:nvSpPr>
          <p:spPr>
            <a:xfrm>
              <a:off x="12700" y="285104"/>
              <a:ext cx="342901" cy="1"/>
            </a:xfrm>
            <a:prstGeom prst="line">
              <a:avLst/>
            </a:prstGeom>
            <a:noFill/>
            <a:ln w="12700" cap="flat">
              <a:solidFill>
                <a:srgbClr val="A2A1A1"/>
              </a:solidFill>
              <a:prstDash val="solid"/>
              <a:miter lim="400000"/>
              <a:headEnd type="triangle" w="med" len="med"/>
              <a:tailEnd type="triangle" w="med" len="med"/>
            </a:ln>
            <a:effectLst/>
          </p:spPr>
          <p:txBody>
            <a:bodyPr wrap="square" lIns="0" tIns="0" rIns="0" bIns="0" numCol="1" anchor="t">
              <a:noAutofit/>
            </a:bodyPr>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sp>
          <p:nvSpPr>
            <p:cNvPr id="232" name="Line"/>
            <p:cNvSpPr/>
            <p:nvPr/>
          </p:nvSpPr>
          <p:spPr>
            <a:xfrm>
              <a:off x="12700" y="407196"/>
              <a:ext cx="342901" cy="1"/>
            </a:xfrm>
            <a:prstGeom prst="line">
              <a:avLst/>
            </a:prstGeom>
            <a:noFill/>
            <a:ln w="12700" cap="flat">
              <a:solidFill>
                <a:srgbClr val="A2A1A1"/>
              </a:solidFill>
              <a:prstDash val="solid"/>
              <a:miter lim="400000"/>
              <a:headEnd type="triangle" w="med" len="med"/>
              <a:tailEnd type="triangle" w="med" len="med"/>
            </a:ln>
            <a:effectLst/>
          </p:spPr>
          <p:txBody>
            <a:bodyPr wrap="square" lIns="0" tIns="0" rIns="0" bIns="0" numCol="1" anchor="t">
              <a:noAutofit/>
            </a:bodyPr>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sp>
          <p:nvSpPr>
            <p:cNvPr id="233" name="Line"/>
            <p:cNvSpPr/>
            <p:nvPr/>
          </p:nvSpPr>
          <p:spPr>
            <a:xfrm>
              <a:off x="12700" y="175147"/>
              <a:ext cx="342901" cy="1"/>
            </a:xfrm>
            <a:prstGeom prst="line">
              <a:avLst/>
            </a:prstGeom>
            <a:noFill/>
            <a:ln w="12700" cap="flat">
              <a:solidFill>
                <a:srgbClr val="A2A1A1"/>
              </a:solidFill>
              <a:prstDash val="solid"/>
              <a:miter lim="400000"/>
              <a:headEnd type="triangle" w="med" len="med"/>
              <a:tailEnd type="triangle" w="med" len="med"/>
            </a:ln>
            <a:effectLst/>
          </p:spPr>
          <p:txBody>
            <a:bodyPr wrap="square" lIns="0" tIns="0" rIns="0" bIns="0" numCol="1" anchor="t">
              <a:noAutofit/>
            </a:bodyPr>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pSp>
      <p:grpSp>
        <p:nvGrpSpPr>
          <p:cNvPr id="239" name="Group"/>
          <p:cNvGrpSpPr/>
          <p:nvPr/>
        </p:nvGrpSpPr>
        <p:grpSpPr>
          <a:xfrm>
            <a:off x="354230" y="1841470"/>
            <a:ext cx="537579" cy="537579"/>
            <a:chOff x="108006" y="12700"/>
            <a:chExt cx="537578" cy="537578"/>
          </a:xfrm>
        </p:grpSpPr>
        <p:graphicFrame>
          <p:nvGraphicFramePr>
            <p:cNvPr id="235" name="Table"/>
            <p:cNvGraphicFramePr/>
            <p:nvPr/>
          </p:nvGraphicFramePr>
          <p:xfrm>
            <a:off x="108006" y="12700"/>
            <a:ext cx="537580" cy="537579"/>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algn="ctr">
                          <a:spcBef>
                            <a:spcPts val="2400"/>
                          </a:spcBef>
                          <a:defRPr b="0" sz="1800">
                            <a:solidFill>
                              <a:srgbClr val="000000"/>
                            </a:solidFill>
                          </a:defRPr>
                        </a:pPr>
                        <a:r>
                          <a:rPr sz="700">
                            <a:solidFill>
                              <a:srgbClr val="FFFFFF"/>
                            </a:solidFill>
                          </a:rPr>
                          <a:t>A</a:t>
                        </a:r>
                      </a:p>
                    </a:txBody>
                    <a:tcPr marL="12700" marR="12700" marT="12700" marB="12700" anchor="ctr" anchorCtr="0" horzOverflow="overflow">
                      <a:lnL w="0">
                        <a:miter lim="400000"/>
                      </a:lnL>
                      <a:lnT w="0">
                        <a:miter lim="400000"/>
                      </a:lnT>
                      <a:solidFill>
                        <a:srgbClr val="C1C1C0"/>
                      </a:solidFill>
                    </a:tcPr>
                  </a:tc>
                  <a:tc>
                    <a:txBody>
                      <a:bodyPr/>
                      <a:lstStyle/>
                      <a:p>
                        <a:pPr algn="ctr">
                          <a:spcBef>
                            <a:spcPts val="2400"/>
                          </a:spcBef>
                          <a:defRPr b="0" sz="1800">
                            <a:solidFill>
                              <a:srgbClr val="000000"/>
                            </a:solidFill>
                          </a:defRPr>
                        </a:pPr>
                        <a:r>
                          <a:rPr sz="700">
                            <a:solidFill>
                              <a:srgbClr val="FFFFFF"/>
                            </a:solidFill>
                          </a:rPr>
                          <a:t>B</a:t>
                        </a:r>
                      </a:p>
                    </a:txBody>
                    <a:tcPr marL="12700" marR="12700" marT="12700" marB="12700" anchor="ctr" anchorCtr="0" horzOverflow="overflow">
                      <a:lnT w="0">
                        <a:miter lim="400000"/>
                      </a:lnT>
                      <a:solidFill>
                        <a:srgbClr val="C1C1C0"/>
                      </a:solidFill>
                    </a:tcPr>
                  </a:tc>
                  <a:tc>
                    <a:txBody>
                      <a:bodyPr/>
                      <a:lstStyle/>
                      <a:p>
                        <a:pPr algn="ctr">
                          <a:spcBef>
                            <a:spcPts val="2400"/>
                          </a:spcBef>
                          <a:defRPr b="0" sz="1800">
                            <a:solidFill>
                              <a:srgbClr val="000000"/>
                            </a:solidFill>
                          </a:defRPr>
                        </a:pPr>
                        <a:r>
                          <a:rPr sz="700">
                            <a:solidFill>
                              <a:srgbClr val="FFFFFF"/>
                            </a:solidFill>
                          </a:rPr>
                          <a:t>C</a:t>
                        </a:r>
                      </a:p>
                    </a:txBody>
                    <a:tcPr marL="12700" marR="12700" marT="12700" marB="12700" anchor="ctr" anchorCtr="0" horzOverflow="overflow">
                      <a:lnR w="0">
                        <a:miter lim="400000"/>
                      </a:lnR>
                      <a:lnT w="0">
                        <a:miter lim="400000"/>
                      </a:lnT>
                      <a:solidFill>
                        <a:srgbClr val="C1C1C0"/>
                      </a:solidFill>
                    </a:tcPr>
                  </a:tc>
                </a:tr>
                <a:tr h="114300">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L w="0">
                        <a:miter lim="400000"/>
                      </a:lnL>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R w="0">
                        <a:miter lim="400000"/>
                      </a:lnR>
                      <a:solidFill>
                        <a:srgbClr val="E0E0E0"/>
                      </a:solidFill>
                    </a:tcPr>
                  </a:tc>
                </a:tr>
                <a:tr h="114300">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L w="0">
                        <a:miter lim="400000"/>
                      </a:lnL>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R w="0">
                        <a:miter lim="400000"/>
                      </a:lnR>
                      <a:solidFill>
                        <a:srgbClr val="E0E0E0"/>
                      </a:solidFill>
                    </a:tcPr>
                  </a:tc>
                </a:tr>
                <a:tr h="114300">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L w="0">
                        <a:miter lim="400000"/>
                      </a:lnL>
                      <a:lnB w="0">
                        <a:miter lim="400000"/>
                      </a:lnB>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B w="0">
                        <a:miter lim="400000"/>
                      </a:lnB>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R w="0">
                        <a:miter lim="400000"/>
                      </a:lnR>
                      <a:lnB w="0">
                        <a:miter lim="400000"/>
                      </a:lnB>
                      <a:solidFill>
                        <a:srgbClr val="E0E0E0"/>
                      </a:solidFill>
                    </a:tcPr>
                  </a:tc>
                </a:tr>
              </a:tbl>
            </a:graphicData>
          </a:graphic>
        </p:graphicFrame>
        <p:sp>
          <p:nvSpPr>
            <p:cNvPr id="236" name="Line"/>
            <p:cNvSpPr/>
            <p:nvPr/>
          </p:nvSpPr>
          <p:spPr>
            <a:xfrm flipV="1">
              <a:off x="168543" y="133044"/>
              <a:ext cx="1" cy="337189"/>
            </a:xfrm>
            <a:prstGeom prst="line">
              <a:avLst/>
            </a:prstGeom>
            <a:noFill/>
            <a:ln w="12700" cap="flat">
              <a:solidFill>
                <a:srgbClr val="A2A1A1"/>
              </a:solidFill>
              <a:prstDash val="solid"/>
              <a:miter lim="400000"/>
              <a:headEnd type="triangle" w="med" len="med"/>
              <a:tailEnd type="triangle" w="med" len="med"/>
            </a:ln>
            <a:effectLst/>
          </p:spPr>
          <p:txBody>
            <a:bodyPr wrap="square" lIns="0" tIns="0" rIns="0" bIns="0" numCol="1" anchor="t">
              <a:noAutofit/>
            </a:bodyPr>
            <a:lstStyle/>
            <a:p>
              <a:pPr defTabSz="457200">
                <a:spcBef>
                  <a:spcPts val="0"/>
                </a:spcBef>
                <a:defRPr sz="1600">
                  <a:solidFill>
                    <a:srgbClr val="000000"/>
                  </a:solidFill>
                  <a:latin typeface="+mn-lt"/>
                  <a:ea typeface="+mn-ea"/>
                  <a:cs typeface="+mn-cs"/>
                  <a:sym typeface="Source Sans Pro Regular"/>
                </a:defRPr>
              </a:pPr>
            </a:p>
          </p:txBody>
        </p:sp>
        <p:sp>
          <p:nvSpPr>
            <p:cNvPr id="237" name="Line"/>
            <p:cNvSpPr/>
            <p:nvPr/>
          </p:nvSpPr>
          <p:spPr>
            <a:xfrm flipV="1">
              <a:off x="279121" y="133044"/>
              <a:ext cx="1" cy="337189"/>
            </a:xfrm>
            <a:prstGeom prst="line">
              <a:avLst/>
            </a:prstGeom>
            <a:noFill/>
            <a:ln w="12700" cap="flat">
              <a:solidFill>
                <a:srgbClr val="A2A1A1"/>
              </a:solidFill>
              <a:prstDash val="solid"/>
              <a:miter lim="400000"/>
              <a:headEnd type="triangle" w="med" len="med"/>
              <a:tailEnd type="triangle" w="med" len="med"/>
            </a:ln>
            <a:effectLst/>
          </p:spPr>
          <p:txBody>
            <a:bodyPr wrap="square" lIns="0" tIns="0" rIns="0" bIns="0" numCol="1" anchor="t">
              <a:noAutofit/>
            </a:bodyPr>
            <a:lstStyle/>
            <a:p>
              <a:pPr defTabSz="457200">
                <a:spcBef>
                  <a:spcPts val="0"/>
                </a:spcBef>
                <a:defRPr sz="1600">
                  <a:solidFill>
                    <a:srgbClr val="000000"/>
                  </a:solidFill>
                  <a:latin typeface="+mn-lt"/>
                  <a:ea typeface="+mn-ea"/>
                  <a:cs typeface="+mn-cs"/>
                  <a:sym typeface="Source Sans Pro Regular"/>
                </a:defRPr>
              </a:pPr>
            </a:p>
          </p:txBody>
        </p:sp>
        <p:sp>
          <p:nvSpPr>
            <p:cNvPr id="238" name="Line"/>
            <p:cNvSpPr/>
            <p:nvPr/>
          </p:nvSpPr>
          <p:spPr>
            <a:xfrm flipV="1">
              <a:off x="383082" y="133044"/>
              <a:ext cx="1" cy="337189"/>
            </a:xfrm>
            <a:prstGeom prst="line">
              <a:avLst/>
            </a:prstGeom>
            <a:noFill/>
            <a:ln w="12700" cap="flat">
              <a:solidFill>
                <a:srgbClr val="A2A1A1"/>
              </a:solidFill>
              <a:prstDash val="solid"/>
              <a:miter lim="400000"/>
              <a:headEnd type="triangle" w="med" len="med"/>
              <a:tailEnd type="triangle" w="med" len="med"/>
            </a:ln>
            <a:effectLst/>
          </p:spPr>
          <p:txBody>
            <a:bodyPr wrap="square" lIns="0" tIns="0" rIns="0" bIns="0" numCol="1" anchor="t">
              <a:noAutofit/>
            </a:bodyPr>
            <a:lstStyle/>
            <a:p>
              <a:pPr defTabSz="457200">
                <a:spcBef>
                  <a:spcPts val="0"/>
                </a:spcBef>
                <a:defRPr sz="1600">
                  <a:solidFill>
                    <a:srgbClr val="000000"/>
                  </a:solidFill>
                  <a:latin typeface="+mn-lt"/>
                  <a:ea typeface="+mn-ea"/>
                  <a:cs typeface="+mn-cs"/>
                  <a:sym typeface="Source Sans Pro Regular"/>
                </a:defRPr>
              </a:pPr>
            </a:p>
          </p:txBody>
        </p:sp>
      </p:grpSp>
      <p:sp>
        <p:nvSpPr>
          <p:cNvPr id="240" name="Line"/>
          <p:cNvSpPr/>
          <p:nvPr/>
        </p:nvSpPr>
        <p:spPr>
          <a:xfrm>
            <a:off x="5215587" y="2729361"/>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41" name="Table"/>
          <p:cNvGraphicFramePr/>
          <p:nvPr/>
        </p:nvGraphicFramePr>
        <p:xfrm>
          <a:off x="9458350" y="3232575"/>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42" name="Table"/>
          <p:cNvGraphicFramePr/>
          <p:nvPr/>
        </p:nvGraphicFramePr>
        <p:xfrm>
          <a:off x="9985923" y="3234925"/>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sp>
        <p:nvSpPr>
          <p:cNvPr id="243" name="Line"/>
          <p:cNvSpPr/>
          <p:nvPr/>
        </p:nvSpPr>
        <p:spPr>
          <a:xfrm>
            <a:off x="9837425" y="3374625"/>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pic>
        <p:nvPicPr>
          <p:cNvPr id="244" name="Image" descr="Image"/>
          <p:cNvPicPr>
            <a:picLocks noChangeAspect="1"/>
          </p:cNvPicPr>
          <p:nvPr/>
        </p:nvPicPr>
        <p:blipFill>
          <a:blip r:embed="rId9">
            <a:extLst/>
          </a:blip>
          <a:stretch>
            <a:fillRect/>
          </a:stretch>
        </p:blipFill>
        <p:spPr>
          <a:xfrm>
            <a:off x="302323" y="10117481"/>
            <a:ext cx="1358901" cy="477471"/>
          </a:xfrm>
          <a:prstGeom prst="rect">
            <a:avLst/>
          </a:prstGeom>
          <a:ln w="12700">
            <a:miter lim="400000"/>
          </a:ln>
        </p:spPr>
      </p:pic>
      <p:sp>
        <p:nvSpPr>
          <p:cNvPr id="245" name="MANIPULATE MULTIPLE VARIABLES AT ONCE"/>
          <p:cNvSpPr txBox="1"/>
          <p:nvPr/>
        </p:nvSpPr>
        <p:spPr>
          <a:xfrm>
            <a:off x="9426688" y="5746749"/>
            <a:ext cx="2936037"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MANIPULATE MULTIPLE VARIABLES AT ONCE</a:t>
            </a:r>
          </a:p>
        </p:txBody>
      </p:sp>
      <p:sp>
        <p:nvSpPr>
          <p:cNvPr id="246" name="across(.cols, .funs, …, .names = NULL) Summarise or mutate multiple columns in the same way.…"/>
          <p:cNvSpPr txBox="1"/>
          <p:nvPr/>
        </p:nvSpPr>
        <p:spPr>
          <a:xfrm>
            <a:off x="10447755" y="5994400"/>
            <a:ext cx="3319208" cy="1130301"/>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spAutoFit/>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across(</a:t>
            </a:r>
            <a:r>
              <a:t>.cols, .funs, …, .names = NULL</a:t>
            </a:r>
            <a:r>
              <a:rPr>
                <a:latin typeface="Source Sans Pro Bold"/>
                <a:ea typeface="Source Sans Pro Bold"/>
                <a:cs typeface="Source Sans Pro Bold"/>
                <a:sym typeface="Source Sans Pro Bold"/>
              </a:rPr>
              <a:t>)</a:t>
            </a:r>
            <a:r>
              <a:t> Summarise or mutate multiple columns in the same way.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summarise(mtcars, across(everything(), mean))</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c_across(</a:t>
            </a:r>
            <a:r>
              <a:t>.cols</a:t>
            </a:r>
            <a:r>
              <a:rPr>
                <a:latin typeface="Source Sans Pro Bold"/>
                <a:ea typeface="Source Sans Pro Bold"/>
                <a:cs typeface="Source Sans Pro Bold"/>
                <a:sym typeface="Source Sans Pro Bold"/>
              </a:rPr>
              <a:t>)</a:t>
            </a:r>
            <a:r>
              <a:t> Compute across columns in </a:t>
            </a:r>
          </a:p>
          <a:p>
            <a:pPr>
              <a:lnSpc>
                <a:spcPct val="80000"/>
              </a:lnSpc>
              <a:spcBef>
                <a:spcPts val="0"/>
              </a:spcBef>
              <a:defRPr>
                <a:solidFill>
                  <a:srgbClr val="000000"/>
                </a:solidFill>
                <a:latin typeface="+mn-lt"/>
                <a:ea typeface="+mn-ea"/>
                <a:cs typeface="+mn-cs"/>
                <a:sym typeface="Source Sans Pro Regular"/>
              </a:defRPr>
            </a:pPr>
            <a:r>
              <a:t>row-wise data.</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transmute(rowwise(UKgas), total = sum(c_across(1:2)))</a:t>
            </a:r>
          </a:p>
        </p:txBody>
      </p:sp>
      <p:graphicFrame>
        <p:nvGraphicFramePr>
          <p:cNvPr id="247" name="Table"/>
          <p:cNvGraphicFramePr/>
          <p:nvPr/>
        </p:nvGraphicFramePr>
        <p:xfrm>
          <a:off x="9458350" y="3822700"/>
          <a:ext cx="353233" cy="4572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sp>
        <p:nvSpPr>
          <p:cNvPr id="248" name="Line"/>
          <p:cNvSpPr/>
          <p:nvPr/>
        </p:nvSpPr>
        <p:spPr>
          <a:xfrm>
            <a:off x="9837425" y="3962400"/>
            <a:ext cx="139605"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49" name="Table"/>
          <p:cNvGraphicFramePr/>
          <p:nvPr/>
        </p:nvGraphicFramePr>
        <p:xfrm>
          <a:off x="9985923" y="3822700"/>
          <a:ext cx="353233" cy="4572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sp>
        <p:nvSpPr>
          <p:cNvPr id="250" name="Line"/>
          <p:cNvSpPr/>
          <p:nvPr/>
        </p:nvSpPr>
        <p:spPr>
          <a:xfrm>
            <a:off x="9435668" y="7239000"/>
            <a:ext cx="4234074" cy="0"/>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251" name="ungroup(x, …) Returns ungrouped copy of table.…"/>
          <p:cNvSpPr txBox="1"/>
          <p:nvPr/>
        </p:nvSpPr>
        <p:spPr>
          <a:xfrm>
            <a:off x="317500" y="9410700"/>
            <a:ext cx="4235928" cy="381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ungroup(</a:t>
            </a:r>
            <a:r>
              <a:t>x, …</a:t>
            </a:r>
            <a:r>
              <a:rPr>
                <a:latin typeface="Source Sans Pro Bold"/>
                <a:ea typeface="Source Sans Pro Bold"/>
                <a:cs typeface="Source Sans Pro Bold"/>
                <a:sym typeface="Source Sans Pro Bold"/>
              </a:rPr>
              <a:t>)</a:t>
            </a:r>
            <a:r>
              <a:t> Returns ungrouped copy of table.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ungroup(g_mtcars)</a:t>
            </a:r>
          </a:p>
        </p:txBody>
      </p:sp>
      <p:graphicFrame>
        <p:nvGraphicFramePr>
          <p:cNvPr id="252" name="Table"/>
          <p:cNvGraphicFramePr/>
          <p:nvPr/>
        </p:nvGraphicFramePr>
        <p:xfrm>
          <a:off x="336028" y="8712200"/>
          <a:ext cx="353233" cy="4572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r>
            </a:tbl>
          </a:graphicData>
        </a:graphic>
      </p:graphicFrame>
      <p:sp>
        <p:nvSpPr>
          <p:cNvPr id="253" name="Line"/>
          <p:cNvSpPr/>
          <p:nvPr/>
        </p:nvSpPr>
        <p:spPr>
          <a:xfrm>
            <a:off x="722242" y="8928100"/>
            <a:ext cx="139605"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54" name="Table"/>
          <p:cNvGraphicFramePr/>
          <p:nvPr/>
        </p:nvGraphicFramePr>
        <p:xfrm>
          <a:off x="919233" y="8623300"/>
          <a:ext cx="342901" cy="2286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olidFill>
                            <a:srgbClr val="FABF53"/>
                          </a:solidFill>
                          <a:sym typeface="Source Sans Pro Regular"/>
                        </a:defRPr>
                      </a:pPr>
                    </a:p>
                  </a:txBody>
                  <a:tcPr marL="0" marR="0" marT="0" marB="0" anchor="ctr" anchorCtr="0" horzOverflow="overflow">
                    <a:solidFill>
                      <a:srgbClr val="FAD99E"/>
                    </a:solidFill>
                  </a:tcPr>
                </a:tc>
                <a:tc>
                  <a:txBody>
                    <a:bodyPr/>
                    <a:lstStyle/>
                    <a:p>
                      <a:pPr defTabSz="914400">
                        <a:defRPr sz="1000">
                          <a:solidFill>
                            <a:srgbClr val="FABF53"/>
                          </a:solidFill>
                          <a:sym typeface="Source Sans Pro Regular"/>
                        </a:defRPr>
                      </a:pPr>
                    </a:p>
                  </a:txBody>
                  <a:tcPr marL="0" marR="0" marT="0" marB="0" anchor="ctr" anchorCtr="0" horzOverflow="overflow">
                    <a:solidFill>
                      <a:srgbClr val="FAD99E"/>
                    </a:solidFill>
                  </a:tcPr>
                </a:tc>
                <a:tc>
                  <a:txBody>
                    <a:bodyPr/>
                    <a:lstStyle/>
                    <a:p>
                      <a:pPr algn="l" defTabSz="914400">
                        <a:defRPr sz="1000">
                          <a:solidFill>
                            <a:srgbClr val="FABF53"/>
                          </a:solidFill>
                          <a:sym typeface="Source Sans Pro Regular"/>
                        </a:defRPr>
                      </a:pPr>
                    </a:p>
                  </a:txBody>
                  <a:tcPr marL="0" marR="0" marT="0" marB="0" anchor="t" anchorCtr="0" horzOverflow="overflow">
                    <a:solidFill>
                      <a:srgbClr val="FAD99E"/>
                    </a:solidFill>
                  </a:tcPr>
                </a:tc>
              </a:tr>
            </a:tbl>
          </a:graphicData>
        </a:graphic>
      </p:graphicFrame>
      <p:graphicFrame>
        <p:nvGraphicFramePr>
          <p:cNvPr id="255" name="Table"/>
          <p:cNvGraphicFramePr/>
          <p:nvPr/>
        </p:nvGraphicFramePr>
        <p:xfrm>
          <a:off x="1515138" y="8686800"/>
          <a:ext cx="457201" cy="4572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sz="3600">
                          <a:sym typeface="Source Sans Pro Bold"/>
                        </a:defRPr>
                      </a:pPr>
                    </a:p>
                  </a:txBody>
                  <a:tcPr marL="50800" marR="50800" marT="50800" marB="50800" anchor="ctr" anchorCtr="0" horzOverflow="overflow">
                    <a:solidFill>
                      <a:srgbClr val="00457A"/>
                    </a:solidFill>
                  </a:tcPr>
                </a:tc>
              </a:tr>
              <a:tr h="114300">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A8D6FF"/>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78AAD6"/>
                    </a:solidFill>
                  </a:tcPr>
                </a:tc>
              </a:tr>
              <a:tr h="114300">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407AA8"/>
                    </a:solidFill>
                  </a:tcPr>
                </a:tc>
              </a:tr>
            </a:tbl>
          </a:graphicData>
        </a:graphic>
      </p:graphicFrame>
      <p:sp>
        <p:nvSpPr>
          <p:cNvPr id="256" name="Line"/>
          <p:cNvSpPr/>
          <p:nvPr/>
        </p:nvSpPr>
        <p:spPr>
          <a:xfrm>
            <a:off x="1318825" y="8940800"/>
            <a:ext cx="139606"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57" name="Table"/>
          <p:cNvGraphicFramePr/>
          <p:nvPr/>
        </p:nvGraphicFramePr>
        <p:xfrm>
          <a:off x="919233" y="8915400"/>
          <a:ext cx="342901" cy="2286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14300"/>
                <a:gridCol w="114300"/>
                <a:gridCol w="114300"/>
              </a:tblGrid>
              <a:tr h="114300">
                <a:tc>
                  <a:txBody>
                    <a:bodyPr/>
                    <a:lstStyle/>
                    <a:p>
                      <a:pPr defTabSz="914400">
                        <a:defRPr sz="1000">
                          <a:solidFill>
                            <a:srgbClr val="FABF53"/>
                          </a:solidFill>
                          <a:sym typeface="Source Sans Pro Regular"/>
                        </a:defRPr>
                      </a:pPr>
                    </a:p>
                  </a:txBody>
                  <a:tcPr marL="0" marR="0" marT="0" marB="0" anchor="ctr" anchorCtr="0" horzOverflow="overflow">
                    <a:solidFill>
                      <a:srgbClr val="FABF53"/>
                    </a:solidFill>
                  </a:tcPr>
                </a:tc>
                <a:tc>
                  <a:txBody>
                    <a:bodyPr/>
                    <a:lstStyle/>
                    <a:p>
                      <a:pPr defTabSz="914400">
                        <a:defRPr sz="1000">
                          <a:solidFill>
                            <a:srgbClr val="FABF53"/>
                          </a:solidFill>
                          <a:sym typeface="Source Sans Pro Regular"/>
                        </a:defRPr>
                      </a:pPr>
                    </a:p>
                  </a:txBody>
                  <a:tcPr marL="0" marR="0" marT="0" marB="0" anchor="ctr" anchorCtr="0" horzOverflow="overflow">
                    <a:solidFill>
                      <a:srgbClr val="FABF53"/>
                    </a:solidFill>
                  </a:tcPr>
                </a:tc>
                <a:tc>
                  <a:txBody>
                    <a:bodyPr/>
                    <a:lstStyle/>
                    <a:p>
                      <a:pPr algn="l" defTabSz="914400">
                        <a:defRPr sz="1000">
                          <a:solidFill>
                            <a:srgbClr val="FABF53"/>
                          </a:solidFill>
                          <a:sym typeface="Source Sans Pro Regular"/>
                        </a:defRPr>
                      </a:pPr>
                    </a:p>
                  </a:txBody>
                  <a:tcPr marL="0" marR="0" marT="0" marB="0" anchor="t" anchorCtr="0" horzOverflow="overflow">
                    <a:solidFill>
                      <a:srgbClr val="FABF53"/>
                    </a:solidFill>
                  </a:tcPr>
                </a:tc>
              </a:tr>
            </a:tbl>
          </a:graphicData>
        </a:graphic>
      </p:graphicFrame>
      <p:graphicFrame>
        <p:nvGraphicFramePr>
          <p:cNvPr id="258" name="Table"/>
          <p:cNvGraphicFramePr/>
          <p:nvPr/>
        </p:nvGraphicFramePr>
        <p:xfrm>
          <a:off x="919233" y="9105900"/>
          <a:ext cx="342901" cy="2286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14300"/>
                <a:gridCol w="114300"/>
                <a:gridCol w="114300"/>
              </a:tblGrid>
              <a:tr h="114300">
                <a:tc>
                  <a:txBody>
                    <a:bodyPr/>
                    <a:lstStyle/>
                    <a:p>
                      <a:pPr defTabSz="914400">
                        <a:defRPr sz="1000">
                          <a:solidFill>
                            <a:srgbClr val="FABF53"/>
                          </a:solidFill>
                          <a:sym typeface="Source Sans Pro Regular"/>
                        </a:defRPr>
                      </a:pPr>
                    </a:p>
                  </a:txBody>
                  <a:tcPr marL="0" marR="0" marT="0" marB="0" anchor="ctr" anchorCtr="0" horzOverflow="overflow">
                    <a:solidFill>
                      <a:srgbClr val="DEA037"/>
                    </a:solidFill>
                  </a:tcPr>
                </a:tc>
                <a:tc>
                  <a:txBody>
                    <a:bodyPr/>
                    <a:lstStyle/>
                    <a:p>
                      <a:pPr defTabSz="914400">
                        <a:defRPr sz="1000">
                          <a:solidFill>
                            <a:srgbClr val="FABF53"/>
                          </a:solidFill>
                          <a:sym typeface="Source Sans Pro Regular"/>
                        </a:defRPr>
                      </a:pPr>
                    </a:p>
                  </a:txBody>
                  <a:tcPr marL="0" marR="0" marT="0" marB="0" anchor="ctr" anchorCtr="0" horzOverflow="overflow">
                    <a:solidFill>
                      <a:srgbClr val="DEA037"/>
                    </a:solidFill>
                  </a:tcPr>
                </a:tc>
                <a:tc>
                  <a:txBody>
                    <a:bodyPr/>
                    <a:lstStyle/>
                    <a:p>
                      <a:pPr algn="l" defTabSz="914400">
                        <a:defRPr sz="1000">
                          <a:solidFill>
                            <a:srgbClr val="FABF53"/>
                          </a:solidFill>
                          <a:sym typeface="Source Sans Pro Regular"/>
                        </a:defRPr>
                      </a:pPr>
                    </a:p>
                  </a:txBody>
                  <a:tcPr marL="0" marR="0" marT="0" marB="0" anchor="t" anchorCtr="0" horzOverflow="overflow">
                    <a:solidFill>
                      <a:srgbClr val="DEA037"/>
                    </a:solidFill>
                  </a:tcPr>
                </a:tc>
              </a:tr>
            </a:tbl>
          </a:graphicData>
        </a:graphic>
      </p:graphicFrame>
      <p:graphicFrame>
        <p:nvGraphicFramePr>
          <p:cNvPr id="259" name="Table"/>
          <p:cNvGraphicFramePr/>
          <p:nvPr/>
        </p:nvGraphicFramePr>
        <p:xfrm>
          <a:off x="9458350" y="6070600"/>
          <a:ext cx="342901" cy="4572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DEA037"/>
                    </a:solidFill>
                  </a:tcPr>
                </a:tc>
              </a:tr>
              <a:tr h="114300">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DEA037"/>
                    </a:solidFill>
                  </a:tcPr>
                </a:tc>
              </a:tr>
              <a:tr h="114300">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DEA037"/>
                    </a:solidFill>
                  </a:tcPr>
                </a:tc>
              </a:tr>
            </a:tbl>
          </a:graphicData>
        </a:graphic>
      </p:graphicFrame>
      <p:sp>
        <p:nvSpPr>
          <p:cNvPr id="260" name="Line"/>
          <p:cNvSpPr/>
          <p:nvPr/>
        </p:nvSpPr>
        <p:spPr>
          <a:xfrm>
            <a:off x="9837425" y="6197600"/>
            <a:ext cx="139605"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61" name="Table"/>
          <p:cNvGraphicFramePr/>
          <p:nvPr/>
        </p:nvGraphicFramePr>
        <p:xfrm>
          <a:off x="9985923" y="6070600"/>
          <a:ext cx="342901" cy="2286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sz="1000">
                          <a:sym typeface="Source Sans Pro Bold"/>
                        </a:defRPr>
                      </a:pPr>
                    </a:p>
                  </a:txBody>
                  <a:tcPr marL="0" marR="0" marT="0" marB="0" anchor="ctr" anchorCtr="0" horzOverflow="overflow">
                    <a:solidFill>
                      <a:srgbClr val="00457A"/>
                    </a:solidFill>
                  </a:tcPr>
                </a:tc>
                <a:tc>
                  <a:txBody>
                    <a:bodyPr/>
                    <a:lstStyle/>
                    <a:p>
                      <a:pPr defTabSz="914400">
                        <a:defRPr b="0" sz="1000">
                          <a:sym typeface="Source Sans Pro Bold"/>
                        </a:defRPr>
                      </a:pPr>
                    </a:p>
                  </a:txBody>
                  <a:tcPr marL="0" marR="0" marT="0" marB="0" anchor="ctr" anchorCtr="0" horzOverflow="overflow">
                    <a:solidFill>
                      <a:srgbClr val="00457A"/>
                    </a:solidFill>
                  </a:tcPr>
                </a:tc>
                <a:tc>
                  <a:txBody>
                    <a:bodyPr/>
                    <a:lstStyle/>
                    <a:p>
                      <a:pPr defTabSz="914400">
                        <a:defRPr b="0" sz="1000">
                          <a:sym typeface="Source Sans Pro Bold"/>
                        </a:defRPr>
                      </a:pPr>
                    </a:p>
                  </a:txBody>
                  <a:tcPr marL="0" marR="0" marT="0" marB="0" anchor="ctr" anchorCtr="0" horzOverflow="overflow">
                    <a:solidFill>
                      <a:srgbClr val="00457A"/>
                    </a:solidFill>
                  </a:tcPr>
                </a:tc>
              </a:tr>
              <a:tr h="114300">
                <a:tc>
                  <a:txBody>
                    <a:bodyPr/>
                    <a:lstStyle/>
                    <a:p>
                      <a:pPr defTabSz="914400">
                        <a:defRPr sz="1000">
                          <a:sym typeface="Source Sans Pro Regular"/>
                        </a:defRPr>
                      </a:pPr>
                    </a:p>
                  </a:txBody>
                  <a:tcPr marL="0" marR="0" marT="0" marB="0" anchor="ctr" anchorCtr="0" horzOverflow="overflow">
                    <a:solidFill>
                      <a:srgbClr val="A8D6FF"/>
                    </a:solidFill>
                  </a:tcPr>
                </a:tc>
                <a:tc>
                  <a:txBody>
                    <a:bodyPr/>
                    <a:lstStyle/>
                    <a:p>
                      <a:pPr defTabSz="914400">
                        <a:defRPr sz="1000">
                          <a:sym typeface="Source Sans Pro Regular"/>
                        </a:defRPr>
                      </a:pPr>
                    </a:p>
                  </a:txBody>
                  <a:tcPr marL="0" marR="0" marT="0" marB="0" anchor="ctr" anchorCtr="0" horzOverflow="overflow">
                    <a:solidFill>
                      <a:srgbClr val="78AAD6"/>
                    </a:solidFill>
                  </a:tcPr>
                </a:tc>
                <a:tc>
                  <a:txBody>
                    <a:bodyPr/>
                    <a:lstStyle/>
                    <a:p>
                      <a:pPr defTabSz="914400">
                        <a:defRPr sz="1000">
                          <a:sym typeface="Source Sans Pro Regular"/>
                        </a:defRPr>
                      </a:pPr>
                    </a:p>
                  </a:txBody>
                  <a:tcPr marL="0" marR="0" marT="0" marB="0" anchor="ctr" anchorCtr="0" horzOverflow="overflow">
                    <a:solidFill>
                      <a:srgbClr val="407AA8"/>
                    </a:solidFill>
                  </a:tcPr>
                </a:tc>
              </a:tr>
            </a:tbl>
          </a:graphicData>
        </a:graphic>
      </p:graphicFrame>
      <p:sp>
        <p:nvSpPr>
          <p:cNvPr id="262" name="Line"/>
          <p:cNvSpPr/>
          <p:nvPr/>
        </p:nvSpPr>
        <p:spPr>
          <a:xfrm>
            <a:off x="4812868" y="7774708"/>
            <a:ext cx="4366523"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263" name="Line"/>
          <p:cNvSpPr/>
          <p:nvPr/>
        </p:nvSpPr>
        <p:spPr>
          <a:xfrm>
            <a:off x="9435668" y="5704591"/>
            <a:ext cx="4228093"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264" name="mtcars  %&gt;%…"/>
          <p:cNvSpPr txBox="1"/>
          <p:nvPr/>
        </p:nvSpPr>
        <p:spPr>
          <a:xfrm>
            <a:off x="1934238" y="7176219"/>
            <a:ext cx="2190692" cy="5902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mtcars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group_by(cyl)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summarise(avg = mean(mpg))</a:t>
            </a:r>
          </a:p>
        </p:txBody>
      </p:sp>
      <p:sp>
        <p:nvSpPr>
          <p:cNvPr id="265" name="starwars %&gt;%…"/>
          <p:cNvSpPr txBox="1"/>
          <p:nvPr/>
        </p:nvSpPr>
        <p:spPr>
          <a:xfrm>
            <a:off x="2146308" y="8645665"/>
            <a:ext cx="2397675" cy="5902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starwars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rowwise()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mutate(film_count = length(films))</a:t>
            </a:r>
          </a:p>
        </p:txBody>
      </p:sp>
      <p:sp>
        <p:nvSpPr>
          <p:cNvPr id="266" name="Line"/>
          <p:cNvSpPr/>
          <p:nvPr/>
        </p:nvSpPr>
        <p:spPr>
          <a:xfrm>
            <a:off x="9837425" y="6803935"/>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67" name="Table"/>
          <p:cNvGraphicFramePr/>
          <p:nvPr/>
        </p:nvGraphicFramePr>
        <p:xfrm>
          <a:off x="9458350" y="6672337"/>
          <a:ext cx="353233" cy="4572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68" name="Table"/>
          <p:cNvGraphicFramePr/>
          <p:nvPr/>
        </p:nvGraphicFramePr>
        <p:xfrm>
          <a:off x="9985923" y="6654728"/>
          <a:ext cx="114301" cy="4572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tblGrid>
              <a:tr h="114300">
                <a:tc>
                  <a:txBody>
                    <a:bodyPr/>
                    <a:lstStyle/>
                    <a:p>
                      <a:pPr defTabSz="914400">
                        <a:defRPr b="0" sz="3600">
                          <a:sym typeface="Source Sans Pro Bold"/>
                        </a:defRPr>
                      </a:pPr>
                    </a:p>
                  </a:txBody>
                  <a:tcPr marL="50800" marR="50800" marT="50800" marB="50800" anchor="ctr" anchorCtr="0" horzOverflow="overflow">
                    <a:solidFill>
                      <a:srgbClr val="00457A"/>
                    </a:solidFill>
                  </a:tcPr>
                </a:tc>
              </a:tr>
              <a:tr h="114300">
                <a:tc>
                  <a:txBody>
                    <a:bodyPr/>
                    <a:lstStyle/>
                    <a:p>
                      <a:pPr defTabSz="914400">
                        <a:defRPr sz="1000">
                          <a:sym typeface="Source Sans Pro Regular"/>
                        </a:defRPr>
                      </a:pPr>
                    </a:p>
                  </a:txBody>
                  <a:tcPr marL="0" marR="0" marT="0" marB="0" anchor="ctr" anchorCtr="0" horzOverflow="overflow">
                    <a:solidFill>
                      <a:srgbClr val="A8D6FF"/>
                    </a:solidFill>
                  </a:tcPr>
                </a:tc>
              </a:tr>
              <a:tr h="114300">
                <a:tc>
                  <a:txBody>
                    <a:bodyPr/>
                    <a:lstStyle/>
                    <a:p>
                      <a:pPr defTabSz="914400">
                        <a:defRPr sz="1000">
                          <a:sym typeface="Source Sans Pro Regular"/>
                        </a:defRPr>
                      </a:pPr>
                    </a:p>
                  </a:txBody>
                  <a:tcPr marL="0" marR="0" marT="0" marB="0" anchor="ctr" anchorCtr="0" horzOverflow="overflow">
                    <a:solidFill>
                      <a:srgbClr val="78AAD6"/>
                    </a:solidFill>
                  </a:tcPr>
                </a:tc>
              </a:tr>
              <a:tr h="114300">
                <a:tc>
                  <a:txBody>
                    <a:bodyPr/>
                    <a:lstStyle/>
                    <a:p>
                      <a:pPr defTabSz="914400">
                        <a:defRPr sz="1000">
                          <a:sym typeface="Source Sans Pro Regular"/>
                        </a:defRPr>
                      </a:pPr>
                    </a:p>
                  </a:txBody>
                  <a:tcPr marL="0" marR="0" marT="0" marB="0" anchor="ctr" anchorCtr="0" horzOverflow="overflow">
                    <a:solidFill>
                      <a:srgbClr val="407AA8"/>
                    </a:solidFill>
                  </a:tcPr>
                </a:tc>
              </a:tr>
            </a:tbl>
          </a:graphicData>
        </a:graphic>
      </p:graphicFrame>
      <p:pic>
        <p:nvPicPr>
          <p:cNvPr id="269" name="Image" descr="Image"/>
          <p:cNvPicPr>
            <a:picLocks noChangeAspect="1"/>
          </p:cNvPicPr>
          <p:nvPr/>
        </p:nvPicPr>
        <p:blipFill>
          <a:blip r:embed="rId10">
            <a:extLst/>
          </a:blip>
          <a:stretch>
            <a:fillRect/>
          </a:stretch>
        </p:blipFill>
        <p:spPr>
          <a:xfrm>
            <a:off x="12306300" y="203200"/>
            <a:ext cx="1371600" cy="1584520"/>
          </a:xfrm>
          <a:prstGeom prst="rect">
            <a:avLst/>
          </a:prstGeom>
          <a:ln w="12700">
            <a:miter lim="400000"/>
          </a:ln>
        </p:spPr>
      </p:pic>
      <p:graphicFrame>
        <p:nvGraphicFramePr>
          <p:cNvPr id="270" name="Table"/>
          <p:cNvGraphicFramePr/>
          <p:nvPr/>
        </p:nvGraphicFramePr>
        <p:xfrm>
          <a:off x="4984143" y="6937277"/>
          <a:ext cx="4069194" cy="24884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581313"/>
                <a:gridCol w="581313"/>
                <a:gridCol w="581313"/>
                <a:gridCol w="581313"/>
                <a:gridCol w="581313"/>
                <a:gridCol w="581313"/>
                <a:gridCol w="581313"/>
              </a:tblGrid>
              <a:tr h="226020">
                <a:tc>
                  <a:txBody>
                    <a:bodyPr/>
                    <a:lstStyle/>
                    <a:p>
                      <a:pPr algn="l" defTabSz="914400"/>
                      <a:r>
                        <a:rPr sz="1200">
                          <a:sym typeface="Source Sans Pro Regular"/>
                        </a:rPr>
                        <a: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&lt;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&lt;=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is.na()</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%in%</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xor()</a:t>
                      </a:r>
                    </a:p>
                  </a:txBody>
                  <a:tcPr marL="50800" marR="50800" marT="50800" marB="50800" anchor="t" anchorCtr="0" horzOverflow="overflow">
                    <a:lnL w="0">
                      <a:miter lim="400000"/>
                    </a:lnL>
                    <a:lnR w="0">
                      <a:miter lim="400000"/>
                    </a:lnR>
                    <a:lnT w="0">
                      <a:miter lim="400000"/>
                    </a:lnT>
                    <a:lnB w="0">
                      <a:miter lim="400000"/>
                    </a:lnB>
                    <a:noFill/>
                  </a:tcPr>
                </a:tc>
              </a:tr>
              <a:tr h="226020">
                <a:tc>
                  <a:txBody>
                    <a:bodyPr/>
                    <a:lstStyle/>
                    <a:p>
                      <a:pPr algn="l" defTabSz="914400"/>
                      <a:r>
                        <a:rPr sz="1200">
                          <a:sym typeface="Source Sans Pro Regular"/>
                        </a:rPr>
                        <a: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&gt;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&gt;=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!is.na()</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&amp;</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defRPr sz="1200">
                          <a:sym typeface="Source Sans Pro Regular"/>
                        </a:defRPr>
                      </a:pPr>
                    </a:p>
                  </a:txBody>
                  <a:tcPr marL="50800" marR="50800" marT="50800" marB="50800" anchor="t" anchorCtr="0" horzOverflow="overflow">
                    <a:lnL w="0">
                      <a:miter lim="400000"/>
                    </a:lnL>
                    <a:lnR w="0">
                      <a:miter lim="400000"/>
                    </a:lnR>
                    <a:lnT w="0">
                      <a:miter lim="400000"/>
                    </a:lnT>
                    <a:lnB w="0">
                      <a:miter lim="400000"/>
                    </a:lnB>
                    <a:noFill/>
                  </a:tcPr>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89" name="Group"/>
          <p:cNvGrpSpPr/>
          <p:nvPr/>
        </p:nvGrpSpPr>
        <p:grpSpPr>
          <a:xfrm>
            <a:off x="8370787" y="-1013161"/>
            <a:ext cx="6157893" cy="3553962"/>
            <a:chOff x="0" y="51032"/>
            <a:chExt cx="6157891" cy="3553961"/>
          </a:xfrm>
        </p:grpSpPr>
        <p:grpSp>
          <p:nvGrpSpPr>
            <p:cNvPr id="287" name="Group"/>
            <p:cNvGrpSpPr/>
            <p:nvPr/>
          </p:nvGrpSpPr>
          <p:grpSpPr>
            <a:xfrm>
              <a:off x="23293" y="51032"/>
              <a:ext cx="6134599" cy="2980091"/>
              <a:chOff x="0" y="51032"/>
              <a:chExt cx="6134598" cy="2980090"/>
            </a:xfrm>
          </p:grpSpPr>
          <p:sp>
            <p:nvSpPr>
              <p:cNvPr id="272" name="Triangle"/>
              <p:cNvSpPr/>
              <p:nvPr/>
            </p:nvSpPr>
            <p:spPr>
              <a:xfrm rot="1800000">
                <a:off x="1177377" y="304285"/>
                <a:ext cx="1319509" cy="1143860"/>
              </a:xfrm>
              <a:prstGeom prst="triangle">
                <a:avLst/>
              </a:prstGeom>
              <a:solidFill>
                <a:srgbClr val="F7DCA7"/>
              </a:solidFill>
              <a:ln w="3175"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73" name="Circle"/>
              <p:cNvSpPr/>
              <p:nvPr/>
            </p:nvSpPr>
            <p:spPr>
              <a:xfrm flipH="1">
                <a:off x="1550782" y="838357"/>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74" name="Circle"/>
              <p:cNvSpPr/>
              <p:nvPr/>
            </p:nvSpPr>
            <p:spPr>
              <a:xfrm flipH="1">
                <a:off x="0" y="819778"/>
                <a:ext cx="422089" cy="422090"/>
              </a:xfrm>
              <a:prstGeom prst="ellipse">
                <a:avLst/>
              </a:prstGeom>
              <a:solidFill>
                <a:srgbClr val="F7DCA7">
                  <a:alpha val="50458"/>
                </a:srgbClr>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75" name="Triangle"/>
              <p:cNvSpPr/>
              <p:nvPr/>
            </p:nvSpPr>
            <p:spPr>
              <a:xfrm rot="19800000">
                <a:off x="2896973" y="973389"/>
                <a:ext cx="1319509" cy="1143860"/>
              </a:xfrm>
              <a:prstGeom prst="triangle">
                <a:avLst/>
              </a:prstGeom>
              <a:solidFill>
                <a:srgbClr val="FDF2CA"/>
              </a:solidFill>
              <a:ln w="6350" cap="flat">
                <a:solidFill>
                  <a:srgbClr val="FDF2CA"/>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76" name="Triangle"/>
              <p:cNvSpPr/>
              <p:nvPr/>
            </p:nvSpPr>
            <p:spPr>
              <a:xfrm rot="1800000">
                <a:off x="3470359" y="1634009"/>
                <a:ext cx="1319509" cy="1143861"/>
              </a:xfrm>
              <a:prstGeom prst="triangle">
                <a:avLst/>
              </a:prstGeom>
              <a:solidFill>
                <a:srgbClr val="F7DCA7"/>
              </a:solidFill>
              <a:ln w="6350"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77" name="Circle"/>
              <p:cNvSpPr/>
              <p:nvPr/>
            </p:nvSpPr>
            <p:spPr>
              <a:xfrm flipH="1">
                <a:off x="3461021" y="1507461"/>
                <a:ext cx="422090" cy="422090"/>
              </a:xfrm>
              <a:prstGeom prst="ellipse">
                <a:avLst/>
              </a:prstGeom>
              <a:solidFill>
                <a:srgbClr val="F7DCA7"/>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78" name="Circle"/>
              <p:cNvSpPr/>
              <p:nvPr/>
            </p:nvSpPr>
            <p:spPr>
              <a:xfrm flipH="1">
                <a:off x="3843763" y="2168082"/>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79" name="Triangle"/>
              <p:cNvSpPr/>
              <p:nvPr/>
            </p:nvSpPr>
            <p:spPr>
              <a:xfrm rot="1800000">
                <a:off x="3470359" y="312963"/>
                <a:ext cx="1319509" cy="1143861"/>
              </a:xfrm>
              <a:prstGeom prst="triangle">
                <a:avLst/>
              </a:prstGeom>
              <a:solidFill>
                <a:srgbClr val="F7DCA7"/>
              </a:solidFill>
              <a:ln w="6350"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80" name="Circle"/>
              <p:cNvSpPr/>
              <p:nvPr/>
            </p:nvSpPr>
            <p:spPr>
              <a:xfrm flipH="1">
                <a:off x="3843763" y="847036"/>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81" name="Triangle"/>
              <p:cNvSpPr/>
              <p:nvPr/>
            </p:nvSpPr>
            <p:spPr>
              <a:xfrm rot="19800000">
                <a:off x="4044130" y="318647"/>
                <a:ext cx="1319509" cy="1143861"/>
              </a:xfrm>
              <a:prstGeom prst="triangle">
                <a:avLst/>
              </a:prstGeom>
              <a:solidFill>
                <a:srgbClr val="FDF2CA"/>
              </a:solidFill>
              <a:ln w="6350" cap="flat">
                <a:solidFill>
                  <a:srgbClr val="FDF2CA"/>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82" name="Circle"/>
              <p:cNvSpPr/>
              <p:nvPr/>
            </p:nvSpPr>
            <p:spPr>
              <a:xfrm flipH="1">
                <a:off x="4608178" y="852720"/>
                <a:ext cx="422090" cy="422090"/>
              </a:xfrm>
              <a:prstGeom prst="ellipse">
                <a:avLst/>
              </a:prstGeom>
              <a:solidFill>
                <a:srgbClr val="F7DCA7"/>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83" name="Triangle"/>
              <p:cNvSpPr/>
              <p:nvPr/>
            </p:nvSpPr>
            <p:spPr>
              <a:xfrm rot="1800000">
                <a:off x="4617515" y="979268"/>
                <a:ext cx="1319509" cy="1143861"/>
              </a:xfrm>
              <a:prstGeom prst="triangle">
                <a:avLst/>
              </a:prstGeom>
              <a:solidFill>
                <a:srgbClr val="F7DCA7"/>
              </a:solidFill>
              <a:ln w="6350"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84" name="Circle"/>
              <p:cNvSpPr/>
              <p:nvPr/>
            </p:nvSpPr>
            <p:spPr>
              <a:xfrm flipH="1">
                <a:off x="4990920" y="1513341"/>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85" name="Triangle"/>
              <p:cNvSpPr/>
              <p:nvPr/>
            </p:nvSpPr>
            <p:spPr>
              <a:xfrm rot="19800000">
                <a:off x="1751148" y="309969"/>
                <a:ext cx="1319510" cy="1143860"/>
              </a:xfrm>
              <a:prstGeom prst="triangle">
                <a:avLst/>
              </a:prstGeom>
              <a:solidFill>
                <a:srgbClr val="FDF2CA"/>
              </a:solidFill>
              <a:ln w="6350" cap="flat">
                <a:solidFill>
                  <a:srgbClr val="FDF2CA"/>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86" name="Circle"/>
              <p:cNvSpPr/>
              <p:nvPr/>
            </p:nvSpPr>
            <p:spPr>
              <a:xfrm flipH="1">
                <a:off x="2315196" y="844041"/>
                <a:ext cx="422090" cy="422090"/>
              </a:xfrm>
              <a:prstGeom prst="ellipse">
                <a:avLst/>
              </a:prstGeom>
              <a:solidFill>
                <a:srgbClr val="F7DCA7"/>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grpSp>
        <p:sp>
          <p:nvSpPr>
            <p:cNvPr id="288" name="Rectangle"/>
            <p:cNvSpPr/>
            <p:nvPr/>
          </p:nvSpPr>
          <p:spPr>
            <a:xfrm>
              <a:off x="0"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50187" t="1507" r="49812" b="98492"/>
              </a:path>
            </a:gra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grpSp>
      <p:sp>
        <p:nvSpPr>
          <p:cNvPr id="290" name="OFFSET…"/>
          <p:cNvSpPr txBox="1"/>
          <p:nvPr/>
        </p:nvSpPr>
        <p:spPr>
          <a:xfrm>
            <a:off x="323998" y="2715787"/>
            <a:ext cx="3083795" cy="803799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OFFSET</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lag()</a:t>
            </a:r>
            <a:r>
              <a:t> - offset elements by 1</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lead()</a:t>
            </a:r>
            <a:r>
              <a:t> - offset elements by -1</a:t>
            </a:r>
          </a:p>
          <a:p>
            <a:pPr>
              <a:lnSpc>
                <a:spcPct val="80000"/>
              </a:lnSpc>
              <a:spcBef>
                <a:spcPts val="0"/>
              </a:spcBef>
              <a:defRPr>
                <a:solidFill>
                  <a:srgbClr val="000000"/>
                </a:solidFill>
                <a:latin typeface="+mn-lt"/>
                <a:ea typeface="+mn-ea"/>
                <a:cs typeface="+mn-cs"/>
                <a:sym typeface="Source Sans Pro Regular"/>
              </a:defRPr>
            </a:pPr>
          </a:p>
          <a:p>
            <a:pPr/>
            <a:r>
              <a:t>CUMULATIVE AGGREGATE</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cumall()</a:t>
            </a:r>
            <a:r>
              <a:t> - cumulative all()</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cumany()</a:t>
            </a:r>
            <a:r>
              <a:t> - cumulative any()</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cummax()</a:t>
            </a:r>
            <a:r>
              <a:t> - cumulative max()</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cummean()</a:t>
            </a:r>
            <a:r>
              <a:t> - cumulative mean()</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cummin()</a:t>
            </a:r>
            <a:r>
              <a:t> - cumulative min()</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cumprod()</a:t>
            </a:r>
            <a:r>
              <a:t> - cumulative prod()</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cumsum()</a:t>
            </a:r>
            <a:r>
              <a:t> - cumulative sum()</a:t>
            </a:r>
          </a:p>
          <a:p>
            <a:pPr>
              <a:lnSpc>
                <a:spcPct val="80000"/>
              </a:lnSpc>
              <a:spcBef>
                <a:spcPts val="0"/>
              </a:spcBef>
              <a:defRPr>
                <a:solidFill>
                  <a:srgbClr val="000000"/>
                </a:solidFill>
                <a:latin typeface="+mn-lt"/>
                <a:ea typeface="+mn-ea"/>
                <a:cs typeface="+mn-cs"/>
                <a:sym typeface="Source Sans Pro Regular"/>
              </a:defRPr>
            </a:pPr>
          </a:p>
          <a:p>
            <a:pPr/>
            <a:r>
              <a:t>RANKING</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cume_dist()</a:t>
            </a:r>
            <a:r>
              <a:t> - proportion of all values &lt;=</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dense_rank()</a:t>
            </a:r>
            <a:r>
              <a:t> - rank w ties = min, no gaps</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min_rank() </a:t>
            </a:r>
            <a:r>
              <a:t>- rank with ties = min</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ntile()</a:t>
            </a:r>
            <a:r>
              <a:t> - bins into n bins</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percent_rank()</a:t>
            </a:r>
            <a:r>
              <a:t> - min_rank scaled to [0,1]</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row_number()</a:t>
            </a:r>
            <a:r>
              <a:t> - rank with ties = "first"</a:t>
            </a:r>
          </a:p>
          <a:p>
            <a:pPr>
              <a:lnSpc>
                <a:spcPct val="80000"/>
              </a:lnSpc>
              <a:spcBef>
                <a:spcPts val="0"/>
              </a:spcBef>
              <a:defRPr>
                <a:solidFill>
                  <a:srgbClr val="000000"/>
                </a:solidFill>
                <a:latin typeface="+mn-lt"/>
                <a:ea typeface="+mn-ea"/>
                <a:cs typeface="+mn-cs"/>
                <a:sym typeface="Source Sans Pro Regular"/>
              </a:defRPr>
            </a:pPr>
          </a:p>
          <a:p>
            <a:pPr/>
            <a:r>
              <a:t>MATH</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 - , *, /, ^, %/%, %% </a:t>
            </a:r>
            <a:r>
              <a:t>- arithmetic ops</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log(), log2(), log10() </a:t>
            </a:r>
            <a:r>
              <a:t>- logs</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&lt;, &lt;=, &gt;, &gt;=, !=, ==</a:t>
            </a:r>
            <a:r>
              <a:t> - logical comparisons</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between()</a:t>
            </a:r>
            <a:r>
              <a:t> - x &gt;= left &amp; x &lt;= right</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near()</a:t>
            </a:r>
            <a:r>
              <a:t> - safe == for floating point numbers</a:t>
            </a:r>
          </a:p>
          <a:p>
            <a:pPr>
              <a:lnSpc>
                <a:spcPct val="80000"/>
              </a:lnSpc>
              <a:spcBef>
                <a:spcPts val="0"/>
              </a:spcBef>
              <a:defRPr>
                <a:solidFill>
                  <a:srgbClr val="000000"/>
                </a:solidFill>
                <a:latin typeface="+mn-lt"/>
                <a:ea typeface="+mn-ea"/>
                <a:cs typeface="+mn-cs"/>
                <a:sym typeface="Source Sans Pro Regular"/>
              </a:defRPr>
            </a:pPr>
          </a:p>
          <a:p>
            <a:pPr/>
            <a:r>
              <a:t>MISCELLANEOUS</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case_when()</a:t>
            </a:r>
            <a:r>
              <a:t> - multi-case if_else()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starwars %&gt;% </a:t>
            </a:r>
            <a:br/>
            <a:r>
              <a:t>                  mutate(type = case_when(</a:t>
            </a:r>
            <a:br/>
            <a:r>
              <a:t>                      height &gt; 200 | mass &gt; 200 ~ "large",</a:t>
            </a:r>
            <a:br/>
            <a:r>
              <a:t>                          species == "Droid"           ~ "robot",</a:t>
            </a:r>
            <a:br/>
            <a:r>
              <a:t>                          TRUE                                    ~ "other")</a:t>
            </a:r>
            <a:br/>
            <a:r>
              <a:t>                          )</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coalesce()</a:t>
            </a:r>
            <a:r>
              <a:t> - first non-NA values by </a:t>
            </a:r>
            <a:br/>
            <a:r>
              <a:t>              element  across a set of vectors</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if_else()</a:t>
            </a:r>
            <a:r>
              <a:t> - element-wise if() + else()</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na_if()</a:t>
            </a:r>
            <a:r>
              <a:t> - replace specific values with NA</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pmax()</a:t>
            </a:r>
            <a:r>
              <a:t> - element-wise max()</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pmin()</a:t>
            </a:r>
            <a:r>
              <a:t> - element-wise min()</a:t>
            </a:r>
          </a:p>
        </p:txBody>
      </p:sp>
      <p:sp>
        <p:nvSpPr>
          <p:cNvPr id="291" name="mutate() and transmute() apply vectorized functions to columns to create new columns. Vectorized functions take vectors as input and return vectors of the same length as output."/>
          <p:cNvSpPr txBox="1"/>
          <p:nvPr/>
        </p:nvSpPr>
        <p:spPr>
          <a:xfrm>
            <a:off x="323998" y="1452744"/>
            <a:ext cx="3054155" cy="80334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mutate()</a:t>
            </a:r>
            <a:r>
              <a:t> and </a:t>
            </a:r>
            <a:r>
              <a:rPr>
                <a:latin typeface="Source Sans Pro Bold"/>
                <a:ea typeface="Source Sans Pro Bold"/>
                <a:cs typeface="Source Sans Pro Bold"/>
                <a:sym typeface="Source Sans Pro Bold"/>
              </a:rPr>
              <a:t>transmute()</a:t>
            </a:r>
            <a:r>
              <a:t> apply vectorized functions to columns to create new columns. Vectorized functions take vectors as input and return vectors of the same length as output.</a:t>
            </a:r>
          </a:p>
        </p:txBody>
      </p:sp>
      <p:sp>
        <p:nvSpPr>
          <p:cNvPr id="292" name="Vectorized Functions"/>
          <p:cNvSpPr txBox="1"/>
          <p:nvPr/>
        </p:nvSpPr>
        <p:spPr>
          <a:xfrm>
            <a:off x="323998" y="729729"/>
            <a:ext cx="2766696"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4902D"/>
                </a:solidFill>
                <a:latin typeface="+mn-lt"/>
                <a:ea typeface="+mn-ea"/>
                <a:cs typeface="+mn-cs"/>
                <a:sym typeface="Source Sans Pro Regular"/>
              </a:defRPr>
            </a:pPr>
            <a:r>
              <a:t>Vectorized Functions</a:t>
            </a:r>
          </a:p>
        </p:txBody>
      </p:sp>
      <p:sp>
        <p:nvSpPr>
          <p:cNvPr id="293" name="TO USE WITH MUTATE ()"/>
          <p:cNvSpPr txBox="1"/>
          <p:nvPr/>
        </p:nvSpPr>
        <p:spPr>
          <a:xfrm>
            <a:off x="323998" y="1200389"/>
            <a:ext cx="1590041"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TO USE WITH MUTATE ()</a:t>
            </a:r>
          </a:p>
        </p:txBody>
      </p:sp>
      <p:sp>
        <p:nvSpPr>
          <p:cNvPr id="294" name="Line"/>
          <p:cNvSpPr/>
          <p:nvPr/>
        </p:nvSpPr>
        <p:spPr>
          <a:xfrm>
            <a:off x="323998" y="729958"/>
            <a:ext cx="30880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grpSp>
        <p:nvGrpSpPr>
          <p:cNvPr id="297" name="Group"/>
          <p:cNvGrpSpPr/>
          <p:nvPr/>
        </p:nvGrpSpPr>
        <p:grpSpPr>
          <a:xfrm>
            <a:off x="343762" y="2232646"/>
            <a:ext cx="2483943" cy="276231"/>
            <a:chOff x="0" y="0"/>
            <a:chExt cx="2483942" cy="276230"/>
          </a:xfrm>
        </p:grpSpPr>
        <p:pic>
          <p:nvPicPr>
            <p:cNvPr id="295" name="Image" descr="Image"/>
            <p:cNvPicPr>
              <a:picLocks noChangeAspect="1"/>
            </p:cNvPicPr>
            <p:nvPr/>
          </p:nvPicPr>
          <p:blipFill>
            <a:blip r:embed="rId2">
              <a:extLst/>
            </a:blip>
            <a:stretch>
              <a:fillRect/>
            </a:stretch>
          </p:blipFill>
          <p:spPr>
            <a:xfrm>
              <a:off x="0" y="0"/>
              <a:ext cx="2483943" cy="276231"/>
            </a:xfrm>
            <a:prstGeom prst="rect">
              <a:avLst/>
            </a:prstGeom>
            <a:ln w="12700" cap="flat">
              <a:noFill/>
              <a:miter lim="400000"/>
            </a:ln>
            <a:effectLst/>
          </p:spPr>
        </p:pic>
        <p:sp>
          <p:nvSpPr>
            <p:cNvPr id="296" name="vectorized function"/>
            <p:cNvSpPr txBox="1"/>
            <p:nvPr/>
          </p:nvSpPr>
          <p:spPr>
            <a:xfrm>
              <a:off x="126962" y="42811"/>
              <a:ext cx="1315569"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nSpc>
                  <a:spcPct val="80000"/>
                </a:lnSpc>
                <a:spcBef>
                  <a:spcPts val="0"/>
                </a:spcBef>
                <a:defRPr>
                  <a:solidFill>
                    <a:srgbClr val="000000"/>
                  </a:solidFill>
                </a:defRPr>
              </a:lvl1pPr>
            </a:lstStyle>
            <a:p>
              <a:pPr/>
              <a:r>
                <a:t>vectorized function</a:t>
              </a:r>
            </a:p>
          </p:txBody>
        </p:sp>
      </p:grpSp>
      <p:sp>
        <p:nvSpPr>
          <p:cNvPr id="298" name="Summary Functions"/>
          <p:cNvSpPr txBox="1"/>
          <p:nvPr/>
        </p:nvSpPr>
        <p:spPr>
          <a:xfrm>
            <a:off x="3714820" y="729729"/>
            <a:ext cx="2675256"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4902D"/>
                </a:solidFill>
                <a:latin typeface="+mn-lt"/>
                <a:ea typeface="+mn-ea"/>
                <a:cs typeface="+mn-cs"/>
                <a:sym typeface="Source Sans Pro Regular"/>
              </a:defRPr>
            </a:pPr>
            <a:r>
              <a:t>Summary Functions</a:t>
            </a:r>
          </a:p>
        </p:txBody>
      </p:sp>
      <p:sp>
        <p:nvSpPr>
          <p:cNvPr id="299" name="Line"/>
          <p:cNvSpPr/>
          <p:nvPr/>
        </p:nvSpPr>
        <p:spPr>
          <a:xfrm>
            <a:off x="3714820" y="729958"/>
            <a:ext cx="31007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00" name="TO USE WITH SUMMARISE ()"/>
          <p:cNvSpPr txBox="1"/>
          <p:nvPr/>
        </p:nvSpPr>
        <p:spPr>
          <a:xfrm>
            <a:off x="3714820" y="1200389"/>
            <a:ext cx="1862685"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TO USE WITH SUMMARISE ()</a:t>
            </a:r>
          </a:p>
        </p:txBody>
      </p:sp>
      <p:sp>
        <p:nvSpPr>
          <p:cNvPr id="301" name="summarise() applies summary functions to columns to create a new table. Summary functions take vectors as input and return single values as output."/>
          <p:cNvSpPr txBox="1"/>
          <p:nvPr/>
        </p:nvSpPr>
        <p:spPr>
          <a:xfrm>
            <a:off x="3714820" y="1452744"/>
            <a:ext cx="3054155" cy="6858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summarise() </a:t>
            </a:r>
            <a:r>
              <a:t>applies summary functions to columns to create a new table. Summary functions take vectors as input and return single values as output.</a:t>
            </a:r>
          </a:p>
        </p:txBody>
      </p:sp>
      <p:sp>
        <p:nvSpPr>
          <p:cNvPr id="302" name="COUNT…"/>
          <p:cNvSpPr txBox="1"/>
          <p:nvPr/>
        </p:nvSpPr>
        <p:spPr>
          <a:xfrm>
            <a:off x="3714820" y="2715787"/>
            <a:ext cx="3055255" cy="46863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578358">
              <a:spcBef>
                <a:spcPts val="100"/>
              </a:spcBef>
              <a:tabLst>
                <a:tab pos="431800" algn="l"/>
              </a:tabLst>
              <a:defRPr sz="1188"/>
            </a:pPr>
            <a:r>
              <a:t>COUNT</a:t>
            </a:r>
          </a:p>
          <a:p>
            <a:pPr defTabSz="578358">
              <a:lnSpc>
                <a:spcPct val="80000"/>
              </a:lnSpc>
              <a:spcBef>
                <a:spcPts val="0"/>
              </a:spcBef>
              <a:defRPr sz="1188">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n()</a:t>
            </a:r>
            <a:r>
              <a:t> - number of values/rows</a:t>
            </a:r>
          </a:p>
          <a:p>
            <a:pPr defTabSz="578358">
              <a:lnSpc>
                <a:spcPct val="80000"/>
              </a:lnSpc>
              <a:spcBef>
                <a:spcPts val="0"/>
              </a:spcBef>
              <a:defRPr sz="1188">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n_distinct()</a:t>
            </a:r>
            <a:r>
              <a:t> - # of uniques</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sum(!is.na())</a:t>
            </a:r>
            <a:r>
              <a:t> - # of non-NA’s</a:t>
            </a:r>
          </a:p>
          <a:p>
            <a:pPr defTabSz="578358">
              <a:lnSpc>
                <a:spcPct val="80000"/>
              </a:lnSpc>
              <a:spcBef>
                <a:spcPts val="0"/>
              </a:spcBef>
              <a:defRPr sz="1188">
                <a:solidFill>
                  <a:srgbClr val="000000"/>
                </a:solidFill>
                <a:latin typeface="+mn-lt"/>
                <a:ea typeface="+mn-ea"/>
                <a:cs typeface="+mn-cs"/>
                <a:sym typeface="Source Sans Pro Regular"/>
              </a:defRPr>
            </a:pPr>
          </a:p>
          <a:p>
            <a:pPr defTabSz="578358">
              <a:spcBef>
                <a:spcPts val="100"/>
              </a:spcBef>
              <a:defRPr sz="1188"/>
            </a:pPr>
            <a:r>
              <a:t>POSITION</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mean()</a:t>
            </a:r>
            <a:r>
              <a:t> - mean, also </a:t>
            </a:r>
            <a:r>
              <a:rPr>
                <a:latin typeface="Source Sans Pro Bold"/>
                <a:ea typeface="Source Sans Pro Bold"/>
                <a:cs typeface="Source Sans Pro Bold"/>
                <a:sym typeface="Source Sans Pro Bold"/>
              </a:rPr>
              <a:t>mean(!is.na())</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median()</a:t>
            </a:r>
            <a:r>
              <a:t> - median</a:t>
            </a:r>
          </a:p>
          <a:p>
            <a:pPr defTabSz="578358">
              <a:lnSpc>
                <a:spcPct val="80000"/>
              </a:lnSpc>
              <a:spcBef>
                <a:spcPts val="0"/>
              </a:spcBef>
              <a:defRPr sz="1188">
                <a:solidFill>
                  <a:srgbClr val="000000"/>
                </a:solidFill>
                <a:latin typeface="+mn-lt"/>
                <a:ea typeface="+mn-ea"/>
                <a:cs typeface="+mn-cs"/>
                <a:sym typeface="Source Sans Pro Regular"/>
              </a:defRPr>
            </a:pPr>
          </a:p>
          <a:p>
            <a:pPr defTabSz="578358">
              <a:spcBef>
                <a:spcPts val="100"/>
              </a:spcBef>
              <a:defRPr sz="1188"/>
            </a:pPr>
            <a:r>
              <a:t>LOGICAL</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mean()</a:t>
            </a:r>
            <a:r>
              <a:t> - proportion of TRUE’s</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sum()</a:t>
            </a:r>
            <a:r>
              <a:t> - # of TRUE’s</a:t>
            </a:r>
          </a:p>
          <a:p>
            <a:pPr defTabSz="578358">
              <a:lnSpc>
                <a:spcPct val="80000"/>
              </a:lnSpc>
              <a:spcBef>
                <a:spcPts val="0"/>
              </a:spcBef>
              <a:defRPr sz="1188">
                <a:solidFill>
                  <a:srgbClr val="000000"/>
                </a:solidFill>
                <a:latin typeface="+mn-lt"/>
                <a:ea typeface="+mn-ea"/>
                <a:cs typeface="+mn-cs"/>
                <a:sym typeface="Source Sans Pro Regular"/>
              </a:defRPr>
            </a:pPr>
          </a:p>
          <a:p>
            <a:pPr defTabSz="578358">
              <a:spcBef>
                <a:spcPts val="100"/>
              </a:spcBef>
              <a:defRPr sz="1188"/>
            </a:pPr>
            <a:r>
              <a:t>ORDER</a:t>
            </a:r>
          </a:p>
          <a:p>
            <a:pPr defTabSz="578358">
              <a:lnSpc>
                <a:spcPct val="80000"/>
              </a:lnSpc>
              <a:spcBef>
                <a:spcPts val="0"/>
              </a:spcBef>
              <a:defRPr sz="1188">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first()</a:t>
            </a:r>
            <a:r>
              <a:t> - first value</a:t>
            </a:r>
          </a:p>
          <a:p>
            <a:pPr defTabSz="578358">
              <a:lnSpc>
                <a:spcPct val="80000"/>
              </a:lnSpc>
              <a:spcBef>
                <a:spcPts val="0"/>
              </a:spcBef>
              <a:defRPr sz="1188">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last()</a:t>
            </a:r>
            <a:r>
              <a:t> - last value</a:t>
            </a:r>
          </a:p>
          <a:p>
            <a:pPr defTabSz="578358">
              <a:lnSpc>
                <a:spcPct val="80000"/>
              </a:lnSpc>
              <a:spcBef>
                <a:spcPts val="0"/>
              </a:spcBef>
              <a:defRPr sz="1188">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nth()</a:t>
            </a:r>
            <a:r>
              <a:t> - value in nth location of vector</a:t>
            </a:r>
          </a:p>
          <a:p>
            <a:pPr defTabSz="578358">
              <a:lnSpc>
                <a:spcPct val="80000"/>
              </a:lnSpc>
              <a:spcBef>
                <a:spcPts val="0"/>
              </a:spcBef>
              <a:defRPr sz="1188">
                <a:solidFill>
                  <a:srgbClr val="000000"/>
                </a:solidFill>
                <a:latin typeface="+mn-lt"/>
                <a:ea typeface="+mn-ea"/>
                <a:cs typeface="+mn-cs"/>
                <a:sym typeface="Source Sans Pro Regular"/>
              </a:defRPr>
            </a:pPr>
          </a:p>
          <a:p>
            <a:pPr defTabSz="578358">
              <a:spcBef>
                <a:spcPts val="100"/>
              </a:spcBef>
              <a:defRPr sz="1188"/>
            </a:pPr>
            <a:r>
              <a:t>RANK</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quantile()</a:t>
            </a:r>
            <a:r>
              <a:t> - nth quantile </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min() </a:t>
            </a:r>
            <a:r>
              <a:t>- minimum value</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max()</a:t>
            </a:r>
            <a:r>
              <a:t> - maximum value</a:t>
            </a:r>
          </a:p>
          <a:p>
            <a:pPr defTabSz="578358">
              <a:lnSpc>
                <a:spcPct val="80000"/>
              </a:lnSpc>
              <a:spcBef>
                <a:spcPts val="0"/>
              </a:spcBef>
              <a:defRPr sz="1188">
                <a:solidFill>
                  <a:srgbClr val="000000"/>
                </a:solidFill>
                <a:latin typeface="+mn-lt"/>
                <a:ea typeface="+mn-ea"/>
                <a:cs typeface="+mn-cs"/>
                <a:sym typeface="Source Sans Pro Regular"/>
              </a:defRPr>
            </a:pPr>
          </a:p>
          <a:p>
            <a:pPr defTabSz="578358">
              <a:spcBef>
                <a:spcPts val="100"/>
              </a:spcBef>
              <a:defRPr sz="1188"/>
            </a:pPr>
            <a:r>
              <a:t>SPREAD</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IQR()</a:t>
            </a:r>
            <a:r>
              <a:t> - Inter-Quartile Range</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mad()</a:t>
            </a:r>
            <a:r>
              <a:t> - median absolute deviation</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sd()</a:t>
            </a:r>
            <a:r>
              <a:t> - standard deviation</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var()</a:t>
            </a:r>
            <a:r>
              <a:t> - variance</a:t>
            </a:r>
          </a:p>
        </p:txBody>
      </p:sp>
      <p:sp>
        <p:nvSpPr>
          <p:cNvPr id="303" name="Row Names"/>
          <p:cNvSpPr txBox="1"/>
          <p:nvPr/>
        </p:nvSpPr>
        <p:spPr>
          <a:xfrm>
            <a:off x="3714820" y="7471578"/>
            <a:ext cx="1571626"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4902D"/>
                </a:solidFill>
                <a:latin typeface="+mn-lt"/>
                <a:ea typeface="+mn-ea"/>
                <a:cs typeface="+mn-cs"/>
                <a:sym typeface="Source Sans Pro Regular"/>
              </a:defRPr>
            </a:pPr>
            <a:r>
              <a:t>Row Names</a:t>
            </a:r>
          </a:p>
        </p:txBody>
      </p:sp>
      <p:sp>
        <p:nvSpPr>
          <p:cNvPr id="304" name="Line"/>
          <p:cNvSpPr/>
          <p:nvPr/>
        </p:nvSpPr>
        <p:spPr>
          <a:xfrm>
            <a:off x="3714820" y="7497206"/>
            <a:ext cx="31007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05" name="Tidy data does not use rownames, which store a variable outside of the columns. To work with the rownames, first move them into a column."/>
          <p:cNvSpPr txBox="1"/>
          <p:nvPr/>
        </p:nvSpPr>
        <p:spPr>
          <a:xfrm>
            <a:off x="3714820" y="7872012"/>
            <a:ext cx="3054155" cy="80334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566674">
              <a:lnSpc>
                <a:spcPct val="80000"/>
              </a:lnSpc>
              <a:spcBef>
                <a:spcPts val="0"/>
              </a:spcBef>
              <a:defRPr sz="1164">
                <a:solidFill>
                  <a:srgbClr val="000000"/>
                </a:solidFill>
                <a:latin typeface="+mn-lt"/>
                <a:ea typeface="+mn-ea"/>
                <a:cs typeface="+mn-cs"/>
                <a:sym typeface="Source Sans Pro Regular"/>
              </a:defRPr>
            </a:pPr>
            <a:r>
              <a:t>Tidy data does not use rownames, which store a variable outside of the columns. To work with the rownames, first move them into a column.</a:t>
            </a:r>
          </a:p>
          <a:p>
            <a:pPr defTabSz="566674">
              <a:lnSpc>
                <a:spcPct val="80000"/>
              </a:lnSpc>
              <a:spcBef>
                <a:spcPts val="0"/>
              </a:spcBef>
              <a:defRPr sz="1164">
                <a:solidFill>
                  <a:srgbClr val="000000"/>
                </a:solidFill>
                <a:latin typeface="+mn-lt"/>
                <a:ea typeface="+mn-ea"/>
                <a:cs typeface="+mn-cs"/>
                <a:sym typeface="Source Sans Pro Regular"/>
              </a:defRPr>
            </a:pPr>
          </a:p>
        </p:txBody>
      </p:sp>
      <p:sp>
        <p:nvSpPr>
          <p:cNvPr id="306" name="RStudio® is a trademark of RStudio, PBC  •  CC BY SA  RStudio  •  info@rstudio.com  •  844-448-1212  •  rstudio.com  •  Learn more at dplyr.tidyverse.org  •  dplyr  1.0.7  •  Updated:  2021-07"/>
          <p:cNvSpPr txBox="1"/>
          <p:nvPr/>
        </p:nvSpPr>
        <p:spPr>
          <a:xfrm>
            <a:off x="1845572" y="10340910"/>
            <a:ext cx="11830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sz="900">
                <a:solidFill>
                  <a:srgbClr val="000000"/>
                </a:solidFill>
                <a:latin typeface="+mn-lt"/>
                <a:ea typeface="+mn-ea"/>
                <a:cs typeface="+mn-cs"/>
                <a:sym typeface="Source Sans Pro Regular"/>
              </a:defRPr>
            </a:pPr>
            <a:r>
              <a:t>RStudio® is a trademark of RStudio, PBC  •  </a:t>
            </a:r>
            <a:r>
              <a:rPr>
                <a:hlinkClick r:id="rId3" invalidUrl="" action="" tgtFrame="" tooltip="" history="1" highlightClick="0" endSnd="0"/>
              </a:rPr>
              <a:t>CC BY SA</a:t>
            </a:r>
            <a:r>
              <a:t>  RStudio  •  </a:t>
            </a:r>
            <a:r>
              <a:rPr>
                <a:hlinkClick r:id="rId4" invalidUrl="" action="" tgtFrame="" tooltip="" history="1" highlightClick="0" endSnd="0"/>
              </a:rPr>
              <a:t>info@rstudio.com</a:t>
            </a:r>
            <a:r>
              <a:t>  •  844-448-1212  •  </a:t>
            </a:r>
            <a:r>
              <a:rPr>
                <a:hlinkClick r:id="rId5" invalidUrl="" action="" tgtFrame="" tooltip="" history="1" highlightClick="0" endSnd="0"/>
              </a:rPr>
              <a:t>rstudio.com</a:t>
            </a:r>
            <a:r>
              <a:t>  •  Learn more at </a:t>
            </a:r>
            <a:r>
              <a:rPr>
                <a:latin typeface="Source Sans Pro Bold"/>
                <a:ea typeface="Source Sans Pro Bold"/>
                <a:cs typeface="Source Sans Pro Bold"/>
                <a:sym typeface="Source Sans Pro Bold"/>
                <a:hlinkClick r:id="rId6" invalidUrl="" action="" tgtFrame="" tooltip="" history="1" highlightClick="0" endSnd="0"/>
              </a:rPr>
              <a:t>dplyr.tidyverse.org</a:t>
            </a:r>
            <a:r>
              <a:t>  •  dplyr  1.0.7  •  Updated:  2021-07</a:t>
            </a:r>
          </a:p>
        </p:txBody>
      </p:sp>
      <p:sp>
        <p:nvSpPr>
          <p:cNvPr id="307"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08" name="tibble::rownames_to_column()…"/>
          <p:cNvSpPr txBox="1"/>
          <p:nvPr/>
        </p:nvSpPr>
        <p:spPr>
          <a:xfrm>
            <a:off x="4644014" y="8405582"/>
            <a:ext cx="2321241" cy="140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rPr>
                <a:solidFill>
                  <a:srgbClr val="A6AAA9"/>
                </a:solidFill>
                <a:latin typeface="+mn-lt"/>
                <a:ea typeface="+mn-ea"/>
                <a:cs typeface="+mn-cs"/>
                <a:sym typeface="Source Sans Pro Regular"/>
              </a:rPr>
              <a:t>tibble::</a:t>
            </a:r>
            <a:r>
              <a:t>rownames_to_column()</a:t>
            </a:r>
          </a:p>
          <a:p>
            <a:pPr>
              <a:lnSpc>
                <a:spcPct val="80000"/>
              </a:lnSpc>
              <a:spcBef>
                <a:spcPts val="0"/>
              </a:spcBef>
              <a:defRPr>
                <a:solidFill>
                  <a:srgbClr val="000000"/>
                </a:solidFill>
                <a:latin typeface="+mn-lt"/>
                <a:ea typeface="+mn-ea"/>
                <a:cs typeface="+mn-cs"/>
                <a:sym typeface="Source Sans Pro Regular"/>
              </a:defRPr>
            </a:pPr>
            <a:r>
              <a:t>Move row names into col.</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 </a:t>
            </a:r>
            <a:r>
              <a:rPr>
                <a:latin typeface="Source Code Pro ExtraLight"/>
                <a:ea typeface="Source Code Pro ExtraLight"/>
                <a:cs typeface="Source Code Pro ExtraLight"/>
                <a:sym typeface="Source Code Pro ExtraLight"/>
              </a:rPr>
              <a:t>&lt;-</a:t>
            </a:r>
            <a:r>
              <a:rPr>
                <a:latin typeface="+mn-lt"/>
                <a:ea typeface="+mn-ea"/>
                <a:cs typeface="+mn-cs"/>
                <a:sym typeface="Source Sans Pro Regular"/>
              </a:rPr>
              <a:t> </a:t>
            </a:r>
            <a:r>
              <a:t>rownames_to_column(mtcars,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var = "C")</a:t>
            </a:r>
          </a:p>
          <a:p>
            <a:pPr>
              <a:lnSpc>
                <a:spcPct val="80000"/>
              </a:lnSpc>
              <a:spcBef>
                <a:spcPts val="0"/>
              </a:spcBef>
              <a:defRPr>
                <a:solidFill>
                  <a:srgbClr val="000000"/>
                </a:solidFill>
              </a:defRPr>
            </a:pPr>
          </a:p>
          <a:p>
            <a:pPr>
              <a:lnSpc>
                <a:spcPct val="80000"/>
              </a:lnSpc>
              <a:spcBef>
                <a:spcPts val="0"/>
              </a:spcBef>
              <a:defRPr>
                <a:solidFill>
                  <a:srgbClr val="000000"/>
                </a:solidFill>
              </a:defRPr>
            </a:pPr>
            <a:r>
              <a:rPr>
                <a:solidFill>
                  <a:srgbClr val="A6AAA9"/>
                </a:solidFill>
                <a:latin typeface="+mn-lt"/>
                <a:ea typeface="+mn-ea"/>
                <a:cs typeface="+mn-cs"/>
                <a:sym typeface="Source Sans Pro Regular"/>
              </a:rPr>
              <a:t>tibble::</a:t>
            </a:r>
            <a:r>
              <a:t>column_to_rownames()</a:t>
            </a:r>
          </a:p>
          <a:p>
            <a:pPr>
              <a:lnSpc>
                <a:spcPct val="80000"/>
              </a:lnSpc>
              <a:spcBef>
                <a:spcPts val="0"/>
              </a:spcBef>
              <a:defRPr>
                <a:solidFill>
                  <a:srgbClr val="000000"/>
                </a:solidFill>
                <a:latin typeface="+mn-lt"/>
                <a:ea typeface="+mn-ea"/>
                <a:cs typeface="+mn-cs"/>
                <a:sym typeface="Source Sans Pro Regular"/>
              </a:defRPr>
            </a:pPr>
            <a:r>
              <a:t>Move col into row names.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column_to_rownames(a, var = "C")</a:t>
            </a:r>
          </a:p>
        </p:txBody>
      </p:sp>
      <p:grpSp>
        <p:nvGrpSpPr>
          <p:cNvPr id="311" name="Group"/>
          <p:cNvGrpSpPr/>
          <p:nvPr/>
        </p:nvGrpSpPr>
        <p:grpSpPr>
          <a:xfrm>
            <a:off x="3747639" y="2232646"/>
            <a:ext cx="2483943" cy="276124"/>
            <a:chOff x="0" y="0"/>
            <a:chExt cx="2483942" cy="276123"/>
          </a:xfrm>
        </p:grpSpPr>
        <p:pic>
          <p:nvPicPr>
            <p:cNvPr id="309" name="Image" descr="Image"/>
            <p:cNvPicPr>
              <a:picLocks noChangeAspect="1"/>
            </p:cNvPicPr>
            <p:nvPr/>
          </p:nvPicPr>
          <p:blipFill>
            <a:blip r:embed="rId7">
              <a:extLst/>
            </a:blip>
            <a:stretch>
              <a:fillRect/>
            </a:stretch>
          </p:blipFill>
          <p:spPr>
            <a:xfrm>
              <a:off x="0" y="0"/>
              <a:ext cx="2483943" cy="276124"/>
            </a:xfrm>
            <a:prstGeom prst="rect">
              <a:avLst/>
            </a:prstGeom>
            <a:ln w="12700" cap="flat">
              <a:noFill/>
              <a:miter lim="400000"/>
            </a:ln>
            <a:effectLst/>
          </p:spPr>
        </p:pic>
        <p:sp>
          <p:nvSpPr>
            <p:cNvPr id="310" name="summary function"/>
            <p:cNvSpPr txBox="1"/>
            <p:nvPr/>
          </p:nvSpPr>
          <p:spPr>
            <a:xfrm>
              <a:off x="144679" y="36983"/>
              <a:ext cx="1247446"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nSpc>
                  <a:spcPct val="80000"/>
                </a:lnSpc>
                <a:spcBef>
                  <a:spcPts val="0"/>
                </a:spcBef>
                <a:defRPr>
                  <a:solidFill>
                    <a:srgbClr val="000000"/>
                  </a:solidFill>
                </a:defRPr>
              </a:lvl1pPr>
            </a:lstStyle>
            <a:p>
              <a:pPr/>
              <a:r>
                <a:t>summary function</a:t>
              </a:r>
            </a:p>
          </p:txBody>
        </p:sp>
      </p:grpSp>
      <p:sp>
        <p:nvSpPr>
          <p:cNvPr id="312" name="Also tibble::has_rownames() and tibble::remove_rownames()."/>
          <p:cNvSpPr txBox="1"/>
          <p:nvPr/>
        </p:nvSpPr>
        <p:spPr>
          <a:xfrm>
            <a:off x="3714820" y="9759472"/>
            <a:ext cx="2155750" cy="342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nSpc>
                <a:spcPct val="80000"/>
              </a:lnSpc>
              <a:spcBef>
                <a:spcPts val="0"/>
              </a:spcBef>
              <a:defRPr>
                <a:solidFill>
                  <a:srgbClr val="000000"/>
                </a:solidFill>
                <a:latin typeface="+mn-lt"/>
                <a:ea typeface="+mn-ea"/>
                <a:cs typeface="+mn-cs"/>
                <a:sym typeface="Source Sans Pro Regular"/>
              </a:defRPr>
            </a:pPr>
            <a:r>
              <a:t>Also </a:t>
            </a:r>
            <a:r>
              <a:rPr>
                <a:solidFill>
                  <a:srgbClr val="A6AAA9"/>
                </a:solidFill>
              </a:rPr>
              <a:t>tibble::</a:t>
            </a:r>
            <a:r>
              <a:rPr>
                <a:latin typeface="Source Sans Pro Bold"/>
                <a:ea typeface="Source Sans Pro Bold"/>
                <a:cs typeface="Source Sans Pro Bold"/>
                <a:sym typeface="Source Sans Pro Bold"/>
              </a:rPr>
              <a:t>has_rownames() </a:t>
            </a:r>
            <a:r>
              <a:t>and</a:t>
            </a:r>
            <a:br/>
            <a:r>
              <a:rPr>
                <a:solidFill>
                  <a:srgbClr val="A6AAA9"/>
                </a:solidFill>
              </a:rPr>
              <a:t>tibble::</a:t>
            </a:r>
            <a:r>
              <a:rPr>
                <a:latin typeface="Source Sans Pro Bold"/>
                <a:ea typeface="Source Sans Pro Bold"/>
                <a:cs typeface="Source Sans Pro Bold"/>
                <a:sym typeface="Source Sans Pro Bold"/>
              </a:rPr>
              <a:t>remove_rownames()</a:t>
            </a:r>
            <a:r>
              <a:t>.</a:t>
            </a:r>
          </a:p>
        </p:txBody>
      </p:sp>
      <p:sp>
        <p:nvSpPr>
          <p:cNvPr id="313" name="Combine Tables"/>
          <p:cNvSpPr txBox="1"/>
          <p:nvPr/>
        </p:nvSpPr>
        <p:spPr>
          <a:xfrm>
            <a:off x="7111868" y="729729"/>
            <a:ext cx="2131696"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4902D"/>
                </a:solidFill>
                <a:latin typeface="+mn-lt"/>
                <a:ea typeface="+mn-ea"/>
                <a:cs typeface="+mn-cs"/>
                <a:sym typeface="Source Sans Pro Regular"/>
              </a:defRPr>
            </a:pPr>
            <a:r>
              <a:t>Combine Tables</a:t>
            </a:r>
          </a:p>
        </p:txBody>
      </p:sp>
      <p:sp>
        <p:nvSpPr>
          <p:cNvPr id="314" name="Line"/>
          <p:cNvSpPr/>
          <p:nvPr/>
        </p:nvSpPr>
        <p:spPr>
          <a:xfrm>
            <a:off x="7111868" y="729958"/>
            <a:ext cx="4432393"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15" name="COMBINE VARIABLES"/>
          <p:cNvSpPr txBox="1"/>
          <p:nvPr/>
        </p:nvSpPr>
        <p:spPr>
          <a:xfrm>
            <a:off x="7111868" y="1200389"/>
            <a:ext cx="1404875"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COMBINE VARIABLES</a:t>
            </a:r>
          </a:p>
        </p:txBody>
      </p:sp>
      <p:sp>
        <p:nvSpPr>
          <p:cNvPr id="316" name="COMBINE CASES"/>
          <p:cNvSpPr txBox="1"/>
          <p:nvPr/>
        </p:nvSpPr>
        <p:spPr>
          <a:xfrm>
            <a:off x="10520144" y="1200389"/>
            <a:ext cx="1098551"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COMBINE CASES</a:t>
            </a:r>
          </a:p>
        </p:txBody>
      </p:sp>
      <p:sp>
        <p:nvSpPr>
          <p:cNvPr id="317" name="bind_cols(…, .name_repair) Returns tables placed side by side as a single table. Column lengths must be equal. Columns will NOT be matched by id (to do that look at Relational Data below), so be sure to check that both tables are ordered the way you want"/>
          <p:cNvSpPr txBox="1"/>
          <p:nvPr/>
        </p:nvSpPr>
        <p:spPr>
          <a:xfrm>
            <a:off x="7111868" y="2145088"/>
            <a:ext cx="3118754"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t>bind_cols(</a:t>
            </a:r>
            <a:r>
              <a:rPr>
                <a:latin typeface="+mn-lt"/>
                <a:ea typeface="+mn-ea"/>
                <a:cs typeface="+mn-cs"/>
                <a:sym typeface="Source Sans Pro Regular"/>
              </a:rPr>
              <a:t>…, .name_repair</a:t>
            </a:r>
            <a:r>
              <a:t>) </a:t>
            </a:r>
            <a:r>
              <a:rPr>
                <a:latin typeface="+mn-lt"/>
                <a:ea typeface="+mn-ea"/>
                <a:cs typeface="+mn-cs"/>
                <a:sym typeface="Source Sans Pro Regular"/>
              </a:rPr>
              <a:t>Returns tables placed side by side as a single table. Column lengths must be equal. Columns will NOT be matched by id (to do that look at Relational Data below), so be sure to check that both tables are ordered the way you want before binding.</a:t>
            </a:r>
          </a:p>
        </p:txBody>
      </p:sp>
      <p:sp>
        <p:nvSpPr>
          <p:cNvPr id="318" name="left_join(x, y, by = NULL, copy = FALSE,  suffix = c(&quot;.x&quot;, &quot;.y&quot;), …, keep = FALSE, na_matched = &quot;na&quot;) Join matching values from y to x.…"/>
          <p:cNvSpPr txBox="1"/>
          <p:nvPr/>
        </p:nvSpPr>
        <p:spPr>
          <a:xfrm>
            <a:off x="7696407" y="4377279"/>
            <a:ext cx="2586108" cy="3086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left_join(</a:t>
            </a:r>
            <a:r>
              <a:t>x, y, by = NULL, copy = FALSE,  suffix = c(".x", ".y"), …, keep = FALSE, na_matched = "na"</a:t>
            </a:r>
            <a:r>
              <a:rPr>
                <a:latin typeface="Source Sans Pro Bold"/>
                <a:ea typeface="Source Sans Pro Bold"/>
                <a:cs typeface="Source Sans Pro Bold"/>
                <a:sym typeface="Source Sans Pro Bold"/>
              </a:rPr>
              <a:t>) </a:t>
            </a:r>
            <a:r>
              <a:t>Join matching values from y to x.</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right_join(</a:t>
            </a:r>
            <a:r>
              <a:t>x, y, by = NULL, copy = FALSE,  suffix = c(".x", ".y"), …, keep = FALSE, na_matches = "na"</a:t>
            </a:r>
            <a:r>
              <a:rPr>
                <a:latin typeface="Source Sans Pro Bold"/>
                <a:ea typeface="Source Sans Pro Bold"/>
                <a:cs typeface="Source Sans Pro Bold"/>
                <a:sym typeface="Source Sans Pro Bold"/>
              </a:rPr>
              <a:t>) </a:t>
            </a:r>
            <a:r>
              <a:t>Join matching values from x to y.</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inner_join(</a:t>
            </a:r>
            <a:r>
              <a:t>x, y, by = NULL, copy = FALSE,  suffix = c(".x", ".y"), …, keep = FALSE, na_matches = "na"</a:t>
            </a:r>
            <a:r>
              <a:rPr>
                <a:latin typeface="Source Sans Pro Bold"/>
                <a:ea typeface="Source Sans Pro Bold"/>
                <a:cs typeface="Source Sans Pro Bold"/>
                <a:sym typeface="Source Sans Pro Bold"/>
              </a:rPr>
              <a:t>) </a:t>
            </a:r>
            <a:r>
              <a:t>Join data. Retain only rows with matches.</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full_join(</a:t>
            </a:r>
            <a:r>
              <a:t>x, y, by = NULL, copy = FALSE,  suffix = c(".x", ".y"), …, keep = FALSE, na_matches = "na"</a:t>
            </a:r>
            <a:r>
              <a:rPr>
                <a:latin typeface="Source Sans Pro Bold"/>
                <a:ea typeface="Source Sans Pro Bold"/>
                <a:cs typeface="Source Sans Pro Bold"/>
                <a:sym typeface="Source Sans Pro Bold"/>
              </a:rPr>
              <a:t>) </a:t>
            </a:r>
            <a:r>
              <a:t>Join data. Retain all values, all rows.</a:t>
            </a:r>
          </a:p>
        </p:txBody>
      </p:sp>
      <p:sp>
        <p:nvSpPr>
          <p:cNvPr id="319" name="Use by = c(&quot;col1&quot;, &quot;col2&quot;, …)  to specify one or more common columns to match on.…"/>
          <p:cNvSpPr txBox="1"/>
          <p:nvPr/>
        </p:nvSpPr>
        <p:spPr>
          <a:xfrm>
            <a:off x="7937707" y="7878905"/>
            <a:ext cx="2321241" cy="242917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t>Use </a:t>
            </a:r>
            <a:r>
              <a:rPr>
                <a:latin typeface="Source Sans Pro Bold"/>
                <a:ea typeface="Source Sans Pro Bold"/>
                <a:cs typeface="Source Sans Pro Bold"/>
                <a:sym typeface="Source Sans Pro Bold"/>
              </a:rPr>
              <a:t>by = c("col1", "col2", …)</a:t>
            </a:r>
            <a:r>
              <a:t>  to specify one or more common columns to match on.</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left_join(x, y, by = "A")</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t>Use a named vector,  </a:t>
            </a:r>
            <a:r>
              <a:rPr>
                <a:latin typeface="Source Sans Pro Bold"/>
                <a:ea typeface="Source Sans Pro Bold"/>
                <a:cs typeface="Source Sans Pro Bold"/>
                <a:sym typeface="Source Sans Pro Bold"/>
              </a:rPr>
              <a:t>by = c("col1" = "col2")</a:t>
            </a:r>
            <a:r>
              <a:t>, to match on columns that have different names in each table.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left_join(x, y, by = c("C" = "D"))</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t>Use </a:t>
            </a:r>
            <a:r>
              <a:rPr>
                <a:latin typeface="Source Sans Pro Bold"/>
                <a:ea typeface="Source Sans Pro Bold"/>
                <a:cs typeface="Source Sans Pro Bold"/>
                <a:sym typeface="Source Sans Pro Bold"/>
              </a:rPr>
              <a:t>suffix</a:t>
            </a:r>
            <a:r>
              <a:t> to specify the suffix to give to unmatched columns that have the same name in both tables.</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left_join(x, y, by = c("C" = "D"), </a:t>
            </a:r>
            <a:br/>
            <a:r>
              <a:t>suffix = c("1", "2"))</a:t>
            </a:r>
          </a:p>
        </p:txBody>
      </p:sp>
      <p:sp>
        <p:nvSpPr>
          <p:cNvPr id="320" name="Line"/>
          <p:cNvSpPr/>
          <p:nvPr/>
        </p:nvSpPr>
        <p:spPr>
          <a:xfrm>
            <a:off x="7120848" y="3260989"/>
            <a:ext cx="6531437"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21" name="Line"/>
          <p:cNvSpPr/>
          <p:nvPr/>
        </p:nvSpPr>
        <p:spPr>
          <a:xfrm>
            <a:off x="7120848" y="7512536"/>
            <a:ext cx="3113484"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22" name="Use a &quot;Filtering Join&quot; to filter one table against the rows of another."/>
          <p:cNvSpPr txBox="1"/>
          <p:nvPr/>
        </p:nvSpPr>
        <p:spPr>
          <a:xfrm>
            <a:off x="10520144" y="3527689"/>
            <a:ext cx="3119351" cy="3647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t>Use a "</a:t>
            </a:r>
            <a:r>
              <a:rPr>
                <a:latin typeface="Source Sans Pro Bold"/>
                <a:ea typeface="Source Sans Pro Bold"/>
                <a:cs typeface="Source Sans Pro Bold"/>
                <a:sym typeface="Source Sans Pro Bold"/>
              </a:rPr>
              <a:t>Filtering Join</a:t>
            </a:r>
            <a:r>
              <a:t>" to filter one table against the rows of another. </a:t>
            </a:r>
          </a:p>
        </p:txBody>
      </p:sp>
      <p:sp>
        <p:nvSpPr>
          <p:cNvPr id="323" name="semi_join(x, y, by = NULL, copy = FALSE, …, na_matches = &quot;na&quot;) Return rows of x that have a match in y.  Use to see what will be included in a join.…"/>
          <p:cNvSpPr txBox="1"/>
          <p:nvPr/>
        </p:nvSpPr>
        <p:spPr>
          <a:xfrm>
            <a:off x="11000926" y="4615859"/>
            <a:ext cx="2596898" cy="140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semi_join(</a:t>
            </a:r>
            <a:r>
              <a:t>x, y, by = NULL, copy = FALSE, …, na_matches = "na"</a:t>
            </a:r>
            <a:r>
              <a:rPr>
                <a:latin typeface="Source Sans Pro Bold"/>
                <a:ea typeface="Source Sans Pro Bold"/>
                <a:cs typeface="Source Sans Pro Bold"/>
                <a:sym typeface="Source Sans Pro Bold"/>
              </a:rPr>
              <a:t>) </a:t>
            </a:r>
            <a:r>
              <a:t>Return rows of x that have a match in y.  Use to see what will be included in a join.</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anti_join(</a:t>
            </a:r>
            <a:r>
              <a:t>x, y, by = NULL, copy = FALSE, …, na_matches = "na"</a:t>
            </a:r>
            <a:r>
              <a:rPr>
                <a:latin typeface="Source Sans Pro Bold"/>
                <a:ea typeface="Source Sans Pro Bold"/>
                <a:cs typeface="Source Sans Pro Bold"/>
                <a:sym typeface="Source Sans Pro Bold"/>
              </a:rPr>
              <a:t>) </a:t>
            </a:r>
            <a:r>
              <a:t>Return rows of x that do not have a match in y. Use to see what will not be included in a join.</a:t>
            </a:r>
          </a:p>
        </p:txBody>
      </p:sp>
      <p:sp>
        <p:nvSpPr>
          <p:cNvPr id="324" name="Line"/>
          <p:cNvSpPr/>
          <p:nvPr/>
        </p:nvSpPr>
        <p:spPr>
          <a:xfrm>
            <a:off x="3723800" y="1183717"/>
            <a:ext cx="3094985"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25" name="Line"/>
          <p:cNvSpPr/>
          <p:nvPr/>
        </p:nvSpPr>
        <p:spPr>
          <a:xfrm>
            <a:off x="10529124" y="1183717"/>
            <a:ext cx="1031490"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26" name="Line"/>
          <p:cNvSpPr/>
          <p:nvPr/>
        </p:nvSpPr>
        <p:spPr>
          <a:xfrm>
            <a:off x="332978" y="1183717"/>
            <a:ext cx="3082285"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27" name="Line"/>
          <p:cNvSpPr/>
          <p:nvPr/>
        </p:nvSpPr>
        <p:spPr>
          <a:xfrm>
            <a:off x="332978" y="2689243"/>
            <a:ext cx="3082285"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28" name="Line"/>
          <p:cNvSpPr/>
          <p:nvPr/>
        </p:nvSpPr>
        <p:spPr>
          <a:xfrm>
            <a:off x="3723800" y="2689243"/>
            <a:ext cx="3082285"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grpSp>
        <p:nvGrpSpPr>
          <p:cNvPr id="332" name="Group"/>
          <p:cNvGrpSpPr/>
          <p:nvPr/>
        </p:nvGrpSpPr>
        <p:grpSpPr>
          <a:xfrm>
            <a:off x="3694649" y="8504256"/>
            <a:ext cx="6234236" cy="6145689"/>
            <a:chOff x="25400" y="25400"/>
            <a:chExt cx="6234235" cy="6145687"/>
          </a:xfrm>
        </p:grpSpPr>
        <p:sp>
          <p:nvSpPr>
            <p:cNvPr id="329" name="Line"/>
            <p:cNvSpPr/>
            <p:nvPr/>
          </p:nvSpPr>
          <p:spPr>
            <a:xfrm>
              <a:off x="396422" y="254000"/>
              <a:ext cx="111558" cy="0"/>
            </a:xfrm>
            <a:prstGeom prst="line">
              <a:avLst/>
            </a:prstGeom>
            <a:noFill/>
            <a:ln w="9525" cap="flat">
              <a:solidFill>
                <a:srgbClr val="53585F"/>
              </a:solidFill>
              <a:prstDash val="solid"/>
              <a:miter lim="400000"/>
              <a:tailEnd type="triangle" w="med" len="med"/>
            </a:ln>
            <a:effectLst/>
          </p:spPr>
          <p:txBody>
            <a:bodyPr wrap="square" lIns="54570" tIns="54570" rIns="54570" bIns="54570" numCol="1" anchor="ctr">
              <a:noAutofit/>
            </a:bodyPr>
            <a:lstStyle/>
            <a:p>
              <a:pPr algn="ctr">
                <a:spcBef>
                  <a:spcPts val="0"/>
                </a:spcBef>
                <a:defRPr sz="2600">
                  <a:solidFill>
                    <a:srgbClr val="000000"/>
                  </a:solidFill>
                  <a:latin typeface="Source Sans Pro ExtraLight"/>
                  <a:ea typeface="Source Sans Pro ExtraLight"/>
                  <a:cs typeface="Source Sans Pro ExtraLight"/>
                  <a:sym typeface="Source Sans Pro ExtraLight"/>
                </a:defRPr>
              </a:pPr>
            </a:p>
          </p:txBody>
        </p:sp>
        <p:graphicFrame>
          <p:nvGraphicFramePr>
            <p:cNvPr id="330" name="Table"/>
            <p:cNvGraphicFramePr/>
            <p:nvPr/>
          </p:nvGraphicFramePr>
          <p:xfrm>
            <a:off x="25400" y="25400"/>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700"/>
                        </a:pP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FFFFF"/>
                      </a:solidFill>
                    </a:tcPr>
                  </a:tc>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algn="ctr" defTabSz="914400">
                          <a:spcBef>
                            <a:spcPts val="0"/>
                          </a:spcBef>
                          <a:defRPr sz="1800"/>
                        </a:pPr>
                        <a:r>
                          <a:rPr sz="700">
                            <a:solidFill>
                              <a:srgbClr val="DEA037"/>
                            </a:solidFill>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olidFill>
                              <a:srgbClr val="DEA037"/>
                            </a:solidFill>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olidFill>
                              <a:srgbClr val="DEA037"/>
                            </a:solidFill>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ctr" defTabSz="914400">
                          <a:spcBef>
                            <a:spcPts val="0"/>
                          </a:spcBef>
                          <a:defRPr sz="1800"/>
                        </a:pPr>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31" name="Table"/>
            <p:cNvGraphicFramePr/>
            <p:nvPr/>
          </p:nvGraphicFramePr>
          <p:xfrm>
            <a:off x="529752" y="31927"/>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pSp>
      <p:graphicFrame>
        <p:nvGraphicFramePr>
          <p:cNvPr id="333" name="Table"/>
          <p:cNvGraphicFramePr/>
          <p:nvPr/>
        </p:nvGraphicFramePr>
        <p:xfrm>
          <a:off x="4199001" y="9209785"/>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sym typeface="Source Sans Pro Bold"/>
                        </a:defRPr>
                      </a:pP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FFFFF"/>
                    </a:solidFill>
                  </a:tcPr>
                </a:tc>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olidFill>
                            <a:srgbClr val="DEA037"/>
                          </a:solidFill>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olidFill>
                            <a:srgbClr val="DEA037"/>
                          </a:solidFill>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olidFill>
                            <a:srgbClr val="DEA037"/>
                          </a:solidFill>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34" name="Table"/>
          <p:cNvGraphicFramePr/>
          <p:nvPr/>
        </p:nvGraphicFramePr>
        <p:xfrm>
          <a:off x="3747639" y="9190912"/>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sp>
        <p:nvSpPr>
          <p:cNvPr id="335" name="Line"/>
          <p:cNvSpPr/>
          <p:nvPr/>
        </p:nvSpPr>
        <p:spPr>
          <a:xfrm>
            <a:off x="4115833" y="9412985"/>
            <a:ext cx="111558" cy="1"/>
          </a:xfrm>
          <a:prstGeom prst="line">
            <a:avLst/>
          </a:prstGeom>
          <a:ln>
            <a:solidFill>
              <a:srgbClr val="53585F"/>
            </a:solidFill>
            <a:miter lim="400000"/>
            <a:tailEnd type="triangle"/>
          </a:ln>
        </p:spPr>
        <p:txBody>
          <a:bodyPr lIns="54570" tIns="54570" rIns="54570" bIns="54570" anchor="ctr"/>
          <a:lstStyle/>
          <a:p>
            <a:pPr algn="ctr">
              <a:spcBef>
                <a:spcPts val="0"/>
              </a:spcBef>
              <a:defRPr sz="2600">
                <a:solidFill>
                  <a:srgbClr val="000000"/>
                </a:solidFill>
                <a:latin typeface="Source Sans Pro ExtraLight"/>
                <a:ea typeface="Source Sans Pro ExtraLight"/>
                <a:cs typeface="Source Sans Pro ExtraLight"/>
                <a:sym typeface="Source Sans Pro ExtraLight"/>
              </a:defRPr>
            </a:pPr>
          </a:p>
        </p:txBody>
      </p:sp>
      <p:grpSp>
        <p:nvGrpSpPr>
          <p:cNvPr id="344" name="Group"/>
          <p:cNvGrpSpPr/>
          <p:nvPr/>
        </p:nvGrpSpPr>
        <p:grpSpPr>
          <a:xfrm>
            <a:off x="7165748" y="1390378"/>
            <a:ext cx="7433454" cy="6353300"/>
            <a:chOff x="19050" y="0"/>
            <a:chExt cx="7433453" cy="6353298"/>
          </a:xfrm>
        </p:grpSpPr>
        <p:sp>
          <p:nvSpPr>
            <p:cNvPr id="336" name="x"/>
            <p:cNvSpPr txBox="1"/>
            <p:nvPr/>
          </p:nvSpPr>
          <p:spPr>
            <a:xfrm>
              <a:off x="19050" y="0"/>
              <a:ext cx="127000"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latin typeface="+mn-lt"/>
                  <a:ea typeface="+mn-ea"/>
                  <a:cs typeface="+mn-cs"/>
                  <a:sym typeface="Source Sans Pro Regular"/>
                </a:defRPr>
              </a:lvl1pPr>
            </a:lstStyle>
            <a:p>
              <a:pPr/>
              <a:r>
                <a:t>x</a:t>
              </a:r>
            </a:p>
          </p:txBody>
        </p:sp>
        <p:sp>
          <p:nvSpPr>
            <p:cNvPr id="337" name="y"/>
            <p:cNvSpPr txBox="1"/>
            <p:nvPr/>
          </p:nvSpPr>
          <p:spPr>
            <a:xfrm>
              <a:off x="715977"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latin typeface="+mn-lt"/>
                  <a:ea typeface="+mn-ea"/>
                  <a:cs typeface="+mn-cs"/>
                  <a:sym typeface="Source Sans Pro Regular"/>
                </a:defRPr>
              </a:lvl1pPr>
            </a:lstStyle>
            <a:p>
              <a:pPr/>
              <a:r>
                <a:t>y</a:t>
              </a:r>
            </a:p>
          </p:txBody>
        </p:sp>
        <p:graphicFrame>
          <p:nvGraphicFramePr>
            <p:cNvPr id="338" name="Table"/>
            <p:cNvGraphicFramePr/>
            <p:nvPr/>
          </p:nvGraphicFramePr>
          <p:xfrm>
            <a:off x="25400" y="214138"/>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39" name="Table"/>
            <p:cNvGraphicFramePr/>
            <p:nvPr/>
          </p:nvGraphicFramePr>
          <p:xfrm>
            <a:off x="716475" y="214138"/>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E</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F</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G</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sp>
          <p:nvSpPr>
            <p:cNvPr id="340" name="+"/>
            <p:cNvSpPr txBox="1"/>
            <p:nvPr/>
          </p:nvSpPr>
          <p:spPr>
            <a:xfrm>
              <a:off x="453742" y="245887"/>
              <a:ext cx="173635"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defRPr>
              </a:lvl1pPr>
            </a:lstStyle>
            <a:p>
              <a:pPr/>
              <a:r>
                <a:t>+</a:t>
              </a:r>
            </a:p>
          </p:txBody>
        </p:sp>
        <p:sp>
          <p:nvSpPr>
            <p:cNvPr id="341" name="="/>
            <p:cNvSpPr txBox="1"/>
            <p:nvPr/>
          </p:nvSpPr>
          <p:spPr>
            <a:xfrm>
              <a:off x="1144065" y="245887"/>
              <a:ext cx="173636"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defRPr>
              </a:lvl1pPr>
            </a:lstStyle>
            <a:p>
              <a:pPr/>
              <a:r>
                <a:t>=</a:t>
              </a:r>
            </a:p>
          </p:txBody>
        </p:sp>
        <p:graphicFrame>
          <p:nvGraphicFramePr>
            <p:cNvPr id="342" name="Table"/>
            <p:cNvGraphicFramePr/>
            <p:nvPr/>
          </p:nvGraphicFramePr>
          <p:xfrm>
            <a:off x="1389782" y="214138"/>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43" name="Table"/>
            <p:cNvGraphicFramePr/>
            <p:nvPr/>
          </p:nvGraphicFramePr>
          <p:xfrm>
            <a:off x="1722620" y="214138"/>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E</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F</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G</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pSp>
      <p:graphicFrame>
        <p:nvGraphicFramePr>
          <p:cNvPr id="345" name="Table"/>
          <p:cNvGraphicFramePr/>
          <p:nvPr/>
        </p:nvGraphicFramePr>
        <p:xfrm>
          <a:off x="7140688" y="4415224"/>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600">
                          <a:sym typeface="Source Sans Pro Regular"/>
                        </a:rPr>
                        <a:t>NA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r>
            </a:tbl>
          </a:graphicData>
        </a:graphic>
      </p:graphicFrame>
      <p:graphicFrame>
        <p:nvGraphicFramePr>
          <p:cNvPr id="346" name="Table"/>
          <p:cNvGraphicFramePr/>
          <p:nvPr/>
        </p:nvGraphicFramePr>
        <p:xfrm>
          <a:off x="7140688" y="5177646"/>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defRPr sz="700">
                          <a:sym typeface="Source Sans Pro Regular"/>
                        </a:defRPr>
                      </a:pPr>
                      <a:r>
                        <a:rPr sz="600"/>
                        <a:t>N</a:t>
                      </a:r>
                      <a: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no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aphicFrame>
        <p:nvGraphicFramePr>
          <p:cNvPr id="347" name="Table"/>
          <p:cNvGraphicFramePr/>
          <p:nvPr/>
        </p:nvGraphicFramePr>
        <p:xfrm>
          <a:off x="7140688" y="5930714"/>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aphicFrame>
        <p:nvGraphicFramePr>
          <p:cNvPr id="348" name="Table"/>
          <p:cNvGraphicFramePr/>
          <p:nvPr/>
        </p:nvGraphicFramePr>
        <p:xfrm>
          <a:off x="7140688" y="6692620"/>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600">
                          <a:sym typeface="Source Sans Pro Regular"/>
                        </a:rPr>
                        <a:t>NA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r>
              <a:tr h="114300">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600">
                          <a:sym typeface="Source Sans Pro Regular"/>
                        </a:rPr>
                        <a:t>NA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aphicFrame>
        <p:nvGraphicFramePr>
          <p:cNvPr id="349" name="Table"/>
          <p:cNvGraphicFramePr/>
          <p:nvPr/>
        </p:nvGraphicFramePr>
        <p:xfrm>
          <a:off x="7140688" y="7913049"/>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39700"/>
                <a:gridCol w="114300"/>
                <a:gridCol w="1397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B.x</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B.y</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600">
                          <a:sym typeface="Source Sans Pro Regular"/>
                        </a:rPr>
                        <a:t>NA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600">
                          <a:sym typeface="Source Sans Pro Regular"/>
                        </a:rPr>
                        <a:t>NA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r>
            </a:tbl>
          </a:graphicData>
        </a:graphic>
      </p:graphicFrame>
      <p:graphicFrame>
        <p:nvGraphicFramePr>
          <p:cNvPr id="350" name="Table"/>
          <p:cNvGraphicFramePr/>
          <p:nvPr/>
        </p:nvGraphicFramePr>
        <p:xfrm>
          <a:off x="7140688" y="8663390"/>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39700"/>
                <a:gridCol w="139700"/>
                <a:gridCol w="114300"/>
                <a:gridCol w="139700"/>
                <a:gridCol w="139700"/>
              </a:tblGrid>
              <a:tr h="114300">
                <a:tc>
                  <a:txBody>
                    <a:bodyPr/>
                    <a:lstStyle/>
                    <a:p>
                      <a:pPr defTabSz="914400">
                        <a:defRPr b="0">
                          <a:solidFill>
                            <a:srgbClr val="000000"/>
                          </a:solidFill>
                        </a:defRPr>
                      </a:pPr>
                      <a:r>
                        <a:rPr sz="700">
                          <a:solidFill>
                            <a:srgbClr val="FFFFFF"/>
                          </a:solidFill>
                          <a:sym typeface="Source Sans Pro Bold"/>
                        </a:rPr>
                        <a:t>A.x</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B.x</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A.y</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defTabSz="914400">
                        <a:defRPr b="0">
                          <a:solidFill>
                            <a:srgbClr val="000000"/>
                          </a:solidFill>
                        </a:defRPr>
                      </a:pPr>
                      <a:r>
                        <a:rPr sz="700">
                          <a:solidFill>
                            <a:srgbClr val="FFFFFF"/>
                          </a:solidFill>
                          <a:sym typeface="Source Sans Pro Bold"/>
                        </a:rPr>
                        <a:t>B.y</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aphicFrame>
        <p:nvGraphicFramePr>
          <p:cNvPr id="351" name="Table"/>
          <p:cNvGraphicFramePr/>
          <p:nvPr/>
        </p:nvGraphicFramePr>
        <p:xfrm>
          <a:off x="7140688" y="9453242"/>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39700"/>
                <a:gridCol w="139700"/>
                <a:gridCol w="114300"/>
                <a:gridCol w="139700"/>
                <a:gridCol w="139700"/>
              </a:tblGrid>
              <a:tr h="114300">
                <a:tc>
                  <a:txBody>
                    <a:bodyPr/>
                    <a:lstStyle/>
                    <a:p>
                      <a:pPr defTabSz="914400">
                        <a:defRPr b="0">
                          <a:solidFill>
                            <a:srgbClr val="000000"/>
                          </a:solidFill>
                        </a:defRPr>
                      </a:pPr>
                      <a:r>
                        <a:rPr sz="700">
                          <a:solidFill>
                            <a:srgbClr val="FFFFFF"/>
                          </a:solidFill>
                          <a:sym typeface="Source Sans Pro Bold"/>
                        </a:rPr>
                        <a:t>A1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A2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defTabSz="914400">
                        <a:defRPr b="0">
                          <a:solidFill>
                            <a:srgbClr val="000000"/>
                          </a:solidFill>
                        </a:defRPr>
                      </a:pPr>
                      <a:r>
                        <a:rPr sz="700">
                          <a:solidFill>
                            <a:srgbClr val="FFFFFF"/>
                          </a:solidFill>
                          <a:sym typeface="Source Sans Pro Bold"/>
                        </a:rPr>
                        <a:t>B2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pSp>
        <p:nvGrpSpPr>
          <p:cNvPr id="359" name="Group"/>
          <p:cNvGrpSpPr/>
          <p:nvPr/>
        </p:nvGrpSpPr>
        <p:grpSpPr>
          <a:xfrm>
            <a:off x="10583037" y="1575568"/>
            <a:ext cx="1649764" cy="1952853"/>
            <a:chOff x="0" y="0"/>
            <a:chExt cx="1649762" cy="1952851"/>
          </a:xfrm>
        </p:grpSpPr>
        <p:sp>
          <p:nvSpPr>
            <p:cNvPr id="352" name="x"/>
            <p:cNvSpPr/>
            <p:nvPr/>
          </p:nvSpPr>
          <p:spPr>
            <a:xfrm>
              <a:off x="376608" y="292655"/>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latin typeface="+mn-lt"/>
                  <a:ea typeface="+mn-ea"/>
                  <a:cs typeface="+mn-cs"/>
                  <a:sym typeface="Source Sans Pro Regular"/>
                </a:defRPr>
              </a:lvl1pPr>
            </a:lstStyle>
            <a:p>
              <a:pPr/>
              <a:r>
                <a:t>x</a:t>
              </a:r>
            </a:p>
          </p:txBody>
        </p:sp>
        <p:sp>
          <p:nvSpPr>
            <p:cNvPr id="353" name="y"/>
            <p:cNvSpPr/>
            <p:nvPr/>
          </p:nvSpPr>
          <p:spPr>
            <a:xfrm>
              <a:off x="379762" y="68285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latin typeface="+mn-lt"/>
                  <a:ea typeface="+mn-ea"/>
                  <a:cs typeface="+mn-cs"/>
                  <a:sym typeface="Source Sans Pro Regular"/>
                </a:defRPr>
              </a:lvl1pPr>
            </a:lstStyle>
            <a:p>
              <a:pPr/>
              <a:r>
                <a:t>y</a:t>
              </a:r>
            </a:p>
          </p:txBody>
        </p:sp>
        <p:graphicFrame>
          <p:nvGraphicFramePr>
            <p:cNvPr id="354" name="Table"/>
            <p:cNvGraphicFramePr/>
            <p:nvPr/>
          </p:nvGraphicFramePr>
          <p:xfrm>
            <a:off x="514474" y="0"/>
            <a:ext cx="393701" cy="39370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55" name="Table"/>
            <p:cNvGraphicFramePr/>
            <p:nvPr/>
          </p:nvGraphicFramePr>
          <p:xfrm>
            <a:off x="518631" y="380991"/>
            <a:ext cx="393701" cy="3937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algn="ctr" defTabSz="914400">
                          <a:spcBef>
                            <a:spcPts val="0"/>
                          </a:spcBef>
                          <a:defRPr sz="1800"/>
                        </a:pPr>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4</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sp>
          <p:nvSpPr>
            <p:cNvPr id="356" name="+"/>
            <p:cNvSpPr/>
            <p:nvPr/>
          </p:nvSpPr>
          <p:spPr>
            <a:xfrm>
              <a:off x="56166" y="65335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defRPr>
              </a:lvl1pPr>
            </a:lstStyle>
            <a:p>
              <a:pPr/>
              <a:r>
                <a:t>+</a:t>
              </a:r>
            </a:p>
          </p:txBody>
        </p:sp>
        <p:sp>
          <p:nvSpPr>
            <p:cNvPr id="357" name="Line"/>
            <p:cNvSpPr/>
            <p:nvPr/>
          </p:nvSpPr>
          <p:spPr>
            <a:xfrm>
              <a:off x="0" y="813951"/>
              <a:ext cx="880218" cy="1"/>
            </a:xfrm>
            <a:prstGeom prst="line">
              <a:avLst/>
            </a:prstGeom>
            <a:noFill/>
            <a:ln w="25400" cap="flat">
              <a:solidFill>
                <a:srgbClr val="A7AAA9"/>
              </a:solidFill>
              <a:prstDash val="solid"/>
              <a:miter lim="400000"/>
            </a:ln>
            <a:effectLst/>
          </p:spPr>
          <p:txBody>
            <a:bodyPr wrap="square" lIns="54570" tIns="54570" rIns="54570" bIns="54570" numCol="1" anchor="ctr">
              <a:noAutofit/>
            </a:bodyPr>
            <a:lstStyle/>
            <a:p>
              <a:pPr>
                <a:lnSpc>
                  <a:spcPct val="80000"/>
                </a:lnSpc>
                <a:spcBef>
                  <a:spcPts val="600"/>
                </a:spcBef>
                <a:defRPr>
                  <a:solidFill>
                    <a:srgbClr val="000000"/>
                  </a:solidFill>
                  <a:latin typeface="+mn-lt"/>
                  <a:ea typeface="+mn-ea"/>
                  <a:cs typeface="+mn-cs"/>
                  <a:sym typeface="Source Sans Pro Regular"/>
                </a:defRPr>
              </a:pPr>
            </a:p>
          </p:txBody>
        </p:sp>
        <p:graphicFrame>
          <p:nvGraphicFramePr>
            <p:cNvPr id="358" name="Table"/>
            <p:cNvGraphicFramePr/>
            <p:nvPr/>
          </p:nvGraphicFramePr>
          <p:xfrm>
            <a:off x="378931" y="884129"/>
            <a:ext cx="533401" cy="6223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39700"/>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DF</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algn="ctr" defTabSz="914400">
                          <a:spcBef>
                            <a:spcPts val="0"/>
                          </a:spcBef>
                          <a:defRPr sz="1800"/>
                        </a:pPr>
                        <a:r>
                          <a:rPr sz="700">
                            <a:sym typeface="Source Sans Pro Regular"/>
                          </a:rPr>
                          <a:t>x</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x</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y</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y</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4</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pSp>
      <p:sp>
        <p:nvSpPr>
          <p:cNvPr id="360" name="Use setequal() to test whether two data sets contain the exact same rows (in any order)."/>
          <p:cNvSpPr txBox="1"/>
          <p:nvPr/>
        </p:nvSpPr>
        <p:spPr>
          <a:xfrm>
            <a:off x="10520144" y="9502316"/>
            <a:ext cx="3073859"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t>Use </a:t>
            </a:r>
            <a:r>
              <a:rPr>
                <a:latin typeface="Source Sans Pro Bold"/>
                <a:ea typeface="Source Sans Pro Bold"/>
                <a:cs typeface="Source Sans Pro Bold"/>
                <a:sym typeface="Source Sans Pro Bold"/>
              </a:rPr>
              <a:t>setequal()</a:t>
            </a:r>
            <a:r>
              <a:t> to test whether two data sets contain the exact same rows (in any order). </a:t>
            </a:r>
          </a:p>
        </p:txBody>
      </p:sp>
      <p:sp>
        <p:nvSpPr>
          <p:cNvPr id="361" name="intersect(x, y, …)…"/>
          <p:cNvSpPr txBox="1"/>
          <p:nvPr/>
        </p:nvSpPr>
        <p:spPr>
          <a:xfrm>
            <a:off x="11033359" y="7802705"/>
            <a:ext cx="2529336" cy="1562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t>intersect(x, y, …)</a:t>
            </a:r>
          </a:p>
          <a:p>
            <a:pPr>
              <a:lnSpc>
                <a:spcPct val="80000"/>
              </a:lnSpc>
              <a:spcBef>
                <a:spcPts val="0"/>
              </a:spcBef>
              <a:defRPr>
                <a:solidFill>
                  <a:srgbClr val="000000"/>
                </a:solidFill>
                <a:latin typeface="+mn-lt"/>
                <a:ea typeface="+mn-ea"/>
                <a:cs typeface="+mn-cs"/>
                <a:sym typeface="Source Sans Pro Regular"/>
              </a:defRPr>
            </a:pPr>
            <a:r>
              <a:t>Rows that appear in both x and y.</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defRPr>
            </a:pPr>
            <a:r>
              <a:t>setdiff(x, y, …)</a:t>
            </a:r>
          </a:p>
          <a:p>
            <a:pPr>
              <a:lnSpc>
                <a:spcPct val="80000"/>
              </a:lnSpc>
              <a:spcBef>
                <a:spcPts val="0"/>
              </a:spcBef>
              <a:defRPr>
                <a:solidFill>
                  <a:srgbClr val="000000"/>
                </a:solidFill>
                <a:latin typeface="+mn-lt"/>
                <a:ea typeface="+mn-ea"/>
                <a:cs typeface="+mn-cs"/>
                <a:sym typeface="Source Sans Pro Regular"/>
              </a:defRPr>
            </a:pPr>
            <a:r>
              <a:t>Rows that appear in x but not y.</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defRPr>
            </a:pPr>
            <a:r>
              <a:t>union(x, y, …)</a:t>
            </a:r>
          </a:p>
          <a:p>
            <a:pPr>
              <a:lnSpc>
                <a:spcPct val="80000"/>
              </a:lnSpc>
              <a:spcBef>
                <a:spcPts val="0"/>
              </a:spcBef>
              <a:defRPr>
                <a:solidFill>
                  <a:srgbClr val="000000"/>
                </a:solidFill>
                <a:latin typeface="+mn-lt"/>
                <a:ea typeface="+mn-ea"/>
                <a:cs typeface="+mn-cs"/>
                <a:sym typeface="Source Sans Pro Regular"/>
              </a:defRPr>
            </a:pPr>
            <a:r>
              <a:t>Rows that appear in x or y. </a:t>
            </a:r>
            <a:br/>
            <a:r>
              <a:t>(Duplicates removed). </a:t>
            </a:r>
            <a:r>
              <a:rPr>
                <a:latin typeface="Source Sans Pro Bold"/>
                <a:ea typeface="Source Sans Pro Bold"/>
                <a:cs typeface="Source Sans Pro Bold"/>
                <a:sym typeface="Source Sans Pro Bold"/>
              </a:rPr>
              <a:t>union_all()</a:t>
            </a:r>
            <a:r>
              <a:t> retains duplicates.</a:t>
            </a:r>
          </a:p>
        </p:txBody>
      </p:sp>
      <p:graphicFrame>
        <p:nvGraphicFramePr>
          <p:cNvPr id="362" name="Table"/>
          <p:cNvGraphicFramePr/>
          <p:nvPr/>
        </p:nvGraphicFramePr>
        <p:xfrm>
          <a:off x="10541921" y="7848274"/>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63" name="Table"/>
          <p:cNvGraphicFramePr/>
          <p:nvPr/>
        </p:nvGraphicFramePr>
        <p:xfrm>
          <a:off x="10541921" y="8788582"/>
          <a:ext cx="5729884" cy="613916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4</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aphicFrame>
        <p:nvGraphicFramePr>
          <p:cNvPr id="364" name="Table"/>
          <p:cNvGraphicFramePr/>
          <p:nvPr/>
        </p:nvGraphicFramePr>
        <p:xfrm>
          <a:off x="10541921" y="8327549"/>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pic>
        <p:nvPicPr>
          <p:cNvPr id="365" name="Image" descr="Image"/>
          <p:cNvPicPr>
            <a:picLocks noChangeAspect="1"/>
          </p:cNvPicPr>
          <p:nvPr/>
        </p:nvPicPr>
        <p:blipFill>
          <a:blip r:embed="rId8">
            <a:extLst/>
          </a:blip>
          <a:stretch>
            <a:fillRect/>
          </a:stretch>
        </p:blipFill>
        <p:spPr>
          <a:xfrm>
            <a:off x="13220194" y="7819454"/>
            <a:ext cx="374546" cy="239293"/>
          </a:xfrm>
          <a:prstGeom prst="rect">
            <a:avLst/>
          </a:prstGeom>
          <a:ln w="12700">
            <a:miter lim="400000"/>
          </a:ln>
        </p:spPr>
      </p:pic>
      <p:pic>
        <p:nvPicPr>
          <p:cNvPr id="366" name="Image" descr="Image"/>
          <p:cNvPicPr>
            <a:picLocks noChangeAspect="1"/>
          </p:cNvPicPr>
          <p:nvPr/>
        </p:nvPicPr>
        <p:blipFill>
          <a:blip r:embed="rId9">
            <a:extLst/>
          </a:blip>
          <a:stretch>
            <a:fillRect/>
          </a:stretch>
        </p:blipFill>
        <p:spPr>
          <a:xfrm>
            <a:off x="13220194" y="8261889"/>
            <a:ext cx="374546" cy="239293"/>
          </a:xfrm>
          <a:prstGeom prst="rect">
            <a:avLst/>
          </a:prstGeom>
          <a:ln w="12700">
            <a:miter lim="400000"/>
          </a:ln>
        </p:spPr>
      </p:pic>
      <p:pic>
        <p:nvPicPr>
          <p:cNvPr id="367" name="Image" descr="Image"/>
          <p:cNvPicPr>
            <a:picLocks noChangeAspect="1"/>
          </p:cNvPicPr>
          <p:nvPr/>
        </p:nvPicPr>
        <p:blipFill>
          <a:blip r:embed="rId10">
            <a:extLst/>
          </a:blip>
          <a:stretch>
            <a:fillRect/>
          </a:stretch>
        </p:blipFill>
        <p:spPr>
          <a:xfrm>
            <a:off x="13220194" y="8730592"/>
            <a:ext cx="374546" cy="239293"/>
          </a:xfrm>
          <a:prstGeom prst="rect">
            <a:avLst/>
          </a:prstGeom>
          <a:ln w="12700">
            <a:miter lim="400000"/>
          </a:ln>
        </p:spPr>
      </p:pic>
      <p:grpSp>
        <p:nvGrpSpPr>
          <p:cNvPr id="374" name="Group"/>
          <p:cNvGrpSpPr/>
          <p:nvPr/>
        </p:nvGrpSpPr>
        <p:grpSpPr>
          <a:xfrm>
            <a:off x="10854128" y="3847436"/>
            <a:ext cx="6427309" cy="6353299"/>
            <a:chOff x="19050" y="0"/>
            <a:chExt cx="6427308" cy="6353298"/>
          </a:xfrm>
        </p:grpSpPr>
        <p:sp>
          <p:nvSpPr>
            <p:cNvPr id="368" name="x"/>
            <p:cNvSpPr txBox="1"/>
            <p:nvPr/>
          </p:nvSpPr>
          <p:spPr>
            <a:xfrm>
              <a:off x="19050" y="0"/>
              <a:ext cx="127000"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latin typeface="+mn-lt"/>
                  <a:ea typeface="+mn-ea"/>
                  <a:cs typeface="+mn-cs"/>
                  <a:sym typeface="Source Sans Pro Regular"/>
                </a:defRPr>
              </a:lvl1pPr>
            </a:lstStyle>
            <a:p>
              <a:pPr/>
              <a:r>
                <a:t>x</a:t>
              </a:r>
            </a:p>
          </p:txBody>
        </p:sp>
        <p:sp>
          <p:nvSpPr>
            <p:cNvPr id="369" name="y"/>
            <p:cNvSpPr txBox="1"/>
            <p:nvPr/>
          </p:nvSpPr>
          <p:spPr>
            <a:xfrm>
              <a:off x="715977"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latin typeface="+mn-lt"/>
                  <a:ea typeface="+mn-ea"/>
                  <a:cs typeface="+mn-cs"/>
                  <a:sym typeface="Source Sans Pro Regular"/>
                </a:defRPr>
              </a:lvl1pPr>
            </a:lstStyle>
            <a:p>
              <a:pPr/>
              <a:r>
                <a:t>y</a:t>
              </a:r>
            </a:p>
          </p:txBody>
        </p:sp>
        <p:graphicFrame>
          <p:nvGraphicFramePr>
            <p:cNvPr id="370" name="Table"/>
            <p:cNvGraphicFramePr/>
            <p:nvPr/>
          </p:nvGraphicFramePr>
          <p:xfrm>
            <a:off x="25400" y="214138"/>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71" name="Table"/>
            <p:cNvGraphicFramePr/>
            <p:nvPr/>
          </p:nvGraphicFramePr>
          <p:xfrm>
            <a:off x="716475" y="214138"/>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sp>
          <p:nvSpPr>
            <p:cNvPr id="372" name="+"/>
            <p:cNvSpPr txBox="1"/>
            <p:nvPr/>
          </p:nvSpPr>
          <p:spPr>
            <a:xfrm>
              <a:off x="453742" y="245888"/>
              <a:ext cx="173635"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defRPr>
              </a:lvl1pPr>
            </a:lstStyle>
            <a:p>
              <a:pPr/>
              <a:r>
                <a:t>+</a:t>
              </a:r>
            </a:p>
          </p:txBody>
        </p:sp>
        <p:sp>
          <p:nvSpPr>
            <p:cNvPr id="373" name="="/>
            <p:cNvSpPr txBox="1"/>
            <p:nvPr/>
          </p:nvSpPr>
          <p:spPr>
            <a:xfrm>
              <a:off x="1144065" y="245888"/>
              <a:ext cx="173636"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defRPr>
              </a:lvl1pPr>
            </a:lstStyle>
            <a:p>
              <a:pPr/>
              <a:r>
                <a:t>=</a:t>
              </a:r>
            </a:p>
          </p:txBody>
        </p:sp>
      </p:grpSp>
      <p:graphicFrame>
        <p:nvGraphicFramePr>
          <p:cNvPr id="375" name="Table"/>
          <p:cNvGraphicFramePr/>
          <p:nvPr/>
        </p:nvGraphicFramePr>
        <p:xfrm>
          <a:off x="10541921" y="5417542"/>
          <a:ext cx="5729884" cy="613916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76" name="Table"/>
          <p:cNvGraphicFramePr/>
          <p:nvPr/>
        </p:nvGraphicFramePr>
        <p:xfrm>
          <a:off x="10541921" y="4650867"/>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sp>
        <p:nvSpPr>
          <p:cNvPr id="377" name="Line"/>
          <p:cNvSpPr/>
          <p:nvPr/>
        </p:nvSpPr>
        <p:spPr>
          <a:xfrm>
            <a:off x="7120848" y="1183717"/>
            <a:ext cx="3120384"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pic>
        <p:nvPicPr>
          <p:cNvPr id="378" name="Image" descr="Image"/>
          <p:cNvPicPr>
            <a:picLocks noChangeAspect="1"/>
          </p:cNvPicPr>
          <p:nvPr/>
        </p:nvPicPr>
        <p:blipFill>
          <a:blip r:embed="rId11">
            <a:extLst/>
          </a:blip>
          <a:stretch>
            <a:fillRect/>
          </a:stretch>
        </p:blipFill>
        <p:spPr>
          <a:xfrm>
            <a:off x="302323" y="10117481"/>
            <a:ext cx="1358901" cy="477471"/>
          </a:xfrm>
          <a:prstGeom prst="rect">
            <a:avLst/>
          </a:prstGeom>
          <a:ln w="12700">
            <a:miter lim="400000"/>
          </a:ln>
        </p:spPr>
      </p:pic>
      <p:sp>
        <p:nvSpPr>
          <p:cNvPr id="379" name="Use a &quot;Mutating Join&quot; to join one table to columns from another, matching values with the rows that they correspond to. Each join retains a different combination of values from the tables."/>
          <p:cNvSpPr txBox="1"/>
          <p:nvPr/>
        </p:nvSpPr>
        <p:spPr>
          <a:xfrm>
            <a:off x="7111868" y="3527689"/>
            <a:ext cx="3118744" cy="800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mn-lt"/>
                <a:ea typeface="+mn-ea"/>
                <a:cs typeface="+mn-cs"/>
                <a:sym typeface="Source Sans Pro Regular"/>
              </a:defRPr>
            </a:pPr>
            <a:r>
              <a:t>Use a "</a:t>
            </a:r>
            <a:r>
              <a:rPr>
                <a:latin typeface="Source Sans Pro Bold"/>
                <a:ea typeface="Source Sans Pro Bold"/>
                <a:cs typeface="Source Sans Pro Bold"/>
                <a:sym typeface="Source Sans Pro Bold"/>
              </a:rPr>
              <a:t>Mutating Join</a:t>
            </a:r>
            <a:r>
              <a:t>" to join one table to columns from another, matching values with the rows that they correspond to. Each join retains a different combination of values from the tables.</a:t>
            </a:r>
          </a:p>
        </p:txBody>
      </p:sp>
      <p:sp>
        <p:nvSpPr>
          <p:cNvPr id="380" name="RELATIONAL DATA"/>
          <p:cNvSpPr txBox="1"/>
          <p:nvPr/>
        </p:nvSpPr>
        <p:spPr>
          <a:xfrm>
            <a:off x="7111868" y="3282977"/>
            <a:ext cx="1214222"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RELATIONAL DATA</a:t>
            </a:r>
          </a:p>
        </p:txBody>
      </p:sp>
      <p:sp>
        <p:nvSpPr>
          <p:cNvPr id="381" name="bind_rows(…, .id = NULL)…"/>
          <p:cNvSpPr txBox="1"/>
          <p:nvPr/>
        </p:nvSpPr>
        <p:spPr>
          <a:xfrm>
            <a:off x="11599896" y="2145088"/>
            <a:ext cx="2090922"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bind_rows(</a:t>
            </a:r>
            <a:r>
              <a:t>…, .id = NULL</a:t>
            </a:r>
            <a:r>
              <a:rPr>
                <a:latin typeface="Source Sans Pro Bold"/>
                <a:ea typeface="Source Sans Pro Bold"/>
                <a:cs typeface="Source Sans Pro Bold"/>
                <a:sym typeface="Source Sans Pro Bold"/>
              </a:rPr>
              <a:t>)</a:t>
            </a:r>
          </a:p>
          <a:p>
            <a:pPr>
              <a:lnSpc>
                <a:spcPct val="80000"/>
              </a:lnSpc>
              <a:spcBef>
                <a:spcPts val="0"/>
              </a:spcBef>
              <a:defRPr>
                <a:solidFill>
                  <a:srgbClr val="000000"/>
                </a:solidFill>
                <a:latin typeface="+mn-lt"/>
                <a:ea typeface="+mn-ea"/>
                <a:cs typeface="+mn-cs"/>
                <a:sym typeface="Source Sans Pro Regular"/>
              </a:defRPr>
            </a:pPr>
            <a:r>
              <a:t>Returns tables one on top of the other as a single table. Set .id to a column name to add a column of the original table names (as pictured).</a:t>
            </a:r>
          </a:p>
        </p:txBody>
      </p:sp>
      <p:sp>
        <p:nvSpPr>
          <p:cNvPr id="382" name="SET OPERATIONS"/>
          <p:cNvSpPr txBox="1"/>
          <p:nvPr/>
        </p:nvSpPr>
        <p:spPr>
          <a:xfrm>
            <a:off x="10520144" y="7518886"/>
            <a:ext cx="1164083"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SET OPERATIONS</a:t>
            </a:r>
          </a:p>
        </p:txBody>
      </p:sp>
      <p:sp>
        <p:nvSpPr>
          <p:cNvPr id="383" name="Line"/>
          <p:cNvSpPr/>
          <p:nvPr/>
        </p:nvSpPr>
        <p:spPr>
          <a:xfrm>
            <a:off x="10529124" y="7499836"/>
            <a:ext cx="3126184"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84" name="COLUMN MATCHING FOR JOINS"/>
          <p:cNvSpPr txBox="1"/>
          <p:nvPr/>
        </p:nvSpPr>
        <p:spPr>
          <a:xfrm>
            <a:off x="7111868" y="7595086"/>
            <a:ext cx="2081988"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COLUMN MATCHING FOR JOINS</a:t>
            </a:r>
          </a:p>
        </p:txBody>
      </p:sp>
      <p:sp>
        <p:nvSpPr>
          <p:cNvPr id="385" name="Use a &quot;Nest Join&quot; to inner join one table to another into a nested data frame."/>
          <p:cNvSpPr txBox="1"/>
          <p:nvPr/>
        </p:nvSpPr>
        <p:spPr>
          <a:xfrm>
            <a:off x="10520144" y="6144199"/>
            <a:ext cx="3119351"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t>Use a "</a:t>
            </a:r>
            <a:r>
              <a:rPr>
                <a:latin typeface="Source Sans Pro Bold"/>
                <a:ea typeface="Source Sans Pro Bold"/>
                <a:cs typeface="Source Sans Pro Bold"/>
                <a:sym typeface="Source Sans Pro Bold"/>
              </a:rPr>
              <a:t>Nest Join</a:t>
            </a:r>
            <a:r>
              <a:t>" to inner join one table to another into a nested data frame.</a:t>
            </a:r>
          </a:p>
        </p:txBody>
      </p:sp>
      <p:graphicFrame>
        <p:nvGraphicFramePr>
          <p:cNvPr id="386" name="Table"/>
          <p:cNvGraphicFramePr/>
          <p:nvPr/>
        </p:nvGraphicFramePr>
        <p:xfrm>
          <a:off x="10541921" y="6582181"/>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581875"/>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y</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&lt;tibble [1x2]&gt;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&lt;tibble [1x2]&gt;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&lt;tibble [1x2]&gt;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sp>
        <p:nvSpPr>
          <p:cNvPr id="387" name="nest_join(x, y, by = NULL, copy = FALSE, keep = FALSE, name = NULL, …) Join data, nesting matches from y in a single new data frame column."/>
          <p:cNvSpPr txBox="1"/>
          <p:nvPr/>
        </p:nvSpPr>
        <p:spPr>
          <a:xfrm>
            <a:off x="11584374" y="6556781"/>
            <a:ext cx="2090921" cy="800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nest_join(</a:t>
            </a:r>
            <a:r>
              <a:t>x, y, by = NULL, copy = FALSE, keep = FALSE, name = NULL, …</a:t>
            </a:r>
            <a:r>
              <a:rPr>
                <a:latin typeface="Source Sans Pro Bold"/>
                <a:ea typeface="Source Sans Pro Bold"/>
                <a:cs typeface="Source Sans Pro Bold"/>
                <a:sym typeface="Source Sans Pro Bold"/>
              </a:rPr>
              <a:t>)</a:t>
            </a:r>
            <a:r>
              <a:t> Join data, nesting matches from y in a single new data frame column.</a:t>
            </a:r>
          </a:p>
        </p:txBody>
      </p:sp>
      <p:pic>
        <p:nvPicPr>
          <p:cNvPr id="388" name="Image" descr="Image"/>
          <p:cNvPicPr>
            <a:picLocks noChangeAspect="1"/>
          </p:cNvPicPr>
          <p:nvPr/>
        </p:nvPicPr>
        <p:blipFill>
          <a:blip r:embed="rId12">
            <a:extLst/>
          </a:blip>
          <a:stretch>
            <a:fillRect/>
          </a:stretch>
        </p:blipFill>
        <p:spPr>
          <a:xfrm>
            <a:off x="12306300" y="203200"/>
            <a:ext cx="1371600" cy="1584520"/>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4C4C4C"/>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Source Sans Pro Regular"/>
        <a:ea typeface="Source Sans Pro Regular"/>
        <a:cs typeface="Source Sans Pr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mn-lt"/>
            <a:ea typeface="+mn-ea"/>
            <a:cs typeface="+mn-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Source Sans Pro Regular"/>
        <a:ea typeface="Source Sans Pro Regular"/>
        <a:cs typeface="Source Sans Pr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mn-lt"/>
            <a:ea typeface="+mn-ea"/>
            <a:cs typeface="+mn-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