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hyperlink" Target="http://ggplot2.tidyverse.org" TargetMode="External"/><Relationship Id="rId26" Type="http://schemas.openxmlformats.org/officeDocument/2006/relationships/image" Target="../media/image23.png"/><Relationship Id="rId27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hyperlink" Target="http://ggplot2.tidyverse.org" TargetMode="External"/><Relationship Id="rId41" Type="http://schemas.openxmlformats.org/officeDocument/2006/relationships/image" Target="../media/image23.png"/><Relationship Id="rId42" Type="http://schemas.openxmlformats.org/officeDocument/2006/relationships/image" Target="../media/image24.png"/><Relationship Id="rId4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t> is based on the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t>, the idea that you can build every graph from the same components: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t> set,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t>, 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7460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geom_blank()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expand_limits()</a:t>
            </a:r>
            <a:br/>
            <a:r>
              <a:t>Ensure limits include values across all plots.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geom_curve(</a:t>
            </a:r>
            <a:r>
              <a:t>aes(yend = lat + 1, </a:t>
            </a:r>
            <a:br/>
            <a:r>
              <a:t>xend = long + 1), curvature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geom_path(</a:t>
            </a:r>
            <a:r>
              <a:t>lineend = "butt", </a:t>
            </a:r>
            <a:br/>
            <a:r>
              <a:t>linejoin = "round", linemitre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geom_polygon(</a:t>
            </a:r>
            <a:r>
              <a:t>aes(alpha = 50)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alpha, color, fill, group, subgroup,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geom_rect(</a:t>
            </a:r>
            <a:r>
              <a:t>aes(xmin = long, ymin = lat, </a:t>
            </a:r>
            <a:br/>
            <a:r>
              <a:t>xmax = long + 1, ymax = lat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geom_ribbon(</a:t>
            </a:r>
            <a:r>
              <a:t>aes(ymin = unemploy - 900, ymax = unemploy + 900)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ymax, ymin, </a:t>
            </a:r>
            <a:br/>
            <a:r>
              <a:t>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45136" y="5302094"/>
            <a:ext cx="32600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204263"/>
            <a:ext cx="3054155" cy="223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  <a:br/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qplot(</a:t>
            </a:r>
            <a:r>
              <a:t>x = cty, y = hwy, data = mpg, geom = “point"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1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2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0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>
            <a:off x="627846" y="7791445"/>
            <a:ext cx="2144947" cy="256530"/>
            <a:chOff x="0" y="0"/>
            <a:chExt cx="2144946" cy="256529"/>
          </a:xfrm>
        </p:grpSpPr>
        <p:sp>
          <p:nvSpPr>
            <p:cNvPr id="203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04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05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6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7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08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09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211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12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8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9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&lt;- ggplot(seals, aes(x = long, y = lat))</a:t>
            </a:r>
          </a:p>
        </p:txBody>
      </p:sp>
      <p:sp>
        <p:nvSpPr>
          <p:cNvPr id="220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1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22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23" name="discrete d &lt;- ggplot(mpg, aes(fl))"/>
          <p:cNvSpPr txBox="1"/>
          <p:nvPr/>
        </p:nvSpPr>
        <p:spPr>
          <a:xfrm>
            <a:off x="3731523" y="9484352"/>
            <a:ext cx="130289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&lt;- ggplot(mpg, aes(fl))</a:t>
            </a:r>
          </a:p>
        </p:txBody>
      </p:sp>
      <p:sp>
        <p:nvSpPr>
          <p:cNvPr id="224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5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26" name="discrete x , continuous y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&lt;- ggplot(mpg, aes(class, hwy))</a:t>
            </a:r>
          </a:p>
        </p:txBody>
      </p:sp>
      <p:sp>
        <p:nvSpPr>
          <p:cNvPr id="227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28" name="discrete x , discrete y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&lt;- ggplot(diamonds, aes(cut, color))</a:t>
            </a:r>
          </a:p>
        </p:txBody>
      </p:sp>
      <p:sp>
        <p:nvSpPr>
          <p:cNvPr id="229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30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&lt;- with(seals, sqrt(delta_long^2 + delta_lat^2)); l &lt;- ggplot(seals, aes(long, lat))</a:t>
            </a:r>
          </a:p>
        </p:txBody>
      </p:sp>
      <p:sp>
        <p:nvSpPr>
          <p:cNvPr id="231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32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33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&lt;- ggplot(economics, aes(date, unemploy))</a:t>
            </a:r>
          </a:p>
        </p:txBody>
      </p:sp>
      <p:sp>
        <p:nvSpPr>
          <p:cNvPr id="234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&lt;- ggplot(df, aes(grp, fit, ymin = fit - se, ymax = fit + se))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8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39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0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3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4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291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7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0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3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20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9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9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3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27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2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6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2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3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4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46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2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5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9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52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1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48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86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5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9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54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0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1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85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70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90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8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8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6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3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10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9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9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03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9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00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01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02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04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38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1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7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12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8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42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40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1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3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47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45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6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56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5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5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51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06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57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8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9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0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1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2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3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4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5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6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7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8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9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5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6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2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3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4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5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6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7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8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9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0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1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2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3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4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5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507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61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58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9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60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84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81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82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83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88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7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1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0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9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3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03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2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96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0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3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60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2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05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6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7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9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0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1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15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7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28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7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21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22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23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24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25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26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31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2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&lt;- data.frame(murder = USArrests$Murder,</a:t>
            </a:r>
            <a:br/>
            <a:r>
              <a:t>               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33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34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5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6" name="Not  required, sensible defaults supplied"/>
          <p:cNvSpPr txBox="1"/>
          <p:nvPr/>
        </p:nvSpPr>
        <p:spPr>
          <a:xfrm>
            <a:off x="3011313" y="61119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9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3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2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4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1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3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44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45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6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7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8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9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0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1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2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3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&lt;- ggplot(mpg, aes(cty, hwy))</a:t>
            </a:r>
          </a:p>
        </p:txBody>
      </p:sp>
      <p:sp>
        <p:nvSpPr>
          <p:cNvPr id="654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&lt;- ggplot(diamonds, aes(carat, price))</a:t>
            </a:r>
          </a:p>
        </p:txBody>
      </p:sp>
      <p:sp>
        <p:nvSpPr>
          <p:cNvPr id="655" name="RStudio® is a trademark of RStudio, PBC  •  CC BY SA  RStudio  •  info@rstudio.com  •  844-448-1212  •  rstudio.com  •  Learn more at ggplot2.tidyverse.org  •  ggplot2  3.3.5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25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2021-07</a:t>
            </a:r>
          </a:p>
        </p:txBody>
      </p:sp>
      <p:pic>
        <p:nvPicPr>
          <p:cNvPr id="656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7" name="ggplot2.png" descr="ggplot2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9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64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60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61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fill="norm" stroke="1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2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fill="norm" stroke="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3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fill="norm" stroke="1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9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6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8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66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9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0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1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2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3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4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5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6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7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00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701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5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Scales</a:t>
            </a:r>
          </a:p>
        </p:txBody>
      </p:sp>
      <p:sp>
        <p:nvSpPr>
          <p:cNvPr id="70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7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Coordinate Systems</a:t>
            </a:r>
          </a:p>
        </p:txBody>
      </p:sp>
      <p:sp>
        <p:nvSpPr>
          <p:cNvPr id="708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9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10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11" name="Stats"/>
          <p:cNvSpPr txBox="1"/>
          <p:nvPr/>
        </p:nvSpPr>
        <p:spPr>
          <a:xfrm>
            <a:off x="282688" y="691629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12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An alternative way to build a layer.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13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4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5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6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7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8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9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20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7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21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22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4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5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6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8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42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7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9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30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4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5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6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8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9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0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1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43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8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4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5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6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7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50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Visualize a stat by changing the default stat of a geom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geom_bar(stat="count")</a:t>
            </a:r>
            <a:r>
              <a:t> </a:t>
            </a:r>
            <a:r>
              <a:t>or by using a stat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..name.. </a:t>
            </a:r>
            <a:r>
              <a:t>syntax to map stat variables to aesthetics.</a:t>
            </a:r>
          </a:p>
        </p:txBody>
      </p:sp>
      <p:sp>
        <p:nvSpPr>
          <p:cNvPr id="751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52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3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54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5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6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7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8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9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62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6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3" name="c + stat_bin(binwidth = 1, boundary = 10) x, y |  ..count.., ..ncount.., ..density.., ..ndensity..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stat_bin(</a:t>
            </a:r>
            <a:r>
              <a:t>binwidth = 1, boundary = 10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..ncount.., ..density.., ..ndensity..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stat_count(</a:t>
            </a:r>
            <a:r>
              <a:t>width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stat_density(</a:t>
            </a:r>
            <a:r>
              <a:t>adjust = 1, 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t>bins = 30, drop = 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stat_bin_hex(</a:t>
            </a:r>
            <a:r>
              <a:t>bins = 30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t>contour = TRUE, n =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stat_ellipse(</a:t>
            </a:r>
            <a:r>
              <a:t>level = 0.95, segments = 51, type = "t"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stat_summary_hex(</a:t>
            </a:r>
            <a:r>
              <a:t>aes(z = z), bins = 30, fun = max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t>aes(z = z), bins = 30, fun = mean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stat_boxplot(</a:t>
            </a:r>
            <a:r>
              <a:t>coef = 1.5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..lower.., ..middle.., ..upper.., ..width.. , ..ymin.., ..ymax..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stat_ydensity(</a:t>
            </a:r>
            <a:r>
              <a:t>kernel = "gaussian", scale = "area"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..density.., ..scaled.., ..count.., ..n.., ..violinwidth..,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stat_ecdf(</a:t>
            </a:r>
            <a:r>
              <a:t>n = 40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stat_quantile(</a:t>
            </a:r>
            <a:r>
              <a:t>quantiles = c(0.1, 0.9), </a:t>
            </a:r>
            <a:br/>
            <a:r>
              <a:t>formula = y ~ log(x), method = "rq"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stat_smooth(</a:t>
            </a:r>
            <a:r>
              <a:t>method = "lm", formula = y ~ x, se = T, </a:t>
            </a:r>
            <a:br/>
            <a:r>
              <a:t>level = 0.95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..se.., ..x.., ..y.., ..ymin.., ..ymax..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xlim(</a:t>
            </a:r>
            <a:r>
              <a:t>-5, 5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stat_function(</a:t>
            </a:r>
            <a:r>
              <a:t>fun = dnorm, </a:t>
            </a:r>
            <a:br/>
            <a:r>
              <a:t>n = 20, geom = “point”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stat_qq(</a:t>
            </a:r>
            <a:r>
              <a:t>aes(sample = 1:100)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stat_sum() x, y, size</a:t>
            </a:r>
            <a:r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stat_summary(</a:t>
            </a:r>
            <a:r>
              <a:t>fun.data = "mean_cl_boot"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stat_summary_bin(</a:t>
            </a:r>
            <a:r>
              <a:t>fun = "mean", geom = "bar"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stat_identity()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4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71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72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n &lt;- d + geom_bar(aes(fill = fl))</a:t>
            </a:r>
          </a:p>
        </p:txBody>
      </p:sp>
      <p:sp>
        <p:nvSpPr>
          <p:cNvPr id="773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4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6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7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8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9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0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81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2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3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4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5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6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7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8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9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2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3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4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5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t> - Map cont’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t> - Map discrete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scale_*_binned()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Map continuous values to discrete bins.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t> - Use data values as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scale_*_manual(</a:t>
            </a:r>
            <a:r>
              <a:t>values = c()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Map discrete values to manually chosen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t>date_labels = "%m/%d"), </a:t>
            </a:r>
            <a:br/>
            <a:r>
              <a:t>date_breaks = "2 weeks"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t> -  Treat data values as date times. </a:t>
            </a:r>
            <a:br/>
            <a:r>
              <a:t>Same as scale_*_date(). See ?strptime for label formats.</a:t>
            </a:r>
          </a:p>
        </p:txBody>
      </p:sp>
      <p:sp>
        <p:nvSpPr>
          <p:cNvPr id="796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scale_x_reverse()</a:t>
            </a:r>
            <a:r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scale_x_sqrt()</a:t>
            </a:r>
            <a:r>
              <a:t> - Plot x on square root scale.</a:t>
            </a:r>
          </a:p>
        </p:txBody>
      </p:sp>
      <p:sp>
        <p:nvSpPr>
          <p:cNvPr id="797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500"/>
              </a:spcBef>
            </a:pPr>
            <a:r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scale_fill_brewer(</a:t>
            </a:r>
            <a:r>
              <a:t>palette = "Blues"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scale_fill_grey(</a:t>
            </a:r>
            <a:r>
              <a:t>start = 0.2, </a:t>
            </a:r>
            <a:br/>
            <a:r>
              <a:t>end = 0.8, na.value = "red"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grpSp>
        <p:nvGrpSpPr>
          <p:cNvPr id="803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9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1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809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5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6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7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8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10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</a:pPr>
            <a:r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 &lt;- c + geom_dotplot(aes(fill = ..x..))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scale_fill_distiller(</a:t>
            </a:r>
            <a:r>
              <a:t>palette = “Blues”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scale_fill_gradient(</a:t>
            </a:r>
            <a:r>
              <a:t>low="red", high=“yellow"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t>low = "red", high = “blue”,</a:t>
            </a:r>
            <a:br/>
            <a:r>
              <a:t>mid = "white", midpoint = 25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scale_fill_gradientn(</a:t>
            </a:r>
            <a:r>
              <a:t>colors = topo.colors(6)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Also: rainbow(), heat.colors(), terrain.colors(), cm.colors(), RColorBrewer::brewer.pal()</a:t>
            </a:r>
          </a:p>
        </p:txBody>
      </p:sp>
      <p:grpSp>
        <p:nvGrpSpPr>
          <p:cNvPr id="813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22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2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1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3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&lt;- e + geom_point(aes(shape = fl, size = cyl))</a:t>
            </a:r>
            <a:endParaRPr sz="100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scale_shape_manual(</a:t>
            </a:r>
            <a:r>
              <a:t>values = c(3:7)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scale_radius(</a:t>
            </a:r>
            <a:r>
              <a:t>range = c(1,6)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scale_size_area(</a:t>
            </a:r>
            <a:r>
              <a:t>max_size = 6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6302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8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30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&lt;- d + geom_bar()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xlim, ylim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coord_fixed(</a:t>
            </a:r>
            <a:r>
              <a:t>ratio = 1/2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ratio, xlim, ylim - Cartesian coordinates with fixed aspect ratio between x and y units.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mpg, aes(y = 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geom_bar()</a:t>
            </a:r>
            <a:br/>
            <a:r>
              <a:t>Flip cartesian coordinates by switching </a:t>
            </a:r>
            <a:br/>
            <a:r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coord_polar(</a:t>
            </a:r>
            <a:r>
              <a:t>theta = "x", direction=1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coord_trans(</a:t>
            </a:r>
            <a:r>
              <a:t>y = “sqrt"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xlim, ylim</a:t>
            </a:r>
            <a:br/>
            <a:r>
              <a:t>Transformed cartesian coordinates. Set xtrans and ytrans to the name of a window function.</a:t>
            </a:r>
          </a:p>
          <a:p>
            <a:pPr lvl="2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  <a:br/>
            <a:r>
              <a:t>π + coord_map(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xlim, ylim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Map projections from the mapproj package (mercator (default), azequalarea, lagrange, etc.).</a:t>
            </a:r>
          </a:p>
        </p:txBody>
      </p:sp>
      <p:grpSp>
        <p:nvGrpSpPr>
          <p:cNvPr id="837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6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2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3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5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844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4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pic>
        <p:nvPicPr>
          <p:cNvPr id="84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</a:t>
            </a:r>
          </a:p>
        </p:txBody>
      </p:sp>
      <p:sp>
        <p:nvSpPr>
          <p:cNvPr id="849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 &lt;- ggplot(mpg, aes(fl, fill = drv))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"fill")</a:t>
            </a:r>
            <a:br/>
            <a:r>
              <a:t>Stack elements on top of one </a:t>
            </a:r>
            <a:br/>
            <a:r>
              <a:t>another, normalize height.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geom_point(position = "jitter")</a:t>
            </a:r>
            <a:br/>
            <a:r>
              <a:t>Add random noise to X and Y position of </a:t>
            </a:r>
            <a:br/>
            <a:r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geom_label(position = "nudge")</a:t>
            </a:r>
            <a:br/>
            <a:r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"stack")</a:t>
            </a:r>
            <a:br/>
            <a:r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position adjustment can be recast as a function </a:t>
            </a:r>
            <a:br/>
            <a:r>
              <a:t>with manual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width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height</a:t>
            </a:r>
            <a:r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 + geom_bar(position = position_dodge(width = 1))</a:t>
            </a:r>
          </a:p>
        </p:txBody>
      </p:sp>
      <p:pic>
        <p:nvPicPr>
          <p:cNvPr id="850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3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4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5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6" name="Themes"/>
          <p:cNvSpPr txBox="1"/>
          <p:nvPr/>
        </p:nvSpPr>
        <p:spPr>
          <a:xfrm>
            <a:off x="7127988" y="78323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867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theme_bw()</a:t>
            </a:r>
            <a:br/>
            <a:r>
              <a:t>White background</a:t>
            </a:r>
            <a:br/>
            <a:r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theme_gray()</a:t>
            </a:r>
            <a:br/>
            <a:r>
              <a:t>Grey background </a:t>
            </a:r>
            <a:br/>
            <a:r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theme_dark()</a:t>
            </a:r>
            <a:br/>
            <a:r>
              <a:t>Dark for contrast.</a:t>
            </a:r>
          </a:p>
        </p:txBody>
      </p:sp>
      <p:sp>
        <p:nvSpPr>
          <p:cNvPr id="868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9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theme_minimal()</a:t>
            </a:r>
            <a:br/>
            <a:r>
              <a:t>Minimal theme.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theme_void()</a:t>
            </a:r>
            <a:br/>
            <a:r>
              <a:t>Empty theme.</a:t>
            </a:r>
          </a:p>
        </p:txBody>
      </p:sp>
      <p:pic>
        <p:nvPicPr>
          <p:cNvPr id="870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4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6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Faceting</a:t>
            </a:r>
          </a:p>
        </p:txBody>
      </p:sp>
      <p:sp>
        <p:nvSpPr>
          <p:cNvPr id="87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facet_grid(cols = vars(fl))</a:t>
            </a:r>
            <a:br/>
            <a:r>
              <a:t>Facet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vars(year))</a:t>
            </a:r>
            <a:br/>
            <a:r>
              <a:t>Facet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vars(year), cols = vars(fl))</a:t>
            </a:r>
            <a:br/>
            <a:r>
              <a:t>Facet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facet_wrap(vars(fl))</a:t>
            </a:r>
            <a:br/>
            <a:r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vars(drv), cols = vars(fl),</a:t>
            </a:r>
            <a:r>
              <a:t> </a:t>
            </a:r>
            <a:br/>
            <a:r>
              <a:t>            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br/>
            <a:r>
              <a:t>       x and y axis limits adjust to individual facets: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"free_x"</a:t>
            </a:r>
            <a:r>
              <a:t> - x axis limits adjust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t> to adjust facet label: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vars(fl),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    labeller = label_bquote(</a:t>
            </a:r>
            <a:r>
              <a:t>alpha ^ .(fl)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8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8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8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6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9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3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4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5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7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01" name="Labels and Legends"/>
          <p:cNvSpPr txBox="1"/>
          <p:nvPr/>
        </p:nvSpPr>
        <p:spPr>
          <a:xfrm>
            <a:off x="10572878" y="5551703"/>
            <a:ext cx="2637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and Legends</a:t>
            </a:r>
          </a:p>
        </p:txBody>
      </p:sp>
      <p:sp>
        <p:nvSpPr>
          <p:cNvPr id="902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3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t>= "New x axis label",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t>= "New y axis label",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t> ="Add a title above the plot", 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t> = "Add a subtitle below title",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t> = "Add a caption below plot",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    &lt;aes&gt;  = "New   &lt;aes&gt;    legend title"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t>geom = "text", x = 8, y = 9, label = “A"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Places a geom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p + guides(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guide_axis(n.dodge = 2)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Avoid crowded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 overlapping labels with guide_axis(n.dodge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t>fill = “none"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Set legend type for each </a:t>
            </a:r>
            <a:br/>
            <a:r>
              <a:t>aesthetic: colorbar,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t>legend.position = "bottom"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Set legend title and labels with a scale function.</a:t>
            </a:r>
          </a:p>
        </p:txBody>
      </p:sp>
      <p:sp>
        <p:nvSpPr>
          <p:cNvPr id="904" name="&lt;AES&gt;"/>
          <p:cNvSpPr/>
          <p:nvPr/>
        </p:nvSpPr>
        <p:spPr>
          <a:xfrm>
            <a:off x="10687608" y="6822654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5" name="&lt;AES&gt;"/>
          <p:cNvSpPr/>
          <p:nvPr/>
        </p:nvSpPr>
        <p:spPr>
          <a:xfrm>
            <a:off x="11559652" y="6822654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6" name="Zooming"/>
          <p:cNvSpPr txBox="1"/>
          <p:nvPr/>
        </p:nvSpPr>
        <p:spPr>
          <a:xfrm>
            <a:off x="10572878" y="8708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Zooming</a:t>
            </a:r>
          </a:p>
        </p:txBody>
      </p:sp>
      <p:sp>
        <p:nvSpPr>
          <p:cNvPr id="907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8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Without clipping </a:t>
            </a:r>
            <a:r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coord_cartesian(</a:t>
            </a:r>
            <a:r>
              <a:t>xlim = c(0, 100), ylim = c(10, 20)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 clipping</a:t>
            </a:r>
            <a:r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xlim(</a:t>
            </a:r>
            <a:r>
              <a:t>0, 100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ylim(</a:t>
            </a:r>
            <a:r>
              <a:t>10, 20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scale_x_continuous(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scale_y_continuous(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11" name="RStudio® is a trademark of RStudio, PBC  •  CC BY SA  RStudio  •  info@rstudio.com  •  844-448-1212  •  rstudio.com  •  Learn more at ggplot2.tidyverse.org  •  ggplot2  3.3.5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2021-07</a:t>
            </a:r>
          </a:p>
        </p:txBody>
      </p:sp>
      <p:pic>
        <p:nvPicPr>
          <p:cNvPr id="912" name="Image" descr="Image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3" name="ggplot2.png" descr="ggplot2.png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5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t> Customize aspects of the theme such </a:t>
            </a:r>
            <a:br/>
            <a:r>
              <a:t>as axis, legend, panel, and facet properties.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ggtitle(“Title”) + theme(plot.title.postion = “plot”)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theme(panel.background = element_rect(fill = “blue”))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