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ll, Esther N./Epidemiology-Biostatistics" initials="DEN" lastIdx="1" clrIdx="0">
    <p:extLst>
      <p:ext uri="{19B8F6BF-5375-455C-9EA6-DF929625EA0E}">
        <p15:presenceInfo xmlns:p15="http://schemas.microsoft.com/office/powerpoint/2012/main" userId="S::drille@mskcc.org::4e8c3332-7371-40c7-8502-8f71433d75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14B"/>
    <a:srgbClr val="B0CD6F"/>
    <a:srgbClr val="51831D"/>
    <a:srgbClr val="FA694E"/>
    <a:srgbClr val="FB7860"/>
    <a:srgbClr val="9CC173"/>
    <a:srgbClr val="DAEAC5"/>
    <a:srgbClr val="A52A2A"/>
    <a:srgbClr val="228B22"/>
    <a:srgbClr val="FB8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 autoAdjust="0"/>
    <p:restoredTop sz="94640"/>
  </p:normalViewPr>
  <p:slideViewPr>
    <p:cSldViewPr snapToGrid="0" snapToObjects="1">
      <p:cViewPr varScale="1">
        <p:scale>
          <a:sx n="38" d="100"/>
          <a:sy n="38" d="100"/>
        </p:scale>
        <p:origin x="1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://www.danieldsjoberg.com/gtsummary/articles/tbl_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anieldsjoberg.com/gtsummary/reference/tbl_summary.html" TargetMode="External"/><Relationship Id="rId11" Type="http://schemas.openxmlformats.org/officeDocument/2006/relationships/hyperlink" Target="http://www.danieldsjoberg.com/gtsummary/reference/tbl_svysummary.html" TargetMode="External"/><Relationship Id="rId5" Type="http://schemas.openxmlformats.org/officeDocument/2006/relationships/hyperlink" Target="http://www.danieldsjoberg.com/gtsummary/index.html" TargetMode="External"/><Relationship Id="rId10" Type="http://schemas.openxmlformats.org/officeDocument/2006/relationships/hyperlink" Target="http://www.danieldsjoberg.com/gtsummary/reference/index.html" TargetMode="External"/><Relationship Id="rId4" Type="http://schemas.openxmlformats.org/officeDocument/2006/relationships/hyperlink" Target="mailto:drille@mskcc.org" TargetMode="Externa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danieldsjoberg.com/gtsummary/reference/tbl_regression.html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danieldsjoberg.com/gtsummary/referenc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danieldsjoberg.com/gtsummary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hyperlink" Target="mailto:drille@mskcc.org" TargetMode="External"/><Relationship Id="rId9" Type="http://schemas.openxmlformats.org/officeDocument/2006/relationships/hyperlink" Target="https://www.danieldsjoberg.com/gtsummary/reference/tbl_uvregression.html" TargetMode="External"/><Relationship Id="rId14" Type="http://schemas.openxmlformats.org/officeDocument/2006/relationships/hyperlink" Target="http://www.danieldsjoberg.com/gtsummary/reference/tbl_survif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76C710-22C9-4E57-9063-4C638321FF28}"/>
              </a:ext>
            </a:extLst>
          </p:cNvPr>
          <p:cNvSpPr/>
          <p:nvPr/>
        </p:nvSpPr>
        <p:spPr>
          <a:xfrm>
            <a:off x="270248" y="1745748"/>
            <a:ext cx="13304520" cy="8751268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B02F41-7775-4D24-9665-498441AE09E3}"/>
              </a:ext>
            </a:extLst>
          </p:cNvPr>
          <p:cNvSpPr/>
          <p:nvPr/>
        </p:nvSpPr>
        <p:spPr>
          <a:xfrm>
            <a:off x="8631748" y="8296371"/>
            <a:ext cx="4454216" cy="301813"/>
          </a:xfrm>
          <a:prstGeom prst="rect">
            <a:avLst/>
          </a:prstGeom>
          <a:solidFill>
            <a:srgbClr val="9CC173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07EB27C-C2BF-403A-A6A7-8291C27C02E5}"/>
              </a:ext>
            </a:extLst>
          </p:cNvPr>
          <p:cNvSpPr txBox="1"/>
          <p:nvPr/>
        </p:nvSpPr>
        <p:spPr>
          <a:xfrm>
            <a:off x="81492" y="140749"/>
            <a:ext cx="3079729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36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gt</a:t>
            </a:r>
            <a:r>
              <a:rPr lang="en-US" sz="36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553BF-0147-4067-B6FA-8E505CACFDE7}"/>
              </a:ext>
            </a:extLst>
          </p:cNvPr>
          <p:cNvSpPr/>
          <p:nvPr/>
        </p:nvSpPr>
        <p:spPr>
          <a:xfrm>
            <a:off x="2934425" y="100057"/>
            <a:ext cx="938871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Core Table Functions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61958" y="1386585"/>
            <a:ext cx="11700829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bl_summary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using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syntax to summarize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specific columns of a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dataset with flexible customization options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2D7A3-6415-4AF1-A031-1A8BB9B2D7E9}"/>
              </a:ext>
            </a:extLst>
          </p:cNvPr>
          <p:cNvGrpSpPr/>
          <p:nvPr/>
        </p:nvGrpSpPr>
        <p:grpSpPr>
          <a:xfrm>
            <a:off x="2998369" y="566928"/>
            <a:ext cx="2926080" cy="685800"/>
            <a:chOff x="2860141" y="579646"/>
            <a:chExt cx="2743217" cy="685800"/>
          </a:xfrm>
        </p:grpSpPr>
        <p:sp>
          <p:nvSpPr>
            <p:cNvPr id="218" name="i + geom_area() x, y, alpha, color, fill, linetype, size…">
              <a:extLst>
                <a:ext uri="{FF2B5EF4-FFF2-40B4-BE49-F238E27FC236}">
                  <a16:creationId xmlns:a16="http://schemas.microsoft.com/office/drawing/2014/main" id="{3D4211A8-4F2B-4757-8541-C07FCA417336}"/>
                </a:ext>
              </a:extLst>
            </p:cNvPr>
            <p:cNvSpPr txBox="1"/>
            <p:nvPr/>
          </p:nvSpPr>
          <p:spPr>
            <a:xfrm>
              <a:off x="2945058" y="855782"/>
              <a:ext cx="2538928" cy="29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Calculates descriptive stats for continuous, categorical, and dichotomous variables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219" name="i + geom_area() x, y, alpha, color, fill, linetype, size…">
              <a:extLst>
                <a:ext uri="{FF2B5EF4-FFF2-40B4-BE49-F238E27FC236}">
                  <a16:creationId xmlns:a16="http://schemas.microsoft.com/office/drawing/2014/main" id="{A1ADD3AD-3737-48DA-BDF7-5C039D41ABFF}"/>
                </a:ext>
              </a:extLst>
            </p:cNvPr>
            <p:cNvSpPr txBox="1"/>
            <p:nvPr/>
          </p:nvSpPr>
          <p:spPr>
            <a:xfrm>
              <a:off x="2966325" y="649280"/>
              <a:ext cx="1414290" cy="12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tbl_summary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0487D70-EADC-49F9-8C09-0ED8EEAD65FB}"/>
                </a:ext>
              </a:extLst>
            </p:cNvPr>
            <p:cNvSpPr/>
            <p:nvPr/>
          </p:nvSpPr>
          <p:spPr>
            <a:xfrm>
              <a:off x="2860141" y="579646"/>
              <a:ext cx="2743217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C849E6-DED3-4F39-A77B-05310A67A2EE}"/>
              </a:ext>
            </a:extLst>
          </p:cNvPr>
          <p:cNvGrpSpPr/>
          <p:nvPr/>
        </p:nvGrpSpPr>
        <p:grpSpPr>
          <a:xfrm>
            <a:off x="6142398" y="569175"/>
            <a:ext cx="2926080" cy="685800"/>
            <a:chOff x="276112" y="2732535"/>
            <a:chExt cx="2743200" cy="685800"/>
          </a:xfrm>
          <a:effectLst/>
        </p:grpSpPr>
        <p:sp>
          <p:nvSpPr>
            <p:cNvPr id="307" name="i + geom_area() x, y, alpha, color, fill, linetype, size…">
              <a:extLst>
                <a:ext uri="{FF2B5EF4-FFF2-40B4-BE49-F238E27FC236}">
                  <a16:creationId xmlns:a16="http://schemas.microsoft.com/office/drawing/2014/main" id="{11FDA69C-5CA7-4970-A318-7A5AC972A3F3}"/>
                </a:ext>
              </a:extLst>
            </p:cNvPr>
            <p:cNvSpPr txBox="1"/>
            <p:nvPr/>
          </p:nvSpPr>
          <p:spPr>
            <a:xfrm>
              <a:off x="392605" y="3005681"/>
              <a:ext cx="2551668" cy="40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regression model object into a customized, formatted table. </a:t>
              </a:r>
              <a:endParaRPr sz="1100" b="0" dirty="0"/>
            </a:p>
          </p:txBody>
        </p:sp>
        <p:sp>
          <p:nvSpPr>
            <p:cNvPr id="308" name="i + geom_area() x, y, alpha, color, fill, linetype, size…">
              <a:extLst>
                <a:ext uri="{FF2B5EF4-FFF2-40B4-BE49-F238E27FC236}">
                  <a16:creationId xmlns:a16="http://schemas.microsoft.com/office/drawing/2014/main" id="{44B83EFB-AC4A-4BC4-A34C-69B1B9448B66}"/>
                </a:ext>
              </a:extLst>
            </p:cNvPr>
            <p:cNvSpPr txBox="1"/>
            <p:nvPr/>
          </p:nvSpPr>
          <p:spPr>
            <a:xfrm>
              <a:off x="392842" y="2826176"/>
              <a:ext cx="1545175" cy="27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tbl_regression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12E807-CAF1-4D0B-A525-6265B536AE50}"/>
                </a:ext>
              </a:extLst>
            </p:cNvPr>
            <p:cNvSpPr/>
            <p:nvPr/>
          </p:nvSpPr>
          <p:spPr>
            <a:xfrm>
              <a:off x="276112" y="273253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D3BC356-C2C8-4BF9-93B7-F9768A0E3955}"/>
              </a:ext>
            </a:extLst>
          </p:cNvPr>
          <p:cNvGrpSpPr/>
          <p:nvPr/>
        </p:nvGrpSpPr>
        <p:grpSpPr>
          <a:xfrm>
            <a:off x="9290148" y="566928"/>
            <a:ext cx="2926080" cy="688348"/>
            <a:chOff x="285318" y="3520985"/>
            <a:chExt cx="2743200" cy="688348"/>
          </a:xfrm>
        </p:grpSpPr>
        <p:sp>
          <p:nvSpPr>
            <p:cNvPr id="311" name="i + geom_area() x, y, alpha, color, fill, linetype, size…">
              <a:extLst>
                <a:ext uri="{FF2B5EF4-FFF2-40B4-BE49-F238E27FC236}">
                  <a16:creationId xmlns:a16="http://schemas.microsoft.com/office/drawing/2014/main" id="{8016C7D7-AE65-46BA-B01B-58EEAABF29BD}"/>
                </a:ext>
              </a:extLst>
            </p:cNvPr>
            <p:cNvSpPr txBox="1"/>
            <p:nvPr/>
          </p:nvSpPr>
          <p:spPr>
            <a:xfrm>
              <a:off x="351968" y="3804037"/>
              <a:ext cx="2588112" cy="40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</a:t>
              </a:r>
              <a:r>
                <a:rPr lang="en-US" sz="1100" b="0" dirty="0" err="1"/>
                <a:t>survfit</a:t>
              </a:r>
              <a:r>
                <a:rPr lang="en-US" sz="1100" b="0" dirty="0"/>
                <a:t> object into a customized table with time-to-event estimates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312" name="i + geom_area() x, y, alpha, color, fill, linetype, size…">
              <a:extLst>
                <a:ext uri="{FF2B5EF4-FFF2-40B4-BE49-F238E27FC236}">
                  <a16:creationId xmlns:a16="http://schemas.microsoft.com/office/drawing/2014/main" id="{329D525C-CDE8-4C21-A267-524BADD72A32}"/>
                </a:ext>
              </a:extLst>
            </p:cNvPr>
            <p:cNvSpPr txBox="1"/>
            <p:nvPr/>
          </p:nvSpPr>
          <p:spPr>
            <a:xfrm>
              <a:off x="371255" y="3625834"/>
              <a:ext cx="1266078" cy="22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tbl_survfit</a:t>
              </a:r>
              <a:r>
                <a:rPr sz="1600" dirty="0"/>
                <a:t>()</a:t>
              </a:r>
              <a:br>
                <a:rPr sz="1600" dirty="0"/>
              </a:br>
              <a:endParaRPr sz="1600" b="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677FC49-F4B4-4355-9326-BF25DEC94F2B}"/>
                </a:ext>
              </a:extLst>
            </p:cNvPr>
            <p:cNvSpPr/>
            <p:nvPr/>
          </p:nvSpPr>
          <p:spPr>
            <a:xfrm>
              <a:off x="285318" y="352098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Title"/>
          <p:cNvSpPr txBox="1"/>
          <p:nvPr/>
        </p:nvSpPr>
        <p:spPr>
          <a:xfrm>
            <a:off x="360365" y="2468758"/>
            <a:ext cx="1009892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table</a:t>
            </a:r>
          </a:p>
        </p:txBody>
      </p:sp>
      <p:graphicFrame>
        <p:nvGraphicFramePr>
          <p:cNvPr id="335" name="Table 335">
            <a:extLst>
              <a:ext uri="{FF2B5EF4-FFF2-40B4-BE49-F238E27FC236}">
                <a16:creationId xmlns:a16="http://schemas.microsoft.com/office/drawing/2014/main" id="{566BE965-8354-4D7B-B39F-85C5EF73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1314"/>
              </p:ext>
            </p:extLst>
          </p:nvPr>
        </p:nvGraphicFramePr>
        <p:xfrm>
          <a:off x="271080" y="5811291"/>
          <a:ext cx="5460561" cy="459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873825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2683492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Column to </a:t>
                      </a:r>
                      <a:r>
                        <a:rPr lang="en-US" sz="1000" b="1" dirty="0" err="1"/>
                        <a:t>crosstabulate</a:t>
                      </a:r>
                      <a:r>
                        <a:rPr lang="en-US" sz="1000" b="1" dirty="0"/>
                        <a:t> 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Summary statistics will be calculated separately for each level of the variable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58817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variable labels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text of variable name in table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statistic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summary statistic type for each 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summary statistics displayed for specified variables in table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digits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number of decimal places to display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number of rounded decimal places in table for specified continuous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73857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specifying variable types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variable type for specified variables, affecting which summary statistics are displayed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7361894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value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value to display for dichotomous variables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value displayed for dichotomous type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026401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missing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“no”, “</a:t>
                      </a:r>
                      <a:r>
                        <a:rPr lang="en-US" sz="1000" b="1" dirty="0" err="1"/>
                        <a:t>ifany</a:t>
                      </a:r>
                      <a:r>
                        <a:rPr lang="en-US" sz="1000" b="1" dirty="0"/>
                        <a:t>”, “always”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whether missing observations are reported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5294432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missing_text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String to display for count of missing observations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name of the missing data level for appropriate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102385"/>
                  </a:ext>
                </a:extLst>
              </a:tr>
              <a:tr h="63615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sort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 type of sorting to perform (“frequency” or “alphanumeric”)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type of sorting for categorical variables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7235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percent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“column”, “row”, or “cell”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how percentage statistics are calculated and displayed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534441"/>
                  </a:ext>
                </a:extLst>
              </a:tr>
            </a:tbl>
          </a:graphicData>
        </a:graphic>
      </p:graphicFrame>
      <p:sp>
        <p:nvSpPr>
          <p:cNvPr id="337" name="Title">
            <a:extLst>
              <a:ext uri="{FF2B5EF4-FFF2-40B4-BE49-F238E27FC236}">
                <a16:creationId xmlns:a16="http://schemas.microsoft.com/office/drawing/2014/main" id="{8478643D-81F8-4899-B8F1-61FA49E57484}"/>
              </a:ext>
            </a:extLst>
          </p:cNvPr>
          <p:cNvSpPr txBox="1"/>
          <p:nvPr/>
        </p:nvSpPr>
        <p:spPr>
          <a:xfrm>
            <a:off x="2974075" y="4956453"/>
            <a:ext cx="8710718" cy="176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b="0" dirty="0">
                <a:solidFill>
                  <a:srgbClr val="5D7529"/>
                </a:solidFill>
              </a:rPr>
              <a:t>For more info on customization arguments and options, visit 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http://www.</a:t>
            </a:r>
            <a:r>
              <a:rPr lang="en-US" b="0" dirty="0">
                <a:solidFill>
                  <a:srgbClr val="6F8B31"/>
                </a:solidFill>
                <a:hlinkClick r:id="rId6"/>
              </a:rPr>
              <a:t>danieldsjoberg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.com/gtsummary/reference/tbl_summary.html</a:t>
            </a:r>
            <a:endParaRPr lang="en-US" b="0" dirty="0">
              <a:solidFill>
                <a:srgbClr val="5D7529"/>
              </a:solidFill>
            </a:endParaRPr>
          </a:p>
        </p:txBody>
      </p:sp>
      <p:sp>
        <p:nvSpPr>
          <p:cNvPr id="343" name="Title">
            <a:extLst>
              <a:ext uri="{FF2B5EF4-FFF2-40B4-BE49-F238E27FC236}">
                <a16:creationId xmlns:a16="http://schemas.microsoft.com/office/drawing/2014/main" id="{9022FA9A-57F5-4159-B4C9-D0183E464418}"/>
              </a:ext>
            </a:extLst>
          </p:cNvPr>
          <p:cNvSpPr txBox="1"/>
          <p:nvPr/>
        </p:nvSpPr>
        <p:spPr>
          <a:xfrm>
            <a:off x="10013220" y="1875310"/>
            <a:ext cx="16462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table 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344039" y="1880721"/>
            <a:ext cx="974626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5933005" y="5593453"/>
            <a:ext cx="7497879" cy="4839512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Title">
            <a:extLst>
              <a:ext uri="{FF2B5EF4-FFF2-40B4-BE49-F238E27FC236}">
                <a16:creationId xmlns:a16="http://schemas.microsoft.com/office/drawing/2014/main" id="{5E6AC665-01F4-47FF-BFB9-5896116AF3FC}"/>
              </a:ext>
            </a:extLst>
          </p:cNvPr>
          <p:cNvSpPr txBox="1"/>
          <p:nvPr/>
        </p:nvSpPr>
        <p:spPr>
          <a:xfrm>
            <a:off x="5933005" y="1943858"/>
            <a:ext cx="159345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576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5924448" y="5244768"/>
            <a:ext cx="7507607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 functions 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useful extensions to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tbl_summary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9E343BF-1716-43EE-8E47-B89A9B404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6" y="2118993"/>
            <a:ext cx="3179364" cy="2725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851BF-9F85-4C66-B557-F03A13247EA7}"/>
              </a:ext>
            </a:extLst>
          </p:cNvPr>
          <p:cNvGrpSpPr/>
          <p:nvPr/>
        </p:nvGrpSpPr>
        <p:grpSpPr>
          <a:xfrm>
            <a:off x="8543117" y="5991819"/>
            <a:ext cx="4828359" cy="2236943"/>
            <a:chOff x="8632723" y="6088075"/>
            <a:chExt cx="4828359" cy="223694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F170F6-5BE6-42FF-86C0-D217FB186BF1}"/>
                </a:ext>
              </a:extLst>
            </p:cNvPr>
            <p:cNvGrpSpPr/>
            <p:nvPr/>
          </p:nvGrpSpPr>
          <p:grpSpPr>
            <a:xfrm>
              <a:off x="8632723" y="7335959"/>
              <a:ext cx="1543862" cy="789431"/>
              <a:chOff x="8632723" y="7367763"/>
              <a:chExt cx="1543862" cy="78943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AFFA008-3EE2-469A-B0B5-248CCD054853}"/>
                  </a:ext>
                </a:extLst>
              </p:cNvPr>
              <p:cNvSpPr/>
              <p:nvPr/>
            </p:nvSpPr>
            <p:spPr>
              <a:xfrm>
                <a:off x="8632723" y="7367763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" name="i + geom_area() x, y, alpha, color, fill, linetype, size…">
                <a:extLst>
                  <a:ext uri="{FF2B5EF4-FFF2-40B4-BE49-F238E27FC236}">
                    <a16:creationId xmlns:a16="http://schemas.microsoft.com/office/drawing/2014/main" id="{4DA4D1D9-37C4-4336-86E8-CBE254F434F4}"/>
                  </a:ext>
                </a:extLst>
              </p:cNvPr>
              <p:cNvSpPr txBox="1"/>
              <p:nvPr/>
            </p:nvSpPr>
            <p:spPr>
              <a:xfrm>
                <a:off x="8778891" y="7663555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the total number of non-missing observations</a:t>
                </a:r>
                <a:endParaRPr b="0" dirty="0"/>
              </a:p>
            </p:txBody>
          </p:sp>
          <p:sp>
            <p:nvSpPr>
              <p:cNvPr id="68" name="i + geom_area() x, y, alpha, color, fill, linetype, size…">
                <a:extLst>
                  <a:ext uri="{FF2B5EF4-FFF2-40B4-BE49-F238E27FC236}">
                    <a16:creationId xmlns:a16="http://schemas.microsoft.com/office/drawing/2014/main" id="{F5CD8819-BDF4-413D-A93A-0D4041716F19}"/>
                  </a:ext>
                </a:extLst>
              </p:cNvPr>
              <p:cNvSpPr txBox="1"/>
              <p:nvPr/>
            </p:nvSpPr>
            <p:spPr>
              <a:xfrm>
                <a:off x="8756310" y="7419292"/>
                <a:ext cx="692537" cy="266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add_n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343F307-1E29-4763-9585-1C14B0AF8898}"/>
                </a:ext>
              </a:extLst>
            </p:cNvPr>
            <p:cNvGrpSpPr/>
            <p:nvPr/>
          </p:nvGrpSpPr>
          <p:grpSpPr>
            <a:xfrm>
              <a:off x="10303827" y="7353191"/>
              <a:ext cx="1543862" cy="789431"/>
              <a:chOff x="10151427" y="7232595"/>
              <a:chExt cx="1543862" cy="7894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71D31F-518C-46C3-AB79-BECE0F3FEFB4}"/>
                  </a:ext>
                </a:extLst>
              </p:cNvPr>
              <p:cNvSpPr/>
              <p:nvPr/>
            </p:nvSpPr>
            <p:spPr>
              <a:xfrm>
                <a:off x="10151427" y="7232595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i + geom_area() x, y, alpha, color, fill, linetype, size…">
                <a:extLst>
                  <a:ext uri="{FF2B5EF4-FFF2-40B4-BE49-F238E27FC236}">
                    <a16:creationId xmlns:a16="http://schemas.microsoft.com/office/drawing/2014/main" id="{5EADE8F9-D3E2-43CE-8A68-8C0DFD517EE2}"/>
                  </a:ext>
                </a:extLst>
              </p:cNvPr>
              <p:cNvSpPr txBox="1"/>
              <p:nvPr/>
            </p:nvSpPr>
            <p:spPr>
              <a:xfrm>
                <a:off x="10273739" y="7516809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overall summary statistics</a:t>
                </a:r>
                <a:endParaRPr b="0" dirty="0"/>
              </a:p>
            </p:txBody>
          </p:sp>
          <p:sp>
            <p:nvSpPr>
              <p:cNvPr id="108" name="i + geom_area() x, y, alpha, color, fill, linetype, size…">
                <a:extLst>
                  <a:ext uri="{FF2B5EF4-FFF2-40B4-BE49-F238E27FC236}">
                    <a16:creationId xmlns:a16="http://schemas.microsoft.com/office/drawing/2014/main" id="{1273A8FF-E8D7-4EBE-9EDC-86AE0DFE7A5D}"/>
                  </a:ext>
                </a:extLst>
              </p:cNvPr>
              <p:cNvSpPr txBox="1"/>
              <p:nvPr/>
            </p:nvSpPr>
            <p:spPr>
              <a:xfrm>
                <a:off x="10251158" y="7313055"/>
                <a:ext cx="1093415" cy="227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add_overall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0D5C29-7904-47B2-A18A-A8746F5BCC5D}"/>
                </a:ext>
              </a:extLst>
            </p:cNvPr>
            <p:cNvGrpSpPr/>
            <p:nvPr/>
          </p:nvGrpSpPr>
          <p:grpSpPr>
            <a:xfrm>
              <a:off x="8635704" y="6088075"/>
              <a:ext cx="4825378" cy="2236943"/>
              <a:chOff x="8635704" y="6151683"/>
              <a:chExt cx="4825378" cy="223694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0500A97-2FEB-47D8-8904-6CC5C27E269E}"/>
                  </a:ext>
                </a:extLst>
              </p:cNvPr>
              <p:cNvGrpSpPr/>
              <p:nvPr/>
            </p:nvGrpSpPr>
            <p:grpSpPr>
              <a:xfrm>
                <a:off x="8635704" y="6151683"/>
                <a:ext cx="4825378" cy="1084355"/>
                <a:chOff x="8572204" y="6151683"/>
                <a:chExt cx="4825378" cy="1084355"/>
              </a:xfrm>
            </p:grpSpPr>
            <p:pic>
              <p:nvPicPr>
                <p:cNvPr id="15" name="Picture 14" descr="Table&#10;&#10;Description automatically generated">
                  <a:extLst>
                    <a:ext uri="{FF2B5EF4-FFF2-40B4-BE49-F238E27FC236}">
                      <a16:creationId xmlns:a16="http://schemas.microsoft.com/office/drawing/2014/main" id="{CBF4AEC9-B2D5-4D79-B788-AE538F1F5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2204" y="6151683"/>
                  <a:ext cx="4825378" cy="1084355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47411B-F904-4FC4-9AB8-D40FB3CDC6E6}"/>
                    </a:ext>
                  </a:extLst>
                </p:cNvPr>
                <p:cNvSpPr/>
                <p:nvPr/>
              </p:nvSpPr>
              <p:spPr>
                <a:xfrm>
                  <a:off x="9559539" y="6178620"/>
                  <a:ext cx="257561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C98705-C7C5-46B0-B79A-AD3053CD0602}"/>
                    </a:ext>
                  </a:extLst>
                </p:cNvPr>
                <p:cNvSpPr/>
                <p:nvPr/>
              </p:nvSpPr>
              <p:spPr>
                <a:xfrm>
                  <a:off x="9881885" y="6162216"/>
                  <a:ext cx="922550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9B1C15C-1EC6-4FFC-AB4A-BE6DDCE6E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866" y="6868905"/>
                <a:ext cx="0" cy="56080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5E618A9-9744-4EC7-8217-FB39452B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770" y="6864663"/>
                <a:ext cx="0" cy="576072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B4349AC-42EF-447F-AA4F-F5222BD1D31A}"/>
                  </a:ext>
                </a:extLst>
              </p:cNvPr>
              <p:cNvSpPr/>
              <p:nvPr/>
            </p:nvSpPr>
            <p:spPr>
              <a:xfrm>
                <a:off x="12865210" y="6189670"/>
                <a:ext cx="553127" cy="649330"/>
              </a:xfrm>
              <a:prstGeom prst="rect">
                <a:avLst/>
              </a:prstGeom>
              <a:solidFill>
                <a:srgbClr val="9CC173">
                  <a:alpha val="1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9CC173">
                    <a:alpha val="3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781EF80-01A0-46E9-8C65-21FE2693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5872" y="6868905"/>
                <a:ext cx="0" cy="151972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3" name="Title">
              <a:extLst>
                <a:ext uri="{FF2B5EF4-FFF2-40B4-BE49-F238E27FC236}">
                  <a16:creationId xmlns:a16="http://schemas.microsoft.com/office/drawing/2014/main" id="{567413AD-15D6-4049-97C1-21A895ABC165}"/>
                </a:ext>
              </a:extLst>
            </p:cNvPr>
            <p:cNvSpPr txBox="1"/>
            <p:nvPr/>
          </p:nvSpPr>
          <p:spPr>
            <a:xfrm>
              <a:off x="11958185" y="7363463"/>
              <a:ext cx="801501" cy="718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b="0" dirty="0">
                  <a:solidFill>
                    <a:srgbClr val="5D7529"/>
                  </a:solidFill>
                </a:rPr>
                <a:t>See also: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add_q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bold_p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bold_labels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add_stat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77AA7-DB5D-4DD6-AC9A-5EB7E60BE714}"/>
              </a:ext>
            </a:extLst>
          </p:cNvPr>
          <p:cNvSpPr/>
          <p:nvPr/>
        </p:nvSpPr>
        <p:spPr>
          <a:xfrm>
            <a:off x="6048971" y="8194761"/>
            <a:ext cx="7246406" cy="360202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AE410-0188-433E-869F-7960181C5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06" y="82194"/>
            <a:ext cx="1123950" cy="12763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6139201" y="6020458"/>
            <a:ext cx="2257674" cy="19800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9144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response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missing= </a:t>
            </a:r>
            <a:r>
              <a:rPr lang="en-US" altLang="en-US" sz="1000" b="0" dirty="0">
                <a:solidFill>
                  <a:srgbClr val="51831D"/>
                </a:solidFill>
                <a:latin typeface="Lucida Console" panose="020B0609040504020204" pitchFamily="49" charset="0"/>
              </a:rPr>
              <a:t>"no“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add_n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add_overall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add_p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7F9C0756-E838-476A-8C6E-D473C101ACCB}"/>
              </a:ext>
            </a:extLst>
          </p:cNvPr>
          <p:cNvSpPr txBox="1"/>
          <p:nvPr/>
        </p:nvSpPr>
        <p:spPr>
          <a:xfrm>
            <a:off x="611437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code</a:t>
            </a:r>
          </a:p>
        </p:txBody>
      </p:sp>
      <p:sp>
        <p:nvSpPr>
          <p:cNvPr id="84" name="Title">
            <a:extLst>
              <a:ext uri="{FF2B5EF4-FFF2-40B4-BE49-F238E27FC236}">
                <a16:creationId xmlns:a16="http://schemas.microsoft.com/office/drawing/2014/main" id="{69B974FC-A3A1-4663-8623-A02D0DAFA8FC}"/>
              </a:ext>
            </a:extLst>
          </p:cNvPr>
          <p:cNvSpPr txBox="1"/>
          <p:nvPr/>
        </p:nvSpPr>
        <p:spPr>
          <a:xfrm>
            <a:off x="855731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 table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90FACC0-24DB-4B97-9213-4B9FE7ECEA20}"/>
              </a:ext>
            </a:extLst>
          </p:cNvPr>
          <p:cNvSpPr/>
          <p:nvPr/>
        </p:nvSpPr>
        <p:spPr>
          <a:xfrm>
            <a:off x="6048971" y="8545925"/>
            <a:ext cx="7246406" cy="285379"/>
          </a:xfrm>
          <a:prstGeom prst="round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Argument      Default		     Input			                                       Effect on table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i + geom_area() x, y, alpha, color, fill, linetype, size…">
            <a:extLst>
              <a:ext uri="{FF2B5EF4-FFF2-40B4-BE49-F238E27FC236}">
                <a16:creationId xmlns:a16="http://schemas.microsoft.com/office/drawing/2014/main" id="{26A39C01-1337-45A8-80F8-CB7E701FA20D}"/>
              </a:ext>
            </a:extLst>
          </p:cNvPr>
          <p:cNvSpPr txBox="1"/>
          <p:nvPr/>
        </p:nvSpPr>
        <p:spPr>
          <a:xfrm>
            <a:off x="6891982" y="8303300"/>
            <a:ext cx="6168110" cy="2019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b="0" dirty="0"/>
              <a:t>Adds column  of  p-values generated by testing for differences between  groups. Takes arguments below.</a:t>
            </a:r>
            <a:endParaRPr b="0" dirty="0"/>
          </a:p>
        </p:txBody>
      </p:sp>
      <p:sp>
        <p:nvSpPr>
          <p:cNvPr id="73" name="i + geom_area() x, y, alpha, color, fill, linetype, size…">
            <a:extLst>
              <a:ext uri="{FF2B5EF4-FFF2-40B4-BE49-F238E27FC236}">
                <a16:creationId xmlns:a16="http://schemas.microsoft.com/office/drawing/2014/main" id="{A6D739B4-F9BE-422D-A4F6-F567705F3435}"/>
              </a:ext>
            </a:extLst>
          </p:cNvPr>
          <p:cNvSpPr txBox="1"/>
          <p:nvPr/>
        </p:nvSpPr>
        <p:spPr>
          <a:xfrm>
            <a:off x="6076268" y="8218262"/>
            <a:ext cx="709528" cy="318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 anchorCtr="1">
            <a:noAutofit/>
          </a:bodyPr>
          <a:lstStyle/>
          <a:p>
            <a:pPr algn="r"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err="1"/>
              <a:t>add_p</a:t>
            </a:r>
            <a:r>
              <a:rPr sz="1400" dirty="0"/>
              <a:t>()</a:t>
            </a:r>
            <a:endParaRPr sz="1500" b="0" dirty="0"/>
          </a:p>
        </p:txBody>
      </p:sp>
      <p:graphicFrame>
        <p:nvGraphicFramePr>
          <p:cNvPr id="80" name="Table 335">
            <a:extLst>
              <a:ext uri="{FF2B5EF4-FFF2-40B4-BE49-F238E27FC236}">
                <a16:creationId xmlns:a16="http://schemas.microsoft.com/office/drawing/2014/main" id="{0B5579E8-337A-4154-A3FB-18E9FC07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5968"/>
              </p:ext>
            </p:extLst>
          </p:nvPr>
        </p:nvGraphicFramePr>
        <p:xfrm>
          <a:off x="6076268" y="8889572"/>
          <a:ext cx="7201081" cy="129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718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662699">
                  <a:extLst>
                    <a:ext uri="{9D8B030D-6E8A-4147-A177-3AD203B41FA5}">
                      <a16:colId xmlns:a16="http://schemas.microsoft.com/office/drawing/2014/main" val="956245227"/>
                    </a:ext>
                  </a:extLst>
                </a:gridCol>
                <a:gridCol w="2798270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1973394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78016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Continuous: </a:t>
                      </a:r>
                      <a:r>
                        <a:rPr lang="en-US" sz="1000" b="1" dirty="0"/>
                        <a:t>“Kruskal test”</a:t>
                      </a:r>
                      <a:r>
                        <a:rPr lang="en-US" sz="1000" b="0" dirty="0"/>
                        <a:t>; </a:t>
                      </a:r>
                    </a:p>
                    <a:p>
                      <a:pPr algn="l"/>
                      <a:r>
                        <a:rPr lang="en-US" sz="1000" dirty="0"/>
                        <a:t>Categorical, cell counts ≥5:</a:t>
                      </a:r>
                    </a:p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chisq.test.no.correct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“;</a:t>
                      </a:r>
                    </a:p>
                    <a:p>
                      <a:pPr algn="l"/>
                      <a:r>
                        <a:rPr lang="en-US" sz="1000" dirty="0"/>
                        <a:t>Categorical, cell counts &gt;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fisher.test</a:t>
                      </a:r>
                      <a:r>
                        <a:rPr lang="en-US" sz="1000" b="1" dirty="0"/>
                        <a:t>”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 list 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specifying statistical test to perform for each variable: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t.test</a:t>
                      </a:r>
                      <a:r>
                        <a:rPr lang="en-US" sz="1000" b="1" dirty="0"/>
                        <a:t>“, “</a:t>
                      </a:r>
                      <a:r>
                        <a:rPr lang="en-US" sz="1000" b="1" dirty="0" err="1"/>
                        <a:t>aov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wilcox.test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chisq.test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and </a:t>
                      </a:r>
                      <a:r>
                        <a:rPr lang="en-US" sz="1000" b="1" dirty="0"/>
                        <a:t>"lme4“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 custom tests possible too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p-value in table based on specified statistical 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409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pvalue_fun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style_pvalue</a:t>
                      </a:r>
                      <a:r>
                        <a:rPr lang="en-US" sz="1000" b="1" u="sng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Function to round and format p-values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format of p-values in table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73DEEC64-65F6-4BD2-88D9-4BD8D998E1D6}"/>
              </a:ext>
            </a:extLst>
          </p:cNvPr>
          <p:cNvSpPr/>
          <p:nvPr/>
        </p:nvSpPr>
        <p:spPr>
          <a:xfrm>
            <a:off x="6048971" y="9740432"/>
            <a:ext cx="7246406" cy="331177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467D27F6-7FEB-4171-8398-3D4F2EB38CF5}"/>
              </a:ext>
            </a:extLst>
          </p:cNvPr>
          <p:cNvSpPr txBox="1"/>
          <p:nvPr/>
        </p:nvSpPr>
        <p:spPr>
          <a:xfrm>
            <a:off x="7027530" y="10178939"/>
            <a:ext cx="5089535" cy="164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100" b="0" dirty="0">
                <a:solidFill>
                  <a:srgbClr val="5D7529"/>
                </a:solidFill>
              </a:rPr>
              <a:t>For more info, visit 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http://www.</a:t>
            </a:r>
            <a:r>
              <a:rPr lang="en-US" sz="1100" b="0" dirty="0">
                <a:solidFill>
                  <a:srgbClr val="6F8B31"/>
                </a:solidFill>
                <a:hlinkClick r:id="rId10"/>
              </a:rPr>
              <a:t>danieldsjoberg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.com/gtsummary/reference/index.html</a:t>
            </a:r>
            <a:endParaRPr lang="en-US" sz="1100" b="0" dirty="0">
              <a:solidFill>
                <a:srgbClr val="5D7529"/>
              </a:solidFill>
            </a:endParaRPr>
          </a:p>
        </p:txBody>
      </p:sp>
      <p:sp>
        <p:nvSpPr>
          <p:cNvPr id="19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27DFDCC-88C1-460C-B327-85AC90FB64FC}"/>
              </a:ext>
            </a:extLst>
          </p:cNvPr>
          <p:cNvSpPr txBox="1"/>
          <p:nvPr/>
        </p:nvSpPr>
        <p:spPr>
          <a:xfrm>
            <a:off x="353259" y="662633"/>
            <a:ext cx="248259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Publication-ready analytical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and summary tables with 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9CC14B"/>
                </a:solidFill>
              </a:rPr>
              <a:t>Cheat Sheet</a:t>
            </a:r>
            <a:endParaRPr sz="1600" dirty="0">
              <a:solidFill>
                <a:srgbClr val="9CC14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EE6B58-F816-442B-90E0-FAB7F147640C}"/>
              </a:ext>
            </a:extLst>
          </p:cNvPr>
          <p:cNvSpPr/>
          <p:nvPr/>
        </p:nvSpPr>
        <p:spPr>
          <a:xfrm>
            <a:off x="9544653" y="6132220"/>
            <a:ext cx="257561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0CCB7-8351-4D25-8C84-C7A3FBAF052C}"/>
              </a:ext>
            </a:extLst>
          </p:cNvPr>
          <p:cNvSpPr/>
          <p:nvPr/>
        </p:nvSpPr>
        <p:spPr>
          <a:xfrm>
            <a:off x="9853145" y="6130997"/>
            <a:ext cx="936404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3198-5AB9-4B99-851E-C688526D57F8}"/>
              </a:ext>
            </a:extLst>
          </p:cNvPr>
          <p:cNvSpPr/>
          <p:nvPr/>
        </p:nvSpPr>
        <p:spPr>
          <a:xfrm>
            <a:off x="12818429" y="6129541"/>
            <a:ext cx="476948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332084" y="2105906"/>
            <a:ext cx="5251054" cy="28974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trt,age,grade,response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dirty="0">
                <a:solidFill>
                  <a:srgbClr val="FFFF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57967-A5ED-4630-A3E0-52A832454C68}"/>
              </a:ext>
            </a:extLst>
          </p:cNvPr>
          <p:cNvSpPr txBox="1"/>
          <p:nvPr/>
        </p:nvSpPr>
        <p:spPr>
          <a:xfrm>
            <a:off x="2920910" y="3182881"/>
            <a:ext cx="2810731" cy="1609375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54570" rIns="54570" bIns="182880" numCol="1" spcCol="38100" rtlCol="0" anchor="ctr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Same functionality as </a:t>
            </a:r>
            <a:r>
              <a:rPr lang="en-US" b="0" dirty="0" err="1">
                <a:solidFill>
                  <a:schemeClr val="tx1"/>
                </a:solidFill>
              </a:rPr>
              <a:t>tbl_summary</a:t>
            </a:r>
            <a:r>
              <a:rPr lang="en-US" b="0" dirty="0">
                <a:solidFill>
                  <a:schemeClr val="tx1"/>
                </a:solidFill>
              </a:rPr>
              <a:t>(), but takes a survey object as input, and accounts for survey weights and design.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More info at:  </a:t>
            </a:r>
            <a:r>
              <a:rPr lang="en-US" b="0" dirty="0">
                <a:solidFill>
                  <a:schemeClr val="tx1"/>
                </a:solidFill>
                <a:hlinkClick r:id="rId11"/>
              </a:rPr>
              <a:t>http://www.danieldsjoberg.com/gtsummary/reference/tbl_svysummary.html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6924F94-866C-4656-BFAC-D2069D23FB7C}"/>
              </a:ext>
            </a:extLst>
          </p:cNvPr>
          <p:cNvSpPr/>
          <p:nvPr/>
        </p:nvSpPr>
        <p:spPr>
          <a:xfrm>
            <a:off x="2910279" y="2689387"/>
            <a:ext cx="2835778" cy="503311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</a:rPr>
              <a:t>t</a:t>
            </a:r>
            <a:r>
              <a:rPr kumimoji="0" lang="en-US" sz="14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bl_svysummary</a:t>
            </a:r>
            <a:r>
              <a:rPr kumimoji="0" lang="en-US" sz="14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 survey objects</a:t>
            </a:r>
            <a:r>
              <a:rPr kumimoji="0" lang="en-US" sz="14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endParaRPr kumimoji="0" lang="en-US" sz="140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EC0781-FF0D-4CE0-90DE-2CA38653CC8A}"/>
              </a:ext>
            </a:extLst>
          </p:cNvPr>
          <p:cNvSpPr/>
          <p:nvPr/>
        </p:nvSpPr>
        <p:spPr>
          <a:xfrm>
            <a:off x="11106150" y="2203778"/>
            <a:ext cx="2076449" cy="20287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B1B8E-CB46-409E-9026-906A8106B011}"/>
              </a:ext>
            </a:extLst>
          </p:cNvPr>
          <p:cNvSpPr txBox="1"/>
          <p:nvPr/>
        </p:nvSpPr>
        <p:spPr>
          <a:xfrm>
            <a:off x="5947802" y="2215251"/>
            <a:ext cx="3890124" cy="262371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grade, 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label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"Age (years)”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grade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“Tumor grade"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percent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"row"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latin typeface="Lucida Console" panose="020B0609040504020204" pitchFamily="49" charset="0"/>
              </a:rPr>
              <a:t>digits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statistic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"{mean} ({</a:t>
            </a:r>
            <a:r>
              <a:rPr lang="en-US" altLang="en-US" sz="1000" b="0" dirty="0" err="1">
                <a:solidFill>
                  <a:srgbClr val="228B2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})"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    response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"{n}/{N} ({p}%)"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type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response ~ </a:t>
            </a:r>
            <a:r>
              <a:rPr lang="en-US" altLang="en-US" sz="1000" b="0" dirty="0">
                <a:solidFill>
                  <a:srgbClr val="399739"/>
                </a:solidFill>
                <a:latin typeface="Lucida Console" panose="020B0609040504020204" pitchFamily="49" charset="0"/>
              </a:rPr>
              <a:t>"categorical"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missing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"always"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missing_text</a:t>
            </a:r>
            <a:r>
              <a:rPr lang="en-US" altLang="en-US" sz="1000" b="0" dirty="0">
                <a:latin typeface="Lucida Console" panose="020B0609040504020204" pitchFamily="49" charset="0"/>
              </a:rPr>
              <a:t>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"Missing"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B877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765A7A-E990-451D-AF20-8E179B8B1C53}"/>
              </a:ext>
            </a:extLst>
          </p:cNvPr>
          <p:cNvSpPr/>
          <p:nvPr/>
        </p:nvSpPr>
        <p:spPr>
          <a:xfrm>
            <a:off x="6247607" y="2840321"/>
            <a:ext cx="698965" cy="15890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9525E3-F6EB-4B88-A9DA-EE88539133A3}"/>
              </a:ext>
            </a:extLst>
          </p:cNvPr>
          <p:cNvCxnSpPr>
            <a:cxnSpLocks/>
          </p:cNvCxnSpPr>
          <p:nvPr/>
        </p:nvCxnSpPr>
        <p:spPr>
          <a:xfrm flipV="1">
            <a:off x="9107208" y="2383600"/>
            <a:ext cx="2028715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09B535-3EDC-4BBC-902C-5BA2A03CDC47}"/>
              </a:ext>
            </a:extLst>
          </p:cNvPr>
          <p:cNvCxnSpPr>
            <a:cxnSpLocks/>
          </p:cNvCxnSpPr>
          <p:nvPr/>
        </p:nvCxnSpPr>
        <p:spPr>
          <a:xfrm flipH="1" flipV="1">
            <a:off x="9080595" y="2364392"/>
            <a:ext cx="6860" cy="48463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8B926C-DDE6-4158-B9A4-5E0F140CA3EB}"/>
              </a:ext>
            </a:extLst>
          </p:cNvPr>
          <p:cNvCxnSpPr>
            <a:cxnSpLocks/>
          </p:cNvCxnSpPr>
          <p:nvPr/>
        </p:nvCxnSpPr>
        <p:spPr>
          <a:xfrm flipV="1">
            <a:off x="6946573" y="2869718"/>
            <a:ext cx="2164122" cy="459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020062-6BE4-4B2B-AF3F-CF4DAC156BA6}"/>
              </a:ext>
            </a:extLst>
          </p:cNvPr>
          <p:cNvCxnSpPr>
            <a:cxnSpLocks/>
          </p:cNvCxnSpPr>
          <p:nvPr/>
        </p:nvCxnSpPr>
        <p:spPr>
          <a:xfrm>
            <a:off x="8706956" y="3073756"/>
            <a:ext cx="522355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9DB6D9-666D-47A8-9398-6EFDA38D4454}"/>
              </a:ext>
            </a:extLst>
          </p:cNvPr>
          <p:cNvCxnSpPr>
            <a:cxnSpLocks/>
          </p:cNvCxnSpPr>
          <p:nvPr/>
        </p:nvCxnSpPr>
        <p:spPr>
          <a:xfrm flipH="1" flipV="1">
            <a:off x="9919142" y="2717091"/>
            <a:ext cx="2756" cy="1801368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EDEF1-EB17-4180-90F9-A9DCF2BE5C09}"/>
              </a:ext>
            </a:extLst>
          </p:cNvPr>
          <p:cNvCxnSpPr>
            <a:cxnSpLocks/>
          </p:cNvCxnSpPr>
          <p:nvPr/>
        </p:nvCxnSpPr>
        <p:spPr>
          <a:xfrm>
            <a:off x="9277448" y="2562358"/>
            <a:ext cx="834815" cy="6432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15FC1E-3F13-493E-AD1C-D4F0A16DEA62}"/>
              </a:ext>
            </a:extLst>
          </p:cNvPr>
          <p:cNvCxnSpPr>
            <a:cxnSpLocks/>
          </p:cNvCxnSpPr>
          <p:nvPr/>
        </p:nvCxnSpPr>
        <p:spPr>
          <a:xfrm>
            <a:off x="8856383" y="3268353"/>
            <a:ext cx="581299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0A6BE6-354D-4A91-B529-801BDEB92ACE}"/>
              </a:ext>
            </a:extLst>
          </p:cNvPr>
          <p:cNvCxnSpPr>
            <a:cxnSpLocks/>
          </p:cNvCxnSpPr>
          <p:nvPr/>
        </p:nvCxnSpPr>
        <p:spPr>
          <a:xfrm flipV="1">
            <a:off x="9465151" y="2969420"/>
            <a:ext cx="2694" cy="32004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3186A9-6C87-4980-A04D-98076B37F292}"/>
              </a:ext>
            </a:extLst>
          </p:cNvPr>
          <p:cNvCxnSpPr>
            <a:cxnSpLocks/>
          </p:cNvCxnSpPr>
          <p:nvPr/>
        </p:nvCxnSpPr>
        <p:spPr>
          <a:xfrm>
            <a:off x="9445522" y="2947988"/>
            <a:ext cx="68432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3E986B-70BF-4EAE-8AAA-5E701B92DB17}"/>
              </a:ext>
            </a:extLst>
          </p:cNvPr>
          <p:cNvSpPr/>
          <p:nvPr/>
        </p:nvSpPr>
        <p:spPr>
          <a:xfrm>
            <a:off x="7251568" y="3009009"/>
            <a:ext cx="1476502" cy="181069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563B24-7717-43BB-AA1B-8E0C35C0A529}"/>
              </a:ext>
            </a:extLst>
          </p:cNvPr>
          <p:cNvSpPr/>
          <p:nvPr/>
        </p:nvSpPr>
        <p:spPr>
          <a:xfrm>
            <a:off x="7558840" y="3727363"/>
            <a:ext cx="1646642" cy="15704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DAC1FC-8CD7-4364-961E-2C24E3A63AEA}"/>
              </a:ext>
            </a:extLst>
          </p:cNvPr>
          <p:cNvCxnSpPr>
            <a:cxnSpLocks/>
          </p:cNvCxnSpPr>
          <p:nvPr/>
        </p:nvCxnSpPr>
        <p:spPr>
          <a:xfrm>
            <a:off x="7915097" y="3606659"/>
            <a:ext cx="3057988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A8047E-A0B2-4BCA-8FF8-9AF0EDC0653B}"/>
              </a:ext>
            </a:extLst>
          </p:cNvPr>
          <p:cNvCxnSpPr>
            <a:cxnSpLocks/>
          </p:cNvCxnSpPr>
          <p:nvPr/>
        </p:nvCxnSpPr>
        <p:spPr>
          <a:xfrm flipV="1">
            <a:off x="10988741" y="2533173"/>
            <a:ext cx="0" cy="109728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192AC9-8078-4A2A-85AA-B1B2845BEDFD}"/>
              </a:ext>
            </a:extLst>
          </p:cNvPr>
          <p:cNvCxnSpPr>
            <a:cxnSpLocks/>
          </p:cNvCxnSpPr>
          <p:nvPr/>
        </p:nvCxnSpPr>
        <p:spPr>
          <a:xfrm>
            <a:off x="11009584" y="2558653"/>
            <a:ext cx="246888" cy="6867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725287-DFE0-418C-9544-512B2D29E3BB}"/>
              </a:ext>
            </a:extLst>
          </p:cNvPr>
          <p:cNvSpPr/>
          <p:nvPr/>
        </p:nvSpPr>
        <p:spPr>
          <a:xfrm>
            <a:off x="7300538" y="3552061"/>
            <a:ext cx="614559" cy="17577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316C9E-C0AB-4486-B85C-327C954EBB53}"/>
              </a:ext>
            </a:extLst>
          </p:cNvPr>
          <p:cNvCxnSpPr>
            <a:cxnSpLocks/>
          </p:cNvCxnSpPr>
          <p:nvPr/>
        </p:nvCxnSpPr>
        <p:spPr>
          <a:xfrm>
            <a:off x="9650210" y="4011624"/>
            <a:ext cx="1582086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00B024-DEFE-4D1E-A0F0-5F1AF7834656}"/>
              </a:ext>
            </a:extLst>
          </p:cNvPr>
          <p:cNvSpPr/>
          <p:nvPr/>
        </p:nvSpPr>
        <p:spPr>
          <a:xfrm>
            <a:off x="11237644" y="4007365"/>
            <a:ext cx="1877040" cy="389347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BCC9B9F-B6EF-4975-8EC7-D99B1B700493}"/>
              </a:ext>
            </a:extLst>
          </p:cNvPr>
          <p:cNvCxnSpPr>
            <a:cxnSpLocks/>
          </p:cNvCxnSpPr>
          <p:nvPr/>
        </p:nvCxnSpPr>
        <p:spPr>
          <a:xfrm flipV="1">
            <a:off x="7655255" y="4388062"/>
            <a:ext cx="2240280" cy="8305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3CD958-2076-488C-B0F8-1257880B30C2}"/>
              </a:ext>
            </a:extLst>
          </p:cNvPr>
          <p:cNvCxnSpPr>
            <a:cxnSpLocks/>
          </p:cNvCxnSpPr>
          <p:nvPr/>
        </p:nvCxnSpPr>
        <p:spPr>
          <a:xfrm flipV="1">
            <a:off x="9249949" y="2536958"/>
            <a:ext cx="3930" cy="557784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D7D49-4097-499E-9AF9-D57D3335D6B1}"/>
              </a:ext>
            </a:extLst>
          </p:cNvPr>
          <p:cNvSpPr/>
          <p:nvPr/>
        </p:nvSpPr>
        <p:spPr>
          <a:xfrm>
            <a:off x="10112263" y="2497476"/>
            <a:ext cx="666066" cy="1521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DFEB36-2C01-41E1-A959-36F1B5147B21}"/>
              </a:ext>
            </a:extLst>
          </p:cNvPr>
          <p:cNvSpPr/>
          <p:nvPr/>
        </p:nvSpPr>
        <p:spPr>
          <a:xfrm>
            <a:off x="7262024" y="3211098"/>
            <a:ext cx="1583526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93CC9F-BEEC-4C20-99EE-C5ECC6718103}"/>
              </a:ext>
            </a:extLst>
          </p:cNvPr>
          <p:cNvCxnSpPr>
            <a:cxnSpLocks/>
          </p:cNvCxnSpPr>
          <p:nvPr/>
        </p:nvCxnSpPr>
        <p:spPr>
          <a:xfrm>
            <a:off x="9205498" y="3795626"/>
            <a:ext cx="439949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0BA641-000A-47B7-AC83-A376AB99FB6F}"/>
              </a:ext>
            </a:extLst>
          </p:cNvPr>
          <p:cNvCxnSpPr>
            <a:cxnSpLocks/>
          </p:cNvCxnSpPr>
          <p:nvPr/>
        </p:nvCxnSpPr>
        <p:spPr>
          <a:xfrm flipV="1">
            <a:off x="9669619" y="3626675"/>
            <a:ext cx="0" cy="192024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042841-948F-4869-8EDE-C23D81DFE0D2}"/>
              </a:ext>
            </a:extLst>
          </p:cNvPr>
          <p:cNvSpPr/>
          <p:nvPr/>
        </p:nvSpPr>
        <p:spPr>
          <a:xfrm>
            <a:off x="11260361" y="2457143"/>
            <a:ext cx="1782533" cy="19057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183D8-BF35-4A2F-B902-E467919D83CC}"/>
              </a:ext>
            </a:extLst>
          </p:cNvPr>
          <p:cNvSpPr/>
          <p:nvPr/>
        </p:nvSpPr>
        <p:spPr>
          <a:xfrm>
            <a:off x="10104419" y="2862168"/>
            <a:ext cx="783582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29767-450D-488E-9FB6-1A546E78509D}"/>
              </a:ext>
            </a:extLst>
          </p:cNvPr>
          <p:cNvSpPr/>
          <p:nvPr/>
        </p:nvSpPr>
        <p:spPr>
          <a:xfrm>
            <a:off x="7545315" y="3911656"/>
            <a:ext cx="2104895" cy="15704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EB4A6C-6255-44E7-BE88-225CE8592FF7}"/>
              </a:ext>
            </a:extLst>
          </p:cNvPr>
          <p:cNvSpPr/>
          <p:nvPr/>
        </p:nvSpPr>
        <p:spPr>
          <a:xfrm>
            <a:off x="7203998" y="4093065"/>
            <a:ext cx="1847852" cy="137198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31ECF2-812D-4CBE-94E3-F2C1C2BEC6BB}"/>
              </a:ext>
            </a:extLst>
          </p:cNvPr>
          <p:cNvCxnSpPr>
            <a:cxnSpLocks/>
          </p:cNvCxnSpPr>
          <p:nvPr/>
        </p:nvCxnSpPr>
        <p:spPr>
          <a:xfrm>
            <a:off x="9076342" y="4161664"/>
            <a:ext cx="1131529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D5E8571-9377-4229-A02D-FF454F73AB95}"/>
              </a:ext>
            </a:extLst>
          </p:cNvPr>
          <p:cNvSpPr/>
          <p:nvPr/>
        </p:nvSpPr>
        <p:spPr>
          <a:xfrm>
            <a:off x="10178756" y="4029932"/>
            <a:ext cx="184019" cy="3484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CC7D7FB-BB36-479B-BF64-9227B8853018}"/>
              </a:ext>
            </a:extLst>
          </p:cNvPr>
          <p:cNvSpPr/>
          <p:nvPr/>
        </p:nvSpPr>
        <p:spPr>
          <a:xfrm>
            <a:off x="6256489" y="4260444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C58DA6-2CC3-4018-9DE1-F645E5DAC226}"/>
              </a:ext>
            </a:extLst>
          </p:cNvPr>
          <p:cNvSpPr/>
          <p:nvPr/>
        </p:nvSpPr>
        <p:spPr>
          <a:xfrm>
            <a:off x="6256488" y="4419193"/>
            <a:ext cx="1847851" cy="168811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DD28C1-3C0A-400C-8181-74C3D18D58C9}"/>
              </a:ext>
            </a:extLst>
          </p:cNvPr>
          <p:cNvCxnSpPr>
            <a:cxnSpLocks/>
          </p:cNvCxnSpPr>
          <p:nvPr/>
        </p:nvCxnSpPr>
        <p:spPr>
          <a:xfrm>
            <a:off x="9940531" y="44911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B3FDC-092F-4345-9E64-F3B0E28BC852}"/>
              </a:ext>
            </a:extLst>
          </p:cNvPr>
          <p:cNvSpPr/>
          <p:nvPr/>
        </p:nvSpPr>
        <p:spPr>
          <a:xfrm>
            <a:off x="10186253" y="4408070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C645CB-20EE-45F8-95DA-F16039C7749B}"/>
              </a:ext>
            </a:extLst>
          </p:cNvPr>
          <p:cNvSpPr/>
          <p:nvPr/>
        </p:nvSpPr>
        <p:spPr>
          <a:xfrm>
            <a:off x="10195523" y="3637913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7BD886-8363-4194-A74A-6ED66F315C10}"/>
              </a:ext>
            </a:extLst>
          </p:cNvPr>
          <p:cNvSpPr/>
          <p:nvPr/>
        </p:nvSpPr>
        <p:spPr>
          <a:xfrm>
            <a:off x="10205706" y="2685150"/>
            <a:ext cx="513047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A93369-4197-4978-BD43-AA533C3B3138}"/>
              </a:ext>
            </a:extLst>
          </p:cNvPr>
          <p:cNvSpPr/>
          <p:nvPr/>
        </p:nvSpPr>
        <p:spPr>
          <a:xfrm>
            <a:off x="6237010" y="3391208"/>
            <a:ext cx="1254494" cy="137855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8B8F30-077C-4A65-B2AF-FE75ECEBD745}"/>
              </a:ext>
            </a:extLst>
          </p:cNvPr>
          <p:cNvCxnSpPr>
            <a:cxnSpLocks/>
          </p:cNvCxnSpPr>
          <p:nvPr/>
        </p:nvCxnSpPr>
        <p:spPr>
          <a:xfrm>
            <a:off x="9946276" y="3704550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2C9E0B-3498-424D-B797-F2445F3DBF84}"/>
              </a:ext>
            </a:extLst>
          </p:cNvPr>
          <p:cNvCxnSpPr>
            <a:cxnSpLocks/>
          </p:cNvCxnSpPr>
          <p:nvPr/>
        </p:nvCxnSpPr>
        <p:spPr>
          <a:xfrm>
            <a:off x="9946469" y="27443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872E15-455C-4B35-94E7-0104C3E5115C}"/>
              </a:ext>
            </a:extLst>
          </p:cNvPr>
          <p:cNvCxnSpPr>
            <a:cxnSpLocks/>
          </p:cNvCxnSpPr>
          <p:nvPr/>
        </p:nvCxnSpPr>
        <p:spPr>
          <a:xfrm flipV="1">
            <a:off x="7499794" y="3437551"/>
            <a:ext cx="4103082" cy="12023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D8D41BE-7666-4208-A7E7-97DAAA0670B9}"/>
              </a:ext>
            </a:extLst>
          </p:cNvPr>
          <p:cNvSpPr/>
          <p:nvPr/>
        </p:nvSpPr>
        <p:spPr>
          <a:xfrm>
            <a:off x="11538455" y="3029581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E4AEF-8A36-4494-B497-79A15300465B}"/>
              </a:ext>
            </a:extLst>
          </p:cNvPr>
          <p:cNvSpPr/>
          <p:nvPr/>
        </p:nvSpPr>
        <p:spPr>
          <a:xfrm>
            <a:off x="12569604" y="3025620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4B8B47B-D335-4045-9BAB-D9FB3AECFBEA}"/>
              </a:ext>
            </a:extLst>
          </p:cNvPr>
          <p:cNvCxnSpPr>
            <a:cxnSpLocks/>
          </p:cNvCxnSpPr>
          <p:nvPr/>
        </p:nvCxnSpPr>
        <p:spPr>
          <a:xfrm flipV="1">
            <a:off x="11939575" y="3412583"/>
            <a:ext cx="622248" cy="20857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D3BC961-9825-43DE-B9A4-0D250E12B649}"/>
              </a:ext>
            </a:extLst>
          </p:cNvPr>
          <p:cNvGrpSpPr/>
          <p:nvPr/>
        </p:nvGrpSpPr>
        <p:grpSpPr>
          <a:xfrm>
            <a:off x="266700" y="5242321"/>
            <a:ext cx="5464942" cy="559323"/>
            <a:chOff x="266700" y="5228673"/>
            <a:chExt cx="5266147" cy="559323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EE5FE5-ACFE-4E69-87B4-8D21DA16E94E}"/>
                </a:ext>
              </a:extLst>
            </p:cNvPr>
            <p:cNvSpPr/>
            <p:nvPr/>
          </p:nvSpPr>
          <p:spPr>
            <a:xfrm>
              <a:off x="266700" y="5502617"/>
              <a:ext cx="5258641" cy="285379"/>
            </a:xfrm>
            <a:prstGeom prst="roundRect">
              <a:avLst/>
            </a:prstGeom>
            <a:solidFill>
              <a:srgbClr val="9CC14B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 Argument    Input	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	             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Effect on table</a:t>
              </a:r>
              <a:endPara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933AA63-BBA8-480A-BD4E-E74D9CFDCCA9}"/>
                </a:ext>
              </a:extLst>
            </p:cNvPr>
            <p:cNvSpPr/>
            <p:nvPr/>
          </p:nvSpPr>
          <p:spPr>
            <a:xfrm>
              <a:off x="2837383" y="5228673"/>
              <a:ext cx="2695464" cy="285379"/>
            </a:xfrm>
            <a:prstGeom prst="round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Customization options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4CD8026-D8D5-4FFB-9609-220BD1D92568}"/>
                </a:ext>
              </a:extLst>
            </p:cNvPr>
            <p:cNvSpPr/>
            <p:nvPr/>
          </p:nvSpPr>
          <p:spPr>
            <a:xfrm>
              <a:off x="5432679" y="5338600"/>
              <a:ext cx="93216" cy="184531"/>
            </a:xfrm>
            <a:prstGeom prst="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DA7FE8-3859-460F-BAE1-17931BC232BF}"/>
                </a:ext>
              </a:extLst>
            </p:cNvPr>
            <p:cNvSpPr/>
            <p:nvPr/>
          </p:nvSpPr>
          <p:spPr>
            <a:xfrm>
              <a:off x="5434046" y="5520845"/>
              <a:ext cx="93216" cy="184531"/>
            </a:xfrm>
            <a:prstGeom prst="rect">
              <a:avLst/>
            </a:prstGeom>
            <a:solidFill>
              <a:srgbClr val="B0CD6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D57C423-EE0F-4CBE-83DF-F86E130F69E3}"/>
              </a:ext>
            </a:extLst>
          </p:cNvPr>
          <p:cNvSpPr/>
          <p:nvPr/>
        </p:nvSpPr>
        <p:spPr>
          <a:xfrm>
            <a:off x="10192592" y="1389888"/>
            <a:ext cx="3382175" cy="365760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(See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vignette!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1714-471B-4EAB-AEA1-76BA8A6CFE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49" y="2689387"/>
            <a:ext cx="22860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6B241-4091-4195-8535-BFC01E269C07}"/>
              </a:ext>
            </a:extLst>
          </p:cNvPr>
          <p:cNvSpPr/>
          <p:nvPr/>
        </p:nvSpPr>
        <p:spPr>
          <a:xfrm>
            <a:off x="265436" y="448208"/>
            <a:ext cx="6675120" cy="996895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12363-9B10-43A3-BF70-2B89613539E5}"/>
              </a:ext>
            </a:extLst>
          </p:cNvPr>
          <p:cNvSpPr/>
          <p:nvPr/>
        </p:nvSpPr>
        <p:spPr>
          <a:xfrm>
            <a:off x="7221462" y="452042"/>
            <a:ext cx="6507238" cy="996696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74320" y="310324"/>
            <a:ext cx="667512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bl_regression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 regression model object in publication-ready table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445006" y="3563037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412936" y="3823955"/>
            <a:ext cx="3438125" cy="60264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&lt;-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glm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(response ~ age + stage, data =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family = binomial)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(m1, exponentiate = TRUE)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8553F35-E524-4FAA-BA16-3F31649196B3}"/>
              </a:ext>
            </a:extLst>
          </p:cNvPr>
          <p:cNvSpPr/>
          <p:nvPr/>
        </p:nvSpPr>
        <p:spPr>
          <a:xfrm>
            <a:off x="7223760" y="310324"/>
            <a:ext cx="6480804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bl_survfit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survfit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object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with custom estimates In publication-ready table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29" name="Title">
            <a:extLst>
              <a:ext uri="{FF2B5EF4-FFF2-40B4-BE49-F238E27FC236}">
                <a16:creationId xmlns:a16="http://schemas.microsoft.com/office/drawing/2014/main" id="{B36D5C6E-14CE-4B60-80BD-FFBD737398FE}"/>
              </a:ext>
            </a:extLst>
          </p:cNvPr>
          <p:cNvSpPr txBox="1"/>
          <p:nvPr/>
        </p:nvSpPr>
        <p:spPr>
          <a:xfrm>
            <a:off x="384340" y="870325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code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752785-C6FC-4C23-B86F-1A1AA7EF4096}"/>
              </a:ext>
            </a:extLst>
          </p:cNvPr>
          <p:cNvSpPr txBox="1"/>
          <p:nvPr/>
        </p:nvSpPr>
        <p:spPr>
          <a:xfrm>
            <a:off x="373039" y="1147576"/>
            <a:ext cx="3490404" cy="7667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cox1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age + marker, 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   data = trial)  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(cox1, exponentiate = </a:t>
            </a:r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73F40-EC1C-4885-9F34-23472C90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10" y="2342581"/>
            <a:ext cx="2828925" cy="1019175"/>
          </a:xfrm>
          <a:prstGeom prst="rect">
            <a:avLst/>
          </a:prstGeom>
        </p:spPr>
      </p:pic>
      <p:sp>
        <p:nvSpPr>
          <p:cNvPr id="140" name="Title">
            <a:extLst>
              <a:ext uri="{FF2B5EF4-FFF2-40B4-BE49-F238E27FC236}">
                <a16:creationId xmlns:a16="http://schemas.microsoft.com/office/drawing/2014/main" id="{021548C4-DE78-4B04-9FFC-77569F3D6585}"/>
              </a:ext>
            </a:extLst>
          </p:cNvPr>
          <p:cNvSpPr txBox="1"/>
          <p:nvPr/>
        </p:nvSpPr>
        <p:spPr>
          <a:xfrm>
            <a:off x="435856" y="2094265"/>
            <a:ext cx="203581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table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FFEB66-BC41-467D-9F6D-1A86EA49C5BD}"/>
              </a:ext>
            </a:extLst>
          </p:cNvPr>
          <p:cNvSpPr txBox="1"/>
          <p:nvPr/>
        </p:nvSpPr>
        <p:spPr>
          <a:xfrm>
            <a:off x="4081223" y="727347"/>
            <a:ext cx="2749066" cy="1469849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Build model of interest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dirty="0" err="1">
                <a:solidFill>
                  <a:schemeClr val="tx1"/>
                </a:solidFill>
              </a:rPr>
              <a:t>tbl_regression</a:t>
            </a:r>
            <a:r>
              <a:rPr lang="en-US" sz="1000" dirty="0">
                <a:solidFill>
                  <a:schemeClr val="tx1"/>
                </a:solidFill>
              </a:rPr>
              <a:t>() to present results</a:t>
            </a:r>
          </a:p>
          <a:p>
            <a:r>
              <a:rPr lang="en-US" sz="1000" b="0" dirty="0" err="1">
                <a:solidFill>
                  <a:schemeClr val="tx1"/>
                </a:solidFill>
              </a:rPr>
              <a:t>tbl_regression</a:t>
            </a:r>
            <a:r>
              <a:rPr lang="en-US" sz="1000" b="0" dirty="0">
                <a:solidFill>
                  <a:schemeClr val="tx1"/>
                </a:solidFill>
              </a:rPr>
              <a:t>() supports most commonly used regression models, and uses </a:t>
            </a:r>
            <a:r>
              <a:rPr 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broom::tidy(x) </a:t>
            </a:r>
            <a:r>
              <a:rPr lang="en-US" sz="1000" b="0" dirty="0">
                <a:solidFill>
                  <a:schemeClr val="tx1"/>
                </a:solidFill>
              </a:rPr>
              <a:t>to perform initial tidying. </a:t>
            </a:r>
          </a:p>
          <a:p>
            <a:r>
              <a:rPr lang="en-US" sz="1000" b="0" dirty="0">
                <a:solidFill>
                  <a:schemeClr val="tx1"/>
                </a:solidFill>
              </a:rPr>
              <a:t>For more info:</a:t>
            </a:r>
          </a:p>
          <a:p>
            <a:r>
              <a:rPr lang="en-US" sz="1000" b="0" dirty="0">
                <a:solidFill>
                  <a:schemeClr val="tx1"/>
                </a:solidFill>
                <a:hlinkClick r:id="rId7"/>
              </a:rPr>
              <a:t>http://www.danieldsjoberg.com/gtsummary/reference/tbl_regression.html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45" name="Title">
            <a:extLst>
              <a:ext uri="{FF2B5EF4-FFF2-40B4-BE49-F238E27FC236}">
                <a16:creationId xmlns:a16="http://schemas.microsoft.com/office/drawing/2014/main" id="{C1BCF77C-2893-4739-931E-67BB6F2C166D}"/>
              </a:ext>
            </a:extLst>
          </p:cNvPr>
          <p:cNvSpPr txBox="1"/>
          <p:nvPr/>
        </p:nvSpPr>
        <p:spPr>
          <a:xfrm>
            <a:off x="4389059" y="2347776"/>
            <a:ext cx="241283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table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30D66C-C4BA-42BC-8B97-F96900462C24}"/>
              </a:ext>
            </a:extLst>
          </p:cNvPr>
          <p:cNvSpPr txBox="1"/>
          <p:nvPr/>
        </p:nvSpPr>
        <p:spPr>
          <a:xfrm>
            <a:off x="363192" y="5269398"/>
            <a:ext cx="3725679" cy="122465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(exponentiate = TRUE) %&gt;% 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add_global_p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bold_p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(t = 0.10)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bold_labels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italicize_levels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8" name="Title">
            <a:extLst>
              <a:ext uri="{FF2B5EF4-FFF2-40B4-BE49-F238E27FC236}">
                <a16:creationId xmlns:a16="http://schemas.microsoft.com/office/drawing/2014/main" id="{CE1512B9-7E5A-4E25-AF71-8F8BCE9DA007}"/>
              </a:ext>
            </a:extLst>
          </p:cNvPr>
          <p:cNvSpPr txBox="1"/>
          <p:nvPr/>
        </p:nvSpPr>
        <p:spPr>
          <a:xfrm>
            <a:off x="397020" y="4819086"/>
            <a:ext cx="3261154" cy="423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code using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	            helper functions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E79EA-FF27-42FF-9EDC-516D8A3FE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498" y="4748271"/>
            <a:ext cx="2486025" cy="180975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41CEA41A-0090-408D-A842-372CEFB90A8E}"/>
              </a:ext>
            </a:extLst>
          </p:cNvPr>
          <p:cNvSpPr/>
          <p:nvPr/>
        </p:nvSpPr>
        <p:spPr>
          <a:xfrm>
            <a:off x="577964" y="5896857"/>
            <a:ext cx="1290001" cy="13702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8489EF-4C93-4E14-8D8F-D03A78F4A86F}"/>
              </a:ext>
            </a:extLst>
          </p:cNvPr>
          <p:cNvSpPr/>
          <p:nvPr/>
        </p:nvSpPr>
        <p:spPr>
          <a:xfrm>
            <a:off x="6256402" y="5116224"/>
            <a:ext cx="432273" cy="17792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07142D-ED4E-4965-A5D8-1AB658527D17}"/>
              </a:ext>
            </a:extLst>
          </p:cNvPr>
          <p:cNvSpPr/>
          <p:nvPr/>
        </p:nvSpPr>
        <p:spPr>
          <a:xfrm>
            <a:off x="592533" y="5712599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299F1F-5EC7-4132-AEDE-765C33D90CD0}"/>
              </a:ext>
            </a:extLst>
          </p:cNvPr>
          <p:cNvSpPr/>
          <p:nvPr/>
        </p:nvSpPr>
        <p:spPr>
          <a:xfrm>
            <a:off x="591609" y="6058746"/>
            <a:ext cx="1037647" cy="146304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7F28D7-D922-4A0E-B599-63501F04AAA2}"/>
              </a:ext>
            </a:extLst>
          </p:cNvPr>
          <p:cNvSpPr/>
          <p:nvPr/>
        </p:nvSpPr>
        <p:spPr>
          <a:xfrm>
            <a:off x="582483" y="6255290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643C1E9-F7AC-4213-8B87-89A14E7F20A5}"/>
              </a:ext>
            </a:extLst>
          </p:cNvPr>
          <p:cNvCxnSpPr>
            <a:cxnSpLocks/>
          </p:cNvCxnSpPr>
          <p:nvPr/>
        </p:nvCxnSpPr>
        <p:spPr>
          <a:xfrm flipV="1">
            <a:off x="1989259" y="6336499"/>
            <a:ext cx="2258568" cy="986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4B331C-EB80-404F-8771-E40E6A2E6D1E}"/>
              </a:ext>
            </a:extLst>
          </p:cNvPr>
          <p:cNvSpPr/>
          <p:nvPr/>
        </p:nvSpPr>
        <p:spPr>
          <a:xfrm>
            <a:off x="4455692" y="5522298"/>
            <a:ext cx="245164" cy="732992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5F6115-0933-4E36-9DD8-1A7FABDA7036}"/>
              </a:ext>
            </a:extLst>
          </p:cNvPr>
          <p:cNvCxnSpPr>
            <a:cxnSpLocks/>
          </p:cNvCxnSpPr>
          <p:nvPr/>
        </p:nvCxnSpPr>
        <p:spPr>
          <a:xfrm flipH="1" flipV="1">
            <a:off x="4262356" y="6083314"/>
            <a:ext cx="8178" cy="274320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D994D9-8D52-4F96-84FE-3A43D8CCFC09}"/>
              </a:ext>
            </a:extLst>
          </p:cNvPr>
          <p:cNvCxnSpPr>
            <a:cxnSpLocks/>
          </p:cNvCxnSpPr>
          <p:nvPr/>
        </p:nvCxnSpPr>
        <p:spPr>
          <a:xfrm>
            <a:off x="4242512" y="6061287"/>
            <a:ext cx="210312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06427C-CD62-4836-BBAF-450BFF27552B}"/>
              </a:ext>
            </a:extLst>
          </p:cNvPr>
          <p:cNvCxnSpPr>
            <a:cxnSpLocks/>
          </p:cNvCxnSpPr>
          <p:nvPr/>
        </p:nvCxnSpPr>
        <p:spPr>
          <a:xfrm>
            <a:off x="1624232" y="6082271"/>
            <a:ext cx="2578878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7BD078A-FAFD-4C68-9BD9-019BA67EE439}"/>
              </a:ext>
            </a:extLst>
          </p:cNvPr>
          <p:cNvCxnSpPr>
            <a:cxnSpLocks/>
          </p:cNvCxnSpPr>
          <p:nvPr/>
        </p:nvCxnSpPr>
        <p:spPr>
          <a:xfrm flipH="1" flipV="1">
            <a:off x="4172654" y="5315933"/>
            <a:ext cx="6860" cy="74066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B0F67-1C83-43EE-B064-37CE22000BCC}"/>
              </a:ext>
            </a:extLst>
          </p:cNvPr>
          <p:cNvSpPr/>
          <p:nvPr/>
        </p:nvSpPr>
        <p:spPr>
          <a:xfrm>
            <a:off x="4403263" y="5109120"/>
            <a:ext cx="557659" cy="37021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43F03C-20A3-4DBB-ACBF-4F869BF6FA52}"/>
              </a:ext>
            </a:extLst>
          </p:cNvPr>
          <p:cNvCxnSpPr>
            <a:cxnSpLocks/>
          </p:cNvCxnSpPr>
          <p:nvPr/>
        </p:nvCxnSpPr>
        <p:spPr>
          <a:xfrm flipV="1">
            <a:off x="4150126" y="5289677"/>
            <a:ext cx="256032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A97F123-ABE0-491C-9FB6-F5CFDE61D78A}"/>
              </a:ext>
            </a:extLst>
          </p:cNvPr>
          <p:cNvCxnSpPr>
            <a:cxnSpLocks/>
          </p:cNvCxnSpPr>
          <p:nvPr/>
        </p:nvCxnSpPr>
        <p:spPr>
          <a:xfrm>
            <a:off x="1681329" y="5848915"/>
            <a:ext cx="4800600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A1A5139-895B-4CAF-A9BF-6F934013AF0B}"/>
              </a:ext>
            </a:extLst>
          </p:cNvPr>
          <p:cNvCxnSpPr>
            <a:cxnSpLocks/>
          </p:cNvCxnSpPr>
          <p:nvPr/>
        </p:nvCxnSpPr>
        <p:spPr>
          <a:xfrm flipV="1">
            <a:off x="6511346" y="5472161"/>
            <a:ext cx="1" cy="41148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6CB302-6CBD-49EA-A428-AFDE636A6E2D}"/>
              </a:ext>
            </a:extLst>
          </p:cNvPr>
          <p:cNvCxnSpPr>
            <a:cxnSpLocks/>
          </p:cNvCxnSpPr>
          <p:nvPr/>
        </p:nvCxnSpPr>
        <p:spPr>
          <a:xfrm>
            <a:off x="3585510" y="5674004"/>
            <a:ext cx="2658472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350853-2B91-46B9-BF66-4ABC680D06EA}"/>
              </a:ext>
            </a:extLst>
          </p:cNvPr>
          <p:cNvCxnSpPr>
            <a:cxnSpLocks/>
          </p:cNvCxnSpPr>
          <p:nvPr/>
        </p:nvCxnSpPr>
        <p:spPr>
          <a:xfrm>
            <a:off x="1862942" y="5917666"/>
            <a:ext cx="1682496" cy="341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3DE451-5C0C-4B23-8082-55E341A93597}"/>
              </a:ext>
            </a:extLst>
          </p:cNvPr>
          <p:cNvCxnSpPr>
            <a:cxnSpLocks/>
          </p:cNvCxnSpPr>
          <p:nvPr/>
        </p:nvCxnSpPr>
        <p:spPr>
          <a:xfrm flipV="1">
            <a:off x="3567517" y="5651672"/>
            <a:ext cx="0" cy="292608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61360B1-360A-41D0-83B1-C731FD757477}"/>
              </a:ext>
            </a:extLst>
          </p:cNvPr>
          <p:cNvCxnSpPr>
            <a:cxnSpLocks/>
          </p:cNvCxnSpPr>
          <p:nvPr/>
        </p:nvCxnSpPr>
        <p:spPr>
          <a:xfrm flipV="1">
            <a:off x="6266938" y="5296102"/>
            <a:ext cx="0" cy="40233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EB264F-F702-4C80-A01C-F458A334433E}"/>
              </a:ext>
            </a:extLst>
          </p:cNvPr>
          <p:cNvSpPr/>
          <p:nvPr/>
        </p:nvSpPr>
        <p:spPr>
          <a:xfrm>
            <a:off x="271398" y="6917679"/>
            <a:ext cx="6661335" cy="347472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8264E4-11B6-48DF-A1BF-6DECEBB343C8}"/>
              </a:ext>
            </a:extLst>
          </p:cNvPr>
          <p:cNvSpPr/>
          <p:nvPr/>
        </p:nvSpPr>
        <p:spPr>
          <a:xfrm>
            <a:off x="583236" y="5698438"/>
            <a:ext cx="1581665" cy="7488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3E0FC39-A3F9-474F-983A-013402B4CEB7}"/>
              </a:ext>
            </a:extLst>
          </p:cNvPr>
          <p:cNvCxnSpPr>
            <a:cxnSpLocks/>
          </p:cNvCxnSpPr>
          <p:nvPr/>
        </p:nvCxnSpPr>
        <p:spPr>
          <a:xfrm flipV="1">
            <a:off x="2159059" y="6212303"/>
            <a:ext cx="256032" cy="3530"/>
          </a:xfrm>
          <a:prstGeom prst="straightConnector1">
            <a:avLst/>
          </a:prstGeom>
          <a:noFill/>
          <a:ln w="47625" cap="flat">
            <a:solidFill>
              <a:schemeClr val="tx1">
                <a:alpha val="8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49D860-F1D0-4C30-9184-3A351AFA7699}"/>
              </a:ext>
            </a:extLst>
          </p:cNvPr>
          <p:cNvSpPr txBox="1"/>
          <p:nvPr/>
        </p:nvSpPr>
        <p:spPr>
          <a:xfrm>
            <a:off x="2412503" y="6130287"/>
            <a:ext cx="822913" cy="14875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0" rIns="0" bIns="18288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functions</a:t>
            </a:r>
          </a:p>
        </p:txBody>
      </p:sp>
      <p:sp>
        <p:nvSpPr>
          <p:cNvPr id="208" name="Title">
            <a:extLst>
              <a:ext uri="{FF2B5EF4-FFF2-40B4-BE49-F238E27FC236}">
                <a16:creationId xmlns:a16="http://schemas.microsoft.com/office/drawing/2014/main" id="{459F6BDB-E448-413C-905E-0EF5F7A09E63}"/>
              </a:ext>
            </a:extLst>
          </p:cNvPr>
          <p:cNvSpPr txBox="1"/>
          <p:nvPr/>
        </p:nvSpPr>
        <p:spPr>
          <a:xfrm>
            <a:off x="4355888" y="4504630"/>
            <a:ext cx="251021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table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F3527-1759-411B-9826-5DE1CDD1D3D3}"/>
              </a:ext>
            </a:extLst>
          </p:cNvPr>
          <p:cNvSpPr txBox="1"/>
          <p:nvPr/>
        </p:nvSpPr>
        <p:spPr>
          <a:xfrm>
            <a:off x="594697" y="9585841"/>
            <a:ext cx="5998058" cy="7745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Requires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“method”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 specifying model type. Can estimate univariate regression models holding either outcome (“y”) or  covariate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(“x”)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constant, or both (see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parameter).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For more info about </a:t>
            </a:r>
            <a:r>
              <a:rPr lang="en-US" sz="1100" b="0" dirty="0">
                <a:solidFill>
                  <a:srgbClr val="2C3E50"/>
                </a:solidFill>
                <a:latin typeface="Lucida Console" panose="020B0609040504020204" pitchFamily="49" charset="0"/>
              </a:rPr>
              <a:t>“formula”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and other parameters, see:</a:t>
            </a:r>
          </a:p>
          <a:p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9"/>
              </a:rPr>
              <a:t>https://www.danieldsjoberg.com/gtsummary/reference/tbl_uvregression.html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A6169-3389-423E-B06A-40DF28123E75}"/>
              </a:ext>
            </a:extLst>
          </p:cNvPr>
          <p:cNvSpPr/>
          <p:nvPr/>
        </p:nvSpPr>
        <p:spPr>
          <a:xfrm>
            <a:off x="3425520" y="7273925"/>
            <a:ext cx="2513144" cy="25793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table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371889" y="7386491"/>
            <a:ext cx="2925903" cy="208980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27432" rIns="18288" bIns="9144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latin typeface="Lucida Console" panose="020B0609040504020204" pitchFamily="49" charset="0"/>
              </a:rPr>
              <a:t>tbl_uvregression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trial %&gt;% select(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death, age,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                 grade, response),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method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y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exponentiate = TRUE,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label = list(grade ~ "Tumor grade")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add_global_p</a:t>
            </a:r>
            <a:r>
              <a:rPr lang="en-US" altLang="en-US" sz="900" b="0" dirty="0">
                <a:latin typeface="Lucida Console" panose="020B0609040504020204" pitchFamily="49" charset="0"/>
              </a:rPr>
              <a:t>()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add_nevent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</a:t>
            </a:r>
            <a:endParaRPr lang="en-US" altLang="en-US" sz="900" dirty="0">
              <a:solidFill>
                <a:srgbClr val="FA694E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394045" y="7103424"/>
            <a:ext cx="2513144" cy="23976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36576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289159" y="6655052"/>
            <a:ext cx="6646495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bl_uvregression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displays multiple univariate regression models at once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FFEAE6-DFAF-4B90-917B-C7E3AA322884}"/>
              </a:ext>
            </a:extLst>
          </p:cNvPr>
          <p:cNvSpPr/>
          <p:nvPr/>
        </p:nvSpPr>
        <p:spPr>
          <a:xfrm>
            <a:off x="3909748" y="3904297"/>
            <a:ext cx="370798" cy="26513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523F8-9F77-4020-A34A-83070C695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957" y="2567147"/>
            <a:ext cx="2533650" cy="1838325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3FA9CCA-0C64-4C8A-B91F-E3DEB8D0A2A1}"/>
              </a:ext>
            </a:extLst>
          </p:cNvPr>
          <p:cNvSpPr/>
          <p:nvPr/>
        </p:nvSpPr>
        <p:spPr>
          <a:xfrm rot="5400000">
            <a:off x="2719799" y="2019627"/>
            <a:ext cx="299288" cy="25335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34ECC9-FC68-4B38-8BE3-3006396620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180" y="7533349"/>
            <a:ext cx="3467100" cy="17907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232BE3-FB63-41DF-89FB-9B852CD43BFF}"/>
              </a:ext>
            </a:extLst>
          </p:cNvPr>
          <p:cNvCxnSpPr>
            <a:cxnSpLocks/>
          </p:cNvCxnSpPr>
          <p:nvPr/>
        </p:nvCxnSpPr>
        <p:spPr>
          <a:xfrm>
            <a:off x="3769722" y="8662659"/>
            <a:ext cx="2432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C36C3-94BC-4D2A-A1C2-DBCEBF589204}"/>
              </a:ext>
            </a:extLst>
          </p:cNvPr>
          <p:cNvCxnSpPr>
            <a:cxnSpLocks/>
          </p:cNvCxnSpPr>
          <p:nvPr/>
        </p:nvCxnSpPr>
        <p:spPr>
          <a:xfrm>
            <a:off x="2973682" y="8179897"/>
            <a:ext cx="54864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2A38DE-F019-4631-8F2E-ECD1F4D4A346}"/>
              </a:ext>
            </a:extLst>
          </p:cNvPr>
          <p:cNvSpPr/>
          <p:nvPr/>
        </p:nvSpPr>
        <p:spPr>
          <a:xfrm>
            <a:off x="1601431" y="8584297"/>
            <a:ext cx="1429527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8A1E6-D22E-4049-9B79-59C2C5783744}"/>
              </a:ext>
            </a:extLst>
          </p:cNvPr>
          <p:cNvSpPr/>
          <p:nvPr/>
        </p:nvSpPr>
        <p:spPr>
          <a:xfrm>
            <a:off x="3530514" y="8095504"/>
            <a:ext cx="707378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9D505D-D26D-480D-8D61-C8319E099EB2}"/>
              </a:ext>
            </a:extLst>
          </p:cNvPr>
          <p:cNvCxnSpPr>
            <a:cxnSpLocks/>
          </p:cNvCxnSpPr>
          <p:nvPr/>
        </p:nvCxnSpPr>
        <p:spPr>
          <a:xfrm flipV="1">
            <a:off x="2993428" y="8199512"/>
            <a:ext cx="2694" cy="381686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19A864C-437F-4138-9D36-DC24D3564EFD}"/>
              </a:ext>
            </a:extLst>
          </p:cNvPr>
          <p:cNvSpPr/>
          <p:nvPr/>
        </p:nvSpPr>
        <p:spPr>
          <a:xfrm>
            <a:off x="506119" y="8904295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F19483-1F89-4A1A-A054-94D385FEFFE9}"/>
              </a:ext>
            </a:extLst>
          </p:cNvPr>
          <p:cNvCxnSpPr>
            <a:cxnSpLocks/>
          </p:cNvCxnSpPr>
          <p:nvPr/>
        </p:nvCxnSpPr>
        <p:spPr>
          <a:xfrm>
            <a:off x="1594047" y="9009934"/>
            <a:ext cx="4797863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BF5337-5840-4AC1-91A1-9C14E49E84B0}"/>
              </a:ext>
            </a:extLst>
          </p:cNvPr>
          <p:cNvCxnSpPr>
            <a:cxnSpLocks/>
          </p:cNvCxnSpPr>
          <p:nvPr/>
        </p:nvCxnSpPr>
        <p:spPr>
          <a:xfrm flipH="1" flipV="1">
            <a:off x="6414350" y="8261535"/>
            <a:ext cx="1871" cy="778966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7A45B0E-6666-4E1C-99B2-510744EA215C}"/>
              </a:ext>
            </a:extLst>
          </p:cNvPr>
          <p:cNvSpPr/>
          <p:nvPr/>
        </p:nvSpPr>
        <p:spPr>
          <a:xfrm>
            <a:off x="6380542" y="8107186"/>
            <a:ext cx="368968" cy="151045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75AB99-DDB8-4878-9998-B9E3A0A5DD8A}"/>
              </a:ext>
            </a:extLst>
          </p:cNvPr>
          <p:cNvSpPr/>
          <p:nvPr/>
        </p:nvSpPr>
        <p:spPr>
          <a:xfrm>
            <a:off x="555666" y="9245720"/>
            <a:ext cx="2000532" cy="152032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8E46537-254D-4142-9E7B-579D494193FD}"/>
              </a:ext>
            </a:extLst>
          </p:cNvPr>
          <p:cNvCxnSpPr>
            <a:cxnSpLocks/>
          </p:cNvCxnSpPr>
          <p:nvPr/>
        </p:nvCxnSpPr>
        <p:spPr>
          <a:xfrm>
            <a:off x="3386375" y="8636443"/>
            <a:ext cx="0" cy="75900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4D2ABA-F191-4E5C-AE52-8170273277CE}"/>
              </a:ext>
            </a:extLst>
          </p:cNvPr>
          <p:cNvCxnSpPr>
            <a:cxnSpLocks/>
          </p:cNvCxnSpPr>
          <p:nvPr/>
        </p:nvCxnSpPr>
        <p:spPr>
          <a:xfrm>
            <a:off x="2555983" y="9372929"/>
            <a:ext cx="811076" cy="19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027590-9CCA-40CB-A5CD-30A9A958574A}"/>
              </a:ext>
            </a:extLst>
          </p:cNvPr>
          <p:cNvCxnSpPr>
            <a:cxnSpLocks/>
          </p:cNvCxnSpPr>
          <p:nvPr/>
        </p:nvCxnSpPr>
        <p:spPr>
          <a:xfrm>
            <a:off x="3977021" y="9118997"/>
            <a:ext cx="0" cy="43325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E815C6B-48E3-4779-B20B-95945108CEC5}"/>
              </a:ext>
            </a:extLst>
          </p:cNvPr>
          <p:cNvSpPr/>
          <p:nvPr/>
        </p:nvSpPr>
        <p:spPr>
          <a:xfrm>
            <a:off x="4851706" y="7579512"/>
            <a:ext cx="465671" cy="144743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83ADC68-D544-4ADA-9670-AFDE52C244D7}"/>
              </a:ext>
            </a:extLst>
          </p:cNvPr>
          <p:cNvSpPr/>
          <p:nvPr/>
        </p:nvSpPr>
        <p:spPr>
          <a:xfrm>
            <a:off x="566316" y="9094976"/>
            <a:ext cx="1716467" cy="11134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89DF08-7A5A-4FC6-A51F-9B988F454557}"/>
              </a:ext>
            </a:extLst>
          </p:cNvPr>
          <p:cNvCxnSpPr>
            <a:cxnSpLocks/>
          </p:cNvCxnSpPr>
          <p:nvPr/>
        </p:nvCxnSpPr>
        <p:spPr>
          <a:xfrm>
            <a:off x="2276578" y="9188246"/>
            <a:ext cx="923137" cy="124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B1B072-F812-4107-9461-8D8CB204D401}"/>
              </a:ext>
            </a:extLst>
          </p:cNvPr>
          <p:cNvCxnSpPr>
            <a:cxnSpLocks/>
          </p:cNvCxnSpPr>
          <p:nvPr/>
        </p:nvCxnSpPr>
        <p:spPr>
          <a:xfrm flipV="1">
            <a:off x="3176226" y="8474599"/>
            <a:ext cx="0" cy="69494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6305B1E-E2B2-4445-9C20-AADC2E5CF88E}"/>
              </a:ext>
            </a:extLst>
          </p:cNvPr>
          <p:cNvCxnSpPr>
            <a:cxnSpLocks/>
          </p:cNvCxnSpPr>
          <p:nvPr/>
        </p:nvCxnSpPr>
        <p:spPr>
          <a:xfrm>
            <a:off x="3154374" y="8454156"/>
            <a:ext cx="1463040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50B41D-7D75-477A-B11A-A35C03B83720}"/>
              </a:ext>
            </a:extLst>
          </p:cNvPr>
          <p:cNvSpPr/>
          <p:nvPr/>
        </p:nvSpPr>
        <p:spPr>
          <a:xfrm>
            <a:off x="4539158" y="7579512"/>
            <a:ext cx="244576" cy="14173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B142D4B-9897-4093-B65A-4ABD6253B38A}"/>
              </a:ext>
            </a:extLst>
          </p:cNvPr>
          <p:cNvCxnSpPr>
            <a:cxnSpLocks/>
          </p:cNvCxnSpPr>
          <p:nvPr/>
        </p:nvCxnSpPr>
        <p:spPr>
          <a:xfrm>
            <a:off x="3408690" y="8657022"/>
            <a:ext cx="1489226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0463C9-A312-4CD9-8E5B-ECF9B7C810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391" y="2489545"/>
            <a:ext cx="3571875" cy="12573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01E162D-09E6-474F-92B6-FB467E4E274F}"/>
              </a:ext>
            </a:extLst>
          </p:cNvPr>
          <p:cNvSpPr txBox="1"/>
          <p:nvPr/>
        </p:nvSpPr>
        <p:spPr>
          <a:xfrm>
            <a:off x="7363745" y="762504"/>
            <a:ext cx="3313940" cy="158753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1,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trial)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16F15A-5D4D-426A-92C1-4DB0DA293DD2}"/>
              </a:ext>
            </a:extLst>
          </p:cNvPr>
          <p:cNvSpPr txBox="1"/>
          <p:nvPr/>
        </p:nvSpPr>
        <p:spPr>
          <a:xfrm>
            <a:off x="7300942" y="4073371"/>
            <a:ext cx="2759177" cy="142338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C37AA8-06BB-4525-89A8-F06E816B1D86}"/>
              </a:ext>
            </a:extLst>
          </p:cNvPr>
          <p:cNvSpPr txBox="1"/>
          <p:nvPr/>
        </p:nvSpPr>
        <p:spPr>
          <a:xfrm>
            <a:off x="10952271" y="863365"/>
            <a:ext cx="264468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defining model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x=explicit </a:t>
            </a:r>
            <a:r>
              <a:rPr lang="en-US" sz="1000" b="0" dirty="0" err="1">
                <a:solidFill>
                  <a:schemeClr val="tx1"/>
                </a:solidFill>
              </a:rPr>
              <a:t>survfit</a:t>
            </a:r>
            <a:r>
              <a:rPr lang="en-US" sz="1000" b="0" dirty="0">
                <a:solidFill>
                  <a:schemeClr val="tx1"/>
                </a:solidFill>
              </a:rPr>
              <a:t> model (or list of models) from 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r>
              <a:rPr lang="en-US" sz="1000" b="0" dirty="0">
                <a:solidFill>
                  <a:schemeClr val="tx1"/>
                </a:solidFill>
              </a:rPr>
              <a:t> and designate y=</a:t>
            </a:r>
            <a:r>
              <a:rPr lang="en-US" sz="1000" b="0" dirty="0" err="1">
                <a:solidFill>
                  <a:schemeClr val="tx1"/>
                </a:solidFill>
              </a:rPr>
              <a:t>Surv</a:t>
            </a:r>
            <a:r>
              <a:rPr lang="en-US" sz="1000" b="0" dirty="0">
                <a:solidFill>
                  <a:schemeClr val="tx1"/>
                </a:solidFill>
              </a:rPr>
              <a:t> object and include=covariates in model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0FEE8-0EBB-489B-B661-49A2C14B1842}"/>
              </a:ext>
            </a:extLst>
          </p:cNvPr>
          <p:cNvSpPr txBox="1"/>
          <p:nvPr/>
        </p:nvSpPr>
        <p:spPr>
          <a:xfrm>
            <a:off x="11185421" y="2011951"/>
            <a:ext cx="241153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output: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time-specific survival estimates using times=times of interest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quantile (e.g. median) survival times using probs=quantile of interest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6528C-91F9-4AE9-AFE9-92817360E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052" y="4043939"/>
            <a:ext cx="3343275" cy="2047875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8077ECA-7042-43B2-89C1-A6FB0D88912B}"/>
              </a:ext>
            </a:extLst>
          </p:cNvPr>
          <p:cNvSpPr/>
          <p:nvPr/>
        </p:nvSpPr>
        <p:spPr>
          <a:xfrm>
            <a:off x="11225764" y="1147576"/>
            <a:ext cx="2278207" cy="27131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0F4694-5976-4E63-AE5F-9A144D59D978}"/>
              </a:ext>
            </a:extLst>
          </p:cNvPr>
          <p:cNvSpPr/>
          <p:nvPr/>
        </p:nvSpPr>
        <p:spPr>
          <a:xfrm>
            <a:off x="7462346" y="1164318"/>
            <a:ext cx="3174846" cy="640080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D666E6-FDA9-49DA-9C56-CE0D3EC638E4}"/>
              </a:ext>
            </a:extLst>
          </p:cNvPr>
          <p:cNvCxnSpPr>
            <a:cxnSpLocks/>
          </p:cNvCxnSpPr>
          <p:nvPr/>
        </p:nvCxnSpPr>
        <p:spPr>
          <a:xfrm flipH="1" flipV="1">
            <a:off x="10645304" y="1346176"/>
            <a:ext cx="578359" cy="1"/>
          </a:xfrm>
          <a:prstGeom prst="straightConnector1">
            <a:avLst/>
          </a:prstGeom>
          <a:noFill/>
          <a:ln w="603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123EA8-ED44-4908-BC27-3EC356CB3283}"/>
              </a:ext>
            </a:extLst>
          </p:cNvPr>
          <p:cNvSpPr/>
          <p:nvPr/>
        </p:nvSpPr>
        <p:spPr>
          <a:xfrm>
            <a:off x="11223662" y="1463158"/>
            <a:ext cx="2278207" cy="3473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3B1BE-71EB-4FCD-A4C0-BBCF0FF39576}"/>
              </a:ext>
            </a:extLst>
          </p:cNvPr>
          <p:cNvSpPr/>
          <p:nvPr/>
        </p:nvSpPr>
        <p:spPr>
          <a:xfrm>
            <a:off x="7494128" y="4468306"/>
            <a:ext cx="1727894" cy="49131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CD9D4B-96FB-40B6-8F11-5A7C869BAF41}"/>
              </a:ext>
            </a:extLst>
          </p:cNvPr>
          <p:cNvCxnSpPr>
            <a:cxnSpLocks/>
          </p:cNvCxnSpPr>
          <p:nvPr/>
        </p:nvCxnSpPr>
        <p:spPr>
          <a:xfrm>
            <a:off x="10960663" y="1689369"/>
            <a:ext cx="274320" cy="3417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437761-40D7-40CA-8D8B-D8E76AB8D15C}"/>
              </a:ext>
            </a:extLst>
          </p:cNvPr>
          <p:cNvCxnSpPr>
            <a:cxnSpLocks/>
          </p:cNvCxnSpPr>
          <p:nvPr/>
        </p:nvCxnSpPr>
        <p:spPr>
          <a:xfrm flipV="1">
            <a:off x="10989746" y="1716043"/>
            <a:ext cx="0" cy="2157984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47A6BC-7373-424D-A19C-D1BEF19096E6}"/>
              </a:ext>
            </a:extLst>
          </p:cNvPr>
          <p:cNvCxnSpPr>
            <a:cxnSpLocks/>
          </p:cNvCxnSpPr>
          <p:nvPr/>
        </p:nvCxnSpPr>
        <p:spPr>
          <a:xfrm>
            <a:off x="9044887" y="3844529"/>
            <a:ext cx="1920240" cy="0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36FD4-3DA9-4159-BD66-4B5083412BD7}"/>
              </a:ext>
            </a:extLst>
          </p:cNvPr>
          <p:cNvCxnSpPr>
            <a:cxnSpLocks/>
          </p:cNvCxnSpPr>
          <p:nvPr/>
        </p:nvCxnSpPr>
        <p:spPr>
          <a:xfrm>
            <a:off x="9075280" y="3876641"/>
            <a:ext cx="0" cy="591665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E974F6-469E-4064-A796-D15EEBFD017D}"/>
              </a:ext>
            </a:extLst>
          </p:cNvPr>
          <p:cNvSpPr/>
          <p:nvPr/>
        </p:nvSpPr>
        <p:spPr>
          <a:xfrm>
            <a:off x="7468806" y="1827741"/>
            <a:ext cx="246856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678C58-DB12-4CDC-A48E-44E886F6B0F3}"/>
              </a:ext>
            </a:extLst>
          </p:cNvPr>
          <p:cNvSpPr txBox="1"/>
          <p:nvPr/>
        </p:nvSpPr>
        <p:spPr>
          <a:xfrm>
            <a:off x="11176328" y="3131770"/>
            <a:ext cx="1645920" cy="751704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For more info: </a:t>
            </a:r>
            <a:r>
              <a:rPr lang="en-US" sz="1000" b="0" dirty="0">
                <a:solidFill>
                  <a:schemeClr val="tx1"/>
                </a:solidFill>
                <a:hlinkClick r:id="rId14"/>
              </a:rPr>
              <a:t>http://www.danieldsjoberg.com/gtsummary/reference/tbl_survfit.html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5AC5E76-8401-42B3-9754-CD2F023A2781}"/>
              </a:ext>
            </a:extLst>
          </p:cNvPr>
          <p:cNvSpPr/>
          <p:nvPr/>
        </p:nvSpPr>
        <p:spPr>
          <a:xfrm>
            <a:off x="11463761" y="2249449"/>
            <a:ext cx="208009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FE61C0-FA04-4385-A2A6-F430D953EBAF}"/>
              </a:ext>
            </a:extLst>
          </p:cNvPr>
          <p:cNvCxnSpPr>
            <a:cxnSpLocks/>
          </p:cNvCxnSpPr>
          <p:nvPr/>
        </p:nvCxnSpPr>
        <p:spPr>
          <a:xfrm>
            <a:off x="9957795" y="1917860"/>
            <a:ext cx="2559657" cy="0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76A597-3191-4EF0-8CE0-29A43676F247}"/>
              </a:ext>
            </a:extLst>
          </p:cNvPr>
          <p:cNvCxnSpPr>
            <a:cxnSpLocks/>
          </p:cNvCxnSpPr>
          <p:nvPr/>
        </p:nvCxnSpPr>
        <p:spPr>
          <a:xfrm flipV="1">
            <a:off x="12549894" y="1888972"/>
            <a:ext cx="0" cy="356616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2434B0-C96B-4791-944C-2D4D9019FA62}"/>
              </a:ext>
            </a:extLst>
          </p:cNvPr>
          <p:cNvSpPr/>
          <p:nvPr/>
        </p:nvSpPr>
        <p:spPr>
          <a:xfrm>
            <a:off x="8854736" y="2603126"/>
            <a:ext cx="1935729" cy="105037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95C1430-C9B9-41EF-890E-E173F88A8C22}"/>
              </a:ext>
            </a:extLst>
          </p:cNvPr>
          <p:cNvCxnSpPr>
            <a:cxnSpLocks/>
          </p:cNvCxnSpPr>
          <p:nvPr/>
        </p:nvCxnSpPr>
        <p:spPr>
          <a:xfrm flipV="1">
            <a:off x="9255182" y="2149164"/>
            <a:ext cx="0" cy="417983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8023DE-EE3C-4EF0-9428-9B893428D69E}"/>
              </a:ext>
            </a:extLst>
          </p:cNvPr>
          <p:cNvSpPr/>
          <p:nvPr/>
        </p:nvSpPr>
        <p:spPr>
          <a:xfrm>
            <a:off x="7490994" y="4983049"/>
            <a:ext cx="2534626" cy="30670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14EC50-72FE-41EB-9F92-322289981B27}"/>
              </a:ext>
            </a:extLst>
          </p:cNvPr>
          <p:cNvSpPr/>
          <p:nvPr/>
        </p:nvSpPr>
        <p:spPr>
          <a:xfrm>
            <a:off x="11463760" y="2632226"/>
            <a:ext cx="2006085" cy="29409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CE974B-3BA7-4B62-B94E-C6E570A78A39}"/>
              </a:ext>
            </a:extLst>
          </p:cNvPr>
          <p:cNvSpPr/>
          <p:nvPr/>
        </p:nvSpPr>
        <p:spPr>
          <a:xfrm>
            <a:off x="11913936" y="4157311"/>
            <a:ext cx="1026745" cy="1594442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973423-5367-46BA-B7D4-CCD4FC9F29BA}"/>
              </a:ext>
            </a:extLst>
          </p:cNvPr>
          <p:cNvCxnSpPr>
            <a:cxnSpLocks/>
          </p:cNvCxnSpPr>
          <p:nvPr/>
        </p:nvCxnSpPr>
        <p:spPr>
          <a:xfrm flipH="1" flipV="1">
            <a:off x="11098709" y="2825221"/>
            <a:ext cx="0" cy="1170432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CC61236-25FE-476D-9D17-5C7DF02E7828}"/>
              </a:ext>
            </a:extLst>
          </p:cNvPr>
          <p:cNvCxnSpPr>
            <a:cxnSpLocks/>
          </p:cNvCxnSpPr>
          <p:nvPr/>
        </p:nvCxnSpPr>
        <p:spPr>
          <a:xfrm flipV="1">
            <a:off x="9701989" y="3963494"/>
            <a:ext cx="137160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409A9BC-C526-4091-BDA3-1DD1EAAAEF03}"/>
              </a:ext>
            </a:extLst>
          </p:cNvPr>
          <p:cNvCxnSpPr>
            <a:cxnSpLocks/>
          </p:cNvCxnSpPr>
          <p:nvPr/>
        </p:nvCxnSpPr>
        <p:spPr>
          <a:xfrm flipV="1">
            <a:off x="11067765" y="2795035"/>
            <a:ext cx="41148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FC4072-B7B9-4649-8F99-DFBDA4C013DC}"/>
              </a:ext>
            </a:extLst>
          </p:cNvPr>
          <p:cNvCxnSpPr>
            <a:cxnSpLocks/>
          </p:cNvCxnSpPr>
          <p:nvPr/>
        </p:nvCxnSpPr>
        <p:spPr>
          <a:xfrm flipV="1">
            <a:off x="9679622" y="3938094"/>
            <a:ext cx="0" cy="105156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FCEC99-229C-44A6-B002-5433DBD1C5F5}"/>
              </a:ext>
            </a:extLst>
          </p:cNvPr>
          <p:cNvSpPr/>
          <p:nvPr/>
        </p:nvSpPr>
        <p:spPr>
          <a:xfrm>
            <a:off x="7224922" y="6229528"/>
            <a:ext cx="6534419" cy="420624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3FC9A61-4DBB-4425-A0A9-35D46AA6CAFA}"/>
              </a:ext>
            </a:extLst>
          </p:cNvPr>
          <p:cNvCxnSpPr>
            <a:cxnSpLocks/>
          </p:cNvCxnSpPr>
          <p:nvPr/>
        </p:nvCxnSpPr>
        <p:spPr>
          <a:xfrm>
            <a:off x="10021395" y="5193581"/>
            <a:ext cx="1892541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5D77C-444E-408A-9579-91BB1D766CCF}"/>
              </a:ext>
            </a:extLst>
          </p:cNvPr>
          <p:cNvSpPr txBox="1"/>
          <p:nvPr/>
        </p:nvSpPr>
        <p:spPr>
          <a:xfrm>
            <a:off x="7311391" y="6465093"/>
            <a:ext cx="3313940" cy="10694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+ grade,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725A90-608A-4712-9AD8-521CD43F6DA4}"/>
              </a:ext>
            </a:extLst>
          </p:cNvPr>
          <p:cNvSpPr txBox="1"/>
          <p:nvPr/>
        </p:nvSpPr>
        <p:spPr>
          <a:xfrm>
            <a:off x="10769469" y="6269032"/>
            <a:ext cx="2759177" cy="12592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4A69BBD-4557-42B5-B97C-1373DC7573B9}"/>
              </a:ext>
            </a:extLst>
          </p:cNvPr>
          <p:cNvSpPr/>
          <p:nvPr/>
        </p:nvSpPr>
        <p:spPr>
          <a:xfrm>
            <a:off x="7223760" y="5893502"/>
            <a:ext cx="2801860" cy="50331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tbl_merge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(), </a:t>
            </a: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tbl_stack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ombine tables by row or column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44FF205-FB04-4402-8A1F-3FEB903C61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4590" y="7930155"/>
            <a:ext cx="5267325" cy="20097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313534D-1BB3-46FC-A3A5-B5B0250D8984}"/>
              </a:ext>
            </a:extLst>
          </p:cNvPr>
          <p:cNvSpPr txBox="1"/>
          <p:nvPr/>
        </p:nvSpPr>
        <p:spPr>
          <a:xfrm>
            <a:off x="8696246" y="7597208"/>
            <a:ext cx="3313940" cy="27435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de-DE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tbl_merge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(list(t1,t2), tab_spanner = </a:t>
            </a:r>
            <a:r>
              <a:rPr lang="de-DE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en-US" altLang="en-US" sz="900" b="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8B2381-6633-4366-81C1-9681FBE11270}"/>
              </a:ext>
            </a:extLst>
          </p:cNvPr>
          <p:cNvSpPr txBox="1"/>
          <p:nvPr/>
        </p:nvSpPr>
        <p:spPr>
          <a:xfrm>
            <a:off x="7776051" y="9993817"/>
            <a:ext cx="4882425" cy="3847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tbl_merge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combines columns,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tbl_stack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() combines rows. For more info, see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16"/>
              </a:rPr>
              <a:t>https://www.danieldsjoberg.com/gtsummary/reference/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747E-A7CC-4CAE-AAC3-56CA97781EFC}"/>
              </a:ext>
            </a:extLst>
          </p:cNvPr>
          <p:cNvSpPr/>
          <p:nvPr/>
        </p:nvSpPr>
        <p:spPr>
          <a:xfrm>
            <a:off x="6536872" y="5340012"/>
            <a:ext cx="55883" cy="10739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20A4A3-075C-47C1-A0A3-33DF6A67E8F1}"/>
              </a:ext>
            </a:extLst>
          </p:cNvPr>
          <p:cNvSpPr/>
          <p:nvPr/>
        </p:nvSpPr>
        <p:spPr>
          <a:xfrm>
            <a:off x="6348384" y="5324539"/>
            <a:ext cx="219911" cy="144483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6682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1560</Words>
  <Application>Microsoft Office PowerPoint</Application>
  <PresentationFormat>Custom</PresentationFormat>
  <Paragraphs>195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Lucida Console</vt:lpstr>
      <vt:lpstr>Source Sans Pro</vt:lpstr>
      <vt:lpstr>Source Sans Pro 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Drill, Esther N./Epidemiology-Biostatistics</dc:creator>
  <cp:lastModifiedBy>Drill, Esther N./Epidemiology-Biostatistics</cp:lastModifiedBy>
  <cp:revision>180</cp:revision>
  <dcterms:modified xsi:type="dcterms:W3CDTF">2022-04-27T01:49:24Z</dcterms:modified>
</cp:coreProperties>
</file>