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809359" y="10090546"/>
            <a:ext cx="337640" cy="4012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809359" y="10097368"/>
            <a:ext cx="337640" cy="4012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stringr.tidyverse.org/" TargetMode="External"/><Relationship Id="rId6" Type="http://schemas.openxmlformats.org/officeDocument/2006/relationships/hyperlink" Target="https://twitter.com/LVaudor" TargetMode="External"/><Relationship Id="rId7" Type="http://schemas.openxmlformats.org/officeDocument/2006/relationships/hyperlink" Target="http://bit.ly/ISO639-1" TargetMode="External"/><Relationship Id="rId8" Type="http://schemas.openxmlformats.org/officeDocument/2006/relationships/image" Target="../media/image3.png"/><Relationship Id="rId9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stringr.tidyverse.org/" TargetMode="External"/><Relationship Id="rId6" Type="http://schemas.openxmlformats.org/officeDocument/2006/relationships/hyperlink" Target="https://twitter.com/LVaudor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2.tif"/><Relationship Id="rId9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ppl&lt;e&gt;…"/>
          <p:cNvSpPr txBox="1"/>
          <p:nvPr/>
        </p:nvSpPr>
        <p:spPr>
          <a:xfrm>
            <a:off x="9567705" y="8096327"/>
            <a:ext cx="990109" cy="47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appl</a:t>
            </a:r>
            <a:r>
              <a:rPr>
                <a:solidFill>
                  <a:srgbClr val="EF86A9"/>
                </a:solidFill>
              </a:rPr>
              <a:t>&lt;e&gt;</a:t>
            </a:r>
            <a:endParaRPr>
              <a:solidFill>
                <a:srgbClr val="00999A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banana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p</a:t>
            </a:r>
            <a:r>
              <a:rPr>
                <a:solidFill>
                  <a:srgbClr val="EF86A9"/>
                </a:solidFill>
              </a:rPr>
              <a:t>&lt;e&gt;</a:t>
            </a:r>
            <a:r>
              <a:t>ar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14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45" name="Rectangle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147" name="Join and Split"/>
          <p:cNvSpPr txBox="1"/>
          <p:nvPr/>
        </p:nvSpPr>
        <p:spPr>
          <a:xfrm>
            <a:off x="4807514" y="5270499"/>
            <a:ext cx="18634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Join and Split</a:t>
            </a:r>
          </a:p>
        </p:txBody>
      </p:sp>
      <p:sp>
        <p:nvSpPr>
          <p:cNvPr id="148" name="str_c(..., sep = &quot;&quot;, collapse = NULL) Join multiple strings into a single string. str_c(letters, LETTERS)…"/>
          <p:cNvSpPr txBox="1"/>
          <p:nvPr/>
        </p:nvSpPr>
        <p:spPr>
          <a:xfrm>
            <a:off x="6045041" y="5789414"/>
            <a:ext cx="2971801" cy="464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str_c(</a:t>
            </a:r>
            <a:r>
              <a:t>..., sep = "", collapse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Join multiple strings into a single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str_c(letters, LETTERS)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str_flatten(</a:t>
            </a:r>
            <a:r>
              <a:t>string, collapse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Combines into a single string, separated by collapse.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str_flatten(fruit, ", 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str_dup(</a:t>
            </a:r>
            <a:r>
              <a:t>string, times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Repeat strings times times.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str_unique()</a:t>
            </a:r>
            <a:r>
              <a:t> to remove duplicates.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str_dup(fruit, times = 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str_split_fixed(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t>, 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Split a vector of strings into a matrix of substrings (splitting at occurrences of a pattern match).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str_split()</a:t>
            </a:r>
            <a:r>
              <a:t> to return a list of substrings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str_split_n()</a:t>
            </a:r>
            <a:r>
              <a:t> to return the nth substring.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str_split_fixed(sentences, " ", n=3)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str_glue(</a:t>
            </a:r>
            <a:r>
              <a:t>…, .sep = "", .envir = parent.frame()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Create a string from strings and {expressions} to evaluate.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str_glue("Pi is {pi}")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str_glue_data(</a:t>
            </a:r>
            <a:r>
              <a:t>.x, ..., .sep = "", .envir = parent.frame(), .na = "NA"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Use a data frame, list, or environment to create a string from strings and {expressions} to evaluate.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str_glue_data(mtcars, "{rownames(mtcars)} has {hp} hp")</a:t>
            </a:r>
          </a:p>
        </p:txBody>
      </p:sp>
      <p:grpSp>
        <p:nvGrpSpPr>
          <p:cNvPr id="162" name="Group"/>
          <p:cNvGrpSpPr/>
          <p:nvPr/>
        </p:nvGrpSpPr>
        <p:grpSpPr>
          <a:xfrm>
            <a:off x="4869200" y="8665940"/>
            <a:ext cx="860184" cy="496993"/>
            <a:chOff x="0" y="0"/>
            <a:chExt cx="860182" cy="496991"/>
          </a:xfrm>
        </p:grpSpPr>
        <p:sp>
          <p:nvSpPr>
            <p:cNvPr id="149" name="Rectangle"/>
            <p:cNvSpPr/>
            <p:nvPr/>
          </p:nvSpPr>
          <p:spPr>
            <a:xfrm>
              <a:off x="301683" y="376418"/>
              <a:ext cx="1457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0" name="{xx}"/>
            <p:cNvSpPr txBox="1"/>
            <p:nvPr/>
          </p:nvSpPr>
          <p:spPr>
            <a:xfrm>
              <a:off x="241300" y="0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{xx}</a:t>
              </a:r>
            </a:p>
          </p:txBody>
        </p:sp>
        <p:sp>
          <p:nvSpPr>
            <p:cNvPr id="151" name="Rectangle"/>
            <p:cNvSpPr/>
            <p:nvPr/>
          </p:nvSpPr>
          <p:spPr>
            <a:xfrm>
              <a:off x="0" y="57784"/>
              <a:ext cx="1584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2" name="Rectangle"/>
            <p:cNvSpPr/>
            <p:nvPr/>
          </p:nvSpPr>
          <p:spPr>
            <a:xfrm>
              <a:off x="181123" y="57784"/>
              <a:ext cx="94954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3" name="Square"/>
            <p:cNvSpPr/>
            <p:nvPr/>
          </p:nvSpPr>
          <p:spPr>
            <a:xfrm>
              <a:off x="476547" y="57784"/>
              <a:ext cx="1203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4" name="Rectangle"/>
            <p:cNvSpPr/>
            <p:nvPr/>
          </p:nvSpPr>
          <p:spPr>
            <a:xfrm>
              <a:off x="790630" y="57784"/>
              <a:ext cx="695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5" name="{yy}"/>
            <p:cNvSpPr txBox="1"/>
            <p:nvPr/>
          </p:nvSpPr>
          <p:spPr>
            <a:xfrm>
              <a:off x="558800" y="0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{yy}</a:t>
              </a:r>
            </a:p>
          </p:txBody>
        </p:sp>
        <p:sp>
          <p:nvSpPr>
            <p:cNvPr id="156" name="Line"/>
            <p:cNvSpPr/>
            <p:nvPr/>
          </p:nvSpPr>
          <p:spPr>
            <a:xfrm>
              <a:off x="436247" y="212010"/>
              <a:ext cx="1" cy="1396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7" name="Rectangle"/>
            <p:cNvSpPr/>
            <p:nvPr/>
          </p:nvSpPr>
          <p:spPr>
            <a:xfrm>
              <a:off x="0" y="376418"/>
              <a:ext cx="1584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8" name="Rectangle"/>
            <p:cNvSpPr/>
            <p:nvPr/>
          </p:nvSpPr>
          <p:spPr>
            <a:xfrm>
              <a:off x="181123" y="376418"/>
              <a:ext cx="94954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9" name="Square"/>
            <p:cNvSpPr/>
            <p:nvPr/>
          </p:nvSpPr>
          <p:spPr>
            <a:xfrm>
              <a:off x="476547" y="376418"/>
              <a:ext cx="1203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60" name="Rectangle"/>
            <p:cNvSpPr/>
            <p:nvPr/>
          </p:nvSpPr>
          <p:spPr>
            <a:xfrm>
              <a:off x="790630" y="376418"/>
              <a:ext cx="695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61" name="Rectangle"/>
            <p:cNvSpPr/>
            <p:nvPr/>
          </p:nvSpPr>
          <p:spPr>
            <a:xfrm>
              <a:off x="619033" y="376418"/>
              <a:ext cx="1584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4894600" y="5814814"/>
            <a:ext cx="838642" cy="501942"/>
            <a:chOff x="25400" y="25400"/>
            <a:chExt cx="838641" cy="501941"/>
          </a:xfrm>
        </p:grpSpPr>
        <p:grpSp>
          <p:nvGrpSpPr>
            <p:cNvPr id="167" name="Group"/>
            <p:cNvGrpSpPr/>
            <p:nvPr/>
          </p:nvGrpSpPr>
          <p:grpSpPr>
            <a:xfrm>
              <a:off x="597341" y="32041"/>
              <a:ext cx="266701" cy="495301"/>
              <a:chOff x="25400" y="25400"/>
              <a:chExt cx="266700" cy="495300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40792" y="29546"/>
                <a:ext cx="73036" cy="461025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chemeClr val="accent5">
                        <a:hueOff val="1261427"/>
                        <a:lumOff val="1682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64" name="Rectangle"/>
              <p:cNvSpPr/>
              <p:nvPr/>
            </p:nvSpPr>
            <p:spPr>
              <a:xfrm>
                <a:off x="110256" y="29546"/>
                <a:ext cx="730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65" name="Rectangle"/>
              <p:cNvSpPr/>
              <p:nvPr/>
            </p:nvSpPr>
            <p:spPr>
              <a:xfrm>
                <a:off x="183458" y="29546"/>
                <a:ext cx="73037" cy="461025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66" name="Table"/>
              <p:cNvGraphicFramePr/>
              <p:nvPr/>
            </p:nvGraphicFramePr>
            <p:xfrm>
              <a:off x="25400" y="25400"/>
              <a:ext cx="2667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54000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72" name="Group"/>
            <p:cNvGrpSpPr/>
            <p:nvPr/>
          </p:nvGrpSpPr>
          <p:grpSpPr>
            <a:xfrm>
              <a:off x="25400" y="25400"/>
              <a:ext cx="371464" cy="495300"/>
              <a:chOff x="25400" y="25400"/>
              <a:chExt cx="371463" cy="495300"/>
            </a:xfrm>
          </p:grpSpPr>
          <p:sp>
            <p:nvSpPr>
              <p:cNvPr id="168" name="Rectangle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chemeClr val="accent5">
                        <a:hueOff val="1261427"/>
                        <a:lumOff val="1682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69" name="Rectangle"/>
              <p:cNvSpPr/>
              <p:nvPr/>
            </p:nvSpPr>
            <p:spPr>
              <a:xfrm>
                <a:off x="168264" y="36187"/>
                <a:ext cx="73036" cy="4610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70" name="Rectangle"/>
              <p:cNvSpPr/>
              <p:nvPr/>
            </p:nvSpPr>
            <p:spPr>
              <a:xfrm>
                <a:off x="304966" y="36187"/>
                <a:ext cx="73037" cy="461026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71" name="Table"/>
              <p:cNvGraphicFramePr/>
              <p:nvPr/>
            </p:nvGraphicFramePr>
            <p:xfrm>
              <a:off x="25400" y="25400"/>
              <a:ext cx="371464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358763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73" name="Line"/>
            <p:cNvSpPr/>
            <p:nvPr/>
          </p:nvSpPr>
          <p:spPr>
            <a:xfrm>
              <a:off x="427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4894600" y="7042290"/>
            <a:ext cx="527878" cy="501942"/>
            <a:chOff x="25400" y="25400"/>
            <a:chExt cx="527876" cy="501941"/>
          </a:xfrm>
        </p:grpSpPr>
        <p:sp>
          <p:nvSpPr>
            <p:cNvPr id="175" name="Rectangle"/>
            <p:cNvSpPr/>
            <p:nvPr/>
          </p:nvSpPr>
          <p:spPr>
            <a:xfrm>
              <a:off x="371433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chemeClr val="accent5">
                      <a:hueOff val="1261427"/>
                      <a:lumOff val="16825"/>
                    </a:schemeClr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76" name="Rectangle"/>
            <p:cNvSpPr/>
            <p:nvPr/>
          </p:nvSpPr>
          <p:spPr>
            <a:xfrm>
              <a:off x="453597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177" name="Table"/>
            <p:cNvGraphicFramePr/>
            <p:nvPr/>
          </p:nvGraphicFramePr>
          <p:xfrm>
            <a:off x="356041" y="32041"/>
            <a:ext cx="197236" cy="4953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84535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80" name="Group"/>
            <p:cNvGrpSpPr/>
            <p:nvPr/>
          </p:nvGrpSpPr>
          <p:grpSpPr>
            <a:xfrm>
              <a:off x="25400" y="25400"/>
              <a:ext cx="152400" cy="495300"/>
              <a:chOff x="25400" y="25400"/>
              <a:chExt cx="152400" cy="495300"/>
            </a:xfrm>
          </p:grpSpPr>
          <p:sp>
            <p:nvSpPr>
              <p:cNvPr id="178" name="Rectangle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chemeClr val="accent5">
                        <a:hueOff val="1261427"/>
                        <a:lumOff val="1682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79" name="Table"/>
              <p:cNvGraphicFramePr/>
              <p:nvPr/>
            </p:nvGraphicFramePr>
            <p:xfrm>
              <a:off x="25400" y="25400"/>
              <a:ext cx="1524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39700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81" name="Line"/>
            <p:cNvSpPr/>
            <p:nvPr/>
          </p:nvSpPr>
          <p:spPr>
            <a:xfrm>
              <a:off x="173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05" name="Group"/>
          <p:cNvGrpSpPr/>
          <p:nvPr/>
        </p:nvGrpSpPr>
        <p:grpSpPr>
          <a:xfrm>
            <a:off x="4888250" y="7880250"/>
            <a:ext cx="1307360" cy="610729"/>
            <a:chOff x="19050" y="24271"/>
            <a:chExt cx="1307358" cy="610728"/>
          </a:xfrm>
        </p:grpSpPr>
        <p:grpSp>
          <p:nvGrpSpPr>
            <p:cNvPr id="192" name="Group"/>
            <p:cNvGrpSpPr/>
            <p:nvPr/>
          </p:nvGrpSpPr>
          <p:grpSpPr>
            <a:xfrm>
              <a:off x="19050" y="24711"/>
              <a:ext cx="232997" cy="496430"/>
              <a:chOff x="19050" y="24271"/>
              <a:chExt cx="232996" cy="496428"/>
            </a:xfrm>
          </p:grpSpPr>
          <p:sp>
            <p:nvSpPr>
              <p:cNvPr id="18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8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8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8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87" name="Rectangle"/>
              <p:cNvSpPr/>
              <p:nvPr/>
            </p:nvSpPr>
            <p:spPr>
              <a:xfrm>
                <a:off x="188125" y="258762"/>
                <a:ext cx="4445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88" name="Rectangle"/>
              <p:cNvSpPr/>
              <p:nvPr/>
            </p:nvSpPr>
            <p:spPr>
              <a:xfrm>
                <a:off x="178205" y="382912"/>
                <a:ext cx="508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89" name="Rectangle"/>
              <p:cNvSpPr/>
              <p:nvPr/>
            </p:nvSpPr>
            <p:spPr>
              <a:xfrm>
                <a:off x="153203" y="2700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21044" y="147866"/>
                <a:ext cx="2159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91" name="Table"/>
              <p:cNvGraphicFramePr/>
              <p:nvPr/>
            </p:nvGraphicFramePr>
            <p:xfrm>
              <a:off x="25400" y="25400"/>
              <a:ext cx="226647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946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93" name="Line"/>
            <p:cNvSpPr/>
            <p:nvPr/>
          </p:nvSpPr>
          <p:spPr>
            <a:xfrm>
              <a:off x="286201" y="26129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04" name="Group"/>
            <p:cNvGrpSpPr/>
            <p:nvPr/>
          </p:nvGrpSpPr>
          <p:grpSpPr>
            <a:xfrm>
              <a:off x="451657" y="24271"/>
              <a:ext cx="874752" cy="610729"/>
              <a:chOff x="19050" y="24271"/>
              <a:chExt cx="874750" cy="610728"/>
            </a:xfrm>
          </p:grpSpPr>
          <p:sp>
            <p:nvSpPr>
              <p:cNvPr id="19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9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97" name="Rectangle"/>
              <p:cNvSpPr/>
              <p:nvPr/>
            </p:nvSpPr>
            <p:spPr>
              <a:xfrm>
                <a:off x="21044" y="147866"/>
                <a:ext cx="203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98" name="Table"/>
              <p:cNvGraphicFramePr/>
              <p:nvPr/>
            </p:nvGraphicFramePr>
            <p:xfrm>
              <a:off x="25400" y="25400"/>
              <a:ext cx="228794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6093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203" name="Group"/>
              <p:cNvGrpSpPr/>
              <p:nvPr/>
            </p:nvGrpSpPr>
            <p:grpSpPr>
              <a:xfrm>
                <a:off x="242861" y="25400"/>
                <a:ext cx="650940" cy="609600"/>
                <a:chOff x="25400" y="25400"/>
                <a:chExt cx="650938" cy="609600"/>
              </a:xfrm>
            </p:grpSpPr>
            <p:sp>
              <p:nvSpPr>
                <p:cNvPr id="199" name="Rectangle"/>
                <p:cNvSpPr/>
                <p:nvPr/>
              </p:nvSpPr>
              <p:spPr>
                <a:xfrm>
                  <a:off x="35725" y="258762"/>
                  <a:ext cx="444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200" name="Rectangle"/>
                <p:cNvSpPr/>
                <p:nvPr/>
              </p:nvSpPr>
              <p:spPr>
                <a:xfrm>
                  <a:off x="3572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201" name="Rectangle"/>
                <p:cNvSpPr/>
                <p:nvPr/>
              </p:nvSpPr>
              <p:spPr>
                <a:xfrm>
                  <a:off x="35725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1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202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209" name="Group"/>
          <p:cNvGrpSpPr/>
          <p:nvPr/>
        </p:nvGrpSpPr>
        <p:grpSpPr>
          <a:xfrm>
            <a:off x="469499" y="8039923"/>
            <a:ext cx="552792" cy="428977"/>
            <a:chOff x="0" y="0"/>
            <a:chExt cx="552790" cy="428976"/>
          </a:xfrm>
        </p:grpSpPr>
        <p:sp>
          <p:nvSpPr>
            <p:cNvPr id="206" name="A STRING"/>
            <p:cNvSpPr txBox="1"/>
            <p:nvPr/>
          </p:nvSpPr>
          <p:spPr>
            <a:xfrm>
              <a:off x="10845" y="0"/>
              <a:ext cx="531100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07" name="a string"/>
            <p:cNvSpPr txBox="1"/>
            <p:nvPr/>
          </p:nvSpPr>
          <p:spPr>
            <a:xfrm>
              <a:off x="0" y="1928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08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396395" y="7335089"/>
            <a:ext cx="675092" cy="533401"/>
            <a:chOff x="0" y="7073"/>
            <a:chExt cx="675091" cy="533400"/>
          </a:xfrm>
        </p:grpSpPr>
        <p:grpSp>
          <p:nvGrpSpPr>
            <p:cNvPr id="217" name="Group"/>
            <p:cNvGrpSpPr/>
            <p:nvPr/>
          </p:nvGrpSpPr>
          <p:grpSpPr>
            <a:xfrm>
              <a:off x="458007" y="24271"/>
              <a:ext cx="217085" cy="496429"/>
              <a:chOff x="24216" y="24271"/>
              <a:chExt cx="217083" cy="496428"/>
            </a:xfrm>
          </p:grpSpPr>
          <p:sp>
            <p:nvSpPr>
              <p:cNvPr id="21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11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12" name="Rectangle"/>
              <p:cNvSpPr/>
              <p:nvPr/>
            </p:nvSpPr>
            <p:spPr>
              <a:xfrm>
                <a:off x="24216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13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14" name="Rectangle"/>
              <p:cNvSpPr/>
              <p:nvPr/>
            </p:nvSpPr>
            <p:spPr>
              <a:xfrm>
                <a:off x="150025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15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16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25" name="Group"/>
            <p:cNvGrpSpPr/>
            <p:nvPr/>
          </p:nvGrpSpPr>
          <p:grpSpPr>
            <a:xfrm>
              <a:off x="0" y="7073"/>
              <a:ext cx="279400" cy="533401"/>
              <a:chOff x="0" y="0"/>
              <a:chExt cx="279400" cy="533400"/>
            </a:xfrm>
          </p:grpSpPr>
          <p:sp>
            <p:nvSpPr>
              <p:cNvPr id="218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19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20" name="Rectangle"/>
              <p:cNvSpPr/>
              <p:nvPr/>
            </p:nvSpPr>
            <p:spPr>
              <a:xfrm>
                <a:off x="24216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21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22" name="Rectangle"/>
              <p:cNvSpPr/>
              <p:nvPr/>
            </p:nvSpPr>
            <p:spPr>
              <a:xfrm>
                <a:off x="150025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23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24" name="Table"/>
              <p:cNvGraphicFramePr/>
              <p:nvPr/>
            </p:nvGraphicFramePr>
            <p:xfrm>
              <a:off x="0" y="0"/>
              <a:ext cx="279400" cy="5334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58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226" name="Line"/>
            <p:cNvSpPr/>
            <p:nvPr/>
          </p:nvSpPr>
          <p:spPr>
            <a:xfrm>
              <a:off x="286201" y="26793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228" name="Mutate Strings"/>
          <p:cNvSpPr txBox="1"/>
          <p:nvPr/>
        </p:nvSpPr>
        <p:spPr>
          <a:xfrm>
            <a:off x="315766" y="5270499"/>
            <a:ext cx="19459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Mutate Strings</a:t>
            </a:r>
          </a:p>
        </p:txBody>
      </p:sp>
      <p:sp>
        <p:nvSpPr>
          <p:cNvPr id="229" name="str_sub() &lt;- value. Replace substrings by identifying the substrings with str_sub() and assigning into the results.  str_sub(fruit, 1, 3) &lt;- &quot;str&quot;…"/>
          <p:cNvSpPr txBox="1"/>
          <p:nvPr/>
        </p:nvSpPr>
        <p:spPr>
          <a:xfrm>
            <a:off x="1557078" y="5789414"/>
            <a:ext cx="2971801" cy="435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str_sub()</a:t>
            </a:r>
            <a:r>
              <a:t>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value. Replace substrings by identifying the substrings with str_sub() and assigning into the results.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str_sub(fruit, 1, 3) &lt;- "str"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str_replace(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t>, replacement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Replace the first matched pattern in each string.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str_remove()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str_replace(fruit,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str_replace_all(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t>, replacement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Replace all matched patterns in each string.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str_remove_all()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str_replace_all(fruit,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str_to_lower(</a:t>
            </a:r>
            <a:r>
              <a:t>string, locale = "en"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baseline="31999"/>
              <a:t>1</a:t>
            </a:r>
            <a:r>
              <a:t> </a:t>
            </a:r>
            <a:br/>
            <a:r>
              <a:t>Convert strings to lower case.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str_to_upper(</a:t>
            </a:r>
            <a:r>
              <a:t>string, locale = "en"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baseline="31999"/>
              <a:t>1</a:t>
            </a:r>
            <a:r>
              <a:t> </a:t>
            </a:r>
            <a:br/>
            <a:r>
              <a:t>Convert strings to upper case.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str_to_title(</a:t>
            </a:r>
            <a:r>
              <a:t>string, locale = "en"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baseline="31999"/>
              <a:t>1</a:t>
            </a:r>
            <a:r>
              <a:t> Convert strings to title case.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str_to_sentence()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str_to_title(sentences)</a:t>
            </a:r>
          </a:p>
        </p:txBody>
      </p:sp>
      <p:grpSp>
        <p:nvGrpSpPr>
          <p:cNvPr id="239" name="Group"/>
          <p:cNvGrpSpPr/>
          <p:nvPr/>
        </p:nvGrpSpPr>
        <p:grpSpPr>
          <a:xfrm>
            <a:off x="420612" y="5812902"/>
            <a:ext cx="1103414" cy="612926"/>
            <a:chOff x="24216" y="23487"/>
            <a:chExt cx="1103413" cy="612925"/>
          </a:xfrm>
        </p:grpSpPr>
        <p:grpSp>
          <p:nvGrpSpPr>
            <p:cNvPr id="233" name="Group"/>
            <p:cNvGrpSpPr/>
            <p:nvPr/>
          </p:nvGrpSpPr>
          <p:grpSpPr>
            <a:xfrm>
              <a:off x="475507" y="23487"/>
              <a:ext cx="652123" cy="611513"/>
              <a:chOff x="24216" y="23487"/>
              <a:chExt cx="652122" cy="611512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31" name="Rectangle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3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37" name="Group"/>
            <p:cNvGrpSpPr/>
            <p:nvPr/>
          </p:nvGrpSpPr>
          <p:grpSpPr>
            <a:xfrm>
              <a:off x="24216" y="24900"/>
              <a:ext cx="652123" cy="611514"/>
              <a:chOff x="24216" y="23487"/>
              <a:chExt cx="652122" cy="611512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35" name="Rectangle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3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238" name="Line"/>
            <p:cNvSpPr/>
            <p:nvPr/>
          </p:nvSpPr>
          <p:spPr>
            <a:xfrm>
              <a:off x="286151" y="255384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420612" y="6584746"/>
            <a:ext cx="650875" cy="503503"/>
            <a:chOff x="24216" y="24271"/>
            <a:chExt cx="650874" cy="503502"/>
          </a:xfrm>
        </p:grpSpPr>
        <p:grpSp>
          <p:nvGrpSpPr>
            <p:cNvPr id="247" name="Group"/>
            <p:cNvGrpSpPr/>
            <p:nvPr/>
          </p:nvGrpSpPr>
          <p:grpSpPr>
            <a:xfrm>
              <a:off x="458007" y="24271"/>
              <a:ext cx="217085" cy="496429"/>
              <a:chOff x="24216" y="24271"/>
              <a:chExt cx="217083" cy="496428"/>
            </a:xfrm>
          </p:grpSpPr>
          <p:sp>
            <p:nvSpPr>
              <p:cNvPr id="24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42" name="Rectangle"/>
              <p:cNvSpPr/>
              <p:nvPr/>
            </p:nvSpPr>
            <p:spPr>
              <a:xfrm>
                <a:off x="24216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43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44" name="Rectangle"/>
              <p:cNvSpPr/>
              <p:nvPr/>
            </p:nvSpPr>
            <p:spPr>
              <a:xfrm>
                <a:off x="150025" y="271462"/>
                <a:ext cx="825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45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46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55" name="Group"/>
            <p:cNvGrpSpPr/>
            <p:nvPr/>
          </p:nvGrpSpPr>
          <p:grpSpPr>
            <a:xfrm>
              <a:off x="24216" y="31345"/>
              <a:ext cx="217084" cy="496429"/>
              <a:chOff x="24216" y="24271"/>
              <a:chExt cx="217083" cy="496428"/>
            </a:xfrm>
          </p:grpSpPr>
          <p:sp>
            <p:nvSpPr>
              <p:cNvPr id="248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49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24216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1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2" name="Rectangle"/>
              <p:cNvSpPr/>
              <p:nvPr/>
            </p:nvSpPr>
            <p:spPr>
              <a:xfrm>
                <a:off x="150025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3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54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256" name="Line"/>
            <p:cNvSpPr/>
            <p:nvPr/>
          </p:nvSpPr>
          <p:spPr>
            <a:xfrm>
              <a:off x="286201" y="26793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469499" y="9368712"/>
            <a:ext cx="552792" cy="192837"/>
            <a:chOff x="0" y="118070"/>
            <a:chExt cx="552790" cy="192835"/>
          </a:xfrm>
        </p:grpSpPr>
        <p:sp>
          <p:nvSpPr>
            <p:cNvPr id="258" name="a string"/>
            <p:cNvSpPr/>
            <p:nvPr/>
          </p:nvSpPr>
          <p:spPr>
            <a:xfrm>
              <a:off x="63151" y="118070"/>
              <a:ext cx="42648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59" name="A String"/>
            <p:cNvSpPr/>
            <p:nvPr/>
          </p:nvSpPr>
          <p:spPr>
            <a:xfrm>
              <a:off x="0" y="310905"/>
              <a:ext cx="5527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60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262" name="str_conv(string, encoding) Override the encoding of a string. str_conv(fruit,&quot;ISO-8859-1&quot;)…"/>
          <p:cNvSpPr txBox="1"/>
          <p:nvPr/>
        </p:nvSpPr>
        <p:spPr>
          <a:xfrm>
            <a:off x="10689298" y="7640880"/>
            <a:ext cx="2971801" cy="240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str_conv(</a:t>
            </a:r>
            <a:r>
              <a:t>string, encoding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Override the encoding of 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str_conv(</a:t>
            </a:r>
            <a:r>
              <a:rPr sz="115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fruit,"ISO-8859-1"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str_view_all(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t>, match = NA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View HTML rendering of all regex matches.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str_view()</a:t>
            </a:r>
            <a:r>
              <a:t> to see only the first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str_view_all(sentences, "[aeiou]")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t>str_equal(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x, y, locale = "en", ignore_case = FALSE, ...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Determine if two strings are equivalent.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str_equal(c("a", "b"), c("a", "c"))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str_wrap(</a:t>
            </a:r>
            <a:r>
              <a:t>string, width = 80, indent = 0, </a:t>
            </a:r>
            <a:br/>
            <a:r>
              <a:t>exdent = 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Wrap strings into nicely formatted paragraphs.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str_wrap(sentences, 20)</a:t>
            </a:r>
          </a:p>
        </p:txBody>
      </p:sp>
      <p:sp>
        <p:nvSpPr>
          <p:cNvPr id="263" name="RStudio® is a trademark of RStudio, PBC  •  CC BY SA  RStudio  •  info@rstudio.com  •  844-448-1212  •  rstudio.com  •  Learn more at stringr.tidyverse.org  •  Diagrams from @LVaudor on Twitter  •  stringr  1.4.0+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5" invalidUrl="" action="" tgtFrame="" tooltip="" history="1" highlightClick="0" endSnd="0"/>
              </a:rPr>
              <a:t>stringr.tidyverse.org</a:t>
            </a:r>
            <a:r>
              <a:t>  •  Diagrams from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6" invalidUrl="" action="" tgtFrame="" tooltip="" history="1" highlightClick="0" endSnd="0"/>
              </a:rPr>
              <a:t>@LVaudor</a:t>
            </a:r>
            <a:r>
              <a:t> on Twitter  •  stringr  1.4.0+  •  Updated:  2021-08</a:t>
            </a:r>
          </a:p>
        </p:txBody>
      </p:sp>
      <p:sp>
        <p:nvSpPr>
          <p:cNvPr id="26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5" name="Line"/>
          <p:cNvSpPr/>
          <p:nvPr/>
        </p:nvSpPr>
        <p:spPr>
          <a:xfrm flipV="1">
            <a:off x="94372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6" name="String manipulation with string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578358">
              <a:defRPr sz="4752">
                <a:solidFill>
                  <a:srgbClr val="424242"/>
                </a:solidFill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String manipulation with stringr : : </a:t>
            </a:r>
            <a:r>
              <a:rPr sz="3267">
                <a:latin typeface="Source Sans Pro Bold"/>
                <a:ea typeface="Source Sans Pro Bold"/>
                <a:cs typeface="Source Sans Pro Bold"/>
                <a:sym typeface="Source Sans Pro Bold"/>
              </a:rPr>
              <a:t>CHEAT SHEET</a:t>
            </a:r>
            <a:r>
              <a:t> </a:t>
            </a:r>
          </a:p>
        </p:txBody>
      </p:sp>
      <p:sp>
        <p:nvSpPr>
          <p:cNvPr id="267" name="Detect Matches"/>
          <p:cNvSpPr txBox="1"/>
          <p:nvPr/>
        </p:nvSpPr>
        <p:spPr>
          <a:xfrm>
            <a:off x="315766" y="1485899"/>
            <a:ext cx="20577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Detect Matches</a:t>
            </a:r>
          </a:p>
        </p:txBody>
      </p:sp>
      <p:sp>
        <p:nvSpPr>
          <p:cNvPr id="268" name="Line"/>
          <p:cNvSpPr/>
          <p:nvPr/>
        </p:nvSpPr>
        <p:spPr>
          <a:xfrm>
            <a:off x="315766" y="153035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9" name="str_detect(string, pattern, negate = FALSE) Detect the presence of a pattern match in a string. Also str_like(). str_detect(fruit, &quot;a&quot;)…"/>
          <p:cNvSpPr txBox="1"/>
          <p:nvPr/>
        </p:nvSpPr>
        <p:spPr>
          <a:xfrm>
            <a:off x="1557078" y="1998116"/>
            <a:ext cx="2971801" cy="3195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str_detect(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t>, negate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Detect the presence of a pattern match in a string.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str_like()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t>str_starts(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Detect the presence of a pattern match at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the beginning of a string. Also </a:t>
            </a:r>
            <a:r>
              <a:t>str_ends()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str_starts(fruit, "a")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str_which(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t>, negate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Find the indexes of strings that contain </a:t>
            </a:r>
            <a:br/>
            <a:r>
              <a:t>a pattern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str_which(fruit, "a")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str_locate(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Locate the positions of pattern matches in a string.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str_locate_all()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str_locate(fruit, "a")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str_count(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Count the number of matches in 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str_count(fruit, "a")</a:t>
            </a:r>
          </a:p>
        </p:txBody>
      </p:sp>
      <p:sp>
        <p:nvSpPr>
          <p:cNvPr id="270" name="Manage Lengths"/>
          <p:cNvSpPr txBox="1"/>
          <p:nvPr/>
        </p:nvSpPr>
        <p:spPr>
          <a:xfrm>
            <a:off x="9437238" y="1485899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Manage Lengths</a:t>
            </a:r>
          </a:p>
        </p:txBody>
      </p:sp>
      <p:sp>
        <p:nvSpPr>
          <p:cNvPr id="271" name="Line"/>
          <p:cNvSpPr/>
          <p:nvPr/>
        </p:nvSpPr>
        <p:spPr>
          <a:xfrm>
            <a:off x="315766" y="532130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72" name="Line"/>
          <p:cNvSpPr/>
          <p:nvPr/>
        </p:nvSpPr>
        <p:spPr>
          <a:xfrm flipV="1">
            <a:off x="9437238" y="72612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pSp>
        <p:nvGrpSpPr>
          <p:cNvPr id="280" name="Group"/>
          <p:cNvGrpSpPr/>
          <p:nvPr/>
        </p:nvGrpSpPr>
        <p:grpSpPr>
          <a:xfrm>
            <a:off x="396395" y="2009799"/>
            <a:ext cx="1131549" cy="635001"/>
            <a:chOff x="0" y="0"/>
            <a:chExt cx="1131547" cy="635000"/>
          </a:xfrm>
        </p:grpSpPr>
        <p:graphicFrame>
          <p:nvGraphicFramePr>
            <p:cNvPr id="273" name="Table"/>
            <p:cNvGraphicFramePr/>
            <p:nvPr/>
          </p:nvGraphicFramePr>
          <p:xfrm>
            <a:off x="48060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35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278" name="Group"/>
            <p:cNvGrpSpPr/>
            <p:nvPr/>
          </p:nvGrpSpPr>
          <p:grpSpPr>
            <a:xfrm>
              <a:off x="0" y="0"/>
              <a:ext cx="254000" cy="520700"/>
              <a:chOff x="0" y="0"/>
              <a:chExt cx="254000" cy="520700"/>
            </a:xfrm>
          </p:grpSpPr>
          <p:graphicFrame>
            <p:nvGraphicFramePr>
              <p:cNvPr id="274" name="Table"/>
              <p:cNvGraphicFramePr/>
              <p:nvPr/>
            </p:nvGraphicFramePr>
            <p:xfrm>
              <a:off x="0" y="0"/>
              <a:ext cx="254000" cy="5207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75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76" name="Rectangle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77" name="Rectangle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279" name="Line"/>
            <p:cNvSpPr/>
            <p:nvPr/>
          </p:nvSpPr>
          <p:spPr>
            <a:xfrm>
              <a:off x="2873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396395" y="3375285"/>
            <a:ext cx="1149415" cy="635001"/>
            <a:chOff x="0" y="0"/>
            <a:chExt cx="1149413" cy="635000"/>
          </a:xfrm>
        </p:grpSpPr>
        <p:grpSp>
          <p:nvGrpSpPr>
            <p:cNvPr id="285" name="Group"/>
            <p:cNvGrpSpPr/>
            <p:nvPr/>
          </p:nvGrpSpPr>
          <p:grpSpPr>
            <a:xfrm>
              <a:off x="0" y="0"/>
              <a:ext cx="254000" cy="520700"/>
              <a:chOff x="0" y="0"/>
              <a:chExt cx="254000" cy="520700"/>
            </a:xfrm>
          </p:grpSpPr>
          <p:graphicFrame>
            <p:nvGraphicFramePr>
              <p:cNvPr id="281" name="Table"/>
              <p:cNvGraphicFramePr/>
              <p:nvPr/>
            </p:nvGraphicFramePr>
            <p:xfrm>
              <a:off x="0" y="0"/>
              <a:ext cx="254000" cy="5207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82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3" name="Rectangle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4" name="Rectangle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aphicFrame>
          <p:nvGraphicFramePr>
            <p:cNvPr id="286" name="Table"/>
            <p:cNvGraphicFramePr/>
            <p:nvPr/>
          </p:nvGraphicFramePr>
          <p:xfrm>
            <a:off x="498474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287" name="Line"/>
            <p:cNvSpPr/>
            <p:nvPr/>
          </p:nvSpPr>
          <p:spPr>
            <a:xfrm>
              <a:off x="2873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421795" y="4629527"/>
            <a:ext cx="1125199" cy="609601"/>
            <a:chOff x="25400" y="25400"/>
            <a:chExt cx="1125197" cy="609600"/>
          </a:xfrm>
        </p:grpSpPr>
        <p:graphicFrame>
          <p:nvGraphicFramePr>
            <p:cNvPr id="289" name="Table"/>
            <p:cNvGraphicFramePr/>
            <p:nvPr/>
          </p:nvGraphicFramePr>
          <p:xfrm>
            <a:off x="49965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290" name="Line"/>
            <p:cNvSpPr/>
            <p:nvPr/>
          </p:nvSpPr>
          <p:spPr>
            <a:xfrm>
              <a:off x="288569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98" name="Group"/>
            <p:cNvGrpSpPr/>
            <p:nvPr/>
          </p:nvGrpSpPr>
          <p:grpSpPr>
            <a:xfrm>
              <a:off x="25400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29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2" name="Rectangle"/>
              <p:cNvSpPr/>
              <p:nvPr/>
            </p:nvSpPr>
            <p:spPr>
              <a:xfrm>
                <a:off x="106766" y="265252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3" name="Rectangle"/>
              <p:cNvSpPr/>
              <p:nvPr/>
            </p:nvSpPr>
            <p:spPr>
              <a:xfrm>
                <a:off x="49616" y="152400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4" name="Rectangle"/>
              <p:cNvSpPr/>
              <p:nvPr/>
            </p:nvSpPr>
            <p:spPr>
              <a:xfrm>
                <a:off x="369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5" name="Rectangle"/>
              <p:cNvSpPr/>
              <p:nvPr/>
            </p:nvSpPr>
            <p:spPr>
              <a:xfrm>
                <a:off x="1385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6" name="Rectangle"/>
              <p:cNvSpPr/>
              <p:nvPr/>
            </p:nvSpPr>
            <p:spPr>
              <a:xfrm>
                <a:off x="94066" y="152400"/>
                <a:ext cx="381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7" name="Rectangle"/>
              <p:cNvSpPr/>
              <p:nvPr/>
            </p:nvSpPr>
            <p:spPr>
              <a:xfrm>
                <a:off x="1512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07" name="Group"/>
          <p:cNvGrpSpPr/>
          <p:nvPr/>
        </p:nvGrpSpPr>
        <p:grpSpPr>
          <a:xfrm>
            <a:off x="396395" y="3915270"/>
            <a:ext cx="1125199" cy="609601"/>
            <a:chOff x="0" y="25400"/>
            <a:chExt cx="1125197" cy="609600"/>
          </a:xfrm>
        </p:grpSpPr>
        <p:grpSp>
          <p:nvGrpSpPr>
            <p:cNvPr id="304" name="Group"/>
            <p:cNvGrpSpPr/>
            <p:nvPr/>
          </p:nvGrpSpPr>
          <p:grpSpPr>
            <a:xfrm>
              <a:off x="0" y="101600"/>
              <a:ext cx="254000" cy="520700"/>
              <a:chOff x="0" y="0"/>
              <a:chExt cx="254000" cy="520700"/>
            </a:xfrm>
          </p:grpSpPr>
          <p:graphicFrame>
            <p:nvGraphicFramePr>
              <p:cNvPr id="300" name="Table"/>
              <p:cNvGraphicFramePr/>
              <p:nvPr/>
            </p:nvGraphicFramePr>
            <p:xfrm>
              <a:off x="0" y="0"/>
              <a:ext cx="254000" cy="5207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1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02" name="Rectangle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03" name="Rectangle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aphicFrame>
          <p:nvGraphicFramePr>
            <p:cNvPr id="305" name="Table"/>
            <p:cNvGraphicFramePr/>
            <p:nvPr/>
          </p:nvGraphicFramePr>
          <p:xfrm>
            <a:off x="47425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>
                            <a:sym typeface="Source Sans Pro Regular"/>
                          </a:rPr>
                          <a:t>start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>
                            <a:sym typeface="Source Sans Pro Regular"/>
                          </a:rPr>
                          <a:t>end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7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306" name="Line"/>
            <p:cNvSpPr/>
            <p:nvPr/>
          </p:nvSpPr>
          <p:spPr>
            <a:xfrm>
              <a:off x="288569" y="3619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308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1998116"/>
            <a:ext cx="2971801" cy="319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str_length(</a:t>
            </a:r>
            <a:r>
              <a:t>string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The width of strings (i.e. number of code points, which generally equals the number of characters).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str_length(fruit)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str_pad(</a:t>
            </a:r>
            <a:r>
              <a:t>string, width, side = c("left", "right", "both"), pad = " 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Pad strings to constant width.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str_trunc(</a:t>
            </a:r>
            <a:r>
              <a:t>string, width, side = c("right", "left", "center"), ellipsis = "..."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Truncate the width </a:t>
            </a:r>
            <a:br/>
            <a:r>
              <a:t>of strings, replacing content with ellipsis.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str_trunc(sentences, 6)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str_trim(</a:t>
            </a:r>
            <a:r>
              <a:t>string, side = c("both", "left", "right")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Trim whitespace from the start and/or end of </a:t>
            </a:r>
            <a:br/>
            <a:r>
              <a:t>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str_trim(str_pad(fruit, 17))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str_squish(</a:t>
            </a:r>
            <a:r>
              <a:t>string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Trim whitespace from each end and collapse multiple spaces into single spaces.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str_squish(str_pad(fruit, 17, "both"))</a:t>
            </a:r>
          </a:p>
        </p:txBody>
      </p:sp>
      <p:grpSp>
        <p:nvGrpSpPr>
          <p:cNvPr id="316" name="Group"/>
          <p:cNvGrpSpPr/>
          <p:nvPr/>
        </p:nvGrpSpPr>
        <p:grpSpPr>
          <a:xfrm>
            <a:off x="9559382" y="2034071"/>
            <a:ext cx="1085914" cy="610729"/>
            <a:chOff x="25400" y="24271"/>
            <a:chExt cx="1085913" cy="610728"/>
          </a:xfrm>
        </p:grpSpPr>
        <p:graphicFrame>
          <p:nvGraphicFramePr>
            <p:cNvPr id="309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6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310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315" name="Group"/>
            <p:cNvGrpSpPr/>
            <p:nvPr/>
          </p:nvGrpSpPr>
          <p:grpSpPr>
            <a:xfrm>
              <a:off x="25400" y="24271"/>
              <a:ext cx="650939" cy="610729"/>
              <a:chOff x="25400" y="24271"/>
              <a:chExt cx="650938" cy="610728"/>
            </a:xfrm>
          </p:grpSpPr>
          <p:graphicFrame>
            <p:nvGraphicFramePr>
              <p:cNvPr id="31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2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13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14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30" name="Group"/>
          <p:cNvGrpSpPr/>
          <p:nvPr/>
        </p:nvGrpSpPr>
        <p:grpSpPr>
          <a:xfrm>
            <a:off x="9559382" y="2639219"/>
            <a:ext cx="1077821" cy="613282"/>
            <a:chOff x="25400" y="22110"/>
            <a:chExt cx="1077820" cy="613281"/>
          </a:xfrm>
        </p:grpSpPr>
        <p:grpSp>
          <p:nvGrpSpPr>
            <p:cNvPr id="322" name="Group"/>
            <p:cNvGrpSpPr/>
            <p:nvPr/>
          </p:nvGrpSpPr>
          <p:grpSpPr>
            <a:xfrm>
              <a:off x="451098" y="24271"/>
              <a:ext cx="652123" cy="610729"/>
              <a:chOff x="24216" y="24271"/>
              <a:chExt cx="652122" cy="610728"/>
            </a:xfrm>
          </p:grpSpPr>
          <p:sp>
            <p:nvSpPr>
              <p:cNvPr id="317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18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19" name="Rectangle"/>
              <p:cNvSpPr/>
              <p:nvPr/>
            </p:nvSpPr>
            <p:spPr>
              <a:xfrm>
                <a:off x="24216" y="25876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20" name="Rectangle"/>
              <p:cNvSpPr/>
              <p:nvPr/>
            </p:nvSpPr>
            <p:spPr>
              <a:xfrm>
                <a:off x="25805" y="382912"/>
                <a:ext cx="1047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2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27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2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4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25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26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328" name="Line"/>
            <p:cNvSpPr/>
            <p:nvPr/>
          </p:nvSpPr>
          <p:spPr>
            <a:xfrm>
              <a:off x="265461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 flipV="1">
              <a:off x="401481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9559382" y="3249276"/>
            <a:ext cx="1087045" cy="610730"/>
            <a:chOff x="25400" y="24663"/>
            <a:chExt cx="1087044" cy="610728"/>
          </a:xfrm>
        </p:grpSpPr>
        <p:grpSp>
          <p:nvGrpSpPr>
            <p:cNvPr id="333" name="Group"/>
            <p:cNvGrpSpPr/>
            <p:nvPr/>
          </p:nvGrpSpPr>
          <p:grpSpPr>
            <a:xfrm>
              <a:off x="460321" y="25400"/>
              <a:ext cx="652124" cy="609600"/>
              <a:chOff x="24215" y="25400"/>
              <a:chExt cx="652122" cy="609600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24215" y="27001"/>
                <a:ext cx="104780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3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34" name="Line"/>
            <p:cNvSpPr/>
            <p:nvPr/>
          </p:nvSpPr>
          <p:spPr>
            <a:xfrm>
              <a:off x="2746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339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3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6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37" name="Rectangle"/>
              <p:cNvSpPr/>
              <p:nvPr/>
            </p:nvSpPr>
            <p:spPr>
              <a:xfrm>
                <a:off x="1639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38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57" name="Group"/>
          <p:cNvGrpSpPr/>
          <p:nvPr/>
        </p:nvGrpSpPr>
        <p:grpSpPr>
          <a:xfrm>
            <a:off x="9548676" y="4019328"/>
            <a:ext cx="1098117" cy="613087"/>
            <a:chOff x="14694" y="21913"/>
            <a:chExt cx="1098115" cy="613086"/>
          </a:xfrm>
        </p:grpSpPr>
        <p:grpSp>
          <p:nvGrpSpPr>
            <p:cNvPr id="347" name="Group"/>
            <p:cNvGrpSpPr/>
            <p:nvPr/>
          </p:nvGrpSpPr>
          <p:grpSpPr>
            <a:xfrm>
              <a:off x="460688" y="24271"/>
              <a:ext cx="652123" cy="610729"/>
              <a:chOff x="24216" y="24271"/>
              <a:chExt cx="652122" cy="610728"/>
            </a:xfrm>
          </p:grpSpPr>
          <p:sp>
            <p:nvSpPr>
              <p:cNvPr id="341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42" name="Rectangle"/>
              <p:cNvSpPr/>
              <p:nvPr/>
            </p:nvSpPr>
            <p:spPr>
              <a:xfrm>
                <a:off x="1924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43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1385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4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54" name="Group"/>
            <p:cNvGrpSpPr/>
            <p:nvPr/>
          </p:nvGrpSpPr>
          <p:grpSpPr>
            <a:xfrm>
              <a:off x="14694" y="24271"/>
              <a:ext cx="661645" cy="610729"/>
              <a:chOff x="14694" y="24271"/>
              <a:chExt cx="661644" cy="610728"/>
            </a:xfrm>
          </p:grpSpPr>
          <p:sp>
            <p:nvSpPr>
              <p:cNvPr id="348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14694" y="24271"/>
                <a:ext cx="508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52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5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55" name="Line"/>
            <p:cNvSpPr/>
            <p:nvPr/>
          </p:nvSpPr>
          <p:spPr>
            <a:xfrm>
              <a:off x="2750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 flipV="1">
              <a:off x="4110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358" name="Line"/>
          <p:cNvSpPr/>
          <p:nvPr/>
        </p:nvSpPr>
        <p:spPr>
          <a:xfrm>
            <a:off x="4807514" y="532130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59" name="Helpers"/>
          <p:cNvSpPr txBox="1"/>
          <p:nvPr/>
        </p:nvSpPr>
        <p:spPr>
          <a:xfrm>
            <a:off x="9437238" y="72229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Helpers</a:t>
            </a:r>
          </a:p>
        </p:txBody>
      </p:sp>
      <p:sp>
        <p:nvSpPr>
          <p:cNvPr id="360" name="Line"/>
          <p:cNvSpPr/>
          <p:nvPr/>
        </p:nvSpPr>
        <p:spPr>
          <a:xfrm>
            <a:off x="4807514" y="153035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61" name="str_order(x, decreasing = FALSE, na_last = TRUE, locale = &quot;en&quot;, numeric = FALSE, ...)1  Return the vector of indexes that sorts a character vector. fruit[str_order(fruit)]…"/>
          <p:cNvSpPr txBox="1"/>
          <p:nvPr/>
        </p:nvSpPr>
        <p:spPr>
          <a:xfrm>
            <a:off x="10689298" y="5789414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str_order(</a:t>
            </a:r>
            <a:r>
              <a:t>x, decreasing = FALSE, na_last = TRUE, locale = "en", numeric = FALSE,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baseline="31999"/>
              <a:t>1</a:t>
            </a:r>
            <a:r>
              <a:t> </a:t>
            </a:r>
            <a:br/>
            <a:r>
              <a:t>Return the vector of indexes that sorts a character vector.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fruit[str_order(fruit)]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str_sort(</a:t>
            </a:r>
            <a:r>
              <a:t>x, decreasing = FALSE, na_last = TRUE, locale = "en", numeric = FALSE,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baseline="31999"/>
              <a:t>1</a:t>
            </a:r>
            <a:r>
              <a:t> </a:t>
            </a:r>
            <a:br/>
            <a:r>
              <a:t>Sort a character vector.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str_sort(fruit)</a:t>
            </a:r>
          </a:p>
        </p:txBody>
      </p:sp>
      <p:grpSp>
        <p:nvGrpSpPr>
          <p:cNvPr id="365" name="Group"/>
          <p:cNvGrpSpPr/>
          <p:nvPr/>
        </p:nvGrpSpPr>
        <p:grpSpPr>
          <a:xfrm>
            <a:off x="9559382" y="5814814"/>
            <a:ext cx="1085914" cy="609601"/>
            <a:chOff x="25400" y="25400"/>
            <a:chExt cx="1085913" cy="609600"/>
          </a:xfrm>
        </p:grpSpPr>
        <p:graphicFrame>
          <p:nvGraphicFramePr>
            <p:cNvPr id="362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6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4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9559382" y="6584329"/>
            <a:ext cx="1079564" cy="609601"/>
            <a:chOff x="25400" y="25400"/>
            <a:chExt cx="1079563" cy="609600"/>
          </a:xfrm>
        </p:grpSpPr>
        <p:graphicFrame>
          <p:nvGraphicFramePr>
            <p:cNvPr id="366" name="Table"/>
            <p:cNvGraphicFramePr/>
            <p:nvPr/>
          </p:nvGraphicFramePr>
          <p:xfrm>
            <a:off x="45402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67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8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370" name="Line"/>
          <p:cNvSpPr/>
          <p:nvPr/>
        </p:nvSpPr>
        <p:spPr>
          <a:xfrm flipV="1">
            <a:off x="94372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71" name="Order Strings"/>
          <p:cNvSpPr txBox="1"/>
          <p:nvPr/>
        </p:nvSpPr>
        <p:spPr>
          <a:xfrm>
            <a:off x="9437238" y="5270499"/>
            <a:ext cx="17875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Order Strings</a:t>
            </a:r>
          </a:p>
        </p:txBody>
      </p:sp>
      <p:sp>
        <p:nvSpPr>
          <p:cNvPr id="372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15766" y="1266211"/>
            <a:ext cx="11934653" cy="21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25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sp>
        <p:nvSpPr>
          <p:cNvPr id="373" name="Subset Strings"/>
          <p:cNvSpPr txBox="1"/>
          <p:nvPr/>
        </p:nvSpPr>
        <p:spPr>
          <a:xfrm>
            <a:off x="4807514" y="1485899"/>
            <a:ext cx="19383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Subset Strings</a:t>
            </a:r>
          </a:p>
        </p:txBody>
      </p:sp>
      <p:sp>
        <p:nvSpPr>
          <p:cNvPr id="374" name="str_sub(string, start = 1L, end = -1L) Extract substrings from a character vector. str_sub(fruit, 1, 3); str_sub(fruit, -2)…"/>
          <p:cNvSpPr txBox="1"/>
          <p:nvPr/>
        </p:nvSpPr>
        <p:spPr>
          <a:xfrm>
            <a:off x="6045041" y="1998116"/>
            <a:ext cx="2971801" cy="3082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str_sub(</a:t>
            </a:r>
            <a:r>
              <a:t>string, start = 1L, end = -1L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Extract substrings from a character vector.</a:t>
            </a:r>
            <a:r>
              <a:rPr i="1"/>
              <a:t>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str_subset(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t>, negate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Return only the strings that contain a pattern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str_subset(fruit, "p")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str_extract(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Return the first pattern match found in each string, as a vector.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str_extract_all() </a:t>
            </a:r>
            <a:r>
              <a:t>to return every pattern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str_extract(fruit,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str_match(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Return the </a:t>
            </a:r>
            <a:br/>
            <a:r>
              <a:t>first pattern match found in each string, as </a:t>
            </a:r>
            <a:br/>
            <a:r>
              <a:t>a matrix with a column for each ( ) group in pattern.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str_match_all()</a:t>
            </a:r>
            <a:r>
              <a:t>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str_match(sentences, "(a|the) ([^ +])")</a:t>
            </a:r>
          </a:p>
        </p:txBody>
      </p:sp>
      <p:grpSp>
        <p:nvGrpSpPr>
          <p:cNvPr id="383" name="Group"/>
          <p:cNvGrpSpPr/>
          <p:nvPr/>
        </p:nvGrpSpPr>
        <p:grpSpPr>
          <a:xfrm>
            <a:off x="4893417" y="2033287"/>
            <a:ext cx="1083105" cy="611513"/>
            <a:chOff x="24216" y="23487"/>
            <a:chExt cx="1083104" cy="611512"/>
          </a:xfrm>
        </p:grpSpPr>
        <p:grpSp>
          <p:nvGrpSpPr>
            <p:cNvPr id="377" name="Group"/>
            <p:cNvGrpSpPr/>
            <p:nvPr/>
          </p:nvGrpSpPr>
          <p:grpSpPr>
            <a:xfrm>
              <a:off x="456382" y="25400"/>
              <a:ext cx="650939" cy="609600"/>
              <a:chOff x="25400" y="25400"/>
              <a:chExt cx="650938" cy="609600"/>
            </a:xfrm>
          </p:grpSpPr>
          <p:sp>
            <p:nvSpPr>
              <p:cNvPr id="375" name="Rectangle"/>
              <p:cNvSpPr/>
              <p:nvPr/>
            </p:nvSpPr>
            <p:spPr>
              <a:xfrm>
                <a:off x="35300" y="27925"/>
                <a:ext cx="730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7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81" name="Group"/>
            <p:cNvGrpSpPr/>
            <p:nvPr/>
          </p:nvGrpSpPr>
          <p:grpSpPr>
            <a:xfrm>
              <a:off x="24216" y="23487"/>
              <a:ext cx="652123" cy="611513"/>
              <a:chOff x="24216" y="23487"/>
              <a:chExt cx="652122" cy="611512"/>
            </a:xfrm>
          </p:grpSpPr>
          <p:sp>
            <p:nvSpPr>
              <p:cNvPr id="378" name="Rectangle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79" name="Rectangle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80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82" name="Line"/>
            <p:cNvSpPr/>
            <p:nvPr/>
          </p:nvSpPr>
          <p:spPr>
            <a:xfrm>
              <a:off x="287253" y="25159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396" name="Group"/>
          <p:cNvGrpSpPr/>
          <p:nvPr/>
        </p:nvGrpSpPr>
        <p:grpSpPr>
          <a:xfrm>
            <a:off x="4869200" y="2616773"/>
            <a:ext cx="1116349" cy="635001"/>
            <a:chOff x="0" y="0"/>
            <a:chExt cx="1116347" cy="635000"/>
          </a:xfrm>
        </p:grpSpPr>
        <p:grpSp>
          <p:nvGrpSpPr>
            <p:cNvPr id="389" name="Group"/>
            <p:cNvGrpSpPr/>
            <p:nvPr/>
          </p:nvGrpSpPr>
          <p:grpSpPr>
            <a:xfrm>
              <a:off x="464225" y="24623"/>
              <a:ext cx="652123" cy="610377"/>
              <a:chOff x="24216" y="24623"/>
              <a:chExt cx="652122" cy="610376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24216" y="27002"/>
                <a:ext cx="190501" cy="35103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25399" y="24623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82550" y="145273"/>
                <a:ext cx="762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87" name="Rectangle"/>
              <p:cNvSpPr/>
              <p:nvPr/>
            </p:nvSpPr>
            <p:spPr>
              <a:xfrm>
                <a:off x="57150" y="262748"/>
                <a:ext cx="508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8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94" name="Group"/>
            <p:cNvGrpSpPr/>
            <p:nvPr/>
          </p:nvGrpSpPr>
          <p:grpSpPr>
            <a:xfrm>
              <a:off x="0" y="0"/>
              <a:ext cx="254000" cy="520700"/>
              <a:chOff x="0" y="0"/>
              <a:chExt cx="254000" cy="520700"/>
            </a:xfrm>
          </p:grpSpPr>
          <p:graphicFrame>
            <p:nvGraphicFramePr>
              <p:cNvPr id="390" name="Table"/>
              <p:cNvGraphicFramePr/>
              <p:nvPr/>
            </p:nvGraphicFramePr>
            <p:xfrm>
              <a:off x="0" y="0"/>
              <a:ext cx="254000" cy="5207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91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92" name="Rectangle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93" name="Rectangle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395" name="Line"/>
            <p:cNvSpPr/>
            <p:nvPr/>
          </p:nvSpPr>
          <p:spPr>
            <a:xfrm>
              <a:off x="287253" y="25322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415" name="Group"/>
          <p:cNvGrpSpPr/>
          <p:nvPr/>
        </p:nvGrpSpPr>
        <p:grpSpPr>
          <a:xfrm>
            <a:off x="4893417" y="4018500"/>
            <a:ext cx="1052329" cy="613915"/>
            <a:chOff x="24216" y="24271"/>
            <a:chExt cx="1052328" cy="613913"/>
          </a:xfrm>
        </p:grpSpPr>
        <p:grpSp>
          <p:nvGrpSpPr>
            <p:cNvPr id="405" name="Group"/>
            <p:cNvGrpSpPr/>
            <p:nvPr/>
          </p:nvGrpSpPr>
          <p:grpSpPr>
            <a:xfrm>
              <a:off x="24216" y="27456"/>
              <a:ext cx="652123" cy="610730"/>
              <a:chOff x="24216" y="24271"/>
              <a:chExt cx="652122" cy="610728"/>
            </a:xfrm>
          </p:grpSpPr>
          <p:sp>
            <p:nvSpPr>
              <p:cNvPr id="397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1035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99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00" name="Rectangle"/>
              <p:cNvSpPr/>
              <p:nvPr/>
            </p:nvSpPr>
            <p:spPr>
              <a:xfrm>
                <a:off x="65494" y="1385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01" name="Rectangle"/>
              <p:cNvSpPr/>
              <p:nvPr/>
            </p:nvSpPr>
            <p:spPr>
              <a:xfrm>
                <a:off x="1246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02" name="Rectangle"/>
              <p:cNvSpPr/>
              <p:nvPr/>
            </p:nvSpPr>
            <p:spPr>
              <a:xfrm>
                <a:off x="27394" y="3798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03" name="Rectangle"/>
              <p:cNvSpPr/>
              <p:nvPr/>
            </p:nvSpPr>
            <p:spPr>
              <a:xfrm>
                <a:off x="865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0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413" name="Group"/>
            <p:cNvGrpSpPr/>
            <p:nvPr/>
          </p:nvGrpSpPr>
          <p:grpSpPr>
            <a:xfrm>
              <a:off x="425606" y="24271"/>
              <a:ext cx="650940" cy="610729"/>
              <a:chOff x="25400" y="24271"/>
              <a:chExt cx="650938" cy="610728"/>
            </a:xfrm>
          </p:grpSpPr>
          <p:sp>
            <p:nvSpPr>
              <p:cNvPr id="406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27394" y="1385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09" name="Rectangle"/>
              <p:cNvSpPr/>
              <p:nvPr/>
            </p:nvSpPr>
            <p:spPr>
              <a:xfrm>
                <a:off x="1627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27394" y="3798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11" name="Rectangle"/>
              <p:cNvSpPr/>
              <p:nvPr/>
            </p:nvSpPr>
            <p:spPr>
              <a:xfrm>
                <a:off x="1627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1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  <a:gridCol w="127000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Bold"/>
                              <a:ea typeface="Source Sans Pro Bold"/>
                              <a:cs typeface="Source Sans Pro 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Bold"/>
                              <a:ea typeface="Source Sans Pro Bold"/>
                              <a:cs typeface="Source Sans Pro 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414" name="Line"/>
            <p:cNvSpPr/>
            <p:nvPr/>
          </p:nvSpPr>
          <p:spPr>
            <a:xfrm>
              <a:off x="282701" y="26373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4893417" y="3245661"/>
            <a:ext cx="1090429" cy="613087"/>
            <a:chOff x="24216" y="21913"/>
            <a:chExt cx="1090428" cy="613086"/>
          </a:xfrm>
        </p:grpSpPr>
        <p:grpSp>
          <p:nvGrpSpPr>
            <p:cNvPr id="423" name="Group"/>
            <p:cNvGrpSpPr/>
            <p:nvPr/>
          </p:nvGrpSpPr>
          <p:grpSpPr>
            <a:xfrm>
              <a:off x="24216" y="24271"/>
              <a:ext cx="652123" cy="610729"/>
              <a:chOff x="24216" y="24271"/>
              <a:chExt cx="652122" cy="610728"/>
            </a:xfrm>
          </p:grpSpPr>
          <p:sp>
            <p:nvSpPr>
              <p:cNvPr id="416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17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18" name="Rectangle"/>
              <p:cNvSpPr/>
              <p:nvPr/>
            </p:nvSpPr>
            <p:spPr>
              <a:xfrm>
                <a:off x="24216" y="258762"/>
                <a:ext cx="952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19" name="Rectangle"/>
              <p:cNvSpPr/>
              <p:nvPr/>
            </p:nvSpPr>
            <p:spPr>
              <a:xfrm>
                <a:off x="63905" y="382912"/>
                <a:ext cx="539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20" name="Rectangle"/>
              <p:cNvSpPr/>
              <p:nvPr/>
            </p:nvSpPr>
            <p:spPr>
              <a:xfrm>
                <a:off x="175425" y="258762"/>
                <a:ext cx="571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21" name="Rectangle"/>
              <p:cNvSpPr/>
              <p:nvPr/>
            </p:nvSpPr>
            <p:spPr>
              <a:xfrm>
                <a:off x="140105" y="382912"/>
                <a:ext cx="539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2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424" name="Line"/>
            <p:cNvSpPr/>
            <p:nvPr/>
          </p:nvSpPr>
          <p:spPr>
            <a:xfrm>
              <a:off x="282243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4237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34" name="Group"/>
            <p:cNvGrpSpPr/>
            <p:nvPr/>
          </p:nvGrpSpPr>
          <p:grpSpPr>
            <a:xfrm>
              <a:off x="462522" y="24271"/>
              <a:ext cx="652124" cy="610729"/>
              <a:chOff x="24216" y="24271"/>
              <a:chExt cx="652122" cy="610728"/>
            </a:xfrm>
          </p:grpSpPr>
          <p:sp>
            <p:nvSpPr>
              <p:cNvPr id="426" name="Rectangle"/>
              <p:cNvSpPr/>
              <p:nvPr/>
            </p:nvSpPr>
            <p:spPr>
              <a:xfrm>
                <a:off x="139859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27" name="Rectangle"/>
              <p:cNvSpPr/>
              <p:nvPr/>
            </p:nvSpPr>
            <p:spPr>
              <a:xfrm>
                <a:off x="85881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28" name="Rectangle"/>
              <p:cNvSpPr/>
              <p:nvPr/>
            </p:nvSpPr>
            <p:spPr>
              <a:xfrm>
                <a:off x="74770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29" name="Rectangle"/>
              <p:cNvSpPr/>
              <p:nvPr/>
            </p:nvSpPr>
            <p:spPr>
              <a:xfrm>
                <a:off x="148190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30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31" name="Square"/>
              <p:cNvSpPr/>
              <p:nvPr/>
            </p:nvSpPr>
            <p:spPr>
              <a:xfrm>
                <a:off x="24216" y="258762"/>
                <a:ext cx="1079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32" name="Rectangle"/>
              <p:cNvSpPr/>
              <p:nvPr/>
            </p:nvSpPr>
            <p:spPr>
              <a:xfrm>
                <a:off x="258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3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Bold"/>
                              <a:ea typeface="Source Sans Pro Bold"/>
                              <a:cs typeface="Source Sans Pro 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436" name="1 See bit.ly/ISO639-1 for a complete list of locales."/>
          <p:cNvSpPr txBox="1"/>
          <p:nvPr/>
        </p:nvSpPr>
        <p:spPr>
          <a:xfrm>
            <a:off x="96841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sz="1150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 baseline="31999"/>
              <a:t>1</a:t>
            </a:r>
            <a:r>
              <a:t> See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7" invalidUrl="" action="" tgtFrame="" tooltip="" history="1" highlightClick="0" endSnd="0"/>
              </a:rPr>
              <a:t>bit.ly/ISO639-1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for a complete list of locales.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4894600" y="6431873"/>
            <a:ext cx="894783" cy="609601"/>
            <a:chOff x="25400" y="25400"/>
            <a:chExt cx="894781" cy="609600"/>
          </a:xfrm>
        </p:grpSpPr>
        <p:graphicFrame>
          <p:nvGraphicFramePr>
            <p:cNvPr id="437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38" name="Line"/>
            <p:cNvSpPr/>
            <p:nvPr/>
          </p:nvSpPr>
          <p:spPr>
            <a:xfrm>
              <a:off x="236915" y="25370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43" name="Group"/>
            <p:cNvGrpSpPr/>
            <p:nvPr/>
          </p:nvGrpSpPr>
          <p:grpSpPr>
            <a:xfrm>
              <a:off x="433482" y="196558"/>
              <a:ext cx="486700" cy="114301"/>
              <a:chOff x="0" y="0"/>
              <a:chExt cx="486699" cy="114300"/>
            </a:xfrm>
          </p:grpSpPr>
          <p:sp>
            <p:nvSpPr>
              <p:cNvPr id="439" name="Rectangle"/>
              <p:cNvSpPr/>
              <p:nvPr/>
            </p:nvSpPr>
            <p:spPr>
              <a:xfrm>
                <a:off x="0" y="0"/>
                <a:ext cx="127000" cy="114300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chemeClr val="accent5">
                        <a:hueOff val="1261427"/>
                        <a:lumOff val="1682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40" name="Rectangle"/>
              <p:cNvSpPr/>
              <p:nvPr/>
            </p:nvSpPr>
            <p:spPr>
              <a:xfrm>
                <a:off x="120263" y="0"/>
                <a:ext cx="127001" cy="1143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41" name="Rectangle"/>
              <p:cNvSpPr/>
              <p:nvPr/>
            </p:nvSpPr>
            <p:spPr>
              <a:xfrm>
                <a:off x="239811" y="0"/>
                <a:ext cx="127001" cy="114300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42" name="Rectangle"/>
              <p:cNvSpPr/>
              <p:nvPr/>
            </p:nvSpPr>
            <p:spPr>
              <a:xfrm>
                <a:off x="359699" y="0"/>
                <a:ext cx="127001" cy="114300"/>
              </a:xfrm>
              <a:prstGeom prst="rect">
                <a:avLst/>
              </a:prstGeom>
              <a:solidFill>
                <a:schemeClr val="accent5">
                  <a:hueOff val="-507719"/>
                  <a:satOff val="-24110"/>
                  <a:lumOff val="-476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52" name="Group"/>
          <p:cNvGrpSpPr/>
          <p:nvPr/>
        </p:nvGrpSpPr>
        <p:grpSpPr>
          <a:xfrm>
            <a:off x="4894600" y="9553575"/>
            <a:ext cx="870788" cy="495300"/>
            <a:chOff x="25400" y="25400"/>
            <a:chExt cx="870786" cy="495300"/>
          </a:xfrm>
        </p:grpSpPr>
        <p:sp>
          <p:nvSpPr>
            <p:cNvPr id="445" name="Rectangle"/>
            <p:cNvSpPr/>
            <p:nvPr/>
          </p:nvSpPr>
          <p:spPr>
            <a:xfrm>
              <a:off x="490870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chemeClr val="accent5">
                      <a:hueOff val="1261427"/>
                      <a:lumOff val="16825"/>
                    </a:schemeClr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46" name="Rectangle"/>
            <p:cNvSpPr/>
            <p:nvPr/>
          </p:nvSpPr>
          <p:spPr>
            <a:xfrm>
              <a:off x="560334" y="29546"/>
              <a:ext cx="111137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47" name="Rectangle"/>
            <p:cNvSpPr/>
            <p:nvPr/>
          </p:nvSpPr>
          <p:spPr>
            <a:xfrm>
              <a:off x="671636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48" name="Rectangle"/>
            <p:cNvSpPr/>
            <p:nvPr/>
          </p:nvSpPr>
          <p:spPr>
            <a:xfrm>
              <a:off x="735136" y="29546"/>
              <a:ext cx="1111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449" name="Table"/>
            <p:cNvGraphicFramePr/>
            <p:nvPr/>
          </p:nvGraphicFramePr>
          <p:xfrm>
            <a:off x="475478" y="25400"/>
            <a:ext cx="420709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408008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450" name="Line"/>
            <p:cNvSpPr/>
            <p:nvPr/>
          </p:nvSpPr>
          <p:spPr>
            <a:xfrm>
              <a:off x="305622" y="26005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451" name="Table"/>
            <p:cNvGraphicFramePr/>
            <p:nvPr/>
          </p:nvGraphicFramePr>
          <p:xfrm>
            <a:off x="25400" y="25400"/>
            <a:ext cx="359835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pic>
        <p:nvPicPr>
          <p:cNvPr id="45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1" name="Group"/>
          <p:cNvGrpSpPr/>
          <p:nvPr/>
        </p:nvGrpSpPr>
        <p:grpSpPr>
          <a:xfrm>
            <a:off x="421795" y="2641742"/>
            <a:ext cx="1106149" cy="609601"/>
            <a:chOff x="25400" y="25400"/>
            <a:chExt cx="1106147" cy="609600"/>
          </a:xfrm>
        </p:grpSpPr>
        <p:graphicFrame>
          <p:nvGraphicFramePr>
            <p:cNvPr id="454" name="Table"/>
            <p:cNvGraphicFramePr/>
            <p:nvPr/>
          </p:nvGraphicFramePr>
          <p:xfrm>
            <a:off x="48060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35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455" name="Line"/>
            <p:cNvSpPr/>
            <p:nvPr/>
          </p:nvSpPr>
          <p:spPr>
            <a:xfrm>
              <a:off x="2873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60" name="Group"/>
            <p:cNvGrpSpPr/>
            <p:nvPr/>
          </p:nvGrpSpPr>
          <p:grpSpPr>
            <a:xfrm>
              <a:off x="25400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45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57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58" name="Rectangle"/>
              <p:cNvSpPr/>
              <p:nvPr/>
            </p:nvSpPr>
            <p:spPr>
              <a:xfrm>
                <a:off x="30566" y="1460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59" name="Rectangle"/>
              <p:cNvSpPr/>
              <p:nvPr/>
            </p:nvSpPr>
            <p:spPr>
              <a:xfrm>
                <a:off x="30566" y="384531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65" name="Group"/>
          <p:cNvGrpSpPr/>
          <p:nvPr/>
        </p:nvGrpSpPr>
        <p:grpSpPr>
          <a:xfrm>
            <a:off x="482199" y="8645283"/>
            <a:ext cx="552792" cy="441677"/>
            <a:chOff x="0" y="0"/>
            <a:chExt cx="552790" cy="441676"/>
          </a:xfrm>
        </p:grpSpPr>
        <p:sp>
          <p:nvSpPr>
            <p:cNvPr id="462" name="a string"/>
            <p:cNvSpPr txBox="1"/>
            <p:nvPr/>
          </p:nvSpPr>
          <p:spPr>
            <a:xfrm>
              <a:off x="10845" y="0"/>
              <a:ext cx="531100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463" name="A STRING"/>
            <p:cNvSpPr txBox="1"/>
            <p:nvPr/>
          </p:nvSpPr>
          <p:spPr>
            <a:xfrm>
              <a:off x="0" y="2055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464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pic>
        <p:nvPicPr>
          <p:cNvPr id="46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7" name="Group"/>
          <p:cNvGrpSpPr/>
          <p:nvPr/>
        </p:nvGrpSpPr>
        <p:grpSpPr>
          <a:xfrm>
            <a:off x="9570914" y="8864214"/>
            <a:ext cx="1106485" cy="609601"/>
            <a:chOff x="0" y="25400"/>
            <a:chExt cx="1106484" cy="609600"/>
          </a:xfrm>
        </p:grpSpPr>
        <p:sp>
          <p:nvSpPr>
            <p:cNvPr id="467" name="Rectangle"/>
            <p:cNvSpPr/>
            <p:nvPr/>
          </p:nvSpPr>
          <p:spPr>
            <a:xfrm>
              <a:off x="0" y="160497"/>
              <a:ext cx="66832" cy="1016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68" name="Rectangle"/>
            <p:cNvSpPr/>
            <p:nvPr/>
          </p:nvSpPr>
          <p:spPr>
            <a:xfrm>
              <a:off x="0" y="272045"/>
              <a:ext cx="66832" cy="1016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69" name="Rectangle"/>
            <p:cNvSpPr/>
            <p:nvPr/>
          </p:nvSpPr>
          <p:spPr>
            <a:xfrm>
              <a:off x="0" y="381000"/>
              <a:ext cx="66832" cy="1016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70" name="Rectangle"/>
            <p:cNvSpPr/>
            <p:nvPr/>
          </p:nvSpPr>
          <p:spPr>
            <a:xfrm>
              <a:off x="123667" y="160497"/>
              <a:ext cx="66833" cy="1016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71" name="Rectangle"/>
            <p:cNvSpPr/>
            <p:nvPr/>
          </p:nvSpPr>
          <p:spPr>
            <a:xfrm>
              <a:off x="123667" y="272045"/>
              <a:ext cx="66833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72" name="Rectangle"/>
            <p:cNvSpPr/>
            <p:nvPr/>
          </p:nvSpPr>
          <p:spPr>
            <a:xfrm>
              <a:off x="123667" y="381000"/>
              <a:ext cx="66833" cy="1016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473" name="Table"/>
            <p:cNvGraphicFramePr/>
            <p:nvPr/>
          </p:nvGraphicFramePr>
          <p:xfrm>
            <a:off x="455545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353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474" name="Line"/>
            <p:cNvSpPr/>
            <p:nvPr/>
          </p:nvSpPr>
          <p:spPr>
            <a:xfrm>
              <a:off x="263367" y="25254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75" name="Rectangle"/>
            <p:cNvSpPr/>
            <p:nvPr/>
          </p:nvSpPr>
          <p:spPr>
            <a:xfrm>
              <a:off x="0" y="50800"/>
              <a:ext cx="66832" cy="1016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76" name="Rectangle"/>
            <p:cNvSpPr/>
            <p:nvPr/>
          </p:nvSpPr>
          <p:spPr>
            <a:xfrm>
              <a:off x="123667" y="50800"/>
              <a:ext cx="66833" cy="1016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481" name="Group"/>
          <p:cNvGrpSpPr/>
          <p:nvPr/>
        </p:nvGrpSpPr>
        <p:grpSpPr>
          <a:xfrm>
            <a:off x="9468515" y="9433954"/>
            <a:ext cx="1088432" cy="603029"/>
            <a:chOff x="0" y="0"/>
            <a:chExt cx="1088431" cy="603028"/>
          </a:xfrm>
        </p:grpSpPr>
        <p:sp>
          <p:nvSpPr>
            <p:cNvPr id="478" name="This is a long sentence."/>
            <p:cNvSpPr txBox="1"/>
            <p:nvPr/>
          </p:nvSpPr>
          <p:spPr>
            <a:xfrm>
              <a:off x="0" y="0"/>
              <a:ext cx="1088432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This is a long sentence.</a:t>
              </a:r>
            </a:p>
          </p:txBody>
        </p:sp>
        <p:sp>
          <p:nvSpPr>
            <p:cNvPr id="479" name="This is a long sentence."/>
            <p:cNvSpPr txBox="1"/>
            <p:nvPr/>
          </p:nvSpPr>
          <p:spPr>
            <a:xfrm>
              <a:off x="217051" y="239887"/>
              <a:ext cx="654330" cy="363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This is a long sentence.</a:t>
              </a:r>
            </a:p>
          </p:txBody>
        </p:sp>
        <p:sp>
          <p:nvSpPr>
            <p:cNvPr id="480" name="Line"/>
            <p:cNvSpPr/>
            <p:nvPr/>
          </p:nvSpPr>
          <p:spPr>
            <a:xfrm>
              <a:off x="544215" y="211932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roup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49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8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8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8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8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8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8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8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499" name="Rectangle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501" name="Rectangle"/>
          <p:cNvSpPr/>
          <p:nvPr/>
        </p:nvSpPr>
        <p:spPr>
          <a:xfrm>
            <a:off x="310590" y="6044802"/>
            <a:ext cx="3094484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2" name="Rectangle"/>
          <p:cNvSpPr/>
          <p:nvPr/>
        </p:nvSpPr>
        <p:spPr>
          <a:xfrm>
            <a:off x="310590" y="616564"/>
            <a:ext cx="3094484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3" name="Rectangle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4" name="Rectangle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5" name="Rectangle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6" name="Rectangle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7" name="Rectangle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8" name="Rectangle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9" name="Rectangle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0" name="Rectangle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1" name="Rectangle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2" name="Rectangle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3" name="Rectangle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4" name="Rectangle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5" name="Rectangle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6" name="Rectangle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7" name="Rectangle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8" name="Rectangle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9" name="Rectangle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20" name="Rectangle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21" name="Rectangle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22" name="Rectangle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23" name="Rectangle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24" name="Rectangle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25" name="Rectangle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26" name="Rectangle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527" name="Table"/>
          <p:cNvGraphicFramePr/>
          <p:nvPr/>
        </p:nvGraphicFramePr>
        <p:xfrm>
          <a:off x="10070812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900"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t>exactly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t>between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</a:t>
                      </a:r>
                      <a:r>
                        <a:t> and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531" name="Group"/>
          <p:cNvGrpSpPr/>
          <p:nvPr/>
        </p:nvGrpSpPr>
        <p:grpSpPr>
          <a:xfrm>
            <a:off x="8867152" y="9599628"/>
            <a:ext cx="4806968" cy="787401"/>
            <a:chOff x="12700" y="12700"/>
            <a:chExt cx="4806967" cy="787400"/>
          </a:xfrm>
        </p:grpSpPr>
        <p:sp>
          <p:nvSpPr>
            <p:cNvPr id="528" name="Rectangle"/>
            <p:cNvSpPr/>
            <p:nvPr/>
          </p:nvSpPr>
          <p:spPr>
            <a:xfrm>
              <a:off x="4239033" y="449481"/>
              <a:ext cx="280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657633" y="449481"/>
              <a:ext cx="153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530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regexp</a:t>
                        </a:r>
                        <a:r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matches</a:t>
                        </a:r>
                        <a:r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(the result is the same as ref("abba"))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\\1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first () group, etc.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ref("(a)(b)\\2\\1")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abbaab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532" name="Rectangle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33" name="Rectangle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34" name="Rectangle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35" name="Rectangle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536" name="Table"/>
          <p:cNvGraphicFramePr/>
          <p:nvPr/>
        </p:nvGraphicFramePr>
        <p:xfrm>
          <a:off x="5199645" y="8203251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39593"/>
                <a:gridCol w="1088123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b="0" sz="900"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start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anchor("^a")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$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end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anchor("a$")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37" name="Rectangle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38" name="Rectangle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39" name="Rectangle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40" name="Rectangle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41" name="Rectangle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42" name="Rectangle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43" name="Rectangle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44" name="Rectangle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45" name="Square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46" name="Square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547" name="Table"/>
          <p:cNvGraphicFramePr/>
          <p:nvPr/>
        </p:nvGraphicFramePr>
        <p:xfrm>
          <a:off x="5199645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b="0" sz="900"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|</a:t>
                      </a: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48" name="regex(pattern, ignore_case = FALSE, multiline = FALSE, comments = FALSE, dotall = FALSE, ...) Modifies a regex to ignore cases, match end of lines as well of end of strings, allow R comments within regex's , and/or to have . match everything including \n"/>
          <p:cNvSpPr txBox="1"/>
          <p:nvPr/>
        </p:nvSpPr>
        <p:spPr>
          <a:xfrm>
            <a:off x="429772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regex(</a:t>
            </a:r>
            <a:r>
              <a:t>pattern, ignore_case = FALSE, multiline = FALSE, comments = FALSE, dotall = FALSE,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str_detect("I", regex("i", TRUE)) </a:t>
            </a:r>
            <a:endParaRPr i="1"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fixed()</a:t>
            </a:r>
            <a:r>
              <a:rPr i="1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Matches raw bytes but will miss some characters that can be represented in multiple ways (fast).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coll()</a:t>
            </a:r>
            <a:r>
              <a:t> Matches raw bytes and will use locale specific collation rules to recognize characters that can be represented in multiple ways (slow).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boundary()</a:t>
            </a:r>
            <a:r>
              <a:t> Matches boundaries between characters, line_breaks, sentences, or words.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str_split(sentences, boundary("word"))</a:t>
            </a:r>
          </a:p>
        </p:txBody>
      </p:sp>
      <p:graphicFrame>
        <p:nvGraphicFramePr>
          <p:cNvPr id="549" name="Table"/>
          <p:cNvGraphicFramePr/>
          <p:nvPr/>
        </p:nvGraphicFramePr>
        <p:xfrm>
          <a:off x="1008309" y="2925773"/>
          <a:ext cx="3062504" cy="8669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 Regular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 Regular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 Regular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 Regular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 Regular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0" name="Need to Know"/>
          <p:cNvSpPr txBox="1"/>
          <p:nvPr/>
        </p:nvSpPr>
        <p:spPr>
          <a:xfrm>
            <a:off x="348728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Need to Know</a:t>
            </a:r>
          </a:p>
        </p:txBody>
      </p:sp>
      <p:sp>
        <p:nvSpPr>
          <p:cNvPr id="551" name="Line"/>
          <p:cNvSpPr/>
          <p:nvPr/>
        </p:nvSpPr>
        <p:spPr>
          <a:xfrm>
            <a:off x="310590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52" name="Regular Expressions -"/>
          <p:cNvSpPr txBox="1"/>
          <p:nvPr/>
        </p:nvSpPr>
        <p:spPr>
          <a:xfrm>
            <a:off x="3722422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Regular Expressions -</a:t>
            </a:r>
          </a:p>
        </p:txBody>
      </p:sp>
      <p:sp>
        <p:nvSpPr>
          <p:cNvPr id="553" name="Line"/>
          <p:cNvSpPr/>
          <p:nvPr/>
        </p:nvSpPr>
        <p:spPr>
          <a:xfrm>
            <a:off x="3722422" y="621838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54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""</a:t>
            </a:r>
            <a:r>
              <a:t>) or single quotes(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55" name="RStudio® is a trademark of RStudio, PBC  •  CC BY SA  RStudio  •  info@rstudio.com  •  844-448-1212  •  rstudio.com  •  Learn more at stringr.tidyverse.org  •  Diagrams from @LVaudor on Twitter  •  stringr  1.4.0+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5" invalidUrl="" action="" tgtFrame="" tooltip="" history="1" highlightClick="0" endSnd="0"/>
              </a:rPr>
              <a:t>stringr.tidyverse.org</a:t>
            </a:r>
            <a:r>
              <a:t>  •  Diagrams from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6" invalidUrl="" action="" tgtFrame="" tooltip="" history="1" highlightClick="0" endSnd="0"/>
              </a:rPr>
              <a:t>@LVaudor</a:t>
            </a:r>
            <a:r>
              <a:t> on Twitter  •  stringr  1.4.0+  •  Updated:  2021-08</a:t>
            </a:r>
          </a:p>
        </p:txBody>
      </p:sp>
      <p:sp>
        <p:nvSpPr>
          <p:cNvPr id="55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57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?"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t> to see a complete list</a:t>
            </a:r>
          </a:p>
        </p:txBody>
      </p:sp>
      <p:sp>
        <p:nvSpPr>
          <p:cNvPr id="558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29772" y="3993631"/>
            <a:ext cx="2933892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writeLines() </a:t>
            </a:r>
            <a:r>
              <a:t>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559" name="Line"/>
          <p:cNvSpPr/>
          <p:nvPr/>
        </p:nvSpPr>
        <p:spPr>
          <a:xfrm>
            <a:off x="3731402" y="10958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60" name="MATCH CHARACTERS"/>
          <p:cNvSpPr txBox="1"/>
          <p:nvPr/>
        </p:nvSpPr>
        <p:spPr>
          <a:xfrm>
            <a:off x="3722422" y="1096751"/>
            <a:ext cx="142067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561" name="quant &lt;- function(rx) str_view_all(&quot;.a.aa.aaa&quot;, rx)"/>
          <p:cNvSpPr txBox="1"/>
          <p:nvPr/>
        </p:nvSpPr>
        <p:spPr>
          <a:xfrm>
            <a:off x="10579844" y="6602153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562" name="Line"/>
          <p:cNvSpPr/>
          <p:nvPr/>
        </p:nvSpPr>
        <p:spPr>
          <a:xfrm>
            <a:off x="8869144" y="6599147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63" name="QUANTIFIERS"/>
          <p:cNvSpPr txBox="1"/>
          <p:nvPr/>
        </p:nvSpPr>
        <p:spPr>
          <a:xfrm>
            <a:off x="8872864" y="66021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564" name="anchor &lt;- function(rx) str_view_all(&quot;aaa&quot;, rx)"/>
          <p:cNvSpPr txBox="1"/>
          <p:nvPr/>
        </p:nvSpPr>
        <p:spPr>
          <a:xfrm>
            <a:off x="5467501" y="79855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565" name="Line"/>
          <p:cNvSpPr/>
          <p:nvPr/>
        </p:nvSpPr>
        <p:spPr>
          <a:xfrm>
            <a:off x="3718702" y="7981811"/>
            <a:ext cx="486904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66" name="ANCHORS"/>
          <p:cNvSpPr txBox="1"/>
          <p:nvPr/>
        </p:nvSpPr>
        <p:spPr>
          <a:xfrm>
            <a:off x="3709722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567" name="Line"/>
          <p:cNvSpPr/>
          <p:nvPr/>
        </p:nvSpPr>
        <p:spPr>
          <a:xfrm>
            <a:off x="8869144" y="8386128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68" name="GROUPS"/>
          <p:cNvSpPr txBox="1"/>
          <p:nvPr/>
        </p:nvSpPr>
        <p:spPr>
          <a:xfrm>
            <a:off x="8872864" y="83891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569" name="Use parentheses to set precedent (order of evaluation) and create groups"/>
          <p:cNvSpPr txBox="1"/>
          <p:nvPr/>
        </p:nvSpPr>
        <p:spPr>
          <a:xfrm>
            <a:off x="8882581" y="8614529"/>
            <a:ext cx="47783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570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71" name="ref &lt;- function(rx) str_view_all(&quot;abbaab&quot;, rx)"/>
          <p:cNvSpPr txBox="1"/>
          <p:nvPr/>
        </p:nvSpPr>
        <p:spPr>
          <a:xfrm>
            <a:off x="10579844" y="83819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572" name="alt &lt;- function(rx) str_view_all(&quot;abcde&quot;, rx)"/>
          <p:cNvSpPr txBox="1"/>
          <p:nvPr/>
        </p:nvSpPr>
        <p:spPr>
          <a:xfrm>
            <a:off x="5467501" y="6602153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573" name="Line"/>
          <p:cNvSpPr/>
          <p:nvPr/>
        </p:nvSpPr>
        <p:spPr>
          <a:xfrm>
            <a:off x="3718702" y="6601247"/>
            <a:ext cx="48672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74" name="ALTERNATES"/>
          <p:cNvSpPr txBox="1"/>
          <p:nvPr/>
        </p:nvSpPr>
        <p:spPr>
          <a:xfrm>
            <a:off x="3709722" y="6602153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sp>
        <p:nvSpPr>
          <p:cNvPr id="575" name="look &lt;- function(rx) str_view_all(&quot;bacad&quot;, rx)"/>
          <p:cNvSpPr txBox="1"/>
          <p:nvPr/>
        </p:nvSpPr>
        <p:spPr>
          <a:xfrm>
            <a:off x="5467501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576" name="Line"/>
          <p:cNvSpPr/>
          <p:nvPr/>
        </p:nvSpPr>
        <p:spPr>
          <a:xfrm>
            <a:off x="3718702" y="9057591"/>
            <a:ext cx="486597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77" name="LOOK AROUNDS"/>
          <p:cNvSpPr txBox="1"/>
          <p:nvPr/>
        </p:nvSpPr>
        <p:spPr>
          <a:xfrm>
            <a:off x="3709722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578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79" name="INTERPRETATION"/>
          <p:cNvSpPr txBox="1"/>
          <p:nvPr/>
        </p:nvSpPr>
        <p:spPr>
          <a:xfrm>
            <a:off x="348728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580" name="Patterns in stringr are interpreted as regexs. To change this default, wrap the pattern in one of:"/>
          <p:cNvSpPr txBox="1"/>
          <p:nvPr/>
        </p:nvSpPr>
        <p:spPr>
          <a:xfrm>
            <a:off x="429772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Patterns in stringr are interpreted as regexs. To change this default, wrap the pattern in one of:</a:t>
            </a:r>
          </a:p>
        </p:txBody>
      </p:sp>
      <p:sp>
        <p:nvSpPr>
          <p:cNvPr id="581" name="Rectangle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82" name="Rectangle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pSp>
        <p:nvGrpSpPr>
          <p:cNvPr id="586" name="Group"/>
          <p:cNvGrpSpPr/>
          <p:nvPr/>
        </p:nvGrpSpPr>
        <p:grpSpPr>
          <a:xfrm>
            <a:off x="8873502" y="8826424"/>
            <a:ext cx="4806968" cy="787401"/>
            <a:chOff x="12700" y="12700"/>
            <a:chExt cx="4806967" cy="787400"/>
          </a:xfrm>
        </p:grpSpPr>
        <p:sp>
          <p:nvSpPr>
            <p:cNvPr id="583" name="Rectangle"/>
            <p:cNvSpPr/>
            <p:nvPr/>
          </p:nvSpPr>
          <p:spPr>
            <a:xfrm>
              <a:off x="651283" y="185247"/>
              <a:ext cx="471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84" name="Rectangle"/>
            <p:cNvSpPr/>
            <p:nvPr/>
          </p:nvSpPr>
          <p:spPr>
            <a:xfrm>
              <a:off x="4444585" y="185247"/>
              <a:ext cx="140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585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regexp</a:t>
                        </a:r>
                        <a:r>
                          <a:t> </a:t>
                        </a:r>
                      </a:p>
                    </a:txBody>
                    <a:tcPr marL="0" marR="0" marT="0" marB="0" anchor="b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matches</a:t>
                        </a:r>
                        <a:r>
                          <a:t> 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sz="900"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(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ab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|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d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)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sets precedence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alt("(ab|d)e")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abcde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587" name="see &lt;- function(rx) str_view_all(&quot;abc ABC 123\t.!?\\(){}\n&quot;, rx)"/>
          <p:cNvSpPr txBox="1"/>
          <p:nvPr/>
        </p:nvSpPr>
        <p:spPr>
          <a:xfrm>
            <a:off x="6313327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588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595" name="Group"/>
          <p:cNvGrpSpPr/>
          <p:nvPr/>
        </p:nvGrpSpPr>
        <p:grpSpPr>
          <a:xfrm>
            <a:off x="3770519" y="8393751"/>
            <a:ext cx="1001368" cy="152401"/>
            <a:chOff x="0" y="0"/>
            <a:chExt cx="1001366" cy="152400"/>
          </a:xfrm>
        </p:grpSpPr>
        <p:sp>
          <p:nvSpPr>
            <p:cNvPr id="589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0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1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602" name="Group"/>
          <p:cNvGrpSpPr/>
          <p:nvPr/>
        </p:nvGrpSpPr>
        <p:grpSpPr>
          <a:xfrm>
            <a:off x="3770519" y="8600101"/>
            <a:ext cx="1001368" cy="152401"/>
            <a:chOff x="0" y="0"/>
            <a:chExt cx="1001366" cy="152400"/>
          </a:xfrm>
        </p:grpSpPr>
        <p:sp>
          <p:nvSpPr>
            <p:cNvPr id="596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7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8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9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00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01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633" name="Group"/>
          <p:cNvGrpSpPr/>
          <p:nvPr/>
        </p:nvGrpSpPr>
        <p:grpSpPr>
          <a:xfrm>
            <a:off x="3757819" y="9468360"/>
            <a:ext cx="790471" cy="715468"/>
            <a:chOff x="0" y="0"/>
            <a:chExt cx="790469" cy="715467"/>
          </a:xfrm>
        </p:grpSpPr>
        <p:grpSp>
          <p:nvGrpSpPr>
            <p:cNvPr id="609" name="Group"/>
            <p:cNvGrpSpPr/>
            <p:nvPr/>
          </p:nvGrpSpPr>
          <p:grpSpPr>
            <a:xfrm>
              <a:off x="25400" y="0"/>
              <a:ext cx="759472" cy="143698"/>
              <a:chOff x="0" y="0"/>
              <a:chExt cx="759471" cy="143697"/>
            </a:xfrm>
          </p:grpSpPr>
          <p:sp>
            <p:nvSpPr>
              <p:cNvPr id="603" name="Line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04" name="Square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05" name="Square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06" name="Square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07" name="Square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08" name="Line"/>
              <p:cNvSpPr/>
              <p:nvPr/>
            </p:nvSpPr>
            <p:spPr>
              <a:xfrm>
                <a:off x="378471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617" name="Group"/>
            <p:cNvGrpSpPr/>
            <p:nvPr/>
          </p:nvGrpSpPr>
          <p:grpSpPr>
            <a:xfrm>
              <a:off x="25400" y="193254"/>
              <a:ext cx="765070" cy="152015"/>
              <a:chOff x="0" y="0"/>
              <a:chExt cx="765069" cy="152013"/>
            </a:xfrm>
          </p:grpSpPr>
          <p:sp>
            <p:nvSpPr>
              <p:cNvPr id="610" name="Line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11" name="Square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12" name="Square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13" name="Square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14" name="Square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15" name="Line"/>
              <p:cNvSpPr/>
              <p:nvPr/>
            </p:nvSpPr>
            <p:spPr>
              <a:xfrm>
                <a:off x="391171" y="11238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16" name="Line"/>
              <p:cNvSpPr/>
              <p:nvPr/>
            </p:nvSpPr>
            <p:spPr>
              <a:xfrm flipH="1">
                <a:off x="391171" y="5730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625" name="Group"/>
            <p:cNvGrpSpPr/>
            <p:nvPr/>
          </p:nvGrpSpPr>
          <p:grpSpPr>
            <a:xfrm>
              <a:off x="1182" y="563453"/>
              <a:ext cx="765071" cy="152015"/>
              <a:chOff x="0" y="0"/>
              <a:chExt cx="765069" cy="152013"/>
            </a:xfrm>
          </p:grpSpPr>
          <p:sp>
            <p:nvSpPr>
              <p:cNvPr id="618" name="Line"/>
              <p:cNvSpPr/>
              <p:nvPr/>
            </p:nvSpPr>
            <p:spPr>
              <a:xfrm flipH="1" flipV="1">
                <a:off x="54696" y="65553"/>
                <a:ext cx="69510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19" name="Square"/>
              <p:cNvSpPr/>
              <p:nvPr/>
            </p:nvSpPr>
            <p:spPr>
              <a:xfrm rot="10800000">
                <a:off x="625369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0" name="Square"/>
              <p:cNvSpPr/>
              <p:nvPr/>
            </p:nvSpPr>
            <p:spPr>
              <a:xfrm rot="10800000">
                <a:off x="425828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1" name="Square"/>
              <p:cNvSpPr/>
              <p:nvPr/>
            </p:nvSpPr>
            <p:spPr>
              <a:xfrm rot="10800000">
                <a:off x="226286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2" name="Square"/>
              <p:cNvSpPr/>
              <p:nvPr/>
            </p:nvSpPr>
            <p:spPr>
              <a:xfrm rot="10800000">
                <a:off x="26745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3" name="Line"/>
              <p:cNvSpPr/>
              <p:nvPr/>
            </p:nvSpPr>
            <p:spPr>
              <a:xfrm flipH="1" flipV="1">
                <a:off x="0" y="0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4" name="Line"/>
              <p:cNvSpPr/>
              <p:nvPr/>
            </p:nvSpPr>
            <p:spPr>
              <a:xfrm flipV="1">
                <a:off x="0" y="5508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632" name="Group"/>
            <p:cNvGrpSpPr/>
            <p:nvPr/>
          </p:nvGrpSpPr>
          <p:grpSpPr>
            <a:xfrm>
              <a:off x="0" y="382516"/>
              <a:ext cx="766253" cy="143698"/>
              <a:chOff x="0" y="0"/>
              <a:chExt cx="766252" cy="143697"/>
            </a:xfrm>
          </p:grpSpPr>
          <p:sp>
            <p:nvSpPr>
              <p:cNvPr id="626" name="Line"/>
              <p:cNvSpPr/>
              <p:nvPr/>
            </p:nvSpPr>
            <p:spPr>
              <a:xfrm flipH="1" flipV="1">
                <a:off x="55880" y="53239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7" name="Square"/>
              <p:cNvSpPr/>
              <p:nvPr/>
            </p:nvSpPr>
            <p:spPr>
              <a:xfrm rot="10800000">
                <a:off x="626552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8" name="Square"/>
              <p:cNvSpPr/>
              <p:nvPr/>
            </p:nvSpPr>
            <p:spPr>
              <a:xfrm rot="10800000">
                <a:off x="427011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9" name="Square"/>
              <p:cNvSpPr/>
              <p:nvPr/>
            </p:nvSpPr>
            <p:spPr>
              <a:xfrm rot="10800000">
                <a:off x="227469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30" name="Square"/>
              <p:cNvSpPr/>
              <p:nvPr/>
            </p:nvSpPr>
            <p:spPr>
              <a:xfrm rot="10800000">
                <a:off x="27928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31" name="Line"/>
              <p:cNvSpPr/>
              <p:nvPr/>
            </p:nvSpPr>
            <p:spPr>
              <a:xfrm flipV="1">
                <a:off x="0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sp>
        <p:nvSpPr>
          <p:cNvPr id="634" name="Rectangle"/>
          <p:cNvSpPr/>
          <p:nvPr/>
        </p:nvSpPr>
        <p:spPr>
          <a:xfrm>
            <a:off x="10686650" y="1174657"/>
            <a:ext cx="2734740" cy="517068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35" name="Rectangle"/>
          <p:cNvSpPr/>
          <p:nvPr/>
        </p:nvSpPr>
        <p:spPr>
          <a:xfrm>
            <a:off x="10753553" y="2040115"/>
            <a:ext cx="2600378" cy="4244853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36" name="Rectangle"/>
          <p:cNvSpPr/>
          <p:nvPr/>
        </p:nvSpPr>
        <p:spPr>
          <a:xfrm>
            <a:off x="10828439" y="3283691"/>
            <a:ext cx="2453650" cy="294090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37" name="Rectangle"/>
          <p:cNvSpPr/>
          <p:nvPr/>
        </p:nvSpPr>
        <p:spPr>
          <a:xfrm>
            <a:off x="10897885" y="4257907"/>
            <a:ext cx="2321292" cy="1913384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38" name="Rectangle"/>
          <p:cNvSpPr/>
          <p:nvPr/>
        </p:nvSpPr>
        <p:spPr>
          <a:xfrm>
            <a:off x="10962156" y="4516411"/>
            <a:ext cx="1100583" cy="15894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639" name="Table"/>
          <p:cNvGraphicFramePr/>
          <p:nvPr/>
        </p:nvGraphicFramePr>
        <p:xfrm>
          <a:off x="11067245" y="4826809"/>
          <a:ext cx="2835983" cy="14404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52400"/>
                <a:gridCol w="152400"/>
                <a:gridCol w="152400"/>
                <a:gridCol w="152400"/>
                <a:gridCol w="152400"/>
                <a:gridCol w="152400"/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aseline="391666"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aseline="391666"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aseline="391666"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aseline="391666"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aseline="391666"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0" name="[:lower:]"/>
          <p:cNvSpPr txBox="1"/>
          <p:nvPr/>
        </p:nvSpPr>
        <p:spPr>
          <a:xfrm>
            <a:off x="11226020" y="4564419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[:lower:]</a:t>
            </a:r>
          </a:p>
        </p:txBody>
      </p:sp>
      <p:sp>
        <p:nvSpPr>
          <p:cNvPr id="641" name="Rectangle"/>
          <p:cNvSpPr/>
          <p:nvPr/>
        </p:nvSpPr>
        <p:spPr>
          <a:xfrm>
            <a:off x="12054323" y="4516411"/>
            <a:ext cx="1100583" cy="15894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642" name="Table"/>
          <p:cNvGraphicFramePr/>
          <p:nvPr/>
        </p:nvGraphicFramePr>
        <p:xfrm>
          <a:off x="12143223" y="4823805"/>
          <a:ext cx="2835983" cy="1440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52400"/>
                <a:gridCol w="152400"/>
                <a:gridCol w="152400"/>
                <a:gridCol w="152400"/>
                <a:gridCol w="152400"/>
                <a:gridCol w="152400"/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3" name="[:upper:]"/>
          <p:cNvSpPr txBox="1"/>
          <p:nvPr/>
        </p:nvSpPr>
        <p:spPr>
          <a:xfrm>
            <a:off x="12306189" y="4564419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</a:defRPr>
            </a:lvl1pPr>
          </a:lstStyle>
          <a:p>
            <a:pPr/>
            <a:r>
              <a:t>[:upper:]</a:t>
            </a:r>
          </a:p>
        </p:txBody>
      </p:sp>
      <p:sp>
        <p:nvSpPr>
          <p:cNvPr id="644" name="[:alpha:]"/>
          <p:cNvSpPr txBox="1"/>
          <p:nvPr/>
        </p:nvSpPr>
        <p:spPr>
          <a:xfrm>
            <a:off x="11760106" y="4283312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[:alpha:]</a:t>
            </a:r>
          </a:p>
        </p:txBody>
      </p:sp>
      <p:sp>
        <p:nvSpPr>
          <p:cNvPr id="645" name="Rectangle"/>
          <p:cNvSpPr/>
          <p:nvPr/>
        </p:nvSpPr>
        <p:spPr>
          <a:xfrm>
            <a:off x="11218419" y="3564630"/>
            <a:ext cx="1673691" cy="57837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646" name="Table"/>
          <p:cNvGraphicFramePr/>
          <p:nvPr/>
        </p:nvGraphicFramePr>
        <p:xfrm>
          <a:off x="11356764" y="3843666"/>
          <a:ext cx="2835983" cy="1440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6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7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8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9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7" name="[:digit:]"/>
          <p:cNvSpPr txBox="1"/>
          <p:nvPr/>
        </p:nvSpPr>
        <p:spPr>
          <a:xfrm>
            <a:off x="11756838" y="3588208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[:digit:]</a:t>
            </a:r>
          </a:p>
        </p:txBody>
      </p:sp>
      <p:sp>
        <p:nvSpPr>
          <p:cNvPr id="648" name="[:alnum:]"/>
          <p:cNvSpPr txBox="1"/>
          <p:nvPr/>
        </p:nvSpPr>
        <p:spPr>
          <a:xfrm>
            <a:off x="11756838" y="3304475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554990">
              <a:lnSpc>
                <a:spcPct val="80000"/>
              </a:lnSpc>
              <a:spcBef>
                <a:spcPts val="0"/>
              </a:spcBef>
              <a:defRPr sz="1140">
                <a:solidFill>
                  <a:srgbClr val="000000"/>
                </a:solidFill>
              </a:defRPr>
            </a:lvl1pPr>
          </a:lstStyle>
          <a:p>
            <a:pPr/>
            <a:r>
              <a:t>[:alnum:]</a:t>
            </a:r>
          </a:p>
        </p:txBody>
      </p:sp>
      <p:sp>
        <p:nvSpPr>
          <p:cNvPr id="649" name="Rectangle"/>
          <p:cNvSpPr/>
          <p:nvPr/>
        </p:nvSpPr>
        <p:spPr>
          <a:xfrm>
            <a:off x="10828439" y="2329046"/>
            <a:ext cx="1575290" cy="87663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50" name="[:punct:]"/>
          <p:cNvSpPr txBox="1"/>
          <p:nvPr/>
        </p:nvSpPr>
        <p:spPr>
          <a:xfrm>
            <a:off x="11317659" y="2353762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[:punct:]</a:t>
            </a:r>
          </a:p>
        </p:txBody>
      </p:sp>
      <p:graphicFrame>
        <p:nvGraphicFramePr>
          <p:cNvPr id="651" name="Table"/>
          <p:cNvGraphicFramePr/>
          <p:nvPr/>
        </p:nvGraphicFramePr>
        <p:xfrm>
          <a:off x="10860678" y="2641231"/>
          <a:ext cx="2835984" cy="14404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,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: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;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/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*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@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#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-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_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'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[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]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2" name="[:graph:]"/>
          <p:cNvSpPr txBox="1"/>
          <p:nvPr/>
        </p:nvSpPr>
        <p:spPr>
          <a:xfrm>
            <a:off x="11756054" y="2052371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[:graph:]</a:t>
            </a:r>
          </a:p>
        </p:txBody>
      </p:sp>
      <p:sp>
        <p:nvSpPr>
          <p:cNvPr id="653" name="Rectangle"/>
          <p:cNvSpPr/>
          <p:nvPr/>
        </p:nvSpPr>
        <p:spPr>
          <a:xfrm>
            <a:off x="10756915" y="698993"/>
            <a:ext cx="1086105" cy="1290762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54" name="Rectangle"/>
          <p:cNvSpPr/>
          <p:nvPr/>
        </p:nvSpPr>
        <p:spPr>
          <a:xfrm>
            <a:off x="10833115" y="1231071"/>
            <a:ext cx="933705" cy="70166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55" name="[:blank:]"/>
          <p:cNvSpPr txBox="1"/>
          <p:nvPr/>
        </p:nvSpPr>
        <p:spPr>
          <a:xfrm>
            <a:off x="11001542" y="1236423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[:blank:]</a:t>
            </a:r>
          </a:p>
        </p:txBody>
      </p:sp>
      <p:sp>
        <p:nvSpPr>
          <p:cNvPr id="656" name="[:space:]"/>
          <p:cNvSpPr txBox="1"/>
          <p:nvPr/>
        </p:nvSpPr>
        <p:spPr>
          <a:xfrm>
            <a:off x="11001542" y="716708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[:space:]</a:t>
            </a:r>
          </a:p>
        </p:txBody>
      </p:sp>
      <p:grpSp>
        <p:nvGrpSpPr>
          <p:cNvPr id="661" name="Group"/>
          <p:cNvGrpSpPr/>
          <p:nvPr/>
        </p:nvGrpSpPr>
        <p:grpSpPr>
          <a:xfrm>
            <a:off x="10927091" y="1443982"/>
            <a:ext cx="745753" cy="450964"/>
            <a:chOff x="0" y="0"/>
            <a:chExt cx="745752" cy="450963"/>
          </a:xfrm>
        </p:grpSpPr>
        <p:sp>
          <p:nvSpPr>
            <p:cNvPr id="657" name="Rectangle"/>
            <p:cNvSpPr/>
            <p:nvPr/>
          </p:nvSpPr>
          <p:spPr>
            <a:xfrm>
              <a:off x="0" y="12700"/>
              <a:ext cx="152400" cy="1905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58" name="Rectangle"/>
            <p:cNvSpPr/>
            <p:nvPr/>
          </p:nvSpPr>
          <p:spPr>
            <a:xfrm>
              <a:off x="0" y="235063"/>
              <a:ext cx="355600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59" name="space"/>
            <p:cNvSpPr txBox="1"/>
            <p:nvPr/>
          </p:nvSpPr>
          <p:spPr>
            <a:xfrm>
              <a:off x="287262" y="0"/>
              <a:ext cx="458491" cy="215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660" name="tab"/>
            <p:cNvSpPr txBox="1"/>
            <p:nvPr/>
          </p:nvSpPr>
          <p:spPr>
            <a:xfrm>
              <a:off x="420420" y="235063"/>
              <a:ext cx="3060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tab</a:t>
              </a:r>
            </a:p>
          </p:txBody>
        </p:sp>
      </p:grpSp>
      <p:grpSp>
        <p:nvGrpSpPr>
          <p:cNvPr id="744" name="Group"/>
          <p:cNvGrpSpPr/>
          <p:nvPr/>
        </p:nvGrpSpPr>
        <p:grpSpPr>
          <a:xfrm>
            <a:off x="3722422" y="1367696"/>
            <a:ext cx="6780915" cy="5036371"/>
            <a:chOff x="12700" y="12700"/>
            <a:chExt cx="6780914" cy="5036370"/>
          </a:xfrm>
        </p:grpSpPr>
        <p:sp>
          <p:nvSpPr>
            <p:cNvPr id="662" name="Rectangle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3" name="Rectangle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4" name="Rectangle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5" name="Rectangle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6" name="Rectangle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7" name="Rectangle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8" name="Rectangle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9" name="Rectangle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0" name="Rectangle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1" name="Rectangle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2" name="Rectangle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3" name="Rectangle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4" name="Rectangle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5" name="Rectangle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6" name="Rectangle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7" name="Rectangle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8" name="Rectangle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9" name="Rectangle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0" name="Rectangle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1" name="Rectangle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2" name="Rectangle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3" name="Rectangle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4" name="Rectangle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5" name="Rectangle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6" name="Rectangle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7" name="Rectangle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8" name="Rectangle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9" name="Rectangle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0" name="Rectangle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1" name="Rectangle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2" name="Rectangle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3" name="Rectangle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4" name="Rectangle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5" name="Rectangle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6" name="Rectangle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7" name="Rectangle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8" name="Rectangle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9" name="Rectangle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0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chemeClr val="accent5">
                      <a:satOff val="-35908"/>
                      <a:lumOff val="-17895"/>
                    </a:schemeClr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[ ]</a:t>
              </a:r>
              <a:r>
                <a:t>, e.g.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 [[:digit:]]</a:t>
              </a:r>
            </a:p>
          </p:txBody>
        </p:sp>
        <p:sp>
          <p:nvSpPr>
            <p:cNvPr id="701" name="Rectangle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2" name="Rectangle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3" name="Rectangle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4" name="Rectangle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5" name="Rectangle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6" name="Rectangle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7" name="Rectangle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8" name="Rectangle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9" name="Rectangle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0" name="Rectangle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1" name="Rectangle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2" name="Rectangle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3" name="Rectangle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4" name="Rectangle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5" name="Rectangle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6" name="Rectangle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7" name="Rectangle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8" name="Rectangle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9" name="Rectangle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0" name="Rectangle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1" name="Rectangle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2" name="Rectangle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3" name="Rectangle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4" name="Rectangle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5" name="Rectangle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6" name="Rectangle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7" name="Rectangle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8" name="Rectangle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9" name="Rectangle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730" name="Table"/>
            <p:cNvGraphicFramePr/>
            <p:nvPr/>
          </p:nvGraphicFramePr>
          <p:xfrm>
            <a:off x="12700" y="12700"/>
            <a:ext cx="6780915" cy="4942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3062"/>
                  <a:gridCol w="893198"/>
                  <a:gridCol w="2655972"/>
                  <a:gridCol w="1171175"/>
                  <a:gridCol w="1427506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string </a:t>
                        </a:r>
                        <a:br/>
                        <a:r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regexp</a:t>
                        </a:r>
                        <a:r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matches</a:t>
                        </a:r>
                        <a:r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sz="900"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  <a:r>
                          <a:t>any whitespace  </a:t>
                        </a:r>
                        <a:r>
                          <a:rPr i="1"/>
                          <a:t>(</a:t>
                        </a:r>
                        <a:r>
                          <a:rPr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\S</a:t>
                        </a:r>
                        <a:r>
                          <a:rPr i="1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 </a:t>
                        </a:r>
                        <a:r>
                          <a:rPr i="1"/>
                          <a:t>for non-whitespaces)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  <a:r>
                          <a:t>any digit  </a:t>
                        </a:r>
                        <a:r>
                          <a:rPr i="1"/>
                          <a:t>(</a:t>
                        </a:r>
                        <a:r>
                          <a:rPr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\D</a:t>
                        </a:r>
                        <a:r>
                          <a:rPr i="1"/>
                          <a:t> for non-digits)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  <a:r>
                          <a:t>any word character  </a:t>
                        </a:r>
                        <a:r>
                          <a:rPr i="1"/>
                          <a:t>(</a:t>
                        </a:r>
                        <a:r>
                          <a:rPr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\W</a:t>
                        </a:r>
                        <a:r>
                          <a:rPr i="1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 </a:t>
                        </a:r>
                        <a:r>
                          <a:rPr i="1"/>
                          <a:t>for non-word chars)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31" name="Rectangle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32" name="Rectangle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33" name="Rectangle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34" name="Rectangle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35" name="1"/>
            <p:cNvSpPr txBox="1"/>
            <p:nvPr/>
          </p:nvSpPr>
          <p:spPr>
            <a:xfrm>
              <a:off x="1098925" y="2890007"/>
              <a:ext cx="14727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6" name="1"/>
            <p:cNvSpPr txBox="1"/>
            <p:nvPr/>
          </p:nvSpPr>
          <p:spPr>
            <a:xfrm>
              <a:off x="1187825" y="3069740"/>
              <a:ext cx="128735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7" name="1"/>
            <p:cNvSpPr txBox="1"/>
            <p:nvPr/>
          </p:nvSpPr>
          <p:spPr>
            <a:xfrm>
              <a:off x="1187825" y="3249472"/>
              <a:ext cx="123379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8" name="1"/>
            <p:cNvSpPr txBox="1"/>
            <p:nvPr/>
          </p:nvSpPr>
          <p:spPr>
            <a:xfrm>
              <a:off x="1193768" y="3429205"/>
              <a:ext cx="12262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9" name="1"/>
            <p:cNvSpPr txBox="1"/>
            <p:nvPr/>
          </p:nvSpPr>
          <p:spPr>
            <a:xfrm>
              <a:off x="1216574" y="3608938"/>
              <a:ext cx="12015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0" name="1"/>
            <p:cNvSpPr txBox="1"/>
            <p:nvPr/>
          </p:nvSpPr>
          <p:spPr>
            <a:xfrm>
              <a:off x="1193768" y="3788670"/>
              <a:ext cx="12838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1" name="1"/>
            <p:cNvSpPr txBox="1"/>
            <p:nvPr/>
          </p:nvSpPr>
          <p:spPr>
            <a:xfrm>
              <a:off x="1193768" y="3968403"/>
              <a:ext cx="12184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2" name="1"/>
            <p:cNvSpPr txBox="1"/>
            <p:nvPr/>
          </p:nvSpPr>
          <p:spPr>
            <a:xfrm>
              <a:off x="1181068" y="4148136"/>
              <a:ext cx="12054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3" name="1"/>
            <p:cNvSpPr txBox="1"/>
            <p:nvPr/>
          </p:nvSpPr>
          <p:spPr>
            <a:xfrm>
              <a:off x="1181068" y="4327868"/>
              <a:ext cx="11623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797" name="Group"/>
          <p:cNvGrpSpPr/>
          <p:nvPr/>
        </p:nvGrpSpPr>
        <p:grpSpPr>
          <a:xfrm>
            <a:off x="8814533" y="6991515"/>
            <a:ext cx="1084926" cy="1248763"/>
            <a:chOff x="0" y="0"/>
            <a:chExt cx="1084925" cy="1248761"/>
          </a:xfrm>
        </p:grpSpPr>
        <p:grpSp>
          <p:nvGrpSpPr>
            <p:cNvPr id="751" name="Group"/>
            <p:cNvGrpSpPr/>
            <p:nvPr/>
          </p:nvGrpSpPr>
          <p:grpSpPr>
            <a:xfrm>
              <a:off x="62117" y="192390"/>
              <a:ext cx="1001367" cy="152401"/>
              <a:chOff x="0" y="0"/>
              <a:chExt cx="1001366" cy="152400"/>
            </a:xfrm>
          </p:grpSpPr>
          <p:sp>
            <p:nvSpPr>
              <p:cNvPr id="745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46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47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48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49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50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758" name="Group"/>
            <p:cNvGrpSpPr/>
            <p:nvPr/>
          </p:nvGrpSpPr>
          <p:grpSpPr>
            <a:xfrm>
              <a:off x="62117" y="384781"/>
              <a:ext cx="1001367" cy="152401"/>
              <a:chOff x="0" y="0"/>
              <a:chExt cx="1001366" cy="152400"/>
            </a:xfrm>
          </p:grpSpPr>
          <p:sp>
            <p:nvSpPr>
              <p:cNvPr id="752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53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54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55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56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57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759" name="Rectangle"/>
            <p:cNvSpPr/>
            <p:nvPr/>
          </p:nvSpPr>
          <p:spPr>
            <a:xfrm>
              <a:off x="477857" y="157632"/>
              <a:ext cx="607069" cy="452041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771" name="Group"/>
            <p:cNvGrpSpPr/>
            <p:nvPr/>
          </p:nvGrpSpPr>
          <p:grpSpPr>
            <a:xfrm>
              <a:off x="55305" y="691423"/>
              <a:ext cx="1016308" cy="293975"/>
              <a:chOff x="0" y="0"/>
              <a:chExt cx="1016306" cy="293974"/>
            </a:xfrm>
          </p:grpSpPr>
          <p:grpSp>
            <p:nvGrpSpPr>
              <p:cNvPr id="766" name="Group"/>
              <p:cNvGrpSpPr/>
              <p:nvPr/>
            </p:nvGrpSpPr>
            <p:grpSpPr>
              <a:xfrm>
                <a:off x="14940" y="78139"/>
                <a:ext cx="1001367" cy="152401"/>
                <a:chOff x="0" y="0"/>
                <a:chExt cx="1001366" cy="152400"/>
              </a:xfrm>
            </p:grpSpPr>
            <p:sp>
              <p:nvSpPr>
                <p:cNvPr id="760" name="Line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61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62" name="Square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63" name="Square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64" name="Square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65" name="Square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767" name="2"/>
              <p:cNvSpPr txBox="1"/>
              <p:nvPr/>
            </p:nvSpPr>
            <p:spPr>
              <a:xfrm>
                <a:off x="217947" y="6002"/>
                <a:ext cx="19127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68" name="..."/>
              <p:cNvSpPr txBox="1"/>
              <p:nvPr/>
            </p:nvSpPr>
            <p:spPr>
              <a:xfrm>
                <a:off x="410481" y="6002"/>
                <a:ext cx="22619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...</a:t>
                </a:r>
              </a:p>
            </p:txBody>
          </p:sp>
          <p:sp>
            <p:nvSpPr>
              <p:cNvPr id="769" name="1"/>
              <p:cNvSpPr txBox="1"/>
              <p:nvPr/>
            </p:nvSpPr>
            <p:spPr>
              <a:xfrm>
                <a:off x="0" y="7033"/>
                <a:ext cx="191272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70" name="n"/>
              <p:cNvSpPr txBox="1"/>
              <p:nvPr/>
            </p:nvSpPr>
            <p:spPr>
              <a:xfrm>
                <a:off x="624440" y="-1"/>
                <a:ext cx="19825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782" name="Group"/>
            <p:cNvGrpSpPr/>
            <p:nvPr/>
          </p:nvGrpSpPr>
          <p:grpSpPr>
            <a:xfrm>
              <a:off x="70246" y="881923"/>
              <a:ext cx="1001367" cy="292945"/>
              <a:chOff x="0" y="0"/>
              <a:chExt cx="1001366" cy="292943"/>
            </a:xfrm>
          </p:grpSpPr>
          <p:grpSp>
            <p:nvGrpSpPr>
              <p:cNvPr id="778" name="Group"/>
              <p:cNvGrpSpPr/>
              <p:nvPr/>
            </p:nvGrpSpPr>
            <p:grpSpPr>
              <a:xfrm>
                <a:off x="0" y="80029"/>
                <a:ext cx="1001367" cy="152402"/>
                <a:chOff x="0" y="0"/>
                <a:chExt cx="1001366" cy="152400"/>
              </a:xfrm>
            </p:grpSpPr>
            <p:sp>
              <p:nvSpPr>
                <p:cNvPr id="772" name="Line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73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74" name="Square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75" name="Square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76" name="Square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77" name="Square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779" name="n"/>
              <p:cNvSpPr txBox="1"/>
              <p:nvPr/>
            </p:nvSpPr>
            <p:spPr>
              <a:xfrm>
                <a:off x="203007" y="6002"/>
                <a:ext cx="19825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780" name="..."/>
              <p:cNvSpPr txBox="1"/>
              <p:nvPr/>
            </p:nvSpPr>
            <p:spPr>
              <a:xfrm>
                <a:off x="395540" y="6002"/>
                <a:ext cx="22619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...</a:t>
                </a:r>
              </a:p>
            </p:txBody>
          </p:sp>
          <p:sp>
            <p:nvSpPr>
              <p:cNvPr id="781" name="m"/>
              <p:cNvSpPr txBox="1"/>
              <p:nvPr/>
            </p:nvSpPr>
            <p:spPr>
              <a:xfrm>
                <a:off x="596800" y="-1"/>
                <a:ext cx="237652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</p:grpSp>
        <p:sp>
          <p:nvSpPr>
            <p:cNvPr id="783" name="Rectangle"/>
            <p:cNvSpPr/>
            <p:nvPr/>
          </p:nvSpPr>
          <p:spPr>
            <a:xfrm flipH="1">
              <a:off x="0" y="774344"/>
              <a:ext cx="420390" cy="474418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84" name="Square"/>
            <p:cNvSpPr/>
            <p:nvPr/>
          </p:nvSpPr>
          <p:spPr>
            <a:xfrm>
              <a:off x="68467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796" name="Group"/>
            <p:cNvGrpSpPr/>
            <p:nvPr/>
          </p:nvGrpSpPr>
          <p:grpSpPr>
            <a:xfrm>
              <a:off x="52225" y="498399"/>
              <a:ext cx="1011259" cy="292945"/>
              <a:chOff x="0" y="0"/>
              <a:chExt cx="1011257" cy="292943"/>
            </a:xfrm>
          </p:grpSpPr>
          <p:grpSp>
            <p:nvGrpSpPr>
              <p:cNvPr id="791" name="Group"/>
              <p:cNvGrpSpPr/>
              <p:nvPr/>
            </p:nvGrpSpPr>
            <p:grpSpPr>
              <a:xfrm>
                <a:off x="9891" y="78772"/>
                <a:ext cx="1001367" cy="152401"/>
                <a:chOff x="0" y="0"/>
                <a:chExt cx="1001366" cy="152400"/>
              </a:xfrm>
            </p:grpSpPr>
            <p:sp>
              <p:nvSpPr>
                <p:cNvPr id="785" name="Line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86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87" name="Square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88" name="Square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89" name="Square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90" name="Square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792" name="1"/>
              <p:cNvSpPr txBox="1"/>
              <p:nvPr/>
            </p:nvSpPr>
            <p:spPr>
              <a:xfrm>
                <a:off x="0" y="-1"/>
                <a:ext cx="191272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93" name="2"/>
              <p:cNvSpPr txBox="1"/>
              <p:nvPr/>
            </p:nvSpPr>
            <p:spPr>
              <a:xfrm>
                <a:off x="212899" y="6002"/>
                <a:ext cx="191272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94" name="..."/>
              <p:cNvSpPr txBox="1"/>
              <p:nvPr/>
            </p:nvSpPr>
            <p:spPr>
              <a:xfrm>
                <a:off x="405432" y="6002"/>
                <a:ext cx="22619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...</a:t>
                </a:r>
              </a:p>
            </p:txBody>
          </p:sp>
          <p:sp>
            <p:nvSpPr>
              <p:cNvPr id="795" name="n"/>
              <p:cNvSpPr txBox="1"/>
              <p:nvPr/>
            </p:nvSpPr>
            <p:spPr>
              <a:xfrm>
                <a:off x="632091" y="-1"/>
                <a:ext cx="19825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</p:grpSp>
      <p:grpSp>
        <p:nvGrpSpPr>
          <p:cNvPr id="807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798" name="Rectangle"/>
            <p:cNvSpPr/>
            <p:nvPr/>
          </p:nvSpPr>
          <p:spPr>
            <a:xfrm>
              <a:off x="25209" y="400030"/>
              <a:ext cx="356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99" name="Rectangle"/>
            <p:cNvSpPr/>
            <p:nvPr/>
          </p:nvSpPr>
          <p:spPr>
            <a:xfrm>
              <a:off x="3063764" y="58659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00" name="Rectangle"/>
            <p:cNvSpPr/>
            <p:nvPr/>
          </p:nvSpPr>
          <p:spPr>
            <a:xfrm>
              <a:off x="3057414" y="220371"/>
              <a:ext cx="635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01" name="Rectangle"/>
            <p:cNvSpPr/>
            <p:nvPr/>
          </p:nvSpPr>
          <p:spPr>
            <a:xfrm>
              <a:off x="3200677" y="40693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02" name="Rectangle"/>
            <p:cNvSpPr/>
            <p:nvPr/>
          </p:nvSpPr>
          <p:spPr>
            <a:xfrm>
              <a:off x="25209" y="220371"/>
              <a:ext cx="382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03" name="Rectangle"/>
            <p:cNvSpPr/>
            <p:nvPr/>
          </p:nvSpPr>
          <p:spPr>
            <a:xfrm>
              <a:off x="25209" y="586596"/>
              <a:ext cx="483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04" name="Rectangle"/>
            <p:cNvSpPr/>
            <p:nvPr/>
          </p:nvSpPr>
          <p:spPr>
            <a:xfrm>
              <a:off x="3200677" y="769709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05" name="Rectangle"/>
            <p:cNvSpPr/>
            <p:nvPr/>
          </p:nvSpPr>
          <p:spPr>
            <a:xfrm>
              <a:off x="25209" y="769709"/>
              <a:ext cx="4584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806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sz="900"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sz="900"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sz="900"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a</a:t>
                        </a:r>
                        <a:r>
                          <a:t>(?!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pic>
        <p:nvPicPr>
          <p:cNvPr id="80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3" name="Group"/>
          <p:cNvGrpSpPr/>
          <p:nvPr/>
        </p:nvGrpSpPr>
        <p:grpSpPr>
          <a:xfrm>
            <a:off x="10703446" y="870949"/>
            <a:ext cx="984643" cy="276346"/>
            <a:chOff x="0" y="0"/>
            <a:chExt cx="984641" cy="276345"/>
          </a:xfrm>
        </p:grpSpPr>
        <p:grpSp>
          <p:nvGrpSpPr>
            <p:cNvPr id="811" name="Group"/>
            <p:cNvGrpSpPr/>
            <p:nvPr/>
          </p:nvGrpSpPr>
          <p:grpSpPr>
            <a:xfrm>
              <a:off x="-1" y="-1"/>
              <a:ext cx="984643" cy="276347"/>
              <a:chOff x="0" y="0"/>
              <a:chExt cx="984641" cy="276345"/>
            </a:xfrm>
          </p:grpSpPr>
          <p:sp>
            <p:nvSpPr>
              <p:cNvPr id="809" name="new line"/>
              <p:cNvSpPr txBox="1"/>
              <p:nvPr/>
            </p:nvSpPr>
            <p:spPr>
              <a:xfrm>
                <a:off x="286192" y="60445"/>
                <a:ext cx="698450" cy="215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>
                <a:lvl1pPr algn="r"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new line</a:t>
                </a:r>
              </a:p>
            </p:txBody>
          </p:sp>
          <p:sp>
            <p:nvSpPr>
              <p:cNvPr id="810" name="Text"/>
              <p:cNvSpPr txBox="1"/>
              <p:nvPr/>
            </p:nvSpPr>
            <p:spPr>
              <a:xfrm rot="5400000">
                <a:off x="112986" y="-112987"/>
                <a:ext cx="226069" cy="452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defTabSz="457200">
                  <a:lnSpc>
                    <a:spcPts val="2800"/>
                  </a:lnSpc>
                  <a:spcBef>
                    <a:spcPts val="0"/>
                  </a:spcBef>
                  <a:defRPr>
                    <a:solidFill>
                      <a:srgbClr val="333333"/>
                    </a:solidFill>
                    <a:latin typeface="Font Awesome 5 Free Regular"/>
                    <a:ea typeface="Font Awesome 5 Free Regular"/>
                    <a:cs typeface="Font Awesome 5 Free Regular"/>
                    <a:sym typeface="Font Awesome 5 Free Regular"/>
                  </a:defRPr>
                </a:pPr>
              </a:p>
            </p:txBody>
          </p:sp>
        </p:grpSp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72795" y="98426"/>
              <a:ext cx="233084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4" name="Rectangle"/>
          <p:cNvSpPr/>
          <p:nvPr/>
        </p:nvSpPr>
        <p:spPr>
          <a:xfrm>
            <a:off x="12462684" y="2329046"/>
            <a:ext cx="819405" cy="87663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815" name="Table"/>
          <p:cNvGraphicFramePr/>
          <p:nvPr/>
        </p:nvGraphicFramePr>
        <p:xfrm>
          <a:off x="12491386" y="2641231"/>
          <a:ext cx="2835983" cy="14404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52400"/>
                <a:gridCol w="152400"/>
                <a:gridCol w="152400"/>
                <a:gridCol w="152400"/>
                <a:gridCol w="152400"/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|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`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=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+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^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~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&lt;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&gt;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$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aseline="391666"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6" name="[:symbol:]"/>
          <p:cNvSpPr txBox="1"/>
          <p:nvPr/>
        </p:nvSpPr>
        <p:spPr>
          <a:xfrm>
            <a:off x="12518322" y="2353762"/>
            <a:ext cx="7081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[:symbol:]</a:t>
            </a:r>
          </a:p>
        </p:txBody>
      </p:sp>
      <p:pic>
        <p:nvPicPr>
          <p:cNvPr id="81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