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2F0"/>
          </a:solidFill>
        </a:fill>
      </a:tcStyle>
    </a:wholeTbl>
    <a:band2H>
      <a:tcTxStyle b="def" i="def"/>
      <a:tcStyle>
        <a:tcBdr/>
        <a:fill>
          <a:solidFill>
            <a:srgbClr val="EBF1F7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 b="def" i="def"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/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809359" y="10090546"/>
            <a:ext cx="337639" cy="401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809359" y="10097368"/>
            <a:ext cx="337639" cy="4012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6" y="-1013162"/>
            <a:ext cx="6157897" cy="3553964"/>
            <a:chOff x="0" y="51032"/>
            <a:chExt cx="6157895" cy="3553962"/>
          </a:xfrm>
        </p:grpSpPr>
        <p:grpSp>
          <p:nvGrpSpPr>
            <p:cNvPr id="134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37" name="purrr.png" descr="purr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1682" y="213637"/>
            <a:ext cx="1358902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Studio® is a trademark of RStudio, PBC  •  CC BY SA  RStudio  •  info@rstudio.com  •  844-448-1212  •  rstudio.com  •  Learn more at purrr.tidyverse.org  •  purrr  0.3.4  •  Updated:  2021-07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purrr.tidyverse.org</a:t>
            </a:r>
            <a:r>
              <a:t>  •  purrr  0.3.4  •  Updated:  2021-07</a:t>
            </a:r>
          </a:p>
        </p:txBody>
      </p:sp>
      <p:sp>
        <p:nvSpPr>
          <p:cNvPr id="139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Apply functions with purrr : : CHEAT SHEET"/>
          <p:cNvSpPr txBox="1"/>
          <p:nvPr>
            <p:ph type="title"/>
          </p:nvPr>
        </p:nvSpPr>
        <p:spPr>
          <a:xfrm>
            <a:off x="301120" y="361176"/>
            <a:ext cx="10898131" cy="803348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Apply functions with purrr : :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sz="3300">
                <a:latin typeface="Source Sans Pro Bold"/>
                <a:ea typeface="Source Sans Pro Bold"/>
                <a:cs typeface="Source Sans Pro Bold"/>
                <a:sym typeface="Source Sans Pro Bold"/>
              </a:rPr>
              <a:t>CHEAT SHEET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</a:p>
        </p:txBody>
      </p:sp>
      <p:sp>
        <p:nvSpPr>
          <p:cNvPr id="142" name="Map Functions"/>
          <p:cNvSpPr txBox="1"/>
          <p:nvPr/>
        </p:nvSpPr>
        <p:spPr>
          <a:xfrm>
            <a:off x="318909" y="1168400"/>
            <a:ext cx="19472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Map Functions</a:t>
            </a:r>
          </a:p>
        </p:txBody>
      </p:sp>
      <p:sp>
        <p:nvSpPr>
          <p:cNvPr id="143" name="map(.x, .f, …) Apply a function to each element of a list or vector, return a list. x &lt;- list(1:10, 11:20, 21:30) l1 &lt;- list(x = c(&quot;a&quot;, &quot;b&quot;), y = c(&quot;c&quot;, &quot;d&quot;)) map(l1, sort, decreasing = TRUE)"/>
          <p:cNvSpPr txBox="1"/>
          <p:nvPr/>
        </p:nvSpPr>
        <p:spPr>
          <a:xfrm>
            <a:off x="318909" y="1844508"/>
            <a:ext cx="3113235" cy="925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a function to each element of a list or vector, return a list.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&lt;- list(1:10, 11:20, 21:30)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l1 &lt;- list(x = c("a", "b"), y = c("c", "d"))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map(l1, sort, decreasing = TRUE)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531648" y="2607946"/>
            <a:ext cx="2582899" cy="659965"/>
            <a:chOff x="0" y="0"/>
            <a:chExt cx="2582898" cy="659963"/>
          </a:xfrm>
        </p:grpSpPr>
        <p:sp>
          <p:nvSpPr>
            <p:cNvPr id="144" name="fun(     ,…)…"/>
            <p:cNvSpPr txBox="1"/>
            <p:nvPr/>
          </p:nvSpPr>
          <p:spPr>
            <a:xfrm>
              <a:off x="1456722" y="0"/>
              <a:ext cx="988254" cy="659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 fontScale="100000" lnSpcReduction="0"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</p:txBody>
        </p:sp>
        <p:sp>
          <p:nvSpPr>
            <p:cNvPr id="145" name="map(       , fun, …)"/>
            <p:cNvSpPr txBox="1"/>
            <p:nvPr/>
          </p:nvSpPr>
          <p:spPr>
            <a:xfrm>
              <a:off x="0" y="177917"/>
              <a:ext cx="1176815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map</a:t>
              </a:r>
              <a:r>
                <a:rPr>
                  <a:solidFill>
                    <a:srgbClr val="424242"/>
                  </a:solidFill>
                </a:rPr>
                <a:t>(       , fun, …)</a:t>
              </a:r>
            </a:p>
          </p:txBody>
        </p:sp>
        <p:sp>
          <p:nvSpPr>
            <p:cNvPr id="146" name="Group"/>
            <p:cNvSpPr/>
            <p:nvPr/>
          </p:nvSpPr>
          <p:spPr>
            <a:xfrm>
              <a:off x="2429957" y="101649"/>
              <a:ext cx="152942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" name="Group"/>
            <p:cNvSpPr/>
            <p:nvPr/>
          </p:nvSpPr>
          <p:spPr>
            <a:xfrm>
              <a:off x="372556" y="101649"/>
              <a:ext cx="152941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1067045" y="342681"/>
              <a:ext cx="395790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" name="Line"/>
            <p:cNvSpPr/>
            <p:nvPr/>
          </p:nvSpPr>
          <p:spPr>
            <a:xfrm>
              <a:off x="2098992" y="344024"/>
              <a:ext cx="2920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3974276" y="2607946"/>
            <a:ext cx="2590072" cy="1114704"/>
            <a:chOff x="0" y="0"/>
            <a:chExt cx="2590071" cy="1114703"/>
          </a:xfrm>
        </p:grpSpPr>
        <p:grpSp>
          <p:nvGrpSpPr>
            <p:cNvPr id="158" name="Group"/>
            <p:cNvGrpSpPr/>
            <p:nvPr/>
          </p:nvGrpSpPr>
          <p:grpSpPr>
            <a:xfrm>
              <a:off x="1457817" y="0"/>
              <a:ext cx="988254" cy="1099089"/>
              <a:chOff x="0" y="0"/>
              <a:chExt cx="988253" cy="1099088"/>
            </a:xfrm>
          </p:grpSpPr>
          <p:sp>
            <p:nvSpPr>
              <p:cNvPr id="151" name="fun(     ,     ,…)…"/>
              <p:cNvSpPr txBox="1"/>
              <p:nvPr/>
            </p:nvSpPr>
            <p:spPr>
              <a:xfrm>
                <a:off x="-1" y="0"/>
                <a:ext cx="988254" cy="6599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 ,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 ,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 ,     ,…)</a:t>
                </a:r>
              </a:p>
            </p:txBody>
          </p:sp>
          <p:graphicFrame>
            <p:nvGraphicFramePr>
              <p:cNvPr id="152" name="Table"/>
              <p:cNvGraphicFramePr/>
              <p:nvPr/>
            </p:nvGraphicFramePr>
            <p:xfrm>
              <a:off x="247840" y="106975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3" name="Table"/>
              <p:cNvGraphicFramePr/>
              <p:nvPr/>
            </p:nvGraphicFramePr>
            <p:xfrm>
              <a:off x="247840" y="234731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4" name="Table"/>
              <p:cNvGraphicFramePr/>
              <p:nvPr/>
            </p:nvGraphicFramePr>
            <p:xfrm>
              <a:off x="247840" y="362488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5" name="Table"/>
              <p:cNvGraphicFramePr/>
              <p:nvPr/>
            </p:nvGraphicFramePr>
            <p:xfrm>
              <a:off x="400240" y="106975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6" name="Table"/>
              <p:cNvGraphicFramePr/>
              <p:nvPr/>
            </p:nvGraphicFramePr>
            <p:xfrm>
              <a:off x="400240" y="234731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7" name="Table"/>
              <p:cNvGraphicFramePr/>
              <p:nvPr/>
            </p:nvGraphicFramePr>
            <p:xfrm>
              <a:off x="400240" y="362488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63" name="Group"/>
            <p:cNvGrpSpPr/>
            <p:nvPr/>
          </p:nvGrpSpPr>
          <p:grpSpPr>
            <a:xfrm>
              <a:off x="2424971" y="101997"/>
              <a:ext cx="165101" cy="1012707"/>
              <a:chOff x="0" y="0"/>
              <a:chExt cx="165100" cy="1012706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6079" y="0"/>
                <a:ext cx="152942" cy="461802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60" name="Table"/>
              <p:cNvGraphicFramePr/>
              <p:nvPr/>
            </p:nvGraphicFramePr>
            <p:xfrm>
              <a:off x="0" y="20593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9D7FF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1" name="Table"/>
              <p:cNvGraphicFramePr/>
              <p:nvPr/>
            </p:nvGraphicFramePr>
            <p:xfrm>
              <a:off x="0" y="148350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2" name="Table"/>
              <p:cNvGraphicFramePr/>
              <p:nvPr/>
            </p:nvGraphicFramePr>
            <p:xfrm>
              <a:off x="0" y="276106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75" name="Group"/>
            <p:cNvGrpSpPr/>
            <p:nvPr/>
          </p:nvGrpSpPr>
          <p:grpSpPr>
            <a:xfrm>
              <a:off x="0" y="99382"/>
              <a:ext cx="1342710" cy="1015322"/>
              <a:chOff x="0" y="0"/>
              <a:chExt cx="1342709" cy="1015321"/>
            </a:xfrm>
          </p:grpSpPr>
          <p:sp>
            <p:nvSpPr>
              <p:cNvPr id="164" name="map2(       ,      ,fun,…)"/>
              <p:cNvSpPr txBox="1"/>
              <p:nvPr/>
            </p:nvSpPr>
            <p:spPr>
              <a:xfrm>
                <a:off x="0" y="78881"/>
                <a:ext cx="1342710" cy="30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map2</a:t>
                </a:r>
                <a:r>
                  <a:rPr>
                    <a:solidFill>
                      <a:srgbClr val="424242"/>
                    </a:solidFill>
                  </a:rPr>
                  <a:t>(       ,      ,fun,…)</a:t>
                </a:r>
              </a:p>
            </p:txBody>
          </p:sp>
          <p:grpSp>
            <p:nvGrpSpPr>
              <p:cNvPr id="169" name="Group"/>
              <p:cNvGrpSpPr/>
              <p:nvPr/>
            </p:nvGrpSpPr>
            <p:grpSpPr>
              <a:xfrm>
                <a:off x="434246" y="-1"/>
                <a:ext cx="165101" cy="1012709"/>
                <a:chOff x="0" y="0"/>
                <a:chExt cx="165100" cy="1012707"/>
              </a:xfrm>
            </p:grpSpPr>
            <p:sp>
              <p:nvSpPr>
                <p:cNvPr id="165" name="Rounded Rectangle"/>
                <p:cNvSpPr/>
                <p:nvPr/>
              </p:nvSpPr>
              <p:spPr>
                <a:xfrm>
                  <a:off x="6079" y="0"/>
                  <a:ext cx="152942" cy="461803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66" name="Table"/>
                <p:cNvGraphicFramePr/>
                <p:nvPr/>
              </p:nvGraphicFramePr>
              <p:xfrm>
                <a:off x="0" y="20593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67" name="Table"/>
                <p:cNvGraphicFramePr/>
                <p:nvPr/>
              </p:nvGraphicFramePr>
              <p:xfrm>
                <a:off x="0" y="148350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68" name="Table"/>
                <p:cNvGraphicFramePr/>
                <p:nvPr/>
              </p:nvGraphicFramePr>
              <p:xfrm>
                <a:off x="0" y="276107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174" name="Group"/>
              <p:cNvGrpSpPr/>
              <p:nvPr/>
            </p:nvGrpSpPr>
            <p:grpSpPr>
              <a:xfrm>
                <a:off x="636351" y="2613"/>
                <a:ext cx="165101" cy="1012709"/>
                <a:chOff x="0" y="0"/>
                <a:chExt cx="165100" cy="1012707"/>
              </a:xfrm>
            </p:grpSpPr>
            <p:sp>
              <p:nvSpPr>
                <p:cNvPr id="170" name="Rounded Rectangle"/>
                <p:cNvSpPr/>
                <p:nvPr/>
              </p:nvSpPr>
              <p:spPr>
                <a:xfrm>
                  <a:off x="6079" y="0"/>
                  <a:ext cx="152942" cy="461803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71" name="Table"/>
                <p:cNvGraphicFramePr/>
                <p:nvPr/>
              </p:nvGraphicFramePr>
              <p:xfrm>
                <a:off x="0" y="20593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72" name="Table"/>
                <p:cNvGraphicFramePr/>
                <p:nvPr/>
              </p:nvGraphicFramePr>
              <p:xfrm>
                <a:off x="0" y="148350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73" name="Table"/>
                <p:cNvGraphicFramePr/>
                <p:nvPr/>
              </p:nvGraphicFramePr>
              <p:xfrm>
                <a:off x="0" y="276107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176" name="Line"/>
            <p:cNvSpPr/>
            <p:nvPr/>
          </p:nvSpPr>
          <p:spPr>
            <a:xfrm>
              <a:off x="1273523" y="334726"/>
              <a:ext cx="1904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7" name="Line"/>
            <p:cNvSpPr/>
            <p:nvPr/>
          </p:nvSpPr>
          <p:spPr>
            <a:xfrm>
              <a:off x="2239786" y="334726"/>
              <a:ext cx="1523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7308632" y="2607945"/>
            <a:ext cx="2741378" cy="1111790"/>
            <a:chOff x="0" y="0"/>
            <a:chExt cx="2741376" cy="1111788"/>
          </a:xfrm>
        </p:grpSpPr>
        <p:grpSp>
          <p:nvGrpSpPr>
            <p:cNvPr id="189" name="Group"/>
            <p:cNvGrpSpPr/>
            <p:nvPr/>
          </p:nvGrpSpPr>
          <p:grpSpPr>
            <a:xfrm>
              <a:off x="1558322" y="-1"/>
              <a:ext cx="988255" cy="1099090"/>
              <a:chOff x="0" y="0"/>
              <a:chExt cx="988254" cy="1099088"/>
            </a:xfrm>
          </p:grpSpPr>
          <p:graphicFrame>
            <p:nvGraphicFramePr>
              <p:cNvPr id="179" name="Table"/>
              <p:cNvGraphicFramePr/>
              <p:nvPr/>
            </p:nvGraphicFramePr>
            <p:xfrm>
              <a:off x="235140" y="106975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0" name="Table"/>
              <p:cNvGraphicFramePr/>
              <p:nvPr/>
            </p:nvGraphicFramePr>
            <p:xfrm>
              <a:off x="235140" y="234731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1" name="Table"/>
              <p:cNvGraphicFramePr/>
              <p:nvPr/>
            </p:nvGraphicFramePr>
            <p:xfrm>
              <a:off x="235140" y="362488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2" name="Table"/>
              <p:cNvGraphicFramePr/>
              <p:nvPr/>
            </p:nvGraphicFramePr>
            <p:xfrm>
              <a:off x="374840" y="106975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3" name="Table"/>
              <p:cNvGraphicFramePr/>
              <p:nvPr/>
            </p:nvGraphicFramePr>
            <p:xfrm>
              <a:off x="374840" y="234731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4" name="Table"/>
              <p:cNvGraphicFramePr/>
              <p:nvPr/>
            </p:nvGraphicFramePr>
            <p:xfrm>
              <a:off x="374840" y="362488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5" name="Table"/>
              <p:cNvGraphicFramePr/>
              <p:nvPr/>
            </p:nvGraphicFramePr>
            <p:xfrm>
              <a:off x="514541" y="106975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6" name="Table"/>
              <p:cNvGraphicFramePr/>
              <p:nvPr/>
            </p:nvGraphicFramePr>
            <p:xfrm>
              <a:off x="514541" y="234731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7" name="Table"/>
              <p:cNvGraphicFramePr/>
              <p:nvPr/>
            </p:nvGraphicFramePr>
            <p:xfrm>
              <a:off x="514541" y="362488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88" name="fun(    ,    ,    ,…)…"/>
              <p:cNvSpPr txBox="1"/>
              <p:nvPr/>
            </p:nvSpPr>
            <p:spPr>
              <a:xfrm>
                <a:off x="0" y="-1"/>
                <a:ext cx="988255" cy="6599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,    ,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,    ,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,    ,    ,…)</a:t>
                </a:r>
              </a:p>
            </p:txBody>
          </p:sp>
        </p:grpSp>
        <p:sp>
          <p:nvSpPr>
            <p:cNvPr id="190" name="pmap(                      ,fun,…)"/>
            <p:cNvSpPr txBox="1"/>
            <p:nvPr/>
          </p:nvSpPr>
          <p:spPr>
            <a:xfrm>
              <a:off x="0" y="175348"/>
              <a:ext cx="1589032" cy="30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pmap</a:t>
              </a:r>
              <a:r>
                <a:rPr>
                  <a:solidFill>
                    <a:srgbClr val="424242"/>
                  </a:solidFill>
                </a:rPr>
                <a:t>(                      ,fun,…)</a:t>
              </a:r>
            </a:p>
          </p:txBody>
        </p:sp>
        <p:grpSp>
          <p:nvGrpSpPr>
            <p:cNvPr id="207" name="Group"/>
            <p:cNvGrpSpPr/>
            <p:nvPr/>
          </p:nvGrpSpPr>
          <p:grpSpPr>
            <a:xfrm>
              <a:off x="434307" y="59952"/>
              <a:ext cx="605540" cy="1051837"/>
              <a:chOff x="0" y="0"/>
              <a:chExt cx="605539" cy="1051836"/>
            </a:xfrm>
          </p:grpSpPr>
          <p:grpSp>
            <p:nvGrpSpPr>
              <p:cNvPr id="195" name="Group"/>
              <p:cNvGrpSpPr/>
              <p:nvPr/>
            </p:nvGrpSpPr>
            <p:grpSpPr>
              <a:xfrm>
                <a:off x="33768" y="39129"/>
                <a:ext cx="165101" cy="1012708"/>
                <a:chOff x="0" y="0"/>
                <a:chExt cx="165100" cy="1012707"/>
              </a:xfrm>
            </p:grpSpPr>
            <p:sp>
              <p:nvSpPr>
                <p:cNvPr id="191" name="Rounded Rectangle"/>
                <p:cNvSpPr/>
                <p:nvPr/>
              </p:nvSpPr>
              <p:spPr>
                <a:xfrm>
                  <a:off x="6079" y="0"/>
                  <a:ext cx="152942" cy="461804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92" name="Table"/>
                <p:cNvGraphicFramePr/>
                <p:nvPr/>
              </p:nvGraphicFramePr>
              <p:xfrm>
                <a:off x="0" y="20593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3" name="Table"/>
                <p:cNvGraphicFramePr/>
                <p:nvPr/>
              </p:nvGraphicFramePr>
              <p:xfrm>
                <a:off x="0" y="148350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4" name="Table"/>
                <p:cNvGraphicFramePr/>
                <p:nvPr/>
              </p:nvGraphicFramePr>
              <p:xfrm>
                <a:off x="0" y="276107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196" name="Rounded Rectangle"/>
              <p:cNvSpPr/>
              <p:nvPr/>
            </p:nvSpPr>
            <p:spPr>
              <a:xfrm>
                <a:off x="0" y="0"/>
                <a:ext cx="605540" cy="539033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01" name="Group"/>
              <p:cNvGrpSpPr/>
              <p:nvPr/>
            </p:nvGrpSpPr>
            <p:grpSpPr>
              <a:xfrm>
                <a:off x="221093" y="39129"/>
                <a:ext cx="165101" cy="1012708"/>
                <a:chOff x="0" y="0"/>
                <a:chExt cx="165100" cy="1012707"/>
              </a:xfrm>
            </p:grpSpPr>
            <p:sp>
              <p:nvSpPr>
                <p:cNvPr id="197" name="Rounded Rectangle"/>
                <p:cNvSpPr/>
                <p:nvPr/>
              </p:nvSpPr>
              <p:spPr>
                <a:xfrm>
                  <a:off x="6079" y="0"/>
                  <a:ext cx="152942" cy="461804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98" name="Table"/>
                <p:cNvGraphicFramePr/>
                <p:nvPr/>
              </p:nvGraphicFramePr>
              <p:xfrm>
                <a:off x="0" y="20593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99" name="Table"/>
                <p:cNvGraphicFramePr/>
                <p:nvPr/>
              </p:nvGraphicFramePr>
              <p:xfrm>
                <a:off x="0" y="148350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0" name="Table"/>
                <p:cNvGraphicFramePr/>
                <p:nvPr/>
              </p:nvGraphicFramePr>
              <p:xfrm>
                <a:off x="0" y="276107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206" name="Group"/>
              <p:cNvGrpSpPr/>
              <p:nvPr/>
            </p:nvGrpSpPr>
            <p:grpSpPr>
              <a:xfrm>
                <a:off x="408418" y="39129"/>
                <a:ext cx="165101" cy="1012708"/>
                <a:chOff x="0" y="0"/>
                <a:chExt cx="165100" cy="1012707"/>
              </a:xfrm>
            </p:grpSpPr>
            <p:sp>
              <p:nvSpPr>
                <p:cNvPr id="202" name="Rounded Rectangle"/>
                <p:cNvSpPr/>
                <p:nvPr/>
              </p:nvSpPr>
              <p:spPr>
                <a:xfrm>
                  <a:off x="6079" y="0"/>
                  <a:ext cx="152942" cy="461804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03" name="Table"/>
                <p:cNvGraphicFramePr/>
                <p:nvPr/>
              </p:nvGraphicFramePr>
              <p:xfrm>
                <a:off x="0" y="20593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4" name="Table"/>
                <p:cNvGraphicFramePr/>
                <p:nvPr/>
              </p:nvGraphicFramePr>
              <p:xfrm>
                <a:off x="0" y="148350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5" name="Table"/>
                <p:cNvGraphicFramePr/>
                <p:nvPr/>
              </p:nvGraphicFramePr>
              <p:xfrm>
                <a:off x="0" y="276107"/>
                <a:ext cx="165100" cy="736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212" name="Group"/>
            <p:cNvGrpSpPr/>
            <p:nvPr/>
          </p:nvGrpSpPr>
          <p:grpSpPr>
            <a:xfrm>
              <a:off x="2576276" y="99081"/>
              <a:ext cx="165101" cy="1012708"/>
              <a:chOff x="0" y="0"/>
              <a:chExt cx="165100" cy="1012706"/>
            </a:xfrm>
          </p:grpSpPr>
          <p:sp>
            <p:nvSpPr>
              <p:cNvPr id="208" name="Rounded Rectangle"/>
              <p:cNvSpPr/>
              <p:nvPr/>
            </p:nvSpPr>
            <p:spPr>
              <a:xfrm>
                <a:off x="6079" y="0"/>
                <a:ext cx="152942" cy="461803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09" name="Table"/>
              <p:cNvGraphicFramePr/>
              <p:nvPr/>
            </p:nvGraphicFramePr>
            <p:xfrm>
              <a:off x="0" y="20593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9D7FF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10" name="Table"/>
              <p:cNvGraphicFramePr/>
              <p:nvPr/>
            </p:nvGraphicFramePr>
            <p:xfrm>
              <a:off x="0" y="148350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11" name="Table"/>
              <p:cNvGraphicFramePr/>
              <p:nvPr/>
            </p:nvGraphicFramePr>
            <p:xfrm>
              <a:off x="0" y="276106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13" name="Line"/>
            <p:cNvSpPr/>
            <p:nvPr/>
          </p:nvSpPr>
          <p:spPr>
            <a:xfrm>
              <a:off x="2429191" y="340448"/>
              <a:ext cx="1269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>
              <a:off x="1454466" y="342166"/>
              <a:ext cx="1523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map2(.x, .y, .f, …) Apply a function to pairs of elements from two lists or vectors, return a list.  y &lt;- list(1, 2, 3); z &lt;- list(4, 5, 6); l2 &lt;- list(x = &quot;a&quot;, y = &quot;z&quot;) map2(x, y, ~ .x * .y)"/>
          <p:cNvSpPr txBox="1"/>
          <p:nvPr/>
        </p:nvSpPr>
        <p:spPr>
          <a:xfrm>
            <a:off x="3702251" y="1844508"/>
            <a:ext cx="3121423" cy="83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Apply a function to pairs of elements from two lists or vectors, return a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 &lt;- list(1, 2, 3); z &lt;- list(4, 5, 6); l2 &lt;- list(x = "a", y = "z")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map2(x, y, ~ .x * .y)</a:t>
            </a:r>
          </a:p>
        </p:txBody>
      </p:sp>
      <p:sp>
        <p:nvSpPr>
          <p:cNvPr id="217" name="pmap(.l, .f, …) Apply a function to groups of elements from a list of lists or vectors, return a list.  pmap(list(x, y, z), ~ ..1 * (..2 + ..3))"/>
          <p:cNvSpPr txBox="1"/>
          <p:nvPr/>
        </p:nvSpPr>
        <p:spPr>
          <a:xfrm>
            <a:off x="7119500" y="1844508"/>
            <a:ext cx="3183143" cy="1092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(.l, .f, …) Apply a function to groups of elements from a list of lists or vectors, return a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pmap(list(x, y, z), ~ ..1 * (..2 + ..3))</a:t>
            </a:r>
          </a:p>
        </p:txBody>
      </p:sp>
      <p:sp>
        <p:nvSpPr>
          <p:cNvPr id="218" name="ONE LIST"/>
          <p:cNvSpPr txBox="1"/>
          <p:nvPr/>
        </p:nvSpPr>
        <p:spPr>
          <a:xfrm>
            <a:off x="318910" y="1604076"/>
            <a:ext cx="103970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ONE LIST</a:t>
            </a:r>
          </a:p>
        </p:txBody>
      </p:sp>
      <p:sp>
        <p:nvSpPr>
          <p:cNvPr id="219" name="TWO LISTS"/>
          <p:cNvSpPr txBox="1"/>
          <p:nvPr/>
        </p:nvSpPr>
        <p:spPr>
          <a:xfrm>
            <a:off x="3702251" y="1604076"/>
            <a:ext cx="103970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TWO LISTS</a:t>
            </a:r>
          </a:p>
        </p:txBody>
      </p:sp>
      <p:sp>
        <p:nvSpPr>
          <p:cNvPr id="220" name="MANY LISTS"/>
          <p:cNvSpPr txBox="1"/>
          <p:nvPr/>
        </p:nvSpPr>
        <p:spPr>
          <a:xfrm>
            <a:off x="7119500" y="1604076"/>
            <a:ext cx="114919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MANY LISTS</a:t>
            </a:r>
          </a:p>
        </p:txBody>
      </p:sp>
      <p:sp>
        <p:nvSpPr>
          <p:cNvPr id="221" name="Line"/>
          <p:cNvSpPr/>
          <p:nvPr/>
        </p:nvSpPr>
        <p:spPr>
          <a:xfrm>
            <a:off x="318909" y="1580242"/>
            <a:ext cx="3113898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>
            <a:off x="3702251" y="1580242"/>
            <a:ext cx="3113898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7119500" y="1580242"/>
            <a:ext cx="3113898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>
            <a:off x="10513513" y="1580242"/>
            <a:ext cx="173656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5" name="LISTS AND INDEXES"/>
          <p:cNvSpPr txBox="1"/>
          <p:nvPr/>
        </p:nvSpPr>
        <p:spPr>
          <a:xfrm>
            <a:off x="10513513" y="1595353"/>
            <a:ext cx="196083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LISTS AND INDEXES</a:t>
            </a:r>
          </a:p>
        </p:txBody>
      </p:sp>
      <p:sp>
        <p:nvSpPr>
          <p:cNvPr id="226" name="imap(.x, .f, ...) Apply .f to each element and its index, return a list. imap(y, ~ paste0(.y, &quot;: &quot;, .x))"/>
          <p:cNvSpPr txBox="1"/>
          <p:nvPr/>
        </p:nvSpPr>
        <p:spPr>
          <a:xfrm>
            <a:off x="10513513" y="1844508"/>
            <a:ext cx="3115204" cy="83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Apply .f to each element and its index, return a list.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imap(y, ~ paste0(.y, ": ", .x))</a:t>
            </a:r>
          </a:p>
        </p:txBody>
      </p:sp>
      <p:sp>
        <p:nvSpPr>
          <p:cNvPr id="227" name="map_dbl(.x, .f, …)  Return a double vector.  map_dbl(x, mean)…"/>
          <p:cNvSpPr txBox="1"/>
          <p:nvPr/>
        </p:nvSpPr>
        <p:spPr>
          <a:xfrm>
            <a:off x="1458668" y="3449808"/>
            <a:ext cx="1951934" cy="486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map_dbl(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double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map_dbl(x, mean)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map_int(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an integer vector.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map_int(x, length)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map_chr(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character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map_chr(l1, paste, collapse = "")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map_lgl(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logical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map_lgl(x, is.integer)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map_dfc(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by column-binding.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map_dfc(l1, rep, 3)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map_dfr(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..., .id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by row-binding.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map_dfr(x, summary)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walk(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Trigger side effects, return invisibly.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walk(x, print)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391254" y="3453350"/>
            <a:ext cx="628920" cy="2153074"/>
            <a:chOff x="0" y="0"/>
            <a:chExt cx="628918" cy="2153072"/>
          </a:xfrm>
        </p:grpSpPr>
        <p:graphicFrame>
          <p:nvGraphicFramePr>
            <p:cNvPr id="228" name="Table"/>
            <p:cNvGraphicFramePr/>
            <p:nvPr/>
          </p:nvGraphicFramePr>
          <p:xfrm>
            <a:off x="42571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29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0" y="25399"/>
              <a:ext cx="184135" cy="2127674"/>
              <a:chOff x="0" y="0"/>
              <a:chExt cx="184134" cy="2127672"/>
            </a:xfrm>
          </p:grpSpPr>
          <p:sp>
            <p:nvSpPr>
              <p:cNvPr id="230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31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39" name="Group"/>
          <p:cNvGrpSpPr/>
          <p:nvPr/>
        </p:nvGrpSpPr>
        <p:grpSpPr>
          <a:xfrm>
            <a:off x="391254" y="4103332"/>
            <a:ext cx="628920" cy="2153073"/>
            <a:chOff x="0" y="0"/>
            <a:chExt cx="628918" cy="2153072"/>
          </a:xfrm>
        </p:grpSpPr>
        <p:graphicFrame>
          <p:nvGraphicFramePr>
            <p:cNvPr id="234" name="Table"/>
            <p:cNvGraphicFramePr/>
            <p:nvPr/>
          </p:nvGraphicFramePr>
          <p:xfrm>
            <a:off x="42571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38" name="Group"/>
            <p:cNvGrpSpPr/>
            <p:nvPr/>
          </p:nvGrpSpPr>
          <p:grpSpPr>
            <a:xfrm>
              <a:off x="0" y="25400"/>
              <a:ext cx="184135" cy="2127673"/>
              <a:chOff x="0" y="0"/>
              <a:chExt cx="184134" cy="2127672"/>
            </a:xfrm>
          </p:grpSpPr>
          <p:sp>
            <p:nvSpPr>
              <p:cNvPr id="236" name="Rounded Rectangle"/>
              <p:cNvSpPr/>
              <p:nvPr/>
            </p:nvSpPr>
            <p:spPr>
              <a:xfrm>
                <a:off x="0" y="0"/>
                <a:ext cx="184135" cy="470748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37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45" name="Group"/>
          <p:cNvGrpSpPr/>
          <p:nvPr/>
        </p:nvGrpSpPr>
        <p:grpSpPr>
          <a:xfrm>
            <a:off x="391254" y="4753312"/>
            <a:ext cx="628920" cy="2153073"/>
            <a:chOff x="0" y="0"/>
            <a:chExt cx="628918" cy="2153072"/>
          </a:xfrm>
        </p:grpSpPr>
        <p:graphicFrame>
          <p:nvGraphicFramePr>
            <p:cNvPr id="240" name="Table"/>
            <p:cNvGraphicFramePr/>
            <p:nvPr/>
          </p:nvGraphicFramePr>
          <p:xfrm>
            <a:off x="42571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1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44" name="Group"/>
            <p:cNvGrpSpPr/>
            <p:nvPr/>
          </p:nvGrpSpPr>
          <p:grpSpPr>
            <a:xfrm>
              <a:off x="0" y="25399"/>
              <a:ext cx="184135" cy="2127674"/>
              <a:chOff x="0" y="0"/>
              <a:chExt cx="184134" cy="2127672"/>
            </a:xfrm>
          </p:grpSpPr>
          <p:sp>
            <p:nvSpPr>
              <p:cNvPr id="242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3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51" name="Group"/>
          <p:cNvGrpSpPr/>
          <p:nvPr/>
        </p:nvGrpSpPr>
        <p:grpSpPr>
          <a:xfrm>
            <a:off x="391254" y="5403293"/>
            <a:ext cx="628920" cy="2153073"/>
            <a:chOff x="0" y="0"/>
            <a:chExt cx="628918" cy="2153072"/>
          </a:xfrm>
        </p:grpSpPr>
        <p:graphicFrame>
          <p:nvGraphicFramePr>
            <p:cNvPr id="246" name="Table"/>
            <p:cNvGraphicFramePr/>
            <p:nvPr/>
          </p:nvGraphicFramePr>
          <p:xfrm>
            <a:off x="42571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7" name="Line"/>
            <p:cNvSpPr/>
            <p:nvPr/>
          </p:nvSpPr>
          <p:spPr>
            <a:xfrm>
              <a:off x="240534" y="209081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50" name="Group"/>
            <p:cNvGrpSpPr/>
            <p:nvPr/>
          </p:nvGrpSpPr>
          <p:grpSpPr>
            <a:xfrm>
              <a:off x="0" y="25399"/>
              <a:ext cx="184135" cy="2127674"/>
              <a:chOff x="0" y="0"/>
              <a:chExt cx="184134" cy="2127672"/>
            </a:xfrm>
          </p:grpSpPr>
          <p:sp>
            <p:nvSpPr>
              <p:cNvPr id="248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9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57" name="Group"/>
          <p:cNvGrpSpPr/>
          <p:nvPr/>
        </p:nvGrpSpPr>
        <p:grpSpPr>
          <a:xfrm>
            <a:off x="391255" y="6874281"/>
            <a:ext cx="857519" cy="2127673"/>
            <a:chOff x="0" y="0"/>
            <a:chExt cx="857518" cy="2127672"/>
          </a:xfrm>
        </p:grpSpPr>
        <p:graphicFrame>
          <p:nvGraphicFramePr>
            <p:cNvPr id="252" name="Table"/>
            <p:cNvGraphicFramePr/>
            <p:nvPr/>
          </p:nvGraphicFramePr>
          <p:xfrm>
            <a:off x="425718" y="12700"/>
            <a:ext cx="431801" cy="4318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3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56" name="Group"/>
            <p:cNvGrpSpPr/>
            <p:nvPr/>
          </p:nvGrpSpPr>
          <p:grpSpPr>
            <a:xfrm>
              <a:off x="0" y="-1"/>
              <a:ext cx="184135" cy="2127674"/>
              <a:chOff x="0" y="0"/>
              <a:chExt cx="184134" cy="2127672"/>
            </a:xfrm>
          </p:grpSpPr>
          <p:sp>
            <p:nvSpPr>
              <p:cNvPr id="254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5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3" name="Group"/>
          <p:cNvGrpSpPr/>
          <p:nvPr/>
        </p:nvGrpSpPr>
        <p:grpSpPr>
          <a:xfrm>
            <a:off x="391255" y="6084601"/>
            <a:ext cx="857519" cy="2127673"/>
            <a:chOff x="0" y="0"/>
            <a:chExt cx="857518" cy="2127672"/>
          </a:xfrm>
        </p:grpSpPr>
        <p:graphicFrame>
          <p:nvGraphicFramePr>
            <p:cNvPr id="258" name="Table"/>
            <p:cNvGraphicFramePr/>
            <p:nvPr/>
          </p:nvGraphicFramePr>
          <p:xfrm>
            <a:off x="425718" y="12700"/>
            <a:ext cx="431801" cy="4318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9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62" name="Group"/>
            <p:cNvGrpSpPr/>
            <p:nvPr/>
          </p:nvGrpSpPr>
          <p:grpSpPr>
            <a:xfrm>
              <a:off x="0" y="0"/>
              <a:ext cx="184135" cy="2127673"/>
              <a:chOff x="0" y="0"/>
              <a:chExt cx="184134" cy="2127672"/>
            </a:xfrm>
          </p:grpSpPr>
          <p:sp>
            <p:nvSpPr>
              <p:cNvPr id="260" name="Rounded Rectangle"/>
              <p:cNvSpPr/>
              <p:nvPr/>
            </p:nvSpPr>
            <p:spPr>
              <a:xfrm>
                <a:off x="0" y="0"/>
                <a:ext cx="184135" cy="470748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61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64" name="map2_dbl(.x, .y, .f, …) Return a double vector.  map2_dbl(y, z, ~ .x / .y)…"/>
          <p:cNvSpPr txBox="1"/>
          <p:nvPr/>
        </p:nvSpPr>
        <p:spPr>
          <a:xfrm>
            <a:off x="5022793" y="3449808"/>
            <a:ext cx="1818023" cy="5605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map2_dbl(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double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map2_dbl(y, z, ~ .x /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map2_int(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an integer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map2_int(y, z, `+`)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map2_chr(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character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map2_chr(l1, l2, paste, collapse = ",", sep = ":")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map2_lgl(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logical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map2_lgl(l2, l1, `%in%`)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map2_dfc(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...</a:t>
            </a:r>
            <a:r>
              <a:t>) 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by column-binding.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map2_dfc(l1, 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map2_dfr(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..., .id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by row-binding.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map2_dfr(l1, 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walk2(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...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Trigger side effects, return invisibly.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walk2(objs, paths, save)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3785594" y="3453350"/>
            <a:ext cx="837659" cy="2153074"/>
            <a:chOff x="0" y="0"/>
            <a:chExt cx="837658" cy="2153072"/>
          </a:xfrm>
        </p:grpSpPr>
        <p:graphicFrame>
          <p:nvGraphicFramePr>
            <p:cNvPr id="265" name="Table"/>
            <p:cNvGraphicFramePr/>
            <p:nvPr/>
          </p:nvGraphicFramePr>
          <p:xfrm>
            <a:off x="63445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6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69" name="Group"/>
            <p:cNvGrpSpPr/>
            <p:nvPr/>
          </p:nvGrpSpPr>
          <p:grpSpPr>
            <a:xfrm>
              <a:off x="208738" y="25399"/>
              <a:ext cx="184135" cy="2127674"/>
              <a:chOff x="0" y="0"/>
              <a:chExt cx="184134" cy="2127672"/>
            </a:xfrm>
          </p:grpSpPr>
          <p:sp>
            <p:nvSpPr>
              <p:cNvPr id="267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68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72" name="Group"/>
            <p:cNvGrpSpPr/>
            <p:nvPr/>
          </p:nvGrpSpPr>
          <p:grpSpPr>
            <a:xfrm>
              <a:off x="0" y="25399"/>
              <a:ext cx="184135" cy="2127674"/>
              <a:chOff x="0" y="0"/>
              <a:chExt cx="184134" cy="2127672"/>
            </a:xfrm>
          </p:grpSpPr>
          <p:sp>
            <p:nvSpPr>
              <p:cNvPr id="270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71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82" name="Group"/>
          <p:cNvGrpSpPr/>
          <p:nvPr/>
        </p:nvGrpSpPr>
        <p:grpSpPr>
          <a:xfrm>
            <a:off x="3785594" y="4103332"/>
            <a:ext cx="837659" cy="2153073"/>
            <a:chOff x="0" y="0"/>
            <a:chExt cx="837658" cy="2153072"/>
          </a:xfrm>
        </p:grpSpPr>
        <p:graphicFrame>
          <p:nvGraphicFramePr>
            <p:cNvPr id="274" name="Table"/>
            <p:cNvGraphicFramePr/>
            <p:nvPr/>
          </p:nvGraphicFramePr>
          <p:xfrm>
            <a:off x="63445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5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78" name="Group"/>
            <p:cNvGrpSpPr/>
            <p:nvPr/>
          </p:nvGrpSpPr>
          <p:grpSpPr>
            <a:xfrm>
              <a:off x="208738" y="25400"/>
              <a:ext cx="184135" cy="2127673"/>
              <a:chOff x="0" y="0"/>
              <a:chExt cx="184134" cy="2127672"/>
            </a:xfrm>
          </p:grpSpPr>
          <p:sp>
            <p:nvSpPr>
              <p:cNvPr id="276" name="Rounded Rectangle"/>
              <p:cNvSpPr/>
              <p:nvPr/>
            </p:nvSpPr>
            <p:spPr>
              <a:xfrm>
                <a:off x="0" y="0"/>
                <a:ext cx="184135" cy="470748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77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81" name="Group"/>
            <p:cNvGrpSpPr/>
            <p:nvPr/>
          </p:nvGrpSpPr>
          <p:grpSpPr>
            <a:xfrm>
              <a:off x="0" y="25400"/>
              <a:ext cx="184135" cy="2127673"/>
              <a:chOff x="0" y="0"/>
              <a:chExt cx="184134" cy="2127672"/>
            </a:xfrm>
          </p:grpSpPr>
          <p:sp>
            <p:nvSpPr>
              <p:cNvPr id="279" name="Rounded Rectangle"/>
              <p:cNvSpPr/>
              <p:nvPr/>
            </p:nvSpPr>
            <p:spPr>
              <a:xfrm>
                <a:off x="0" y="0"/>
                <a:ext cx="184135" cy="470748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0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91" name="Group"/>
          <p:cNvGrpSpPr/>
          <p:nvPr/>
        </p:nvGrpSpPr>
        <p:grpSpPr>
          <a:xfrm>
            <a:off x="3785594" y="4753312"/>
            <a:ext cx="837659" cy="2153073"/>
            <a:chOff x="0" y="0"/>
            <a:chExt cx="837658" cy="2153072"/>
          </a:xfrm>
        </p:grpSpPr>
        <p:graphicFrame>
          <p:nvGraphicFramePr>
            <p:cNvPr id="283" name="Table"/>
            <p:cNvGraphicFramePr/>
            <p:nvPr/>
          </p:nvGraphicFramePr>
          <p:xfrm>
            <a:off x="63445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4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87" name="Group"/>
            <p:cNvGrpSpPr/>
            <p:nvPr/>
          </p:nvGrpSpPr>
          <p:grpSpPr>
            <a:xfrm>
              <a:off x="208738" y="25399"/>
              <a:ext cx="184135" cy="2127674"/>
              <a:chOff x="0" y="0"/>
              <a:chExt cx="184134" cy="2127672"/>
            </a:xfrm>
          </p:grpSpPr>
          <p:sp>
            <p:nvSpPr>
              <p:cNvPr id="285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6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90" name="Group"/>
            <p:cNvGrpSpPr/>
            <p:nvPr/>
          </p:nvGrpSpPr>
          <p:grpSpPr>
            <a:xfrm>
              <a:off x="0" y="25399"/>
              <a:ext cx="184135" cy="2127674"/>
              <a:chOff x="0" y="0"/>
              <a:chExt cx="184134" cy="2127672"/>
            </a:xfrm>
          </p:grpSpPr>
          <p:sp>
            <p:nvSpPr>
              <p:cNvPr id="288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9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00" name="Group"/>
          <p:cNvGrpSpPr/>
          <p:nvPr/>
        </p:nvGrpSpPr>
        <p:grpSpPr>
          <a:xfrm>
            <a:off x="3785594" y="5568393"/>
            <a:ext cx="837659" cy="2153073"/>
            <a:chOff x="0" y="0"/>
            <a:chExt cx="837658" cy="2153072"/>
          </a:xfrm>
        </p:grpSpPr>
        <p:graphicFrame>
          <p:nvGraphicFramePr>
            <p:cNvPr id="292" name="Table"/>
            <p:cNvGraphicFramePr/>
            <p:nvPr/>
          </p:nvGraphicFramePr>
          <p:xfrm>
            <a:off x="63445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96" name="Group"/>
            <p:cNvGrpSpPr/>
            <p:nvPr/>
          </p:nvGrpSpPr>
          <p:grpSpPr>
            <a:xfrm>
              <a:off x="208738" y="25399"/>
              <a:ext cx="184135" cy="2127674"/>
              <a:chOff x="0" y="0"/>
              <a:chExt cx="184134" cy="2127672"/>
            </a:xfrm>
          </p:grpSpPr>
          <p:sp>
            <p:nvSpPr>
              <p:cNvPr id="294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5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99" name="Group"/>
            <p:cNvGrpSpPr/>
            <p:nvPr/>
          </p:nvGrpSpPr>
          <p:grpSpPr>
            <a:xfrm>
              <a:off x="0" y="25399"/>
              <a:ext cx="184135" cy="2127674"/>
              <a:chOff x="0" y="0"/>
              <a:chExt cx="184134" cy="2127672"/>
            </a:xfrm>
          </p:grpSpPr>
          <p:sp>
            <p:nvSpPr>
              <p:cNvPr id="297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8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10" name="Group"/>
          <p:cNvGrpSpPr/>
          <p:nvPr/>
        </p:nvGrpSpPr>
        <p:grpSpPr>
          <a:xfrm>
            <a:off x="3785594" y="6237001"/>
            <a:ext cx="1068139" cy="2127673"/>
            <a:chOff x="0" y="0"/>
            <a:chExt cx="1068138" cy="2127672"/>
          </a:xfrm>
        </p:grpSpPr>
        <p:grpSp>
          <p:nvGrpSpPr>
            <p:cNvPr id="306" name="Group"/>
            <p:cNvGrpSpPr/>
            <p:nvPr/>
          </p:nvGrpSpPr>
          <p:grpSpPr>
            <a:xfrm>
              <a:off x="210619" y="-1"/>
              <a:ext cx="857520" cy="2127674"/>
              <a:chOff x="0" y="0"/>
              <a:chExt cx="857519" cy="2127672"/>
            </a:xfrm>
          </p:grpSpPr>
          <p:graphicFrame>
            <p:nvGraphicFramePr>
              <p:cNvPr id="301" name="Table"/>
              <p:cNvGraphicFramePr/>
              <p:nvPr/>
            </p:nvGraphicFramePr>
            <p:xfrm>
              <a:off x="425719" y="12700"/>
              <a:ext cx="431801" cy="4318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  <a:gridCol w="127000"/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E79A6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E79A6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E79A6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2" name="Line"/>
              <p:cNvSpPr/>
              <p:nvPr/>
            </p:nvSpPr>
            <p:spPr>
              <a:xfrm>
                <a:off x="240534" y="183680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05" name="Group"/>
              <p:cNvGrpSpPr/>
              <p:nvPr/>
            </p:nvGrpSpPr>
            <p:grpSpPr>
              <a:xfrm>
                <a:off x="0" y="-1"/>
                <a:ext cx="184135" cy="2127674"/>
                <a:chOff x="0" y="0"/>
                <a:chExt cx="184134" cy="2127672"/>
              </a:xfrm>
            </p:grpSpPr>
            <p:sp>
              <p:nvSpPr>
                <p:cNvPr id="303" name="Rounded Rectangle"/>
                <p:cNvSpPr/>
                <p:nvPr/>
              </p:nvSpPr>
              <p:spPr>
                <a:xfrm>
                  <a:off x="0" y="0"/>
                  <a:ext cx="184135" cy="4707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04" name="Table"/>
                <p:cNvGraphicFramePr/>
                <p:nvPr/>
              </p:nvGraphicFramePr>
              <p:xfrm>
                <a:off x="5888" y="19472"/>
                <a:ext cx="177801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309" name="Group"/>
            <p:cNvGrpSpPr/>
            <p:nvPr/>
          </p:nvGrpSpPr>
          <p:grpSpPr>
            <a:xfrm>
              <a:off x="0" y="0"/>
              <a:ext cx="184135" cy="2127673"/>
              <a:chOff x="0" y="0"/>
              <a:chExt cx="184134" cy="2127672"/>
            </a:xfrm>
          </p:grpSpPr>
          <p:sp>
            <p:nvSpPr>
              <p:cNvPr id="307" name="Rounded Rectangle"/>
              <p:cNvSpPr/>
              <p:nvPr/>
            </p:nvSpPr>
            <p:spPr>
              <a:xfrm>
                <a:off x="0" y="0"/>
                <a:ext cx="184135" cy="470748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08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20" name="Group"/>
          <p:cNvGrpSpPr/>
          <p:nvPr/>
        </p:nvGrpSpPr>
        <p:grpSpPr>
          <a:xfrm>
            <a:off x="3785594" y="7179081"/>
            <a:ext cx="1063588" cy="2127673"/>
            <a:chOff x="0" y="0"/>
            <a:chExt cx="1063587" cy="2127672"/>
          </a:xfrm>
        </p:grpSpPr>
        <p:grpSp>
          <p:nvGrpSpPr>
            <p:cNvPr id="316" name="Group"/>
            <p:cNvGrpSpPr/>
            <p:nvPr/>
          </p:nvGrpSpPr>
          <p:grpSpPr>
            <a:xfrm>
              <a:off x="206068" y="0"/>
              <a:ext cx="857520" cy="2127673"/>
              <a:chOff x="0" y="0"/>
              <a:chExt cx="857519" cy="2127672"/>
            </a:xfrm>
          </p:grpSpPr>
          <p:graphicFrame>
            <p:nvGraphicFramePr>
              <p:cNvPr id="311" name="Table"/>
              <p:cNvGraphicFramePr/>
              <p:nvPr/>
            </p:nvGraphicFramePr>
            <p:xfrm>
              <a:off x="425719" y="12700"/>
              <a:ext cx="431801" cy="4318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  <a:gridCol w="127000"/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A9D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A9D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A9D7FF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2" name="Line"/>
              <p:cNvSpPr/>
              <p:nvPr/>
            </p:nvSpPr>
            <p:spPr>
              <a:xfrm>
                <a:off x="240534" y="183680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15" name="Group"/>
              <p:cNvGrpSpPr/>
              <p:nvPr/>
            </p:nvGrpSpPr>
            <p:grpSpPr>
              <a:xfrm>
                <a:off x="0" y="0"/>
                <a:ext cx="184135" cy="2127673"/>
                <a:chOff x="0" y="0"/>
                <a:chExt cx="184134" cy="2127672"/>
              </a:xfrm>
            </p:grpSpPr>
            <p:sp>
              <p:nvSpPr>
                <p:cNvPr id="313" name="Rounded Rectangle"/>
                <p:cNvSpPr/>
                <p:nvPr/>
              </p:nvSpPr>
              <p:spPr>
                <a:xfrm>
                  <a:off x="0" y="0"/>
                  <a:ext cx="184135" cy="4707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14" name="Table"/>
                <p:cNvGraphicFramePr/>
                <p:nvPr/>
              </p:nvGraphicFramePr>
              <p:xfrm>
                <a:off x="5888" y="19472"/>
                <a:ext cx="177801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319" name="Group"/>
            <p:cNvGrpSpPr/>
            <p:nvPr/>
          </p:nvGrpSpPr>
          <p:grpSpPr>
            <a:xfrm>
              <a:off x="0" y="-1"/>
              <a:ext cx="184135" cy="2127674"/>
              <a:chOff x="0" y="0"/>
              <a:chExt cx="184134" cy="2127672"/>
            </a:xfrm>
          </p:grpSpPr>
          <p:sp>
            <p:nvSpPr>
              <p:cNvPr id="317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8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321" name="pmap_dbl(.l, .f, …)  Return a double vector.  pmap_dbl(list(y, z), ~ .x / .y)…"/>
          <p:cNvSpPr txBox="1"/>
          <p:nvPr/>
        </p:nvSpPr>
        <p:spPr>
          <a:xfrm>
            <a:off x="8482652" y="3449808"/>
            <a:ext cx="1778102" cy="579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pmap_dbl(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double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pmap_dbl(list(y, z), ~ .x /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pmap_int(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an integer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pmap_int(list(y, z), `+`)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pmap_chr(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character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pmap_chr(list(l1, l2), paste, collapse = ",", sep = ":")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pmap_lgl(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logical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pmap_lgl(list(l2, l1), `%in%`)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pmap_dfc(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...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 data frame created by column-binding.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pmap_dfc(list(l1, l2),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pmap_dfr(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..., .id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by row-binding.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pmap_dfr(list(l1, l2),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pwalk(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...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Trigger side effects, return invisibly.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pwalk(list(objs, paths), save)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7184851" y="3453350"/>
            <a:ext cx="969477" cy="2154021"/>
            <a:chOff x="0" y="0"/>
            <a:chExt cx="969476" cy="2154019"/>
          </a:xfrm>
        </p:grpSpPr>
        <p:graphicFrame>
          <p:nvGraphicFramePr>
            <p:cNvPr id="322" name="Table"/>
            <p:cNvGraphicFramePr/>
            <p:nvPr/>
          </p:nvGraphicFramePr>
          <p:xfrm>
            <a:off x="766276" y="2547"/>
            <a:ext cx="203201" cy="5080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23" name="Line"/>
            <p:cNvSpPr/>
            <p:nvPr/>
          </p:nvSpPr>
          <p:spPr>
            <a:xfrm>
              <a:off x="581092" y="211628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34" name="Group"/>
            <p:cNvGrpSpPr/>
            <p:nvPr/>
          </p:nvGrpSpPr>
          <p:grpSpPr>
            <a:xfrm>
              <a:off x="0" y="0"/>
              <a:ext cx="545887" cy="2154020"/>
              <a:chOff x="0" y="0"/>
              <a:chExt cx="545886" cy="2154019"/>
            </a:xfrm>
          </p:grpSpPr>
          <p:grpSp>
            <p:nvGrpSpPr>
              <p:cNvPr id="326" name="Group"/>
              <p:cNvGrpSpPr/>
              <p:nvPr/>
            </p:nvGrpSpPr>
            <p:grpSpPr>
              <a:xfrm>
                <a:off x="359146" y="26346"/>
                <a:ext cx="165101" cy="2127673"/>
                <a:chOff x="0" y="0"/>
                <a:chExt cx="165100" cy="2127672"/>
              </a:xfrm>
            </p:grpSpPr>
            <p:sp>
              <p:nvSpPr>
                <p:cNvPr id="324" name="Rounded Rectangle"/>
                <p:cNvSpPr/>
                <p:nvPr/>
              </p:nvSpPr>
              <p:spPr>
                <a:xfrm>
                  <a:off x="6810" y="0"/>
                  <a:ext cx="146036" cy="432650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25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27" name="Rounded Rectangle"/>
              <p:cNvSpPr/>
              <p:nvPr/>
            </p:nvSpPr>
            <p:spPr>
              <a:xfrm>
                <a:off x="0" y="0"/>
                <a:ext cx="545887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0" name="Group"/>
              <p:cNvGrpSpPr/>
              <p:nvPr/>
            </p:nvGrpSpPr>
            <p:grpSpPr>
              <a:xfrm>
                <a:off x="195493" y="26346"/>
                <a:ext cx="165101" cy="2127673"/>
                <a:chOff x="0" y="0"/>
                <a:chExt cx="165100" cy="2127672"/>
              </a:xfrm>
            </p:grpSpPr>
            <p:sp>
              <p:nvSpPr>
                <p:cNvPr id="328" name="Rounded Rectangle"/>
                <p:cNvSpPr/>
                <p:nvPr/>
              </p:nvSpPr>
              <p:spPr>
                <a:xfrm>
                  <a:off x="6810" y="0"/>
                  <a:ext cx="146036" cy="432650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29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33" name="Group"/>
              <p:cNvGrpSpPr/>
              <p:nvPr/>
            </p:nvGrpSpPr>
            <p:grpSpPr>
              <a:xfrm>
                <a:off x="27866" y="26346"/>
                <a:ext cx="165101" cy="2127674"/>
                <a:chOff x="0" y="0"/>
                <a:chExt cx="165100" cy="2127673"/>
              </a:xfrm>
            </p:grpSpPr>
            <p:sp>
              <p:nvSpPr>
                <p:cNvPr id="331" name="Rounded Rectangle"/>
                <p:cNvSpPr/>
                <p:nvPr/>
              </p:nvSpPr>
              <p:spPr>
                <a:xfrm>
                  <a:off x="6810" y="0"/>
                  <a:ext cx="146036" cy="4326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32" name="Table"/>
                <p:cNvGraphicFramePr/>
                <p:nvPr/>
              </p:nvGraphicFramePr>
              <p:xfrm>
                <a:off x="0" y="19473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349" name="Group"/>
          <p:cNvGrpSpPr/>
          <p:nvPr/>
        </p:nvGrpSpPr>
        <p:grpSpPr>
          <a:xfrm>
            <a:off x="7184851" y="4103332"/>
            <a:ext cx="969479" cy="2154020"/>
            <a:chOff x="0" y="0"/>
            <a:chExt cx="969478" cy="2154019"/>
          </a:xfrm>
        </p:grpSpPr>
        <p:graphicFrame>
          <p:nvGraphicFramePr>
            <p:cNvPr id="336" name="Table"/>
            <p:cNvGraphicFramePr/>
            <p:nvPr/>
          </p:nvGraphicFramePr>
          <p:xfrm>
            <a:off x="766278" y="2547"/>
            <a:ext cx="203201" cy="5080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7" name="Line"/>
            <p:cNvSpPr/>
            <p:nvPr/>
          </p:nvSpPr>
          <p:spPr>
            <a:xfrm>
              <a:off x="581093" y="211628"/>
              <a:ext cx="162465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48" name="Group"/>
            <p:cNvGrpSpPr/>
            <p:nvPr/>
          </p:nvGrpSpPr>
          <p:grpSpPr>
            <a:xfrm>
              <a:off x="0" y="-1"/>
              <a:ext cx="545888" cy="2154021"/>
              <a:chOff x="0" y="0"/>
              <a:chExt cx="545887" cy="2154019"/>
            </a:xfrm>
          </p:grpSpPr>
          <p:grpSp>
            <p:nvGrpSpPr>
              <p:cNvPr id="340" name="Group"/>
              <p:cNvGrpSpPr/>
              <p:nvPr/>
            </p:nvGrpSpPr>
            <p:grpSpPr>
              <a:xfrm>
                <a:off x="359146" y="26346"/>
                <a:ext cx="165101" cy="2127673"/>
                <a:chOff x="0" y="0"/>
                <a:chExt cx="165100" cy="2127672"/>
              </a:xfrm>
            </p:grpSpPr>
            <p:sp>
              <p:nvSpPr>
                <p:cNvPr id="338" name="Rounded Rectangle"/>
                <p:cNvSpPr/>
                <p:nvPr/>
              </p:nvSpPr>
              <p:spPr>
                <a:xfrm>
                  <a:off x="6810" y="0"/>
                  <a:ext cx="146036" cy="4326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39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41" name="Rounded Rectangle"/>
              <p:cNvSpPr/>
              <p:nvPr/>
            </p:nvSpPr>
            <p:spPr>
              <a:xfrm>
                <a:off x="0" y="0"/>
                <a:ext cx="545888" cy="485341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44" name="Group"/>
              <p:cNvGrpSpPr/>
              <p:nvPr/>
            </p:nvGrpSpPr>
            <p:grpSpPr>
              <a:xfrm>
                <a:off x="195493" y="26346"/>
                <a:ext cx="165101" cy="2127673"/>
                <a:chOff x="0" y="0"/>
                <a:chExt cx="165100" cy="2127672"/>
              </a:xfrm>
            </p:grpSpPr>
            <p:sp>
              <p:nvSpPr>
                <p:cNvPr id="342" name="Rounded Rectangle"/>
                <p:cNvSpPr/>
                <p:nvPr/>
              </p:nvSpPr>
              <p:spPr>
                <a:xfrm>
                  <a:off x="6810" y="0"/>
                  <a:ext cx="146036" cy="4326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43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47" name="Group"/>
              <p:cNvGrpSpPr/>
              <p:nvPr/>
            </p:nvGrpSpPr>
            <p:grpSpPr>
              <a:xfrm>
                <a:off x="27866" y="26346"/>
                <a:ext cx="165101" cy="2127674"/>
                <a:chOff x="0" y="0"/>
                <a:chExt cx="165100" cy="2127673"/>
              </a:xfrm>
            </p:grpSpPr>
            <p:sp>
              <p:nvSpPr>
                <p:cNvPr id="345" name="Rounded Rectangle"/>
                <p:cNvSpPr/>
                <p:nvPr/>
              </p:nvSpPr>
              <p:spPr>
                <a:xfrm>
                  <a:off x="6810" y="0"/>
                  <a:ext cx="146036" cy="432648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46" name="Table"/>
                <p:cNvGraphicFramePr/>
                <p:nvPr/>
              </p:nvGraphicFramePr>
              <p:xfrm>
                <a:off x="0" y="19473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363" name="Group"/>
          <p:cNvGrpSpPr/>
          <p:nvPr/>
        </p:nvGrpSpPr>
        <p:grpSpPr>
          <a:xfrm>
            <a:off x="7184851" y="4753312"/>
            <a:ext cx="969477" cy="2154020"/>
            <a:chOff x="0" y="0"/>
            <a:chExt cx="969476" cy="2154019"/>
          </a:xfrm>
        </p:grpSpPr>
        <p:graphicFrame>
          <p:nvGraphicFramePr>
            <p:cNvPr id="350" name="Table"/>
            <p:cNvGraphicFramePr/>
            <p:nvPr/>
          </p:nvGraphicFramePr>
          <p:xfrm>
            <a:off x="766276" y="2547"/>
            <a:ext cx="203201" cy="5080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581092" y="211628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62" name="Group"/>
            <p:cNvGrpSpPr/>
            <p:nvPr/>
          </p:nvGrpSpPr>
          <p:grpSpPr>
            <a:xfrm>
              <a:off x="0" y="0"/>
              <a:ext cx="545887" cy="2154020"/>
              <a:chOff x="0" y="0"/>
              <a:chExt cx="545886" cy="2154019"/>
            </a:xfrm>
          </p:grpSpPr>
          <p:grpSp>
            <p:nvGrpSpPr>
              <p:cNvPr id="354" name="Group"/>
              <p:cNvGrpSpPr/>
              <p:nvPr/>
            </p:nvGrpSpPr>
            <p:grpSpPr>
              <a:xfrm>
                <a:off x="359146" y="26346"/>
                <a:ext cx="165101" cy="2127673"/>
                <a:chOff x="0" y="0"/>
                <a:chExt cx="165100" cy="2127672"/>
              </a:xfrm>
            </p:grpSpPr>
            <p:sp>
              <p:nvSpPr>
                <p:cNvPr id="352" name="Rounded Rectangle"/>
                <p:cNvSpPr/>
                <p:nvPr/>
              </p:nvSpPr>
              <p:spPr>
                <a:xfrm>
                  <a:off x="6810" y="0"/>
                  <a:ext cx="146036" cy="432650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53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55" name="Rounded Rectangle"/>
              <p:cNvSpPr/>
              <p:nvPr/>
            </p:nvSpPr>
            <p:spPr>
              <a:xfrm>
                <a:off x="0" y="0"/>
                <a:ext cx="545887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58" name="Group"/>
              <p:cNvGrpSpPr/>
              <p:nvPr/>
            </p:nvGrpSpPr>
            <p:grpSpPr>
              <a:xfrm>
                <a:off x="195493" y="26346"/>
                <a:ext cx="165101" cy="2127673"/>
                <a:chOff x="0" y="0"/>
                <a:chExt cx="165100" cy="2127672"/>
              </a:xfrm>
            </p:grpSpPr>
            <p:sp>
              <p:nvSpPr>
                <p:cNvPr id="356" name="Rounded Rectangle"/>
                <p:cNvSpPr/>
                <p:nvPr/>
              </p:nvSpPr>
              <p:spPr>
                <a:xfrm>
                  <a:off x="6810" y="0"/>
                  <a:ext cx="146036" cy="432650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57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61" name="Group"/>
              <p:cNvGrpSpPr/>
              <p:nvPr/>
            </p:nvGrpSpPr>
            <p:grpSpPr>
              <a:xfrm>
                <a:off x="27866" y="26346"/>
                <a:ext cx="165101" cy="2127674"/>
                <a:chOff x="0" y="0"/>
                <a:chExt cx="165100" cy="2127673"/>
              </a:xfrm>
            </p:grpSpPr>
            <p:sp>
              <p:nvSpPr>
                <p:cNvPr id="359" name="Rounded Rectangle"/>
                <p:cNvSpPr/>
                <p:nvPr/>
              </p:nvSpPr>
              <p:spPr>
                <a:xfrm>
                  <a:off x="6810" y="0"/>
                  <a:ext cx="146036" cy="4326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60" name="Table"/>
                <p:cNvGraphicFramePr/>
                <p:nvPr/>
              </p:nvGraphicFramePr>
              <p:xfrm>
                <a:off x="0" y="19473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377" name="Group"/>
          <p:cNvGrpSpPr/>
          <p:nvPr/>
        </p:nvGrpSpPr>
        <p:grpSpPr>
          <a:xfrm>
            <a:off x="7184851" y="5553145"/>
            <a:ext cx="969479" cy="2154020"/>
            <a:chOff x="0" y="0"/>
            <a:chExt cx="969478" cy="2154019"/>
          </a:xfrm>
        </p:grpSpPr>
        <p:graphicFrame>
          <p:nvGraphicFramePr>
            <p:cNvPr id="364" name="Table"/>
            <p:cNvGraphicFramePr/>
            <p:nvPr/>
          </p:nvGraphicFramePr>
          <p:xfrm>
            <a:off x="766278" y="2547"/>
            <a:ext cx="203201" cy="5080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5" name="Line"/>
            <p:cNvSpPr/>
            <p:nvPr/>
          </p:nvSpPr>
          <p:spPr>
            <a:xfrm>
              <a:off x="581093" y="211628"/>
              <a:ext cx="162465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76" name="Group"/>
            <p:cNvGrpSpPr/>
            <p:nvPr/>
          </p:nvGrpSpPr>
          <p:grpSpPr>
            <a:xfrm>
              <a:off x="0" y="0"/>
              <a:ext cx="545888" cy="2154020"/>
              <a:chOff x="0" y="0"/>
              <a:chExt cx="545887" cy="2154019"/>
            </a:xfrm>
          </p:grpSpPr>
          <p:grpSp>
            <p:nvGrpSpPr>
              <p:cNvPr id="368" name="Group"/>
              <p:cNvGrpSpPr/>
              <p:nvPr/>
            </p:nvGrpSpPr>
            <p:grpSpPr>
              <a:xfrm>
                <a:off x="359146" y="26346"/>
                <a:ext cx="165101" cy="2127673"/>
                <a:chOff x="0" y="0"/>
                <a:chExt cx="165100" cy="2127672"/>
              </a:xfrm>
            </p:grpSpPr>
            <p:sp>
              <p:nvSpPr>
                <p:cNvPr id="366" name="Rounded Rectangle"/>
                <p:cNvSpPr/>
                <p:nvPr/>
              </p:nvSpPr>
              <p:spPr>
                <a:xfrm>
                  <a:off x="6810" y="0"/>
                  <a:ext cx="146036" cy="432650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67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69" name="Rounded Rectangle"/>
              <p:cNvSpPr/>
              <p:nvPr/>
            </p:nvSpPr>
            <p:spPr>
              <a:xfrm>
                <a:off x="0" y="0"/>
                <a:ext cx="545888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72" name="Group"/>
              <p:cNvGrpSpPr/>
              <p:nvPr/>
            </p:nvGrpSpPr>
            <p:grpSpPr>
              <a:xfrm>
                <a:off x="195493" y="26346"/>
                <a:ext cx="165101" cy="2127673"/>
                <a:chOff x="0" y="0"/>
                <a:chExt cx="165100" cy="2127672"/>
              </a:xfrm>
            </p:grpSpPr>
            <p:sp>
              <p:nvSpPr>
                <p:cNvPr id="370" name="Rounded Rectangle"/>
                <p:cNvSpPr/>
                <p:nvPr/>
              </p:nvSpPr>
              <p:spPr>
                <a:xfrm>
                  <a:off x="6810" y="0"/>
                  <a:ext cx="146036" cy="432650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71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75" name="Group"/>
              <p:cNvGrpSpPr/>
              <p:nvPr/>
            </p:nvGrpSpPr>
            <p:grpSpPr>
              <a:xfrm>
                <a:off x="27866" y="26346"/>
                <a:ext cx="165101" cy="2127674"/>
                <a:chOff x="0" y="0"/>
                <a:chExt cx="165100" cy="2127673"/>
              </a:xfrm>
            </p:grpSpPr>
            <p:sp>
              <p:nvSpPr>
                <p:cNvPr id="373" name="Rounded Rectangle"/>
                <p:cNvSpPr/>
                <p:nvPr/>
              </p:nvSpPr>
              <p:spPr>
                <a:xfrm>
                  <a:off x="6810" y="0"/>
                  <a:ext cx="146036" cy="4326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74" name="Table"/>
                <p:cNvGraphicFramePr/>
                <p:nvPr/>
              </p:nvGraphicFramePr>
              <p:xfrm>
                <a:off x="0" y="19473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391" name="Group"/>
          <p:cNvGrpSpPr/>
          <p:nvPr/>
        </p:nvGrpSpPr>
        <p:grpSpPr>
          <a:xfrm>
            <a:off x="7184851" y="6209708"/>
            <a:ext cx="1202629" cy="2154020"/>
            <a:chOff x="0" y="0"/>
            <a:chExt cx="1202628" cy="2154019"/>
          </a:xfrm>
        </p:grpSpPr>
        <p:graphicFrame>
          <p:nvGraphicFramePr>
            <p:cNvPr id="378" name="Table"/>
            <p:cNvGraphicFramePr/>
            <p:nvPr/>
          </p:nvGraphicFramePr>
          <p:xfrm>
            <a:off x="770828" y="26769"/>
            <a:ext cx="431801" cy="4318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79" name="Line"/>
            <p:cNvSpPr/>
            <p:nvPr/>
          </p:nvSpPr>
          <p:spPr>
            <a:xfrm>
              <a:off x="585643" y="197749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90" name="Group"/>
            <p:cNvGrpSpPr/>
            <p:nvPr/>
          </p:nvGrpSpPr>
          <p:grpSpPr>
            <a:xfrm>
              <a:off x="0" y="-1"/>
              <a:ext cx="545888" cy="2154021"/>
              <a:chOff x="0" y="0"/>
              <a:chExt cx="545887" cy="2154019"/>
            </a:xfrm>
          </p:grpSpPr>
          <p:grpSp>
            <p:nvGrpSpPr>
              <p:cNvPr id="382" name="Group"/>
              <p:cNvGrpSpPr/>
              <p:nvPr/>
            </p:nvGrpSpPr>
            <p:grpSpPr>
              <a:xfrm>
                <a:off x="359146" y="26346"/>
                <a:ext cx="165101" cy="2127673"/>
                <a:chOff x="0" y="0"/>
                <a:chExt cx="165100" cy="2127672"/>
              </a:xfrm>
            </p:grpSpPr>
            <p:sp>
              <p:nvSpPr>
                <p:cNvPr id="380" name="Rounded Rectangle"/>
                <p:cNvSpPr/>
                <p:nvPr/>
              </p:nvSpPr>
              <p:spPr>
                <a:xfrm>
                  <a:off x="6810" y="0"/>
                  <a:ext cx="146036" cy="4326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81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83" name="Rounded Rectangle"/>
              <p:cNvSpPr/>
              <p:nvPr/>
            </p:nvSpPr>
            <p:spPr>
              <a:xfrm>
                <a:off x="0" y="0"/>
                <a:ext cx="545888" cy="485341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86" name="Group"/>
              <p:cNvGrpSpPr/>
              <p:nvPr/>
            </p:nvGrpSpPr>
            <p:grpSpPr>
              <a:xfrm>
                <a:off x="195493" y="26346"/>
                <a:ext cx="165101" cy="2127673"/>
                <a:chOff x="0" y="0"/>
                <a:chExt cx="165100" cy="2127672"/>
              </a:xfrm>
            </p:grpSpPr>
            <p:sp>
              <p:nvSpPr>
                <p:cNvPr id="384" name="Rounded Rectangle"/>
                <p:cNvSpPr/>
                <p:nvPr/>
              </p:nvSpPr>
              <p:spPr>
                <a:xfrm>
                  <a:off x="6810" y="0"/>
                  <a:ext cx="146036" cy="4326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85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89" name="Group"/>
              <p:cNvGrpSpPr/>
              <p:nvPr/>
            </p:nvGrpSpPr>
            <p:grpSpPr>
              <a:xfrm>
                <a:off x="27866" y="26346"/>
                <a:ext cx="165101" cy="2127674"/>
                <a:chOff x="0" y="0"/>
                <a:chExt cx="165100" cy="2127673"/>
              </a:xfrm>
            </p:grpSpPr>
            <p:sp>
              <p:nvSpPr>
                <p:cNvPr id="387" name="Rounded Rectangle"/>
                <p:cNvSpPr/>
                <p:nvPr/>
              </p:nvSpPr>
              <p:spPr>
                <a:xfrm>
                  <a:off x="6810" y="0"/>
                  <a:ext cx="146036" cy="432648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88" name="Table"/>
                <p:cNvGraphicFramePr/>
                <p:nvPr/>
              </p:nvGraphicFramePr>
              <p:xfrm>
                <a:off x="0" y="19473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405" name="Group"/>
          <p:cNvGrpSpPr/>
          <p:nvPr/>
        </p:nvGrpSpPr>
        <p:grpSpPr>
          <a:xfrm>
            <a:off x="7184851" y="7164489"/>
            <a:ext cx="1198077" cy="2154020"/>
            <a:chOff x="0" y="0"/>
            <a:chExt cx="1198076" cy="2154019"/>
          </a:xfrm>
        </p:grpSpPr>
        <p:graphicFrame>
          <p:nvGraphicFramePr>
            <p:cNvPr id="392" name="Table"/>
            <p:cNvGraphicFramePr/>
            <p:nvPr/>
          </p:nvGraphicFramePr>
          <p:xfrm>
            <a:off x="766276" y="39603"/>
            <a:ext cx="431801" cy="4318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93" name="Line"/>
            <p:cNvSpPr/>
            <p:nvPr/>
          </p:nvSpPr>
          <p:spPr>
            <a:xfrm>
              <a:off x="581092" y="210583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04" name="Group"/>
            <p:cNvGrpSpPr/>
            <p:nvPr/>
          </p:nvGrpSpPr>
          <p:grpSpPr>
            <a:xfrm>
              <a:off x="0" y="-1"/>
              <a:ext cx="545887" cy="2154021"/>
              <a:chOff x="0" y="0"/>
              <a:chExt cx="545886" cy="2154019"/>
            </a:xfrm>
          </p:grpSpPr>
          <p:grpSp>
            <p:nvGrpSpPr>
              <p:cNvPr id="396" name="Group"/>
              <p:cNvGrpSpPr/>
              <p:nvPr/>
            </p:nvGrpSpPr>
            <p:grpSpPr>
              <a:xfrm>
                <a:off x="359146" y="26346"/>
                <a:ext cx="165101" cy="2127673"/>
                <a:chOff x="0" y="0"/>
                <a:chExt cx="165100" cy="2127672"/>
              </a:xfrm>
            </p:grpSpPr>
            <p:sp>
              <p:nvSpPr>
                <p:cNvPr id="394" name="Rounded Rectangle"/>
                <p:cNvSpPr/>
                <p:nvPr/>
              </p:nvSpPr>
              <p:spPr>
                <a:xfrm>
                  <a:off x="6810" y="0"/>
                  <a:ext cx="146036" cy="4326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95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97" name="Rounded Rectangle"/>
              <p:cNvSpPr/>
              <p:nvPr/>
            </p:nvSpPr>
            <p:spPr>
              <a:xfrm>
                <a:off x="0" y="0"/>
                <a:ext cx="545887" cy="485341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00" name="Group"/>
              <p:cNvGrpSpPr/>
              <p:nvPr/>
            </p:nvGrpSpPr>
            <p:grpSpPr>
              <a:xfrm>
                <a:off x="195493" y="26346"/>
                <a:ext cx="165101" cy="2127673"/>
                <a:chOff x="0" y="0"/>
                <a:chExt cx="165100" cy="2127672"/>
              </a:xfrm>
            </p:grpSpPr>
            <p:sp>
              <p:nvSpPr>
                <p:cNvPr id="398" name="Rounded Rectangle"/>
                <p:cNvSpPr/>
                <p:nvPr/>
              </p:nvSpPr>
              <p:spPr>
                <a:xfrm>
                  <a:off x="6810" y="0"/>
                  <a:ext cx="146036" cy="4326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399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403" name="Group"/>
              <p:cNvGrpSpPr/>
              <p:nvPr/>
            </p:nvGrpSpPr>
            <p:grpSpPr>
              <a:xfrm>
                <a:off x="27866" y="26346"/>
                <a:ext cx="165101" cy="2127674"/>
                <a:chOff x="0" y="0"/>
                <a:chExt cx="165100" cy="2127673"/>
              </a:xfrm>
            </p:grpSpPr>
            <p:sp>
              <p:nvSpPr>
                <p:cNvPr id="401" name="Rounded Rectangle"/>
                <p:cNvSpPr/>
                <p:nvPr/>
              </p:nvSpPr>
              <p:spPr>
                <a:xfrm>
                  <a:off x="6810" y="0"/>
                  <a:ext cx="146036" cy="432648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402" name="Table"/>
                <p:cNvGraphicFramePr/>
                <p:nvPr/>
              </p:nvGraphicFramePr>
              <p:xfrm>
                <a:off x="0" y="19473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sp>
        <p:nvSpPr>
          <p:cNvPr id="406" name="Function Shortcuts"/>
          <p:cNvSpPr txBox="1"/>
          <p:nvPr/>
        </p:nvSpPr>
        <p:spPr>
          <a:xfrm>
            <a:off x="318909" y="8435016"/>
            <a:ext cx="25292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Function Shortcuts</a:t>
            </a:r>
          </a:p>
        </p:txBody>
      </p:sp>
      <p:sp>
        <p:nvSpPr>
          <p:cNvPr id="407" name="Line"/>
          <p:cNvSpPr/>
          <p:nvPr/>
        </p:nvSpPr>
        <p:spPr>
          <a:xfrm>
            <a:off x="327889" y="8859479"/>
            <a:ext cx="13320981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8" name="Use ~ . with functions like map() that have single arguments."/>
          <p:cNvSpPr txBox="1"/>
          <p:nvPr/>
        </p:nvSpPr>
        <p:spPr>
          <a:xfrm>
            <a:off x="318909" y="8887890"/>
            <a:ext cx="3113235" cy="43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map()</a:t>
            </a:r>
            <a:r>
              <a:t> that have single arguments.</a:t>
            </a:r>
          </a:p>
        </p:txBody>
      </p:sp>
      <p:sp>
        <p:nvSpPr>
          <p:cNvPr id="409" name="Use ~ .x .y with functions like map2() that have two arguments."/>
          <p:cNvSpPr txBox="1"/>
          <p:nvPr/>
        </p:nvSpPr>
        <p:spPr>
          <a:xfrm>
            <a:off x="3702251" y="8887890"/>
            <a:ext cx="3113234" cy="41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.x .y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map2()</a:t>
            </a:r>
            <a:r>
              <a:t> that have two arguments.</a:t>
            </a:r>
          </a:p>
        </p:txBody>
      </p:sp>
      <p:sp>
        <p:nvSpPr>
          <p:cNvPr id="410" name="Use ~ ..1 ..2 ..3 etc with functions like pmap() that have many arguments."/>
          <p:cNvSpPr txBox="1"/>
          <p:nvPr/>
        </p:nvSpPr>
        <p:spPr>
          <a:xfrm>
            <a:off x="7119500" y="8887890"/>
            <a:ext cx="3113234" cy="41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..1 ..2 ..3 </a:t>
            </a:r>
            <a:r>
              <a:t>etc 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pmap()</a:t>
            </a:r>
            <a:r>
              <a:t> that have many arguments.</a:t>
            </a:r>
          </a:p>
        </p:txBody>
      </p:sp>
      <p:sp>
        <p:nvSpPr>
          <p:cNvPr id="411" name="map(l, ~ . + 2) becomes  map(l, function(x) x + 2 ))"/>
          <p:cNvSpPr txBox="1"/>
          <p:nvPr/>
        </p:nvSpPr>
        <p:spPr>
          <a:xfrm>
            <a:off x="322793" y="9339119"/>
            <a:ext cx="3075135" cy="79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81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map(l, ~ . + 2)</a:t>
            </a:r>
            <a:br/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becomes </a:t>
            </a:r>
            <a:b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solidFill>
                  <a:srgbClr val="83A9D1"/>
                </a:solidFill>
              </a:rPr>
              <a:t>map(l, function(x) x + 2 ))</a:t>
            </a:r>
          </a:p>
        </p:txBody>
      </p:sp>
      <p:sp>
        <p:nvSpPr>
          <p:cNvPr id="412" name="map2(l, p, ~ .x +.y)  becomes  map2(l, p, function(l, p) l + p)"/>
          <p:cNvSpPr txBox="1"/>
          <p:nvPr/>
        </p:nvSpPr>
        <p:spPr>
          <a:xfrm>
            <a:off x="3703290" y="9339119"/>
            <a:ext cx="3113235" cy="79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81A55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map2(l, p, ~ .x +.y)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becomes </a:t>
            </a:r>
            <a:b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solidFill>
                  <a:srgbClr val="83A9D1"/>
                </a:solidFill>
              </a:rPr>
              <a:t>map2(l, p, function(l, p) l + p)</a:t>
            </a:r>
          </a:p>
        </p:txBody>
      </p:sp>
      <p:sp>
        <p:nvSpPr>
          <p:cNvPr id="413" name="pmap(list(a, b, c), ~ ..3 + ..1 - ..2)  becomes  pmap(list(a, b, c), function(a, b, c) c + a -b)"/>
          <p:cNvSpPr txBox="1"/>
          <p:nvPr/>
        </p:nvSpPr>
        <p:spPr>
          <a:xfrm>
            <a:off x="7116353" y="9339119"/>
            <a:ext cx="3125935" cy="72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82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pmap(list(a, b, c), ~ ..3 + ..1 - ..2)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becomes </a:t>
            </a:r>
            <a:b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solidFill>
                  <a:srgbClr val="83A9D1"/>
                </a:solidFill>
              </a:rPr>
              <a:t>pmap(list(a, b, c), function(a, b, c) c + a -b)</a:t>
            </a:r>
          </a:p>
        </p:txBody>
      </p:sp>
      <p:grpSp>
        <p:nvGrpSpPr>
          <p:cNvPr id="431" name="Group"/>
          <p:cNvGrpSpPr/>
          <p:nvPr/>
        </p:nvGrpSpPr>
        <p:grpSpPr>
          <a:xfrm>
            <a:off x="10743844" y="2607946"/>
            <a:ext cx="2652478" cy="1124489"/>
            <a:chOff x="0" y="0"/>
            <a:chExt cx="2652477" cy="1124488"/>
          </a:xfrm>
        </p:grpSpPr>
        <p:sp>
          <p:nvSpPr>
            <p:cNvPr id="414" name="fun(     , 1, …)…"/>
            <p:cNvSpPr txBox="1"/>
            <p:nvPr/>
          </p:nvSpPr>
          <p:spPr>
            <a:xfrm>
              <a:off x="1355122" y="0"/>
              <a:ext cx="988254" cy="659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 fontScale="100000" lnSpcReduction="0"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1, 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2, 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3, …)</a:t>
              </a:r>
            </a:p>
          </p:txBody>
        </p:sp>
        <p:graphicFrame>
          <p:nvGraphicFramePr>
            <p:cNvPr id="415" name="Table"/>
            <p:cNvGraphicFramePr/>
            <p:nvPr/>
          </p:nvGraphicFramePr>
          <p:xfrm>
            <a:off x="1615664" y="132375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16" name="Table"/>
            <p:cNvGraphicFramePr/>
            <p:nvPr/>
          </p:nvGraphicFramePr>
          <p:xfrm>
            <a:off x="1615664" y="260131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8A74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17" name="Table"/>
            <p:cNvGraphicFramePr/>
            <p:nvPr/>
          </p:nvGraphicFramePr>
          <p:xfrm>
            <a:off x="1615664" y="387888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84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18" name="imap(       , fun, …)"/>
            <p:cNvSpPr txBox="1"/>
            <p:nvPr/>
          </p:nvSpPr>
          <p:spPr>
            <a:xfrm>
              <a:off x="0" y="177917"/>
              <a:ext cx="1176815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i</a:t>
              </a: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 , fun, …)</a:t>
              </a:r>
            </a:p>
          </p:txBody>
        </p:sp>
        <p:grpSp>
          <p:nvGrpSpPr>
            <p:cNvPr id="423" name="Group"/>
            <p:cNvGrpSpPr/>
            <p:nvPr/>
          </p:nvGrpSpPr>
          <p:grpSpPr>
            <a:xfrm>
              <a:off x="2487377" y="101649"/>
              <a:ext cx="165101" cy="1012708"/>
              <a:chOff x="0" y="0"/>
              <a:chExt cx="165100" cy="1012706"/>
            </a:xfrm>
          </p:grpSpPr>
          <p:sp>
            <p:nvSpPr>
              <p:cNvPr id="419" name="Rounded Rectangle"/>
              <p:cNvSpPr/>
              <p:nvPr/>
            </p:nvSpPr>
            <p:spPr>
              <a:xfrm>
                <a:off x="6079" y="0"/>
                <a:ext cx="152942" cy="461803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20" name="Table"/>
              <p:cNvGraphicFramePr/>
              <p:nvPr/>
            </p:nvGraphicFramePr>
            <p:xfrm>
              <a:off x="0" y="20593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9D7FF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21" name="Table"/>
              <p:cNvGraphicFramePr/>
              <p:nvPr/>
            </p:nvGraphicFramePr>
            <p:xfrm>
              <a:off x="0" y="148350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22" name="Table"/>
              <p:cNvGraphicFramePr/>
              <p:nvPr/>
            </p:nvGraphicFramePr>
            <p:xfrm>
              <a:off x="0" y="276106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428" name="Group"/>
            <p:cNvGrpSpPr/>
            <p:nvPr/>
          </p:nvGrpSpPr>
          <p:grpSpPr>
            <a:xfrm>
              <a:off x="391876" y="101649"/>
              <a:ext cx="165101" cy="1012708"/>
              <a:chOff x="0" y="0"/>
              <a:chExt cx="165100" cy="1012706"/>
            </a:xfrm>
          </p:grpSpPr>
          <p:sp>
            <p:nvSpPr>
              <p:cNvPr id="424" name="Rounded Rectangle"/>
              <p:cNvSpPr/>
              <p:nvPr/>
            </p:nvSpPr>
            <p:spPr>
              <a:xfrm>
                <a:off x="6079" y="0"/>
                <a:ext cx="152942" cy="461803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25" name="Table"/>
              <p:cNvGraphicFramePr/>
              <p:nvPr/>
            </p:nvGraphicFramePr>
            <p:xfrm>
              <a:off x="0" y="20593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26" name="Table"/>
              <p:cNvGraphicFramePr/>
              <p:nvPr/>
            </p:nvGraphicFramePr>
            <p:xfrm>
              <a:off x="0" y="148350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27" name="Table"/>
              <p:cNvGraphicFramePr/>
              <p:nvPr/>
            </p:nvGraphicFramePr>
            <p:xfrm>
              <a:off x="0" y="276106"/>
              <a:ext cx="165100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429" name="Line"/>
            <p:cNvSpPr/>
            <p:nvPr/>
          </p:nvSpPr>
          <p:spPr>
            <a:xfrm>
              <a:off x="1069228" y="342681"/>
              <a:ext cx="2920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0" name="Line"/>
            <p:cNvSpPr/>
            <p:nvPr/>
          </p:nvSpPr>
          <p:spPr>
            <a:xfrm>
              <a:off x="2162492" y="344024"/>
              <a:ext cx="2920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32" name="Use ~ .x .y with functions like imap(). .x will get the list value and .y will get the index."/>
          <p:cNvSpPr txBox="1"/>
          <p:nvPr/>
        </p:nvSpPr>
        <p:spPr>
          <a:xfrm>
            <a:off x="10513513" y="8887890"/>
            <a:ext cx="3113234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.x .y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imap()</a:t>
            </a:r>
            <a:r>
              <a:t>. .x will get the list value and .y will get the index.</a:t>
            </a:r>
          </a:p>
        </p:txBody>
      </p:sp>
      <p:sp>
        <p:nvSpPr>
          <p:cNvPr id="433" name="imap(list(a, b, c), ~ paste0(.y, &quot;: &quot;, .x)  outputs &quot;index: value&quot; for each item"/>
          <p:cNvSpPr txBox="1"/>
          <p:nvPr/>
        </p:nvSpPr>
        <p:spPr>
          <a:xfrm>
            <a:off x="10526166" y="9415319"/>
            <a:ext cx="3113234" cy="48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82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imap(list(a, b, c), ~ paste0(.y, ": ", .x)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outputs </a:t>
            </a:r>
            <a:r>
              <a:rPr>
                <a:solidFill>
                  <a:srgbClr val="83A9D2"/>
                </a:solidFill>
              </a:rPr>
              <a:t>"index: value"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for each item</a:t>
            </a:r>
          </a:p>
        </p:txBody>
      </p:sp>
      <p:sp>
        <p:nvSpPr>
          <p:cNvPr id="434" name="imap_dbl(.x, .f, …)  Return a double vector.  imap_dbl(y, ~ .y)…"/>
          <p:cNvSpPr txBox="1"/>
          <p:nvPr/>
        </p:nvSpPr>
        <p:spPr>
          <a:xfrm>
            <a:off x="11656493" y="3449808"/>
            <a:ext cx="1951933" cy="523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imap_dbl(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double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imap_dbl(y, ~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imap_int(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.x, .f, ...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an integer vector.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imap_int(y, ~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imap_chr(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character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imap_chr(y, ~ paste0(.y, ": ", .x))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imap_lgl(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logical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imap_lgl(l1, ~ is.character(.y))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imap_dfc(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by column-binding.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imap_dfc(l2,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imap_dfr(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..., .id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by row-binding.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imap_dfr(l2,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iwalk(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Trigger side effects, return invisibly.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iwalk(z, ~ print(paste0(.y, ": ", .x)))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10589079" y="3453350"/>
            <a:ext cx="628920" cy="2153074"/>
            <a:chOff x="0" y="0"/>
            <a:chExt cx="628918" cy="2153072"/>
          </a:xfrm>
        </p:grpSpPr>
        <p:graphicFrame>
          <p:nvGraphicFramePr>
            <p:cNvPr id="435" name="Table"/>
            <p:cNvGraphicFramePr/>
            <p:nvPr/>
          </p:nvGraphicFramePr>
          <p:xfrm>
            <a:off x="42571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36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39" name="Group"/>
            <p:cNvGrpSpPr/>
            <p:nvPr/>
          </p:nvGrpSpPr>
          <p:grpSpPr>
            <a:xfrm>
              <a:off x="0" y="25399"/>
              <a:ext cx="184135" cy="2127674"/>
              <a:chOff x="0" y="0"/>
              <a:chExt cx="184134" cy="2127672"/>
            </a:xfrm>
          </p:grpSpPr>
          <p:sp>
            <p:nvSpPr>
              <p:cNvPr id="437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38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46" name="Group"/>
          <p:cNvGrpSpPr/>
          <p:nvPr/>
        </p:nvGrpSpPr>
        <p:grpSpPr>
          <a:xfrm>
            <a:off x="10589079" y="4103332"/>
            <a:ext cx="628920" cy="2153073"/>
            <a:chOff x="0" y="0"/>
            <a:chExt cx="628918" cy="2153072"/>
          </a:xfrm>
        </p:grpSpPr>
        <p:graphicFrame>
          <p:nvGraphicFramePr>
            <p:cNvPr id="441" name="Table"/>
            <p:cNvGraphicFramePr/>
            <p:nvPr/>
          </p:nvGraphicFramePr>
          <p:xfrm>
            <a:off x="42571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42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5" name="Group"/>
            <p:cNvGrpSpPr/>
            <p:nvPr/>
          </p:nvGrpSpPr>
          <p:grpSpPr>
            <a:xfrm>
              <a:off x="0" y="25400"/>
              <a:ext cx="184135" cy="2127673"/>
              <a:chOff x="0" y="0"/>
              <a:chExt cx="184134" cy="2127672"/>
            </a:xfrm>
          </p:grpSpPr>
          <p:sp>
            <p:nvSpPr>
              <p:cNvPr id="443" name="Rounded Rectangle"/>
              <p:cNvSpPr/>
              <p:nvPr/>
            </p:nvSpPr>
            <p:spPr>
              <a:xfrm>
                <a:off x="0" y="0"/>
                <a:ext cx="184135" cy="470748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44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52" name="Group"/>
          <p:cNvGrpSpPr/>
          <p:nvPr/>
        </p:nvGrpSpPr>
        <p:grpSpPr>
          <a:xfrm>
            <a:off x="10589079" y="4753312"/>
            <a:ext cx="628920" cy="2153073"/>
            <a:chOff x="0" y="0"/>
            <a:chExt cx="628918" cy="2153072"/>
          </a:xfrm>
        </p:grpSpPr>
        <p:graphicFrame>
          <p:nvGraphicFramePr>
            <p:cNvPr id="447" name="Table"/>
            <p:cNvGraphicFramePr/>
            <p:nvPr/>
          </p:nvGraphicFramePr>
          <p:xfrm>
            <a:off x="42571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48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1" name="Group"/>
            <p:cNvGrpSpPr/>
            <p:nvPr/>
          </p:nvGrpSpPr>
          <p:grpSpPr>
            <a:xfrm>
              <a:off x="0" y="25399"/>
              <a:ext cx="184135" cy="2127674"/>
              <a:chOff x="0" y="0"/>
              <a:chExt cx="184134" cy="2127672"/>
            </a:xfrm>
          </p:grpSpPr>
          <p:sp>
            <p:nvSpPr>
              <p:cNvPr id="449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50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58" name="Group"/>
          <p:cNvGrpSpPr/>
          <p:nvPr/>
        </p:nvGrpSpPr>
        <p:grpSpPr>
          <a:xfrm>
            <a:off x="10589079" y="5403293"/>
            <a:ext cx="628920" cy="2153073"/>
            <a:chOff x="0" y="0"/>
            <a:chExt cx="628918" cy="2153072"/>
          </a:xfrm>
        </p:grpSpPr>
        <p:graphicFrame>
          <p:nvGraphicFramePr>
            <p:cNvPr id="453" name="Table"/>
            <p:cNvGraphicFramePr/>
            <p:nvPr/>
          </p:nvGraphicFramePr>
          <p:xfrm>
            <a:off x="425718" y="0"/>
            <a:ext cx="203201" cy="5080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54" name="Line"/>
            <p:cNvSpPr/>
            <p:nvPr/>
          </p:nvSpPr>
          <p:spPr>
            <a:xfrm>
              <a:off x="240534" y="209081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7" name="Group"/>
            <p:cNvGrpSpPr/>
            <p:nvPr/>
          </p:nvGrpSpPr>
          <p:grpSpPr>
            <a:xfrm>
              <a:off x="0" y="25399"/>
              <a:ext cx="184135" cy="2127674"/>
              <a:chOff x="0" y="0"/>
              <a:chExt cx="184134" cy="2127672"/>
            </a:xfrm>
          </p:grpSpPr>
          <p:sp>
            <p:nvSpPr>
              <p:cNvPr id="455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56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64" name="Group"/>
          <p:cNvGrpSpPr/>
          <p:nvPr/>
        </p:nvGrpSpPr>
        <p:grpSpPr>
          <a:xfrm>
            <a:off x="10589080" y="7026681"/>
            <a:ext cx="857519" cy="2127673"/>
            <a:chOff x="0" y="0"/>
            <a:chExt cx="857518" cy="2127672"/>
          </a:xfrm>
        </p:grpSpPr>
        <p:graphicFrame>
          <p:nvGraphicFramePr>
            <p:cNvPr id="459" name="Table"/>
            <p:cNvGraphicFramePr/>
            <p:nvPr/>
          </p:nvGraphicFramePr>
          <p:xfrm>
            <a:off x="425718" y="12700"/>
            <a:ext cx="431801" cy="4318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60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63" name="Group"/>
            <p:cNvGrpSpPr/>
            <p:nvPr/>
          </p:nvGrpSpPr>
          <p:grpSpPr>
            <a:xfrm>
              <a:off x="0" y="-1"/>
              <a:ext cx="184135" cy="2127674"/>
              <a:chOff x="0" y="0"/>
              <a:chExt cx="184134" cy="2127672"/>
            </a:xfrm>
          </p:grpSpPr>
          <p:sp>
            <p:nvSpPr>
              <p:cNvPr id="461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62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70" name="Group"/>
          <p:cNvGrpSpPr/>
          <p:nvPr/>
        </p:nvGrpSpPr>
        <p:grpSpPr>
          <a:xfrm>
            <a:off x="10589080" y="6084601"/>
            <a:ext cx="857519" cy="2127673"/>
            <a:chOff x="0" y="0"/>
            <a:chExt cx="857518" cy="2127672"/>
          </a:xfrm>
        </p:grpSpPr>
        <p:graphicFrame>
          <p:nvGraphicFramePr>
            <p:cNvPr id="465" name="Table"/>
            <p:cNvGraphicFramePr/>
            <p:nvPr/>
          </p:nvGraphicFramePr>
          <p:xfrm>
            <a:off x="425718" y="12700"/>
            <a:ext cx="431801" cy="4318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66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69" name="Group"/>
            <p:cNvGrpSpPr/>
            <p:nvPr/>
          </p:nvGrpSpPr>
          <p:grpSpPr>
            <a:xfrm>
              <a:off x="0" y="0"/>
              <a:ext cx="184135" cy="2127673"/>
              <a:chOff x="0" y="0"/>
              <a:chExt cx="184134" cy="2127672"/>
            </a:xfrm>
          </p:grpSpPr>
          <p:sp>
            <p:nvSpPr>
              <p:cNvPr id="467" name="Rounded Rectangle"/>
              <p:cNvSpPr/>
              <p:nvPr/>
            </p:nvSpPr>
            <p:spPr>
              <a:xfrm>
                <a:off x="0" y="0"/>
                <a:ext cx="184135" cy="470748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68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471" name="Use a string or an integer with any map function to index list elements by name or position. map(l, &quot;name&quot;) becomes map(l, function(x) x[[&quot;name&quot;]])"/>
          <p:cNvSpPr txBox="1"/>
          <p:nvPr/>
        </p:nvSpPr>
        <p:spPr>
          <a:xfrm>
            <a:off x="3708399" y="10055542"/>
            <a:ext cx="96792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Use 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string</a:t>
            </a:r>
            <a:r>
              <a:t> or an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integer</a:t>
            </a:r>
            <a:r>
              <a:t> with any map function to index list elements by name or position. </a:t>
            </a:r>
            <a:r>
              <a:rPr>
                <a:solidFill>
                  <a:srgbClr val="78A742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"name")</a:t>
            </a:r>
            <a:r>
              <a:t> becomes </a:t>
            </a:r>
            <a:r>
              <a:rPr>
                <a:solidFill>
                  <a:srgbClr val="82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function(x) x[["name"]])</a:t>
            </a:r>
          </a:p>
        </p:txBody>
      </p:sp>
      <p:grpSp>
        <p:nvGrpSpPr>
          <p:cNvPr id="479" name="Group"/>
          <p:cNvGrpSpPr/>
          <p:nvPr/>
        </p:nvGrpSpPr>
        <p:grpSpPr>
          <a:xfrm>
            <a:off x="391255" y="7684110"/>
            <a:ext cx="622249" cy="2127674"/>
            <a:chOff x="0" y="0"/>
            <a:chExt cx="622248" cy="2127673"/>
          </a:xfrm>
        </p:grpSpPr>
        <p:sp>
          <p:nvSpPr>
            <p:cNvPr id="472" name="Line"/>
            <p:cNvSpPr/>
            <p:nvPr/>
          </p:nvSpPr>
          <p:spPr>
            <a:xfrm>
              <a:off x="2278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75" name="Group"/>
            <p:cNvGrpSpPr/>
            <p:nvPr/>
          </p:nvGrpSpPr>
          <p:grpSpPr>
            <a:xfrm>
              <a:off x="0" y="-1"/>
              <a:ext cx="184135" cy="2127674"/>
              <a:chOff x="0" y="0"/>
              <a:chExt cx="184134" cy="2127672"/>
            </a:xfrm>
          </p:grpSpPr>
          <p:sp>
            <p:nvSpPr>
              <p:cNvPr id="473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74" name="Table"/>
              <p:cNvGraphicFramePr/>
              <p:nvPr/>
            </p:nvGraphicFramePr>
            <p:xfrm>
              <a:off x="5888" y="19472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478" name="Group"/>
            <p:cNvGrpSpPr/>
            <p:nvPr/>
          </p:nvGrpSpPr>
          <p:grpSpPr>
            <a:xfrm>
              <a:off x="438114" y="0"/>
              <a:ext cx="184135" cy="2127674"/>
              <a:chOff x="0" y="0"/>
              <a:chExt cx="184134" cy="2127673"/>
            </a:xfrm>
          </p:grpSpPr>
          <p:sp>
            <p:nvSpPr>
              <p:cNvPr id="476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77" name="Table"/>
              <p:cNvGraphicFramePr/>
              <p:nvPr/>
            </p:nvGraphicFramePr>
            <p:xfrm>
              <a:off x="5888" y="19473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9D7FF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91" name="Group"/>
          <p:cNvGrpSpPr/>
          <p:nvPr/>
        </p:nvGrpSpPr>
        <p:grpSpPr>
          <a:xfrm>
            <a:off x="3766082" y="8122682"/>
            <a:ext cx="849176" cy="2133602"/>
            <a:chOff x="0" y="0"/>
            <a:chExt cx="849175" cy="2133601"/>
          </a:xfrm>
        </p:grpSpPr>
        <p:grpSp>
          <p:nvGrpSpPr>
            <p:cNvPr id="487" name="Group"/>
            <p:cNvGrpSpPr/>
            <p:nvPr/>
          </p:nvGrpSpPr>
          <p:grpSpPr>
            <a:xfrm>
              <a:off x="0" y="0"/>
              <a:ext cx="634371" cy="2108200"/>
              <a:chOff x="0" y="0"/>
              <a:chExt cx="634370" cy="2108200"/>
            </a:xfrm>
          </p:grpSpPr>
          <p:sp>
            <p:nvSpPr>
              <p:cNvPr id="480" name="Line"/>
              <p:cNvSpPr/>
              <p:nvPr/>
            </p:nvSpPr>
            <p:spPr>
              <a:xfrm>
                <a:off x="471905" y="189232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83" name="Group"/>
              <p:cNvGrpSpPr/>
              <p:nvPr/>
            </p:nvGrpSpPr>
            <p:grpSpPr>
              <a:xfrm>
                <a:off x="208738" y="0"/>
                <a:ext cx="203649" cy="2108200"/>
                <a:chOff x="0" y="0"/>
                <a:chExt cx="203647" cy="2108200"/>
              </a:xfrm>
            </p:grpSpPr>
            <p:sp>
              <p:nvSpPr>
                <p:cNvPr id="481" name="Rounded Rectangle"/>
                <p:cNvSpPr/>
                <p:nvPr/>
              </p:nvSpPr>
              <p:spPr>
                <a:xfrm>
                  <a:off x="19511" y="5927"/>
                  <a:ext cx="184137" cy="470751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482" name="Table"/>
                <p:cNvGraphicFramePr/>
                <p:nvPr/>
              </p:nvGraphicFramePr>
              <p:xfrm>
                <a:off x="0" y="0"/>
                <a:ext cx="177800" cy="21082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486" name="Group"/>
              <p:cNvGrpSpPr/>
              <p:nvPr/>
            </p:nvGrpSpPr>
            <p:grpSpPr>
              <a:xfrm>
                <a:off x="0" y="0"/>
                <a:ext cx="203648" cy="2108200"/>
                <a:chOff x="0" y="0"/>
                <a:chExt cx="203647" cy="2108200"/>
              </a:xfrm>
            </p:grpSpPr>
            <p:sp>
              <p:nvSpPr>
                <p:cNvPr id="484" name="Rounded Rectangle"/>
                <p:cNvSpPr/>
                <p:nvPr/>
              </p:nvSpPr>
              <p:spPr>
                <a:xfrm>
                  <a:off x="19511" y="5927"/>
                  <a:ext cx="184137" cy="470751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485" name="Table"/>
                <p:cNvGraphicFramePr/>
                <p:nvPr/>
              </p:nvGraphicFramePr>
              <p:xfrm>
                <a:off x="0" y="0"/>
                <a:ext cx="177800" cy="21082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490" name="Group"/>
            <p:cNvGrpSpPr/>
            <p:nvPr/>
          </p:nvGrpSpPr>
          <p:grpSpPr>
            <a:xfrm>
              <a:off x="665040" y="5927"/>
              <a:ext cx="184136" cy="2127675"/>
              <a:chOff x="0" y="0"/>
              <a:chExt cx="184134" cy="2127673"/>
            </a:xfrm>
          </p:grpSpPr>
          <p:sp>
            <p:nvSpPr>
              <p:cNvPr id="488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89" name="Table"/>
              <p:cNvGraphicFramePr/>
              <p:nvPr/>
            </p:nvGraphicFramePr>
            <p:xfrm>
              <a:off x="5888" y="19473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9D7FF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07" name="Group"/>
          <p:cNvGrpSpPr/>
          <p:nvPr/>
        </p:nvGrpSpPr>
        <p:grpSpPr>
          <a:xfrm>
            <a:off x="7184851" y="8114017"/>
            <a:ext cx="966698" cy="2154020"/>
            <a:chOff x="0" y="0"/>
            <a:chExt cx="966697" cy="2154019"/>
          </a:xfrm>
        </p:grpSpPr>
        <p:sp>
          <p:nvSpPr>
            <p:cNvPr id="492" name="Line"/>
            <p:cNvSpPr/>
            <p:nvPr/>
          </p:nvSpPr>
          <p:spPr>
            <a:xfrm>
              <a:off x="581092" y="211628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03" name="Group"/>
            <p:cNvGrpSpPr/>
            <p:nvPr/>
          </p:nvGrpSpPr>
          <p:grpSpPr>
            <a:xfrm>
              <a:off x="0" y="0"/>
              <a:ext cx="545888" cy="2154020"/>
              <a:chOff x="0" y="0"/>
              <a:chExt cx="545887" cy="2154019"/>
            </a:xfrm>
          </p:grpSpPr>
          <p:grpSp>
            <p:nvGrpSpPr>
              <p:cNvPr id="495" name="Group"/>
              <p:cNvGrpSpPr/>
              <p:nvPr/>
            </p:nvGrpSpPr>
            <p:grpSpPr>
              <a:xfrm>
                <a:off x="359146" y="26346"/>
                <a:ext cx="165101" cy="2127673"/>
                <a:chOff x="0" y="0"/>
                <a:chExt cx="165100" cy="2127672"/>
              </a:xfrm>
            </p:grpSpPr>
            <p:sp>
              <p:nvSpPr>
                <p:cNvPr id="493" name="Rounded Rectangle"/>
                <p:cNvSpPr/>
                <p:nvPr/>
              </p:nvSpPr>
              <p:spPr>
                <a:xfrm>
                  <a:off x="6810" y="0"/>
                  <a:ext cx="146036" cy="432650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494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496" name="Rounded Rectangle"/>
              <p:cNvSpPr/>
              <p:nvPr/>
            </p:nvSpPr>
            <p:spPr>
              <a:xfrm>
                <a:off x="0" y="0"/>
                <a:ext cx="545888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99" name="Group"/>
              <p:cNvGrpSpPr/>
              <p:nvPr/>
            </p:nvGrpSpPr>
            <p:grpSpPr>
              <a:xfrm>
                <a:off x="195493" y="26346"/>
                <a:ext cx="165101" cy="2127673"/>
                <a:chOff x="0" y="0"/>
                <a:chExt cx="165100" cy="2127672"/>
              </a:xfrm>
            </p:grpSpPr>
            <p:sp>
              <p:nvSpPr>
                <p:cNvPr id="497" name="Rounded Rectangle"/>
                <p:cNvSpPr/>
                <p:nvPr/>
              </p:nvSpPr>
              <p:spPr>
                <a:xfrm>
                  <a:off x="6810" y="0"/>
                  <a:ext cx="146036" cy="432650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498" name="Table"/>
                <p:cNvGraphicFramePr/>
                <p:nvPr/>
              </p:nvGraphicFramePr>
              <p:xfrm>
                <a:off x="0" y="19472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502" name="Group"/>
              <p:cNvGrpSpPr/>
              <p:nvPr/>
            </p:nvGrpSpPr>
            <p:grpSpPr>
              <a:xfrm>
                <a:off x="27866" y="26346"/>
                <a:ext cx="165101" cy="2127674"/>
                <a:chOff x="0" y="0"/>
                <a:chExt cx="165100" cy="2127673"/>
              </a:xfrm>
            </p:grpSpPr>
            <p:sp>
              <p:nvSpPr>
                <p:cNvPr id="500" name="Rounded Rectangle"/>
                <p:cNvSpPr/>
                <p:nvPr/>
              </p:nvSpPr>
              <p:spPr>
                <a:xfrm>
                  <a:off x="6810" y="0"/>
                  <a:ext cx="146036" cy="432649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501" name="Table"/>
                <p:cNvGraphicFramePr/>
                <p:nvPr/>
              </p:nvGraphicFramePr>
              <p:xfrm>
                <a:off x="0" y="19473"/>
                <a:ext cx="165100" cy="21082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506" name="Group"/>
            <p:cNvGrpSpPr/>
            <p:nvPr/>
          </p:nvGrpSpPr>
          <p:grpSpPr>
            <a:xfrm>
              <a:off x="782563" y="-1"/>
              <a:ext cx="184135" cy="2127675"/>
              <a:chOff x="0" y="0"/>
              <a:chExt cx="184134" cy="2127673"/>
            </a:xfrm>
          </p:grpSpPr>
          <p:sp>
            <p:nvSpPr>
              <p:cNvPr id="504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05" name="Table"/>
              <p:cNvGraphicFramePr/>
              <p:nvPr/>
            </p:nvGraphicFramePr>
            <p:xfrm>
              <a:off x="5888" y="19473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9D7FF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16" name="Group"/>
          <p:cNvGrpSpPr/>
          <p:nvPr/>
        </p:nvGrpSpPr>
        <p:grpSpPr>
          <a:xfrm>
            <a:off x="10569568" y="7970282"/>
            <a:ext cx="645821" cy="2133602"/>
            <a:chOff x="0" y="0"/>
            <a:chExt cx="645820" cy="2133601"/>
          </a:xfrm>
        </p:grpSpPr>
        <p:grpSp>
          <p:nvGrpSpPr>
            <p:cNvPr id="512" name="Group"/>
            <p:cNvGrpSpPr/>
            <p:nvPr/>
          </p:nvGrpSpPr>
          <p:grpSpPr>
            <a:xfrm>
              <a:off x="0" y="0"/>
              <a:ext cx="415205" cy="2108200"/>
              <a:chOff x="0" y="0"/>
              <a:chExt cx="415204" cy="2108200"/>
            </a:xfrm>
          </p:grpSpPr>
          <p:sp>
            <p:nvSpPr>
              <p:cNvPr id="508" name="Line"/>
              <p:cNvSpPr/>
              <p:nvPr/>
            </p:nvSpPr>
            <p:spPr>
              <a:xfrm>
                <a:off x="252739" y="187066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511" name="Group"/>
              <p:cNvGrpSpPr/>
              <p:nvPr/>
            </p:nvGrpSpPr>
            <p:grpSpPr>
              <a:xfrm>
                <a:off x="0" y="0"/>
                <a:ext cx="203648" cy="2108200"/>
                <a:chOff x="0" y="0"/>
                <a:chExt cx="203647" cy="2108200"/>
              </a:xfrm>
            </p:grpSpPr>
            <p:sp>
              <p:nvSpPr>
                <p:cNvPr id="509" name="Rounded Rectangle"/>
                <p:cNvSpPr/>
                <p:nvPr/>
              </p:nvSpPr>
              <p:spPr>
                <a:xfrm>
                  <a:off x="19511" y="5927"/>
                  <a:ext cx="184137" cy="470751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510" name="Table"/>
                <p:cNvGraphicFramePr/>
                <p:nvPr/>
              </p:nvGraphicFramePr>
              <p:xfrm>
                <a:off x="0" y="0"/>
                <a:ext cx="177800" cy="21082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8A74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515" name="Group"/>
            <p:cNvGrpSpPr/>
            <p:nvPr/>
          </p:nvGrpSpPr>
          <p:grpSpPr>
            <a:xfrm>
              <a:off x="461685" y="5927"/>
              <a:ext cx="184136" cy="2127675"/>
              <a:chOff x="0" y="0"/>
              <a:chExt cx="184134" cy="2127673"/>
            </a:xfrm>
          </p:grpSpPr>
          <p:sp>
            <p:nvSpPr>
              <p:cNvPr id="513" name="Rounded Rectangle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14" name="Table"/>
              <p:cNvGraphicFramePr/>
              <p:nvPr/>
            </p:nvGraphicFramePr>
            <p:xfrm>
              <a:off x="5888" y="19473"/>
              <a:ext cx="177801" cy="21082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9D7FF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aphicFrame>
        <p:nvGraphicFramePr>
          <p:cNvPr id="517" name="Table"/>
          <p:cNvGraphicFramePr/>
          <p:nvPr/>
        </p:nvGraphicFramePr>
        <p:xfrm>
          <a:off x="927799" y="274975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8" name="Table"/>
          <p:cNvGraphicFramePr/>
          <p:nvPr/>
        </p:nvGraphicFramePr>
        <p:xfrm>
          <a:off x="2278353" y="274975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Table"/>
          <p:cNvGraphicFramePr/>
          <p:nvPr/>
        </p:nvGraphicFramePr>
        <p:xfrm>
          <a:off x="175907" y="3535900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0" name="Table"/>
          <p:cNvGraphicFramePr/>
          <p:nvPr/>
        </p:nvGraphicFramePr>
        <p:xfrm>
          <a:off x="182257" y="4202650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1" name="Table"/>
          <p:cNvGraphicFramePr/>
          <p:nvPr/>
        </p:nvGraphicFramePr>
        <p:xfrm>
          <a:off x="175907" y="4873625"/>
          <a:ext cx="152401" cy="457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" name="Table"/>
          <p:cNvGraphicFramePr/>
          <p:nvPr/>
        </p:nvGraphicFramePr>
        <p:xfrm>
          <a:off x="182257" y="5540375"/>
          <a:ext cx="152401" cy="457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3" name="Table"/>
          <p:cNvGraphicFramePr/>
          <p:nvPr/>
        </p:nvGraphicFramePr>
        <p:xfrm>
          <a:off x="179082" y="6209708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4" name="Table"/>
          <p:cNvGraphicFramePr/>
          <p:nvPr/>
        </p:nvGraphicFramePr>
        <p:xfrm>
          <a:off x="185432" y="6876458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5" name="Table"/>
          <p:cNvGraphicFramePr/>
          <p:nvPr/>
        </p:nvGraphicFramePr>
        <p:xfrm>
          <a:off x="179082" y="7546685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6" name="Table"/>
          <p:cNvGraphicFramePr/>
          <p:nvPr/>
        </p:nvGraphicFramePr>
        <p:xfrm>
          <a:off x="1125120" y="7747617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3D5F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3A9D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F7A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7" name="Table"/>
          <p:cNvGraphicFramePr/>
          <p:nvPr/>
        </p:nvGraphicFramePr>
        <p:xfrm>
          <a:off x="4708722" y="8173067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3D5F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3A9D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F7A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8" name="Table"/>
          <p:cNvGraphicFramePr/>
          <p:nvPr/>
        </p:nvGraphicFramePr>
        <p:xfrm>
          <a:off x="8197963" y="8179417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3D5F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3A9D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F7A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9" name="Table"/>
          <p:cNvGraphicFramePr/>
          <p:nvPr/>
        </p:nvGraphicFramePr>
        <p:xfrm>
          <a:off x="11378790" y="8052417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3D5F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3A9D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F7A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0" name="Table"/>
          <p:cNvGraphicFramePr/>
          <p:nvPr/>
        </p:nvGraphicFramePr>
        <p:xfrm>
          <a:off x="10346165" y="410227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1" name="Table"/>
          <p:cNvGraphicFramePr/>
          <p:nvPr/>
        </p:nvGraphicFramePr>
        <p:xfrm>
          <a:off x="10352515" y="476902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2" name="Table"/>
          <p:cNvGraphicFramePr/>
          <p:nvPr/>
        </p:nvGraphicFramePr>
        <p:xfrm>
          <a:off x="10346165" y="5440003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3" name="Table"/>
          <p:cNvGraphicFramePr/>
          <p:nvPr/>
        </p:nvGraphicFramePr>
        <p:xfrm>
          <a:off x="10352515" y="6106753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4" name="Table"/>
          <p:cNvGraphicFramePr/>
          <p:nvPr/>
        </p:nvGraphicFramePr>
        <p:xfrm>
          <a:off x="10349340" y="677608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5" name="Table"/>
          <p:cNvGraphicFramePr/>
          <p:nvPr/>
        </p:nvGraphicFramePr>
        <p:xfrm>
          <a:off x="10355690" y="744283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6" name="Table"/>
          <p:cNvGraphicFramePr/>
          <p:nvPr/>
        </p:nvGraphicFramePr>
        <p:xfrm>
          <a:off x="10349340" y="8113064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Table"/>
          <p:cNvGraphicFramePr/>
          <p:nvPr/>
        </p:nvGraphicFramePr>
        <p:xfrm>
          <a:off x="3536185" y="391177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Table"/>
          <p:cNvGraphicFramePr/>
          <p:nvPr/>
        </p:nvGraphicFramePr>
        <p:xfrm>
          <a:off x="3542535" y="457852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Table"/>
          <p:cNvGraphicFramePr/>
          <p:nvPr/>
        </p:nvGraphicFramePr>
        <p:xfrm>
          <a:off x="3536185" y="5249503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Table"/>
          <p:cNvGraphicFramePr/>
          <p:nvPr/>
        </p:nvGraphicFramePr>
        <p:xfrm>
          <a:off x="3542535" y="5916253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1" name="Table"/>
          <p:cNvGraphicFramePr/>
          <p:nvPr/>
        </p:nvGraphicFramePr>
        <p:xfrm>
          <a:off x="3539360" y="658558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2" name="Table"/>
          <p:cNvGraphicFramePr/>
          <p:nvPr/>
        </p:nvGraphicFramePr>
        <p:xfrm>
          <a:off x="3545710" y="725233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3" name="Table"/>
          <p:cNvGraphicFramePr/>
          <p:nvPr/>
        </p:nvGraphicFramePr>
        <p:xfrm>
          <a:off x="3539360" y="7922564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4" name="Table"/>
          <p:cNvGraphicFramePr/>
          <p:nvPr/>
        </p:nvGraphicFramePr>
        <p:xfrm>
          <a:off x="3231891" y="3868988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5" name="Table"/>
          <p:cNvGraphicFramePr/>
          <p:nvPr/>
        </p:nvGraphicFramePr>
        <p:xfrm>
          <a:off x="3238241" y="4535738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6" name="Table"/>
          <p:cNvGraphicFramePr/>
          <p:nvPr/>
        </p:nvGraphicFramePr>
        <p:xfrm>
          <a:off x="3231891" y="5206712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7" name="Table"/>
          <p:cNvGraphicFramePr/>
          <p:nvPr/>
        </p:nvGraphicFramePr>
        <p:xfrm>
          <a:off x="3238241" y="5873462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8" name="Table"/>
          <p:cNvGraphicFramePr/>
          <p:nvPr/>
        </p:nvGraphicFramePr>
        <p:xfrm>
          <a:off x="3235066" y="6542795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9" name="Table"/>
          <p:cNvGraphicFramePr/>
          <p:nvPr/>
        </p:nvGraphicFramePr>
        <p:xfrm>
          <a:off x="3241416" y="720954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0" name="Table"/>
          <p:cNvGraphicFramePr/>
          <p:nvPr/>
        </p:nvGraphicFramePr>
        <p:xfrm>
          <a:off x="3235066" y="7879773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1" name="Table"/>
          <p:cNvGraphicFramePr/>
          <p:nvPr/>
        </p:nvGraphicFramePr>
        <p:xfrm>
          <a:off x="6950920" y="4168341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2" name="Table"/>
          <p:cNvGraphicFramePr/>
          <p:nvPr/>
        </p:nvGraphicFramePr>
        <p:xfrm>
          <a:off x="6957270" y="4835091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3" name="Table"/>
          <p:cNvGraphicFramePr/>
          <p:nvPr/>
        </p:nvGraphicFramePr>
        <p:xfrm>
          <a:off x="6950920" y="5506065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4" name="Table"/>
          <p:cNvGraphicFramePr/>
          <p:nvPr/>
        </p:nvGraphicFramePr>
        <p:xfrm>
          <a:off x="6957270" y="6172815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5" name="Table"/>
          <p:cNvGraphicFramePr/>
          <p:nvPr/>
        </p:nvGraphicFramePr>
        <p:xfrm>
          <a:off x="6954095" y="6842148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6" name="Table"/>
          <p:cNvGraphicFramePr/>
          <p:nvPr/>
        </p:nvGraphicFramePr>
        <p:xfrm>
          <a:off x="6960445" y="750889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7" name="Table"/>
          <p:cNvGraphicFramePr/>
          <p:nvPr/>
        </p:nvGraphicFramePr>
        <p:xfrm>
          <a:off x="6954095" y="817912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Table"/>
          <p:cNvGraphicFramePr/>
          <p:nvPr/>
        </p:nvGraphicFramePr>
        <p:xfrm>
          <a:off x="6731027" y="4056822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Table"/>
          <p:cNvGraphicFramePr/>
          <p:nvPr/>
        </p:nvGraphicFramePr>
        <p:xfrm>
          <a:off x="6737377" y="4723572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Table"/>
          <p:cNvGraphicFramePr/>
          <p:nvPr/>
        </p:nvGraphicFramePr>
        <p:xfrm>
          <a:off x="6731027" y="539454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Table"/>
          <p:cNvGraphicFramePr/>
          <p:nvPr/>
        </p:nvGraphicFramePr>
        <p:xfrm>
          <a:off x="6737377" y="606129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2" name="Table"/>
          <p:cNvGraphicFramePr/>
          <p:nvPr/>
        </p:nvGraphicFramePr>
        <p:xfrm>
          <a:off x="6734202" y="673062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" name="Table"/>
          <p:cNvGraphicFramePr/>
          <p:nvPr/>
        </p:nvGraphicFramePr>
        <p:xfrm>
          <a:off x="6740552" y="7397380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4" name="Table"/>
          <p:cNvGraphicFramePr/>
          <p:nvPr/>
        </p:nvGraphicFramePr>
        <p:xfrm>
          <a:off x="6734202" y="8067607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5" name="Table"/>
          <p:cNvGraphicFramePr/>
          <p:nvPr/>
        </p:nvGraphicFramePr>
        <p:xfrm>
          <a:off x="6532187" y="3888361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6" name="Table"/>
          <p:cNvGraphicFramePr/>
          <p:nvPr/>
        </p:nvGraphicFramePr>
        <p:xfrm>
          <a:off x="6538537" y="4555111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7" name="Table"/>
          <p:cNvGraphicFramePr/>
          <p:nvPr/>
        </p:nvGraphicFramePr>
        <p:xfrm>
          <a:off x="6532187" y="522608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8" name="Table"/>
          <p:cNvGraphicFramePr/>
          <p:nvPr/>
        </p:nvGraphicFramePr>
        <p:xfrm>
          <a:off x="6538537" y="589283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9" name="Table"/>
          <p:cNvGraphicFramePr/>
          <p:nvPr/>
        </p:nvGraphicFramePr>
        <p:xfrm>
          <a:off x="6535362" y="656216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Table"/>
          <p:cNvGraphicFramePr/>
          <p:nvPr/>
        </p:nvGraphicFramePr>
        <p:xfrm>
          <a:off x="6541712" y="722891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Table"/>
          <p:cNvGraphicFramePr/>
          <p:nvPr/>
        </p:nvGraphicFramePr>
        <p:xfrm>
          <a:off x="6535362" y="7899146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Table"/>
          <p:cNvGraphicFramePr/>
          <p:nvPr/>
        </p:nvGraphicFramePr>
        <p:xfrm>
          <a:off x="3920500" y="2779850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Table"/>
          <p:cNvGraphicFramePr/>
          <p:nvPr/>
        </p:nvGraphicFramePr>
        <p:xfrm>
          <a:off x="3616207" y="273705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4" name="Table"/>
          <p:cNvGraphicFramePr/>
          <p:nvPr/>
        </p:nvGraphicFramePr>
        <p:xfrm>
          <a:off x="7335347" y="2677851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5" name="Table"/>
          <p:cNvGraphicFramePr/>
          <p:nvPr/>
        </p:nvGraphicFramePr>
        <p:xfrm>
          <a:off x="7031053" y="2635060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6" name="Table"/>
          <p:cNvGraphicFramePr/>
          <p:nvPr/>
        </p:nvGraphicFramePr>
        <p:xfrm>
          <a:off x="7161149" y="2706047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7" name="Table"/>
          <p:cNvGraphicFramePr/>
          <p:nvPr/>
        </p:nvGraphicFramePr>
        <p:xfrm>
          <a:off x="10466093" y="2677851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Table"/>
          <p:cNvGraphicFramePr/>
          <p:nvPr/>
        </p:nvGraphicFramePr>
        <p:xfrm>
          <a:off x="12025633" y="2641410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Table"/>
          <p:cNvGraphicFramePr/>
          <p:nvPr/>
        </p:nvGraphicFramePr>
        <p:xfrm>
          <a:off x="9042770" y="2361901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Table"/>
          <p:cNvGraphicFramePr/>
          <p:nvPr/>
        </p:nvGraphicFramePr>
        <p:xfrm>
          <a:off x="8738477" y="2319110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1" name="Table"/>
          <p:cNvGraphicFramePr/>
          <p:nvPr/>
        </p:nvGraphicFramePr>
        <p:xfrm>
          <a:off x="8868573" y="2390098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2" name="Table"/>
          <p:cNvGraphicFramePr/>
          <p:nvPr/>
        </p:nvGraphicFramePr>
        <p:xfrm>
          <a:off x="5537815" y="2642357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" name="Table"/>
          <p:cNvGraphicFramePr/>
          <p:nvPr/>
        </p:nvGraphicFramePr>
        <p:xfrm>
          <a:off x="5363617" y="2670554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0D18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2A650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D764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" name="Table"/>
          <p:cNvGraphicFramePr/>
          <p:nvPr/>
        </p:nvGraphicFramePr>
        <p:xfrm>
          <a:off x="2987546" y="2760128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3D5F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3A9D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F7A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" name="Table"/>
          <p:cNvGraphicFramePr/>
          <p:nvPr/>
        </p:nvGraphicFramePr>
        <p:xfrm>
          <a:off x="6566705" y="2685309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3D5F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3A9D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F7A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6" name="Table"/>
          <p:cNvGraphicFramePr/>
          <p:nvPr/>
        </p:nvGraphicFramePr>
        <p:xfrm>
          <a:off x="10127085" y="2636007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3D5F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3A9D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F7A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7" name="Table"/>
          <p:cNvGraphicFramePr/>
          <p:nvPr/>
        </p:nvGraphicFramePr>
        <p:xfrm>
          <a:off x="12943983" y="2368251"/>
          <a:ext cx="152401" cy="457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B3D5F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83A9D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F7AA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roup"/>
          <p:cNvGrpSpPr/>
          <p:nvPr/>
        </p:nvGrpSpPr>
        <p:grpSpPr>
          <a:xfrm>
            <a:off x="8383486" y="-1013162"/>
            <a:ext cx="6157897" cy="3553964"/>
            <a:chOff x="0" y="51032"/>
            <a:chExt cx="6157895" cy="3553962"/>
          </a:xfrm>
        </p:grpSpPr>
        <p:grpSp>
          <p:nvGrpSpPr>
            <p:cNvPr id="604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589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0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1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2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3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4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5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6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7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8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9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0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1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2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3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05" name="Rectangle"/>
            <p:cNvSpPr/>
            <p:nvPr/>
          </p:nvSpPr>
          <p:spPr>
            <a:xfrm>
              <a:off x="0" y="10380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607" name="purrr.png" descr="purr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1682" y="213637"/>
            <a:ext cx="1358902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RStudio® is a trademark of RStudio, PBC  •  CC BY SA  RStudio  •  info@rstudio.com  •  844-448-1212  •  rstudio.com  •  Learn more at purrr.tidyverse.org  •  purrr  0.3.4  •  Updated:  2021-07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purrr.tidyverse.org</a:t>
            </a:r>
            <a:r>
              <a:t>  •  purrr  0.3.4  •  Updated:  2021-07</a:t>
            </a:r>
          </a:p>
        </p:txBody>
      </p:sp>
      <p:sp>
        <p:nvSpPr>
          <p:cNvPr id="609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1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9" name="Group"/>
          <p:cNvGrpSpPr/>
          <p:nvPr/>
        </p:nvGrpSpPr>
        <p:grpSpPr>
          <a:xfrm>
            <a:off x="443199" y="3237231"/>
            <a:ext cx="762542" cy="1130183"/>
            <a:chOff x="0" y="0"/>
            <a:chExt cx="762540" cy="1130182"/>
          </a:xfrm>
        </p:grpSpPr>
        <p:sp>
          <p:nvSpPr>
            <p:cNvPr id="611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2" name="Rounded Rectangle"/>
            <p:cNvSpPr/>
            <p:nvPr/>
          </p:nvSpPr>
          <p:spPr>
            <a:xfrm>
              <a:off x="482600" y="0"/>
              <a:ext cx="279941" cy="296702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15" name="Group"/>
            <p:cNvGrpSpPr/>
            <p:nvPr/>
          </p:nvGrpSpPr>
          <p:grpSpPr>
            <a:xfrm>
              <a:off x="482869" y="7893"/>
              <a:ext cx="260352" cy="736601"/>
              <a:chOff x="0" y="0"/>
              <a:chExt cx="260350" cy="736600"/>
            </a:xfrm>
          </p:grpSpPr>
          <p:graphicFrame>
            <p:nvGraphicFramePr>
              <p:cNvPr id="613" name="Table"/>
              <p:cNvGraphicFramePr/>
              <p:nvPr/>
            </p:nvGraphicFramePr>
            <p:xfrm>
              <a:off x="952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14" name="a"/>
              <p:cNvSpPr/>
              <p:nvPr/>
            </p:nvSpPr>
            <p:spPr>
              <a:xfrm>
                <a:off x="0" y="82550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618" name="Group"/>
            <p:cNvGrpSpPr/>
            <p:nvPr/>
          </p:nvGrpSpPr>
          <p:grpSpPr>
            <a:xfrm>
              <a:off x="482869" y="135650"/>
              <a:ext cx="260352" cy="736601"/>
              <a:chOff x="0" y="0"/>
              <a:chExt cx="260350" cy="736600"/>
            </a:xfrm>
          </p:grpSpPr>
          <p:graphicFrame>
            <p:nvGraphicFramePr>
              <p:cNvPr id="616" name="Table"/>
              <p:cNvGraphicFramePr/>
              <p:nvPr/>
            </p:nvGraphicFramePr>
            <p:xfrm>
              <a:off x="952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17" name="b"/>
              <p:cNvSpPr/>
              <p:nvPr/>
            </p:nvSpPr>
            <p:spPr>
              <a:xfrm>
                <a:off x="0" y="82550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628" name="Group"/>
            <p:cNvGrpSpPr/>
            <p:nvPr/>
          </p:nvGrpSpPr>
          <p:grpSpPr>
            <a:xfrm>
              <a:off x="0" y="0"/>
              <a:ext cx="279940" cy="1130183"/>
              <a:chOff x="0" y="0"/>
              <a:chExt cx="279939" cy="1130182"/>
            </a:xfrm>
          </p:grpSpPr>
          <p:sp>
            <p:nvSpPr>
              <p:cNvPr id="619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20" name="Table"/>
              <p:cNvGraphicFramePr/>
              <p:nvPr/>
            </p:nvGraphicFramePr>
            <p:xfrm>
              <a:off x="95519" y="7893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21" name="a"/>
              <p:cNvSpPr/>
              <p:nvPr/>
            </p:nvSpPr>
            <p:spPr>
              <a:xfrm>
                <a:off x="269" y="90443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622" name="Table"/>
              <p:cNvGraphicFramePr/>
              <p:nvPr/>
            </p:nvGraphicFramePr>
            <p:xfrm>
              <a:off x="95519" y="135650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23" name="b"/>
              <p:cNvSpPr/>
              <p:nvPr/>
            </p:nvSpPr>
            <p:spPr>
              <a:xfrm>
                <a:off x="269" y="218200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624" name="Table"/>
              <p:cNvGraphicFramePr/>
              <p:nvPr/>
            </p:nvGraphicFramePr>
            <p:xfrm>
              <a:off x="95519" y="263406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25" name="c"/>
              <p:cNvSpPr/>
              <p:nvPr/>
            </p:nvSpPr>
            <p:spPr>
              <a:xfrm>
                <a:off x="269" y="345957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626" name="Table"/>
              <p:cNvGraphicFramePr/>
              <p:nvPr/>
            </p:nvGraphicFramePr>
            <p:xfrm>
              <a:off x="95519" y="393582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27" name="d"/>
              <p:cNvSpPr/>
              <p:nvPr/>
            </p:nvSpPr>
            <p:spPr>
              <a:xfrm>
                <a:off x="269" y="476132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630" name="keep(.x, .p, …)  Select elements that pass a logical test.  Conversely, discard().  keep(x, is.na)…"/>
          <p:cNvSpPr txBox="1"/>
          <p:nvPr/>
        </p:nvSpPr>
        <p:spPr>
          <a:xfrm>
            <a:off x="1367183" y="1472223"/>
            <a:ext cx="2042330" cy="841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keep(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Select elements that pass a logical test.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Conversely, </a:t>
            </a:r>
            <a:r>
              <a:t>discard()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keep(x, is.na) 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compact(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.p = identity</a:t>
            </a:r>
            <a:r>
              <a:t>)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Drop empty elements.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head_while(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head elements until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one does not pass.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t>tail_while()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head_while(x, is.character)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detect(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..., dir = c("forward", "backward"),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.right = NULL, .default = NULL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Find first element to pass.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detect(x,  is.character)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detect_index(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..., dir = c("forward", "backward"),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.right = NULL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Find index of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first element to pass.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detect_index(x, is.character)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every(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Do all elements pass a test?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every(x, is.character)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some(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Do some elements pass a test?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some(x,  is.character)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none(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t>)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Do no elements pass a test?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none(x, is.character)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has_element(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Does a list contain an element?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vec_depth(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x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depth (number of levels of indexes).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vec_depth(x)</a:t>
            </a:r>
          </a:p>
        </p:txBody>
      </p:sp>
      <p:grpSp>
        <p:nvGrpSpPr>
          <p:cNvPr id="648" name="Group"/>
          <p:cNvGrpSpPr/>
          <p:nvPr/>
        </p:nvGrpSpPr>
        <p:grpSpPr>
          <a:xfrm>
            <a:off x="443199" y="2503904"/>
            <a:ext cx="762543" cy="889758"/>
            <a:chOff x="0" y="0"/>
            <a:chExt cx="762541" cy="889757"/>
          </a:xfrm>
        </p:grpSpPr>
        <p:grpSp>
          <p:nvGrpSpPr>
            <p:cNvPr id="641" name="Group"/>
            <p:cNvGrpSpPr/>
            <p:nvPr/>
          </p:nvGrpSpPr>
          <p:grpSpPr>
            <a:xfrm>
              <a:off x="0" y="17506"/>
              <a:ext cx="279941" cy="872252"/>
              <a:chOff x="0" y="0"/>
              <a:chExt cx="279940" cy="872250"/>
            </a:xfrm>
          </p:grpSpPr>
          <p:sp>
            <p:nvSpPr>
              <p:cNvPr id="631" name="Rounded Rectangle"/>
              <p:cNvSpPr/>
              <p:nvPr/>
            </p:nvSpPr>
            <p:spPr>
              <a:xfrm>
                <a:off x="0" y="0"/>
                <a:ext cx="279941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634" name="Group"/>
              <p:cNvGrpSpPr/>
              <p:nvPr/>
            </p:nvGrpSpPr>
            <p:grpSpPr>
              <a:xfrm>
                <a:off x="268" y="96793"/>
                <a:ext cx="241303" cy="1"/>
                <a:chOff x="0" y="69850"/>
                <a:chExt cx="241301" cy="0"/>
              </a:xfrm>
            </p:grpSpPr>
            <p:sp>
              <p:nvSpPr>
                <p:cNvPr id="632" name="NULL"/>
                <p:cNvSpPr/>
                <p:nvPr/>
              </p:nvSpPr>
              <p:spPr>
                <a:xfrm>
                  <a:off x="11430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633" name="a"/>
                <p:cNvSpPr/>
                <p:nvPr/>
              </p:nvSpPr>
              <p:spPr>
                <a:xfrm>
                  <a:off x="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637" name="Group"/>
              <p:cNvGrpSpPr/>
              <p:nvPr/>
            </p:nvGrpSpPr>
            <p:grpSpPr>
              <a:xfrm>
                <a:off x="268" y="135650"/>
                <a:ext cx="260352" cy="736601"/>
                <a:chOff x="0" y="0"/>
                <a:chExt cx="260350" cy="736600"/>
              </a:xfrm>
            </p:grpSpPr>
            <p:graphicFrame>
              <p:nvGraphicFramePr>
                <p:cNvPr id="635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36" name="b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640" name="Group"/>
              <p:cNvGrpSpPr/>
              <p:nvPr/>
            </p:nvGrpSpPr>
            <p:grpSpPr>
              <a:xfrm>
                <a:off x="268" y="352306"/>
                <a:ext cx="241303" cy="1"/>
                <a:chOff x="0" y="69850"/>
                <a:chExt cx="241301" cy="0"/>
              </a:xfrm>
            </p:grpSpPr>
            <p:sp>
              <p:nvSpPr>
                <p:cNvPr id="638" name="NULL"/>
                <p:cNvSpPr/>
                <p:nvPr/>
              </p:nvSpPr>
              <p:spPr>
                <a:xfrm>
                  <a:off x="11430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639" name="c"/>
                <p:cNvSpPr/>
                <p:nvPr/>
              </p:nvSpPr>
              <p:spPr>
                <a:xfrm>
                  <a:off x="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642" name="Line"/>
            <p:cNvSpPr/>
            <p:nvPr/>
          </p:nvSpPr>
          <p:spPr>
            <a:xfrm>
              <a:off x="324167" y="10870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647" name="Group"/>
            <p:cNvGrpSpPr/>
            <p:nvPr/>
          </p:nvGrpSpPr>
          <p:grpSpPr>
            <a:xfrm>
              <a:off x="482601" y="0"/>
              <a:ext cx="279941" cy="736600"/>
              <a:chOff x="0" y="0"/>
              <a:chExt cx="279940" cy="736600"/>
            </a:xfrm>
          </p:grpSpPr>
          <p:sp>
            <p:nvSpPr>
              <p:cNvPr id="643" name="Rounded Rectangle"/>
              <p:cNvSpPr/>
              <p:nvPr/>
            </p:nvSpPr>
            <p:spPr>
              <a:xfrm>
                <a:off x="0" y="17506"/>
                <a:ext cx="279941" cy="182404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646" name="Group"/>
              <p:cNvGrpSpPr/>
              <p:nvPr/>
            </p:nvGrpSpPr>
            <p:grpSpPr>
              <a:xfrm>
                <a:off x="268" y="0"/>
                <a:ext cx="234952" cy="736600"/>
                <a:chOff x="0" y="0"/>
                <a:chExt cx="234950" cy="736600"/>
              </a:xfrm>
            </p:grpSpPr>
            <p:graphicFrame>
              <p:nvGraphicFramePr>
                <p:cNvPr id="644" name="Table"/>
                <p:cNvGraphicFramePr/>
                <p:nvPr/>
              </p:nvGraphicFramePr>
              <p:xfrm>
                <a:off x="698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45" name="b"/>
                <p:cNvSpPr/>
                <p:nvPr/>
              </p:nvSpPr>
              <p:spPr>
                <a:xfrm>
                  <a:off x="0" y="108586"/>
                  <a:ext cx="127002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666" name="Group"/>
          <p:cNvGrpSpPr/>
          <p:nvPr/>
        </p:nvGrpSpPr>
        <p:grpSpPr>
          <a:xfrm>
            <a:off x="443199" y="1495438"/>
            <a:ext cx="762543" cy="1011711"/>
            <a:chOff x="0" y="0"/>
            <a:chExt cx="762541" cy="1011710"/>
          </a:xfrm>
        </p:grpSpPr>
        <p:grpSp>
          <p:nvGrpSpPr>
            <p:cNvPr id="659" name="Group"/>
            <p:cNvGrpSpPr/>
            <p:nvPr/>
          </p:nvGrpSpPr>
          <p:grpSpPr>
            <a:xfrm>
              <a:off x="0" y="11703"/>
              <a:ext cx="279941" cy="1000008"/>
              <a:chOff x="0" y="0"/>
              <a:chExt cx="279940" cy="1000006"/>
            </a:xfrm>
          </p:grpSpPr>
          <p:sp>
            <p:nvSpPr>
              <p:cNvPr id="649" name="Rounded Rectangle"/>
              <p:cNvSpPr/>
              <p:nvPr/>
            </p:nvSpPr>
            <p:spPr>
              <a:xfrm>
                <a:off x="0" y="0"/>
                <a:ext cx="279941" cy="436402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652" name="Group"/>
              <p:cNvGrpSpPr/>
              <p:nvPr/>
            </p:nvGrpSpPr>
            <p:grpSpPr>
              <a:xfrm>
                <a:off x="268" y="7893"/>
                <a:ext cx="260352" cy="736601"/>
                <a:chOff x="0" y="0"/>
                <a:chExt cx="260350" cy="736600"/>
              </a:xfrm>
            </p:grpSpPr>
            <p:graphicFrame>
              <p:nvGraphicFramePr>
                <p:cNvPr id="650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51" name="a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655" name="Group"/>
              <p:cNvGrpSpPr/>
              <p:nvPr/>
            </p:nvGrpSpPr>
            <p:grpSpPr>
              <a:xfrm>
                <a:off x="268" y="135650"/>
                <a:ext cx="260352" cy="736601"/>
                <a:chOff x="0" y="0"/>
                <a:chExt cx="260350" cy="736600"/>
              </a:xfrm>
            </p:grpSpPr>
            <p:graphicFrame>
              <p:nvGraphicFramePr>
                <p:cNvPr id="653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54" name="b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658" name="Group"/>
              <p:cNvGrpSpPr/>
              <p:nvPr/>
            </p:nvGrpSpPr>
            <p:grpSpPr>
              <a:xfrm>
                <a:off x="268" y="263406"/>
                <a:ext cx="260352" cy="736601"/>
                <a:chOff x="0" y="0"/>
                <a:chExt cx="260350" cy="736600"/>
              </a:xfrm>
            </p:grpSpPr>
            <p:graphicFrame>
              <p:nvGraphicFramePr>
                <p:cNvPr id="656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57" name="c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660" name="Line"/>
            <p:cNvSpPr/>
            <p:nvPr/>
          </p:nvSpPr>
          <p:spPr>
            <a:xfrm>
              <a:off x="324167" y="102904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665" name="Group"/>
            <p:cNvGrpSpPr/>
            <p:nvPr/>
          </p:nvGrpSpPr>
          <p:grpSpPr>
            <a:xfrm>
              <a:off x="482601" y="0"/>
              <a:ext cx="279941" cy="736600"/>
              <a:chOff x="0" y="0"/>
              <a:chExt cx="279940" cy="736600"/>
            </a:xfrm>
          </p:grpSpPr>
          <p:sp>
            <p:nvSpPr>
              <p:cNvPr id="661" name="Rounded Rectangle"/>
              <p:cNvSpPr/>
              <p:nvPr/>
            </p:nvSpPr>
            <p:spPr>
              <a:xfrm>
                <a:off x="0" y="17506"/>
                <a:ext cx="279941" cy="182404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664" name="Group"/>
              <p:cNvGrpSpPr/>
              <p:nvPr/>
            </p:nvGrpSpPr>
            <p:grpSpPr>
              <a:xfrm>
                <a:off x="268" y="0"/>
                <a:ext cx="234952" cy="736600"/>
                <a:chOff x="0" y="0"/>
                <a:chExt cx="234950" cy="736600"/>
              </a:xfrm>
            </p:grpSpPr>
            <p:graphicFrame>
              <p:nvGraphicFramePr>
                <p:cNvPr id="662" name="Table"/>
                <p:cNvGraphicFramePr/>
                <p:nvPr/>
              </p:nvGraphicFramePr>
              <p:xfrm>
                <a:off x="698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63" name="b"/>
                <p:cNvSpPr/>
                <p:nvPr/>
              </p:nvSpPr>
              <p:spPr>
                <a:xfrm>
                  <a:off x="0" y="108586"/>
                  <a:ext cx="127002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684" name="Group"/>
          <p:cNvGrpSpPr/>
          <p:nvPr/>
        </p:nvGrpSpPr>
        <p:grpSpPr>
          <a:xfrm>
            <a:off x="443199" y="4240343"/>
            <a:ext cx="762543" cy="1017515"/>
            <a:chOff x="0" y="0"/>
            <a:chExt cx="762541" cy="1017513"/>
          </a:xfrm>
        </p:grpSpPr>
        <p:grpSp>
          <p:nvGrpSpPr>
            <p:cNvPr id="677" name="Group"/>
            <p:cNvGrpSpPr/>
            <p:nvPr/>
          </p:nvGrpSpPr>
          <p:grpSpPr>
            <a:xfrm>
              <a:off x="0" y="17506"/>
              <a:ext cx="279941" cy="1000008"/>
              <a:chOff x="0" y="0"/>
              <a:chExt cx="279940" cy="1000007"/>
            </a:xfrm>
          </p:grpSpPr>
          <p:sp>
            <p:nvSpPr>
              <p:cNvPr id="667" name="Rounded Rectangle"/>
              <p:cNvSpPr/>
              <p:nvPr/>
            </p:nvSpPr>
            <p:spPr>
              <a:xfrm>
                <a:off x="0" y="0"/>
                <a:ext cx="279941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670" name="Group"/>
              <p:cNvGrpSpPr/>
              <p:nvPr/>
            </p:nvGrpSpPr>
            <p:grpSpPr>
              <a:xfrm>
                <a:off x="268" y="7893"/>
                <a:ext cx="260352" cy="736601"/>
                <a:chOff x="0" y="0"/>
                <a:chExt cx="260350" cy="736600"/>
              </a:xfrm>
            </p:grpSpPr>
            <p:graphicFrame>
              <p:nvGraphicFramePr>
                <p:cNvPr id="668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69" name="a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673" name="Group"/>
              <p:cNvGrpSpPr/>
              <p:nvPr/>
            </p:nvGrpSpPr>
            <p:grpSpPr>
              <a:xfrm>
                <a:off x="268" y="135650"/>
                <a:ext cx="260352" cy="736601"/>
                <a:chOff x="0" y="0"/>
                <a:chExt cx="260350" cy="736600"/>
              </a:xfrm>
            </p:grpSpPr>
            <p:graphicFrame>
              <p:nvGraphicFramePr>
                <p:cNvPr id="671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84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72" name="b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676" name="Group"/>
              <p:cNvGrpSpPr/>
              <p:nvPr/>
            </p:nvGrpSpPr>
            <p:grpSpPr>
              <a:xfrm>
                <a:off x="268" y="263407"/>
                <a:ext cx="260352" cy="736601"/>
                <a:chOff x="0" y="0"/>
                <a:chExt cx="260350" cy="736600"/>
              </a:xfrm>
            </p:grpSpPr>
            <p:graphicFrame>
              <p:nvGraphicFramePr>
                <p:cNvPr id="674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75" name="c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678" name="Line"/>
            <p:cNvSpPr/>
            <p:nvPr/>
          </p:nvSpPr>
          <p:spPr>
            <a:xfrm>
              <a:off x="324167" y="10870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683" name="Group"/>
            <p:cNvGrpSpPr/>
            <p:nvPr/>
          </p:nvGrpSpPr>
          <p:grpSpPr>
            <a:xfrm>
              <a:off x="482601" y="0"/>
              <a:ext cx="279941" cy="736600"/>
              <a:chOff x="0" y="0"/>
              <a:chExt cx="279940" cy="736600"/>
            </a:xfrm>
          </p:grpSpPr>
          <p:sp>
            <p:nvSpPr>
              <p:cNvPr id="679" name="Rounded Rectangle"/>
              <p:cNvSpPr/>
              <p:nvPr/>
            </p:nvSpPr>
            <p:spPr>
              <a:xfrm>
                <a:off x="0" y="17506"/>
                <a:ext cx="279941" cy="182404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682" name="Group"/>
              <p:cNvGrpSpPr/>
              <p:nvPr/>
            </p:nvGrpSpPr>
            <p:grpSpPr>
              <a:xfrm>
                <a:off x="268" y="0"/>
                <a:ext cx="234952" cy="736600"/>
                <a:chOff x="0" y="0"/>
                <a:chExt cx="234950" cy="736600"/>
              </a:xfrm>
            </p:grpSpPr>
            <p:graphicFrame>
              <p:nvGraphicFramePr>
                <p:cNvPr id="680" name="Table"/>
                <p:cNvGraphicFramePr/>
                <p:nvPr/>
              </p:nvGraphicFramePr>
              <p:xfrm>
                <a:off x="698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81" name="c"/>
                <p:cNvSpPr/>
                <p:nvPr/>
              </p:nvSpPr>
              <p:spPr>
                <a:xfrm>
                  <a:off x="0" y="108586"/>
                  <a:ext cx="127002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sp>
        <p:nvSpPr>
          <p:cNvPr id="685" name="Filter"/>
          <p:cNvSpPr txBox="1"/>
          <p:nvPr/>
        </p:nvSpPr>
        <p:spPr>
          <a:xfrm>
            <a:off x="315977" y="1036379"/>
            <a:ext cx="69913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Filter</a:t>
            </a:r>
          </a:p>
        </p:txBody>
      </p:sp>
      <p:sp>
        <p:nvSpPr>
          <p:cNvPr id="686" name="Line"/>
          <p:cNvSpPr/>
          <p:nvPr/>
        </p:nvSpPr>
        <p:spPr>
          <a:xfrm>
            <a:off x="324957" y="1020416"/>
            <a:ext cx="3113898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7" name="flatten(.x) Remove a level of indexes from a list.  Also flatten_chr() etc.  flatten(x)…"/>
          <p:cNvSpPr txBox="1"/>
          <p:nvPr/>
        </p:nvSpPr>
        <p:spPr>
          <a:xfrm>
            <a:off x="4924726" y="5512287"/>
            <a:ext cx="1905002" cy="472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flatten(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Remove a level of indexes from a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t>flatten_chr()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etc.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flatten(x)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array_tree(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array, margin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Turn array into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t>array_branch()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cross2(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.filter = NULL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All combinations of .x and .y.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t>cross()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</a:t>
            </a:r>
            <a:r>
              <a:t>cross3()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and </a:t>
            </a:r>
            <a:r>
              <a:t>cross_df()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cross2(1:3, 4:6)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transpose(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.names = NULL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Transposes the index order in a multi-level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transpose(x)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set_names(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x, nm = x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Set the names of a vector/list directly or with a function.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set_names(x, c("p", "q", "r"))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set_names(x, tolower)</a:t>
            </a:r>
          </a:p>
        </p:txBody>
      </p:sp>
      <p:grpSp>
        <p:nvGrpSpPr>
          <p:cNvPr id="718" name="Group"/>
          <p:cNvGrpSpPr/>
          <p:nvPr/>
        </p:nvGrpSpPr>
        <p:grpSpPr>
          <a:xfrm>
            <a:off x="3835555" y="8299780"/>
            <a:ext cx="852520" cy="545229"/>
            <a:chOff x="0" y="0"/>
            <a:chExt cx="852518" cy="545228"/>
          </a:xfrm>
        </p:grpSpPr>
        <p:sp>
          <p:nvSpPr>
            <p:cNvPr id="688" name="Rounded Rectangle"/>
            <p:cNvSpPr/>
            <p:nvPr/>
          </p:nvSpPr>
          <p:spPr>
            <a:xfrm>
              <a:off x="-1" y="4316"/>
              <a:ext cx="356141" cy="540912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9" name="a"/>
            <p:cNvSpPr txBox="1"/>
            <p:nvPr/>
          </p:nvSpPr>
          <p:spPr>
            <a:xfrm>
              <a:off x="12969" y="129418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90" name="b"/>
            <p:cNvSpPr txBox="1"/>
            <p:nvPr/>
          </p:nvSpPr>
          <p:spPr>
            <a:xfrm>
              <a:off x="12969" y="257175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91" name="c"/>
            <p:cNvSpPr txBox="1"/>
            <p:nvPr/>
          </p:nvSpPr>
          <p:spPr>
            <a:xfrm>
              <a:off x="12969" y="37223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694" name="Group"/>
            <p:cNvGrpSpPr/>
            <p:nvPr/>
          </p:nvGrpSpPr>
          <p:grpSpPr>
            <a:xfrm>
              <a:off x="127269" y="288546"/>
              <a:ext cx="168302" cy="76960"/>
              <a:chOff x="0" y="0"/>
              <a:chExt cx="168300" cy="76959"/>
            </a:xfrm>
          </p:grpSpPr>
          <p:sp>
            <p:nvSpPr>
              <p:cNvPr id="692" name="Square"/>
              <p:cNvSpPr/>
              <p:nvPr/>
            </p:nvSpPr>
            <p:spPr>
              <a:xfrm>
                <a:off x="0" y="756"/>
                <a:ext cx="76200" cy="76204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93" name="Square"/>
              <p:cNvSpPr/>
              <p:nvPr/>
            </p:nvSpPr>
            <p:spPr>
              <a:xfrm>
                <a:off x="92099" y="0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95" name="Square"/>
            <p:cNvSpPr/>
            <p:nvPr/>
          </p:nvSpPr>
          <p:spPr>
            <a:xfrm>
              <a:off x="127269" y="417059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6" name="Square"/>
            <p:cNvSpPr/>
            <p:nvPr/>
          </p:nvSpPr>
          <p:spPr>
            <a:xfrm>
              <a:off x="127269" y="161925"/>
              <a:ext cx="76202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7" name="Square"/>
            <p:cNvSpPr/>
            <p:nvPr/>
          </p:nvSpPr>
          <p:spPr>
            <a:xfrm>
              <a:off x="219368" y="161168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8" name="x"/>
            <p:cNvSpPr txBox="1"/>
            <p:nvPr/>
          </p:nvSpPr>
          <p:spPr>
            <a:xfrm>
              <a:off x="93919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699" name="y"/>
            <p:cNvSpPr txBox="1"/>
            <p:nvPr/>
          </p:nvSpPr>
          <p:spPr>
            <a:xfrm>
              <a:off x="186018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700" name="Rounded Rectangle"/>
            <p:cNvSpPr/>
            <p:nvPr/>
          </p:nvSpPr>
          <p:spPr>
            <a:xfrm>
              <a:off x="20649" y="145293"/>
              <a:ext cx="318040" cy="107952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1" name="Rounded Rectangle"/>
            <p:cNvSpPr/>
            <p:nvPr/>
          </p:nvSpPr>
          <p:spPr>
            <a:xfrm>
              <a:off x="17450" y="273050"/>
              <a:ext cx="318040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2" name="Rounded Rectangle"/>
            <p:cNvSpPr/>
            <p:nvPr/>
          </p:nvSpPr>
          <p:spPr>
            <a:xfrm>
              <a:off x="17450" y="400806"/>
              <a:ext cx="318040" cy="107952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379717" y="199268"/>
              <a:ext cx="888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717" name="Group"/>
            <p:cNvGrpSpPr/>
            <p:nvPr/>
          </p:nvGrpSpPr>
          <p:grpSpPr>
            <a:xfrm>
              <a:off x="483677" y="4316"/>
              <a:ext cx="368842" cy="540913"/>
              <a:chOff x="0" y="0"/>
              <a:chExt cx="368841" cy="540911"/>
            </a:xfrm>
          </p:grpSpPr>
          <p:sp>
            <p:nvSpPr>
              <p:cNvPr id="704" name="Square"/>
              <p:cNvSpPr/>
              <p:nvPr/>
            </p:nvSpPr>
            <p:spPr>
              <a:xfrm flipH="1" rot="16200000">
                <a:off x="125435" y="408046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05" name="Rounded Rectangle"/>
              <p:cNvSpPr/>
              <p:nvPr/>
            </p:nvSpPr>
            <p:spPr>
              <a:xfrm>
                <a:off x="-1" y="0"/>
                <a:ext cx="368843" cy="540913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06" name="a"/>
              <p:cNvSpPr txBox="1"/>
              <p:nvPr/>
            </p:nvSpPr>
            <p:spPr>
              <a:xfrm>
                <a:off x="268" y="125101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07" name="b"/>
              <p:cNvSpPr txBox="1"/>
              <p:nvPr/>
            </p:nvSpPr>
            <p:spPr>
              <a:xfrm>
                <a:off x="268" y="252859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08" name="c"/>
              <p:cNvSpPr txBox="1"/>
              <p:nvPr/>
            </p:nvSpPr>
            <p:spPr>
              <a:xfrm>
                <a:off x="268" y="36791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9" name="x"/>
              <p:cNvSpPr txBox="1"/>
              <p:nvPr/>
            </p:nvSpPr>
            <p:spPr>
              <a:xfrm>
                <a:off x="93919" y="838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710" name="y"/>
              <p:cNvSpPr txBox="1"/>
              <p:nvPr/>
            </p:nvSpPr>
            <p:spPr>
              <a:xfrm>
                <a:off x="224119" y="838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711" name="Square"/>
              <p:cNvSpPr/>
              <p:nvPr/>
            </p:nvSpPr>
            <p:spPr>
              <a:xfrm flipH="1" rot="16200000">
                <a:off x="253571" y="16034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12" name="Square"/>
              <p:cNvSpPr/>
              <p:nvPr/>
            </p:nvSpPr>
            <p:spPr>
              <a:xfrm flipH="1" rot="16200000">
                <a:off x="252815" y="27784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13" name="Square"/>
              <p:cNvSpPr/>
              <p:nvPr/>
            </p:nvSpPr>
            <p:spPr>
              <a:xfrm flipH="1" rot="16200000">
                <a:off x="126192" y="16034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14" name="Square"/>
              <p:cNvSpPr/>
              <p:nvPr/>
            </p:nvSpPr>
            <p:spPr>
              <a:xfrm flipH="1" rot="16200000">
                <a:off x="125435" y="27784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15" name="Rounded Rectangle"/>
              <p:cNvSpPr/>
              <p:nvPr/>
            </p:nvSpPr>
            <p:spPr>
              <a:xfrm flipH="1" rot="16200000">
                <a:off x="-78035" y="215921"/>
                <a:ext cx="483144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16" name="Rounded Rectangle"/>
              <p:cNvSpPr/>
              <p:nvPr/>
            </p:nvSpPr>
            <p:spPr>
              <a:xfrm flipH="1" rot="16200000">
                <a:off x="49723" y="215921"/>
                <a:ext cx="483144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740" name="Group"/>
          <p:cNvGrpSpPr/>
          <p:nvPr/>
        </p:nvGrpSpPr>
        <p:grpSpPr>
          <a:xfrm>
            <a:off x="3835555" y="5557539"/>
            <a:ext cx="749085" cy="639250"/>
            <a:chOff x="0" y="0"/>
            <a:chExt cx="749084" cy="639249"/>
          </a:xfrm>
        </p:grpSpPr>
        <p:sp>
          <p:nvSpPr>
            <p:cNvPr id="719" name="Rounded Rectangle"/>
            <p:cNvSpPr/>
            <p:nvPr/>
          </p:nvSpPr>
          <p:spPr>
            <a:xfrm>
              <a:off x="0" y="-1"/>
              <a:ext cx="406941" cy="436404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a"/>
            <p:cNvSpPr txBox="1"/>
            <p:nvPr/>
          </p:nvSpPr>
          <p:spPr>
            <a:xfrm>
              <a:off x="269" y="2059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21" name="b"/>
            <p:cNvSpPr txBox="1"/>
            <p:nvPr/>
          </p:nvSpPr>
          <p:spPr>
            <a:xfrm>
              <a:off x="269" y="14835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22" name="c"/>
            <p:cNvSpPr txBox="1"/>
            <p:nvPr/>
          </p:nvSpPr>
          <p:spPr>
            <a:xfrm>
              <a:off x="269" y="27610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23" name="Line"/>
            <p:cNvSpPr/>
            <p:nvPr/>
          </p:nvSpPr>
          <p:spPr>
            <a:xfrm>
              <a:off x="438468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726" name="Group"/>
            <p:cNvGrpSpPr/>
            <p:nvPr/>
          </p:nvGrpSpPr>
          <p:grpSpPr>
            <a:xfrm>
              <a:off x="114569" y="179722"/>
              <a:ext cx="168302" cy="76959"/>
              <a:chOff x="0" y="0"/>
              <a:chExt cx="168300" cy="76958"/>
            </a:xfrm>
          </p:grpSpPr>
          <p:sp>
            <p:nvSpPr>
              <p:cNvPr id="724" name="Square"/>
              <p:cNvSpPr/>
              <p:nvPr/>
            </p:nvSpPr>
            <p:spPr>
              <a:xfrm>
                <a:off x="0" y="756"/>
                <a:ext cx="76201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5" name="Square"/>
              <p:cNvSpPr/>
              <p:nvPr/>
            </p:nvSpPr>
            <p:spPr>
              <a:xfrm>
                <a:off x="92099" y="-1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27" name="Square"/>
            <p:cNvSpPr/>
            <p:nvPr/>
          </p:nvSpPr>
          <p:spPr>
            <a:xfrm>
              <a:off x="114569" y="308235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731" name="Group"/>
            <p:cNvGrpSpPr/>
            <p:nvPr/>
          </p:nvGrpSpPr>
          <p:grpSpPr>
            <a:xfrm>
              <a:off x="114569" y="52343"/>
              <a:ext cx="260401" cy="76960"/>
              <a:chOff x="0" y="0"/>
              <a:chExt cx="260400" cy="76959"/>
            </a:xfrm>
          </p:grpSpPr>
          <p:sp>
            <p:nvSpPr>
              <p:cNvPr id="728" name="Square"/>
              <p:cNvSpPr/>
              <p:nvPr/>
            </p:nvSpPr>
            <p:spPr>
              <a:xfrm>
                <a:off x="-1" y="756"/>
                <a:ext cx="76201" cy="7620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29" name="Square"/>
              <p:cNvSpPr/>
              <p:nvPr/>
            </p:nvSpPr>
            <p:spPr>
              <a:xfrm>
                <a:off x="92099" y="0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0" name="Square"/>
              <p:cNvSpPr/>
              <p:nvPr/>
            </p:nvSpPr>
            <p:spPr>
              <a:xfrm>
                <a:off x="184199" y="0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32" name="Rounded Rectangle"/>
            <p:cNvSpPr/>
            <p:nvPr/>
          </p:nvSpPr>
          <p:spPr>
            <a:xfrm>
              <a:off x="596901" y="-1"/>
              <a:ext cx="152184" cy="639251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739" name="Group"/>
            <p:cNvGrpSpPr/>
            <p:nvPr/>
          </p:nvGrpSpPr>
          <p:grpSpPr>
            <a:xfrm>
              <a:off x="634892" y="52343"/>
              <a:ext cx="76203" cy="534563"/>
              <a:chOff x="0" y="0"/>
              <a:chExt cx="76201" cy="534561"/>
            </a:xfrm>
          </p:grpSpPr>
          <p:sp>
            <p:nvSpPr>
              <p:cNvPr id="733" name="Square"/>
              <p:cNvSpPr/>
              <p:nvPr/>
            </p:nvSpPr>
            <p:spPr>
              <a:xfrm rot="16200000">
                <a:off x="0" y="366750"/>
                <a:ext cx="76201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4" name="Square"/>
              <p:cNvSpPr/>
              <p:nvPr/>
            </p:nvSpPr>
            <p:spPr>
              <a:xfrm rot="16200000">
                <a:off x="0" y="275016"/>
                <a:ext cx="76201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0" y="458361"/>
                <a:ext cx="76201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 rot="16200000">
                <a:off x="0" y="183344"/>
                <a:ext cx="76201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7" name="Square"/>
              <p:cNvSpPr/>
              <p:nvPr/>
            </p:nvSpPr>
            <p:spPr>
              <a:xfrm rot="16200000">
                <a:off x="0" y="91671"/>
                <a:ext cx="76201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8" name="Square"/>
              <p:cNvSpPr/>
              <p:nvPr/>
            </p:nvSpPr>
            <p:spPr>
              <a:xfrm rot="16200000">
                <a:off x="0" y="0"/>
                <a:ext cx="76201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757" name="Group"/>
          <p:cNvGrpSpPr/>
          <p:nvPr/>
        </p:nvGrpSpPr>
        <p:grpSpPr>
          <a:xfrm>
            <a:off x="3835555" y="6410340"/>
            <a:ext cx="852834" cy="911861"/>
            <a:chOff x="0" y="0"/>
            <a:chExt cx="852833" cy="911860"/>
          </a:xfrm>
        </p:grpSpPr>
        <p:grpSp>
          <p:nvGrpSpPr>
            <p:cNvPr id="751" name="Group"/>
            <p:cNvGrpSpPr/>
            <p:nvPr/>
          </p:nvGrpSpPr>
          <p:grpSpPr>
            <a:xfrm>
              <a:off x="560191" y="0"/>
              <a:ext cx="292643" cy="411003"/>
              <a:chOff x="0" y="0"/>
              <a:chExt cx="292641" cy="411002"/>
            </a:xfrm>
          </p:grpSpPr>
          <p:sp>
            <p:nvSpPr>
              <p:cNvPr id="741" name="Rounded Rectangle"/>
              <p:cNvSpPr/>
              <p:nvPr/>
            </p:nvSpPr>
            <p:spPr>
              <a:xfrm>
                <a:off x="-1" y="-1"/>
                <a:ext cx="292643" cy="411004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2" name="Square"/>
              <p:cNvSpPr/>
              <p:nvPr/>
            </p:nvSpPr>
            <p:spPr>
              <a:xfrm>
                <a:off x="63769" y="167778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3" name="Square"/>
              <p:cNvSpPr/>
              <p:nvPr/>
            </p:nvSpPr>
            <p:spPr>
              <a:xfrm>
                <a:off x="155869" y="167021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4" name="Square"/>
              <p:cNvSpPr/>
              <p:nvPr/>
            </p:nvSpPr>
            <p:spPr>
              <a:xfrm>
                <a:off x="63769" y="29553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5" name="Square"/>
              <p:cNvSpPr/>
              <p:nvPr/>
            </p:nvSpPr>
            <p:spPr>
              <a:xfrm>
                <a:off x="63769" y="40400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6" name="Square"/>
              <p:cNvSpPr/>
              <p:nvPr/>
            </p:nvSpPr>
            <p:spPr>
              <a:xfrm>
                <a:off x="155869" y="3964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7" name="Square"/>
              <p:cNvSpPr/>
              <p:nvPr/>
            </p:nvSpPr>
            <p:spPr>
              <a:xfrm>
                <a:off x="155869" y="29553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8" name="Rounded Rectangle"/>
              <p:cNvSpPr/>
              <p:nvPr/>
            </p:nvSpPr>
            <p:spPr>
              <a:xfrm>
                <a:off x="20784" y="22220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9" name="Rounded Rectangle"/>
              <p:cNvSpPr/>
              <p:nvPr/>
            </p:nvSpPr>
            <p:spPr>
              <a:xfrm>
                <a:off x="20784" y="149220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0" name="Rounded Rectangle"/>
              <p:cNvSpPr/>
              <p:nvPr/>
            </p:nvSpPr>
            <p:spPr>
              <a:xfrm>
                <a:off x="20784" y="276221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55" name="Group"/>
            <p:cNvGrpSpPr/>
            <p:nvPr/>
          </p:nvGrpSpPr>
          <p:grpSpPr>
            <a:xfrm>
              <a:off x="0" y="45085"/>
              <a:ext cx="396876" cy="866776"/>
              <a:chOff x="0" y="0"/>
              <a:chExt cx="396875" cy="866775"/>
            </a:xfrm>
          </p:grpSpPr>
          <p:graphicFrame>
            <p:nvGraphicFramePr>
              <p:cNvPr id="752" name="Table"/>
              <p:cNvGraphicFramePr/>
              <p:nvPr/>
            </p:nvGraphicFramePr>
            <p:xfrm>
              <a:off x="0" y="0"/>
              <a:ext cx="279400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53" name="Table"/>
              <p:cNvGraphicFramePr/>
              <p:nvPr/>
            </p:nvGraphicFramePr>
            <p:xfrm>
              <a:off x="55966" y="63500"/>
              <a:ext cx="2794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54" name="Table"/>
              <p:cNvGraphicFramePr/>
              <p:nvPr/>
            </p:nvGraphicFramePr>
            <p:xfrm>
              <a:off x="117475" y="130175"/>
              <a:ext cx="2794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56" name="Line"/>
            <p:cNvSpPr/>
            <p:nvPr/>
          </p:nvSpPr>
          <p:spPr>
            <a:xfrm>
              <a:off x="389907" y="192722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81" name="Group"/>
          <p:cNvGrpSpPr/>
          <p:nvPr/>
        </p:nvGrpSpPr>
        <p:grpSpPr>
          <a:xfrm>
            <a:off x="3835555" y="9151708"/>
            <a:ext cx="762541" cy="1003421"/>
            <a:chOff x="0" y="0"/>
            <a:chExt cx="762540" cy="1003419"/>
          </a:xfrm>
        </p:grpSpPr>
        <p:grpSp>
          <p:nvGrpSpPr>
            <p:cNvPr id="768" name="Group"/>
            <p:cNvGrpSpPr/>
            <p:nvPr/>
          </p:nvGrpSpPr>
          <p:grpSpPr>
            <a:xfrm>
              <a:off x="482600" y="0"/>
              <a:ext cx="279941" cy="1000007"/>
              <a:chOff x="0" y="0"/>
              <a:chExt cx="279939" cy="1000007"/>
            </a:xfrm>
          </p:grpSpPr>
          <p:sp>
            <p:nvSpPr>
              <p:cNvPr id="758" name="Rounded Rectangle"/>
              <p:cNvSpPr/>
              <p:nvPr/>
            </p:nvSpPr>
            <p:spPr>
              <a:xfrm>
                <a:off x="0" y="0"/>
                <a:ext cx="279940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61" name="Group"/>
              <p:cNvGrpSpPr/>
              <p:nvPr/>
            </p:nvGrpSpPr>
            <p:grpSpPr>
              <a:xfrm>
                <a:off x="269" y="7893"/>
                <a:ext cx="260351" cy="736601"/>
                <a:chOff x="0" y="0"/>
                <a:chExt cx="260350" cy="736600"/>
              </a:xfrm>
            </p:grpSpPr>
            <p:graphicFrame>
              <p:nvGraphicFramePr>
                <p:cNvPr id="759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0" name="p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764" name="Group"/>
              <p:cNvGrpSpPr/>
              <p:nvPr/>
            </p:nvGrpSpPr>
            <p:grpSpPr>
              <a:xfrm>
                <a:off x="269" y="135650"/>
                <a:ext cx="260351" cy="736601"/>
                <a:chOff x="0" y="0"/>
                <a:chExt cx="260350" cy="736600"/>
              </a:xfrm>
            </p:grpSpPr>
            <p:graphicFrame>
              <p:nvGraphicFramePr>
                <p:cNvPr id="762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3" name="q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767" name="Group"/>
              <p:cNvGrpSpPr/>
              <p:nvPr/>
            </p:nvGrpSpPr>
            <p:grpSpPr>
              <a:xfrm>
                <a:off x="269" y="263407"/>
                <a:ext cx="260351" cy="736601"/>
                <a:chOff x="0" y="0"/>
                <a:chExt cx="260350" cy="736600"/>
              </a:xfrm>
            </p:grpSpPr>
            <p:graphicFrame>
              <p:nvGraphicFramePr>
                <p:cNvPr id="765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6" name="r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779" name="Group"/>
            <p:cNvGrpSpPr/>
            <p:nvPr/>
          </p:nvGrpSpPr>
          <p:grpSpPr>
            <a:xfrm>
              <a:off x="0" y="3411"/>
              <a:ext cx="279940" cy="1000009"/>
              <a:chOff x="0" y="0"/>
              <a:chExt cx="279939" cy="1000007"/>
            </a:xfrm>
          </p:grpSpPr>
          <p:sp>
            <p:nvSpPr>
              <p:cNvPr id="769" name="Rounded Rectangle"/>
              <p:cNvSpPr/>
              <p:nvPr/>
            </p:nvSpPr>
            <p:spPr>
              <a:xfrm>
                <a:off x="0" y="0"/>
                <a:ext cx="279940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2" name="Group"/>
              <p:cNvGrpSpPr/>
              <p:nvPr/>
            </p:nvGrpSpPr>
            <p:grpSpPr>
              <a:xfrm>
                <a:off x="269" y="7893"/>
                <a:ext cx="260351" cy="736601"/>
                <a:chOff x="0" y="0"/>
                <a:chExt cx="260350" cy="736600"/>
              </a:xfrm>
            </p:grpSpPr>
            <p:graphicFrame>
              <p:nvGraphicFramePr>
                <p:cNvPr id="770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1" name="a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75" name="Group"/>
              <p:cNvGrpSpPr/>
              <p:nvPr/>
            </p:nvGrpSpPr>
            <p:grpSpPr>
              <a:xfrm>
                <a:off x="269" y="135650"/>
                <a:ext cx="260351" cy="736601"/>
                <a:chOff x="0" y="0"/>
                <a:chExt cx="260350" cy="736600"/>
              </a:xfrm>
            </p:grpSpPr>
            <p:graphicFrame>
              <p:nvGraphicFramePr>
                <p:cNvPr id="773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4" name="b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78" name="Group"/>
              <p:cNvGrpSpPr/>
              <p:nvPr/>
            </p:nvGrpSpPr>
            <p:grpSpPr>
              <a:xfrm>
                <a:off x="269" y="263407"/>
                <a:ext cx="260351" cy="736601"/>
                <a:chOff x="0" y="0"/>
                <a:chExt cx="260350" cy="736600"/>
              </a:xfrm>
            </p:grpSpPr>
            <p:graphicFrame>
              <p:nvGraphicFramePr>
                <p:cNvPr id="776" name="Table"/>
                <p:cNvGraphicFramePr/>
                <p:nvPr/>
              </p:nvGraphicFramePr>
              <p:xfrm>
                <a:off x="95250" y="0"/>
                <a:ext cx="165101" cy="736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{4C3C2611-4C71-4FC5-86AE-919BDF0F9419}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7" name="c"/>
                <p:cNvSpPr/>
                <p:nvPr/>
              </p:nvSpPr>
              <p:spPr>
                <a:xfrm>
                  <a:off x="0" y="82550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80" name="Line"/>
            <p:cNvSpPr/>
            <p:nvPr/>
          </p:nvSpPr>
          <p:spPr>
            <a:xfrm>
              <a:off x="311466" y="9461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00" name="Group"/>
          <p:cNvGrpSpPr/>
          <p:nvPr/>
        </p:nvGrpSpPr>
        <p:grpSpPr>
          <a:xfrm>
            <a:off x="3835555" y="7284509"/>
            <a:ext cx="1468703" cy="1425764"/>
            <a:chOff x="0" y="9337"/>
            <a:chExt cx="1468702" cy="1425763"/>
          </a:xfrm>
        </p:grpSpPr>
        <p:sp>
          <p:nvSpPr>
            <p:cNvPr id="782" name="Line"/>
            <p:cNvSpPr/>
            <p:nvPr/>
          </p:nvSpPr>
          <p:spPr>
            <a:xfrm>
              <a:off x="400836" y="99302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796" name="Group"/>
            <p:cNvGrpSpPr/>
            <p:nvPr/>
          </p:nvGrpSpPr>
          <p:grpSpPr>
            <a:xfrm>
              <a:off x="560192" y="9337"/>
              <a:ext cx="292642" cy="550703"/>
              <a:chOff x="0" y="0"/>
              <a:chExt cx="292641" cy="550702"/>
            </a:xfrm>
          </p:grpSpPr>
          <p:sp>
            <p:nvSpPr>
              <p:cNvPr id="783" name="Rounded Rectangle"/>
              <p:cNvSpPr/>
              <p:nvPr/>
            </p:nvSpPr>
            <p:spPr>
              <a:xfrm>
                <a:off x="0" y="0"/>
                <a:ext cx="292642" cy="550703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4" name="Square"/>
              <p:cNvSpPr/>
              <p:nvPr/>
            </p:nvSpPr>
            <p:spPr>
              <a:xfrm>
                <a:off x="63769" y="180478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5" name="Square"/>
              <p:cNvSpPr/>
              <p:nvPr/>
            </p:nvSpPr>
            <p:spPr>
              <a:xfrm>
                <a:off x="155869" y="179721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6" name="Square"/>
              <p:cNvSpPr/>
              <p:nvPr/>
            </p:nvSpPr>
            <p:spPr>
              <a:xfrm>
                <a:off x="63769" y="30823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7" name="Square"/>
              <p:cNvSpPr/>
              <p:nvPr/>
            </p:nvSpPr>
            <p:spPr>
              <a:xfrm>
                <a:off x="63769" y="53100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8" name="Square"/>
              <p:cNvSpPr/>
              <p:nvPr/>
            </p:nvSpPr>
            <p:spPr>
              <a:xfrm>
                <a:off x="155869" y="52344"/>
                <a:ext cx="76202" cy="762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9" name="Square"/>
              <p:cNvSpPr/>
              <p:nvPr/>
            </p:nvSpPr>
            <p:spPr>
              <a:xfrm>
                <a:off x="155869" y="308236"/>
                <a:ext cx="76202" cy="762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0" name="Rounded Rectangle"/>
              <p:cNvSpPr/>
              <p:nvPr/>
            </p:nvSpPr>
            <p:spPr>
              <a:xfrm>
                <a:off x="20784" y="34920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1" name="Rounded Rectangle"/>
              <p:cNvSpPr/>
              <p:nvPr/>
            </p:nvSpPr>
            <p:spPr>
              <a:xfrm>
                <a:off x="20784" y="161920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2" name="Rounded Rectangle"/>
              <p:cNvSpPr/>
              <p:nvPr/>
            </p:nvSpPr>
            <p:spPr>
              <a:xfrm>
                <a:off x="20784" y="288920"/>
                <a:ext cx="254543" cy="107953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3" name="Rounded Rectangle"/>
              <p:cNvSpPr/>
              <p:nvPr/>
            </p:nvSpPr>
            <p:spPr>
              <a:xfrm>
                <a:off x="20784" y="415921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4" name="Square"/>
              <p:cNvSpPr/>
              <p:nvPr/>
            </p:nvSpPr>
            <p:spPr>
              <a:xfrm>
                <a:off x="62169" y="426639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5" name="Square"/>
              <p:cNvSpPr/>
              <p:nvPr/>
            </p:nvSpPr>
            <p:spPr>
              <a:xfrm>
                <a:off x="154269" y="426639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97" name="+"/>
            <p:cNvSpPr/>
            <p:nvPr/>
          </p:nvSpPr>
          <p:spPr>
            <a:xfrm>
              <a:off x="198702" y="95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pPr/>
              <a:r>
                <a:t>+</a:t>
              </a:r>
            </a:p>
          </p:txBody>
        </p:sp>
        <p:graphicFrame>
          <p:nvGraphicFramePr>
            <p:cNvPr id="798" name="Table"/>
            <p:cNvGraphicFramePr/>
            <p:nvPr/>
          </p:nvGraphicFramePr>
          <p:xfrm>
            <a:off x="232088" y="12700"/>
            <a:ext cx="165101" cy="14224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9D7FF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9" name="Table"/>
            <p:cNvGraphicFramePr/>
            <p:nvPr/>
          </p:nvGraphicFramePr>
          <p:xfrm>
            <a:off x="0" y="12700"/>
            <a:ext cx="165100" cy="14224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842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01" name="Reshape"/>
          <p:cNvSpPr txBox="1"/>
          <p:nvPr/>
        </p:nvSpPr>
        <p:spPr>
          <a:xfrm>
            <a:off x="3703304" y="5031499"/>
            <a:ext cx="11471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Reshape</a:t>
            </a:r>
          </a:p>
        </p:txBody>
      </p:sp>
      <p:grpSp>
        <p:nvGrpSpPr>
          <p:cNvPr id="823" name="Group"/>
          <p:cNvGrpSpPr/>
          <p:nvPr/>
        </p:nvGrpSpPr>
        <p:grpSpPr>
          <a:xfrm>
            <a:off x="7246388" y="1505467"/>
            <a:ext cx="770631" cy="1130184"/>
            <a:chOff x="0" y="0"/>
            <a:chExt cx="770629" cy="1130182"/>
          </a:xfrm>
        </p:grpSpPr>
        <p:grpSp>
          <p:nvGrpSpPr>
            <p:cNvPr id="811" name="Group"/>
            <p:cNvGrpSpPr/>
            <p:nvPr/>
          </p:nvGrpSpPr>
          <p:grpSpPr>
            <a:xfrm>
              <a:off x="490689" y="0"/>
              <a:ext cx="279941" cy="1130183"/>
              <a:chOff x="0" y="0"/>
              <a:chExt cx="279939" cy="1130182"/>
            </a:xfrm>
          </p:grpSpPr>
          <p:sp>
            <p:nvSpPr>
              <p:cNvPr id="802" name="a"/>
              <p:cNvSpPr/>
              <p:nvPr/>
            </p:nvSpPr>
            <p:spPr>
              <a:xfrm>
                <a:off x="268" y="90443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03" name="b"/>
              <p:cNvSpPr/>
              <p:nvPr/>
            </p:nvSpPr>
            <p:spPr>
              <a:xfrm>
                <a:off x="268" y="218200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04" name="c"/>
              <p:cNvSpPr/>
              <p:nvPr/>
            </p:nvSpPr>
            <p:spPr>
              <a:xfrm>
                <a:off x="268" y="345957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5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806" name="Table"/>
              <p:cNvGraphicFramePr/>
              <p:nvPr/>
            </p:nvGraphicFramePr>
            <p:xfrm>
              <a:off x="95519" y="7893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47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07" name="Table"/>
              <p:cNvGraphicFramePr/>
              <p:nvPr/>
            </p:nvGraphicFramePr>
            <p:xfrm>
              <a:off x="95519" y="135650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08" name="Table"/>
              <p:cNvGraphicFramePr/>
              <p:nvPr/>
            </p:nvGraphicFramePr>
            <p:xfrm>
              <a:off x="95519" y="263406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09" name="Table"/>
              <p:cNvGraphicFramePr/>
              <p:nvPr/>
            </p:nvGraphicFramePr>
            <p:xfrm>
              <a:off x="95519" y="393582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9D7FF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10" name="d"/>
              <p:cNvSpPr/>
              <p:nvPr/>
            </p:nvSpPr>
            <p:spPr>
              <a:xfrm>
                <a:off x="268" y="476132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812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822" name="Group"/>
            <p:cNvGrpSpPr/>
            <p:nvPr/>
          </p:nvGrpSpPr>
          <p:grpSpPr>
            <a:xfrm>
              <a:off x="0" y="0"/>
              <a:ext cx="279940" cy="1130183"/>
              <a:chOff x="0" y="0"/>
              <a:chExt cx="279939" cy="1130182"/>
            </a:xfrm>
          </p:grpSpPr>
          <p:sp>
            <p:nvSpPr>
              <p:cNvPr id="813" name="a"/>
              <p:cNvSpPr/>
              <p:nvPr/>
            </p:nvSpPr>
            <p:spPr>
              <a:xfrm>
                <a:off x="268" y="90443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14" name="b"/>
              <p:cNvSpPr/>
              <p:nvPr/>
            </p:nvSpPr>
            <p:spPr>
              <a:xfrm>
                <a:off x="268" y="218200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15" name="c"/>
              <p:cNvSpPr/>
              <p:nvPr/>
            </p:nvSpPr>
            <p:spPr>
              <a:xfrm>
                <a:off x="268" y="345957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16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817" name="Table"/>
              <p:cNvGraphicFramePr/>
              <p:nvPr/>
            </p:nvGraphicFramePr>
            <p:xfrm>
              <a:off x="95519" y="7893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18" name="Table"/>
              <p:cNvGraphicFramePr/>
              <p:nvPr/>
            </p:nvGraphicFramePr>
            <p:xfrm>
              <a:off x="95519" y="135650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19" name="Table"/>
              <p:cNvGraphicFramePr/>
              <p:nvPr/>
            </p:nvGraphicFramePr>
            <p:xfrm>
              <a:off x="95519" y="263406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7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20" name="Table"/>
              <p:cNvGraphicFramePr/>
              <p:nvPr/>
            </p:nvGraphicFramePr>
            <p:xfrm>
              <a:off x="95519" y="393582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21" name="d"/>
              <p:cNvSpPr/>
              <p:nvPr/>
            </p:nvSpPr>
            <p:spPr>
              <a:xfrm>
                <a:off x="268" y="476132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845" name="Group"/>
          <p:cNvGrpSpPr/>
          <p:nvPr/>
        </p:nvGrpSpPr>
        <p:grpSpPr>
          <a:xfrm>
            <a:off x="7246388" y="3235843"/>
            <a:ext cx="770631" cy="1130184"/>
            <a:chOff x="0" y="0"/>
            <a:chExt cx="770629" cy="1130182"/>
          </a:xfrm>
        </p:grpSpPr>
        <p:grpSp>
          <p:nvGrpSpPr>
            <p:cNvPr id="833" name="Group"/>
            <p:cNvGrpSpPr/>
            <p:nvPr/>
          </p:nvGrpSpPr>
          <p:grpSpPr>
            <a:xfrm>
              <a:off x="490689" y="0"/>
              <a:ext cx="279941" cy="1130183"/>
              <a:chOff x="0" y="0"/>
              <a:chExt cx="279939" cy="1130182"/>
            </a:xfrm>
          </p:grpSpPr>
          <p:sp>
            <p:nvSpPr>
              <p:cNvPr id="824" name="a"/>
              <p:cNvSpPr/>
              <p:nvPr/>
            </p:nvSpPr>
            <p:spPr>
              <a:xfrm>
                <a:off x="268" y="90443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25" name="b"/>
              <p:cNvSpPr/>
              <p:nvPr/>
            </p:nvSpPr>
            <p:spPr>
              <a:xfrm>
                <a:off x="268" y="218200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26" name="c"/>
              <p:cNvSpPr/>
              <p:nvPr/>
            </p:nvSpPr>
            <p:spPr>
              <a:xfrm>
                <a:off x="268" y="345957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27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828" name="Table"/>
              <p:cNvGraphicFramePr/>
              <p:nvPr/>
            </p:nvGraphicFramePr>
            <p:xfrm>
              <a:off x="95519" y="7893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29" name="Table"/>
              <p:cNvGraphicFramePr/>
              <p:nvPr/>
            </p:nvGraphicFramePr>
            <p:xfrm>
              <a:off x="95519" y="135650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30" name="Table"/>
              <p:cNvGraphicFramePr/>
              <p:nvPr/>
            </p:nvGraphicFramePr>
            <p:xfrm>
              <a:off x="95519" y="263406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31" name="Table"/>
              <p:cNvGraphicFramePr/>
              <p:nvPr/>
            </p:nvGraphicFramePr>
            <p:xfrm>
              <a:off x="95519" y="393582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32" name="d"/>
              <p:cNvSpPr/>
              <p:nvPr/>
            </p:nvSpPr>
            <p:spPr>
              <a:xfrm>
                <a:off x="268" y="476132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834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844" name="Group"/>
            <p:cNvGrpSpPr/>
            <p:nvPr/>
          </p:nvGrpSpPr>
          <p:grpSpPr>
            <a:xfrm>
              <a:off x="0" y="0"/>
              <a:ext cx="279940" cy="1130183"/>
              <a:chOff x="0" y="0"/>
              <a:chExt cx="279939" cy="1130182"/>
            </a:xfrm>
          </p:grpSpPr>
          <p:sp>
            <p:nvSpPr>
              <p:cNvPr id="835" name="a"/>
              <p:cNvSpPr/>
              <p:nvPr/>
            </p:nvSpPr>
            <p:spPr>
              <a:xfrm>
                <a:off x="268" y="90443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36" name="b"/>
              <p:cNvSpPr/>
              <p:nvPr/>
            </p:nvSpPr>
            <p:spPr>
              <a:xfrm>
                <a:off x="268" y="218200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37" name="c"/>
              <p:cNvSpPr/>
              <p:nvPr/>
            </p:nvSpPr>
            <p:spPr>
              <a:xfrm>
                <a:off x="268" y="345957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38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839" name="Table"/>
              <p:cNvGraphicFramePr/>
              <p:nvPr/>
            </p:nvGraphicFramePr>
            <p:xfrm>
              <a:off x="95519" y="7893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40" name="Table"/>
              <p:cNvGraphicFramePr/>
              <p:nvPr/>
            </p:nvGraphicFramePr>
            <p:xfrm>
              <a:off x="95519" y="135650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41" name="Table"/>
              <p:cNvGraphicFramePr/>
              <p:nvPr/>
            </p:nvGraphicFramePr>
            <p:xfrm>
              <a:off x="95519" y="263406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42" name="Table"/>
              <p:cNvGraphicFramePr/>
              <p:nvPr/>
            </p:nvGraphicFramePr>
            <p:xfrm>
              <a:off x="95519" y="393582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43" name="d"/>
              <p:cNvSpPr/>
              <p:nvPr/>
            </p:nvSpPr>
            <p:spPr>
              <a:xfrm>
                <a:off x="268" y="476132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867" name="Group"/>
          <p:cNvGrpSpPr/>
          <p:nvPr/>
        </p:nvGrpSpPr>
        <p:grpSpPr>
          <a:xfrm>
            <a:off x="7246388" y="2377832"/>
            <a:ext cx="770631" cy="1130183"/>
            <a:chOff x="0" y="0"/>
            <a:chExt cx="770629" cy="1130181"/>
          </a:xfrm>
        </p:grpSpPr>
        <p:grpSp>
          <p:nvGrpSpPr>
            <p:cNvPr id="855" name="Group"/>
            <p:cNvGrpSpPr/>
            <p:nvPr/>
          </p:nvGrpSpPr>
          <p:grpSpPr>
            <a:xfrm>
              <a:off x="490689" y="0"/>
              <a:ext cx="279941" cy="1130182"/>
              <a:chOff x="0" y="0"/>
              <a:chExt cx="279939" cy="1130181"/>
            </a:xfrm>
          </p:grpSpPr>
          <p:sp>
            <p:nvSpPr>
              <p:cNvPr id="846" name="a"/>
              <p:cNvSpPr/>
              <p:nvPr/>
            </p:nvSpPr>
            <p:spPr>
              <a:xfrm>
                <a:off x="268" y="90443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47" name="b"/>
              <p:cNvSpPr/>
              <p:nvPr/>
            </p:nvSpPr>
            <p:spPr>
              <a:xfrm>
                <a:off x="268" y="218200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48" name="c"/>
              <p:cNvSpPr/>
              <p:nvPr/>
            </p:nvSpPr>
            <p:spPr>
              <a:xfrm>
                <a:off x="268" y="345957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49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850" name="Table"/>
              <p:cNvGraphicFramePr/>
              <p:nvPr/>
            </p:nvGraphicFramePr>
            <p:xfrm>
              <a:off x="95519" y="7893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51" name="Table"/>
              <p:cNvGraphicFramePr/>
              <p:nvPr/>
            </p:nvGraphicFramePr>
            <p:xfrm>
              <a:off x="95519" y="135650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52" name="Table"/>
              <p:cNvGraphicFramePr/>
              <p:nvPr/>
            </p:nvGraphicFramePr>
            <p:xfrm>
              <a:off x="95519" y="263406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53" name="Table"/>
              <p:cNvGraphicFramePr/>
              <p:nvPr/>
            </p:nvGraphicFramePr>
            <p:xfrm>
              <a:off x="95519" y="393581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54" name="d"/>
              <p:cNvSpPr/>
              <p:nvPr/>
            </p:nvSpPr>
            <p:spPr>
              <a:xfrm>
                <a:off x="268" y="476132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856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866" name="Group"/>
            <p:cNvGrpSpPr/>
            <p:nvPr/>
          </p:nvGrpSpPr>
          <p:grpSpPr>
            <a:xfrm>
              <a:off x="0" y="0"/>
              <a:ext cx="279940" cy="1130182"/>
              <a:chOff x="0" y="0"/>
              <a:chExt cx="279939" cy="1130181"/>
            </a:xfrm>
          </p:grpSpPr>
          <p:sp>
            <p:nvSpPr>
              <p:cNvPr id="857" name="a"/>
              <p:cNvSpPr/>
              <p:nvPr/>
            </p:nvSpPr>
            <p:spPr>
              <a:xfrm>
                <a:off x="268" y="90443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58" name="b"/>
              <p:cNvSpPr/>
              <p:nvPr/>
            </p:nvSpPr>
            <p:spPr>
              <a:xfrm>
                <a:off x="268" y="218200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59" name="c"/>
              <p:cNvSpPr/>
              <p:nvPr/>
            </p:nvSpPr>
            <p:spPr>
              <a:xfrm>
                <a:off x="268" y="345957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60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861" name="Table"/>
              <p:cNvGraphicFramePr/>
              <p:nvPr/>
            </p:nvGraphicFramePr>
            <p:xfrm>
              <a:off x="95519" y="7893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2" name="Table"/>
              <p:cNvGraphicFramePr/>
              <p:nvPr/>
            </p:nvGraphicFramePr>
            <p:xfrm>
              <a:off x="95519" y="135650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3" name="Table"/>
              <p:cNvGraphicFramePr/>
              <p:nvPr/>
            </p:nvGraphicFramePr>
            <p:xfrm>
              <a:off x="95519" y="263406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4" name="Table"/>
              <p:cNvGraphicFramePr/>
              <p:nvPr/>
            </p:nvGraphicFramePr>
            <p:xfrm>
              <a:off x="95519" y="393581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65" name="d"/>
              <p:cNvSpPr/>
              <p:nvPr/>
            </p:nvSpPr>
            <p:spPr>
              <a:xfrm>
                <a:off x="268" y="476132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868" name="modify(.x, .f, ...) Apply a function to each element. Also modify2(), and imodify().  modify(x, ~.+ 2)…"/>
          <p:cNvSpPr txBox="1"/>
          <p:nvPr/>
        </p:nvSpPr>
        <p:spPr>
          <a:xfrm>
            <a:off x="8217534" y="1464458"/>
            <a:ext cx="2029629" cy="40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modify(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a function to each element. Also </a:t>
            </a:r>
            <a:r>
              <a:t>modify2()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and </a:t>
            </a:r>
            <a:r>
              <a:t>imodify()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modify(x, ~.+ 2)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modify_at(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.at, .f, ...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a function to selected elements. Also </a:t>
            </a:r>
            <a:r>
              <a:t>map_at()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modify_if(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.p, .f, ...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a function to elements that pass a test. Also </a:t>
            </a:r>
            <a:r>
              <a:t>map_if()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modify_if(x, is.numeric,~.+2)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modify_depth(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.depth, .f, ...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function to each element at a given level of a list. Also </a:t>
            </a:r>
            <a:r>
              <a:t>map_depth()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.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modify_depth(x, 2, ~.+ 2)</a:t>
            </a:r>
          </a:p>
        </p:txBody>
      </p:sp>
      <p:sp>
        <p:nvSpPr>
          <p:cNvPr id="869" name="Line"/>
          <p:cNvSpPr/>
          <p:nvPr/>
        </p:nvSpPr>
        <p:spPr>
          <a:xfrm>
            <a:off x="7112011" y="1020416"/>
            <a:ext cx="3125015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0" name="Modify"/>
          <p:cNvSpPr txBox="1"/>
          <p:nvPr/>
        </p:nvSpPr>
        <p:spPr>
          <a:xfrm>
            <a:off x="7103032" y="1036379"/>
            <a:ext cx="91090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Modify</a:t>
            </a:r>
          </a:p>
        </p:txBody>
      </p:sp>
      <p:sp>
        <p:nvSpPr>
          <p:cNvPr id="871" name="Line"/>
          <p:cNvSpPr/>
          <p:nvPr/>
        </p:nvSpPr>
        <p:spPr>
          <a:xfrm>
            <a:off x="3712284" y="5021879"/>
            <a:ext cx="3112316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2" name="reduce(.x, .f, ..., .init, .dir = c(&quot;forward&quot;, &quot;backward&quot;)) Apply function recursively to each element of a list or vector. Also reduce2().  reduce(x, sum)"/>
          <p:cNvSpPr txBox="1"/>
          <p:nvPr/>
        </p:nvSpPr>
        <p:spPr>
          <a:xfrm>
            <a:off x="7109167" y="8373818"/>
            <a:ext cx="3131858" cy="1251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reduce(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..., .init, .dir = c("forward", "backward")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function recursively to each element of a list or vector. Also </a:t>
            </a:r>
            <a:r>
              <a:t>reduce2()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reduce(x, sum)</a:t>
            </a:r>
          </a:p>
        </p:txBody>
      </p:sp>
      <p:sp>
        <p:nvSpPr>
          <p:cNvPr id="873" name="accumulate(.x, .f, ..., .init) Reduce a list, but also  return intermediate results. Also accumulate2().  accumulate(x, sum)"/>
          <p:cNvSpPr txBox="1"/>
          <p:nvPr/>
        </p:nvSpPr>
        <p:spPr>
          <a:xfrm>
            <a:off x="10542396" y="8373818"/>
            <a:ext cx="3125097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accumulate(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..., .init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Reduce a list, but also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intermediate results. Also </a:t>
            </a:r>
            <a:r>
              <a:t>accumulate2()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accumulate(x, sum)</a:t>
            </a:r>
          </a:p>
        </p:txBody>
      </p:sp>
      <p:grpSp>
        <p:nvGrpSpPr>
          <p:cNvPr id="908" name="Group"/>
          <p:cNvGrpSpPr/>
          <p:nvPr/>
        </p:nvGrpSpPr>
        <p:grpSpPr>
          <a:xfrm>
            <a:off x="7388173" y="9193927"/>
            <a:ext cx="2541688" cy="927233"/>
            <a:chOff x="0" y="0"/>
            <a:chExt cx="2541687" cy="927231"/>
          </a:xfrm>
        </p:grpSpPr>
        <p:sp>
          <p:nvSpPr>
            <p:cNvPr id="874" name="func(    ,    )"/>
            <p:cNvSpPr txBox="1"/>
            <p:nvPr/>
          </p:nvSpPr>
          <p:spPr>
            <a:xfrm>
              <a:off x="1293592" y="16036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75" name="a"/>
            <p:cNvSpPr txBox="1"/>
            <p:nvPr/>
          </p:nvSpPr>
          <p:spPr>
            <a:xfrm>
              <a:off x="1624565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76" name="b"/>
            <p:cNvSpPr txBox="1"/>
            <p:nvPr/>
          </p:nvSpPr>
          <p:spPr>
            <a:xfrm>
              <a:off x="1789665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77" name="Square"/>
            <p:cNvSpPr/>
            <p:nvPr/>
          </p:nvSpPr>
          <p:spPr>
            <a:xfrm>
              <a:off x="1655121" y="134106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8" name="Square"/>
            <p:cNvSpPr/>
            <p:nvPr/>
          </p:nvSpPr>
          <p:spPr>
            <a:xfrm>
              <a:off x="1820221" y="134106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9" name="func(    ,    )"/>
            <p:cNvSpPr txBox="1"/>
            <p:nvPr/>
          </p:nvSpPr>
          <p:spPr>
            <a:xfrm>
              <a:off x="1460291" y="253848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80" name="Square"/>
            <p:cNvSpPr/>
            <p:nvPr/>
          </p:nvSpPr>
          <p:spPr>
            <a:xfrm>
              <a:off x="1821821" y="373081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1" name="c"/>
            <p:cNvSpPr txBox="1"/>
            <p:nvPr/>
          </p:nvSpPr>
          <p:spPr>
            <a:xfrm>
              <a:off x="1956365" y="23781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82" name="Square"/>
            <p:cNvSpPr/>
            <p:nvPr/>
          </p:nvSpPr>
          <p:spPr>
            <a:xfrm>
              <a:off x="1986921" y="371918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3" name="func(    ,    )"/>
            <p:cNvSpPr txBox="1"/>
            <p:nvPr/>
          </p:nvSpPr>
          <p:spPr>
            <a:xfrm>
              <a:off x="1626991" y="491660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84" name="Square"/>
            <p:cNvSpPr/>
            <p:nvPr/>
          </p:nvSpPr>
          <p:spPr>
            <a:xfrm>
              <a:off x="1988520" y="612056"/>
              <a:ext cx="76202" cy="76202"/>
            </a:xfrm>
            <a:prstGeom prst="rect">
              <a:avLst/>
            </a:prstGeom>
            <a:solidFill>
              <a:srgbClr val="4078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5" name="d"/>
            <p:cNvSpPr txBox="1"/>
            <p:nvPr/>
          </p:nvSpPr>
          <p:spPr>
            <a:xfrm>
              <a:off x="2123064" y="47562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86" name="Square"/>
            <p:cNvSpPr/>
            <p:nvPr/>
          </p:nvSpPr>
          <p:spPr>
            <a:xfrm>
              <a:off x="2153620" y="609730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7" name="Square"/>
            <p:cNvSpPr/>
            <p:nvPr/>
          </p:nvSpPr>
          <p:spPr>
            <a:xfrm>
              <a:off x="2166320" y="851030"/>
              <a:ext cx="76202" cy="76202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897" name="Group"/>
            <p:cNvGrpSpPr/>
            <p:nvPr/>
          </p:nvGrpSpPr>
          <p:grpSpPr>
            <a:xfrm>
              <a:off x="447554" y="52982"/>
              <a:ext cx="715925" cy="243647"/>
              <a:chOff x="0" y="0"/>
              <a:chExt cx="715924" cy="243646"/>
            </a:xfrm>
          </p:grpSpPr>
          <p:sp>
            <p:nvSpPr>
              <p:cNvPr id="888" name="Square"/>
              <p:cNvSpPr/>
              <p:nvPr/>
            </p:nvSpPr>
            <p:spPr>
              <a:xfrm>
                <a:off x="614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9" name="Square"/>
              <p:cNvSpPr/>
              <p:nvPr/>
            </p:nvSpPr>
            <p:spPr>
              <a:xfrm>
                <a:off x="2265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0" name="Square"/>
              <p:cNvSpPr/>
              <p:nvPr/>
            </p:nvSpPr>
            <p:spPr>
              <a:xfrm>
                <a:off x="393268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1" name="Square"/>
              <p:cNvSpPr/>
              <p:nvPr/>
            </p:nvSpPr>
            <p:spPr>
              <a:xfrm>
                <a:off x="5599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2" name="a"/>
              <p:cNvSpPr txBox="1"/>
              <p:nvPr/>
            </p:nvSpPr>
            <p:spPr>
              <a:xfrm>
                <a:off x="30911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93" name="b"/>
              <p:cNvSpPr txBox="1"/>
              <p:nvPr/>
            </p:nvSpPr>
            <p:spPr>
              <a:xfrm>
                <a:off x="196011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94" name="c"/>
              <p:cNvSpPr txBox="1"/>
              <p:nvPr/>
            </p:nvSpPr>
            <p:spPr>
              <a:xfrm>
                <a:off x="362712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95" name="d"/>
              <p:cNvSpPr txBox="1"/>
              <p:nvPr/>
            </p:nvSpPr>
            <p:spPr>
              <a:xfrm>
                <a:off x="529411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96" name="Rounded Rectangle"/>
              <p:cNvSpPr/>
              <p:nvPr/>
            </p:nvSpPr>
            <p:spPr>
              <a:xfrm>
                <a:off x="-1" y="4328"/>
                <a:ext cx="715926" cy="239319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898" name="func +"/>
            <p:cNvSpPr txBox="1"/>
            <p:nvPr/>
          </p:nvSpPr>
          <p:spPr>
            <a:xfrm>
              <a:off x="-1" y="28736"/>
              <a:ext cx="47612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899" name="Line"/>
            <p:cNvSpPr/>
            <p:nvPr/>
          </p:nvSpPr>
          <p:spPr>
            <a:xfrm>
              <a:off x="1192208" y="164365"/>
              <a:ext cx="1396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0" name="Line"/>
            <p:cNvSpPr/>
            <p:nvPr/>
          </p:nvSpPr>
          <p:spPr>
            <a:xfrm>
              <a:off x="2284408" y="889130"/>
              <a:ext cx="1396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1" name="Square"/>
            <p:cNvSpPr/>
            <p:nvPr/>
          </p:nvSpPr>
          <p:spPr>
            <a:xfrm>
              <a:off x="2465486" y="851030"/>
              <a:ext cx="76202" cy="76202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1351446" y="270254"/>
              <a:ext cx="5679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3" name="Line"/>
            <p:cNvSpPr/>
            <p:nvPr/>
          </p:nvSpPr>
          <p:spPr>
            <a:xfrm>
              <a:off x="1516546" y="511555"/>
              <a:ext cx="5679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4" name="Line"/>
            <p:cNvSpPr/>
            <p:nvPr/>
          </p:nvSpPr>
          <p:spPr>
            <a:xfrm>
              <a:off x="1694346" y="752855"/>
              <a:ext cx="5679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5" name="Line"/>
            <p:cNvSpPr/>
            <p:nvPr/>
          </p:nvSpPr>
          <p:spPr>
            <a:xfrm>
              <a:off x="1776203" y="268444"/>
              <a:ext cx="55281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6" name="Line"/>
            <p:cNvSpPr/>
            <p:nvPr/>
          </p:nvSpPr>
          <p:spPr>
            <a:xfrm>
              <a:off x="1941303" y="509745"/>
              <a:ext cx="55281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7" name="Line"/>
            <p:cNvSpPr/>
            <p:nvPr/>
          </p:nvSpPr>
          <p:spPr>
            <a:xfrm>
              <a:off x="2106403" y="751045"/>
              <a:ext cx="55281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48" name="Group"/>
          <p:cNvGrpSpPr/>
          <p:nvPr/>
        </p:nvGrpSpPr>
        <p:grpSpPr>
          <a:xfrm>
            <a:off x="10824110" y="9063717"/>
            <a:ext cx="2598579" cy="864389"/>
            <a:chOff x="0" y="0"/>
            <a:chExt cx="2598577" cy="864388"/>
          </a:xfrm>
        </p:grpSpPr>
        <p:sp>
          <p:nvSpPr>
            <p:cNvPr id="909" name="Line"/>
            <p:cNvSpPr/>
            <p:nvPr/>
          </p:nvSpPr>
          <p:spPr>
            <a:xfrm>
              <a:off x="1192208" y="275555"/>
              <a:ext cx="1396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0" name="func(    ,    )"/>
            <p:cNvSpPr txBox="1"/>
            <p:nvPr/>
          </p:nvSpPr>
          <p:spPr>
            <a:xfrm>
              <a:off x="1293593" y="152625"/>
              <a:ext cx="72171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911" name="Square"/>
            <p:cNvSpPr/>
            <p:nvPr/>
          </p:nvSpPr>
          <p:spPr>
            <a:xfrm>
              <a:off x="1655122" y="270695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2" name="Square"/>
            <p:cNvSpPr/>
            <p:nvPr/>
          </p:nvSpPr>
          <p:spPr>
            <a:xfrm>
              <a:off x="1820222" y="270695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3" name="func(    ,    )"/>
            <p:cNvSpPr txBox="1"/>
            <p:nvPr/>
          </p:nvSpPr>
          <p:spPr>
            <a:xfrm>
              <a:off x="1460292" y="365037"/>
              <a:ext cx="72171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914" name="Square"/>
            <p:cNvSpPr/>
            <p:nvPr/>
          </p:nvSpPr>
          <p:spPr>
            <a:xfrm>
              <a:off x="1821822" y="484270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5" name="c"/>
            <p:cNvSpPr txBox="1"/>
            <p:nvPr/>
          </p:nvSpPr>
          <p:spPr>
            <a:xfrm>
              <a:off x="1956366" y="34900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16" name="Square"/>
            <p:cNvSpPr/>
            <p:nvPr/>
          </p:nvSpPr>
          <p:spPr>
            <a:xfrm>
              <a:off x="1986922" y="483107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7" name="func(    ,    )"/>
            <p:cNvSpPr txBox="1"/>
            <p:nvPr/>
          </p:nvSpPr>
          <p:spPr>
            <a:xfrm>
              <a:off x="1626992" y="577448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918" name="Square"/>
            <p:cNvSpPr/>
            <p:nvPr/>
          </p:nvSpPr>
          <p:spPr>
            <a:xfrm>
              <a:off x="1988521" y="697845"/>
              <a:ext cx="76202" cy="76202"/>
            </a:xfrm>
            <a:prstGeom prst="rect">
              <a:avLst/>
            </a:prstGeom>
            <a:solidFill>
              <a:srgbClr val="4078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9" name="d"/>
            <p:cNvSpPr txBox="1"/>
            <p:nvPr/>
          </p:nvSpPr>
          <p:spPr>
            <a:xfrm>
              <a:off x="2123065" y="561412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20" name="Square"/>
            <p:cNvSpPr/>
            <p:nvPr/>
          </p:nvSpPr>
          <p:spPr>
            <a:xfrm>
              <a:off x="2153621" y="695518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930" name="Group"/>
            <p:cNvGrpSpPr/>
            <p:nvPr/>
          </p:nvGrpSpPr>
          <p:grpSpPr>
            <a:xfrm>
              <a:off x="447554" y="189572"/>
              <a:ext cx="715925" cy="243647"/>
              <a:chOff x="0" y="0"/>
              <a:chExt cx="715924" cy="243646"/>
            </a:xfrm>
          </p:grpSpPr>
          <p:sp>
            <p:nvSpPr>
              <p:cNvPr id="921" name="Square"/>
              <p:cNvSpPr/>
              <p:nvPr/>
            </p:nvSpPr>
            <p:spPr>
              <a:xfrm>
                <a:off x="614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2" name="Square"/>
              <p:cNvSpPr/>
              <p:nvPr/>
            </p:nvSpPr>
            <p:spPr>
              <a:xfrm>
                <a:off x="2265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3" name="Square"/>
              <p:cNvSpPr/>
              <p:nvPr/>
            </p:nvSpPr>
            <p:spPr>
              <a:xfrm>
                <a:off x="393268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4" name="Square"/>
              <p:cNvSpPr/>
              <p:nvPr/>
            </p:nvSpPr>
            <p:spPr>
              <a:xfrm>
                <a:off x="5599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5" name="a"/>
              <p:cNvSpPr txBox="1"/>
              <p:nvPr/>
            </p:nvSpPr>
            <p:spPr>
              <a:xfrm>
                <a:off x="30911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926" name="b"/>
              <p:cNvSpPr txBox="1"/>
              <p:nvPr/>
            </p:nvSpPr>
            <p:spPr>
              <a:xfrm>
                <a:off x="196011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927" name="c"/>
              <p:cNvSpPr txBox="1"/>
              <p:nvPr/>
            </p:nvSpPr>
            <p:spPr>
              <a:xfrm>
                <a:off x="362712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928" name="d"/>
              <p:cNvSpPr txBox="1"/>
              <p:nvPr/>
            </p:nvSpPr>
            <p:spPr>
              <a:xfrm>
                <a:off x="529411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929" name="Rounded Rectangle"/>
              <p:cNvSpPr/>
              <p:nvPr/>
            </p:nvSpPr>
            <p:spPr>
              <a:xfrm>
                <a:off x="0" y="4328"/>
                <a:ext cx="715925" cy="239319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31" name="func +"/>
            <p:cNvSpPr txBox="1"/>
            <p:nvPr/>
          </p:nvSpPr>
          <p:spPr>
            <a:xfrm>
              <a:off x="0" y="165325"/>
              <a:ext cx="476120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932" name="Square"/>
            <p:cNvSpPr/>
            <p:nvPr/>
          </p:nvSpPr>
          <p:spPr>
            <a:xfrm>
              <a:off x="2465487" y="695518"/>
              <a:ext cx="76202" cy="76202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1351447" y="381443"/>
              <a:ext cx="5425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34" name="Line"/>
            <p:cNvSpPr/>
            <p:nvPr/>
          </p:nvSpPr>
          <p:spPr>
            <a:xfrm>
              <a:off x="1516547" y="597343"/>
              <a:ext cx="5425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35" name="Line"/>
            <p:cNvSpPr/>
            <p:nvPr/>
          </p:nvSpPr>
          <p:spPr>
            <a:xfrm>
              <a:off x="1776204" y="379633"/>
              <a:ext cx="55281" cy="8068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36" name="Line"/>
            <p:cNvSpPr/>
            <p:nvPr/>
          </p:nvSpPr>
          <p:spPr>
            <a:xfrm>
              <a:off x="1941304" y="595533"/>
              <a:ext cx="55281" cy="8068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37" name="Line"/>
            <p:cNvSpPr/>
            <p:nvPr/>
          </p:nvSpPr>
          <p:spPr>
            <a:xfrm>
              <a:off x="2297110" y="736575"/>
              <a:ext cx="888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38" name="Square"/>
            <p:cNvSpPr/>
            <p:nvPr/>
          </p:nvSpPr>
          <p:spPr>
            <a:xfrm>
              <a:off x="2465487" y="482575"/>
              <a:ext cx="76202" cy="76202"/>
            </a:xfrm>
            <a:prstGeom prst="rect">
              <a:avLst/>
            </a:prstGeom>
            <a:solidFill>
              <a:srgbClr val="4078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2144709" y="522370"/>
              <a:ext cx="2412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0" name="Square"/>
            <p:cNvSpPr/>
            <p:nvPr/>
          </p:nvSpPr>
          <p:spPr>
            <a:xfrm>
              <a:off x="2465487" y="268370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1979609" y="296095"/>
              <a:ext cx="4063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2" name="Square"/>
            <p:cNvSpPr/>
            <p:nvPr/>
          </p:nvSpPr>
          <p:spPr>
            <a:xfrm>
              <a:off x="2465487" y="58379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3" name="Rounded Rectangle"/>
            <p:cNvSpPr/>
            <p:nvPr/>
          </p:nvSpPr>
          <p:spPr>
            <a:xfrm>
              <a:off x="2408598" y="0"/>
              <a:ext cx="189980" cy="853619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4" name="a"/>
            <p:cNvSpPr txBox="1"/>
            <p:nvPr/>
          </p:nvSpPr>
          <p:spPr>
            <a:xfrm>
              <a:off x="1624566" y="13939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45" name="b"/>
            <p:cNvSpPr txBox="1"/>
            <p:nvPr/>
          </p:nvSpPr>
          <p:spPr>
            <a:xfrm>
              <a:off x="1789666" y="13939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46" name="a"/>
            <p:cNvSpPr txBox="1"/>
            <p:nvPr/>
          </p:nvSpPr>
          <p:spPr>
            <a:xfrm>
              <a:off x="2186087" y="2851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47" name="Line"/>
            <p:cNvSpPr/>
            <p:nvPr/>
          </p:nvSpPr>
          <p:spPr>
            <a:xfrm>
              <a:off x="2297110" y="108177"/>
              <a:ext cx="888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49" name="Reduce"/>
          <p:cNvSpPr txBox="1"/>
          <p:nvPr/>
        </p:nvSpPr>
        <p:spPr>
          <a:xfrm>
            <a:off x="7103032" y="7948762"/>
            <a:ext cx="9921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Reduce</a:t>
            </a:r>
          </a:p>
        </p:txBody>
      </p:sp>
      <p:sp>
        <p:nvSpPr>
          <p:cNvPr id="950" name="Line"/>
          <p:cNvSpPr/>
          <p:nvPr/>
        </p:nvSpPr>
        <p:spPr>
          <a:xfrm>
            <a:off x="7112011" y="7933825"/>
            <a:ext cx="6535253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1" name="List- Columns"/>
          <p:cNvSpPr txBox="1"/>
          <p:nvPr/>
        </p:nvSpPr>
        <p:spPr>
          <a:xfrm>
            <a:off x="10542396" y="1036379"/>
            <a:ext cx="1189673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List-</a:t>
            </a:r>
            <a:br/>
            <a:r>
              <a:t>Columns</a:t>
            </a:r>
          </a:p>
        </p:txBody>
      </p:sp>
      <p:sp>
        <p:nvSpPr>
          <p:cNvPr id="952" name="WORK WITH LIST-COLUMNS"/>
          <p:cNvSpPr txBox="1"/>
          <p:nvPr/>
        </p:nvSpPr>
        <p:spPr>
          <a:xfrm>
            <a:off x="10542396" y="2995823"/>
            <a:ext cx="18676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WORK WITH LIST-COLUMNS</a:t>
            </a:r>
          </a:p>
        </p:txBody>
      </p:sp>
      <p:sp>
        <p:nvSpPr>
          <p:cNvPr id="953" name="List-columns are columns of a data frame where each element is a list or vector instead of an atomic value. Columns can also be lists of data frames. See tidyr for more about nested data and list columns."/>
          <p:cNvSpPr txBox="1"/>
          <p:nvPr/>
        </p:nvSpPr>
        <p:spPr>
          <a:xfrm>
            <a:off x="11478693" y="1902237"/>
            <a:ext cx="2172207" cy="105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3">
              <a:lnSpc>
                <a:spcPct val="80000"/>
              </a:lnSpc>
              <a:spcBef>
                <a:spcPts val="40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List-columns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are columns of a data frame where each element is a list or vector instead of an atomic value. Columns can also be lists of data frames. See </a:t>
            </a:r>
            <a:r>
              <a:t>tidyr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for more about nested data and list columns.</a:t>
            </a:r>
          </a:p>
        </p:txBody>
      </p:sp>
      <p:graphicFrame>
        <p:nvGraphicFramePr>
          <p:cNvPr id="954" name="Table"/>
          <p:cNvGraphicFramePr/>
          <p:nvPr/>
        </p:nvGraphicFramePr>
        <p:xfrm>
          <a:off x="10542396" y="2101947"/>
          <a:ext cx="817857" cy="558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11084"/>
                <a:gridCol w="506772"/>
              </a:tblGrid>
              <a:tr h="1397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Source Sans Pro Regular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Source Sans Pro Regular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4E79A6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rgbClr val="B2D5FB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>
                    <a:solidFill>
                      <a:srgbClr val="B2D5FB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>
                    <a:solidFill>
                      <a:srgbClr val="B2D5FB"/>
                    </a:solidFill>
                  </a:tcPr>
                </a:tc>
              </a:tr>
            </a:tbl>
          </a:graphicData>
        </a:graphic>
      </p:graphicFrame>
      <p:sp>
        <p:nvSpPr>
          <p:cNvPr id="955" name="Manipulate list-columns like any other kind of column, using dplyr functions like mutate() and transmute(). Because each element is a list, use map functions within a column function to manipulate each element."/>
          <p:cNvSpPr txBox="1"/>
          <p:nvPr/>
        </p:nvSpPr>
        <p:spPr>
          <a:xfrm>
            <a:off x="10542395" y="3212578"/>
            <a:ext cx="3131859" cy="92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Manipulate list-columns like any other kind of column, using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dplyr</a:t>
            </a:r>
            <a:r>
              <a:t>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mutate()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transmute()</a:t>
            </a:r>
            <a:r>
              <a:t>. Because each element is a list,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 functions</a:t>
            </a:r>
            <a:r>
              <a:t> within a column function to manipulate each element.</a:t>
            </a:r>
          </a:p>
        </p:txBody>
      </p:sp>
      <p:sp>
        <p:nvSpPr>
          <p:cNvPr id="956" name="Work with Lists"/>
          <p:cNvSpPr txBox="1"/>
          <p:nvPr/>
        </p:nvSpPr>
        <p:spPr>
          <a:xfrm>
            <a:off x="315976" y="599123"/>
            <a:ext cx="20110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Work with Lists</a:t>
            </a:r>
          </a:p>
        </p:txBody>
      </p:sp>
      <p:grpSp>
        <p:nvGrpSpPr>
          <p:cNvPr id="978" name="Group"/>
          <p:cNvGrpSpPr/>
          <p:nvPr/>
        </p:nvGrpSpPr>
        <p:grpSpPr>
          <a:xfrm>
            <a:off x="443199" y="9127004"/>
            <a:ext cx="729698" cy="532530"/>
            <a:chOff x="0" y="-1"/>
            <a:chExt cx="729696" cy="532529"/>
          </a:xfrm>
        </p:grpSpPr>
        <p:grpSp>
          <p:nvGrpSpPr>
            <p:cNvPr id="975" name="Group"/>
            <p:cNvGrpSpPr/>
            <p:nvPr/>
          </p:nvGrpSpPr>
          <p:grpSpPr>
            <a:xfrm>
              <a:off x="-1" y="-2"/>
              <a:ext cx="445042" cy="532531"/>
              <a:chOff x="0" y="0"/>
              <a:chExt cx="445040" cy="532529"/>
            </a:xfrm>
          </p:grpSpPr>
          <p:sp>
            <p:nvSpPr>
              <p:cNvPr id="957" name="Rounded Rectangle"/>
              <p:cNvSpPr/>
              <p:nvPr/>
            </p:nvSpPr>
            <p:spPr>
              <a:xfrm>
                <a:off x="-1" y="17016"/>
                <a:ext cx="445042" cy="515514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8" name="a"/>
              <p:cNvSpPr txBox="1"/>
              <p:nvPr/>
            </p:nvSpPr>
            <p:spPr>
              <a:xfrm>
                <a:off x="12969" y="129418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959" name="b"/>
              <p:cNvSpPr txBox="1"/>
              <p:nvPr/>
            </p:nvSpPr>
            <p:spPr>
              <a:xfrm>
                <a:off x="12969" y="25717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960" name="c"/>
              <p:cNvSpPr txBox="1"/>
              <p:nvPr/>
            </p:nvSpPr>
            <p:spPr>
              <a:xfrm>
                <a:off x="12969" y="37223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963" name="Group"/>
              <p:cNvGrpSpPr/>
              <p:nvPr/>
            </p:nvGrpSpPr>
            <p:grpSpPr>
              <a:xfrm>
                <a:off x="127269" y="288547"/>
                <a:ext cx="168302" cy="76960"/>
                <a:chOff x="0" y="0"/>
                <a:chExt cx="168300" cy="76959"/>
              </a:xfrm>
            </p:grpSpPr>
            <p:sp>
              <p:nvSpPr>
                <p:cNvPr id="961" name="Square"/>
                <p:cNvSpPr/>
                <p:nvPr/>
              </p:nvSpPr>
              <p:spPr>
                <a:xfrm>
                  <a:off x="0" y="756"/>
                  <a:ext cx="76200" cy="76204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62" name="Square"/>
                <p:cNvSpPr/>
                <p:nvPr/>
              </p:nvSpPr>
              <p:spPr>
                <a:xfrm>
                  <a:off x="92099" y="-1"/>
                  <a:ext cx="76202" cy="76203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964" name="Square"/>
              <p:cNvSpPr/>
              <p:nvPr/>
            </p:nvSpPr>
            <p:spPr>
              <a:xfrm>
                <a:off x="127269" y="417061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968" name="Group"/>
              <p:cNvGrpSpPr/>
              <p:nvPr/>
            </p:nvGrpSpPr>
            <p:grpSpPr>
              <a:xfrm>
                <a:off x="127269" y="161168"/>
                <a:ext cx="260401" cy="76959"/>
                <a:chOff x="0" y="0"/>
                <a:chExt cx="260400" cy="76958"/>
              </a:xfrm>
            </p:grpSpPr>
            <p:sp>
              <p:nvSpPr>
                <p:cNvPr id="965" name="Square"/>
                <p:cNvSpPr/>
                <p:nvPr/>
              </p:nvSpPr>
              <p:spPr>
                <a:xfrm>
                  <a:off x="-1" y="756"/>
                  <a:ext cx="76201" cy="76203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66" name="Square"/>
                <p:cNvSpPr/>
                <p:nvPr/>
              </p:nvSpPr>
              <p:spPr>
                <a:xfrm>
                  <a:off x="92099" y="0"/>
                  <a:ext cx="76202" cy="762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67" name="Square"/>
                <p:cNvSpPr/>
                <p:nvPr/>
              </p:nvSpPr>
              <p:spPr>
                <a:xfrm>
                  <a:off x="184199" y="0"/>
                  <a:ext cx="76202" cy="762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969" name="x"/>
              <p:cNvSpPr txBox="1"/>
              <p:nvPr/>
            </p:nvSpPr>
            <p:spPr>
              <a:xfrm>
                <a:off x="939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970" name="y"/>
              <p:cNvSpPr txBox="1"/>
              <p:nvPr/>
            </p:nvSpPr>
            <p:spPr>
              <a:xfrm>
                <a:off x="186018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971" name="z"/>
              <p:cNvSpPr txBox="1"/>
              <p:nvPr/>
            </p:nvSpPr>
            <p:spPr>
              <a:xfrm>
                <a:off x="284444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972" name="Rounded Rectangle"/>
              <p:cNvSpPr/>
              <p:nvPr/>
            </p:nvSpPr>
            <p:spPr>
              <a:xfrm>
                <a:off x="20649" y="145293"/>
                <a:ext cx="406941" cy="107953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3" name="Rounded Rectangle"/>
              <p:cNvSpPr/>
              <p:nvPr/>
            </p:nvSpPr>
            <p:spPr>
              <a:xfrm>
                <a:off x="17450" y="273051"/>
                <a:ext cx="406941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4" name="Rounded Rectangle"/>
              <p:cNvSpPr/>
              <p:nvPr/>
            </p:nvSpPr>
            <p:spPr>
              <a:xfrm>
                <a:off x="17450" y="400808"/>
                <a:ext cx="406941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76" name="Line"/>
            <p:cNvSpPr/>
            <p:nvPr/>
          </p:nvSpPr>
          <p:spPr>
            <a:xfrm>
              <a:off x="481317" y="11036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7" name="2"/>
            <p:cNvSpPr txBox="1"/>
            <p:nvPr/>
          </p:nvSpPr>
          <p:spPr>
            <a:xfrm>
              <a:off x="602695" y="3664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91" name="Group"/>
          <p:cNvGrpSpPr/>
          <p:nvPr/>
        </p:nvGrpSpPr>
        <p:grpSpPr>
          <a:xfrm>
            <a:off x="443199" y="6268882"/>
            <a:ext cx="802443" cy="992116"/>
            <a:chOff x="0" y="0"/>
            <a:chExt cx="802441" cy="992114"/>
          </a:xfrm>
        </p:grpSpPr>
        <p:sp>
          <p:nvSpPr>
            <p:cNvPr id="979" name="Rounded Rectangle"/>
            <p:cNvSpPr/>
            <p:nvPr/>
          </p:nvSpPr>
          <p:spPr>
            <a:xfrm>
              <a:off x="0" y="17506"/>
              <a:ext cx="279940" cy="436404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982" name="Group"/>
            <p:cNvGrpSpPr/>
            <p:nvPr/>
          </p:nvGrpSpPr>
          <p:grpSpPr>
            <a:xfrm>
              <a:off x="269" y="0"/>
              <a:ext cx="234951" cy="736600"/>
              <a:chOff x="0" y="0"/>
              <a:chExt cx="234950" cy="736600"/>
            </a:xfrm>
          </p:grpSpPr>
          <p:graphicFrame>
            <p:nvGraphicFramePr>
              <p:cNvPr id="980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81" name="a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85" name="Group"/>
            <p:cNvGrpSpPr/>
            <p:nvPr/>
          </p:nvGrpSpPr>
          <p:grpSpPr>
            <a:xfrm>
              <a:off x="269" y="127757"/>
              <a:ext cx="234951" cy="736601"/>
              <a:chOff x="0" y="0"/>
              <a:chExt cx="234950" cy="736600"/>
            </a:xfrm>
          </p:grpSpPr>
          <p:graphicFrame>
            <p:nvGraphicFramePr>
              <p:cNvPr id="983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84" name="b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88" name="Group"/>
            <p:cNvGrpSpPr/>
            <p:nvPr/>
          </p:nvGrpSpPr>
          <p:grpSpPr>
            <a:xfrm>
              <a:off x="269" y="255514"/>
              <a:ext cx="234951" cy="736601"/>
              <a:chOff x="0" y="0"/>
              <a:chExt cx="234950" cy="736600"/>
            </a:xfrm>
          </p:grpSpPr>
          <p:graphicFrame>
            <p:nvGraphicFramePr>
              <p:cNvPr id="986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87" name="c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89" name="Line"/>
            <p:cNvSpPr/>
            <p:nvPr/>
          </p:nvSpPr>
          <p:spPr>
            <a:xfrm>
              <a:off x="324167" y="10870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90" name="FALSE"/>
            <p:cNvSpPr/>
            <p:nvPr/>
          </p:nvSpPr>
          <p:spPr>
            <a:xfrm>
              <a:off x="495569" y="95250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1004" name="Group"/>
          <p:cNvGrpSpPr/>
          <p:nvPr/>
        </p:nvGrpSpPr>
        <p:grpSpPr>
          <a:xfrm>
            <a:off x="443199" y="8397291"/>
            <a:ext cx="802443" cy="992115"/>
            <a:chOff x="0" y="0"/>
            <a:chExt cx="802441" cy="992114"/>
          </a:xfrm>
        </p:grpSpPr>
        <p:sp>
          <p:nvSpPr>
            <p:cNvPr id="992" name="Rounded Rectangle"/>
            <p:cNvSpPr/>
            <p:nvPr/>
          </p:nvSpPr>
          <p:spPr>
            <a:xfrm>
              <a:off x="0" y="17506"/>
              <a:ext cx="279940" cy="436404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995" name="Group"/>
            <p:cNvGrpSpPr/>
            <p:nvPr/>
          </p:nvGrpSpPr>
          <p:grpSpPr>
            <a:xfrm>
              <a:off x="269" y="0"/>
              <a:ext cx="234951" cy="736600"/>
              <a:chOff x="0" y="0"/>
              <a:chExt cx="234950" cy="736600"/>
            </a:xfrm>
          </p:grpSpPr>
          <p:graphicFrame>
            <p:nvGraphicFramePr>
              <p:cNvPr id="993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94" name="a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98" name="Group"/>
            <p:cNvGrpSpPr/>
            <p:nvPr/>
          </p:nvGrpSpPr>
          <p:grpSpPr>
            <a:xfrm>
              <a:off x="269" y="127757"/>
              <a:ext cx="234951" cy="736601"/>
              <a:chOff x="0" y="0"/>
              <a:chExt cx="234950" cy="736600"/>
            </a:xfrm>
          </p:grpSpPr>
          <p:graphicFrame>
            <p:nvGraphicFramePr>
              <p:cNvPr id="996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97" name="b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001" name="Group"/>
            <p:cNvGrpSpPr/>
            <p:nvPr/>
          </p:nvGrpSpPr>
          <p:grpSpPr>
            <a:xfrm>
              <a:off x="269" y="255514"/>
              <a:ext cx="234951" cy="736601"/>
              <a:chOff x="0" y="0"/>
              <a:chExt cx="234950" cy="736600"/>
            </a:xfrm>
          </p:grpSpPr>
          <p:graphicFrame>
            <p:nvGraphicFramePr>
              <p:cNvPr id="999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00" name="c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002" name="Line"/>
            <p:cNvSpPr/>
            <p:nvPr/>
          </p:nvSpPr>
          <p:spPr>
            <a:xfrm>
              <a:off x="324167" y="10870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3" name="TRUE"/>
            <p:cNvSpPr/>
            <p:nvPr/>
          </p:nvSpPr>
          <p:spPr>
            <a:xfrm>
              <a:off x="495569" y="95250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1017" name="Group"/>
          <p:cNvGrpSpPr/>
          <p:nvPr/>
        </p:nvGrpSpPr>
        <p:grpSpPr>
          <a:xfrm>
            <a:off x="443199" y="6978352"/>
            <a:ext cx="802443" cy="992115"/>
            <a:chOff x="0" y="0"/>
            <a:chExt cx="802441" cy="992114"/>
          </a:xfrm>
        </p:grpSpPr>
        <p:sp>
          <p:nvSpPr>
            <p:cNvPr id="1005" name="Rounded Rectangle"/>
            <p:cNvSpPr/>
            <p:nvPr/>
          </p:nvSpPr>
          <p:spPr>
            <a:xfrm>
              <a:off x="0" y="17506"/>
              <a:ext cx="279940" cy="436404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008" name="Group"/>
            <p:cNvGrpSpPr/>
            <p:nvPr/>
          </p:nvGrpSpPr>
          <p:grpSpPr>
            <a:xfrm>
              <a:off x="269" y="0"/>
              <a:ext cx="234951" cy="736600"/>
              <a:chOff x="0" y="0"/>
              <a:chExt cx="234950" cy="736600"/>
            </a:xfrm>
          </p:grpSpPr>
          <p:graphicFrame>
            <p:nvGraphicFramePr>
              <p:cNvPr id="1006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07" name="a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011" name="Group"/>
            <p:cNvGrpSpPr/>
            <p:nvPr/>
          </p:nvGrpSpPr>
          <p:grpSpPr>
            <a:xfrm>
              <a:off x="269" y="127757"/>
              <a:ext cx="234951" cy="736601"/>
              <a:chOff x="0" y="0"/>
              <a:chExt cx="234950" cy="736600"/>
            </a:xfrm>
          </p:grpSpPr>
          <p:graphicFrame>
            <p:nvGraphicFramePr>
              <p:cNvPr id="1009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10" name="b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014" name="Group"/>
            <p:cNvGrpSpPr/>
            <p:nvPr/>
          </p:nvGrpSpPr>
          <p:grpSpPr>
            <a:xfrm>
              <a:off x="269" y="255514"/>
              <a:ext cx="234951" cy="736601"/>
              <a:chOff x="0" y="0"/>
              <a:chExt cx="234950" cy="736600"/>
            </a:xfrm>
          </p:grpSpPr>
          <p:graphicFrame>
            <p:nvGraphicFramePr>
              <p:cNvPr id="1012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13" name="c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015" name="Line"/>
            <p:cNvSpPr/>
            <p:nvPr/>
          </p:nvSpPr>
          <p:spPr>
            <a:xfrm>
              <a:off x="324167" y="10870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16" name="TRUE"/>
            <p:cNvSpPr/>
            <p:nvPr/>
          </p:nvSpPr>
          <p:spPr>
            <a:xfrm>
              <a:off x="495569" y="95250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1030" name="Group"/>
          <p:cNvGrpSpPr/>
          <p:nvPr/>
        </p:nvGrpSpPr>
        <p:grpSpPr>
          <a:xfrm>
            <a:off x="443199" y="5272120"/>
            <a:ext cx="622573" cy="1000007"/>
            <a:chOff x="0" y="0"/>
            <a:chExt cx="622571" cy="1000006"/>
          </a:xfrm>
        </p:grpSpPr>
        <p:sp>
          <p:nvSpPr>
            <p:cNvPr id="1018" name="Rounded Rectangle"/>
            <p:cNvSpPr/>
            <p:nvPr/>
          </p:nvSpPr>
          <p:spPr>
            <a:xfrm>
              <a:off x="0" y="0"/>
              <a:ext cx="279940" cy="436402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021" name="Group"/>
            <p:cNvGrpSpPr/>
            <p:nvPr/>
          </p:nvGrpSpPr>
          <p:grpSpPr>
            <a:xfrm>
              <a:off x="268" y="7893"/>
              <a:ext cx="260352" cy="736601"/>
              <a:chOff x="0" y="0"/>
              <a:chExt cx="260350" cy="736600"/>
            </a:xfrm>
          </p:grpSpPr>
          <p:graphicFrame>
            <p:nvGraphicFramePr>
              <p:cNvPr id="1019" name="Table"/>
              <p:cNvGraphicFramePr/>
              <p:nvPr/>
            </p:nvGraphicFramePr>
            <p:xfrm>
              <a:off x="952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20" name="a"/>
              <p:cNvSpPr/>
              <p:nvPr/>
            </p:nvSpPr>
            <p:spPr>
              <a:xfrm>
                <a:off x="0" y="82550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024" name="Group"/>
            <p:cNvGrpSpPr/>
            <p:nvPr/>
          </p:nvGrpSpPr>
          <p:grpSpPr>
            <a:xfrm>
              <a:off x="268" y="135650"/>
              <a:ext cx="260352" cy="736601"/>
              <a:chOff x="0" y="0"/>
              <a:chExt cx="260350" cy="736600"/>
            </a:xfrm>
          </p:grpSpPr>
          <p:graphicFrame>
            <p:nvGraphicFramePr>
              <p:cNvPr id="1022" name="Table"/>
              <p:cNvGraphicFramePr/>
              <p:nvPr/>
            </p:nvGraphicFramePr>
            <p:xfrm>
              <a:off x="952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84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23" name="b"/>
              <p:cNvSpPr/>
              <p:nvPr/>
            </p:nvSpPr>
            <p:spPr>
              <a:xfrm>
                <a:off x="0" y="82550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027" name="Group"/>
            <p:cNvGrpSpPr/>
            <p:nvPr/>
          </p:nvGrpSpPr>
          <p:grpSpPr>
            <a:xfrm>
              <a:off x="268" y="263406"/>
              <a:ext cx="260352" cy="736601"/>
              <a:chOff x="0" y="0"/>
              <a:chExt cx="260350" cy="736600"/>
            </a:xfrm>
          </p:grpSpPr>
          <p:graphicFrame>
            <p:nvGraphicFramePr>
              <p:cNvPr id="1025" name="Table"/>
              <p:cNvGraphicFramePr/>
              <p:nvPr/>
            </p:nvGraphicFramePr>
            <p:xfrm>
              <a:off x="952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26" name="c"/>
              <p:cNvSpPr/>
              <p:nvPr/>
            </p:nvSpPr>
            <p:spPr>
              <a:xfrm>
                <a:off x="0" y="82550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028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29" name="3"/>
            <p:cNvSpPr/>
            <p:nvPr/>
          </p:nvSpPr>
          <p:spPr>
            <a:xfrm>
              <a:off x="495570" y="90443"/>
              <a:ext cx="127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043" name="Group"/>
          <p:cNvGrpSpPr/>
          <p:nvPr/>
        </p:nvGrpSpPr>
        <p:grpSpPr>
          <a:xfrm>
            <a:off x="443199" y="7687821"/>
            <a:ext cx="802443" cy="992116"/>
            <a:chOff x="0" y="0"/>
            <a:chExt cx="802441" cy="992114"/>
          </a:xfrm>
        </p:grpSpPr>
        <p:sp>
          <p:nvSpPr>
            <p:cNvPr id="1031" name="Rounded Rectangle"/>
            <p:cNvSpPr/>
            <p:nvPr/>
          </p:nvSpPr>
          <p:spPr>
            <a:xfrm>
              <a:off x="0" y="17506"/>
              <a:ext cx="279940" cy="436404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034" name="Group"/>
            <p:cNvGrpSpPr/>
            <p:nvPr/>
          </p:nvGrpSpPr>
          <p:grpSpPr>
            <a:xfrm>
              <a:off x="269" y="0"/>
              <a:ext cx="234951" cy="736600"/>
              <a:chOff x="0" y="0"/>
              <a:chExt cx="234950" cy="736600"/>
            </a:xfrm>
          </p:grpSpPr>
          <p:graphicFrame>
            <p:nvGraphicFramePr>
              <p:cNvPr id="1032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33" name="a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037" name="Group"/>
            <p:cNvGrpSpPr/>
            <p:nvPr/>
          </p:nvGrpSpPr>
          <p:grpSpPr>
            <a:xfrm>
              <a:off x="269" y="127757"/>
              <a:ext cx="234951" cy="736601"/>
              <a:chOff x="0" y="0"/>
              <a:chExt cx="234950" cy="736600"/>
            </a:xfrm>
          </p:grpSpPr>
          <p:graphicFrame>
            <p:nvGraphicFramePr>
              <p:cNvPr id="1035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36" name="b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040" name="Group"/>
            <p:cNvGrpSpPr/>
            <p:nvPr/>
          </p:nvGrpSpPr>
          <p:grpSpPr>
            <a:xfrm>
              <a:off x="269" y="255514"/>
              <a:ext cx="234951" cy="736601"/>
              <a:chOff x="0" y="0"/>
              <a:chExt cx="234950" cy="736600"/>
            </a:xfrm>
          </p:grpSpPr>
          <p:graphicFrame>
            <p:nvGraphicFramePr>
              <p:cNvPr id="1038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39" name="c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041" name="Line"/>
            <p:cNvSpPr/>
            <p:nvPr/>
          </p:nvSpPr>
          <p:spPr>
            <a:xfrm>
              <a:off x="324167" y="10870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2" name="TRUE"/>
            <p:cNvSpPr/>
            <p:nvPr/>
          </p:nvSpPr>
          <p:spPr>
            <a:xfrm>
              <a:off x="495569" y="95250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1044" name="Line"/>
          <p:cNvSpPr/>
          <p:nvPr/>
        </p:nvSpPr>
        <p:spPr>
          <a:xfrm>
            <a:off x="10551376" y="1020416"/>
            <a:ext cx="1154569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5" name="append(x, values, after = length(x)) Add values to end of list.  append(x, list(d = 1))…"/>
          <p:cNvSpPr txBox="1"/>
          <p:nvPr/>
        </p:nvSpPr>
        <p:spPr>
          <a:xfrm>
            <a:off x="8217534" y="5512287"/>
            <a:ext cx="2029629" cy="241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append(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x, values, after = length(x)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Add values to end of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append(x, list(d = 1))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prepend(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x, values, before = 1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Add values to start of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splice(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Combine objects into a list, storing S3 objects as sub-lists.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splice(x, y, "foo")</a:t>
            </a:r>
          </a:p>
        </p:txBody>
      </p:sp>
      <p:grpSp>
        <p:nvGrpSpPr>
          <p:cNvPr id="1062" name="Group"/>
          <p:cNvGrpSpPr/>
          <p:nvPr/>
        </p:nvGrpSpPr>
        <p:grpSpPr>
          <a:xfrm>
            <a:off x="7246388" y="5555131"/>
            <a:ext cx="777250" cy="448751"/>
            <a:chOff x="0" y="0"/>
            <a:chExt cx="777249" cy="448750"/>
          </a:xfrm>
        </p:grpSpPr>
        <p:grpSp>
          <p:nvGrpSpPr>
            <p:cNvPr id="1049" name="Group"/>
            <p:cNvGrpSpPr/>
            <p:nvPr/>
          </p:nvGrpSpPr>
          <p:grpSpPr>
            <a:xfrm>
              <a:off x="-1" y="0"/>
              <a:ext cx="152186" cy="245550"/>
              <a:chOff x="0" y="0"/>
              <a:chExt cx="152184" cy="245549"/>
            </a:xfrm>
          </p:grpSpPr>
          <p:sp>
            <p:nvSpPr>
              <p:cNvPr id="1046" name="Rounded Rectangle"/>
              <p:cNvSpPr/>
              <p:nvPr/>
            </p:nvSpPr>
            <p:spPr>
              <a:xfrm>
                <a:off x="0" y="0"/>
                <a:ext cx="152185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7" name="Square"/>
              <p:cNvSpPr/>
              <p:nvPr/>
            </p:nvSpPr>
            <p:spPr>
              <a:xfrm rot="16200000">
                <a:off x="37991" y="13131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8" name="Square"/>
              <p:cNvSpPr/>
              <p:nvPr/>
            </p:nvSpPr>
            <p:spPr>
              <a:xfrm rot="16200000">
                <a:off x="37991" y="39643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53" name="Group"/>
            <p:cNvGrpSpPr/>
            <p:nvPr/>
          </p:nvGrpSpPr>
          <p:grpSpPr>
            <a:xfrm>
              <a:off x="278964" y="0"/>
              <a:ext cx="152186" cy="245550"/>
              <a:chOff x="0" y="0"/>
              <a:chExt cx="152185" cy="245549"/>
            </a:xfrm>
          </p:grpSpPr>
          <p:sp>
            <p:nvSpPr>
              <p:cNvPr id="1050" name="Rounded Rectangle"/>
              <p:cNvSpPr/>
              <p:nvPr/>
            </p:nvSpPr>
            <p:spPr>
              <a:xfrm>
                <a:off x="-1" y="0"/>
                <a:ext cx="152187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1" name="Square"/>
              <p:cNvSpPr/>
              <p:nvPr/>
            </p:nvSpPr>
            <p:spPr>
              <a:xfrm rot="16200000">
                <a:off x="37992" y="131316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2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59" name="Group"/>
            <p:cNvGrpSpPr/>
            <p:nvPr/>
          </p:nvGrpSpPr>
          <p:grpSpPr>
            <a:xfrm>
              <a:off x="625063" y="-1"/>
              <a:ext cx="152187" cy="448752"/>
              <a:chOff x="0" y="0"/>
              <a:chExt cx="152185" cy="448750"/>
            </a:xfrm>
          </p:grpSpPr>
          <p:sp>
            <p:nvSpPr>
              <p:cNvPr id="1054" name="Rounded Rectangle"/>
              <p:cNvSpPr/>
              <p:nvPr/>
            </p:nvSpPr>
            <p:spPr>
              <a:xfrm>
                <a:off x="-1" y="-1"/>
                <a:ext cx="152187" cy="448752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5" name="Square"/>
              <p:cNvSpPr/>
              <p:nvPr/>
            </p:nvSpPr>
            <p:spPr>
              <a:xfrm rot="16200000">
                <a:off x="37992" y="314661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6" name="Square"/>
              <p:cNvSpPr/>
              <p:nvPr/>
            </p:nvSpPr>
            <p:spPr>
              <a:xfrm rot="16200000">
                <a:off x="37992" y="222988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7" name="Square"/>
              <p:cNvSpPr/>
              <p:nvPr/>
            </p:nvSpPr>
            <p:spPr>
              <a:xfrm rot="16200000">
                <a:off x="37992" y="131315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8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60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463488" y="122773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9" name="Group"/>
          <p:cNvGrpSpPr/>
          <p:nvPr/>
        </p:nvGrpSpPr>
        <p:grpSpPr>
          <a:xfrm>
            <a:off x="7246388" y="6413486"/>
            <a:ext cx="777250" cy="448751"/>
            <a:chOff x="0" y="0"/>
            <a:chExt cx="777249" cy="448750"/>
          </a:xfrm>
        </p:grpSpPr>
        <p:grpSp>
          <p:nvGrpSpPr>
            <p:cNvPr id="1066" name="Group"/>
            <p:cNvGrpSpPr/>
            <p:nvPr/>
          </p:nvGrpSpPr>
          <p:grpSpPr>
            <a:xfrm>
              <a:off x="-1" y="0"/>
              <a:ext cx="152186" cy="245550"/>
              <a:chOff x="0" y="0"/>
              <a:chExt cx="152184" cy="245549"/>
            </a:xfrm>
          </p:grpSpPr>
          <p:sp>
            <p:nvSpPr>
              <p:cNvPr id="1063" name="Rounded Rectangle"/>
              <p:cNvSpPr/>
              <p:nvPr/>
            </p:nvSpPr>
            <p:spPr>
              <a:xfrm>
                <a:off x="0" y="0"/>
                <a:ext cx="152185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4" name="Square"/>
              <p:cNvSpPr/>
              <p:nvPr/>
            </p:nvSpPr>
            <p:spPr>
              <a:xfrm rot="16200000">
                <a:off x="37991" y="13131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5" name="Square"/>
              <p:cNvSpPr/>
              <p:nvPr/>
            </p:nvSpPr>
            <p:spPr>
              <a:xfrm rot="16200000">
                <a:off x="37991" y="39643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70" name="Group"/>
            <p:cNvGrpSpPr/>
            <p:nvPr/>
          </p:nvGrpSpPr>
          <p:grpSpPr>
            <a:xfrm>
              <a:off x="278964" y="0"/>
              <a:ext cx="152186" cy="245550"/>
              <a:chOff x="0" y="0"/>
              <a:chExt cx="152185" cy="245549"/>
            </a:xfrm>
          </p:grpSpPr>
          <p:sp>
            <p:nvSpPr>
              <p:cNvPr id="1067" name="Rounded Rectangle"/>
              <p:cNvSpPr/>
              <p:nvPr/>
            </p:nvSpPr>
            <p:spPr>
              <a:xfrm>
                <a:off x="-1" y="0"/>
                <a:ext cx="152187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8" name="Square"/>
              <p:cNvSpPr/>
              <p:nvPr/>
            </p:nvSpPr>
            <p:spPr>
              <a:xfrm rot="16200000">
                <a:off x="37992" y="131316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9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76" name="Group"/>
            <p:cNvGrpSpPr/>
            <p:nvPr/>
          </p:nvGrpSpPr>
          <p:grpSpPr>
            <a:xfrm>
              <a:off x="625063" y="-1"/>
              <a:ext cx="152187" cy="448752"/>
              <a:chOff x="0" y="0"/>
              <a:chExt cx="152185" cy="448750"/>
            </a:xfrm>
          </p:grpSpPr>
          <p:sp>
            <p:nvSpPr>
              <p:cNvPr id="1071" name="Rounded Rectangle"/>
              <p:cNvSpPr/>
              <p:nvPr/>
            </p:nvSpPr>
            <p:spPr>
              <a:xfrm>
                <a:off x="-1" y="-1"/>
                <a:ext cx="152187" cy="448752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2" name="Square"/>
              <p:cNvSpPr/>
              <p:nvPr/>
            </p:nvSpPr>
            <p:spPr>
              <a:xfrm rot="16200000">
                <a:off x="37992" y="314661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3" name="Square"/>
              <p:cNvSpPr/>
              <p:nvPr/>
            </p:nvSpPr>
            <p:spPr>
              <a:xfrm rot="16200000">
                <a:off x="37992" y="222988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4" name="Square"/>
              <p:cNvSpPr/>
              <p:nvPr/>
            </p:nvSpPr>
            <p:spPr>
              <a:xfrm rot="16200000">
                <a:off x="37992" y="131315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5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77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078" name="Line"/>
            <p:cNvSpPr/>
            <p:nvPr/>
          </p:nvSpPr>
          <p:spPr>
            <a:xfrm>
              <a:off x="463488" y="122773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99" name="Group"/>
          <p:cNvGrpSpPr/>
          <p:nvPr/>
        </p:nvGrpSpPr>
        <p:grpSpPr>
          <a:xfrm>
            <a:off x="7246388" y="7135555"/>
            <a:ext cx="777250" cy="524950"/>
            <a:chOff x="0" y="0"/>
            <a:chExt cx="777249" cy="524949"/>
          </a:xfrm>
        </p:grpSpPr>
        <p:grpSp>
          <p:nvGrpSpPr>
            <p:cNvPr id="1083" name="Group"/>
            <p:cNvGrpSpPr/>
            <p:nvPr/>
          </p:nvGrpSpPr>
          <p:grpSpPr>
            <a:xfrm>
              <a:off x="-1" y="106"/>
              <a:ext cx="152186" cy="245550"/>
              <a:chOff x="0" y="0"/>
              <a:chExt cx="152184" cy="245549"/>
            </a:xfrm>
          </p:grpSpPr>
          <p:sp>
            <p:nvSpPr>
              <p:cNvPr id="1080" name="Rounded Rectangle"/>
              <p:cNvSpPr/>
              <p:nvPr/>
            </p:nvSpPr>
            <p:spPr>
              <a:xfrm>
                <a:off x="0" y="0"/>
                <a:ext cx="152185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1" name="Square"/>
              <p:cNvSpPr/>
              <p:nvPr/>
            </p:nvSpPr>
            <p:spPr>
              <a:xfrm rot="16200000">
                <a:off x="37991" y="131317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2" name="Square"/>
              <p:cNvSpPr/>
              <p:nvPr/>
            </p:nvSpPr>
            <p:spPr>
              <a:xfrm rot="16200000">
                <a:off x="37991" y="3964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087" name="Group"/>
            <p:cNvGrpSpPr/>
            <p:nvPr/>
          </p:nvGrpSpPr>
          <p:grpSpPr>
            <a:xfrm>
              <a:off x="278964" y="106"/>
              <a:ext cx="152186" cy="245550"/>
              <a:chOff x="0" y="0"/>
              <a:chExt cx="152185" cy="245549"/>
            </a:xfrm>
          </p:grpSpPr>
          <p:sp>
            <p:nvSpPr>
              <p:cNvPr id="1084" name="Rounded Rectangle"/>
              <p:cNvSpPr/>
              <p:nvPr/>
            </p:nvSpPr>
            <p:spPr>
              <a:xfrm>
                <a:off x="-1" y="0"/>
                <a:ext cx="152187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5" name="Square"/>
              <p:cNvSpPr/>
              <p:nvPr/>
            </p:nvSpPr>
            <p:spPr>
              <a:xfrm rot="16200000">
                <a:off x="37992" y="131316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6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88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pPr/>
              <a:r>
                <a:t>+</a:t>
              </a:r>
            </a:p>
          </p:txBody>
        </p:sp>
        <p:grpSp>
          <p:nvGrpSpPr>
            <p:cNvPr id="1095" name="Group"/>
            <p:cNvGrpSpPr/>
            <p:nvPr/>
          </p:nvGrpSpPr>
          <p:grpSpPr>
            <a:xfrm>
              <a:off x="625063" y="-1"/>
              <a:ext cx="152187" cy="524950"/>
              <a:chOff x="0" y="0"/>
              <a:chExt cx="152185" cy="524949"/>
            </a:xfrm>
          </p:grpSpPr>
          <p:sp>
            <p:nvSpPr>
              <p:cNvPr id="1089" name="Rounded Rectangle"/>
              <p:cNvSpPr/>
              <p:nvPr/>
            </p:nvSpPr>
            <p:spPr>
              <a:xfrm>
                <a:off x="-1" y="-1"/>
                <a:ext cx="152187" cy="524951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0" name="Square"/>
              <p:cNvSpPr/>
              <p:nvPr/>
            </p:nvSpPr>
            <p:spPr>
              <a:xfrm rot="16200000">
                <a:off x="37992" y="406393"/>
                <a:ext cx="76202" cy="76203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1" name="Square"/>
              <p:cNvSpPr/>
              <p:nvPr/>
            </p:nvSpPr>
            <p:spPr>
              <a:xfrm rot="16200000">
                <a:off x="37992" y="314659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2" name="Square"/>
              <p:cNvSpPr/>
              <p:nvPr/>
            </p:nvSpPr>
            <p:spPr>
              <a:xfrm rot="16200000">
                <a:off x="37992" y="222987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3" name="Square"/>
              <p:cNvSpPr/>
              <p:nvPr/>
            </p:nvSpPr>
            <p:spPr>
              <a:xfrm rot="16200000">
                <a:off x="37992" y="131315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4" name="Square"/>
              <p:cNvSpPr/>
              <p:nvPr/>
            </p:nvSpPr>
            <p:spPr>
              <a:xfrm rot="16200000">
                <a:off x="37992" y="39642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96" name="Group"/>
            <p:cNvSpPr/>
            <p:nvPr/>
          </p:nvSpPr>
          <p:spPr>
            <a:xfrm rot="16200000">
              <a:off x="319044" y="304700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7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098" name="Line"/>
            <p:cNvSpPr/>
            <p:nvPr/>
          </p:nvSpPr>
          <p:spPr>
            <a:xfrm>
              <a:off x="468672" y="292000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100" name="Combine"/>
          <p:cNvSpPr txBox="1"/>
          <p:nvPr/>
        </p:nvSpPr>
        <p:spPr>
          <a:xfrm>
            <a:off x="7103032" y="5031499"/>
            <a:ext cx="12141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Combine</a:t>
            </a:r>
          </a:p>
        </p:txBody>
      </p:sp>
      <p:sp>
        <p:nvSpPr>
          <p:cNvPr id="1101" name="Line"/>
          <p:cNvSpPr/>
          <p:nvPr/>
        </p:nvSpPr>
        <p:spPr>
          <a:xfrm>
            <a:off x="7112011" y="5021879"/>
            <a:ext cx="3126170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2" name="Index"/>
          <p:cNvSpPr txBox="1"/>
          <p:nvPr/>
        </p:nvSpPr>
        <p:spPr>
          <a:xfrm>
            <a:off x="3703304" y="1036379"/>
            <a:ext cx="7429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Index</a:t>
            </a:r>
          </a:p>
        </p:txBody>
      </p:sp>
      <p:sp>
        <p:nvSpPr>
          <p:cNvPr id="1103" name="pluck(.x, ..., .default=NULL) Select an element by name or index. Also attr_getter() and chuck().  pluck(x, &quot;b&quot;) x %&gt;% pluck(&quot;b&quot;)…"/>
          <p:cNvSpPr txBox="1"/>
          <p:nvPr/>
        </p:nvSpPr>
        <p:spPr>
          <a:xfrm>
            <a:off x="4924726" y="1464460"/>
            <a:ext cx="1905002" cy="344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pluck(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..., .default=NULL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Select an element by name or index. Also </a:t>
            </a:r>
            <a:r>
              <a:t>attr_getter()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and </a:t>
            </a:r>
            <a:r>
              <a:t>chuck()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pluck(x, "b")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pluck("b")</a:t>
            </a:r>
            <a:endParaRPr i="1"/>
          </a:p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assign_in(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x, where, value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Assign a value to a location using pluck selection.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assign_in(x, "b", 5)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assign_in("b", 5)</a:t>
            </a:r>
          </a:p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modify_in(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.where, .f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a function to a value at a selected location.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modify_in(x, "b", abs)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modify_in("b", abs)</a:t>
            </a:r>
          </a:p>
        </p:txBody>
      </p:sp>
      <p:grpSp>
        <p:nvGrpSpPr>
          <p:cNvPr id="1118" name="Group"/>
          <p:cNvGrpSpPr/>
          <p:nvPr/>
        </p:nvGrpSpPr>
        <p:grpSpPr>
          <a:xfrm>
            <a:off x="3835555" y="1492344"/>
            <a:ext cx="720352" cy="1146733"/>
            <a:chOff x="0" y="0"/>
            <a:chExt cx="720351" cy="1146732"/>
          </a:xfrm>
        </p:grpSpPr>
        <p:grpSp>
          <p:nvGrpSpPr>
            <p:cNvPr id="1113" name="Group"/>
            <p:cNvGrpSpPr/>
            <p:nvPr/>
          </p:nvGrpSpPr>
          <p:grpSpPr>
            <a:xfrm>
              <a:off x="0" y="16551"/>
              <a:ext cx="279941" cy="1130182"/>
              <a:chOff x="0" y="0"/>
              <a:chExt cx="279940" cy="1130181"/>
            </a:xfrm>
          </p:grpSpPr>
          <p:sp>
            <p:nvSpPr>
              <p:cNvPr id="1104" name="Rounded Rectangle"/>
              <p:cNvSpPr/>
              <p:nvPr/>
            </p:nvSpPr>
            <p:spPr>
              <a:xfrm>
                <a:off x="0" y="0"/>
                <a:ext cx="279941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105" name="Table"/>
              <p:cNvGraphicFramePr/>
              <p:nvPr/>
            </p:nvGraphicFramePr>
            <p:xfrm>
              <a:off x="95519" y="7893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06" name="a"/>
              <p:cNvSpPr/>
              <p:nvPr/>
            </p:nvSpPr>
            <p:spPr>
              <a:xfrm>
                <a:off x="268" y="90443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107" name="Table"/>
              <p:cNvGraphicFramePr/>
              <p:nvPr/>
            </p:nvGraphicFramePr>
            <p:xfrm>
              <a:off x="95519" y="135650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08" name="b"/>
              <p:cNvSpPr/>
              <p:nvPr/>
            </p:nvSpPr>
            <p:spPr>
              <a:xfrm>
                <a:off x="268" y="218200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109" name="Table"/>
              <p:cNvGraphicFramePr/>
              <p:nvPr/>
            </p:nvGraphicFramePr>
            <p:xfrm>
              <a:off x="95519" y="263406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10" name="c"/>
              <p:cNvSpPr/>
              <p:nvPr/>
            </p:nvSpPr>
            <p:spPr>
              <a:xfrm>
                <a:off x="268" y="345957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111" name="Table"/>
              <p:cNvGraphicFramePr/>
              <p:nvPr/>
            </p:nvGraphicFramePr>
            <p:xfrm>
              <a:off x="95519" y="393581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12" name="d"/>
              <p:cNvSpPr/>
              <p:nvPr/>
            </p:nvSpPr>
            <p:spPr>
              <a:xfrm>
                <a:off x="268" y="476132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114" name="Line"/>
            <p:cNvSpPr/>
            <p:nvPr/>
          </p:nvSpPr>
          <p:spPr>
            <a:xfrm>
              <a:off x="326698" y="10870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117" name="Group"/>
            <p:cNvGrpSpPr/>
            <p:nvPr/>
          </p:nvGrpSpPr>
          <p:grpSpPr>
            <a:xfrm>
              <a:off x="485401" y="0"/>
              <a:ext cx="234951" cy="736600"/>
              <a:chOff x="0" y="0"/>
              <a:chExt cx="234950" cy="736600"/>
            </a:xfrm>
          </p:grpSpPr>
          <p:graphicFrame>
            <p:nvGraphicFramePr>
              <p:cNvPr id="1115" name="Table"/>
              <p:cNvGraphicFramePr/>
              <p:nvPr/>
            </p:nvGraphicFramePr>
            <p:xfrm>
              <a:off x="69850" y="0"/>
              <a:ext cx="165101" cy="736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16" name="b"/>
              <p:cNvSpPr/>
              <p:nvPr/>
            </p:nvSpPr>
            <p:spPr>
              <a:xfrm>
                <a:off x="0" y="108585"/>
                <a:ext cx="1270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1139" name="Group"/>
          <p:cNvGrpSpPr/>
          <p:nvPr/>
        </p:nvGrpSpPr>
        <p:grpSpPr>
          <a:xfrm>
            <a:off x="3835555" y="2804311"/>
            <a:ext cx="760132" cy="1130184"/>
            <a:chOff x="0" y="0"/>
            <a:chExt cx="760131" cy="1130182"/>
          </a:xfrm>
        </p:grpSpPr>
        <p:grpSp>
          <p:nvGrpSpPr>
            <p:cNvPr id="1128" name="Group"/>
            <p:cNvGrpSpPr/>
            <p:nvPr/>
          </p:nvGrpSpPr>
          <p:grpSpPr>
            <a:xfrm>
              <a:off x="0" y="0"/>
              <a:ext cx="279940" cy="1130183"/>
              <a:chOff x="0" y="0"/>
              <a:chExt cx="279939" cy="1130182"/>
            </a:xfrm>
          </p:grpSpPr>
          <p:sp>
            <p:nvSpPr>
              <p:cNvPr id="1119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120" name="Table"/>
              <p:cNvGraphicFramePr/>
              <p:nvPr/>
            </p:nvGraphicFramePr>
            <p:xfrm>
              <a:off x="95519" y="7893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21" name="a"/>
              <p:cNvSpPr/>
              <p:nvPr/>
            </p:nvSpPr>
            <p:spPr>
              <a:xfrm>
                <a:off x="269" y="90443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122" name="Table"/>
              <p:cNvGraphicFramePr/>
              <p:nvPr/>
            </p:nvGraphicFramePr>
            <p:xfrm>
              <a:off x="95519" y="135650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23" name="b"/>
              <p:cNvSpPr/>
              <p:nvPr/>
            </p:nvSpPr>
            <p:spPr>
              <a:xfrm>
                <a:off x="269" y="218200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124" name="Table"/>
              <p:cNvGraphicFramePr/>
              <p:nvPr/>
            </p:nvGraphicFramePr>
            <p:xfrm>
              <a:off x="95519" y="263406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25" name="c"/>
              <p:cNvSpPr/>
              <p:nvPr/>
            </p:nvSpPr>
            <p:spPr>
              <a:xfrm>
                <a:off x="269" y="345957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126" name="Table"/>
              <p:cNvGraphicFramePr/>
              <p:nvPr/>
            </p:nvGraphicFramePr>
            <p:xfrm>
              <a:off x="95519" y="393582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27" name="d"/>
              <p:cNvSpPr/>
              <p:nvPr/>
            </p:nvSpPr>
            <p:spPr>
              <a:xfrm>
                <a:off x="269" y="476132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129" name="Line"/>
            <p:cNvSpPr/>
            <p:nvPr/>
          </p:nvSpPr>
          <p:spPr>
            <a:xfrm>
              <a:off x="326698" y="92156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0" name="Rounded Rectangle"/>
            <p:cNvSpPr/>
            <p:nvPr/>
          </p:nvSpPr>
          <p:spPr>
            <a:xfrm>
              <a:off x="480190" y="0"/>
              <a:ext cx="279942" cy="5761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31" name="Table"/>
            <p:cNvGraphicFramePr/>
            <p:nvPr/>
          </p:nvGraphicFramePr>
          <p:xfrm>
            <a:off x="575709" y="7893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32" name="a"/>
            <p:cNvSpPr/>
            <p:nvPr/>
          </p:nvSpPr>
          <p:spPr>
            <a:xfrm>
              <a:off x="480459" y="90443"/>
              <a:ext cx="127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a</a:t>
              </a:r>
            </a:p>
          </p:txBody>
        </p:sp>
        <p:graphicFrame>
          <p:nvGraphicFramePr>
            <p:cNvPr id="1133" name="Table"/>
            <p:cNvGraphicFramePr/>
            <p:nvPr/>
          </p:nvGraphicFramePr>
          <p:xfrm>
            <a:off x="575709" y="135650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B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34" name="b"/>
            <p:cNvSpPr/>
            <p:nvPr/>
          </p:nvSpPr>
          <p:spPr>
            <a:xfrm>
              <a:off x="480459" y="218200"/>
              <a:ext cx="127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b</a:t>
              </a:r>
            </a:p>
          </p:txBody>
        </p:sp>
        <p:graphicFrame>
          <p:nvGraphicFramePr>
            <p:cNvPr id="1135" name="Table"/>
            <p:cNvGraphicFramePr/>
            <p:nvPr/>
          </p:nvGraphicFramePr>
          <p:xfrm>
            <a:off x="575709" y="263406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36" name="c"/>
            <p:cNvSpPr/>
            <p:nvPr/>
          </p:nvSpPr>
          <p:spPr>
            <a:xfrm>
              <a:off x="480459" y="345957"/>
              <a:ext cx="127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c</a:t>
              </a:r>
            </a:p>
          </p:txBody>
        </p:sp>
        <p:graphicFrame>
          <p:nvGraphicFramePr>
            <p:cNvPr id="1137" name="Table"/>
            <p:cNvGraphicFramePr/>
            <p:nvPr/>
          </p:nvGraphicFramePr>
          <p:xfrm>
            <a:off x="575709" y="393581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38" name="d"/>
            <p:cNvSpPr/>
            <p:nvPr/>
          </p:nvSpPr>
          <p:spPr>
            <a:xfrm>
              <a:off x="480459" y="476132"/>
              <a:ext cx="127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160" name="Group"/>
          <p:cNvGrpSpPr/>
          <p:nvPr/>
        </p:nvGrpSpPr>
        <p:grpSpPr>
          <a:xfrm>
            <a:off x="3835555" y="3938363"/>
            <a:ext cx="977742" cy="1130184"/>
            <a:chOff x="0" y="0"/>
            <a:chExt cx="977741" cy="1130182"/>
          </a:xfrm>
        </p:grpSpPr>
        <p:grpSp>
          <p:nvGrpSpPr>
            <p:cNvPr id="1149" name="Group"/>
            <p:cNvGrpSpPr/>
            <p:nvPr/>
          </p:nvGrpSpPr>
          <p:grpSpPr>
            <a:xfrm>
              <a:off x="0" y="0"/>
              <a:ext cx="279940" cy="1130183"/>
              <a:chOff x="0" y="0"/>
              <a:chExt cx="279939" cy="1130182"/>
            </a:xfrm>
          </p:grpSpPr>
          <p:sp>
            <p:nvSpPr>
              <p:cNvPr id="1140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141" name="Table"/>
              <p:cNvGraphicFramePr/>
              <p:nvPr/>
            </p:nvGraphicFramePr>
            <p:xfrm>
              <a:off x="95519" y="7893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42" name="a"/>
              <p:cNvSpPr/>
              <p:nvPr/>
            </p:nvSpPr>
            <p:spPr>
              <a:xfrm>
                <a:off x="268" y="90443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143" name="Table"/>
              <p:cNvGraphicFramePr/>
              <p:nvPr/>
            </p:nvGraphicFramePr>
            <p:xfrm>
              <a:off x="95519" y="135650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44" name="b"/>
              <p:cNvSpPr/>
              <p:nvPr/>
            </p:nvSpPr>
            <p:spPr>
              <a:xfrm>
                <a:off x="268" y="218200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145" name="Table"/>
              <p:cNvGraphicFramePr/>
              <p:nvPr/>
            </p:nvGraphicFramePr>
            <p:xfrm>
              <a:off x="95519" y="263406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46" name="c"/>
              <p:cNvSpPr/>
              <p:nvPr/>
            </p:nvSpPr>
            <p:spPr>
              <a:xfrm>
                <a:off x="268" y="345957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147" name="Table"/>
              <p:cNvGraphicFramePr/>
              <p:nvPr/>
            </p:nvGraphicFramePr>
            <p:xfrm>
              <a:off x="95519" y="393582"/>
              <a:ext cx="165101" cy="736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{4C3C2611-4C71-4FC5-86AE-919BDF0F9419}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48" name="d"/>
              <p:cNvSpPr/>
              <p:nvPr/>
            </p:nvSpPr>
            <p:spPr>
              <a:xfrm>
                <a:off x="268" y="476132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150" name="Line"/>
            <p:cNvSpPr/>
            <p:nvPr/>
          </p:nvSpPr>
          <p:spPr>
            <a:xfrm>
              <a:off x="326698" y="92156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1" name="Rounded Rectangle"/>
            <p:cNvSpPr/>
            <p:nvPr/>
          </p:nvSpPr>
          <p:spPr>
            <a:xfrm>
              <a:off x="480190" y="0"/>
              <a:ext cx="447216" cy="576103"/>
            </a:xfrm>
            <a:prstGeom prst="roundRect">
              <a:avLst>
                <a:gd name="adj" fmla="val 15706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52" name="Table"/>
            <p:cNvGraphicFramePr/>
            <p:nvPr/>
          </p:nvGraphicFramePr>
          <p:xfrm>
            <a:off x="702710" y="7893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53" name="a"/>
            <p:cNvSpPr/>
            <p:nvPr/>
          </p:nvSpPr>
          <p:spPr>
            <a:xfrm>
              <a:off x="607459" y="90443"/>
              <a:ext cx="127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a</a:t>
              </a:r>
            </a:p>
          </p:txBody>
        </p:sp>
        <p:graphicFrame>
          <p:nvGraphicFramePr>
            <p:cNvPr id="1154" name="Table"/>
            <p:cNvGraphicFramePr/>
            <p:nvPr/>
          </p:nvGraphicFramePr>
          <p:xfrm>
            <a:off x="702710" y="135650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B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55" name="fun(      )"/>
            <p:cNvSpPr/>
            <p:nvPr/>
          </p:nvSpPr>
          <p:spPr>
            <a:xfrm>
              <a:off x="521002" y="205500"/>
              <a:ext cx="45674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900"/>
              </a:lvl1pPr>
            </a:lstStyle>
            <a:p>
              <a:pPr/>
              <a:r>
                <a:t>fun(      )</a:t>
              </a:r>
            </a:p>
          </p:txBody>
        </p:sp>
        <p:graphicFrame>
          <p:nvGraphicFramePr>
            <p:cNvPr id="1156" name="Table"/>
            <p:cNvGraphicFramePr/>
            <p:nvPr/>
          </p:nvGraphicFramePr>
          <p:xfrm>
            <a:off x="702710" y="263406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57" name="c"/>
            <p:cNvSpPr/>
            <p:nvPr/>
          </p:nvSpPr>
          <p:spPr>
            <a:xfrm>
              <a:off x="607459" y="345957"/>
              <a:ext cx="127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c</a:t>
              </a:r>
            </a:p>
          </p:txBody>
        </p:sp>
        <p:graphicFrame>
          <p:nvGraphicFramePr>
            <p:cNvPr id="1158" name="Table"/>
            <p:cNvGraphicFramePr/>
            <p:nvPr/>
          </p:nvGraphicFramePr>
          <p:xfrm>
            <a:off x="702710" y="393581"/>
            <a:ext cx="165101" cy="736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59" name="d"/>
            <p:cNvSpPr/>
            <p:nvPr/>
          </p:nvSpPr>
          <p:spPr>
            <a:xfrm>
              <a:off x="607459" y="476132"/>
              <a:ext cx="127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161" name="Line"/>
          <p:cNvSpPr/>
          <p:nvPr/>
        </p:nvSpPr>
        <p:spPr>
          <a:xfrm>
            <a:off x="3712284" y="1020416"/>
            <a:ext cx="3112316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2" name="Suffixed map functions like map_int() return an atomic data type and will simplify list-columns into regular columns."/>
          <p:cNvSpPr txBox="1"/>
          <p:nvPr/>
        </p:nvSpPr>
        <p:spPr>
          <a:xfrm>
            <a:off x="10542395" y="6105166"/>
            <a:ext cx="3131859" cy="96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Suffixed map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map_int() </a:t>
            </a:r>
            <a:r>
              <a:t>return an atomic data type and will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simplify list-columns into regular columns</a:t>
            </a:r>
            <a:r>
              <a:t>.</a:t>
            </a:r>
          </a:p>
        </p:txBody>
      </p:sp>
      <p:sp>
        <p:nvSpPr>
          <p:cNvPr id="1163" name="map(), map2(), or pmap() return lists and will create new list-columns."/>
          <p:cNvSpPr txBox="1"/>
          <p:nvPr/>
        </p:nvSpPr>
        <p:spPr>
          <a:xfrm>
            <a:off x="10542395" y="4302816"/>
            <a:ext cx="3131859" cy="53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</a:t>
            </a:r>
            <a:r>
              <a:t>map2()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or </a:t>
            </a:r>
            <a:r>
              <a:t>pmap()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return lists and will </a:t>
            </a:r>
            <a:r>
              <a:t>create new list-columns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</a:t>
            </a:r>
          </a:p>
        </p:txBody>
      </p:sp>
      <p:grpSp>
        <p:nvGrpSpPr>
          <p:cNvPr id="1177" name="Group"/>
          <p:cNvGrpSpPr/>
          <p:nvPr/>
        </p:nvGrpSpPr>
        <p:grpSpPr>
          <a:xfrm>
            <a:off x="10542395" y="6681372"/>
            <a:ext cx="3131859" cy="865414"/>
            <a:chOff x="0" y="0"/>
            <a:chExt cx="3131858" cy="865413"/>
          </a:xfrm>
        </p:grpSpPr>
        <p:sp>
          <p:nvSpPr>
            <p:cNvPr id="1164" name="starwars %&gt;%                  mutate(n_films = map_int(films, length))"/>
            <p:cNvSpPr txBox="1"/>
            <p:nvPr/>
          </p:nvSpPr>
          <p:spPr>
            <a:xfrm>
              <a:off x="-1" y="244127"/>
              <a:ext cx="3131859" cy="532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starwars %&gt;%</a:t>
              </a:r>
              <a:br/>
              <a:r>
                <a:t>                 mutate(n_films = map_int(films, length))</a:t>
              </a:r>
            </a:p>
          </p:txBody>
        </p:sp>
        <p:sp>
          <p:nvSpPr>
            <p:cNvPr id="1165" name="Triangle"/>
            <p:cNvSpPr/>
            <p:nvPr/>
          </p:nvSpPr>
          <p:spPr>
            <a:xfrm flipH="1" rot="10800000">
              <a:off x="1844154" y="192591"/>
              <a:ext cx="112194" cy="26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168" name="list function, return int"/>
            <p:cNvGrpSpPr/>
            <p:nvPr/>
          </p:nvGrpSpPr>
          <p:grpSpPr>
            <a:xfrm>
              <a:off x="1777658" y="0"/>
              <a:ext cx="802443" cy="298146"/>
              <a:chOff x="0" y="0"/>
              <a:chExt cx="802442" cy="298145"/>
            </a:xfrm>
          </p:grpSpPr>
          <p:sp>
            <p:nvSpPr>
              <p:cNvPr id="1166" name="Shape"/>
              <p:cNvSpPr/>
              <p:nvPr/>
            </p:nvSpPr>
            <p:spPr>
              <a:xfrm>
                <a:off x="-1" y="-1"/>
                <a:ext cx="802444" cy="298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207"/>
                    </a:moveTo>
                    <a:lnTo>
                      <a:pt x="0" y="5393"/>
                    </a:lnTo>
                    <a:cubicBezTo>
                      <a:pt x="0" y="2415"/>
                      <a:pt x="897" y="0"/>
                      <a:pt x="2004" y="0"/>
                    </a:cubicBezTo>
                    <a:lnTo>
                      <a:pt x="19596" y="0"/>
                    </a:lnTo>
                    <a:cubicBezTo>
                      <a:pt x="20703" y="0"/>
                      <a:pt x="21600" y="2415"/>
                      <a:pt x="21600" y="5393"/>
                    </a:cubicBezTo>
                    <a:lnTo>
                      <a:pt x="21600" y="16207"/>
                    </a:lnTo>
                    <a:cubicBezTo>
                      <a:pt x="21600" y="19185"/>
                      <a:pt x="20703" y="21600"/>
                      <a:pt x="19596" y="21600"/>
                    </a:cubicBezTo>
                    <a:lnTo>
                      <a:pt x="2004" y="21600"/>
                    </a:lnTo>
                    <a:cubicBezTo>
                      <a:pt x="897" y="21600"/>
                      <a:pt x="0" y="19185"/>
                      <a:pt x="0" y="16207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</a:p>
            </p:txBody>
          </p:sp>
          <p:sp>
            <p:nvSpPr>
              <p:cNvPr id="1167" name="list function, return int"/>
              <p:cNvSpPr txBox="1"/>
              <p:nvPr/>
            </p:nvSpPr>
            <p:spPr>
              <a:xfrm>
                <a:off x="-1" y="30327"/>
                <a:ext cx="802444" cy="2374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pPr/>
                <a:r>
                  <a:t>list function, return int</a:t>
                </a:r>
              </a:p>
            </p:txBody>
          </p:sp>
        </p:grpSp>
        <p:sp>
          <p:nvSpPr>
            <p:cNvPr id="1169" name="Triangle"/>
            <p:cNvSpPr/>
            <p:nvPr/>
          </p:nvSpPr>
          <p:spPr>
            <a:xfrm flipH="1">
              <a:off x="733533" y="543959"/>
              <a:ext cx="112195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172" name="column function"/>
            <p:cNvGrpSpPr/>
            <p:nvPr/>
          </p:nvGrpSpPr>
          <p:grpSpPr>
            <a:xfrm>
              <a:off x="667038" y="687612"/>
              <a:ext cx="936309" cy="177802"/>
              <a:chOff x="0" y="0"/>
              <a:chExt cx="936308" cy="177801"/>
            </a:xfrm>
          </p:grpSpPr>
          <p:sp>
            <p:nvSpPr>
              <p:cNvPr id="1170" name="Shape"/>
              <p:cNvSpPr/>
              <p:nvPr/>
            </p:nvSpPr>
            <p:spPr>
              <a:xfrm>
                <a:off x="0" y="-1"/>
                <a:ext cx="936309" cy="17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769" y="0"/>
                      <a:pt x="1717" y="0"/>
                    </a:cubicBezTo>
                    <a:lnTo>
                      <a:pt x="19883" y="0"/>
                    </a:lnTo>
                    <a:cubicBezTo>
                      <a:pt x="20831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831" y="21600"/>
                      <a:pt x="19883" y="21600"/>
                    </a:cubicBezTo>
                    <a:lnTo>
                      <a:pt x="1717" y="21600"/>
                    </a:lnTo>
                    <a:cubicBezTo>
                      <a:pt x="769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</a:p>
            </p:txBody>
          </p:sp>
          <p:sp>
            <p:nvSpPr>
              <p:cNvPr id="1171" name="column function"/>
              <p:cNvSpPr txBox="1"/>
              <p:nvPr/>
            </p:nvSpPr>
            <p:spPr>
              <a:xfrm>
                <a:off x="-1" y="19050"/>
                <a:ext cx="93631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pPr/>
                <a:r>
                  <a:t>column function</a:t>
                </a:r>
              </a:p>
            </p:txBody>
          </p:sp>
        </p:grpSp>
        <p:sp>
          <p:nvSpPr>
            <p:cNvPr id="1173" name="Triangle"/>
            <p:cNvSpPr/>
            <p:nvPr/>
          </p:nvSpPr>
          <p:spPr>
            <a:xfrm flipH="1">
              <a:off x="2266000" y="543959"/>
              <a:ext cx="112195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176" name="list-column"/>
            <p:cNvGrpSpPr/>
            <p:nvPr/>
          </p:nvGrpSpPr>
          <p:grpSpPr>
            <a:xfrm>
              <a:off x="2199505" y="687612"/>
              <a:ext cx="830560" cy="177802"/>
              <a:chOff x="0" y="0"/>
              <a:chExt cx="830558" cy="177801"/>
            </a:xfrm>
          </p:grpSpPr>
          <p:sp>
            <p:nvSpPr>
              <p:cNvPr id="1174" name="Shape"/>
              <p:cNvSpPr/>
              <p:nvPr/>
            </p:nvSpPr>
            <p:spPr>
              <a:xfrm>
                <a:off x="0" y="-1"/>
                <a:ext cx="830559" cy="17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867" y="0"/>
                      <a:pt x="1936" y="0"/>
                    </a:cubicBezTo>
                    <a:lnTo>
                      <a:pt x="19664" y="0"/>
                    </a:lnTo>
                    <a:cubicBezTo>
                      <a:pt x="20733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733" y="21600"/>
                      <a:pt x="19664" y="21600"/>
                    </a:cubicBezTo>
                    <a:lnTo>
                      <a:pt x="1936" y="21600"/>
                    </a:lnTo>
                    <a:cubicBezTo>
                      <a:pt x="867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</a:p>
            </p:txBody>
          </p:sp>
          <p:sp>
            <p:nvSpPr>
              <p:cNvPr id="1175" name="list-column"/>
              <p:cNvSpPr txBox="1"/>
              <p:nvPr/>
            </p:nvSpPr>
            <p:spPr>
              <a:xfrm>
                <a:off x="-1" y="19050"/>
                <a:ext cx="83056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pPr/>
                <a:r>
                  <a:t>list-column</a:t>
                </a:r>
              </a:p>
            </p:txBody>
          </p:sp>
        </p:grpSp>
      </p:grpSp>
      <p:grpSp>
        <p:nvGrpSpPr>
          <p:cNvPr id="1191" name="Group"/>
          <p:cNvGrpSpPr/>
          <p:nvPr/>
        </p:nvGrpSpPr>
        <p:grpSpPr>
          <a:xfrm>
            <a:off x="10542395" y="4732697"/>
            <a:ext cx="3131859" cy="926674"/>
            <a:chOff x="0" y="0"/>
            <a:chExt cx="3131858" cy="926673"/>
          </a:xfrm>
        </p:grpSpPr>
        <p:sp>
          <p:nvSpPr>
            <p:cNvPr id="1178" name="starwars %&gt;%                   transmute(ships = map2(vehicles,                                                                            starships,                                                                     append)"/>
            <p:cNvSpPr txBox="1"/>
            <p:nvPr/>
          </p:nvSpPr>
          <p:spPr>
            <a:xfrm>
              <a:off x="-1" y="267848"/>
              <a:ext cx="3131859" cy="658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starwars %&gt;%</a:t>
              </a:r>
              <a:br/>
              <a:r>
                <a:t>                  transmute(ships = map2(vehicles,        </a:t>
              </a:r>
              <a:br/>
              <a:r>
                <a:t>                                                                   starships, </a:t>
              </a:r>
              <a:br/>
              <a:r>
                <a:t>                                                                   append)</a:t>
              </a:r>
            </a:p>
          </p:txBody>
        </p:sp>
        <p:sp>
          <p:nvSpPr>
            <p:cNvPr id="1179" name="Triangle"/>
            <p:cNvSpPr/>
            <p:nvPr/>
          </p:nvSpPr>
          <p:spPr>
            <a:xfrm flipH="1">
              <a:off x="809722" y="582746"/>
              <a:ext cx="112195" cy="26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182" name="column function"/>
            <p:cNvGrpSpPr/>
            <p:nvPr/>
          </p:nvGrpSpPr>
          <p:grpSpPr>
            <a:xfrm>
              <a:off x="743227" y="726399"/>
              <a:ext cx="936309" cy="177802"/>
              <a:chOff x="0" y="0"/>
              <a:chExt cx="936308" cy="177801"/>
            </a:xfrm>
          </p:grpSpPr>
          <p:sp>
            <p:nvSpPr>
              <p:cNvPr id="1180" name="Shape"/>
              <p:cNvSpPr/>
              <p:nvPr/>
            </p:nvSpPr>
            <p:spPr>
              <a:xfrm>
                <a:off x="0" y="0"/>
                <a:ext cx="936309" cy="177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769" y="0"/>
                      <a:pt x="1717" y="0"/>
                    </a:cubicBezTo>
                    <a:lnTo>
                      <a:pt x="19883" y="0"/>
                    </a:lnTo>
                    <a:cubicBezTo>
                      <a:pt x="20831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831" y="21600"/>
                      <a:pt x="19883" y="21600"/>
                    </a:cubicBezTo>
                    <a:lnTo>
                      <a:pt x="1717" y="21600"/>
                    </a:lnTo>
                    <a:cubicBezTo>
                      <a:pt x="769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</a:p>
            </p:txBody>
          </p:sp>
          <p:sp>
            <p:nvSpPr>
              <p:cNvPr id="1181" name="column function"/>
              <p:cNvSpPr txBox="1"/>
              <p:nvPr/>
            </p:nvSpPr>
            <p:spPr>
              <a:xfrm>
                <a:off x="-1" y="19050"/>
                <a:ext cx="93631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pPr/>
                <a:r>
                  <a:t>column function</a:t>
                </a:r>
              </a:p>
            </p:txBody>
          </p:sp>
        </p:grpSp>
        <p:sp>
          <p:nvSpPr>
            <p:cNvPr id="1183" name="Triangle"/>
            <p:cNvSpPr/>
            <p:nvPr/>
          </p:nvSpPr>
          <p:spPr>
            <a:xfrm flipH="1" rot="10800000">
              <a:off x="1767943" y="192591"/>
              <a:ext cx="112194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186" name="list function, return list"/>
            <p:cNvGrpSpPr/>
            <p:nvPr/>
          </p:nvGrpSpPr>
          <p:grpSpPr>
            <a:xfrm>
              <a:off x="1180748" y="0"/>
              <a:ext cx="802442" cy="298146"/>
              <a:chOff x="0" y="0"/>
              <a:chExt cx="802441" cy="298145"/>
            </a:xfrm>
          </p:grpSpPr>
          <p:sp>
            <p:nvSpPr>
              <p:cNvPr id="1184" name="Shape"/>
              <p:cNvSpPr/>
              <p:nvPr/>
            </p:nvSpPr>
            <p:spPr>
              <a:xfrm>
                <a:off x="-1" y="-1"/>
                <a:ext cx="802443" cy="298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207"/>
                    </a:moveTo>
                    <a:lnTo>
                      <a:pt x="0" y="5393"/>
                    </a:lnTo>
                    <a:cubicBezTo>
                      <a:pt x="0" y="2415"/>
                      <a:pt x="897" y="0"/>
                      <a:pt x="2004" y="0"/>
                    </a:cubicBezTo>
                    <a:lnTo>
                      <a:pt x="19596" y="0"/>
                    </a:lnTo>
                    <a:cubicBezTo>
                      <a:pt x="20703" y="0"/>
                      <a:pt x="21600" y="2415"/>
                      <a:pt x="21600" y="5393"/>
                    </a:cubicBezTo>
                    <a:lnTo>
                      <a:pt x="21600" y="16207"/>
                    </a:lnTo>
                    <a:cubicBezTo>
                      <a:pt x="21600" y="19185"/>
                      <a:pt x="20703" y="21600"/>
                      <a:pt x="19596" y="21600"/>
                    </a:cubicBezTo>
                    <a:lnTo>
                      <a:pt x="2004" y="21600"/>
                    </a:lnTo>
                    <a:cubicBezTo>
                      <a:pt x="897" y="21600"/>
                      <a:pt x="0" y="19185"/>
                      <a:pt x="0" y="16207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</a:p>
            </p:txBody>
          </p:sp>
          <p:sp>
            <p:nvSpPr>
              <p:cNvPr id="1185" name="list function, return list"/>
              <p:cNvSpPr txBox="1"/>
              <p:nvPr/>
            </p:nvSpPr>
            <p:spPr>
              <a:xfrm>
                <a:off x="0" y="30327"/>
                <a:ext cx="802441" cy="2374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pPr/>
                <a:r>
                  <a:t>list function, return list</a:t>
                </a:r>
              </a:p>
            </p:txBody>
          </p:sp>
        </p:grpSp>
        <p:sp>
          <p:nvSpPr>
            <p:cNvPr id="1187" name="Triangle"/>
            <p:cNvSpPr/>
            <p:nvPr/>
          </p:nvSpPr>
          <p:spPr>
            <a:xfrm rot="10800000">
              <a:off x="2291389" y="192591"/>
              <a:ext cx="112195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190" name="list-columns"/>
            <p:cNvGrpSpPr/>
            <p:nvPr/>
          </p:nvGrpSpPr>
          <p:grpSpPr>
            <a:xfrm>
              <a:off x="2224894" y="120344"/>
              <a:ext cx="830560" cy="177802"/>
              <a:chOff x="0" y="0"/>
              <a:chExt cx="830558" cy="177801"/>
            </a:xfrm>
          </p:grpSpPr>
          <p:sp>
            <p:nvSpPr>
              <p:cNvPr id="1188" name="Shape"/>
              <p:cNvSpPr/>
              <p:nvPr/>
            </p:nvSpPr>
            <p:spPr>
              <a:xfrm>
                <a:off x="0" y="0"/>
                <a:ext cx="830559" cy="177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867" y="0"/>
                      <a:pt x="1936" y="0"/>
                    </a:cubicBezTo>
                    <a:lnTo>
                      <a:pt x="19664" y="0"/>
                    </a:lnTo>
                    <a:cubicBezTo>
                      <a:pt x="20733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733" y="21600"/>
                      <a:pt x="19664" y="21600"/>
                    </a:cubicBezTo>
                    <a:lnTo>
                      <a:pt x="1936" y="21600"/>
                    </a:lnTo>
                    <a:cubicBezTo>
                      <a:pt x="867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</a:p>
            </p:txBody>
          </p:sp>
          <p:sp>
            <p:nvSpPr>
              <p:cNvPr id="1189" name="list-columns"/>
              <p:cNvSpPr txBox="1"/>
              <p:nvPr/>
            </p:nvSpPr>
            <p:spPr>
              <a:xfrm>
                <a:off x="-1" y="19050"/>
                <a:ext cx="83056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pPr/>
                <a:r>
                  <a:t>list-columns</a:t>
                </a:r>
              </a:p>
            </p:txBody>
          </p:sp>
        </p:grpSp>
      </p:grpSp>
      <p:grpSp>
        <p:nvGrpSpPr>
          <p:cNvPr id="1223" name="Group"/>
          <p:cNvGrpSpPr/>
          <p:nvPr/>
        </p:nvGrpSpPr>
        <p:grpSpPr>
          <a:xfrm>
            <a:off x="7246388" y="4077276"/>
            <a:ext cx="894897" cy="538658"/>
            <a:chOff x="0" y="-1"/>
            <a:chExt cx="894895" cy="538657"/>
          </a:xfrm>
        </p:grpSpPr>
        <p:grpSp>
          <p:nvGrpSpPr>
            <p:cNvPr id="1206" name="Group"/>
            <p:cNvGrpSpPr/>
            <p:nvPr/>
          </p:nvGrpSpPr>
          <p:grpSpPr>
            <a:xfrm>
              <a:off x="0" y="-2"/>
              <a:ext cx="356141" cy="532531"/>
              <a:chOff x="0" y="0"/>
              <a:chExt cx="356140" cy="532530"/>
            </a:xfrm>
          </p:grpSpPr>
          <p:sp>
            <p:nvSpPr>
              <p:cNvPr id="1192" name="Rounded Rectangle"/>
              <p:cNvSpPr/>
              <p:nvPr/>
            </p:nvSpPr>
            <p:spPr>
              <a:xfrm>
                <a:off x="0" y="17016"/>
                <a:ext cx="356141" cy="515514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3" name="a"/>
              <p:cNvSpPr txBox="1"/>
              <p:nvPr/>
            </p:nvSpPr>
            <p:spPr>
              <a:xfrm>
                <a:off x="12969" y="129418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94" name="b"/>
              <p:cNvSpPr txBox="1"/>
              <p:nvPr/>
            </p:nvSpPr>
            <p:spPr>
              <a:xfrm>
                <a:off x="12969" y="25717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95" name="c"/>
              <p:cNvSpPr txBox="1"/>
              <p:nvPr/>
            </p:nvSpPr>
            <p:spPr>
              <a:xfrm>
                <a:off x="12969" y="37223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96" name="Square"/>
              <p:cNvSpPr/>
              <p:nvPr/>
            </p:nvSpPr>
            <p:spPr>
              <a:xfrm>
                <a:off x="127269" y="289305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7" name="Square"/>
              <p:cNvSpPr/>
              <p:nvPr/>
            </p:nvSpPr>
            <p:spPr>
              <a:xfrm>
                <a:off x="219369" y="288548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8" name="Square"/>
              <p:cNvSpPr/>
              <p:nvPr/>
            </p:nvSpPr>
            <p:spPr>
              <a:xfrm>
                <a:off x="127269" y="417062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9" name="Square"/>
              <p:cNvSpPr/>
              <p:nvPr/>
            </p:nvSpPr>
            <p:spPr>
              <a:xfrm>
                <a:off x="127269" y="161169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0" name="Square"/>
              <p:cNvSpPr/>
              <p:nvPr/>
            </p:nvSpPr>
            <p:spPr>
              <a:xfrm>
                <a:off x="219369" y="161169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1" name="x"/>
              <p:cNvSpPr txBox="1"/>
              <p:nvPr/>
            </p:nvSpPr>
            <p:spPr>
              <a:xfrm>
                <a:off x="939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202" name="y"/>
              <p:cNvSpPr txBox="1"/>
              <p:nvPr/>
            </p:nvSpPr>
            <p:spPr>
              <a:xfrm>
                <a:off x="186018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203" name="Rounded Rectangle"/>
              <p:cNvSpPr/>
              <p:nvPr/>
            </p:nvSpPr>
            <p:spPr>
              <a:xfrm>
                <a:off x="20649" y="145294"/>
                <a:ext cx="310996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4" name="Rounded Rectangle"/>
              <p:cNvSpPr/>
              <p:nvPr/>
            </p:nvSpPr>
            <p:spPr>
              <a:xfrm>
                <a:off x="17450" y="273052"/>
                <a:ext cx="305341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5" name="Rounded Rectangle"/>
              <p:cNvSpPr/>
              <p:nvPr/>
            </p:nvSpPr>
            <p:spPr>
              <a:xfrm>
                <a:off x="17450" y="400809"/>
                <a:ext cx="305341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207" name="Line"/>
            <p:cNvSpPr/>
            <p:nvPr/>
          </p:nvSpPr>
          <p:spPr>
            <a:xfrm>
              <a:off x="379717" y="11036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222" name="Group"/>
            <p:cNvGrpSpPr/>
            <p:nvPr/>
          </p:nvGrpSpPr>
          <p:grpSpPr>
            <a:xfrm>
              <a:off x="538754" y="6127"/>
              <a:ext cx="356143" cy="532529"/>
              <a:chOff x="0" y="0"/>
              <a:chExt cx="356141" cy="532528"/>
            </a:xfrm>
          </p:grpSpPr>
          <p:sp>
            <p:nvSpPr>
              <p:cNvPr id="1208" name="Rounded Rectangle"/>
              <p:cNvSpPr/>
              <p:nvPr/>
            </p:nvSpPr>
            <p:spPr>
              <a:xfrm>
                <a:off x="0" y="17016"/>
                <a:ext cx="356142" cy="515513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9" name="a"/>
              <p:cNvSpPr txBox="1"/>
              <p:nvPr/>
            </p:nvSpPr>
            <p:spPr>
              <a:xfrm>
                <a:off x="12969" y="129418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210" name="b"/>
              <p:cNvSpPr txBox="1"/>
              <p:nvPr/>
            </p:nvSpPr>
            <p:spPr>
              <a:xfrm>
                <a:off x="12969" y="25717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211" name="c"/>
              <p:cNvSpPr txBox="1"/>
              <p:nvPr/>
            </p:nvSpPr>
            <p:spPr>
              <a:xfrm>
                <a:off x="12969" y="37223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212" name="Square"/>
              <p:cNvSpPr/>
              <p:nvPr/>
            </p:nvSpPr>
            <p:spPr>
              <a:xfrm>
                <a:off x="127269" y="289304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3" name="Square"/>
              <p:cNvSpPr/>
              <p:nvPr/>
            </p:nvSpPr>
            <p:spPr>
              <a:xfrm>
                <a:off x="219369" y="288547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4" name="Square"/>
              <p:cNvSpPr/>
              <p:nvPr/>
            </p:nvSpPr>
            <p:spPr>
              <a:xfrm>
                <a:off x="127269" y="417061"/>
                <a:ext cx="76202" cy="762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5" name="Square"/>
              <p:cNvSpPr/>
              <p:nvPr/>
            </p:nvSpPr>
            <p:spPr>
              <a:xfrm>
                <a:off x="127269" y="161168"/>
                <a:ext cx="76202" cy="76202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6" name="Square"/>
              <p:cNvSpPr/>
              <p:nvPr/>
            </p:nvSpPr>
            <p:spPr>
              <a:xfrm>
                <a:off x="219369" y="161168"/>
                <a:ext cx="76202" cy="76202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7" name="x"/>
              <p:cNvSpPr txBox="1"/>
              <p:nvPr/>
            </p:nvSpPr>
            <p:spPr>
              <a:xfrm>
                <a:off x="939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218" name="y"/>
              <p:cNvSpPr txBox="1"/>
              <p:nvPr/>
            </p:nvSpPr>
            <p:spPr>
              <a:xfrm>
                <a:off x="1860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219" name="Rounded Rectangle"/>
              <p:cNvSpPr/>
              <p:nvPr/>
            </p:nvSpPr>
            <p:spPr>
              <a:xfrm>
                <a:off x="20648" y="145293"/>
                <a:ext cx="310998" cy="107953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0" name="Rounded Rectangle"/>
              <p:cNvSpPr/>
              <p:nvPr/>
            </p:nvSpPr>
            <p:spPr>
              <a:xfrm>
                <a:off x="17450" y="273051"/>
                <a:ext cx="305342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1" name="Rounded Rectangle"/>
              <p:cNvSpPr/>
              <p:nvPr/>
            </p:nvSpPr>
            <p:spPr>
              <a:xfrm>
                <a:off x="17450" y="400808"/>
                <a:ext cx="305342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