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1pPr>
    <a:lvl2pPr indent="2286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2pPr>
    <a:lvl3pPr indent="4572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3pPr>
    <a:lvl4pPr indent="6858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4pPr>
    <a:lvl5pPr indent="9144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5pPr>
    <a:lvl6pPr indent="11430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6pPr>
    <a:lvl7pPr indent="13716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7pPr>
    <a:lvl8pPr indent="16002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8pPr>
    <a:lvl9pPr indent="18288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809359" y="10090546"/>
            <a:ext cx="337640" cy="4012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809359" y="10097368"/>
            <a:ext cx="337640" cy="4012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purrr.tidyverse.org/" TargetMode="External"/><Relationship Id="rId7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purrr.tidyverse.org/" TargetMode="External"/><Relationship Id="rId7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3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1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797979"/>
              </a:solidFill>
              <a:ln w="3175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797979">
                  <a:alpha val="4975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135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pic>
        <p:nvPicPr>
          <p:cNvPr id="137" name="purrr.png" descr="purr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21683" y="213637"/>
            <a:ext cx="1358901" cy="1575216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RStudio® is a trademark of RStudio, PBC  •  CC BY SA  RStudio  •  info@rstudio.com  •  844-448-1212  •  rstudio.com  •  Learn more at purrr.tidyverse.org  •  purrr  0.3.4  •  Updated:  2021-07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 RStudio 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 • 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 •  Learn more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6" invalidUrl="" action="" tgtFrame="" tooltip="" history="1" highlightClick="0" endSnd="0"/>
              </a:rPr>
              <a:t>purrr.tidyverse.org</a:t>
            </a:r>
            <a:r>
              <a:t>  •  purrr  0.3.4  •  Updated:  2021-07</a:t>
            </a:r>
          </a:p>
        </p:txBody>
      </p:sp>
      <p:sp>
        <p:nvSpPr>
          <p:cNvPr id="13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pic>
        <p:nvPicPr>
          <p:cNvPr id="140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Apply functions with purrr : : CHEAT SHEET"/>
          <p:cNvSpPr txBox="1"/>
          <p:nvPr>
            <p:ph type="title"/>
          </p:nvPr>
        </p:nvSpPr>
        <p:spPr>
          <a:xfrm>
            <a:off x="3011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Apply functions with purrr : :</a:t>
            </a:r>
            <a:r>
              <a:t> </a:t>
            </a:r>
            <a:r>
              <a:rPr sz="3300">
                <a:latin typeface="Source Sans Pro Bold"/>
                <a:ea typeface="Source Sans Pro Bold"/>
                <a:cs typeface="Source Sans Pro Bold"/>
                <a:sym typeface="Source Sans Pro Bold"/>
              </a:rPr>
              <a:t>CHEAT SHEET</a:t>
            </a:r>
            <a:r>
              <a:t> </a:t>
            </a:r>
          </a:p>
        </p:txBody>
      </p:sp>
      <p:sp>
        <p:nvSpPr>
          <p:cNvPr id="142" name="Map Functions"/>
          <p:cNvSpPr txBox="1"/>
          <p:nvPr/>
        </p:nvSpPr>
        <p:spPr>
          <a:xfrm>
            <a:off x="318910" y="1168400"/>
            <a:ext cx="194722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Map Functions</a:t>
            </a:r>
          </a:p>
        </p:txBody>
      </p:sp>
      <p:sp>
        <p:nvSpPr>
          <p:cNvPr id="143" name="map(.x, .f, …) Apply a function to each element of a list or vector, return a list. x &lt;- list(1:10, 11:20, 21:30) l1 &lt;- list(x = c(&quot;a&quot;, &quot;b&quot;), y = c(&quot;c&quot;, &quot;d&quot;)) map(l1, sort, decreasing = TRUE)"/>
          <p:cNvSpPr txBox="1"/>
          <p:nvPr/>
        </p:nvSpPr>
        <p:spPr>
          <a:xfrm>
            <a:off x="318910" y="1844509"/>
            <a:ext cx="3113233" cy="925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map(</a:t>
            </a:r>
            <a:r>
              <a:t>.x, .f,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Apply a function to each element of a list or vector, return a list.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 &lt;- list(1:10, 11:20, 21:30)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l1 &lt;- list(x = c("a", "b"), y = c("c", "d"))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map(l1, sort, decreasing = TRUE)</a:t>
            </a:r>
          </a:p>
        </p:txBody>
      </p:sp>
      <p:grpSp>
        <p:nvGrpSpPr>
          <p:cNvPr id="161" name="Group"/>
          <p:cNvGrpSpPr/>
          <p:nvPr/>
        </p:nvGrpSpPr>
        <p:grpSpPr>
          <a:xfrm>
            <a:off x="531648" y="2607946"/>
            <a:ext cx="3100216" cy="1022889"/>
            <a:chOff x="0" y="0"/>
            <a:chExt cx="3100214" cy="1022888"/>
          </a:xfrm>
        </p:grpSpPr>
        <p:sp>
          <p:nvSpPr>
            <p:cNvPr id="144" name="fun(     ,…)…"/>
            <p:cNvSpPr txBox="1"/>
            <p:nvPr/>
          </p:nvSpPr>
          <p:spPr>
            <a:xfrm>
              <a:off x="1456722" y="0"/>
              <a:ext cx="988253" cy="6599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marL="114300" indent="-114300">
                <a:lnSpc>
                  <a:spcPct val="7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fun(     ,…)</a:t>
              </a:r>
            </a:p>
            <a:p>
              <a:pPr marL="114300" indent="-114300">
                <a:lnSpc>
                  <a:spcPct val="7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fun(     ,…)</a:t>
              </a:r>
            </a:p>
            <a:p>
              <a:pPr marL="114300" indent="-114300">
                <a:lnSpc>
                  <a:spcPct val="7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fun(     ,…)</a:t>
              </a:r>
            </a:p>
          </p:txBody>
        </p:sp>
        <p:graphicFrame>
          <p:nvGraphicFramePr>
            <p:cNvPr id="145" name="Table"/>
            <p:cNvGraphicFramePr/>
            <p:nvPr/>
          </p:nvGraphicFramePr>
          <p:xfrm>
            <a:off x="1742663" y="157775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46" name="Table"/>
            <p:cNvGraphicFramePr/>
            <p:nvPr/>
          </p:nvGraphicFramePr>
          <p:xfrm>
            <a:off x="1742663" y="285531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47" name="Table"/>
            <p:cNvGraphicFramePr/>
            <p:nvPr/>
          </p:nvGraphicFramePr>
          <p:xfrm>
            <a:off x="1742663" y="413288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48" name="map(       , fun, …)"/>
            <p:cNvSpPr txBox="1"/>
            <p:nvPr/>
          </p:nvSpPr>
          <p:spPr>
            <a:xfrm>
              <a:off x="0" y="177917"/>
              <a:ext cx="1176815" cy="3092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marL="114300" indent="-114300">
                <a:lnSpc>
                  <a:spcPct val="9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rPr>
                  <a:solidFill>
                    <a:srgbClr val="000000"/>
                  </a:solidFill>
                </a:rPr>
                <a:t>map</a:t>
              </a:r>
              <a:r>
                <a:t>(       , fun, …)</a:t>
              </a:r>
            </a:p>
          </p:txBody>
        </p:sp>
        <p:grpSp>
          <p:nvGrpSpPr>
            <p:cNvPr id="153" name="Group"/>
            <p:cNvGrpSpPr/>
            <p:nvPr/>
          </p:nvGrpSpPr>
          <p:grpSpPr>
            <a:xfrm>
              <a:off x="2429956" y="101649"/>
              <a:ext cx="670259" cy="911108"/>
              <a:chOff x="6080" y="0"/>
              <a:chExt cx="670257" cy="911106"/>
            </a:xfrm>
          </p:grpSpPr>
          <p:sp>
            <p:nvSpPr>
              <p:cNvPr id="149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150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51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52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158" name="Group"/>
            <p:cNvGrpSpPr/>
            <p:nvPr/>
          </p:nvGrpSpPr>
          <p:grpSpPr>
            <a:xfrm>
              <a:off x="372556" y="101649"/>
              <a:ext cx="670259" cy="911108"/>
              <a:chOff x="6080" y="0"/>
              <a:chExt cx="670257" cy="911106"/>
            </a:xfrm>
          </p:grpSpPr>
          <p:sp>
            <p:nvSpPr>
              <p:cNvPr id="154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155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56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57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159" name="Line"/>
            <p:cNvSpPr/>
            <p:nvPr/>
          </p:nvSpPr>
          <p:spPr>
            <a:xfrm>
              <a:off x="1067045" y="342681"/>
              <a:ext cx="395789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60" name="Line"/>
            <p:cNvSpPr/>
            <p:nvPr/>
          </p:nvSpPr>
          <p:spPr>
            <a:xfrm>
              <a:off x="2098991" y="344024"/>
              <a:ext cx="2920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189" name="Group"/>
          <p:cNvGrpSpPr/>
          <p:nvPr/>
        </p:nvGrpSpPr>
        <p:grpSpPr>
          <a:xfrm>
            <a:off x="3974276" y="2607946"/>
            <a:ext cx="3101310" cy="1013104"/>
            <a:chOff x="0" y="0"/>
            <a:chExt cx="3101309" cy="1013103"/>
          </a:xfrm>
        </p:grpSpPr>
        <p:grpSp>
          <p:nvGrpSpPr>
            <p:cNvPr id="169" name="Group"/>
            <p:cNvGrpSpPr/>
            <p:nvPr/>
          </p:nvGrpSpPr>
          <p:grpSpPr>
            <a:xfrm>
              <a:off x="1457817" y="0"/>
              <a:ext cx="988252" cy="659964"/>
              <a:chOff x="0" y="0"/>
              <a:chExt cx="988251" cy="659963"/>
            </a:xfrm>
          </p:grpSpPr>
          <p:sp>
            <p:nvSpPr>
              <p:cNvPr id="162" name="fun(     ,     ,…)…"/>
              <p:cNvSpPr txBox="1"/>
              <p:nvPr/>
            </p:nvSpPr>
            <p:spPr>
              <a:xfrm>
                <a:off x="0" y="0"/>
                <a:ext cx="988252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sz="1100">
                    <a:solidFill>
                      <a:srgbClr val="424242"/>
                    </a:solidFill>
                    <a:latin typeface="Source Sans Pro ExtraLight"/>
                    <a:ea typeface="Source Sans Pro ExtraLight"/>
                    <a:cs typeface="Source Sans Pro ExtraLight"/>
                    <a:sym typeface="Source Sans Pro ExtraLight"/>
                  </a:defRPr>
                </a:pPr>
                <a:r>
                  <a:t>fun(     ,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sz="1100">
                    <a:solidFill>
                      <a:srgbClr val="424242"/>
                    </a:solidFill>
                    <a:latin typeface="Source Sans Pro ExtraLight"/>
                    <a:ea typeface="Source Sans Pro ExtraLight"/>
                    <a:cs typeface="Source Sans Pro ExtraLight"/>
                    <a:sym typeface="Source Sans Pro ExtraLight"/>
                  </a:defRPr>
                </a:pPr>
                <a:r>
                  <a:t>fun(     ,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sz="1100">
                    <a:solidFill>
                      <a:srgbClr val="424242"/>
                    </a:solidFill>
                    <a:latin typeface="Source Sans Pro ExtraLight"/>
                    <a:ea typeface="Source Sans Pro ExtraLight"/>
                    <a:cs typeface="Source Sans Pro ExtraLight"/>
                    <a:sym typeface="Source Sans Pro ExtraLight"/>
                  </a:defRPr>
                </a:pPr>
                <a:r>
                  <a:t>fun(     ,     ,…)</a:t>
                </a:r>
              </a:p>
            </p:txBody>
          </p:sp>
          <p:graphicFrame>
            <p:nvGraphicFramePr>
              <p:cNvPr id="163" name="Table"/>
              <p:cNvGraphicFramePr/>
              <p:nvPr/>
            </p:nvGraphicFramePr>
            <p:xfrm>
              <a:off x="273240" y="132375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64" name="Table"/>
              <p:cNvGraphicFramePr/>
              <p:nvPr/>
            </p:nvGraphicFramePr>
            <p:xfrm>
              <a:off x="273240" y="260131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65" name="Table"/>
              <p:cNvGraphicFramePr/>
              <p:nvPr/>
            </p:nvGraphicFramePr>
            <p:xfrm>
              <a:off x="273240" y="387888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66" name="Table"/>
              <p:cNvGraphicFramePr/>
              <p:nvPr/>
            </p:nvGraphicFramePr>
            <p:xfrm>
              <a:off x="425640" y="132375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67" name="Table"/>
              <p:cNvGraphicFramePr/>
              <p:nvPr/>
            </p:nvGraphicFramePr>
            <p:xfrm>
              <a:off x="425640" y="260131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68" name="Table"/>
              <p:cNvGraphicFramePr/>
              <p:nvPr/>
            </p:nvGraphicFramePr>
            <p:xfrm>
              <a:off x="425640" y="387888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174" name="Group"/>
            <p:cNvGrpSpPr/>
            <p:nvPr/>
          </p:nvGrpSpPr>
          <p:grpSpPr>
            <a:xfrm>
              <a:off x="2431051" y="101997"/>
              <a:ext cx="670259" cy="911107"/>
              <a:chOff x="6080" y="0"/>
              <a:chExt cx="670257" cy="911106"/>
            </a:xfrm>
          </p:grpSpPr>
          <p:sp>
            <p:nvSpPr>
              <p:cNvPr id="170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171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72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73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186" name="Group"/>
            <p:cNvGrpSpPr/>
            <p:nvPr/>
          </p:nvGrpSpPr>
          <p:grpSpPr>
            <a:xfrm>
              <a:off x="0" y="99382"/>
              <a:ext cx="1342708" cy="913722"/>
              <a:chOff x="0" y="0"/>
              <a:chExt cx="1342707" cy="913720"/>
            </a:xfrm>
          </p:grpSpPr>
          <p:sp>
            <p:nvSpPr>
              <p:cNvPr id="175" name="map2(       ,      ,fun,…)"/>
              <p:cNvSpPr txBox="1"/>
              <p:nvPr/>
            </p:nvSpPr>
            <p:spPr>
              <a:xfrm>
                <a:off x="0" y="78881"/>
                <a:ext cx="1342708" cy="3092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90000"/>
                  </a:lnSpc>
                  <a:spcBef>
                    <a:spcPts val="0"/>
                  </a:spcBef>
                  <a:defRPr sz="1100">
                    <a:solidFill>
                      <a:srgbClr val="424242"/>
                    </a:solidFill>
                    <a:latin typeface="Source Sans Pro ExtraLight"/>
                    <a:ea typeface="Source Sans Pro ExtraLight"/>
                    <a:cs typeface="Source Sans Pro ExtraLight"/>
                    <a:sym typeface="Source Sans Pro ExtraLight"/>
                  </a:defRPr>
                </a:pPr>
                <a:r>
                  <a:rPr>
                    <a:solidFill>
                      <a:srgbClr val="000000"/>
                    </a:solidFill>
                  </a:rPr>
                  <a:t>map2</a:t>
                </a:r>
                <a:r>
                  <a:t>(       ,      ,fun,…)</a:t>
                </a:r>
              </a:p>
            </p:txBody>
          </p:sp>
          <p:grpSp>
            <p:nvGrpSpPr>
              <p:cNvPr id="180" name="Group"/>
              <p:cNvGrpSpPr/>
              <p:nvPr/>
            </p:nvGrpSpPr>
            <p:grpSpPr>
              <a:xfrm>
                <a:off x="440326" y="0"/>
                <a:ext cx="670259" cy="911107"/>
                <a:chOff x="6080" y="0"/>
                <a:chExt cx="670257" cy="911106"/>
              </a:xfrm>
            </p:grpSpPr>
            <p:sp>
              <p:nvSpPr>
                <p:cNvPr id="176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177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78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79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185" name="Group"/>
              <p:cNvGrpSpPr/>
              <p:nvPr/>
            </p:nvGrpSpPr>
            <p:grpSpPr>
              <a:xfrm>
                <a:off x="642431" y="2614"/>
                <a:ext cx="670259" cy="911107"/>
                <a:chOff x="6080" y="0"/>
                <a:chExt cx="670257" cy="911106"/>
              </a:xfrm>
            </p:grpSpPr>
            <p:sp>
              <p:nvSpPr>
                <p:cNvPr id="181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182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83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184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sp>
          <p:nvSpPr>
            <p:cNvPr id="187" name="Line"/>
            <p:cNvSpPr/>
            <p:nvPr/>
          </p:nvSpPr>
          <p:spPr>
            <a:xfrm>
              <a:off x="1273523" y="334726"/>
              <a:ext cx="1904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88" name="Line"/>
            <p:cNvSpPr/>
            <p:nvPr/>
          </p:nvSpPr>
          <p:spPr>
            <a:xfrm>
              <a:off x="2239786" y="334726"/>
              <a:ext cx="1523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226" name="Group"/>
          <p:cNvGrpSpPr/>
          <p:nvPr/>
        </p:nvGrpSpPr>
        <p:grpSpPr>
          <a:xfrm>
            <a:off x="7308632" y="2607946"/>
            <a:ext cx="3252615" cy="1010189"/>
            <a:chOff x="0" y="0"/>
            <a:chExt cx="3252614" cy="1010188"/>
          </a:xfrm>
        </p:grpSpPr>
        <p:grpSp>
          <p:nvGrpSpPr>
            <p:cNvPr id="200" name="Group"/>
            <p:cNvGrpSpPr/>
            <p:nvPr/>
          </p:nvGrpSpPr>
          <p:grpSpPr>
            <a:xfrm>
              <a:off x="1558322" y="0"/>
              <a:ext cx="988253" cy="659964"/>
              <a:chOff x="0" y="0"/>
              <a:chExt cx="988251" cy="659963"/>
            </a:xfrm>
          </p:grpSpPr>
          <p:graphicFrame>
            <p:nvGraphicFramePr>
              <p:cNvPr id="190" name="Table"/>
              <p:cNvGraphicFramePr/>
              <p:nvPr/>
            </p:nvGraphicFramePr>
            <p:xfrm>
              <a:off x="260540" y="132375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91" name="Table"/>
              <p:cNvGraphicFramePr/>
              <p:nvPr/>
            </p:nvGraphicFramePr>
            <p:xfrm>
              <a:off x="260540" y="260131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92" name="Table"/>
              <p:cNvGraphicFramePr/>
              <p:nvPr/>
            </p:nvGraphicFramePr>
            <p:xfrm>
              <a:off x="260540" y="387888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93" name="Table"/>
              <p:cNvGraphicFramePr/>
              <p:nvPr/>
            </p:nvGraphicFramePr>
            <p:xfrm>
              <a:off x="400240" y="132375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94" name="Table"/>
              <p:cNvGraphicFramePr/>
              <p:nvPr/>
            </p:nvGraphicFramePr>
            <p:xfrm>
              <a:off x="400240" y="260131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95" name="Table"/>
              <p:cNvGraphicFramePr/>
              <p:nvPr/>
            </p:nvGraphicFramePr>
            <p:xfrm>
              <a:off x="400240" y="387888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96" name="Table"/>
              <p:cNvGraphicFramePr/>
              <p:nvPr/>
            </p:nvGraphicFramePr>
            <p:xfrm>
              <a:off x="539940" y="132375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97" name="Table"/>
              <p:cNvGraphicFramePr/>
              <p:nvPr/>
            </p:nvGraphicFramePr>
            <p:xfrm>
              <a:off x="539940" y="260131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98" name="Table"/>
              <p:cNvGraphicFramePr/>
              <p:nvPr/>
            </p:nvGraphicFramePr>
            <p:xfrm>
              <a:off x="539940" y="387888"/>
              <a:ext cx="165101" cy="1651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99" name="fun(    ,    ,    ,…)…"/>
              <p:cNvSpPr txBox="1"/>
              <p:nvPr/>
            </p:nvSpPr>
            <p:spPr>
              <a:xfrm>
                <a:off x="0" y="0"/>
                <a:ext cx="988252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sz="1100">
                    <a:solidFill>
                      <a:srgbClr val="424242"/>
                    </a:solidFill>
                    <a:latin typeface="Source Sans Pro ExtraLight"/>
                    <a:ea typeface="Source Sans Pro ExtraLight"/>
                    <a:cs typeface="Source Sans Pro ExtraLight"/>
                    <a:sym typeface="Source Sans Pro ExtraLight"/>
                  </a:defRPr>
                </a:pPr>
                <a:r>
                  <a:t>fun(    ,    ,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sz="1100">
                    <a:solidFill>
                      <a:srgbClr val="424242"/>
                    </a:solidFill>
                    <a:latin typeface="Source Sans Pro ExtraLight"/>
                    <a:ea typeface="Source Sans Pro ExtraLight"/>
                    <a:cs typeface="Source Sans Pro ExtraLight"/>
                    <a:sym typeface="Source Sans Pro ExtraLight"/>
                  </a:defRPr>
                </a:pPr>
                <a:r>
                  <a:t>fun(    ,    ,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sz="1100">
                    <a:solidFill>
                      <a:srgbClr val="424242"/>
                    </a:solidFill>
                    <a:latin typeface="Source Sans Pro ExtraLight"/>
                    <a:ea typeface="Source Sans Pro ExtraLight"/>
                    <a:cs typeface="Source Sans Pro ExtraLight"/>
                    <a:sym typeface="Source Sans Pro ExtraLight"/>
                  </a:defRPr>
                </a:pPr>
                <a:r>
                  <a:t>fun(    ,    ,    ,…)</a:t>
                </a:r>
              </a:p>
            </p:txBody>
          </p:sp>
        </p:grpSp>
        <p:sp>
          <p:nvSpPr>
            <p:cNvPr id="201" name="pmap(                      ,fun,…)"/>
            <p:cNvSpPr txBox="1"/>
            <p:nvPr/>
          </p:nvSpPr>
          <p:spPr>
            <a:xfrm>
              <a:off x="0" y="175348"/>
              <a:ext cx="1589031" cy="3092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marL="114300" indent="-114300">
                <a:lnSpc>
                  <a:spcPct val="9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rPr>
                  <a:solidFill>
                    <a:srgbClr val="000000"/>
                  </a:solidFill>
                </a:rPr>
                <a:t>pmap</a:t>
              </a:r>
              <a:r>
                <a:t>(                      ,fun,…)</a:t>
              </a:r>
            </a:p>
          </p:txBody>
        </p:sp>
        <p:grpSp>
          <p:nvGrpSpPr>
            <p:cNvPr id="218" name="Group"/>
            <p:cNvGrpSpPr/>
            <p:nvPr/>
          </p:nvGrpSpPr>
          <p:grpSpPr>
            <a:xfrm>
              <a:off x="434307" y="59952"/>
              <a:ext cx="1084758" cy="950237"/>
              <a:chOff x="0" y="0"/>
              <a:chExt cx="1084756" cy="950236"/>
            </a:xfrm>
          </p:grpSpPr>
          <p:grpSp>
            <p:nvGrpSpPr>
              <p:cNvPr id="206" name="Group"/>
              <p:cNvGrpSpPr/>
              <p:nvPr/>
            </p:nvGrpSpPr>
            <p:grpSpPr>
              <a:xfrm>
                <a:off x="39848" y="39129"/>
                <a:ext cx="670259" cy="911108"/>
                <a:chOff x="6080" y="0"/>
                <a:chExt cx="670257" cy="911106"/>
              </a:xfrm>
            </p:grpSpPr>
            <p:sp>
              <p:nvSpPr>
                <p:cNvPr id="202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203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204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205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207" name="Rounded Rectangle"/>
              <p:cNvSpPr/>
              <p:nvPr/>
            </p:nvSpPr>
            <p:spPr>
              <a:xfrm>
                <a:off x="0" y="0"/>
                <a:ext cx="605538" cy="539031"/>
              </a:xfrm>
              <a:prstGeom prst="roundRect">
                <a:avLst>
                  <a:gd name="adj" fmla="val 1303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pSp>
            <p:nvGrpSpPr>
              <p:cNvPr id="212" name="Group"/>
              <p:cNvGrpSpPr/>
              <p:nvPr/>
            </p:nvGrpSpPr>
            <p:grpSpPr>
              <a:xfrm>
                <a:off x="227173" y="39129"/>
                <a:ext cx="670259" cy="911108"/>
                <a:chOff x="6080" y="0"/>
                <a:chExt cx="670257" cy="911106"/>
              </a:xfrm>
            </p:grpSpPr>
            <p:sp>
              <p:nvSpPr>
                <p:cNvPr id="208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209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210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211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217" name="Group"/>
              <p:cNvGrpSpPr/>
              <p:nvPr/>
            </p:nvGrpSpPr>
            <p:grpSpPr>
              <a:xfrm>
                <a:off x="414498" y="39129"/>
                <a:ext cx="670259" cy="911108"/>
                <a:chOff x="6080" y="0"/>
                <a:chExt cx="670257" cy="911106"/>
              </a:xfrm>
            </p:grpSpPr>
            <p:sp>
              <p:nvSpPr>
                <p:cNvPr id="213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214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215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216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grpSp>
          <p:nvGrpSpPr>
            <p:cNvPr id="223" name="Group"/>
            <p:cNvGrpSpPr/>
            <p:nvPr/>
          </p:nvGrpSpPr>
          <p:grpSpPr>
            <a:xfrm>
              <a:off x="2582356" y="99081"/>
              <a:ext cx="670259" cy="911108"/>
              <a:chOff x="6080" y="0"/>
              <a:chExt cx="670257" cy="911106"/>
            </a:xfrm>
          </p:grpSpPr>
          <p:sp>
            <p:nvSpPr>
              <p:cNvPr id="219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220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21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22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224" name="Line"/>
            <p:cNvSpPr/>
            <p:nvPr/>
          </p:nvSpPr>
          <p:spPr>
            <a:xfrm>
              <a:off x="2429191" y="340448"/>
              <a:ext cx="1269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225" name="Line"/>
            <p:cNvSpPr/>
            <p:nvPr/>
          </p:nvSpPr>
          <p:spPr>
            <a:xfrm>
              <a:off x="1454466" y="342166"/>
              <a:ext cx="1523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sp>
        <p:nvSpPr>
          <p:cNvPr id="227" name="map2(.x, .y, .f, …) Apply a function to pairs of elements from two lists or vectors, return a list.  y &lt;- list(1, 2, 3); z &lt;- list(4, 5, 6); l2 &lt;- list(x = &quot;a&quot;, y = &quot;z&quot;) map2(x, y, ~ .x * .y)"/>
          <p:cNvSpPr txBox="1"/>
          <p:nvPr/>
        </p:nvSpPr>
        <p:spPr>
          <a:xfrm>
            <a:off x="3702251" y="1844509"/>
            <a:ext cx="3121422" cy="838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map2(</a:t>
            </a:r>
            <a:r>
              <a:t>.x, .y, .f,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Apply a function to pairs of elements from two lists or vectors, return a list.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y &lt;- list(1, 2, 3); z &lt;- list(4, 5, 6); l2 &lt;- list(x = "a", y = "z")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map2(x, y, ~ .x * .y)</a:t>
            </a:r>
          </a:p>
        </p:txBody>
      </p:sp>
      <p:sp>
        <p:nvSpPr>
          <p:cNvPr id="228" name="pmap(.l, .f, …) Apply a function to groups of elements from a list of lists or vectors, return a list.  pmap(list(x, y, z), ~ ..1 * (..2 + ..3))"/>
          <p:cNvSpPr txBox="1"/>
          <p:nvPr/>
        </p:nvSpPr>
        <p:spPr>
          <a:xfrm>
            <a:off x="7119500" y="1844509"/>
            <a:ext cx="3183142" cy="1092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pmap</a:t>
            </a:r>
            <a:r>
              <a:t>(.l, .f, …) Apply a function to groups of elements from a list of lists or vectors, return a list.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pmap(list(x, y, z), ~ ..1 * (..2 + ..3))</a:t>
            </a:r>
          </a:p>
        </p:txBody>
      </p:sp>
      <p:sp>
        <p:nvSpPr>
          <p:cNvPr id="229" name="ONE LIST"/>
          <p:cNvSpPr txBox="1"/>
          <p:nvPr/>
        </p:nvSpPr>
        <p:spPr>
          <a:xfrm>
            <a:off x="318910" y="1604077"/>
            <a:ext cx="1039704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indent="0"/>
            <a:r>
              <a:t>ONE LIST</a:t>
            </a:r>
          </a:p>
        </p:txBody>
      </p:sp>
      <p:sp>
        <p:nvSpPr>
          <p:cNvPr id="230" name="TWO LISTS"/>
          <p:cNvSpPr txBox="1"/>
          <p:nvPr/>
        </p:nvSpPr>
        <p:spPr>
          <a:xfrm>
            <a:off x="3702251" y="1604077"/>
            <a:ext cx="1039703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indent="0"/>
            <a:r>
              <a:t>TWO LISTS</a:t>
            </a:r>
          </a:p>
        </p:txBody>
      </p:sp>
      <p:sp>
        <p:nvSpPr>
          <p:cNvPr id="231" name="MANY LISTS"/>
          <p:cNvSpPr txBox="1"/>
          <p:nvPr/>
        </p:nvSpPr>
        <p:spPr>
          <a:xfrm>
            <a:off x="7119500" y="1604077"/>
            <a:ext cx="1149198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indent="0"/>
            <a:r>
              <a:t>MANY LISTS</a:t>
            </a:r>
          </a:p>
        </p:txBody>
      </p:sp>
      <p:sp>
        <p:nvSpPr>
          <p:cNvPr id="232" name="Line"/>
          <p:cNvSpPr/>
          <p:nvPr/>
        </p:nvSpPr>
        <p:spPr>
          <a:xfrm>
            <a:off x="318910" y="1580243"/>
            <a:ext cx="3113897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33" name="Line"/>
          <p:cNvSpPr/>
          <p:nvPr/>
        </p:nvSpPr>
        <p:spPr>
          <a:xfrm>
            <a:off x="3702251" y="1580243"/>
            <a:ext cx="3113897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34" name="Line"/>
          <p:cNvSpPr/>
          <p:nvPr/>
        </p:nvSpPr>
        <p:spPr>
          <a:xfrm>
            <a:off x="7119500" y="1580243"/>
            <a:ext cx="3113897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35" name="Line"/>
          <p:cNvSpPr/>
          <p:nvPr/>
        </p:nvSpPr>
        <p:spPr>
          <a:xfrm>
            <a:off x="10513513" y="1580243"/>
            <a:ext cx="173656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36" name="LISTS AND INDEXES"/>
          <p:cNvSpPr txBox="1"/>
          <p:nvPr/>
        </p:nvSpPr>
        <p:spPr>
          <a:xfrm>
            <a:off x="10513513" y="1595354"/>
            <a:ext cx="196083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indent="0"/>
            <a:r>
              <a:t>LISTS AND INDEXES</a:t>
            </a:r>
          </a:p>
        </p:txBody>
      </p:sp>
      <p:sp>
        <p:nvSpPr>
          <p:cNvPr id="237" name="imap(.x, .f, ...) Apply .f to each element and its index, return a list. imap(y, ~ paste0(.y, &quot;: &quot;, .x))"/>
          <p:cNvSpPr txBox="1"/>
          <p:nvPr/>
        </p:nvSpPr>
        <p:spPr>
          <a:xfrm>
            <a:off x="10513513" y="1844509"/>
            <a:ext cx="3115203" cy="838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imap(</a:t>
            </a:r>
            <a:r>
              <a:t>.x, .f, ...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Apply .f to each element and its index, return a list.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imap(y, ~ paste0(.y, ": ", .x))</a:t>
            </a:r>
          </a:p>
        </p:txBody>
      </p:sp>
      <p:sp>
        <p:nvSpPr>
          <p:cNvPr id="238" name="map_dbl(.x, .f, …)  Return a double vector.  map_dbl(x, mean)…"/>
          <p:cNvSpPr txBox="1"/>
          <p:nvPr/>
        </p:nvSpPr>
        <p:spPr>
          <a:xfrm>
            <a:off x="1458668" y="3449809"/>
            <a:ext cx="1951933" cy="48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map_dbl(</a:t>
            </a:r>
            <a:r>
              <a:t>.x, .f,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Return a double vector.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map_dbl(x, mean)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map_int(</a:t>
            </a:r>
            <a:r>
              <a:t>.x, .f, ...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Return an integer vector.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map_int(x, length)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map_chr(</a:t>
            </a:r>
            <a:r>
              <a:t>.x, .f,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Return a character vector.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map_chr(l1, paste, collapse = "")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map_lgl(</a:t>
            </a:r>
            <a:r>
              <a:t>.x, .f,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Return a logical vector.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map_lgl(x, is.integer)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map_dfc(</a:t>
            </a:r>
            <a:r>
              <a:t>.x, .f, ...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Return a data frame created </a:t>
            </a:r>
            <a:br/>
            <a:r>
              <a:t>by column-binding.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map_dfc(l1, rep, 3)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map_dfr(</a:t>
            </a:r>
            <a:r>
              <a:t>.x, .f, ..., .id = NULL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Return a data frame created </a:t>
            </a:r>
            <a:br/>
            <a:r>
              <a:t>by row-binding.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map_dfr(x, summary)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walk(</a:t>
            </a:r>
            <a:r>
              <a:t>.x, .f, ...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Trigger side effects, return invisibly.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walk(x, print)</a:t>
            </a:r>
          </a:p>
        </p:txBody>
      </p:sp>
      <p:grpSp>
        <p:nvGrpSpPr>
          <p:cNvPr id="244" name="Group"/>
          <p:cNvGrpSpPr/>
          <p:nvPr/>
        </p:nvGrpSpPr>
        <p:grpSpPr>
          <a:xfrm>
            <a:off x="391255" y="3478751"/>
            <a:ext cx="1102058" cy="654474"/>
            <a:chOff x="0" y="25400"/>
            <a:chExt cx="1102057" cy="654472"/>
          </a:xfrm>
        </p:grpSpPr>
        <p:graphicFrame>
          <p:nvGraphicFramePr>
            <p:cNvPr id="239" name="Table"/>
            <p:cNvGraphicFramePr/>
            <p:nvPr/>
          </p:nvGraphicFramePr>
          <p:xfrm>
            <a:off x="451118" y="25400"/>
            <a:ext cx="650940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1.0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40" name="Line"/>
            <p:cNvSpPr/>
            <p:nvPr/>
          </p:nvSpPr>
          <p:spPr>
            <a:xfrm>
              <a:off x="240534" y="209080"/>
              <a:ext cx="16246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243" name="Group"/>
            <p:cNvGrpSpPr/>
            <p:nvPr/>
          </p:nvGrpSpPr>
          <p:grpSpPr>
            <a:xfrm>
              <a:off x="0" y="25400"/>
              <a:ext cx="682228" cy="654473"/>
              <a:chOff x="0" y="0"/>
              <a:chExt cx="682227" cy="654472"/>
            </a:xfrm>
          </p:grpSpPr>
          <p:sp>
            <p:nvSpPr>
              <p:cNvPr id="241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242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250" name="Group"/>
          <p:cNvGrpSpPr/>
          <p:nvPr/>
        </p:nvGrpSpPr>
        <p:grpSpPr>
          <a:xfrm>
            <a:off x="391255" y="4128732"/>
            <a:ext cx="1102058" cy="654473"/>
            <a:chOff x="0" y="25400"/>
            <a:chExt cx="1102057" cy="654472"/>
          </a:xfrm>
        </p:grpSpPr>
        <p:graphicFrame>
          <p:nvGraphicFramePr>
            <p:cNvPr id="245" name="Table"/>
            <p:cNvGraphicFramePr/>
            <p:nvPr/>
          </p:nvGraphicFramePr>
          <p:xfrm>
            <a:off x="451118" y="25400"/>
            <a:ext cx="650940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46" name="Line"/>
            <p:cNvSpPr/>
            <p:nvPr/>
          </p:nvSpPr>
          <p:spPr>
            <a:xfrm>
              <a:off x="240534" y="209080"/>
              <a:ext cx="16246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249" name="Group"/>
            <p:cNvGrpSpPr/>
            <p:nvPr/>
          </p:nvGrpSpPr>
          <p:grpSpPr>
            <a:xfrm>
              <a:off x="0" y="25400"/>
              <a:ext cx="682228" cy="654473"/>
              <a:chOff x="0" y="0"/>
              <a:chExt cx="682227" cy="654472"/>
            </a:xfrm>
          </p:grpSpPr>
          <p:sp>
            <p:nvSpPr>
              <p:cNvPr id="247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248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256" name="Group"/>
          <p:cNvGrpSpPr/>
          <p:nvPr/>
        </p:nvGrpSpPr>
        <p:grpSpPr>
          <a:xfrm>
            <a:off x="391255" y="4778712"/>
            <a:ext cx="1102058" cy="654474"/>
            <a:chOff x="0" y="25400"/>
            <a:chExt cx="1102057" cy="654472"/>
          </a:xfrm>
        </p:grpSpPr>
        <p:graphicFrame>
          <p:nvGraphicFramePr>
            <p:cNvPr id="251" name="Table"/>
            <p:cNvGraphicFramePr/>
            <p:nvPr/>
          </p:nvGraphicFramePr>
          <p:xfrm>
            <a:off x="451118" y="25400"/>
            <a:ext cx="650940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52" name="Line"/>
            <p:cNvSpPr/>
            <p:nvPr/>
          </p:nvSpPr>
          <p:spPr>
            <a:xfrm>
              <a:off x="240534" y="209080"/>
              <a:ext cx="16246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255" name="Group"/>
            <p:cNvGrpSpPr/>
            <p:nvPr/>
          </p:nvGrpSpPr>
          <p:grpSpPr>
            <a:xfrm>
              <a:off x="0" y="25400"/>
              <a:ext cx="682228" cy="654473"/>
              <a:chOff x="0" y="0"/>
              <a:chExt cx="682227" cy="654472"/>
            </a:xfrm>
          </p:grpSpPr>
          <p:sp>
            <p:nvSpPr>
              <p:cNvPr id="253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254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262" name="Group"/>
          <p:cNvGrpSpPr/>
          <p:nvPr/>
        </p:nvGrpSpPr>
        <p:grpSpPr>
          <a:xfrm>
            <a:off x="391255" y="5428693"/>
            <a:ext cx="1102058" cy="654474"/>
            <a:chOff x="0" y="25400"/>
            <a:chExt cx="1102057" cy="654472"/>
          </a:xfrm>
        </p:grpSpPr>
        <p:graphicFrame>
          <p:nvGraphicFramePr>
            <p:cNvPr id="257" name="Table"/>
            <p:cNvGraphicFramePr/>
            <p:nvPr/>
          </p:nvGraphicFramePr>
          <p:xfrm>
            <a:off x="451118" y="25400"/>
            <a:ext cx="650940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F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58" name="Line"/>
            <p:cNvSpPr/>
            <p:nvPr/>
          </p:nvSpPr>
          <p:spPr>
            <a:xfrm>
              <a:off x="240534" y="209081"/>
              <a:ext cx="16246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261" name="Group"/>
            <p:cNvGrpSpPr/>
            <p:nvPr/>
          </p:nvGrpSpPr>
          <p:grpSpPr>
            <a:xfrm>
              <a:off x="0" y="25400"/>
              <a:ext cx="682228" cy="654473"/>
              <a:chOff x="0" y="0"/>
              <a:chExt cx="682227" cy="654472"/>
            </a:xfrm>
          </p:grpSpPr>
          <p:sp>
            <p:nvSpPr>
              <p:cNvPr id="259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260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268" name="Group"/>
          <p:cNvGrpSpPr/>
          <p:nvPr/>
        </p:nvGrpSpPr>
        <p:grpSpPr>
          <a:xfrm>
            <a:off x="391255" y="6874281"/>
            <a:ext cx="1102058" cy="654474"/>
            <a:chOff x="0" y="0"/>
            <a:chExt cx="1102057" cy="654472"/>
          </a:xfrm>
        </p:grpSpPr>
        <p:graphicFrame>
          <p:nvGraphicFramePr>
            <p:cNvPr id="263" name="Table"/>
            <p:cNvGraphicFramePr/>
            <p:nvPr/>
          </p:nvGraphicFramePr>
          <p:xfrm>
            <a:off x="451118" y="38100"/>
            <a:ext cx="650940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27000"/>
                  <a:gridCol w="127000"/>
                  <a:gridCol w="127000"/>
                </a:tblGrid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64" name="Line"/>
            <p:cNvSpPr/>
            <p:nvPr/>
          </p:nvSpPr>
          <p:spPr>
            <a:xfrm>
              <a:off x="240534" y="183680"/>
              <a:ext cx="16246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267" name="Group"/>
            <p:cNvGrpSpPr/>
            <p:nvPr/>
          </p:nvGrpSpPr>
          <p:grpSpPr>
            <a:xfrm>
              <a:off x="0" y="0"/>
              <a:ext cx="682228" cy="654473"/>
              <a:chOff x="0" y="0"/>
              <a:chExt cx="682227" cy="654472"/>
            </a:xfrm>
          </p:grpSpPr>
          <p:sp>
            <p:nvSpPr>
              <p:cNvPr id="265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266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274" name="Group"/>
          <p:cNvGrpSpPr/>
          <p:nvPr/>
        </p:nvGrpSpPr>
        <p:grpSpPr>
          <a:xfrm>
            <a:off x="391255" y="6084601"/>
            <a:ext cx="1102058" cy="654473"/>
            <a:chOff x="0" y="0"/>
            <a:chExt cx="1102057" cy="654472"/>
          </a:xfrm>
        </p:grpSpPr>
        <p:graphicFrame>
          <p:nvGraphicFramePr>
            <p:cNvPr id="269" name="Table"/>
            <p:cNvGraphicFramePr/>
            <p:nvPr/>
          </p:nvGraphicFramePr>
          <p:xfrm>
            <a:off x="451118" y="38100"/>
            <a:ext cx="650940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27000"/>
                  <a:gridCol w="127000"/>
                  <a:gridCol w="127000"/>
                </a:tblGrid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4E79A6"/>
                      </a:solidFill>
                    </a:tcPr>
                  </a:tc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4E79A6"/>
                      </a:solidFill>
                    </a:tcPr>
                  </a:tc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4E79A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70" name="Line"/>
            <p:cNvSpPr/>
            <p:nvPr/>
          </p:nvSpPr>
          <p:spPr>
            <a:xfrm>
              <a:off x="240534" y="183680"/>
              <a:ext cx="16246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273" name="Group"/>
            <p:cNvGrpSpPr/>
            <p:nvPr/>
          </p:nvGrpSpPr>
          <p:grpSpPr>
            <a:xfrm>
              <a:off x="0" y="0"/>
              <a:ext cx="682228" cy="654473"/>
              <a:chOff x="0" y="0"/>
              <a:chExt cx="682227" cy="654472"/>
            </a:xfrm>
          </p:grpSpPr>
          <p:sp>
            <p:nvSpPr>
              <p:cNvPr id="271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272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sp>
        <p:nvSpPr>
          <p:cNvPr id="275" name="map2_dbl(.x, .y, .f, …) Return a double vector.  map2_dbl(y, z, ~ .x / .y)…"/>
          <p:cNvSpPr txBox="1"/>
          <p:nvPr/>
        </p:nvSpPr>
        <p:spPr>
          <a:xfrm>
            <a:off x="5022793" y="3449809"/>
            <a:ext cx="1818022" cy="560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map2_dbl(</a:t>
            </a:r>
            <a:r>
              <a:t>.x, .y, .f,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Return a double vector.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map2_dbl(y, z, ~ .x / .y)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map2_int(</a:t>
            </a:r>
            <a:r>
              <a:t>.x, .y, .f,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Return an integer vector.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map2_int(y, z, `+`)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map2_chr(</a:t>
            </a:r>
            <a:r>
              <a:t>.x, .y, .f,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Return a character vector.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map2_chr(l1, l2, paste, collapse = ",", sep = ":")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map2_lgl(</a:t>
            </a:r>
            <a:r>
              <a:t>.x, .y, .f,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Return a logical vector.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map2_lgl(l2, l1, `%in%`)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map2_dfc(</a:t>
            </a:r>
            <a:r>
              <a:t>.x, .y, .f, ...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 </a:t>
            </a:r>
            <a:r>
              <a:t>Return a data frame created by column-binding.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map2_dfc(l1, l2,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~ as.data.frame(c(.x, .y)))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map2_dfr(</a:t>
            </a:r>
            <a:r>
              <a:t>.x, .y, .f, ..., .id = NULL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Return a data frame created by row-binding.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map2_dfr(l1, l2,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~ as.data.frame(c(.x, .y)))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</a:defRPr>
            </a:pPr>
            <a:r>
              <a:t>walk2(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.x, .y, .f, ...</a:t>
            </a:r>
            <a:r>
              <a:t>) 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Trigger side effects, return invisibly.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walk2(objs, paths, save)</a:t>
            </a:r>
          </a:p>
        </p:txBody>
      </p:sp>
      <p:grpSp>
        <p:nvGrpSpPr>
          <p:cNvPr id="284" name="Group"/>
          <p:cNvGrpSpPr/>
          <p:nvPr/>
        </p:nvGrpSpPr>
        <p:grpSpPr>
          <a:xfrm>
            <a:off x="3785594" y="3478751"/>
            <a:ext cx="1310797" cy="654474"/>
            <a:chOff x="0" y="25400"/>
            <a:chExt cx="1310795" cy="654472"/>
          </a:xfrm>
        </p:grpSpPr>
        <p:graphicFrame>
          <p:nvGraphicFramePr>
            <p:cNvPr id="276" name="Table"/>
            <p:cNvGraphicFramePr/>
            <p:nvPr/>
          </p:nvGraphicFramePr>
          <p:xfrm>
            <a:off x="659857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1.0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77" name="Line"/>
            <p:cNvSpPr/>
            <p:nvPr/>
          </p:nvSpPr>
          <p:spPr>
            <a:xfrm>
              <a:off x="449273" y="209080"/>
              <a:ext cx="16246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280" name="Group"/>
            <p:cNvGrpSpPr/>
            <p:nvPr/>
          </p:nvGrpSpPr>
          <p:grpSpPr>
            <a:xfrm>
              <a:off x="208738" y="25400"/>
              <a:ext cx="682228" cy="654473"/>
              <a:chOff x="0" y="0"/>
              <a:chExt cx="682227" cy="654472"/>
            </a:xfrm>
          </p:grpSpPr>
          <p:sp>
            <p:nvSpPr>
              <p:cNvPr id="278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279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283" name="Group"/>
            <p:cNvGrpSpPr/>
            <p:nvPr/>
          </p:nvGrpSpPr>
          <p:grpSpPr>
            <a:xfrm>
              <a:off x="0" y="25400"/>
              <a:ext cx="682228" cy="654473"/>
              <a:chOff x="0" y="0"/>
              <a:chExt cx="682227" cy="654472"/>
            </a:xfrm>
          </p:grpSpPr>
          <p:sp>
            <p:nvSpPr>
              <p:cNvPr id="281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282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293" name="Group"/>
          <p:cNvGrpSpPr/>
          <p:nvPr/>
        </p:nvGrpSpPr>
        <p:grpSpPr>
          <a:xfrm>
            <a:off x="3785594" y="4128732"/>
            <a:ext cx="1310797" cy="654473"/>
            <a:chOff x="0" y="25400"/>
            <a:chExt cx="1310795" cy="654472"/>
          </a:xfrm>
        </p:grpSpPr>
        <p:graphicFrame>
          <p:nvGraphicFramePr>
            <p:cNvPr id="285" name="Table"/>
            <p:cNvGraphicFramePr/>
            <p:nvPr/>
          </p:nvGraphicFramePr>
          <p:xfrm>
            <a:off x="659857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1.0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86" name="Line"/>
            <p:cNvSpPr/>
            <p:nvPr/>
          </p:nvSpPr>
          <p:spPr>
            <a:xfrm>
              <a:off x="449273" y="209080"/>
              <a:ext cx="16246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289" name="Group"/>
            <p:cNvGrpSpPr/>
            <p:nvPr/>
          </p:nvGrpSpPr>
          <p:grpSpPr>
            <a:xfrm>
              <a:off x="208738" y="25400"/>
              <a:ext cx="682228" cy="654473"/>
              <a:chOff x="0" y="0"/>
              <a:chExt cx="682227" cy="654472"/>
            </a:xfrm>
          </p:grpSpPr>
          <p:sp>
            <p:nvSpPr>
              <p:cNvPr id="287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288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292" name="Group"/>
            <p:cNvGrpSpPr/>
            <p:nvPr/>
          </p:nvGrpSpPr>
          <p:grpSpPr>
            <a:xfrm>
              <a:off x="0" y="25400"/>
              <a:ext cx="682228" cy="654473"/>
              <a:chOff x="0" y="0"/>
              <a:chExt cx="682227" cy="654472"/>
            </a:xfrm>
          </p:grpSpPr>
          <p:sp>
            <p:nvSpPr>
              <p:cNvPr id="290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291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302" name="Group"/>
          <p:cNvGrpSpPr/>
          <p:nvPr/>
        </p:nvGrpSpPr>
        <p:grpSpPr>
          <a:xfrm>
            <a:off x="3785594" y="4778712"/>
            <a:ext cx="1310797" cy="654474"/>
            <a:chOff x="0" y="25400"/>
            <a:chExt cx="1310795" cy="654472"/>
          </a:xfrm>
        </p:grpSpPr>
        <p:graphicFrame>
          <p:nvGraphicFramePr>
            <p:cNvPr id="294" name="Table"/>
            <p:cNvGraphicFramePr/>
            <p:nvPr/>
          </p:nvGraphicFramePr>
          <p:xfrm>
            <a:off x="659857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1.0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95" name="Line"/>
            <p:cNvSpPr/>
            <p:nvPr/>
          </p:nvSpPr>
          <p:spPr>
            <a:xfrm>
              <a:off x="449273" y="209080"/>
              <a:ext cx="16246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298" name="Group"/>
            <p:cNvGrpSpPr/>
            <p:nvPr/>
          </p:nvGrpSpPr>
          <p:grpSpPr>
            <a:xfrm>
              <a:off x="208738" y="25400"/>
              <a:ext cx="682228" cy="654473"/>
              <a:chOff x="0" y="0"/>
              <a:chExt cx="682227" cy="654472"/>
            </a:xfrm>
          </p:grpSpPr>
          <p:sp>
            <p:nvSpPr>
              <p:cNvPr id="296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297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01" name="Group"/>
            <p:cNvGrpSpPr/>
            <p:nvPr/>
          </p:nvGrpSpPr>
          <p:grpSpPr>
            <a:xfrm>
              <a:off x="0" y="25400"/>
              <a:ext cx="682228" cy="654473"/>
              <a:chOff x="0" y="0"/>
              <a:chExt cx="682227" cy="654472"/>
            </a:xfrm>
          </p:grpSpPr>
          <p:sp>
            <p:nvSpPr>
              <p:cNvPr id="299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300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311" name="Group"/>
          <p:cNvGrpSpPr/>
          <p:nvPr/>
        </p:nvGrpSpPr>
        <p:grpSpPr>
          <a:xfrm>
            <a:off x="3785594" y="5593793"/>
            <a:ext cx="1310797" cy="654474"/>
            <a:chOff x="0" y="25400"/>
            <a:chExt cx="1310795" cy="654472"/>
          </a:xfrm>
        </p:grpSpPr>
        <p:graphicFrame>
          <p:nvGraphicFramePr>
            <p:cNvPr id="303" name="Table"/>
            <p:cNvGraphicFramePr/>
            <p:nvPr/>
          </p:nvGraphicFramePr>
          <p:xfrm>
            <a:off x="659857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1.0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04" name="Line"/>
            <p:cNvSpPr/>
            <p:nvPr/>
          </p:nvSpPr>
          <p:spPr>
            <a:xfrm>
              <a:off x="449273" y="209080"/>
              <a:ext cx="16246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307" name="Group"/>
            <p:cNvGrpSpPr/>
            <p:nvPr/>
          </p:nvGrpSpPr>
          <p:grpSpPr>
            <a:xfrm>
              <a:off x="208738" y="25400"/>
              <a:ext cx="682228" cy="654473"/>
              <a:chOff x="0" y="0"/>
              <a:chExt cx="682227" cy="654472"/>
            </a:xfrm>
          </p:grpSpPr>
          <p:sp>
            <p:nvSpPr>
              <p:cNvPr id="305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306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10" name="Group"/>
            <p:cNvGrpSpPr/>
            <p:nvPr/>
          </p:nvGrpSpPr>
          <p:grpSpPr>
            <a:xfrm>
              <a:off x="0" y="25400"/>
              <a:ext cx="682228" cy="654473"/>
              <a:chOff x="0" y="0"/>
              <a:chExt cx="682227" cy="654472"/>
            </a:xfrm>
          </p:grpSpPr>
          <p:sp>
            <p:nvSpPr>
              <p:cNvPr id="308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309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321" name="Group"/>
          <p:cNvGrpSpPr/>
          <p:nvPr/>
        </p:nvGrpSpPr>
        <p:grpSpPr>
          <a:xfrm>
            <a:off x="3785594" y="6237001"/>
            <a:ext cx="1312679" cy="654473"/>
            <a:chOff x="0" y="0"/>
            <a:chExt cx="1312677" cy="654472"/>
          </a:xfrm>
        </p:grpSpPr>
        <p:grpSp>
          <p:nvGrpSpPr>
            <p:cNvPr id="317" name="Group"/>
            <p:cNvGrpSpPr/>
            <p:nvPr/>
          </p:nvGrpSpPr>
          <p:grpSpPr>
            <a:xfrm>
              <a:off x="210619" y="0"/>
              <a:ext cx="1102059" cy="654473"/>
              <a:chOff x="0" y="0"/>
              <a:chExt cx="1102057" cy="654472"/>
            </a:xfrm>
          </p:grpSpPr>
          <p:graphicFrame>
            <p:nvGraphicFramePr>
              <p:cNvPr id="312" name="Table"/>
              <p:cNvGraphicFramePr/>
              <p:nvPr/>
            </p:nvGraphicFramePr>
            <p:xfrm>
              <a:off x="451118" y="38100"/>
              <a:ext cx="650940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  <a:gridCol w="127000"/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rgbClr val="B2D5F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rgbClr val="83A9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rgbClr val="4E79A6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rgbClr val="B2D5F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rgbClr val="83A9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rgbClr val="4E79A6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rgbClr val="B2D5F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rgbClr val="83A9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rgbClr val="4E79A6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13" name="Line"/>
              <p:cNvSpPr/>
              <p:nvPr/>
            </p:nvSpPr>
            <p:spPr>
              <a:xfrm>
                <a:off x="240534" y="183680"/>
                <a:ext cx="16246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pSp>
            <p:nvGrpSpPr>
              <p:cNvPr id="316" name="Group"/>
              <p:cNvGrpSpPr/>
              <p:nvPr/>
            </p:nvGrpSpPr>
            <p:grpSpPr>
              <a:xfrm>
                <a:off x="0" y="0"/>
                <a:ext cx="682228" cy="654473"/>
                <a:chOff x="0" y="0"/>
                <a:chExt cx="682227" cy="654472"/>
              </a:xfrm>
            </p:grpSpPr>
            <p:sp>
              <p:nvSpPr>
                <p:cNvPr id="314" name="Rounded Rectangle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315" name="Table"/>
                <p:cNvGraphicFramePr/>
                <p:nvPr/>
              </p:nvGraphicFramePr>
              <p:xfrm>
                <a:off x="31288" y="44872"/>
                <a:ext cx="650940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27000"/>
                    </a:tblGrid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grpSp>
          <p:nvGrpSpPr>
            <p:cNvPr id="320" name="Group"/>
            <p:cNvGrpSpPr/>
            <p:nvPr/>
          </p:nvGrpSpPr>
          <p:grpSpPr>
            <a:xfrm>
              <a:off x="0" y="0"/>
              <a:ext cx="682228" cy="654473"/>
              <a:chOff x="0" y="0"/>
              <a:chExt cx="682227" cy="654472"/>
            </a:xfrm>
          </p:grpSpPr>
          <p:sp>
            <p:nvSpPr>
              <p:cNvPr id="318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319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331" name="Group"/>
          <p:cNvGrpSpPr/>
          <p:nvPr/>
        </p:nvGrpSpPr>
        <p:grpSpPr>
          <a:xfrm>
            <a:off x="3785594" y="7179081"/>
            <a:ext cx="1308127" cy="654474"/>
            <a:chOff x="0" y="0"/>
            <a:chExt cx="1308125" cy="654472"/>
          </a:xfrm>
        </p:grpSpPr>
        <p:grpSp>
          <p:nvGrpSpPr>
            <p:cNvPr id="327" name="Group"/>
            <p:cNvGrpSpPr/>
            <p:nvPr/>
          </p:nvGrpSpPr>
          <p:grpSpPr>
            <a:xfrm>
              <a:off x="206068" y="0"/>
              <a:ext cx="1102058" cy="654473"/>
              <a:chOff x="0" y="0"/>
              <a:chExt cx="1102057" cy="654472"/>
            </a:xfrm>
          </p:grpSpPr>
          <p:graphicFrame>
            <p:nvGraphicFramePr>
              <p:cNvPr id="322" name="Table"/>
              <p:cNvGraphicFramePr/>
              <p:nvPr/>
            </p:nvGraphicFramePr>
            <p:xfrm>
              <a:off x="451118" y="38100"/>
              <a:ext cx="650940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  <a:gridCol w="127000"/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23" name="Line"/>
              <p:cNvSpPr/>
              <p:nvPr/>
            </p:nvSpPr>
            <p:spPr>
              <a:xfrm>
                <a:off x="240534" y="183680"/>
                <a:ext cx="16246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pSp>
            <p:nvGrpSpPr>
              <p:cNvPr id="326" name="Group"/>
              <p:cNvGrpSpPr/>
              <p:nvPr/>
            </p:nvGrpSpPr>
            <p:grpSpPr>
              <a:xfrm>
                <a:off x="0" y="0"/>
                <a:ext cx="682228" cy="654473"/>
                <a:chOff x="0" y="0"/>
                <a:chExt cx="682227" cy="654472"/>
              </a:xfrm>
            </p:grpSpPr>
            <p:sp>
              <p:nvSpPr>
                <p:cNvPr id="324" name="Rounded Rectangle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325" name="Table"/>
                <p:cNvGraphicFramePr/>
                <p:nvPr/>
              </p:nvGraphicFramePr>
              <p:xfrm>
                <a:off x="31288" y="44872"/>
                <a:ext cx="650940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27000"/>
                    </a:tblGrid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grpSp>
          <p:nvGrpSpPr>
            <p:cNvPr id="330" name="Group"/>
            <p:cNvGrpSpPr/>
            <p:nvPr/>
          </p:nvGrpSpPr>
          <p:grpSpPr>
            <a:xfrm>
              <a:off x="0" y="0"/>
              <a:ext cx="682228" cy="654473"/>
              <a:chOff x="0" y="0"/>
              <a:chExt cx="682227" cy="654472"/>
            </a:xfrm>
          </p:grpSpPr>
          <p:sp>
            <p:nvSpPr>
              <p:cNvPr id="328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329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sp>
        <p:nvSpPr>
          <p:cNvPr id="332" name="pmap_dbl(.l, .f, …)  Return a double vector.  pmap_dbl(list(y, z), ~ .x / .y)…"/>
          <p:cNvSpPr txBox="1"/>
          <p:nvPr/>
        </p:nvSpPr>
        <p:spPr>
          <a:xfrm>
            <a:off x="8482653" y="3449809"/>
            <a:ext cx="1778102" cy="5798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pmap_dbl(</a:t>
            </a:r>
            <a:r>
              <a:t>.l, .f,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Return a double vector.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pmap_dbl(list(y, z), ~ .x / .y)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pmap_int(</a:t>
            </a:r>
            <a:r>
              <a:t>.l, .f,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Return an integer vector.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pmap_int(list(y, z), `+`)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pmap_chr(</a:t>
            </a:r>
            <a:r>
              <a:t>.l, .f,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Return a character vector.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pmap_chr(list(l1, l2), paste, collapse = ",", sep = ":")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pmap_lgl(</a:t>
            </a:r>
            <a:r>
              <a:t>.l, .f,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Return a logical vector.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pmap_lgl(list(l2, l1), `%in%`)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pmap_dfc(</a:t>
            </a:r>
            <a:r>
              <a:t>.l, .f, ...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Return </a:t>
            </a:r>
            <a:br/>
            <a:r>
              <a:t>a data frame created by column-binding.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pmap_dfc(list(l1, l2),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~ as.data.frame(c(.x, .y)))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map_dfr(</a:t>
            </a:r>
            <a:r>
              <a:t>.l, .f, ..., .id = NULL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Return a data frame created by row-binding.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pmap_dfr(list(l1, l2),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~ as.data.frame(c(.x, .y)))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</a:defRPr>
            </a:pPr>
            <a:r>
              <a:t>pwalk(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.l, .f, ...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Trigger side effects, return invisibly.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pwalk(list(objs, paths), save)</a:t>
            </a:r>
          </a:p>
        </p:txBody>
      </p:sp>
      <p:grpSp>
        <p:nvGrpSpPr>
          <p:cNvPr id="346" name="Group"/>
          <p:cNvGrpSpPr/>
          <p:nvPr/>
        </p:nvGrpSpPr>
        <p:grpSpPr>
          <a:xfrm>
            <a:off x="7184851" y="3453351"/>
            <a:ext cx="1442616" cy="680821"/>
            <a:chOff x="0" y="0"/>
            <a:chExt cx="1442615" cy="680819"/>
          </a:xfrm>
        </p:grpSpPr>
        <p:graphicFrame>
          <p:nvGraphicFramePr>
            <p:cNvPr id="333" name="Table"/>
            <p:cNvGraphicFramePr/>
            <p:nvPr/>
          </p:nvGraphicFramePr>
          <p:xfrm>
            <a:off x="791676" y="27947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1.0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34" name="Line"/>
            <p:cNvSpPr/>
            <p:nvPr/>
          </p:nvSpPr>
          <p:spPr>
            <a:xfrm>
              <a:off x="581092" y="211628"/>
              <a:ext cx="16246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345" name="Group"/>
            <p:cNvGrpSpPr/>
            <p:nvPr/>
          </p:nvGrpSpPr>
          <p:grpSpPr>
            <a:xfrm>
              <a:off x="0" y="0"/>
              <a:ext cx="1035485" cy="680820"/>
              <a:chOff x="0" y="0"/>
              <a:chExt cx="1035484" cy="680819"/>
            </a:xfrm>
          </p:grpSpPr>
          <p:grpSp>
            <p:nvGrpSpPr>
              <p:cNvPr id="337" name="Group"/>
              <p:cNvGrpSpPr/>
              <p:nvPr/>
            </p:nvGrpSpPr>
            <p:grpSpPr>
              <a:xfrm>
                <a:off x="365957" y="26346"/>
                <a:ext cx="669528" cy="654474"/>
                <a:chOff x="6811" y="0"/>
                <a:chExt cx="669527" cy="654472"/>
              </a:xfrm>
            </p:grpSpPr>
            <p:sp>
              <p:nvSpPr>
                <p:cNvPr id="335" name="Rounded Rectangle"/>
                <p:cNvSpPr/>
                <p:nvPr/>
              </p:nvSpPr>
              <p:spPr>
                <a:xfrm>
                  <a:off x="6811" y="0"/>
                  <a:ext cx="146034" cy="4326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336" name="Table"/>
                <p:cNvGraphicFramePr/>
                <p:nvPr/>
              </p:nvGraphicFramePr>
              <p:xfrm>
                <a:off x="25400" y="44872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338" name="Rounded Rectangle"/>
              <p:cNvSpPr/>
              <p:nvPr/>
            </p:nvSpPr>
            <p:spPr>
              <a:xfrm>
                <a:off x="0" y="0"/>
                <a:ext cx="545886" cy="485339"/>
              </a:xfrm>
              <a:prstGeom prst="roundRect">
                <a:avLst>
                  <a:gd name="adj" fmla="val 262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pSp>
            <p:nvGrpSpPr>
              <p:cNvPr id="341" name="Group"/>
              <p:cNvGrpSpPr/>
              <p:nvPr/>
            </p:nvGrpSpPr>
            <p:grpSpPr>
              <a:xfrm>
                <a:off x="202304" y="26346"/>
                <a:ext cx="669529" cy="654474"/>
                <a:chOff x="6811" y="0"/>
                <a:chExt cx="669527" cy="654472"/>
              </a:xfrm>
            </p:grpSpPr>
            <p:sp>
              <p:nvSpPr>
                <p:cNvPr id="339" name="Rounded Rectangle"/>
                <p:cNvSpPr/>
                <p:nvPr/>
              </p:nvSpPr>
              <p:spPr>
                <a:xfrm>
                  <a:off x="6811" y="0"/>
                  <a:ext cx="146034" cy="4326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340" name="Table"/>
                <p:cNvGraphicFramePr/>
                <p:nvPr/>
              </p:nvGraphicFramePr>
              <p:xfrm>
                <a:off x="25400" y="44872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344" name="Group"/>
              <p:cNvGrpSpPr/>
              <p:nvPr/>
            </p:nvGrpSpPr>
            <p:grpSpPr>
              <a:xfrm>
                <a:off x="34677" y="26346"/>
                <a:ext cx="669529" cy="654474"/>
                <a:chOff x="6811" y="0"/>
                <a:chExt cx="669527" cy="654473"/>
              </a:xfrm>
            </p:grpSpPr>
            <p:sp>
              <p:nvSpPr>
                <p:cNvPr id="342" name="Rounded Rectangle"/>
                <p:cNvSpPr/>
                <p:nvPr/>
              </p:nvSpPr>
              <p:spPr>
                <a:xfrm>
                  <a:off x="6811" y="0"/>
                  <a:ext cx="146034" cy="4326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343" name="Table"/>
                <p:cNvGraphicFramePr/>
                <p:nvPr/>
              </p:nvGraphicFramePr>
              <p:xfrm>
                <a:off x="25400" y="4487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</p:grpSp>
      <p:grpSp>
        <p:nvGrpSpPr>
          <p:cNvPr id="360" name="Group"/>
          <p:cNvGrpSpPr/>
          <p:nvPr/>
        </p:nvGrpSpPr>
        <p:grpSpPr>
          <a:xfrm>
            <a:off x="7184851" y="4103332"/>
            <a:ext cx="1442617" cy="680820"/>
            <a:chOff x="0" y="0"/>
            <a:chExt cx="1442615" cy="680819"/>
          </a:xfrm>
        </p:grpSpPr>
        <p:graphicFrame>
          <p:nvGraphicFramePr>
            <p:cNvPr id="347" name="Table"/>
            <p:cNvGraphicFramePr/>
            <p:nvPr/>
          </p:nvGraphicFramePr>
          <p:xfrm>
            <a:off x="791677" y="27947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48" name="Line"/>
            <p:cNvSpPr/>
            <p:nvPr/>
          </p:nvSpPr>
          <p:spPr>
            <a:xfrm>
              <a:off x="581093" y="211628"/>
              <a:ext cx="162464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359" name="Group"/>
            <p:cNvGrpSpPr/>
            <p:nvPr/>
          </p:nvGrpSpPr>
          <p:grpSpPr>
            <a:xfrm>
              <a:off x="0" y="0"/>
              <a:ext cx="1035485" cy="680820"/>
              <a:chOff x="0" y="0"/>
              <a:chExt cx="1035484" cy="680819"/>
            </a:xfrm>
          </p:grpSpPr>
          <p:grpSp>
            <p:nvGrpSpPr>
              <p:cNvPr id="351" name="Group"/>
              <p:cNvGrpSpPr/>
              <p:nvPr/>
            </p:nvGrpSpPr>
            <p:grpSpPr>
              <a:xfrm>
                <a:off x="365957" y="26346"/>
                <a:ext cx="669528" cy="654474"/>
                <a:chOff x="6811" y="0"/>
                <a:chExt cx="669527" cy="654472"/>
              </a:xfrm>
            </p:grpSpPr>
            <p:sp>
              <p:nvSpPr>
                <p:cNvPr id="349" name="Rounded Rectangle"/>
                <p:cNvSpPr/>
                <p:nvPr/>
              </p:nvSpPr>
              <p:spPr>
                <a:xfrm>
                  <a:off x="6811" y="0"/>
                  <a:ext cx="146034" cy="4326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350" name="Table"/>
                <p:cNvGraphicFramePr/>
                <p:nvPr/>
              </p:nvGraphicFramePr>
              <p:xfrm>
                <a:off x="25400" y="44872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352" name="Rounded Rectangle"/>
              <p:cNvSpPr/>
              <p:nvPr/>
            </p:nvSpPr>
            <p:spPr>
              <a:xfrm>
                <a:off x="0" y="0"/>
                <a:ext cx="545886" cy="485339"/>
              </a:xfrm>
              <a:prstGeom prst="roundRect">
                <a:avLst>
                  <a:gd name="adj" fmla="val 262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pSp>
            <p:nvGrpSpPr>
              <p:cNvPr id="355" name="Group"/>
              <p:cNvGrpSpPr/>
              <p:nvPr/>
            </p:nvGrpSpPr>
            <p:grpSpPr>
              <a:xfrm>
                <a:off x="202304" y="26346"/>
                <a:ext cx="669529" cy="654474"/>
                <a:chOff x="6811" y="0"/>
                <a:chExt cx="669527" cy="654472"/>
              </a:xfrm>
            </p:grpSpPr>
            <p:sp>
              <p:nvSpPr>
                <p:cNvPr id="353" name="Rounded Rectangle"/>
                <p:cNvSpPr/>
                <p:nvPr/>
              </p:nvSpPr>
              <p:spPr>
                <a:xfrm>
                  <a:off x="6811" y="0"/>
                  <a:ext cx="146034" cy="4326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354" name="Table"/>
                <p:cNvGraphicFramePr/>
                <p:nvPr/>
              </p:nvGraphicFramePr>
              <p:xfrm>
                <a:off x="25400" y="44872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358" name="Group"/>
              <p:cNvGrpSpPr/>
              <p:nvPr/>
            </p:nvGrpSpPr>
            <p:grpSpPr>
              <a:xfrm>
                <a:off x="34677" y="26346"/>
                <a:ext cx="669529" cy="654474"/>
                <a:chOff x="6811" y="0"/>
                <a:chExt cx="669527" cy="654473"/>
              </a:xfrm>
            </p:grpSpPr>
            <p:sp>
              <p:nvSpPr>
                <p:cNvPr id="356" name="Rounded Rectangle"/>
                <p:cNvSpPr/>
                <p:nvPr/>
              </p:nvSpPr>
              <p:spPr>
                <a:xfrm>
                  <a:off x="6811" y="0"/>
                  <a:ext cx="146034" cy="4326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357" name="Table"/>
                <p:cNvGraphicFramePr/>
                <p:nvPr/>
              </p:nvGraphicFramePr>
              <p:xfrm>
                <a:off x="25400" y="4487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</p:grpSp>
      <p:grpSp>
        <p:nvGrpSpPr>
          <p:cNvPr id="374" name="Group"/>
          <p:cNvGrpSpPr/>
          <p:nvPr/>
        </p:nvGrpSpPr>
        <p:grpSpPr>
          <a:xfrm>
            <a:off x="7184851" y="4753312"/>
            <a:ext cx="1442616" cy="680821"/>
            <a:chOff x="0" y="0"/>
            <a:chExt cx="1442615" cy="680819"/>
          </a:xfrm>
        </p:grpSpPr>
        <p:graphicFrame>
          <p:nvGraphicFramePr>
            <p:cNvPr id="361" name="Table"/>
            <p:cNvGraphicFramePr/>
            <p:nvPr/>
          </p:nvGraphicFramePr>
          <p:xfrm>
            <a:off x="791676" y="27947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62" name="Line"/>
            <p:cNvSpPr/>
            <p:nvPr/>
          </p:nvSpPr>
          <p:spPr>
            <a:xfrm>
              <a:off x="581092" y="211628"/>
              <a:ext cx="16246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373" name="Group"/>
            <p:cNvGrpSpPr/>
            <p:nvPr/>
          </p:nvGrpSpPr>
          <p:grpSpPr>
            <a:xfrm>
              <a:off x="0" y="0"/>
              <a:ext cx="1035485" cy="680820"/>
              <a:chOff x="0" y="0"/>
              <a:chExt cx="1035484" cy="680819"/>
            </a:xfrm>
          </p:grpSpPr>
          <p:grpSp>
            <p:nvGrpSpPr>
              <p:cNvPr id="365" name="Group"/>
              <p:cNvGrpSpPr/>
              <p:nvPr/>
            </p:nvGrpSpPr>
            <p:grpSpPr>
              <a:xfrm>
                <a:off x="365957" y="26346"/>
                <a:ext cx="669528" cy="654474"/>
                <a:chOff x="6811" y="0"/>
                <a:chExt cx="669527" cy="654472"/>
              </a:xfrm>
            </p:grpSpPr>
            <p:sp>
              <p:nvSpPr>
                <p:cNvPr id="363" name="Rounded Rectangle"/>
                <p:cNvSpPr/>
                <p:nvPr/>
              </p:nvSpPr>
              <p:spPr>
                <a:xfrm>
                  <a:off x="6811" y="0"/>
                  <a:ext cx="146034" cy="4326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364" name="Table"/>
                <p:cNvGraphicFramePr/>
                <p:nvPr/>
              </p:nvGraphicFramePr>
              <p:xfrm>
                <a:off x="25400" y="44872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366" name="Rounded Rectangle"/>
              <p:cNvSpPr/>
              <p:nvPr/>
            </p:nvSpPr>
            <p:spPr>
              <a:xfrm>
                <a:off x="0" y="0"/>
                <a:ext cx="545886" cy="485339"/>
              </a:xfrm>
              <a:prstGeom prst="roundRect">
                <a:avLst>
                  <a:gd name="adj" fmla="val 262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pSp>
            <p:nvGrpSpPr>
              <p:cNvPr id="369" name="Group"/>
              <p:cNvGrpSpPr/>
              <p:nvPr/>
            </p:nvGrpSpPr>
            <p:grpSpPr>
              <a:xfrm>
                <a:off x="202304" y="26346"/>
                <a:ext cx="669529" cy="654474"/>
                <a:chOff x="6811" y="0"/>
                <a:chExt cx="669527" cy="654472"/>
              </a:xfrm>
            </p:grpSpPr>
            <p:sp>
              <p:nvSpPr>
                <p:cNvPr id="367" name="Rounded Rectangle"/>
                <p:cNvSpPr/>
                <p:nvPr/>
              </p:nvSpPr>
              <p:spPr>
                <a:xfrm>
                  <a:off x="6811" y="0"/>
                  <a:ext cx="146034" cy="4326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368" name="Table"/>
                <p:cNvGraphicFramePr/>
                <p:nvPr/>
              </p:nvGraphicFramePr>
              <p:xfrm>
                <a:off x="25400" y="44872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372" name="Group"/>
              <p:cNvGrpSpPr/>
              <p:nvPr/>
            </p:nvGrpSpPr>
            <p:grpSpPr>
              <a:xfrm>
                <a:off x="34677" y="26346"/>
                <a:ext cx="669529" cy="654474"/>
                <a:chOff x="6811" y="0"/>
                <a:chExt cx="669527" cy="654473"/>
              </a:xfrm>
            </p:grpSpPr>
            <p:sp>
              <p:nvSpPr>
                <p:cNvPr id="370" name="Rounded Rectangle"/>
                <p:cNvSpPr/>
                <p:nvPr/>
              </p:nvSpPr>
              <p:spPr>
                <a:xfrm>
                  <a:off x="6811" y="0"/>
                  <a:ext cx="146034" cy="4326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371" name="Table"/>
                <p:cNvGraphicFramePr/>
                <p:nvPr/>
              </p:nvGraphicFramePr>
              <p:xfrm>
                <a:off x="25400" y="4487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</p:grpSp>
      <p:grpSp>
        <p:nvGrpSpPr>
          <p:cNvPr id="388" name="Group"/>
          <p:cNvGrpSpPr/>
          <p:nvPr/>
        </p:nvGrpSpPr>
        <p:grpSpPr>
          <a:xfrm>
            <a:off x="7184851" y="5553145"/>
            <a:ext cx="1442617" cy="680821"/>
            <a:chOff x="0" y="0"/>
            <a:chExt cx="1442615" cy="680819"/>
          </a:xfrm>
        </p:grpSpPr>
        <p:graphicFrame>
          <p:nvGraphicFramePr>
            <p:cNvPr id="375" name="Table"/>
            <p:cNvGraphicFramePr/>
            <p:nvPr/>
          </p:nvGraphicFramePr>
          <p:xfrm>
            <a:off x="791677" y="27947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F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76" name="Line"/>
            <p:cNvSpPr/>
            <p:nvPr/>
          </p:nvSpPr>
          <p:spPr>
            <a:xfrm>
              <a:off x="581093" y="211628"/>
              <a:ext cx="162464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387" name="Group"/>
            <p:cNvGrpSpPr/>
            <p:nvPr/>
          </p:nvGrpSpPr>
          <p:grpSpPr>
            <a:xfrm>
              <a:off x="0" y="0"/>
              <a:ext cx="1035485" cy="680820"/>
              <a:chOff x="0" y="0"/>
              <a:chExt cx="1035484" cy="680819"/>
            </a:xfrm>
          </p:grpSpPr>
          <p:grpSp>
            <p:nvGrpSpPr>
              <p:cNvPr id="379" name="Group"/>
              <p:cNvGrpSpPr/>
              <p:nvPr/>
            </p:nvGrpSpPr>
            <p:grpSpPr>
              <a:xfrm>
                <a:off x="365957" y="26346"/>
                <a:ext cx="669528" cy="654474"/>
                <a:chOff x="6811" y="0"/>
                <a:chExt cx="669527" cy="654472"/>
              </a:xfrm>
            </p:grpSpPr>
            <p:sp>
              <p:nvSpPr>
                <p:cNvPr id="377" name="Rounded Rectangle"/>
                <p:cNvSpPr/>
                <p:nvPr/>
              </p:nvSpPr>
              <p:spPr>
                <a:xfrm>
                  <a:off x="6811" y="0"/>
                  <a:ext cx="146034" cy="4326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378" name="Table"/>
                <p:cNvGraphicFramePr/>
                <p:nvPr/>
              </p:nvGraphicFramePr>
              <p:xfrm>
                <a:off x="25400" y="44872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380" name="Rounded Rectangle"/>
              <p:cNvSpPr/>
              <p:nvPr/>
            </p:nvSpPr>
            <p:spPr>
              <a:xfrm>
                <a:off x="0" y="0"/>
                <a:ext cx="545886" cy="485339"/>
              </a:xfrm>
              <a:prstGeom prst="roundRect">
                <a:avLst>
                  <a:gd name="adj" fmla="val 262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pSp>
            <p:nvGrpSpPr>
              <p:cNvPr id="383" name="Group"/>
              <p:cNvGrpSpPr/>
              <p:nvPr/>
            </p:nvGrpSpPr>
            <p:grpSpPr>
              <a:xfrm>
                <a:off x="202304" y="26346"/>
                <a:ext cx="669529" cy="654474"/>
                <a:chOff x="6811" y="0"/>
                <a:chExt cx="669527" cy="654472"/>
              </a:xfrm>
            </p:grpSpPr>
            <p:sp>
              <p:nvSpPr>
                <p:cNvPr id="381" name="Rounded Rectangle"/>
                <p:cNvSpPr/>
                <p:nvPr/>
              </p:nvSpPr>
              <p:spPr>
                <a:xfrm>
                  <a:off x="6811" y="0"/>
                  <a:ext cx="146034" cy="4326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382" name="Table"/>
                <p:cNvGraphicFramePr/>
                <p:nvPr/>
              </p:nvGraphicFramePr>
              <p:xfrm>
                <a:off x="25400" y="44872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386" name="Group"/>
              <p:cNvGrpSpPr/>
              <p:nvPr/>
            </p:nvGrpSpPr>
            <p:grpSpPr>
              <a:xfrm>
                <a:off x="34677" y="26346"/>
                <a:ext cx="669529" cy="654474"/>
                <a:chOff x="6811" y="0"/>
                <a:chExt cx="669527" cy="654473"/>
              </a:xfrm>
            </p:grpSpPr>
            <p:sp>
              <p:nvSpPr>
                <p:cNvPr id="384" name="Rounded Rectangle"/>
                <p:cNvSpPr/>
                <p:nvPr/>
              </p:nvSpPr>
              <p:spPr>
                <a:xfrm>
                  <a:off x="6811" y="0"/>
                  <a:ext cx="146034" cy="4326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385" name="Table"/>
                <p:cNvGraphicFramePr/>
                <p:nvPr/>
              </p:nvGraphicFramePr>
              <p:xfrm>
                <a:off x="25400" y="4487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</p:grpSp>
      <p:grpSp>
        <p:nvGrpSpPr>
          <p:cNvPr id="402" name="Group"/>
          <p:cNvGrpSpPr/>
          <p:nvPr/>
        </p:nvGrpSpPr>
        <p:grpSpPr>
          <a:xfrm>
            <a:off x="7184851" y="6209708"/>
            <a:ext cx="1447167" cy="680820"/>
            <a:chOff x="0" y="0"/>
            <a:chExt cx="1447165" cy="680819"/>
          </a:xfrm>
        </p:grpSpPr>
        <p:graphicFrame>
          <p:nvGraphicFramePr>
            <p:cNvPr id="389" name="Table"/>
            <p:cNvGraphicFramePr/>
            <p:nvPr/>
          </p:nvGraphicFramePr>
          <p:xfrm>
            <a:off x="796227" y="52169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27000"/>
                  <a:gridCol w="127000"/>
                  <a:gridCol w="127000"/>
                </a:tblGrid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4E79A6"/>
                      </a:solidFill>
                    </a:tcPr>
                  </a:tc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4E79A6"/>
                      </a:solidFill>
                    </a:tcPr>
                  </a:tc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4E79A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90" name="Line"/>
            <p:cNvSpPr/>
            <p:nvPr/>
          </p:nvSpPr>
          <p:spPr>
            <a:xfrm>
              <a:off x="585643" y="197749"/>
              <a:ext cx="16246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401" name="Group"/>
            <p:cNvGrpSpPr/>
            <p:nvPr/>
          </p:nvGrpSpPr>
          <p:grpSpPr>
            <a:xfrm>
              <a:off x="0" y="0"/>
              <a:ext cx="1035485" cy="680820"/>
              <a:chOff x="0" y="0"/>
              <a:chExt cx="1035484" cy="680819"/>
            </a:xfrm>
          </p:grpSpPr>
          <p:grpSp>
            <p:nvGrpSpPr>
              <p:cNvPr id="393" name="Group"/>
              <p:cNvGrpSpPr/>
              <p:nvPr/>
            </p:nvGrpSpPr>
            <p:grpSpPr>
              <a:xfrm>
                <a:off x="365957" y="26346"/>
                <a:ext cx="669528" cy="654474"/>
                <a:chOff x="6811" y="0"/>
                <a:chExt cx="669527" cy="654472"/>
              </a:xfrm>
            </p:grpSpPr>
            <p:sp>
              <p:nvSpPr>
                <p:cNvPr id="391" name="Rounded Rectangle"/>
                <p:cNvSpPr/>
                <p:nvPr/>
              </p:nvSpPr>
              <p:spPr>
                <a:xfrm>
                  <a:off x="6811" y="0"/>
                  <a:ext cx="146034" cy="4326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392" name="Table"/>
                <p:cNvGraphicFramePr/>
                <p:nvPr/>
              </p:nvGraphicFramePr>
              <p:xfrm>
                <a:off x="25400" y="44872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394" name="Rounded Rectangle"/>
              <p:cNvSpPr/>
              <p:nvPr/>
            </p:nvSpPr>
            <p:spPr>
              <a:xfrm>
                <a:off x="0" y="0"/>
                <a:ext cx="545886" cy="485339"/>
              </a:xfrm>
              <a:prstGeom prst="roundRect">
                <a:avLst>
                  <a:gd name="adj" fmla="val 262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pSp>
            <p:nvGrpSpPr>
              <p:cNvPr id="397" name="Group"/>
              <p:cNvGrpSpPr/>
              <p:nvPr/>
            </p:nvGrpSpPr>
            <p:grpSpPr>
              <a:xfrm>
                <a:off x="202304" y="26346"/>
                <a:ext cx="669529" cy="654474"/>
                <a:chOff x="6811" y="0"/>
                <a:chExt cx="669527" cy="654472"/>
              </a:xfrm>
            </p:grpSpPr>
            <p:sp>
              <p:nvSpPr>
                <p:cNvPr id="395" name="Rounded Rectangle"/>
                <p:cNvSpPr/>
                <p:nvPr/>
              </p:nvSpPr>
              <p:spPr>
                <a:xfrm>
                  <a:off x="6811" y="0"/>
                  <a:ext cx="146034" cy="4326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396" name="Table"/>
                <p:cNvGraphicFramePr/>
                <p:nvPr/>
              </p:nvGraphicFramePr>
              <p:xfrm>
                <a:off x="25400" y="44872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400" name="Group"/>
              <p:cNvGrpSpPr/>
              <p:nvPr/>
            </p:nvGrpSpPr>
            <p:grpSpPr>
              <a:xfrm>
                <a:off x="34677" y="26346"/>
                <a:ext cx="669529" cy="654474"/>
                <a:chOff x="6811" y="0"/>
                <a:chExt cx="669527" cy="654473"/>
              </a:xfrm>
            </p:grpSpPr>
            <p:sp>
              <p:nvSpPr>
                <p:cNvPr id="398" name="Rounded Rectangle"/>
                <p:cNvSpPr/>
                <p:nvPr/>
              </p:nvSpPr>
              <p:spPr>
                <a:xfrm>
                  <a:off x="6811" y="0"/>
                  <a:ext cx="146034" cy="4326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399" name="Table"/>
                <p:cNvGraphicFramePr/>
                <p:nvPr/>
              </p:nvGraphicFramePr>
              <p:xfrm>
                <a:off x="25400" y="4487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</p:grpSp>
      <p:grpSp>
        <p:nvGrpSpPr>
          <p:cNvPr id="416" name="Group"/>
          <p:cNvGrpSpPr/>
          <p:nvPr/>
        </p:nvGrpSpPr>
        <p:grpSpPr>
          <a:xfrm>
            <a:off x="7184851" y="7164489"/>
            <a:ext cx="1442616" cy="680820"/>
            <a:chOff x="0" y="0"/>
            <a:chExt cx="1442615" cy="680819"/>
          </a:xfrm>
        </p:grpSpPr>
        <p:graphicFrame>
          <p:nvGraphicFramePr>
            <p:cNvPr id="403" name="Table"/>
            <p:cNvGraphicFramePr/>
            <p:nvPr/>
          </p:nvGraphicFramePr>
          <p:xfrm>
            <a:off x="791676" y="65003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27000"/>
                  <a:gridCol w="127000"/>
                  <a:gridCol w="127000"/>
                </a:tblGrid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04" name="Line"/>
            <p:cNvSpPr/>
            <p:nvPr/>
          </p:nvSpPr>
          <p:spPr>
            <a:xfrm>
              <a:off x="581092" y="210583"/>
              <a:ext cx="16246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415" name="Group"/>
            <p:cNvGrpSpPr/>
            <p:nvPr/>
          </p:nvGrpSpPr>
          <p:grpSpPr>
            <a:xfrm>
              <a:off x="0" y="0"/>
              <a:ext cx="1035485" cy="680820"/>
              <a:chOff x="0" y="0"/>
              <a:chExt cx="1035484" cy="680819"/>
            </a:xfrm>
          </p:grpSpPr>
          <p:grpSp>
            <p:nvGrpSpPr>
              <p:cNvPr id="407" name="Group"/>
              <p:cNvGrpSpPr/>
              <p:nvPr/>
            </p:nvGrpSpPr>
            <p:grpSpPr>
              <a:xfrm>
                <a:off x="365957" y="26346"/>
                <a:ext cx="669528" cy="654474"/>
                <a:chOff x="6811" y="0"/>
                <a:chExt cx="669527" cy="654472"/>
              </a:xfrm>
            </p:grpSpPr>
            <p:sp>
              <p:nvSpPr>
                <p:cNvPr id="405" name="Rounded Rectangle"/>
                <p:cNvSpPr/>
                <p:nvPr/>
              </p:nvSpPr>
              <p:spPr>
                <a:xfrm>
                  <a:off x="6811" y="0"/>
                  <a:ext cx="146034" cy="4326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406" name="Table"/>
                <p:cNvGraphicFramePr/>
                <p:nvPr/>
              </p:nvGraphicFramePr>
              <p:xfrm>
                <a:off x="25400" y="44872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408" name="Rounded Rectangle"/>
              <p:cNvSpPr/>
              <p:nvPr/>
            </p:nvSpPr>
            <p:spPr>
              <a:xfrm>
                <a:off x="0" y="0"/>
                <a:ext cx="545886" cy="485339"/>
              </a:xfrm>
              <a:prstGeom prst="roundRect">
                <a:avLst>
                  <a:gd name="adj" fmla="val 262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pSp>
            <p:nvGrpSpPr>
              <p:cNvPr id="411" name="Group"/>
              <p:cNvGrpSpPr/>
              <p:nvPr/>
            </p:nvGrpSpPr>
            <p:grpSpPr>
              <a:xfrm>
                <a:off x="202304" y="26346"/>
                <a:ext cx="669529" cy="654474"/>
                <a:chOff x="6811" y="0"/>
                <a:chExt cx="669527" cy="654472"/>
              </a:xfrm>
            </p:grpSpPr>
            <p:sp>
              <p:nvSpPr>
                <p:cNvPr id="409" name="Rounded Rectangle"/>
                <p:cNvSpPr/>
                <p:nvPr/>
              </p:nvSpPr>
              <p:spPr>
                <a:xfrm>
                  <a:off x="6811" y="0"/>
                  <a:ext cx="146034" cy="4326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410" name="Table"/>
                <p:cNvGraphicFramePr/>
                <p:nvPr/>
              </p:nvGraphicFramePr>
              <p:xfrm>
                <a:off x="25400" y="44872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414" name="Group"/>
              <p:cNvGrpSpPr/>
              <p:nvPr/>
            </p:nvGrpSpPr>
            <p:grpSpPr>
              <a:xfrm>
                <a:off x="34677" y="26346"/>
                <a:ext cx="669529" cy="654474"/>
                <a:chOff x="6811" y="0"/>
                <a:chExt cx="669527" cy="654473"/>
              </a:xfrm>
            </p:grpSpPr>
            <p:sp>
              <p:nvSpPr>
                <p:cNvPr id="412" name="Rounded Rectangle"/>
                <p:cNvSpPr/>
                <p:nvPr/>
              </p:nvSpPr>
              <p:spPr>
                <a:xfrm>
                  <a:off x="6811" y="0"/>
                  <a:ext cx="146034" cy="4326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413" name="Table"/>
                <p:cNvGraphicFramePr/>
                <p:nvPr/>
              </p:nvGraphicFramePr>
              <p:xfrm>
                <a:off x="25400" y="4487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</p:grpSp>
      <p:sp>
        <p:nvSpPr>
          <p:cNvPr id="417" name="Function Shortcuts"/>
          <p:cNvSpPr txBox="1"/>
          <p:nvPr/>
        </p:nvSpPr>
        <p:spPr>
          <a:xfrm>
            <a:off x="318910" y="8435016"/>
            <a:ext cx="252920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Function Shortcuts</a:t>
            </a:r>
          </a:p>
        </p:txBody>
      </p:sp>
      <p:sp>
        <p:nvSpPr>
          <p:cNvPr id="418" name="Line"/>
          <p:cNvSpPr/>
          <p:nvPr/>
        </p:nvSpPr>
        <p:spPr>
          <a:xfrm>
            <a:off x="327890" y="8859479"/>
            <a:ext cx="13320979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419" name="Use ~ . with functions like map() that have single arguments."/>
          <p:cNvSpPr txBox="1"/>
          <p:nvPr/>
        </p:nvSpPr>
        <p:spPr>
          <a:xfrm>
            <a:off x="318910" y="8887890"/>
            <a:ext cx="311323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1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~ . </a:t>
            </a:r>
            <a:r>
              <a:t>with functions like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map()</a:t>
            </a:r>
            <a:r>
              <a:t> that have single arguments.</a:t>
            </a:r>
          </a:p>
        </p:txBody>
      </p:sp>
      <p:sp>
        <p:nvSpPr>
          <p:cNvPr id="420" name="Use ~ .x .y with functions like map2() that have two arguments."/>
          <p:cNvSpPr txBox="1"/>
          <p:nvPr/>
        </p:nvSpPr>
        <p:spPr>
          <a:xfrm>
            <a:off x="3702251" y="8887890"/>
            <a:ext cx="3113233" cy="419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1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~ .x .y </a:t>
            </a:r>
            <a:r>
              <a:t>with functions like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map2()</a:t>
            </a:r>
            <a:r>
              <a:t> that have two arguments.</a:t>
            </a:r>
          </a:p>
        </p:txBody>
      </p:sp>
      <p:sp>
        <p:nvSpPr>
          <p:cNvPr id="421" name="Use ~ ..1 ..2 ..3 etc with functions like pmap() that have many arguments."/>
          <p:cNvSpPr txBox="1"/>
          <p:nvPr/>
        </p:nvSpPr>
        <p:spPr>
          <a:xfrm>
            <a:off x="7119500" y="8887890"/>
            <a:ext cx="3113233" cy="419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1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~ ..1 ..2 ..3 </a:t>
            </a:r>
            <a:r>
              <a:t>etc with functions like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pmap()</a:t>
            </a:r>
            <a:r>
              <a:t> that have many arguments.</a:t>
            </a:r>
          </a:p>
        </p:txBody>
      </p:sp>
      <p:sp>
        <p:nvSpPr>
          <p:cNvPr id="422" name="map(l, ~ . + 2) becomes  map(l, function(x) x + 2 ))"/>
          <p:cNvSpPr txBox="1"/>
          <p:nvPr/>
        </p:nvSpPr>
        <p:spPr>
          <a:xfrm>
            <a:off x="322794" y="9339120"/>
            <a:ext cx="3075133" cy="798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ctr">
              <a:spcBef>
                <a:spcPts val="1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solidFill>
                  <a:srgbClr val="81A55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map(l, ~ . + 2)</a:t>
            </a:r>
            <a:br>
              <a:rPr>
                <a:solidFill>
                  <a:srgbClr val="B0D183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becomes </a:t>
            </a:r>
            <a:br/>
            <a:r>
              <a:rPr>
                <a:solidFill>
                  <a:srgbClr val="83A9D1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map(l, function(x) x + 2 ))</a:t>
            </a:r>
          </a:p>
        </p:txBody>
      </p:sp>
      <p:sp>
        <p:nvSpPr>
          <p:cNvPr id="423" name="map2(l, p, ~ .x +.y)  becomes  map2(l, p, function(l, p) l + p)"/>
          <p:cNvSpPr txBox="1"/>
          <p:nvPr/>
        </p:nvSpPr>
        <p:spPr>
          <a:xfrm>
            <a:off x="3703291" y="9339120"/>
            <a:ext cx="3113233" cy="798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ctr">
              <a:spcBef>
                <a:spcPts val="1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solidFill>
                  <a:srgbClr val="81A551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map2(l, p, ~ .x +.y)</a:t>
            </a:r>
            <a:r>
              <a:t> </a:t>
            </a:r>
            <a:br/>
            <a:r>
              <a:t>becomes </a:t>
            </a:r>
            <a:br/>
            <a:r>
              <a:rPr>
                <a:solidFill>
                  <a:srgbClr val="83A9D1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map2(l, p, </a:t>
            </a:r>
            <a:r>
              <a:rPr>
                <a:solidFill>
                  <a:srgbClr val="83A9D1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function(l, p) l + p)</a:t>
            </a:r>
          </a:p>
        </p:txBody>
      </p:sp>
      <p:sp>
        <p:nvSpPr>
          <p:cNvPr id="424" name="pmap(list(a, b, c), ~ ..3 + ..1 - ..2)  becomes  pmap(list(a, b, c), function(a, b, c) c + a -b)"/>
          <p:cNvSpPr txBox="1"/>
          <p:nvPr/>
        </p:nvSpPr>
        <p:spPr>
          <a:xfrm>
            <a:off x="7116353" y="9339120"/>
            <a:ext cx="3125934" cy="722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ctr">
              <a:spcBef>
                <a:spcPts val="1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solidFill>
                  <a:srgbClr val="82A55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pmap(list(a, b, c), ~ ..3 + ..1 - ..2)</a:t>
            </a:r>
            <a:r>
              <a:rPr>
                <a:solidFill>
                  <a:srgbClr val="82A55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</a:t>
            </a:r>
            <a:br>
              <a:rPr>
                <a:solidFill>
                  <a:srgbClr val="82A55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t>becomes </a:t>
            </a:r>
            <a:br/>
            <a:r>
              <a:rPr>
                <a:solidFill>
                  <a:srgbClr val="83A9D1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pmap(list(a, b, c), </a:t>
            </a:r>
            <a:r>
              <a:rPr>
                <a:solidFill>
                  <a:srgbClr val="83A9D1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function(a, b, c) c + a -b)</a:t>
            </a:r>
          </a:p>
        </p:txBody>
      </p:sp>
      <p:grpSp>
        <p:nvGrpSpPr>
          <p:cNvPr id="442" name="Group"/>
          <p:cNvGrpSpPr/>
          <p:nvPr/>
        </p:nvGrpSpPr>
        <p:grpSpPr>
          <a:xfrm>
            <a:off x="10743844" y="2607946"/>
            <a:ext cx="3163716" cy="1022889"/>
            <a:chOff x="0" y="0"/>
            <a:chExt cx="3163714" cy="1022888"/>
          </a:xfrm>
        </p:grpSpPr>
        <p:sp>
          <p:nvSpPr>
            <p:cNvPr id="425" name="fun(     , 1, …)…"/>
            <p:cNvSpPr txBox="1"/>
            <p:nvPr/>
          </p:nvSpPr>
          <p:spPr>
            <a:xfrm>
              <a:off x="1355122" y="0"/>
              <a:ext cx="988253" cy="6599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marL="114300" indent="-114300">
                <a:lnSpc>
                  <a:spcPct val="7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fun(     , 1, …)</a:t>
              </a:r>
            </a:p>
            <a:p>
              <a:pPr marL="114300" indent="-114300">
                <a:lnSpc>
                  <a:spcPct val="7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fun(     , 2, …)</a:t>
              </a:r>
            </a:p>
            <a:p>
              <a:pPr marL="114300" indent="-114300">
                <a:lnSpc>
                  <a:spcPct val="7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fun(     , 3, …)</a:t>
              </a:r>
            </a:p>
          </p:txBody>
        </p:sp>
        <p:graphicFrame>
          <p:nvGraphicFramePr>
            <p:cNvPr id="426" name="Table"/>
            <p:cNvGraphicFramePr/>
            <p:nvPr/>
          </p:nvGraphicFramePr>
          <p:xfrm>
            <a:off x="1641063" y="157775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427" name="Table"/>
            <p:cNvGraphicFramePr/>
            <p:nvPr/>
          </p:nvGraphicFramePr>
          <p:xfrm>
            <a:off x="1641063" y="285531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428" name="Table"/>
            <p:cNvGraphicFramePr/>
            <p:nvPr/>
          </p:nvGraphicFramePr>
          <p:xfrm>
            <a:off x="1641063" y="413288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29" name="imap(       , fun, …)"/>
            <p:cNvSpPr txBox="1"/>
            <p:nvPr/>
          </p:nvSpPr>
          <p:spPr>
            <a:xfrm>
              <a:off x="0" y="177917"/>
              <a:ext cx="1176815" cy="3092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marL="114300" indent="-114300">
                <a:lnSpc>
                  <a:spcPct val="9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i</a:t>
              </a:r>
              <a:r>
                <a:rPr>
                  <a:solidFill>
                    <a:srgbClr val="000000"/>
                  </a:solidFill>
                </a:rPr>
                <a:t>map</a:t>
              </a:r>
              <a:r>
                <a:t>(       , fun, …)</a:t>
              </a:r>
            </a:p>
          </p:txBody>
        </p:sp>
        <p:grpSp>
          <p:nvGrpSpPr>
            <p:cNvPr id="434" name="Group"/>
            <p:cNvGrpSpPr/>
            <p:nvPr/>
          </p:nvGrpSpPr>
          <p:grpSpPr>
            <a:xfrm>
              <a:off x="2493456" y="101649"/>
              <a:ext cx="670259" cy="911108"/>
              <a:chOff x="6080" y="0"/>
              <a:chExt cx="670257" cy="911106"/>
            </a:xfrm>
          </p:grpSpPr>
          <p:sp>
            <p:nvSpPr>
              <p:cNvPr id="430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431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432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433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439" name="Group"/>
            <p:cNvGrpSpPr/>
            <p:nvPr/>
          </p:nvGrpSpPr>
          <p:grpSpPr>
            <a:xfrm>
              <a:off x="397956" y="101649"/>
              <a:ext cx="670259" cy="911108"/>
              <a:chOff x="6080" y="0"/>
              <a:chExt cx="670257" cy="911106"/>
            </a:xfrm>
          </p:grpSpPr>
          <p:sp>
            <p:nvSpPr>
              <p:cNvPr id="435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436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437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438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440" name="Line"/>
            <p:cNvSpPr/>
            <p:nvPr/>
          </p:nvSpPr>
          <p:spPr>
            <a:xfrm>
              <a:off x="1069228" y="342681"/>
              <a:ext cx="2920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441" name="Line"/>
            <p:cNvSpPr/>
            <p:nvPr/>
          </p:nvSpPr>
          <p:spPr>
            <a:xfrm>
              <a:off x="2162491" y="344024"/>
              <a:ext cx="2920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sp>
        <p:nvSpPr>
          <p:cNvPr id="443" name="Use ~ .x .y with functions like imap(). .x will get the list value and .y will get the index."/>
          <p:cNvSpPr txBox="1"/>
          <p:nvPr/>
        </p:nvSpPr>
        <p:spPr>
          <a:xfrm>
            <a:off x="10513513" y="8887890"/>
            <a:ext cx="3113233" cy="616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1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~ .x .y </a:t>
            </a:r>
            <a:r>
              <a:t>with functions like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imap()</a:t>
            </a:r>
            <a:r>
              <a:t>. .x will get the list value and .y will get the index.</a:t>
            </a:r>
          </a:p>
        </p:txBody>
      </p:sp>
      <p:sp>
        <p:nvSpPr>
          <p:cNvPr id="444" name="imap(list(a, b, c), ~ paste0(.y, &quot;: &quot;, .x)  outputs &quot;index: value&quot; for each item"/>
          <p:cNvSpPr txBox="1"/>
          <p:nvPr/>
        </p:nvSpPr>
        <p:spPr>
          <a:xfrm>
            <a:off x="10526167" y="9415320"/>
            <a:ext cx="3113233" cy="485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ctr">
              <a:spcBef>
                <a:spcPts val="1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solidFill>
                  <a:srgbClr val="82A55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imap(list(a, b, c), ~ paste0(.y, ": ", .x)</a:t>
            </a:r>
            <a:r>
              <a:rPr>
                <a:solidFill>
                  <a:srgbClr val="82A55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</a:t>
            </a:r>
            <a:br>
              <a:rPr>
                <a:solidFill>
                  <a:srgbClr val="82A55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t>outputs </a:t>
            </a:r>
            <a:r>
              <a:rPr>
                <a:solidFill>
                  <a:srgbClr val="83A9D2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"index: value" </a:t>
            </a:r>
            <a:r>
              <a:t>for each item</a:t>
            </a:r>
          </a:p>
        </p:txBody>
      </p:sp>
      <p:sp>
        <p:nvSpPr>
          <p:cNvPr id="445" name="imap_dbl(.x, .f, …)  Return a double vector.  imap_dbl(y, ~ .y)…"/>
          <p:cNvSpPr txBox="1"/>
          <p:nvPr/>
        </p:nvSpPr>
        <p:spPr>
          <a:xfrm>
            <a:off x="11656493" y="3449809"/>
            <a:ext cx="1951932" cy="5230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imap_dbl(</a:t>
            </a:r>
            <a:r>
              <a:t>.x, .f,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Return a double vector.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imap_dbl(y, ~ .y)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map_int(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.x, .f, ...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Return an integer vector.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imap_int(y, ~ .y)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imap_chr(</a:t>
            </a:r>
            <a:r>
              <a:t>.x, .f,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Return a character vector.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imap_chr(y, ~ paste0(.y, ": ", .x))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imap_lgl(</a:t>
            </a:r>
            <a:r>
              <a:t>.x, .f,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Return a logical vector.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imap_lgl(l1, ~ is.character(.y))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map_dfc(</a:t>
            </a:r>
            <a:r>
              <a:t>.x, .f, ...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Return a data frame created </a:t>
            </a:r>
            <a:br/>
            <a:r>
              <a:t>by column-binding.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imap_dfc(l2,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~ as.data.frame(c(.x, .y)))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map_dfr(</a:t>
            </a:r>
            <a:r>
              <a:t>.x, .f, ..., .id = NULL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Return a data frame created </a:t>
            </a:r>
            <a:br/>
            <a:r>
              <a:t>by row-binding.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imap_dfr(l2,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~ as.data.frame(c(.x, .y)))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iwalk(</a:t>
            </a:r>
            <a:r>
              <a:t>.x, .f, ...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Trigger side effects, return invisibly.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iwalk(z, ~ print(paste0(.y, ": ", .x)))</a:t>
            </a:r>
          </a:p>
        </p:txBody>
      </p:sp>
      <p:grpSp>
        <p:nvGrpSpPr>
          <p:cNvPr id="451" name="Group"/>
          <p:cNvGrpSpPr/>
          <p:nvPr/>
        </p:nvGrpSpPr>
        <p:grpSpPr>
          <a:xfrm>
            <a:off x="10589080" y="3478751"/>
            <a:ext cx="1102058" cy="654474"/>
            <a:chOff x="0" y="25400"/>
            <a:chExt cx="1102057" cy="654472"/>
          </a:xfrm>
        </p:grpSpPr>
        <p:graphicFrame>
          <p:nvGraphicFramePr>
            <p:cNvPr id="446" name="Table"/>
            <p:cNvGraphicFramePr/>
            <p:nvPr/>
          </p:nvGraphicFramePr>
          <p:xfrm>
            <a:off x="451118" y="25400"/>
            <a:ext cx="650940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1.0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47" name="Line"/>
            <p:cNvSpPr/>
            <p:nvPr/>
          </p:nvSpPr>
          <p:spPr>
            <a:xfrm>
              <a:off x="240534" y="209080"/>
              <a:ext cx="16246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450" name="Group"/>
            <p:cNvGrpSpPr/>
            <p:nvPr/>
          </p:nvGrpSpPr>
          <p:grpSpPr>
            <a:xfrm>
              <a:off x="0" y="25400"/>
              <a:ext cx="682228" cy="654473"/>
              <a:chOff x="0" y="0"/>
              <a:chExt cx="682227" cy="654472"/>
            </a:xfrm>
          </p:grpSpPr>
          <p:sp>
            <p:nvSpPr>
              <p:cNvPr id="448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449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457" name="Group"/>
          <p:cNvGrpSpPr/>
          <p:nvPr/>
        </p:nvGrpSpPr>
        <p:grpSpPr>
          <a:xfrm>
            <a:off x="10589080" y="4128732"/>
            <a:ext cx="1102058" cy="654473"/>
            <a:chOff x="0" y="25400"/>
            <a:chExt cx="1102057" cy="654472"/>
          </a:xfrm>
        </p:grpSpPr>
        <p:graphicFrame>
          <p:nvGraphicFramePr>
            <p:cNvPr id="452" name="Table"/>
            <p:cNvGraphicFramePr/>
            <p:nvPr/>
          </p:nvGraphicFramePr>
          <p:xfrm>
            <a:off x="451118" y="25400"/>
            <a:ext cx="650940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53" name="Line"/>
            <p:cNvSpPr/>
            <p:nvPr/>
          </p:nvSpPr>
          <p:spPr>
            <a:xfrm>
              <a:off x="240534" y="209080"/>
              <a:ext cx="16246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456" name="Group"/>
            <p:cNvGrpSpPr/>
            <p:nvPr/>
          </p:nvGrpSpPr>
          <p:grpSpPr>
            <a:xfrm>
              <a:off x="0" y="25400"/>
              <a:ext cx="682228" cy="654473"/>
              <a:chOff x="0" y="0"/>
              <a:chExt cx="682227" cy="654472"/>
            </a:xfrm>
          </p:grpSpPr>
          <p:sp>
            <p:nvSpPr>
              <p:cNvPr id="454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455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463" name="Group"/>
          <p:cNvGrpSpPr/>
          <p:nvPr/>
        </p:nvGrpSpPr>
        <p:grpSpPr>
          <a:xfrm>
            <a:off x="10589080" y="4778712"/>
            <a:ext cx="1102058" cy="654474"/>
            <a:chOff x="0" y="25400"/>
            <a:chExt cx="1102057" cy="654472"/>
          </a:xfrm>
        </p:grpSpPr>
        <p:graphicFrame>
          <p:nvGraphicFramePr>
            <p:cNvPr id="458" name="Table"/>
            <p:cNvGraphicFramePr/>
            <p:nvPr/>
          </p:nvGraphicFramePr>
          <p:xfrm>
            <a:off x="451118" y="25400"/>
            <a:ext cx="650940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59" name="Line"/>
            <p:cNvSpPr/>
            <p:nvPr/>
          </p:nvSpPr>
          <p:spPr>
            <a:xfrm>
              <a:off x="240534" y="209080"/>
              <a:ext cx="16246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462" name="Group"/>
            <p:cNvGrpSpPr/>
            <p:nvPr/>
          </p:nvGrpSpPr>
          <p:grpSpPr>
            <a:xfrm>
              <a:off x="0" y="25400"/>
              <a:ext cx="682228" cy="654473"/>
              <a:chOff x="0" y="0"/>
              <a:chExt cx="682227" cy="654472"/>
            </a:xfrm>
          </p:grpSpPr>
          <p:sp>
            <p:nvSpPr>
              <p:cNvPr id="460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461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469" name="Group"/>
          <p:cNvGrpSpPr/>
          <p:nvPr/>
        </p:nvGrpSpPr>
        <p:grpSpPr>
          <a:xfrm>
            <a:off x="10589080" y="5428693"/>
            <a:ext cx="1102058" cy="654474"/>
            <a:chOff x="0" y="25400"/>
            <a:chExt cx="1102057" cy="654472"/>
          </a:xfrm>
        </p:grpSpPr>
        <p:graphicFrame>
          <p:nvGraphicFramePr>
            <p:cNvPr id="464" name="Table"/>
            <p:cNvGraphicFramePr/>
            <p:nvPr/>
          </p:nvGraphicFramePr>
          <p:xfrm>
            <a:off x="451118" y="25400"/>
            <a:ext cx="650940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2400"/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F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65" name="Line"/>
            <p:cNvSpPr/>
            <p:nvPr/>
          </p:nvSpPr>
          <p:spPr>
            <a:xfrm>
              <a:off x="240534" y="209081"/>
              <a:ext cx="16246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468" name="Group"/>
            <p:cNvGrpSpPr/>
            <p:nvPr/>
          </p:nvGrpSpPr>
          <p:grpSpPr>
            <a:xfrm>
              <a:off x="0" y="25400"/>
              <a:ext cx="682228" cy="654473"/>
              <a:chOff x="0" y="0"/>
              <a:chExt cx="682227" cy="654472"/>
            </a:xfrm>
          </p:grpSpPr>
          <p:sp>
            <p:nvSpPr>
              <p:cNvPr id="466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467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475" name="Group"/>
          <p:cNvGrpSpPr/>
          <p:nvPr/>
        </p:nvGrpSpPr>
        <p:grpSpPr>
          <a:xfrm>
            <a:off x="10589080" y="7026681"/>
            <a:ext cx="1102058" cy="654474"/>
            <a:chOff x="0" y="0"/>
            <a:chExt cx="1102057" cy="654472"/>
          </a:xfrm>
        </p:grpSpPr>
        <p:graphicFrame>
          <p:nvGraphicFramePr>
            <p:cNvPr id="470" name="Table"/>
            <p:cNvGraphicFramePr/>
            <p:nvPr/>
          </p:nvGraphicFramePr>
          <p:xfrm>
            <a:off x="451118" y="38100"/>
            <a:ext cx="650940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27000"/>
                  <a:gridCol w="127000"/>
                  <a:gridCol w="127000"/>
                </a:tblGrid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71" name="Line"/>
            <p:cNvSpPr/>
            <p:nvPr/>
          </p:nvSpPr>
          <p:spPr>
            <a:xfrm>
              <a:off x="240534" y="183680"/>
              <a:ext cx="16246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474" name="Group"/>
            <p:cNvGrpSpPr/>
            <p:nvPr/>
          </p:nvGrpSpPr>
          <p:grpSpPr>
            <a:xfrm>
              <a:off x="0" y="0"/>
              <a:ext cx="682228" cy="654473"/>
              <a:chOff x="0" y="0"/>
              <a:chExt cx="682227" cy="654472"/>
            </a:xfrm>
          </p:grpSpPr>
          <p:sp>
            <p:nvSpPr>
              <p:cNvPr id="472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473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481" name="Group"/>
          <p:cNvGrpSpPr/>
          <p:nvPr/>
        </p:nvGrpSpPr>
        <p:grpSpPr>
          <a:xfrm>
            <a:off x="10589080" y="6084601"/>
            <a:ext cx="1102058" cy="654473"/>
            <a:chOff x="0" y="0"/>
            <a:chExt cx="1102057" cy="654472"/>
          </a:xfrm>
        </p:grpSpPr>
        <p:graphicFrame>
          <p:nvGraphicFramePr>
            <p:cNvPr id="476" name="Table"/>
            <p:cNvGraphicFramePr/>
            <p:nvPr/>
          </p:nvGraphicFramePr>
          <p:xfrm>
            <a:off x="451118" y="38100"/>
            <a:ext cx="650940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27000"/>
                  <a:gridCol w="127000"/>
                  <a:gridCol w="127000"/>
                </a:tblGrid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4E79A6"/>
                      </a:solidFill>
                    </a:tcPr>
                  </a:tc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4E79A6"/>
                      </a:solidFill>
                    </a:tcPr>
                  </a:tc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solidFill>
                        <a:srgbClr val="4E79A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77" name="Line"/>
            <p:cNvSpPr/>
            <p:nvPr/>
          </p:nvSpPr>
          <p:spPr>
            <a:xfrm>
              <a:off x="240534" y="183680"/>
              <a:ext cx="16246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480" name="Group"/>
            <p:cNvGrpSpPr/>
            <p:nvPr/>
          </p:nvGrpSpPr>
          <p:grpSpPr>
            <a:xfrm>
              <a:off x="0" y="0"/>
              <a:ext cx="682228" cy="654473"/>
              <a:chOff x="0" y="0"/>
              <a:chExt cx="682227" cy="654472"/>
            </a:xfrm>
          </p:grpSpPr>
          <p:sp>
            <p:nvSpPr>
              <p:cNvPr id="478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479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sp>
        <p:nvSpPr>
          <p:cNvPr id="482" name="Use a string or an integer with any map function to index list elements by name or position. map(l, &quot;name&quot;) becomes map(l, function(x) x[[&quot;name&quot;]])"/>
          <p:cNvSpPr txBox="1"/>
          <p:nvPr/>
        </p:nvSpPr>
        <p:spPr>
          <a:xfrm>
            <a:off x="3708400" y="10055542"/>
            <a:ext cx="967924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1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Use a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string</a:t>
            </a:r>
            <a:r>
              <a:t> or an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integer</a:t>
            </a:r>
            <a:r>
              <a:t> with any map function to index list elements by name or position. </a:t>
            </a:r>
            <a:r>
              <a:rPr>
                <a:solidFill>
                  <a:srgbClr val="78A742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map(l, "name")</a:t>
            </a:r>
            <a:r>
              <a:t> becomes </a:t>
            </a:r>
            <a:r>
              <a:rPr>
                <a:solidFill>
                  <a:srgbClr val="82A9D1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map(l, function(x) x[["name"]])</a:t>
            </a:r>
          </a:p>
        </p:txBody>
      </p:sp>
      <p:grpSp>
        <p:nvGrpSpPr>
          <p:cNvPr id="490" name="Group"/>
          <p:cNvGrpSpPr/>
          <p:nvPr/>
        </p:nvGrpSpPr>
        <p:grpSpPr>
          <a:xfrm>
            <a:off x="391255" y="7684110"/>
            <a:ext cx="1120342" cy="654475"/>
            <a:chOff x="0" y="0"/>
            <a:chExt cx="1120341" cy="654473"/>
          </a:xfrm>
        </p:grpSpPr>
        <p:sp>
          <p:nvSpPr>
            <p:cNvPr id="483" name="Line"/>
            <p:cNvSpPr/>
            <p:nvPr/>
          </p:nvSpPr>
          <p:spPr>
            <a:xfrm>
              <a:off x="227834" y="183680"/>
              <a:ext cx="16246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486" name="Group"/>
            <p:cNvGrpSpPr/>
            <p:nvPr/>
          </p:nvGrpSpPr>
          <p:grpSpPr>
            <a:xfrm>
              <a:off x="0" y="0"/>
              <a:ext cx="682228" cy="654473"/>
              <a:chOff x="0" y="0"/>
              <a:chExt cx="682227" cy="654472"/>
            </a:xfrm>
          </p:grpSpPr>
          <p:sp>
            <p:nvSpPr>
              <p:cNvPr id="484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485" name="Table"/>
              <p:cNvGraphicFramePr/>
              <p:nvPr/>
            </p:nvGraphicFramePr>
            <p:xfrm>
              <a:off x="31288" y="44872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489" name="Group"/>
            <p:cNvGrpSpPr/>
            <p:nvPr/>
          </p:nvGrpSpPr>
          <p:grpSpPr>
            <a:xfrm>
              <a:off x="438114" y="0"/>
              <a:ext cx="682228" cy="654474"/>
              <a:chOff x="0" y="0"/>
              <a:chExt cx="682227" cy="654473"/>
            </a:xfrm>
          </p:grpSpPr>
          <p:sp>
            <p:nvSpPr>
              <p:cNvPr id="487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488" name="Table"/>
              <p:cNvGraphicFramePr/>
              <p:nvPr/>
            </p:nvGraphicFramePr>
            <p:xfrm>
              <a:off x="31288" y="44873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BAA"/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502" name="Group"/>
          <p:cNvGrpSpPr/>
          <p:nvPr/>
        </p:nvGrpSpPr>
        <p:grpSpPr>
          <a:xfrm>
            <a:off x="3785594" y="8128610"/>
            <a:ext cx="1327758" cy="654475"/>
            <a:chOff x="0" y="0"/>
            <a:chExt cx="1327756" cy="654473"/>
          </a:xfrm>
        </p:grpSpPr>
        <p:grpSp>
          <p:nvGrpSpPr>
            <p:cNvPr id="498" name="Group"/>
            <p:cNvGrpSpPr/>
            <p:nvPr/>
          </p:nvGrpSpPr>
          <p:grpSpPr>
            <a:xfrm>
              <a:off x="0" y="0"/>
              <a:ext cx="614857" cy="470746"/>
              <a:chOff x="0" y="0"/>
              <a:chExt cx="614856" cy="470745"/>
            </a:xfrm>
          </p:grpSpPr>
          <p:sp>
            <p:nvSpPr>
              <p:cNvPr id="491" name="Line"/>
              <p:cNvSpPr/>
              <p:nvPr/>
            </p:nvSpPr>
            <p:spPr>
              <a:xfrm>
                <a:off x="452392" y="183304"/>
                <a:ext cx="16246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pSp>
            <p:nvGrpSpPr>
              <p:cNvPr id="494" name="Group"/>
              <p:cNvGrpSpPr/>
              <p:nvPr/>
            </p:nvGrpSpPr>
            <p:grpSpPr>
              <a:xfrm>
                <a:off x="208738" y="0"/>
                <a:ext cx="184134" cy="470746"/>
                <a:chOff x="0" y="0"/>
                <a:chExt cx="184133" cy="470745"/>
              </a:xfrm>
            </p:grpSpPr>
            <p:sp>
              <p:nvSpPr>
                <p:cNvPr id="492" name="Rounded Rectangle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493" name="Table"/>
                <p:cNvGraphicFramePr/>
                <p:nvPr/>
              </p:nvGraphicFramePr>
              <p:xfrm>
                <a:off x="5888" y="19472"/>
                <a:ext cx="177801" cy="4318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27000"/>
                    </a:tblGrid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497" name="Group"/>
              <p:cNvGrpSpPr/>
              <p:nvPr/>
            </p:nvGrpSpPr>
            <p:grpSpPr>
              <a:xfrm>
                <a:off x="0" y="0"/>
                <a:ext cx="184134" cy="470746"/>
                <a:chOff x="0" y="0"/>
                <a:chExt cx="184133" cy="470745"/>
              </a:xfrm>
            </p:grpSpPr>
            <p:sp>
              <p:nvSpPr>
                <p:cNvPr id="495" name="Rounded Rectangle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496" name="Table"/>
                <p:cNvGraphicFramePr/>
                <p:nvPr/>
              </p:nvGraphicFramePr>
              <p:xfrm>
                <a:off x="5888" y="19472"/>
                <a:ext cx="177801" cy="4318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27000"/>
                    </a:tblGrid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grpSp>
          <p:nvGrpSpPr>
            <p:cNvPr id="501" name="Group"/>
            <p:cNvGrpSpPr/>
            <p:nvPr/>
          </p:nvGrpSpPr>
          <p:grpSpPr>
            <a:xfrm>
              <a:off x="645528" y="0"/>
              <a:ext cx="682229" cy="654474"/>
              <a:chOff x="0" y="0"/>
              <a:chExt cx="682227" cy="654473"/>
            </a:xfrm>
          </p:grpSpPr>
          <p:sp>
            <p:nvSpPr>
              <p:cNvPr id="499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500" name="Table"/>
              <p:cNvGraphicFramePr/>
              <p:nvPr/>
            </p:nvGraphicFramePr>
            <p:xfrm>
              <a:off x="31288" y="44873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BAA"/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518" name="Group"/>
          <p:cNvGrpSpPr/>
          <p:nvPr/>
        </p:nvGrpSpPr>
        <p:grpSpPr>
          <a:xfrm>
            <a:off x="7184851" y="8114017"/>
            <a:ext cx="1464791" cy="680821"/>
            <a:chOff x="0" y="0"/>
            <a:chExt cx="1464789" cy="680819"/>
          </a:xfrm>
        </p:grpSpPr>
        <p:sp>
          <p:nvSpPr>
            <p:cNvPr id="503" name="Line"/>
            <p:cNvSpPr/>
            <p:nvPr/>
          </p:nvSpPr>
          <p:spPr>
            <a:xfrm>
              <a:off x="581092" y="211628"/>
              <a:ext cx="16246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514" name="Group"/>
            <p:cNvGrpSpPr/>
            <p:nvPr/>
          </p:nvGrpSpPr>
          <p:grpSpPr>
            <a:xfrm>
              <a:off x="0" y="0"/>
              <a:ext cx="1035485" cy="680820"/>
              <a:chOff x="0" y="0"/>
              <a:chExt cx="1035484" cy="680819"/>
            </a:xfrm>
          </p:grpSpPr>
          <p:grpSp>
            <p:nvGrpSpPr>
              <p:cNvPr id="506" name="Group"/>
              <p:cNvGrpSpPr/>
              <p:nvPr/>
            </p:nvGrpSpPr>
            <p:grpSpPr>
              <a:xfrm>
                <a:off x="365957" y="26346"/>
                <a:ext cx="669528" cy="654474"/>
                <a:chOff x="6811" y="0"/>
                <a:chExt cx="669527" cy="654472"/>
              </a:xfrm>
            </p:grpSpPr>
            <p:sp>
              <p:nvSpPr>
                <p:cNvPr id="504" name="Rounded Rectangle"/>
                <p:cNvSpPr/>
                <p:nvPr/>
              </p:nvSpPr>
              <p:spPr>
                <a:xfrm>
                  <a:off x="6811" y="0"/>
                  <a:ext cx="146034" cy="4326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505" name="Table"/>
                <p:cNvGraphicFramePr/>
                <p:nvPr/>
              </p:nvGraphicFramePr>
              <p:xfrm>
                <a:off x="25400" y="44872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507" name="Rounded Rectangle"/>
              <p:cNvSpPr/>
              <p:nvPr/>
            </p:nvSpPr>
            <p:spPr>
              <a:xfrm>
                <a:off x="0" y="0"/>
                <a:ext cx="545886" cy="485339"/>
              </a:xfrm>
              <a:prstGeom prst="roundRect">
                <a:avLst>
                  <a:gd name="adj" fmla="val 262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pSp>
            <p:nvGrpSpPr>
              <p:cNvPr id="510" name="Group"/>
              <p:cNvGrpSpPr/>
              <p:nvPr/>
            </p:nvGrpSpPr>
            <p:grpSpPr>
              <a:xfrm>
                <a:off x="202304" y="26346"/>
                <a:ext cx="669529" cy="654474"/>
                <a:chOff x="6811" y="0"/>
                <a:chExt cx="669527" cy="654472"/>
              </a:xfrm>
            </p:grpSpPr>
            <p:sp>
              <p:nvSpPr>
                <p:cNvPr id="508" name="Rounded Rectangle"/>
                <p:cNvSpPr/>
                <p:nvPr/>
              </p:nvSpPr>
              <p:spPr>
                <a:xfrm>
                  <a:off x="6811" y="0"/>
                  <a:ext cx="146034" cy="4326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509" name="Table"/>
                <p:cNvGraphicFramePr/>
                <p:nvPr/>
              </p:nvGraphicFramePr>
              <p:xfrm>
                <a:off x="25400" y="44872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513" name="Group"/>
              <p:cNvGrpSpPr/>
              <p:nvPr/>
            </p:nvGrpSpPr>
            <p:grpSpPr>
              <a:xfrm>
                <a:off x="34677" y="26346"/>
                <a:ext cx="669529" cy="654474"/>
                <a:chOff x="6811" y="0"/>
                <a:chExt cx="669527" cy="654473"/>
              </a:xfrm>
            </p:grpSpPr>
            <p:sp>
              <p:nvSpPr>
                <p:cNvPr id="511" name="Rounded Rectangle"/>
                <p:cNvSpPr/>
                <p:nvPr/>
              </p:nvSpPr>
              <p:spPr>
                <a:xfrm>
                  <a:off x="6811" y="0"/>
                  <a:ext cx="146034" cy="4326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512" name="Table"/>
                <p:cNvGraphicFramePr/>
                <p:nvPr/>
              </p:nvGraphicFramePr>
              <p:xfrm>
                <a:off x="25400" y="4487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grpSp>
          <p:nvGrpSpPr>
            <p:cNvPr id="517" name="Group"/>
            <p:cNvGrpSpPr/>
            <p:nvPr/>
          </p:nvGrpSpPr>
          <p:grpSpPr>
            <a:xfrm>
              <a:off x="782562" y="0"/>
              <a:ext cx="682228" cy="654474"/>
              <a:chOff x="0" y="0"/>
              <a:chExt cx="682227" cy="654473"/>
            </a:xfrm>
          </p:grpSpPr>
          <p:sp>
            <p:nvSpPr>
              <p:cNvPr id="515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516" name="Table"/>
              <p:cNvGraphicFramePr/>
              <p:nvPr/>
            </p:nvGraphicFramePr>
            <p:xfrm>
              <a:off x="31288" y="44873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BAA"/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527" name="Group"/>
          <p:cNvGrpSpPr/>
          <p:nvPr/>
        </p:nvGrpSpPr>
        <p:grpSpPr>
          <a:xfrm>
            <a:off x="10589080" y="7976210"/>
            <a:ext cx="1124402" cy="654475"/>
            <a:chOff x="0" y="0"/>
            <a:chExt cx="1124401" cy="654473"/>
          </a:xfrm>
        </p:grpSpPr>
        <p:grpSp>
          <p:nvGrpSpPr>
            <p:cNvPr id="523" name="Group"/>
            <p:cNvGrpSpPr/>
            <p:nvPr/>
          </p:nvGrpSpPr>
          <p:grpSpPr>
            <a:xfrm>
              <a:off x="0" y="0"/>
              <a:ext cx="395692" cy="470746"/>
              <a:chOff x="0" y="0"/>
              <a:chExt cx="395691" cy="470745"/>
            </a:xfrm>
          </p:grpSpPr>
          <p:sp>
            <p:nvSpPr>
              <p:cNvPr id="519" name="Line"/>
              <p:cNvSpPr/>
              <p:nvPr/>
            </p:nvSpPr>
            <p:spPr>
              <a:xfrm>
                <a:off x="233227" y="181138"/>
                <a:ext cx="16246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pSp>
            <p:nvGrpSpPr>
              <p:cNvPr id="522" name="Group"/>
              <p:cNvGrpSpPr/>
              <p:nvPr/>
            </p:nvGrpSpPr>
            <p:grpSpPr>
              <a:xfrm>
                <a:off x="0" y="0"/>
                <a:ext cx="184134" cy="470746"/>
                <a:chOff x="0" y="0"/>
                <a:chExt cx="184133" cy="470745"/>
              </a:xfrm>
            </p:grpSpPr>
            <p:sp>
              <p:nvSpPr>
                <p:cNvPr id="520" name="Rounded Rectangle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521" name="Table"/>
                <p:cNvGraphicFramePr/>
                <p:nvPr/>
              </p:nvGraphicFramePr>
              <p:xfrm>
                <a:off x="5888" y="19472"/>
                <a:ext cx="177801" cy="4318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27000"/>
                    </a:tblGrid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  <a:tr h="1270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grpSp>
          <p:nvGrpSpPr>
            <p:cNvPr id="526" name="Group"/>
            <p:cNvGrpSpPr/>
            <p:nvPr/>
          </p:nvGrpSpPr>
          <p:grpSpPr>
            <a:xfrm>
              <a:off x="442173" y="0"/>
              <a:ext cx="682229" cy="654474"/>
              <a:chOff x="0" y="0"/>
              <a:chExt cx="682227" cy="654473"/>
            </a:xfrm>
          </p:grpSpPr>
          <p:sp>
            <p:nvSpPr>
              <p:cNvPr id="524" name="Rounded Rectangle"/>
              <p:cNvSpPr/>
              <p:nvPr/>
            </p:nvSpPr>
            <p:spPr>
              <a:xfrm>
                <a:off x="0" y="0"/>
                <a:ext cx="184134" cy="470746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525" name="Table"/>
              <p:cNvGraphicFramePr/>
              <p:nvPr/>
            </p:nvGraphicFramePr>
            <p:xfrm>
              <a:off x="31288" y="44873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407BAA"/>
                        </a:solidFill>
                      </a:tcPr>
                    </a:tc>
                  </a:tr>
                </a:tbl>
              </a:graphicData>
            </a:graphic>
          </p:graphicFrame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54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52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797979"/>
              </a:solidFill>
              <a:ln w="3175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53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53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797979">
                  <a:alpha val="4975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53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53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53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53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53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53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53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53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54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54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54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54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545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pic>
        <p:nvPicPr>
          <p:cNvPr id="547" name="purrr.png" descr="purr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21683" y="213637"/>
            <a:ext cx="1358901" cy="1575216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RStudio® is a trademark of RStudio, PBC  •  CC BY SA  RStudio  •  info@rstudio.com  •  844-448-1212  •  rstudio.com  •  Learn more at purrr.tidyverse.org  •  purrr  0.3.4  •  Updated:  2021-07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 RStudio 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 • 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 •  Learn more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6" invalidUrl="" action="" tgtFrame="" tooltip="" history="1" highlightClick="0" endSnd="0"/>
              </a:rPr>
              <a:t>purrr.tidyverse.org</a:t>
            </a:r>
            <a:r>
              <a:t>  •  purrr  0.3.4  •  Updated:  2021-07</a:t>
            </a:r>
          </a:p>
        </p:txBody>
      </p:sp>
      <p:sp>
        <p:nvSpPr>
          <p:cNvPr id="54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pic>
        <p:nvPicPr>
          <p:cNvPr id="550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69" name="Group"/>
          <p:cNvGrpSpPr/>
          <p:nvPr/>
        </p:nvGrpSpPr>
        <p:grpSpPr>
          <a:xfrm>
            <a:off x="443200" y="3237231"/>
            <a:ext cx="1254459" cy="1028583"/>
            <a:chOff x="0" y="0"/>
            <a:chExt cx="1254457" cy="1028581"/>
          </a:xfrm>
        </p:grpSpPr>
        <p:sp>
          <p:nvSpPr>
            <p:cNvPr id="551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552" name="Rounded Rectangle"/>
            <p:cNvSpPr/>
            <p:nvPr/>
          </p:nvSpPr>
          <p:spPr>
            <a:xfrm>
              <a:off x="482600" y="0"/>
              <a:ext cx="279939" cy="2967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555" name="Group"/>
            <p:cNvGrpSpPr/>
            <p:nvPr/>
          </p:nvGrpSpPr>
          <p:grpSpPr>
            <a:xfrm>
              <a:off x="4828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553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54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558" name="Group"/>
            <p:cNvGrpSpPr/>
            <p:nvPr/>
          </p:nvGrpSpPr>
          <p:grpSpPr>
            <a:xfrm>
              <a:off x="4828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556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57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568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559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560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61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graphicFrame>
            <p:nvGraphicFramePr>
              <p:cNvPr id="562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63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graphicFrame>
            <p:nvGraphicFramePr>
              <p:cNvPr id="564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65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graphicFrame>
            <p:nvGraphicFramePr>
              <p:cNvPr id="566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67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sp>
        <p:nvSpPr>
          <p:cNvPr id="570" name="keep(.x, .p, …)  Select elements that pass a logical test.  Conversely, discard().  keep(x, is.na)…"/>
          <p:cNvSpPr txBox="1"/>
          <p:nvPr/>
        </p:nvSpPr>
        <p:spPr>
          <a:xfrm>
            <a:off x="1367184" y="1472223"/>
            <a:ext cx="2042328" cy="8417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keep(</a:t>
            </a:r>
            <a:r>
              <a:t>.x, .p,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Select elements that pass a logical test. </a:t>
            </a:r>
            <a:br/>
            <a:r>
              <a:t>Conversely,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discard()</a:t>
            </a:r>
            <a:r>
              <a:t>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keep(x, is.na) </a:t>
            </a: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compact(</a:t>
            </a:r>
            <a:r>
              <a:t>.x, .p = identity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Drop empty elements.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compact(x)</a:t>
            </a: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head_while(</a:t>
            </a:r>
            <a:r>
              <a:t>.x, .p,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/>
            <a:r>
              <a:t>Return head elements until </a:t>
            </a:r>
            <a:br/>
            <a:r>
              <a:t>one does not pass. </a:t>
            </a:r>
            <a:br/>
            <a:r>
              <a:t>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tail_while()</a:t>
            </a:r>
            <a:r>
              <a:t>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head_while(x, is.character)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detect(</a:t>
            </a:r>
            <a:r>
              <a:t>.x, .f, ..., dir = c("forward", "backward"), </a:t>
            </a:r>
            <a:br/>
            <a:r>
              <a:t>.right = NULL, .default = NULL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Find first element to pass.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detect(x,  is.character)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detect_index(</a:t>
            </a:r>
            <a:r>
              <a:t>.x, .f, ..., dir = c("forward", "backward"), </a:t>
            </a:r>
            <a:br/>
            <a:r>
              <a:t>.right = NULL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Find index of </a:t>
            </a:r>
            <a:br/>
            <a:r>
              <a:t>first element to pass.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detect_index(x, is.character)</a:t>
            </a: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every(</a:t>
            </a:r>
            <a:r>
              <a:t>.x, .p,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Do all elements pass a test?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every(x, is.character)</a:t>
            </a: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some(</a:t>
            </a:r>
            <a:r>
              <a:t>.x, .p,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Do some elements pass a test?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some(x,  is.character)</a:t>
            </a: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</a:defRPr>
            </a:pPr>
            <a:r>
              <a:t>none(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.x, .p, …</a:t>
            </a:r>
            <a:r>
              <a:t>)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+mn-lt"/>
                <a:ea typeface="+mn-ea"/>
                <a:cs typeface="+mn-cs"/>
                <a:sym typeface="Source Sans Pro Regular"/>
              </a:rPr>
              <a:t>Do no elements pass a test?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none(x, is.character)</a:t>
            </a: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has_element(</a:t>
            </a:r>
            <a:r>
              <a:t>.x, .y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Does a list contain an element?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has_element(x, "foo")</a:t>
            </a: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vec_depth(</a:t>
            </a:r>
            <a:r>
              <a:t>x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Return depth (number of levels of indexes).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vec_depth(x)</a:t>
            </a:r>
          </a:p>
        </p:txBody>
      </p:sp>
      <p:grpSp>
        <p:nvGrpSpPr>
          <p:cNvPr id="588" name="Group"/>
          <p:cNvGrpSpPr/>
          <p:nvPr/>
        </p:nvGrpSpPr>
        <p:grpSpPr>
          <a:xfrm>
            <a:off x="443200" y="2521411"/>
            <a:ext cx="771859" cy="770651"/>
            <a:chOff x="0" y="0"/>
            <a:chExt cx="771857" cy="770650"/>
          </a:xfrm>
        </p:grpSpPr>
        <p:grpSp>
          <p:nvGrpSpPr>
            <p:cNvPr id="581" name="Group"/>
            <p:cNvGrpSpPr/>
            <p:nvPr/>
          </p:nvGrpSpPr>
          <p:grpSpPr>
            <a:xfrm>
              <a:off x="0" y="0"/>
              <a:ext cx="771858" cy="770651"/>
              <a:chOff x="0" y="0"/>
              <a:chExt cx="771857" cy="770650"/>
            </a:xfrm>
          </p:grpSpPr>
          <p:sp>
            <p:nvSpPr>
              <p:cNvPr id="571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pSp>
            <p:nvGrpSpPr>
              <p:cNvPr id="574" name="Group"/>
              <p:cNvGrpSpPr/>
              <p:nvPr/>
            </p:nvGrpSpPr>
            <p:grpSpPr>
              <a:xfrm>
                <a:off x="269" y="90443"/>
                <a:ext cx="241301" cy="1"/>
                <a:chOff x="0" y="69849"/>
                <a:chExt cx="241300" cy="0"/>
              </a:xfrm>
            </p:grpSpPr>
            <p:sp>
              <p:nvSpPr>
                <p:cNvPr id="572" name="NULL"/>
                <p:cNvSpPr/>
                <p:nvPr/>
              </p:nvSpPr>
              <p:spPr>
                <a:xfrm>
                  <a:off x="114300" y="69849"/>
                  <a:ext cx="127000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400"/>
                  </a:lvl1pPr>
                </a:lstStyle>
                <a:p>
                  <a:pPr/>
                  <a:r>
                    <a:t>NULL</a:t>
                  </a:r>
                </a:p>
              </p:txBody>
            </p:sp>
            <p:sp>
              <p:nvSpPr>
                <p:cNvPr id="573" name="a"/>
                <p:cNvSpPr/>
                <p:nvPr/>
              </p:nvSpPr>
              <p:spPr>
                <a:xfrm>
                  <a:off x="0" y="69849"/>
                  <a:ext cx="127000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>
                      <a:latin typeface="+mn-lt"/>
                      <a:ea typeface="+mn-ea"/>
                      <a:cs typeface="+mn-cs"/>
                      <a:sym typeface="Source Sans Pro Regular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577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75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76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>
                      <a:latin typeface="+mn-lt"/>
                      <a:ea typeface="+mn-ea"/>
                      <a:cs typeface="+mn-cs"/>
                      <a:sym typeface="Source Sans Pro Regular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580" name="Group"/>
              <p:cNvGrpSpPr/>
              <p:nvPr/>
            </p:nvGrpSpPr>
            <p:grpSpPr>
              <a:xfrm>
                <a:off x="269" y="345956"/>
                <a:ext cx="241301" cy="1"/>
                <a:chOff x="0" y="69849"/>
                <a:chExt cx="241300" cy="0"/>
              </a:xfrm>
            </p:grpSpPr>
            <p:sp>
              <p:nvSpPr>
                <p:cNvPr id="578" name="NULL"/>
                <p:cNvSpPr/>
                <p:nvPr/>
              </p:nvSpPr>
              <p:spPr>
                <a:xfrm>
                  <a:off x="114300" y="69849"/>
                  <a:ext cx="127000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400"/>
                  </a:lvl1pPr>
                </a:lstStyle>
                <a:p>
                  <a:pPr/>
                  <a:r>
                    <a:t>NULL</a:t>
                  </a:r>
                </a:p>
              </p:txBody>
            </p:sp>
            <p:sp>
              <p:nvSpPr>
                <p:cNvPr id="579" name="c"/>
                <p:cNvSpPr/>
                <p:nvPr/>
              </p:nvSpPr>
              <p:spPr>
                <a:xfrm>
                  <a:off x="0" y="69849"/>
                  <a:ext cx="127000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>
                      <a:latin typeface="+mn-lt"/>
                      <a:ea typeface="+mn-ea"/>
                      <a:cs typeface="+mn-cs"/>
                      <a:sym typeface="Source Sans Pro Regular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582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587" name="Group"/>
            <p:cNvGrpSpPr/>
            <p:nvPr/>
          </p:nvGrpSpPr>
          <p:grpSpPr>
            <a:xfrm>
              <a:off x="482600" y="0"/>
              <a:ext cx="279939" cy="182401"/>
              <a:chOff x="0" y="0"/>
              <a:chExt cx="279938" cy="182400"/>
            </a:xfrm>
          </p:grpSpPr>
          <p:sp>
            <p:nvSpPr>
              <p:cNvPr id="583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pSp>
            <p:nvGrpSpPr>
              <p:cNvPr id="586" name="Group"/>
              <p:cNvGrpSpPr/>
              <p:nvPr/>
            </p:nvGrpSpPr>
            <p:grpSpPr>
              <a:xfrm>
                <a:off x="269" y="7893"/>
                <a:ext cx="260351" cy="165101"/>
                <a:chOff x="0" y="0"/>
                <a:chExt cx="260350" cy="165100"/>
              </a:xfrm>
            </p:grpSpPr>
            <p:graphicFrame>
              <p:nvGraphicFramePr>
                <p:cNvPr id="584" name="Table"/>
                <p:cNvGraphicFramePr/>
                <p:nvPr/>
              </p:nvGraphicFramePr>
              <p:xfrm>
                <a:off x="95250" y="0"/>
                <a:ext cx="165100" cy="1651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85" name="b"/>
                <p:cNvSpPr/>
                <p:nvPr/>
              </p:nvSpPr>
              <p:spPr>
                <a:xfrm>
                  <a:off x="0" y="82550"/>
                  <a:ext cx="127000" cy="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>
                      <a:latin typeface="+mn-lt"/>
                      <a:ea typeface="+mn-ea"/>
                      <a:cs typeface="+mn-cs"/>
                      <a:sym typeface="Source Sans Pro Regular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</p:grpSp>
      </p:grpSp>
      <p:grpSp>
        <p:nvGrpSpPr>
          <p:cNvPr id="606" name="Group"/>
          <p:cNvGrpSpPr/>
          <p:nvPr/>
        </p:nvGrpSpPr>
        <p:grpSpPr>
          <a:xfrm>
            <a:off x="443200" y="1507142"/>
            <a:ext cx="771859" cy="898407"/>
            <a:chOff x="0" y="0"/>
            <a:chExt cx="771857" cy="898406"/>
          </a:xfrm>
        </p:grpSpPr>
        <p:grpSp>
          <p:nvGrpSpPr>
            <p:cNvPr id="599" name="Group"/>
            <p:cNvGrpSpPr/>
            <p:nvPr/>
          </p:nvGrpSpPr>
          <p:grpSpPr>
            <a:xfrm>
              <a:off x="0" y="0"/>
              <a:ext cx="771858" cy="898407"/>
              <a:chOff x="0" y="0"/>
              <a:chExt cx="771857" cy="898406"/>
            </a:xfrm>
          </p:grpSpPr>
          <p:sp>
            <p:nvSpPr>
              <p:cNvPr id="589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pSp>
            <p:nvGrpSpPr>
              <p:cNvPr id="592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90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91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>
                      <a:latin typeface="+mn-lt"/>
                      <a:ea typeface="+mn-ea"/>
                      <a:cs typeface="+mn-cs"/>
                      <a:sym typeface="Source Sans Pro Regular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595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93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94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>
                      <a:latin typeface="+mn-lt"/>
                      <a:ea typeface="+mn-ea"/>
                      <a:cs typeface="+mn-cs"/>
                      <a:sym typeface="Source Sans Pro Regular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598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96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97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>
                      <a:latin typeface="+mn-lt"/>
                      <a:ea typeface="+mn-ea"/>
                      <a:cs typeface="+mn-cs"/>
                      <a:sym typeface="Source Sans Pro Regular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600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605" name="Group"/>
            <p:cNvGrpSpPr/>
            <p:nvPr/>
          </p:nvGrpSpPr>
          <p:grpSpPr>
            <a:xfrm>
              <a:off x="482600" y="5803"/>
              <a:ext cx="279939" cy="182401"/>
              <a:chOff x="0" y="0"/>
              <a:chExt cx="279938" cy="182400"/>
            </a:xfrm>
          </p:grpSpPr>
          <p:sp>
            <p:nvSpPr>
              <p:cNvPr id="601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pSp>
            <p:nvGrpSpPr>
              <p:cNvPr id="604" name="Group"/>
              <p:cNvGrpSpPr/>
              <p:nvPr/>
            </p:nvGrpSpPr>
            <p:grpSpPr>
              <a:xfrm>
                <a:off x="269" y="7893"/>
                <a:ext cx="260351" cy="165101"/>
                <a:chOff x="0" y="0"/>
                <a:chExt cx="260350" cy="165100"/>
              </a:xfrm>
            </p:grpSpPr>
            <p:graphicFrame>
              <p:nvGraphicFramePr>
                <p:cNvPr id="602" name="Table"/>
                <p:cNvGraphicFramePr/>
                <p:nvPr/>
              </p:nvGraphicFramePr>
              <p:xfrm>
                <a:off x="95250" y="0"/>
                <a:ext cx="165100" cy="1651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603" name="b"/>
                <p:cNvSpPr/>
                <p:nvPr/>
              </p:nvSpPr>
              <p:spPr>
                <a:xfrm>
                  <a:off x="0" y="82550"/>
                  <a:ext cx="127000" cy="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>
                      <a:latin typeface="+mn-lt"/>
                      <a:ea typeface="+mn-ea"/>
                      <a:cs typeface="+mn-cs"/>
                      <a:sym typeface="Source Sans Pro Regular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</p:grpSp>
      </p:grpSp>
      <p:grpSp>
        <p:nvGrpSpPr>
          <p:cNvPr id="624" name="Group"/>
          <p:cNvGrpSpPr/>
          <p:nvPr/>
        </p:nvGrpSpPr>
        <p:grpSpPr>
          <a:xfrm>
            <a:off x="443200" y="4257850"/>
            <a:ext cx="771859" cy="898408"/>
            <a:chOff x="0" y="0"/>
            <a:chExt cx="771857" cy="898406"/>
          </a:xfrm>
        </p:grpSpPr>
        <p:grpSp>
          <p:nvGrpSpPr>
            <p:cNvPr id="617" name="Group"/>
            <p:cNvGrpSpPr/>
            <p:nvPr/>
          </p:nvGrpSpPr>
          <p:grpSpPr>
            <a:xfrm>
              <a:off x="0" y="0"/>
              <a:ext cx="771858" cy="898407"/>
              <a:chOff x="0" y="0"/>
              <a:chExt cx="771857" cy="898406"/>
            </a:xfrm>
          </p:grpSpPr>
          <p:sp>
            <p:nvSpPr>
              <p:cNvPr id="607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pSp>
            <p:nvGrpSpPr>
              <p:cNvPr id="610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608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609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>
                      <a:latin typeface="+mn-lt"/>
                      <a:ea typeface="+mn-ea"/>
                      <a:cs typeface="+mn-cs"/>
                      <a:sym typeface="Source Sans Pro Regular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613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611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612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>
                      <a:latin typeface="+mn-lt"/>
                      <a:ea typeface="+mn-ea"/>
                      <a:cs typeface="+mn-cs"/>
                      <a:sym typeface="Source Sans Pro Regular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616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614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615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>
                      <a:latin typeface="+mn-lt"/>
                      <a:ea typeface="+mn-ea"/>
                      <a:cs typeface="+mn-cs"/>
                      <a:sym typeface="Source Sans Pro Regular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618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623" name="Group"/>
            <p:cNvGrpSpPr/>
            <p:nvPr/>
          </p:nvGrpSpPr>
          <p:grpSpPr>
            <a:xfrm>
              <a:off x="482600" y="0"/>
              <a:ext cx="279939" cy="182401"/>
              <a:chOff x="0" y="0"/>
              <a:chExt cx="279938" cy="182400"/>
            </a:xfrm>
          </p:grpSpPr>
          <p:sp>
            <p:nvSpPr>
              <p:cNvPr id="619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pSp>
            <p:nvGrpSpPr>
              <p:cNvPr id="622" name="Group"/>
              <p:cNvGrpSpPr/>
              <p:nvPr/>
            </p:nvGrpSpPr>
            <p:grpSpPr>
              <a:xfrm>
                <a:off x="269" y="7893"/>
                <a:ext cx="260351" cy="165101"/>
                <a:chOff x="0" y="0"/>
                <a:chExt cx="260350" cy="165100"/>
              </a:xfrm>
            </p:grpSpPr>
            <p:graphicFrame>
              <p:nvGraphicFramePr>
                <p:cNvPr id="620" name="Table"/>
                <p:cNvGraphicFramePr/>
                <p:nvPr/>
              </p:nvGraphicFramePr>
              <p:xfrm>
                <a:off x="95250" y="0"/>
                <a:ext cx="165100" cy="1651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621" name="c"/>
                <p:cNvSpPr/>
                <p:nvPr/>
              </p:nvSpPr>
              <p:spPr>
                <a:xfrm>
                  <a:off x="0" y="82550"/>
                  <a:ext cx="127000" cy="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>
                      <a:latin typeface="+mn-lt"/>
                      <a:ea typeface="+mn-ea"/>
                      <a:cs typeface="+mn-cs"/>
                      <a:sym typeface="Source Sans Pro Regular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</p:grpSp>
      <p:sp>
        <p:nvSpPr>
          <p:cNvPr id="625" name="Filter"/>
          <p:cNvSpPr txBox="1"/>
          <p:nvPr/>
        </p:nvSpPr>
        <p:spPr>
          <a:xfrm>
            <a:off x="315977" y="1036380"/>
            <a:ext cx="69913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Filter</a:t>
            </a:r>
          </a:p>
        </p:txBody>
      </p:sp>
      <p:sp>
        <p:nvSpPr>
          <p:cNvPr id="626" name="Line"/>
          <p:cNvSpPr/>
          <p:nvPr/>
        </p:nvSpPr>
        <p:spPr>
          <a:xfrm>
            <a:off x="324958" y="1020417"/>
            <a:ext cx="3113897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627" name="flatten(.x) Remove a level of indexes from a list.  Also flatten_chr() etc.  flatten(x)…"/>
          <p:cNvSpPr txBox="1"/>
          <p:nvPr/>
        </p:nvSpPr>
        <p:spPr>
          <a:xfrm>
            <a:off x="4924727" y="5512288"/>
            <a:ext cx="1905001" cy="4724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flatten(</a:t>
            </a:r>
            <a:r>
              <a:t>.x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Remove a level of indexes from a list. </a:t>
            </a:r>
            <a:br/>
            <a:r>
              <a:t>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flatten_chr() </a:t>
            </a:r>
            <a:r>
              <a:t>etc.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flatten(x)</a:t>
            </a: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array_tree(</a:t>
            </a:r>
            <a:r>
              <a:t>array, margin = NULL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Turn array into list. </a:t>
            </a:r>
            <a:br/>
            <a:r>
              <a:t>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array_branch()</a:t>
            </a:r>
            <a:r>
              <a:t>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array_tree(x, margin = 3)</a:t>
            </a: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cross2(</a:t>
            </a:r>
            <a:r>
              <a:t>.x, .y, .filter = NULL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/>
            <a:r>
              <a:t>All combinations of .x and .y. </a:t>
            </a:r>
            <a:br/>
            <a:r>
              <a:t>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cross()</a:t>
            </a:r>
            <a:r>
              <a:t>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cross3()</a:t>
            </a:r>
            <a:r>
              <a:t>,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cross_df()</a:t>
            </a:r>
            <a:r>
              <a:t>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cross2(1:3, 4:6)</a:t>
            </a: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transpose(</a:t>
            </a:r>
            <a:r>
              <a:t>.l, .names = NULL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/>
            <a:r>
              <a:t>Transposes the index order in a multi-level list.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transpose(x)</a:t>
            </a: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set_names(</a:t>
            </a:r>
            <a:r>
              <a:t>x, nm = x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Set the names of a vector/list directly or with a function.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set_names(x, c("p", "q", "r"))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set_names(x, tolower)</a:t>
            </a:r>
          </a:p>
        </p:txBody>
      </p:sp>
      <p:grpSp>
        <p:nvGrpSpPr>
          <p:cNvPr id="658" name="Group"/>
          <p:cNvGrpSpPr/>
          <p:nvPr/>
        </p:nvGrpSpPr>
        <p:grpSpPr>
          <a:xfrm>
            <a:off x="3835555" y="8299780"/>
            <a:ext cx="852517" cy="545226"/>
            <a:chOff x="0" y="0"/>
            <a:chExt cx="852515" cy="545225"/>
          </a:xfrm>
        </p:grpSpPr>
        <p:sp>
          <p:nvSpPr>
            <p:cNvPr id="628" name="Rounded Rectangle"/>
            <p:cNvSpPr/>
            <p:nvPr/>
          </p:nvSpPr>
          <p:spPr>
            <a:xfrm>
              <a:off x="0" y="4316"/>
              <a:ext cx="356139" cy="540910"/>
            </a:xfrm>
            <a:prstGeom prst="roundRect">
              <a:avLst>
                <a:gd name="adj" fmla="val 125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29" name="a"/>
            <p:cNvSpPr txBox="1"/>
            <p:nvPr/>
          </p:nvSpPr>
          <p:spPr>
            <a:xfrm>
              <a:off x="12969" y="129418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630" name="b"/>
            <p:cNvSpPr txBox="1"/>
            <p:nvPr/>
          </p:nvSpPr>
          <p:spPr>
            <a:xfrm>
              <a:off x="12969" y="257175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631" name="c"/>
            <p:cNvSpPr txBox="1"/>
            <p:nvPr/>
          </p:nvSpPr>
          <p:spPr>
            <a:xfrm>
              <a:off x="12969" y="372231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c</a:t>
              </a:r>
            </a:p>
          </p:txBody>
        </p:sp>
        <p:grpSp>
          <p:nvGrpSpPr>
            <p:cNvPr id="634" name="Group"/>
            <p:cNvGrpSpPr/>
            <p:nvPr/>
          </p:nvGrpSpPr>
          <p:grpSpPr>
            <a:xfrm>
              <a:off x="127269" y="288546"/>
              <a:ext cx="168300" cy="76958"/>
              <a:chOff x="0" y="0"/>
              <a:chExt cx="168299" cy="76956"/>
            </a:xfrm>
          </p:grpSpPr>
          <p:sp>
            <p:nvSpPr>
              <p:cNvPr id="632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33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635" name="Square"/>
            <p:cNvSpPr/>
            <p:nvPr/>
          </p:nvSpPr>
          <p:spPr>
            <a:xfrm>
              <a:off x="127269" y="417059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36" name="Square"/>
            <p:cNvSpPr/>
            <p:nvPr/>
          </p:nvSpPr>
          <p:spPr>
            <a:xfrm>
              <a:off x="127269" y="161925"/>
              <a:ext cx="76201" cy="762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37" name="Square"/>
            <p:cNvSpPr/>
            <p:nvPr/>
          </p:nvSpPr>
          <p:spPr>
            <a:xfrm>
              <a:off x="219368" y="161168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38" name="x"/>
            <p:cNvSpPr txBox="1"/>
            <p:nvPr/>
          </p:nvSpPr>
          <p:spPr>
            <a:xfrm>
              <a:off x="93919" y="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639" name="y"/>
            <p:cNvSpPr txBox="1"/>
            <p:nvPr/>
          </p:nvSpPr>
          <p:spPr>
            <a:xfrm>
              <a:off x="186018" y="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y</a:t>
              </a:r>
            </a:p>
          </p:txBody>
        </p:sp>
        <p:sp>
          <p:nvSpPr>
            <p:cNvPr id="640" name="Rounded Rectangle"/>
            <p:cNvSpPr/>
            <p:nvPr/>
          </p:nvSpPr>
          <p:spPr>
            <a:xfrm>
              <a:off x="20649" y="145293"/>
              <a:ext cx="318039" cy="107951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41" name="Rounded Rectangle"/>
            <p:cNvSpPr/>
            <p:nvPr/>
          </p:nvSpPr>
          <p:spPr>
            <a:xfrm>
              <a:off x="17450" y="273050"/>
              <a:ext cx="318039" cy="107950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42" name="Rounded Rectangle"/>
            <p:cNvSpPr/>
            <p:nvPr/>
          </p:nvSpPr>
          <p:spPr>
            <a:xfrm>
              <a:off x="17450" y="400806"/>
              <a:ext cx="318039" cy="107951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43" name="Line"/>
            <p:cNvSpPr/>
            <p:nvPr/>
          </p:nvSpPr>
          <p:spPr>
            <a:xfrm>
              <a:off x="379717" y="199268"/>
              <a:ext cx="888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657" name="Group"/>
            <p:cNvGrpSpPr/>
            <p:nvPr/>
          </p:nvGrpSpPr>
          <p:grpSpPr>
            <a:xfrm>
              <a:off x="483676" y="4316"/>
              <a:ext cx="368840" cy="540910"/>
              <a:chOff x="0" y="0"/>
              <a:chExt cx="368838" cy="540908"/>
            </a:xfrm>
          </p:grpSpPr>
          <p:sp>
            <p:nvSpPr>
              <p:cNvPr id="644" name="Square"/>
              <p:cNvSpPr/>
              <p:nvPr/>
            </p:nvSpPr>
            <p:spPr>
              <a:xfrm flipH="1" rot="16200000">
                <a:off x="125435" y="408044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45" name="Rounded Rectangle"/>
              <p:cNvSpPr/>
              <p:nvPr/>
            </p:nvSpPr>
            <p:spPr>
              <a:xfrm>
                <a:off x="0" y="0"/>
                <a:ext cx="368839" cy="540909"/>
              </a:xfrm>
              <a:prstGeom prst="roundRect">
                <a:avLst>
                  <a:gd name="adj" fmla="val 12156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46" name="a"/>
              <p:cNvSpPr txBox="1"/>
              <p:nvPr/>
            </p:nvSpPr>
            <p:spPr>
              <a:xfrm>
                <a:off x="269" y="12510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47" name="b"/>
              <p:cNvSpPr txBox="1"/>
              <p:nvPr/>
            </p:nvSpPr>
            <p:spPr>
              <a:xfrm>
                <a:off x="269" y="252858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48" name="c"/>
              <p:cNvSpPr txBox="1"/>
              <p:nvPr/>
            </p:nvSpPr>
            <p:spPr>
              <a:xfrm>
                <a:off x="269" y="367914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49" name="x"/>
              <p:cNvSpPr txBox="1"/>
              <p:nvPr/>
            </p:nvSpPr>
            <p:spPr>
              <a:xfrm>
                <a:off x="93919" y="838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650" name="y"/>
              <p:cNvSpPr txBox="1"/>
              <p:nvPr/>
            </p:nvSpPr>
            <p:spPr>
              <a:xfrm>
                <a:off x="224118" y="838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y</a:t>
                </a:r>
              </a:p>
            </p:txBody>
          </p:sp>
          <p:sp>
            <p:nvSpPr>
              <p:cNvPr id="651" name="Square"/>
              <p:cNvSpPr/>
              <p:nvPr/>
            </p:nvSpPr>
            <p:spPr>
              <a:xfrm flipH="1" rot="16200000">
                <a:off x="253570" y="160346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52" name="Square"/>
              <p:cNvSpPr/>
              <p:nvPr/>
            </p:nvSpPr>
            <p:spPr>
              <a:xfrm flipH="1" rot="16200000">
                <a:off x="252814" y="27784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53" name="Square"/>
              <p:cNvSpPr/>
              <p:nvPr/>
            </p:nvSpPr>
            <p:spPr>
              <a:xfrm flipH="1" rot="16200000">
                <a:off x="126192" y="160346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54" name="Square"/>
              <p:cNvSpPr/>
              <p:nvPr/>
            </p:nvSpPr>
            <p:spPr>
              <a:xfrm flipH="1" rot="16200000">
                <a:off x="125435" y="27784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55" name="Rounded Rectangle"/>
              <p:cNvSpPr/>
              <p:nvPr/>
            </p:nvSpPr>
            <p:spPr>
              <a:xfrm flipH="1" rot="16200000">
                <a:off x="-78034" y="215920"/>
                <a:ext cx="4831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56" name="Rounded Rectangle"/>
              <p:cNvSpPr/>
              <p:nvPr/>
            </p:nvSpPr>
            <p:spPr>
              <a:xfrm flipH="1" rot="16200000">
                <a:off x="49723" y="215920"/>
                <a:ext cx="4831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680" name="Group"/>
          <p:cNvGrpSpPr/>
          <p:nvPr/>
        </p:nvGrpSpPr>
        <p:grpSpPr>
          <a:xfrm>
            <a:off x="3835555" y="5557540"/>
            <a:ext cx="749084" cy="639248"/>
            <a:chOff x="0" y="0"/>
            <a:chExt cx="749082" cy="639246"/>
          </a:xfrm>
        </p:grpSpPr>
        <p:sp>
          <p:nvSpPr>
            <p:cNvPr id="659" name="Rounded Rectangle"/>
            <p:cNvSpPr/>
            <p:nvPr/>
          </p:nvSpPr>
          <p:spPr>
            <a:xfrm>
              <a:off x="0" y="0"/>
              <a:ext cx="406939" cy="436401"/>
            </a:xfrm>
            <a:prstGeom prst="roundRect">
              <a:avLst>
                <a:gd name="adj" fmla="val 1726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60" name="a"/>
            <p:cNvSpPr txBox="1"/>
            <p:nvPr/>
          </p:nvSpPr>
          <p:spPr>
            <a:xfrm>
              <a:off x="269" y="2059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661" name="b"/>
            <p:cNvSpPr txBox="1"/>
            <p:nvPr/>
          </p:nvSpPr>
          <p:spPr>
            <a:xfrm>
              <a:off x="269" y="14835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662" name="c"/>
            <p:cNvSpPr txBox="1"/>
            <p:nvPr/>
          </p:nvSpPr>
          <p:spPr>
            <a:xfrm>
              <a:off x="269" y="27610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663" name="Line"/>
            <p:cNvSpPr/>
            <p:nvPr/>
          </p:nvSpPr>
          <p:spPr>
            <a:xfrm>
              <a:off x="4384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666" name="Group"/>
            <p:cNvGrpSpPr/>
            <p:nvPr/>
          </p:nvGrpSpPr>
          <p:grpSpPr>
            <a:xfrm>
              <a:off x="114569" y="179722"/>
              <a:ext cx="168300" cy="76957"/>
              <a:chOff x="0" y="0"/>
              <a:chExt cx="168299" cy="76956"/>
            </a:xfrm>
          </p:grpSpPr>
          <p:sp>
            <p:nvSpPr>
              <p:cNvPr id="664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65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667" name="Square"/>
            <p:cNvSpPr/>
            <p:nvPr/>
          </p:nvSpPr>
          <p:spPr>
            <a:xfrm>
              <a:off x="114569" y="308235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671" name="Group"/>
            <p:cNvGrpSpPr/>
            <p:nvPr/>
          </p:nvGrpSpPr>
          <p:grpSpPr>
            <a:xfrm>
              <a:off x="114569" y="52343"/>
              <a:ext cx="260399" cy="76958"/>
              <a:chOff x="0" y="0"/>
              <a:chExt cx="260398" cy="76956"/>
            </a:xfrm>
          </p:grpSpPr>
          <p:sp>
            <p:nvSpPr>
              <p:cNvPr id="668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69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70" name="Square"/>
              <p:cNvSpPr/>
              <p:nvPr/>
            </p:nvSpPr>
            <p:spPr>
              <a:xfrm>
                <a:off x="184198" y="0"/>
                <a:ext cx="76201" cy="762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672" name="Rounded Rectangle"/>
            <p:cNvSpPr/>
            <p:nvPr/>
          </p:nvSpPr>
          <p:spPr>
            <a:xfrm>
              <a:off x="596900" y="0"/>
              <a:ext cx="152183" cy="639247"/>
            </a:xfrm>
            <a:prstGeom prst="roundRect">
              <a:avLst>
                <a:gd name="adj" fmla="val 3666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679" name="Group"/>
            <p:cNvGrpSpPr/>
            <p:nvPr/>
          </p:nvGrpSpPr>
          <p:grpSpPr>
            <a:xfrm>
              <a:off x="634891" y="52343"/>
              <a:ext cx="76201" cy="534560"/>
              <a:chOff x="0" y="0"/>
              <a:chExt cx="76200" cy="534558"/>
            </a:xfrm>
          </p:grpSpPr>
          <p:sp>
            <p:nvSpPr>
              <p:cNvPr id="673" name="Square"/>
              <p:cNvSpPr/>
              <p:nvPr/>
            </p:nvSpPr>
            <p:spPr>
              <a:xfrm rot="16200000">
                <a:off x="0" y="366748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74" name="Square"/>
              <p:cNvSpPr/>
              <p:nvPr/>
            </p:nvSpPr>
            <p:spPr>
              <a:xfrm rot="16200000">
                <a:off x="0" y="275015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75" name="Square"/>
              <p:cNvSpPr/>
              <p:nvPr/>
            </p:nvSpPr>
            <p:spPr>
              <a:xfrm>
                <a:off x="0" y="458358"/>
                <a:ext cx="76200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76" name="Square"/>
              <p:cNvSpPr/>
              <p:nvPr/>
            </p:nvSpPr>
            <p:spPr>
              <a:xfrm rot="16200000">
                <a:off x="0" y="183343"/>
                <a:ext cx="76200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77" name="Square"/>
              <p:cNvSpPr/>
              <p:nvPr/>
            </p:nvSpPr>
            <p:spPr>
              <a:xfrm rot="16200000">
                <a:off x="0" y="91671"/>
                <a:ext cx="76200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78" name="Square"/>
              <p:cNvSpPr/>
              <p:nvPr/>
            </p:nvSpPr>
            <p:spPr>
              <a:xfrm rot="16200000">
                <a:off x="0" y="0"/>
                <a:ext cx="76200" cy="762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697" name="Group"/>
          <p:cNvGrpSpPr/>
          <p:nvPr/>
        </p:nvGrpSpPr>
        <p:grpSpPr>
          <a:xfrm>
            <a:off x="3860955" y="6410340"/>
            <a:ext cx="827431" cy="810261"/>
            <a:chOff x="25400" y="0"/>
            <a:chExt cx="827430" cy="810260"/>
          </a:xfrm>
        </p:grpSpPr>
        <p:grpSp>
          <p:nvGrpSpPr>
            <p:cNvPr id="691" name="Group"/>
            <p:cNvGrpSpPr/>
            <p:nvPr/>
          </p:nvGrpSpPr>
          <p:grpSpPr>
            <a:xfrm>
              <a:off x="560191" y="0"/>
              <a:ext cx="292640" cy="411001"/>
              <a:chOff x="0" y="0"/>
              <a:chExt cx="292638" cy="411000"/>
            </a:xfrm>
          </p:grpSpPr>
          <p:sp>
            <p:nvSpPr>
              <p:cNvPr id="681" name="Rounded Rectangle"/>
              <p:cNvSpPr/>
              <p:nvPr/>
            </p:nvSpPr>
            <p:spPr>
              <a:xfrm>
                <a:off x="0" y="0"/>
                <a:ext cx="292639" cy="411001"/>
              </a:xfrm>
              <a:prstGeom prst="roundRect">
                <a:avLst>
                  <a:gd name="adj" fmla="val 19662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82" name="Square"/>
              <p:cNvSpPr/>
              <p:nvPr/>
            </p:nvSpPr>
            <p:spPr>
              <a:xfrm>
                <a:off x="63769" y="167778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83" name="Square"/>
              <p:cNvSpPr/>
              <p:nvPr/>
            </p:nvSpPr>
            <p:spPr>
              <a:xfrm>
                <a:off x="155868" y="167021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84" name="Square"/>
              <p:cNvSpPr/>
              <p:nvPr/>
            </p:nvSpPr>
            <p:spPr>
              <a:xfrm>
                <a:off x="63769" y="29553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85" name="Square"/>
              <p:cNvSpPr/>
              <p:nvPr/>
            </p:nvSpPr>
            <p:spPr>
              <a:xfrm>
                <a:off x="63769" y="40400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86" name="Square"/>
              <p:cNvSpPr/>
              <p:nvPr/>
            </p:nvSpPr>
            <p:spPr>
              <a:xfrm>
                <a:off x="155868" y="3964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87" name="Square"/>
              <p:cNvSpPr/>
              <p:nvPr/>
            </p:nvSpPr>
            <p:spPr>
              <a:xfrm>
                <a:off x="155868" y="29553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88" name="Rounded Rectangle"/>
              <p:cNvSpPr/>
              <p:nvPr/>
            </p:nvSpPr>
            <p:spPr>
              <a:xfrm>
                <a:off x="20784" y="22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89" name="Rounded Rectangle"/>
              <p:cNvSpPr/>
              <p:nvPr/>
            </p:nvSpPr>
            <p:spPr>
              <a:xfrm>
                <a:off x="20784" y="149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90" name="Rounded Rectangle"/>
              <p:cNvSpPr/>
              <p:nvPr/>
            </p:nvSpPr>
            <p:spPr>
              <a:xfrm>
                <a:off x="20784" y="276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grpSp>
          <p:nvGrpSpPr>
            <p:cNvPr id="695" name="Group"/>
            <p:cNvGrpSpPr/>
            <p:nvPr/>
          </p:nvGrpSpPr>
          <p:grpSpPr>
            <a:xfrm>
              <a:off x="25400" y="70485"/>
              <a:ext cx="768414" cy="739776"/>
              <a:chOff x="25400" y="25400"/>
              <a:chExt cx="768413" cy="739775"/>
            </a:xfrm>
          </p:grpSpPr>
          <p:graphicFrame>
            <p:nvGraphicFramePr>
              <p:cNvPr id="692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93" name="Table"/>
              <p:cNvGraphicFramePr/>
              <p:nvPr/>
            </p:nvGraphicFramePr>
            <p:xfrm>
              <a:off x="81366" y="889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94" name="Table"/>
              <p:cNvGraphicFramePr/>
              <p:nvPr/>
            </p:nvGraphicFramePr>
            <p:xfrm>
              <a:off x="142875" y="155575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696" name="Line"/>
            <p:cNvSpPr/>
            <p:nvPr/>
          </p:nvSpPr>
          <p:spPr>
            <a:xfrm>
              <a:off x="389907" y="192722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721" name="Group"/>
          <p:cNvGrpSpPr/>
          <p:nvPr/>
        </p:nvGrpSpPr>
        <p:grpSpPr>
          <a:xfrm>
            <a:off x="3835555" y="9151709"/>
            <a:ext cx="1254459" cy="901821"/>
            <a:chOff x="0" y="0"/>
            <a:chExt cx="1254457" cy="901819"/>
          </a:xfrm>
        </p:grpSpPr>
        <p:grpSp>
          <p:nvGrpSpPr>
            <p:cNvPr id="708" name="Group"/>
            <p:cNvGrpSpPr/>
            <p:nvPr/>
          </p:nvGrpSpPr>
          <p:grpSpPr>
            <a:xfrm>
              <a:off x="482600" y="0"/>
              <a:ext cx="771858" cy="898407"/>
              <a:chOff x="0" y="0"/>
              <a:chExt cx="771857" cy="898406"/>
            </a:xfrm>
          </p:grpSpPr>
          <p:sp>
            <p:nvSpPr>
              <p:cNvPr id="698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pSp>
            <p:nvGrpSpPr>
              <p:cNvPr id="701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699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00" name="p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>
                      <a:latin typeface="+mn-lt"/>
                      <a:ea typeface="+mn-ea"/>
                      <a:cs typeface="+mn-cs"/>
                      <a:sym typeface="Source Sans Pro Regular"/>
                    </a:defRPr>
                  </a:lvl1pPr>
                </a:lstStyle>
                <a:p>
                  <a:pPr/>
                  <a:r>
                    <a:t>p</a:t>
                  </a:r>
                </a:p>
              </p:txBody>
            </p:sp>
          </p:grpSp>
          <p:grpSp>
            <p:nvGrpSpPr>
              <p:cNvPr id="704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702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03" name="q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>
                      <a:latin typeface="+mn-lt"/>
                      <a:ea typeface="+mn-ea"/>
                      <a:cs typeface="+mn-cs"/>
                      <a:sym typeface="Source Sans Pro Regular"/>
                    </a:defRPr>
                  </a:lvl1pPr>
                </a:lstStyle>
                <a:p>
                  <a:pPr/>
                  <a:r>
                    <a:t>q</a:t>
                  </a:r>
                </a:p>
              </p:txBody>
            </p:sp>
          </p:grpSp>
          <p:grpSp>
            <p:nvGrpSpPr>
              <p:cNvPr id="707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705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06" name="r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>
                      <a:latin typeface="+mn-lt"/>
                      <a:ea typeface="+mn-ea"/>
                      <a:cs typeface="+mn-cs"/>
                      <a:sym typeface="Source Sans Pro Regular"/>
                    </a:defRPr>
                  </a:lvl1pPr>
                </a:lstStyle>
                <a:p>
                  <a:pPr/>
                  <a:r>
                    <a:t>r</a:t>
                  </a:r>
                </a:p>
              </p:txBody>
            </p:sp>
          </p:grpSp>
        </p:grpSp>
        <p:grpSp>
          <p:nvGrpSpPr>
            <p:cNvPr id="719" name="Group"/>
            <p:cNvGrpSpPr/>
            <p:nvPr/>
          </p:nvGrpSpPr>
          <p:grpSpPr>
            <a:xfrm>
              <a:off x="0" y="3412"/>
              <a:ext cx="771858" cy="898408"/>
              <a:chOff x="0" y="0"/>
              <a:chExt cx="771857" cy="898406"/>
            </a:xfrm>
          </p:grpSpPr>
          <p:sp>
            <p:nvSpPr>
              <p:cNvPr id="709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pSp>
            <p:nvGrpSpPr>
              <p:cNvPr id="712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710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11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>
                      <a:latin typeface="+mn-lt"/>
                      <a:ea typeface="+mn-ea"/>
                      <a:cs typeface="+mn-cs"/>
                      <a:sym typeface="Source Sans Pro Regular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715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713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14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>
                      <a:latin typeface="+mn-lt"/>
                      <a:ea typeface="+mn-ea"/>
                      <a:cs typeface="+mn-cs"/>
                      <a:sym typeface="Source Sans Pro Regular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718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716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Source Sans Pro ExtraLight"/>
                                <a:ea typeface="Source Sans Pro ExtraLight"/>
                                <a:cs typeface="Source Sans Pro ExtraLight"/>
                                <a:sym typeface="Source Sans Pro Extra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17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>
                      <a:latin typeface="+mn-lt"/>
                      <a:ea typeface="+mn-ea"/>
                      <a:cs typeface="+mn-cs"/>
                      <a:sym typeface="Source Sans Pro Regular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720" name="Line"/>
            <p:cNvSpPr/>
            <p:nvPr/>
          </p:nvSpPr>
          <p:spPr>
            <a:xfrm>
              <a:off x="311466" y="94613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740" name="Group"/>
          <p:cNvGrpSpPr/>
          <p:nvPr/>
        </p:nvGrpSpPr>
        <p:grpSpPr>
          <a:xfrm>
            <a:off x="3860955" y="7275172"/>
            <a:ext cx="883029" cy="647701"/>
            <a:chOff x="25400" y="0"/>
            <a:chExt cx="883027" cy="647700"/>
          </a:xfrm>
        </p:grpSpPr>
        <p:sp>
          <p:nvSpPr>
            <p:cNvPr id="722" name="Line"/>
            <p:cNvSpPr/>
            <p:nvPr/>
          </p:nvSpPr>
          <p:spPr>
            <a:xfrm>
              <a:off x="400836" y="99302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736" name="Group"/>
            <p:cNvGrpSpPr/>
            <p:nvPr/>
          </p:nvGrpSpPr>
          <p:grpSpPr>
            <a:xfrm>
              <a:off x="560191" y="9337"/>
              <a:ext cx="292640" cy="550701"/>
              <a:chOff x="0" y="0"/>
              <a:chExt cx="292638" cy="550700"/>
            </a:xfrm>
          </p:grpSpPr>
          <p:sp>
            <p:nvSpPr>
              <p:cNvPr id="723" name="Rounded Rectangle"/>
              <p:cNvSpPr/>
              <p:nvPr/>
            </p:nvSpPr>
            <p:spPr>
              <a:xfrm>
                <a:off x="0" y="0"/>
                <a:ext cx="292639" cy="550701"/>
              </a:xfrm>
              <a:prstGeom prst="roundRect">
                <a:avLst>
                  <a:gd name="adj" fmla="val 19662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724" name="Square"/>
              <p:cNvSpPr/>
              <p:nvPr/>
            </p:nvSpPr>
            <p:spPr>
              <a:xfrm>
                <a:off x="63769" y="180478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725" name="Square"/>
              <p:cNvSpPr/>
              <p:nvPr/>
            </p:nvSpPr>
            <p:spPr>
              <a:xfrm>
                <a:off x="155868" y="179721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726" name="Square"/>
              <p:cNvSpPr/>
              <p:nvPr/>
            </p:nvSpPr>
            <p:spPr>
              <a:xfrm>
                <a:off x="63769" y="30823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727" name="Square"/>
              <p:cNvSpPr/>
              <p:nvPr/>
            </p:nvSpPr>
            <p:spPr>
              <a:xfrm>
                <a:off x="63769" y="53100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728" name="Square"/>
              <p:cNvSpPr/>
              <p:nvPr/>
            </p:nvSpPr>
            <p:spPr>
              <a:xfrm>
                <a:off x="155868" y="52344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729" name="Square"/>
              <p:cNvSpPr/>
              <p:nvPr/>
            </p:nvSpPr>
            <p:spPr>
              <a:xfrm>
                <a:off x="155868" y="308235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730" name="Rounded Rectangle"/>
              <p:cNvSpPr/>
              <p:nvPr/>
            </p:nvSpPr>
            <p:spPr>
              <a:xfrm>
                <a:off x="20784" y="34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731" name="Rounded Rectangle"/>
              <p:cNvSpPr/>
              <p:nvPr/>
            </p:nvSpPr>
            <p:spPr>
              <a:xfrm>
                <a:off x="20784" y="161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732" name="Rounded Rectangle"/>
              <p:cNvSpPr/>
              <p:nvPr/>
            </p:nvSpPr>
            <p:spPr>
              <a:xfrm>
                <a:off x="20784" y="288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733" name="Rounded Rectangle"/>
              <p:cNvSpPr/>
              <p:nvPr/>
            </p:nvSpPr>
            <p:spPr>
              <a:xfrm>
                <a:off x="20784" y="415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734" name="Square"/>
              <p:cNvSpPr/>
              <p:nvPr/>
            </p:nvSpPr>
            <p:spPr>
              <a:xfrm>
                <a:off x="62169" y="426638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735" name="Square"/>
              <p:cNvSpPr/>
              <p:nvPr/>
            </p:nvSpPr>
            <p:spPr>
              <a:xfrm>
                <a:off x="154268" y="426638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737" name="+"/>
            <p:cNvSpPr txBox="1"/>
            <p:nvPr/>
          </p:nvSpPr>
          <p:spPr>
            <a:xfrm>
              <a:off x="135202" y="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graphicFrame>
          <p:nvGraphicFramePr>
            <p:cNvPr id="738" name="Table"/>
            <p:cNvGraphicFramePr/>
            <p:nvPr/>
          </p:nvGraphicFramePr>
          <p:xfrm>
            <a:off x="257488" y="38100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39" name="Table"/>
            <p:cNvGraphicFramePr/>
            <p:nvPr/>
          </p:nvGraphicFramePr>
          <p:xfrm>
            <a:off x="25400" y="3810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741" name="Reshape"/>
          <p:cNvSpPr txBox="1"/>
          <p:nvPr/>
        </p:nvSpPr>
        <p:spPr>
          <a:xfrm>
            <a:off x="3703304" y="5031499"/>
            <a:ext cx="114712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Reshape</a:t>
            </a:r>
          </a:p>
        </p:txBody>
      </p:sp>
      <p:grpSp>
        <p:nvGrpSpPr>
          <p:cNvPr id="763" name="Group"/>
          <p:cNvGrpSpPr/>
          <p:nvPr/>
        </p:nvGrpSpPr>
        <p:grpSpPr>
          <a:xfrm>
            <a:off x="7246389" y="1505468"/>
            <a:ext cx="1262548" cy="1028583"/>
            <a:chOff x="0" y="0"/>
            <a:chExt cx="1262547" cy="1028581"/>
          </a:xfrm>
        </p:grpSpPr>
        <p:grpSp>
          <p:nvGrpSpPr>
            <p:cNvPr id="751" name="Group"/>
            <p:cNvGrpSpPr/>
            <p:nvPr/>
          </p:nvGrpSpPr>
          <p:grpSpPr>
            <a:xfrm>
              <a:off x="490689" y="0"/>
              <a:ext cx="771859" cy="1028582"/>
              <a:chOff x="0" y="0"/>
              <a:chExt cx="771857" cy="1028581"/>
            </a:xfrm>
          </p:grpSpPr>
          <p:sp>
            <p:nvSpPr>
              <p:cNvPr id="742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743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44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45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746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94498"/>
                            <a:satOff val="46796"/>
                            <a:lumOff val="-41592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47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48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49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750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752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762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753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754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55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56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757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004100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58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59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60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761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grpSp>
        <p:nvGrpSpPr>
          <p:cNvPr id="785" name="Group"/>
          <p:cNvGrpSpPr/>
          <p:nvPr/>
        </p:nvGrpSpPr>
        <p:grpSpPr>
          <a:xfrm>
            <a:off x="7246389" y="3235844"/>
            <a:ext cx="1262548" cy="1028583"/>
            <a:chOff x="0" y="0"/>
            <a:chExt cx="1262547" cy="1028581"/>
          </a:xfrm>
        </p:grpSpPr>
        <p:grpSp>
          <p:nvGrpSpPr>
            <p:cNvPr id="773" name="Group"/>
            <p:cNvGrpSpPr/>
            <p:nvPr/>
          </p:nvGrpSpPr>
          <p:grpSpPr>
            <a:xfrm>
              <a:off x="490689" y="0"/>
              <a:ext cx="771859" cy="1028582"/>
              <a:chOff x="0" y="0"/>
              <a:chExt cx="771857" cy="1028581"/>
            </a:xfrm>
          </p:grpSpPr>
          <p:sp>
            <p:nvSpPr>
              <p:cNvPr id="764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765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66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67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768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69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70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71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772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774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784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775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776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77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78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779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80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81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82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783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grpSp>
        <p:nvGrpSpPr>
          <p:cNvPr id="807" name="Group"/>
          <p:cNvGrpSpPr/>
          <p:nvPr/>
        </p:nvGrpSpPr>
        <p:grpSpPr>
          <a:xfrm>
            <a:off x="7246389" y="2377833"/>
            <a:ext cx="1262548" cy="1028582"/>
            <a:chOff x="0" y="0"/>
            <a:chExt cx="1262547" cy="1028581"/>
          </a:xfrm>
        </p:grpSpPr>
        <p:grpSp>
          <p:nvGrpSpPr>
            <p:cNvPr id="795" name="Group"/>
            <p:cNvGrpSpPr/>
            <p:nvPr/>
          </p:nvGrpSpPr>
          <p:grpSpPr>
            <a:xfrm>
              <a:off x="490689" y="0"/>
              <a:ext cx="771859" cy="1028582"/>
              <a:chOff x="0" y="0"/>
              <a:chExt cx="771857" cy="1028581"/>
            </a:xfrm>
          </p:grpSpPr>
          <p:sp>
            <p:nvSpPr>
              <p:cNvPr id="786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787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88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89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790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91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92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93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794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796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806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797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798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99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800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801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02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03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04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805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sp>
        <p:nvSpPr>
          <p:cNvPr id="808" name="modify(.x, .f, ...) Apply a function to each element. Also modify2(), and imodify().  modify(x, ~.+ 2)…"/>
          <p:cNvSpPr txBox="1"/>
          <p:nvPr/>
        </p:nvSpPr>
        <p:spPr>
          <a:xfrm>
            <a:off x="8217534" y="1464459"/>
            <a:ext cx="2029628" cy="4072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modify(</a:t>
            </a:r>
            <a:r>
              <a:t>.x, .f, ...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Apply a function to each element.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modify2()</a:t>
            </a:r>
            <a:r>
              <a:t>,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imodify()</a:t>
            </a:r>
            <a:r>
              <a:t>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modify(x, ~.+ 2)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modify_at(</a:t>
            </a:r>
            <a:r>
              <a:t>.x, .at, .f, ...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Apply a function to selected elements.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map_at()</a:t>
            </a:r>
            <a:r>
              <a:t>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modify_at(x, "b", ~.+ 2)</a:t>
            </a: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modify_if(</a:t>
            </a:r>
            <a:r>
              <a:t>.x, .p, .f, ...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Apply a function to elements that pass a test.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map_if()</a:t>
            </a:r>
            <a:r>
              <a:t>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modify_if(x, is.numeric,~.+2)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modify_depth(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.x, .depth, .f, ...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Apply function to each element at a given level of a list.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map_depth()</a:t>
            </a:r>
            <a:r>
              <a:t>.</a:t>
            </a:r>
            <a:br>
              <a:rPr>
                <a:solidFill>
                  <a:schemeClr val="accent5"/>
                </a:solidFill>
              </a:rPr>
            </a:br>
            <a:r>
              <a:t>modify_depth(x, 2, ~.+ 2)</a:t>
            </a:r>
          </a:p>
        </p:txBody>
      </p:sp>
      <p:sp>
        <p:nvSpPr>
          <p:cNvPr id="809" name="Line"/>
          <p:cNvSpPr/>
          <p:nvPr/>
        </p:nvSpPr>
        <p:spPr>
          <a:xfrm>
            <a:off x="7112012" y="1020417"/>
            <a:ext cx="312501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810" name="Modify"/>
          <p:cNvSpPr txBox="1"/>
          <p:nvPr/>
        </p:nvSpPr>
        <p:spPr>
          <a:xfrm>
            <a:off x="7103032" y="1036380"/>
            <a:ext cx="91090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Modify</a:t>
            </a:r>
          </a:p>
        </p:txBody>
      </p:sp>
      <p:sp>
        <p:nvSpPr>
          <p:cNvPr id="811" name="Line"/>
          <p:cNvSpPr/>
          <p:nvPr/>
        </p:nvSpPr>
        <p:spPr>
          <a:xfrm>
            <a:off x="3712285" y="5021879"/>
            <a:ext cx="311231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812" name="reduce(.x, .f, ..., .init, .dir = c(&quot;forward&quot;, &quot;backward&quot;)) Apply function recursively to each element of a list or vector. Also reduce2().  reduce(x, sum)"/>
          <p:cNvSpPr txBox="1"/>
          <p:nvPr/>
        </p:nvSpPr>
        <p:spPr>
          <a:xfrm>
            <a:off x="7109168" y="8373818"/>
            <a:ext cx="3131857" cy="1251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reduce(</a:t>
            </a:r>
            <a:r>
              <a:t>.x, .f, ..., .init, .dir = c("forward", "backward")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Apply function recursively to each element of a list or vector.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reduce2()</a:t>
            </a:r>
            <a:r>
              <a:t>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reduce(x, sum)</a:t>
            </a:r>
          </a:p>
        </p:txBody>
      </p:sp>
      <p:sp>
        <p:nvSpPr>
          <p:cNvPr id="813" name="accumulate(.x, .f, ..., .init) Reduce a list, but also  return intermediate results. Also accumulate2().  accumulate(x, sum)"/>
          <p:cNvSpPr txBox="1"/>
          <p:nvPr/>
        </p:nvSpPr>
        <p:spPr>
          <a:xfrm>
            <a:off x="10542396" y="8373818"/>
            <a:ext cx="3125096" cy="772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accumulate(</a:t>
            </a:r>
            <a:r>
              <a:t>.x, .f, ..., .init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Reduce a list, but also </a:t>
            </a:r>
            <a:br/>
            <a:r>
              <a:t>return intermediate results.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accumulate2()</a:t>
            </a:r>
            <a:r>
              <a:t>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accumulate(x, sum)</a:t>
            </a:r>
          </a:p>
        </p:txBody>
      </p:sp>
      <p:grpSp>
        <p:nvGrpSpPr>
          <p:cNvPr id="848" name="Group"/>
          <p:cNvGrpSpPr/>
          <p:nvPr/>
        </p:nvGrpSpPr>
        <p:grpSpPr>
          <a:xfrm>
            <a:off x="7388173" y="9193928"/>
            <a:ext cx="2541687" cy="927231"/>
            <a:chOff x="0" y="0"/>
            <a:chExt cx="2541686" cy="927229"/>
          </a:xfrm>
        </p:grpSpPr>
        <p:sp>
          <p:nvSpPr>
            <p:cNvPr id="814" name="func(    ,    )"/>
            <p:cNvSpPr txBox="1"/>
            <p:nvPr/>
          </p:nvSpPr>
          <p:spPr>
            <a:xfrm>
              <a:off x="1293592" y="16036"/>
              <a:ext cx="721713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1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815" name="a"/>
            <p:cNvSpPr txBox="1"/>
            <p:nvPr/>
          </p:nvSpPr>
          <p:spPr>
            <a:xfrm>
              <a:off x="1624565" y="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816" name="b"/>
            <p:cNvSpPr txBox="1"/>
            <p:nvPr/>
          </p:nvSpPr>
          <p:spPr>
            <a:xfrm>
              <a:off x="1789665" y="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817" name="Square"/>
            <p:cNvSpPr/>
            <p:nvPr/>
          </p:nvSpPr>
          <p:spPr>
            <a:xfrm>
              <a:off x="1655121" y="134106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18" name="Square"/>
            <p:cNvSpPr/>
            <p:nvPr/>
          </p:nvSpPr>
          <p:spPr>
            <a:xfrm>
              <a:off x="1820221" y="134106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19" name="func(    ,    )"/>
            <p:cNvSpPr txBox="1"/>
            <p:nvPr/>
          </p:nvSpPr>
          <p:spPr>
            <a:xfrm>
              <a:off x="1460291" y="253848"/>
              <a:ext cx="721713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1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820" name="Square"/>
            <p:cNvSpPr/>
            <p:nvPr/>
          </p:nvSpPr>
          <p:spPr>
            <a:xfrm>
              <a:off x="1821821" y="373081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21" name="c"/>
            <p:cNvSpPr txBox="1"/>
            <p:nvPr/>
          </p:nvSpPr>
          <p:spPr>
            <a:xfrm>
              <a:off x="1956365" y="237811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822" name="Square"/>
            <p:cNvSpPr/>
            <p:nvPr/>
          </p:nvSpPr>
          <p:spPr>
            <a:xfrm>
              <a:off x="1986921" y="371918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23" name="func(    ,    )"/>
            <p:cNvSpPr txBox="1"/>
            <p:nvPr/>
          </p:nvSpPr>
          <p:spPr>
            <a:xfrm>
              <a:off x="1626991" y="491659"/>
              <a:ext cx="721713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1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824" name="Square"/>
            <p:cNvSpPr/>
            <p:nvPr/>
          </p:nvSpPr>
          <p:spPr>
            <a:xfrm>
              <a:off x="1988520" y="612055"/>
              <a:ext cx="76201" cy="76201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25" name="d"/>
            <p:cNvSpPr txBox="1"/>
            <p:nvPr/>
          </p:nvSpPr>
          <p:spPr>
            <a:xfrm>
              <a:off x="2123064" y="475622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826" name="Square"/>
            <p:cNvSpPr/>
            <p:nvPr/>
          </p:nvSpPr>
          <p:spPr>
            <a:xfrm>
              <a:off x="2153620" y="609729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27" name="Square"/>
            <p:cNvSpPr/>
            <p:nvPr/>
          </p:nvSpPr>
          <p:spPr>
            <a:xfrm>
              <a:off x="2166320" y="851029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837" name="Group"/>
            <p:cNvGrpSpPr/>
            <p:nvPr/>
          </p:nvGrpSpPr>
          <p:grpSpPr>
            <a:xfrm>
              <a:off x="447554" y="52982"/>
              <a:ext cx="715923" cy="243645"/>
              <a:chOff x="0" y="0"/>
              <a:chExt cx="715921" cy="243644"/>
            </a:xfrm>
          </p:grpSpPr>
          <p:sp>
            <p:nvSpPr>
              <p:cNvPr id="828" name="Square"/>
              <p:cNvSpPr/>
              <p:nvPr/>
            </p:nvSpPr>
            <p:spPr>
              <a:xfrm>
                <a:off x="614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829" name="Square"/>
              <p:cNvSpPr/>
              <p:nvPr/>
            </p:nvSpPr>
            <p:spPr>
              <a:xfrm>
                <a:off x="2265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830" name="Square"/>
              <p:cNvSpPr/>
              <p:nvPr/>
            </p:nvSpPr>
            <p:spPr>
              <a:xfrm>
                <a:off x="3932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831" name="Square"/>
              <p:cNvSpPr/>
              <p:nvPr/>
            </p:nvSpPr>
            <p:spPr>
              <a:xfrm>
                <a:off x="559966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832" name="a"/>
              <p:cNvSpPr txBox="1"/>
              <p:nvPr/>
            </p:nvSpPr>
            <p:spPr>
              <a:xfrm>
                <a:off x="309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833" name="b"/>
              <p:cNvSpPr txBox="1"/>
              <p:nvPr/>
            </p:nvSpPr>
            <p:spPr>
              <a:xfrm>
                <a:off x="1960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34" name="c"/>
              <p:cNvSpPr txBox="1"/>
              <p:nvPr/>
            </p:nvSpPr>
            <p:spPr>
              <a:xfrm>
                <a:off x="3627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835" name="d"/>
              <p:cNvSpPr txBox="1"/>
              <p:nvPr/>
            </p:nvSpPr>
            <p:spPr>
              <a:xfrm>
                <a:off x="529410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836" name="Rounded Rectangle"/>
              <p:cNvSpPr/>
              <p:nvPr/>
            </p:nvSpPr>
            <p:spPr>
              <a:xfrm>
                <a:off x="0" y="4328"/>
                <a:ext cx="715922" cy="239317"/>
              </a:xfrm>
              <a:prstGeom prst="roundRect">
                <a:avLst>
                  <a:gd name="adj" fmla="val 29349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838" name="func +"/>
            <p:cNvSpPr txBox="1"/>
            <p:nvPr/>
          </p:nvSpPr>
          <p:spPr>
            <a:xfrm>
              <a:off x="0" y="28736"/>
              <a:ext cx="476120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1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func +</a:t>
              </a:r>
            </a:p>
          </p:txBody>
        </p:sp>
        <p:sp>
          <p:nvSpPr>
            <p:cNvPr id="839" name="Line"/>
            <p:cNvSpPr/>
            <p:nvPr/>
          </p:nvSpPr>
          <p:spPr>
            <a:xfrm>
              <a:off x="1192208" y="164365"/>
              <a:ext cx="1396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40" name="Line"/>
            <p:cNvSpPr/>
            <p:nvPr/>
          </p:nvSpPr>
          <p:spPr>
            <a:xfrm>
              <a:off x="2284408" y="889129"/>
              <a:ext cx="1396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41" name="Square"/>
            <p:cNvSpPr/>
            <p:nvPr/>
          </p:nvSpPr>
          <p:spPr>
            <a:xfrm>
              <a:off x="2465486" y="851029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42" name="Line"/>
            <p:cNvSpPr/>
            <p:nvPr/>
          </p:nvSpPr>
          <p:spPr>
            <a:xfrm>
              <a:off x="1351446" y="270254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43" name="Line"/>
            <p:cNvSpPr/>
            <p:nvPr/>
          </p:nvSpPr>
          <p:spPr>
            <a:xfrm>
              <a:off x="1516546" y="511554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44" name="Line"/>
            <p:cNvSpPr/>
            <p:nvPr/>
          </p:nvSpPr>
          <p:spPr>
            <a:xfrm>
              <a:off x="1694346" y="752854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45" name="Line"/>
            <p:cNvSpPr/>
            <p:nvPr/>
          </p:nvSpPr>
          <p:spPr>
            <a:xfrm>
              <a:off x="1776203" y="268444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46" name="Line"/>
            <p:cNvSpPr/>
            <p:nvPr/>
          </p:nvSpPr>
          <p:spPr>
            <a:xfrm>
              <a:off x="1941303" y="509744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47" name="Line"/>
            <p:cNvSpPr/>
            <p:nvPr/>
          </p:nvSpPr>
          <p:spPr>
            <a:xfrm>
              <a:off x="2106403" y="751044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893" name="Group"/>
          <p:cNvGrpSpPr/>
          <p:nvPr/>
        </p:nvGrpSpPr>
        <p:grpSpPr>
          <a:xfrm>
            <a:off x="10824111" y="9063717"/>
            <a:ext cx="2598577" cy="1044742"/>
            <a:chOff x="0" y="0"/>
            <a:chExt cx="2598575" cy="1044741"/>
          </a:xfrm>
        </p:grpSpPr>
        <p:sp>
          <p:nvSpPr>
            <p:cNvPr id="849" name="Line"/>
            <p:cNvSpPr/>
            <p:nvPr/>
          </p:nvSpPr>
          <p:spPr>
            <a:xfrm>
              <a:off x="1192208" y="275555"/>
              <a:ext cx="1396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50" name="func(    ,    )"/>
            <p:cNvSpPr txBox="1"/>
            <p:nvPr/>
          </p:nvSpPr>
          <p:spPr>
            <a:xfrm>
              <a:off x="1293592" y="152625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1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851" name="Square"/>
            <p:cNvSpPr/>
            <p:nvPr/>
          </p:nvSpPr>
          <p:spPr>
            <a:xfrm>
              <a:off x="1655121" y="270695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52" name="Square"/>
            <p:cNvSpPr/>
            <p:nvPr/>
          </p:nvSpPr>
          <p:spPr>
            <a:xfrm>
              <a:off x="1820221" y="270695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53" name="func(    ,    )"/>
            <p:cNvSpPr txBox="1"/>
            <p:nvPr/>
          </p:nvSpPr>
          <p:spPr>
            <a:xfrm>
              <a:off x="1460291" y="365037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1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854" name="Square"/>
            <p:cNvSpPr/>
            <p:nvPr/>
          </p:nvSpPr>
          <p:spPr>
            <a:xfrm>
              <a:off x="1821821" y="484270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55" name="c"/>
            <p:cNvSpPr txBox="1"/>
            <p:nvPr/>
          </p:nvSpPr>
          <p:spPr>
            <a:xfrm>
              <a:off x="1956365" y="349001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856" name="Square"/>
            <p:cNvSpPr/>
            <p:nvPr/>
          </p:nvSpPr>
          <p:spPr>
            <a:xfrm>
              <a:off x="1986921" y="483107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57" name="func(    ,    )"/>
            <p:cNvSpPr txBox="1"/>
            <p:nvPr/>
          </p:nvSpPr>
          <p:spPr>
            <a:xfrm>
              <a:off x="1626991" y="577448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1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858" name="Square"/>
            <p:cNvSpPr/>
            <p:nvPr/>
          </p:nvSpPr>
          <p:spPr>
            <a:xfrm>
              <a:off x="1988520" y="697845"/>
              <a:ext cx="76201" cy="76201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59" name="d"/>
            <p:cNvSpPr txBox="1"/>
            <p:nvPr/>
          </p:nvSpPr>
          <p:spPr>
            <a:xfrm>
              <a:off x="2123064" y="561412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860" name="Square"/>
            <p:cNvSpPr/>
            <p:nvPr/>
          </p:nvSpPr>
          <p:spPr>
            <a:xfrm>
              <a:off x="2153620" y="695518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61" name="Square"/>
            <p:cNvSpPr/>
            <p:nvPr/>
          </p:nvSpPr>
          <p:spPr>
            <a:xfrm>
              <a:off x="2166320" y="911418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871" name="Group"/>
            <p:cNvGrpSpPr/>
            <p:nvPr/>
          </p:nvGrpSpPr>
          <p:grpSpPr>
            <a:xfrm>
              <a:off x="447554" y="189572"/>
              <a:ext cx="715923" cy="243645"/>
              <a:chOff x="0" y="0"/>
              <a:chExt cx="715921" cy="243644"/>
            </a:xfrm>
          </p:grpSpPr>
          <p:sp>
            <p:nvSpPr>
              <p:cNvPr id="862" name="Square"/>
              <p:cNvSpPr/>
              <p:nvPr/>
            </p:nvSpPr>
            <p:spPr>
              <a:xfrm>
                <a:off x="614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863" name="Square"/>
              <p:cNvSpPr/>
              <p:nvPr/>
            </p:nvSpPr>
            <p:spPr>
              <a:xfrm>
                <a:off x="2265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864" name="Square"/>
              <p:cNvSpPr/>
              <p:nvPr/>
            </p:nvSpPr>
            <p:spPr>
              <a:xfrm>
                <a:off x="3932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865" name="Square"/>
              <p:cNvSpPr/>
              <p:nvPr/>
            </p:nvSpPr>
            <p:spPr>
              <a:xfrm>
                <a:off x="559966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866" name="a"/>
              <p:cNvSpPr txBox="1"/>
              <p:nvPr/>
            </p:nvSpPr>
            <p:spPr>
              <a:xfrm>
                <a:off x="309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867" name="b"/>
              <p:cNvSpPr txBox="1"/>
              <p:nvPr/>
            </p:nvSpPr>
            <p:spPr>
              <a:xfrm>
                <a:off x="1960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68" name="c"/>
              <p:cNvSpPr txBox="1"/>
              <p:nvPr/>
            </p:nvSpPr>
            <p:spPr>
              <a:xfrm>
                <a:off x="3627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869" name="d"/>
              <p:cNvSpPr txBox="1"/>
              <p:nvPr/>
            </p:nvSpPr>
            <p:spPr>
              <a:xfrm>
                <a:off x="529410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870" name="Rounded Rectangle"/>
              <p:cNvSpPr/>
              <p:nvPr/>
            </p:nvSpPr>
            <p:spPr>
              <a:xfrm>
                <a:off x="0" y="4328"/>
                <a:ext cx="715922" cy="239317"/>
              </a:xfrm>
              <a:prstGeom prst="roundRect">
                <a:avLst>
                  <a:gd name="adj" fmla="val 29349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872" name="func +"/>
            <p:cNvSpPr txBox="1"/>
            <p:nvPr/>
          </p:nvSpPr>
          <p:spPr>
            <a:xfrm>
              <a:off x="0" y="165325"/>
              <a:ext cx="47612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1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func +</a:t>
              </a:r>
            </a:p>
          </p:txBody>
        </p:sp>
        <p:sp>
          <p:nvSpPr>
            <p:cNvPr id="873" name="Line"/>
            <p:cNvSpPr/>
            <p:nvPr/>
          </p:nvSpPr>
          <p:spPr>
            <a:xfrm>
              <a:off x="2297108" y="949518"/>
              <a:ext cx="88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74" name="Square"/>
            <p:cNvSpPr/>
            <p:nvPr/>
          </p:nvSpPr>
          <p:spPr>
            <a:xfrm>
              <a:off x="2465486" y="911418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75" name="Line"/>
            <p:cNvSpPr/>
            <p:nvPr/>
          </p:nvSpPr>
          <p:spPr>
            <a:xfrm>
              <a:off x="1351446" y="381443"/>
              <a:ext cx="5425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76" name="Line"/>
            <p:cNvSpPr/>
            <p:nvPr/>
          </p:nvSpPr>
          <p:spPr>
            <a:xfrm>
              <a:off x="1516546" y="597343"/>
              <a:ext cx="5425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77" name="Line"/>
            <p:cNvSpPr/>
            <p:nvPr/>
          </p:nvSpPr>
          <p:spPr>
            <a:xfrm>
              <a:off x="1694346" y="813243"/>
              <a:ext cx="529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78" name="Line"/>
            <p:cNvSpPr/>
            <p:nvPr/>
          </p:nvSpPr>
          <p:spPr>
            <a:xfrm>
              <a:off x="1776203" y="379633"/>
              <a:ext cx="55280" cy="8068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79" name="Line"/>
            <p:cNvSpPr/>
            <p:nvPr/>
          </p:nvSpPr>
          <p:spPr>
            <a:xfrm>
              <a:off x="1941303" y="595533"/>
              <a:ext cx="55280" cy="8068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80" name="Line"/>
            <p:cNvSpPr/>
            <p:nvPr/>
          </p:nvSpPr>
          <p:spPr>
            <a:xfrm>
              <a:off x="2106403" y="811433"/>
              <a:ext cx="55280" cy="8068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81" name="Line"/>
            <p:cNvSpPr/>
            <p:nvPr/>
          </p:nvSpPr>
          <p:spPr>
            <a:xfrm>
              <a:off x="2297108" y="736575"/>
              <a:ext cx="88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82" name="Square"/>
            <p:cNvSpPr/>
            <p:nvPr/>
          </p:nvSpPr>
          <p:spPr>
            <a:xfrm>
              <a:off x="2465486" y="698475"/>
              <a:ext cx="76201" cy="76201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83" name="Line"/>
            <p:cNvSpPr/>
            <p:nvPr/>
          </p:nvSpPr>
          <p:spPr>
            <a:xfrm>
              <a:off x="2144708" y="522370"/>
              <a:ext cx="2412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84" name="Square"/>
            <p:cNvSpPr/>
            <p:nvPr/>
          </p:nvSpPr>
          <p:spPr>
            <a:xfrm>
              <a:off x="2465486" y="484270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85" name="Line"/>
            <p:cNvSpPr/>
            <p:nvPr/>
          </p:nvSpPr>
          <p:spPr>
            <a:xfrm>
              <a:off x="1979608" y="296095"/>
              <a:ext cx="4063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86" name="Square"/>
            <p:cNvSpPr/>
            <p:nvPr/>
          </p:nvSpPr>
          <p:spPr>
            <a:xfrm>
              <a:off x="2465486" y="274279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87" name="Rounded Rectangle"/>
            <p:cNvSpPr/>
            <p:nvPr/>
          </p:nvSpPr>
          <p:spPr>
            <a:xfrm>
              <a:off x="2408597" y="0"/>
              <a:ext cx="189979" cy="1044742"/>
            </a:xfrm>
            <a:prstGeom prst="roundRect">
              <a:avLst>
                <a:gd name="adj" fmla="val 36971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88" name="a"/>
            <p:cNvSpPr txBox="1"/>
            <p:nvPr/>
          </p:nvSpPr>
          <p:spPr>
            <a:xfrm>
              <a:off x="1624565" y="13939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889" name="b"/>
            <p:cNvSpPr txBox="1"/>
            <p:nvPr/>
          </p:nvSpPr>
          <p:spPr>
            <a:xfrm>
              <a:off x="1789665" y="13939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890" name="Square"/>
            <p:cNvSpPr/>
            <p:nvPr/>
          </p:nvSpPr>
          <p:spPr>
            <a:xfrm>
              <a:off x="2465486" y="60261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91" name="a"/>
            <p:cNvSpPr txBox="1"/>
            <p:nvPr/>
          </p:nvSpPr>
          <p:spPr>
            <a:xfrm>
              <a:off x="2186086" y="28511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892" name="Line"/>
            <p:cNvSpPr/>
            <p:nvPr/>
          </p:nvSpPr>
          <p:spPr>
            <a:xfrm>
              <a:off x="2297108" y="108177"/>
              <a:ext cx="88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sp>
        <p:nvSpPr>
          <p:cNvPr id="894" name="Reduce"/>
          <p:cNvSpPr txBox="1"/>
          <p:nvPr/>
        </p:nvSpPr>
        <p:spPr>
          <a:xfrm>
            <a:off x="7103032" y="7948762"/>
            <a:ext cx="99218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Reduce</a:t>
            </a:r>
          </a:p>
        </p:txBody>
      </p:sp>
      <p:sp>
        <p:nvSpPr>
          <p:cNvPr id="895" name="Line"/>
          <p:cNvSpPr/>
          <p:nvPr/>
        </p:nvSpPr>
        <p:spPr>
          <a:xfrm>
            <a:off x="7112012" y="7933825"/>
            <a:ext cx="6535252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896" name="List- Columns"/>
          <p:cNvSpPr txBox="1"/>
          <p:nvPr/>
        </p:nvSpPr>
        <p:spPr>
          <a:xfrm>
            <a:off x="10542396" y="1036380"/>
            <a:ext cx="1189673" cy="73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List-</a:t>
            </a:r>
            <a:br/>
            <a:r>
              <a:t>Columns</a:t>
            </a:r>
          </a:p>
        </p:txBody>
      </p:sp>
      <p:sp>
        <p:nvSpPr>
          <p:cNvPr id="897" name="WORK WITH LIST-COLUMNS"/>
          <p:cNvSpPr txBox="1"/>
          <p:nvPr/>
        </p:nvSpPr>
        <p:spPr>
          <a:xfrm>
            <a:off x="10542396" y="2995824"/>
            <a:ext cx="186766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WORK WITH LIST-COLUMNS</a:t>
            </a:r>
          </a:p>
        </p:txBody>
      </p:sp>
      <p:sp>
        <p:nvSpPr>
          <p:cNvPr id="898" name="List-columns are columns of a data frame where each element is a list or vector instead of an atomic value. Columns can also be lists of data frames. See tidyr for more about nested data and list columns."/>
          <p:cNvSpPr txBox="1"/>
          <p:nvPr/>
        </p:nvSpPr>
        <p:spPr>
          <a:xfrm>
            <a:off x="11478693" y="1902238"/>
            <a:ext cx="2172206" cy="105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400"/>
              </a:spcBef>
              <a:defRPr sz="1164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List-columns</a:t>
            </a:r>
            <a:r>
              <a:t> are columns of a data frame where each element is a list or vector instead of an atomic value. Columns can also be lists of data frames. See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tidyr </a:t>
            </a:r>
            <a:r>
              <a:t>for more about nested data and list columns.</a:t>
            </a:r>
          </a:p>
        </p:txBody>
      </p:sp>
      <p:graphicFrame>
        <p:nvGraphicFramePr>
          <p:cNvPr id="899" name="Table"/>
          <p:cNvGraphicFramePr/>
          <p:nvPr/>
        </p:nvGraphicFramePr>
        <p:xfrm>
          <a:off x="10542396" y="2101947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11084"/>
                <a:gridCol w="506772"/>
              </a:tblGrid>
              <a:tr h="1397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solidFill>
                            <a:srgbClr val="FFFFFF"/>
                          </a:solidFill>
                          <a:sym typeface="Source Sans Pro Bold"/>
                        </a:rPr>
                        <a:t>max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solidFill>
                            <a:srgbClr val="FFFFFF"/>
                          </a:solidFill>
                          <a:sym typeface="Source Sans Pro Bold"/>
                        </a:rPr>
                        <a:t>seq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4E79A6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 Regular"/>
                        </a:rPr>
                        <a:t>&lt;int [3]&gt;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  <a:solidFill>
                      <a:srgbClr val="B2D5FB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 Regular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 Regular"/>
                        </a:rPr>
                        <a:t>&lt;int [4]&gt;</a:t>
                      </a:r>
                    </a:p>
                  </a:txBody>
                  <a:tcPr marL="0" marR="0" marT="0" marB="0" anchor="ctr" anchorCtr="0" horzOverflow="overflow">
                    <a:solidFill>
                      <a:srgbClr val="B2D5FB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 Regular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 Regular"/>
                        </a:rPr>
                        <a:t>&lt;int [5]&gt;</a:t>
                      </a:r>
                    </a:p>
                  </a:txBody>
                  <a:tcPr marL="0" marR="0" marT="0" marB="0" anchor="ctr" anchorCtr="0" horzOverflow="overflow">
                    <a:solidFill>
                      <a:srgbClr val="B2D5FB"/>
                    </a:solidFill>
                  </a:tcPr>
                </a:tc>
              </a:tr>
            </a:tbl>
          </a:graphicData>
        </a:graphic>
      </p:graphicFrame>
      <p:sp>
        <p:nvSpPr>
          <p:cNvPr id="900" name="Manipulate list-columns like any other kind of column, using dplyr functions like mutate() and transmute(). Because each element is a list, use map functions within a column function to manipulate each element."/>
          <p:cNvSpPr txBox="1"/>
          <p:nvPr/>
        </p:nvSpPr>
        <p:spPr>
          <a:xfrm>
            <a:off x="10542396" y="3212579"/>
            <a:ext cx="3131857" cy="92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Manipulate list-columns like any other kind of column, using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dplyr</a:t>
            </a:r>
            <a:r>
              <a:t> functions like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mutate()</a:t>
            </a:r>
            <a:r>
              <a:t>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transmute()</a:t>
            </a:r>
            <a:r>
              <a:t>. Because each element is a list, 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 functions</a:t>
            </a:r>
            <a:r>
              <a:t> within a column function to manipulate each element.</a:t>
            </a:r>
          </a:p>
        </p:txBody>
      </p:sp>
      <p:sp>
        <p:nvSpPr>
          <p:cNvPr id="901" name="Work with Lists"/>
          <p:cNvSpPr txBox="1"/>
          <p:nvPr/>
        </p:nvSpPr>
        <p:spPr>
          <a:xfrm>
            <a:off x="315977" y="599123"/>
            <a:ext cx="201104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Work with Lists</a:t>
            </a:r>
          </a:p>
        </p:txBody>
      </p:sp>
      <p:grpSp>
        <p:nvGrpSpPr>
          <p:cNvPr id="923" name="Group"/>
          <p:cNvGrpSpPr/>
          <p:nvPr/>
        </p:nvGrpSpPr>
        <p:grpSpPr>
          <a:xfrm>
            <a:off x="443200" y="9127006"/>
            <a:ext cx="729696" cy="532526"/>
            <a:chOff x="0" y="0"/>
            <a:chExt cx="729695" cy="532525"/>
          </a:xfrm>
        </p:grpSpPr>
        <p:grpSp>
          <p:nvGrpSpPr>
            <p:cNvPr id="920" name="Group"/>
            <p:cNvGrpSpPr/>
            <p:nvPr/>
          </p:nvGrpSpPr>
          <p:grpSpPr>
            <a:xfrm>
              <a:off x="0" y="-1"/>
              <a:ext cx="445039" cy="532527"/>
              <a:chOff x="0" y="0"/>
              <a:chExt cx="445038" cy="532525"/>
            </a:xfrm>
          </p:grpSpPr>
          <p:sp>
            <p:nvSpPr>
              <p:cNvPr id="902" name="Rounded Rectangle"/>
              <p:cNvSpPr/>
              <p:nvPr/>
            </p:nvSpPr>
            <p:spPr>
              <a:xfrm>
                <a:off x="0" y="17016"/>
                <a:ext cx="445039" cy="515510"/>
              </a:xfrm>
              <a:prstGeom prst="roundRect">
                <a:avLst>
                  <a:gd name="adj" fmla="val 1007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903" name="a"/>
              <p:cNvSpPr txBox="1"/>
              <p:nvPr/>
            </p:nvSpPr>
            <p:spPr>
              <a:xfrm>
                <a:off x="12969" y="129418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904" name="b"/>
              <p:cNvSpPr txBox="1"/>
              <p:nvPr/>
            </p:nvSpPr>
            <p:spPr>
              <a:xfrm>
                <a:off x="12969" y="257175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905" name="c"/>
              <p:cNvSpPr txBox="1"/>
              <p:nvPr/>
            </p:nvSpPr>
            <p:spPr>
              <a:xfrm>
                <a:off x="12969" y="37223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grpSp>
            <p:nvGrpSpPr>
              <p:cNvPr id="908" name="Group"/>
              <p:cNvGrpSpPr/>
              <p:nvPr/>
            </p:nvGrpSpPr>
            <p:grpSpPr>
              <a:xfrm>
                <a:off x="127269" y="288546"/>
                <a:ext cx="168300" cy="76958"/>
                <a:chOff x="0" y="0"/>
                <a:chExt cx="168299" cy="76956"/>
              </a:xfrm>
            </p:grpSpPr>
            <p:sp>
              <p:nvSpPr>
                <p:cNvPr id="906" name="Square"/>
                <p:cNvSpPr/>
                <p:nvPr/>
              </p:nvSpPr>
              <p:spPr>
                <a:xfrm>
                  <a:off x="0" y="756"/>
                  <a:ext cx="76200" cy="762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sp>
              <p:nvSpPr>
                <p:cNvPr id="907" name="Square"/>
                <p:cNvSpPr/>
                <p:nvPr/>
              </p:nvSpPr>
              <p:spPr>
                <a:xfrm>
                  <a:off x="92099" y="0"/>
                  <a:ext cx="76201" cy="762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</p:grpSp>
          <p:sp>
            <p:nvSpPr>
              <p:cNvPr id="909" name="Square"/>
              <p:cNvSpPr/>
              <p:nvPr/>
            </p:nvSpPr>
            <p:spPr>
              <a:xfrm>
                <a:off x="127269" y="417059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pSp>
            <p:nvGrpSpPr>
              <p:cNvPr id="913" name="Group"/>
              <p:cNvGrpSpPr/>
              <p:nvPr/>
            </p:nvGrpSpPr>
            <p:grpSpPr>
              <a:xfrm>
                <a:off x="127269" y="161168"/>
                <a:ext cx="260399" cy="76957"/>
                <a:chOff x="0" y="0"/>
                <a:chExt cx="260398" cy="76956"/>
              </a:xfrm>
            </p:grpSpPr>
            <p:sp>
              <p:nvSpPr>
                <p:cNvPr id="910" name="Square"/>
                <p:cNvSpPr/>
                <p:nvPr/>
              </p:nvSpPr>
              <p:spPr>
                <a:xfrm>
                  <a:off x="0" y="756"/>
                  <a:ext cx="76200" cy="762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sp>
              <p:nvSpPr>
                <p:cNvPr id="911" name="Square"/>
                <p:cNvSpPr/>
                <p:nvPr/>
              </p:nvSpPr>
              <p:spPr>
                <a:xfrm>
                  <a:off x="92099" y="0"/>
                  <a:ext cx="76201" cy="762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sp>
              <p:nvSpPr>
                <p:cNvPr id="912" name="Square"/>
                <p:cNvSpPr/>
                <p:nvPr/>
              </p:nvSpPr>
              <p:spPr>
                <a:xfrm>
                  <a:off x="184198" y="0"/>
                  <a:ext cx="76201" cy="762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</p:grpSp>
          <p:sp>
            <p:nvSpPr>
              <p:cNvPr id="914" name="x"/>
              <p:cNvSpPr txBox="1"/>
              <p:nvPr/>
            </p:nvSpPr>
            <p:spPr>
              <a:xfrm>
                <a:off x="93919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915" name="y"/>
              <p:cNvSpPr txBox="1"/>
              <p:nvPr/>
            </p:nvSpPr>
            <p:spPr>
              <a:xfrm>
                <a:off x="186018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y</a:t>
                </a:r>
              </a:p>
            </p:txBody>
          </p:sp>
          <p:sp>
            <p:nvSpPr>
              <p:cNvPr id="916" name="z"/>
              <p:cNvSpPr txBox="1"/>
              <p:nvPr/>
            </p:nvSpPr>
            <p:spPr>
              <a:xfrm>
                <a:off x="284443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z</a:t>
                </a:r>
              </a:p>
            </p:txBody>
          </p:sp>
          <p:sp>
            <p:nvSpPr>
              <p:cNvPr id="917" name="Rounded Rectangle"/>
              <p:cNvSpPr/>
              <p:nvPr/>
            </p:nvSpPr>
            <p:spPr>
              <a:xfrm>
                <a:off x="20649" y="145293"/>
                <a:ext cx="406939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918" name="Rounded Rectangle"/>
              <p:cNvSpPr/>
              <p:nvPr/>
            </p:nvSpPr>
            <p:spPr>
              <a:xfrm>
                <a:off x="17450" y="273050"/>
                <a:ext cx="406939" cy="107950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919" name="Rounded Rectangle"/>
              <p:cNvSpPr/>
              <p:nvPr/>
            </p:nvSpPr>
            <p:spPr>
              <a:xfrm>
                <a:off x="17450" y="400806"/>
                <a:ext cx="406939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921" name="Line"/>
            <p:cNvSpPr/>
            <p:nvPr/>
          </p:nvSpPr>
          <p:spPr>
            <a:xfrm>
              <a:off x="481317" y="110368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922" name="2"/>
            <p:cNvSpPr txBox="1"/>
            <p:nvPr/>
          </p:nvSpPr>
          <p:spPr>
            <a:xfrm>
              <a:off x="602695" y="3664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936" name="Group"/>
          <p:cNvGrpSpPr/>
          <p:nvPr/>
        </p:nvGrpSpPr>
        <p:grpSpPr>
          <a:xfrm>
            <a:off x="443200" y="6286390"/>
            <a:ext cx="802441" cy="436402"/>
            <a:chOff x="0" y="0"/>
            <a:chExt cx="802440" cy="436400"/>
          </a:xfrm>
        </p:grpSpPr>
        <p:sp>
          <p:nvSpPr>
            <p:cNvPr id="924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927" name="Group"/>
            <p:cNvGrpSpPr/>
            <p:nvPr/>
          </p:nvGrpSpPr>
          <p:grpSpPr>
            <a:xfrm>
              <a:off x="269" y="7893"/>
              <a:ext cx="260351" cy="165101"/>
              <a:chOff x="0" y="0"/>
              <a:chExt cx="260350" cy="165100"/>
            </a:xfrm>
          </p:grpSpPr>
          <p:graphicFrame>
            <p:nvGraphicFramePr>
              <p:cNvPr id="925" name="Table"/>
              <p:cNvGraphicFramePr/>
              <p:nvPr/>
            </p:nvGraphicFramePr>
            <p:xfrm>
              <a:off x="95250" y="0"/>
              <a:ext cx="165100" cy="1651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926" name="a"/>
              <p:cNvSpPr/>
              <p:nvPr/>
            </p:nvSpPr>
            <p:spPr>
              <a:xfrm>
                <a:off x="0" y="82550"/>
                <a:ext cx="127000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930" name="Group"/>
            <p:cNvGrpSpPr/>
            <p:nvPr/>
          </p:nvGrpSpPr>
          <p:grpSpPr>
            <a:xfrm>
              <a:off x="269" y="135650"/>
              <a:ext cx="260351" cy="165101"/>
              <a:chOff x="0" y="0"/>
              <a:chExt cx="260350" cy="165100"/>
            </a:xfrm>
          </p:grpSpPr>
          <p:graphicFrame>
            <p:nvGraphicFramePr>
              <p:cNvPr id="928" name="Table"/>
              <p:cNvGraphicFramePr/>
              <p:nvPr/>
            </p:nvGraphicFramePr>
            <p:xfrm>
              <a:off x="95250" y="0"/>
              <a:ext cx="165100" cy="1651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929" name="b"/>
              <p:cNvSpPr/>
              <p:nvPr/>
            </p:nvSpPr>
            <p:spPr>
              <a:xfrm>
                <a:off x="0" y="82550"/>
                <a:ext cx="127000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933" name="Group"/>
            <p:cNvGrpSpPr/>
            <p:nvPr/>
          </p:nvGrpSpPr>
          <p:grpSpPr>
            <a:xfrm>
              <a:off x="269" y="263406"/>
              <a:ext cx="260351" cy="165101"/>
              <a:chOff x="0" y="0"/>
              <a:chExt cx="260350" cy="165100"/>
            </a:xfrm>
          </p:grpSpPr>
          <p:graphicFrame>
            <p:nvGraphicFramePr>
              <p:cNvPr id="931" name="Table"/>
              <p:cNvGraphicFramePr/>
              <p:nvPr/>
            </p:nvGraphicFramePr>
            <p:xfrm>
              <a:off x="95250" y="0"/>
              <a:ext cx="165100" cy="1651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932" name="c"/>
              <p:cNvSpPr/>
              <p:nvPr/>
            </p:nvSpPr>
            <p:spPr>
              <a:xfrm>
                <a:off x="0" y="82550"/>
                <a:ext cx="127000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934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935" name="FALSE"/>
            <p:cNvSpPr/>
            <p:nvPr/>
          </p:nvSpPr>
          <p:spPr>
            <a:xfrm>
              <a:off x="495569" y="77743"/>
              <a:ext cx="30687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sz="7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FALSE</a:t>
              </a:r>
            </a:p>
          </p:txBody>
        </p:sp>
      </p:grpSp>
      <p:grpSp>
        <p:nvGrpSpPr>
          <p:cNvPr id="949" name="Group"/>
          <p:cNvGrpSpPr/>
          <p:nvPr/>
        </p:nvGrpSpPr>
        <p:grpSpPr>
          <a:xfrm>
            <a:off x="443200" y="8414799"/>
            <a:ext cx="802441" cy="436402"/>
            <a:chOff x="0" y="0"/>
            <a:chExt cx="802440" cy="436400"/>
          </a:xfrm>
        </p:grpSpPr>
        <p:sp>
          <p:nvSpPr>
            <p:cNvPr id="937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940" name="Group"/>
            <p:cNvGrpSpPr/>
            <p:nvPr/>
          </p:nvGrpSpPr>
          <p:grpSpPr>
            <a:xfrm>
              <a:off x="269" y="7893"/>
              <a:ext cx="260351" cy="165101"/>
              <a:chOff x="0" y="0"/>
              <a:chExt cx="260350" cy="165100"/>
            </a:xfrm>
          </p:grpSpPr>
          <p:graphicFrame>
            <p:nvGraphicFramePr>
              <p:cNvPr id="938" name="Table"/>
              <p:cNvGraphicFramePr/>
              <p:nvPr/>
            </p:nvGraphicFramePr>
            <p:xfrm>
              <a:off x="95250" y="0"/>
              <a:ext cx="165100" cy="1651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939" name="a"/>
              <p:cNvSpPr/>
              <p:nvPr/>
            </p:nvSpPr>
            <p:spPr>
              <a:xfrm>
                <a:off x="0" y="82550"/>
                <a:ext cx="127000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943" name="Group"/>
            <p:cNvGrpSpPr/>
            <p:nvPr/>
          </p:nvGrpSpPr>
          <p:grpSpPr>
            <a:xfrm>
              <a:off x="269" y="135650"/>
              <a:ext cx="260351" cy="165101"/>
              <a:chOff x="0" y="0"/>
              <a:chExt cx="260350" cy="165100"/>
            </a:xfrm>
          </p:grpSpPr>
          <p:graphicFrame>
            <p:nvGraphicFramePr>
              <p:cNvPr id="941" name="Table"/>
              <p:cNvGraphicFramePr/>
              <p:nvPr/>
            </p:nvGraphicFramePr>
            <p:xfrm>
              <a:off x="95250" y="0"/>
              <a:ext cx="165100" cy="1651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942" name="b"/>
              <p:cNvSpPr/>
              <p:nvPr/>
            </p:nvSpPr>
            <p:spPr>
              <a:xfrm>
                <a:off x="0" y="82550"/>
                <a:ext cx="127000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946" name="Group"/>
            <p:cNvGrpSpPr/>
            <p:nvPr/>
          </p:nvGrpSpPr>
          <p:grpSpPr>
            <a:xfrm>
              <a:off x="269" y="263406"/>
              <a:ext cx="260351" cy="165101"/>
              <a:chOff x="0" y="0"/>
              <a:chExt cx="260350" cy="165100"/>
            </a:xfrm>
          </p:grpSpPr>
          <p:graphicFrame>
            <p:nvGraphicFramePr>
              <p:cNvPr id="944" name="Table"/>
              <p:cNvGraphicFramePr/>
              <p:nvPr/>
            </p:nvGraphicFramePr>
            <p:xfrm>
              <a:off x="95250" y="0"/>
              <a:ext cx="165100" cy="1651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945" name="c"/>
              <p:cNvSpPr/>
              <p:nvPr/>
            </p:nvSpPr>
            <p:spPr>
              <a:xfrm>
                <a:off x="0" y="82550"/>
                <a:ext cx="127000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947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948" name="TRUE"/>
            <p:cNvSpPr/>
            <p:nvPr/>
          </p:nvSpPr>
          <p:spPr>
            <a:xfrm>
              <a:off x="495569" y="77743"/>
              <a:ext cx="30687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sz="7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TRUE</a:t>
              </a:r>
            </a:p>
          </p:txBody>
        </p:sp>
      </p:grpSp>
      <p:grpSp>
        <p:nvGrpSpPr>
          <p:cNvPr id="962" name="Group"/>
          <p:cNvGrpSpPr/>
          <p:nvPr/>
        </p:nvGrpSpPr>
        <p:grpSpPr>
          <a:xfrm>
            <a:off x="443200" y="6995859"/>
            <a:ext cx="802441" cy="436402"/>
            <a:chOff x="0" y="0"/>
            <a:chExt cx="802440" cy="436400"/>
          </a:xfrm>
        </p:grpSpPr>
        <p:sp>
          <p:nvSpPr>
            <p:cNvPr id="950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953" name="Group"/>
            <p:cNvGrpSpPr/>
            <p:nvPr/>
          </p:nvGrpSpPr>
          <p:grpSpPr>
            <a:xfrm>
              <a:off x="269" y="7893"/>
              <a:ext cx="260351" cy="165101"/>
              <a:chOff x="0" y="0"/>
              <a:chExt cx="260350" cy="165100"/>
            </a:xfrm>
          </p:grpSpPr>
          <p:graphicFrame>
            <p:nvGraphicFramePr>
              <p:cNvPr id="951" name="Table"/>
              <p:cNvGraphicFramePr/>
              <p:nvPr/>
            </p:nvGraphicFramePr>
            <p:xfrm>
              <a:off x="95250" y="0"/>
              <a:ext cx="165100" cy="1651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952" name="a"/>
              <p:cNvSpPr/>
              <p:nvPr/>
            </p:nvSpPr>
            <p:spPr>
              <a:xfrm>
                <a:off x="0" y="82550"/>
                <a:ext cx="127000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956" name="Group"/>
            <p:cNvGrpSpPr/>
            <p:nvPr/>
          </p:nvGrpSpPr>
          <p:grpSpPr>
            <a:xfrm>
              <a:off x="269" y="135650"/>
              <a:ext cx="260351" cy="165101"/>
              <a:chOff x="0" y="0"/>
              <a:chExt cx="260350" cy="165100"/>
            </a:xfrm>
          </p:grpSpPr>
          <p:graphicFrame>
            <p:nvGraphicFramePr>
              <p:cNvPr id="954" name="Table"/>
              <p:cNvGraphicFramePr/>
              <p:nvPr/>
            </p:nvGraphicFramePr>
            <p:xfrm>
              <a:off x="95250" y="0"/>
              <a:ext cx="165100" cy="1651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955" name="b"/>
              <p:cNvSpPr/>
              <p:nvPr/>
            </p:nvSpPr>
            <p:spPr>
              <a:xfrm>
                <a:off x="0" y="82550"/>
                <a:ext cx="127000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959" name="Group"/>
            <p:cNvGrpSpPr/>
            <p:nvPr/>
          </p:nvGrpSpPr>
          <p:grpSpPr>
            <a:xfrm>
              <a:off x="269" y="263406"/>
              <a:ext cx="260351" cy="165101"/>
              <a:chOff x="0" y="0"/>
              <a:chExt cx="260350" cy="165100"/>
            </a:xfrm>
          </p:grpSpPr>
          <p:graphicFrame>
            <p:nvGraphicFramePr>
              <p:cNvPr id="957" name="Table"/>
              <p:cNvGraphicFramePr/>
              <p:nvPr/>
            </p:nvGraphicFramePr>
            <p:xfrm>
              <a:off x="95250" y="0"/>
              <a:ext cx="165100" cy="1651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958" name="c"/>
              <p:cNvSpPr/>
              <p:nvPr/>
            </p:nvSpPr>
            <p:spPr>
              <a:xfrm>
                <a:off x="0" y="82550"/>
                <a:ext cx="127000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960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961" name="TRUE"/>
            <p:cNvSpPr/>
            <p:nvPr/>
          </p:nvSpPr>
          <p:spPr>
            <a:xfrm>
              <a:off x="495569" y="77743"/>
              <a:ext cx="30687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sz="7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TRUE</a:t>
              </a:r>
            </a:p>
          </p:txBody>
        </p:sp>
      </p:grpSp>
      <p:grpSp>
        <p:nvGrpSpPr>
          <p:cNvPr id="975" name="Group"/>
          <p:cNvGrpSpPr/>
          <p:nvPr/>
        </p:nvGrpSpPr>
        <p:grpSpPr>
          <a:xfrm>
            <a:off x="443200" y="5272120"/>
            <a:ext cx="771859" cy="898408"/>
            <a:chOff x="0" y="0"/>
            <a:chExt cx="771857" cy="898406"/>
          </a:xfrm>
        </p:grpSpPr>
        <p:sp>
          <p:nvSpPr>
            <p:cNvPr id="963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966" name="Group"/>
            <p:cNvGrpSpPr/>
            <p:nvPr/>
          </p:nvGrpSpPr>
          <p:grpSpPr>
            <a:xfrm>
              <a:off x="2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964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965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969" name="Group"/>
            <p:cNvGrpSpPr/>
            <p:nvPr/>
          </p:nvGrpSpPr>
          <p:grpSpPr>
            <a:xfrm>
              <a:off x="2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967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968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972" name="Group"/>
            <p:cNvGrpSpPr/>
            <p:nvPr/>
          </p:nvGrpSpPr>
          <p:grpSpPr>
            <a:xfrm>
              <a:off x="269" y="276106"/>
              <a:ext cx="771589" cy="622301"/>
              <a:chOff x="0" y="12700"/>
              <a:chExt cx="771588" cy="622299"/>
            </a:xfrm>
          </p:grpSpPr>
          <p:graphicFrame>
            <p:nvGraphicFramePr>
              <p:cNvPr id="970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971" name="c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973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974" name="3"/>
            <p:cNvSpPr txBox="1"/>
            <p:nvPr/>
          </p:nvSpPr>
          <p:spPr>
            <a:xfrm>
              <a:off x="495569" y="2059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988" name="Group"/>
          <p:cNvGrpSpPr/>
          <p:nvPr/>
        </p:nvGrpSpPr>
        <p:grpSpPr>
          <a:xfrm>
            <a:off x="443200" y="7705329"/>
            <a:ext cx="802441" cy="436402"/>
            <a:chOff x="0" y="0"/>
            <a:chExt cx="802440" cy="436400"/>
          </a:xfrm>
        </p:grpSpPr>
        <p:sp>
          <p:nvSpPr>
            <p:cNvPr id="976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979" name="Group"/>
            <p:cNvGrpSpPr/>
            <p:nvPr/>
          </p:nvGrpSpPr>
          <p:grpSpPr>
            <a:xfrm>
              <a:off x="269" y="7893"/>
              <a:ext cx="260351" cy="165101"/>
              <a:chOff x="0" y="0"/>
              <a:chExt cx="260350" cy="165100"/>
            </a:xfrm>
          </p:grpSpPr>
          <p:graphicFrame>
            <p:nvGraphicFramePr>
              <p:cNvPr id="977" name="Table"/>
              <p:cNvGraphicFramePr/>
              <p:nvPr/>
            </p:nvGraphicFramePr>
            <p:xfrm>
              <a:off x="95250" y="0"/>
              <a:ext cx="165100" cy="1651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978" name="a"/>
              <p:cNvSpPr/>
              <p:nvPr/>
            </p:nvSpPr>
            <p:spPr>
              <a:xfrm>
                <a:off x="0" y="82550"/>
                <a:ext cx="127000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982" name="Group"/>
            <p:cNvGrpSpPr/>
            <p:nvPr/>
          </p:nvGrpSpPr>
          <p:grpSpPr>
            <a:xfrm>
              <a:off x="269" y="135650"/>
              <a:ext cx="260351" cy="165101"/>
              <a:chOff x="0" y="0"/>
              <a:chExt cx="260350" cy="165100"/>
            </a:xfrm>
          </p:grpSpPr>
          <p:graphicFrame>
            <p:nvGraphicFramePr>
              <p:cNvPr id="980" name="Table"/>
              <p:cNvGraphicFramePr/>
              <p:nvPr/>
            </p:nvGraphicFramePr>
            <p:xfrm>
              <a:off x="95250" y="0"/>
              <a:ext cx="165100" cy="1651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981" name="b"/>
              <p:cNvSpPr/>
              <p:nvPr/>
            </p:nvSpPr>
            <p:spPr>
              <a:xfrm>
                <a:off x="0" y="82550"/>
                <a:ext cx="127000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985" name="Group"/>
            <p:cNvGrpSpPr/>
            <p:nvPr/>
          </p:nvGrpSpPr>
          <p:grpSpPr>
            <a:xfrm>
              <a:off x="269" y="263406"/>
              <a:ext cx="260351" cy="165101"/>
              <a:chOff x="0" y="0"/>
              <a:chExt cx="260350" cy="165100"/>
            </a:xfrm>
          </p:grpSpPr>
          <p:graphicFrame>
            <p:nvGraphicFramePr>
              <p:cNvPr id="983" name="Table"/>
              <p:cNvGraphicFramePr/>
              <p:nvPr/>
            </p:nvGraphicFramePr>
            <p:xfrm>
              <a:off x="95250" y="0"/>
              <a:ext cx="165100" cy="1651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Source Sans Pro ExtraLight"/>
                              <a:ea typeface="Source Sans Pro ExtraLight"/>
                              <a:cs typeface="Source Sans Pro ExtraLight"/>
                              <a:sym typeface="Source Sans Pro Extra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984" name="c"/>
              <p:cNvSpPr/>
              <p:nvPr/>
            </p:nvSpPr>
            <p:spPr>
              <a:xfrm>
                <a:off x="0" y="82550"/>
                <a:ext cx="127000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986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987" name="TRUE"/>
            <p:cNvSpPr/>
            <p:nvPr/>
          </p:nvSpPr>
          <p:spPr>
            <a:xfrm>
              <a:off x="495569" y="77743"/>
              <a:ext cx="30687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sz="7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TRUE</a:t>
              </a:r>
            </a:p>
          </p:txBody>
        </p:sp>
      </p:grpSp>
      <p:sp>
        <p:nvSpPr>
          <p:cNvPr id="989" name="Line"/>
          <p:cNvSpPr/>
          <p:nvPr/>
        </p:nvSpPr>
        <p:spPr>
          <a:xfrm>
            <a:off x="10551376" y="1020417"/>
            <a:ext cx="1154568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990" name="append(x, values, after = length(x)) Add values to end of list.  append(x, list(d = 1))…"/>
          <p:cNvSpPr txBox="1"/>
          <p:nvPr/>
        </p:nvSpPr>
        <p:spPr>
          <a:xfrm>
            <a:off x="8217534" y="5512288"/>
            <a:ext cx="2029628" cy="2410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append(</a:t>
            </a:r>
            <a:r>
              <a:t>x, values, after = length(x)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Add values to end of list.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append(x, list(d = 1))</a:t>
            </a: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prepend(</a:t>
            </a:r>
            <a:r>
              <a:t>x, values, before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Add values to start of list.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prepend(x, list(d = 1))</a:t>
            </a: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splice(</a:t>
            </a:r>
            <a:r>
              <a:t>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Combine objects into a list, storing S3 objects as sub-lists.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splice(x, y, "foo")</a:t>
            </a:r>
          </a:p>
        </p:txBody>
      </p:sp>
      <p:grpSp>
        <p:nvGrpSpPr>
          <p:cNvPr id="1007" name="Group"/>
          <p:cNvGrpSpPr/>
          <p:nvPr/>
        </p:nvGrpSpPr>
        <p:grpSpPr>
          <a:xfrm>
            <a:off x="7246389" y="5555132"/>
            <a:ext cx="777247" cy="448748"/>
            <a:chOff x="0" y="0"/>
            <a:chExt cx="777246" cy="448746"/>
          </a:xfrm>
        </p:grpSpPr>
        <p:grpSp>
          <p:nvGrpSpPr>
            <p:cNvPr id="994" name="Group"/>
            <p:cNvGrpSpPr/>
            <p:nvPr/>
          </p:nvGrpSpPr>
          <p:grpSpPr>
            <a:xfrm>
              <a:off x="0" y="0"/>
              <a:ext cx="152183" cy="245547"/>
              <a:chOff x="0" y="0"/>
              <a:chExt cx="152182" cy="245546"/>
            </a:xfrm>
          </p:grpSpPr>
          <p:sp>
            <p:nvSpPr>
              <p:cNvPr id="991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992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993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grpSp>
          <p:nvGrpSpPr>
            <p:cNvPr id="998" name="Group"/>
            <p:cNvGrpSpPr/>
            <p:nvPr/>
          </p:nvGrpSpPr>
          <p:grpSpPr>
            <a:xfrm>
              <a:off x="278964" y="0"/>
              <a:ext cx="152184" cy="245547"/>
              <a:chOff x="0" y="0"/>
              <a:chExt cx="152182" cy="245546"/>
            </a:xfrm>
          </p:grpSpPr>
          <p:sp>
            <p:nvSpPr>
              <p:cNvPr id="995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996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997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grpSp>
          <p:nvGrpSpPr>
            <p:cNvPr id="1004" name="Group"/>
            <p:cNvGrpSpPr/>
            <p:nvPr/>
          </p:nvGrpSpPr>
          <p:grpSpPr>
            <a:xfrm>
              <a:off x="625063" y="0"/>
              <a:ext cx="152184" cy="448747"/>
              <a:chOff x="0" y="0"/>
              <a:chExt cx="152182" cy="448746"/>
            </a:xfrm>
          </p:grpSpPr>
          <p:sp>
            <p:nvSpPr>
              <p:cNvPr id="999" name="Rounded Rectangle"/>
              <p:cNvSpPr/>
              <p:nvPr/>
            </p:nvSpPr>
            <p:spPr>
              <a:xfrm>
                <a:off x="0" y="0"/>
                <a:ext cx="152183" cy="4487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000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001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002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003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1005" name="+"/>
            <p:cNvSpPr txBox="1"/>
            <p:nvPr/>
          </p:nvSpPr>
          <p:spPr>
            <a:xfrm>
              <a:off x="152291" y="27523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1006" name="Line"/>
            <p:cNvSpPr/>
            <p:nvPr/>
          </p:nvSpPr>
          <p:spPr>
            <a:xfrm>
              <a:off x="463488" y="12277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1024" name="Group"/>
          <p:cNvGrpSpPr/>
          <p:nvPr/>
        </p:nvGrpSpPr>
        <p:grpSpPr>
          <a:xfrm>
            <a:off x="7246389" y="6413487"/>
            <a:ext cx="777247" cy="448748"/>
            <a:chOff x="0" y="0"/>
            <a:chExt cx="777246" cy="448746"/>
          </a:xfrm>
        </p:grpSpPr>
        <p:grpSp>
          <p:nvGrpSpPr>
            <p:cNvPr id="1011" name="Group"/>
            <p:cNvGrpSpPr/>
            <p:nvPr/>
          </p:nvGrpSpPr>
          <p:grpSpPr>
            <a:xfrm>
              <a:off x="0" y="0"/>
              <a:ext cx="152183" cy="245547"/>
              <a:chOff x="0" y="0"/>
              <a:chExt cx="152182" cy="245546"/>
            </a:xfrm>
          </p:grpSpPr>
          <p:sp>
            <p:nvSpPr>
              <p:cNvPr id="1008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009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010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grpSp>
          <p:nvGrpSpPr>
            <p:cNvPr id="1015" name="Group"/>
            <p:cNvGrpSpPr/>
            <p:nvPr/>
          </p:nvGrpSpPr>
          <p:grpSpPr>
            <a:xfrm>
              <a:off x="278964" y="0"/>
              <a:ext cx="152184" cy="245547"/>
              <a:chOff x="0" y="0"/>
              <a:chExt cx="152182" cy="245546"/>
            </a:xfrm>
          </p:grpSpPr>
          <p:sp>
            <p:nvSpPr>
              <p:cNvPr id="1012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013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014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grpSp>
          <p:nvGrpSpPr>
            <p:cNvPr id="1021" name="Group"/>
            <p:cNvGrpSpPr/>
            <p:nvPr/>
          </p:nvGrpSpPr>
          <p:grpSpPr>
            <a:xfrm>
              <a:off x="625063" y="0"/>
              <a:ext cx="152184" cy="448747"/>
              <a:chOff x="0" y="0"/>
              <a:chExt cx="152182" cy="448746"/>
            </a:xfrm>
          </p:grpSpPr>
          <p:sp>
            <p:nvSpPr>
              <p:cNvPr id="1016" name="Rounded Rectangle"/>
              <p:cNvSpPr/>
              <p:nvPr/>
            </p:nvSpPr>
            <p:spPr>
              <a:xfrm>
                <a:off x="0" y="0"/>
                <a:ext cx="152183" cy="4487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017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018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019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020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1022" name="+"/>
            <p:cNvSpPr txBox="1"/>
            <p:nvPr/>
          </p:nvSpPr>
          <p:spPr>
            <a:xfrm>
              <a:off x="152291" y="27523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1023" name="Line"/>
            <p:cNvSpPr/>
            <p:nvPr/>
          </p:nvSpPr>
          <p:spPr>
            <a:xfrm>
              <a:off x="463488" y="12277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1044" name="Group"/>
          <p:cNvGrpSpPr/>
          <p:nvPr/>
        </p:nvGrpSpPr>
        <p:grpSpPr>
          <a:xfrm>
            <a:off x="7246389" y="7135555"/>
            <a:ext cx="777247" cy="524947"/>
            <a:chOff x="0" y="0"/>
            <a:chExt cx="777246" cy="524946"/>
          </a:xfrm>
        </p:grpSpPr>
        <p:grpSp>
          <p:nvGrpSpPr>
            <p:cNvPr id="1028" name="Group"/>
            <p:cNvGrpSpPr/>
            <p:nvPr/>
          </p:nvGrpSpPr>
          <p:grpSpPr>
            <a:xfrm>
              <a:off x="0" y="106"/>
              <a:ext cx="152183" cy="245548"/>
              <a:chOff x="0" y="0"/>
              <a:chExt cx="152182" cy="245546"/>
            </a:xfrm>
          </p:grpSpPr>
          <p:sp>
            <p:nvSpPr>
              <p:cNvPr id="1025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026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027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grpSp>
          <p:nvGrpSpPr>
            <p:cNvPr id="1032" name="Group"/>
            <p:cNvGrpSpPr/>
            <p:nvPr/>
          </p:nvGrpSpPr>
          <p:grpSpPr>
            <a:xfrm>
              <a:off x="278964" y="106"/>
              <a:ext cx="152184" cy="245548"/>
              <a:chOff x="0" y="0"/>
              <a:chExt cx="152182" cy="245546"/>
            </a:xfrm>
          </p:grpSpPr>
          <p:sp>
            <p:nvSpPr>
              <p:cNvPr id="1029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030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031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1033" name="+"/>
            <p:cNvSpPr txBox="1"/>
            <p:nvPr/>
          </p:nvSpPr>
          <p:spPr>
            <a:xfrm>
              <a:off x="152291" y="2763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grpSp>
          <p:nvGrpSpPr>
            <p:cNvPr id="1040" name="Group"/>
            <p:cNvGrpSpPr/>
            <p:nvPr/>
          </p:nvGrpSpPr>
          <p:grpSpPr>
            <a:xfrm>
              <a:off x="625063" y="0"/>
              <a:ext cx="152184" cy="524947"/>
              <a:chOff x="0" y="0"/>
              <a:chExt cx="152182" cy="524946"/>
            </a:xfrm>
          </p:grpSpPr>
          <p:sp>
            <p:nvSpPr>
              <p:cNvPr id="1034" name="Rounded Rectangle"/>
              <p:cNvSpPr/>
              <p:nvPr/>
            </p:nvSpPr>
            <p:spPr>
              <a:xfrm>
                <a:off x="0" y="0"/>
                <a:ext cx="152183" cy="5249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035" name="Square"/>
              <p:cNvSpPr/>
              <p:nvPr/>
            </p:nvSpPr>
            <p:spPr>
              <a:xfrm rot="16200000">
                <a:off x="37991" y="406392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036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037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038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039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1041" name="Group"/>
            <p:cNvSpPr/>
            <p:nvPr/>
          </p:nvSpPr>
          <p:spPr>
            <a:xfrm rot="16200000">
              <a:off x="319044" y="304700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042" name="+"/>
            <p:cNvSpPr txBox="1"/>
            <p:nvPr/>
          </p:nvSpPr>
          <p:spPr>
            <a:xfrm>
              <a:off x="157474" y="24755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1043" name="Line"/>
            <p:cNvSpPr/>
            <p:nvPr/>
          </p:nvSpPr>
          <p:spPr>
            <a:xfrm>
              <a:off x="468672" y="29200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sp>
        <p:nvSpPr>
          <p:cNvPr id="1045" name="Combine"/>
          <p:cNvSpPr txBox="1"/>
          <p:nvPr/>
        </p:nvSpPr>
        <p:spPr>
          <a:xfrm>
            <a:off x="7103032" y="5031499"/>
            <a:ext cx="121412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Combine</a:t>
            </a:r>
          </a:p>
        </p:txBody>
      </p:sp>
      <p:sp>
        <p:nvSpPr>
          <p:cNvPr id="1046" name="Line"/>
          <p:cNvSpPr/>
          <p:nvPr/>
        </p:nvSpPr>
        <p:spPr>
          <a:xfrm>
            <a:off x="7112012" y="5021879"/>
            <a:ext cx="3126169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047" name="Index"/>
          <p:cNvSpPr txBox="1"/>
          <p:nvPr/>
        </p:nvSpPr>
        <p:spPr>
          <a:xfrm>
            <a:off x="3703304" y="1036380"/>
            <a:ext cx="74295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Index</a:t>
            </a:r>
          </a:p>
        </p:txBody>
      </p:sp>
      <p:sp>
        <p:nvSpPr>
          <p:cNvPr id="1048" name="pluck(.x, ..., .default=NULL) Select an element by name or index. Also attr_getter() and chuck().  pluck(x, &quot;b&quot;) x %&gt;% pluck(&quot;b&quot;)…"/>
          <p:cNvSpPr txBox="1"/>
          <p:nvPr/>
        </p:nvSpPr>
        <p:spPr>
          <a:xfrm>
            <a:off x="4924727" y="1464460"/>
            <a:ext cx="1905001" cy="3443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pluck(</a:t>
            </a:r>
            <a:r>
              <a:t>.x, ..., .default=NULL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Select an element by name or index.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attr_getter()</a:t>
            </a:r>
            <a:r>
              <a:t>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chuck()</a:t>
            </a:r>
            <a:r>
              <a:t>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pluck(x, "b")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 %&gt;% pluck("b")</a:t>
            </a:r>
            <a:endParaRPr i="1"/>
          </a:p>
          <a:p>
            <a:pPr>
              <a:lnSpc>
                <a:spcPct val="80000"/>
              </a:lnSpc>
              <a:spcBef>
                <a:spcPts val="3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assign_in(</a:t>
            </a:r>
            <a:r>
              <a:t>x, where, value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Assign a value to a location using pluck selection.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assign_in(x, "b", 5)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 %&gt;% assign_in("b", 5)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3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modify_in(</a:t>
            </a:r>
            <a:r>
              <a:t>.x, .where, .f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Apply a function to a value at a selected location.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modify_in(x, "b", abs)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 %&gt;% modify_in("b", abs)</a:t>
            </a:r>
          </a:p>
        </p:txBody>
      </p:sp>
      <p:grpSp>
        <p:nvGrpSpPr>
          <p:cNvPr id="1063" name="Group"/>
          <p:cNvGrpSpPr/>
          <p:nvPr/>
        </p:nvGrpSpPr>
        <p:grpSpPr>
          <a:xfrm>
            <a:off x="3835555" y="1508895"/>
            <a:ext cx="771859" cy="1028582"/>
            <a:chOff x="0" y="0"/>
            <a:chExt cx="771857" cy="1028581"/>
          </a:xfrm>
        </p:grpSpPr>
        <p:grpSp>
          <p:nvGrpSpPr>
            <p:cNvPr id="1058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1049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1050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051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graphicFrame>
            <p:nvGraphicFramePr>
              <p:cNvPr id="1052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053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graphicFrame>
            <p:nvGraphicFramePr>
              <p:cNvPr id="1054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055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graphicFrame>
            <p:nvGraphicFramePr>
              <p:cNvPr id="1056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057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1059" name="Line"/>
            <p:cNvSpPr/>
            <p:nvPr/>
          </p:nvSpPr>
          <p:spPr>
            <a:xfrm>
              <a:off x="326698" y="92156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1062" name="Group"/>
            <p:cNvGrpSpPr/>
            <p:nvPr/>
          </p:nvGrpSpPr>
          <p:grpSpPr>
            <a:xfrm>
              <a:off x="485400" y="8849"/>
              <a:ext cx="260351" cy="165101"/>
              <a:chOff x="0" y="0"/>
              <a:chExt cx="260350" cy="165100"/>
            </a:xfrm>
          </p:grpSpPr>
          <p:graphicFrame>
            <p:nvGraphicFramePr>
              <p:cNvPr id="1060" name="Table"/>
              <p:cNvGraphicFramePr/>
              <p:nvPr/>
            </p:nvGraphicFramePr>
            <p:xfrm>
              <a:off x="95250" y="0"/>
              <a:ext cx="165100" cy="1651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061" name="b"/>
              <p:cNvSpPr/>
              <p:nvPr/>
            </p:nvSpPr>
            <p:spPr>
              <a:xfrm>
                <a:off x="0" y="82550"/>
                <a:ext cx="127000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</p:grpSp>
      <p:grpSp>
        <p:nvGrpSpPr>
          <p:cNvPr id="1084" name="Group"/>
          <p:cNvGrpSpPr/>
          <p:nvPr/>
        </p:nvGrpSpPr>
        <p:grpSpPr>
          <a:xfrm>
            <a:off x="3835555" y="2804312"/>
            <a:ext cx="1252050" cy="1028583"/>
            <a:chOff x="0" y="0"/>
            <a:chExt cx="1252048" cy="1028581"/>
          </a:xfrm>
        </p:grpSpPr>
        <p:grpSp>
          <p:nvGrpSpPr>
            <p:cNvPr id="1073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1064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1065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066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graphicFrame>
            <p:nvGraphicFramePr>
              <p:cNvPr id="1067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068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graphicFrame>
            <p:nvGraphicFramePr>
              <p:cNvPr id="1069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070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graphicFrame>
            <p:nvGraphicFramePr>
              <p:cNvPr id="1071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072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1074" name="Line"/>
            <p:cNvSpPr/>
            <p:nvPr/>
          </p:nvSpPr>
          <p:spPr>
            <a:xfrm>
              <a:off x="326698" y="92156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075" name="Rounded Rectangle"/>
            <p:cNvSpPr/>
            <p:nvPr/>
          </p:nvSpPr>
          <p:spPr>
            <a:xfrm>
              <a:off x="480190" y="0"/>
              <a:ext cx="279940" cy="5761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aphicFrame>
          <p:nvGraphicFramePr>
            <p:cNvPr id="1076" name="Table"/>
            <p:cNvGraphicFramePr/>
            <p:nvPr/>
          </p:nvGraphicFramePr>
          <p:xfrm>
            <a:off x="601109" y="33293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077" name="a"/>
            <p:cNvSpPr txBox="1"/>
            <p:nvPr/>
          </p:nvSpPr>
          <p:spPr>
            <a:xfrm>
              <a:off x="480459" y="2059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a</a:t>
              </a:r>
            </a:p>
          </p:txBody>
        </p:sp>
        <p:graphicFrame>
          <p:nvGraphicFramePr>
            <p:cNvPr id="1078" name="Table"/>
            <p:cNvGraphicFramePr/>
            <p:nvPr/>
          </p:nvGraphicFramePr>
          <p:xfrm>
            <a:off x="601109" y="161050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407BAA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079" name="b"/>
            <p:cNvSpPr txBox="1"/>
            <p:nvPr/>
          </p:nvSpPr>
          <p:spPr>
            <a:xfrm>
              <a:off x="480459" y="14835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b</a:t>
              </a:r>
            </a:p>
          </p:txBody>
        </p:sp>
        <p:graphicFrame>
          <p:nvGraphicFramePr>
            <p:cNvPr id="1080" name="Table"/>
            <p:cNvGraphicFramePr/>
            <p:nvPr/>
          </p:nvGraphicFramePr>
          <p:xfrm>
            <a:off x="601109" y="288806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081" name="c"/>
            <p:cNvSpPr txBox="1"/>
            <p:nvPr/>
          </p:nvSpPr>
          <p:spPr>
            <a:xfrm>
              <a:off x="480459" y="27610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c</a:t>
              </a:r>
            </a:p>
          </p:txBody>
        </p:sp>
        <p:graphicFrame>
          <p:nvGraphicFramePr>
            <p:cNvPr id="1082" name="Table"/>
            <p:cNvGraphicFramePr/>
            <p:nvPr/>
          </p:nvGraphicFramePr>
          <p:xfrm>
            <a:off x="601109" y="418981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083" name="d"/>
            <p:cNvSpPr txBox="1"/>
            <p:nvPr/>
          </p:nvSpPr>
          <p:spPr>
            <a:xfrm>
              <a:off x="480459" y="406281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1105" name="Group"/>
          <p:cNvGrpSpPr/>
          <p:nvPr/>
        </p:nvGrpSpPr>
        <p:grpSpPr>
          <a:xfrm>
            <a:off x="3835555" y="3938364"/>
            <a:ext cx="1379050" cy="1028583"/>
            <a:chOff x="0" y="0"/>
            <a:chExt cx="1379048" cy="1028581"/>
          </a:xfrm>
        </p:grpSpPr>
        <p:grpSp>
          <p:nvGrpSpPr>
            <p:cNvPr id="1094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1085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1086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087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graphicFrame>
            <p:nvGraphicFramePr>
              <p:cNvPr id="1088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089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graphicFrame>
            <p:nvGraphicFramePr>
              <p:cNvPr id="1090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091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graphicFrame>
            <p:nvGraphicFramePr>
              <p:cNvPr id="1092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093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1095" name="Line"/>
            <p:cNvSpPr/>
            <p:nvPr/>
          </p:nvSpPr>
          <p:spPr>
            <a:xfrm>
              <a:off x="326698" y="92156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096" name="Rounded Rectangle"/>
            <p:cNvSpPr/>
            <p:nvPr/>
          </p:nvSpPr>
          <p:spPr>
            <a:xfrm>
              <a:off x="480190" y="0"/>
              <a:ext cx="447214" cy="576101"/>
            </a:xfrm>
            <a:prstGeom prst="roundRect">
              <a:avLst>
                <a:gd name="adj" fmla="val 15706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aphicFrame>
          <p:nvGraphicFramePr>
            <p:cNvPr id="1097" name="Table"/>
            <p:cNvGraphicFramePr/>
            <p:nvPr/>
          </p:nvGraphicFramePr>
          <p:xfrm>
            <a:off x="728109" y="33293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098" name="a"/>
            <p:cNvSpPr txBox="1"/>
            <p:nvPr/>
          </p:nvSpPr>
          <p:spPr>
            <a:xfrm>
              <a:off x="607459" y="2059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a</a:t>
              </a:r>
            </a:p>
          </p:txBody>
        </p:sp>
        <p:graphicFrame>
          <p:nvGraphicFramePr>
            <p:cNvPr id="1099" name="Table"/>
            <p:cNvGraphicFramePr/>
            <p:nvPr/>
          </p:nvGraphicFramePr>
          <p:xfrm>
            <a:off x="728109" y="161050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407BAA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100" name="fun(      )"/>
            <p:cNvSpPr txBox="1"/>
            <p:nvPr/>
          </p:nvSpPr>
          <p:spPr>
            <a:xfrm>
              <a:off x="521002" y="135650"/>
              <a:ext cx="456739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fun(      )</a:t>
              </a:r>
            </a:p>
          </p:txBody>
        </p:sp>
        <p:graphicFrame>
          <p:nvGraphicFramePr>
            <p:cNvPr id="1101" name="Table"/>
            <p:cNvGraphicFramePr/>
            <p:nvPr/>
          </p:nvGraphicFramePr>
          <p:xfrm>
            <a:off x="728109" y="288806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102" name="c"/>
            <p:cNvSpPr txBox="1"/>
            <p:nvPr/>
          </p:nvSpPr>
          <p:spPr>
            <a:xfrm>
              <a:off x="607459" y="27610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c</a:t>
              </a:r>
            </a:p>
          </p:txBody>
        </p:sp>
        <p:graphicFrame>
          <p:nvGraphicFramePr>
            <p:cNvPr id="1103" name="Table"/>
            <p:cNvGraphicFramePr/>
            <p:nvPr/>
          </p:nvGraphicFramePr>
          <p:xfrm>
            <a:off x="728109" y="418981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Source Sans Pro ExtraLight"/>
                            <a:ea typeface="Source Sans Pro ExtraLight"/>
                            <a:cs typeface="Source Sans Pro ExtraLight"/>
                            <a:sym typeface="Source Sans Pro Extra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104" name="d"/>
            <p:cNvSpPr txBox="1"/>
            <p:nvPr/>
          </p:nvSpPr>
          <p:spPr>
            <a:xfrm>
              <a:off x="607459" y="406281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d</a:t>
              </a:r>
            </a:p>
          </p:txBody>
        </p:sp>
      </p:grpSp>
      <p:sp>
        <p:nvSpPr>
          <p:cNvPr id="1106" name="Line"/>
          <p:cNvSpPr/>
          <p:nvPr/>
        </p:nvSpPr>
        <p:spPr>
          <a:xfrm>
            <a:off x="3712285" y="1020417"/>
            <a:ext cx="311231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107" name="Suffixed map functions like map_int() return an atomic data type and will simplify list-columns into regular columns."/>
          <p:cNvSpPr txBox="1"/>
          <p:nvPr/>
        </p:nvSpPr>
        <p:spPr>
          <a:xfrm>
            <a:off x="10542396" y="6105167"/>
            <a:ext cx="3131857" cy="96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Suffixed map functions like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map_int() </a:t>
            </a:r>
            <a:r>
              <a:t>return an atomic data type and will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simplify list-columns into regular columns</a:t>
            </a:r>
            <a:r>
              <a:t>.</a:t>
            </a:r>
          </a:p>
        </p:txBody>
      </p:sp>
      <p:sp>
        <p:nvSpPr>
          <p:cNvPr id="1108" name="map(), map2(), or pmap() return lists and will create new list-columns."/>
          <p:cNvSpPr txBox="1"/>
          <p:nvPr/>
        </p:nvSpPr>
        <p:spPr>
          <a:xfrm>
            <a:off x="10542396" y="4302816"/>
            <a:ext cx="3131857" cy="532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map()</a:t>
            </a:r>
            <a:r>
              <a:t>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map2()</a:t>
            </a:r>
            <a:r>
              <a:t>, or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pmap()</a:t>
            </a:r>
            <a:r>
              <a:t> return lists and will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create new list-columns</a:t>
            </a:r>
            <a:r>
              <a:t>.</a:t>
            </a:r>
          </a:p>
        </p:txBody>
      </p:sp>
      <p:grpSp>
        <p:nvGrpSpPr>
          <p:cNvPr id="1116" name="Group"/>
          <p:cNvGrpSpPr/>
          <p:nvPr/>
        </p:nvGrpSpPr>
        <p:grpSpPr>
          <a:xfrm>
            <a:off x="10542396" y="6681372"/>
            <a:ext cx="3131857" cy="865413"/>
            <a:chOff x="0" y="0"/>
            <a:chExt cx="3131856" cy="865411"/>
          </a:xfrm>
        </p:grpSpPr>
        <p:sp>
          <p:nvSpPr>
            <p:cNvPr id="1109" name="starwars %&gt;%                  mutate(n_films = map_int(films, length))"/>
            <p:cNvSpPr txBox="1"/>
            <p:nvPr/>
          </p:nvSpPr>
          <p:spPr>
            <a:xfrm>
              <a:off x="0" y="244127"/>
              <a:ext cx="3131857" cy="5325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500"/>
                </a:spcBef>
                <a:defRPr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starwars %&gt;%</a:t>
              </a:r>
              <a:br/>
              <a:r>
                <a:t>                 mutate(n_films = map_int(films, length))</a:t>
              </a:r>
            </a:p>
          </p:txBody>
        </p:sp>
        <p:sp>
          <p:nvSpPr>
            <p:cNvPr id="1110" name="Triangle"/>
            <p:cNvSpPr/>
            <p:nvPr/>
          </p:nvSpPr>
          <p:spPr>
            <a:xfrm flipH="1" rot="10800000">
              <a:off x="1844154" y="192591"/>
              <a:ext cx="112193" cy="26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E79A6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111" name="list function, return int"/>
            <p:cNvSpPr/>
            <p:nvPr/>
          </p:nvSpPr>
          <p:spPr>
            <a:xfrm>
              <a:off x="1777658" y="0"/>
              <a:ext cx="802442" cy="298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207"/>
                  </a:moveTo>
                  <a:lnTo>
                    <a:pt x="0" y="5393"/>
                  </a:lnTo>
                  <a:cubicBezTo>
                    <a:pt x="0" y="2415"/>
                    <a:pt x="897" y="0"/>
                    <a:pt x="2004" y="0"/>
                  </a:cubicBezTo>
                  <a:lnTo>
                    <a:pt x="19596" y="0"/>
                  </a:lnTo>
                  <a:cubicBezTo>
                    <a:pt x="20703" y="0"/>
                    <a:pt x="21600" y="2415"/>
                    <a:pt x="21600" y="5393"/>
                  </a:cubicBezTo>
                  <a:lnTo>
                    <a:pt x="21600" y="16207"/>
                  </a:lnTo>
                  <a:cubicBezTo>
                    <a:pt x="21600" y="19185"/>
                    <a:pt x="20703" y="21600"/>
                    <a:pt x="19596" y="21600"/>
                  </a:cubicBezTo>
                  <a:lnTo>
                    <a:pt x="2004" y="21600"/>
                  </a:lnTo>
                  <a:cubicBezTo>
                    <a:pt x="897" y="21600"/>
                    <a:pt x="0" y="19185"/>
                    <a:pt x="0" y="16207"/>
                  </a:cubicBezTo>
                  <a:close/>
                </a:path>
              </a:pathLst>
            </a:custGeom>
            <a:solidFill>
              <a:srgbClr val="4E79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7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list function, return int</a:t>
              </a:r>
            </a:p>
          </p:txBody>
        </p:sp>
        <p:sp>
          <p:nvSpPr>
            <p:cNvPr id="1112" name="Triangle"/>
            <p:cNvSpPr/>
            <p:nvPr/>
          </p:nvSpPr>
          <p:spPr>
            <a:xfrm flipH="1">
              <a:off x="733533" y="543958"/>
              <a:ext cx="112194" cy="26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E79A6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113" name="column function"/>
            <p:cNvSpPr/>
            <p:nvPr/>
          </p:nvSpPr>
          <p:spPr>
            <a:xfrm>
              <a:off x="667038" y="687611"/>
              <a:ext cx="936308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556"/>
                  </a:moveTo>
                  <a:lnTo>
                    <a:pt x="0" y="9044"/>
                  </a:lnTo>
                  <a:cubicBezTo>
                    <a:pt x="0" y="4049"/>
                    <a:pt x="769" y="0"/>
                    <a:pt x="1717" y="0"/>
                  </a:cubicBezTo>
                  <a:lnTo>
                    <a:pt x="19883" y="0"/>
                  </a:lnTo>
                  <a:cubicBezTo>
                    <a:pt x="20831" y="0"/>
                    <a:pt x="21600" y="4049"/>
                    <a:pt x="21600" y="9044"/>
                  </a:cubicBezTo>
                  <a:lnTo>
                    <a:pt x="21600" y="12556"/>
                  </a:lnTo>
                  <a:cubicBezTo>
                    <a:pt x="21600" y="17551"/>
                    <a:pt x="20831" y="21600"/>
                    <a:pt x="19883" y="21600"/>
                  </a:cubicBezTo>
                  <a:lnTo>
                    <a:pt x="1717" y="21600"/>
                  </a:lnTo>
                  <a:cubicBezTo>
                    <a:pt x="769" y="21600"/>
                    <a:pt x="0" y="17551"/>
                    <a:pt x="0" y="12556"/>
                  </a:cubicBezTo>
                  <a:close/>
                </a:path>
              </a:pathLst>
            </a:custGeom>
            <a:solidFill>
              <a:srgbClr val="4E79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7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column function</a:t>
              </a:r>
            </a:p>
          </p:txBody>
        </p:sp>
        <p:sp>
          <p:nvSpPr>
            <p:cNvPr id="1114" name="Triangle"/>
            <p:cNvSpPr/>
            <p:nvPr/>
          </p:nvSpPr>
          <p:spPr>
            <a:xfrm flipH="1">
              <a:off x="2266000" y="543958"/>
              <a:ext cx="112194" cy="26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E79A6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115" name="list-column"/>
            <p:cNvSpPr/>
            <p:nvPr/>
          </p:nvSpPr>
          <p:spPr>
            <a:xfrm>
              <a:off x="2199505" y="687611"/>
              <a:ext cx="830558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556"/>
                  </a:moveTo>
                  <a:lnTo>
                    <a:pt x="0" y="9044"/>
                  </a:lnTo>
                  <a:cubicBezTo>
                    <a:pt x="0" y="4049"/>
                    <a:pt x="867" y="0"/>
                    <a:pt x="1936" y="0"/>
                  </a:cubicBezTo>
                  <a:lnTo>
                    <a:pt x="19664" y="0"/>
                  </a:lnTo>
                  <a:cubicBezTo>
                    <a:pt x="20733" y="0"/>
                    <a:pt x="21600" y="4049"/>
                    <a:pt x="21600" y="9044"/>
                  </a:cubicBezTo>
                  <a:lnTo>
                    <a:pt x="21600" y="12556"/>
                  </a:lnTo>
                  <a:cubicBezTo>
                    <a:pt x="21600" y="17551"/>
                    <a:pt x="20733" y="21600"/>
                    <a:pt x="19664" y="21600"/>
                  </a:cubicBezTo>
                  <a:lnTo>
                    <a:pt x="1936" y="21600"/>
                  </a:lnTo>
                  <a:cubicBezTo>
                    <a:pt x="867" y="21600"/>
                    <a:pt x="0" y="17551"/>
                    <a:pt x="0" y="12556"/>
                  </a:cubicBezTo>
                  <a:close/>
                </a:path>
              </a:pathLst>
            </a:custGeom>
            <a:solidFill>
              <a:srgbClr val="4E79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7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list-column</a:t>
              </a:r>
            </a:p>
          </p:txBody>
        </p:sp>
      </p:grpSp>
      <p:grpSp>
        <p:nvGrpSpPr>
          <p:cNvPr id="1124" name="Group"/>
          <p:cNvGrpSpPr/>
          <p:nvPr/>
        </p:nvGrpSpPr>
        <p:grpSpPr>
          <a:xfrm>
            <a:off x="10542396" y="4732697"/>
            <a:ext cx="3131857" cy="926673"/>
            <a:chOff x="0" y="0"/>
            <a:chExt cx="3131856" cy="926671"/>
          </a:xfrm>
        </p:grpSpPr>
        <p:sp>
          <p:nvSpPr>
            <p:cNvPr id="1117" name="starwars %&gt;%                   transmute(ships = map2(vehicles,                                                                            starships,                                                                     append)"/>
            <p:cNvSpPr txBox="1"/>
            <p:nvPr/>
          </p:nvSpPr>
          <p:spPr>
            <a:xfrm>
              <a:off x="0" y="267848"/>
              <a:ext cx="3131857" cy="65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500"/>
                </a:spcBef>
                <a:defRPr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starwars %&gt;%</a:t>
              </a:r>
              <a:br/>
              <a:r>
                <a:t>                  transmute(ships = map2(vehicles,        </a:t>
              </a:r>
              <a:br/>
              <a:r>
                <a:t>                                                                   starships, </a:t>
              </a:r>
              <a:br/>
              <a:r>
                <a:t>                                                                   append)</a:t>
              </a:r>
            </a:p>
          </p:txBody>
        </p:sp>
        <p:sp>
          <p:nvSpPr>
            <p:cNvPr id="1118" name="Triangle"/>
            <p:cNvSpPr/>
            <p:nvPr/>
          </p:nvSpPr>
          <p:spPr>
            <a:xfrm flipH="1">
              <a:off x="809722" y="582745"/>
              <a:ext cx="112194" cy="263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E79A6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119" name="column function"/>
            <p:cNvSpPr/>
            <p:nvPr/>
          </p:nvSpPr>
          <p:spPr>
            <a:xfrm>
              <a:off x="743227" y="726398"/>
              <a:ext cx="936308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556"/>
                  </a:moveTo>
                  <a:lnTo>
                    <a:pt x="0" y="9044"/>
                  </a:lnTo>
                  <a:cubicBezTo>
                    <a:pt x="0" y="4049"/>
                    <a:pt x="769" y="0"/>
                    <a:pt x="1717" y="0"/>
                  </a:cubicBezTo>
                  <a:lnTo>
                    <a:pt x="19883" y="0"/>
                  </a:lnTo>
                  <a:cubicBezTo>
                    <a:pt x="20831" y="0"/>
                    <a:pt x="21600" y="4049"/>
                    <a:pt x="21600" y="9044"/>
                  </a:cubicBezTo>
                  <a:lnTo>
                    <a:pt x="21600" y="12556"/>
                  </a:lnTo>
                  <a:cubicBezTo>
                    <a:pt x="21600" y="17551"/>
                    <a:pt x="20831" y="21600"/>
                    <a:pt x="19883" y="21600"/>
                  </a:cubicBezTo>
                  <a:lnTo>
                    <a:pt x="1717" y="21600"/>
                  </a:lnTo>
                  <a:cubicBezTo>
                    <a:pt x="769" y="21600"/>
                    <a:pt x="0" y="17551"/>
                    <a:pt x="0" y="12556"/>
                  </a:cubicBezTo>
                  <a:close/>
                </a:path>
              </a:pathLst>
            </a:custGeom>
            <a:solidFill>
              <a:srgbClr val="4E79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7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column function</a:t>
              </a:r>
            </a:p>
          </p:txBody>
        </p:sp>
        <p:sp>
          <p:nvSpPr>
            <p:cNvPr id="1120" name="Triangle"/>
            <p:cNvSpPr/>
            <p:nvPr/>
          </p:nvSpPr>
          <p:spPr>
            <a:xfrm flipH="1" rot="10800000">
              <a:off x="1767943" y="192591"/>
              <a:ext cx="112193" cy="26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E79A6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121" name="list function, return list"/>
            <p:cNvSpPr/>
            <p:nvPr/>
          </p:nvSpPr>
          <p:spPr>
            <a:xfrm>
              <a:off x="1180748" y="0"/>
              <a:ext cx="802441" cy="298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207"/>
                  </a:moveTo>
                  <a:lnTo>
                    <a:pt x="0" y="5393"/>
                  </a:lnTo>
                  <a:cubicBezTo>
                    <a:pt x="0" y="2415"/>
                    <a:pt x="897" y="0"/>
                    <a:pt x="2004" y="0"/>
                  </a:cubicBezTo>
                  <a:lnTo>
                    <a:pt x="19596" y="0"/>
                  </a:lnTo>
                  <a:cubicBezTo>
                    <a:pt x="20703" y="0"/>
                    <a:pt x="21600" y="2415"/>
                    <a:pt x="21600" y="5393"/>
                  </a:cubicBezTo>
                  <a:lnTo>
                    <a:pt x="21600" y="16207"/>
                  </a:lnTo>
                  <a:cubicBezTo>
                    <a:pt x="21600" y="19185"/>
                    <a:pt x="20703" y="21600"/>
                    <a:pt x="19596" y="21600"/>
                  </a:cubicBezTo>
                  <a:lnTo>
                    <a:pt x="2004" y="21600"/>
                  </a:lnTo>
                  <a:cubicBezTo>
                    <a:pt x="897" y="21600"/>
                    <a:pt x="0" y="19185"/>
                    <a:pt x="0" y="16207"/>
                  </a:cubicBezTo>
                  <a:close/>
                </a:path>
              </a:pathLst>
            </a:custGeom>
            <a:solidFill>
              <a:srgbClr val="4E79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7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list function, return list</a:t>
              </a:r>
            </a:p>
          </p:txBody>
        </p:sp>
        <p:sp>
          <p:nvSpPr>
            <p:cNvPr id="1122" name="Triangle"/>
            <p:cNvSpPr/>
            <p:nvPr/>
          </p:nvSpPr>
          <p:spPr>
            <a:xfrm rot="10800000">
              <a:off x="2291389" y="192591"/>
              <a:ext cx="112194" cy="26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E79A6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123" name="list-columns"/>
            <p:cNvSpPr/>
            <p:nvPr/>
          </p:nvSpPr>
          <p:spPr>
            <a:xfrm>
              <a:off x="2224894" y="120344"/>
              <a:ext cx="830558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556"/>
                  </a:moveTo>
                  <a:lnTo>
                    <a:pt x="0" y="9044"/>
                  </a:lnTo>
                  <a:cubicBezTo>
                    <a:pt x="0" y="4049"/>
                    <a:pt x="867" y="0"/>
                    <a:pt x="1936" y="0"/>
                  </a:cubicBezTo>
                  <a:lnTo>
                    <a:pt x="19664" y="0"/>
                  </a:lnTo>
                  <a:cubicBezTo>
                    <a:pt x="20733" y="0"/>
                    <a:pt x="21600" y="4049"/>
                    <a:pt x="21600" y="9044"/>
                  </a:cubicBezTo>
                  <a:lnTo>
                    <a:pt x="21600" y="12556"/>
                  </a:lnTo>
                  <a:cubicBezTo>
                    <a:pt x="21600" y="17551"/>
                    <a:pt x="20733" y="21600"/>
                    <a:pt x="19664" y="21600"/>
                  </a:cubicBezTo>
                  <a:lnTo>
                    <a:pt x="1936" y="21600"/>
                  </a:lnTo>
                  <a:cubicBezTo>
                    <a:pt x="867" y="21600"/>
                    <a:pt x="0" y="17551"/>
                    <a:pt x="0" y="12556"/>
                  </a:cubicBezTo>
                  <a:close/>
                </a:path>
              </a:pathLst>
            </a:custGeom>
            <a:solidFill>
              <a:srgbClr val="4E79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7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list-columns</a:t>
              </a:r>
            </a:p>
          </p:txBody>
        </p:sp>
      </p:grpSp>
      <p:grpSp>
        <p:nvGrpSpPr>
          <p:cNvPr id="1156" name="Group"/>
          <p:cNvGrpSpPr/>
          <p:nvPr/>
        </p:nvGrpSpPr>
        <p:grpSpPr>
          <a:xfrm>
            <a:off x="7246389" y="4077278"/>
            <a:ext cx="894894" cy="538654"/>
            <a:chOff x="0" y="0"/>
            <a:chExt cx="894892" cy="538652"/>
          </a:xfrm>
        </p:grpSpPr>
        <p:grpSp>
          <p:nvGrpSpPr>
            <p:cNvPr id="1139" name="Group"/>
            <p:cNvGrpSpPr/>
            <p:nvPr/>
          </p:nvGrpSpPr>
          <p:grpSpPr>
            <a:xfrm>
              <a:off x="0" y="-1"/>
              <a:ext cx="356139" cy="532527"/>
              <a:chOff x="0" y="0"/>
              <a:chExt cx="356138" cy="532525"/>
            </a:xfrm>
          </p:grpSpPr>
          <p:sp>
            <p:nvSpPr>
              <p:cNvPr id="1125" name="Rounded Rectangle"/>
              <p:cNvSpPr/>
              <p:nvPr/>
            </p:nvSpPr>
            <p:spPr>
              <a:xfrm>
                <a:off x="0" y="17016"/>
                <a:ext cx="356139" cy="515510"/>
              </a:xfrm>
              <a:prstGeom prst="roundRect">
                <a:avLst>
                  <a:gd name="adj" fmla="val 125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126" name="a"/>
              <p:cNvSpPr txBox="1"/>
              <p:nvPr/>
            </p:nvSpPr>
            <p:spPr>
              <a:xfrm>
                <a:off x="12969" y="129418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127" name="b"/>
              <p:cNvSpPr txBox="1"/>
              <p:nvPr/>
            </p:nvSpPr>
            <p:spPr>
              <a:xfrm>
                <a:off x="12969" y="257175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1128" name="c"/>
              <p:cNvSpPr txBox="1"/>
              <p:nvPr/>
            </p:nvSpPr>
            <p:spPr>
              <a:xfrm>
                <a:off x="12969" y="37223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1129" name="Square"/>
              <p:cNvSpPr/>
              <p:nvPr/>
            </p:nvSpPr>
            <p:spPr>
              <a:xfrm>
                <a:off x="127269" y="289303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130" name="Square"/>
              <p:cNvSpPr/>
              <p:nvPr/>
            </p:nvSpPr>
            <p:spPr>
              <a:xfrm>
                <a:off x="219368" y="288546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131" name="Square"/>
              <p:cNvSpPr/>
              <p:nvPr/>
            </p:nvSpPr>
            <p:spPr>
              <a:xfrm>
                <a:off x="127269" y="417059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132" name="Square"/>
              <p:cNvSpPr/>
              <p:nvPr/>
            </p:nvSpPr>
            <p:spPr>
              <a:xfrm>
                <a:off x="127269" y="161168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133" name="Square"/>
              <p:cNvSpPr/>
              <p:nvPr/>
            </p:nvSpPr>
            <p:spPr>
              <a:xfrm>
                <a:off x="219368" y="161168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134" name="x"/>
              <p:cNvSpPr txBox="1"/>
              <p:nvPr/>
            </p:nvSpPr>
            <p:spPr>
              <a:xfrm>
                <a:off x="93919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1135" name="y"/>
              <p:cNvSpPr txBox="1"/>
              <p:nvPr/>
            </p:nvSpPr>
            <p:spPr>
              <a:xfrm>
                <a:off x="186018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y</a:t>
                </a:r>
              </a:p>
            </p:txBody>
          </p:sp>
          <p:sp>
            <p:nvSpPr>
              <p:cNvPr id="1136" name="Rounded Rectangle"/>
              <p:cNvSpPr/>
              <p:nvPr/>
            </p:nvSpPr>
            <p:spPr>
              <a:xfrm>
                <a:off x="20649" y="145293"/>
                <a:ext cx="310994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137" name="Rounded Rectangle"/>
              <p:cNvSpPr/>
              <p:nvPr/>
            </p:nvSpPr>
            <p:spPr>
              <a:xfrm>
                <a:off x="17450" y="273050"/>
                <a:ext cx="305339" cy="107950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138" name="Rounded Rectangle"/>
              <p:cNvSpPr/>
              <p:nvPr/>
            </p:nvSpPr>
            <p:spPr>
              <a:xfrm>
                <a:off x="17450" y="400806"/>
                <a:ext cx="305339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1140" name="Line"/>
            <p:cNvSpPr/>
            <p:nvPr/>
          </p:nvSpPr>
          <p:spPr>
            <a:xfrm>
              <a:off x="379717" y="110368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1155" name="Group"/>
            <p:cNvGrpSpPr/>
            <p:nvPr/>
          </p:nvGrpSpPr>
          <p:grpSpPr>
            <a:xfrm>
              <a:off x="538753" y="6127"/>
              <a:ext cx="356140" cy="532526"/>
              <a:chOff x="0" y="0"/>
              <a:chExt cx="356138" cy="532525"/>
            </a:xfrm>
          </p:grpSpPr>
          <p:sp>
            <p:nvSpPr>
              <p:cNvPr id="1141" name="Rounded Rectangle"/>
              <p:cNvSpPr/>
              <p:nvPr/>
            </p:nvSpPr>
            <p:spPr>
              <a:xfrm>
                <a:off x="0" y="17016"/>
                <a:ext cx="356139" cy="515510"/>
              </a:xfrm>
              <a:prstGeom prst="roundRect">
                <a:avLst>
                  <a:gd name="adj" fmla="val 125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142" name="a"/>
              <p:cNvSpPr txBox="1"/>
              <p:nvPr/>
            </p:nvSpPr>
            <p:spPr>
              <a:xfrm>
                <a:off x="12969" y="129418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143" name="b"/>
              <p:cNvSpPr txBox="1"/>
              <p:nvPr/>
            </p:nvSpPr>
            <p:spPr>
              <a:xfrm>
                <a:off x="12969" y="257175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1144" name="c"/>
              <p:cNvSpPr txBox="1"/>
              <p:nvPr/>
            </p:nvSpPr>
            <p:spPr>
              <a:xfrm>
                <a:off x="12969" y="37223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1145" name="Square"/>
              <p:cNvSpPr/>
              <p:nvPr/>
            </p:nvSpPr>
            <p:spPr>
              <a:xfrm>
                <a:off x="127269" y="289303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146" name="Square"/>
              <p:cNvSpPr/>
              <p:nvPr/>
            </p:nvSpPr>
            <p:spPr>
              <a:xfrm>
                <a:off x="219368" y="288546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147" name="Square"/>
              <p:cNvSpPr/>
              <p:nvPr/>
            </p:nvSpPr>
            <p:spPr>
              <a:xfrm>
                <a:off x="127269" y="417059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148" name="Square"/>
              <p:cNvSpPr/>
              <p:nvPr/>
            </p:nvSpPr>
            <p:spPr>
              <a:xfrm>
                <a:off x="127269" y="161168"/>
                <a:ext cx="76201" cy="76201"/>
              </a:xfrm>
              <a:prstGeom prst="rect">
                <a:avLst/>
              </a:prstGeom>
              <a:solidFill>
                <a:srgbClr val="407B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149" name="Square"/>
              <p:cNvSpPr/>
              <p:nvPr/>
            </p:nvSpPr>
            <p:spPr>
              <a:xfrm>
                <a:off x="219368" y="161168"/>
                <a:ext cx="76201" cy="76201"/>
              </a:xfrm>
              <a:prstGeom prst="rect">
                <a:avLst/>
              </a:prstGeom>
              <a:solidFill>
                <a:srgbClr val="407B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150" name="x"/>
              <p:cNvSpPr txBox="1"/>
              <p:nvPr/>
            </p:nvSpPr>
            <p:spPr>
              <a:xfrm>
                <a:off x="93919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1151" name="y"/>
              <p:cNvSpPr txBox="1"/>
              <p:nvPr/>
            </p:nvSpPr>
            <p:spPr>
              <a:xfrm>
                <a:off x="186018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y</a:t>
                </a:r>
              </a:p>
            </p:txBody>
          </p:sp>
          <p:sp>
            <p:nvSpPr>
              <p:cNvPr id="1152" name="Rounded Rectangle"/>
              <p:cNvSpPr/>
              <p:nvPr/>
            </p:nvSpPr>
            <p:spPr>
              <a:xfrm>
                <a:off x="20648" y="145293"/>
                <a:ext cx="310995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153" name="Rounded Rectangle"/>
              <p:cNvSpPr/>
              <p:nvPr/>
            </p:nvSpPr>
            <p:spPr>
              <a:xfrm>
                <a:off x="17450" y="273050"/>
                <a:ext cx="305339" cy="107950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154" name="Rounded Rectangle"/>
              <p:cNvSpPr/>
              <p:nvPr/>
            </p:nvSpPr>
            <p:spPr>
              <a:xfrm>
                <a:off x="17450" y="400806"/>
                <a:ext cx="305339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Regular"/>
        <a:ea typeface="Source Sans Pro Regular"/>
        <a:cs typeface="Source Sans Pro Regular"/>
      </a:majorFont>
      <a:minorFont>
        <a:latin typeface="Source Sans Pro Regular"/>
        <a:ea typeface="Source Sans Pro Regular"/>
        <a:cs typeface="Source Sans Pro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Regular"/>
        <a:ea typeface="Source Sans Pro Regular"/>
        <a:cs typeface="Source Sans Pro Regular"/>
      </a:majorFont>
      <a:minorFont>
        <a:latin typeface="Source Sans Pro Regular"/>
        <a:ea typeface="Source Sans Pro Regular"/>
        <a:cs typeface="Source Sans Pro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