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59" d="100"/>
          <a:sy n="59" d="100"/>
        </p:scale>
        <p:origin x="22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://bit.ly/ISO639-1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7" name="Group"/>
          <p:cNvGrpSpPr/>
          <p:nvPr/>
        </p:nvGrpSpPr>
        <p:grpSpPr>
          <a:xfrm>
            <a:off x="8383486" y="-1013162"/>
            <a:ext cx="6157897" cy="3566664"/>
            <a:chOff x="0" y="51032"/>
            <a:chExt cx="6157895" cy="3566662"/>
          </a:xfrm>
        </p:grpSpPr>
        <p:grpSp>
          <p:nvGrpSpPr>
            <p:cNvPr id="14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3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427556" y="204172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427556" y="2635963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427556" y="3400085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7556" y="4010597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27556" y="461670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appl&lt;e&gt;…"/>
          <p:cNvSpPr txBox="1"/>
          <p:nvPr/>
        </p:nvSpPr>
        <p:spPr>
          <a:xfrm>
            <a:off x="9567705" y="8096326"/>
            <a:ext cx="990110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sp>
        <p:nvSpPr>
          <p:cNvPr id="155" name="Join and Split"/>
          <p:cNvSpPr txBox="1"/>
          <p:nvPr/>
        </p:nvSpPr>
        <p:spPr>
          <a:xfrm>
            <a:off x="4807513" y="5270498"/>
            <a:ext cx="186340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6" name="str_c(..., sep = &quot;&quot;, collapse = NULL) Join multiple strings into a single string. str_c(letters, LETTERS)…"/>
          <p:cNvSpPr txBox="1"/>
          <p:nvPr/>
        </p:nvSpPr>
        <p:spPr>
          <a:xfrm>
            <a:off x="6045041" y="5789413"/>
            <a:ext cx="2971802" cy="46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..., sep = "", collapse = NULL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Join multiple strings into a single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str_flatten(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collapse = ""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Combines into a single string, separated by collapse.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str_flatten(fruit, ", 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str_dup(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times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Repeat strings times times. Also </a:t>
            </a:r>
            <a:r>
              <a:t>str_unique()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remove duplicates.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str_split_fixed(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Split a vector of strings into a matrix of substrings (splitting at occurrences of a pattern match). Also </a:t>
            </a:r>
            <a:r>
              <a:t>str_split()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return a list of substrings and </a:t>
            </a:r>
            <a:r>
              <a:t>str_split_n()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return the nth substring.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str_split_fixed(sentences, " ", n=3)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str_glue(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…, .sep = "", .envir = parent.frame()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str_glue_data(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.x, ..., .sep = "", .envir = parent.frame(), .na = "NA"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Use a data frame, list, or environment to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str_glue_data(mtcars, "{rownames(mtcars)} has {hp} hp")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157" name="Rectangle"/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{xx}"/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angle"/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Square"/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Rectangle"/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{yy}"/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175" name="Group"/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4" name="Table"/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80" name="Group"/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183" name="Rectangle"/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roup"/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196" name="Group"/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7" name="Line"/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5" name="Group"/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202" name="Rectangle"/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Rectangle"/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4" name="Rectangle"/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11" name="Group"/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208" name="A STRING"/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218" name="Group"/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270498"/>
            <a:ext cx="194595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2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value. Replace substrings by identifying the substrings with str_sub() and assigning into the results.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the first matched pattern in each string. Also </a:t>
            </a:r>
            <a:r>
              <a:t>str_remove()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all matched patterns in each string. Also </a:t>
            </a:r>
            <a:r>
              <a:t>str_remove_all()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str_to_lower(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lower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str_to_upper(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upper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str_to_title(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Convert strings to title case. Also </a:t>
            </a:r>
            <a:r>
              <a:t>str_to_sentence()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str_to_title(sentences)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232" name="Group"/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Line"/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244" name="Group"/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69498" y="9254411"/>
            <a:ext cx="552794" cy="271571"/>
            <a:chOff x="0" y="-114299"/>
            <a:chExt cx="552793" cy="271569"/>
          </a:xfrm>
        </p:grpSpPr>
        <p:sp>
          <p:nvSpPr>
            <p:cNvPr id="254" name="a string"/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5" name="A String"/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6" name="Line"/>
            <p:cNvSpPr/>
            <p:nvPr/>
          </p:nvSpPr>
          <p:spPr>
            <a:xfrm>
              <a:off x="276396" y="55764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str_conv(string, encoding) Override the encoding of a string. str_conv(fruit,&quot;ISO-8859-1&quot;)…"/>
          <p:cNvSpPr txBox="1"/>
          <p:nvPr/>
        </p:nvSpPr>
        <p:spPr>
          <a:xfrm>
            <a:off x="10689297" y="7640880"/>
            <a:ext cx="2971802" cy="24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str_conv(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encoding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Override the encoding of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str_conv(</a:t>
            </a:r>
            <a:r>
              <a:rPr sz="110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str_view_all(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match = NA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View HTML rendering of all regex matches. Also </a:t>
            </a:r>
            <a:r>
              <a:t>str_view()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see only the first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str_equal(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y, locale = "en", ignore_case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Determine if two strings are equivalent.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str_wrap(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 = 80, indent = 0,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exdent = 0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Wrap strings into nicely formatted paragraphs.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str_wrap(sentences, 20)</a:t>
            </a:r>
          </a:p>
        </p:txBody>
      </p:sp>
      <p:sp>
        <p:nvSpPr>
          <p:cNvPr id="259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2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9437237" y="1530349"/>
            <a:ext cx="28331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String manipulation with stringr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8358">
              <a:defRPr sz="4700">
                <a:solidFill>
                  <a:srgbClr val="42424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String manipulation with stringr : : </a:t>
            </a:r>
            <a:r>
              <a:rPr sz="32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</a:p>
        </p:txBody>
      </p:sp>
      <p:sp>
        <p:nvSpPr>
          <p:cNvPr id="263" name="Detect Matches"/>
          <p:cNvSpPr txBox="1"/>
          <p:nvPr/>
        </p:nvSpPr>
        <p:spPr>
          <a:xfrm>
            <a:off x="315766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64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5"/>
            <a:ext cx="2971802" cy="319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str_detect(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in a string. Also </a:t>
            </a:r>
            <a:r>
              <a:t>str_like()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str_starts(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at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the beginning of a string. Also </a:t>
            </a:r>
            <a:r>
              <a:t>str_ends()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str_which(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Find the indexes of strings that contain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str_locate(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Locate the positions of pattern matches in a string.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Also </a:t>
            </a:r>
            <a:r>
              <a:t>str_locate_all()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str_count(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Count the number of matches in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str_count(fruit, "a")</a:t>
            </a:r>
          </a:p>
        </p:txBody>
      </p:sp>
      <p:sp>
        <p:nvSpPr>
          <p:cNvPr id="266" name="Manage Lengths"/>
          <p:cNvSpPr txBox="1"/>
          <p:nvPr/>
        </p:nvSpPr>
        <p:spPr>
          <a:xfrm>
            <a:off x="9437237" y="14858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67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437237" y="7261262"/>
            <a:ext cx="424282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269" name="Table"/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3" name="Group"/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26960" y="3349885"/>
            <a:ext cx="605242" cy="511177"/>
            <a:chOff x="-1" y="0"/>
            <a:chExt cx="605241" cy="511176"/>
          </a:xfrm>
        </p:grpSpPr>
        <p:grpSp>
          <p:nvGrpSpPr>
            <p:cNvPr id="279" name="Group"/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0" name="Table"/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1" name="Line"/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433310" y="4578727"/>
            <a:ext cx="600075" cy="511177"/>
            <a:chOff x="0" y="0"/>
            <a:chExt cx="600073" cy="511176"/>
          </a:xfrm>
        </p:grpSpPr>
        <p:graphicFrame>
          <p:nvGraphicFramePr>
            <p:cNvPr id="283" name="Table"/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9" name="Group"/>
          <p:cNvGrpSpPr/>
          <p:nvPr/>
        </p:nvGrpSpPr>
        <p:grpSpPr>
          <a:xfrm>
            <a:off x="426960" y="3889869"/>
            <a:ext cx="646894" cy="587377"/>
            <a:chOff x="-1" y="0"/>
            <a:chExt cx="646893" cy="587376"/>
          </a:xfrm>
        </p:grpSpPr>
        <p:grpSp>
          <p:nvGrpSpPr>
            <p:cNvPr id="296" name="Group"/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97" name="Table"/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98" name="Line"/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0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7" y="1998116"/>
            <a:ext cx="2971802" cy="319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str_length(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The width of strings (i.e. number of code points, which generally equals the number of characters).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str_pad(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c("left", "right", "both"), pad = " 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Pad strings to constant width.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str_trunc(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c("right", "left", "center"), ellipsis = "..."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Truncate the width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of strings, replacing content with ellipsis.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str_trim(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side = c("both", "left", "right")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Trim whitespace from the start and/or end of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str_trim(str_pad(fruit,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str_squish(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Trim whitespace from each end and collapse multiple spaces into single spaces.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str_squish(str_pad(fruit, 17, "both"))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301" name="Rectangle"/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306" name="Rectangle"/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0" name="Line"/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Group"/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312" name="Rectangle"/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Rectangle"/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316" name="Rectangle"/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322" name="Rectangle"/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4" name="Rectangle"/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ectangle"/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4807513" y="532130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0" name="Helpers"/>
          <p:cNvSpPr txBox="1"/>
          <p:nvPr/>
        </p:nvSpPr>
        <p:spPr>
          <a:xfrm>
            <a:off x="9437237" y="72229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31" name="Line"/>
          <p:cNvSpPr/>
          <p:nvPr/>
        </p:nvSpPr>
        <p:spPr>
          <a:xfrm>
            <a:off x="4807513" y="153035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7" y="5789414"/>
            <a:ext cx="2971802" cy="14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str_order(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Return the vector of indexes that sorts a character vector.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str_sort(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Sort a character vector.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str_sort(fruit)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333" name="Table"/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6" name="Group"/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9437237" y="5321298"/>
            <a:ext cx="42428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Order Strings"/>
          <p:cNvSpPr txBox="1"/>
          <p:nvPr/>
        </p:nvSpPr>
        <p:spPr>
          <a:xfrm>
            <a:off x="9437237" y="5270498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39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0"/>
            <a:ext cx="11934653" cy="21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40" name="Subset Strings"/>
          <p:cNvSpPr txBox="1"/>
          <p:nvPr/>
        </p:nvSpPr>
        <p:spPr>
          <a:xfrm>
            <a:off x="4807513" y="1485899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341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2" cy="308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start = 1L, end = -1L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Extract substrings from a character vector.</a:t>
            </a:r>
            <a:r>
              <a:rPr i="1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str_subset(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only the strings that contain 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str_extract(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the first pattern match found in each string, as a vector. Also </a:t>
            </a:r>
            <a:r>
              <a:t>str_extract_all()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to return every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str_match(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Return the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first pattern match found in each string, as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matrix with a column for each ( ) group in pattern. Also </a:t>
            </a:r>
            <a:r>
              <a:t>str_match_all()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str_match(sentences, "(a|the) ([^ +])")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93416" y="2033286"/>
            <a:ext cx="515104" cy="473728"/>
            <a:chOff x="0" y="0"/>
            <a:chExt cx="515102" cy="473726"/>
          </a:xfrm>
        </p:grpSpPr>
        <p:sp>
          <p:nvSpPr>
            <p:cNvPr id="342" name="Group"/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46" name="Line"/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4899766" y="2641396"/>
            <a:ext cx="624161" cy="461153"/>
            <a:chOff x="0" y="0"/>
            <a:chExt cx="624160" cy="461152"/>
          </a:xfrm>
        </p:grpSpPr>
        <p:grpSp>
          <p:nvGrpSpPr>
            <p:cNvPr id="352" name="Group"/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" name="Group"/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57" name="Line"/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893416" y="4018500"/>
            <a:ext cx="608575" cy="476131"/>
            <a:chOff x="0" y="0"/>
            <a:chExt cx="608573" cy="476130"/>
          </a:xfrm>
        </p:grpSpPr>
        <p:grpSp>
          <p:nvGrpSpPr>
            <p:cNvPr id="366" name="Group"/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oup"/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4893416" y="3245661"/>
            <a:ext cx="594040" cy="476481"/>
            <a:chOff x="0" y="0"/>
            <a:chExt cx="594038" cy="476480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1" name="Line"/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0" name="Group"/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Square"/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2" name="1 See bit.ly/ISO639-1 for a complete list of locales."/>
          <p:cNvSpPr txBox="1"/>
          <p:nvPr/>
        </p:nvSpPr>
        <p:spPr>
          <a:xfrm>
            <a:off x="9684102" y="10127868"/>
            <a:ext cx="39892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See </a:t>
            </a:r>
            <a:r>
              <a:rPr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bit.ly/ISO639-1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baseline="0"/>
              <a:t>for a complete list of locales.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403" name="Line"/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5" name="Group"/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410" name="Rectangle"/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"/>
          <p:cNvGrpSpPr/>
          <p:nvPr/>
        </p:nvGrpSpPr>
        <p:grpSpPr>
          <a:xfrm>
            <a:off x="426960" y="2616342"/>
            <a:ext cx="752460" cy="486134"/>
            <a:chOff x="0" y="0"/>
            <a:chExt cx="752458" cy="486133"/>
          </a:xfrm>
        </p:grpSpPr>
        <p:graphicFrame>
          <p:nvGraphicFramePr>
            <p:cNvPr id="417" name="Table"/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18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22" name="Group"/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419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424" name="a string"/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5" name="A STRING"/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6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429" name="Rectangle"/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35" name="Table"/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9468515" y="9433953"/>
            <a:ext cx="1088434" cy="603029"/>
            <a:chOff x="0" y="0"/>
            <a:chExt cx="1088432" cy="603027"/>
          </a:xfrm>
        </p:grpSpPr>
        <p:sp>
          <p:nvSpPr>
            <p:cNvPr id="440" name="This is a long sentence."/>
            <p:cNvSpPr txBox="1"/>
            <p:nvPr/>
          </p:nvSpPr>
          <p:spPr>
            <a:xfrm>
              <a:off x="0" y="-1"/>
              <a:ext cx="108843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1" name="This is a long sentence."/>
            <p:cNvSpPr txBox="1"/>
            <p:nvPr/>
          </p:nvSpPr>
          <p:spPr>
            <a:xfrm>
              <a:off x="217051" y="239887"/>
              <a:ext cx="654331" cy="36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544215" y="211932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Rectangle"/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46" name="Table"/>
          <p:cNvGraphicFramePr/>
          <p:nvPr/>
        </p:nvGraphicFramePr>
        <p:xfrm>
          <a:off x="5245741" y="42549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5220341" y="33543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373940" y="204789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73940" y="2623116"/>
          <a:ext cx="297732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3940" y="340201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73940" y="401626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Table"/>
          <p:cNvGraphicFramePr/>
          <p:nvPr/>
        </p:nvGraphicFramePr>
        <p:xfrm>
          <a:off x="421270" y="4636400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" name="Table"/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" name="Table"/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5" name="Table"/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6" name="Table"/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Table"/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9" name="Table"/>
          <p:cNvGraphicFramePr/>
          <p:nvPr/>
        </p:nvGraphicFramePr>
        <p:xfrm>
          <a:off x="4811799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" name="Table"/>
          <p:cNvGraphicFramePr/>
          <p:nvPr/>
        </p:nvGraphicFramePr>
        <p:xfrm>
          <a:off x="5319798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" name="Table"/>
          <p:cNvGraphicFramePr/>
          <p:nvPr/>
        </p:nvGraphicFramePr>
        <p:xfrm>
          <a:off x="4766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2" name="Table"/>
          <p:cNvGraphicFramePr/>
          <p:nvPr/>
        </p:nvGraphicFramePr>
        <p:xfrm>
          <a:off x="5274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3" name="Table"/>
          <p:cNvGraphicFramePr/>
          <p:nvPr/>
        </p:nvGraphicFramePr>
        <p:xfrm>
          <a:off x="4856856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4808980" y="40298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5291580" y="40171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" name="Table"/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0" name="Table"/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1" name="Table"/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3" name="Table"/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4" name="Table"/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7" name="Group"/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481" name="Table"/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82" name="Line"/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483" name="Rectangle"/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quare"/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88" name="Line"/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9" name="Line"/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0" name="Table"/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Line"/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3" name="Table"/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8371481" y="255313"/>
            <a:ext cx="6157897" cy="3566664"/>
            <a:chOff x="0" y="51032"/>
            <a:chExt cx="6157895" cy="3566662"/>
          </a:xfrm>
        </p:grpSpPr>
        <p:grpSp>
          <p:nvGrpSpPr>
            <p:cNvPr id="511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96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4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5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6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7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9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0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2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3" name="Rectangle"/>
          <p:cNvSpPr/>
          <p:nvPr/>
        </p:nvSpPr>
        <p:spPr>
          <a:xfrm>
            <a:off x="9079847" y="1842584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4335819" y="6148733"/>
            <a:ext cx="1397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4335819" y="5427118"/>
            <a:ext cx="5912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4335819" y="5611461"/>
            <a:ext cx="5912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335819" y="5802783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4335819" y="5979235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4335819" y="4713925"/>
            <a:ext cx="5842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4335819" y="4888764"/>
            <a:ext cx="5842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4335819" y="5067300"/>
            <a:ext cx="596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4335819" y="5252568"/>
            <a:ext cx="6166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4335819" y="1842584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4335819" y="202613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4335819" y="2207983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4335819" y="238414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4335819" y="2556960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4335819" y="273285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335819" y="291759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4335819" y="310057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4335819" y="3280909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4335819" y="346185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335819" y="3640749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4335819" y="3822608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4335819" y="400120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4335819" y="4181414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335819" y="4353520"/>
            <a:ext cx="183854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4335819" y="4530807"/>
            <a:ext cx="5080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310590" y="6044801"/>
            <a:ext cx="3094484" cy="3860027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310590" y="616563"/>
            <a:ext cx="3094484" cy="533967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10054920" y="699861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054920" y="7179763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0054920" y="7362482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0054920" y="7543633"/>
            <a:ext cx="2806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054920" y="7724784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054920" y="7902932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35470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347720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13408004" y="7912679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3408004" y="7728098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3408004" y="7546520"/>
            <a:ext cx="1282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13408004" y="7364941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3407359" y="7178660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134073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13230204" y="7912679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3230204" y="7728098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3230204" y="754652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13230204" y="7364941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13229559" y="717866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132295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133057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13115904" y="7364941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13115259" y="7178660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3115259" y="6997082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0" name="Table"/>
          <p:cNvGraphicFramePr/>
          <p:nvPr/>
        </p:nvGraphicFramePr>
        <p:xfrm>
          <a:off x="10070811" y="6826346"/>
          <a:ext cx="3645123" cy="128269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one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+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exactly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n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between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and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  <a:r>
                        <a:rPr sz="1100" dirty="0" err="1">
                          <a:sym typeface="Source Sans Pro Regular"/>
                        </a:rPr>
                        <a:t>a.aa.aaa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5" name="Rectangle"/>
          <p:cNvSpPr/>
          <p:nvPr/>
        </p:nvSpPr>
        <p:spPr>
          <a:xfrm>
            <a:off x="5186755" y="8549646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5186755" y="8365214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8481602" y="8557266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8346762" y="8372834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9" name="Table"/>
          <p:cNvGraphicFramePr/>
          <p:nvPr/>
        </p:nvGraphicFramePr>
        <p:xfrm>
          <a:off x="5199645" y="8203251"/>
          <a:ext cx="3350940" cy="546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start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end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Rectangle"/>
          <p:cNvSpPr/>
          <p:nvPr/>
        </p:nvSpPr>
        <p:spPr>
          <a:xfrm>
            <a:off x="5179135" y="7542618"/>
            <a:ext cx="318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179135" y="7360316"/>
            <a:ext cx="433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179135" y="7175870"/>
            <a:ext cx="3568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179135" y="6995709"/>
            <a:ext cx="306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8201108" y="7550238"/>
            <a:ext cx="215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8353332" y="7367936"/>
            <a:ext cx="1270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496031" y="7183490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8419831" y="7003329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quare"/>
          <p:cNvSpPr/>
          <p:nvPr/>
        </p:nvSpPr>
        <p:spPr>
          <a:xfrm>
            <a:off x="8200463" y="7003329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quare"/>
          <p:cNvSpPr/>
          <p:nvPr/>
        </p:nvSpPr>
        <p:spPr>
          <a:xfrm>
            <a:off x="8200463" y="7187775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60" name="Table"/>
          <p:cNvGraphicFramePr/>
          <p:nvPr/>
        </p:nvGraphicFramePr>
        <p:xfrm>
          <a:off x="5199645" y="6826346"/>
          <a:ext cx="3360715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ab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or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of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anything but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89"/>
            <a:ext cx="2933702" cy="328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regex(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pattern, ignore_case = FALSE, multiline = FALSE, comments = FALSE, dotall = FALSE, ...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str_detect("I", regex("i", TRUE)) </a:t>
            </a: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fixed()</a:t>
            </a:r>
            <a:r>
              <a:rPr i="1"/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Matches raw bytes but will miss some characters that can be represented in multiple ways (fast).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raw bytes and will use locale specific collation rules to recognize characters that can be represented in multiple ways (slow).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boundary()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boundaries between characters, line_breaks, sentences, or words.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str_split(sentences, boundary("word"))</a:t>
            </a:r>
          </a:p>
        </p:txBody>
      </p:sp>
      <p:graphicFrame>
        <p:nvGraphicFramePr>
          <p:cNvPr id="562" name="Table"/>
          <p:cNvGraphicFramePr/>
          <p:nvPr/>
        </p:nvGraphicFramePr>
        <p:xfrm>
          <a:off x="1008308" y="2925772"/>
          <a:ext cx="1790320" cy="71456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" name="Need to Know"/>
          <p:cNvSpPr txBox="1"/>
          <p:nvPr/>
        </p:nvSpPr>
        <p:spPr>
          <a:xfrm>
            <a:off x="348728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64" name="Line"/>
          <p:cNvSpPr/>
          <p:nvPr/>
        </p:nvSpPr>
        <p:spPr>
          <a:xfrm>
            <a:off x="310589" y="619739"/>
            <a:ext cx="30862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5" name="Regular Expressions -"/>
          <p:cNvSpPr txBox="1"/>
          <p:nvPr/>
        </p:nvSpPr>
        <p:spPr>
          <a:xfrm>
            <a:off x="3722422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66" name="Line"/>
          <p:cNvSpPr/>
          <p:nvPr/>
        </p:nvSpPr>
        <p:spPr>
          <a:xfrm>
            <a:off x="3722422" y="621838"/>
            <a:ext cx="8495350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ttern arguments in stringr are interpreted as regular expressions after any special characters have been parsed.…"/>
          <p:cNvSpPr txBox="1"/>
          <p:nvPr/>
        </p:nvSpPr>
        <p:spPr>
          <a:xfrm>
            <a:off x="429772" y="1077357"/>
            <a:ext cx="2911503" cy="19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""</a:t>
            </a:r>
            <a:r>
              <a:t>) or single quotes(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8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56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Run ?&quot;'&quot; to see a complete list"/>
          <p:cNvSpPr txBox="1"/>
          <p:nvPr/>
        </p:nvSpPr>
        <p:spPr>
          <a:xfrm>
            <a:off x="852659" y="3667287"/>
            <a:ext cx="20276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t> to see a complete list</a:t>
            </a:r>
          </a:p>
        </p:txBody>
      </p:sp>
      <p:sp>
        <p:nvSpPr>
          <p:cNvPr id="57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72" name="Line"/>
          <p:cNvSpPr/>
          <p:nvPr/>
        </p:nvSpPr>
        <p:spPr>
          <a:xfrm>
            <a:off x="3731402" y="1095845"/>
            <a:ext cx="652059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MATCH CHARACTERS"/>
          <p:cNvSpPr txBox="1"/>
          <p:nvPr/>
        </p:nvSpPr>
        <p:spPr>
          <a:xfrm>
            <a:off x="3722422" y="1096750"/>
            <a:ext cx="14206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MATCH CHARACTERS</a:t>
            </a:r>
          </a:p>
        </p:txBody>
      </p:sp>
      <p:sp>
        <p:nvSpPr>
          <p:cNvPr id="574" name="quant &lt;- function(rx) str_view_all(&quot;.a.aa.aaa&quot;, rx)"/>
          <p:cNvSpPr txBox="1"/>
          <p:nvPr/>
        </p:nvSpPr>
        <p:spPr>
          <a:xfrm>
            <a:off x="10579844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quant &lt;- function(rx) str_view_all(".a.aa.aaa", rx)</a:t>
            </a:r>
          </a:p>
        </p:txBody>
      </p:sp>
      <p:sp>
        <p:nvSpPr>
          <p:cNvPr id="575" name="Line"/>
          <p:cNvSpPr/>
          <p:nvPr/>
        </p:nvSpPr>
        <p:spPr>
          <a:xfrm>
            <a:off x="8869143" y="6599146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QUANTIFIERS"/>
          <p:cNvSpPr txBox="1"/>
          <p:nvPr/>
        </p:nvSpPr>
        <p:spPr>
          <a:xfrm>
            <a:off x="8872863" y="6602152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QUANTIFIERS</a:t>
            </a:r>
          </a:p>
        </p:txBody>
      </p:sp>
      <p:sp>
        <p:nvSpPr>
          <p:cNvPr id="577" name="anchor &lt;- function(rx) str_view_all(&quot;aaa&quot;, rx)"/>
          <p:cNvSpPr txBox="1"/>
          <p:nvPr/>
        </p:nvSpPr>
        <p:spPr>
          <a:xfrm>
            <a:off x="5467501" y="802563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anchor &lt;- function(rx) str_view_all("aaa",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18702" y="7981811"/>
            <a:ext cx="486904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ANCHORS"/>
          <p:cNvSpPr txBox="1"/>
          <p:nvPr/>
        </p:nvSpPr>
        <p:spPr>
          <a:xfrm>
            <a:off x="3709722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ANCHORS</a:t>
            </a:r>
          </a:p>
        </p:txBody>
      </p:sp>
      <p:sp>
        <p:nvSpPr>
          <p:cNvPr id="580" name="Line"/>
          <p:cNvSpPr/>
          <p:nvPr/>
        </p:nvSpPr>
        <p:spPr>
          <a:xfrm>
            <a:off x="8869143" y="8386127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GROUPS"/>
          <p:cNvSpPr txBox="1"/>
          <p:nvPr/>
        </p:nvSpPr>
        <p:spPr>
          <a:xfrm>
            <a:off x="8872863" y="8389133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GROUPS</a:t>
            </a:r>
          </a:p>
        </p:txBody>
      </p:sp>
      <p:sp>
        <p:nvSpPr>
          <p:cNvPr id="582" name="Use parentheses to set precedent (order of evaluation) and create groups"/>
          <p:cNvSpPr txBox="1"/>
          <p:nvPr/>
        </p:nvSpPr>
        <p:spPr>
          <a:xfrm>
            <a:off x="8882581" y="8614529"/>
            <a:ext cx="47783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8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0" y="9261806"/>
            <a:ext cx="4788813" cy="52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84" name="ref &lt;- function(rx) str_view_all(&quot;abbaab&quot;, rx)"/>
          <p:cNvSpPr txBox="1"/>
          <p:nvPr/>
        </p:nvSpPr>
        <p:spPr>
          <a:xfrm>
            <a:off x="10579844" y="8422062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5" name="alt &lt;- function(rx) str_view_all(&quot;abcde&quot;, rx)"/>
          <p:cNvSpPr txBox="1"/>
          <p:nvPr/>
        </p:nvSpPr>
        <p:spPr>
          <a:xfrm>
            <a:off x="5467501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6" name="Line"/>
          <p:cNvSpPr/>
          <p:nvPr/>
        </p:nvSpPr>
        <p:spPr>
          <a:xfrm>
            <a:off x="3718702" y="6601246"/>
            <a:ext cx="48672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7" name="ALTERNATES"/>
          <p:cNvSpPr txBox="1"/>
          <p:nvPr/>
        </p:nvSpPr>
        <p:spPr>
          <a:xfrm>
            <a:off x="3709722" y="660215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ALTERNATES</a:t>
            </a:r>
          </a:p>
        </p:txBody>
      </p:sp>
      <p:sp>
        <p:nvSpPr>
          <p:cNvPr id="588" name="look &lt;- function(rx) str_view_all(&quot;bacad&quot;, rx)"/>
          <p:cNvSpPr txBox="1"/>
          <p:nvPr/>
        </p:nvSpPr>
        <p:spPr>
          <a:xfrm>
            <a:off x="5467501" y="910141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589" name="Line"/>
          <p:cNvSpPr/>
          <p:nvPr/>
        </p:nvSpPr>
        <p:spPr>
          <a:xfrm>
            <a:off x="3718702" y="9057591"/>
            <a:ext cx="4865975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0" name="LOOK AROUNDS"/>
          <p:cNvSpPr txBox="1"/>
          <p:nvPr/>
        </p:nvSpPr>
        <p:spPr>
          <a:xfrm>
            <a:off x="3709722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LOOK AROUNDS</a:t>
            </a:r>
          </a:p>
        </p:txBody>
      </p:sp>
      <p:sp>
        <p:nvSpPr>
          <p:cNvPr id="591" name="Line"/>
          <p:cNvSpPr/>
          <p:nvPr/>
        </p:nvSpPr>
        <p:spPr>
          <a:xfrm>
            <a:off x="319569" y="6046744"/>
            <a:ext cx="3078901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2" name="INTERPRETATION"/>
          <p:cNvSpPr txBox="1"/>
          <p:nvPr/>
        </p:nvSpPr>
        <p:spPr>
          <a:xfrm>
            <a:off x="348727" y="6049750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INTERPRETATION</a:t>
            </a:r>
          </a:p>
        </p:txBody>
      </p:sp>
      <p:sp>
        <p:nvSpPr>
          <p:cNvPr id="593" name="Patterns in stringr are interpreted as regexs. To change this default, wrap the pattern in one of:"/>
          <p:cNvSpPr txBox="1"/>
          <p:nvPr/>
        </p:nvSpPr>
        <p:spPr>
          <a:xfrm>
            <a:off x="429772" y="6324201"/>
            <a:ext cx="2997202" cy="40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94" name="Rectangle"/>
          <p:cNvSpPr/>
          <p:nvPr/>
        </p:nvSpPr>
        <p:spPr>
          <a:xfrm>
            <a:off x="13065104" y="7184932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3065104" y="7003353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98" name="Table"/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9" name="see &lt;- function(rx) str_view_all(&quot;abc ABC 123\t.!?\\(){}\n&quot;, rx)"/>
          <p:cNvSpPr txBox="1"/>
          <p:nvPr/>
        </p:nvSpPr>
        <p:spPr>
          <a:xfrm>
            <a:off x="6313327" y="957698"/>
            <a:ext cx="3934953" cy="17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see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600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3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7" name="Group"/>
          <p:cNvGrpSpPr/>
          <p:nvPr/>
        </p:nvGrpSpPr>
        <p:grpSpPr>
          <a:xfrm>
            <a:off x="3770519" y="8393751"/>
            <a:ext cx="1001369" cy="152403"/>
            <a:chOff x="0" y="0"/>
            <a:chExt cx="1001368" cy="152401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70519" y="8600100"/>
            <a:ext cx="1001369" cy="152403"/>
            <a:chOff x="0" y="0"/>
            <a:chExt cx="1001368" cy="152401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3757819" y="9468360"/>
            <a:ext cx="790474" cy="715471"/>
            <a:chOff x="0" y="0"/>
            <a:chExt cx="790473" cy="715470"/>
          </a:xfrm>
        </p:grpSpPr>
        <p:grpSp>
          <p:nvGrpSpPr>
            <p:cNvPr id="621" name="Group"/>
            <p:cNvGrpSpPr/>
            <p:nvPr/>
          </p:nvGrpSpPr>
          <p:grpSpPr>
            <a:xfrm>
              <a:off x="25400" y="-1"/>
              <a:ext cx="759475" cy="143701"/>
              <a:chOff x="0" y="0"/>
              <a:chExt cx="759474" cy="143699"/>
            </a:xfrm>
          </p:grpSpPr>
          <p:sp>
            <p:nvSpPr>
              <p:cNvPr id="615" name="Line"/>
              <p:cNvSpPr/>
              <p:nvPr/>
            </p:nvSpPr>
            <p:spPr>
              <a:xfrm>
                <a:off x="15267" y="86460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quare"/>
              <p:cNvSpPr/>
              <p:nvPr/>
            </p:nvSpPr>
            <p:spPr>
              <a:xfrm>
                <a:off x="0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99541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399084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598626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Line"/>
              <p:cNvSpPr/>
              <p:nvPr/>
            </p:nvSpPr>
            <p:spPr>
              <a:xfrm>
                <a:off x="378472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9" name="Group"/>
            <p:cNvGrpSpPr/>
            <p:nvPr/>
          </p:nvGrpSpPr>
          <p:grpSpPr>
            <a:xfrm>
              <a:off x="25400" y="193254"/>
              <a:ext cx="765073" cy="152017"/>
              <a:chOff x="0" y="0"/>
              <a:chExt cx="765072" cy="152016"/>
            </a:xfrm>
          </p:grpSpPr>
          <p:sp>
            <p:nvSpPr>
              <p:cNvPr id="622" name="Line"/>
              <p:cNvSpPr/>
              <p:nvPr/>
            </p:nvSpPr>
            <p:spPr>
              <a:xfrm>
                <a:off x="15267" y="86461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Square"/>
              <p:cNvSpPr/>
              <p:nvPr/>
            </p:nvSpPr>
            <p:spPr>
              <a:xfrm>
                <a:off x="0" y="0"/>
                <a:ext cx="139701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Square"/>
              <p:cNvSpPr/>
              <p:nvPr/>
            </p:nvSpPr>
            <p:spPr>
              <a:xfrm>
                <a:off x="199541" y="0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Square"/>
              <p:cNvSpPr/>
              <p:nvPr/>
            </p:nvSpPr>
            <p:spPr>
              <a:xfrm>
                <a:off x="399084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Square"/>
              <p:cNvSpPr/>
              <p:nvPr/>
            </p:nvSpPr>
            <p:spPr>
              <a:xfrm>
                <a:off x="598626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391172" y="11238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391172" y="5730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7" name="Group"/>
            <p:cNvGrpSpPr/>
            <p:nvPr/>
          </p:nvGrpSpPr>
          <p:grpSpPr>
            <a:xfrm>
              <a:off x="1182" y="563453"/>
              <a:ext cx="765074" cy="152018"/>
              <a:chOff x="0" y="0"/>
              <a:chExt cx="765073" cy="152016"/>
            </a:xfrm>
          </p:grpSpPr>
          <p:sp>
            <p:nvSpPr>
              <p:cNvPr id="630" name="Line"/>
              <p:cNvSpPr/>
              <p:nvPr/>
            </p:nvSpPr>
            <p:spPr>
              <a:xfrm flipH="1" flipV="1">
                <a:off x="54696" y="65553"/>
                <a:ext cx="695111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quare"/>
              <p:cNvSpPr/>
              <p:nvPr/>
            </p:nvSpPr>
            <p:spPr>
              <a:xfrm rot="10800000">
                <a:off x="625372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Square"/>
              <p:cNvSpPr/>
              <p:nvPr/>
            </p:nvSpPr>
            <p:spPr>
              <a:xfrm rot="10800000">
                <a:off x="425830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Square"/>
              <p:cNvSpPr/>
              <p:nvPr/>
            </p:nvSpPr>
            <p:spPr>
              <a:xfrm rot="10800000">
                <a:off x="226287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Square"/>
              <p:cNvSpPr/>
              <p:nvPr/>
            </p:nvSpPr>
            <p:spPr>
              <a:xfrm rot="10800000">
                <a:off x="26745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H="1" flipV="1">
                <a:off x="0" y="0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0" y="5508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4" name="Group"/>
            <p:cNvGrpSpPr/>
            <p:nvPr/>
          </p:nvGrpSpPr>
          <p:grpSpPr>
            <a:xfrm>
              <a:off x="-1" y="382515"/>
              <a:ext cx="766257" cy="143701"/>
              <a:chOff x="0" y="0"/>
              <a:chExt cx="766255" cy="143700"/>
            </a:xfrm>
          </p:grpSpPr>
          <p:sp>
            <p:nvSpPr>
              <p:cNvPr id="638" name="Line"/>
              <p:cNvSpPr/>
              <p:nvPr/>
            </p:nvSpPr>
            <p:spPr>
              <a:xfrm flipH="1" flipV="1">
                <a:off x="55880" y="53239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Square"/>
              <p:cNvSpPr/>
              <p:nvPr/>
            </p:nvSpPr>
            <p:spPr>
              <a:xfrm rot="10800000">
                <a:off x="626554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0" name="Square"/>
              <p:cNvSpPr/>
              <p:nvPr/>
            </p:nvSpPr>
            <p:spPr>
              <a:xfrm rot="10800000">
                <a:off x="427013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Square"/>
              <p:cNvSpPr/>
              <p:nvPr/>
            </p:nvSpPr>
            <p:spPr>
              <a:xfrm rot="10800000">
                <a:off x="227470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Square"/>
              <p:cNvSpPr/>
              <p:nvPr/>
            </p:nvSpPr>
            <p:spPr>
              <a:xfrm rot="10800000">
                <a:off x="27928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0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6" name="Rectangle"/>
          <p:cNvSpPr/>
          <p:nvPr/>
        </p:nvSpPr>
        <p:spPr>
          <a:xfrm>
            <a:off x="10686650" y="1174656"/>
            <a:ext cx="2734741" cy="5170689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[:lower:]"/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52" name="Rectangle"/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3" name="Table"/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4" name="[:upper:]"/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655" name="[:alpha:]"/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656" name="Rectangle"/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[:digit:]"/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658" name="[:alnum:]"/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659" name="Rectangle"/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[:punct:]"/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661" name="[:graph:]"/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[:graph:]</a:t>
            </a:r>
          </a:p>
        </p:txBody>
      </p:sp>
      <p:sp>
        <p:nvSpPr>
          <p:cNvPr id="662" name="Rectangle"/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[:blank:]"/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665" name="[:space:]"/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666" name="Rectangle"/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space"/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669" name="tab"/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sp>
        <p:nvSpPr>
          <p:cNvPr id="671" name="Rectangle"/>
          <p:cNvSpPr/>
          <p:nvPr/>
        </p:nvSpPr>
        <p:spPr>
          <a:xfrm>
            <a:off x="9786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957981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95448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9278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3035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9078176" y="6156755"/>
            <a:ext cx="1144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9868751" y="5459203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9868751" y="5643545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9584505" y="5268610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584505" y="4538827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595689" y="415735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595689" y="3981996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9592526" y="5643545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9311455" y="5268610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9311455" y="5091363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9311455" y="4729967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9317414" y="4157351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9319476" y="5643545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9070155" y="5268610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9070155" y="4912827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9070155" y="4729967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070889" y="4157351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9078176" y="5643545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9546014" y="3821507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9543314" y="580278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543314" y="598725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9285664" y="3821507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9287726" y="5802782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9287726" y="5987255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9784139" y="3821507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9784139" y="364730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9781439" y="580278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9781439" y="5987255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0188289" y="328709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0147147" y="31063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0107789" y="29362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0060364" y="2746329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10012539" y="2564841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1 Many base R functions require classes to be wrapped in a second set of [ ], e.g.  [[:digit:]]"/>
          <p:cNvSpPr txBox="1"/>
          <p:nvPr/>
        </p:nvSpPr>
        <p:spPr>
          <a:xfrm>
            <a:off x="4665828" y="6434626"/>
            <a:ext cx="549124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0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Many base R functions require classes to be wrapped in a second set of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[ ]</a:t>
            </a:r>
            <a:r>
              <a:rPr baseline="0"/>
              <a:t>, e.g.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[[:digit:]]</a:t>
            </a:r>
          </a:p>
        </p:txBody>
      </p:sp>
      <p:sp>
        <p:nvSpPr>
          <p:cNvPr id="710" name="Rectangle"/>
          <p:cNvSpPr/>
          <p:nvPr/>
        </p:nvSpPr>
        <p:spPr>
          <a:xfrm>
            <a:off x="9940839" y="2386435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9916164" y="2212336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9871847" y="203122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906546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10234989" y="3821507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10229764" y="3457954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10232288" y="5802782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3" name="1"/>
          <p:cNvSpPr txBox="1"/>
          <p:nvPr/>
        </p:nvSpPr>
        <p:spPr>
          <a:xfrm>
            <a:off x="4808647" y="4245003"/>
            <a:ext cx="1472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ct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</a:p>
        </p:txBody>
      </p:sp>
      <p:sp>
        <p:nvSpPr>
          <p:cNvPr id="744" name="1"/>
          <p:cNvSpPr txBox="1"/>
          <p:nvPr/>
        </p:nvSpPr>
        <p:spPr>
          <a:xfrm>
            <a:off x="4897547" y="4424736"/>
            <a:ext cx="12873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5" name="1"/>
          <p:cNvSpPr txBox="1"/>
          <p:nvPr/>
        </p:nvSpPr>
        <p:spPr>
          <a:xfrm>
            <a:off x="4897547" y="4604468"/>
            <a:ext cx="12338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6" name="1"/>
          <p:cNvSpPr txBox="1"/>
          <p:nvPr/>
        </p:nvSpPr>
        <p:spPr>
          <a:xfrm>
            <a:off x="4903490" y="4784201"/>
            <a:ext cx="12262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7" name="1"/>
          <p:cNvSpPr txBox="1"/>
          <p:nvPr/>
        </p:nvSpPr>
        <p:spPr>
          <a:xfrm>
            <a:off x="4926296" y="4963934"/>
            <a:ext cx="12015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8" name="1"/>
          <p:cNvSpPr txBox="1"/>
          <p:nvPr/>
        </p:nvSpPr>
        <p:spPr>
          <a:xfrm>
            <a:off x="4903490" y="5143666"/>
            <a:ext cx="12838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9" name="1"/>
          <p:cNvSpPr txBox="1"/>
          <p:nvPr/>
        </p:nvSpPr>
        <p:spPr>
          <a:xfrm>
            <a:off x="4903490" y="5323399"/>
            <a:ext cx="12184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0" name="1"/>
          <p:cNvSpPr txBox="1"/>
          <p:nvPr/>
        </p:nvSpPr>
        <p:spPr>
          <a:xfrm>
            <a:off x="4890790" y="5503132"/>
            <a:ext cx="120543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1" name="1"/>
          <p:cNvSpPr txBox="1"/>
          <p:nvPr/>
        </p:nvSpPr>
        <p:spPr>
          <a:xfrm>
            <a:off x="4890790" y="5682864"/>
            <a:ext cx="11623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8814533" y="6991515"/>
            <a:ext cx="1084927" cy="1248764"/>
            <a:chOff x="0" y="0"/>
            <a:chExt cx="1084926" cy="1248763"/>
          </a:xfrm>
        </p:grpSpPr>
        <p:grpSp>
          <p:nvGrpSpPr>
            <p:cNvPr id="758" name="Group"/>
            <p:cNvGrpSpPr/>
            <p:nvPr/>
          </p:nvGrpSpPr>
          <p:grpSpPr>
            <a:xfrm>
              <a:off x="62117" y="192390"/>
              <a:ext cx="1001369" cy="152403"/>
              <a:chOff x="0" y="0"/>
              <a:chExt cx="1001368" cy="152401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"/>
            <p:cNvGrpSpPr/>
            <p:nvPr/>
          </p:nvGrpSpPr>
          <p:grpSpPr>
            <a:xfrm>
              <a:off x="62117" y="384781"/>
              <a:ext cx="1001369" cy="152403"/>
              <a:chOff x="0" y="0"/>
              <a:chExt cx="1001368" cy="152401"/>
            </a:xfrm>
          </p:grpSpPr>
          <p:sp>
            <p:nvSpPr>
              <p:cNvPr id="759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66" name="Rectangle"/>
            <p:cNvSpPr/>
            <p:nvPr/>
          </p:nvSpPr>
          <p:spPr>
            <a:xfrm>
              <a:off x="477857" y="157632"/>
              <a:ext cx="607070" cy="452042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55305" y="691423"/>
              <a:ext cx="1016311" cy="293975"/>
              <a:chOff x="0" y="-1"/>
              <a:chExt cx="1016310" cy="293974"/>
            </a:xfrm>
          </p:grpSpPr>
          <p:grpSp>
            <p:nvGrpSpPr>
              <p:cNvPr id="773" name="Group"/>
              <p:cNvGrpSpPr/>
              <p:nvPr/>
            </p:nvGrpSpPr>
            <p:grpSpPr>
              <a:xfrm>
                <a:off x="14940" y="78139"/>
                <a:ext cx="1001371" cy="152403"/>
                <a:chOff x="0" y="0"/>
                <a:chExt cx="1001370" cy="152401"/>
              </a:xfrm>
            </p:grpSpPr>
            <p:sp>
              <p:nvSpPr>
                <p:cNvPr id="767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8" name="Square"/>
                <p:cNvSpPr/>
                <p:nvPr/>
              </p:nvSpPr>
              <p:spPr>
                <a:xfrm>
                  <a:off x="-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9" name="Square"/>
                <p:cNvSpPr/>
                <p:nvPr/>
              </p:nvSpPr>
              <p:spPr>
                <a:xfrm>
                  <a:off x="21224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0" name="Square"/>
                <p:cNvSpPr/>
                <p:nvPr/>
              </p:nvSpPr>
              <p:spPr>
                <a:xfrm>
                  <a:off x="424484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1" name="Square"/>
                <p:cNvSpPr/>
                <p:nvPr/>
              </p:nvSpPr>
              <p:spPr>
                <a:xfrm>
                  <a:off x="636726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Square"/>
                <p:cNvSpPr/>
                <p:nvPr/>
              </p:nvSpPr>
              <p:spPr>
                <a:xfrm>
                  <a:off x="848969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4" name="2"/>
              <p:cNvSpPr txBox="1"/>
              <p:nvPr/>
            </p:nvSpPr>
            <p:spPr>
              <a:xfrm>
                <a:off x="217947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75" name="..."/>
              <p:cNvSpPr txBox="1"/>
              <p:nvPr/>
            </p:nvSpPr>
            <p:spPr>
              <a:xfrm>
                <a:off x="410482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76" name="1"/>
              <p:cNvSpPr txBox="1"/>
              <p:nvPr/>
            </p:nvSpPr>
            <p:spPr>
              <a:xfrm>
                <a:off x="-1" y="7033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77" name="n"/>
              <p:cNvSpPr txBox="1"/>
              <p:nvPr/>
            </p:nvSpPr>
            <p:spPr>
              <a:xfrm>
                <a:off x="624441" y="-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9" name="Group"/>
            <p:cNvGrpSpPr/>
            <p:nvPr/>
          </p:nvGrpSpPr>
          <p:grpSpPr>
            <a:xfrm>
              <a:off x="70246" y="881923"/>
              <a:ext cx="1001370" cy="292944"/>
              <a:chOff x="0" y="0"/>
              <a:chExt cx="1001369" cy="292943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0" y="80029"/>
                <a:ext cx="1001370" cy="152405"/>
                <a:chOff x="0" y="0"/>
                <a:chExt cx="1001369" cy="152403"/>
              </a:xfrm>
            </p:grpSpPr>
            <p:sp>
              <p:nvSpPr>
                <p:cNvPr id="779" name="Line"/>
                <p:cNvSpPr/>
                <p:nvPr/>
              </p:nvSpPr>
              <p:spPr>
                <a:xfrm>
                  <a:off x="27967" y="86461"/>
                  <a:ext cx="960070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quare"/>
                <p:cNvSpPr/>
                <p:nvPr/>
              </p:nvSpPr>
              <p:spPr>
                <a:xfrm>
                  <a:off x="0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Square"/>
                <p:cNvSpPr/>
                <p:nvPr/>
              </p:nvSpPr>
              <p:spPr>
                <a:xfrm>
                  <a:off x="212241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2" name="Square"/>
                <p:cNvSpPr/>
                <p:nvPr/>
              </p:nvSpPr>
              <p:spPr>
                <a:xfrm>
                  <a:off x="424484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Square"/>
                <p:cNvSpPr/>
                <p:nvPr/>
              </p:nvSpPr>
              <p:spPr>
                <a:xfrm>
                  <a:off x="636725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848968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6" name="n"/>
              <p:cNvSpPr txBox="1"/>
              <p:nvPr/>
            </p:nvSpPr>
            <p:spPr>
              <a:xfrm>
                <a:off x="203007" y="600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87" name="..."/>
              <p:cNvSpPr txBox="1"/>
              <p:nvPr/>
            </p:nvSpPr>
            <p:spPr>
              <a:xfrm>
                <a:off x="395540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8" name="m"/>
              <p:cNvSpPr txBox="1"/>
              <p:nvPr/>
            </p:nvSpPr>
            <p:spPr>
              <a:xfrm>
                <a:off x="596801" y="-1"/>
                <a:ext cx="23765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90" name="Rectangle"/>
            <p:cNvSpPr/>
            <p:nvPr/>
          </p:nvSpPr>
          <p:spPr>
            <a:xfrm flipH="1">
              <a:off x="0" y="774345"/>
              <a:ext cx="420391" cy="474419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Square"/>
            <p:cNvSpPr/>
            <p:nvPr/>
          </p:nvSpPr>
          <p:spPr>
            <a:xfrm>
              <a:off x="68467" y="0"/>
              <a:ext cx="152402" cy="152402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03" name="Group"/>
            <p:cNvGrpSpPr/>
            <p:nvPr/>
          </p:nvGrpSpPr>
          <p:grpSpPr>
            <a:xfrm>
              <a:off x="52225" y="498398"/>
              <a:ext cx="1011262" cy="292944"/>
              <a:chOff x="0" y="0"/>
              <a:chExt cx="1011261" cy="292943"/>
            </a:xfrm>
          </p:grpSpPr>
          <p:grpSp>
            <p:nvGrpSpPr>
              <p:cNvPr id="798" name="Group"/>
              <p:cNvGrpSpPr/>
              <p:nvPr/>
            </p:nvGrpSpPr>
            <p:grpSpPr>
              <a:xfrm>
                <a:off x="9891" y="78772"/>
                <a:ext cx="1001371" cy="152404"/>
                <a:chOff x="0" y="0"/>
                <a:chExt cx="1001370" cy="152403"/>
              </a:xfrm>
            </p:grpSpPr>
            <p:sp>
              <p:nvSpPr>
                <p:cNvPr id="792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quare"/>
                <p:cNvSpPr/>
                <p:nvPr/>
              </p:nvSpPr>
              <p:spPr>
                <a:xfrm>
                  <a:off x="-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4" name="Square"/>
                <p:cNvSpPr/>
                <p:nvPr/>
              </p:nvSpPr>
              <p:spPr>
                <a:xfrm>
                  <a:off x="21224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Square"/>
                <p:cNvSpPr/>
                <p:nvPr/>
              </p:nvSpPr>
              <p:spPr>
                <a:xfrm>
                  <a:off x="424484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Square"/>
                <p:cNvSpPr/>
                <p:nvPr/>
              </p:nvSpPr>
              <p:spPr>
                <a:xfrm>
                  <a:off x="636726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Square"/>
                <p:cNvSpPr/>
                <p:nvPr/>
              </p:nvSpPr>
              <p:spPr>
                <a:xfrm>
                  <a:off x="848969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1"/>
              <p:cNvSpPr txBox="1"/>
              <p:nvPr/>
            </p:nvSpPr>
            <p:spPr>
              <a:xfrm>
                <a:off x="-1" y="-1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00" name="2"/>
              <p:cNvSpPr txBox="1"/>
              <p:nvPr/>
            </p:nvSpPr>
            <p:spPr>
              <a:xfrm>
                <a:off x="212899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01" name="..."/>
              <p:cNvSpPr txBox="1"/>
              <p:nvPr/>
            </p:nvSpPr>
            <p:spPr>
              <a:xfrm>
                <a:off x="405433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802" name="n"/>
              <p:cNvSpPr txBox="1"/>
              <p:nvPr/>
            </p:nvSpPr>
            <p:spPr>
              <a:xfrm>
                <a:off x="632092" y="-1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sp>
        <p:nvSpPr>
          <p:cNvPr id="805" name="Rectangle"/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6" name="Rectangle"/>
          <p:cNvSpPr/>
          <p:nvPr/>
        </p:nvSpPr>
        <p:spPr>
          <a:xfrm>
            <a:off x="8290949" y="979788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8284599" y="9431663"/>
            <a:ext cx="635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8427862" y="961822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8427862" y="9981001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"/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7" name="Group"/>
          <p:cNvGrpSpPr/>
          <p:nvPr/>
        </p:nvGrpSpPr>
        <p:grpSpPr>
          <a:xfrm>
            <a:off x="10876241" y="931393"/>
            <a:ext cx="811850" cy="215904"/>
            <a:chOff x="0" y="0"/>
            <a:chExt cx="811848" cy="215903"/>
          </a:xfrm>
        </p:grpSpPr>
        <p:sp>
          <p:nvSpPr>
            <p:cNvPr id="815" name="new line"/>
            <p:cNvSpPr txBox="1"/>
            <p:nvPr/>
          </p:nvSpPr>
          <p:spPr>
            <a:xfrm>
              <a:off x="113396" y="0"/>
              <a:ext cx="698453" cy="215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new line</a:t>
              </a:r>
            </a:p>
          </p:txBody>
        </p:sp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Rectangle"/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9" name="[:symbol:]"/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2" name="Table"/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" name="Table"/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" name="Table"/>
          <p:cNvGraphicFramePr/>
          <p:nvPr>
            <p:extLst>
              <p:ext uri="{D42A27DB-BD31-4B8C-83A1-F6EECF244321}">
                <p14:modId xmlns:p14="http://schemas.microsoft.com/office/powerpoint/2010/main" val="419061177"/>
              </p:ext>
            </p:extLst>
          </p:nvPr>
        </p:nvGraphicFramePr>
        <p:xfrm>
          <a:off x="3722422" y="1367695"/>
          <a:ext cx="6780913" cy="516412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string  (type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regexp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(to mean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matches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(which matches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 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new line (return)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tab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whitespace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  <a:r>
                        <a:rPr sz="1100" i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/>
                        <a:t>for non-whitespaces)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digit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  <a:r>
                        <a:rPr sz="1100" i="1"/>
                        <a:t> for non-digits)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 dirty="0"/>
                        <a:t>any word character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 dirty="0"/>
                        <a:t>for non-word chars)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word boundaries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[:digit:]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digits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[:alpha:]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[:lower:]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lowercase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[:upper:]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uppercase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alnum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 and numbers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punct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[:graph:]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letters, numbers, and 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[:space:]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characters (i.e. \s)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[:blank:]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and tab (but not new line)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every character except a 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544" name="Group"/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542" name="Square"/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43" name="Table"/>
            <p:cNvGraphicFramePr/>
            <p:nvPr>
              <p:extLst>
                <p:ext uri="{D42A27DB-BD31-4B8C-83A1-F6EECF244321}">
                  <p14:modId xmlns:p14="http://schemas.microsoft.com/office/powerpoint/2010/main" val="59862191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2824</Words>
  <Application>Microsoft Macintosh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Source Code Pro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White</vt:lpstr>
      <vt:lpstr>String manipulation with stringr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 </dc:title>
  <cp:lastModifiedBy>Averi Perny</cp:lastModifiedBy>
  <cp:revision>1</cp:revision>
  <dcterms:modified xsi:type="dcterms:W3CDTF">2021-08-09T22:33:38Z</dcterms:modified>
</cp:coreProperties>
</file>