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Source Sans Pro Bold"/>
          <a:ea typeface="Source Sans Pro Bold"/>
          <a:cs typeface="Source Sans Pro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n-lt"/>
        <a:ea typeface="+mn-ea"/>
        <a:cs typeface="+mn-cs"/>
        <a:sym typeface="Source Sans Pro Regular"/>
      </a:defRPr>
    </a:lvl1pPr>
    <a:lvl2pPr indent="228600" defTabSz="457200" latinLnBrk="0">
      <a:lnSpc>
        <a:spcPct val="125000"/>
      </a:lnSpc>
      <a:defRPr sz="2600">
        <a:latin typeface="+mn-lt"/>
        <a:ea typeface="+mn-ea"/>
        <a:cs typeface="+mn-cs"/>
        <a:sym typeface="Source Sans Pro Regular"/>
      </a:defRPr>
    </a:lvl2pPr>
    <a:lvl3pPr indent="457200" defTabSz="457200" latinLnBrk="0">
      <a:lnSpc>
        <a:spcPct val="125000"/>
      </a:lnSpc>
      <a:defRPr sz="2600">
        <a:latin typeface="+mn-lt"/>
        <a:ea typeface="+mn-ea"/>
        <a:cs typeface="+mn-cs"/>
        <a:sym typeface="Source Sans Pro Regular"/>
      </a:defRPr>
    </a:lvl3pPr>
    <a:lvl4pPr indent="685800" defTabSz="457200" latinLnBrk="0">
      <a:lnSpc>
        <a:spcPct val="125000"/>
      </a:lnSpc>
      <a:defRPr sz="2600">
        <a:latin typeface="+mn-lt"/>
        <a:ea typeface="+mn-ea"/>
        <a:cs typeface="+mn-cs"/>
        <a:sym typeface="Source Sans Pro Regular"/>
      </a:defRPr>
    </a:lvl4pPr>
    <a:lvl5pPr indent="914400" defTabSz="457200" latinLnBrk="0">
      <a:lnSpc>
        <a:spcPct val="125000"/>
      </a:lnSpc>
      <a:defRPr sz="2600">
        <a:latin typeface="+mn-lt"/>
        <a:ea typeface="+mn-ea"/>
        <a:cs typeface="+mn-cs"/>
        <a:sym typeface="Source Sans Pro Regular"/>
      </a:defRPr>
    </a:lvl5pPr>
    <a:lvl6pPr indent="1143000" defTabSz="457200" latinLnBrk="0">
      <a:lnSpc>
        <a:spcPct val="125000"/>
      </a:lnSpc>
      <a:defRPr sz="2600">
        <a:latin typeface="+mn-lt"/>
        <a:ea typeface="+mn-ea"/>
        <a:cs typeface="+mn-cs"/>
        <a:sym typeface="Source Sans Pro Regular"/>
      </a:defRPr>
    </a:lvl6pPr>
    <a:lvl7pPr indent="1371600" defTabSz="457200" latinLnBrk="0">
      <a:lnSpc>
        <a:spcPct val="125000"/>
      </a:lnSpc>
      <a:defRPr sz="2600">
        <a:latin typeface="+mn-lt"/>
        <a:ea typeface="+mn-ea"/>
        <a:cs typeface="+mn-cs"/>
        <a:sym typeface="Source Sans Pro Regular"/>
      </a:defRPr>
    </a:lvl7pPr>
    <a:lvl8pPr indent="1600200" defTabSz="457200" latinLnBrk="0">
      <a:lnSpc>
        <a:spcPct val="125000"/>
      </a:lnSpc>
      <a:defRPr sz="2600">
        <a:latin typeface="+mn-lt"/>
        <a:ea typeface="+mn-ea"/>
        <a:cs typeface="+mn-cs"/>
        <a:sym typeface="Source Sans Pro Regular"/>
      </a:defRPr>
    </a:lvl8pPr>
    <a:lvl9pPr indent="1828800" defTabSz="457200" latinLnBrk="0">
      <a:lnSpc>
        <a:spcPct val="125000"/>
      </a:lnSpc>
      <a:defRPr sz="2600">
        <a:latin typeface="+mn-lt"/>
        <a:ea typeface="+mn-ea"/>
        <a:cs typeface="+mn-cs"/>
        <a:sym typeface="Source Sans Pro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809359" y="10090546"/>
            <a:ext cx="337640" cy="4012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Bold"/>
                <a:ea typeface="Source Sans Pro Bold"/>
                <a:cs typeface="Source Sans Pro Bold"/>
                <a:sym typeface="Source Sans Pro 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a:latin typeface="Source Sans Pro Bold"/>
                <a:ea typeface="Source Sans Pro Bold"/>
                <a:cs typeface="Source Sans Pro Bold"/>
                <a:sym typeface="Source Sans Pro Bold"/>
              </a:defRPr>
            </a:lvl1pPr>
            <a:lvl2pPr marL="489857" indent="-146957">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809359" y="10097368"/>
            <a:ext cx="337640" cy="4012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reativecommons.org/licenses/by-sa/4.0/" TargetMode="External"/><Relationship Id="rId3" Type="http://schemas.openxmlformats.org/officeDocument/2006/relationships/hyperlink" Target="mailto:info@rstudio.com" TargetMode="External"/><Relationship Id="rId4" Type="http://schemas.openxmlformats.org/officeDocument/2006/relationships/hyperlink" Target="http://rstudio.com" TargetMode="External"/><Relationship Id="rId5" Type="http://schemas.openxmlformats.org/officeDocument/2006/relationships/hyperlink" Target="https://dplyr.tidyverse.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dplyr.tidyverse.org/" TargetMode="External"/><Relationship Id="rId7" Type="http://schemas.openxmlformats.org/officeDocument/2006/relationships/image" Target="../media/image4.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6.png"/><Relationship Id="rId1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6" name="Group"/>
          <p:cNvGrpSpPr/>
          <p:nvPr/>
        </p:nvGrpSpPr>
        <p:grpSpPr>
          <a:xfrm>
            <a:off x="8370787" y="-1013161"/>
            <a:ext cx="6157893" cy="3553962"/>
            <a:chOff x="0" y="51032"/>
            <a:chExt cx="6157891" cy="3553961"/>
          </a:xfrm>
        </p:grpSpPr>
        <p:grpSp>
          <p:nvGrpSpPr>
            <p:cNvPr id="134" name="Group"/>
            <p:cNvGrpSpPr/>
            <p:nvPr/>
          </p:nvGrpSpPr>
          <p:grpSpPr>
            <a:xfrm>
              <a:off x="23293" y="51032"/>
              <a:ext cx="6134599" cy="2980091"/>
              <a:chOff x="0" y="51032"/>
              <a:chExt cx="6134598" cy="2980090"/>
            </a:xfrm>
          </p:grpSpPr>
          <p:sp>
            <p:nvSpPr>
              <p:cNvPr id="119"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0"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1"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2"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3"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4"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5"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6"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7"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8"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9"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0"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1"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2"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3"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5"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7" name="Rectangle"/>
          <p:cNvSpPr/>
          <p:nvPr/>
        </p:nvSpPr>
        <p:spPr>
          <a:xfrm>
            <a:off x="9424487" y="4470400"/>
            <a:ext cx="4229101"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8" name="Rectangle"/>
          <p:cNvSpPr/>
          <p:nvPr/>
        </p:nvSpPr>
        <p:spPr>
          <a:xfrm>
            <a:off x="3251746" y="1825841"/>
            <a:ext cx="1287151" cy="931672"/>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9" name="Line"/>
          <p:cNvSpPr/>
          <p:nvPr/>
        </p:nvSpPr>
        <p:spPr>
          <a:xfrm>
            <a:off x="9426688" y="1530350"/>
            <a:ext cx="2801938"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40" name="Rectangle"/>
          <p:cNvSpPr/>
          <p:nvPr/>
        </p:nvSpPr>
        <p:spPr>
          <a:xfrm>
            <a:off x="4809890" y="6603603"/>
            <a:ext cx="4362920" cy="595627"/>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41" name="Summarise Cases"/>
          <p:cNvSpPr txBox="1"/>
          <p:nvPr/>
        </p:nvSpPr>
        <p:spPr>
          <a:xfrm>
            <a:off x="317500" y="2872361"/>
            <a:ext cx="234854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Summarise Cases</a:t>
            </a:r>
          </a:p>
        </p:txBody>
      </p:sp>
      <p:sp>
        <p:nvSpPr>
          <p:cNvPr id="142" name="Use rowwise(.data, ...) to group data into individual rows. dplyr functions will compute results for each row. Also apply functions  to list-columns. See tidyr cheatsheet for list-column workflow."/>
          <p:cNvSpPr txBox="1"/>
          <p:nvPr/>
        </p:nvSpPr>
        <p:spPr>
          <a:xfrm>
            <a:off x="317500" y="7990813"/>
            <a:ext cx="4235928"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cheatsheet for list-column workflow.</a:t>
            </a:r>
          </a:p>
        </p:txBody>
      </p:sp>
      <p:graphicFrame>
        <p:nvGraphicFramePr>
          <p:cNvPr id="143" name="Table"/>
          <p:cNvGraphicFramePr/>
          <p:nvPr/>
        </p:nvGraphicFramePr>
        <p:xfrm>
          <a:off x="336028" y="691373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4" name="Table"/>
          <p:cNvGraphicFramePr/>
          <p:nvPr/>
        </p:nvGraphicFramePr>
        <p:xfrm>
          <a:off x="919233" y="686604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145" name="Line"/>
          <p:cNvSpPr/>
          <p:nvPr/>
        </p:nvSpPr>
        <p:spPr>
          <a:xfrm>
            <a:off x="722242" y="737235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46" name="Table"/>
          <p:cNvGraphicFramePr/>
          <p:nvPr/>
        </p:nvGraphicFramePr>
        <p:xfrm>
          <a:off x="919233" y="725805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7" name="Table"/>
          <p:cNvGraphicFramePr/>
          <p:nvPr/>
        </p:nvGraphicFramePr>
        <p:xfrm>
          <a:off x="919233" y="753076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8" name="Table"/>
          <p:cNvGraphicFramePr/>
          <p:nvPr/>
        </p:nvGraphicFramePr>
        <p:xfrm>
          <a:off x="1515138" y="714375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solidFill>
                      <a:srgbClr val="407AAA"/>
                    </a:solidFill>
                  </a:tcPr>
                </a:tc>
              </a:tr>
            </a:tbl>
          </a:graphicData>
        </a:graphic>
      </p:graphicFrame>
      <p:sp>
        <p:nvSpPr>
          <p:cNvPr id="149" name="Line"/>
          <p:cNvSpPr/>
          <p:nvPr/>
        </p:nvSpPr>
        <p:spPr>
          <a:xfrm>
            <a:off x="1318825" y="7372355"/>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0" name="Use group_by(.data, ..., .add = FALSE) to create a &quot;grouped&quot; copy of a table grouped by columns in ... dplyr functions will manipulate each &quot;group&quot; separately and combine the results."/>
          <p:cNvSpPr txBox="1"/>
          <p:nvPr/>
        </p:nvSpPr>
        <p:spPr>
          <a:xfrm>
            <a:off x="317500" y="6213972"/>
            <a:ext cx="4202436" cy="6607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group_by(</a:t>
            </a:r>
            <a:r>
              <a:t>.data, ..., .add = FALSE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51" name="Apply summary functions to columns to create a new table of summary statistics. Summary functions take vectors as input and return one value (see back)."/>
          <p:cNvSpPr txBox="1"/>
          <p:nvPr/>
        </p:nvSpPr>
        <p:spPr>
          <a:xfrm>
            <a:off x="317500" y="3325909"/>
            <a:ext cx="4140391" cy="63437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graphicFrame>
        <p:nvGraphicFramePr>
          <p:cNvPr id="152" name="Table"/>
          <p:cNvGraphicFramePr/>
          <p:nvPr/>
        </p:nvGraphicFramePr>
        <p:xfrm>
          <a:off x="336028" y="432739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3" name="Table"/>
          <p:cNvGraphicFramePr/>
          <p:nvPr/>
        </p:nvGraphicFramePr>
        <p:xfrm>
          <a:off x="919233" y="432658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4" name="Line"/>
          <p:cNvSpPr/>
          <p:nvPr/>
        </p:nvSpPr>
        <p:spPr>
          <a:xfrm>
            <a:off x="722242" y="444404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55" name="Table"/>
          <p:cNvGraphicFramePr/>
          <p:nvPr/>
        </p:nvGraphicFramePr>
        <p:xfrm>
          <a:off x="336028" y="509146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D6D6D6"/>
                    </a:solidFill>
                  </a:tcPr>
                </a:tc>
                <a:tc>
                  <a:txBody>
                    <a:bodyPr/>
                    <a:lstStyle/>
                    <a:p>
                      <a:pPr defTabSz="914400">
                        <a:defRPr sz="1000">
                          <a:sym typeface="Source Sans Pro Regular"/>
                        </a:defRPr>
                      </a:pPr>
                    </a:p>
                  </a:txBody>
                  <a:tcPr marL="0" marR="0" marT="0" marB="0" anchor="ctr" anchorCtr="0" horzOverflow="overflow">
                    <a:solidFill>
                      <a:srgbClr val="D6D6D6"/>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6" name="Table"/>
          <p:cNvGraphicFramePr/>
          <p:nvPr/>
        </p:nvGraphicFramePr>
        <p:xfrm>
          <a:off x="919233" y="509381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7" name="Line"/>
          <p:cNvSpPr/>
          <p:nvPr/>
        </p:nvSpPr>
        <p:spPr>
          <a:xfrm>
            <a:off x="722242" y="5208118"/>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8" name="summarise(.data, …) Compute table of summaries.  summarise(mtcars, avg = mean(mpg))…"/>
          <p:cNvSpPr txBox="1"/>
          <p:nvPr/>
        </p:nvSpPr>
        <p:spPr>
          <a:xfrm>
            <a:off x="1159725" y="4263792"/>
            <a:ext cx="3202030" cy="16440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a:t>
            </a:r>
            <a:r>
              <a:t>.data, …</a:t>
            </a:r>
            <a:r>
              <a:rPr>
                <a:latin typeface="Source Sans Pro Bold"/>
                <a:ea typeface="Source Sans Pro Bold"/>
                <a:cs typeface="Source Sans Pro Bold"/>
                <a:sym typeface="Source Sans Pro Bold"/>
              </a:rPr>
              <a:t>)</a:t>
            </a:r>
            <a:br/>
            <a:r>
              <a:t>Compute table of summaries. </a:t>
            </a: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count(</a:t>
            </a:r>
            <a:r>
              <a:t>.data, ..., wt = NULL, sort = FALSE</a:t>
            </a:r>
            <a:r>
              <a:rPr>
                <a:latin typeface="Source Sans Pro Bold"/>
                <a:ea typeface="Source Sans Pro Bold"/>
                <a:cs typeface="Source Sans Pro Bold"/>
                <a:sym typeface="Source Sans Pro Bold"/>
              </a:rPr>
              <a:t>)</a:t>
            </a:r>
            <a:br/>
            <a:r>
              <a:t>Count number of rows in each group defined by the variables in … Also </a:t>
            </a:r>
            <a:r>
              <a:rPr>
                <a:latin typeface="Source Sans Pro Bold"/>
                <a:ea typeface="Source Sans Pro Bold"/>
                <a:cs typeface="Source Sans Pro Bold"/>
                <a:sym typeface="Source Sans Pro Bold"/>
              </a:rPr>
              <a:t>tally()</a:t>
            </a:r>
            <a:r>
              <a:t>.</a:t>
            </a:r>
            <a:br/>
            <a:r>
              <a:rPr>
                <a:latin typeface="Source Sans Pro ExtraLight"/>
                <a:ea typeface="Source Sans Pro ExtraLight"/>
                <a:cs typeface="Source Sans Pro ExtraLight"/>
                <a:sym typeface="Source Sans Pro ExtraLight"/>
              </a:rPr>
              <a:t>count(mtcars, cyl)</a:t>
            </a:r>
          </a:p>
        </p:txBody>
      </p:sp>
      <p:sp>
        <p:nvSpPr>
          <p:cNvPr id="159" name="RStudio® is a trademark of RStudio, Inc.  •  CC BY SA RStudio •  info@rstudio.com  •  844-448-1212 • rstudio.com •  Learn more at dplyr.tidyverse.org •  dplyr  1.0.7 •  Updated: 2021-07"/>
          <p:cNvSpPr txBox="1"/>
          <p:nvPr/>
        </p:nvSpPr>
        <p:spPr>
          <a:xfrm>
            <a:off x="1870972" y="10340910"/>
            <a:ext cx="118052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Inc.  •  </a:t>
            </a:r>
            <a:r>
              <a:rPr>
                <a:hlinkClick r:id="rId2" invalidUrl="" action="" tgtFrame="" tooltip="" history="1" highlightClick="0" endSnd="0"/>
              </a:rPr>
              <a:t>CC BY SA</a:t>
            </a:r>
            <a:r>
              <a:t> RStudio •  </a:t>
            </a:r>
            <a:r>
              <a:rPr>
                <a:hlinkClick r:id="rId3" invalidUrl="" action="" tgtFrame="" tooltip="" history="1" highlightClick="0" endSnd="0"/>
              </a:rPr>
              <a:t>info@rstudio.com</a:t>
            </a:r>
            <a:r>
              <a:t>  •  844-448-1212 • </a:t>
            </a:r>
            <a:r>
              <a:rPr>
                <a:hlinkClick r:id="rId4" invalidUrl="" action="" tgtFrame="" tooltip="" history="1" highlightClick="0" endSnd="0"/>
              </a:rPr>
              <a:t>rstudio.com</a:t>
            </a:r>
            <a:r>
              <a:t> •  Learn more at </a:t>
            </a:r>
            <a:r>
              <a:rPr u="sng">
                <a:latin typeface="Source Sans Pro Bold"/>
                <a:ea typeface="Source Sans Pro Bold"/>
                <a:cs typeface="Source Sans Pro Bold"/>
                <a:sym typeface="Source Sans Pro Bold"/>
                <a:hlinkClick r:id="rId5" invalidUrl="" action="" tgtFrame="" tooltip="" history="1" highlightClick="0" endSnd="0"/>
              </a:rPr>
              <a:t>dplyr.tidyverse.org</a:t>
            </a:r>
            <a:r>
              <a:t> •  dplyr  1.0.7 •  Updated: 2021-07</a:t>
            </a:r>
          </a:p>
        </p:txBody>
      </p:sp>
      <p:sp>
        <p:nvSpPr>
          <p:cNvPr id="160" name="Each observation, or case, is in its own row"/>
          <p:cNvSpPr txBox="1"/>
          <p:nvPr/>
        </p:nvSpPr>
        <p:spPr>
          <a:xfrm>
            <a:off x="1676166" y="2399412"/>
            <a:ext cx="1620561" cy="5902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61" name="Each variable is in its own column"/>
          <p:cNvSpPr txBox="1"/>
          <p:nvPr/>
        </p:nvSpPr>
        <p:spPr>
          <a:xfrm>
            <a:off x="317500" y="2399412"/>
            <a:ext cx="1225852" cy="4144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62" name="&amp;"/>
          <p:cNvSpPr txBox="1"/>
          <p:nvPr/>
        </p:nvSpPr>
        <p:spPr>
          <a:xfrm>
            <a:off x="1381438" y="1869606"/>
            <a:ext cx="223492"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A7AAA9"/>
                </a:solidFill>
              </a:defRPr>
            </a:lvl1pPr>
          </a:lstStyle>
          <a:p>
            <a:pPr/>
            <a:r>
              <a:t>&amp;</a:t>
            </a:r>
          </a:p>
        </p:txBody>
      </p:sp>
      <p:sp>
        <p:nvSpPr>
          <p:cNvPr id="163" name="dplyr functions work with pipes and expect tidy data. In tidy data:"/>
          <p:cNvSpPr txBox="1"/>
          <p:nvPr/>
        </p:nvSpPr>
        <p:spPr>
          <a:xfrm>
            <a:off x="317500" y="1524000"/>
            <a:ext cx="4264736" cy="225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dplyr</a:t>
            </a:r>
            <a:r>
              <a:t> functions work with pipes and expect </a:t>
            </a:r>
            <a:r>
              <a:rPr>
                <a:latin typeface="Source Sans Pro Bold"/>
                <a:ea typeface="Source Sans Pro Bold"/>
                <a:cs typeface="Source Sans Pro Bold"/>
                <a:sym typeface="Source Sans Pro Bold"/>
              </a:rPr>
              <a:t>tidy data</a:t>
            </a:r>
            <a:r>
              <a:t>. In tidy data:</a:t>
            </a:r>
          </a:p>
        </p:txBody>
      </p:sp>
      <p:sp>
        <p:nvSpPr>
          <p:cNvPr id="164" name="pipes"/>
          <p:cNvSpPr txBox="1"/>
          <p:nvPr/>
        </p:nvSpPr>
        <p:spPr>
          <a:xfrm>
            <a:off x="3927295" y="2030548"/>
            <a:ext cx="486890" cy="222033"/>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lstStyle>
            <a:lvl1pPr>
              <a:lnSpc>
                <a:spcPct val="80000"/>
              </a:lnSpc>
              <a:spcBef>
                <a:spcPts val="0"/>
              </a:spcBef>
              <a:defRPr>
                <a:solidFill>
                  <a:srgbClr val="000000"/>
                </a:solidFill>
              </a:defRPr>
            </a:lvl1pPr>
          </a:lstStyle>
          <a:p>
            <a:pPr/>
            <a:r>
              <a:t>pipes</a:t>
            </a:r>
          </a:p>
        </p:txBody>
      </p:sp>
      <p:sp>
        <p:nvSpPr>
          <p:cNvPr id="165" name="x %&gt;% f(y)…"/>
          <p:cNvSpPr txBox="1"/>
          <p:nvPr/>
        </p:nvSpPr>
        <p:spPr>
          <a:xfrm>
            <a:off x="3325201" y="2402350"/>
            <a:ext cx="1195267" cy="495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x %&gt;% f(y) </a:t>
            </a:r>
          </a:p>
          <a:p>
            <a:pPr>
              <a:lnSpc>
                <a:spcPct val="80000"/>
              </a:lnSpc>
              <a:spcBef>
                <a:spcPts val="0"/>
              </a:spcBef>
              <a:defRPr>
                <a:solidFill>
                  <a:srgbClr val="000000"/>
                </a:solidFill>
                <a:latin typeface="+mn-lt"/>
                <a:ea typeface="+mn-ea"/>
                <a:cs typeface="+mn-cs"/>
                <a:sym typeface="Source Sans Pro Regular"/>
              </a:defRPr>
            </a:pPr>
            <a:r>
              <a:t>becomes  </a:t>
            </a:r>
            <a:r>
              <a:rPr>
                <a:latin typeface="Source Sans Pro Bold"/>
                <a:ea typeface="Source Sans Pro Bold"/>
                <a:cs typeface="Source Sans Pro Bold"/>
                <a:sym typeface="Source Sans Pro Bold"/>
              </a:rPr>
              <a:t>f(x, y)</a:t>
            </a:r>
          </a:p>
        </p:txBody>
      </p:sp>
      <p:pic>
        <p:nvPicPr>
          <p:cNvPr id="166" name="Image" descr="Image"/>
          <p:cNvPicPr>
            <a:picLocks noChangeAspect="1"/>
          </p:cNvPicPr>
          <p:nvPr/>
        </p:nvPicPr>
        <p:blipFill>
          <a:blip r:embed="rId6">
            <a:extLst/>
          </a:blip>
          <a:stretch>
            <a:fillRect/>
          </a:stretch>
        </p:blipFill>
        <p:spPr>
          <a:xfrm>
            <a:off x="3461555" y="1937748"/>
            <a:ext cx="584201" cy="311660"/>
          </a:xfrm>
          <a:prstGeom prst="rect">
            <a:avLst/>
          </a:prstGeom>
          <a:ln w="12700">
            <a:miter lim="400000"/>
          </a:ln>
        </p:spPr>
      </p:pic>
      <p:sp>
        <p:nvSpPr>
          <p:cNvPr id="16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68" name="filter(.data, …) Extract rows that meet logical criteria.…"/>
          <p:cNvSpPr txBox="1"/>
          <p:nvPr/>
        </p:nvSpPr>
        <p:spPr>
          <a:xfrm>
            <a:off x="5889308" y="2589594"/>
            <a:ext cx="3030894" cy="3860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filter(</a:t>
            </a:r>
            <a:r>
              <a:t>.data, …</a:t>
            </a:r>
            <a:r>
              <a:rPr>
                <a:latin typeface="Source Sans Pro Bold"/>
                <a:ea typeface="Source Sans Pro Bold"/>
                <a:cs typeface="Source Sans Pro Bold"/>
                <a:sym typeface="Source Sans Pro Bold"/>
              </a:rPr>
              <a:t>)</a:t>
            </a:r>
            <a: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distinct(</a:t>
            </a:r>
            <a:r>
              <a:t>.data, ..., .keep_all = FALSE</a:t>
            </a:r>
            <a:r>
              <a:rPr>
                <a:latin typeface="Source Sans Pro Bold"/>
                <a:ea typeface="Source Sans Pro Bold"/>
                <a:cs typeface="Source Sans Pro Bold"/>
                <a:sym typeface="Source Sans Pro Bold"/>
              </a:rPr>
              <a:t>)</a:t>
            </a:r>
            <a:r>
              <a:t> Remove rows with duplicate values. </a:t>
            </a: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slice(</a:t>
            </a:r>
            <a:r>
              <a:t>.data, …</a:t>
            </a:r>
            <a:r>
              <a:rPr>
                <a:latin typeface="Source Sans Pro Bold"/>
                <a:ea typeface="Source Sans Pro Bold"/>
                <a:cs typeface="Source Sans Pro Bold"/>
                <a:sym typeface="Source Sans Pro Bold"/>
              </a:rPr>
              <a:t>)</a:t>
            </a:r>
            <a: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defRPr>
            </a:pPr>
            <a:r>
              <a:t>slice_sample(</a:t>
            </a:r>
            <a:r>
              <a:rPr>
                <a:latin typeface="+mn-lt"/>
                <a:ea typeface="+mn-ea"/>
                <a:cs typeface="+mn-cs"/>
                <a:sym typeface="Source Sans Pro Regular"/>
              </a:rPr>
              <a:t>.data, ..., n, prop, weight_by = NULL, replace = FALSE</a:t>
            </a:r>
            <a:r>
              <a:t>) </a:t>
            </a:r>
            <a:r>
              <a:rPr>
                <a:latin typeface="+mn-lt"/>
                <a:ea typeface="+mn-ea"/>
                <a:cs typeface="+mn-cs"/>
                <a:sym typeface="Source Sans Pro Regular"/>
              </a:rPr>
              <a:t>Randomly select rows. Use n to select a number of rows and prop to select a fraction of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slice_min(</a:t>
            </a:r>
            <a:r>
              <a:rPr>
                <a:latin typeface="+mn-lt"/>
                <a:ea typeface="+mn-ea"/>
                <a:cs typeface="+mn-cs"/>
                <a:sym typeface="Source Sans Pro Regular"/>
              </a:rPr>
              <a:t>.data, order_by, ..., n, prop, with_ties = TRUE</a:t>
            </a:r>
            <a:r>
              <a:t>) </a:t>
            </a:r>
            <a:r>
              <a:rPr>
                <a:latin typeface="+mn-lt"/>
                <a:ea typeface="+mn-ea"/>
                <a:cs typeface="+mn-cs"/>
                <a:sym typeface="Source Sans Pro Regular"/>
              </a:rPr>
              <a:t>and </a:t>
            </a:r>
            <a:r>
              <a:t>slice_max() </a:t>
            </a:r>
            <a:r>
              <a:rPr>
                <a:latin typeface="+mn-lt"/>
                <a:ea typeface="+mn-ea"/>
                <a:cs typeface="+mn-cs"/>
                <a:sym typeface="Source Sans Pro Regular"/>
              </a:rPr>
              <a:t>Select rows with the lowest and highest values.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endParaRPr>
              <a:latin typeface="+mn-lt"/>
              <a:ea typeface="+mn-ea"/>
              <a:cs typeface="+mn-cs"/>
              <a:sym typeface="Source Sans Pro Regular"/>
            </a:endParaRPr>
          </a:p>
          <a:p>
            <a:pPr>
              <a:lnSpc>
                <a:spcPct val="80000"/>
              </a:lnSpc>
              <a:spcBef>
                <a:spcPts val="0"/>
              </a:spcBef>
              <a:defRPr>
                <a:solidFill>
                  <a:srgbClr val="000000"/>
                </a:solidFill>
              </a:defRPr>
            </a:pPr>
            <a:r>
              <a:t>slice_head(</a:t>
            </a:r>
            <a:r>
              <a:rPr>
                <a:latin typeface="+mn-lt"/>
                <a:ea typeface="+mn-ea"/>
                <a:cs typeface="+mn-cs"/>
                <a:sym typeface="Source Sans Pro Regular"/>
              </a:rPr>
              <a:t>.data, ..., n, prop</a:t>
            </a:r>
            <a:r>
              <a:t>)</a:t>
            </a:r>
            <a:r>
              <a:rPr>
                <a:latin typeface="+mn-lt"/>
                <a:ea typeface="+mn-ea"/>
                <a:cs typeface="+mn-cs"/>
                <a:sym typeface="Source Sans Pro Regular"/>
              </a:rPr>
              <a:t> and </a:t>
            </a:r>
            <a:r>
              <a:t>slice_tail()</a:t>
            </a:r>
            <a:r>
              <a:rPr>
                <a:latin typeface="+mn-lt"/>
                <a:ea typeface="+mn-ea"/>
                <a:cs typeface="+mn-cs"/>
                <a:sym typeface="Source Sans Pro Regular"/>
              </a:rPr>
              <a:t> Select the first or last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9" name="Row functions return a subset of rows as a new table."/>
          <p:cNvSpPr txBox="1"/>
          <p:nvPr/>
        </p:nvSpPr>
        <p:spPr>
          <a:xfrm>
            <a:off x="4791188" y="2320095"/>
            <a:ext cx="4140391"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Row functions return a subset of rows as a new table.</a:t>
            </a:r>
          </a:p>
        </p:txBody>
      </p:sp>
      <p:sp>
        <p:nvSpPr>
          <p:cNvPr id="170" name="See ?base::Logic and ?Comparison for help."/>
          <p:cNvSpPr txBox="1"/>
          <p:nvPr/>
        </p:nvSpPr>
        <p:spPr>
          <a:xfrm>
            <a:off x="4940359" y="7360131"/>
            <a:ext cx="2738926" cy="248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0831">
              <a:lnSpc>
                <a:spcPct val="80000"/>
              </a:lnSpc>
              <a:spcBef>
                <a:spcPts val="0"/>
              </a:spcBef>
              <a:defRPr sz="1152">
                <a:solidFill>
                  <a:srgbClr val="000000"/>
                </a:solidFill>
                <a:latin typeface="+mn-lt"/>
                <a:ea typeface="+mn-ea"/>
                <a:cs typeface="+mn-cs"/>
                <a:sym typeface="Source Sans Pro Regular"/>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71" name="arrange(.data, …) Order rows by values of a column or columns (low to high), use with desc() to order from high to low.…"/>
          <p:cNvSpPr txBox="1"/>
          <p:nvPr/>
        </p:nvSpPr>
        <p:spPr>
          <a:xfrm>
            <a:off x="5889308" y="7935640"/>
            <a:ext cx="3080167" cy="10578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arrange(</a:t>
            </a:r>
            <a:r>
              <a:t>.data, …</a:t>
            </a:r>
            <a:r>
              <a:rPr>
                <a:latin typeface="Source Sans Pro Bold"/>
                <a:ea typeface="Source Sans Pro Bold"/>
                <a:cs typeface="Source Sans Pro Bold"/>
                <a:sym typeface="Source Sans Pro Bold"/>
              </a:rPr>
              <a:t>) </a:t>
            </a:r>
            <a:r>
              <a:t>Order rows by values of a column or columns (low to high), use with </a:t>
            </a:r>
            <a:r>
              <a:rPr>
                <a:latin typeface="Source Sans Pro Bold"/>
                <a:ea typeface="Source Sans Pro Bold"/>
                <a:cs typeface="Source Sans Pro Bold"/>
                <a:sym typeface="Source Sans Pro Bold"/>
              </a:rPr>
              <a:t>desc() </a:t>
            </a:r>
            <a: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72" name="add_row(.data, ..., .before = NULL, .after = NULL) Add one or more rows to a table.…"/>
          <p:cNvSpPr txBox="1"/>
          <p:nvPr/>
        </p:nvSpPr>
        <p:spPr>
          <a:xfrm>
            <a:off x="5889308" y="9218339"/>
            <a:ext cx="3127429"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add_row(.</a:t>
            </a:r>
            <a:r>
              <a:t>data, ..., .before = NULL, .after = NULL</a:t>
            </a:r>
            <a:r>
              <a:rPr>
                <a:latin typeface="Source Sans Pro Bold"/>
                <a:ea typeface="Source Sans Pro Bold"/>
                <a:cs typeface="Source Sans Pro Bold"/>
                <a:sym typeface="Source Sans Pro Bold"/>
              </a:rPr>
              <a:t>) </a:t>
            </a:r>
            <a: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73" name="Group Cases"/>
          <p:cNvSpPr txBox="1"/>
          <p:nvPr/>
        </p:nvSpPr>
        <p:spPr>
          <a:xfrm>
            <a:off x="317500" y="5740251"/>
            <a:ext cx="1664970"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Group Cases</a:t>
            </a:r>
          </a:p>
        </p:txBody>
      </p:sp>
      <p:sp>
        <p:nvSpPr>
          <p:cNvPr id="174" name="Manipulate Cases"/>
          <p:cNvSpPr txBox="1"/>
          <p:nvPr/>
        </p:nvSpPr>
        <p:spPr>
          <a:xfrm>
            <a:off x="4803888" y="1530121"/>
            <a:ext cx="2329499"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EA13A"/>
                </a:solidFill>
                <a:latin typeface="+mn-lt"/>
                <a:ea typeface="+mn-ea"/>
                <a:cs typeface="+mn-cs"/>
                <a:sym typeface="Source Sans Pro Regular"/>
              </a:defRPr>
            </a:pPr>
            <a:r>
              <a:t>Manipulate Cases</a:t>
            </a:r>
          </a:p>
        </p:txBody>
      </p:sp>
      <p:sp>
        <p:nvSpPr>
          <p:cNvPr id="175" name="EXTRACT VARIABLES"/>
          <p:cNvSpPr txBox="1"/>
          <p:nvPr/>
        </p:nvSpPr>
        <p:spPr>
          <a:xfrm>
            <a:off x="9426688" y="2059201"/>
            <a:ext cx="137972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VARIABLES</a:t>
            </a:r>
          </a:p>
        </p:txBody>
      </p:sp>
      <p:sp>
        <p:nvSpPr>
          <p:cNvPr id="176" name="ADD CASES"/>
          <p:cNvSpPr txBox="1"/>
          <p:nvPr/>
        </p:nvSpPr>
        <p:spPr>
          <a:xfrm>
            <a:off x="4803888" y="8960077"/>
            <a:ext cx="75306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pPr>
            <a:r>
              <a:t>ADD CASES</a:t>
            </a:r>
          </a:p>
        </p:txBody>
      </p:sp>
      <p:sp>
        <p:nvSpPr>
          <p:cNvPr id="177" name="ARRANGE CASES"/>
          <p:cNvSpPr txBox="1"/>
          <p:nvPr/>
        </p:nvSpPr>
        <p:spPr>
          <a:xfrm>
            <a:off x="4803888" y="7706614"/>
            <a:ext cx="111455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ARRANGE CASES</a:t>
            </a:r>
          </a:p>
        </p:txBody>
      </p:sp>
      <p:sp>
        <p:nvSpPr>
          <p:cNvPr id="178" name="Logical and boolean operators to use with filter()"/>
          <p:cNvSpPr txBox="1"/>
          <p:nvPr/>
        </p:nvSpPr>
        <p:spPr>
          <a:xfrm>
            <a:off x="4920208" y="6682713"/>
            <a:ext cx="32980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Logical and boolean operators to use with filter()</a:t>
            </a:r>
          </a:p>
        </p:txBody>
      </p:sp>
      <p:sp>
        <p:nvSpPr>
          <p:cNvPr id="179" name="Line"/>
          <p:cNvSpPr/>
          <p:nvPr/>
        </p:nvSpPr>
        <p:spPr>
          <a:xfrm>
            <a:off x="9435669" y="2046199"/>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0" name="Line"/>
          <p:cNvSpPr/>
          <p:nvPr/>
        </p:nvSpPr>
        <p:spPr>
          <a:xfrm>
            <a:off x="4812868" y="8904947"/>
            <a:ext cx="436535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1" name="Column functions return a set of columns as a new vector or table."/>
          <p:cNvSpPr txBox="1"/>
          <p:nvPr/>
        </p:nvSpPr>
        <p:spPr>
          <a:xfrm>
            <a:off x="9426688" y="2320095"/>
            <a:ext cx="4248619"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Column functions return a set of columns as a new vector or table.</a:t>
            </a:r>
          </a:p>
        </p:txBody>
      </p:sp>
      <p:sp>
        <p:nvSpPr>
          <p:cNvPr id="182" name="contains(match)…"/>
          <p:cNvSpPr txBox="1"/>
          <p:nvPr/>
        </p:nvSpPr>
        <p:spPr>
          <a:xfrm>
            <a:off x="9501032" y="4933461"/>
            <a:ext cx="133124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contains(</a:t>
            </a:r>
            <a:r>
              <a:t>match</a:t>
            </a:r>
            <a:r>
              <a:rPr>
                <a:latin typeface="Source Sans Pro Bold"/>
                <a:ea typeface="Source Sans Pro Bold"/>
                <a:cs typeface="Source Sans Pro Bold"/>
                <a:sym typeface="Source Sans Pro Bold"/>
              </a:rPr>
              <a:t>) </a:t>
            </a:r>
            <a:endParaRPr>
              <a:latin typeface="Source Sans Pro Bold"/>
              <a:ea typeface="Source Sans Pro Bold"/>
              <a:cs typeface="Source Sans Pro Bold"/>
              <a:sym typeface="Source Sans Pro Bold"/>
            </a:endParaR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ends_with(</a:t>
            </a:r>
            <a:r>
              <a:t>match</a:t>
            </a:r>
            <a:r>
              <a:rPr>
                <a:latin typeface="Source Sans Pro Bold"/>
                <a:ea typeface="Source Sans Pro Bold"/>
                <a:cs typeface="Source Sans Pro Bold"/>
                <a:sym typeface="Source Sans Pro Bold"/>
              </a:rPr>
              <a:t>) </a:t>
            </a:r>
            <a:endParaRPr>
              <a:latin typeface="Source Sans Pro Bold"/>
              <a:ea typeface="Source Sans Pro Bold"/>
              <a:cs typeface="Source Sans Pro Bold"/>
              <a:sym typeface="Source Sans Pro Bold"/>
            </a:endParaR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matches(</a:t>
            </a:r>
            <a:r>
              <a:t>match</a:t>
            </a:r>
            <a:r>
              <a:rPr>
                <a:latin typeface="Source Sans Pro Bold"/>
                <a:ea typeface="Source Sans Pro Bold"/>
                <a:cs typeface="Source Sans Pro Bold"/>
                <a:sym typeface="Source Sans Pro Bold"/>
              </a:rPr>
              <a:t>)</a:t>
            </a:r>
          </a:p>
        </p:txBody>
      </p:sp>
      <p:sp>
        <p:nvSpPr>
          <p:cNvPr id="183" name=":, e.g. mpg:cyl…"/>
          <p:cNvSpPr txBox="1"/>
          <p:nvPr/>
        </p:nvSpPr>
        <p:spPr>
          <a:xfrm>
            <a:off x="12729255" y="4933461"/>
            <a:ext cx="1000878" cy="482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mpg:cyl</a:t>
            </a:r>
          </a:p>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-gear</a:t>
            </a:r>
          </a:p>
          <a:p>
            <a:pPr defTabSz="566674">
              <a:lnSpc>
                <a:spcPct val="80000"/>
              </a:lnSpc>
              <a:spcBef>
                <a:spcPts val="0"/>
              </a:spcBef>
              <a:defRPr sz="1164">
                <a:solidFill>
                  <a:srgbClr val="000000"/>
                </a:solidFill>
              </a:defRPr>
            </a:pPr>
            <a:r>
              <a:t>everything()</a:t>
            </a:r>
          </a:p>
        </p:txBody>
      </p:sp>
      <p:sp>
        <p:nvSpPr>
          <p:cNvPr id="184" name="num_range(prefix, range)…"/>
          <p:cNvSpPr txBox="1"/>
          <p:nvPr/>
        </p:nvSpPr>
        <p:spPr>
          <a:xfrm>
            <a:off x="10886082" y="4933461"/>
            <a:ext cx="1802072" cy="6913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num_range(</a:t>
            </a:r>
            <a:r>
              <a:t>prefix, range</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one_of(</a:t>
            </a:r>
            <a:r>
              <a:t>…</a:t>
            </a:r>
            <a:r>
              <a:rPr>
                <a:latin typeface="Source Sans Pro Bold"/>
                <a:ea typeface="Source Sans Pro Bold"/>
                <a:cs typeface="Source Sans Pro Bold"/>
                <a:sym typeface="Source Sans Pro Bold"/>
              </a:rPr>
              <a:t>) </a:t>
            </a:r>
            <a:endParaRPr>
              <a:latin typeface="Source Sans Pro Bold"/>
              <a:ea typeface="Source Sans Pro Bold"/>
              <a:cs typeface="Source Sans Pro Bold"/>
              <a:sym typeface="Source Sans Pro Bold"/>
            </a:endParaR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starts_with(</a:t>
            </a:r>
            <a:r>
              <a:t>match</a:t>
            </a:r>
            <a:r>
              <a:rPr>
                <a:latin typeface="Source Sans Pro Bold"/>
                <a:ea typeface="Source Sans Pro Bold"/>
                <a:cs typeface="Source Sans Pro Bold"/>
                <a:sym typeface="Source Sans Pro Bold"/>
              </a:rPr>
              <a:t>)</a:t>
            </a:r>
            <a:r>
              <a:t> </a:t>
            </a:r>
          </a:p>
        </p:txBody>
      </p:sp>
      <p:sp>
        <p:nvSpPr>
          <p:cNvPr id="185" name="pull(.data,  var = -1) Extract column values as a vector.  Choose by name or index. pull(mtcars, wt)…"/>
          <p:cNvSpPr txBox="1"/>
          <p:nvPr/>
        </p:nvSpPr>
        <p:spPr>
          <a:xfrm>
            <a:off x="10447755" y="2589594"/>
            <a:ext cx="3127428" cy="18312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pull(</a:t>
            </a:r>
            <a:r>
              <a:t>.data,  var = -1</a:t>
            </a:r>
            <a:r>
              <a:rPr>
                <a:latin typeface="Source Sans Pro Bold"/>
                <a:ea typeface="Source Sans Pro Bold"/>
                <a:cs typeface="Source Sans Pro Bold"/>
                <a:sym typeface="Source Sans Pro Bold"/>
              </a:rPr>
              <a:t>) </a:t>
            </a:r>
            <a:r>
              <a:t>Extract column values as a vector.  Choose by name or index.</a:t>
            </a: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select(</a:t>
            </a:r>
            <a:r>
              <a:t>.data, …</a:t>
            </a:r>
            <a:r>
              <a:rPr>
                <a:latin typeface="Source Sans Pro Bold"/>
                <a:ea typeface="Source Sans Pro Bold"/>
                <a:cs typeface="Source Sans Pro Bold"/>
                <a:sym typeface="Source Sans Pro Bold"/>
              </a:rPr>
              <a:t>) </a:t>
            </a:r>
            <a:r>
              <a:t>Extract columns as a table.</a:t>
            </a:r>
            <a:r>
              <a:rPr>
                <a:latin typeface="Source Sans Pro Bold"/>
                <a:ea typeface="Source Sans Pro Bold"/>
                <a:cs typeface="Source Sans Pro Bold"/>
                <a:sym typeface="Source Sans Pro Bold"/>
              </a:rPr>
              <a:t> </a:t>
            </a:r>
            <a:br>
              <a:rPr>
                <a:latin typeface="Source Sans Pro Bold"/>
                <a:ea typeface="Source Sans Pro Bold"/>
                <a:cs typeface="Source Sans Pro Bold"/>
                <a:sym typeface="Source Sans Pro Bold"/>
              </a:rP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relocate(</a:t>
            </a:r>
            <a:r>
              <a:t>.data, …, .before = NULL, .after = NULL</a:t>
            </a:r>
            <a:r>
              <a:rPr>
                <a:latin typeface="Source Sans Pro Bold"/>
                <a:ea typeface="Source Sans Pro Bold"/>
                <a:cs typeface="Source Sans Pro Bold"/>
                <a:sym typeface="Source Sans Pro Bold"/>
              </a:rPr>
              <a:t>) </a:t>
            </a:r>
            <a:r>
              <a:t>Move columns to new position.</a:t>
            </a:r>
            <a:br/>
            <a:r>
              <a:rPr>
                <a:latin typeface="Source Sans Pro ExtraLight"/>
                <a:ea typeface="Source Sans Pro ExtraLight"/>
                <a:cs typeface="Source Sans Pro ExtraLight"/>
                <a:sym typeface="Source Sans Pro ExtraLight"/>
              </a:rPr>
              <a:t>relocate(mtcars, mpg, cyl, .after = last_col())</a:t>
            </a:r>
          </a:p>
        </p:txBody>
      </p:sp>
      <p:sp>
        <p:nvSpPr>
          <p:cNvPr id="186" name="Manipulate Variables"/>
          <p:cNvSpPr txBox="1"/>
          <p:nvPr/>
        </p:nvSpPr>
        <p:spPr>
          <a:xfrm>
            <a:off x="9426688" y="1530121"/>
            <a:ext cx="277653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Manipulate Variables</a:t>
            </a:r>
          </a:p>
        </p:txBody>
      </p:sp>
      <p:sp>
        <p:nvSpPr>
          <p:cNvPr id="187" name="Use these helpers with select() and across()…"/>
          <p:cNvSpPr txBox="1"/>
          <p:nvPr/>
        </p:nvSpPr>
        <p:spPr>
          <a:xfrm>
            <a:off x="9501032" y="4544565"/>
            <a:ext cx="2937816"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Use these helpers with select() and across()</a:t>
            </a:r>
          </a:p>
          <a:p>
            <a:pPr lvl="1" indent="0">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8" name="Apply vectorized functions to columns. Vectorized functions take vectors as input and return vectors of the same length as output (see back)."/>
          <p:cNvSpPr txBox="1"/>
          <p:nvPr/>
        </p:nvSpPr>
        <p:spPr>
          <a:xfrm>
            <a:off x="9426688" y="7530655"/>
            <a:ext cx="4268447" cy="6343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9" name="mutate(.data, …, .before = NULL, .after = NULL)  Compute new column(s). Also add_column(), add_count(), and add_tally().…"/>
          <p:cNvSpPr txBox="1"/>
          <p:nvPr/>
        </p:nvSpPr>
        <p:spPr>
          <a:xfrm>
            <a:off x="10569045" y="8286092"/>
            <a:ext cx="3127428" cy="20036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.data, …, .before = NULL, .after = NULL</a:t>
            </a:r>
            <a:r>
              <a:rPr>
                <a:latin typeface="Source Sans Pro Bold"/>
                <a:ea typeface="Source Sans Pro Bold"/>
                <a:cs typeface="Source Sans Pro Bold"/>
                <a:sym typeface="Source Sans Pro Bold"/>
              </a:rPr>
              <a:t>)</a:t>
            </a:r>
            <a:r>
              <a:t> </a:t>
            </a:r>
            <a:br/>
            <a:r>
              <a:t>Compute new column(s). Also </a:t>
            </a:r>
            <a:r>
              <a:rPr>
                <a:latin typeface="Source Sans Pro Bold"/>
                <a:ea typeface="Source Sans Pro Bold"/>
                <a:cs typeface="Source Sans Pro Bold"/>
                <a:sym typeface="Source Sans Pro Bold"/>
              </a:rPr>
              <a:t>add_column(), add_count(), </a:t>
            </a:r>
            <a:r>
              <a:t>and </a:t>
            </a:r>
            <a:r>
              <a:rPr>
                <a:latin typeface="Source Sans Pro Bold"/>
                <a:ea typeface="Source Sans Pro Bold"/>
                <a:cs typeface="Source Sans Pro Bold"/>
                <a:sym typeface="Source Sans Pro Bold"/>
              </a:rP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transmute(</a:t>
            </a:r>
            <a:r>
              <a:t>.data, …</a:t>
            </a:r>
            <a:r>
              <a:rPr>
                <a:latin typeface="Source Sans Pro Bold"/>
                <a:ea typeface="Source Sans Pro Bold"/>
                <a:cs typeface="Source Sans Pro Bold"/>
                <a:sym typeface="Source Sans Pro Bold"/>
              </a:rPr>
              <a:t>) </a:t>
            </a:r>
            <a: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rename(</a:t>
            </a:r>
            <a:r>
              <a:t>.data, …</a:t>
            </a:r>
            <a:r>
              <a:rPr>
                <a:latin typeface="Source Sans Pro Bold"/>
                <a:ea typeface="Source Sans Pro Bold"/>
                <a:cs typeface="Source Sans Pro Bold"/>
                <a:sym typeface="Source Sans Pro Bold"/>
              </a:rPr>
              <a:t>)</a:t>
            </a:r>
            <a:r>
              <a:t> Rename columns. Use </a:t>
            </a:r>
            <a:r>
              <a:rPr>
                <a:latin typeface="Source Sans Pro Bold"/>
                <a:ea typeface="Source Sans Pro Bold"/>
                <a:cs typeface="Source Sans Pro Bold"/>
                <a:sym typeface="Source Sans Pro Bold"/>
              </a:rPr>
              <a:t>rename_with() </a:t>
            </a:r>
            <a:r>
              <a:t>to rename with a function.</a:t>
            </a:r>
            <a:br/>
            <a:r>
              <a:rPr>
                <a:latin typeface="Source Sans Pro ExtraLight"/>
                <a:ea typeface="Source Sans Pro ExtraLight"/>
                <a:cs typeface="Source Sans Pro ExtraLight"/>
                <a:sym typeface="Source Sans Pro ExtraLight"/>
              </a:rPr>
              <a:t>rename(cars, distance = dist)</a:t>
            </a:r>
          </a:p>
        </p:txBody>
      </p:sp>
      <p:sp>
        <p:nvSpPr>
          <p:cNvPr id="190" name="MAKE NEW VARIABLES"/>
          <p:cNvSpPr txBox="1"/>
          <p:nvPr/>
        </p:nvSpPr>
        <p:spPr>
          <a:xfrm>
            <a:off x="9426688" y="7271632"/>
            <a:ext cx="149829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MAKE NEW VARIABLES</a:t>
            </a:r>
          </a:p>
        </p:txBody>
      </p:sp>
      <p:sp>
        <p:nvSpPr>
          <p:cNvPr id="191" name="EXTRACT CASES"/>
          <p:cNvSpPr txBox="1"/>
          <p:nvPr/>
        </p:nvSpPr>
        <p:spPr>
          <a:xfrm>
            <a:off x="4803888" y="2059201"/>
            <a:ext cx="107340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CASES</a:t>
            </a:r>
          </a:p>
        </p:txBody>
      </p:sp>
      <p:sp>
        <p:nvSpPr>
          <p:cNvPr id="192" name="Line"/>
          <p:cNvSpPr/>
          <p:nvPr/>
        </p:nvSpPr>
        <p:spPr>
          <a:xfrm>
            <a:off x="4812868" y="2046199"/>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193" name="Table"/>
          <p:cNvGraphicFramePr/>
          <p:nvPr/>
        </p:nvGraphicFramePr>
        <p:xfrm>
          <a:off x="4829373" y="2586611"/>
          <a:ext cx="381001"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9379">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94" name="Table"/>
          <p:cNvGraphicFramePr/>
          <p:nvPr/>
        </p:nvGraphicFramePr>
        <p:xfrm>
          <a:off x="538817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195" name="Table"/>
          <p:cNvGraphicFramePr/>
          <p:nvPr/>
        </p:nvGraphicFramePr>
        <p:xfrm>
          <a:off x="4829373" y="3289280"/>
          <a:ext cx="381001" cy="6858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graphicFrame>
        <p:nvGraphicFramePr>
          <p:cNvPr id="196" name="Table"/>
          <p:cNvGraphicFramePr/>
          <p:nvPr/>
        </p:nvGraphicFramePr>
        <p:xfrm>
          <a:off x="5388173" y="329163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197" name="Line"/>
          <p:cNvSpPr/>
          <p:nvPr/>
        </p:nvSpPr>
        <p:spPr>
          <a:xfrm>
            <a:off x="5215587" y="3405930"/>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98" name="Table"/>
          <p:cNvGraphicFramePr/>
          <p:nvPr/>
        </p:nvGraphicFramePr>
        <p:xfrm>
          <a:off x="4829373" y="418766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graphicFrame>
        <p:nvGraphicFramePr>
          <p:cNvPr id="199" name="Table"/>
          <p:cNvGraphicFramePr/>
          <p:nvPr/>
        </p:nvGraphicFramePr>
        <p:xfrm>
          <a:off x="5388173" y="41900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0" name="Line"/>
          <p:cNvSpPr/>
          <p:nvPr/>
        </p:nvSpPr>
        <p:spPr>
          <a:xfrm>
            <a:off x="5215587" y="430431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1" name="Table"/>
          <p:cNvGraphicFramePr/>
          <p:nvPr/>
        </p:nvGraphicFramePr>
        <p:xfrm>
          <a:off x="4829373" y="545009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2" name="Table"/>
          <p:cNvGraphicFramePr/>
          <p:nvPr/>
        </p:nvGraphicFramePr>
        <p:xfrm>
          <a:off x="5388173" y="545244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3" name="Line"/>
          <p:cNvSpPr/>
          <p:nvPr/>
        </p:nvSpPr>
        <p:spPr>
          <a:xfrm>
            <a:off x="5215587" y="556674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4" name="Table"/>
          <p:cNvGraphicFramePr/>
          <p:nvPr/>
        </p:nvGraphicFramePr>
        <p:xfrm>
          <a:off x="4829373" y="801957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bl>
          </a:graphicData>
        </a:graphic>
      </p:graphicFrame>
      <p:graphicFrame>
        <p:nvGraphicFramePr>
          <p:cNvPr id="205" name="Table"/>
          <p:cNvGraphicFramePr/>
          <p:nvPr/>
        </p:nvGraphicFramePr>
        <p:xfrm>
          <a:off x="5388173" y="8021919"/>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bl>
          </a:graphicData>
        </a:graphic>
      </p:graphicFrame>
      <p:sp>
        <p:nvSpPr>
          <p:cNvPr id="206" name="Line"/>
          <p:cNvSpPr/>
          <p:nvPr/>
        </p:nvSpPr>
        <p:spPr>
          <a:xfrm>
            <a:off x="5215587" y="8136219"/>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7" name="Table"/>
          <p:cNvGraphicFramePr/>
          <p:nvPr/>
        </p:nvGraphicFramePr>
        <p:xfrm>
          <a:off x="4829373" y="92671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8" name="Table"/>
          <p:cNvGraphicFramePr/>
          <p:nvPr/>
        </p:nvGraphicFramePr>
        <p:xfrm>
          <a:off x="5388173" y="926946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9" name="Line"/>
          <p:cNvSpPr/>
          <p:nvPr/>
        </p:nvSpPr>
        <p:spPr>
          <a:xfrm>
            <a:off x="5215587" y="938376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0" name="Table"/>
          <p:cNvGraphicFramePr/>
          <p:nvPr/>
        </p:nvGraphicFramePr>
        <p:xfrm>
          <a:off x="9458350" y="2586611"/>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1" name="Table"/>
          <p:cNvGraphicFramePr/>
          <p:nvPr/>
        </p:nvGraphicFramePr>
        <p:xfrm>
          <a:off x="998592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no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12" name="Line"/>
          <p:cNvSpPr/>
          <p:nvPr/>
        </p:nvSpPr>
        <p:spPr>
          <a:xfrm>
            <a:off x="9837425" y="28436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3" name="Table"/>
          <p:cNvGraphicFramePr/>
          <p:nvPr/>
        </p:nvGraphicFramePr>
        <p:xfrm>
          <a:off x="9458350" y="967978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4" name="Table"/>
          <p:cNvGraphicFramePr/>
          <p:nvPr/>
        </p:nvGraphicFramePr>
        <p:xfrm>
          <a:off x="9985923" y="967978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15" name="Line"/>
          <p:cNvSpPr/>
          <p:nvPr/>
        </p:nvSpPr>
        <p:spPr>
          <a:xfrm>
            <a:off x="9837425" y="9859933"/>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6" name="Table"/>
          <p:cNvGraphicFramePr/>
          <p:nvPr/>
        </p:nvGraphicFramePr>
        <p:xfrm>
          <a:off x="9458350" y="836042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7" name="Table"/>
          <p:cNvGraphicFramePr/>
          <p:nvPr/>
        </p:nvGraphicFramePr>
        <p:xfrm>
          <a:off x="9985923" y="836042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olidFill>
                            <a:srgbClr val="00457A"/>
                          </a:solidFill>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18" name="Line"/>
          <p:cNvSpPr/>
          <p:nvPr/>
        </p:nvSpPr>
        <p:spPr>
          <a:xfrm>
            <a:off x="9837425" y="854057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9" name="Table"/>
          <p:cNvGraphicFramePr/>
          <p:nvPr/>
        </p:nvGraphicFramePr>
        <p:xfrm>
          <a:off x="9458350" y="9059305"/>
          <a:ext cx="357982" cy="462758"/>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5093"/>
                <a:gridCol w="115093"/>
                <a:gridCol w="115093"/>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20" name="Table"/>
          <p:cNvGraphicFramePr/>
          <p:nvPr/>
        </p:nvGraphicFramePr>
        <p:xfrm>
          <a:off x="9985923" y="9059305"/>
          <a:ext cx="122238" cy="47148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696">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21" name="Line"/>
          <p:cNvSpPr/>
          <p:nvPr/>
        </p:nvSpPr>
        <p:spPr>
          <a:xfrm>
            <a:off x="9837425" y="9239456"/>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22" name="Line"/>
          <p:cNvSpPr/>
          <p:nvPr/>
        </p:nvSpPr>
        <p:spPr>
          <a:xfrm>
            <a:off x="317500" y="2867639"/>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3" name="Line"/>
          <p:cNvSpPr/>
          <p:nvPr/>
        </p:nvSpPr>
        <p:spPr>
          <a:xfrm>
            <a:off x="4803888" y="1530350"/>
            <a:ext cx="4373175"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4" name="Line"/>
          <p:cNvSpPr/>
          <p:nvPr/>
        </p:nvSpPr>
        <p:spPr>
          <a:xfrm>
            <a:off x="317500" y="5742832"/>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225" name="Image" descr="Image"/>
          <p:cNvPicPr>
            <a:picLocks noChangeAspect="1"/>
          </p:cNvPicPr>
          <p:nvPr/>
        </p:nvPicPr>
        <p:blipFill>
          <a:blip r:embed="rId7">
            <a:extLst/>
          </a:blip>
          <a:stretch>
            <a:fillRect/>
          </a:stretch>
        </p:blipFill>
        <p:spPr>
          <a:xfrm>
            <a:off x="1600589" y="3901969"/>
            <a:ext cx="2483944" cy="276125"/>
          </a:xfrm>
          <a:prstGeom prst="rect">
            <a:avLst/>
          </a:prstGeom>
          <a:ln w="12700">
            <a:miter lim="400000"/>
          </a:ln>
        </p:spPr>
      </p:pic>
      <p:sp>
        <p:nvSpPr>
          <p:cNvPr id="226" name="summary function"/>
          <p:cNvSpPr txBox="1"/>
          <p:nvPr/>
        </p:nvSpPr>
        <p:spPr>
          <a:xfrm>
            <a:off x="1769801" y="3938953"/>
            <a:ext cx="124744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summary function</a:t>
            </a:r>
          </a:p>
        </p:txBody>
      </p:sp>
      <p:pic>
        <p:nvPicPr>
          <p:cNvPr id="227" name="Image" descr="Image"/>
          <p:cNvPicPr>
            <a:picLocks noChangeAspect="1"/>
          </p:cNvPicPr>
          <p:nvPr/>
        </p:nvPicPr>
        <p:blipFill>
          <a:blip r:embed="rId8">
            <a:extLst/>
          </a:blip>
          <a:stretch>
            <a:fillRect/>
          </a:stretch>
        </p:blipFill>
        <p:spPr>
          <a:xfrm>
            <a:off x="11087961" y="7921774"/>
            <a:ext cx="2483944" cy="276231"/>
          </a:xfrm>
          <a:prstGeom prst="rect">
            <a:avLst/>
          </a:prstGeom>
          <a:ln w="12700">
            <a:miter lim="400000"/>
          </a:ln>
        </p:spPr>
      </p:pic>
      <p:sp>
        <p:nvSpPr>
          <p:cNvPr id="228" name="vectorized function"/>
          <p:cNvSpPr txBox="1"/>
          <p:nvPr/>
        </p:nvSpPr>
        <p:spPr>
          <a:xfrm>
            <a:off x="11214924" y="7951939"/>
            <a:ext cx="131556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vectorized function</a:t>
            </a:r>
          </a:p>
        </p:txBody>
      </p:sp>
      <p:sp>
        <p:nvSpPr>
          <p:cNvPr id="229" name="Data Transformation with dplyr : : CHEAT SHEET"/>
          <p:cNvSpPr txBox="1"/>
          <p:nvPr>
            <p:ph type="title"/>
          </p:nvPr>
        </p:nvSpPr>
        <p:spPr>
          <a:xfrm>
            <a:off x="275721" y="361177"/>
            <a:ext cx="10898129" cy="803346"/>
          </a:xfrm>
          <a:prstGeom prst="rect">
            <a:avLst/>
          </a:prstGeom>
        </p:spPr>
        <p:txBody>
          <a:bodyPr lIns="0" tIns="0" rIns="0" bIns="0" anchor="t"/>
          <a:lstStyle/>
          <a:p>
            <a:pPr defTabSz="572516">
              <a:defRPr sz="4704">
                <a:solidFill>
                  <a:srgbClr val="424242"/>
                </a:solidFill>
              </a:defRPr>
            </a:pPr>
            <a:r>
              <a:t>Data Transformation with dplyr : : </a:t>
            </a:r>
            <a:r>
              <a:rPr sz="3234">
                <a:latin typeface="Source Sans Pro Bold"/>
                <a:ea typeface="Source Sans Pro Bold"/>
                <a:cs typeface="Source Sans Pro Bold"/>
                <a:sym typeface="Source Sans Pro Bold"/>
              </a:rPr>
              <a:t>CHEAT SHEET</a:t>
            </a:r>
            <a:r>
              <a:t> </a:t>
            </a:r>
          </a:p>
        </p:txBody>
      </p:sp>
      <p:grpSp>
        <p:nvGrpSpPr>
          <p:cNvPr id="234" name="Group"/>
          <p:cNvGrpSpPr/>
          <p:nvPr/>
        </p:nvGrpSpPr>
        <p:grpSpPr>
          <a:xfrm>
            <a:off x="1691695" y="1841470"/>
            <a:ext cx="537580" cy="537579"/>
            <a:chOff x="12700" y="12700"/>
            <a:chExt cx="537578" cy="537578"/>
          </a:xfrm>
        </p:grpSpPr>
        <p:graphicFrame>
          <p:nvGraphicFramePr>
            <p:cNvPr id="230" name="Table"/>
            <p:cNvGraphicFramePr/>
            <p:nvPr/>
          </p:nvGraphicFramePr>
          <p:xfrm>
            <a:off x="12700" y="12700"/>
            <a:ext cx="537579"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1" name="Line"/>
            <p:cNvSpPr/>
            <p:nvPr/>
          </p:nvSpPr>
          <p:spPr>
            <a:xfrm>
              <a:off x="12700" y="285104"/>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2" name="Line"/>
            <p:cNvSpPr/>
            <p:nvPr/>
          </p:nvSpPr>
          <p:spPr>
            <a:xfrm>
              <a:off x="12700" y="407196"/>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3" name="Line"/>
            <p:cNvSpPr/>
            <p:nvPr/>
          </p:nvSpPr>
          <p:spPr>
            <a:xfrm>
              <a:off x="12700" y="175147"/>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pSp>
      <p:grpSp>
        <p:nvGrpSpPr>
          <p:cNvPr id="239" name="Group"/>
          <p:cNvGrpSpPr/>
          <p:nvPr/>
        </p:nvGrpSpPr>
        <p:grpSpPr>
          <a:xfrm>
            <a:off x="354230" y="1841470"/>
            <a:ext cx="537579" cy="537579"/>
            <a:chOff x="108006" y="12700"/>
            <a:chExt cx="537578" cy="537578"/>
          </a:xfrm>
        </p:grpSpPr>
        <p:graphicFrame>
          <p:nvGraphicFramePr>
            <p:cNvPr id="235" name="Table"/>
            <p:cNvGraphicFramePr/>
            <p:nvPr/>
          </p:nvGraphicFramePr>
          <p:xfrm>
            <a:off x="108006" y="12700"/>
            <a:ext cx="537580"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6" name="Line"/>
            <p:cNvSpPr/>
            <p:nvPr/>
          </p:nvSpPr>
          <p:spPr>
            <a:xfrm flipV="1">
              <a:off x="168543"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7" name="Line"/>
            <p:cNvSpPr/>
            <p:nvPr/>
          </p:nvSpPr>
          <p:spPr>
            <a:xfrm flipV="1">
              <a:off x="279121"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8" name="Line"/>
            <p:cNvSpPr/>
            <p:nvPr/>
          </p:nvSpPr>
          <p:spPr>
            <a:xfrm flipV="1">
              <a:off x="383082"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grpSp>
      <p:sp>
        <p:nvSpPr>
          <p:cNvPr id="240" name="Line"/>
          <p:cNvSpPr/>
          <p:nvPr/>
        </p:nvSpPr>
        <p:spPr>
          <a:xfrm>
            <a:off x="5215587" y="27293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1" name="Table"/>
          <p:cNvGraphicFramePr/>
          <p:nvPr/>
        </p:nvGraphicFramePr>
        <p:xfrm>
          <a:off x="9458350" y="323257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42" name="Table"/>
          <p:cNvGraphicFramePr/>
          <p:nvPr/>
        </p:nvGraphicFramePr>
        <p:xfrm>
          <a:off x="9985923" y="3234925"/>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43" name="Line"/>
          <p:cNvSpPr/>
          <p:nvPr/>
        </p:nvSpPr>
        <p:spPr>
          <a:xfrm>
            <a:off x="9837425" y="337462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pic>
        <p:nvPicPr>
          <p:cNvPr id="244" name="Image" descr="Image"/>
          <p:cNvPicPr>
            <a:picLocks noChangeAspect="1"/>
          </p:cNvPicPr>
          <p:nvPr/>
        </p:nvPicPr>
        <p:blipFill>
          <a:blip r:embed="rId9">
            <a:extLst/>
          </a:blip>
          <a:stretch>
            <a:fillRect/>
          </a:stretch>
        </p:blipFill>
        <p:spPr>
          <a:xfrm>
            <a:off x="302323" y="10117481"/>
            <a:ext cx="1358901" cy="477471"/>
          </a:xfrm>
          <a:prstGeom prst="rect">
            <a:avLst/>
          </a:prstGeom>
          <a:ln w="12700">
            <a:miter lim="400000"/>
          </a:ln>
        </p:spPr>
      </p:pic>
      <p:sp>
        <p:nvSpPr>
          <p:cNvPr id="245" name="MANIPULATE MULTIPLE VARIABLES AT ONCE"/>
          <p:cNvSpPr txBox="1"/>
          <p:nvPr/>
        </p:nvSpPr>
        <p:spPr>
          <a:xfrm>
            <a:off x="9426688" y="5746749"/>
            <a:ext cx="293603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MANIPULATE MULTIPLE VARIABLES AT ONCE</a:t>
            </a:r>
          </a:p>
        </p:txBody>
      </p:sp>
      <p:sp>
        <p:nvSpPr>
          <p:cNvPr id="246" name="across(.cols, .funs)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across(</a:t>
            </a:r>
            <a:r>
              <a:t>.cols, .funs</a:t>
            </a:r>
            <a:r>
              <a:rPr>
                <a:latin typeface="Source Sans Pro Bold"/>
                <a:ea typeface="Source Sans Pro Bold"/>
                <a:cs typeface="Source Sans Pro Bold"/>
                <a:sym typeface="Source Sans Pro Bold"/>
              </a:rPr>
              <a:t>)</a:t>
            </a:r>
            <a: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c_across(</a:t>
            </a:r>
            <a:r>
              <a:t>.cols</a:t>
            </a:r>
            <a:r>
              <a:rPr>
                <a:latin typeface="Source Sans Pro Bold"/>
                <a:ea typeface="Source Sans Pro Bold"/>
                <a:cs typeface="Source Sans Pro Bold"/>
                <a:sym typeface="Source Sans Pro Bold"/>
              </a:rPr>
              <a:t>)</a:t>
            </a:r>
            <a:r>
              <a:t> Compute across columns in </a:t>
            </a:r>
          </a:p>
          <a:p>
            <a:pPr>
              <a:lnSpc>
                <a:spcPct val="80000"/>
              </a:lnSpc>
              <a:spcBef>
                <a:spcPts val="0"/>
              </a:spcBef>
              <a:defRPr>
                <a:solidFill>
                  <a:srgbClr val="000000"/>
                </a:solidFill>
                <a:latin typeface="+mn-lt"/>
                <a:ea typeface="+mn-ea"/>
                <a:cs typeface="+mn-cs"/>
                <a:sym typeface="Source Sans Pro Regular"/>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graphicFrame>
        <p:nvGraphicFramePr>
          <p:cNvPr id="247" name="Table"/>
          <p:cNvGraphicFramePr/>
          <p:nvPr/>
        </p:nvGraphicFramePr>
        <p:xfrm>
          <a:off x="9458350"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48" name="Line"/>
          <p:cNvSpPr/>
          <p:nvPr/>
        </p:nvSpPr>
        <p:spPr>
          <a:xfrm>
            <a:off x="9837425" y="39624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9" name="Table"/>
          <p:cNvGraphicFramePr/>
          <p:nvPr/>
        </p:nvGraphicFramePr>
        <p:xfrm>
          <a:off x="9985923"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50" name="Line"/>
          <p:cNvSpPr/>
          <p:nvPr/>
        </p:nvSpPr>
        <p:spPr>
          <a:xfrm>
            <a:off x="9435668" y="7239000"/>
            <a:ext cx="4234074" cy="0"/>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51" name="ungroup(x, …) Returns ungrouped copy of table.…"/>
          <p:cNvSpPr txBox="1"/>
          <p:nvPr/>
        </p:nvSpPr>
        <p:spPr>
          <a:xfrm>
            <a:off x="317500" y="9410700"/>
            <a:ext cx="4235928"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ungroup(</a:t>
            </a:r>
            <a:r>
              <a:t>x, …</a:t>
            </a:r>
            <a:r>
              <a:rPr>
                <a:latin typeface="Source Sans Pro Bold"/>
                <a:ea typeface="Source Sans Pro Bold"/>
                <a:cs typeface="Source Sans Pro Bold"/>
                <a:sym typeface="Source Sans Pro Bold"/>
              </a:rPr>
              <a:t>)</a:t>
            </a:r>
            <a: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graphicFrame>
        <p:nvGraphicFramePr>
          <p:cNvPr id="252" name="Table"/>
          <p:cNvGraphicFramePr/>
          <p:nvPr/>
        </p:nvGraphicFramePr>
        <p:xfrm>
          <a:off x="336028" y="87122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53" name="Line"/>
          <p:cNvSpPr/>
          <p:nvPr/>
        </p:nvSpPr>
        <p:spPr>
          <a:xfrm>
            <a:off x="722242" y="89281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4" name="Table"/>
          <p:cNvGraphicFramePr/>
          <p:nvPr/>
        </p:nvGraphicFramePr>
        <p:xfrm>
          <a:off x="919233" y="86233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D99E"/>
                    </a:solidFill>
                  </a:tcPr>
                </a:tc>
              </a:tr>
            </a:tbl>
          </a:graphicData>
        </a:graphic>
      </p:graphicFrame>
      <p:graphicFrame>
        <p:nvGraphicFramePr>
          <p:cNvPr id="255" name="Table"/>
          <p:cNvGraphicFramePr/>
          <p:nvPr/>
        </p:nvGraphicFramePr>
        <p:xfrm>
          <a:off x="1515138" y="8686800"/>
          <a:ext cx="4572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56" name="Line"/>
          <p:cNvSpPr/>
          <p:nvPr/>
        </p:nvSpPr>
        <p:spPr>
          <a:xfrm>
            <a:off x="1318825" y="8940800"/>
            <a:ext cx="139606"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7" name="Table"/>
          <p:cNvGraphicFramePr/>
          <p:nvPr/>
        </p:nvGraphicFramePr>
        <p:xfrm>
          <a:off x="919233" y="89154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258" name="Table"/>
          <p:cNvGraphicFramePr/>
          <p:nvPr/>
        </p:nvGraphicFramePr>
        <p:xfrm>
          <a:off x="919233" y="91059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DEA037"/>
                    </a:solidFill>
                  </a:tcPr>
                </a:tc>
              </a:tr>
            </a:tbl>
          </a:graphicData>
        </a:graphic>
      </p:graphicFrame>
      <p:graphicFrame>
        <p:nvGraphicFramePr>
          <p:cNvPr id="259" name="Table"/>
          <p:cNvGraphicFramePr/>
          <p:nvPr/>
        </p:nvGraphicFramePr>
        <p:xfrm>
          <a:off x="9458350" y="6070600"/>
          <a:ext cx="3429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60" name="Line"/>
          <p:cNvSpPr/>
          <p:nvPr/>
        </p:nvSpPr>
        <p:spPr>
          <a:xfrm>
            <a:off x="9837425" y="61976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1" name="Table"/>
          <p:cNvGraphicFramePr/>
          <p:nvPr/>
        </p:nvGraphicFramePr>
        <p:xfrm>
          <a:off x="9985923" y="60706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c>
                  <a:txBody>
                    <a:bodyPr/>
                    <a:lstStyle/>
                    <a:p>
                      <a:pPr defTabSz="914400">
                        <a:defRPr sz="1000">
                          <a:sym typeface="Source Sans Pro Regular"/>
                        </a:defRPr>
                      </a:pPr>
                    </a:p>
                  </a:txBody>
                  <a:tcPr marL="0" marR="0" marT="0" marB="0" anchor="ctr" anchorCtr="0" horzOverflow="overflow">
                    <a:solidFill>
                      <a:srgbClr val="78AAD6"/>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62" name="Line"/>
          <p:cNvSpPr/>
          <p:nvPr/>
        </p:nvSpPr>
        <p:spPr>
          <a:xfrm>
            <a:off x="4812868" y="7660408"/>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3" name="Line"/>
          <p:cNvSpPr/>
          <p:nvPr/>
        </p:nvSpPr>
        <p:spPr>
          <a:xfrm>
            <a:off x="9435668" y="5704591"/>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4" name="mtcars  %&gt;%…"/>
          <p:cNvSpPr txBox="1"/>
          <p:nvPr/>
        </p:nvSpPr>
        <p:spPr>
          <a:xfrm>
            <a:off x="1934238" y="7112719"/>
            <a:ext cx="2190692"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mtcars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group_by(cyl)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summarise(avg = mean(mpg))</a:t>
            </a:r>
          </a:p>
        </p:txBody>
      </p:sp>
      <p:sp>
        <p:nvSpPr>
          <p:cNvPr id="265" name="starwars %&gt;%…"/>
          <p:cNvSpPr txBox="1"/>
          <p:nvPr/>
        </p:nvSpPr>
        <p:spPr>
          <a:xfrm>
            <a:off x="2146308" y="8645665"/>
            <a:ext cx="2397675"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66" name="Line"/>
          <p:cNvSpPr/>
          <p:nvPr/>
        </p:nvSpPr>
        <p:spPr>
          <a:xfrm>
            <a:off x="9837425" y="680393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7" name="Table"/>
          <p:cNvGraphicFramePr/>
          <p:nvPr/>
        </p:nvGraphicFramePr>
        <p:xfrm>
          <a:off x="9458350" y="6672337"/>
          <a:ext cx="353233"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68" name="Table"/>
          <p:cNvGraphicFramePr/>
          <p:nvPr/>
        </p:nvGraphicFramePr>
        <p:xfrm>
          <a:off x="9985923" y="6654728"/>
          <a:ext cx="114301"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pic>
        <p:nvPicPr>
          <p:cNvPr id="269" name="Image" descr="Image"/>
          <p:cNvPicPr>
            <a:picLocks noChangeAspect="1"/>
          </p:cNvPicPr>
          <p:nvPr/>
        </p:nvPicPr>
        <p:blipFill>
          <a:blip r:embed="rId10">
            <a:extLst/>
          </a:blip>
          <a:stretch>
            <a:fillRect/>
          </a:stretch>
        </p:blipFill>
        <p:spPr>
          <a:xfrm>
            <a:off x="12306300" y="203200"/>
            <a:ext cx="1371600" cy="1584520"/>
          </a:xfrm>
          <a:prstGeom prst="rect">
            <a:avLst/>
          </a:prstGeom>
          <a:ln w="12700">
            <a:miter lim="400000"/>
          </a:ln>
        </p:spPr>
      </p:pic>
      <p:graphicFrame>
        <p:nvGraphicFramePr>
          <p:cNvPr id="270" name="Table"/>
          <p:cNvGraphicFramePr/>
          <p:nvPr/>
        </p:nvGraphicFramePr>
        <p:xfrm>
          <a:off x="4984143" y="6848377"/>
          <a:ext cx="4069194" cy="24884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581313"/>
                <a:gridCol w="581313"/>
                <a:gridCol w="581313"/>
                <a:gridCol w="581313"/>
                <a:gridCol w="581313"/>
                <a:gridCol w="581313"/>
                <a:gridCol w="581313"/>
              </a:tblGrid>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%in%</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xor()</a:t>
                      </a:r>
                    </a:p>
                  </a:txBody>
                  <a:tcPr marL="50800" marR="50800" marT="50800" marB="50800" anchor="t" anchorCtr="0" horzOverflow="overflow">
                    <a:lnL w="0">
                      <a:miter lim="400000"/>
                    </a:lnL>
                    <a:lnR w="0">
                      <a:miter lim="400000"/>
                    </a:lnR>
                    <a:lnT w="0">
                      <a:miter lim="400000"/>
                    </a:lnT>
                    <a:lnB w="0">
                      <a:miter lim="400000"/>
                    </a:lnB>
                    <a:noFill/>
                  </a:tcPr>
                </a:tc>
              </a:tr>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&amp;</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defRPr sz="1200">
                          <a:sym typeface="Source Sans Pro Regular"/>
                        </a:defRPr>
                      </a:pPr>
                    </a:p>
                  </a:txBody>
                  <a:tcPr marL="50800" marR="50800" marT="50800" marB="50800" anchor="t"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 name="Group"/>
          <p:cNvGrpSpPr/>
          <p:nvPr/>
        </p:nvGrpSpPr>
        <p:grpSpPr>
          <a:xfrm>
            <a:off x="8370787" y="-1013161"/>
            <a:ext cx="6157893" cy="3553962"/>
            <a:chOff x="0" y="51032"/>
            <a:chExt cx="6157891" cy="3553961"/>
          </a:xfrm>
        </p:grpSpPr>
        <p:grpSp>
          <p:nvGrpSpPr>
            <p:cNvPr id="287" name="Group"/>
            <p:cNvGrpSpPr/>
            <p:nvPr/>
          </p:nvGrpSpPr>
          <p:grpSpPr>
            <a:xfrm>
              <a:off x="23293" y="51032"/>
              <a:ext cx="6134599" cy="2980091"/>
              <a:chOff x="0" y="51032"/>
              <a:chExt cx="6134598" cy="2980090"/>
            </a:xfrm>
          </p:grpSpPr>
          <p:sp>
            <p:nvSpPr>
              <p:cNvPr id="272"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3"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4"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5"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6"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7"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8"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9"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0"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1"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2"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3"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4"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5"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6"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88"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90" name="OFFSET…"/>
          <p:cNvSpPr txBox="1"/>
          <p:nvPr/>
        </p:nvSpPr>
        <p:spPr>
          <a:xfrm>
            <a:off x="323998" y="2715787"/>
            <a:ext cx="3083795" cy="80379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OFFSET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lag()</a:t>
            </a:r>
            <a:r>
              <a:t> - Offset elements by 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lead()</a:t>
            </a:r>
            <a:r>
              <a:t> - Offset elements by -1</a:t>
            </a:r>
          </a:p>
          <a:p>
            <a:pPr>
              <a:lnSpc>
                <a:spcPct val="80000"/>
              </a:lnSpc>
              <a:spcBef>
                <a:spcPts val="0"/>
              </a:spcBef>
              <a:defRPr>
                <a:solidFill>
                  <a:srgbClr val="000000"/>
                </a:solidFill>
                <a:latin typeface="+mn-lt"/>
                <a:ea typeface="+mn-ea"/>
                <a:cs typeface="+mn-cs"/>
                <a:sym typeface="Source Sans Pro Regular"/>
              </a:defRPr>
            </a:pPr>
          </a:p>
          <a:p>
            <a:pPr/>
            <a:r>
              <a:t>CUMULATIVE AGGREGATE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cumall()</a:t>
            </a:r>
            <a:r>
              <a:t> - Cumulative all()</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cumany()</a:t>
            </a:r>
            <a:r>
              <a:t> - Cumulative any()</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cummax()</a:t>
            </a:r>
            <a:r>
              <a:t> - Cumulative max()</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cummean()</a:t>
            </a:r>
            <a:r>
              <a:t> - Cumulative mean()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cummin()</a:t>
            </a:r>
            <a:r>
              <a:t> - Cumulative min()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cumprod()</a:t>
            </a:r>
            <a:r>
              <a:t> - Cumulative prod()</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cumsum()</a:t>
            </a:r>
            <a:r>
              <a:t> - Cumulative sum()</a:t>
            </a:r>
          </a:p>
          <a:p>
            <a:pPr>
              <a:lnSpc>
                <a:spcPct val="80000"/>
              </a:lnSpc>
              <a:spcBef>
                <a:spcPts val="0"/>
              </a:spcBef>
              <a:defRPr>
                <a:solidFill>
                  <a:srgbClr val="000000"/>
                </a:solidFill>
                <a:latin typeface="+mn-lt"/>
                <a:ea typeface="+mn-ea"/>
                <a:cs typeface="+mn-cs"/>
                <a:sym typeface="Source Sans Pro Regular"/>
              </a:defRPr>
            </a:pPr>
          </a:p>
          <a:p>
            <a:pPr/>
            <a:r>
              <a:t>RANKING</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cume_dist()</a:t>
            </a:r>
            <a:r>
              <a:t> - Proportion of all values &lt;=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dense_rank()</a:t>
            </a:r>
            <a:r>
              <a:t> - rank w ties = min, no gaps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min_rank() </a:t>
            </a:r>
            <a:r>
              <a:t>- rank with ties = min</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ntile()</a:t>
            </a:r>
            <a:r>
              <a:t> - bins into n bins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percent_rank()</a:t>
            </a:r>
            <a:r>
              <a:t> - min_rank scaled to [0,1]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row_number()</a:t>
            </a:r>
            <a:r>
              <a:t> - rank with ties = "first"</a:t>
            </a:r>
          </a:p>
          <a:p>
            <a:pPr>
              <a:lnSpc>
                <a:spcPct val="80000"/>
              </a:lnSpc>
              <a:spcBef>
                <a:spcPts val="0"/>
              </a:spcBef>
              <a:defRPr>
                <a:solidFill>
                  <a:srgbClr val="000000"/>
                </a:solidFill>
                <a:latin typeface="+mn-lt"/>
                <a:ea typeface="+mn-ea"/>
                <a:cs typeface="+mn-cs"/>
                <a:sym typeface="Source Sans Pro Regular"/>
              </a:defRPr>
            </a:pPr>
          </a:p>
          <a:p>
            <a:pPr/>
            <a:r>
              <a:t>MATH</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 - , *, /, ^, %/%, %% </a:t>
            </a:r>
            <a:r>
              <a:t>- arithmetic ops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log(), log2(), log10() </a:t>
            </a:r>
            <a:r>
              <a:t>- logs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&lt;, &lt;=, &gt;, &gt;=, !=, ==</a:t>
            </a:r>
            <a:r>
              <a:t> - logical comparisons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between()</a:t>
            </a:r>
            <a:r>
              <a:t> - x &gt;= left &amp; x &lt;= right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near()</a:t>
            </a:r>
            <a:r>
              <a:t> - safe == for floating point numbers</a:t>
            </a:r>
          </a:p>
          <a:p>
            <a:pPr>
              <a:lnSpc>
                <a:spcPct val="80000"/>
              </a:lnSpc>
              <a:spcBef>
                <a:spcPts val="0"/>
              </a:spcBef>
              <a:defRPr>
                <a:solidFill>
                  <a:srgbClr val="000000"/>
                </a:solidFill>
                <a:latin typeface="+mn-lt"/>
                <a:ea typeface="+mn-ea"/>
                <a:cs typeface="+mn-cs"/>
                <a:sym typeface="Source Sans Pro Regular"/>
              </a:defRPr>
            </a:pPr>
          </a:p>
          <a:p>
            <a:pPr/>
            <a:r>
              <a:t>MISCELLANEOUS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case_when()</a:t>
            </a:r>
            <a:r>
              <a:t> - multi-case if_else()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coalesce()</a:t>
            </a:r>
            <a:r>
              <a:t> - first non-NA values by element  across a set of vectors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if_else()</a:t>
            </a:r>
            <a:r>
              <a:t> - element-wise if() + else()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na_if()</a:t>
            </a:r>
            <a:r>
              <a:t> - replace specific values with NA</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pmax()</a:t>
            </a:r>
            <a:r>
              <a:t> - element-wise max()</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pmin()</a:t>
            </a:r>
            <a: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8" y="1452744"/>
            <a:ext cx="3054155"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 and </a:t>
            </a:r>
            <a:r>
              <a:rPr>
                <a:latin typeface="Source Sans Pro Bold"/>
                <a:ea typeface="Source Sans Pro Bold"/>
                <a:cs typeface="Source Sans Pro Bold"/>
                <a:sym typeface="Source Sans Pro Bold"/>
              </a:rPr>
              <a:t>transmute()</a:t>
            </a:r>
            <a:r>
              <a:t> apply vectorized functions to columns to create new columns. Vectorized functions take vectors as input and return vectors of the same length as output.</a:t>
            </a:r>
          </a:p>
        </p:txBody>
      </p:sp>
      <p:sp>
        <p:nvSpPr>
          <p:cNvPr id="292" name="Vectorized Functions"/>
          <p:cNvSpPr txBox="1"/>
          <p:nvPr/>
        </p:nvSpPr>
        <p:spPr>
          <a:xfrm>
            <a:off x="323998" y="729729"/>
            <a:ext cx="2766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Vectorized Functions</a:t>
            </a:r>
          </a:p>
        </p:txBody>
      </p:sp>
      <p:sp>
        <p:nvSpPr>
          <p:cNvPr id="293" name="TO USE WITH MUTATE ()"/>
          <p:cNvSpPr txBox="1"/>
          <p:nvPr/>
        </p:nvSpPr>
        <p:spPr>
          <a:xfrm>
            <a:off x="323998" y="1200389"/>
            <a:ext cx="159004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MUTATE ()</a:t>
            </a:r>
          </a:p>
        </p:txBody>
      </p:sp>
      <p:sp>
        <p:nvSpPr>
          <p:cNvPr id="294" name="Line"/>
          <p:cNvSpPr/>
          <p:nvPr/>
        </p:nvSpPr>
        <p:spPr>
          <a:xfrm>
            <a:off x="323998" y="729958"/>
            <a:ext cx="30880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297" name="Group"/>
          <p:cNvGrpSpPr/>
          <p:nvPr/>
        </p:nvGrpSpPr>
        <p:grpSpPr>
          <a:xfrm>
            <a:off x="343762" y="2232646"/>
            <a:ext cx="2483943" cy="276231"/>
            <a:chOff x="0" y="0"/>
            <a:chExt cx="2483942" cy="276230"/>
          </a:xfrm>
        </p:grpSpPr>
        <p:pic>
          <p:nvPicPr>
            <p:cNvPr id="295" name="Image" descr="Image"/>
            <p:cNvPicPr>
              <a:picLocks noChangeAspect="1"/>
            </p:cNvPicPr>
            <p:nvPr/>
          </p:nvPicPr>
          <p:blipFill>
            <a:blip r:embed="rId2">
              <a:extLst/>
            </a:blip>
            <a:stretch>
              <a:fillRect/>
            </a:stretch>
          </p:blipFill>
          <p:spPr>
            <a:xfrm>
              <a:off x="0" y="0"/>
              <a:ext cx="2483943" cy="276231"/>
            </a:xfrm>
            <a:prstGeom prst="rect">
              <a:avLst/>
            </a:prstGeom>
            <a:ln w="12700" cap="flat">
              <a:noFill/>
              <a:miter lim="400000"/>
            </a:ln>
            <a:effectLst/>
          </p:spPr>
        </p:pic>
        <p:sp>
          <p:nvSpPr>
            <p:cNvPr id="296" name="vectorized function"/>
            <p:cNvSpPr txBox="1"/>
            <p:nvPr/>
          </p:nvSpPr>
          <p:spPr>
            <a:xfrm>
              <a:off x="126962" y="42811"/>
              <a:ext cx="1315569"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Summary Functions</a:t>
            </a:r>
          </a:p>
        </p:txBody>
      </p:sp>
      <p:sp>
        <p:nvSpPr>
          <p:cNvPr id="299" name="Line"/>
          <p:cNvSpPr/>
          <p:nvPr/>
        </p:nvSpPr>
        <p:spPr>
          <a:xfrm>
            <a:off x="3714820" y="729958"/>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0" name="TO USE WITH SUMMARISE ()"/>
          <p:cNvSpPr txBox="1"/>
          <p:nvPr/>
        </p:nvSpPr>
        <p:spPr>
          <a:xfrm>
            <a:off x="3714820" y="1200389"/>
            <a:ext cx="186268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4"/>
            <a:ext cx="3054155"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 </a:t>
            </a:r>
            <a:r>
              <a:t>applies summary functions to columns to create a new table. Summary functions take vectors as input and return single values as output.</a:t>
            </a:r>
          </a:p>
        </p:txBody>
      </p:sp>
      <p:sp>
        <p:nvSpPr>
          <p:cNvPr id="302" name="COUNT…"/>
          <p:cNvSpPr txBox="1"/>
          <p:nvPr/>
        </p:nvSpPr>
        <p:spPr>
          <a:xfrm>
            <a:off x="3714820" y="2715787"/>
            <a:ext cx="3055255" cy="4686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spcBef>
                <a:spcPts val="100"/>
              </a:spcBef>
              <a:tabLst>
                <a:tab pos="431800" algn="l"/>
              </a:tabLst>
              <a:defRPr sz="1188"/>
            </a:pPr>
            <a:r>
              <a:t>COUNT</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t>
            </a:r>
            <a:r>
              <a:t> - number of values/rows</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n_distinct()</a:t>
            </a:r>
            <a:r>
              <a:t> - # of uniques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sum(!is.na())</a:t>
            </a:r>
            <a:r>
              <a:t> - # of non-NA’s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POSITION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mean, also </a:t>
            </a:r>
            <a:r>
              <a:rPr>
                <a:latin typeface="Source Sans Pro Bold"/>
                <a:ea typeface="Source Sans Pro Bold"/>
                <a:cs typeface="Source Sans Pro Bold"/>
                <a:sym typeface="Source Sans Pro Bold"/>
              </a:rPr>
              <a:t>mean(!is.na())</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median()</a:t>
            </a:r>
            <a:r>
              <a:t> - median</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LOGICAL</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Proportion of TRUE’s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a:t>
            </a:r>
            <a:r>
              <a:t> - # of TRUE’s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ORDER</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first()</a:t>
            </a:r>
            <a:r>
              <a:t> - first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last()</a:t>
            </a:r>
            <a:r>
              <a:t> - last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nth()</a:t>
            </a:r>
            <a:r>
              <a:t> - value in nth location of vector</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RANK</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quantile()</a:t>
            </a:r>
            <a:r>
              <a:t> - nth quantile </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min() </a:t>
            </a:r>
            <a:r>
              <a:t>- minimum value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max()</a:t>
            </a:r>
            <a:r>
              <a:t> - maximum value</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SPREAD</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IQR()</a:t>
            </a:r>
            <a:r>
              <a:t> - Inter-Quartile Range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mad()</a:t>
            </a:r>
            <a:r>
              <a:t> - median absolute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sd()</a:t>
            </a:r>
            <a:r>
              <a:t> - standard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var()</a:t>
            </a:r>
            <a: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Row Names</a:t>
            </a:r>
          </a:p>
        </p:txBody>
      </p:sp>
      <p:sp>
        <p:nvSpPr>
          <p:cNvPr id="304" name="Line"/>
          <p:cNvSpPr/>
          <p:nvPr/>
        </p:nvSpPr>
        <p:spPr>
          <a:xfrm>
            <a:off x="3714820" y="7497206"/>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5" name="Tidy data does not use rownames, which store a variable outside of the columns. To work with the rownames, first move them into a column."/>
          <p:cNvSpPr txBox="1"/>
          <p:nvPr/>
        </p:nvSpPr>
        <p:spPr>
          <a:xfrm>
            <a:off x="3714820" y="7872012"/>
            <a:ext cx="3054155"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t>Tidy data does not use rownames, which store a variable outside of the columns. To work with the rownames, first move them into a column.</a:t>
            </a:r>
          </a:p>
          <a:p>
            <a:pPr defTabSz="566674">
              <a:lnSpc>
                <a:spcPct val="80000"/>
              </a:lnSpc>
              <a:spcBef>
                <a:spcPts val="0"/>
              </a:spcBef>
              <a:defRPr sz="1164">
                <a:solidFill>
                  <a:srgbClr val="000000"/>
                </a:solidFill>
                <a:latin typeface="+mn-lt"/>
                <a:ea typeface="+mn-ea"/>
                <a:cs typeface="+mn-cs"/>
                <a:sym typeface="Source Sans Pro Regular"/>
              </a:defRPr>
            </a:pPr>
          </a:p>
        </p:txBody>
      </p:sp>
      <p:sp>
        <p:nvSpPr>
          <p:cNvPr id="306" name="RStudio® is a trademark of RStudio, Inc.  •  CC BY SA RStudio •  info@rstudio.com  •  844-448-1212 • rstudio.com •  Learn more at dplyr.tidyverse.org •  dplyr  1.0.7 •  Updated: 2021-07"/>
          <p:cNvSpPr txBox="1"/>
          <p:nvPr/>
        </p:nvSpPr>
        <p:spPr>
          <a:xfrm>
            <a:off x="1845572" y="10340910"/>
            <a:ext cx="11830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u="sng">
                <a:latin typeface="Source Sans Pro Bold"/>
                <a:ea typeface="Source Sans Pro Bold"/>
                <a:cs typeface="Source Sans Pro Bold"/>
                <a:sym typeface="Source Sans Pro Bold"/>
                <a:hlinkClick r:id="rId6" invalidUrl="" action="" tgtFrame="" tooltip="" history="1" highlightClick="0" endSnd="0"/>
              </a:rPr>
              <a:t>dplyr.tidyverse.org</a:t>
            </a:r>
            <a:r>
              <a:t> •  dplyr  1.0.7 •  Updated: 2021-07</a:t>
            </a:r>
          </a:p>
        </p:txBody>
      </p:sp>
      <p:sp>
        <p:nvSpPr>
          <p:cNvPr id="30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8" name="rownames_to_column()…"/>
          <p:cNvSpPr txBox="1"/>
          <p:nvPr/>
        </p:nvSpPr>
        <p:spPr>
          <a:xfrm>
            <a:off x="4644014" y="8405582"/>
            <a:ext cx="2321241"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rownames_to_column()</a:t>
            </a:r>
          </a:p>
          <a:p>
            <a:pPr>
              <a:lnSpc>
                <a:spcPct val="80000"/>
              </a:lnSpc>
              <a:spcBef>
                <a:spcPts val="0"/>
              </a:spcBef>
              <a:defRPr>
                <a:solidFill>
                  <a:srgbClr val="000000"/>
                </a:solidFill>
                <a:latin typeface="+mn-lt"/>
                <a:ea typeface="+mn-ea"/>
                <a:cs typeface="+mn-cs"/>
                <a:sym typeface="Source Sans Pro Regular"/>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n-lt"/>
                <a:ea typeface="+mn-ea"/>
                <a:cs typeface="+mn-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defRPr>
            </a:pPr>
          </a:p>
          <a:p>
            <a:pPr>
              <a:lnSpc>
                <a:spcPct val="80000"/>
              </a:lnSpc>
              <a:spcBef>
                <a:spcPts val="0"/>
              </a:spcBef>
              <a:defRPr>
                <a:solidFill>
                  <a:srgbClr val="000000"/>
                </a:solidFill>
              </a:defRPr>
            </a:pPr>
            <a:r>
              <a:t>column_to_rownames()</a:t>
            </a:r>
          </a:p>
          <a:p>
            <a:pPr>
              <a:lnSpc>
                <a:spcPct val="80000"/>
              </a:lnSpc>
              <a:spcBef>
                <a:spcPts val="0"/>
              </a:spcBef>
              <a:defRPr>
                <a:solidFill>
                  <a:srgbClr val="000000"/>
                </a:solidFill>
                <a:latin typeface="+mn-lt"/>
                <a:ea typeface="+mn-ea"/>
                <a:cs typeface="+mn-cs"/>
                <a:sym typeface="Source Sans Pro Regular"/>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6"/>
            <a:ext cx="2483943" cy="276124"/>
            <a:chOff x="0" y="0"/>
            <a:chExt cx="2483942" cy="276123"/>
          </a:xfrm>
        </p:grpSpPr>
        <p:pic>
          <p:nvPicPr>
            <p:cNvPr id="309" name="Image" descr="Image"/>
            <p:cNvPicPr>
              <a:picLocks noChangeAspect="1"/>
            </p:cNvPicPr>
            <p:nvPr/>
          </p:nvPicPr>
          <p:blipFill>
            <a:blip r:embed="rId7">
              <a:extLst/>
            </a:blip>
            <a:stretch>
              <a:fillRect/>
            </a:stretch>
          </p:blipFill>
          <p:spPr>
            <a:xfrm>
              <a:off x="0" y="0"/>
              <a:ext cx="2483943" cy="276124"/>
            </a:xfrm>
            <a:prstGeom prst="rect">
              <a:avLst/>
            </a:prstGeom>
            <a:ln w="12700" cap="flat">
              <a:noFill/>
              <a:miter lim="400000"/>
            </a:ln>
            <a:effectLst/>
          </p:spPr>
        </p:pic>
        <p:sp>
          <p:nvSpPr>
            <p:cNvPr id="310" name="summary function"/>
            <p:cNvSpPr txBox="1"/>
            <p:nvPr/>
          </p:nvSpPr>
          <p:spPr>
            <a:xfrm>
              <a:off x="144679" y="36983"/>
              <a:ext cx="124744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summary function</a:t>
              </a:r>
            </a:p>
          </p:txBody>
        </p:sp>
      </p:grpSp>
      <p:sp>
        <p:nvSpPr>
          <p:cNvPr id="312" name="Also has_rownames(), remove_rownames()"/>
          <p:cNvSpPr txBox="1"/>
          <p:nvPr/>
        </p:nvSpPr>
        <p:spPr>
          <a:xfrm>
            <a:off x="3714820" y="9835672"/>
            <a:ext cx="289687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latin typeface="+mn-lt"/>
                <a:ea typeface="+mn-ea"/>
                <a:cs typeface="+mn-cs"/>
                <a:sym typeface="Source Sans Pro Regular"/>
              </a:defRPr>
            </a:pPr>
            <a:r>
              <a:t>Also </a:t>
            </a:r>
            <a:r>
              <a:rPr>
                <a:latin typeface="Source Sans Pro Bold"/>
                <a:ea typeface="Source Sans Pro Bold"/>
                <a:cs typeface="Source Sans Pro Bold"/>
                <a:sym typeface="Source Sans Pro Bold"/>
              </a:rPr>
              <a:t>has_rownames()</a:t>
            </a:r>
            <a:r>
              <a:t>, </a:t>
            </a:r>
            <a:r>
              <a:rPr>
                <a:latin typeface="Source Sans Pro Bold"/>
                <a:ea typeface="Source Sans Pro Bold"/>
                <a:cs typeface="Source Sans Pro Bold"/>
                <a:sym typeface="Source Sans Pro Bold"/>
              </a:rPr>
              <a:t>remove_rownames()</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Combine Tables</a:t>
            </a:r>
          </a:p>
        </p:txBody>
      </p:sp>
      <p:sp>
        <p:nvSpPr>
          <p:cNvPr id="314" name="Line"/>
          <p:cNvSpPr/>
          <p:nvPr/>
        </p:nvSpPr>
        <p:spPr>
          <a:xfrm>
            <a:off x="7111868" y="729958"/>
            <a:ext cx="4432393"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VARIABLES</a:t>
            </a:r>
          </a:p>
        </p:txBody>
      </p:sp>
      <p:sp>
        <p:nvSpPr>
          <p:cNvPr id="316" name="COMBINE CASES"/>
          <p:cNvSpPr txBox="1"/>
          <p:nvPr/>
        </p:nvSpPr>
        <p:spPr>
          <a:xfrm>
            <a:off x="10520144" y="1200389"/>
            <a:ext cx="109855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CASES</a:t>
            </a:r>
          </a:p>
        </p:txBody>
      </p:sp>
      <p:sp>
        <p:nvSpPr>
          <p:cNvPr id="317" name="bind_cols(…) Returns tables placed side by side as a single table. Column lengths must be equal. Columns will NOT be matched by id (to do that look at Relational Data below), so be sure to check that both tables are ordered the way you want before bindin"/>
          <p:cNvSpPr txBox="1"/>
          <p:nvPr/>
        </p:nvSpPr>
        <p:spPr>
          <a:xfrm>
            <a:off x="7111868" y="2145088"/>
            <a:ext cx="305525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bind_cols(…) </a:t>
            </a:r>
            <a:r>
              <a:rPr>
                <a:latin typeface="+mn-lt"/>
                <a:ea typeface="+mn-ea"/>
                <a:cs typeface="+mn-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p:cNvSpPr txBox="1"/>
          <p:nvPr/>
        </p:nvSpPr>
        <p:spPr>
          <a:xfrm>
            <a:off x="7696407" y="4440779"/>
            <a:ext cx="2586108" cy="2628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left_join(</a:t>
            </a:r>
            <a:r>
              <a:t>x, y, by = NULL, copy = FALSE,  suffix = c(".x", ".y"), …, keep = FALSE</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Join matching values from y to x.</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right_join(</a:t>
            </a:r>
            <a:r>
              <a:t>x, y, by = NULL, copy = FALSE,  suffix = c(".x", ".y"), …, keep = FALSE</a:t>
            </a:r>
            <a:r>
              <a:rPr>
                <a:latin typeface="Source Sans Pro Bold"/>
                <a:ea typeface="Source Sans Pro Bold"/>
                <a:cs typeface="Source Sans Pro Bold"/>
                <a:sym typeface="Source Sans Pro Bold"/>
              </a:rPr>
              <a:t>) </a:t>
            </a:r>
            <a:r>
              <a:t>Join matching values from x to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inner_join(</a:t>
            </a:r>
            <a:r>
              <a:t>x, y, by = NULL, copy = FALSE,  suffix = c(".x", ".y"), …, keep = FALSE</a:t>
            </a:r>
            <a:r>
              <a:rPr>
                <a:latin typeface="Source Sans Pro Bold"/>
                <a:ea typeface="Source Sans Pro Bold"/>
                <a:cs typeface="Source Sans Pro Bold"/>
                <a:sym typeface="Source Sans Pro Bold"/>
              </a:rPr>
              <a:t>) </a:t>
            </a:r>
            <a:r>
              <a:t>Join data. Retain only rows with matches.</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full_join(</a:t>
            </a:r>
            <a:r>
              <a:t>x, y, by = NULL, copy = FALSE,  suffix = c(".x", ".y"), …, keep = FALSE</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Join data. Retain all values, all rows.</a:t>
            </a:r>
          </a:p>
        </p:txBody>
      </p:sp>
      <p:sp>
        <p:nvSpPr>
          <p:cNvPr id="319" name="Use by = c(&quot;col1&quot;, &quot;col2&quot;, …)  to specify one or more common columns to match on.…"/>
          <p:cNvSpPr txBox="1"/>
          <p:nvPr/>
        </p:nvSpPr>
        <p:spPr>
          <a:xfrm>
            <a:off x="7937707" y="7878905"/>
            <a:ext cx="2321241" cy="24291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9"/>
            <a:ext cx="6531437"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1" name="Line"/>
          <p:cNvSpPr/>
          <p:nvPr/>
        </p:nvSpPr>
        <p:spPr>
          <a:xfrm>
            <a:off x="7120848" y="7512536"/>
            <a:ext cx="31134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2" name="Use a &quot;Filtering Join&quot; to filter one table against the rows of another."/>
          <p:cNvSpPr txBox="1"/>
          <p:nvPr/>
        </p:nvSpPr>
        <p:spPr>
          <a:xfrm>
            <a:off x="10520144" y="3527689"/>
            <a:ext cx="3119351" cy="3647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
          <p:cNvSpPr txBox="1"/>
          <p:nvPr/>
        </p:nvSpPr>
        <p:spPr>
          <a:xfrm>
            <a:off x="11000926" y="4666659"/>
            <a:ext cx="2596898"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semi_join(</a:t>
            </a:r>
            <a:r>
              <a:t>x, y, by = NULL, …</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Return rows of x that have a match in y.  Use to see what will be included in a join.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anti_join(</a:t>
            </a:r>
            <a:r>
              <a:t>x, y, by = NULL, …</a:t>
            </a:r>
            <a:r>
              <a:rPr>
                <a:latin typeface="Source Sans Pro Bold"/>
                <a:ea typeface="Source Sans Pro Bold"/>
                <a:cs typeface="Source Sans Pro Bold"/>
                <a:sym typeface="Source Sans Pro Bold"/>
              </a:rPr>
              <a:t>)</a:t>
            </a:r>
            <a:br/>
            <a:r>
              <a:t>Return rows of x that do not have a match in y. Use to see what will not be included in a join.</a:t>
            </a:r>
          </a:p>
        </p:txBody>
      </p:sp>
      <p:sp>
        <p:nvSpPr>
          <p:cNvPr id="324" name="Line"/>
          <p:cNvSpPr/>
          <p:nvPr/>
        </p:nvSpPr>
        <p:spPr>
          <a:xfrm>
            <a:off x="3723800" y="1183717"/>
            <a:ext cx="30949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5" name="Line"/>
          <p:cNvSpPr/>
          <p:nvPr/>
        </p:nvSpPr>
        <p:spPr>
          <a:xfrm>
            <a:off x="10529124" y="1183717"/>
            <a:ext cx="1031490"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6" name="Line"/>
          <p:cNvSpPr/>
          <p:nvPr/>
        </p:nvSpPr>
        <p:spPr>
          <a:xfrm>
            <a:off x="332978" y="1183717"/>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7" name="Line"/>
          <p:cNvSpPr/>
          <p:nvPr/>
        </p:nvSpPr>
        <p:spPr>
          <a:xfrm>
            <a:off x="332978"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8" name="Line"/>
          <p:cNvSpPr/>
          <p:nvPr/>
        </p:nvSpPr>
        <p:spPr>
          <a:xfrm>
            <a:off x="3723800"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332" name="Group"/>
          <p:cNvGrpSpPr/>
          <p:nvPr/>
        </p:nvGrpSpPr>
        <p:grpSpPr>
          <a:xfrm>
            <a:off x="3694649" y="8504256"/>
            <a:ext cx="6234236" cy="6145689"/>
            <a:chOff x="25400" y="25400"/>
            <a:chExt cx="6234235" cy="6145687"/>
          </a:xfrm>
        </p:grpSpPr>
        <p:sp>
          <p:nvSpPr>
            <p:cNvPr id="329" name="Line"/>
            <p:cNvSpPr/>
            <p:nvPr/>
          </p:nvSpPr>
          <p:spPr>
            <a:xfrm>
              <a:off x="396422" y="254000"/>
              <a:ext cx="111558" cy="0"/>
            </a:xfrm>
            <a:prstGeom prst="line">
              <a:avLst/>
            </a:prstGeom>
            <a:noFill/>
            <a:ln w="9525" cap="flat">
              <a:solidFill>
                <a:srgbClr val="53585F"/>
              </a:solidFill>
              <a:prstDash val="solid"/>
              <a:miter lim="400000"/>
              <a:tailEnd type="triangle" w="med" len="med"/>
            </a:ln>
            <a:effectLst/>
          </p:spPr>
          <p:txBody>
            <a:bodyPr wrap="square" lIns="54570" tIns="54570" rIns="54570" bIns="54570" numCol="1" anchor="ctr">
              <a:noAutofit/>
            </a:bodyP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aphicFrame>
          <p:nvGraphicFramePr>
            <p:cNvPr id="330" name="Table"/>
            <p:cNvGraphicFramePr/>
            <p:nvPr/>
          </p:nvGraphicFramePr>
          <p:xfrm>
            <a:off x="25400" y="2540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700"/>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olidFill>
                              <a:srgbClr val="DEA037"/>
                            </a:solidFill>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1" name="Table"/>
            <p:cNvGraphicFramePr/>
            <p:nvPr/>
          </p:nvGraphicFramePr>
          <p:xfrm>
            <a:off x="529752" y="3192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pSp>
      <p:graphicFrame>
        <p:nvGraphicFramePr>
          <p:cNvPr id="333" name="Table"/>
          <p:cNvGraphicFramePr/>
          <p:nvPr/>
        </p:nvGraphicFramePr>
        <p:xfrm>
          <a:off x="4199001" y="9209785"/>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sym typeface="Source Sans Pro Bold"/>
                        </a:defRPr>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olidFill>
                            <a:srgbClr val="DEA037"/>
                          </a:solidFill>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4" name="Table"/>
          <p:cNvGraphicFramePr/>
          <p:nvPr/>
        </p:nvGraphicFramePr>
        <p:xfrm>
          <a:off x="3747639" y="919091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35" name="Line"/>
          <p:cNvSpPr/>
          <p:nvPr/>
        </p:nvSpPr>
        <p:spPr>
          <a:xfrm>
            <a:off x="4115833" y="9412985"/>
            <a:ext cx="111558" cy="1"/>
          </a:xfrm>
          <a:prstGeom prst="line">
            <a:avLst/>
          </a:prstGeom>
          <a:ln>
            <a:solidFill>
              <a:srgbClr val="53585F"/>
            </a:solidFill>
            <a:miter lim="400000"/>
            <a:tailEnd type="triangle"/>
          </a:ln>
        </p:spPr>
        <p:txBody>
          <a:bodyPr lIns="54570" tIns="54570" rIns="54570" bIns="54570" anchor="ct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pSp>
        <p:nvGrpSpPr>
          <p:cNvPr id="344" name="Group"/>
          <p:cNvGrpSpPr/>
          <p:nvPr/>
        </p:nvGrpSpPr>
        <p:grpSpPr>
          <a:xfrm>
            <a:off x="7165748" y="1390378"/>
            <a:ext cx="7433454" cy="6353300"/>
            <a:chOff x="19050" y="0"/>
            <a:chExt cx="7433453" cy="6353298"/>
          </a:xfrm>
        </p:grpSpPr>
        <p:sp>
          <p:nvSpPr>
            <p:cNvPr id="336"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37"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38"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9"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40" name="+"/>
            <p:cNvSpPr txBox="1"/>
            <p:nvPr/>
          </p:nvSpPr>
          <p:spPr>
            <a:xfrm>
              <a:off x="453742" y="245887"/>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41" name="="/>
            <p:cNvSpPr txBox="1"/>
            <p:nvPr/>
          </p:nvSpPr>
          <p:spPr>
            <a:xfrm>
              <a:off x="1144065" y="245887"/>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aphicFrame>
          <p:nvGraphicFramePr>
            <p:cNvPr id="342" name="Table"/>
            <p:cNvGraphicFramePr/>
            <p:nvPr/>
          </p:nvGraphicFramePr>
          <p:xfrm>
            <a:off x="1389782"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43" name="Table"/>
            <p:cNvGraphicFramePr/>
            <p:nvPr/>
          </p:nvGraphicFramePr>
          <p:xfrm>
            <a:off x="1722620"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graphicFrame>
        <p:nvGraphicFramePr>
          <p:cNvPr id="345" name="Table"/>
          <p:cNvGraphicFramePr/>
          <p:nvPr/>
        </p:nvGraphicFramePr>
        <p:xfrm>
          <a:off x="7140688" y="44787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46" name="Table"/>
          <p:cNvGraphicFramePr/>
          <p:nvPr/>
        </p:nvGraphicFramePr>
        <p:xfrm>
          <a:off x="7140688" y="5114146"/>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defRPr sz="700">
                          <a:sym typeface="Source Sans Pro Regular"/>
                        </a:defRPr>
                      </a:pPr>
                      <a:r>
                        <a:rPr sz="600"/>
                        <a:t>N</a:t>
                      </a:r>
                      <a: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7" name="Table"/>
          <p:cNvGraphicFramePr/>
          <p:nvPr/>
        </p:nvGraphicFramePr>
        <p:xfrm>
          <a:off x="7140688" y="571481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8" name="Table"/>
          <p:cNvGraphicFramePr/>
          <p:nvPr/>
        </p:nvGraphicFramePr>
        <p:xfrm>
          <a:off x="7140688" y="645132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9" name="Table"/>
          <p:cNvGraphicFramePr/>
          <p:nvPr/>
        </p:nvGraphicFramePr>
        <p:xfrm>
          <a:off x="7140688" y="7913049"/>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39700"/>
                <a:gridCol w="114300"/>
                <a:gridCol w="1397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50" name="Table"/>
          <p:cNvGraphicFramePr/>
          <p:nvPr/>
        </p:nvGraphicFramePr>
        <p:xfrm>
          <a:off x="7140688" y="866339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51" name="Table"/>
          <p:cNvGraphicFramePr/>
          <p:nvPr/>
        </p:nvGraphicFramePr>
        <p:xfrm>
          <a:off x="7140688" y="945324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nvGrpSpPr>
          <p:cNvPr id="359" name="Group"/>
          <p:cNvGrpSpPr/>
          <p:nvPr/>
        </p:nvGrpSpPr>
        <p:grpSpPr>
          <a:xfrm>
            <a:off x="10583037" y="1575568"/>
            <a:ext cx="1649764" cy="1952853"/>
            <a:chOff x="0" y="0"/>
            <a:chExt cx="1649762" cy="1952851"/>
          </a:xfrm>
        </p:grpSpPr>
        <p:sp>
          <p:nvSpPr>
            <p:cNvPr id="352" name="x"/>
            <p:cNvSpPr/>
            <p:nvPr/>
          </p:nvSpPr>
          <p:spPr>
            <a:xfrm>
              <a:off x="376608" y="29265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53" name="y"/>
            <p:cNvSpPr/>
            <p:nvPr/>
          </p:nvSpPr>
          <p:spPr>
            <a:xfrm>
              <a:off x="379762" y="68285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54" name="Table"/>
            <p:cNvGraphicFramePr/>
            <p:nvPr/>
          </p:nvGraphicFramePr>
          <p:xfrm>
            <a:off x="514474" y="0"/>
            <a:ext cx="393701" cy="3937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55" name="Table"/>
            <p:cNvGraphicFramePr/>
            <p:nvPr/>
          </p:nvGraphicFramePr>
          <p:xfrm>
            <a:off x="518631" y="380991"/>
            <a:ext cx="393701" cy="3937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56" name="+"/>
            <p:cNvSpPr/>
            <p:nvPr/>
          </p:nvSpPr>
          <p:spPr>
            <a:xfrm>
              <a:off x="56166" y="65335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57" name="Line"/>
            <p:cNvSpPr/>
            <p:nvPr/>
          </p:nvSpPr>
          <p:spPr>
            <a:xfrm>
              <a:off x="0" y="813951"/>
              <a:ext cx="880218" cy="1"/>
            </a:xfrm>
            <a:prstGeom prst="line">
              <a:avLst/>
            </a:prstGeom>
            <a:noFill/>
            <a:ln w="25400" cap="flat">
              <a:solidFill>
                <a:srgbClr val="A7AAA9"/>
              </a:solidFill>
              <a:prstDash val="solid"/>
              <a:miter lim="400000"/>
            </a:ln>
            <a:effectLst/>
          </p:spPr>
          <p:txBody>
            <a:bodyPr wrap="square" lIns="54570" tIns="54570" rIns="54570" bIns="54570" numCol="1" anchor="ctr">
              <a:noAutofit/>
            </a:bodyP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358" name="Table"/>
            <p:cNvGraphicFramePr/>
            <p:nvPr/>
          </p:nvGraphicFramePr>
          <p:xfrm>
            <a:off x="378931" y="884129"/>
            <a:ext cx="533401" cy="6223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DF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sp>
        <p:nvSpPr>
          <p:cNvPr id="360" name="Use setequal() to test whether two data sets contain the exact same rows (in any order)."/>
          <p:cNvSpPr txBox="1"/>
          <p:nvPr/>
        </p:nvSpPr>
        <p:spPr>
          <a:xfrm>
            <a:off x="10520144" y="9502316"/>
            <a:ext cx="3073859"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6" cy="156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intersect(x, y, …)</a:t>
            </a:r>
          </a:p>
          <a:p>
            <a:pPr>
              <a:lnSpc>
                <a:spcPct val="80000"/>
              </a:lnSpc>
              <a:spcBef>
                <a:spcPts val="0"/>
              </a:spcBef>
              <a:defRPr>
                <a:solidFill>
                  <a:srgbClr val="000000"/>
                </a:solidFill>
                <a:latin typeface="+mn-lt"/>
                <a:ea typeface="+mn-ea"/>
                <a:cs typeface="+mn-cs"/>
                <a:sym typeface="Source Sans Pro Regular"/>
              </a:defRPr>
            </a:pPr>
            <a:r>
              <a:t>Rows that appear in both x and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setdiff(x, y, …)</a:t>
            </a:r>
          </a:p>
          <a:p>
            <a:pPr>
              <a:lnSpc>
                <a:spcPct val="80000"/>
              </a:lnSpc>
              <a:spcBef>
                <a:spcPts val="0"/>
              </a:spcBef>
              <a:defRPr>
                <a:solidFill>
                  <a:srgbClr val="000000"/>
                </a:solidFill>
                <a:latin typeface="+mn-lt"/>
                <a:ea typeface="+mn-ea"/>
                <a:cs typeface="+mn-cs"/>
                <a:sym typeface="Source Sans Pro Regular"/>
              </a:defRPr>
            </a:pPr>
            <a:r>
              <a:t>Rows that appear in x but not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union(x, y, …)</a:t>
            </a:r>
          </a:p>
          <a:p>
            <a:pPr>
              <a:lnSpc>
                <a:spcPct val="80000"/>
              </a:lnSpc>
              <a:spcBef>
                <a:spcPts val="0"/>
              </a:spcBef>
              <a:defRPr>
                <a:solidFill>
                  <a:srgbClr val="000000"/>
                </a:solidFill>
                <a:latin typeface="+mn-lt"/>
                <a:ea typeface="+mn-ea"/>
                <a:cs typeface="+mn-cs"/>
                <a:sym typeface="Source Sans Pro Regular"/>
              </a:defRPr>
            </a:pPr>
            <a:r>
              <a:t>Rows that appear in x or y. </a:t>
            </a:r>
            <a:br/>
            <a:r>
              <a:t>(Duplicates removed). union_all() retains duplicates.</a:t>
            </a:r>
          </a:p>
        </p:txBody>
      </p:sp>
      <p:graphicFrame>
        <p:nvGraphicFramePr>
          <p:cNvPr id="362" name="Table"/>
          <p:cNvGraphicFramePr/>
          <p:nvPr/>
        </p:nvGraphicFramePr>
        <p:xfrm>
          <a:off x="10541921" y="7848274"/>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63" name="Table"/>
          <p:cNvGraphicFramePr/>
          <p:nvPr/>
        </p:nvGraphicFramePr>
        <p:xfrm>
          <a:off x="10541921" y="878858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64" name="Table"/>
          <p:cNvGraphicFramePr/>
          <p:nvPr/>
        </p:nvGraphicFramePr>
        <p:xfrm>
          <a:off x="10541921" y="8327549"/>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pic>
        <p:nvPicPr>
          <p:cNvPr id="365" name="Image" descr="Image"/>
          <p:cNvPicPr>
            <a:picLocks noChangeAspect="1"/>
          </p:cNvPicPr>
          <p:nvPr/>
        </p:nvPicPr>
        <p:blipFill>
          <a:blip r:embed="rId8">
            <a:extLst/>
          </a:blip>
          <a:stretch>
            <a:fillRect/>
          </a:stretch>
        </p:blipFill>
        <p:spPr>
          <a:xfrm>
            <a:off x="13220194" y="7819454"/>
            <a:ext cx="374546" cy="239293"/>
          </a:xfrm>
          <a:prstGeom prst="rect">
            <a:avLst/>
          </a:prstGeom>
          <a:ln w="12700">
            <a:miter lim="400000"/>
          </a:ln>
        </p:spPr>
      </p:pic>
      <p:pic>
        <p:nvPicPr>
          <p:cNvPr id="366" name="Image" descr="Image"/>
          <p:cNvPicPr>
            <a:picLocks noChangeAspect="1"/>
          </p:cNvPicPr>
          <p:nvPr/>
        </p:nvPicPr>
        <p:blipFill>
          <a:blip r:embed="rId9">
            <a:extLst/>
          </a:blip>
          <a:stretch>
            <a:fillRect/>
          </a:stretch>
        </p:blipFill>
        <p:spPr>
          <a:xfrm>
            <a:off x="13220194" y="8261889"/>
            <a:ext cx="374546" cy="239293"/>
          </a:xfrm>
          <a:prstGeom prst="rect">
            <a:avLst/>
          </a:prstGeom>
          <a:ln w="12700">
            <a:miter lim="400000"/>
          </a:ln>
        </p:spPr>
      </p:pic>
      <p:pic>
        <p:nvPicPr>
          <p:cNvPr id="367" name="Image" descr="Image"/>
          <p:cNvPicPr>
            <a:picLocks noChangeAspect="1"/>
          </p:cNvPicPr>
          <p:nvPr/>
        </p:nvPicPr>
        <p:blipFill>
          <a:blip r:embed="rId10">
            <a:extLst/>
          </a:blip>
          <a:stretch>
            <a:fillRect/>
          </a:stretch>
        </p:blipFill>
        <p:spPr>
          <a:xfrm>
            <a:off x="13220194" y="8730592"/>
            <a:ext cx="374546" cy="239293"/>
          </a:xfrm>
          <a:prstGeom prst="rect">
            <a:avLst/>
          </a:prstGeom>
          <a:ln w="12700">
            <a:miter lim="400000"/>
          </a:ln>
        </p:spPr>
      </p:pic>
      <p:grpSp>
        <p:nvGrpSpPr>
          <p:cNvPr id="374" name="Group"/>
          <p:cNvGrpSpPr/>
          <p:nvPr/>
        </p:nvGrpSpPr>
        <p:grpSpPr>
          <a:xfrm>
            <a:off x="10854128" y="3860136"/>
            <a:ext cx="6427309" cy="6353299"/>
            <a:chOff x="19050" y="0"/>
            <a:chExt cx="6427308" cy="6353298"/>
          </a:xfrm>
        </p:grpSpPr>
        <p:sp>
          <p:nvSpPr>
            <p:cNvPr id="368"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69"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70"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1"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72" name="+"/>
            <p:cNvSpPr txBox="1"/>
            <p:nvPr/>
          </p:nvSpPr>
          <p:spPr>
            <a:xfrm>
              <a:off x="453742" y="245888"/>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73" name="="/>
            <p:cNvSpPr txBox="1"/>
            <p:nvPr/>
          </p:nvSpPr>
          <p:spPr>
            <a:xfrm>
              <a:off x="1144065" y="245888"/>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pSp>
      <p:graphicFrame>
        <p:nvGraphicFramePr>
          <p:cNvPr id="375" name="Table"/>
          <p:cNvGraphicFramePr/>
          <p:nvPr/>
        </p:nvGraphicFramePr>
        <p:xfrm>
          <a:off x="10541921" y="534134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6" name="Table"/>
          <p:cNvGraphicFramePr/>
          <p:nvPr/>
        </p:nvGraphicFramePr>
        <p:xfrm>
          <a:off x="10541921" y="476516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377" name="Line"/>
          <p:cNvSpPr/>
          <p:nvPr/>
        </p:nvSpPr>
        <p:spPr>
          <a:xfrm>
            <a:off x="7120848" y="1183717"/>
            <a:ext cx="31203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378" name="Image" descr="Image"/>
          <p:cNvPicPr>
            <a:picLocks noChangeAspect="1"/>
          </p:cNvPicPr>
          <p:nvPr/>
        </p:nvPicPr>
        <p:blipFill>
          <a:blip r:embed="rId11">
            <a:extLst/>
          </a:blip>
          <a:stretch>
            <a:fillRect/>
          </a:stretch>
        </p:blipFill>
        <p:spPr>
          <a:xfrm>
            <a:off x="302323" y="10117481"/>
            <a:ext cx="1358901" cy="477471"/>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9"/>
            <a:ext cx="3118744"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RELATIONAL DATA</a:t>
            </a:r>
          </a:p>
        </p:txBody>
      </p:sp>
      <p:sp>
        <p:nvSpPr>
          <p:cNvPr id="381" name="bind_rows(…, .id = NULL)…"/>
          <p:cNvSpPr txBox="1"/>
          <p:nvPr/>
        </p:nvSpPr>
        <p:spPr>
          <a:xfrm>
            <a:off x="11599896" y="2145088"/>
            <a:ext cx="2090922"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bind_rows(</a:t>
            </a:r>
            <a:r>
              <a:t>…, .id = NULL</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Returns tables one on top of the other as a single table. Set .id to a column name to add a column of the original table names (as pictured)</a:t>
            </a:r>
          </a:p>
        </p:txBody>
      </p:sp>
      <p:sp>
        <p:nvSpPr>
          <p:cNvPr id="382" name="SET OPERATIONS"/>
          <p:cNvSpPr txBox="1"/>
          <p:nvPr/>
        </p:nvSpPr>
        <p:spPr>
          <a:xfrm>
            <a:off x="10520144" y="7518886"/>
            <a:ext cx="116408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SET OPERATIONS</a:t>
            </a:r>
          </a:p>
        </p:txBody>
      </p:sp>
      <p:sp>
        <p:nvSpPr>
          <p:cNvPr id="383" name="Line"/>
          <p:cNvSpPr/>
          <p:nvPr/>
        </p:nvSpPr>
        <p:spPr>
          <a:xfrm>
            <a:off x="10529124" y="7499836"/>
            <a:ext cx="31261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COLUMN MATCHING FOR JOINS</a:t>
            </a:r>
          </a:p>
        </p:txBody>
      </p:sp>
      <p:sp>
        <p:nvSpPr>
          <p:cNvPr id="385" name="Use a &quot;Nest Join&quot; to inner join one table to another into a nested data frame."/>
          <p:cNvSpPr txBox="1"/>
          <p:nvPr/>
        </p:nvSpPr>
        <p:spPr>
          <a:xfrm>
            <a:off x="10520144" y="6118799"/>
            <a:ext cx="31193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1" y="6556781"/>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581875"/>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87" name="nest_join(x, y, by = NULL, copy = FALSE, keep = FALSE, name = NULL, ...) Join data, nesting matches from y in a single new data frame column."/>
          <p:cNvSpPr txBox="1"/>
          <p:nvPr/>
        </p:nvSpPr>
        <p:spPr>
          <a:xfrm>
            <a:off x="11584374" y="6531381"/>
            <a:ext cx="2090921"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nest_join(</a:t>
            </a:r>
            <a:r>
              <a:t>x, y, by = NULL, copy = FALSE, keep = FALSE, name = NULL, ...</a:t>
            </a:r>
            <a:r>
              <a:rPr>
                <a:latin typeface="Source Sans Pro Bold"/>
                <a:ea typeface="Source Sans Pro Bold"/>
                <a:cs typeface="Source Sans Pro Bold"/>
                <a:sym typeface="Source Sans Pro Bold"/>
              </a:rPr>
              <a:t>)</a:t>
            </a:r>
            <a:r>
              <a:t> Join data, nesting matches from y in a single new data frame column.</a:t>
            </a:r>
          </a:p>
        </p:txBody>
      </p:sp>
      <p:pic>
        <p:nvPicPr>
          <p:cNvPr id="388" name="Image" descr="Image"/>
          <p:cNvPicPr>
            <a:picLocks noChangeAspect="1"/>
          </p:cNvPicPr>
          <p:nvPr/>
        </p:nvPicPr>
        <p:blipFill>
          <a:blip r:embed="rId12">
            <a:extLst/>
          </a:blip>
          <a:stretch>
            <a:fillRect/>
          </a:stretch>
        </p:blipFill>
        <p:spPr>
          <a:xfrm>
            <a:off x="12306300" y="203200"/>
            <a:ext cx="1371600" cy="158452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aphicFrame>
        <p:nvGraphicFramePr>
          <p:cNvPr id="390" name="Table"/>
          <p:cNvGraphicFramePr/>
          <p:nvPr/>
        </p:nvGraphicFramePr>
        <p:xfrm>
          <a:off x="10052281" y="528132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F1C066"/>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391" name="Table"/>
          <p:cNvGraphicFramePr/>
          <p:nvPr/>
        </p:nvGraphicFramePr>
        <p:xfrm>
          <a:off x="10006402" y="732537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sz="3600">
                          <a:sym typeface="Source Sans Pro Bold"/>
                        </a:defRPr>
                      </a:pPr>
                    </a:p>
                  </a:txBody>
                  <a:tcPr marL="50800" marR="50800" marT="50800" marB="50800" anchor="ctr" anchorCtr="0" horzOverflow="overflow">
                    <a:solidFill>
                      <a:srgbClr val="F8DCA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F1C066"/>
                    </a:solidFill>
                  </a:tcPr>
                </a:tc>
                <a:tc>
                  <a:txBody>
                    <a:bodyPr/>
                    <a:lstStyle/>
                    <a:p>
                      <a:pPr defTabSz="914400">
                        <a:defRPr b="0" sz="3600">
                          <a:sym typeface="Source Sans Pro Bold"/>
                        </a:defRPr>
                      </a:pPr>
                    </a:p>
                  </a:txBody>
                  <a:tcPr marL="50800" marR="50800" marT="50800" marB="5080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DF2CB"/>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DF2CB"/>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DF2CB"/>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graphicFrame>
        <p:nvGraphicFramePr>
          <p:cNvPr id="392" name="Table"/>
          <p:cNvGraphicFramePr/>
          <p:nvPr/>
        </p:nvGraphicFramePr>
        <p:xfrm>
          <a:off x="9335365" y="632842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393" name="Table"/>
          <p:cNvGraphicFramePr/>
          <p:nvPr/>
        </p:nvGraphicFramePr>
        <p:xfrm>
          <a:off x="5870773" y="218392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bl>
          </a:graphicData>
        </a:graphic>
      </p:graphicFrame>
      <p:graphicFrame>
        <p:nvGraphicFramePr>
          <p:cNvPr id="394" name="Table"/>
          <p:cNvGraphicFramePr/>
          <p:nvPr/>
        </p:nvGraphicFramePr>
        <p:xfrm>
          <a:off x="6429573" y="2186269"/>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bl>
          </a:graphicData>
        </a:graphic>
      </p:graphicFrame>
      <p:sp>
        <p:nvSpPr>
          <p:cNvPr id="395" name="Line"/>
          <p:cNvSpPr/>
          <p:nvPr/>
        </p:nvSpPr>
        <p:spPr>
          <a:xfrm>
            <a:off x="6256987" y="2300569"/>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396" name="Table"/>
          <p:cNvGraphicFramePr/>
          <p:nvPr/>
        </p:nvGraphicFramePr>
        <p:xfrm>
          <a:off x="9987615" y="335957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397" name="Table"/>
          <p:cNvGraphicFramePr/>
          <p:nvPr/>
        </p:nvGraphicFramePr>
        <p:xfrm>
          <a:off x="9424832" y="335957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398" name="Line"/>
          <p:cNvSpPr/>
          <p:nvPr/>
        </p:nvSpPr>
        <p:spPr>
          <a:xfrm>
            <a:off x="9811046" y="3577825"/>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399" name="Line"/>
          <p:cNvSpPr/>
          <p:nvPr/>
        </p:nvSpPr>
        <p:spPr>
          <a:xfrm>
            <a:off x="9800637" y="644507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400" name="Table"/>
          <p:cNvGraphicFramePr/>
          <p:nvPr/>
        </p:nvGraphicFramePr>
        <p:xfrm>
          <a:off x="9960523" y="632842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401" name="Line"/>
          <p:cNvSpPr/>
          <p:nvPr/>
        </p:nvSpPr>
        <p:spPr>
          <a:xfrm>
            <a:off x="9846516" y="7442021"/>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402" name="Table"/>
          <p:cNvGraphicFramePr/>
          <p:nvPr/>
        </p:nvGraphicFramePr>
        <p:xfrm>
          <a:off x="9479353" y="732537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F1C066"/>
                    </a:solidFill>
                  </a:tcPr>
                </a:tc>
                <a:tc>
                  <a:txBody>
                    <a:bodyPr/>
                    <a:lstStyle/>
                    <a:p>
                      <a:pPr defTabSz="914400">
                        <a:defRPr b="0" sz="3600">
                          <a:sym typeface="Source Sans Pro Bold"/>
                        </a:defRPr>
                      </a:pPr>
                    </a:p>
                  </a:txBody>
                  <a:tcPr marL="50800" marR="50800" marT="50800" marB="50800" anchor="ctr" anchorCtr="0" horzOverflow="overflow">
                    <a:solidFill>
                      <a:srgbClr val="F8DCA7"/>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DF2CB"/>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DF2CB"/>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solidFill>
                      <a:srgbClr val="FDF2CB"/>
                    </a:solidFill>
                  </a:tcPr>
                </a:tc>
              </a:tr>
            </a:tbl>
          </a:graphicData>
        </a:graphic>
      </p:graphicFrame>
      <p:graphicFrame>
        <p:nvGraphicFramePr>
          <p:cNvPr id="403" name="Table"/>
          <p:cNvGraphicFramePr/>
          <p:nvPr/>
        </p:nvGraphicFramePr>
        <p:xfrm>
          <a:off x="9427123" y="528132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F1C066"/>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7DCA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bl>
          </a:graphicData>
        </a:graphic>
      </p:graphicFrame>
      <p:sp>
        <p:nvSpPr>
          <p:cNvPr id="404" name="Line"/>
          <p:cNvSpPr/>
          <p:nvPr/>
        </p:nvSpPr>
        <p:spPr>
          <a:xfrm>
            <a:off x="9892396" y="539797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405" name="Table"/>
          <p:cNvGraphicFramePr/>
          <p:nvPr/>
        </p:nvGraphicFramePr>
        <p:xfrm>
          <a:off x="7172098" y="1604516"/>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06" name="Table"/>
          <p:cNvGraphicFramePr/>
          <p:nvPr/>
        </p:nvGraphicFramePr>
        <p:xfrm>
          <a:off x="7863174" y="1604516"/>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07" name="+"/>
          <p:cNvSpPr txBox="1"/>
          <p:nvPr/>
        </p:nvSpPr>
        <p:spPr>
          <a:xfrm>
            <a:off x="7600440" y="1636266"/>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08" name="="/>
          <p:cNvSpPr txBox="1"/>
          <p:nvPr/>
        </p:nvSpPr>
        <p:spPr>
          <a:xfrm>
            <a:off x="8290764" y="1636266"/>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09" name="Table"/>
          <p:cNvGraphicFramePr/>
          <p:nvPr/>
        </p:nvGraphicFramePr>
        <p:xfrm>
          <a:off x="8536481" y="1604516"/>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0" name="Table"/>
          <p:cNvGraphicFramePr/>
          <p:nvPr/>
        </p:nvGraphicFramePr>
        <p:xfrm>
          <a:off x="8544038" y="160217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1" name="Table"/>
          <p:cNvGraphicFramePr/>
          <p:nvPr/>
        </p:nvGraphicFramePr>
        <p:xfrm>
          <a:off x="7184798" y="23982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2" name="Table"/>
          <p:cNvGraphicFramePr/>
          <p:nvPr/>
        </p:nvGraphicFramePr>
        <p:xfrm>
          <a:off x="7875874" y="23982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13" name="+"/>
          <p:cNvSpPr txBox="1"/>
          <p:nvPr/>
        </p:nvSpPr>
        <p:spPr>
          <a:xfrm>
            <a:off x="7613140" y="2430016"/>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14" name="="/>
          <p:cNvSpPr txBox="1"/>
          <p:nvPr/>
        </p:nvSpPr>
        <p:spPr>
          <a:xfrm>
            <a:off x="8303464" y="2430016"/>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15" name="Table"/>
          <p:cNvGraphicFramePr/>
          <p:nvPr/>
        </p:nvGraphicFramePr>
        <p:xfrm>
          <a:off x="8549181" y="23982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6" name="Table"/>
          <p:cNvGraphicFramePr/>
          <p:nvPr/>
        </p:nvGraphicFramePr>
        <p:xfrm>
          <a:off x="8556738" y="23959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7" name="Table"/>
          <p:cNvGraphicFramePr/>
          <p:nvPr/>
        </p:nvGraphicFramePr>
        <p:xfrm>
          <a:off x="7184798" y="3226108"/>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18" name="Table"/>
          <p:cNvGraphicFramePr/>
          <p:nvPr/>
        </p:nvGraphicFramePr>
        <p:xfrm>
          <a:off x="7875874" y="3226108"/>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19" name="+"/>
          <p:cNvSpPr txBox="1"/>
          <p:nvPr/>
        </p:nvSpPr>
        <p:spPr>
          <a:xfrm>
            <a:off x="7613140" y="3257858"/>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20" name="="/>
          <p:cNvSpPr txBox="1"/>
          <p:nvPr/>
        </p:nvSpPr>
        <p:spPr>
          <a:xfrm>
            <a:off x="8303464" y="3257858"/>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21" name="Table"/>
          <p:cNvGraphicFramePr/>
          <p:nvPr/>
        </p:nvGraphicFramePr>
        <p:xfrm>
          <a:off x="8549181" y="3226108"/>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22" name="Table"/>
          <p:cNvGraphicFramePr/>
          <p:nvPr/>
        </p:nvGraphicFramePr>
        <p:xfrm>
          <a:off x="8556738" y="3223766"/>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FFFFFF"/>
                          </a:solidFill>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olidFill>
                            <a:srgbClr val="FFFFFF"/>
                          </a:solidFill>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600">
                          <a:solidFill>
                            <a:srgbClr val="FFFFFF"/>
                          </a:solidFill>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olidFill>
                            <a:srgbClr val="FFFFFF"/>
                          </a:solidFill>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423" name="Table"/>
          <p:cNvGraphicFramePr/>
          <p:nvPr/>
        </p:nvGraphicFramePr>
        <p:xfrm>
          <a:off x="7191148" y="42143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24" name="Table"/>
          <p:cNvGraphicFramePr/>
          <p:nvPr/>
        </p:nvGraphicFramePr>
        <p:xfrm>
          <a:off x="7882224" y="42143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25" name="+"/>
          <p:cNvSpPr txBox="1"/>
          <p:nvPr/>
        </p:nvSpPr>
        <p:spPr>
          <a:xfrm>
            <a:off x="7619490" y="4246116"/>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26" name="="/>
          <p:cNvSpPr txBox="1"/>
          <p:nvPr/>
        </p:nvSpPr>
        <p:spPr>
          <a:xfrm>
            <a:off x="8309814" y="4246116"/>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27" name="Table"/>
          <p:cNvGraphicFramePr/>
          <p:nvPr/>
        </p:nvGraphicFramePr>
        <p:xfrm>
          <a:off x="8555531" y="4214366"/>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28" name="Table"/>
          <p:cNvGraphicFramePr/>
          <p:nvPr/>
        </p:nvGraphicFramePr>
        <p:xfrm>
          <a:off x="8563088" y="42120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29" name="Table"/>
          <p:cNvGraphicFramePr/>
          <p:nvPr/>
        </p:nvGraphicFramePr>
        <p:xfrm>
          <a:off x="7132754" y="709166"/>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30" name="Table"/>
          <p:cNvGraphicFramePr/>
          <p:nvPr/>
        </p:nvGraphicFramePr>
        <p:xfrm>
          <a:off x="7823830" y="709166"/>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31" name="+"/>
          <p:cNvSpPr txBox="1"/>
          <p:nvPr/>
        </p:nvSpPr>
        <p:spPr>
          <a:xfrm>
            <a:off x="7561096" y="740916"/>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32" name="="/>
          <p:cNvSpPr txBox="1"/>
          <p:nvPr/>
        </p:nvSpPr>
        <p:spPr>
          <a:xfrm>
            <a:off x="8251420" y="740916"/>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33" name="Table"/>
          <p:cNvGraphicFramePr/>
          <p:nvPr/>
        </p:nvGraphicFramePr>
        <p:xfrm>
          <a:off x="8504694" y="7068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34" name="Table"/>
          <p:cNvGraphicFramePr/>
          <p:nvPr/>
        </p:nvGraphicFramePr>
        <p:xfrm>
          <a:off x="9760410" y="710337"/>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35" name="Table"/>
          <p:cNvGraphicFramePr/>
          <p:nvPr/>
        </p:nvGraphicFramePr>
        <p:xfrm>
          <a:off x="10451486" y="710337"/>
          <a:ext cx="5729883"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DF2C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36" name="+"/>
          <p:cNvSpPr txBox="1"/>
          <p:nvPr/>
        </p:nvSpPr>
        <p:spPr>
          <a:xfrm>
            <a:off x="10188752" y="742087"/>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37" name="="/>
          <p:cNvSpPr txBox="1"/>
          <p:nvPr/>
        </p:nvSpPr>
        <p:spPr>
          <a:xfrm>
            <a:off x="10879076" y="742087"/>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38" name="Table"/>
          <p:cNvGraphicFramePr/>
          <p:nvPr/>
        </p:nvGraphicFramePr>
        <p:xfrm>
          <a:off x="11132349" y="707995"/>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4A24B"/>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39" name="Table"/>
          <p:cNvGraphicFramePr/>
          <p:nvPr/>
        </p:nvGraphicFramePr>
        <p:xfrm>
          <a:off x="9894513" y="160568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40" name="Table"/>
          <p:cNvGraphicFramePr/>
          <p:nvPr/>
        </p:nvGraphicFramePr>
        <p:xfrm>
          <a:off x="10585589" y="160568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41" name="+"/>
          <p:cNvSpPr txBox="1"/>
          <p:nvPr/>
        </p:nvSpPr>
        <p:spPr>
          <a:xfrm>
            <a:off x="10322855" y="1637437"/>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42" name="="/>
          <p:cNvSpPr txBox="1"/>
          <p:nvPr/>
        </p:nvSpPr>
        <p:spPr>
          <a:xfrm>
            <a:off x="11013179" y="1637437"/>
            <a:ext cx="17363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43" name="Table"/>
          <p:cNvGraphicFramePr/>
          <p:nvPr/>
        </p:nvGraphicFramePr>
        <p:xfrm>
          <a:off x="11266453" y="1603345"/>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3"/>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3"/>
                    </a:solidFill>
                  </a:tcPr>
                </a:tc>
              </a:tr>
            </a:tbl>
          </a:graphicData>
        </a:graphic>
      </p:graphicFrame>
      <p:graphicFrame>
        <p:nvGraphicFramePr>
          <p:cNvPr id="444" name="Table"/>
          <p:cNvGraphicFramePr/>
          <p:nvPr/>
        </p:nvGraphicFramePr>
        <p:xfrm>
          <a:off x="10038966" y="248380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CFD1D1"/>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445" name="Table"/>
          <p:cNvGraphicFramePr/>
          <p:nvPr/>
        </p:nvGraphicFramePr>
        <p:xfrm>
          <a:off x="10730041" y="248380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77B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446" name="+"/>
          <p:cNvSpPr txBox="1"/>
          <p:nvPr/>
        </p:nvSpPr>
        <p:spPr>
          <a:xfrm>
            <a:off x="10467308" y="2515552"/>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sp>
        <p:nvSpPr>
          <p:cNvPr id="447" name="="/>
          <p:cNvSpPr txBox="1"/>
          <p:nvPr/>
        </p:nvSpPr>
        <p:spPr>
          <a:xfrm>
            <a:off x="11157632" y="2515552"/>
            <a:ext cx="17363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nSpc>
                <a:spcPct val="80000"/>
              </a:lnSpc>
              <a:spcBef>
                <a:spcPts val="0"/>
              </a:spcBef>
              <a:defRPr sz="2400">
                <a:solidFill>
                  <a:srgbClr val="A7AAA9"/>
                </a:solidFill>
              </a:defRPr>
            </a:lvl1pPr>
          </a:lstStyle>
          <a:p>
            <a:pPr/>
            <a:r>
              <a:t>=</a:t>
            </a:r>
          </a:p>
        </p:txBody>
      </p:sp>
      <p:graphicFrame>
        <p:nvGraphicFramePr>
          <p:cNvPr id="448" name="Table"/>
          <p:cNvGraphicFramePr/>
          <p:nvPr/>
        </p:nvGraphicFramePr>
        <p:xfrm>
          <a:off x="11410905" y="2481460"/>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0C165"/>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8DCA7"/>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