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</p:sldIdLst>
  <p:sldSz cx="13970000" cy="10795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83" d="100"/>
          <a:sy n="83" d="100"/>
        </p:scale>
        <p:origin x="33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7750" y="1766683"/>
            <a:ext cx="11874500" cy="3758259"/>
          </a:xfrm>
        </p:spPr>
        <p:txBody>
          <a:bodyPr anchor="b"/>
          <a:lstStyle>
            <a:lvl1pPr algn="ctr">
              <a:defRPr sz="91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46250" y="5669875"/>
            <a:ext cx="10477500" cy="2606292"/>
          </a:xfrm>
        </p:spPr>
        <p:txBody>
          <a:bodyPr/>
          <a:lstStyle>
            <a:lvl1pPr marL="0" indent="0" algn="ctr">
              <a:buNone/>
              <a:defRPr sz="3667"/>
            </a:lvl1pPr>
            <a:lvl2pPr marL="698510" indent="0" algn="ctr">
              <a:buNone/>
              <a:defRPr sz="3056"/>
            </a:lvl2pPr>
            <a:lvl3pPr marL="1397020" indent="0" algn="ctr">
              <a:buNone/>
              <a:defRPr sz="2750"/>
            </a:lvl3pPr>
            <a:lvl4pPr marL="2095530" indent="0" algn="ctr">
              <a:buNone/>
              <a:defRPr sz="2444"/>
            </a:lvl4pPr>
            <a:lvl5pPr marL="2794041" indent="0" algn="ctr">
              <a:buNone/>
              <a:defRPr sz="2444"/>
            </a:lvl5pPr>
            <a:lvl6pPr marL="3492551" indent="0" algn="ctr">
              <a:buNone/>
              <a:defRPr sz="2444"/>
            </a:lvl6pPr>
            <a:lvl7pPr marL="4191061" indent="0" algn="ctr">
              <a:buNone/>
              <a:defRPr sz="2444"/>
            </a:lvl7pPr>
            <a:lvl8pPr marL="4889571" indent="0" algn="ctr">
              <a:buNone/>
              <a:defRPr sz="2444"/>
            </a:lvl8pPr>
            <a:lvl9pPr marL="5588081" indent="0" algn="ctr">
              <a:buNone/>
              <a:defRPr sz="244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89BB6-A31E-4472-9960-4A29D90DFAEA}" type="datetimeFigureOut">
              <a:rPr lang="en-IE" smtClean="0"/>
              <a:t>18/08/2021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30424-331B-4750-B425-09E0233F827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48987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89BB6-A31E-4472-9960-4A29D90DFAEA}" type="datetimeFigureOut">
              <a:rPr lang="en-IE" smtClean="0"/>
              <a:t>18/08/2021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30424-331B-4750-B425-09E0233F827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14522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997282" y="574734"/>
            <a:ext cx="3012281" cy="914826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60438" y="574734"/>
            <a:ext cx="8862219" cy="914826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89BB6-A31E-4472-9960-4A29D90DFAEA}" type="datetimeFigureOut">
              <a:rPr lang="en-IE" smtClean="0"/>
              <a:t>18/08/2021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30424-331B-4750-B425-09E0233F827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85105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89BB6-A31E-4472-9960-4A29D90DFAEA}" type="datetimeFigureOut">
              <a:rPr lang="en-IE" smtClean="0"/>
              <a:t>18/08/2021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30424-331B-4750-B425-09E0233F827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06523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3162" y="2691257"/>
            <a:ext cx="12049125" cy="4490419"/>
          </a:xfrm>
        </p:spPr>
        <p:txBody>
          <a:bodyPr anchor="b"/>
          <a:lstStyle>
            <a:lvl1pPr>
              <a:defRPr sz="91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3162" y="7224157"/>
            <a:ext cx="12049125" cy="2361405"/>
          </a:xfrm>
        </p:spPr>
        <p:txBody>
          <a:bodyPr/>
          <a:lstStyle>
            <a:lvl1pPr marL="0" indent="0">
              <a:buNone/>
              <a:defRPr sz="3667">
                <a:solidFill>
                  <a:schemeClr val="tx1"/>
                </a:solidFill>
              </a:defRPr>
            </a:lvl1pPr>
            <a:lvl2pPr marL="698510" indent="0">
              <a:buNone/>
              <a:defRPr sz="3056">
                <a:solidFill>
                  <a:schemeClr val="tx1">
                    <a:tint val="75000"/>
                  </a:schemeClr>
                </a:solidFill>
              </a:defRPr>
            </a:lvl2pPr>
            <a:lvl3pPr marL="1397020" indent="0">
              <a:buNone/>
              <a:defRPr sz="2750">
                <a:solidFill>
                  <a:schemeClr val="tx1">
                    <a:tint val="75000"/>
                  </a:schemeClr>
                </a:solidFill>
              </a:defRPr>
            </a:lvl3pPr>
            <a:lvl4pPr marL="2095530" indent="0">
              <a:buNone/>
              <a:defRPr sz="2444">
                <a:solidFill>
                  <a:schemeClr val="tx1">
                    <a:tint val="75000"/>
                  </a:schemeClr>
                </a:solidFill>
              </a:defRPr>
            </a:lvl4pPr>
            <a:lvl5pPr marL="2794041" indent="0">
              <a:buNone/>
              <a:defRPr sz="2444">
                <a:solidFill>
                  <a:schemeClr val="tx1">
                    <a:tint val="75000"/>
                  </a:schemeClr>
                </a:solidFill>
              </a:defRPr>
            </a:lvl5pPr>
            <a:lvl6pPr marL="3492551" indent="0">
              <a:buNone/>
              <a:defRPr sz="2444">
                <a:solidFill>
                  <a:schemeClr val="tx1">
                    <a:tint val="75000"/>
                  </a:schemeClr>
                </a:solidFill>
              </a:defRPr>
            </a:lvl6pPr>
            <a:lvl7pPr marL="4191061" indent="0">
              <a:buNone/>
              <a:defRPr sz="2444">
                <a:solidFill>
                  <a:schemeClr val="tx1">
                    <a:tint val="75000"/>
                  </a:schemeClr>
                </a:solidFill>
              </a:defRPr>
            </a:lvl7pPr>
            <a:lvl8pPr marL="4889571" indent="0">
              <a:buNone/>
              <a:defRPr sz="2444">
                <a:solidFill>
                  <a:schemeClr val="tx1">
                    <a:tint val="75000"/>
                  </a:schemeClr>
                </a:solidFill>
              </a:defRPr>
            </a:lvl8pPr>
            <a:lvl9pPr marL="5588081" indent="0">
              <a:buNone/>
              <a:defRPr sz="24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89BB6-A31E-4472-9960-4A29D90DFAEA}" type="datetimeFigureOut">
              <a:rPr lang="en-IE" smtClean="0"/>
              <a:t>18/08/2021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30424-331B-4750-B425-09E0233F827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0119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60438" y="2873669"/>
            <a:ext cx="5937250" cy="68493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72313" y="2873669"/>
            <a:ext cx="5937250" cy="68493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89BB6-A31E-4472-9960-4A29D90DFAEA}" type="datetimeFigureOut">
              <a:rPr lang="en-IE" smtClean="0"/>
              <a:t>18/08/2021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30424-331B-4750-B425-09E0233F827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02806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257" y="574736"/>
            <a:ext cx="12049125" cy="20865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259" y="2646275"/>
            <a:ext cx="5909964" cy="1296899"/>
          </a:xfrm>
        </p:spPr>
        <p:txBody>
          <a:bodyPr anchor="b"/>
          <a:lstStyle>
            <a:lvl1pPr marL="0" indent="0">
              <a:buNone/>
              <a:defRPr sz="3667" b="1"/>
            </a:lvl1pPr>
            <a:lvl2pPr marL="698510" indent="0">
              <a:buNone/>
              <a:defRPr sz="3056" b="1"/>
            </a:lvl2pPr>
            <a:lvl3pPr marL="1397020" indent="0">
              <a:buNone/>
              <a:defRPr sz="2750" b="1"/>
            </a:lvl3pPr>
            <a:lvl4pPr marL="2095530" indent="0">
              <a:buNone/>
              <a:defRPr sz="2444" b="1"/>
            </a:lvl4pPr>
            <a:lvl5pPr marL="2794041" indent="0">
              <a:buNone/>
              <a:defRPr sz="2444" b="1"/>
            </a:lvl5pPr>
            <a:lvl6pPr marL="3492551" indent="0">
              <a:buNone/>
              <a:defRPr sz="2444" b="1"/>
            </a:lvl6pPr>
            <a:lvl7pPr marL="4191061" indent="0">
              <a:buNone/>
              <a:defRPr sz="2444" b="1"/>
            </a:lvl7pPr>
            <a:lvl8pPr marL="4889571" indent="0">
              <a:buNone/>
              <a:defRPr sz="2444" b="1"/>
            </a:lvl8pPr>
            <a:lvl9pPr marL="5588081" indent="0">
              <a:buNone/>
              <a:defRPr sz="24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62259" y="3943174"/>
            <a:ext cx="5909964" cy="57998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072313" y="2646275"/>
            <a:ext cx="5939070" cy="1296899"/>
          </a:xfrm>
        </p:spPr>
        <p:txBody>
          <a:bodyPr anchor="b"/>
          <a:lstStyle>
            <a:lvl1pPr marL="0" indent="0">
              <a:buNone/>
              <a:defRPr sz="3667" b="1"/>
            </a:lvl1pPr>
            <a:lvl2pPr marL="698510" indent="0">
              <a:buNone/>
              <a:defRPr sz="3056" b="1"/>
            </a:lvl2pPr>
            <a:lvl3pPr marL="1397020" indent="0">
              <a:buNone/>
              <a:defRPr sz="2750" b="1"/>
            </a:lvl3pPr>
            <a:lvl4pPr marL="2095530" indent="0">
              <a:buNone/>
              <a:defRPr sz="2444" b="1"/>
            </a:lvl4pPr>
            <a:lvl5pPr marL="2794041" indent="0">
              <a:buNone/>
              <a:defRPr sz="2444" b="1"/>
            </a:lvl5pPr>
            <a:lvl6pPr marL="3492551" indent="0">
              <a:buNone/>
              <a:defRPr sz="2444" b="1"/>
            </a:lvl6pPr>
            <a:lvl7pPr marL="4191061" indent="0">
              <a:buNone/>
              <a:defRPr sz="2444" b="1"/>
            </a:lvl7pPr>
            <a:lvl8pPr marL="4889571" indent="0">
              <a:buNone/>
              <a:defRPr sz="2444" b="1"/>
            </a:lvl8pPr>
            <a:lvl9pPr marL="5588081" indent="0">
              <a:buNone/>
              <a:defRPr sz="24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072313" y="3943174"/>
            <a:ext cx="5939070" cy="57998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89BB6-A31E-4472-9960-4A29D90DFAEA}" type="datetimeFigureOut">
              <a:rPr lang="en-IE" smtClean="0"/>
              <a:t>18/08/2021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30424-331B-4750-B425-09E0233F827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71672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89BB6-A31E-4472-9960-4A29D90DFAEA}" type="datetimeFigureOut">
              <a:rPr lang="en-IE" smtClean="0"/>
              <a:t>18/08/2021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30424-331B-4750-B425-09E0233F827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98053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89BB6-A31E-4472-9960-4A29D90DFAEA}" type="datetimeFigureOut">
              <a:rPr lang="en-IE" smtClean="0"/>
              <a:t>18/08/2021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30424-331B-4750-B425-09E0233F827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043561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257" y="719667"/>
            <a:ext cx="4505689" cy="2518833"/>
          </a:xfrm>
        </p:spPr>
        <p:txBody>
          <a:bodyPr anchor="b"/>
          <a:lstStyle>
            <a:lvl1pPr>
              <a:defRPr sz="488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39069" y="1554282"/>
            <a:ext cx="7072313" cy="7671447"/>
          </a:xfrm>
        </p:spPr>
        <p:txBody>
          <a:bodyPr/>
          <a:lstStyle>
            <a:lvl1pPr>
              <a:defRPr sz="4889"/>
            </a:lvl1pPr>
            <a:lvl2pPr>
              <a:defRPr sz="4278"/>
            </a:lvl2pPr>
            <a:lvl3pPr>
              <a:defRPr sz="3667"/>
            </a:lvl3pPr>
            <a:lvl4pPr>
              <a:defRPr sz="3056"/>
            </a:lvl4pPr>
            <a:lvl5pPr>
              <a:defRPr sz="3056"/>
            </a:lvl5pPr>
            <a:lvl6pPr>
              <a:defRPr sz="3056"/>
            </a:lvl6pPr>
            <a:lvl7pPr>
              <a:defRPr sz="3056"/>
            </a:lvl7pPr>
            <a:lvl8pPr>
              <a:defRPr sz="3056"/>
            </a:lvl8pPr>
            <a:lvl9pPr>
              <a:defRPr sz="305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62257" y="3238500"/>
            <a:ext cx="4505689" cy="5999722"/>
          </a:xfrm>
        </p:spPr>
        <p:txBody>
          <a:bodyPr/>
          <a:lstStyle>
            <a:lvl1pPr marL="0" indent="0">
              <a:buNone/>
              <a:defRPr sz="2444"/>
            </a:lvl1pPr>
            <a:lvl2pPr marL="698510" indent="0">
              <a:buNone/>
              <a:defRPr sz="2139"/>
            </a:lvl2pPr>
            <a:lvl3pPr marL="1397020" indent="0">
              <a:buNone/>
              <a:defRPr sz="1833"/>
            </a:lvl3pPr>
            <a:lvl4pPr marL="2095530" indent="0">
              <a:buNone/>
              <a:defRPr sz="1528"/>
            </a:lvl4pPr>
            <a:lvl5pPr marL="2794041" indent="0">
              <a:buNone/>
              <a:defRPr sz="1528"/>
            </a:lvl5pPr>
            <a:lvl6pPr marL="3492551" indent="0">
              <a:buNone/>
              <a:defRPr sz="1528"/>
            </a:lvl6pPr>
            <a:lvl7pPr marL="4191061" indent="0">
              <a:buNone/>
              <a:defRPr sz="1528"/>
            </a:lvl7pPr>
            <a:lvl8pPr marL="4889571" indent="0">
              <a:buNone/>
              <a:defRPr sz="1528"/>
            </a:lvl8pPr>
            <a:lvl9pPr marL="5588081" indent="0">
              <a:buNone/>
              <a:defRPr sz="152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89BB6-A31E-4472-9960-4A29D90DFAEA}" type="datetimeFigureOut">
              <a:rPr lang="en-IE" smtClean="0"/>
              <a:t>18/08/2021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30424-331B-4750-B425-09E0233F827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54210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257" y="719667"/>
            <a:ext cx="4505689" cy="2518833"/>
          </a:xfrm>
        </p:spPr>
        <p:txBody>
          <a:bodyPr anchor="b"/>
          <a:lstStyle>
            <a:lvl1pPr>
              <a:defRPr sz="488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39069" y="1554282"/>
            <a:ext cx="7072313" cy="7671447"/>
          </a:xfrm>
        </p:spPr>
        <p:txBody>
          <a:bodyPr anchor="t"/>
          <a:lstStyle>
            <a:lvl1pPr marL="0" indent="0">
              <a:buNone/>
              <a:defRPr sz="4889"/>
            </a:lvl1pPr>
            <a:lvl2pPr marL="698510" indent="0">
              <a:buNone/>
              <a:defRPr sz="4278"/>
            </a:lvl2pPr>
            <a:lvl3pPr marL="1397020" indent="0">
              <a:buNone/>
              <a:defRPr sz="3667"/>
            </a:lvl3pPr>
            <a:lvl4pPr marL="2095530" indent="0">
              <a:buNone/>
              <a:defRPr sz="3056"/>
            </a:lvl4pPr>
            <a:lvl5pPr marL="2794041" indent="0">
              <a:buNone/>
              <a:defRPr sz="3056"/>
            </a:lvl5pPr>
            <a:lvl6pPr marL="3492551" indent="0">
              <a:buNone/>
              <a:defRPr sz="3056"/>
            </a:lvl6pPr>
            <a:lvl7pPr marL="4191061" indent="0">
              <a:buNone/>
              <a:defRPr sz="3056"/>
            </a:lvl7pPr>
            <a:lvl8pPr marL="4889571" indent="0">
              <a:buNone/>
              <a:defRPr sz="3056"/>
            </a:lvl8pPr>
            <a:lvl9pPr marL="5588081" indent="0">
              <a:buNone/>
              <a:defRPr sz="305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62257" y="3238500"/>
            <a:ext cx="4505689" cy="5999722"/>
          </a:xfrm>
        </p:spPr>
        <p:txBody>
          <a:bodyPr/>
          <a:lstStyle>
            <a:lvl1pPr marL="0" indent="0">
              <a:buNone/>
              <a:defRPr sz="2444"/>
            </a:lvl1pPr>
            <a:lvl2pPr marL="698510" indent="0">
              <a:buNone/>
              <a:defRPr sz="2139"/>
            </a:lvl2pPr>
            <a:lvl3pPr marL="1397020" indent="0">
              <a:buNone/>
              <a:defRPr sz="1833"/>
            </a:lvl3pPr>
            <a:lvl4pPr marL="2095530" indent="0">
              <a:buNone/>
              <a:defRPr sz="1528"/>
            </a:lvl4pPr>
            <a:lvl5pPr marL="2794041" indent="0">
              <a:buNone/>
              <a:defRPr sz="1528"/>
            </a:lvl5pPr>
            <a:lvl6pPr marL="3492551" indent="0">
              <a:buNone/>
              <a:defRPr sz="1528"/>
            </a:lvl6pPr>
            <a:lvl7pPr marL="4191061" indent="0">
              <a:buNone/>
              <a:defRPr sz="1528"/>
            </a:lvl7pPr>
            <a:lvl8pPr marL="4889571" indent="0">
              <a:buNone/>
              <a:defRPr sz="1528"/>
            </a:lvl8pPr>
            <a:lvl9pPr marL="5588081" indent="0">
              <a:buNone/>
              <a:defRPr sz="152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89BB6-A31E-4472-9960-4A29D90DFAEA}" type="datetimeFigureOut">
              <a:rPr lang="en-IE" smtClean="0"/>
              <a:t>18/08/2021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30424-331B-4750-B425-09E0233F827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002581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60438" y="574736"/>
            <a:ext cx="12049125" cy="2086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0438" y="2873669"/>
            <a:ext cx="12049125" cy="6849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60438" y="10005368"/>
            <a:ext cx="3143250" cy="5747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C89BB6-A31E-4472-9960-4A29D90DFAEA}" type="datetimeFigureOut">
              <a:rPr lang="en-IE" smtClean="0"/>
              <a:t>18/08/2021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27563" y="10005368"/>
            <a:ext cx="4714875" cy="5747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66313" y="10005368"/>
            <a:ext cx="3143250" cy="5747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B30424-331B-4750-B425-09E0233F827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23168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397020" rtl="0" eaLnBrk="1" latinLnBrk="0" hangingPunct="1">
        <a:lnSpc>
          <a:spcPct val="90000"/>
        </a:lnSpc>
        <a:spcBef>
          <a:spcPct val="0"/>
        </a:spcBef>
        <a:buNone/>
        <a:defRPr sz="672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9255" indent="-349255" algn="l" defTabSz="1397020" rtl="0" eaLnBrk="1" latinLnBrk="0" hangingPunct="1">
        <a:lnSpc>
          <a:spcPct val="90000"/>
        </a:lnSpc>
        <a:spcBef>
          <a:spcPts val="1528"/>
        </a:spcBef>
        <a:buFont typeface="Arial" panose="020B0604020202020204" pitchFamily="34" charset="0"/>
        <a:buChar char="•"/>
        <a:defRPr sz="4278" kern="1200">
          <a:solidFill>
            <a:schemeClr val="tx1"/>
          </a:solidFill>
          <a:latin typeface="+mn-lt"/>
          <a:ea typeface="+mn-ea"/>
          <a:cs typeface="+mn-cs"/>
        </a:defRPr>
      </a:lvl1pPr>
      <a:lvl2pPr marL="1047765" indent="-349255" algn="l" defTabSz="1397020" rtl="0" eaLnBrk="1" latinLnBrk="0" hangingPunct="1">
        <a:lnSpc>
          <a:spcPct val="90000"/>
        </a:lnSpc>
        <a:spcBef>
          <a:spcPts val="764"/>
        </a:spcBef>
        <a:buFont typeface="Arial" panose="020B0604020202020204" pitchFamily="34" charset="0"/>
        <a:buChar char="•"/>
        <a:defRPr sz="3667" kern="1200">
          <a:solidFill>
            <a:schemeClr val="tx1"/>
          </a:solidFill>
          <a:latin typeface="+mn-lt"/>
          <a:ea typeface="+mn-ea"/>
          <a:cs typeface="+mn-cs"/>
        </a:defRPr>
      </a:lvl2pPr>
      <a:lvl3pPr marL="1746275" indent="-349255" algn="l" defTabSz="1397020" rtl="0" eaLnBrk="1" latinLnBrk="0" hangingPunct="1">
        <a:lnSpc>
          <a:spcPct val="90000"/>
        </a:lnSpc>
        <a:spcBef>
          <a:spcPts val="764"/>
        </a:spcBef>
        <a:buFont typeface="Arial" panose="020B0604020202020204" pitchFamily="34" charset="0"/>
        <a:buChar char="•"/>
        <a:defRPr sz="3056" kern="1200">
          <a:solidFill>
            <a:schemeClr val="tx1"/>
          </a:solidFill>
          <a:latin typeface="+mn-lt"/>
          <a:ea typeface="+mn-ea"/>
          <a:cs typeface="+mn-cs"/>
        </a:defRPr>
      </a:lvl3pPr>
      <a:lvl4pPr marL="2444786" indent="-349255" algn="l" defTabSz="1397020" rtl="0" eaLnBrk="1" latinLnBrk="0" hangingPunct="1">
        <a:lnSpc>
          <a:spcPct val="90000"/>
        </a:lnSpc>
        <a:spcBef>
          <a:spcPts val="764"/>
        </a:spcBef>
        <a:buFont typeface="Arial" panose="020B0604020202020204" pitchFamily="34" charset="0"/>
        <a:buChar char="•"/>
        <a:defRPr sz="2750" kern="1200">
          <a:solidFill>
            <a:schemeClr val="tx1"/>
          </a:solidFill>
          <a:latin typeface="+mn-lt"/>
          <a:ea typeface="+mn-ea"/>
          <a:cs typeface="+mn-cs"/>
        </a:defRPr>
      </a:lvl4pPr>
      <a:lvl5pPr marL="3143296" indent="-349255" algn="l" defTabSz="1397020" rtl="0" eaLnBrk="1" latinLnBrk="0" hangingPunct="1">
        <a:lnSpc>
          <a:spcPct val="90000"/>
        </a:lnSpc>
        <a:spcBef>
          <a:spcPts val="764"/>
        </a:spcBef>
        <a:buFont typeface="Arial" panose="020B0604020202020204" pitchFamily="34" charset="0"/>
        <a:buChar char="•"/>
        <a:defRPr sz="2750" kern="1200">
          <a:solidFill>
            <a:schemeClr val="tx1"/>
          </a:solidFill>
          <a:latin typeface="+mn-lt"/>
          <a:ea typeface="+mn-ea"/>
          <a:cs typeface="+mn-cs"/>
        </a:defRPr>
      </a:lvl5pPr>
      <a:lvl6pPr marL="3841806" indent="-349255" algn="l" defTabSz="1397020" rtl="0" eaLnBrk="1" latinLnBrk="0" hangingPunct="1">
        <a:lnSpc>
          <a:spcPct val="90000"/>
        </a:lnSpc>
        <a:spcBef>
          <a:spcPts val="764"/>
        </a:spcBef>
        <a:buFont typeface="Arial" panose="020B0604020202020204" pitchFamily="34" charset="0"/>
        <a:buChar char="•"/>
        <a:defRPr sz="2750" kern="1200">
          <a:solidFill>
            <a:schemeClr val="tx1"/>
          </a:solidFill>
          <a:latin typeface="+mn-lt"/>
          <a:ea typeface="+mn-ea"/>
          <a:cs typeface="+mn-cs"/>
        </a:defRPr>
      </a:lvl6pPr>
      <a:lvl7pPr marL="4540316" indent="-349255" algn="l" defTabSz="1397020" rtl="0" eaLnBrk="1" latinLnBrk="0" hangingPunct="1">
        <a:lnSpc>
          <a:spcPct val="90000"/>
        </a:lnSpc>
        <a:spcBef>
          <a:spcPts val="764"/>
        </a:spcBef>
        <a:buFont typeface="Arial" panose="020B0604020202020204" pitchFamily="34" charset="0"/>
        <a:buChar char="•"/>
        <a:defRPr sz="2750" kern="1200">
          <a:solidFill>
            <a:schemeClr val="tx1"/>
          </a:solidFill>
          <a:latin typeface="+mn-lt"/>
          <a:ea typeface="+mn-ea"/>
          <a:cs typeface="+mn-cs"/>
        </a:defRPr>
      </a:lvl7pPr>
      <a:lvl8pPr marL="5238826" indent="-349255" algn="l" defTabSz="1397020" rtl="0" eaLnBrk="1" latinLnBrk="0" hangingPunct="1">
        <a:lnSpc>
          <a:spcPct val="90000"/>
        </a:lnSpc>
        <a:spcBef>
          <a:spcPts val="764"/>
        </a:spcBef>
        <a:buFont typeface="Arial" panose="020B0604020202020204" pitchFamily="34" charset="0"/>
        <a:buChar char="•"/>
        <a:defRPr sz="2750" kern="1200">
          <a:solidFill>
            <a:schemeClr val="tx1"/>
          </a:solidFill>
          <a:latin typeface="+mn-lt"/>
          <a:ea typeface="+mn-ea"/>
          <a:cs typeface="+mn-cs"/>
        </a:defRPr>
      </a:lvl8pPr>
      <a:lvl9pPr marL="5937336" indent="-349255" algn="l" defTabSz="1397020" rtl="0" eaLnBrk="1" latinLnBrk="0" hangingPunct="1">
        <a:lnSpc>
          <a:spcPct val="90000"/>
        </a:lnSpc>
        <a:spcBef>
          <a:spcPts val="764"/>
        </a:spcBef>
        <a:buFont typeface="Arial" panose="020B0604020202020204" pitchFamily="34" charset="0"/>
        <a:buChar char="•"/>
        <a:defRPr sz="27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97020" rtl="0" eaLnBrk="1" latinLnBrk="0" hangingPunct="1">
        <a:defRPr sz="2750" kern="1200">
          <a:solidFill>
            <a:schemeClr val="tx1"/>
          </a:solidFill>
          <a:latin typeface="+mn-lt"/>
          <a:ea typeface="+mn-ea"/>
          <a:cs typeface="+mn-cs"/>
        </a:defRPr>
      </a:lvl1pPr>
      <a:lvl2pPr marL="698510" algn="l" defTabSz="1397020" rtl="0" eaLnBrk="1" latinLnBrk="0" hangingPunct="1">
        <a:defRPr sz="2750" kern="1200">
          <a:solidFill>
            <a:schemeClr val="tx1"/>
          </a:solidFill>
          <a:latin typeface="+mn-lt"/>
          <a:ea typeface="+mn-ea"/>
          <a:cs typeface="+mn-cs"/>
        </a:defRPr>
      </a:lvl2pPr>
      <a:lvl3pPr marL="1397020" algn="l" defTabSz="1397020" rtl="0" eaLnBrk="1" latinLnBrk="0" hangingPunct="1">
        <a:defRPr sz="2750" kern="1200">
          <a:solidFill>
            <a:schemeClr val="tx1"/>
          </a:solidFill>
          <a:latin typeface="+mn-lt"/>
          <a:ea typeface="+mn-ea"/>
          <a:cs typeface="+mn-cs"/>
        </a:defRPr>
      </a:lvl3pPr>
      <a:lvl4pPr marL="2095530" algn="l" defTabSz="1397020" rtl="0" eaLnBrk="1" latinLnBrk="0" hangingPunct="1">
        <a:defRPr sz="2750" kern="1200">
          <a:solidFill>
            <a:schemeClr val="tx1"/>
          </a:solidFill>
          <a:latin typeface="+mn-lt"/>
          <a:ea typeface="+mn-ea"/>
          <a:cs typeface="+mn-cs"/>
        </a:defRPr>
      </a:lvl4pPr>
      <a:lvl5pPr marL="2794041" algn="l" defTabSz="1397020" rtl="0" eaLnBrk="1" latinLnBrk="0" hangingPunct="1">
        <a:defRPr sz="2750" kern="1200">
          <a:solidFill>
            <a:schemeClr val="tx1"/>
          </a:solidFill>
          <a:latin typeface="+mn-lt"/>
          <a:ea typeface="+mn-ea"/>
          <a:cs typeface="+mn-cs"/>
        </a:defRPr>
      </a:lvl5pPr>
      <a:lvl6pPr marL="3492551" algn="l" defTabSz="1397020" rtl="0" eaLnBrk="1" latinLnBrk="0" hangingPunct="1">
        <a:defRPr sz="2750" kern="1200">
          <a:solidFill>
            <a:schemeClr val="tx1"/>
          </a:solidFill>
          <a:latin typeface="+mn-lt"/>
          <a:ea typeface="+mn-ea"/>
          <a:cs typeface="+mn-cs"/>
        </a:defRPr>
      </a:lvl6pPr>
      <a:lvl7pPr marL="4191061" algn="l" defTabSz="1397020" rtl="0" eaLnBrk="1" latinLnBrk="0" hangingPunct="1">
        <a:defRPr sz="2750" kern="1200">
          <a:solidFill>
            <a:schemeClr val="tx1"/>
          </a:solidFill>
          <a:latin typeface="+mn-lt"/>
          <a:ea typeface="+mn-ea"/>
          <a:cs typeface="+mn-cs"/>
        </a:defRPr>
      </a:lvl7pPr>
      <a:lvl8pPr marL="4889571" algn="l" defTabSz="1397020" rtl="0" eaLnBrk="1" latinLnBrk="0" hangingPunct="1">
        <a:defRPr sz="2750" kern="1200">
          <a:solidFill>
            <a:schemeClr val="tx1"/>
          </a:solidFill>
          <a:latin typeface="+mn-lt"/>
          <a:ea typeface="+mn-ea"/>
          <a:cs typeface="+mn-cs"/>
        </a:defRPr>
      </a:lvl8pPr>
      <a:lvl9pPr marL="5588081" algn="l" defTabSz="1397020" rtl="0" eaLnBrk="1" latinLnBrk="0" hangingPunct="1">
        <a:defRPr sz="27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hyperlink" Target="http://creativecommons.org/licenses/by/4.0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creativecommons.org/licenses/by/4.0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135F17D3-204D-4349-826C-3AA7C3633F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513904" y="3965089"/>
            <a:ext cx="2881413" cy="1200588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5F6E1FB5-0E68-44BA-88F4-D9366AE357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13904" y="2150473"/>
            <a:ext cx="2881413" cy="1200588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A63C4BA5-7923-47F7-A8DC-3C396DE62EE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10513904" y="5468203"/>
            <a:ext cx="2881413" cy="1200588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D52D8A50-D934-4621-A0E3-93E51CD9E02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10511587" y="7047421"/>
            <a:ext cx="2881413" cy="1200588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6D19AF33-CF73-42D9-ABB7-8113DDAD5A3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>
          <a:xfrm>
            <a:off x="10513904" y="8790041"/>
            <a:ext cx="2881413" cy="120058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C37B8F5-3751-439A-8656-443161158713}"/>
              </a:ext>
            </a:extLst>
          </p:cNvPr>
          <p:cNvSpPr txBox="1"/>
          <p:nvPr/>
        </p:nvSpPr>
        <p:spPr>
          <a:xfrm>
            <a:off x="418508" y="516093"/>
            <a:ext cx="8316932" cy="7434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4231" dirty="0">
                <a:solidFill>
                  <a:schemeClr val="accent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SAS &lt;-&gt; R </a:t>
            </a:r>
            <a:r>
              <a:rPr lang="en-IE" sz="2821" b="1" dirty="0">
                <a:solidFill>
                  <a:schemeClr val="accent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::</a:t>
            </a:r>
            <a:r>
              <a:rPr lang="en-IE" sz="2821" dirty="0">
                <a:solidFill>
                  <a:schemeClr val="accent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IE" sz="2821" b="1" dirty="0">
                <a:solidFill>
                  <a:schemeClr val="accent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CHEAT SHEET</a:t>
            </a:r>
            <a:endParaRPr lang="en-IE" sz="2821" dirty="0">
              <a:solidFill>
                <a:schemeClr val="accent4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EB0F5CD-3E0C-4C3A-BEFB-F2C93CCBC82A}"/>
              </a:ext>
            </a:extLst>
          </p:cNvPr>
          <p:cNvCxnSpPr>
            <a:cxnSpLocks/>
          </p:cNvCxnSpPr>
          <p:nvPr/>
        </p:nvCxnSpPr>
        <p:spPr>
          <a:xfrm>
            <a:off x="550878" y="1279456"/>
            <a:ext cx="12868244" cy="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aphicFrame>
        <p:nvGraphicFramePr>
          <p:cNvPr id="11" name="Table 15">
            <a:extLst>
              <a:ext uri="{FF2B5EF4-FFF2-40B4-BE49-F238E27FC236}">
                <a16:creationId xmlns:a16="http://schemas.microsoft.com/office/drawing/2014/main" id="{E13B4868-B6F2-4F7C-B925-25DBB310F6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3690834"/>
              </p:ext>
            </p:extLst>
          </p:nvPr>
        </p:nvGraphicFramePr>
        <p:xfrm>
          <a:off x="554060" y="1279456"/>
          <a:ext cx="4159520" cy="8819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7155">
                  <a:extLst>
                    <a:ext uri="{9D8B030D-6E8A-4147-A177-3AD203B41FA5}">
                      <a16:colId xmlns:a16="http://schemas.microsoft.com/office/drawing/2014/main" val="834047869"/>
                    </a:ext>
                  </a:extLst>
                </a:gridCol>
                <a:gridCol w="210446">
                  <a:extLst>
                    <a:ext uri="{9D8B030D-6E8A-4147-A177-3AD203B41FA5}">
                      <a16:colId xmlns:a16="http://schemas.microsoft.com/office/drawing/2014/main" val="1954111313"/>
                    </a:ext>
                  </a:extLst>
                </a:gridCol>
                <a:gridCol w="519397">
                  <a:extLst>
                    <a:ext uri="{9D8B030D-6E8A-4147-A177-3AD203B41FA5}">
                      <a16:colId xmlns:a16="http://schemas.microsoft.com/office/drawing/2014/main" val="2058471956"/>
                    </a:ext>
                  </a:extLst>
                </a:gridCol>
                <a:gridCol w="1392522">
                  <a:extLst>
                    <a:ext uri="{9D8B030D-6E8A-4147-A177-3AD203B41FA5}">
                      <a16:colId xmlns:a16="http://schemas.microsoft.com/office/drawing/2014/main" val="3068397462"/>
                    </a:ext>
                  </a:extLst>
                </a:gridCol>
              </a:tblGrid>
              <a:tr h="359446">
                <a:tc gridSpan="3">
                  <a:txBody>
                    <a:bodyPr/>
                    <a:lstStyle/>
                    <a:p>
                      <a:r>
                        <a:rPr lang="en-IE" sz="17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Introduction</a:t>
                      </a:r>
                    </a:p>
                  </a:txBody>
                  <a:tcPr marL="0" marR="0" marT="108000" marB="108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E" sz="1300" b="0" dirty="0">
                        <a:solidFill>
                          <a:schemeClr val="accent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18000" marB="18000"/>
                </a:tc>
                <a:tc hMerge="1">
                  <a:txBody>
                    <a:bodyPr/>
                    <a:lstStyle/>
                    <a:p>
                      <a:endParaRPr lang="en-IE" sz="1200" b="0" dirty="0">
                        <a:solidFill>
                          <a:schemeClr val="accent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18000" marB="18000"/>
                </a:tc>
                <a:tc>
                  <a:txBody>
                    <a:bodyPr/>
                    <a:lstStyle/>
                    <a:p>
                      <a:endParaRPr lang="en-IE" sz="1800" b="0" dirty="0">
                        <a:solidFill>
                          <a:schemeClr val="accent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25385" marB="253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44514759"/>
                  </a:ext>
                </a:extLst>
              </a:tr>
              <a:tr h="363000">
                <a:tc gridSpan="4">
                  <a:txBody>
                    <a:bodyPr/>
                    <a:lstStyle/>
                    <a:p>
                      <a:r>
                        <a:rPr lang="en-IE" sz="11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This guide aims to familiarise SAS users with R.</a:t>
                      </a:r>
                    </a:p>
                    <a:p>
                      <a:r>
                        <a:rPr lang="en-IE" sz="11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 examples make use of tidyverse collection of packages.</a:t>
                      </a:r>
                    </a:p>
                  </a:txBody>
                  <a:tcPr marL="0" marR="0" marT="36000" marB="36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E" sz="700" b="0" dirty="0">
                        <a:solidFill>
                          <a:schemeClr val="accent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18000" marB="18000"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 sz="750" b="0" dirty="0">
                        <a:solidFill>
                          <a:schemeClr val="accent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14400" marB="14400"/>
                </a:tc>
                <a:extLst>
                  <a:ext uri="{0D108BD9-81ED-4DB2-BD59-A6C34878D82A}">
                    <a16:rowId xmlns:a16="http://schemas.microsoft.com/office/drawing/2014/main" val="4134045891"/>
                  </a:ext>
                </a:extLst>
              </a:tr>
              <a:tr h="363000">
                <a:tc gridSpan="2">
                  <a:txBody>
                    <a:bodyPr/>
                    <a:lstStyle/>
                    <a:p>
                      <a:r>
                        <a:rPr lang="en-IE" sz="11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Install tidyverse:</a:t>
                      </a:r>
                    </a:p>
                    <a:p>
                      <a:r>
                        <a:rPr lang="en-IE" sz="11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Attach tidyverse packages for use:</a:t>
                      </a:r>
                    </a:p>
                  </a:txBody>
                  <a:tcPr marL="0" marR="0" marT="36000" marB="36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r>
                        <a:rPr lang="en-IE" sz="75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</a:t>
                      </a:r>
                      <a:r>
                        <a:rPr lang="en-IE" sz="750" b="1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nstall.packages</a:t>
                      </a:r>
                      <a:r>
                        <a:rPr lang="en-IE" sz="750" b="1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</a:t>
                      </a:r>
                      <a:r>
                        <a:rPr lang="en-US" sz="75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IE" sz="75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tidyverse</a:t>
                      </a:r>
                      <a:r>
                        <a:rPr lang="en-US" sz="75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IE" sz="750" b="1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)</a:t>
                      </a:r>
                    </a:p>
                    <a:p>
                      <a:r>
                        <a:rPr lang="en-IE" sz="750" b="1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library(</a:t>
                      </a:r>
                      <a:r>
                        <a:rPr lang="en-IE" sz="75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tidyverse</a:t>
                      </a:r>
                      <a:r>
                        <a:rPr lang="en-IE" sz="750" b="1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)</a:t>
                      </a:r>
                    </a:p>
                  </a:txBody>
                  <a:tcPr marL="0" marR="0" marT="14400" marB="14400"/>
                </a:tc>
                <a:tc gridSpan="2">
                  <a:txBody>
                    <a:bodyPr/>
                    <a:lstStyle/>
                    <a:p>
                      <a:r>
                        <a:rPr lang="en-IE" sz="1100" b="1" dirty="0" err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install.packages</a:t>
                      </a:r>
                      <a:r>
                        <a:rPr lang="en-IE" sz="11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</a:t>
                      </a:r>
                      <a:r>
                        <a:rPr lang="en-US" sz="11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IE" sz="1100" b="0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tidyverse</a:t>
                      </a:r>
                      <a:r>
                        <a:rPr lang="en-US" sz="11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IE" sz="11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)</a:t>
                      </a:r>
                    </a:p>
                    <a:p>
                      <a:r>
                        <a:rPr lang="en-IE" sz="11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library(</a:t>
                      </a:r>
                      <a:r>
                        <a:rPr lang="en-IE" sz="1100" b="0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tidyverse</a:t>
                      </a:r>
                      <a:r>
                        <a:rPr lang="en-IE" sz="11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)</a:t>
                      </a:r>
                      <a:endParaRPr lang="en-IE" sz="25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20308" marB="2030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E" sz="750" b="1" dirty="0">
                        <a:solidFill>
                          <a:schemeClr val="accent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14400" marB="14400"/>
                </a:tc>
                <a:extLst>
                  <a:ext uri="{0D108BD9-81ED-4DB2-BD59-A6C34878D82A}">
                    <a16:rowId xmlns:a16="http://schemas.microsoft.com/office/drawing/2014/main" val="1724615061"/>
                  </a:ext>
                </a:extLst>
              </a:tr>
              <a:tr h="373154">
                <a:tc gridSpan="4">
                  <a:txBody>
                    <a:bodyPr/>
                    <a:lstStyle/>
                    <a:p>
                      <a:r>
                        <a:rPr lang="en-IE" sz="11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 data here in ‘data frames’, and occasionally vectors (via </a:t>
                      </a:r>
                      <a:r>
                        <a:rPr lang="en-IE" sz="11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c( ) </a:t>
                      </a:r>
                      <a:r>
                        <a:rPr lang="en-IE" sz="11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)</a:t>
                      </a:r>
                    </a:p>
                    <a:p>
                      <a:r>
                        <a:rPr lang="en-IE" sz="11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Other R structures (lists, matrices…) are not explored here.</a:t>
                      </a:r>
                    </a:p>
                  </a:txBody>
                  <a:tcPr marL="0" marR="0" marT="36000" marB="36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E" sz="750" b="0" dirty="0">
                        <a:solidFill>
                          <a:schemeClr val="accent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14400" marB="14400"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 sz="750" b="0" dirty="0">
                        <a:solidFill>
                          <a:schemeClr val="accent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14400" marB="14400"/>
                </a:tc>
                <a:extLst>
                  <a:ext uri="{0D108BD9-81ED-4DB2-BD59-A6C34878D82A}">
                    <a16:rowId xmlns:a16="http://schemas.microsoft.com/office/drawing/2014/main" val="2927374463"/>
                  </a:ext>
                </a:extLst>
              </a:tr>
              <a:tr h="262731">
                <a:tc gridSpan="4">
                  <a:txBody>
                    <a:bodyPr/>
                    <a:lstStyle/>
                    <a:p>
                      <a:r>
                        <a:rPr lang="en-IE" sz="11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Keyboard shortcuts</a:t>
                      </a:r>
                      <a:r>
                        <a:rPr lang="en-IE" sz="11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:         </a:t>
                      </a:r>
                      <a:r>
                        <a:rPr lang="en-IE" sz="11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&lt;-</a:t>
                      </a:r>
                      <a:r>
                        <a:rPr lang="en-IE" sz="11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  </a:t>
                      </a:r>
                      <a:r>
                        <a:rPr lang="en-IE" sz="1100" b="0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Alt</a:t>
                      </a:r>
                      <a:r>
                        <a:rPr lang="en-IE" sz="11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+ </a:t>
                      </a:r>
                      <a:r>
                        <a:rPr lang="en-IE" sz="11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-</a:t>
                      </a:r>
                      <a:r>
                        <a:rPr lang="en-IE" sz="11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        </a:t>
                      </a:r>
                      <a:r>
                        <a:rPr lang="en-IE" sz="11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%&gt;%</a:t>
                      </a:r>
                      <a:r>
                        <a:rPr lang="en-IE" sz="11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  </a:t>
                      </a:r>
                      <a:r>
                        <a:rPr lang="en-IE" sz="1100" b="0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Ctrl</a:t>
                      </a:r>
                      <a:r>
                        <a:rPr lang="en-IE" sz="11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+ </a:t>
                      </a:r>
                      <a:r>
                        <a:rPr lang="en-IE" sz="1100" b="0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Shift</a:t>
                      </a:r>
                      <a:r>
                        <a:rPr lang="en-IE" sz="11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+ </a:t>
                      </a:r>
                      <a:r>
                        <a:rPr lang="en-IE" sz="1100" b="0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</a:t>
                      </a:r>
                      <a:r>
                        <a:rPr lang="en-IE" sz="11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</a:p>
                  </a:txBody>
                  <a:tcPr marL="0" marR="0" marT="36000" marB="72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E" sz="700" b="0" dirty="0">
                        <a:solidFill>
                          <a:schemeClr val="accent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14400" marB="14400"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 sz="750" b="0" dirty="0">
                        <a:solidFill>
                          <a:schemeClr val="accent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14400" marB="14400"/>
                </a:tc>
                <a:extLst>
                  <a:ext uri="{0D108BD9-81ED-4DB2-BD59-A6C34878D82A}">
                    <a16:rowId xmlns:a16="http://schemas.microsoft.com/office/drawing/2014/main" val="697195151"/>
                  </a:ext>
                </a:extLst>
              </a:tr>
              <a:tr h="410215">
                <a:tc gridSpan="4">
                  <a:txBody>
                    <a:bodyPr/>
                    <a:lstStyle/>
                    <a:p>
                      <a:r>
                        <a:rPr kumimoji="0" lang="en-IE" sz="1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B667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Datasets; drop, keep &amp; rename variables</a:t>
                      </a:r>
                      <a:endParaRPr lang="en-IE" sz="1700" b="0" dirty="0">
                        <a:solidFill>
                          <a:schemeClr val="accent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108000" marB="108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E" sz="700" b="0" dirty="0">
                        <a:solidFill>
                          <a:schemeClr val="accent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14400" marB="14400"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 sz="1200" b="0" dirty="0">
                        <a:solidFill>
                          <a:schemeClr val="accent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72000" marB="14400"/>
                </a:tc>
                <a:extLst>
                  <a:ext uri="{0D108BD9-81ED-4DB2-BD59-A6C34878D82A}">
                    <a16:rowId xmlns:a16="http://schemas.microsoft.com/office/drawing/2014/main" val="1226769377"/>
                  </a:ext>
                </a:extLst>
              </a:tr>
              <a:tr h="578262">
                <a:tc>
                  <a:txBody>
                    <a:bodyPr/>
                    <a:lstStyle/>
                    <a:p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data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0" dirty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new_data</a:t>
                      </a:r>
                      <a:r>
                        <a:rPr lang="en-IE" sz="1000" b="1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set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0" dirty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old_data</a:t>
                      </a:r>
                      <a:r>
                        <a:rPr lang="en-IE" sz="1000" b="1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run;</a:t>
                      </a:r>
                    </a:p>
                  </a:txBody>
                  <a:tcPr marL="0" marR="0" marT="82800" marB="82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r>
                        <a:rPr lang="en-IE" sz="1000" b="0" dirty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new_data</a:t>
                      </a:r>
                      <a:r>
                        <a:rPr lang="en-IE" sz="1000" b="0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&lt;-</a:t>
                      </a:r>
                      <a:r>
                        <a:rPr lang="en-IE" sz="1000" b="0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0" dirty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old_data</a:t>
                      </a:r>
                      <a:endParaRPr lang="en-IE" sz="1000" b="0" dirty="0">
                        <a:solidFill>
                          <a:schemeClr val="accent2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82800" marB="82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 sz="700" b="0" dirty="0">
                        <a:solidFill>
                          <a:schemeClr val="accent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14400" marB="14400"/>
                </a:tc>
                <a:extLst>
                  <a:ext uri="{0D108BD9-81ED-4DB2-BD59-A6C34878D82A}">
                    <a16:rowId xmlns:a16="http://schemas.microsoft.com/office/drawing/2014/main" val="1056251756"/>
                  </a:ext>
                </a:extLst>
              </a:tr>
              <a:tr h="578262">
                <a:tc>
                  <a:txBody>
                    <a:bodyPr/>
                    <a:lstStyle/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data </a:t>
                      </a:r>
                      <a:r>
                        <a:rPr lang="en-IE" sz="100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new_data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(keep=</a:t>
                      </a:r>
                      <a:r>
                        <a:rPr lang="en-IE" sz="1000" b="0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id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)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set </a:t>
                      </a:r>
                      <a:r>
                        <a:rPr lang="en-IE" sz="100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old_data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(drop=</a:t>
                      </a:r>
                      <a:r>
                        <a:rPr lang="en-IE" sz="1000" b="0" dirty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job_title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)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;</a:t>
                      </a:r>
                    </a:p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run;</a:t>
                      </a:r>
                    </a:p>
                  </a:txBody>
                  <a:tcPr marL="0" marR="0" marT="82800" marB="828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00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new_data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&lt;- </a:t>
                      </a:r>
                      <a:r>
                        <a:rPr lang="en-IE" sz="100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old_data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%&gt;%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select(-</a:t>
                      </a:r>
                      <a:r>
                        <a:rPr lang="en-IE" sz="1000" b="0" dirty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job_title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)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%&gt;%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select(</a:t>
                      </a:r>
                      <a:r>
                        <a:rPr lang="en-IE" sz="1000" b="0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id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)</a:t>
                      </a:r>
                    </a:p>
                  </a:txBody>
                  <a:tcPr marL="0" marR="0" marT="82800" marB="828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 sz="700" b="0" dirty="0">
                        <a:solidFill>
                          <a:schemeClr val="accent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14400" marB="14400"/>
                </a:tc>
                <a:extLst>
                  <a:ext uri="{0D108BD9-81ED-4DB2-BD59-A6C34878D82A}">
                    <a16:rowId xmlns:a16="http://schemas.microsoft.com/office/drawing/2014/main" val="629762165"/>
                  </a:ext>
                </a:extLst>
              </a:tr>
              <a:tr h="578262">
                <a:tc>
                  <a:txBody>
                    <a:bodyPr/>
                    <a:lstStyle/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data </a:t>
                      </a:r>
                      <a:r>
                        <a:rPr lang="en-IE" sz="100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new_data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(drop= </a:t>
                      </a:r>
                      <a:r>
                        <a:rPr lang="en-IE" sz="1000" b="0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temp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:</a:t>
                      </a:r>
                      <a:r>
                        <a:rPr lang="en-IE" sz="1000" b="0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)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set </a:t>
                      </a:r>
                      <a:r>
                        <a:rPr lang="en-IE" sz="100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old_data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run;</a:t>
                      </a:r>
                    </a:p>
                  </a:txBody>
                  <a:tcPr marL="0" marR="0" marT="82800" marB="828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00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new_data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&lt;- </a:t>
                      </a:r>
                      <a:r>
                        <a:rPr lang="en-IE" sz="100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old_data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%&gt;%</a:t>
                      </a:r>
                    </a:p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select(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-</a:t>
                      </a:r>
                      <a:r>
                        <a:rPr lang="en-IE" sz="1000" b="1" dirty="0" err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starts_with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</a:t>
                      </a:r>
                      <a:r>
                        <a:rPr lang="en-US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IE" sz="1000" b="0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temp</a:t>
                      </a:r>
                      <a:r>
                        <a:rPr lang="en-US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)</a:t>
                      </a:r>
                    </a:p>
                  </a:txBody>
                  <a:tcPr marL="0" marR="0" marT="82800" marB="828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635512"/>
                  </a:ext>
                </a:extLst>
              </a:tr>
              <a:tr h="728708">
                <a:tc>
                  <a:txBody>
                    <a:bodyPr/>
                    <a:lstStyle/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data </a:t>
                      </a:r>
                      <a:r>
                        <a:rPr lang="en-IE" sz="100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new_data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set </a:t>
                      </a:r>
                      <a:r>
                        <a:rPr lang="en-IE" sz="100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old_data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r>
                        <a:rPr lang="en-IE" sz="1000" b="1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rename</a:t>
                      </a:r>
                      <a:r>
                        <a:rPr lang="en-IE" sz="1000" b="1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0" dirty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old_name</a:t>
                      </a:r>
                      <a:r>
                        <a:rPr lang="en-IE" sz="1000" b="1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</a:t>
                      </a:r>
                      <a:r>
                        <a:rPr lang="en-IE" sz="1000" b="1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0" dirty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new_name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run;</a:t>
                      </a:r>
                    </a:p>
                  </a:txBody>
                  <a:tcPr marL="0" marR="0" marT="82800" marB="828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00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new_data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&lt;- </a:t>
                      </a:r>
                      <a:r>
                        <a:rPr lang="en-IE" sz="100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old_data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%&gt;%</a:t>
                      </a:r>
                    </a:p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rename(</a:t>
                      </a:r>
                      <a:r>
                        <a:rPr lang="en-IE" sz="1000" b="0" dirty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new_name</a:t>
                      </a:r>
                      <a:r>
                        <a:rPr lang="en-IE" sz="1000" b="0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</a:t>
                      </a:r>
                      <a:r>
                        <a:rPr lang="en-IE" sz="1000" b="1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0" dirty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old_name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)</a:t>
                      </a:r>
                    </a:p>
                    <a:p>
                      <a:endParaRPr lang="en-IE" sz="1000" b="0" dirty="0">
                        <a:solidFill>
                          <a:schemeClr val="accent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82800" marB="828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9105124"/>
                  </a:ext>
                </a:extLst>
              </a:tr>
              <a:tr h="410215">
                <a:tc gridSpan="4">
                  <a:txBody>
                    <a:bodyPr/>
                    <a:lstStyle/>
                    <a:p>
                      <a:r>
                        <a:rPr kumimoji="0" lang="en-IE" sz="1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B667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Conditional filtering</a:t>
                      </a:r>
                      <a:endParaRPr lang="en-IE" sz="1000" b="0" dirty="0">
                        <a:solidFill>
                          <a:schemeClr val="accent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108000" marB="108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E" sz="1000" b="0" dirty="0">
                        <a:solidFill>
                          <a:schemeClr val="accent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76154" marB="50769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054918"/>
                  </a:ext>
                </a:extLst>
              </a:tr>
              <a:tr h="728708">
                <a:tc>
                  <a:txBody>
                    <a:bodyPr/>
                    <a:lstStyle/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data </a:t>
                      </a:r>
                      <a:r>
                        <a:rPr lang="en-IE" sz="100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new_data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set </a:t>
                      </a:r>
                      <a:r>
                        <a:rPr lang="en-IE" sz="100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old_data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if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0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Sex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</a:t>
                      </a:r>
                      <a:r>
                        <a:rPr lang="en-IE" sz="1000" b="0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IE" sz="1000" b="0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</a:t>
                      </a:r>
                      <a:r>
                        <a:rPr lang="en-US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run;</a:t>
                      </a:r>
                    </a:p>
                  </a:txBody>
                  <a:tcPr marL="0" marR="0" marT="82800" marB="82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00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new</a:t>
                      </a:r>
                      <a:r>
                        <a:rPr lang="en-IE" sz="1000" b="1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_</a:t>
                      </a:r>
                      <a:r>
                        <a:rPr lang="en-IE" sz="100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data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&lt;- </a:t>
                      </a:r>
                      <a:r>
                        <a:rPr lang="en-IE" sz="100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old_data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%&gt;%</a:t>
                      </a:r>
                    </a:p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filter(</a:t>
                      </a:r>
                      <a:r>
                        <a:rPr lang="en-IE" sz="1000" b="0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Sex</a:t>
                      </a:r>
                      <a:r>
                        <a:rPr lang="en-IE" sz="1000" b="1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== </a:t>
                      </a:r>
                      <a:r>
                        <a:rPr lang="en-US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IE" sz="1000" b="0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</a:t>
                      </a:r>
                      <a:r>
                        <a:rPr lang="en-US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)</a:t>
                      </a:r>
                    </a:p>
                    <a:p>
                      <a:endParaRPr lang="en-IE" sz="1000" b="0" dirty="0">
                        <a:solidFill>
                          <a:schemeClr val="accent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82800" marB="82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3067543"/>
                  </a:ext>
                </a:extLst>
              </a:tr>
              <a:tr h="728708">
                <a:tc>
                  <a:txBody>
                    <a:bodyPr/>
                    <a:lstStyle/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data </a:t>
                      </a:r>
                      <a:r>
                        <a:rPr lang="en-IE" sz="100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new_data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set </a:t>
                      </a:r>
                      <a:r>
                        <a:rPr lang="en-IE" sz="100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old_data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if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0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year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in</a:t>
                      </a:r>
                      <a:r>
                        <a:rPr lang="en-IE" sz="1000" b="0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</a:t>
                      </a:r>
                      <a:r>
                        <a:rPr lang="en-IE" sz="1000" b="0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2010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</a:t>
                      </a:r>
                      <a:r>
                        <a:rPr lang="en-IE" sz="1000" b="0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2011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</a:t>
                      </a:r>
                      <a:r>
                        <a:rPr lang="en-IE" sz="1000" b="0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2012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);</a:t>
                      </a:r>
                    </a:p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run;</a:t>
                      </a:r>
                    </a:p>
                  </a:txBody>
                  <a:tcPr marL="0" marR="0" marT="82800" marB="828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00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new_data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&lt;- </a:t>
                      </a:r>
                      <a:r>
                        <a:rPr lang="en-IE" sz="100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old_data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%&gt;%</a:t>
                      </a:r>
                    </a:p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filter(</a:t>
                      </a:r>
                      <a:r>
                        <a:rPr lang="en-IE" sz="1000" b="0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year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%in% c(</a:t>
                      </a:r>
                      <a:r>
                        <a:rPr lang="en-IE" sz="1000" b="0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2010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</a:t>
                      </a:r>
                      <a:r>
                        <a:rPr lang="en-IE" sz="1000" b="0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2011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</a:t>
                      </a:r>
                      <a:r>
                        <a:rPr lang="en-IE" sz="1000" b="0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2012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))</a:t>
                      </a:r>
                    </a:p>
                    <a:p>
                      <a:endParaRPr lang="en-IE" sz="1000" b="0" dirty="0">
                        <a:solidFill>
                          <a:schemeClr val="accent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82800" marB="828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3431796"/>
                  </a:ext>
                </a:extLst>
              </a:tr>
              <a:tr h="879154">
                <a:tc>
                  <a:txBody>
                    <a:bodyPr/>
                    <a:lstStyle/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data </a:t>
                      </a:r>
                      <a:r>
                        <a:rPr lang="en-IE" sz="100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new_data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set </a:t>
                      </a:r>
                      <a:r>
                        <a:rPr lang="en-IE" sz="100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old_data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by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0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id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if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first.</a:t>
                      </a:r>
                      <a:r>
                        <a:rPr lang="en-IE" sz="1000" b="0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id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;</a:t>
                      </a:r>
                    </a:p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run;</a:t>
                      </a:r>
                    </a:p>
                  </a:txBody>
                  <a:tcPr marL="0" marR="0" marT="82800" marB="828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00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new_data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&lt;- </a:t>
                      </a:r>
                      <a:r>
                        <a:rPr lang="en-IE" sz="100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old_data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%&gt;%</a:t>
                      </a:r>
                    </a:p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en-IE" sz="1000" b="1" dirty="0" err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group_by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</a:t>
                      </a:r>
                      <a:r>
                        <a:rPr lang="en-IE" sz="1000" b="0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0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id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)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%&gt;%</a:t>
                      </a:r>
                    </a:p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slice(1)</a:t>
                      </a:r>
                    </a:p>
                    <a:p>
                      <a:endParaRPr lang="en-IE" sz="1000" b="0" dirty="0">
                        <a:solidFill>
                          <a:schemeClr val="accent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82800" marB="828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0512420"/>
                  </a:ext>
                </a:extLst>
              </a:tr>
              <a:tr h="728708">
                <a:tc>
                  <a:txBody>
                    <a:bodyPr/>
                    <a:lstStyle/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data </a:t>
                      </a:r>
                      <a:r>
                        <a:rPr lang="en-IE" sz="100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new_data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set </a:t>
                      </a:r>
                      <a:r>
                        <a:rPr lang="en-IE" sz="100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old_data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if </a:t>
                      </a:r>
                      <a:r>
                        <a:rPr lang="en-IE" sz="1000" b="0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dob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&gt;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IE" sz="1000" b="0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25APR1990</a:t>
                      </a:r>
                      <a:r>
                        <a:rPr lang="en-US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"d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run;</a:t>
                      </a:r>
                    </a:p>
                  </a:txBody>
                  <a:tcPr marL="0" marR="0" marT="82800" marB="828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00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new_data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&lt;- </a:t>
                      </a:r>
                      <a:r>
                        <a:rPr lang="en-IE" sz="100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old_data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%&gt;%</a:t>
                      </a:r>
                    </a:p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filter(</a:t>
                      </a:r>
                      <a:r>
                        <a:rPr lang="en-IE" sz="1000" b="0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dob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&gt; </a:t>
                      </a:r>
                      <a:r>
                        <a:rPr lang="en-IE" sz="1000" b="1" dirty="0" err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as.Date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</a:t>
                      </a:r>
                      <a:r>
                        <a:rPr lang="en-US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US" sz="1000" b="0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1990-04-25</a:t>
                      </a:r>
                      <a:r>
                        <a:rPr lang="en-US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)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)</a:t>
                      </a:r>
                    </a:p>
                    <a:p>
                      <a:endParaRPr lang="en-IE" sz="1000" b="0" dirty="0">
                        <a:solidFill>
                          <a:schemeClr val="accent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82800" marB="828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4233450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4F48E87E-8B1B-40CA-9F26-86F57F0A2C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1946063"/>
              </p:ext>
            </p:extLst>
          </p:nvPr>
        </p:nvGraphicFramePr>
        <p:xfrm>
          <a:off x="4958239" y="1279456"/>
          <a:ext cx="5330769" cy="9011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63646">
                  <a:extLst>
                    <a:ext uri="{9D8B030D-6E8A-4147-A177-3AD203B41FA5}">
                      <a16:colId xmlns:a16="http://schemas.microsoft.com/office/drawing/2014/main" val="834047869"/>
                    </a:ext>
                  </a:extLst>
                </a:gridCol>
                <a:gridCol w="2967123">
                  <a:extLst>
                    <a:ext uri="{9D8B030D-6E8A-4147-A177-3AD203B41FA5}">
                      <a16:colId xmlns:a16="http://schemas.microsoft.com/office/drawing/2014/main" val="1833829532"/>
                    </a:ext>
                  </a:extLst>
                </a:gridCol>
              </a:tblGrid>
              <a:tr h="435600">
                <a:tc gridSpan="2">
                  <a:txBody>
                    <a:bodyPr/>
                    <a:lstStyle/>
                    <a:p>
                      <a:r>
                        <a:rPr kumimoji="0" lang="en-IE" sz="1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B667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New variables, conditional editing</a:t>
                      </a:r>
                      <a:endParaRPr lang="en-IE" sz="1700" b="0" dirty="0">
                        <a:solidFill>
                          <a:schemeClr val="accent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108000" marB="108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>
                    <a:lnL w="12700" cmpd="sng"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226769377"/>
                  </a:ext>
                </a:extLst>
              </a:tr>
              <a:tr h="728708">
                <a:tc>
                  <a:txBody>
                    <a:bodyPr/>
                    <a:lstStyle/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data </a:t>
                      </a:r>
                      <a:r>
                        <a:rPr lang="en-IE" sz="100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new_data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set </a:t>
                      </a:r>
                      <a:r>
                        <a:rPr lang="en-IE" sz="100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old_data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en-IE" sz="1000" b="0" dirty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total_income</a:t>
                      </a:r>
                      <a:r>
                        <a:rPr lang="en-IE" sz="1000" b="0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 </a:t>
                      </a:r>
                      <a:r>
                        <a:rPr lang="en-IE" sz="1000" b="0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wages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+ </a:t>
                      </a:r>
                      <a:r>
                        <a:rPr lang="en-IE" sz="1000" b="0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benefits 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run;</a:t>
                      </a:r>
                    </a:p>
                  </a:txBody>
                  <a:tcPr marL="0" marR="0" marT="82800" marB="82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new_data &lt;- old_data %&gt;%</a:t>
                      </a:r>
                    </a:p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mutate(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total_income 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 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wages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+ 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benefits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)</a:t>
                      </a:r>
                      <a:endParaRPr lang="en-IE" sz="1000" b="0" dirty="0">
                        <a:solidFill>
                          <a:schemeClr val="accent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82800" marB="82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56251756"/>
                  </a:ext>
                </a:extLst>
              </a:tr>
              <a:tr h="879154">
                <a:tc>
                  <a:txBody>
                    <a:bodyPr/>
                    <a:lstStyle/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data </a:t>
                      </a:r>
                      <a:r>
                        <a:rPr lang="en-IE" sz="100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new_data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set </a:t>
                      </a:r>
                      <a:r>
                        <a:rPr lang="en-IE" sz="100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old_data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if </a:t>
                      </a:r>
                      <a:r>
                        <a:rPr lang="en-IE" sz="1000" b="0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hours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&gt; </a:t>
                      </a:r>
                      <a:r>
                        <a:rPr lang="en-IE" sz="1000" b="0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30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then </a:t>
                      </a:r>
                      <a:r>
                        <a:rPr lang="en-IE" sz="1000" b="0" dirty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full_time</a:t>
                      </a:r>
                      <a:r>
                        <a:rPr lang="en-IE" sz="1000" b="0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 </a:t>
                      </a:r>
                      <a:r>
                        <a:rPr lang="en-US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IE" sz="1000" b="0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</a:t>
                      </a:r>
                      <a:r>
                        <a:rPr lang="en-US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else </a:t>
                      </a:r>
                      <a:r>
                        <a:rPr lang="en-IE" sz="1000" b="0" dirty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full_time</a:t>
                      </a:r>
                      <a:r>
                        <a:rPr lang="en-IE" sz="1000" b="0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 </a:t>
                      </a:r>
                      <a:r>
                        <a:rPr lang="en-US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US" sz="1000" b="0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</a:t>
                      </a:r>
                      <a:r>
                        <a:rPr lang="en-US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";</a:t>
                      </a:r>
                      <a:endParaRPr lang="en-IE" sz="1000" b="1" dirty="0">
                        <a:solidFill>
                          <a:schemeClr val="accent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run;</a:t>
                      </a:r>
                    </a:p>
                  </a:txBody>
                  <a:tcPr marL="0" marR="0" marT="82800" marB="828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new_data &lt;- old_data %&gt;%</a:t>
                      </a:r>
                    </a:p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mutate(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full_time 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 if_else(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hours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&gt; </a:t>
                      </a:r>
                      <a:r>
                        <a:rPr lang="en-IE" sz="1000" b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30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, </a:t>
                      </a:r>
                      <a:r>
                        <a:rPr lang="en-US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IE" sz="1000" b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</a:t>
                      </a:r>
                      <a:r>
                        <a:rPr lang="en-US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 , "</a:t>
                      </a:r>
                      <a:r>
                        <a:rPr lang="en-US" sz="1000" b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</a:t>
                      </a:r>
                      <a:r>
                        <a:rPr lang="en-US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))</a:t>
                      </a:r>
                      <a:endParaRPr lang="en-IE" sz="1000" b="0" dirty="0">
                        <a:solidFill>
                          <a:schemeClr val="accent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82800" marB="828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29762165"/>
                  </a:ext>
                </a:extLst>
              </a:tr>
              <a:tr h="1029600">
                <a:tc>
                  <a:txBody>
                    <a:bodyPr/>
                    <a:lstStyle/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data </a:t>
                      </a:r>
                      <a:r>
                        <a:rPr lang="en-IE" sz="100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new_data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set </a:t>
                      </a:r>
                      <a:r>
                        <a:rPr lang="en-IE" sz="100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old_data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if </a:t>
                      </a:r>
                      <a:r>
                        <a:rPr lang="en-IE" sz="1000" b="0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temp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&gt; </a:t>
                      </a:r>
                      <a:r>
                        <a:rPr lang="en-IE" sz="1000" b="0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then </a:t>
                      </a:r>
                      <a:r>
                        <a:rPr lang="en-IE" sz="1000" b="0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weather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= </a:t>
                      </a:r>
                      <a:r>
                        <a:rPr lang="en-US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IE" sz="1000" b="0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Warm</a:t>
                      </a:r>
                      <a:r>
                        <a:rPr lang="en-US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else if </a:t>
                      </a:r>
                      <a:r>
                        <a:rPr lang="en-IE" sz="1000" b="0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temp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&gt; </a:t>
                      </a:r>
                      <a:r>
                        <a:rPr lang="en-IE" sz="1000" b="0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10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then </a:t>
                      </a:r>
                      <a:r>
                        <a:rPr lang="en-IE" sz="1000" b="0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weather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= </a:t>
                      </a:r>
                      <a:r>
                        <a:rPr lang="en-US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IE" sz="1000" b="0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Mild</a:t>
                      </a:r>
                      <a:r>
                        <a:rPr lang="en-US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else 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weather 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 </a:t>
                      </a:r>
                      <a:r>
                        <a:rPr lang="en-US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US" sz="1000" b="0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Cold</a:t>
                      </a:r>
                      <a:r>
                        <a:rPr lang="en-US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";</a:t>
                      </a:r>
                      <a:endParaRPr lang="en-IE" sz="1000" b="1" dirty="0">
                        <a:solidFill>
                          <a:schemeClr val="accent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run;</a:t>
                      </a:r>
                    </a:p>
                  </a:txBody>
                  <a:tcPr marL="0" marR="0" marT="82800" marB="828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new_data &lt;- old_data %&gt;%</a:t>
                      </a:r>
                    </a:p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mutate(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weather 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 case_when(</a:t>
                      </a:r>
                    </a:p>
                    <a:p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  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temp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&gt; </a:t>
                      </a:r>
                      <a:r>
                        <a:rPr lang="en-IE" sz="1000" b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~ </a:t>
                      </a:r>
                      <a:r>
                        <a:rPr lang="en-US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IE" sz="1000" b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Warm</a:t>
                      </a:r>
                      <a:r>
                        <a:rPr lang="en-US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  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temp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&gt; </a:t>
                      </a:r>
                      <a:r>
                        <a:rPr lang="en-IE" sz="1000" b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10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~</a:t>
                      </a:r>
                      <a:r>
                        <a:rPr lang="en-US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IE" sz="1000" b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Mild</a:t>
                      </a:r>
                      <a:r>
                        <a:rPr lang="en-US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</a:t>
                      </a:r>
                    </a:p>
                    <a:p>
                      <a:r>
                        <a:rPr lang="en-US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  </a:t>
                      </a:r>
                      <a:r>
                        <a:rPr lang="en-US" sz="1000" b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TRUE</a:t>
                      </a:r>
                      <a:r>
                        <a:rPr lang="en-US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~ "</a:t>
                      </a:r>
                      <a:r>
                        <a:rPr lang="en-US" sz="1000" b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Cold</a:t>
                      </a:r>
                      <a:r>
                        <a:rPr lang="en-US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 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) )</a:t>
                      </a:r>
                      <a:endParaRPr lang="en-IE" sz="1000" b="1" dirty="0">
                        <a:solidFill>
                          <a:schemeClr val="accent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82800" marB="828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4635512"/>
                  </a:ext>
                </a:extLst>
              </a:tr>
              <a:tr h="410215">
                <a:tc gridSpan="2">
                  <a:txBody>
                    <a:bodyPr/>
                    <a:lstStyle/>
                    <a:p>
                      <a:r>
                        <a:rPr kumimoji="0" lang="en-IE" sz="1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B667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Counting and Summarising</a:t>
                      </a:r>
                      <a:endParaRPr lang="en-IE" sz="1000" b="0" dirty="0">
                        <a:solidFill>
                          <a:schemeClr val="accent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108000" marB="108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>
                    <a:lnL w="12700" cmpd="sng">
                      <a:noFill/>
                    </a:lnL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87054918"/>
                  </a:ext>
                </a:extLst>
              </a:tr>
              <a:tr h="578262">
                <a:tc>
                  <a:txBody>
                    <a:bodyPr/>
                    <a:lstStyle/>
                    <a:p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proc </a:t>
                      </a:r>
                      <a:r>
                        <a:rPr lang="en-IE" sz="1000" b="1" dirty="0" err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freq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data = </a:t>
                      </a:r>
                      <a:r>
                        <a:rPr lang="en-IE" sz="100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old_data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;</a:t>
                      </a:r>
                    </a:p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table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0" dirty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job_type</a:t>
                      </a:r>
                      <a:r>
                        <a:rPr lang="en-IE" sz="1000" b="1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run;</a:t>
                      </a:r>
                    </a:p>
                  </a:txBody>
                  <a:tcPr marL="0" marR="0" marT="82800" marB="82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E" sz="100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old_data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%&gt;%</a:t>
                      </a:r>
                    </a:p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count( </a:t>
                      </a:r>
                      <a:r>
                        <a:rPr lang="en-IE" sz="1000" b="0" dirty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job_type</a:t>
                      </a:r>
                      <a:r>
                        <a:rPr lang="en-IE" sz="1000" b="0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)</a:t>
                      </a:r>
                    </a:p>
                  </a:txBody>
                  <a:tcPr marL="0" marR="0" marT="82800" marB="82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63067543"/>
                  </a:ext>
                </a:extLst>
              </a:tr>
              <a:tr h="578262">
                <a:tc>
                  <a:txBody>
                    <a:bodyPr/>
                    <a:lstStyle/>
                    <a:p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proc </a:t>
                      </a:r>
                      <a:r>
                        <a:rPr lang="en-IE" sz="1000" b="1" dirty="0" err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freq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data = </a:t>
                      </a:r>
                      <a:r>
                        <a:rPr lang="en-IE" sz="100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old_data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;</a:t>
                      </a:r>
                    </a:p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table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0" dirty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job_type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*</a:t>
                      </a:r>
                      <a:r>
                        <a:rPr lang="en-IE" sz="1000" b="0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region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run;</a:t>
                      </a:r>
                    </a:p>
                  </a:txBody>
                  <a:tcPr marL="0" marR="0" marT="82800" marB="828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E" sz="100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old_data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%&gt;%</a:t>
                      </a:r>
                    </a:p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count(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0" dirty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job_type</a:t>
                      </a:r>
                      <a:r>
                        <a:rPr lang="en-IE" sz="1000" b="0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0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region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)</a:t>
                      </a:r>
                    </a:p>
                  </a:txBody>
                  <a:tcPr marL="0" marR="0" marT="82800" marB="828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53431796"/>
                  </a:ext>
                </a:extLst>
              </a:tr>
              <a:tr h="728708">
                <a:tc>
                  <a:txBody>
                    <a:bodyPr/>
                    <a:lstStyle/>
                    <a:p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proc summary 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data = </a:t>
                      </a:r>
                      <a:r>
                        <a:rPr lang="en-IE" sz="100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old_data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 dirty="0" err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nway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class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0" dirty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job_type</a:t>
                      </a:r>
                      <a:r>
                        <a:rPr lang="en-IE" sz="1000" b="0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region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output out = </a:t>
                      </a:r>
                      <a:r>
                        <a:rPr lang="en-IE" sz="100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new_data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;</a:t>
                      </a:r>
                    </a:p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run;</a:t>
                      </a:r>
                    </a:p>
                  </a:txBody>
                  <a:tcPr marL="0" marR="0" marT="82800" marB="828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E" sz="100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new_data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&lt;- </a:t>
                      </a:r>
                      <a:r>
                        <a:rPr lang="en-IE" sz="100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old_data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%&gt;%</a:t>
                      </a:r>
                    </a:p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en-IE" sz="1000" b="1" dirty="0" err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group_by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 </a:t>
                      </a:r>
                      <a:r>
                        <a:rPr lang="en-IE" sz="1000" b="0" dirty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job_type</a:t>
                      </a:r>
                      <a:r>
                        <a:rPr lang="en-IE" sz="1000" b="0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0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region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)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%&gt;%</a:t>
                      </a:r>
                    </a:p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summarise( </a:t>
                      </a:r>
                      <a:r>
                        <a:rPr lang="en-IE" sz="1000" b="0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Count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= n( ) )</a:t>
                      </a:r>
                    </a:p>
                  </a:txBody>
                  <a:tcPr marL="0" marR="0" marT="82800" marB="828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40512420"/>
                  </a:ext>
                </a:extLst>
              </a:tr>
              <a:tr h="1029600">
                <a:tc>
                  <a:txBody>
                    <a:bodyPr/>
                    <a:lstStyle/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proc summary data = </a:t>
                      </a:r>
                      <a:r>
                        <a:rPr lang="en-IE" sz="100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old_data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nway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;</a:t>
                      </a:r>
                    </a:p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class </a:t>
                      </a:r>
                      <a:r>
                        <a:rPr lang="en-IE" sz="100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job_type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region ;</a:t>
                      </a:r>
                    </a:p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var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salary ;</a:t>
                      </a:r>
                    </a:p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output out = </a:t>
                      </a:r>
                      <a:r>
                        <a:rPr lang="en-IE" sz="100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new_data</a:t>
                      </a:r>
                      <a:endParaRPr lang="en-IE" sz="1000" b="0" dirty="0">
                        <a:solidFill>
                          <a:schemeClr val="accent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 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sum( </a:t>
                      </a:r>
                      <a:r>
                        <a:rPr lang="en-IE" sz="1000" b="0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salary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)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0" dirty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total_salaries</a:t>
                      </a:r>
                      <a:r>
                        <a:rPr lang="en-IE" sz="1000" b="0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run;</a:t>
                      </a:r>
                    </a:p>
                  </a:txBody>
                  <a:tcPr marL="0" marR="0" marT="82800" marB="828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E" sz="100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new_data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&lt;- </a:t>
                      </a:r>
                      <a:r>
                        <a:rPr lang="en-IE" sz="100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old_data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%&gt;%</a:t>
                      </a:r>
                    </a:p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en-IE" sz="100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group_by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 </a:t>
                      </a:r>
                      <a:r>
                        <a:rPr lang="en-IE" sz="100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job_type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, region ) %&gt;%</a:t>
                      </a:r>
                    </a:p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summarise(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en-IE" sz="1000" b="0" dirty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total_salaries</a:t>
                      </a:r>
                      <a:r>
                        <a:rPr lang="en-IE" sz="1000" b="0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 sum( </a:t>
                      </a:r>
                      <a:r>
                        <a:rPr lang="en-IE" sz="1000" b="0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salary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)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0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</a:t>
                      </a:r>
                    </a:p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   Count = n( )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)</a:t>
                      </a:r>
                    </a:p>
                  </a:txBody>
                  <a:tcPr marL="0" marR="0" marT="82800" marB="828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6715223"/>
                  </a:ext>
                </a:extLst>
              </a:tr>
              <a:tr h="41021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E" sz="1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B667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Combining datasets</a:t>
                      </a:r>
                      <a:endParaRPr lang="en-IE" sz="1000" b="0" dirty="0">
                        <a:solidFill>
                          <a:schemeClr val="accent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108000" marB="108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E" sz="1000" b="0" dirty="0">
                        <a:solidFill>
                          <a:schemeClr val="accent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76154" marB="50769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34233450"/>
                  </a:ext>
                </a:extLst>
              </a:tr>
              <a:tr h="578262">
                <a:tc>
                  <a:txBody>
                    <a:bodyPr/>
                    <a:lstStyle/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data </a:t>
                      </a:r>
                      <a:r>
                        <a:rPr lang="en-IE" sz="100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new_data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;</a:t>
                      </a:r>
                    </a:p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set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0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data_1 data_2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run;</a:t>
                      </a:r>
                    </a:p>
                  </a:txBody>
                  <a:tcPr marL="0" marR="0" marT="82800" marB="82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E" sz="100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new_data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&lt;- </a:t>
                      </a:r>
                      <a:r>
                        <a:rPr lang="en-IE" sz="1000" b="1" dirty="0" err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bind_rows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0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data_1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0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data_2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)</a:t>
                      </a:r>
                    </a:p>
                  </a:txBody>
                  <a:tcPr marL="0" marR="0" marT="82800" marB="82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2219426"/>
                  </a:ext>
                </a:extLst>
              </a:tr>
              <a:tr h="879154">
                <a:tc>
                  <a:txBody>
                    <a:bodyPr/>
                    <a:lstStyle/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data </a:t>
                      </a:r>
                      <a:r>
                        <a:rPr lang="en-IE" sz="100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new_data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;</a:t>
                      </a:r>
                    </a:p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merge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0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data_1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(in= </a:t>
                      </a:r>
                      <a:r>
                        <a:rPr lang="en-IE" sz="1000" b="0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in_1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) </a:t>
                      </a:r>
                      <a:r>
                        <a:rPr lang="en-IE" sz="1000" b="0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data_2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r>
                        <a:rPr lang="en-IE" sz="1000" b="1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by </a:t>
                      </a:r>
                      <a:r>
                        <a:rPr lang="en-IE" sz="1000" b="0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id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;</a:t>
                      </a:r>
                    </a:p>
                    <a:p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if </a:t>
                      </a:r>
                      <a:r>
                        <a:rPr lang="en-IE" sz="1000" b="0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in_1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;</a:t>
                      </a:r>
                    </a:p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run;</a:t>
                      </a:r>
                    </a:p>
                  </a:txBody>
                  <a:tcPr marL="0" marR="0" marT="82800" marB="828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E" sz="100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new_data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&lt;- </a:t>
                      </a:r>
                      <a:r>
                        <a:rPr lang="en-IE" sz="1000" b="1" dirty="0" err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left_join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 </a:t>
                      </a:r>
                      <a:r>
                        <a:rPr lang="en-IE" sz="1000" b="0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data_1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IE" sz="1000" b="0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data_2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 by = </a:t>
                      </a:r>
                      <a:r>
                        <a:rPr lang="en-US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IE" sz="1000" b="0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id</a:t>
                      </a:r>
                      <a:r>
                        <a:rPr lang="en-US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)</a:t>
                      </a:r>
                    </a:p>
                  </a:txBody>
                  <a:tcPr marL="0" marR="0" marT="82800" marB="828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70014549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1528C392-B5DD-44B5-98C9-057469475FDF}"/>
              </a:ext>
            </a:extLst>
          </p:cNvPr>
          <p:cNvSpPr txBox="1"/>
          <p:nvPr/>
        </p:nvSpPr>
        <p:spPr>
          <a:xfrm>
            <a:off x="7081952" y="9205866"/>
            <a:ext cx="3207056" cy="15190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IE" sz="987" i="1" dirty="0">
                <a:solidFill>
                  <a:schemeClr val="accent4"/>
                </a:solidFill>
              </a:rPr>
              <a:t>C.f. </a:t>
            </a:r>
            <a:r>
              <a:rPr lang="en-IE" sz="987" dirty="0" err="1">
                <a:solidFill>
                  <a:schemeClr val="accent4"/>
                </a:solidFill>
              </a:rPr>
              <a:t>rbind</a:t>
            </a:r>
            <a:r>
              <a:rPr lang="en-IE" sz="987" dirty="0">
                <a:solidFill>
                  <a:schemeClr val="accent4"/>
                </a:solidFill>
              </a:rPr>
              <a:t>( </a:t>
            </a:r>
            <a:r>
              <a:rPr lang="en-IE" sz="987">
                <a:solidFill>
                  <a:schemeClr val="accent4"/>
                </a:solidFill>
              </a:rPr>
              <a:t>) </a:t>
            </a:r>
            <a:r>
              <a:rPr lang="en-IE" sz="987" i="1">
                <a:solidFill>
                  <a:schemeClr val="accent4"/>
                </a:solidFill>
              </a:rPr>
              <a:t>which </a:t>
            </a:r>
            <a:r>
              <a:rPr lang="en-IE" sz="987" i="1" dirty="0">
                <a:solidFill>
                  <a:schemeClr val="accent4"/>
                </a:solidFill>
              </a:rPr>
              <a:t>produces error if columns are not identical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48E62B1-9C19-4485-BC31-887E8CB609DD}"/>
              </a:ext>
            </a:extLst>
          </p:cNvPr>
          <p:cNvSpPr txBox="1"/>
          <p:nvPr/>
        </p:nvSpPr>
        <p:spPr>
          <a:xfrm>
            <a:off x="6623630" y="7958284"/>
            <a:ext cx="3665378" cy="30380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IE" sz="987" i="1" dirty="0">
                <a:solidFill>
                  <a:schemeClr val="accent4"/>
                </a:solidFill>
              </a:rPr>
              <a:t>Lots of summary functions in both languages</a:t>
            </a:r>
          </a:p>
          <a:p>
            <a:pPr algn="r"/>
            <a:r>
              <a:rPr lang="en-IE" sz="987" i="1" dirty="0">
                <a:solidFill>
                  <a:schemeClr val="accent4"/>
                </a:solidFill>
              </a:rPr>
              <a:t>Swap </a:t>
            </a:r>
            <a:r>
              <a:rPr lang="en-IE" sz="987" dirty="0">
                <a:solidFill>
                  <a:schemeClr val="accent4"/>
                </a:solidFill>
              </a:rPr>
              <a:t>summarise( ) </a:t>
            </a:r>
            <a:r>
              <a:rPr lang="en-IE" sz="987" i="1" dirty="0">
                <a:solidFill>
                  <a:schemeClr val="accent4"/>
                </a:solidFill>
              </a:rPr>
              <a:t>for </a:t>
            </a:r>
            <a:r>
              <a:rPr lang="en-IE" sz="987" dirty="0">
                <a:solidFill>
                  <a:schemeClr val="accent4"/>
                </a:solidFill>
              </a:rPr>
              <a:t>mutate( ) </a:t>
            </a:r>
            <a:r>
              <a:rPr lang="en-IE" sz="987" i="1" dirty="0">
                <a:solidFill>
                  <a:schemeClr val="accent4"/>
                </a:solidFill>
              </a:rPr>
              <a:t>to add summary data to original data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AABF207-BD6A-4C1C-AE6E-79FC419C2243}"/>
              </a:ext>
            </a:extLst>
          </p:cNvPr>
          <p:cNvSpPr txBox="1"/>
          <p:nvPr/>
        </p:nvSpPr>
        <p:spPr>
          <a:xfrm>
            <a:off x="6623630" y="7021753"/>
            <a:ext cx="3665378" cy="15190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IE" sz="987" i="1" dirty="0">
                <a:solidFill>
                  <a:schemeClr val="accent4"/>
                </a:solidFill>
              </a:rPr>
              <a:t>Equivalent without </a:t>
            </a:r>
            <a:r>
              <a:rPr lang="en-IE" sz="987" i="1" dirty="0" err="1">
                <a:solidFill>
                  <a:schemeClr val="accent4"/>
                </a:solidFill>
              </a:rPr>
              <a:t>nway</a:t>
            </a:r>
            <a:r>
              <a:rPr lang="en-IE" sz="987" i="1" dirty="0">
                <a:solidFill>
                  <a:schemeClr val="accent4"/>
                </a:solidFill>
              </a:rPr>
              <a:t> not trivially produced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0E47017-373A-4D9E-8061-C937F0E6C183}"/>
              </a:ext>
            </a:extLst>
          </p:cNvPr>
          <p:cNvSpPr txBox="1"/>
          <p:nvPr/>
        </p:nvSpPr>
        <p:spPr>
          <a:xfrm>
            <a:off x="8200225" y="5481475"/>
            <a:ext cx="2088783" cy="30380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IE" sz="987" i="1">
                <a:solidFill>
                  <a:schemeClr val="accent4"/>
                </a:solidFill>
              </a:rPr>
              <a:t>For percent</a:t>
            </a:r>
            <a:r>
              <a:rPr lang="en-IE" sz="987" i="1" dirty="0">
                <a:solidFill>
                  <a:schemeClr val="accent4"/>
                </a:solidFill>
              </a:rPr>
              <a:t>, add:</a:t>
            </a:r>
          </a:p>
          <a:p>
            <a:pPr algn="r"/>
            <a:r>
              <a:rPr lang="en-IE" sz="987" dirty="0">
                <a:solidFill>
                  <a:schemeClr val="accent4"/>
                </a:solidFill>
              </a:rPr>
              <a:t>%&gt;% mutate(percent = n*100/sum(n))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BEDDB78-8E84-4B06-B809-CADC2A8C3259}"/>
              </a:ext>
            </a:extLst>
          </p:cNvPr>
          <p:cNvSpPr txBox="1"/>
          <p:nvPr/>
        </p:nvSpPr>
        <p:spPr>
          <a:xfrm>
            <a:off x="6623630" y="10087767"/>
            <a:ext cx="3665378" cy="15190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IE" sz="987" i="1" dirty="0">
                <a:solidFill>
                  <a:schemeClr val="accent4"/>
                </a:solidFill>
              </a:rPr>
              <a:t>C.f. </a:t>
            </a:r>
            <a:r>
              <a:rPr lang="en-IE" sz="987" dirty="0" err="1">
                <a:solidFill>
                  <a:schemeClr val="accent4"/>
                </a:solidFill>
              </a:rPr>
              <a:t>full_join</a:t>
            </a:r>
            <a:r>
              <a:rPr lang="en-IE" sz="987" dirty="0">
                <a:solidFill>
                  <a:schemeClr val="accent4"/>
                </a:solidFill>
              </a:rPr>
              <a:t>( )</a:t>
            </a:r>
            <a:r>
              <a:rPr lang="en-IE" sz="987" i="1" dirty="0">
                <a:solidFill>
                  <a:schemeClr val="accent4"/>
                </a:solidFill>
              </a:rPr>
              <a:t> , </a:t>
            </a:r>
            <a:r>
              <a:rPr lang="en-IE" sz="987" dirty="0" err="1">
                <a:solidFill>
                  <a:schemeClr val="accent4"/>
                </a:solidFill>
              </a:rPr>
              <a:t>right_join</a:t>
            </a:r>
            <a:r>
              <a:rPr lang="en-IE" sz="987" dirty="0">
                <a:solidFill>
                  <a:schemeClr val="accent4"/>
                </a:solidFill>
              </a:rPr>
              <a:t>( ) </a:t>
            </a:r>
            <a:r>
              <a:rPr lang="en-IE" sz="987" i="1" dirty="0">
                <a:solidFill>
                  <a:schemeClr val="accent4"/>
                </a:solidFill>
              </a:rPr>
              <a:t>,</a:t>
            </a:r>
            <a:r>
              <a:rPr lang="en-IE" sz="987" dirty="0">
                <a:solidFill>
                  <a:schemeClr val="accent4"/>
                </a:solidFill>
              </a:rPr>
              <a:t> </a:t>
            </a:r>
            <a:r>
              <a:rPr lang="en-IE" sz="987" dirty="0" err="1">
                <a:solidFill>
                  <a:schemeClr val="accent4"/>
                </a:solidFill>
              </a:rPr>
              <a:t>inner_join</a:t>
            </a:r>
            <a:r>
              <a:rPr lang="en-IE" sz="987" dirty="0">
                <a:solidFill>
                  <a:schemeClr val="accent4"/>
                </a:solidFill>
              </a:rPr>
              <a:t>( )</a:t>
            </a:r>
            <a:endParaRPr lang="en-IE" sz="987" i="1" dirty="0">
              <a:solidFill>
                <a:schemeClr val="accent4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90AE29A-8EE2-459D-AFFD-E8E2340EEB6F}"/>
              </a:ext>
            </a:extLst>
          </p:cNvPr>
          <p:cNvCxnSpPr>
            <a:cxnSpLocks/>
          </p:cNvCxnSpPr>
          <p:nvPr/>
        </p:nvCxnSpPr>
        <p:spPr>
          <a:xfrm>
            <a:off x="550877" y="10311826"/>
            <a:ext cx="12868244" cy="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53D27A4-047E-42C4-8B7B-BEA5ED6FD964}"/>
              </a:ext>
            </a:extLst>
          </p:cNvPr>
          <p:cNvSpPr txBox="1"/>
          <p:nvPr/>
        </p:nvSpPr>
        <p:spPr>
          <a:xfrm>
            <a:off x="2744745" y="9168015"/>
            <a:ext cx="1965651" cy="15190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IE" sz="987" i="1" dirty="0">
                <a:solidFill>
                  <a:schemeClr val="accent4"/>
                </a:solidFill>
              </a:rPr>
              <a:t>Could use </a:t>
            </a:r>
            <a:r>
              <a:rPr lang="en-IE" sz="987" dirty="0">
                <a:solidFill>
                  <a:schemeClr val="accent4"/>
                </a:solidFill>
              </a:rPr>
              <a:t>slice(n( ))</a:t>
            </a:r>
            <a:r>
              <a:rPr lang="en-IE" sz="987" i="1" dirty="0">
                <a:solidFill>
                  <a:schemeClr val="accent4"/>
                </a:solidFill>
              </a:rPr>
              <a:t> for last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084F1CF-27BA-44CF-BC57-63156DB89F6A}"/>
              </a:ext>
            </a:extLst>
          </p:cNvPr>
          <p:cNvSpPr txBox="1"/>
          <p:nvPr/>
        </p:nvSpPr>
        <p:spPr>
          <a:xfrm>
            <a:off x="2744745" y="6192869"/>
            <a:ext cx="1965651" cy="15190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IE" sz="987" i="1" dirty="0">
                <a:solidFill>
                  <a:schemeClr val="accent4"/>
                </a:solidFill>
              </a:rPr>
              <a:t>Note order differs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B02AA6C-A065-48D7-8EDC-1481DA7AC3EB}"/>
              </a:ext>
            </a:extLst>
          </p:cNvPr>
          <p:cNvSpPr txBox="1"/>
          <p:nvPr/>
        </p:nvSpPr>
        <p:spPr>
          <a:xfrm>
            <a:off x="2744744" y="5438557"/>
            <a:ext cx="1965651" cy="15190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IE" sz="987" i="1" dirty="0">
                <a:solidFill>
                  <a:schemeClr val="accent4"/>
                </a:solidFill>
              </a:rPr>
              <a:t>C.f. </a:t>
            </a:r>
            <a:r>
              <a:rPr lang="en-IE" sz="987" dirty="0">
                <a:solidFill>
                  <a:schemeClr val="accent4"/>
                </a:solidFill>
              </a:rPr>
              <a:t>contains( ) </a:t>
            </a:r>
            <a:r>
              <a:rPr lang="en-IE" sz="987" i="1" dirty="0">
                <a:solidFill>
                  <a:schemeClr val="accent4"/>
                </a:solidFill>
              </a:rPr>
              <a:t>, </a:t>
            </a:r>
            <a:r>
              <a:rPr lang="en-IE" sz="987" dirty="0" err="1">
                <a:solidFill>
                  <a:schemeClr val="accent4"/>
                </a:solidFill>
              </a:rPr>
              <a:t>ends_with</a:t>
            </a:r>
            <a:r>
              <a:rPr lang="en-IE" sz="987" dirty="0">
                <a:solidFill>
                  <a:schemeClr val="accent4"/>
                </a:solidFill>
              </a:rPr>
              <a:t>( )</a:t>
            </a:r>
            <a:endParaRPr lang="en-IE" sz="987" i="1" dirty="0">
              <a:solidFill>
                <a:schemeClr val="accent4"/>
              </a:solidFill>
            </a:endParaRPr>
          </a:p>
        </p:txBody>
      </p: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A8B309C7-1E84-4429-86AE-F6EB3891E6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9154018"/>
              </p:ext>
            </p:extLst>
          </p:nvPr>
        </p:nvGraphicFramePr>
        <p:xfrm>
          <a:off x="10511587" y="1277305"/>
          <a:ext cx="2883730" cy="86287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3730">
                  <a:extLst>
                    <a:ext uri="{9D8B030D-6E8A-4147-A177-3AD203B41FA5}">
                      <a16:colId xmlns:a16="http://schemas.microsoft.com/office/drawing/2014/main" val="834047869"/>
                    </a:ext>
                  </a:extLst>
                </a:gridCol>
              </a:tblGrid>
              <a:tr h="435600">
                <a:tc>
                  <a:txBody>
                    <a:bodyPr/>
                    <a:lstStyle/>
                    <a:p>
                      <a:r>
                        <a:rPr kumimoji="0" lang="en-IE" sz="1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B667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Some plotting in R</a:t>
                      </a:r>
                      <a:endParaRPr lang="en-IE" sz="1700" b="0" dirty="0">
                        <a:solidFill>
                          <a:schemeClr val="accent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108000" marB="108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26769377"/>
                  </a:ext>
                </a:extLst>
              </a:tr>
              <a:tr h="484161">
                <a:tc>
                  <a:txBody>
                    <a:bodyPr/>
                    <a:lstStyle/>
                    <a:p>
                      <a:r>
                        <a:rPr lang="en-IE" sz="1000" b="1" dirty="0" err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ggplot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 </a:t>
                      </a:r>
                      <a:r>
                        <a:rPr lang="en-IE" sz="1000" b="0" dirty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my_data</a:t>
                      </a:r>
                      <a:r>
                        <a:rPr lang="en-IE" sz="1000" b="0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IE" sz="1000" b="1" dirty="0" err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aes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 </a:t>
                      </a:r>
                      <a:r>
                        <a:rPr lang="en-IE" sz="1000" b="0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year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, </a:t>
                      </a:r>
                      <a:r>
                        <a:rPr lang="en-IE" sz="1000" b="0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sales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) ) +</a:t>
                      </a:r>
                    </a:p>
                    <a:p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en-IE" sz="1000" b="1" dirty="0" err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geom_point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 ) + </a:t>
                      </a:r>
                      <a:r>
                        <a:rPr lang="en-IE" sz="1000" b="1" dirty="0" err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geom_line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 )</a:t>
                      </a:r>
                    </a:p>
                  </a:txBody>
                  <a:tcPr marL="0" marR="0" marT="82800" marB="82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56251756"/>
                  </a:ext>
                </a:extLst>
              </a:tr>
              <a:tr h="1029600">
                <a:tc>
                  <a:txBody>
                    <a:bodyPr/>
                    <a:lstStyle/>
                    <a:p>
                      <a:endParaRPr lang="en-IE" sz="1000" b="1" dirty="0">
                        <a:solidFill>
                          <a:schemeClr val="accent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IE" sz="1000" b="1" dirty="0">
                        <a:solidFill>
                          <a:schemeClr val="accent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IE" sz="1000" b="1" dirty="0">
                        <a:solidFill>
                          <a:schemeClr val="accent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IE" sz="1000" b="1" dirty="0">
                        <a:solidFill>
                          <a:schemeClr val="accent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IE" sz="1000" b="0" dirty="0">
                        <a:solidFill>
                          <a:schemeClr val="accent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IE" sz="400" b="1">
                        <a:solidFill>
                          <a:schemeClr val="accent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IE" sz="1000" b="1" dirty="0">
                        <a:solidFill>
                          <a:schemeClr val="accent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76154" marB="50769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9762165"/>
                  </a:ext>
                </a:extLst>
              </a:tr>
              <a:tr h="578262">
                <a:tc>
                  <a:txBody>
                    <a:bodyPr/>
                    <a:lstStyle/>
                    <a:p>
                      <a:r>
                        <a:rPr lang="en-IE" sz="100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ggplot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 </a:t>
                      </a:r>
                      <a:r>
                        <a:rPr lang="en-IE" sz="100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my_data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, </a:t>
                      </a:r>
                      <a:r>
                        <a:rPr lang="en-IE" sz="100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aes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 year , sales ) ) +</a:t>
                      </a:r>
                    </a:p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en-IE" sz="100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geom_point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 ) + </a:t>
                      </a:r>
                      <a:r>
                        <a:rPr lang="en-IE" sz="100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geom_line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 )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+ </a:t>
                      </a:r>
                      <a:r>
                        <a:rPr lang="en-IE" sz="1000" b="1" dirty="0" err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ylim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</a:t>
                      </a:r>
                      <a:r>
                        <a:rPr lang="en-IE" sz="1000" b="0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IE" sz="1000" b="0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40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) + </a:t>
                      </a:r>
                    </a:p>
                    <a:p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labs(x = </a:t>
                      </a:r>
                      <a:r>
                        <a:rPr lang="en-US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"" , y = "</a:t>
                      </a:r>
                      <a:r>
                        <a:rPr lang="en-US" sz="1000" b="0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Sales per year</a:t>
                      </a:r>
                      <a:r>
                        <a:rPr lang="en-US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)</a:t>
                      </a:r>
                    </a:p>
                  </a:txBody>
                  <a:tcPr marL="0" marR="0" marT="82800" marB="828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635512"/>
                  </a:ext>
                </a:extLst>
              </a:tr>
              <a:tr h="1054985">
                <a:tc>
                  <a:txBody>
                    <a:bodyPr/>
                    <a:lstStyle/>
                    <a:p>
                      <a:endParaRPr lang="en-IE" sz="1000" b="0" dirty="0">
                        <a:solidFill>
                          <a:schemeClr val="accent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IE" sz="1000" b="0" dirty="0">
                        <a:solidFill>
                          <a:schemeClr val="accent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IE" sz="1000" b="0" dirty="0">
                        <a:solidFill>
                          <a:schemeClr val="accent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IE" sz="1000" b="0" dirty="0">
                        <a:solidFill>
                          <a:schemeClr val="accent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IE" sz="1000" b="0" dirty="0">
                        <a:solidFill>
                          <a:schemeClr val="accent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IE" sz="1000" b="0">
                        <a:solidFill>
                          <a:schemeClr val="accent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IE" sz="400" b="0" dirty="0">
                        <a:solidFill>
                          <a:schemeClr val="accent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76154" marB="76154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054918"/>
                  </a:ext>
                </a:extLst>
              </a:tr>
              <a:tr h="578262">
                <a:tc>
                  <a:txBody>
                    <a:bodyPr/>
                    <a:lstStyle/>
                    <a:p>
                      <a:r>
                        <a:rPr lang="en-IE" sz="1000" b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ggplot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(my</a:t>
                      </a:r>
                      <a:r>
                        <a:rPr lang="en-IE" sz="1000" b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_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data, </a:t>
                      </a:r>
                      <a:r>
                        <a:rPr lang="en-IE" sz="100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aes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 year, sales,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colour =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0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dept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) ) +</a:t>
                      </a:r>
                    </a:p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en-IE" sz="100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geom_point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 ) + </a:t>
                      </a:r>
                      <a:r>
                        <a:rPr lang="en-IE" sz="100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geom_line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 ) </a:t>
                      </a:r>
                    </a:p>
                    <a:p>
                      <a:endParaRPr lang="en-IE" sz="1000" b="0" dirty="0">
                        <a:solidFill>
                          <a:schemeClr val="accent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82800" marB="828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3067543"/>
                  </a:ext>
                </a:extLst>
              </a:tr>
              <a:tr h="953446">
                <a:tc>
                  <a:txBody>
                    <a:bodyPr/>
                    <a:lstStyle/>
                    <a:p>
                      <a:endParaRPr lang="en-IE" sz="1000" b="0" dirty="0">
                        <a:solidFill>
                          <a:schemeClr val="accent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IE" sz="1000" b="0" dirty="0">
                        <a:solidFill>
                          <a:schemeClr val="accent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IE" sz="1000" b="0" dirty="0">
                        <a:solidFill>
                          <a:schemeClr val="accent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IE" sz="1000" b="0" dirty="0">
                        <a:solidFill>
                          <a:schemeClr val="accent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IE" sz="400" b="0" dirty="0">
                        <a:solidFill>
                          <a:schemeClr val="accent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IE" sz="1000" b="0" dirty="0">
                        <a:solidFill>
                          <a:schemeClr val="accent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50769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3431796"/>
                  </a:ext>
                </a:extLst>
              </a:tr>
              <a:tr h="484161">
                <a:tc>
                  <a:txBody>
                    <a:bodyPr/>
                    <a:lstStyle/>
                    <a:p>
                      <a:r>
                        <a:rPr lang="en-IE" sz="100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ggplot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 </a:t>
                      </a:r>
                      <a:r>
                        <a:rPr lang="en-IE" sz="100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my_data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, </a:t>
                      </a:r>
                      <a:r>
                        <a:rPr lang="en-IE" sz="100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aes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 year, sales,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fill =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0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dept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) )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+</a:t>
                      </a:r>
                    </a:p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en-IE" sz="1000" b="1" dirty="0" err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geom_col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 ) </a:t>
                      </a:r>
                    </a:p>
                  </a:txBody>
                  <a:tcPr marL="0" marR="0" marT="82800" marB="720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0512420"/>
                  </a:ext>
                </a:extLst>
              </a:tr>
              <a:tr h="1053123">
                <a:tc>
                  <a:txBody>
                    <a:bodyPr/>
                    <a:lstStyle/>
                    <a:p>
                      <a:endParaRPr lang="en-IE" sz="1000" b="0" dirty="0">
                        <a:solidFill>
                          <a:schemeClr val="accent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IE" sz="1000" b="0" dirty="0">
                        <a:solidFill>
                          <a:schemeClr val="accent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IE" sz="1000" b="0" dirty="0">
                        <a:solidFill>
                          <a:schemeClr val="accent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IE" sz="1000" b="0">
                        <a:solidFill>
                          <a:schemeClr val="accent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IE" sz="1000" b="0" dirty="0">
                        <a:solidFill>
                          <a:schemeClr val="accent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IE" sz="1000" b="0">
                        <a:solidFill>
                          <a:schemeClr val="accent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IE" sz="1000" b="0" dirty="0">
                        <a:solidFill>
                          <a:schemeClr val="accent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IE" sz="1000" b="0" dirty="0">
                        <a:solidFill>
                          <a:schemeClr val="accent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6715223"/>
                  </a:ext>
                </a:extLst>
              </a:tr>
              <a:tr h="453200">
                <a:tc>
                  <a:txBody>
                    <a:bodyPr/>
                    <a:lstStyle/>
                    <a:p>
                      <a:r>
                        <a:rPr lang="en-IE" sz="100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ggplot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 </a:t>
                      </a:r>
                      <a:r>
                        <a:rPr lang="en-IE" sz="100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my_data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, </a:t>
                      </a:r>
                      <a:r>
                        <a:rPr lang="en-IE" sz="100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aes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 year, sales, fill = dept) )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+</a:t>
                      </a:r>
                    </a:p>
                    <a:p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en-IE" sz="1000" b="1" dirty="0" err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geom_col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 position = </a:t>
                      </a:r>
                      <a:r>
                        <a:rPr lang="en-US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"dodge"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) + </a:t>
                      </a:r>
                      <a:r>
                        <a:rPr lang="en-IE" sz="1000" b="1" dirty="0" err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coord_flip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 )</a:t>
                      </a:r>
                    </a:p>
                  </a:txBody>
                  <a:tcPr marL="0" marR="0" marT="82800" marB="828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4233450"/>
                  </a:ext>
                </a:extLst>
              </a:tr>
              <a:tr h="1053123">
                <a:tc>
                  <a:txBody>
                    <a:bodyPr/>
                    <a:lstStyle/>
                    <a:p>
                      <a:endParaRPr lang="en-IE" sz="1000" b="0" dirty="0">
                        <a:solidFill>
                          <a:schemeClr val="accent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IE" sz="1000" b="0" dirty="0">
                        <a:solidFill>
                          <a:schemeClr val="accent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IE" sz="1000" b="0" dirty="0">
                        <a:solidFill>
                          <a:schemeClr val="accent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IE" sz="1000" b="0" dirty="0">
                        <a:solidFill>
                          <a:schemeClr val="accent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IE" sz="1000" b="0" dirty="0">
                        <a:solidFill>
                          <a:schemeClr val="accent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IE" sz="1000" b="0" dirty="0">
                        <a:solidFill>
                          <a:schemeClr val="accent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IE" sz="1000" b="0" dirty="0">
                        <a:solidFill>
                          <a:schemeClr val="accent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219426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5018A47E-B261-4630-93E9-468D57FE1CB1}"/>
              </a:ext>
            </a:extLst>
          </p:cNvPr>
          <p:cNvSpPr txBox="1"/>
          <p:nvPr/>
        </p:nvSpPr>
        <p:spPr>
          <a:xfrm>
            <a:off x="10837724" y="8211647"/>
            <a:ext cx="2579077" cy="15190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IE" sz="987" i="1" dirty="0">
                <a:solidFill>
                  <a:schemeClr val="accent4"/>
                </a:solidFill>
              </a:rPr>
              <a:t>Note </a:t>
            </a:r>
            <a:r>
              <a:rPr lang="en-IE" sz="987" dirty="0">
                <a:solidFill>
                  <a:schemeClr val="accent4"/>
                </a:solidFill>
              </a:rPr>
              <a:t>‘colour’</a:t>
            </a:r>
            <a:r>
              <a:rPr lang="en-IE" sz="987" i="1" dirty="0">
                <a:solidFill>
                  <a:schemeClr val="accent4"/>
                </a:solidFill>
              </a:rPr>
              <a:t> for lines &amp; points, </a:t>
            </a:r>
            <a:r>
              <a:rPr lang="en-IE" sz="987" dirty="0">
                <a:solidFill>
                  <a:schemeClr val="accent4"/>
                </a:solidFill>
              </a:rPr>
              <a:t>‘fill’</a:t>
            </a:r>
            <a:r>
              <a:rPr lang="en-IE" sz="987" i="1" dirty="0">
                <a:solidFill>
                  <a:schemeClr val="accent4"/>
                </a:solidFill>
              </a:rPr>
              <a:t> for shapes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D236414-5443-46B3-97E7-15015319BD5C}"/>
              </a:ext>
            </a:extLst>
          </p:cNvPr>
          <p:cNvSpPr txBox="1"/>
          <p:nvPr/>
        </p:nvSpPr>
        <p:spPr>
          <a:xfrm>
            <a:off x="10702498" y="9921665"/>
            <a:ext cx="2716621" cy="15190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IE" sz="987" i="1" dirty="0">
                <a:solidFill>
                  <a:schemeClr val="accent4"/>
                </a:solidFill>
              </a:rPr>
              <a:t>C.f. </a:t>
            </a:r>
            <a:r>
              <a:rPr lang="en-IE" sz="987" dirty="0">
                <a:solidFill>
                  <a:schemeClr val="accent4"/>
                </a:solidFill>
              </a:rPr>
              <a:t>position = </a:t>
            </a:r>
            <a:r>
              <a:rPr lang="en-US" sz="987" dirty="0">
                <a:solidFill>
                  <a:schemeClr val="accent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"</a:t>
            </a:r>
            <a:r>
              <a:rPr lang="en-IE" sz="987" dirty="0">
                <a:solidFill>
                  <a:schemeClr val="accent4"/>
                </a:solidFill>
              </a:rPr>
              <a:t>fill</a:t>
            </a:r>
            <a:r>
              <a:rPr lang="en-US" sz="987" dirty="0">
                <a:solidFill>
                  <a:schemeClr val="accent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"</a:t>
            </a:r>
            <a:r>
              <a:rPr lang="en-IE" sz="987" dirty="0">
                <a:solidFill>
                  <a:schemeClr val="accent4"/>
                </a:solidFill>
              </a:rPr>
              <a:t> </a:t>
            </a:r>
            <a:r>
              <a:rPr lang="en-IE" sz="987" i="1" dirty="0">
                <a:solidFill>
                  <a:schemeClr val="accent4"/>
                </a:solidFill>
              </a:rPr>
              <a:t>for 100% stacked bars/cols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615C391-E106-44D4-A022-EFBDEF15D688}"/>
              </a:ext>
            </a:extLst>
          </p:cNvPr>
          <p:cNvCxnSpPr>
            <a:cxnSpLocks/>
          </p:cNvCxnSpPr>
          <p:nvPr/>
        </p:nvCxnSpPr>
        <p:spPr>
          <a:xfrm>
            <a:off x="6933004" y="6672263"/>
            <a:ext cx="0" cy="426815"/>
          </a:xfrm>
          <a:prstGeom prst="straightConnector1">
            <a:avLst/>
          </a:prstGeom>
          <a:ln w="12700" cap="rnd">
            <a:round/>
            <a:headEnd type="oval" w="sm" len="sm"/>
            <a:tailEnd type="non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EEAAA3F-50BA-4075-AA25-059573EA43EB}"/>
              </a:ext>
            </a:extLst>
          </p:cNvPr>
          <p:cNvCxnSpPr>
            <a:cxnSpLocks/>
          </p:cNvCxnSpPr>
          <p:nvPr/>
        </p:nvCxnSpPr>
        <p:spPr>
          <a:xfrm>
            <a:off x="6933004" y="7099078"/>
            <a:ext cx="931838" cy="0"/>
          </a:xfrm>
          <a:prstGeom prst="line">
            <a:avLst/>
          </a:prstGeom>
          <a:ln w="12700" cap="rnd">
            <a:solidFill>
              <a:schemeClr val="accent3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4BB1518-E9DD-4440-99B5-36E22A0B6449}"/>
              </a:ext>
            </a:extLst>
          </p:cNvPr>
          <p:cNvSpPr txBox="1"/>
          <p:nvPr/>
        </p:nvSpPr>
        <p:spPr>
          <a:xfrm>
            <a:off x="8328270" y="10319410"/>
            <a:ext cx="5090849" cy="1735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IE" sz="1128">
                <a:solidFill>
                  <a:schemeClr val="accent4"/>
                </a:solidFill>
                <a:hlinkClick r:id="rId12"/>
              </a:rPr>
              <a:t>CC BY SA</a:t>
            </a:r>
            <a:r>
              <a:rPr lang="en-IE" sz="1128">
                <a:solidFill>
                  <a:schemeClr val="accent4"/>
                </a:solidFill>
              </a:rPr>
              <a:t> Brendan O’Dowd • brendanjodowd@gmail.com • Updated 2021-08</a:t>
            </a:r>
            <a:endParaRPr lang="en-IE" sz="1128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6448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E466A3C-D998-41C2-B106-82C756EA858D}"/>
              </a:ext>
            </a:extLst>
          </p:cNvPr>
          <p:cNvCxnSpPr>
            <a:cxnSpLocks/>
          </p:cNvCxnSpPr>
          <p:nvPr/>
        </p:nvCxnSpPr>
        <p:spPr>
          <a:xfrm>
            <a:off x="550878" y="586949"/>
            <a:ext cx="12868244" cy="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aphicFrame>
        <p:nvGraphicFramePr>
          <p:cNvPr id="6" name="Table 15">
            <a:extLst>
              <a:ext uri="{FF2B5EF4-FFF2-40B4-BE49-F238E27FC236}">
                <a16:creationId xmlns:a16="http://schemas.microsoft.com/office/drawing/2014/main" id="{7BDD8E9E-F52B-4ED6-A305-B0A77A86E180}"/>
              </a:ext>
            </a:extLst>
          </p:cNvPr>
          <p:cNvGraphicFramePr>
            <a:graphicFrameLocks noGrp="1"/>
          </p:cNvGraphicFramePr>
          <p:nvPr/>
        </p:nvGraphicFramePr>
        <p:xfrm>
          <a:off x="550878" y="586949"/>
          <a:ext cx="5453538" cy="9512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70909">
                  <a:extLst>
                    <a:ext uri="{9D8B030D-6E8A-4147-A177-3AD203B41FA5}">
                      <a16:colId xmlns:a16="http://schemas.microsoft.com/office/drawing/2014/main" val="834047869"/>
                    </a:ext>
                  </a:extLst>
                </a:gridCol>
                <a:gridCol w="2782629">
                  <a:extLst>
                    <a:ext uri="{9D8B030D-6E8A-4147-A177-3AD203B41FA5}">
                      <a16:colId xmlns:a16="http://schemas.microsoft.com/office/drawing/2014/main" val="1954111313"/>
                    </a:ext>
                  </a:extLst>
                </a:gridCol>
              </a:tblGrid>
              <a:tr h="359446">
                <a:tc gridSpan="2">
                  <a:txBody>
                    <a:bodyPr/>
                    <a:lstStyle/>
                    <a:p>
                      <a:r>
                        <a:rPr lang="en-IE" sz="17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Sorting and Row-Wise Operations</a:t>
                      </a:r>
                    </a:p>
                  </a:txBody>
                  <a:tcPr marL="0" marR="0" marT="108000" marB="108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E" sz="1300" b="0" dirty="0">
                        <a:solidFill>
                          <a:schemeClr val="accent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18000" marB="18000"/>
                </a:tc>
                <a:extLst>
                  <a:ext uri="{0D108BD9-81ED-4DB2-BD59-A6C34878D82A}">
                    <a16:rowId xmlns:a16="http://schemas.microsoft.com/office/drawing/2014/main" val="3044514759"/>
                  </a:ext>
                </a:extLst>
              </a:tr>
              <a:tr h="578262">
                <a:tc>
                  <a:txBody>
                    <a:bodyPr/>
                    <a:lstStyle/>
                    <a:p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proc sort 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data=old_data out=new_data;</a:t>
                      </a:r>
                    </a:p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by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id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descending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income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run;</a:t>
                      </a:r>
                    </a:p>
                  </a:txBody>
                  <a:tcPr marL="0" marR="0" marT="82800" marB="82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new_data </a:t>
                      </a:r>
                      <a:r>
                        <a:rPr lang="en-IE" sz="1000" b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&lt;-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old_data %&gt;%</a:t>
                      </a:r>
                    </a:p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arrange( 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id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 err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desc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 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income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) )</a:t>
                      </a:r>
                    </a:p>
                  </a:txBody>
                  <a:tcPr marL="0" marR="0" marT="82800" marB="82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56251756"/>
                  </a:ext>
                </a:extLst>
              </a:tr>
              <a:tr h="728708">
                <a:tc>
                  <a:txBody>
                    <a:bodyPr/>
                    <a:lstStyle/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proc sort data=</a:t>
                      </a:r>
                      <a:r>
                        <a:rPr lang="en-IE" sz="1000" b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old_data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 err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nodup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by 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id </a:t>
                      </a:r>
                      <a:r>
                        <a:rPr lang="en-IE" sz="1000" b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job_type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run;</a:t>
                      </a:r>
                    </a:p>
                  </a:txBody>
                  <a:tcPr marL="0" marR="0" marT="82800" marB="828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E" sz="1000" b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old_data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&lt;-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old_data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%&gt;%</a:t>
                      </a:r>
                    </a:p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arrange( 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id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, </a:t>
                      </a:r>
                      <a:r>
                        <a:rPr lang="en-IE" sz="1000" b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job_type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)) %&gt;%</a:t>
                      </a:r>
                    </a:p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distinct( )</a:t>
                      </a:r>
                    </a:p>
                    <a:p>
                      <a:endParaRPr lang="en-IE" sz="1000" b="0">
                        <a:solidFill>
                          <a:schemeClr val="accent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82800" marB="828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29762165"/>
                  </a:ext>
                </a:extLst>
              </a:tr>
              <a:tr h="728708">
                <a:tc>
                  <a:txBody>
                    <a:bodyPr/>
                    <a:lstStyle/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proc sort data=</a:t>
                      </a:r>
                      <a:r>
                        <a:rPr lang="en-IE" sz="1000" b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old_data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 err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nodupkey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by 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id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;</a:t>
                      </a:r>
                    </a:p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run;</a:t>
                      </a:r>
                    </a:p>
                  </a:txBody>
                  <a:tcPr marL="0" marR="0" marT="82800" marB="828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000" b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old_data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&lt;- </a:t>
                      </a:r>
                      <a:r>
                        <a:rPr lang="en-IE" sz="1000" b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old_data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%&gt;%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arrange( 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id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) %&gt;%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en-IE" sz="1000" b="1" err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group_by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 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id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)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%&gt;%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slice( 1 )</a:t>
                      </a:r>
                    </a:p>
                  </a:txBody>
                  <a:tcPr marL="0" marR="0" marT="82800" marB="828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4635512"/>
                  </a:ext>
                </a:extLst>
              </a:tr>
              <a:tr h="879154">
                <a:tc>
                  <a:txBody>
                    <a:bodyPr/>
                    <a:lstStyle/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data </a:t>
                      </a:r>
                      <a:r>
                        <a:rPr lang="en-IE" sz="1000" b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new_data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set </a:t>
                      </a:r>
                      <a:r>
                        <a:rPr lang="en-IE" sz="1000" b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old_data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by 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id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descending 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income 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if first.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id 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run;</a:t>
                      </a:r>
                    </a:p>
                  </a:txBody>
                  <a:tcPr marL="0" marR="0" marT="82800" marB="828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E" sz="1000" b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new_data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&lt;- </a:t>
                      </a:r>
                      <a:r>
                        <a:rPr lang="en-IE" sz="1000" b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old_data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%&gt;%</a:t>
                      </a:r>
                    </a:p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en-IE" sz="1000" b="1" err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group_by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 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id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) 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%&gt;%</a:t>
                      </a:r>
                    </a:p>
                    <a:p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slice(</a:t>
                      </a:r>
                      <a:r>
                        <a:rPr lang="en-IE" sz="1000" b="1" err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which.max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 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income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))</a:t>
                      </a:r>
                    </a:p>
                  </a:txBody>
                  <a:tcPr marL="0" marR="0" marT="82800" marB="828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9105124"/>
                  </a:ext>
                </a:extLst>
              </a:tr>
              <a:tr h="728708">
                <a:tc>
                  <a:txBody>
                    <a:bodyPr/>
                    <a:lstStyle/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data </a:t>
                      </a:r>
                      <a:r>
                        <a:rPr lang="en-IE" sz="1000" b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new_data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set </a:t>
                      </a:r>
                      <a:r>
                        <a:rPr lang="en-IE" sz="1000" b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old_data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en-IE" sz="1000" b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prev_id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 lag( 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id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);</a:t>
                      </a:r>
                    </a:p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run;</a:t>
                      </a:r>
                    </a:p>
                  </a:txBody>
                  <a:tcPr marL="0" marR="0" marT="82800" marB="828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E" sz="1000" b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new_data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&lt;- </a:t>
                      </a:r>
                      <a:r>
                        <a:rPr lang="en-IE" sz="1000" b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old_data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%&gt;%</a:t>
                      </a:r>
                    </a:p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mutate( </a:t>
                      </a:r>
                      <a:r>
                        <a:rPr lang="en-IE" sz="1000" b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prev_id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 lag( 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id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, 1 ))</a:t>
                      </a:r>
                    </a:p>
                  </a:txBody>
                  <a:tcPr marL="0" marR="0" marT="82800" marB="828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63067543"/>
                  </a:ext>
                </a:extLst>
              </a:tr>
              <a:tr h="1029600">
                <a:tc>
                  <a:txBody>
                    <a:bodyPr/>
                    <a:lstStyle/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data </a:t>
                      </a:r>
                      <a:r>
                        <a:rPr lang="en-IE" sz="1000" b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new_data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set </a:t>
                      </a:r>
                      <a:r>
                        <a:rPr lang="en-IE" sz="1000" b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old_data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by 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id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counter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+1 ;</a:t>
                      </a:r>
                    </a:p>
                    <a:p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if first.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id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then 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counter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= 1;</a:t>
                      </a:r>
                    </a:p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run;</a:t>
                      </a:r>
                    </a:p>
                  </a:txBody>
                  <a:tcPr marL="0" marR="0" marT="82800" marB="828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000" b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new_data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&lt;-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old_data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%&gt;%</a:t>
                      </a:r>
                    </a:p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en-IE" sz="1000" b="1" err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group_by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 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id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) 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%&gt;%</a:t>
                      </a:r>
                    </a:p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mutate( 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counter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= </a:t>
                      </a:r>
                      <a:r>
                        <a:rPr lang="en-IE" sz="1000" b="1" err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row_number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 ) )</a:t>
                      </a:r>
                    </a:p>
                    <a:p>
                      <a:endParaRPr lang="en-IE" sz="1000" b="0">
                        <a:solidFill>
                          <a:schemeClr val="accent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82800" marB="828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53431796"/>
                  </a:ext>
                </a:extLst>
              </a:tr>
              <a:tr h="410215">
                <a:tc>
                  <a:txBody>
                    <a:bodyPr/>
                    <a:lstStyle/>
                    <a:p>
                      <a:r>
                        <a:rPr kumimoji="0" lang="en-IE" sz="1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5B667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Converting and Rounding</a:t>
                      </a:r>
                      <a:endParaRPr lang="en-IE" sz="1000" b="0">
                        <a:solidFill>
                          <a:schemeClr val="accent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108000" marB="108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E" sz="1000" b="0">
                        <a:solidFill>
                          <a:schemeClr val="accent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76154" marB="50769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30377080"/>
                  </a:ext>
                </a:extLst>
              </a:tr>
              <a:tr h="879154">
                <a:tc>
                  <a:txBody>
                    <a:bodyPr/>
                    <a:lstStyle/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data </a:t>
                      </a:r>
                      <a:r>
                        <a:rPr lang="en-IE" sz="1000" b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new_data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set </a:t>
                      </a:r>
                      <a:r>
                        <a:rPr lang="en-IE" sz="1000" b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old_data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;</a:t>
                      </a:r>
                    </a:p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en-IE" sz="1000" b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num_var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 input(</a:t>
                      </a:r>
                      <a:r>
                        <a:rPr lang="en-US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IE" sz="1000" b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5</a:t>
                      </a:r>
                      <a:r>
                        <a:rPr lang="en-US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, </a:t>
                      </a:r>
                      <a:r>
                        <a:rPr lang="en-IE" sz="1000" b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8.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);</a:t>
                      </a:r>
                    </a:p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en-IE" sz="1000" b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text_var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 put( </a:t>
                      </a:r>
                      <a:r>
                        <a:rPr lang="en-IE" sz="1000" b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5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, </a:t>
                      </a:r>
                      <a:r>
                        <a:rPr lang="en-IE" sz="1000" b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8.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);</a:t>
                      </a:r>
                    </a:p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run;</a:t>
                      </a:r>
                    </a:p>
                  </a:txBody>
                  <a:tcPr marL="0" marR="0" marT="90000" marB="90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000" b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new_data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&lt;-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old_data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%&gt;%</a:t>
                      </a:r>
                    </a:p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mutate(</a:t>
                      </a:r>
                      <a:r>
                        <a:rPr lang="en-IE" sz="1000" b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num_var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 </a:t>
                      </a:r>
                      <a:r>
                        <a:rPr lang="en-IE" sz="1000" b="1" err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as.numeric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</a:t>
                      </a:r>
                      <a:r>
                        <a:rPr lang="en-US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IE" sz="1000" b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5</a:t>
                      </a:r>
                      <a:r>
                        <a:rPr lang="en-US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)) 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%&gt;%</a:t>
                      </a:r>
                    </a:p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mutate(</a:t>
                      </a:r>
                      <a:r>
                        <a:rPr lang="en-IE" sz="1000" b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text_var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 </a:t>
                      </a:r>
                      <a:r>
                        <a:rPr lang="en-IE" sz="1000" b="1" err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as.character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 </a:t>
                      </a:r>
                      <a:r>
                        <a:rPr lang="en-IE" sz="1000" b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5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))</a:t>
                      </a:r>
                    </a:p>
                  </a:txBody>
                  <a:tcPr marL="0" marR="0" marT="90000" marB="90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40512420"/>
                  </a:ext>
                </a:extLst>
              </a:tr>
              <a:tr h="879154">
                <a:tc>
                  <a:txBody>
                    <a:bodyPr/>
                    <a:lstStyle/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data </a:t>
                      </a:r>
                      <a:r>
                        <a:rPr lang="en-IE" sz="1000" b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new_data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;</a:t>
                      </a:r>
                    </a:p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set </a:t>
                      </a:r>
                      <a:r>
                        <a:rPr lang="en-IE" sz="1000" b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old_data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nearest_5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 round( 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x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, </a:t>
                      </a:r>
                      <a:r>
                        <a:rPr lang="en-IE" sz="1000" b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5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)</a:t>
                      </a:r>
                    </a:p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en-IE" sz="1000" b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two_decimals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 round( 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x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, </a:t>
                      </a:r>
                      <a:r>
                        <a:rPr lang="en-IE" sz="1000" b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0.01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)</a:t>
                      </a:r>
                    </a:p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run;</a:t>
                      </a:r>
                    </a:p>
                  </a:txBody>
                  <a:tcPr marL="0" marR="0" marT="90000" marB="900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000" b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new_data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&lt;-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old_data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%&gt;%</a:t>
                      </a:r>
                    </a:p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mutate(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nearest_5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= round(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x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/</a:t>
                      </a:r>
                      <a:r>
                        <a:rPr lang="en-IE" sz="1000" b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5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)*</a:t>
                      </a:r>
                      <a:r>
                        <a:rPr lang="en-IE" sz="1000" b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5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) 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%&gt;%</a:t>
                      </a:r>
                    </a:p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mutate(</a:t>
                      </a:r>
                      <a:r>
                        <a:rPr lang="en-IE" sz="1000" b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two_decimals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 round( 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x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, digits = </a:t>
                      </a:r>
                      <a:r>
                        <a:rPr lang="en-IE" sz="1000" b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)</a:t>
                      </a:r>
                    </a:p>
                  </a:txBody>
                  <a:tcPr marL="0" marR="0" marT="90000" marB="900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34233450"/>
                  </a:ext>
                </a:extLst>
              </a:tr>
              <a:tr h="410215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E" sz="1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5B667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Creating functions to modify datasets</a:t>
                      </a:r>
                      <a:endParaRPr lang="en-IE" sz="1000" b="0">
                        <a:solidFill>
                          <a:schemeClr val="accent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108000" marB="108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E" sz="700" b="0" dirty="0">
                        <a:solidFill>
                          <a:schemeClr val="accent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54000" marB="36000"/>
                </a:tc>
                <a:extLst>
                  <a:ext uri="{0D108BD9-81ED-4DB2-BD59-A6C34878D82A}">
                    <a16:rowId xmlns:a16="http://schemas.microsoft.com/office/drawing/2014/main" val="141806742"/>
                  </a:ext>
                </a:extLst>
              </a:tr>
              <a:tr h="1180046">
                <a:tc>
                  <a:txBody>
                    <a:bodyPr/>
                    <a:lstStyle/>
                    <a:p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%macro </a:t>
                      </a:r>
                      <a:r>
                        <a:rPr lang="en-IE" sz="1000" b="1" err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add_variable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</a:t>
                      </a:r>
                      <a:r>
                        <a:rPr lang="en-IE" sz="1000" b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dataset_name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);</a:t>
                      </a:r>
                    </a:p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data 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&amp;</a:t>
                      </a:r>
                      <a:r>
                        <a:rPr lang="en-IE" sz="1000" b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dataset_name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set 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&amp;</a:t>
                      </a:r>
                      <a:r>
                        <a:rPr lang="en-IE" sz="1000" b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dataset_name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en-IE" sz="1000" b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new_variable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= 1;</a:t>
                      </a:r>
                    </a:p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run;</a:t>
                      </a:r>
                    </a:p>
                    <a:p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%mend;</a:t>
                      </a:r>
                    </a:p>
                    <a:p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%</a:t>
                      </a:r>
                      <a:r>
                        <a:rPr lang="en-IE" sz="1000" b="1" err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add_variable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 </a:t>
                      </a:r>
                      <a:r>
                        <a:rPr lang="en-IE" sz="1000" b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my_data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);</a:t>
                      </a:r>
                    </a:p>
                  </a:txBody>
                  <a:tcPr marL="0" marR="0" marT="90000" marB="90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E" sz="1000" b="1" err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add_variable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&lt;- function( </a:t>
                      </a:r>
                      <a:r>
                        <a:rPr lang="en-IE" sz="1000" b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dataset_name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){</a:t>
                      </a:r>
                    </a:p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en-IE" sz="1000" b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dataset_name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&lt;- </a:t>
                      </a:r>
                      <a:r>
                        <a:rPr lang="en-IE" sz="1000" b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dataset_name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%&gt;%</a:t>
                      </a:r>
                    </a:p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  mutate(</a:t>
                      </a:r>
                      <a:r>
                        <a:rPr lang="en-IE" sz="1000" b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new_variable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= 1)</a:t>
                      </a:r>
                    </a:p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return( </a:t>
                      </a:r>
                      <a:r>
                        <a:rPr lang="en-IE" sz="1000" b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dataset_name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)</a:t>
                      </a:r>
                    </a:p>
                    <a:p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}</a:t>
                      </a:r>
                    </a:p>
                    <a:p>
                      <a:r>
                        <a:rPr lang="en-IE" sz="1000" b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my_data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&lt;- </a:t>
                      </a:r>
                      <a:r>
                        <a:rPr lang="en-IE" sz="1000" b="1" err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add_variable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 </a:t>
                      </a:r>
                      <a:r>
                        <a:rPr lang="en-IE" sz="1000" b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my_data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)</a:t>
                      </a:r>
                    </a:p>
                  </a:txBody>
                  <a:tcPr marL="0" marR="0" marT="90000" marB="90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09963000"/>
                  </a:ext>
                </a:extLst>
              </a:tr>
            </a:tbl>
          </a:graphicData>
        </a:graphic>
      </p:graphicFrame>
      <p:graphicFrame>
        <p:nvGraphicFramePr>
          <p:cNvPr id="7" name="Table 15">
            <a:extLst>
              <a:ext uri="{FF2B5EF4-FFF2-40B4-BE49-F238E27FC236}">
                <a16:creationId xmlns:a16="http://schemas.microsoft.com/office/drawing/2014/main" id="{9E4331D7-E16A-42C2-972E-D8B7985E4D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6424455"/>
              </p:ext>
            </p:extLst>
          </p:nvPr>
        </p:nvGraphicFramePr>
        <p:xfrm>
          <a:off x="6458621" y="586949"/>
          <a:ext cx="6960498" cy="908302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71128">
                  <a:extLst>
                    <a:ext uri="{9D8B030D-6E8A-4147-A177-3AD203B41FA5}">
                      <a16:colId xmlns:a16="http://schemas.microsoft.com/office/drawing/2014/main" val="834047869"/>
                    </a:ext>
                  </a:extLst>
                </a:gridCol>
                <a:gridCol w="3989370">
                  <a:extLst>
                    <a:ext uri="{9D8B030D-6E8A-4147-A177-3AD203B41FA5}">
                      <a16:colId xmlns:a16="http://schemas.microsoft.com/office/drawing/2014/main" val="3056055978"/>
                    </a:ext>
                  </a:extLst>
                </a:gridCol>
              </a:tblGrid>
              <a:tr h="359446">
                <a:tc gridSpan="2">
                  <a:txBody>
                    <a:bodyPr/>
                    <a:lstStyle/>
                    <a:p>
                      <a:r>
                        <a:rPr lang="en-IE" sz="17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Dealing with strings</a:t>
                      </a:r>
                    </a:p>
                  </a:txBody>
                  <a:tcPr marL="0" marR="0" marT="108000" marB="10800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4514759"/>
                  </a:ext>
                </a:extLst>
              </a:tr>
              <a:tr h="728708">
                <a:tc>
                  <a:txBody>
                    <a:bodyPr/>
                    <a:lstStyle/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data </a:t>
                      </a:r>
                      <a:r>
                        <a:rPr lang="en-IE" sz="1000" b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new_data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set </a:t>
                      </a:r>
                      <a:r>
                        <a:rPr lang="en-IE" sz="1000" b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old_data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if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find( </a:t>
                      </a:r>
                      <a:r>
                        <a:rPr lang="en-IE" sz="1000" b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job_title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IE" sz="1000" b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Health</a:t>
                      </a:r>
                      <a:r>
                        <a:rPr lang="en-US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)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run;</a:t>
                      </a:r>
                    </a:p>
                  </a:txBody>
                  <a:tcPr marL="0" marR="0" marT="82800" marB="8280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E" sz="1000" b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new_data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&lt;-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old_data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%&gt;%</a:t>
                      </a:r>
                    </a:p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filter(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 err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str_detect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 </a:t>
                      </a:r>
                      <a:r>
                        <a:rPr lang="en-IE" sz="1000" b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job_title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IE" sz="1000" b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Health</a:t>
                      </a:r>
                      <a:r>
                        <a:rPr lang="en-US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)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)</a:t>
                      </a:r>
                    </a:p>
                  </a:txBody>
                  <a:tcPr marL="0" marR="0" marT="82800" marB="8280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56251756"/>
                  </a:ext>
                </a:extLst>
              </a:tr>
              <a:tr h="728708">
                <a:tc>
                  <a:txBody>
                    <a:bodyPr/>
                    <a:lstStyle/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data </a:t>
                      </a:r>
                      <a:r>
                        <a:rPr lang="en-IE" sz="1000" b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new_data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set </a:t>
                      </a:r>
                      <a:r>
                        <a:rPr lang="en-IE" sz="1000" b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old_data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if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job_title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=: </a:t>
                      </a:r>
                      <a:r>
                        <a:rPr lang="en-US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IE" sz="1000" b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Health</a:t>
                      </a:r>
                      <a:r>
                        <a:rPr lang="en-US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 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run;</a:t>
                      </a:r>
                    </a:p>
                  </a:txBody>
                  <a:tcPr marL="0" marR="0" marT="82800" marB="8280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E" sz="1000" b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new_data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&lt;-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old_data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%&gt;%</a:t>
                      </a:r>
                    </a:p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filter( </a:t>
                      </a:r>
                      <a:r>
                        <a:rPr lang="en-IE" sz="1000" b="1" err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str_detect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 </a:t>
                      </a:r>
                      <a:r>
                        <a:rPr lang="en-IE" sz="1000" b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job_title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^</a:t>
                      </a:r>
                      <a:r>
                        <a:rPr lang="en-IE" sz="1000" b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Health</a:t>
                      </a:r>
                      <a:r>
                        <a:rPr lang="en-US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)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)</a:t>
                      </a:r>
                    </a:p>
                    <a:p>
                      <a:endParaRPr lang="en-IE" sz="1000" b="0">
                        <a:solidFill>
                          <a:schemeClr val="accent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82800" marB="8280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29762165"/>
                  </a:ext>
                </a:extLst>
              </a:tr>
              <a:tr h="728708">
                <a:tc>
                  <a:txBody>
                    <a:bodyPr/>
                    <a:lstStyle/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data </a:t>
                      </a:r>
                      <a:r>
                        <a:rPr lang="en-IE" sz="1000" b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new_data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set </a:t>
                      </a:r>
                      <a:r>
                        <a:rPr lang="en-IE" sz="1000" b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old_data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pPr marL="0" marR="0" lvl="0" indent="0" algn="l" defTabSz="13970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substring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 err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substr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 </a:t>
                      </a:r>
                      <a:r>
                        <a:rPr lang="en-IE" sz="1000" b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big_string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IE" sz="1000" b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, </a:t>
                      </a:r>
                      <a:r>
                        <a:rPr lang="en-IE" sz="1000" b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)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 </a:t>
                      </a:r>
                    </a:p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run;</a:t>
                      </a:r>
                    </a:p>
                  </a:txBody>
                  <a:tcPr marL="0" marR="0" marT="82800" marB="8280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E" sz="1000" b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new_data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&lt;-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old_data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%&gt;%</a:t>
                      </a:r>
                    </a:p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mutate(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substring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= </a:t>
                      </a:r>
                      <a:r>
                        <a:rPr lang="en-IE" sz="1000" b="1" err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str_sub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 </a:t>
                      </a:r>
                      <a:r>
                        <a:rPr lang="en-IE" sz="1000" b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big_string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IE" sz="1000" b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, </a:t>
                      </a:r>
                      <a:r>
                        <a:rPr lang="en-IE" sz="1000" b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6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)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)</a:t>
                      </a:r>
                    </a:p>
                  </a:txBody>
                  <a:tcPr marL="0" marR="0" marT="82800" marB="8280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4635512"/>
                  </a:ext>
                </a:extLst>
              </a:tr>
              <a:tr h="728708">
                <a:tc>
                  <a:txBody>
                    <a:bodyPr/>
                    <a:lstStyle/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data </a:t>
                      </a:r>
                      <a:r>
                        <a:rPr lang="en-IE" sz="1000" b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new_data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set </a:t>
                      </a:r>
                      <a:r>
                        <a:rPr lang="en-IE" sz="1000" b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old_data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pPr marL="0" marR="0" lvl="0" indent="0" algn="l" defTabSz="13970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address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=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 err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tranwrd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 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address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, </a:t>
                      </a:r>
                      <a:r>
                        <a:rPr lang="en-US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IE" sz="1000" b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Street</a:t>
                      </a:r>
                      <a:r>
                        <a:rPr lang="en-US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, </a:t>
                      </a:r>
                      <a:r>
                        <a:rPr lang="en-US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IE" sz="1000" b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St</a:t>
                      </a:r>
                      <a:r>
                        <a:rPr lang="en-US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)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  <a:endParaRPr lang="en-IE" sz="1000" b="1">
                        <a:solidFill>
                          <a:schemeClr val="accent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run;</a:t>
                      </a:r>
                    </a:p>
                  </a:txBody>
                  <a:tcPr marL="0" marR="0" marT="82800" marB="8280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E" sz="1000" b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new_data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&lt;- </a:t>
                      </a:r>
                      <a:r>
                        <a:rPr lang="en-IE" sz="1000" b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old_data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%&gt;%</a:t>
                      </a:r>
                    </a:p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mutate( 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address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= </a:t>
                      </a:r>
                      <a:r>
                        <a:rPr lang="en-IE" sz="1000" b="1" err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str_replace_all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 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address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, </a:t>
                      </a:r>
                      <a:r>
                        <a:rPr lang="en-US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IE" sz="1000" b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Street</a:t>
                      </a:r>
                      <a:r>
                        <a:rPr lang="en-US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, </a:t>
                      </a:r>
                      <a:r>
                        <a:rPr lang="en-US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IE" sz="1000" b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St</a:t>
                      </a:r>
                      <a:r>
                        <a:rPr lang="en-US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)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)</a:t>
                      </a:r>
                    </a:p>
                  </a:txBody>
                  <a:tcPr marL="0" marR="0" marT="82800" marB="8280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9105124"/>
                  </a:ext>
                </a:extLst>
              </a:tr>
              <a:tr h="728708">
                <a:tc>
                  <a:txBody>
                    <a:bodyPr/>
                    <a:lstStyle/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data </a:t>
                      </a:r>
                      <a:r>
                        <a:rPr lang="en-IE" sz="1000" b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new_data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set </a:t>
                      </a:r>
                      <a:r>
                        <a:rPr lang="en-IE" sz="1000" b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old_data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pPr marL="0" marR="0" lvl="0" indent="0" algn="l" defTabSz="13970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en-IE" sz="1000" b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full_name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 err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catx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</a:t>
                      </a:r>
                      <a:r>
                        <a:rPr lang="en-US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, </a:t>
                      </a:r>
                      <a:r>
                        <a:rPr lang="en-IE" sz="1000" b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first_name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surname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)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  <a:endParaRPr lang="en-IE" sz="1000" b="1">
                        <a:solidFill>
                          <a:schemeClr val="accent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run;</a:t>
                      </a:r>
                    </a:p>
                  </a:txBody>
                  <a:tcPr marL="0" marR="0" marT="82800" marB="8280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E" sz="1000" b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new_data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&lt;- </a:t>
                      </a:r>
                      <a:r>
                        <a:rPr lang="en-IE" sz="1000" b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old_data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%&gt;%</a:t>
                      </a:r>
                    </a:p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mutate(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full_name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 </a:t>
                      </a:r>
                      <a:r>
                        <a:rPr lang="en-IE" sz="1000" b="1" err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str_c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 </a:t>
                      </a:r>
                      <a:r>
                        <a:rPr lang="en-IE" sz="1000" b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first_name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surname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, </a:t>
                      </a:r>
                      <a:r>
                        <a:rPr lang="en-IE" sz="1000" b="1" err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sep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= </a:t>
                      </a:r>
                      <a:r>
                        <a:rPr lang="en-US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)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)</a:t>
                      </a:r>
                    </a:p>
                  </a:txBody>
                  <a:tcPr marL="0" marR="0" marT="82800" marB="8280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63067543"/>
                  </a:ext>
                </a:extLst>
              </a:tr>
              <a:tr h="728708">
                <a:tc>
                  <a:txBody>
                    <a:bodyPr/>
                    <a:lstStyle/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data </a:t>
                      </a:r>
                      <a:r>
                        <a:rPr lang="en-IE" sz="1000" b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new_data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set </a:t>
                      </a:r>
                      <a:r>
                        <a:rPr lang="en-IE" sz="1000" b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old_data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en-IE" sz="1000" b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first_word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scan( 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sentence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, </a:t>
                      </a:r>
                      <a:r>
                        <a:rPr lang="en-IE" sz="1000" b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)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run;</a:t>
                      </a:r>
                    </a:p>
                  </a:txBody>
                  <a:tcPr marL="0" marR="0" marT="82800" marB="8280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000" b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new_data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&lt;-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old_data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%&gt;%</a:t>
                      </a:r>
                    </a:p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mutate( </a:t>
                      </a:r>
                      <a:r>
                        <a:rPr lang="en-IE" sz="1000" b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first_word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 word( 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sentence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, </a:t>
                      </a:r>
                      <a:r>
                        <a:rPr lang="en-IE" sz="1000" b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)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)</a:t>
                      </a:r>
                    </a:p>
                  </a:txBody>
                  <a:tcPr marL="0" marR="0" marT="82800" marB="8280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53431796"/>
                  </a:ext>
                </a:extLst>
              </a:tr>
              <a:tr h="728708">
                <a:tc>
                  <a:txBody>
                    <a:bodyPr/>
                    <a:lstStyle/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data </a:t>
                      </a:r>
                      <a:r>
                        <a:rPr lang="en-IE" sz="1000" b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new_data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set </a:t>
                      </a:r>
                      <a:r>
                        <a:rPr lang="en-IE" sz="1000" b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old_data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en-IE" sz="1000" b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house_number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compress( 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address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, , </a:t>
                      </a:r>
                      <a:r>
                        <a:rPr lang="en-US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IE" sz="1000" b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dk</a:t>
                      </a:r>
                      <a:r>
                        <a:rPr lang="en-US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)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  <a:endParaRPr lang="en-IE" sz="1000" b="1">
                        <a:solidFill>
                          <a:schemeClr val="accent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run;</a:t>
                      </a:r>
                    </a:p>
                  </a:txBody>
                  <a:tcPr marL="0" marR="0" marT="82800" marB="8280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000" b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new_data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&lt;-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old_data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%&gt;%</a:t>
                      </a:r>
                    </a:p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mutate( </a:t>
                      </a:r>
                      <a:r>
                        <a:rPr lang="en-IE" sz="1000" b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house_number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 </a:t>
                      </a:r>
                      <a:r>
                        <a:rPr lang="en-IE" sz="1000" b="1" err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str_extract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 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address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, </a:t>
                      </a:r>
                      <a:r>
                        <a:rPr lang="en-US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IE" sz="1000" b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\\d*</a:t>
                      </a:r>
                      <a:r>
                        <a:rPr lang="en-US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)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)</a:t>
                      </a:r>
                    </a:p>
                  </a:txBody>
                  <a:tcPr marL="0" marR="0" marT="82800" marB="8280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19807631"/>
                  </a:ext>
                </a:extLst>
              </a:tr>
              <a:tr h="410215">
                <a:tc>
                  <a:txBody>
                    <a:bodyPr/>
                    <a:lstStyle/>
                    <a:p>
                      <a:r>
                        <a:rPr kumimoji="0" lang="en-IE" sz="1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5B667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File operations</a:t>
                      </a:r>
                      <a:endParaRPr lang="en-IE" sz="1000" b="0">
                        <a:solidFill>
                          <a:schemeClr val="accent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108000" marB="10800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E" sz="1000" b="0">
                        <a:solidFill>
                          <a:schemeClr val="accent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76154" marB="50769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30377080"/>
                  </a:ext>
                </a:extLst>
              </a:tr>
              <a:tr h="529354">
                <a:tc>
                  <a:txBody>
                    <a:bodyPr/>
                    <a:lstStyle/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Operate in ‘Work’ library.</a:t>
                      </a:r>
                    </a:p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Use </a:t>
                      </a:r>
                      <a:r>
                        <a:rPr lang="en-IE" sz="1000" b="1" err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libname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to define file locations</a:t>
                      </a:r>
                    </a:p>
                  </a:txBody>
                  <a:tcPr marL="0" marR="0" marT="86308" marB="142154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Operate in a particular ‘working directory’ (identify using </a:t>
                      </a:r>
                      <a:r>
                        <a:rPr lang="en-IE" sz="1000" b="1" err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getwd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 ) 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Move to other locations using </a:t>
                      </a:r>
                      <a:r>
                        <a:rPr lang="en-IE" sz="1000" b="1" err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setwd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 )</a:t>
                      </a:r>
                    </a:p>
                  </a:txBody>
                  <a:tcPr marL="0" marR="0" marT="76154" marB="50769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40512420"/>
                  </a:ext>
                </a:extLst>
              </a:tr>
              <a:tr h="728708">
                <a:tc>
                  <a:txBody>
                    <a:bodyPr/>
                    <a:lstStyle/>
                    <a:p>
                      <a:r>
                        <a:rPr lang="en-IE" sz="1000" b="1" err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libname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library_name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IE" sz="1000" b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file_location</a:t>
                      </a:r>
                      <a:r>
                        <a:rPr lang="en-US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data </a:t>
                      </a:r>
                      <a:r>
                        <a:rPr lang="en-IE" sz="1000" b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library_name</a:t>
                      </a:r>
                      <a:r>
                        <a:rPr lang="en-IE" sz="1000" b="1" err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.</a:t>
                      </a:r>
                      <a:r>
                        <a:rPr lang="en-IE" sz="1000" b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saved_data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set </a:t>
                      </a:r>
                      <a:r>
                        <a:rPr lang="en-IE" sz="1000" b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data_in_use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run;</a:t>
                      </a:r>
                    </a:p>
                  </a:txBody>
                  <a:tcPr marL="0" marR="0" marT="82800" marB="8280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save(</a:t>
                      </a:r>
                      <a:r>
                        <a:rPr lang="en-IE" sz="1000" b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data_in_use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 file=</a:t>
                      </a:r>
                      <a:r>
                        <a:rPr lang="en-US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IE" sz="1000" b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file_location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/</a:t>
                      </a:r>
                      <a:r>
                        <a:rPr lang="en-IE" sz="1000" b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saved_data</a:t>
                      </a:r>
                      <a:r>
                        <a:rPr lang="en-IE" sz="1000" b="0" err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.rda</a:t>
                      </a:r>
                      <a:r>
                        <a:rPr lang="en-US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000" b="0" i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or</a:t>
                      </a:r>
                      <a:endParaRPr lang="en-IE" sz="1000" b="0" i="0">
                        <a:solidFill>
                          <a:schemeClr val="accent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000" b="1" i="0" err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setwd</a:t>
                      </a:r>
                      <a:r>
                        <a:rPr lang="en-IE" sz="1000" b="1" i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</a:t>
                      </a:r>
                      <a:r>
                        <a:rPr lang="en-US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IE" sz="1000" b="0" i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file_location</a:t>
                      </a:r>
                      <a:r>
                        <a:rPr lang="en-US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IE" sz="1000" b="1" i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000" b="1" i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save( </a:t>
                      </a:r>
                      <a:r>
                        <a:rPr lang="en-IE" sz="1000" b="0" i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data_in_use</a:t>
                      </a:r>
                      <a:r>
                        <a:rPr lang="en-IE" sz="1000" b="0" i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 i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 file = </a:t>
                      </a:r>
                      <a:r>
                        <a:rPr lang="en-US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IE" sz="1000" b="0" i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saved_data</a:t>
                      </a:r>
                      <a:r>
                        <a:rPr lang="en-IE" sz="1000" b="0" i="0" err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.rda</a:t>
                      </a:r>
                      <a:r>
                        <a:rPr lang="en-US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IE" sz="1000" b="1" i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)</a:t>
                      </a:r>
                      <a:endParaRPr lang="en-IE" sz="1000" b="1" i="1">
                        <a:solidFill>
                          <a:schemeClr val="accent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82800" marB="8280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34233450"/>
                  </a:ext>
                </a:extLst>
              </a:tr>
              <a:tr h="728708">
                <a:tc>
                  <a:txBody>
                    <a:bodyPr/>
                    <a:lstStyle/>
                    <a:p>
                      <a:r>
                        <a:rPr lang="en-IE" sz="1000" b="1" err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libname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library_name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IE" sz="1000" b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file_location</a:t>
                      </a:r>
                      <a:r>
                        <a:rPr lang="en-US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data </a:t>
                      </a:r>
                      <a:r>
                        <a:rPr lang="en-IE" sz="1000" b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data_in_use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set </a:t>
                      </a:r>
                      <a:r>
                        <a:rPr lang="en-IE" sz="1000" b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library_name</a:t>
                      </a:r>
                      <a:r>
                        <a:rPr lang="en-IE" sz="1000" b="1" err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.</a:t>
                      </a:r>
                      <a:r>
                        <a:rPr lang="en-IE" sz="1000" b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saved_data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run;</a:t>
                      </a:r>
                    </a:p>
                  </a:txBody>
                  <a:tcPr marL="0" marR="0" marT="82800" marB="8280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load(</a:t>
                      </a:r>
                      <a:r>
                        <a:rPr lang="en-US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IE" sz="1000" b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file_location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/</a:t>
                      </a:r>
                      <a:r>
                        <a:rPr lang="en-IE" sz="1000" b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saved_data</a:t>
                      </a:r>
                      <a:r>
                        <a:rPr lang="en-IE" sz="1000" b="0" err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.rda</a:t>
                      </a:r>
                      <a:r>
                        <a:rPr lang="en-US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)</a:t>
                      </a:r>
                    </a:p>
                    <a:p>
                      <a:r>
                        <a:rPr lang="en-IE" sz="1000" b="0" i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or</a:t>
                      </a:r>
                    </a:p>
                    <a:p>
                      <a:r>
                        <a:rPr lang="en-IE" sz="1000" b="1" i="0" err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setwd</a:t>
                      </a:r>
                      <a:r>
                        <a:rPr lang="en-IE" sz="1000" b="1" i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</a:t>
                      </a:r>
                      <a:r>
                        <a:rPr lang="en-US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IE" sz="1000" b="0" i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file_location</a:t>
                      </a:r>
                      <a:r>
                        <a:rPr lang="en-US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IE" sz="1000" b="1" i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)</a:t>
                      </a:r>
                    </a:p>
                    <a:p>
                      <a:r>
                        <a:rPr lang="en-IE" sz="1000" b="1" i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load(</a:t>
                      </a:r>
                      <a:r>
                        <a:rPr lang="en-US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IE" sz="1000" b="0" i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saved_data</a:t>
                      </a:r>
                      <a:r>
                        <a:rPr lang="en-IE" sz="1000" b="0" i="0" err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.rda</a:t>
                      </a:r>
                      <a:r>
                        <a:rPr lang="en-US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IE" sz="1000" b="1" i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)</a:t>
                      </a:r>
                    </a:p>
                  </a:txBody>
                  <a:tcPr marL="0" marR="0" marT="82800" marB="8280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09963000"/>
                  </a:ext>
                </a:extLst>
              </a:tr>
              <a:tr h="578262">
                <a:tc>
                  <a:txBody>
                    <a:bodyPr/>
                    <a:lstStyle/>
                    <a:p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proc import datafile = </a:t>
                      </a:r>
                      <a:r>
                        <a:rPr lang="en-US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my_file.csv</a:t>
                      </a:r>
                      <a:r>
                        <a:rPr lang="en-US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endParaRPr lang="en-IE" sz="1000" b="1">
                        <a:solidFill>
                          <a:schemeClr val="accent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out = </a:t>
                      </a:r>
                      <a:r>
                        <a:rPr lang="en-IE" sz="1000" b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my_data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 err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dbms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= csv;</a:t>
                      </a:r>
                    </a:p>
                    <a:p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run;</a:t>
                      </a:r>
                    </a:p>
                  </a:txBody>
                  <a:tcPr marL="0" marR="0" marT="82800" marB="8280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E" sz="1000" b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my_data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&lt;- </a:t>
                      </a:r>
                      <a:r>
                        <a:rPr lang="en-IE" sz="1000" b="1" err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read_csv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</a:t>
                      </a:r>
                      <a:r>
                        <a:rPr lang="en-US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my_file.csv</a:t>
                      </a:r>
                      <a:r>
                        <a:rPr lang="en-US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)</a:t>
                      </a:r>
                    </a:p>
                  </a:txBody>
                  <a:tcPr marL="0" marR="0" marT="82800" marB="8280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2506086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50DBF7FC-0A58-4B49-8555-965C4F2EE55E}"/>
              </a:ext>
            </a:extLst>
          </p:cNvPr>
          <p:cNvSpPr txBox="1"/>
          <p:nvPr/>
        </p:nvSpPr>
        <p:spPr>
          <a:xfrm>
            <a:off x="2122369" y="2302999"/>
            <a:ext cx="3882048" cy="15190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IE" sz="987" i="1">
                <a:solidFill>
                  <a:schemeClr val="accent4"/>
                </a:solidFill>
              </a:rPr>
              <a:t>Note </a:t>
            </a:r>
            <a:r>
              <a:rPr lang="en-IE" sz="987" err="1">
                <a:solidFill>
                  <a:schemeClr val="accent4"/>
                </a:solidFill>
              </a:rPr>
              <a:t>nodup</a:t>
            </a:r>
            <a:r>
              <a:rPr lang="en-IE" sz="987">
                <a:solidFill>
                  <a:schemeClr val="accent4"/>
                </a:solidFill>
              </a:rPr>
              <a:t> </a:t>
            </a:r>
            <a:r>
              <a:rPr lang="en-IE" sz="987" i="1">
                <a:solidFill>
                  <a:schemeClr val="accent4"/>
                </a:solidFill>
              </a:rPr>
              <a:t>relies on adjacency of duplicate rows, </a:t>
            </a:r>
            <a:r>
              <a:rPr lang="en-IE" sz="987">
                <a:solidFill>
                  <a:schemeClr val="accent4"/>
                </a:solidFill>
              </a:rPr>
              <a:t>distinct( ) </a:t>
            </a:r>
            <a:r>
              <a:rPr lang="en-IE" sz="987" i="1">
                <a:solidFill>
                  <a:schemeClr val="accent4"/>
                </a:solidFill>
              </a:rPr>
              <a:t>does not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CC78ED-3F31-4074-8F53-4CAF41244A15}"/>
              </a:ext>
            </a:extLst>
          </p:cNvPr>
          <p:cNvSpPr txBox="1"/>
          <p:nvPr/>
        </p:nvSpPr>
        <p:spPr>
          <a:xfrm>
            <a:off x="2856686" y="3705696"/>
            <a:ext cx="3147728" cy="4557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IE" sz="987" i="1" err="1">
                <a:solidFill>
                  <a:schemeClr val="accent4"/>
                </a:solidFill>
              </a:rPr>
              <a:t>C.f.which.min</a:t>
            </a:r>
            <a:r>
              <a:rPr lang="en-IE" sz="987" i="1">
                <a:solidFill>
                  <a:schemeClr val="accent4"/>
                </a:solidFill>
              </a:rPr>
              <a:t>( )</a:t>
            </a:r>
          </a:p>
          <a:p>
            <a:pPr algn="r"/>
            <a:r>
              <a:rPr lang="en-IE" sz="987" i="1">
                <a:solidFill>
                  <a:schemeClr val="accent4"/>
                </a:solidFill>
              </a:rPr>
              <a:t>Swap to preserve duplicate maxima: …</a:t>
            </a:r>
            <a:r>
              <a:rPr lang="en-IE" sz="987">
                <a:solidFill>
                  <a:schemeClr val="accent4"/>
                </a:solidFill>
              </a:rPr>
              <a:t> </a:t>
            </a:r>
            <a:r>
              <a:rPr lang="en-IE" sz="987" err="1">
                <a:solidFill>
                  <a:schemeClr val="accent4"/>
                </a:solidFill>
              </a:rPr>
              <a:t>slice.max</a:t>
            </a:r>
            <a:r>
              <a:rPr lang="en-IE" sz="987">
                <a:solidFill>
                  <a:schemeClr val="accent4"/>
                </a:solidFill>
              </a:rPr>
              <a:t>( income )</a:t>
            </a:r>
          </a:p>
          <a:p>
            <a:pPr algn="r"/>
            <a:r>
              <a:rPr lang="en-IE" sz="987" i="1">
                <a:solidFill>
                  <a:schemeClr val="accent4"/>
                </a:solidFill>
              </a:rPr>
              <a:t>Alternatively: …</a:t>
            </a:r>
            <a:r>
              <a:rPr lang="en-IE" sz="987">
                <a:solidFill>
                  <a:schemeClr val="accent4"/>
                </a:solidFill>
              </a:rPr>
              <a:t> filter(income==max(income))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3546F1B-9BD5-497B-B0CD-4719CA9987FB}"/>
              </a:ext>
            </a:extLst>
          </p:cNvPr>
          <p:cNvSpPr txBox="1"/>
          <p:nvPr/>
        </p:nvSpPr>
        <p:spPr>
          <a:xfrm>
            <a:off x="3324594" y="4780642"/>
            <a:ext cx="2679820" cy="15190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IE" sz="987" i="1">
                <a:solidFill>
                  <a:schemeClr val="accent4"/>
                </a:solidFill>
              </a:rPr>
              <a:t>C.f. </a:t>
            </a:r>
            <a:r>
              <a:rPr lang="en-IE" sz="987">
                <a:solidFill>
                  <a:schemeClr val="accent4"/>
                </a:solidFill>
              </a:rPr>
              <a:t>lead( ) </a:t>
            </a:r>
            <a:r>
              <a:rPr lang="en-IE" sz="987" i="1">
                <a:solidFill>
                  <a:schemeClr val="accent4"/>
                </a:solidFill>
              </a:rPr>
              <a:t>for subsequent rows</a:t>
            </a:r>
            <a:endParaRPr lang="en-IE" sz="987">
              <a:solidFill>
                <a:schemeClr val="accent4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7B550BB-44F6-4C33-B75F-5F435B9B38B9}"/>
              </a:ext>
            </a:extLst>
          </p:cNvPr>
          <p:cNvSpPr txBox="1"/>
          <p:nvPr/>
        </p:nvSpPr>
        <p:spPr>
          <a:xfrm>
            <a:off x="3324594" y="10004286"/>
            <a:ext cx="2679820" cy="30380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IE" sz="987" i="1">
                <a:solidFill>
                  <a:schemeClr val="accent4"/>
                </a:solidFill>
              </a:rPr>
              <a:t>Note SAS can modify within the macro,</a:t>
            </a:r>
          </a:p>
          <a:p>
            <a:pPr algn="r"/>
            <a:r>
              <a:rPr lang="en-IE" sz="987" i="1">
                <a:solidFill>
                  <a:schemeClr val="accent4"/>
                </a:solidFill>
              </a:rPr>
              <a:t>whereas R creates a copy within the function</a:t>
            </a:r>
            <a:endParaRPr lang="en-IE" sz="987">
              <a:solidFill>
                <a:schemeClr val="accent4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F32C77E-7233-4985-AADC-FB60426D0CD5}"/>
              </a:ext>
            </a:extLst>
          </p:cNvPr>
          <p:cNvSpPr txBox="1"/>
          <p:nvPr/>
        </p:nvSpPr>
        <p:spPr>
          <a:xfrm>
            <a:off x="9537073" y="2451683"/>
            <a:ext cx="3882048" cy="15190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IE" sz="987" i="1">
                <a:solidFill>
                  <a:schemeClr val="accent4"/>
                </a:solidFill>
              </a:rPr>
              <a:t>Use </a:t>
            </a:r>
            <a:r>
              <a:rPr lang="en-IE" sz="987">
                <a:solidFill>
                  <a:schemeClr val="accent4"/>
                </a:solidFill>
              </a:rPr>
              <a:t>^ </a:t>
            </a:r>
            <a:r>
              <a:rPr lang="en-IE" sz="987" i="1">
                <a:solidFill>
                  <a:schemeClr val="accent4"/>
                </a:solidFill>
              </a:rPr>
              <a:t>for start of string, </a:t>
            </a:r>
            <a:r>
              <a:rPr lang="en-IE" sz="987">
                <a:solidFill>
                  <a:schemeClr val="accent4"/>
                </a:solidFill>
              </a:rPr>
              <a:t>$ </a:t>
            </a:r>
            <a:r>
              <a:rPr lang="en-IE" sz="987" i="1">
                <a:solidFill>
                  <a:schemeClr val="accent4"/>
                </a:solidFill>
              </a:rPr>
              <a:t>for end of string, e.g. </a:t>
            </a:r>
            <a:r>
              <a:rPr lang="en-US" sz="987">
                <a:solidFill>
                  <a:schemeClr val="accent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"</a:t>
            </a:r>
            <a:r>
              <a:rPr lang="en-IE" sz="987">
                <a:solidFill>
                  <a:schemeClr val="accent4"/>
                </a:solidFill>
              </a:rPr>
              <a:t>Health$</a:t>
            </a:r>
            <a:r>
              <a:rPr lang="en-US" sz="987">
                <a:solidFill>
                  <a:schemeClr val="accent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"</a:t>
            </a:r>
            <a:endParaRPr lang="en-IE" sz="987">
              <a:solidFill>
                <a:schemeClr val="accent4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BB727DC-4D37-45AA-82D4-A2AD0AE790E4}"/>
              </a:ext>
            </a:extLst>
          </p:cNvPr>
          <p:cNvSpPr txBox="1"/>
          <p:nvPr/>
        </p:nvSpPr>
        <p:spPr>
          <a:xfrm>
            <a:off x="9187961" y="3231946"/>
            <a:ext cx="4231157" cy="15190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IE" sz="987" i="1">
                <a:solidFill>
                  <a:schemeClr val="accent4"/>
                </a:solidFill>
              </a:rPr>
              <a:t>Returns characters 3 to 6. Note SAS uses &lt;start&gt;, &lt;length&gt;, R uses &lt;start&gt;, &lt;end&gt;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2C30133-4EA6-485A-B389-D05C893047A9}"/>
              </a:ext>
            </a:extLst>
          </p:cNvPr>
          <p:cNvSpPr txBox="1"/>
          <p:nvPr/>
        </p:nvSpPr>
        <p:spPr>
          <a:xfrm>
            <a:off x="9187961" y="4000474"/>
            <a:ext cx="4231157" cy="15190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IE" sz="987" i="1">
                <a:solidFill>
                  <a:schemeClr val="accent4"/>
                </a:solidFill>
              </a:rPr>
              <a:t>C.f. </a:t>
            </a:r>
            <a:r>
              <a:rPr lang="en-IE" sz="987" err="1">
                <a:solidFill>
                  <a:schemeClr val="accent4"/>
                </a:solidFill>
              </a:rPr>
              <a:t>str_replace</a:t>
            </a:r>
            <a:r>
              <a:rPr lang="en-IE" sz="987">
                <a:solidFill>
                  <a:schemeClr val="accent4"/>
                </a:solidFill>
              </a:rPr>
              <a:t>( ) </a:t>
            </a:r>
            <a:r>
              <a:rPr lang="en-IE" sz="987" i="1">
                <a:solidFill>
                  <a:schemeClr val="accent4"/>
                </a:solidFill>
              </a:rPr>
              <a:t>for first instance of pattern only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95912F4-1509-43D2-876F-BBCE31AA5D60}"/>
              </a:ext>
            </a:extLst>
          </p:cNvPr>
          <p:cNvSpPr txBox="1"/>
          <p:nvPr/>
        </p:nvSpPr>
        <p:spPr>
          <a:xfrm>
            <a:off x="10867048" y="4781239"/>
            <a:ext cx="2552071" cy="15190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IE" sz="987" i="1">
                <a:solidFill>
                  <a:schemeClr val="accent4"/>
                </a:solidFill>
              </a:rPr>
              <a:t>Drop </a:t>
            </a:r>
            <a:r>
              <a:rPr lang="en-IE" sz="987" err="1">
                <a:solidFill>
                  <a:schemeClr val="accent4"/>
                </a:solidFill>
              </a:rPr>
              <a:t>sep</a:t>
            </a:r>
            <a:r>
              <a:rPr lang="en-IE" sz="987">
                <a:solidFill>
                  <a:schemeClr val="accent4"/>
                </a:solidFill>
              </a:rPr>
              <a:t> = </a:t>
            </a:r>
            <a:r>
              <a:rPr lang="en-US" sz="987">
                <a:solidFill>
                  <a:schemeClr val="accent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"</a:t>
            </a:r>
            <a:r>
              <a:rPr lang="en-IE" sz="987">
                <a:solidFill>
                  <a:schemeClr val="accent4"/>
                </a:solidFill>
              </a:rPr>
              <a:t> </a:t>
            </a:r>
            <a:r>
              <a:rPr lang="en-US" sz="987">
                <a:solidFill>
                  <a:schemeClr val="accent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"</a:t>
            </a:r>
            <a:r>
              <a:rPr lang="en-IE" sz="987">
                <a:solidFill>
                  <a:schemeClr val="accent4"/>
                </a:solidFill>
              </a:rPr>
              <a:t> </a:t>
            </a:r>
            <a:r>
              <a:rPr lang="en-IE" sz="987" i="1">
                <a:solidFill>
                  <a:schemeClr val="accent4"/>
                </a:solidFill>
              </a:rPr>
              <a:t>for equivalent to </a:t>
            </a:r>
            <a:r>
              <a:rPr lang="en-IE" sz="987">
                <a:solidFill>
                  <a:schemeClr val="accent4"/>
                </a:solidFill>
              </a:rPr>
              <a:t>cats( ) </a:t>
            </a:r>
            <a:r>
              <a:rPr lang="en-IE" sz="987" i="1">
                <a:solidFill>
                  <a:schemeClr val="accent4"/>
                </a:solidFill>
              </a:rPr>
              <a:t>in SAS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0FB49AC-765B-4CBF-9DD7-40FB5FC228E9}"/>
              </a:ext>
            </a:extLst>
          </p:cNvPr>
          <p:cNvSpPr txBox="1"/>
          <p:nvPr/>
        </p:nvSpPr>
        <p:spPr>
          <a:xfrm>
            <a:off x="9904372" y="5556661"/>
            <a:ext cx="3514747" cy="15190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IE" sz="987" i="1">
                <a:solidFill>
                  <a:schemeClr val="accent4"/>
                </a:solidFill>
              </a:rPr>
              <a:t>R example preserves punctuation at the end of words, SAS doesn’t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515F721-2CAC-443B-AD00-0B9E479DD58F}"/>
              </a:ext>
            </a:extLst>
          </p:cNvPr>
          <p:cNvSpPr txBox="1"/>
          <p:nvPr/>
        </p:nvSpPr>
        <p:spPr>
          <a:xfrm>
            <a:off x="9456613" y="6334206"/>
            <a:ext cx="3962505" cy="15190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IE" sz="987" i="1">
                <a:solidFill>
                  <a:schemeClr val="accent4"/>
                </a:solidFill>
              </a:rPr>
              <a:t>Wide range of </a:t>
            </a:r>
            <a:r>
              <a:rPr lang="en-IE" sz="987" i="1" err="1">
                <a:solidFill>
                  <a:schemeClr val="accent4"/>
                </a:solidFill>
              </a:rPr>
              <a:t>regexps</a:t>
            </a:r>
            <a:r>
              <a:rPr lang="en-IE" sz="987" i="1">
                <a:solidFill>
                  <a:schemeClr val="accent4"/>
                </a:solidFill>
              </a:rPr>
              <a:t> in both languages, this example extracts digits only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FB6736C-73AC-48E7-A6D7-E2E0576C12EF}"/>
              </a:ext>
            </a:extLst>
          </p:cNvPr>
          <p:cNvSpPr txBox="1"/>
          <p:nvPr/>
        </p:nvSpPr>
        <p:spPr>
          <a:xfrm>
            <a:off x="10808839" y="8737794"/>
            <a:ext cx="2610279" cy="30380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IE" sz="987">
                <a:solidFill>
                  <a:schemeClr val="accent4"/>
                </a:solidFill>
              </a:rPr>
              <a:t>save( ) </a:t>
            </a:r>
            <a:r>
              <a:rPr lang="en-IE" sz="987" i="1">
                <a:solidFill>
                  <a:schemeClr val="accent4"/>
                </a:solidFill>
              </a:rPr>
              <a:t>can store multiple data frames in a</a:t>
            </a:r>
          </a:p>
          <a:p>
            <a:pPr algn="r"/>
            <a:r>
              <a:rPr lang="en-IE" sz="987" i="1">
                <a:solidFill>
                  <a:schemeClr val="accent4"/>
                </a:solidFill>
              </a:rPr>
              <a:t>single .</a:t>
            </a:r>
            <a:r>
              <a:rPr lang="en-IE" sz="987" i="1" err="1">
                <a:solidFill>
                  <a:schemeClr val="accent4"/>
                </a:solidFill>
              </a:rPr>
              <a:t>rda</a:t>
            </a:r>
            <a:r>
              <a:rPr lang="en-IE" sz="987" i="1">
                <a:solidFill>
                  <a:schemeClr val="accent4"/>
                </a:solidFill>
              </a:rPr>
              <a:t> file, </a:t>
            </a:r>
            <a:r>
              <a:rPr lang="en-IE" sz="987">
                <a:solidFill>
                  <a:schemeClr val="accent4"/>
                </a:solidFill>
              </a:rPr>
              <a:t>load( ) </a:t>
            </a:r>
            <a:r>
              <a:rPr lang="en-IE" sz="987" i="1">
                <a:solidFill>
                  <a:schemeClr val="accent4"/>
                </a:solidFill>
              </a:rPr>
              <a:t>will restore all of these</a:t>
            </a:r>
            <a:endParaRPr lang="en-IE" sz="987">
              <a:solidFill>
                <a:schemeClr val="accent4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5CE34D2-5627-4484-AF11-07C3A4DBE34E}"/>
              </a:ext>
            </a:extLst>
          </p:cNvPr>
          <p:cNvSpPr txBox="1"/>
          <p:nvPr/>
        </p:nvSpPr>
        <p:spPr>
          <a:xfrm>
            <a:off x="10808840" y="9533310"/>
            <a:ext cx="2610279" cy="15190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IE" sz="987" i="1">
                <a:solidFill>
                  <a:schemeClr val="accent4"/>
                </a:solidFill>
              </a:rPr>
              <a:t>Both examples assume column headers in csv file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327A69A-A7E7-4697-ADAF-7FDF7BBB0EE3}"/>
              </a:ext>
            </a:extLst>
          </p:cNvPr>
          <p:cNvCxnSpPr>
            <a:cxnSpLocks/>
          </p:cNvCxnSpPr>
          <p:nvPr/>
        </p:nvCxnSpPr>
        <p:spPr>
          <a:xfrm>
            <a:off x="11147410" y="2214561"/>
            <a:ext cx="0" cy="232401"/>
          </a:xfrm>
          <a:prstGeom prst="straightConnector1">
            <a:avLst/>
          </a:prstGeom>
          <a:ln w="12700" cap="rnd">
            <a:round/>
            <a:headEnd type="oval" w="sm" len="sm"/>
            <a:tailEnd type="non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63E35BA-23F6-4C62-9877-44A53B1AFB33}"/>
              </a:ext>
            </a:extLst>
          </p:cNvPr>
          <p:cNvCxnSpPr>
            <a:cxnSpLocks/>
          </p:cNvCxnSpPr>
          <p:nvPr/>
        </p:nvCxnSpPr>
        <p:spPr>
          <a:xfrm>
            <a:off x="3233188" y="3717381"/>
            <a:ext cx="0" cy="142128"/>
          </a:xfrm>
          <a:prstGeom prst="straightConnector1">
            <a:avLst/>
          </a:prstGeom>
          <a:ln w="12700" cap="rnd">
            <a:round/>
            <a:headEnd type="oval" w="sm" len="sm"/>
            <a:tailEnd type="non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887C5FA-842D-4C15-BA7E-DD3B47C8B882}"/>
              </a:ext>
            </a:extLst>
          </p:cNvPr>
          <p:cNvCxnSpPr>
            <a:cxnSpLocks/>
          </p:cNvCxnSpPr>
          <p:nvPr/>
        </p:nvCxnSpPr>
        <p:spPr>
          <a:xfrm>
            <a:off x="550877" y="10311826"/>
            <a:ext cx="12868244" cy="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4E01B75-5109-464A-A269-01A67179DA13}"/>
              </a:ext>
            </a:extLst>
          </p:cNvPr>
          <p:cNvSpPr txBox="1"/>
          <p:nvPr/>
        </p:nvSpPr>
        <p:spPr>
          <a:xfrm>
            <a:off x="8328270" y="10319410"/>
            <a:ext cx="5090849" cy="1735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IE" sz="1128">
                <a:solidFill>
                  <a:schemeClr val="accent4"/>
                </a:solidFill>
                <a:hlinkClick r:id="rId2"/>
              </a:rPr>
              <a:t>CC BY SA</a:t>
            </a:r>
            <a:r>
              <a:rPr lang="en-IE" sz="1128">
                <a:solidFill>
                  <a:schemeClr val="accent4"/>
                </a:solidFill>
              </a:rPr>
              <a:t> Brendan O’Dowd • brendanjodowd@gmail.com • Updated 2021-08</a:t>
            </a:r>
            <a:endParaRPr lang="en-IE" sz="1128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30639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05482"/>
      </a:accent1>
      <a:accent2>
        <a:srgbClr val="00AF86"/>
      </a:accent2>
      <a:accent3>
        <a:srgbClr val="FBAA34"/>
      </a:accent3>
      <a:accent4>
        <a:srgbClr val="5B6670"/>
      </a:accent4>
      <a:accent5>
        <a:srgbClr val="BBC2C8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757</TotalTime>
  <Words>2536</Words>
  <Application>Microsoft Office PowerPoint</Application>
  <PresentationFormat>Custom</PresentationFormat>
  <Paragraphs>332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Segoe UI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sas-r cheatsheet thumbnail</dc:title>
  <dc:creator>Brendan O'Dowd</dc:creator>
  <cp:lastModifiedBy>Brendan O'Dowd</cp:lastModifiedBy>
  <cp:revision>23</cp:revision>
  <dcterms:created xsi:type="dcterms:W3CDTF">2021-08-18T22:07:13Z</dcterms:created>
  <dcterms:modified xsi:type="dcterms:W3CDTF">2021-08-19T10:45:09Z</dcterms:modified>
</cp:coreProperties>
</file>