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b="1" sz="3300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tidyverse.org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ivot_longer(data, cols, names_to = &quot;name&quot;, names_prefix = NULL, names_sep = NULL, names_pattern = NULL, names_ptypes = list(), names_transform = list(), names_repair = &quot;check_unique&quot;, values_to = &quot;value&quot;, values_drop_na = FALSE, values_ptypes = list(), "/>
          <p:cNvSpPr txBox="1"/>
          <p:nvPr/>
        </p:nvSpPr>
        <p:spPr>
          <a:xfrm>
            <a:off x="3740292" y="3167136"/>
            <a:ext cx="3122536" cy="2627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000000"/>
                </a:solidFill>
              </a:defRPr>
            </a:pPr>
            <a:r>
              <a:t>pivot_longer(</a:t>
            </a:r>
            <a:r>
              <a:rPr sz="100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cols, names_to = "name", names_prefix = NULL, names_sep = NULL, names_pattern = NULL, names_ptypes = list(), names_transform = list(), names_repair = "check_unique", values_to = "value", values_drop_na = FALSE, values_ptypes = list(), values_transform = list(), ..</a:t>
            </a:r>
            <a:r>
              <a:rPr sz="120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pivot_longer() pivots 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cols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columns, moving column names into a 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names_to</a:t>
            </a:r>
            <a:r>
              <a:t> column, and column values into a 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values_to</a:t>
            </a:r>
            <a:r>
              <a:t> column.</a:t>
            </a:r>
          </a:p>
        </p:txBody>
      </p:sp>
      <p:grpSp>
        <p:nvGrpSpPr>
          <p:cNvPr id="14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4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2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3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3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3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3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3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3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4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4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4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14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sp>
          <p:nvSpPr>
            <p:cNvPr id="14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sp>
        <p:nvSpPr>
          <p:cNvPr id="147" name="separate_rows(data, ..., sep = &quot;[^[:alnum:].]+&quot;, convert = FALSE)…"/>
          <p:cNvSpPr txBox="1"/>
          <p:nvPr/>
        </p:nvSpPr>
        <p:spPr>
          <a:xfrm>
            <a:off x="10503592" y="4418559"/>
            <a:ext cx="3122536" cy="1394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defRPr sz="1400">
                <a:solidFill>
                  <a:srgbClr val="000000"/>
                </a:solidFill>
              </a:defRPr>
            </a:pPr>
            <a:r>
              <a:t>separate_rows(</a:t>
            </a:r>
            <a:r>
              <a:rPr sz="120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..., sep = "[^[:alnum:].]+", convert = FALSE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Separate each cell in a column to make several rows.</a:t>
            </a:r>
          </a:p>
        </p:txBody>
      </p:sp>
      <p:sp>
        <p:nvSpPr>
          <p:cNvPr id="148" name="Line"/>
          <p:cNvSpPr/>
          <p:nvPr/>
        </p:nvSpPr>
        <p:spPr>
          <a:xfrm>
            <a:off x="10532309" y="4665834"/>
            <a:ext cx="3115902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49" name="Line"/>
          <p:cNvSpPr/>
          <p:nvPr/>
        </p:nvSpPr>
        <p:spPr>
          <a:xfrm>
            <a:off x="10532309" y="7965609"/>
            <a:ext cx="3115902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50" name="Line"/>
          <p:cNvSpPr/>
          <p:nvPr/>
        </p:nvSpPr>
        <p:spPr>
          <a:xfrm>
            <a:off x="6982521" y="1371600"/>
            <a:ext cx="1" cy="95250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51" name="Handle Missing Values"/>
          <p:cNvSpPr txBox="1"/>
          <p:nvPr/>
        </p:nvSpPr>
        <p:spPr>
          <a:xfrm>
            <a:off x="3720651" y="6890739"/>
            <a:ext cx="29679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004479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Handle Missing Values</a:t>
            </a:r>
          </a:p>
        </p:txBody>
      </p:sp>
      <p:sp>
        <p:nvSpPr>
          <p:cNvPr id="152" name="Reshape Data - change the layout of values in a table"/>
          <p:cNvSpPr txBox="1"/>
          <p:nvPr/>
        </p:nvSpPr>
        <p:spPr>
          <a:xfrm>
            <a:off x="3724388" y="2560039"/>
            <a:ext cx="430010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Reshape Data</a:t>
            </a:r>
            <a:r>
              <a:rPr sz="1200"/>
              <a:t> - change the layout of values in a table</a:t>
            </a:r>
          </a:p>
        </p:txBody>
      </p:sp>
      <p:sp>
        <p:nvSpPr>
          <p:cNvPr id="153" name="Line"/>
          <p:cNvSpPr/>
          <p:nvPr/>
        </p:nvSpPr>
        <p:spPr>
          <a:xfrm>
            <a:off x="3713228" y="25983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54" name="Use pivot_longer() and pivot_wider() to reorganize the values of a table into a new layout."/>
          <p:cNvSpPr txBox="1"/>
          <p:nvPr/>
        </p:nvSpPr>
        <p:spPr>
          <a:xfrm>
            <a:off x="3781314" y="2960987"/>
            <a:ext cx="642559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pivot_longer()</a:t>
            </a:r>
            <a:r>
              <a:t>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pivot_wider()</a:t>
            </a:r>
            <a:r>
              <a:t> to reorganize the values of a table into a new layout.</a:t>
            </a:r>
          </a:p>
        </p:txBody>
      </p:sp>
      <p:sp>
        <p:nvSpPr>
          <p:cNvPr id="155" name="pivot_longer(table4a, cols = 2:3,…"/>
          <p:cNvSpPr txBox="1"/>
          <p:nvPr/>
        </p:nvSpPr>
        <p:spPr>
          <a:xfrm>
            <a:off x="3806826" y="6289565"/>
            <a:ext cx="2965680" cy="524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06298" indent="-106298" defTabSz="543305">
              <a:lnSpc>
                <a:spcPct val="90000"/>
              </a:lnSpc>
              <a:spcBef>
                <a:spcPts val="0"/>
              </a:spcBef>
              <a:defRPr i="1" sz="1209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pivot_longer(table4a, cols = 2:3, </a:t>
            </a:r>
          </a:p>
          <a:p>
            <a:pPr marL="106298" indent="-106298" defTabSz="543305">
              <a:lnSpc>
                <a:spcPct val="90000"/>
              </a:lnSpc>
              <a:spcBef>
                <a:spcPts val="0"/>
              </a:spcBef>
              <a:defRPr i="1" sz="1209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names_to = "year", values_to = "cases")</a:t>
            </a:r>
          </a:p>
        </p:txBody>
      </p:sp>
      <p:grpSp>
        <p:nvGrpSpPr>
          <p:cNvPr id="160" name="Group"/>
          <p:cNvGrpSpPr/>
          <p:nvPr/>
        </p:nvGrpSpPr>
        <p:grpSpPr>
          <a:xfrm>
            <a:off x="3906982" y="5136451"/>
            <a:ext cx="2716137" cy="1270001"/>
            <a:chOff x="0" y="137120"/>
            <a:chExt cx="2716136" cy="1270000"/>
          </a:xfrm>
        </p:grpSpPr>
        <p:sp>
          <p:nvSpPr>
            <p:cNvPr id="156" name="table4a"/>
            <p:cNvSpPr/>
            <p:nvPr/>
          </p:nvSpPr>
          <p:spPr>
            <a:xfrm>
              <a:off x="570458" y="1371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/>
              <a:r>
                <a:t>table4a</a:t>
              </a:r>
            </a:p>
          </p:txBody>
        </p:sp>
        <p:graphicFrame>
          <p:nvGraphicFramePr>
            <p:cNvPr id="157" name="Table"/>
            <p:cNvGraphicFramePr/>
            <p:nvPr/>
          </p:nvGraphicFramePr>
          <p:xfrm>
            <a:off x="0" y="227094"/>
            <a:ext cx="114300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38740"/>
                  <a:gridCol w="320702"/>
                  <a:gridCol w="330674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58" name="Line"/>
            <p:cNvSpPr/>
            <p:nvPr/>
          </p:nvSpPr>
          <p:spPr>
            <a:xfrm flipV="1">
              <a:off x="1233003" y="506224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159" name="Table"/>
            <p:cNvGraphicFramePr/>
            <p:nvPr/>
          </p:nvGraphicFramePr>
          <p:xfrm>
            <a:off x="1560436" y="227094"/>
            <a:ext cx="1155701" cy="10287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39005"/>
                  <a:gridCol w="311625"/>
                  <a:gridCol w="349725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161" name="unite(data, col, ..., sep = &quot;_&quot;, remove = TRUE)…"/>
          <p:cNvSpPr txBox="1"/>
          <p:nvPr/>
        </p:nvSpPr>
        <p:spPr>
          <a:xfrm>
            <a:off x="10587448" y="7929250"/>
            <a:ext cx="2987483" cy="80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3156" indent="-113156" defTabSz="578358">
              <a:lnSpc>
                <a:spcPct val="90000"/>
              </a:lnSpc>
              <a:spcBef>
                <a:spcPts val="400"/>
              </a:spcBef>
              <a:defRPr sz="1386">
                <a:solidFill>
                  <a:srgbClr val="000000"/>
                </a:solidFill>
              </a:defRPr>
            </a:pPr>
            <a:r>
              <a:t>unite(</a:t>
            </a:r>
            <a:r>
              <a:rPr sz="1188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col, ..., sep = "_", remove = TRUE</a:t>
            </a:r>
            <a:r>
              <a:t>)</a:t>
            </a:r>
          </a:p>
          <a:p>
            <a:pPr defTabSz="578358">
              <a:lnSpc>
                <a:spcPct val="90000"/>
              </a:lnSpc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Collapse cells across several columns to make a single column.</a:t>
            </a:r>
          </a:p>
        </p:txBody>
      </p:sp>
      <p:sp>
        <p:nvSpPr>
          <p:cNvPr id="162" name="drop_na(data, ...)…"/>
          <p:cNvSpPr txBox="1"/>
          <p:nvPr/>
        </p:nvSpPr>
        <p:spPr>
          <a:xfrm>
            <a:off x="3784785" y="7204994"/>
            <a:ext cx="1606339" cy="713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sz="1400">
                <a:solidFill>
                  <a:srgbClr val="000000"/>
                </a:solidFill>
              </a:defRPr>
            </a:pPr>
            <a:r>
              <a:t>drop_na(</a:t>
            </a:r>
            <a:r>
              <a:rPr sz="120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Drop rows containing NA’s in … columns.</a:t>
            </a:r>
          </a:p>
        </p:txBody>
      </p:sp>
      <p:sp>
        <p:nvSpPr>
          <p:cNvPr id="163" name="fill(data, ..., .direction = c(&quot;down&quot;, &quot;up&quot;))…"/>
          <p:cNvSpPr txBox="1"/>
          <p:nvPr/>
        </p:nvSpPr>
        <p:spPr>
          <a:xfrm>
            <a:off x="5648064" y="7212628"/>
            <a:ext cx="2638416" cy="70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defTabSz="566674">
              <a:lnSpc>
                <a:spcPct val="90000"/>
              </a:lnSpc>
              <a:defRPr sz="1358">
                <a:solidFill>
                  <a:srgbClr val="000000"/>
                </a:solidFill>
              </a:defRPr>
            </a:pPr>
            <a:r>
              <a:t>fill(</a:t>
            </a:r>
            <a:r>
              <a:rPr sz="1164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..., .direction = c("down", "up")</a:t>
            </a:r>
            <a:r>
              <a:t>)</a:t>
            </a:r>
          </a:p>
          <a:p>
            <a:pPr defTabSz="566674">
              <a:lnSpc>
                <a:spcPct val="90000"/>
              </a:lnSpc>
              <a:defRPr sz="1164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Fill in NA’s in … columns with most recent non-NA values.</a:t>
            </a:r>
          </a:p>
        </p:txBody>
      </p:sp>
      <p:sp>
        <p:nvSpPr>
          <p:cNvPr id="164" name="replace_na(data,…"/>
          <p:cNvSpPr txBox="1"/>
          <p:nvPr/>
        </p:nvSpPr>
        <p:spPr>
          <a:xfrm>
            <a:off x="8487606" y="7212603"/>
            <a:ext cx="1916483" cy="705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0871" indent="-110871" defTabSz="566674">
              <a:lnSpc>
                <a:spcPct val="90000"/>
              </a:lnSpc>
              <a:spcBef>
                <a:spcPts val="0"/>
              </a:spcBef>
              <a:defRPr sz="1358">
                <a:solidFill>
                  <a:srgbClr val="000000"/>
                </a:solidFill>
              </a:defRPr>
            </a:pPr>
            <a:r>
              <a:t>replace_na(</a:t>
            </a:r>
            <a:r>
              <a:rPr sz="1164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</a:t>
            </a:r>
            <a:endParaRPr sz="1164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 marL="110871" indent="-110871" defTabSz="566674">
              <a:lnSpc>
                <a:spcPct val="90000"/>
              </a:lnSpc>
              <a:defRPr sz="1358">
                <a:solidFill>
                  <a:srgbClr val="000000"/>
                </a:solidFill>
              </a:defRPr>
            </a:pPr>
            <a:r>
              <a:rPr sz="1164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replace = list(), ...</a:t>
            </a:r>
            <a:r>
              <a:t>)</a:t>
            </a:r>
          </a:p>
          <a:p>
            <a:pPr defTabSz="566674">
              <a:lnSpc>
                <a:spcPct val="90000"/>
              </a:lnSpc>
              <a:defRPr sz="1164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Replace NA’s by column.</a:t>
            </a:r>
          </a:p>
        </p:txBody>
      </p:sp>
      <p:sp>
        <p:nvSpPr>
          <p:cNvPr id="165" name="Use these functions to split or combine cells into individual, isolated values."/>
          <p:cNvSpPr txBox="1"/>
          <p:nvPr/>
        </p:nvSpPr>
        <p:spPr>
          <a:xfrm>
            <a:off x="10571119" y="1009805"/>
            <a:ext cx="1606339" cy="80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Use these functions to split or combine cells into individual, isolated values.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10585973" y="2854816"/>
            <a:ext cx="2780686" cy="1770354"/>
            <a:chOff x="25400" y="0"/>
            <a:chExt cx="2780684" cy="1770352"/>
          </a:xfrm>
        </p:grpSpPr>
        <p:graphicFrame>
          <p:nvGraphicFramePr>
            <p:cNvPr id="166" name="Table"/>
            <p:cNvGraphicFramePr/>
            <p:nvPr/>
          </p:nvGraphicFramePr>
          <p:xfrm>
            <a:off x="25400" y="246352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0724"/>
                  <a:gridCol w="304984"/>
                  <a:gridCol w="5588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167" name="Table"/>
            <p:cNvGraphicFramePr/>
            <p:nvPr/>
          </p:nvGraphicFramePr>
          <p:xfrm>
            <a:off x="1617133" y="246352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3590"/>
                  <a:gridCol w="308681"/>
                  <a:gridCol w="366324"/>
                  <a:gridCol w="317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68" name="Line"/>
            <p:cNvSpPr/>
            <p:nvPr/>
          </p:nvSpPr>
          <p:spPr>
            <a:xfrm flipV="1">
              <a:off x="1361658" y="646402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69" name="table3"/>
            <p:cNvSpPr txBox="1"/>
            <p:nvPr/>
          </p:nvSpPr>
          <p:spPr>
            <a:xfrm>
              <a:off x="417685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/>
              <a:r>
                <a:t>table3</a:t>
              </a:r>
            </a:p>
          </p:txBody>
        </p:sp>
      </p:grpSp>
      <p:sp>
        <p:nvSpPr>
          <p:cNvPr id="171" name="separate(data, col, into,  sep = &quot;[^[:alnum:]]+&quot;, remove = TRUE, convert = FALSE,…"/>
          <p:cNvSpPr txBox="1"/>
          <p:nvPr/>
        </p:nvSpPr>
        <p:spPr>
          <a:xfrm>
            <a:off x="10562310" y="1836218"/>
            <a:ext cx="3037759" cy="113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sz="1400">
                <a:solidFill>
                  <a:srgbClr val="000000"/>
                </a:solidFill>
              </a:defRPr>
            </a:pPr>
            <a:r>
              <a:t>separate(</a:t>
            </a:r>
            <a:r>
              <a:rPr sz="120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col, into,  sep = "[^[:alnum:]]+", remove = TRUE, convert = FALSE, </a:t>
            </a:r>
            <a:endParaRPr sz="120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sz="1400">
                <a:solidFill>
                  <a:srgbClr val="000000"/>
                </a:solidFill>
              </a:defRPr>
            </a:pPr>
            <a:r>
              <a:rPr sz="120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extra = "warn", fill = "warn",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Separate each cell in a column to make several columns.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10911009" y="8599459"/>
            <a:ext cx="2754610" cy="1786401"/>
            <a:chOff x="25400" y="0"/>
            <a:chExt cx="2754608" cy="1786400"/>
          </a:xfrm>
        </p:grpSpPr>
        <p:graphicFrame>
          <p:nvGraphicFramePr>
            <p:cNvPr id="172" name="Table"/>
            <p:cNvGraphicFramePr/>
            <p:nvPr/>
          </p:nvGraphicFramePr>
          <p:xfrm>
            <a:off x="25400" y="262400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58104"/>
                  <a:gridCol w="443544"/>
                  <a:gridCol w="3048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century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145836"/>
                          <a:satOff val="-20311"/>
                          <a:lumOff val="-2437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73" name="Table"/>
            <p:cNvGraphicFramePr/>
            <p:nvPr/>
          </p:nvGraphicFramePr>
          <p:xfrm>
            <a:off x="1591057" y="262215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1730"/>
                  <a:gridCol w="317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Afghan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Brazil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19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9</a:t>
                        </a:r>
                        <a:r>
                          <a:rPr>
                            <a:solidFill>
                              <a:schemeClr val="accent1"/>
                            </a:solidFill>
                          </a:rPr>
                          <a:t>9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China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20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sp>
          <p:nvSpPr>
            <p:cNvPr id="174" name="Line"/>
            <p:cNvSpPr/>
            <p:nvPr/>
          </p:nvSpPr>
          <p:spPr>
            <a:xfrm flipV="1">
              <a:off x="1300376" y="662450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5" name="table5"/>
            <p:cNvSpPr txBox="1"/>
            <p:nvPr/>
          </p:nvSpPr>
          <p:spPr>
            <a:xfrm>
              <a:off x="401207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/>
              <a:r>
                <a:t>table5</a:t>
              </a:r>
            </a:p>
          </p:txBody>
        </p:sp>
      </p:grpSp>
      <p:sp>
        <p:nvSpPr>
          <p:cNvPr id="177" name="separate(table3, rate, sep = &quot;/&quot;,…"/>
          <p:cNvSpPr txBox="1"/>
          <p:nvPr/>
        </p:nvSpPr>
        <p:spPr>
          <a:xfrm>
            <a:off x="11025424" y="4066454"/>
            <a:ext cx="2129671" cy="650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07442" indent="-107442" algn="ctr" defTabSz="549148">
              <a:lnSpc>
                <a:spcPct val="90000"/>
              </a:lnSpc>
              <a:spcBef>
                <a:spcPts val="0"/>
              </a:spcBef>
              <a:defRPr i="1" sz="1222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separate(table3, rate, sep = "/", </a:t>
            </a:r>
          </a:p>
          <a:p>
            <a:pPr marL="107442" indent="-107442" algn="ctr" defTabSz="549148">
              <a:lnSpc>
                <a:spcPct val="90000"/>
              </a:lnSpc>
              <a:spcBef>
                <a:spcPts val="0"/>
              </a:spcBef>
              <a:defRPr i="1" sz="1222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into = c("cases", "pop"))</a:t>
            </a:r>
          </a:p>
        </p:txBody>
      </p:sp>
      <p:sp>
        <p:nvSpPr>
          <p:cNvPr id="178" name="separate_rows(table3, rate, sep = &quot;/&quot;)"/>
          <p:cNvSpPr txBox="1"/>
          <p:nvPr/>
        </p:nvSpPr>
        <p:spPr>
          <a:xfrm>
            <a:off x="10780183" y="7560554"/>
            <a:ext cx="2638416" cy="409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05155" indent="-105155" algn="ctr" defTabSz="537463">
              <a:lnSpc>
                <a:spcPct val="90000"/>
              </a:lnSpc>
              <a:spcBef>
                <a:spcPts val="0"/>
              </a:spcBef>
              <a:defRPr i="1" sz="1196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separate_rows(table3, rate, sep = "/")</a:t>
            </a:r>
          </a:p>
        </p:txBody>
      </p:sp>
      <p:sp>
        <p:nvSpPr>
          <p:cNvPr id="179" name="unite(table5, century, year,…"/>
          <p:cNvSpPr txBox="1"/>
          <p:nvPr/>
        </p:nvSpPr>
        <p:spPr>
          <a:xfrm>
            <a:off x="11090772" y="9787005"/>
            <a:ext cx="1941038" cy="650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07442" indent="-107442" defTabSz="549148">
              <a:lnSpc>
                <a:spcPct val="90000"/>
              </a:lnSpc>
              <a:spcBef>
                <a:spcPts val="0"/>
              </a:spcBef>
              <a:defRPr i="1" sz="1222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unite(table5, century, year, </a:t>
            </a:r>
          </a:p>
          <a:p>
            <a:pPr marL="107442" indent="-107442" defTabSz="549148">
              <a:lnSpc>
                <a:spcPct val="90000"/>
              </a:lnSpc>
              <a:spcBef>
                <a:spcPts val="0"/>
              </a:spcBef>
              <a:defRPr i="1" sz="1222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col = "year", sep = "")</a:t>
            </a:r>
          </a:p>
        </p:txBody>
      </p:sp>
      <p:grpSp>
        <p:nvGrpSpPr>
          <p:cNvPr id="184" name="Group"/>
          <p:cNvGrpSpPr/>
          <p:nvPr/>
        </p:nvGrpSpPr>
        <p:grpSpPr>
          <a:xfrm>
            <a:off x="4006053" y="7793849"/>
            <a:ext cx="1528626" cy="848639"/>
            <a:chOff x="25400" y="0"/>
            <a:chExt cx="1528624" cy="848638"/>
          </a:xfrm>
        </p:grpSpPr>
        <p:graphicFrame>
          <p:nvGraphicFramePr>
            <p:cNvPr id="180" name="Table"/>
            <p:cNvGraphicFramePr/>
            <p:nvPr/>
          </p:nvGraphicFramePr>
          <p:xfrm>
            <a:off x="25400" y="239038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181" name="Table"/>
            <p:cNvGraphicFramePr/>
            <p:nvPr/>
          </p:nvGraphicFramePr>
          <p:xfrm>
            <a:off x="801485" y="239038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  <p:sp>
          <p:nvSpPr>
            <p:cNvPr id="182" name="Line"/>
            <p:cNvSpPr/>
            <p:nvPr/>
          </p:nvSpPr>
          <p:spPr>
            <a:xfrm flipV="1">
              <a:off x="510307" y="46029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3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189" name="Group"/>
          <p:cNvGrpSpPr/>
          <p:nvPr/>
        </p:nvGrpSpPr>
        <p:grpSpPr>
          <a:xfrm>
            <a:off x="6197343" y="7796375"/>
            <a:ext cx="1503436" cy="846113"/>
            <a:chOff x="25400" y="0"/>
            <a:chExt cx="1503434" cy="846112"/>
          </a:xfrm>
        </p:grpSpPr>
        <p:graphicFrame>
          <p:nvGraphicFramePr>
            <p:cNvPr id="185" name="Table"/>
            <p:cNvGraphicFramePr/>
            <p:nvPr/>
          </p:nvGraphicFramePr>
          <p:xfrm>
            <a:off x="25400" y="236512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186" name="Table"/>
            <p:cNvGraphicFramePr/>
            <p:nvPr/>
          </p:nvGraphicFramePr>
          <p:xfrm>
            <a:off x="776295" y="236512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87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88" name="Line"/>
            <p:cNvSpPr/>
            <p:nvPr/>
          </p:nvSpPr>
          <p:spPr>
            <a:xfrm flipV="1">
              <a:off x="506318" y="457765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94" name="Group"/>
          <p:cNvGrpSpPr/>
          <p:nvPr/>
        </p:nvGrpSpPr>
        <p:grpSpPr>
          <a:xfrm>
            <a:off x="8674417" y="7796375"/>
            <a:ext cx="1502862" cy="846113"/>
            <a:chOff x="25400" y="0"/>
            <a:chExt cx="1502860" cy="846112"/>
          </a:xfrm>
        </p:grpSpPr>
        <p:graphicFrame>
          <p:nvGraphicFramePr>
            <p:cNvPr id="190" name="Table"/>
            <p:cNvGraphicFramePr/>
            <p:nvPr/>
          </p:nvGraphicFramePr>
          <p:xfrm>
            <a:off x="25400" y="236512"/>
            <a:ext cx="7525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191" name="Table"/>
            <p:cNvGraphicFramePr/>
            <p:nvPr/>
          </p:nvGraphicFramePr>
          <p:xfrm>
            <a:off x="775721" y="236512"/>
            <a:ext cx="7525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11116"/>
                  <a:gridCol w="21111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92" name="x"/>
            <p:cNvSpPr txBox="1"/>
            <p:nvPr/>
          </p:nvSpPr>
          <p:spPr>
            <a:xfrm>
              <a:off x="147275" y="0"/>
              <a:ext cx="178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93" name="Line"/>
            <p:cNvSpPr/>
            <p:nvPr/>
          </p:nvSpPr>
          <p:spPr>
            <a:xfrm flipV="1">
              <a:off x="497564" y="464116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95" name="drop_na(x, x2)"/>
          <p:cNvSpPr txBox="1"/>
          <p:nvPr/>
        </p:nvSpPr>
        <p:spPr>
          <a:xfrm>
            <a:off x="4023845" y="8719968"/>
            <a:ext cx="1128219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08585" indent="-108585" defTabSz="554990">
              <a:lnSpc>
                <a:spcPct val="90000"/>
              </a:lnSpc>
              <a:spcBef>
                <a:spcPts val="0"/>
              </a:spcBef>
              <a:defRPr i="1" sz="1235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drop_na(x, x2)</a:t>
            </a:r>
          </a:p>
        </p:txBody>
      </p:sp>
      <p:sp>
        <p:nvSpPr>
          <p:cNvPr id="196" name="fill(x, x2)"/>
          <p:cNvSpPr txBox="1"/>
          <p:nvPr/>
        </p:nvSpPr>
        <p:spPr>
          <a:xfrm>
            <a:off x="6420179" y="8719968"/>
            <a:ext cx="694362" cy="32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08585" indent="-108585" defTabSz="554990">
              <a:lnSpc>
                <a:spcPct val="90000"/>
              </a:lnSpc>
              <a:spcBef>
                <a:spcPts val="0"/>
              </a:spcBef>
              <a:defRPr i="1" sz="1235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fill(x, x2)</a:t>
            </a:r>
          </a:p>
        </p:txBody>
      </p:sp>
      <p:sp>
        <p:nvSpPr>
          <p:cNvPr id="197" name="replace_na(x, list(x2 = 2))"/>
          <p:cNvSpPr txBox="1"/>
          <p:nvPr/>
        </p:nvSpPr>
        <p:spPr>
          <a:xfrm>
            <a:off x="8487606" y="8726318"/>
            <a:ext cx="1989133" cy="312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replace_na(x, list(x2 = 2))</a:t>
            </a:r>
          </a:p>
        </p:txBody>
      </p:sp>
      <p:grpSp>
        <p:nvGrpSpPr>
          <p:cNvPr id="202" name="Group"/>
          <p:cNvGrpSpPr/>
          <p:nvPr/>
        </p:nvGrpSpPr>
        <p:grpSpPr>
          <a:xfrm>
            <a:off x="10655411" y="5500299"/>
            <a:ext cx="2884807" cy="1780844"/>
            <a:chOff x="25400" y="0"/>
            <a:chExt cx="2884805" cy="1780842"/>
          </a:xfrm>
        </p:grpSpPr>
        <p:graphicFrame>
          <p:nvGraphicFramePr>
            <p:cNvPr id="198" name="Table"/>
            <p:cNvGraphicFramePr/>
            <p:nvPr/>
          </p:nvGraphicFramePr>
          <p:xfrm>
            <a:off x="1721254" y="254227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56211"/>
                  <a:gridCol w="308453"/>
                  <a:gridCol w="3937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213K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99" name="Line"/>
            <p:cNvSpPr/>
            <p:nvPr/>
          </p:nvSpPr>
          <p:spPr>
            <a:xfrm flipV="1">
              <a:off x="1417679" y="59192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00" name="table3"/>
            <p:cNvSpPr txBox="1"/>
            <p:nvPr/>
          </p:nvSpPr>
          <p:spPr>
            <a:xfrm>
              <a:off x="387093" y="0"/>
              <a:ext cx="45483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/>
              <a:r>
                <a:t>table3</a:t>
              </a:r>
            </a:p>
          </p:txBody>
        </p:sp>
        <p:graphicFrame>
          <p:nvGraphicFramePr>
            <p:cNvPr id="201" name="Table"/>
            <p:cNvGraphicFramePr/>
            <p:nvPr/>
          </p:nvGraphicFramePr>
          <p:xfrm>
            <a:off x="25400" y="256842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0724"/>
                  <a:gridCol w="304984"/>
                  <a:gridCol w="571500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rate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0.7K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37K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80K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212K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rPr>
                            <a:solidFill>
                              <a:srgbClr val="FF7C00"/>
                            </a:solidFill>
                          </a:rPr>
                          <a:t>213K</a:t>
                        </a:r>
                        <a:r>
                          <a:rPr b="1">
                            <a:solidFill>
                              <a:srgbClr val="000000"/>
                            </a:solidFill>
                          </a:rPr>
                          <a:t>/</a:t>
                        </a:r>
                        <a:r>
                          <a:rPr>
                            <a:solidFill>
                              <a:schemeClr val="accent1">
                                <a:hueOff val="47394"/>
                                <a:satOff val="-25753"/>
                                <a:lumOff val="-7544"/>
                              </a:schemeClr>
                            </a:solidFill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/>
                  </a:tc>
                </a:tr>
              </a:tbl>
            </a:graphicData>
          </a:graphic>
        </p:graphicFrame>
      </p:grpSp>
      <p:sp>
        <p:nvSpPr>
          <p:cNvPr id="203" name="Tidy data is a way to organize tabular data. It provides a consistent data structure across packages."/>
          <p:cNvSpPr txBox="1"/>
          <p:nvPr/>
        </p:nvSpPr>
        <p:spPr>
          <a:xfrm>
            <a:off x="3712810" y="814089"/>
            <a:ext cx="658289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Tidy data</a:t>
            </a:r>
            <a:r>
              <a:t>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is a way to organize tabular data. It provides a consistent data structure across packages.</a:t>
            </a:r>
          </a:p>
        </p:txBody>
      </p:sp>
      <p:grpSp>
        <p:nvGrpSpPr>
          <p:cNvPr id="212" name="Group"/>
          <p:cNvGrpSpPr/>
          <p:nvPr/>
        </p:nvGrpSpPr>
        <p:grpSpPr>
          <a:xfrm>
            <a:off x="8819902" y="1254767"/>
            <a:ext cx="1639875" cy="1479263"/>
            <a:chOff x="0" y="168870"/>
            <a:chExt cx="1639873" cy="1479262"/>
          </a:xfrm>
        </p:grpSpPr>
        <p:graphicFrame>
          <p:nvGraphicFramePr>
            <p:cNvPr id="204" name="Table"/>
            <p:cNvGraphicFramePr/>
            <p:nvPr/>
          </p:nvGraphicFramePr>
          <p:xfrm>
            <a:off x="1093244" y="253854"/>
            <a:ext cx="279401" cy="7493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205" name="Table"/>
            <p:cNvGraphicFramePr/>
            <p:nvPr/>
          </p:nvGraphicFramePr>
          <p:xfrm>
            <a:off x="460346" y="253854"/>
            <a:ext cx="279401" cy="7493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graphicFrame>
          <p:nvGraphicFramePr>
            <p:cNvPr id="206" name="Table"/>
            <p:cNvGraphicFramePr/>
            <p:nvPr/>
          </p:nvGraphicFramePr>
          <p:xfrm>
            <a:off x="0" y="250699"/>
            <a:ext cx="279400" cy="7493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207" name="A * B -&gt; C"/>
            <p:cNvSpPr/>
            <p:nvPr/>
          </p:nvSpPr>
          <p:spPr>
            <a:xfrm>
              <a:off x="7741" y="168870"/>
              <a:ext cx="131862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5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A * B -&gt; C</a:t>
              </a:r>
            </a:p>
          </p:txBody>
        </p:sp>
        <p:sp>
          <p:nvSpPr>
            <p:cNvPr id="208" name="*"/>
            <p:cNvSpPr/>
            <p:nvPr/>
          </p:nvSpPr>
          <p:spPr>
            <a:xfrm>
              <a:off x="369873" y="37813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5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09" name="Arrow"/>
            <p:cNvSpPr/>
            <p:nvPr/>
          </p:nvSpPr>
          <p:spPr>
            <a:xfrm>
              <a:off x="49597" y="814737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>
                    <a:hueOff val="47394"/>
                    <a:satOff val="-25753"/>
                    <a:lumOff val="-7544"/>
                  </a:schemeClr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210" name="Arrow"/>
            <p:cNvSpPr/>
            <p:nvPr/>
          </p:nvSpPr>
          <p:spPr>
            <a:xfrm>
              <a:off x="49597" y="663917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>
                    <a:hueOff val="47394"/>
                    <a:satOff val="-25753"/>
                    <a:lumOff val="-7544"/>
                  </a:schemeClr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211" name="Arrow"/>
            <p:cNvSpPr/>
            <p:nvPr/>
          </p:nvSpPr>
          <p:spPr>
            <a:xfrm>
              <a:off x="49597" y="513098"/>
              <a:ext cx="1044794" cy="142241"/>
            </a:xfrm>
            <a:prstGeom prst="rightArrow">
              <a:avLst>
                <a:gd name="adj1" fmla="val 32000"/>
                <a:gd name="adj2" fmla="val 113860"/>
              </a:avLst>
            </a:prstGeom>
            <a:gradFill flip="none" rotWithShape="1">
              <a:gsLst>
                <a:gs pos="0">
                  <a:schemeClr val="accent1">
                    <a:hueOff val="47394"/>
                    <a:satOff val="-25753"/>
                    <a:lumOff val="-7544"/>
                  </a:schemeClr>
                </a:gs>
                <a:gs pos="100000">
                  <a:srgbClr val="76D6FF">
                    <a:alpha val="19000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219" name="Group"/>
          <p:cNvGrpSpPr/>
          <p:nvPr/>
        </p:nvGrpSpPr>
        <p:grpSpPr>
          <a:xfrm>
            <a:off x="7409898" y="1310485"/>
            <a:ext cx="749301" cy="788489"/>
            <a:chOff x="0" y="0"/>
            <a:chExt cx="749300" cy="788488"/>
          </a:xfrm>
        </p:grpSpPr>
        <p:grpSp>
          <p:nvGrpSpPr>
            <p:cNvPr id="215" name="Group"/>
            <p:cNvGrpSpPr/>
            <p:nvPr/>
          </p:nvGrpSpPr>
          <p:grpSpPr>
            <a:xfrm>
              <a:off x="0" y="25762"/>
              <a:ext cx="749300" cy="749301"/>
              <a:chOff x="0" y="0"/>
              <a:chExt cx="749300" cy="749300"/>
            </a:xfrm>
          </p:grpSpPr>
          <p:sp>
            <p:nvSpPr>
              <p:cNvPr id="213" name="Square"/>
              <p:cNvSpPr/>
              <p:nvPr/>
            </p:nvSpPr>
            <p:spPr>
              <a:xfrm>
                <a:off x="20209" y="16056"/>
                <a:ext cx="708991" cy="715502"/>
              </a:xfrm>
              <a:prstGeom prst="rect">
                <a:avLst/>
              </a:prstGeom>
              <a:solidFill>
                <a:srgbClr val="FFFFFF">
                  <a:alpha val="41896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aphicFrame>
            <p:nvGraphicFramePr>
              <p:cNvPr id="214" name="Table"/>
              <p:cNvGraphicFramePr/>
              <p:nvPr/>
            </p:nvGraphicFramePr>
            <p:xfrm>
              <a:off x="0" y="0"/>
              <a:ext cx="749300" cy="749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33402"/>
                    <a:gridCol w="233402"/>
                    <a:gridCol w="233402"/>
                  </a:tblGrid>
                  <a:tr h="235352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240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1400">
                              <a:solidFill>
                                <a:srgbClr val="FFFFFF"/>
                              </a:solidFill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</a:t>
                          </a:r>
                        </a:p>
                      </a:txBody>
                      <a:tcPr marL="12700" marR="12700" marT="12700" marB="127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  <a:tr h="154952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8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/>
                    </a:tc>
                  </a:tr>
                </a:tbl>
              </a:graphicData>
            </a:graphic>
          </p:graphicFrame>
        </p:grpSp>
        <p:sp>
          <p:nvSpPr>
            <p:cNvPr id="216" name="Rounded Rectangle"/>
            <p:cNvSpPr/>
            <p:nvPr/>
          </p:nvSpPr>
          <p:spPr>
            <a:xfrm>
              <a:off x="35960" y="0"/>
              <a:ext cx="203105" cy="788126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217" name="Rounded Rectangle"/>
            <p:cNvSpPr/>
            <p:nvPr/>
          </p:nvSpPr>
          <p:spPr>
            <a:xfrm>
              <a:off x="273097" y="362"/>
              <a:ext cx="203106" cy="788127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8" name="Rounded Rectangle"/>
            <p:cNvSpPr/>
            <p:nvPr/>
          </p:nvSpPr>
          <p:spPr>
            <a:xfrm>
              <a:off x="508095" y="362"/>
              <a:ext cx="203106" cy="788127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sp>
        <p:nvSpPr>
          <p:cNvPr id="220" name="Each observation, or case,  is in its own row"/>
          <p:cNvSpPr txBox="1"/>
          <p:nvPr/>
        </p:nvSpPr>
        <p:spPr>
          <a:xfrm>
            <a:off x="5294073" y="1965309"/>
            <a:ext cx="1789584" cy="651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Each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observation</a:t>
            </a:r>
            <a:r>
              <a:t>, or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case</a:t>
            </a:r>
            <a:r>
              <a:t>,  is in its own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row</a:t>
            </a:r>
          </a:p>
        </p:txBody>
      </p:sp>
      <p:grpSp>
        <p:nvGrpSpPr>
          <p:cNvPr id="226" name="Group"/>
          <p:cNvGrpSpPr/>
          <p:nvPr/>
        </p:nvGrpSpPr>
        <p:grpSpPr>
          <a:xfrm>
            <a:off x="5724256" y="1338412"/>
            <a:ext cx="719021" cy="717131"/>
            <a:chOff x="19288" y="21178"/>
            <a:chExt cx="719019" cy="717130"/>
          </a:xfrm>
        </p:grpSpPr>
        <p:sp>
          <p:nvSpPr>
            <p:cNvPr id="221" name="Square"/>
            <p:cNvSpPr/>
            <p:nvPr/>
          </p:nvSpPr>
          <p:spPr>
            <a:xfrm>
              <a:off x="20222" y="21178"/>
              <a:ext cx="708842" cy="709413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222" name="Table"/>
            <p:cNvGraphicFramePr/>
            <p:nvPr/>
          </p:nvGraphicFramePr>
          <p:xfrm>
            <a:off x="25400" y="25400"/>
            <a:ext cx="712909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223" name="Line"/>
            <p:cNvSpPr/>
            <p:nvPr/>
          </p:nvSpPr>
          <p:spPr>
            <a:xfrm>
              <a:off x="19288" y="332188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24" name="Line"/>
            <p:cNvSpPr/>
            <p:nvPr/>
          </p:nvSpPr>
          <p:spPr>
            <a:xfrm>
              <a:off x="19288" y="483423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25" name="Line"/>
            <p:cNvSpPr/>
            <p:nvPr/>
          </p:nvSpPr>
          <p:spPr>
            <a:xfrm>
              <a:off x="19288" y="644119"/>
              <a:ext cx="71523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227" name="Each variable is in its own column"/>
          <p:cNvSpPr txBox="1"/>
          <p:nvPr/>
        </p:nvSpPr>
        <p:spPr>
          <a:xfrm>
            <a:off x="3713923" y="1984715"/>
            <a:ext cx="1284056" cy="618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Each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variable</a:t>
            </a:r>
            <a:r>
              <a:t> is in its own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column</a:t>
            </a:r>
          </a:p>
        </p:txBody>
      </p:sp>
      <p:grpSp>
        <p:nvGrpSpPr>
          <p:cNvPr id="233" name="Group"/>
          <p:cNvGrpSpPr/>
          <p:nvPr/>
        </p:nvGrpSpPr>
        <p:grpSpPr>
          <a:xfrm>
            <a:off x="4160244" y="1333289"/>
            <a:ext cx="718100" cy="754074"/>
            <a:chOff x="119271" y="16056"/>
            <a:chExt cx="718098" cy="754072"/>
          </a:xfrm>
        </p:grpSpPr>
        <p:sp>
          <p:nvSpPr>
            <p:cNvPr id="228" name="Square"/>
            <p:cNvSpPr/>
            <p:nvPr/>
          </p:nvSpPr>
          <p:spPr>
            <a:xfrm>
              <a:off x="119271" y="16056"/>
              <a:ext cx="708991" cy="715502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229" name="Table"/>
            <p:cNvGraphicFramePr/>
            <p:nvPr/>
          </p:nvGraphicFramePr>
          <p:xfrm>
            <a:off x="124461" y="25400"/>
            <a:ext cx="712910" cy="71290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233402"/>
                  <a:gridCol w="233402"/>
                  <a:gridCol w="233402"/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/>
                  </a:tc>
                </a:tr>
              </a:tbl>
            </a:graphicData>
          </a:graphic>
        </p:graphicFrame>
        <p:sp>
          <p:nvSpPr>
            <p:cNvPr id="230" name="Line"/>
            <p:cNvSpPr/>
            <p:nvPr/>
          </p:nvSpPr>
          <p:spPr>
            <a:xfrm flipV="1">
              <a:off x="264553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" name="Line"/>
            <p:cNvSpPr/>
            <p:nvPr/>
          </p:nvSpPr>
          <p:spPr>
            <a:xfrm flipV="1">
              <a:off x="477350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 flipV="1">
              <a:off x="692453" y="240864"/>
              <a:ext cx="1" cy="52926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234" name="&amp;"/>
          <p:cNvSpPr txBox="1"/>
          <p:nvPr/>
        </p:nvSpPr>
        <p:spPr>
          <a:xfrm>
            <a:off x="5067800" y="1423114"/>
            <a:ext cx="443732" cy="693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38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235" name="A table is tidy if:"/>
          <p:cNvSpPr txBox="1"/>
          <p:nvPr/>
        </p:nvSpPr>
        <p:spPr>
          <a:xfrm>
            <a:off x="3755637" y="1039482"/>
            <a:ext cx="1116557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 table is tidy if:</a:t>
            </a:r>
          </a:p>
        </p:txBody>
      </p:sp>
      <p:sp>
        <p:nvSpPr>
          <p:cNvPr id="236" name="Tidy data:"/>
          <p:cNvSpPr txBox="1"/>
          <p:nvPr/>
        </p:nvSpPr>
        <p:spPr>
          <a:xfrm>
            <a:off x="7164828" y="1042237"/>
            <a:ext cx="749577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Tidy data:</a:t>
            </a:r>
          </a:p>
        </p:txBody>
      </p:sp>
      <p:sp>
        <p:nvSpPr>
          <p:cNvPr id="237" name="Makes variables easy to access as vectors"/>
          <p:cNvSpPr txBox="1"/>
          <p:nvPr/>
        </p:nvSpPr>
        <p:spPr>
          <a:xfrm>
            <a:off x="7177528" y="2029189"/>
            <a:ext cx="1497702" cy="545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Makes variables easy to access as vectors</a:t>
            </a:r>
          </a:p>
        </p:txBody>
      </p:sp>
      <p:sp>
        <p:nvSpPr>
          <p:cNvPr id="238" name="Preserves cases during vectorized operations"/>
          <p:cNvSpPr txBox="1"/>
          <p:nvPr/>
        </p:nvSpPr>
        <p:spPr>
          <a:xfrm>
            <a:off x="8760745" y="2006024"/>
            <a:ext cx="1742136" cy="634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Preserves cases during vectorized operations</a:t>
            </a:r>
          </a:p>
        </p:txBody>
      </p:sp>
      <p:sp>
        <p:nvSpPr>
          <p:cNvPr id="239" name="Rounded Rectangle"/>
          <p:cNvSpPr/>
          <p:nvPr/>
        </p:nvSpPr>
        <p:spPr>
          <a:xfrm>
            <a:off x="3714505" y="9107720"/>
            <a:ext cx="6579507" cy="1244828"/>
          </a:xfrm>
          <a:prstGeom prst="roundRect">
            <a:avLst>
              <a:gd name="adj" fmla="val 323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240" name="complete(data, ..., fill = list())…"/>
          <p:cNvSpPr txBox="1"/>
          <p:nvPr/>
        </p:nvSpPr>
        <p:spPr>
          <a:xfrm>
            <a:off x="3746954" y="9315474"/>
            <a:ext cx="3126659" cy="111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sz="14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complete(</a:t>
            </a:r>
            <a:r>
              <a:t>data, ..., fill = list()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Adds to the data missing combinations of the values of the variables listed in … 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i="1">
                <a:latin typeface="Helvetica"/>
                <a:ea typeface="Helvetica"/>
                <a:cs typeface="Helvetica"/>
                <a:sym typeface="Helvetica"/>
              </a:rPr>
              <a:t>complete(mtcars, cyl, gear, carb)</a:t>
            </a:r>
          </a:p>
        </p:txBody>
      </p:sp>
      <p:sp>
        <p:nvSpPr>
          <p:cNvPr id="241" name="expand(data, ...)…"/>
          <p:cNvSpPr txBox="1"/>
          <p:nvPr/>
        </p:nvSpPr>
        <p:spPr>
          <a:xfrm>
            <a:off x="6830686" y="9315474"/>
            <a:ext cx="3328452" cy="1115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 sz="1400">
                <a:solidFill>
                  <a:srgbClr val="000000"/>
                </a:solidFill>
              </a:defRPr>
            </a:pPr>
            <a:r>
              <a:t>expand(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...</a:t>
            </a:r>
            <a:r>
              <a:t>)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Create new tibble with all possible combinations of the values of the variables listed in … </a:t>
            </a:r>
            <a: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i="1">
                <a:latin typeface="Helvetica"/>
                <a:ea typeface="Helvetica"/>
                <a:cs typeface="Helvetica"/>
                <a:sym typeface="Helvetica"/>
              </a:rPr>
              <a:t>expand(mtcars, cyl, gear, carb)</a:t>
            </a:r>
          </a:p>
        </p:txBody>
      </p:sp>
      <p:sp>
        <p:nvSpPr>
          <p:cNvPr id="242" name="The tibble package provides a new…"/>
          <p:cNvSpPr txBox="1"/>
          <p:nvPr/>
        </p:nvSpPr>
        <p:spPr>
          <a:xfrm>
            <a:off x="202064" y="1020631"/>
            <a:ext cx="3270288" cy="2501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tibble</a:t>
            </a:r>
            <a:r>
              <a:t> package provides a new 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S3 class for storing tabular data, the 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tibble. Tibbles inherit the data frame 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class, but improve three behaviors:</a:t>
            </a:r>
          </a:p>
          <a:p>
            <a:pPr marL="190500" indent="-76200">
              <a:lnSpc>
                <a:spcPct val="90000"/>
              </a:lnSpc>
              <a:spcBef>
                <a:spcPts val="80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Subsetting</a:t>
            </a:r>
            <a:r>
              <a:t> - [ always returns a new tibble, [[ and $ always return a vector.</a:t>
            </a:r>
          </a:p>
          <a:p>
            <a:pPr marL="190500" indent="-762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No partial matching</a:t>
            </a:r>
            <a:r>
              <a:t> - You must use full </a:t>
            </a:r>
          </a:p>
          <a:p>
            <a:pPr indent="114300"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column names when subsetting</a:t>
            </a:r>
          </a:p>
          <a:p>
            <a:pPr marL="190500" indent="-762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Display</a:t>
            </a:r>
            <a:r>
              <a:t> - When you print a tibble, R provides a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concise view of the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data that fits on </a:t>
            </a:r>
          </a:p>
          <a:p>
            <a:pPr indent="114300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one screen</a:t>
            </a:r>
          </a:p>
        </p:txBody>
      </p:sp>
      <p:sp>
        <p:nvSpPr>
          <p:cNvPr id="243" name="RStudio® is a trademark of RStudio, Inc.  •  CC BY SA  RStudio •  info@rstudio.com  •  844-448-1212 • rstudio.com •  Learn more at tidyverse.org  •  readr  1.1.0 •  tibble  1.2.12 •  tidyr  0.6.0 •  Updated: 2021–03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Inc.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u="sng">
                <a:hlinkClick r:id="rId5" invalidUrl="" action="" tgtFrame="" tooltip="" history="1" highlightClick="0" endSnd="0"/>
              </a:rPr>
              <a:t>tidyverse.org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 •  readr  1.1.0 •  tibble  1.2.12 •  tidyr  0.6.0 •  Updated: 2021–03</a:t>
            </a:r>
          </a:p>
        </p:txBody>
      </p:sp>
      <p:sp>
        <p:nvSpPr>
          <p:cNvPr id="244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245" name="Line"/>
          <p:cNvSpPr/>
          <p:nvPr/>
        </p:nvSpPr>
        <p:spPr>
          <a:xfrm>
            <a:off x="3713228" y="51405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246" name="Tibbles - an enhanced data frame"/>
          <p:cNvSpPr txBox="1"/>
          <p:nvPr/>
        </p:nvSpPr>
        <p:spPr>
          <a:xfrm>
            <a:off x="269988" y="487680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Tibbles</a:t>
            </a:r>
            <a:r>
              <a:rPr sz="1200"/>
              <a:t> - an enhanced data frame</a:t>
            </a:r>
          </a:p>
        </p:txBody>
      </p:sp>
      <p:sp>
        <p:nvSpPr>
          <p:cNvPr id="247" name="Split Cells"/>
          <p:cNvSpPr txBox="1"/>
          <p:nvPr/>
        </p:nvSpPr>
        <p:spPr>
          <a:xfrm>
            <a:off x="10572878" y="475729"/>
            <a:ext cx="134747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Split Cells</a:t>
            </a:r>
          </a:p>
        </p:txBody>
      </p:sp>
      <p:sp>
        <p:nvSpPr>
          <p:cNvPr id="248" name="Line"/>
          <p:cNvSpPr/>
          <p:nvPr/>
        </p:nvSpPr>
        <p:spPr>
          <a:xfrm>
            <a:off x="10572878" y="514058"/>
            <a:ext cx="1418519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249" name="Control the default appearance with options:…"/>
          <p:cNvSpPr txBox="1"/>
          <p:nvPr/>
        </p:nvSpPr>
        <p:spPr>
          <a:xfrm>
            <a:off x="212181" y="5772480"/>
            <a:ext cx="3178308" cy="1207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Control the default appearance with options:</a:t>
            </a:r>
          </a:p>
          <a:p>
            <a:pPr lvl="2" marL="152400" indent="190500">
              <a:lnSpc>
                <a:spcPct val="9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options(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tibble.print_max = n, tibble.print_min = m, tibble.width = Inf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endParaRPr>
              <a:latin typeface="+mn-lt"/>
              <a:ea typeface="+mn-ea"/>
              <a:cs typeface="+mn-cs"/>
              <a:sym typeface="Source Sans Pro Light"/>
            </a:endParaRPr>
          </a:p>
          <a:p>
            <a:pPr marL="228600" indent="-114300">
              <a:lnSpc>
                <a:spcPct val="90000"/>
              </a:lnSpc>
              <a:spcBef>
                <a:spcPts val="60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View full data set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View() </a:t>
            </a:r>
            <a:r>
              <a:t>or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glimpse()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2286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Revert to data frame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as.data.frame()</a:t>
            </a:r>
          </a:p>
        </p:txBody>
      </p:sp>
      <p:sp>
        <p:nvSpPr>
          <p:cNvPr id="250" name="data frame display"/>
          <p:cNvSpPr txBox="1"/>
          <p:nvPr/>
        </p:nvSpPr>
        <p:spPr>
          <a:xfrm>
            <a:off x="2005361" y="5523877"/>
            <a:ext cx="1333879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t>data frame display</a:t>
            </a:r>
          </a:p>
        </p:txBody>
      </p:sp>
      <p:sp>
        <p:nvSpPr>
          <p:cNvPr id="251" name="tibble display"/>
          <p:cNvSpPr txBox="1"/>
          <p:nvPr/>
        </p:nvSpPr>
        <p:spPr>
          <a:xfrm>
            <a:off x="2167134" y="4241686"/>
            <a:ext cx="1010333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lvl="1" indent="0" algn="ctr">
              <a:spcBef>
                <a:spcPts val="0"/>
              </a:spcBef>
              <a:defRPr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t>tibble </a:t>
            </a:r>
            <a:r>
              <a:t>display</a:t>
            </a:r>
          </a:p>
        </p:txBody>
      </p:sp>
      <p:grpSp>
        <p:nvGrpSpPr>
          <p:cNvPr id="256" name="Group"/>
          <p:cNvGrpSpPr/>
          <p:nvPr/>
        </p:nvGrpSpPr>
        <p:grpSpPr>
          <a:xfrm>
            <a:off x="321327" y="7175797"/>
            <a:ext cx="3082562" cy="1814577"/>
            <a:chOff x="0" y="0"/>
            <a:chExt cx="3082560" cy="1814575"/>
          </a:xfrm>
        </p:grpSpPr>
        <p:sp>
          <p:nvSpPr>
            <p:cNvPr id="252" name="Rounded Rectangle"/>
            <p:cNvSpPr/>
            <p:nvPr/>
          </p:nvSpPr>
          <p:spPr>
            <a:xfrm>
              <a:off x="65743" y="29070"/>
              <a:ext cx="3016818" cy="1757352"/>
            </a:xfrm>
            <a:prstGeom prst="roundRect">
              <a:avLst>
                <a:gd name="adj" fmla="val 6095"/>
              </a:avLst>
            </a:prstGeom>
            <a:solidFill>
              <a:srgbClr val="FFFFFF"/>
            </a:solidFill>
            <a:ln w="9525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253" name="tibble(…)…"/>
            <p:cNvSpPr txBox="1"/>
            <p:nvPr/>
          </p:nvSpPr>
          <p:spPr>
            <a:xfrm>
              <a:off x="0" y="0"/>
              <a:ext cx="2665234" cy="1814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t">
              <a:normAutofit fontScale="100000" lnSpcReduction="0"/>
            </a:bodyPr>
            <a:lstStyle/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b="1">
                  <a:latin typeface="SourceSansPro-SemiBold"/>
                  <a:ea typeface="SourceSansPro-SemiBold"/>
                  <a:cs typeface="SourceSansPro-SemiBold"/>
                  <a:sym typeface="SourceSansPro-SemiBold"/>
                </a:rPr>
                <a:t>tibble(</a:t>
              </a:r>
              <a:r>
                <a:rPr>
                  <a:latin typeface="+mn-lt"/>
                  <a:ea typeface="+mn-ea"/>
                  <a:cs typeface="+mn-cs"/>
                  <a:sym typeface="Source Sans Pro Light"/>
                </a:rPr>
                <a:t>…</a:t>
              </a:r>
              <a:r>
                <a:rPr b="1">
                  <a:latin typeface="SourceSansPro-SemiBold"/>
                  <a:ea typeface="SourceSansPro-SemiBold"/>
                  <a:cs typeface="SourceSansPro-SemiBold"/>
                  <a:sym typeface="SourceSansPro-SemiBold"/>
                </a:rPr>
                <a:t>) </a:t>
              </a:r>
              <a:endParaRPr b="1">
                <a:latin typeface="SourceSansPro-SemiBold"/>
                <a:ea typeface="SourceSansPro-SemiBold"/>
                <a:cs typeface="SourceSansPro-SemiBold"/>
                <a:sym typeface="SourceSansPro-SemiBold"/>
              </a:endParaRP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Construct by columns.</a:t>
              </a:r>
            </a:p>
            <a:p>
              <a:pPr marL="228600" indent="-114300">
                <a:lnSpc>
                  <a:spcPct val="90000"/>
                </a:lnSpc>
                <a:spcBef>
                  <a:spcPts val="1100"/>
                </a:spcBef>
                <a:defRPr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tibble</a:t>
              </a:r>
              <a:r>
                <a:t>(x = 1:3, y = c("a", "b", "c"))</a:t>
              </a: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b="1">
                  <a:latin typeface="SourceSansPro-SemiBold"/>
                  <a:ea typeface="SourceSansPro-SemiBold"/>
                  <a:cs typeface="SourceSansPro-SemiBold"/>
                  <a:sym typeface="SourceSansPro-SemiBold"/>
                </a:rPr>
                <a:t>tribble(</a:t>
              </a:r>
              <a:r>
                <a:rPr>
                  <a:latin typeface="+mn-lt"/>
                  <a:ea typeface="+mn-ea"/>
                  <a:cs typeface="+mn-cs"/>
                  <a:sym typeface="Source Sans Pro Light"/>
                </a:rPr>
                <a:t>…</a:t>
              </a:r>
              <a:r>
                <a:rPr b="1">
                  <a:latin typeface="SourceSansPro-SemiBold"/>
                  <a:ea typeface="SourceSansPro-SemiBold"/>
                  <a:cs typeface="SourceSansPro-SemiBold"/>
                  <a:sym typeface="SourceSansPro-SemiBold"/>
                </a:rPr>
                <a:t>) </a:t>
              </a:r>
              <a:endParaRPr b="1">
                <a:latin typeface="SourceSansPro-SemiBold"/>
                <a:ea typeface="SourceSansPro-SemiBold"/>
                <a:cs typeface="SourceSansPro-SemiBold"/>
                <a:sym typeface="SourceSansPro-SemiBold"/>
              </a:endParaRP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Construct by rows.</a:t>
              </a:r>
            </a:p>
            <a:p>
              <a:pPr marL="228600" indent="-114300">
                <a:lnSpc>
                  <a:spcPct val="90000"/>
                </a:lnSpc>
                <a:spcBef>
                  <a:spcPts val="0"/>
                </a:spcBef>
                <a:defRPr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tribble</a:t>
              </a:r>
              <a:r>
                <a:t>( ~x,     ~y,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                   1,    "a",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                   2,    "b",</a:t>
              </a:r>
            </a:p>
            <a:p>
              <a:pPr indent="114300">
                <a:lnSpc>
                  <a:spcPct val="80000"/>
                </a:lnSpc>
                <a:spcBef>
                  <a:spcPts val="0"/>
                </a:spcBef>
                <a:defRPr i="1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                   3,    "c")</a:t>
              </a:r>
            </a:p>
          </p:txBody>
        </p:sp>
        <p:sp>
          <p:nvSpPr>
            <p:cNvPr id="254" name="A tibble: 3 × 2…"/>
            <p:cNvSpPr/>
            <p:nvPr/>
          </p:nvSpPr>
          <p:spPr>
            <a:xfrm>
              <a:off x="1767262" y="832765"/>
              <a:ext cx="1189359" cy="88965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A6AAA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A tibble: 3 × 2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    x     y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&lt;int&gt; &lt;chr&gt;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1     1     a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2     2     b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900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3     3     c</a:t>
              </a:r>
            </a:p>
          </p:txBody>
        </p:sp>
        <p:sp>
          <p:nvSpPr>
            <p:cNvPr id="255" name="Both…"/>
            <p:cNvSpPr/>
            <p:nvPr/>
          </p:nvSpPr>
          <p:spPr>
            <a:xfrm>
              <a:off x="2303204" y="101621"/>
              <a:ext cx="717154" cy="774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17" y="0"/>
                  </a:moveTo>
                  <a:cubicBezTo>
                    <a:pt x="1308" y="0"/>
                    <a:pt x="0" y="1212"/>
                    <a:pt x="0" y="2701"/>
                  </a:cubicBezTo>
                  <a:lnTo>
                    <a:pt x="0" y="14016"/>
                  </a:lnTo>
                  <a:cubicBezTo>
                    <a:pt x="0" y="15506"/>
                    <a:pt x="1308" y="16718"/>
                    <a:pt x="2917" y="16718"/>
                  </a:cubicBezTo>
                  <a:lnTo>
                    <a:pt x="8798" y="16718"/>
                  </a:lnTo>
                  <a:lnTo>
                    <a:pt x="10412" y="21600"/>
                  </a:lnTo>
                  <a:lnTo>
                    <a:pt x="12348" y="16718"/>
                  </a:lnTo>
                  <a:lnTo>
                    <a:pt x="18695" y="16718"/>
                  </a:lnTo>
                  <a:cubicBezTo>
                    <a:pt x="20304" y="16718"/>
                    <a:pt x="21600" y="15506"/>
                    <a:pt x="21600" y="14016"/>
                  </a:cubicBezTo>
                  <a:lnTo>
                    <a:pt x="21600" y="2701"/>
                  </a:lnTo>
                  <a:cubicBezTo>
                    <a:pt x="21600" y="1212"/>
                    <a:pt x="20304" y="0"/>
                    <a:pt x="18695" y="0"/>
                  </a:cubicBezTo>
                  <a:lnTo>
                    <a:pt x="2917" y="0"/>
                  </a:lnTo>
                  <a:close/>
                </a:path>
              </a:pathLst>
            </a:custGeom>
            <a:solidFill>
              <a:schemeClr val="accent1">
                <a:hueOff val="47394"/>
                <a:satOff val="-25753"/>
                <a:lumOff val="-7544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Both 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make this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FFFFFF"/>
                  </a:solidFill>
                </a:defRPr>
              </a:pPr>
              <a:r>
                <a:t> tibble</a:t>
              </a:r>
            </a:p>
          </p:txBody>
        </p:sp>
      </p:grpSp>
      <p:graphicFrame>
        <p:nvGraphicFramePr>
          <p:cNvPr id="257" name="Table"/>
          <p:cNvGraphicFramePr/>
          <p:nvPr/>
        </p:nvGraphicFramePr>
        <p:xfrm>
          <a:off x="543116" y="3614505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475"/>
                <a:gridCol w="117475"/>
                <a:gridCol w="117475"/>
                <a:gridCol w="117475"/>
                <a:gridCol w="117475"/>
                <a:gridCol w="117475"/>
                <a:gridCol w="117475"/>
                <a:gridCol w="117475"/>
              </a:tblGrid>
              <a:tr h="115491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
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8AAD6"/>
                    </a:solidFill>
                  </a:tcPr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15491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58" name="Shape"/>
          <p:cNvSpPr/>
          <p:nvPr/>
        </p:nvSpPr>
        <p:spPr>
          <a:xfrm>
            <a:off x="555430" y="2961085"/>
            <a:ext cx="1842414" cy="1332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648"/>
                </a:moveTo>
                <a:lnTo>
                  <a:pt x="16323" y="0"/>
                </a:lnTo>
                <a:lnTo>
                  <a:pt x="21600" y="12388"/>
                </a:lnTo>
                <a:lnTo>
                  <a:pt x="16306" y="21600"/>
                </a:lnTo>
                <a:lnTo>
                  <a:pt x="63" y="18230"/>
                </a:lnTo>
                <a:lnTo>
                  <a:pt x="0" y="10648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  <a:alpha val="254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aphicFrame>
        <p:nvGraphicFramePr>
          <p:cNvPr id="259" name="Table"/>
          <p:cNvGraphicFramePr/>
          <p:nvPr/>
        </p:nvGraphicFramePr>
        <p:xfrm>
          <a:off x="548376" y="3611623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algn="l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b="0" sz="12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260" name="Shape"/>
          <p:cNvSpPr/>
          <p:nvPr/>
        </p:nvSpPr>
        <p:spPr>
          <a:xfrm>
            <a:off x="1135397" y="4512981"/>
            <a:ext cx="1163559" cy="1081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69"/>
                </a:moveTo>
                <a:lnTo>
                  <a:pt x="15050" y="0"/>
                </a:lnTo>
                <a:lnTo>
                  <a:pt x="21600" y="11318"/>
                </a:lnTo>
                <a:lnTo>
                  <a:pt x="15088" y="21600"/>
                </a:lnTo>
                <a:lnTo>
                  <a:pt x="100" y="10327"/>
                </a:lnTo>
                <a:lnTo>
                  <a:pt x="0" y="669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  <a:alpha val="254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aphicFrame>
        <p:nvGraphicFramePr>
          <p:cNvPr id="261" name="Table"/>
          <p:cNvGraphicFramePr/>
          <p:nvPr/>
        </p:nvGraphicFramePr>
        <p:xfrm>
          <a:off x="1132196" y="4545829"/>
          <a:ext cx="952501" cy="2126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3600">
                          <a:solidFill>
                            <a:srgbClr val="0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sp>
        <p:nvSpPr>
          <p:cNvPr id="262" name="# A tibble: 234 × 6…"/>
          <p:cNvSpPr/>
          <p:nvPr/>
        </p:nvSpPr>
        <p:spPr>
          <a:xfrm>
            <a:off x="1945117" y="2962306"/>
            <a:ext cx="1464339" cy="1330376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 A tibble: 234 × 6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manufacturer      model displ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&lt;chr&gt;      &lt;chr&gt; &lt;dbl&gt;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       audi         a4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       audi         a4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       audi         a4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4          audi         a4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5          audi         a4   2.8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6          audi         a4   2.8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7          audi         a4   3.1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8          audi a4 quattro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9          audi a4 quattro   1.8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10         audi a4 quattro   2.0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 ... with 224 more rows, and 3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   more variables: year &lt;int&gt;,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   cyl &lt;int&gt;, trans &lt;chr&gt;</a:t>
            </a:r>
          </a:p>
        </p:txBody>
      </p:sp>
      <p:sp>
        <p:nvSpPr>
          <p:cNvPr id="263" name="156 1999   6   auto(l4)…"/>
          <p:cNvSpPr/>
          <p:nvPr/>
        </p:nvSpPr>
        <p:spPr>
          <a:xfrm>
            <a:off x="1945117" y="4513553"/>
            <a:ext cx="1464339" cy="1080690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156 1999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157 1999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158 2008   6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159 2008   8   auto(s4)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160 1999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161 1999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162 2008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163 2008   4 manual(m5)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164 2008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165 2008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166 1999   4   auto(l4)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55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[ reached getOption("max.print") -- omitted 68 rows ]</a:t>
            </a:r>
          </a:p>
        </p:txBody>
      </p:sp>
      <p:sp>
        <p:nvSpPr>
          <p:cNvPr id="264" name="A large table to display"/>
          <p:cNvSpPr txBox="1"/>
          <p:nvPr/>
        </p:nvSpPr>
        <p:spPr>
          <a:xfrm>
            <a:off x="522845" y="5315018"/>
            <a:ext cx="957008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 algn="ctr">
              <a:lnSpc>
                <a:spcPct val="90000"/>
              </a:lnSpc>
              <a:spcBef>
                <a:spcPts val="0"/>
              </a:spcBef>
              <a:defRPr b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t>A large table to display</a:t>
            </a:r>
          </a:p>
        </p:txBody>
      </p:sp>
      <p:sp>
        <p:nvSpPr>
          <p:cNvPr id="265" name="as_tibble(x, …) Convert data frame to tibble.…"/>
          <p:cNvSpPr txBox="1"/>
          <p:nvPr/>
        </p:nvSpPr>
        <p:spPr>
          <a:xfrm>
            <a:off x="306399" y="8933499"/>
            <a:ext cx="3133864" cy="96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228600" indent="-114300">
              <a:lnSpc>
                <a:spcPct val="9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as_tibble(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x, …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) 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Convert data frame to tibble.</a:t>
            </a:r>
            <a:r>
              <a:rPr>
                <a:solidFill>
                  <a:srgbClr val="FF7E79"/>
                </a:solidFill>
              </a:rPr>
              <a:t> </a:t>
            </a:r>
            <a:endParaRPr>
              <a:latin typeface="+mn-lt"/>
              <a:ea typeface="+mn-ea"/>
              <a:cs typeface="+mn-cs"/>
              <a:sym typeface="Source Sans Pro Light"/>
            </a:endParaRPr>
          </a:p>
          <a:p>
            <a:pPr marL="228600" indent="-114300">
              <a:lnSpc>
                <a:spcPct val="9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enframe(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x, name = "name", value = "value"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) 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Convert named vector to a tibble</a:t>
            </a:r>
            <a:endParaRPr>
              <a:solidFill>
                <a:srgbClr val="FF7E79"/>
              </a:solidFill>
            </a:endParaRPr>
          </a:p>
          <a:p>
            <a:pPr marL="228600" indent="-11430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is_tibble(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x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) </a:t>
            </a:r>
            <a:r>
              <a:rPr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</a:rPr>
              <a:t>Test whether x is a tibble.</a:t>
            </a:r>
          </a:p>
        </p:txBody>
      </p:sp>
      <p:sp>
        <p:nvSpPr>
          <p:cNvPr id="266" name="CONSTRUCT A TIBBLE IN TWO WAYS"/>
          <p:cNvSpPr txBox="1"/>
          <p:nvPr/>
        </p:nvSpPr>
        <p:spPr>
          <a:xfrm>
            <a:off x="289887" y="6959424"/>
            <a:ext cx="24071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CONSTRUCT A TIBBLE IN TWO WAYS</a:t>
            </a:r>
          </a:p>
        </p:txBody>
      </p:sp>
      <p:sp>
        <p:nvSpPr>
          <p:cNvPr id="267" name="Line"/>
          <p:cNvSpPr/>
          <p:nvPr/>
        </p:nvSpPr>
        <p:spPr>
          <a:xfrm>
            <a:off x="281129" y="6925043"/>
            <a:ext cx="313360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268" name="Line"/>
          <p:cNvSpPr/>
          <p:nvPr/>
        </p:nvSpPr>
        <p:spPr>
          <a:xfrm>
            <a:off x="3709491" y="69290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269" name="Expand Tables - quickly create tables with combinations of values"/>
          <p:cNvSpPr txBox="1"/>
          <p:nvPr/>
        </p:nvSpPr>
        <p:spPr>
          <a:xfrm>
            <a:off x="3724388" y="9049739"/>
            <a:ext cx="515771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Expand Tables</a:t>
            </a:r>
            <a:r>
              <a:rPr sz="1200"/>
              <a:t> - quickly create tables with combinations of values</a:t>
            </a:r>
          </a:p>
        </p:txBody>
      </p:sp>
      <p:sp>
        <p:nvSpPr>
          <p:cNvPr id="270" name="Line"/>
          <p:cNvSpPr/>
          <p:nvPr/>
        </p:nvSpPr>
        <p:spPr>
          <a:xfrm>
            <a:off x="3713228" y="9088068"/>
            <a:ext cx="6453704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271" name="Tidy Data with tidyr"/>
          <p:cNvSpPr txBox="1"/>
          <p:nvPr/>
        </p:nvSpPr>
        <p:spPr>
          <a:xfrm>
            <a:off x="3724388" y="475729"/>
            <a:ext cx="261905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Tidy Data with tidyr</a:t>
            </a:r>
          </a:p>
        </p:txBody>
      </p:sp>
      <p:sp>
        <p:nvSpPr>
          <p:cNvPr id="272" name="Line"/>
          <p:cNvSpPr/>
          <p:nvPr/>
        </p:nvSpPr>
        <p:spPr>
          <a:xfrm>
            <a:off x="279400" y="508000"/>
            <a:ext cx="3136901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pic>
        <p:nvPicPr>
          <p:cNvPr id="273" name="tidyr.png" descr="tidyr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291979" y="195760"/>
            <a:ext cx="1384301" cy="1604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tibble.png" descr="tibbl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704385" y="822803"/>
            <a:ext cx="704373" cy="816345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pivot_wider(data, id_cols = NULL, names_from = name, names_prefix = &quot;&quot;, names_sep = &quot;_&quot;, names_glue = NULL, names_sort = FALSE, names_repair = &quot;check_unique&quot;, values_from = value, values_fill = NULL, values_fn = NULL, ...)…"/>
          <p:cNvSpPr txBox="1"/>
          <p:nvPr/>
        </p:nvSpPr>
        <p:spPr>
          <a:xfrm>
            <a:off x="6845934" y="3167136"/>
            <a:ext cx="3517116" cy="16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000000"/>
                </a:solidFill>
              </a:defRPr>
            </a:pPr>
            <a:r>
              <a:t>pivot_wider(</a:t>
            </a:r>
            <a:r>
              <a:rPr sz="100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id_cols = NULL, names_from = name, names_prefix = "", names_sep = "_", names_glue = NULL, names_sort = FALSE, names_repair = "check_unique", values_from = value, values_fill = NULL, values_fn = NULL, ...</a:t>
            </a:r>
            <a:r>
              <a:rPr sz="1200"/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pivot_wider() pivots a 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names_from</a:t>
            </a:r>
            <a:r>
              <a:t> and a 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values_from</a:t>
            </a:r>
            <a:r>
              <a:t> column into a rectangular field of cells.</a:t>
            </a:r>
          </a:p>
        </p:txBody>
      </p:sp>
      <p:sp>
        <p:nvSpPr>
          <p:cNvPr id="277" name="pivot_wider(table2, names_from = type, values_from = count)"/>
          <p:cNvSpPr txBox="1"/>
          <p:nvPr/>
        </p:nvSpPr>
        <p:spPr>
          <a:xfrm>
            <a:off x="7140120" y="6290417"/>
            <a:ext cx="2965681" cy="524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>
            <a:lvl1pPr marL="114300" indent="-114300">
              <a:lnSpc>
                <a:spcPct val="90000"/>
              </a:lnSpc>
              <a:spcBef>
                <a:spcPts val="0"/>
              </a:spcBef>
              <a:defRPr i="1" sz="13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pivot_wider(table2, names_from = type, values_from = count)</a:t>
            </a:r>
          </a:p>
        </p:txBody>
      </p:sp>
      <p:grpSp>
        <p:nvGrpSpPr>
          <p:cNvPr id="282" name="Group"/>
          <p:cNvGrpSpPr/>
          <p:nvPr/>
        </p:nvGrpSpPr>
        <p:grpSpPr>
          <a:xfrm>
            <a:off x="6997215" y="4577651"/>
            <a:ext cx="3214554" cy="1677475"/>
            <a:chOff x="0" y="137120"/>
            <a:chExt cx="3214552" cy="1677474"/>
          </a:xfrm>
        </p:grpSpPr>
        <p:graphicFrame>
          <p:nvGraphicFramePr>
            <p:cNvPr id="278" name="Table"/>
            <p:cNvGraphicFramePr/>
            <p:nvPr/>
          </p:nvGraphicFramePr>
          <p:xfrm>
            <a:off x="1703252" y="227094"/>
            <a:ext cx="1511301" cy="10287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42228"/>
                  <a:gridCol w="304800"/>
                  <a:gridCol w="368300"/>
                  <a:gridCol w="340628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79" name="table2"/>
            <p:cNvSpPr/>
            <p:nvPr/>
          </p:nvSpPr>
          <p:spPr>
            <a:xfrm>
              <a:off x="745131" y="1371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>
                  <a:solidFill>
                    <a:srgbClr val="A6AAA9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/>
              <a:r>
                <a:t>table2</a:t>
              </a:r>
            </a:p>
          </p:txBody>
        </p:sp>
        <p:sp>
          <p:nvSpPr>
            <p:cNvPr id="280" name="Line"/>
            <p:cNvSpPr/>
            <p:nvPr/>
          </p:nvSpPr>
          <p:spPr>
            <a:xfrm flipV="1">
              <a:off x="1522502" y="531894"/>
              <a:ext cx="1650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281" name="Table"/>
            <p:cNvGraphicFramePr/>
            <p:nvPr/>
          </p:nvGraphicFramePr>
          <p:xfrm>
            <a:off x="0" y="227094"/>
            <a:ext cx="1511300" cy="1587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39785"/>
                  <a:gridCol w="300153"/>
                  <a:gridCol w="342440"/>
                  <a:gridCol w="380305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country</a:t>
                        </a:r>
                      </a:p>
                    </a:txBody>
                    <a:tcPr marL="0" marR="0" marT="0" marB="0" anchor="t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1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baseline="75000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year</a:t>
                        </a:r>
                      </a:p>
                    </a:txBody>
                    <a:tcPr marL="0" marR="0" marT="0" marB="0" anchor="t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type</a:t>
                        </a:r>
                      </a:p>
                    </a:txBody>
                    <a:tcPr marL="0" marR="0" marT="0" marB="0" anchor="t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count</a:t>
                        </a:r>
                      </a:p>
                    </a:txBody>
                    <a:tcPr marL="0" marR="0" marT="0" marB="0" anchor="t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t" anchorCtr="0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0.7K</a:t>
                        </a:r>
                      </a:p>
                    </a:txBody>
                    <a:tcPr marL="0" marR="0" marT="0" marB="0" anchor="t" anchorCtr="0" horzOverflow="overflow">
                      <a:solidFill>
                        <a:schemeClr val="accent4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t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19M</a:t>
                        </a:r>
                      </a:p>
                    </a:txBody>
                    <a:tcPr marL="0" marR="0" marT="0" marB="0" anchor="t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t" anchorCtr="0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2K</a:t>
                        </a:r>
                      </a:p>
                    </a:txBody>
                    <a:tcPr marL="0" marR="0" marT="0" marB="0" anchor="t" anchorCtr="0" horzOverflow="overflow">
                      <a:solidFill>
                        <a:schemeClr val="accent4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t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20M</a:t>
                        </a:r>
                      </a:p>
                    </a:txBody>
                    <a:tcPr marL="0" marR="0" marT="0" marB="0" anchor="t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t" anchorCtr="0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37K</a:t>
                        </a:r>
                      </a:p>
                    </a:txBody>
                    <a:tcPr marL="0" marR="0" marT="0" marB="0" anchor="t" anchorCtr="0" horzOverflow="overflow">
                      <a:solidFill>
                        <a:schemeClr val="accent4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t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172M</a:t>
                        </a:r>
                      </a:p>
                    </a:txBody>
                    <a:tcPr marL="0" marR="0" marT="0" marB="0" anchor="t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t" anchorCtr="0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80K</a:t>
                        </a:r>
                      </a:p>
                    </a:txBody>
                    <a:tcPr marL="0" marR="0" marT="0" marB="0" anchor="t" anchorCtr="0" horzOverflow="overflow">
                      <a:solidFill>
                        <a:schemeClr val="accent4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2000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t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174M</a:t>
                        </a:r>
                      </a:p>
                    </a:txBody>
                    <a:tcPr marL="0" marR="0" marT="0" marB="0" anchor="t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cases</a:t>
                        </a:r>
                      </a:p>
                    </a:txBody>
                    <a:tcPr marL="0" marR="0" marT="0" marB="0" anchor="t" anchorCtr="0" horzOverflow="overflow">
                      <a:solidFill>
                        <a:srgbClr val="407AAA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212K</a:t>
                        </a:r>
                      </a:p>
                    </a:txBody>
                    <a:tcPr marL="0" marR="0" marT="0" marB="0" anchor="t" anchorCtr="0" horzOverflow="overflow">
                      <a:solidFill>
                        <a:schemeClr val="accent4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1999</a:t>
                        </a:r>
                      </a:p>
                    </a:txBody>
                    <a:tcPr marL="0" marR="0" marT="0" marB="0" anchor="t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pop</a:t>
                        </a:r>
                      </a:p>
                    </a:txBody>
                    <a:tcPr marL="0" marR="0" marT="0" marB="0" anchor="t" anchorCtr="0" horzOverflow="overflow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25000"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1T</a:t>
                        </a:r>
                      </a:p>
                    </a:txBody>
                    <a:tcPr marL="0" marR="0" marT="0" marB="0" anchor="t" anchorCtr="0" horzOverflow="overflow">
                      <a:solidFill>
                        <a:schemeClr val="accent4">
                          <a:hueOff val="-48331"/>
                          <a:satOff val="1035"/>
                          <a:lumOff val="-13785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