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64" d="100"/>
          <a:sy n="64" d="100"/>
        </p:scale>
        <p:origin x="2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7368"/>
            <a:ext cx="337640" cy="401241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tif"/><Relationship Id="rId7" Type="http://schemas.openxmlformats.org/officeDocument/2006/relationships/hyperlink" Target="https://readr.tidyvers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rstudio.com" TargetMode="External"/><Relationship Id="rId5" Type="http://schemas.openxmlformats.org/officeDocument/2006/relationships/hyperlink" Target="mailto:info@rstudio.com" TargetMode="External"/><Relationship Id="rId10" Type="http://schemas.openxmlformats.org/officeDocument/2006/relationships/image" Target="../media/image6.tif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oogledrive.tidyverse.org" TargetMode="External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ooglesheets4.tidyverse.org/" TargetMode="External"/><Relationship Id="rId5" Type="http://schemas.openxmlformats.org/officeDocument/2006/relationships/hyperlink" Target="https://readxl.tidyverse.org/" TargetMode="External"/><Relationship Id="rId10" Type="http://schemas.openxmlformats.org/officeDocument/2006/relationships/image" Target="../media/image6.tif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"/>
          <p:cNvGrpSpPr/>
          <p:nvPr/>
        </p:nvGrpSpPr>
        <p:grpSpPr>
          <a:xfrm rot="5400000" flipH="1">
            <a:off x="4029622" y="7413349"/>
            <a:ext cx="544247" cy="712394"/>
            <a:chOff x="0" y="0"/>
            <a:chExt cx="544246" cy="712392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7209"/>
              <a:ext cx="518061" cy="66518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0037" dir="8434451" rotWithShape="0">
                <a:srgbClr val="000000">
                  <a:alpha val="22374"/>
                </a:srgbClr>
              </a:outerShdw>
            </a:effectLst>
          </p:spPr>
        </p:pic>
        <p:sp>
          <p:nvSpPr>
            <p:cNvPr id="138" name="Triangle"/>
            <p:cNvSpPr/>
            <p:nvPr/>
          </p:nvSpPr>
          <p:spPr>
            <a:xfrm rot="10800000">
              <a:off x="349514" y="0"/>
              <a:ext cx="194733" cy="194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381932" y="3890696"/>
            <a:ext cx="1885871" cy="1649603"/>
            <a:chOff x="0" y="0"/>
            <a:chExt cx="1885870" cy="1649602"/>
          </a:xfrm>
        </p:grpSpPr>
        <p:grpSp>
          <p:nvGrpSpPr>
            <p:cNvPr id="144" name="Group"/>
            <p:cNvGrpSpPr/>
            <p:nvPr/>
          </p:nvGrpSpPr>
          <p:grpSpPr>
            <a:xfrm>
              <a:off x="0" y="0"/>
              <a:ext cx="1270000" cy="1649602"/>
              <a:chOff x="0" y="0"/>
              <a:chExt cx="1270000" cy="1649601"/>
            </a:xfrm>
          </p:grpSpPr>
          <p:grpSp>
            <p:nvGrpSpPr>
              <p:cNvPr id="142" name="Group"/>
              <p:cNvGrpSpPr/>
              <p:nvPr/>
            </p:nvGrpSpPr>
            <p:grpSpPr>
              <a:xfrm>
                <a:off x="30580" y="0"/>
                <a:ext cx="544248" cy="712393"/>
                <a:chOff x="0" y="0"/>
                <a:chExt cx="544246" cy="712392"/>
              </a:xfrm>
            </p:grpSpPr>
            <p:pic>
              <p:nvPicPr>
                <p:cNvPr id="140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41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143" name="A;B;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A;B;C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1,5;2;3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4,5;5;NA</a:t>
                </a:r>
              </a:p>
            </p:txBody>
          </p:sp>
        </p:grpSp>
        <p:graphicFrame>
          <p:nvGraphicFramePr>
            <p:cNvPr id="145" name="Table"/>
            <p:cNvGraphicFramePr/>
            <p:nvPr/>
          </p:nvGraphicFramePr>
          <p:xfrm>
            <a:off x="1145983" y="24045"/>
            <a:ext cx="739887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662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6" name="Line"/>
            <p:cNvSpPr/>
            <p:nvPr/>
          </p:nvSpPr>
          <p:spPr>
            <a:xfrm>
              <a:off x="703665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48" name="Rectangle"/>
          <p:cNvSpPr/>
          <p:nvPr/>
        </p:nvSpPr>
        <p:spPr>
          <a:xfrm>
            <a:off x="322551" y="8604664"/>
            <a:ext cx="6534243" cy="387992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9" name="write_*(x, file, na = &quot;NA&quot;, append, col_names, quote, escape, eol, num_threads, progress)"/>
          <p:cNvSpPr txBox="1"/>
          <p:nvPr/>
        </p:nvSpPr>
        <p:spPr>
          <a:xfrm>
            <a:off x="310494" y="8625239"/>
            <a:ext cx="6523328" cy="32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write_*(</a:t>
            </a:r>
            <a:r>
              <a:t>x, file, na = "NA", append, col_names, quote, escape, eol, num_threads, progress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3009900"/>
            <a:ext cx="533400" cy="6184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Group"/>
          <p:cNvGrpSpPr/>
          <p:nvPr/>
        </p:nvGrpSpPr>
        <p:grpSpPr>
          <a:xfrm>
            <a:off x="412513" y="2287284"/>
            <a:ext cx="1847423" cy="1649603"/>
            <a:chOff x="0" y="0"/>
            <a:chExt cx="1847422" cy="1649602"/>
          </a:xfrm>
        </p:grpSpPr>
        <p:grpSp>
          <p:nvGrpSpPr>
            <p:cNvPr id="155" name="Group"/>
            <p:cNvGrpSpPr/>
            <p:nvPr/>
          </p:nvGrpSpPr>
          <p:grpSpPr>
            <a:xfrm>
              <a:off x="0" y="0"/>
              <a:ext cx="1277520" cy="1649602"/>
              <a:chOff x="0" y="0"/>
              <a:chExt cx="1277519" cy="1649601"/>
            </a:xfrm>
          </p:grpSpPr>
          <p:grpSp>
            <p:nvGrpSpPr>
              <p:cNvPr id="153" name="Group"/>
              <p:cNvGrpSpPr/>
              <p:nvPr/>
            </p:nvGrpSpPr>
            <p:grpSpPr>
              <a:xfrm>
                <a:off x="0" y="0"/>
                <a:ext cx="544247" cy="712393"/>
                <a:chOff x="0" y="0"/>
                <a:chExt cx="544246" cy="712392"/>
              </a:xfrm>
            </p:grpSpPr>
            <p:pic>
              <p:nvPicPr>
                <p:cNvPr id="151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52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154" name="A|B|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A|B|C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1|2|3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4|5|NA</a:t>
                </a:r>
              </a:p>
            </p:txBody>
          </p:sp>
        </p:grpSp>
        <p:graphicFrame>
          <p:nvGraphicFramePr>
            <p:cNvPr id="156" name="Table"/>
            <p:cNvGraphicFramePr/>
            <p:nvPr/>
          </p:nvGraphicFramePr>
          <p:xfrm>
            <a:off x="1102702" y="24045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57" name="Line"/>
            <p:cNvSpPr/>
            <p:nvPr/>
          </p:nvSpPr>
          <p:spPr>
            <a:xfrm>
              <a:off x="660384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7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5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17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77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78" name="Data Impor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dirty="0"/>
              <a:t>Data Import</a:t>
            </a:r>
            <a:r>
              <a:rPr lang="en-US" dirty="0"/>
              <a:t> with the </a:t>
            </a:r>
            <a:r>
              <a:rPr lang="en-US" dirty="0" err="1"/>
              <a:t>tidyverse</a:t>
            </a:r>
            <a:r>
              <a:rPr dirty="0"/>
              <a:t> : : </a:t>
            </a:r>
            <a:r>
              <a:rPr sz="33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7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0" name="RStudio® is a trademark of RStudio, PBC  •  CC BY SA  RStudio  •  info@rstudio.com  •  844-448-1212  •  rstudio.com  •  Learn more at readr.tidyverse.org  •  readr  2.0.0  •  readxl  1.3.1  •  googlesheets4  1.0.0  •  Updated:  2021-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4"/>
              </a:rPr>
              <a:t>CC BY SA</a:t>
            </a:r>
            <a:r>
              <a:t>  RStudio  •  </a:t>
            </a:r>
            <a:r>
              <a:rPr>
                <a:hlinkClick r:id="rId5"/>
              </a:rPr>
              <a:t>info@rstudio.com</a:t>
            </a:r>
            <a:r>
              <a:t>  •  844-448-1212  •  </a:t>
            </a:r>
            <a:r>
              <a:rPr>
                <a:hlinkClick r:id="rId6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7"/>
              </a:rPr>
              <a:t>readr.tidyverse.org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 •  readr  2.0.0  •  readxl  1.3.1  •  googlesheets4  1.0.0  •  Updated:  2021-08</a:t>
            </a:r>
          </a:p>
        </p:txBody>
      </p:sp>
      <p:pic>
        <p:nvPicPr>
          <p:cNvPr id="181" name="readr.png" descr="read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readr.png" descr="read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2439" y="2394325"/>
            <a:ext cx="533401" cy="61819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ry one of the following  packages to import other types of files:…"/>
          <p:cNvSpPr txBox="1"/>
          <p:nvPr/>
        </p:nvSpPr>
        <p:spPr>
          <a:xfrm>
            <a:off x="10497707" y="1946513"/>
            <a:ext cx="3159301" cy="217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Try one of the following </a:t>
            </a:r>
            <a:br/>
            <a:r>
              <a:t>packages to import other types of files: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haven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- SPSS, Stata, and SAS files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DBI </a:t>
            </a:r>
            <a:r>
              <a:t>- databases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jsonlite</a:t>
            </a:r>
            <a:r>
              <a:t> - json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xml2</a:t>
            </a:r>
            <a:r>
              <a:t> - XML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httr </a:t>
            </a:r>
            <a:r>
              <a:t>- Web APIs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rvest</a:t>
            </a:r>
            <a:r>
              <a:t> - HTML (Web Scraping)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readr::read_lines()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- text data</a:t>
            </a:r>
          </a:p>
        </p:txBody>
      </p:sp>
      <p:sp>
        <p:nvSpPr>
          <p:cNvPr id="185" name="OTHER TYPES OF DATA"/>
          <p:cNvSpPr txBox="1"/>
          <p:nvPr/>
        </p:nvSpPr>
        <p:spPr>
          <a:xfrm>
            <a:off x="10497707" y="1769152"/>
            <a:ext cx="151109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r>
              <a:t>OTHER TYPES OF DATA</a:t>
            </a:r>
          </a:p>
        </p:txBody>
      </p:sp>
      <p:sp>
        <p:nvSpPr>
          <p:cNvPr id="186" name="COLUMN TYPES"/>
          <p:cNvSpPr txBox="1"/>
          <p:nvPr/>
        </p:nvSpPr>
        <p:spPr>
          <a:xfrm>
            <a:off x="7117647" y="7140093"/>
            <a:ext cx="104368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COLUMN TYPES</a:t>
            </a:r>
          </a:p>
        </p:txBody>
      </p:sp>
      <p:sp>
        <p:nvSpPr>
          <p:cNvPr id="187" name="Column Specification with readr"/>
          <p:cNvSpPr txBox="1"/>
          <p:nvPr/>
        </p:nvSpPr>
        <p:spPr>
          <a:xfrm>
            <a:off x="7117428" y="3943657"/>
            <a:ext cx="426497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Specification with readr</a:t>
            </a:r>
          </a:p>
        </p:txBody>
      </p:sp>
      <p:sp>
        <p:nvSpPr>
          <p:cNvPr id="188" name="spec(x)…"/>
          <p:cNvSpPr txBox="1"/>
          <p:nvPr/>
        </p:nvSpPr>
        <p:spPr>
          <a:xfrm>
            <a:off x="7238519" y="5668165"/>
            <a:ext cx="2883921" cy="96004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A6AAA9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numCol="1" anchor="ctr">
            <a:spAutoFit/>
          </a:bodyPr>
          <a:lstStyle/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spec(x)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cols(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age = </a:t>
            </a:r>
            <a:r>
              <a:rPr dirty="0" err="1"/>
              <a:t>col_integer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sex = </a:t>
            </a:r>
            <a:r>
              <a:rPr dirty="0" err="1"/>
              <a:t>col_character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earn = </a:t>
            </a:r>
            <a:r>
              <a:rPr dirty="0" err="1"/>
              <a:t>col_double</a:t>
            </a:r>
            <a:r>
              <a:rPr dirty="0"/>
              <a:t>()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)</a:t>
            </a:r>
          </a:p>
        </p:txBody>
      </p:sp>
      <p:sp>
        <p:nvSpPr>
          <p:cNvPr id="189" name="earn is a double (numeric)"/>
          <p:cNvSpPr/>
          <p:nvPr/>
        </p:nvSpPr>
        <p:spPr>
          <a:xfrm>
            <a:off x="7627658" y="6460695"/>
            <a:ext cx="1714899" cy="47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dirty="0"/>
              <a:t>earn is a double (numeric)</a:t>
            </a:r>
          </a:p>
        </p:txBody>
      </p:sp>
      <p:sp>
        <p:nvSpPr>
          <p:cNvPr id="190" name="sex is a character"/>
          <p:cNvSpPr/>
          <p:nvPr/>
        </p:nvSpPr>
        <p:spPr>
          <a:xfrm>
            <a:off x="9227381" y="6332901"/>
            <a:ext cx="855664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</a:t>
            </a:r>
            <a:r>
              <a:rPr dirty="0"/>
              <a:t>sex is a </a:t>
            </a: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       </a:t>
            </a:r>
            <a:r>
              <a:rPr dirty="0"/>
              <a:t>character</a:t>
            </a:r>
          </a:p>
        </p:txBody>
      </p:sp>
      <p:sp>
        <p:nvSpPr>
          <p:cNvPr id="191" name="age is an integer"/>
          <p:cNvSpPr/>
          <p:nvPr/>
        </p:nvSpPr>
        <p:spPr>
          <a:xfrm>
            <a:off x="9302390" y="5910813"/>
            <a:ext cx="780655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    </a:t>
            </a:r>
            <a:r>
              <a:rPr dirty="0"/>
              <a:t>age is an </a:t>
            </a:r>
            <a:br>
              <a:rPr lang="en-US" dirty="0"/>
            </a:br>
            <a:r>
              <a:rPr lang="en-US" dirty="0"/>
              <a:t>  </a:t>
            </a:r>
            <a:r>
              <a:rPr dirty="0"/>
              <a:t>integer</a:t>
            </a:r>
          </a:p>
        </p:txBody>
      </p:sp>
      <p:sp>
        <p:nvSpPr>
          <p:cNvPr id="193" name="Hide col spec message read_*(file, show_col_types = FALSE)…"/>
          <p:cNvSpPr txBox="1"/>
          <p:nvPr/>
        </p:nvSpPr>
        <p:spPr>
          <a:xfrm>
            <a:off x="10497707" y="4666811"/>
            <a:ext cx="3139575" cy="23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Hide col spec message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show_col_types = FALSE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Select columns to import 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Use names, position, or selection helpers.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col_select = c(age, earn)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 column types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t>To guess a column type, read_ *() looks at the first 1000 rows of data. Increase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</a:t>
            </a:r>
            <a:r>
              <a:t>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t>guess_max = Inf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194" name="USEFUL COLUMN ARGUMENTS"/>
          <p:cNvSpPr txBox="1"/>
          <p:nvPr/>
        </p:nvSpPr>
        <p:spPr>
          <a:xfrm>
            <a:off x="10497707" y="4461666"/>
            <a:ext cx="202727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USEFUL COLUMN ARGUMENTS</a:t>
            </a:r>
          </a:p>
        </p:txBody>
      </p:sp>
      <p:sp>
        <p:nvSpPr>
          <p:cNvPr id="195" name="Column specifications define what data type each column of a file will be imported as. By default readr will generate a column spec when a file is read and output a summary.…"/>
          <p:cNvSpPr txBox="1"/>
          <p:nvPr/>
        </p:nvSpPr>
        <p:spPr>
          <a:xfrm>
            <a:off x="7117619" y="4379178"/>
            <a:ext cx="3159357" cy="133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specifications define what data type each column of a file will be imported as. By default readr will generate a column spec when a file is read and output a summary.</a:t>
            </a:r>
            <a:r>
              <a:rPr>
                <a:solidFill>
                  <a:schemeClr val="accent5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t>spec(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Extract the full column specification for the given imported data frame.</a:t>
            </a:r>
          </a:p>
        </p:txBody>
      </p:sp>
      <p:sp>
        <p:nvSpPr>
          <p:cNvPr id="196" name="Each column type has a function and corresponding string abbreviation.…"/>
          <p:cNvSpPr txBox="1"/>
          <p:nvPr/>
        </p:nvSpPr>
        <p:spPr>
          <a:xfrm>
            <a:off x="7117619" y="7346812"/>
            <a:ext cx="3139575" cy="2710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Each column type has a function and corresponding string abbreviation.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col_logical()</a:t>
            </a:r>
            <a:r>
              <a:t> - "l"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col_integer()</a:t>
            </a:r>
            <a:r>
              <a:t> - "i"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col_double()</a:t>
            </a:r>
            <a:r>
              <a:t> 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col_number() </a:t>
            </a:r>
            <a:r>
              <a:t>- "n"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col_character() </a:t>
            </a:r>
            <a:r>
              <a:t>- "c"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col_factor(</a:t>
            </a:r>
            <a:r>
              <a:t>levels, ordered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"f"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col_datetime(</a:t>
            </a:r>
            <a:r>
              <a:t>format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"T"</a:t>
            </a:r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col_date(</a:t>
            </a:r>
            <a:r>
              <a:t>format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col_time(</a:t>
            </a:r>
            <a:r>
              <a:t>format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- "t"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col_skip() </a:t>
            </a:r>
            <a:r>
              <a:t>- "-", "_"</a:t>
            </a:r>
          </a:p>
          <a:p>
            <a:pPr marL="148166" indent="-148166">
              <a:spcBef>
                <a:spcPts val="60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col_guess() </a:t>
            </a:r>
            <a:r>
              <a:t>- "?"</a:t>
            </a:r>
          </a:p>
        </p:txBody>
      </p:sp>
      <p:sp>
        <p:nvSpPr>
          <p:cNvPr id="197" name="USEFUL READ ARGUMENTS"/>
          <p:cNvSpPr txBox="1"/>
          <p:nvPr/>
        </p:nvSpPr>
        <p:spPr>
          <a:xfrm>
            <a:off x="317913" y="5677883"/>
            <a:ext cx="180888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USEFUL READ ARGUMENTS</a:t>
            </a:r>
          </a:p>
        </p:txBody>
      </p:sp>
      <p:sp>
        <p:nvSpPr>
          <p:cNvPr id="198" name="Line"/>
          <p:cNvSpPr/>
          <p:nvPr/>
        </p:nvSpPr>
        <p:spPr>
          <a:xfrm>
            <a:off x="326893" y="5660228"/>
            <a:ext cx="654319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199" name="Table"/>
          <p:cNvGraphicFramePr/>
          <p:nvPr/>
        </p:nvGraphicFramePr>
        <p:xfrm>
          <a:off x="3941719" y="6457924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0" name="Table"/>
          <p:cNvGraphicFramePr/>
          <p:nvPr/>
        </p:nvGraphicFramePr>
        <p:xfrm>
          <a:off x="342924" y="5966724"/>
          <a:ext cx="7447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1" name="Table"/>
          <p:cNvGraphicFramePr/>
          <p:nvPr/>
        </p:nvGraphicFramePr>
        <p:xfrm>
          <a:off x="342924" y="6570352"/>
          <a:ext cx="744720" cy="635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3941719" y="6943732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3" name="Table"/>
          <p:cNvGraphicFramePr/>
          <p:nvPr/>
        </p:nvGraphicFramePr>
        <p:xfrm>
          <a:off x="3941719" y="5967370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No header read_csv(&quot;file.csv&quot;, col_names = FALSE)…"/>
          <p:cNvSpPr txBox="1"/>
          <p:nvPr/>
        </p:nvSpPr>
        <p:spPr>
          <a:xfrm>
            <a:off x="1233729" y="5938093"/>
            <a:ext cx="2544849" cy="207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100"/>
              </a:spcBef>
              <a:defRPr>
                <a:solidFill>
                  <a:srgbClr val="000000"/>
                </a:solidFill>
              </a:defRPr>
            </a:pPr>
            <a:r>
              <a:t>No header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col_names = FALSE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000"/>
              </a:spcBef>
              <a:defRPr>
                <a:solidFill>
                  <a:srgbClr val="000000"/>
                </a:solidFill>
              </a:defRPr>
            </a:pPr>
            <a:r>
              <a:t>Provide header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col_names = c("x", "y", "z")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t>Read multiple files into a single table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c(“f1.csv”, “f2.csv”, “f3.csv"),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id = "origin_file"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05" name="Skip lines read_csv(&quot;file.csv&quot;, skip = 1)…"/>
          <p:cNvSpPr txBox="1"/>
          <p:nvPr/>
        </p:nvSpPr>
        <p:spPr>
          <a:xfrm>
            <a:off x="4838813" y="5932642"/>
            <a:ext cx="1910433" cy="208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100"/>
              </a:spcBef>
              <a:defRPr>
                <a:solidFill>
                  <a:srgbClr val="000000"/>
                </a:solidFill>
              </a:defRPr>
            </a:pPr>
            <a:r>
              <a:t>Skip lines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skip = 1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1100"/>
              </a:spcBef>
              <a:defRPr>
                <a:solidFill>
                  <a:srgbClr val="000000"/>
                </a:solidFill>
              </a:defRPr>
            </a:pPr>
            <a:r>
              <a:t>Read a subset of lines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n_max = 1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1900"/>
              </a:spcBef>
              <a:defRPr>
                <a:solidFill>
                  <a:srgbClr val="000000"/>
                </a:solidFill>
              </a:defRPr>
            </a:pPr>
            <a:r>
              <a:t>Read values as missing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read_csv("file.csv",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 = c("1")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600"/>
              </a:spcBef>
              <a:defRPr>
                <a:solidFill>
                  <a:srgbClr val="000000"/>
                </a:solidFill>
              </a:defRPr>
            </a:pPr>
            <a:r>
              <a:t>Specify decimal marks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read_delim("file2.csv",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locale =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locale(decimal_mark = ",")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06" name="Read Tabular Data with readr"/>
          <p:cNvSpPr txBox="1"/>
          <p:nvPr/>
        </p:nvSpPr>
        <p:spPr>
          <a:xfrm>
            <a:off x="307902" y="1300566"/>
            <a:ext cx="384397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Read Tabular Data with readr</a:t>
            </a:r>
          </a:p>
        </p:txBody>
      </p:sp>
      <p:sp>
        <p:nvSpPr>
          <p:cNvPr id="207" name="Rectangle"/>
          <p:cNvSpPr/>
          <p:nvPr/>
        </p:nvSpPr>
        <p:spPr>
          <a:xfrm>
            <a:off x="317913" y="1723743"/>
            <a:ext cx="6541038" cy="473477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08" name="read_*(file, col_names = TRUE, col_types = NULL, col_select = NULL, id = NULL, locale, n_max = Inf, skip = 0, na = c(&quot;&quot;, &quot;NA&quot;), guess_max = min(1000, n_max), show_col_types = TRUE) See ?read_delim"/>
          <p:cNvSpPr txBox="1"/>
          <p:nvPr/>
        </p:nvSpPr>
        <p:spPr>
          <a:xfrm>
            <a:off x="310476" y="1623989"/>
            <a:ext cx="6550629" cy="66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read_*(</a:t>
            </a:r>
            <a:r>
              <a:t>file, col_names = TRUE, col_types = NULL, col_select = NULL, id = NULL, locale, n_max = Inf, skip = 0, na = c("", "NA"), guess_max = min(1000, n_max), show_col_types = TRUE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 </a:t>
            </a:r>
            <a:r>
              <a:t>See 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?read_delim</a:t>
            </a:r>
          </a:p>
        </p:txBody>
      </p:sp>
      <p:sp>
        <p:nvSpPr>
          <p:cNvPr id="209" name="read_delim(&quot;file.txt&quot;, delim = &quot;|&quot;) Read files with any delimiter. If no delimiter is specified, it will automatically guess. To make file.txt, run: write_file(&quot;A|B|C\n1|2|3\n4|5|NA&quot;, file = &quot;file.txt&quot;)…"/>
          <p:cNvSpPr txBox="1"/>
          <p:nvPr/>
        </p:nvSpPr>
        <p:spPr>
          <a:xfrm>
            <a:off x="2496976" y="2312684"/>
            <a:ext cx="4372025" cy="322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t>read_delim(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"file.txt", delim = "|"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files with any delimiter. If no delimiter is specified, it will automatically guess.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To make file.txt, run: write_file("A|B|C\n1|2|3\n4|5|NA", file = "file.txt")</a:t>
            </a:r>
          </a:p>
          <a:p>
            <a:pPr>
              <a:lnSpc>
                <a:spcPct val="90000"/>
              </a:lnSpc>
              <a:spcBef>
                <a:spcPts val="2300"/>
              </a:spcBef>
              <a:tabLst>
                <a:tab pos="1054100" algn="l"/>
              </a:tabLst>
              <a:defRPr>
                <a:solidFill>
                  <a:srgbClr val="000000"/>
                </a:solidFill>
              </a:defRPr>
            </a:pPr>
            <a:r>
              <a:t>read_csv(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"file.csv"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a comma delimited file with period decimal marks. 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write_file("A,B,C\n1,2,3\n4,5,NA", file = "file.csv")</a:t>
            </a:r>
          </a:p>
          <a:p>
            <a:pPr>
              <a:lnSpc>
                <a:spcPct val="90000"/>
              </a:lnSpc>
              <a:spcBef>
                <a:spcPts val="2300"/>
              </a:spcBef>
              <a:tabLst>
                <a:tab pos="3467100" algn="l"/>
              </a:tabLst>
              <a:defRPr>
                <a:solidFill>
                  <a:srgbClr val="000000"/>
                </a:solidFill>
              </a:defRPr>
            </a:pPr>
            <a:r>
              <a:t>read_csv2(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"file2.csv"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Read semicolon delimited files with comma decimal marks.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write_file("A;B;C\n1,5;2;3\n4,5;5;NA", file = "file2.csv")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2700"/>
              </a:spcBef>
              <a:defRPr>
                <a:solidFill>
                  <a:srgbClr val="000000"/>
                </a:solidFill>
              </a:defRPr>
            </a:pPr>
            <a:r>
              <a:t>read_tsv(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"file.tsv"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a tab delimited file. Also </a:t>
            </a:r>
            <a:r>
              <a:t>read_table()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t>read_fwf(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"file.tsv", fwf_widths(c(2, 2, NA))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a fixed width file.</a:t>
            </a:r>
            <a:b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write_file("A\tB\tC\n1\t2\t3\n4\t5\tNA\n", file = "file.tsv")</a:t>
            </a:r>
          </a:p>
        </p:txBody>
      </p:sp>
      <p:sp>
        <p:nvSpPr>
          <p:cNvPr id="210" name="Line"/>
          <p:cNvSpPr/>
          <p:nvPr/>
        </p:nvSpPr>
        <p:spPr>
          <a:xfrm>
            <a:off x="326893" y="8183309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1" name="Save Data with readr"/>
          <p:cNvSpPr txBox="1"/>
          <p:nvPr/>
        </p:nvSpPr>
        <p:spPr>
          <a:xfrm>
            <a:off x="307902" y="8197081"/>
            <a:ext cx="274129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Save Data with readr</a:t>
            </a:r>
          </a:p>
        </p:txBody>
      </p:sp>
      <p:sp>
        <p:nvSpPr>
          <p:cNvPr id="212" name="write_delim(x, file, delim = &quot; &quot;) Write files with any delimiter.…"/>
          <p:cNvSpPr txBox="1"/>
          <p:nvPr/>
        </p:nvSpPr>
        <p:spPr>
          <a:xfrm>
            <a:off x="2594946" y="9099350"/>
            <a:ext cx="4279077" cy="1119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write_delim(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file, delim = " "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Write files with any delimiter.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write_csv(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Write a comma delimited file.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write_csv2(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Write a semicolon delimited file.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t>write_tsv(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Write a tab delimited file.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424745" y="9114751"/>
            <a:ext cx="1755404" cy="759293"/>
            <a:chOff x="25400" y="-1"/>
            <a:chExt cx="1755403" cy="759293"/>
          </a:xfrm>
        </p:grpSpPr>
        <p:sp>
          <p:nvSpPr>
            <p:cNvPr id="213" name="Line"/>
            <p:cNvSpPr/>
            <p:nvPr/>
          </p:nvSpPr>
          <p:spPr>
            <a:xfrm>
              <a:off x="780691" y="1954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18" name="Group"/>
            <p:cNvGrpSpPr/>
            <p:nvPr/>
          </p:nvGrpSpPr>
          <p:grpSpPr>
            <a:xfrm>
              <a:off x="1200794" y="-1"/>
              <a:ext cx="580009" cy="759293"/>
              <a:chOff x="0" y="0"/>
              <a:chExt cx="580007" cy="759291"/>
            </a:xfrm>
          </p:grpSpPr>
          <p:grpSp>
            <p:nvGrpSpPr>
              <p:cNvPr id="216" name="Group"/>
              <p:cNvGrpSpPr/>
              <p:nvPr/>
            </p:nvGrpSpPr>
            <p:grpSpPr>
              <a:xfrm>
                <a:off x="0" y="-1"/>
                <a:ext cx="580008" cy="759204"/>
                <a:chOff x="0" y="0"/>
                <a:chExt cx="580007" cy="759202"/>
              </a:xfrm>
            </p:grpSpPr>
            <p:pic>
              <p:nvPicPr>
                <p:cNvPr id="214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50311"/>
                  <a:ext cx="552101" cy="70889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15" name="Triangle"/>
                <p:cNvSpPr/>
                <p:nvPr/>
              </p:nvSpPr>
              <p:spPr>
                <a:xfrm rot="10800000">
                  <a:off x="372479" y="-1"/>
                  <a:ext cx="207529" cy="2075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17" name="A,B,C…"/>
              <p:cNvSpPr txBox="1"/>
              <p:nvPr/>
            </p:nvSpPr>
            <p:spPr>
              <a:xfrm>
                <a:off x="25400" y="76110"/>
                <a:ext cx="534934" cy="6831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4,5,NA</a:t>
                </a:r>
              </a:p>
            </p:txBody>
          </p:sp>
        </p:grpSp>
        <p:graphicFrame>
          <p:nvGraphicFramePr>
            <p:cNvPr id="219" name="Table"/>
            <p:cNvGraphicFramePr/>
            <p:nvPr/>
          </p:nvGraphicFramePr>
          <p:xfrm>
            <a:off x="25400" y="50800"/>
            <a:ext cx="6685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28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sp>
        <p:nvSpPr>
          <p:cNvPr id="221" name="Line"/>
          <p:cNvSpPr/>
          <p:nvPr/>
        </p:nvSpPr>
        <p:spPr>
          <a:xfrm>
            <a:off x="7114192" y="3924868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3600" y="3136900"/>
            <a:ext cx="533400" cy="61843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One of the first steps of a project is to import outside data into R. Data is often stored in  tabular formats, like csv files or spreadsheets.…"/>
          <p:cNvSpPr txBox="1"/>
          <p:nvPr/>
        </p:nvSpPr>
        <p:spPr>
          <a:xfrm>
            <a:off x="7124219" y="1724165"/>
            <a:ext cx="3133901" cy="208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One of the first steps of a project is to import outside data into R. Data is often stored in </a:t>
            </a:r>
            <a:br>
              <a:rPr dirty="0"/>
            </a:br>
            <a:r>
              <a:rPr dirty="0"/>
              <a:t>tabular formats, like csv files or spreadsheets.</a:t>
            </a:r>
          </a:p>
          <a:p>
            <a:pPr lvl="3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The front page of this sheet shows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how to import and save text files into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R using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readr</a:t>
            </a:r>
            <a:r>
              <a:rPr dirty="0"/>
              <a:t>.</a:t>
            </a:r>
          </a:p>
          <a:p>
            <a:pPr lvl="3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The back page shows how to import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spreadsheet data from Excel files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using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readxl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or Google Sheets using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</a:t>
            </a:r>
            <a:r>
              <a:rPr dirty="0"/>
              <a:t>.</a:t>
            </a:r>
          </a:p>
        </p:txBody>
      </p:sp>
      <p:sp>
        <p:nvSpPr>
          <p:cNvPr id="224" name="Set a default type read_csv(     file,      col_type = list(.default = col_double()) )…"/>
          <p:cNvSpPr txBox="1"/>
          <p:nvPr/>
        </p:nvSpPr>
        <p:spPr>
          <a:xfrm>
            <a:off x="10497707" y="7346812"/>
            <a:ext cx="3139575" cy="2841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a default type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col_type = list(.default = col_double())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Use column type or string abbreviation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col_type = list(x = col_double(), y = "l", z = "_")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/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t>Use a single string of abbreviations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# col types: skip, guess, integer, logical, character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read_csv(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col_type = "_?ilc"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25" name="DEFINE COLUMN SPECIFICATION"/>
          <p:cNvSpPr txBox="1"/>
          <p:nvPr/>
        </p:nvSpPr>
        <p:spPr>
          <a:xfrm>
            <a:off x="10497707" y="7140093"/>
            <a:ext cx="216443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DEFINE COLUMN SPECIFICATION</a:t>
            </a:r>
          </a:p>
        </p:txBody>
      </p:sp>
      <p:sp>
        <p:nvSpPr>
          <p:cNvPr id="226" name="Line"/>
          <p:cNvSpPr/>
          <p:nvPr/>
        </p:nvSpPr>
        <p:spPr>
          <a:xfrm>
            <a:off x="1050668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10509524" y="443820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>
            <a:off x="712662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236" name="Group"/>
          <p:cNvGrpSpPr/>
          <p:nvPr/>
        </p:nvGrpSpPr>
        <p:grpSpPr>
          <a:xfrm>
            <a:off x="420208" y="3088990"/>
            <a:ext cx="1847423" cy="1649603"/>
            <a:chOff x="0" y="0"/>
            <a:chExt cx="1847421" cy="1649602"/>
          </a:xfrm>
        </p:grpSpPr>
        <p:grpSp>
          <p:nvGrpSpPr>
            <p:cNvPr id="233" name="Group"/>
            <p:cNvGrpSpPr/>
            <p:nvPr/>
          </p:nvGrpSpPr>
          <p:grpSpPr>
            <a:xfrm>
              <a:off x="0" y="0"/>
              <a:ext cx="1277520" cy="1649602"/>
              <a:chOff x="0" y="0"/>
              <a:chExt cx="1277519" cy="1649601"/>
            </a:xfrm>
          </p:grpSpPr>
          <p:grpSp>
            <p:nvGrpSpPr>
              <p:cNvPr id="231" name="Group"/>
              <p:cNvGrpSpPr/>
              <p:nvPr/>
            </p:nvGrpSpPr>
            <p:grpSpPr>
              <a:xfrm>
                <a:off x="0" y="0"/>
                <a:ext cx="544247" cy="712393"/>
                <a:chOff x="0" y="0"/>
                <a:chExt cx="544246" cy="712392"/>
              </a:xfrm>
            </p:grpSpPr>
            <p:pic>
              <p:nvPicPr>
                <p:cNvPr id="229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30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32" name="A,B,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4,5,NA</a:t>
                </a:r>
              </a:p>
            </p:txBody>
          </p:sp>
        </p:grpSp>
        <p:graphicFrame>
          <p:nvGraphicFramePr>
            <p:cNvPr id="234" name="Table"/>
            <p:cNvGraphicFramePr/>
            <p:nvPr/>
          </p:nvGraphicFramePr>
          <p:xfrm>
            <a:off x="1102702" y="24045"/>
            <a:ext cx="744719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35" name="Line"/>
            <p:cNvSpPr/>
            <p:nvPr/>
          </p:nvSpPr>
          <p:spPr>
            <a:xfrm>
              <a:off x="660384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44" name="Group"/>
          <p:cNvGrpSpPr/>
          <p:nvPr/>
        </p:nvGrpSpPr>
        <p:grpSpPr>
          <a:xfrm>
            <a:off x="432732" y="4692402"/>
            <a:ext cx="1852604" cy="1649604"/>
            <a:chOff x="0" y="0"/>
            <a:chExt cx="1852603" cy="1649603"/>
          </a:xfrm>
        </p:grpSpPr>
        <p:grpSp>
          <p:nvGrpSpPr>
            <p:cNvPr id="241" name="Group"/>
            <p:cNvGrpSpPr/>
            <p:nvPr/>
          </p:nvGrpSpPr>
          <p:grpSpPr>
            <a:xfrm>
              <a:off x="0" y="0"/>
              <a:ext cx="1270000" cy="1649603"/>
              <a:chOff x="0" y="0"/>
              <a:chExt cx="1270000" cy="1649602"/>
            </a:xfrm>
          </p:grpSpPr>
          <p:grpSp>
            <p:nvGrpSpPr>
              <p:cNvPr id="239" name="Group"/>
              <p:cNvGrpSpPr/>
              <p:nvPr/>
            </p:nvGrpSpPr>
            <p:grpSpPr>
              <a:xfrm>
                <a:off x="5180" y="0"/>
                <a:ext cx="544249" cy="712394"/>
                <a:chOff x="0" y="0"/>
                <a:chExt cx="544247" cy="712393"/>
              </a:xfrm>
            </p:grpSpPr>
            <p:pic>
              <p:nvPicPr>
                <p:cNvPr id="237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38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40" name="A  B  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  B  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1  2  3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  5  NA</a:t>
                </a:r>
              </a:p>
            </p:txBody>
          </p:sp>
        </p:grpSp>
        <p:graphicFrame>
          <p:nvGraphicFramePr>
            <p:cNvPr id="242" name="Table"/>
            <p:cNvGraphicFramePr/>
            <p:nvPr/>
          </p:nvGraphicFramePr>
          <p:xfrm>
            <a:off x="1107883" y="24045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43" name="Line"/>
            <p:cNvSpPr/>
            <p:nvPr/>
          </p:nvSpPr>
          <p:spPr>
            <a:xfrm>
              <a:off x="665565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355841" y="7341360"/>
            <a:ext cx="755902" cy="348311"/>
            <a:chOff x="0" y="0"/>
            <a:chExt cx="755900" cy="348309"/>
          </a:xfrm>
        </p:grpSpPr>
        <p:sp>
          <p:nvSpPr>
            <p:cNvPr id="245" name="Line"/>
            <p:cNvSpPr/>
            <p:nvPr/>
          </p:nvSpPr>
          <p:spPr>
            <a:xfrm>
              <a:off x="320378" y="197932"/>
              <a:ext cx="12893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48" name="Group"/>
            <p:cNvGrpSpPr/>
            <p:nvPr/>
          </p:nvGrpSpPr>
          <p:grpSpPr>
            <a:xfrm>
              <a:off x="0" y="-1"/>
              <a:ext cx="207884" cy="272111"/>
              <a:chOff x="0" y="0"/>
              <a:chExt cx="207883" cy="272109"/>
            </a:xfrm>
          </p:grpSpPr>
          <p:pic>
            <p:nvPicPr>
              <p:cNvPr id="246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7" name="Triangle"/>
              <p:cNvSpPr/>
              <p:nvPr/>
            </p:nvSpPr>
            <p:spPr>
              <a:xfrm rot="10800000">
                <a:off x="1335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51" name="Group"/>
            <p:cNvGrpSpPr/>
            <p:nvPr/>
          </p:nvGrpSpPr>
          <p:grpSpPr>
            <a:xfrm>
              <a:off x="38100" y="38099"/>
              <a:ext cx="233284" cy="272111"/>
              <a:chOff x="0" y="0"/>
              <a:chExt cx="233283" cy="272109"/>
            </a:xfrm>
          </p:grpSpPr>
          <p:pic>
            <p:nvPicPr>
              <p:cNvPr id="249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50" name="Triangle"/>
              <p:cNvSpPr/>
              <p:nvPr/>
            </p:nvSpPr>
            <p:spPr>
              <a:xfrm rot="10800000">
                <a:off x="1589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54" name="Group"/>
            <p:cNvGrpSpPr/>
            <p:nvPr/>
          </p:nvGrpSpPr>
          <p:grpSpPr>
            <a:xfrm>
              <a:off x="76200" y="76199"/>
              <a:ext cx="220584" cy="272111"/>
              <a:chOff x="0" y="0"/>
              <a:chExt cx="220583" cy="272109"/>
            </a:xfrm>
          </p:grpSpPr>
          <p:pic>
            <p:nvPicPr>
              <p:cNvPr id="252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53" name="Triangle"/>
              <p:cNvSpPr/>
              <p:nvPr/>
            </p:nvSpPr>
            <p:spPr>
              <a:xfrm rot="10800000">
                <a:off x="1462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61" name="Group"/>
            <p:cNvGrpSpPr/>
            <p:nvPr/>
          </p:nvGrpSpPr>
          <p:grpSpPr>
            <a:xfrm>
              <a:off x="438400" y="74576"/>
              <a:ext cx="317501" cy="272111"/>
              <a:chOff x="0" y="0"/>
              <a:chExt cx="317500" cy="272109"/>
            </a:xfrm>
          </p:grpSpPr>
          <p:sp>
            <p:nvSpPr>
              <p:cNvPr id="255" name="Rectangle"/>
              <p:cNvSpPr/>
              <p:nvPr/>
            </p:nvSpPr>
            <p:spPr>
              <a:xfrm>
                <a:off x="25400" y="5016"/>
                <a:ext cx="266700" cy="257911"/>
              </a:xfrm>
              <a:prstGeom prst="rect">
                <a:avLst/>
              </a:prstGeom>
              <a:solidFill>
                <a:srgbClr val="D1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25400" y="5016"/>
                <a:ext cx="266700" cy="92811"/>
              </a:xfrm>
              <a:prstGeom prst="rect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7" name="Line"/>
              <p:cNvSpPr/>
              <p:nvPr/>
            </p:nvSpPr>
            <p:spPr>
              <a:xfrm flipV="1">
                <a:off x="1104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8" name="Line"/>
              <p:cNvSpPr/>
              <p:nvPr/>
            </p:nvSpPr>
            <p:spPr>
              <a:xfrm flipV="1">
                <a:off x="1993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12700" y="94651"/>
                <a:ext cx="304801" cy="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0" name="Line"/>
              <p:cNvSpPr/>
              <p:nvPr/>
            </p:nvSpPr>
            <p:spPr>
              <a:xfrm>
                <a:off x="0" y="170851"/>
                <a:ext cx="304801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263" name="A;B;C…"/>
          <p:cNvSpPr txBox="1"/>
          <p:nvPr/>
        </p:nvSpPr>
        <p:spPr>
          <a:xfrm>
            <a:off x="3963332" y="7467111"/>
            <a:ext cx="574978" cy="647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1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A;B;C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1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1,5;2;3,0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Use the range argument of readxl::read_excel() or googlesheets4::read_sheet() to read a subset of cells from a sheet.…"/>
          <p:cNvSpPr txBox="1"/>
          <p:nvPr/>
        </p:nvSpPr>
        <p:spPr>
          <a:xfrm>
            <a:off x="6198208" y="8555870"/>
            <a:ext cx="3995222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range</a:t>
            </a:r>
            <a:r>
              <a:t> argument of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readxl::read_excel()</a:t>
            </a:r>
            <a:r>
              <a:t> 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googlesheets4::read_sheet()</a:t>
            </a:r>
            <a:r>
              <a:t> to read a subset of cells from a sheet.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read_excel(path, range = "Sheet1!B1:D2")</a:t>
            </a:r>
            <a:br/>
            <a:r>
              <a:t>read_sheet(ss, range = "B1:D2")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Also use the range argument with cell specification functions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cell_limits()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cell_rows()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cell_cols()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anchored().</a:t>
            </a:r>
          </a:p>
        </p:txBody>
      </p:sp>
      <p:sp>
        <p:nvSpPr>
          <p:cNvPr id="266" name="Column specifications define what data type each column of a file will be imported as.…"/>
          <p:cNvSpPr txBox="1"/>
          <p:nvPr/>
        </p:nvSpPr>
        <p:spPr>
          <a:xfrm>
            <a:off x="3778755" y="2145930"/>
            <a:ext cx="3090390" cy="365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specifications define what data type each column of a file will be imported as.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col_types</a:t>
            </a:r>
            <a:r>
              <a:t> argument of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read_excel()</a:t>
            </a:r>
            <a:r>
              <a:t> to set the column specification.</a:t>
            </a:r>
            <a:br/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 column types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guess a column type, read_ excel() looks at the first 1000 rows of data. Increase with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 </a:t>
            </a:r>
            <a:r>
              <a:t>argument.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read_excel(path, </a:t>
            </a:r>
            <a:r>
              <a:t>guess_max = Inf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br/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all columns to same type, e.g. character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read_excel(path, col_types = "text")</a:t>
            </a:r>
            <a:br/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each column individually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path,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    col_types = c("text", "guess", "guess",“numeric")</a:t>
            </a:r>
            <a:br/>
            <a:r>
              <a:t>)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82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67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8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9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0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1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2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3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4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5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6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7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8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9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0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1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283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285" name="Rectangle"/>
          <p:cNvSpPr/>
          <p:nvPr/>
        </p:nvSpPr>
        <p:spPr>
          <a:xfrm>
            <a:off x="269457" y="2317241"/>
            <a:ext cx="3265697" cy="105947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86" name="with readxl"/>
          <p:cNvSpPr txBox="1"/>
          <p:nvPr/>
        </p:nvSpPr>
        <p:spPr>
          <a:xfrm>
            <a:off x="310167" y="660197"/>
            <a:ext cx="148113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436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with readxl</a:t>
            </a:r>
          </a:p>
        </p:txBody>
      </p:sp>
      <p:sp>
        <p:nvSpPr>
          <p:cNvPr id="287" name="with googlesheets4"/>
          <p:cNvSpPr txBox="1"/>
          <p:nvPr/>
        </p:nvSpPr>
        <p:spPr>
          <a:xfrm>
            <a:off x="7118699" y="655505"/>
            <a:ext cx="257302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8BFF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with googlesheets4</a:t>
            </a:r>
          </a:p>
        </p:txBody>
      </p:sp>
      <p:sp>
        <p:nvSpPr>
          <p:cNvPr id="288" name="READ SHEETS"/>
          <p:cNvSpPr txBox="1"/>
          <p:nvPr/>
        </p:nvSpPr>
        <p:spPr>
          <a:xfrm>
            <a:off x="7118699" y="1151579"/>
            <a:ext cx="92435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READ SHEETS</a:t>
            </a:r>
          </a:p>
        </p:txBody>
      </p:sp>
      <p:sp>
        <p:nvSpPr>
          <p:cNvPr id="28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0" name="RStudio® is a trademark of RStudio, PBC  •  CC BY SA  RStudio  •  info@rstudio.com  •  844-448-1212  •  rstudio.com  •  readxl.tidyverse.org and googlesheets4.tidyverse.org  •  readr  2.0.0  •  readxl  1.3.1  •  googlesheets4  1.0.0  •  Updated:  2021-08"/>
          <p:cNvSpPr txBox="1"/>
          <p:nvPr/>
        </p:nvSpPr>
        <p:spPr>
          <a:xfrm>
            <a:off x="16797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/>
              </a:rPr>
              <a:t>CC BY SA</a:t>
            </a:r>
            <a:r>
              <a:t>  RStudio  •  </a:t>
            </a:r>
            <a:r>
              <a:rPr>
                <a:hlinkClick r:id="rId3"/>
              </a:rPr>
              <a:t>info@rstudio.com</a:t>
            </a:r>
            <a:r>
              <a:t>  •  844-448-1212  •  </a:t>
            </a:r>
            <a:r>
              <a:rPr>
                <a:hlinkClick r:id="rId4"/>
              </a:rPr>
              <a:t>rstudio.com</a:t>
            </a:r>
            <a:r>
              <a:t>  •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readxl.tidyverse.org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googlesheets4.tidyverse.org</a:t>
            </a:r>
            <a:r>
              <a:t>  •  readr  2.0.0  •  readxl  1.3.1  •  googlesheets4  1.0.0  •  Updated:  2021-08</a:t>
            </a:r>
          </a:p>
        </p:txBody>
      </p:sp>
      <p:pic>
        <p:nvPicPr>
          <p:cNvPr id="291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READ EXCEL FILES"/>
          <p:cNvSpPr txBox="1"/>
          <p:nvPr/>
        </p:nvSpPr>
        <p:spPr>
          <a:xfrm>
            <a:off x="314198" y="1151579"/>
            <a:ext cx="122473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READ EXCEL FILES</a:t>
            </a:r>
          </a:p>
        </p:txBody>
      </p:sp>
      <p:sp>
        <p:nvSpPr>
          <p:cNvPr id="293" name="Line"/>
          <p:cNvSpPr/>
          <p:nvPr/>
        </p:nvSpPr>
        <p:spPr>
          <a:xfrm>
            <a:off x="320873" y="8246286"/>
            <a:ext cx="32048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4" name="Import Spreadsheets"/>
          <p:cNvSpPr txBox="1"/>
          <p:nvPr/>
        </p:nvSpPr>
        <p:spPr>
          <a:xfrm>
            <a:off x="308317" y="225358"/>
            <a:ext cx="278542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436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Import Spreadsheets</a:t>
            </a:r>
          </a:p>
        </p:txBody>
      </p:sp>
      <p:sp>
        <p:nvSpPr>
          <p:cNvPr id="295" name="Line"/>
          <p:cNvSpPr/>
          <p:nvPr/>
        </p:nvSpPr>
        <p:spPr>
          <a:xfrm>
            <a:off x="318739" y="647700"/>
            <a:ext cx="4848644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6" name="Line"/>
          <p:cNvSpPr/>
          <p:nvPr/>
        </p:nvSpPr>
        <p:spPr>
          <a:xfrm>
            <a:off x="7120332" y="647700"/>
            <a:ext cx="2864968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7" name="OTHER USEFUL EXCEL PACKAGES"/>
          <p:cNvSpPr txBox="1"/>
          <p:nvPr/>
        </p:nvSpPr>
        <p:spPr>
          <a:xfrm>
            <a:off x="311893" y="8287873"/>
            <a:ext cx="221488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OTHER USEFUL EXCEL PACKAGES</a:t>
            </a:r>
          </a:p>
        </p:txBody>
      </p:sp>
      <p:sp>
        <p:nvSpPr>
          <p:cNvPr id="298" name="For functions to write data to Excel files, see:…"/>
          <p:cNvSpPr txBox="1"/>
          <p:nvPr/>
        </p:nvSpPr>
        <p:spPr>
          <a:xfrm>
            <a:off x="311893" y="8555870"/>
            <a:ext cx="3210077" cy="1505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For functions to write data to Excel files, see: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openxlsx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writexl</a:t>
            </a: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For working with non-tabular Excel data, see: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tidyxl</a:t>
            </a:r>
          </a:p>
        </p:txBody>
      </p:sp>
      <p:sp>
        <p:nvSpPr>
          <p:cNvPr id="299" name="READXL COLUMN SPECIFICATION"/>
          <p:cNvSpPr txBox="1"/>
          <p:nvPr/>
        </p:nvSpPr>
        <p:spPr>
          <a:xfrm>
            <a:off x="3773996" y="1938978"/>
            <a:ext cx="219598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READXL COLUMN SPECIFICATION</a:t>
            </a:r>
          </a:p>
        </p:txBody>
      </p:sp>
      <p:sp>
        <p:nvSpPr>
          <p:cNvPr id="300" name="read_excel(path, sheet = NULL, range = NULL) Read a .xls or .xlsx file based on the file extension. See front page for more read arguments. Also read_xls() and read_xlsx().…"/>
          <p:cNvSpPr txBox="1"/>
          <p:nvPr/>
        </p:nvSpPr>
        <p:spPr>
          <a:xfrm>
            <a:off x="306126" y="2394287"/>
            <a:ext cx="3210553" cy="107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read_excel(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path, sheet = NULL, range = NULL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Read a .xls or .xlsx file based on the file extension. See front page for more read arguments. Also </a:t>
            </a:r>
            <a:r>
              <a:t>read_xls()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and </a:t>
            </a:r>
            <a:r>
              <a:t>read_xlsx()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read_excel("excel_file.xlsx")</a:t>
            </a:r>
          </a:p>
        </p:txBody>
      </p:sp>
      <p:sp>
        <p:nvSpPr>
          <p:cNvPr id="301" name="googlesheets4 also offers ways to modify other aspects of Sheets (e.g. freeze rows, set column width, manage (work)sheets). Go to googlesheets4.tidyverse.org to read more.  For whole-file operations (e.g. renaming, sharing, placing within a folder), see "/>
          <p:cNvSpPr txBox="1"/>
          <p:nvPr/>
        </p:nvSpPr>
        <p:spPr>
          <a:xfrm>
            <a:off x="10517673" y="8555870"/>
            <a:ext cx="3140211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</a:t>
            </a:r>
            <a:r>
              <a:t> also offers ways to modify other aspects of Sheets (e.g. freeze rows, set column width, manage (work)sheets). Go to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googlesheets4.tidyverse.org</a:t>
            </a:r>
            <a:r>
              <a:t> to read more.</a:t>
            </a:r>
            <a:br/>
            <a:br/>
            <a:r>
              <a:t>For whole-file operations (e.g. renaming, sharing, placing within a folder), see the tidyverse package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googledrive</a:t>
            </a:r>
            <a:r>
              <a:t> at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8"/>
              </a:rPr>
              <a:t>googledrive.tidyverse.org</a:t>
            </a:r>
            <a:r>
              <a:t>.</a:t>
            </a:r>
          </a:p>
        </p:txBody>
      </p:sp>
      <p:sp>
        <p:nvSpPr>
          <p:cNvPr id="302" name="READ SHEETS"/>
          <p:cNvSpPr txBox="1"/>
          <p:nvPr/>
        </p:nvSpPr>
        <p:spPr>
          <a:xfrm>
            <a:off x="314198" y="3513168"/>
            <a:ext cx="92435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READ SHEETS</a:t>
            </a:r>
          </a:p>
        </p:txBody>
      </p:sp>
      <p:sp>
        <p:nvSpPr>
          <p:cNvPr id="303" name="read_excel(path, sheet = NULL) Specify which sheet to read by position or name. read_excel(path, sheet = 1) read_excel(path, sheet = &quot;s1&quot;)…"/>
          <p:cNvSpPr txBox="1"/>
          <p:nvPr/>
        </p:nvSpPr>
        <p:spPr>
          <a:xfrm>
            <a:off x="1671814" y="3832467"/>
            <a:ext cx="1850394" cy="352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read_excel(</a:t>
            </a:r>
            <a:r>
              <a:t>path,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sheet = NULL)</a:t>
            </a:r>
            <a:r>
              <a:t> Specify which sheet to read by position or name.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read_excel(path, sheet = 1)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read_excel(path, sheet = "s1")</a:t>
            </a:r>
          </a:p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excel_sheets(</a:t>
            </a:r>
            <a:r>
              <a:t>path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Get a vector of sheet names.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excel_sheets("excel_file.xlsx")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 multiple sheets: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Get a vector of sheet names from the file path.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Set the vector names to be the sheet names.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purrr::map_dfr() to read multiple files into one data frame.</a:t>
            </a:r>
          </a:p>
        </p:txBody>
      </p:sp>
      <p:sp>
        <p:nvSpPr>
          <p:cNvPr id="304" name="CELL SPECIFICATION FOR READXL AND GOOGLESHEETS4"/>
          <p:cNvSpPr txBox="1"/>
          <p:nvPr/>
        </p:nvSpPr>
        <p:spPr>
          <a:xfrm>
            <a:off x="3787887" y="8287873"/>
            <a:ext cx="376555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t>CELL SPECIFICATION FOR READXL AND GOOGLESHEETS4</a:t>
            </a:r>
          </a:p>
        </p:txBody>
      </p:sp>
      <p:sp>
        <p:nvSpPr>
          <p:cNvPr id="305" name="Line"/>
          <p:cNvSpPr/>
          <p:nvPr/>
        </p:nvSpPr>
        <p:spPr>
          <a:xfrm>
            <a:off x="3789164" y="8246286"/>
            <a:ext cx="6409632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6" name="Line"/>
          <p:cNvSpPr/>
          <p:nvPr/>
        </p:nvSpPr>
        <p:spPr>
          <a:xfrm>
            <a:off x="315350" y="3476283"/>
            <a:ext cx="32175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7" name="WRITE SHEETS"/>
          <p:cNvSpPr txBox="1"/>
          <p:nvPr/>
        </p:nvSpPr>
        <p:spPr>
          <a:xfrm>
            <a:off x="7113415" y="5204065"/>
            <a:ext cx="99476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WRITE SHEETS</a:t>
            </a:r>
          </a:p>
        </p:txBody>
      </p:sp>
      <p:sp>
        <p:nvSpPr>
          <p:cNvPr id="308" name="Line"/>
          <p:cNvSpPr/>
          <p:nvPr/>
        </p:nvSpPr>
        <p:spPr>
          <a:xfrm>
            <a:off x="7118657" y="5190783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9" name="GOOGLESHEETS4 COLUMN SPECIFICATION"/>
          <p:cNvSpPr txBox="1"/>
          <p:nvPr/>
        </p:nvSpPr>
        <p:spPr>
          <a:xfrm>
            <a:off x="10507867" y="1938978"/>
            <a:ext cx="283956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GOOGLESHEETS4 COLUMN SPECIFICATION</a:t>
            </a:r>
          </a:p>
        </p:txBody>
      </p:sp>
      <p:sp>
        <p:nvSpPr>
          <p:cNvPr id="310" name="Column specifications define what data type each column of a file will be imported as.…"/>
          <p:cNvSpPr txBox="1"/>
          <p:nvPr/>
        </p:nvSpPr>
        <p:spPr>
          <a:xfrm>
            <a:off x="10500807" y="2145930"/>
            <a:ext cx="3090390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Column specifications define what data type each column of a file will be imported as.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col_types</a:t>
            </a:r>
            <a:r>
              <a:t> argument of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read_sheet()/range_read()</a:t>
            </a:r>
            <a:r>
              <a:t> to set the column specification.</a:t>
            </a:r>
            <a:br/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 column types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To guess a column type read_sheet()/range_read() looks at the first 1000 rows of data. Increase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</a:t>
            </a:r>
            <a:r>
              <a:t>.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read_sheet(path, </a:t>
            </a:r>
            <a:r>
              <a:t>guess_max = Inf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i="1">
                <a:latin typeface="Source Sans Pro Bold"/>
                <a:ea typeface="Source Sans Pro Bold"/>
                <a:cs typeface="Source Sans Pro Bold"/>
                <a:sym typeface="Source Sans Pro Bold"/>
              </a:rPr>
              <a:t>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et all columns to same type, e.g. character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read_sheet(path, col_types = "c")</a:t>
            </a:r>
            <a:br/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each column individually</a:t>
            </a: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# col types: skip, guess, integer, logical, character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read_sheets(ss, col_types = "_?ilc")</a:t>
            </a:r>
          </a:p>
        </p:txBody>
      </p:sp>
      <p:sp>
        <p:nvSpPr>
          <p:cNvPr id="311" name="Line"/>
          <p:cNvSpPr/>
          <p:nvPr/>
        </p:nvSpPr>
        <p:spPr>
          <a:xfrm>
            <a:off x="10515369" y="8246286"/>
            <a:ext cx="31413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12" name="FILE LEVEL OPERATIONS"/>
          <p:cNvSpPr txBox="1"/>
          <p:nvPr/>
        </p:nvSpPr>
        <p:spPr>
          <a:xfrm>
            <a:off x="10520505" y="8287873"/>
            <a:ext cx="163941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FILE LEVEL OPERATIONS</a:t>
            </a:r>
          </a:p>
        </p:txBody>
      </p:sp>
      <p:graphicFrame>
        <p:nvGraphicFramePr>
          <p:cNvPr id="313" name="Table"/>
          <p:cNvGraphicFramePr/>
          <p:nvPr/>
        </p:nvGraphicFramePr>
        <p:xfrm>
          <a:off x="594345" y="3865359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4" name="Table"/>
          <p:cNvGraphicFramePr/>
          <p:nvPr/>
        </p:nvGraphicFramePr>
        <p:xfrm>
          <a:off x="530845" y="5177915"/>
          <a:ext cx="884418" cy="1524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5" name="Table"/>
          <p:cNvGraphicFramePr/>
          <p:nvPr/>
        </p:nvGraphicFramePr>
        <p:xfrm>
          <a:off x="492745" y="5785113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9" name="path &lt;- &quot;your_file_path.xlsx&quot;…"/>
          <p:cNvSpPr txBox="1"/>
          <p:nvPr/>
        </p:nvSpPr>
        <p:spPr>
          <a:xfrm>
            <a:off x="734724" y="7218018"/>
            <a:ext cx="2440615" cy="98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path &lt;- "your_file_path.xlsx"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path %&gt;% excel_sheets() %&gt;%</a:t>
            </a:r>
            <a:br/>
            <a:r>
              <a:t>    set_names() %&gt;%</a:t>
            </a:r>
            <a:br/>
            <a:r>
              <a:t>    map_dfr(read_excel, path = path)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573256" y="1469078"/>
            <a:ext cx="2637414" cy="749300"/>
            <a:chOff x="25400" y="25400"/>
            <a:chExt cx="2637412" cy="749299"/>
          </a:xfrm>
        </p:grpSpPr>
        <p:graphicFrame>
          <p:nvGraphicFramePr>
            <p:cNvPr id="320" name="Table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21" name="Table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22" name="Line"/>
            <p:cNvSpPr/>
            <p:nvPr/>
          </p:nvSpPr>
          <p:spPr>
            <a:xfrm>
              <a:off x="1132991" y="38715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aphicFrame>
        <p:nvGraphicFramePr>
          <p:cNvPr id="324" name="Table"/>
          <p:cNvGraphicFramePr/>
          <p:nvPr/>
        </p:nvGraphicFramePr>
        <p:xfrm>
          <a:off x="5279090" y="9102342"/>
          <a:ext cx="693921" cy="30797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98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5" name="Table"/>
          <p:cNvGraphicFramePr/>
          <p:nvPr/>
        </p:nvGraphicFramePr>
        <p:xfrm>
          <a:off x="3934523" y="8970774"/>
          <a:ext cx="884418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6" name="Line"/>
          <p:cNvSpPr/>
          <p:nvPr/>
        </p:nvSpPr>
        <p:spPr>
          <a:xfrm>
            <a:off x="4877014" y="9256330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27" name="skip…"/>
          <p:cNvSpPr txBox="1"/>
          <p:nvPr/>
        </p:nvSpPr>
        <p:spPr>
          <a:xfrm>
            <a:off x="4026405" y="6728545"/>
            <a:ext cx="24942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3" spcCol="124713">
            <a:normAutofit/>
          </a:bodyPr>
          <a:lstStyle/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skip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guess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logical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numeric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text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list </a:t>
            </a:r>
          </a:p>
        </p:txBody>
      </p:sp>
      <p:sp>
        <p:nvSpPr>
          <p:cNvPr id="328" name="skip - &quot;_&quot; or &quot;-&quot;…"/>
          <p:cNvSpPr txBox="1"/>
          <p:nvPr/>
        </p:nvSpPr>
        <p:spPr>
          <a:xfrm>
            <a:off x="10688207" y="6445218"/>
            <a:ext cx="2859888" cy="114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2" spcCol="142994">
            <a:normAutofit/>
          </a:bodyPr>
          <a:lstStyle/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skip - "_" or "-"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guess - "?"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logical - "l"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integer - "i"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double - "d"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numeric - "n"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 - "D"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datetime - "T"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character - "c"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list-column - "L"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cell - "C" Returns list of raw cell data.</a:t>
            </a:r>
          </a:p>
        </p:txBody>
      </p:sp>
      <p:sp>
        <p:nvSpPr>
          <p:cNvPr id="329" name="Rectangle"/>
          <p:cNvSpPr/>
          <p:nvPr/>
        </p:nvSpPr>
        <p:spPr>
          <a:xfrm>
            <a:off x="7062078" y="2317241"/>
            <a:ext cx="3210077" cy="88900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330" name="Table"/>
          <p:cNvGraphicFramePr/>
          <p:nvPr/>
        </p:nvGraphicFramePr>
        <p:xfrm>
          <a:off x="3852239" y="6115057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logical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numeric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text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list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1" name="Table"/>
          <p:cNvGraphicFramePr/>
          <p:nvPr/>
        </p:nvGraphicFramePr>
        <p:xfrm>
          <a:off x="10682651" y="5827191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2" name="Use list for columns that include multiple data types. See tidyr and purrr for list-column data."/>
          <p:cNvSpPr txBox="1"/>
          <p:nvPr/>
        </p:nvSpPr>
        <p:spPr>
          <a:xfrm>
            <a:off x="3778755" y="7423377"/>
            <a:ext cx="3090390" cy="42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list </a:t>
            </a:r>
            <a:r>
              <a:t>for columns that include multiple data types. See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tidyr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t> for list-column data.</a:t>
            </a:r>
          </a:p>
        </p:txBody>
      </p:sp>
      <p:sp>
        <p:nvSpPr>
          <p:cNvPr id="333" name="Use list for columns that include multiple data types. See tidyr and purrr for list-column data."/>
          <p:cNvSpPr txBox="1"/>
          <p:nvPr/>
        </p:nvSpPr>
        <p:spPr>
          <a:xfrm>
            <a:off x="10500807" y="7609463"/>
            <a:ext cx="3090390" cy="40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Use list for columns that include multiple data types. See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tidyr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purrr </a:t>
            </a:r>
            <a:r>
              <a:t>for list-column data.</a:t>
            </a:r>
          </a:p>
        </p:txBody>
      </p:sp>
      <p:sp>
        <p:nvSpPr>
          <p:cNvPr id="334" name="write_sheet(data, ss = NULL, sheet = NULL) Write a data frame into a new or existing Sheet.…"/>
          <p:cNvSpPr txBox="1"/>
          <p:nvPr/>
        </p:nvSpPr>
        <p:spPr>
          <a:xfrm>
            <a:off x="8704326" y="5431939"/>
            <a:ext cx="1563218" cy="2546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write_sheet(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ss = NULL, sheet = NULL</a:t>
            </a:r>
            <a:r>
              <a:t>) 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Write a data frame into a new or existing Sheet.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gs4_create(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name, ..., sheets = NULL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Create a new Sheet with a vector of names, a data frame, or a (named) list of data frames.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sheet_append(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ss, data, sheet = 1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Add rows to the end of a worksheet. </a:t>
            </a:r>
          </a:p>
        </p:txBody>
      </p:sp>
      <p:grpSp>
        <p:nvGrpSpPr>
          <p:cNvPr id="338" name="Group"/>
          <p:cNvGrpSpPr/>
          <p:nvPr/>
        </p:nvGrpSpPr>
        <p:grpSpPr>
          <a:xfrm>
            <a:off x="7085816" y="7195784"/>
            <a:ext cx="1453623" cy="863598"/>
            <a:chOff x="0" y="0"/>
            <a:chExt cx="1453622" cy="863597"/>
          </a:xfrm>
        </p:grpSpPr>
        <p:graphicFrame>
          <p:nvGraphicFramePr>
            <p:cNvPr id="335" name="Table"/>
            <p:cNvGraphicFramePr/>
            <p:nvPr/>
          </p:nvGraphicFramePr>
          <p:xfrm>
            <a:off x="0" y="164186"/>
            <a:ext cx="609600" cy="4571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36" name="Table"/>
            <p:cNvGraphicFramePr/>
            <p:nvPr/>
          </p:nvGraphicFramePr>
          <p:xfrm>
            <a:off x="823202" y="0"/>
            <a:ext cx="630420" cy="863597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337" name="Line"/>
            <p:cNvSpPr/>
            <p:nvPr/>
          </p:nvSpPr>
          <p:spPr>
            <a:xfrm>
              <a:off x="652536" y="341986"/>
              <a:ext cx="15344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7110978" y="5456104"/>
            <a:ext cx="1453861" cy="723900"/>
            <a:chOff x="25400" y="25400"/>
            <a:chExt cx="1453860" cy="723900"/>
          </a:xfrm>
        </p:grpSpPr>
        <p:graphicFrame>
          <p:nvGraphicFramePr>
            <p:cNvPr id="339" name="Table"/>
            <p:cNvGraphicFramePr/>
            <p:nvPr/>
          </p:nvGraphicFramePr>
          <p:xfrm>
            <a:off x="25400" y="165805"/>
            <a:ext cx="609600" cy="4572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40" name="Table"/>
            <p:cNvGraphicFramePr/>
            <p:nvPr/>
          </p:nvGraphicFramePr>
          <p:xfrm>
            <a:off x="848840" y="25400"/>
            <a:ext cx="630420" cy="7239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41" name="Line"/>
            <p:cNvSpPr/>
            <p:nvPr/>
          </p:nvSpPr>
          <p:spPr>
            <a:xfrm flipV="1">
              <a:off x="652774" y="329286"/>
              <a:ext cx="15344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43" name="read_sheet(ss, sheet = NULL, range = NULL)  Read a sheet from a URL, a Sheet ID, or a dribble from the googledrive package. See front page for more read arguments. Same as range_read()."/>
          <p:cNvSpPr txBox="1"/>
          <p:nvPr/>
        </p:nvSpPr>
        <p:spPr>
          <a:xfrm>
            <a:off x="7116711" y="2394287"/>
            <a:ext cx="313715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read_sheet(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ss, sheet = NULL, range = NULL</a:t>
            </a:r>
            <a:r>
              <a:t>) </a:t>
            </a:r>
            <a:br/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Read a sheet from a URL, a Sheet ID, or a dribble from the googledrive package. See front page for more read arguments. Same as </a:t>
            </a:r>
            <a:r>
              <a:t>range_read()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344" name="COLUMN TYPES"/>
          <p:cNvSpPr txBox="1"/>
          <p:nvPr/>
        </p:nvSpPr>
        <p:spPr>
          <a:xfrm>
            <a:off x="3773996" y="5831645"/>
            <a:ext cx="104368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COLUMN TYPES</a:t>
            </a:r>
          </a:p>
        </p:txBody>
      </p:sp>
      <p:sp>
        <p:nvSpPr>
          <p:cNvPr id="345" name="COLUMN TYPES"/>
          <p:cNvSpPr txBox="1"/>
          <p:nvPr/>
        </p:nvSpPr>
        <p:spPr>
          <a:xfrm>
            <a:off x="10507867" y="5546965"/>
            <a:ext cx="104368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COLUMN TYPES</a:t>
            </a:r>
          </a:p>
        </p:txBody>
      </p:sp>
      <p:sp>
        <p:nvSpPr>
          <p:cNvPr id="346" name="URLs are in the form: https://docs.google.com/spreadsheets/d/             SPREADSHEET_ID/edit#gid=SHEET_ID…"/>
          <p:cNvSpPr txBox="1"/>
          <p:nvPr/>
        </p:nvSpPr>
        <p:spPr>
          <a:xfrm>
            <a:off x="7116711" y="3584961"/>
            <a:ext cx="3137153" cy="149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URLs</a:t>
            </a:r>
            <a:r>
              <a:t> are in the form:</a:t>
            </a:r>
            <a:br/>
            <a:r>
              <a:t>https://docs.google.com/spreadsheets/d/</a:t>
            </a:r>
            <a:br/>
            <a:r>
              <a:t>        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SPREADSHEET_ID</a:t>
            </a:r>
            <a:r>
              <a:t>/edit#gid=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SHEET_ID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gs4_get(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Get spreadsheet meta data.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gs4_find(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...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Get data on all spreadsheet files.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sheet_properties(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</a:t>
            </a:r>
            <a:r>
              <a:t>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Get a tibble of properties for each worksheet. Also </a:t>
            </a:r>
            <a:r>
              <a:t>sheet_names()</a:t>
            </a:r>
            <a:r>
              <a:rPr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347" name="SHEETS METADATA"/>
          <p:cNvSpPr txBox="1"/>
          <p:nvPr/>
        </p:nvSpPr>
        <p:spPr>
          <a:xfrm>
            <a:off x="7113415" y="3314057"/>
            <a:ext cx="1266343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t>SHEETS METADATA</a:t>
            </a:r>
          </a:p>
        </p:txBody>
      </p:sp>
      <p:sp>
        <p:nvSpPr>
          <p:cNvPr id="348" name="Line"/>
          <p:cNvSpPr/>
          <p:nvPr/>
        </p:nvSpPr>
        <p:spPr>
          <a:xfrm>
            <a:off x="7118657" y="3300775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352" name="Group"/>
          <p:cNvGrpSpPr/>
          <p:nvPr/>
        </p:nvGrpSpPr>
        <p:grpSpPr>
          <a:xfrm>
            <a:off x="7365216" y="1469078"/>
            <a:ext cx="2637414" cy="749300"/>
            <a:chOff x="25400" y="25400"/>
            <a:chExt cx="2637412" cy="749299"/>
          </a:xfrm>
        </p:grpSpPr>
        <p:graphicFrame>
          <p:nvGraphicFramePr>
            <p:cNvPr id="349" name="Table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50" name="Table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51" name="Line"/>
            <p:cNvSpPr/>
            <p:nvPr/>
          </p:nvSpPr>
          <p:spPr>
            <a:xfrm>
              <a:off x="1132991" y="38715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pic>
        <p:nvPicPr>
          <p:cNvPr id="353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94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2936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3" name="Table">
            <a:extLst>
              <a:ext uri="{FF2B5EF4-FFF2-40B4-BE49-F238E27FC236}">
                <a16:creationId xmlns:a16="http://schemas.microsoft.com/office/drawing/2014/main" id="{D57108F6-7D7E-8742-8941-39941C5AC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581416"/>
              </p:ext>
            </p:extLst>
          </p:nvPr>
        </p:nvGraphicFramePr>
        <p:xfrm>
          <a:off x="621019" y="5990565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5" name="Table"/>
          <p:cNvGraphicFramePr/>
          <p:nvPr/>
        </p:nvGraphicFramePr>
        <p:xfrm>
          <a:off x="7452967" y="6382309"/>
          <a:ext cx="774700" cy="622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5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A7A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" name="Table"/>
          <p:cNvGraphicFramePr/>
          <p:nvPr>
            <p:extLst>
              <p:ext uri="{D42A27DB-BD31-4B8C-83A1-F6EECF244321}">
                <p14:modId xmlns:p14="http://schemas.microsoft.com/office/powerpoint/2010/main" val="2082473072"/>
              </p:ext>
            </p:extLst>
          </p:nvPr>
        </p:nvGraphicFramePr>
        <p:xfrm>
          <a:off x="734045" y="6178813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2591</Words>
  <Application>Microsoft Macintosh PowerPoint</Application>
  <PresentationFormat>Custom</PresentationFormat>
  <Paragraphs>482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Avenir</vt:lpstr>
      <vt:lpstr>Gill Sans</vt:lpstr>
      <vt:lpstr>Helvetica</vt:lpstr>
      <vt:lpstr>Helvetica Light</vt:lpstr>
      <vt:lpstr>Menlo Regular</vt:lpstr>
      <vt:lpstr>Source Sans Pro Bold</vt:lpstr>
      <vt:lpstr>Source Sans Pro ExtraLight</vt:lpstr>
      <vt:lpstr>Source Sans Pro Light</vt:lpstr>
      <vt:lpstr>Source Sans Pro Regular</vt:lpstr>
      <vt:lpstr>SourceSansPro-SemiBold</vt:lpstr>
      <vt:lpstr>White</vt:lpstr>
      <vt:lpstr>Data Import with the tidyverse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Import : : CHEAT SHEET </dc:title>
  <cp:lastModifiedBy>Averi Perny</cp:lastModifiedBy>
  <cp:revision>2</cp:revision>
  <dcterms:modified xsi:type="dcterms:W3CDTF">2021-08-16T19:15:28Z</dcterms:modified>
</cp:coreProperties>
</file>